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Default Extension="emf" ContentType="image/x-emf"/>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Default Extension="gif" ContentType="image/gif"/>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Default Extension="bin" ContentType="application/vnd.openxmlformats-officedocument.oleObject"/>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7" r:id="rId3"/>
    <p:sldId id="256" r:id="rId4"/>
    <p:sldId id="260" r:id="rId5"/>
    <p:sldId id="261" r:id="rId6"/>
    <p:sldId id="258" r:id="rId7"/>
    <p:sldId id="262" r:id="rId8"/>
    <p:sldId id="264" r:id="rId9"/>
    <p:sldId id="278" r:id="rId10"/>
    <p:sldId id="277" r:id="rId11"/>
    <p:sldId id="279" r:id="rId12"/>
    <p:sldId id="294" r:id="rId13"/>
    <p:sldId id="295" r:id="rId14"/>
    <p:sldId id="280" r:id="rId15"/>
    <p:sldId id="281" r:id="rId16"/>
    <p:sldId id="283" r:id="rId17"/>
    <p:sldId id="282" r:id="rId18"/>
    <p:sldId id="284" r:id="rId19"/>
    <p:sldId id="297" r:id="rId20"/>
    <p:sldId id="285" r:id="rId21"/>
    <p:sldId id="286" r:id="rId22"/>
    <p:sldId id="287" r:id="rId23"/>
    <p:sldId id="332" r:id="rId24"/>
    <p:sldId id="333" r:id="rId25"/>
    <p:sldId id="288" r:id="rId26"/>
    <p:sldId id="289" r:id="rId27"/>
    <p:sldId id="290" r:id="rId28"/>
    <p:sldId id="291" r:id="rId29"/>
    <p:sldId id="292" r:id="rId30"/>
    <p:sldId id="293" r:id="rId31"/>
    <p:sldId id="265" r:id="rId32"/>
    <p:sldId id="296" r:id="rId33"/>
    <p:sldId id="298" r:id="rId34"/>
    <p:sldId id="263" r:id="rId35"/>
    <p:sldId id="299" r:id="rId36"/>
    <p:sldId id="268" r:id="rId37"/>
    <p:sldId id="303" r:id="rId38"/>
    <p:sldId id="335" r:id="rId39"/>
    <p:sldId id="300" r:id="rId40"/>
    <p:sldId id="301" r:id="rId41"/>
    <p:sldId id="306" r:id="rId42"/>
    <p:sldId id="304" r:id="rId43"/>
    <p:sldId id="273" r:id="rId44"/>
    <p:sldId id="274" r:id="rId45"/>
    <p:sldId id="275" r:id="rId46"/>
    <p:sldId id="267" r:id="rId47"/>
    <p:sldId id="269" r:id="rId48"/>
    <p:sldId id="270" r:id="rId49"/>
    <p:sldId id="276" r:id="rId50"/>
    <p:sldId id="305" r:id="rId51"/>
    <p:sldId id="307" r:id="rId52"/>
    <p:sldId id="309" r:id="rId53"/>
  </p:sldIdLst>
  <p:sldSz cx="12161838" cy="6858000"/>
  <p:notesSz cx="6858000" cy="91440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497" autoAdjust="0"/>
    <p:restoredTop sz="94660"/>
  </p:normalViewPr>
  <p:slideViewPr>
    <p:cSldViewPr snapToGrid="0">
      <p:cViewPr>
        <p:scale>
          <a:sx n="100" d="100"/>
          <a:sy n="100" d="100"/>
        </p:scale>
        <p:origin x="-72" y="-318"/>
      </p:cViewPr>
      <p:guideLst>
        <p:guide orient="horz" pos="2912"/>
        <p:guide pos="2880"/>
      </p:guideLst>
    </p:cSldViewPr>
  </p:slideViewPr>
  <p:notesTextViewPr>
    <p:cViewPr>
      <p:scale>
        <a:sx n="100" d="100"/>
        <a:sy n="100" d="100"/>
      </p:scale>
      <p:origin x="0" y="0"/>
    </p:cViewPr>
  </p:notesTextViewPr>
  <p:sorterViewPr>
    <p:cViewPr>
      <p:scale>
        <a:sx n="66" d="100"/>
        <a:sy n="66" d="100"/>
      </p:scale>
      <p:origin x="0" y="21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5" y="1122363"/>
            <a:ext cx="9120188"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0825" y="3602038"/>
            <a:ext cx="91201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4BE7DAA-53A3-4CA6-ADBF-1C1964B8CFF8}"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D8CD490-5338-4317-B220-B48F9EA6DF9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8563" y="274638"/>
            <a:ext cx="2735262"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274638"/>
            <a:ext cx="805815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72688C-0C64-42E1-8B80-592D2C8E19B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CB892A-2990-4369-8C0A-4165553DA5A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263" y="1709738"/>
            <a:ext cx="10488612"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0263" y="4589463"/>
            <a:ext cx="10488612"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07520E7-1E01-4B74-9924-CFA3DF584CED}"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600200"/>
            <a:ext cx="5395912"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56325" y="1600200"/>
            <a:ext cx="53975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867BC12-2A27-4D34-B5E4-317E7D00A84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88613"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8200" y="1681163"/>
            <a:ext cx="51450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8200" y="2505075"/>
            <a:ext cx="51450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56325" y="1681163"/>
            <a:ext cx="51704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56325" y="2505075"/>
            <a:ext cx="51704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0A10C4D-AF1A-4B44-8036-AADEB5276F81}"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32BD41F-5436-482E-B77C-357405E745CB}"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A6AF6E6-8F6B-4E42-98A5-4683C9DF919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70488" y="987425"/>
            <a:ext cx="61563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FA7486C-6A7A-4280-AD6E-137B15C160B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3922713"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70488" y="987425"/>
            <a:ext cx="61563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38200" y="2057400"/>
            <a:ext cx="39227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666AD5-23C5-4B59-B2CC-FDA075D930B5}"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8013" y="274638"/>
            <a:ext cx="109458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8013" y="1600200"/>
            <a:ext cx="10945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8013" y="6245225"/>
            <a:ext cx="283845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4156075" y="6245225"/>
            <a:ext cx="3849688"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8715375" y="6245225"/>
            <a:ext cx="283845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0E66113-4B79-4863-91B1-84744A4840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5.xml"/><Relationship Id="rId7" Type="http://schemas.openxmlformats.org/officeDocument/2006/relationships/image" Target="../media/image2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7.png"/><Relationship Id="rId5" Type="http://schemas.openxmlformats.org/officeDocument/2006/relationships/slideLayout" Target="../slideLayouts/slideLayout7.xml"/><Relationship Id="rId4" Type="http://schemas.openxmlformats.org/officeDocument/2006/relationships/tags" Target="../tags/tag16.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9.xml"/><Relationship Id="rId7" Type="http://schemas.openxmlformats.org/officeDocument/2006/relationships/image" Target="../media/image3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tags" Target="../tags/tag21.xml"/><Relationship Id="rId10" Type="http://schemas.openxmlformats.org/officeDocument/2006/relationships/image" Target="../media/image33.png"/><Relationship Id="rId4" Type="http://schemas.openxmlformats.org/officeDocument/2006/relationships/tags" Target="../tags/tag20.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9.png"/><Relationship Id="rId3" Type="http://schemas.openxmlformats.org/officeDocument/2006/relationships/tags" Target="../tags/tag24.xml"/><Relationship Id="rId7" Type="http://schemas.openxmlformats.org/officeDocument/2006/relationships/slideLayout" Target="../slideLayouts/slideLayout7.xml"/><Relationship Id="rId12" Type="http://schemas.openxmlformats.org/officeDocument/2006/relationships/image" Target="../media/image38.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37.png"/><Relationship Id="rId5" Type="http://schemas.openxmlformats.org/officeDocument/2006/relationships/tags" Target="../tags/tag26.xml"/><Relationship Id="rId10" Type="http://schemas.openxmlformats.org/officeDocument/2006/relationships/image" Target="../media/image36.png"/><Relationship Id="rId4" Type="http://schemas.openxmlformats.org/officeDocument/2006/relationships/tags" Target="../tags/tag25.xml"/><Relationship Id="rId9" Type="http://schemas.openxmlformats.org/officeDocument/2006/relationships/image" Target="../media/image35.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47.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image" Target="../media/image46.png"/><Relationship Id="rId2" Type="http://schemas.openxmlformats.org/officeDocument/2006/relationships/tags" Target="../tags/tag33.xml"/><Relationship Id="rId16" Type="http://schemas.openxmlformats.org/officeDocument/2006/relationships/image" Target="../media/image50.png"/><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5.png"/><Relationship Id="rId5" Type="http://schemas.openxmlformats.org/officeDocument/2006/relationships/tags" Target="../tags/tag36.xml"/><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tags" Target="../tags/tag35.xml"/><Relationship Id="rId9" Type="http://schemas.openxmlformats.org/officeDocument/2006/relationships/image" Target="../media/image41.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tags" Target="../tags/tag41.xml"/><Relationship Id="rId7" Type="http://schemas.openxmlformats.org/officeDocument/2006/relationships/image" Target="../media/image5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7.xml"/><Relationship Id="rId11" Type="http://schemas.openxmlformats.org/officeDocument/2006/relationships/image" Target="../media/image55.png"/><Relationship Id="rId5" Type="http://schemas.openxmlformats.org/officeDocument/2006/relationships/tags" Target="../tags/tag43.xml"/><Relationship Id="rId10" Type="http://schemas.openxmlformats.org/officeDocument/2006/relationships/image" Target="../media/image54.png"/><Relationship Id="rId4" Type="http://schemas.openxmlformats.org/officeDocument/2006/relationships/tags" Target="../tags/tag42.xml"/><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tags" Target="../tags/tag46.xml"/><Relationship Id="rId21" Type="http://schemas.openxmlformats.org/officeDocument/2006/relationships/image" Target="../media/image67.png"/><Relationship Id="rId7" Type="http://schemas.openxmlformats.org/officeDocument/2006/relationships/tags" Target="../tags/tag50.xml"/><Relationship Id="rId12" Type="http://schemas.openxmlformats.org/officeDocument/2006/relationships/image" Target="../media/image58.png"/><Relationship Id="rId17" Type="http://schemas.openxmlformats.org/officeDocument/2006/relationships/image" Target="../media/image63.png"/><Relationship Id="rId2" Type="http://schemas.openxmlformats.org/officeDocument/2006/relationships/tags" Target="../tags/tag45.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7.xml"/><Relationship Id="rId5" Type="http://schemas.openxmlformats.org/officeDocument/2006/relationships/tags" Target="../tags/tag48.xml"/><Relationship Id="rId15" Type="http://schemas.openxmlformats.org/officeDocument/2006/relationships/image" Target="../media/image61.png"/><Relationship Id="rId10" Type="http://schemas.openxmlformats.org/officeDocument/2006/relationships/tags" Target="../tags/tag53.xml"/><Relationship Id="rId19" Type="http://schemas.openxmlformats.org/officeDocument/2006/relationships/image" Target="../media/image65.png"/><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60.png"/><Relationship Id="rId18" Type="http://schemas.openxmlformats.org/officeDocument/2006/relationships/image" Target="../media/image66.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slideLayout" Target="../slideLayouts/slideLayout7.xml"/><Relationship Id="rId17" Type="http://schemas.openxmlformats.org/officeDocument/2006/relationships/image" Target="../media/image70.png"/><Relationship Id="rId2" Type="http://schemas.openxmlformats.org/officeDocument/2006/relationships/tags" Target="../tags/tag54.xml"/><Relationship Id="rId16" Type="http://schemas.openxmlformats.org/officeDocument/2006/relationships/image" Target="../media/image62.png"/><Relationship Id="rId20" Type="http://schemas.openxmlformats.org/officeDocument/2006/relationships/oleObject" Target="../embeddings/oleObject8.bin"/><Relationship Id="rId1" Type="http://schemas.openxmlformats.org/officeDocument/2006/relationships/vmlDrawing" Target="../drawings/vmlDrawing3.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69.png"/><Relationship Id="rId10" Type="http://schemas.openxmlformats.org/officeDocument/2006/relationships/tags" Target="../tags/tag62.xml"/><Relationship Id="rId19" Type="http://schemas.openxmlformats.org/officeDocument/2006/relationships/oleObject" Target="../embeddings/oleObject7.bin"/><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66.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tags" Target="../tags/tag68.xml"/><Relationship Id="rId21" Type="http://schemas.openxmlformats.org/officeDocument/2006/relationships/image" Target="../media/image80.png"/><Relationship Id="rId7" Type="http://schemas.openxmlformats.org/officeDocument/2006/relationships/tags" Target="../tags/tag72.xml"/><Relationship Id="rId12" Type="http://schemas.openxmlformats.org/officeDocument/2006/relationships/slideLayout" Target="../slideLayouts/slideLayout7.xml"/><Relationship Id="rId17" Type="http://schemas.openxmlformats.org/officeDocument/2006/relationships/image" Target="../media/image76.png"/><Relationship Id="rId2" Type="http://schemas.openxmlformats.org/officeDocument/2006/relationships/tags" Target="../tags/tag67.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image" Target="../media/image74.png"/><Relationship Id="rId10" Type="http://schemas.openxmlformats.org/officeDocument/2006/relationships/tags" Target="../tags/tag75.xml"/><Relationship Id="rId19" Type="http://schemas.openxmlformats.org/officeDocument/2006/relationships/image" Target="../media/image78.png"/><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image" Target="../media/image7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84.png"/><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png"/><Relationship Id="rId12" Type="http://schemas.openxmlformats.org/officeDocument/2006/relationships/image" Target="../media/image8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7.xml"/><Relationship Id="rId11" Type="http://schemas.openxmlformats.org/officeDocument/2006/relationships/image" Target="../media/image87.png"/><Relationship Id="rId5" Type="http://schemas.openxmlformats.org/officeDocument/2006/relationships/tags" Target="../tags/tag86.xml"/><Relationship Id="rId10" Type="http://schemas.openxmlformats.org/officeDocument/2006/relationships/image" Target="../media/image86.png"/><Relationship Id="rId4" Type="http://schemas.openxmlformats.org/officeDocument/2006/relationships/tags" Target="../tags/tag85.xml"/><Relationship Id="rId9"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88.xml"/><Relationship Id="rId7" Type="http://schemas.openxmlformats.org/officeDocument/2006/relationships/image" Target="../media/image10.png"/><Relationship Id="rId2" Type="http://schemas.openxmlformats.org/officeDocument/2006/relationships/tags" Target="../tags/tag87.xml"/><Relationship Id="rId1" Type="http://schemas.openxmlformats.org/officeDocument/2006/relationships/vmlDrawing" Target="../drawings/vmlDrawing4.vml"/><Relationship Id="rId6" Type="http://schemas.openxmlformats.org/officeDocument/2006/relationships/slideLayout" Target="../slideLayouts/slideLayout7.xml"/><Relationship Id="rId11" Type="http://schemas.openxmlformats.org/officeDocument/2006/relationships/oleObject" Target="../embeddings/oleObject9.bin"/><Relationship Id="rId5" Type="http://schemas.openxmlformats.org/officeDocument/2006/relationships/tags" Target="../tags/tag90.xml"/><Relationship Id="rId10" Type="http://schemas.openxmlformats.org/officeDocument/2006/relationships/image" Target="../media/image88.png"/><Relationship Id="rId4" Type="http://schemas.openxmlformats.org/officeDocument/2006/relationships/tags" Target="../tags/tag89.xml"/><Relationship Id="rId9" Type="http://schemas.openxmlformats.org/officeDocument/2006/relationships/image" Target="../media/image87.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4.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93.png"/><Relationship Id="rId2" Type="http://schemas.openxmlformats.org/officeDocument/2006/relationships/tags" Target="../tags/tag91.xml"/><Relationship Id="rId1" Type="http://schemas.openxmlformats.org/officeDocument/2006/relationships/vmlDrawing" Target="../drawings/vmlDrawing5.vml"/><Relationship Id="rId6" Type="http://schemas.openxmlformats.org/officeDocument/2006/relationships/tags" Target="../tags/tag95.xml"/><Relationship Id="rId11" Type="http://schemas.openxmlformats.org/officeDocument/2006/relationships/image" Target="../media/image92.png"/><Relationship Id="rId5" Type="http://schemas.openxmlformats.org/officeDocument/2006/relationships/tags" Target="../tags/tag94.xml"/><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tags" Target="../tags/tag93.xml"/><Relationship Id="rId9" Type="http://schemas.openxmlformats.org/officeDocument/2006/relationships/oleObject" Target="../embeddings/oleObject10.bin"/><Relationship Id="rId14"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tags" Target="../tags/tag100.xml"/><Relationship Id="rId21" Type="http://schemas.openxmlformats.org/officeDocument/2006/relationships/image" Target="../media/image103.png"/><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image" Target="../media/image99.png"/><Relationship Id="rId25" Type="http://schemas.openxmlformats.org/officeDocument/2006/relationships/image" Target="../media/image107.png"/><Relationship Id="rId2" Type="http://schemas.openxmlformats.org/officeDocument/2006/relationships/tags" Target="../tags/tag99.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image" Target="../media/image106.png"/><Relationship Id="rId5" Type="http://schemas.openxmlformats.org/officeDocument/2006/relationships/tags" Target="../tags/tag102.xml"/><Relationship Id="rId15" Type="http://schemas.openxmlformats.org/officeDocument/2006/relationships/slideLayout" Target="../slideLayouts/slideLayout7.xml"/><Relationship Id="rId23" Type="http://schemas.openxmlformats.org/officeDocument/2006/relationships/image" Target="../media/image105.png"/><Relationship Id="rId10" Type="http://schemas.openxmlformats.org/officeDocument/2006/relationships/tags" Target="../tags/tag107.xml"/><Relationship Id="rId19" Type="http://schemas.openxmlformats.org/officeDocument/2006/relationships/image" Target="../media/image101.png"/><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image" Target="../media/image104.png"/><Relationship Id="rId27" Type="http://schemas.openxmlformats.org/officeDocument/2006/relationships/image" Target="../media/image109.png"/></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tags" Target="../tags/tag115.xml"/><Relationship Id="rId7" Type="http://schemas.openxmlformats.org/officeDocument/2006/relationships/slideLayout" Target="../slideLayouts/slideLayout7.xml"/><Relationship Id="rId12" Type="http://schemas.openxmlformats.org/officeDocument/2006/relationships/image" Target="../media/image114.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13.png"/><Relationship Id="rId5" Type="http://schemas.openxmlformats.org/officeDocument/2006/relationships/tags" Target="../tags/tag117.xml"/><Relationship Id="rId10" Type="http://schemas.openxmlformats.org/officeDocument/2006/relationships/image" Target="../media/image112.png"/><Relationship Id="rId4" Type="http://schemas.openxmlformats.org/officeDocument/2006/relationships/tags" Target="../tags/tag116.xml"/><Relationship Id="rId9" Type="http://schemas.openxmlformats.org/officeDocument/2006/relationships/image" Target="../media/image111.png"/></Relationships>
</file>

<file path=ppt/slides/_rels/slide39.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16.emf"/><Relationship Id="rId18" Type="http://schemas.openxmlformats.org/officeDocument/2006/relationships/image" Target="../media/image121.png"/><Relationship Id="rId3" Type="http://schemas.openxmlformats.org/officeDocument/2006/relationships/tags" Target="../tags/tag121.xml"/><Relationship Id="rId21" Type="http://schemas.openxmlformats.org/officeDocument/2006/relationships/image" Target="../media/image124.png"/><Relationship Id="rId7" Type="http://schemas.openxmlformats.org/officeDocument/2006/relationships/tags" Target="../tags/tag125.xml"/><Relationship Id="rId12" Type="http://schemas.openxmlformats.org/officeDocument/2006/relationships/slideLayout" Target="../slideLayouts/slideLayout7.xml"/><Relationship Id="rId17" Type="http://schemas.openxmlformats.org/officeDocument/2006/relationships/image" Target="../media/image120.png"/><Relationship Id="rId2" Type="http://schemas.openxmlformats.org/officeDocument/2006/relationships/tags" Target="../tags/tag120.xml"/><Relationship Id="rId16" Type="http://schemas.openxmlformats.org/officeDocument/2006/relationships/image" Target="../media/image119.png"/><Relationship Id="rId20" Type="http://schemas.openxmlformats.org/officeDocument/2006/relationships/image" Target="../media/image123.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image" Target="../media/image118.png"/><Relationship Id="rId23" Type="http://schemas.openxmlformats.org/officeDocument/2006/relationships/image" Target="../media/image126.png"/><Relationship Id="rId10" Type="http://schemas.openxmlformats.org/officeDocument/2006/relationships/tags" Target="../tags/tag128.xml"/><Relationship Id="rId19" Type="http://schemas.openxmlformats.org/officeDocument/2006/relationships/image" Target="../media/image122.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17.png"/><Relationship Id="rId22" Type="http://schemas.openxmlformats.org/officeDocument/2006/relationships/image" Target="../media/image12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127.emf"/><Relationship Id="rId18" Type="http://schemas.openxmlformats.org/officeDocument/2006/relationships/image" Target="../media/image131.emf"/><Relationship Id="rId3" Type="http://schemas.openxmlformats.org/officeDocument/2006/relationships/tags" Target="../tags/tag132.xml"/><Relationship Id="rId21" Type="http://schemas.openxmlformats.org/officeDocument/2006/relationships/image" Target="../media/image123.png"/><Relationship Id="rId7" Type="http://schemas.openxmlformats.org/officeDocument/2006/relationships/tags" Target="../tags/tag136.xml"/><Relationship Id="rId12" Type="http://schemas.openxmlformats.org/officeDocument/2006/relationships/slideLayout" Target="../slideLayouts/slideLayout7.xml"/><Relationship Id="rId17" Type="http://schemas.openxmlformats.org/officeDocument/2006/relationships/image" Target="../media/image130.emf"/><Relationship Id="rId2" Type="http://schemas.openxmlformats.org/officeDocument/2006/relationships/tags" Target="../tags/tag131.xml"/><Relationship Id="rId16" Type="http://schemas.openxmlformats.org/officeDocument/2006/relationships/image" Target="../media/image129.emf"/><Relationship Id="rId20" Type="http://schemas.openxmlformats.org/officeDocument/2006/relationships/image" Target="../media/image126.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media/image128.emf"/><Relationship Id="rId23" Type="http://schemas.openxmlformats.org/officeDocument/2006/relationships/image" Target="../media/image125.png"/><Relationship Id="rId10" Type="http://schemas.openxmlformats.org/officeDocument/2006/relationships/tags" Target="../tags/tag139.xml"/><Relationship Id="rId19" Type="http://schemas.openxmlformats.org/officeDocument/2006/relationships/image" Target="../media/image132.emf"/><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16.emf"/><Relationship Id="rId22" Type="http://schemas.openxmlformats.org/officeDocument/2006/relationships/image" Target="../media/image124.png"/></Relationships>
</file>

<file path=ppt/slides/_rels/slide41.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slideLayout" Target="../slideLayouts/slideLayout7.xml"/><Relationship Id="rId18" Type="http://schemas.openxmlformats.org/officeDocument/2006/relationships/image" Target="../media/image134.png"/><Relationship Id="rId3" Type="http://schemas.openxmlformats.org/officeDocument/2006/relationships/tags" Target="../tags/tag142.xml"/><Relationship Id="rId21" Type="http://schemas.openxmlformats.org/officeDocument/2006/relationships/image" Target="../media/image137.png"/><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image" Target="../media/image88.png"/><Relationship Id="rId25" Type="http://schemas.openxmlformats.org/officeDocument/2006/relationships/image" Target="../media/image141.png"/><Relationship Id="rId2" Type="http://schemas.openxmlformats.org/officeDocument/2006/relationships/tags" Target="../tags/tag141.xml"/><Relationship Id="rId16" Type="http://schemas.openxmlformats.org/officeDocument/2006/relationships/image" Target="../media/image87.png"/><Relationship Id="rId20" Type="http://schemas.openxmlformats.org/officeDocument/2006/relationships/image" Target="../media/image136.png"/><Relationship Id="rId1" Type="http://schemas.openxmlformats.org/officeDocument/2006/relationships/vmlDrawing" Target="../drawings/vmlDrawing6.vml"/><Relationship Id="rId6" Type="http://schemas.openxmlformats.org/officeDocument/2006/relationships/tags" Target="../tags/tag145.xml"/><Relationship Id="rId11" Type="http://schemas.openxmlformats.org/officeDocument/2006/relationships/tags" Target="../tags/tag150.xml"/><Relationship Id="rId24" Type="http://schemas.openxmlformats.org/officeDocument/2006/relationships/image" Target="../media/image140.png"/><Relationship Id="rId5" Type="http://schemas.openxmlformats.org/officeDocument/2006/relationships/tags" Target="../tags/tag144.xml"/><Relationship Id="rId15" Type="http://schemas.openxmlformats.org/officeDocument/2006/relationships/image" Target="../media/image86.png"/><Relationship Id="rId23" Type="http://schemas.openxmlformats.org/officeDocument/2006/relationships/image" Target="../media/image139.png"/><Relationship Id="rId10" Type="http://schemas.openxmlformats.org/officeDocument/2006/relationships/tags" Target="../tags/tag149.xml"/><Relationship Id="rId19" Type="http://schemas.openxmlformats.org/officeDocument/2006/relationships/image" Target="../media/image135.png"/><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oleObject" Target="../embeddings/oleObject11.bin"/><Relationship Id="rId22" Type="http://schemas.openxmlformats.org/officeDocument/2006/relationships/image" Target="../media/image1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46.png"/><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image" Target="../media/image145.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144.png"/><Relationship Id="rId5" Type="http://schemas.openxmlformats.org/officeDocument/2006/relationships/tags" Target="../tags/tag156.xml"/><Relationship Id="rId15" Type="http://schemas.openxmlformats.org/officeDocument/2006/relationships/image" Target="../media/image148.png"/><Relationship Id="rId10" Type="http://schemas.openxmlformats.org/officeDocument/2006/relationships/image" Target="../media/image143.png"/><Relationship Id="rId4" Type="http://schemas.openxmlformats.org/officeDocument/2006/relationships/tags" Target="../tags/tag155.xml"/><Relationship Id="rId9" Type="http://schemas.openxmlformats.org/officeDocument/2006/relationships/image" Target="../media/image142.emf"/><Relationship Id="rId14" Type="http://schemas.openxmlformats.org/officeDocument/2006/relationships/image" Target="../media/image147.png"/></Relationships>
</file>

<file path=ppt/slides/_rels/slide45.xml.rels><?xml version="1.0" encoding="UTF-8" standalone="yes"?>
<Relationships xmlns="http://schemas.openxmlformats.org/package/2006/relationships"><Relationship Id="rId8" Type="http://schemas.openxmlformats.org/officeDocument/2006/relationships/image" Target="../media/image149.png"/><Relationship Id="rId13" Type="http://schemas.openxmlformats.org/officeDocument/2006/relationships/image" Target="../media/image154.png"/><Relationship Id="rId3" Type="http://schemas.openxmlformats.org/officeDocument/2006/relationships/tags" Target="../tags/tag161.xml"/><Relationship Id="rId7" Type="http://schemas.openxmlformats.org/officeDocument/2006/relationships/slideLayout" Target="../slideLayouts/slideLayout7.xml"/><Relationship Id="rId12" Type="http://schemas.openxmlformats.org/officeDocument/2006/relationships/image" Target="../media/image153.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152.png"/><Relationship Id="rId5" Type="http://schemas.openxmlformats.org/officeDocument/2006/relationships/tags" Target="../tags/tag163.xml"/><Relationship Id="rId10" Type="http://schemas.openxmlformats.org/officeDocument/2006/relationships/image" Target="../media/image151.png"/><Relationship Id="rId4" Type="http://schemas.openxmlformats.org/officeDocument/2006/relationships/tags" Target="../tags/tag162.xml"/><Relationship Id="rId9" Type="http://schemas.openxmlformats.org/officeDocument/2006/relationships/image" Target="../media/image150.png"/></Relationships>
</file>

<file path=ppt/slides/_rels/slide46.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67.xml"/><Relationship Id="rId7" Type="http://schemas.openxmlformats.org/officeDocument/2006/relationships/image" Target="../media/image156.png"/><Relationship Id="rId12" Type="http://schemas.openxmlformats.org/officeDocument/2006/relationships/image" Target="../media/image157.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tags" Target="../tags/tag169.xml"/><Relationship Id="rId10" Type="http://schemas.openxmlformats.org/officeDocument/2006/relationships/image" Target="../media/image14.png"/><Relationship Id="rId4" Type="http://schemas.openxmlformats.org/officeDocument/2006/relationships/tags" Target="../tags/tag168.xml"/><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slideLayout" Target="../slideLayouts/slideLayout7.xml"/><Relationship Id="rId1" Type="http://schemas.openxmlformats.org/officeDocument/2006/relationships/tags" Target="../tags/tag170.xml"/><Relationship Id="rId4" Type="http://schemas.openxmlformats.org/officeDocument/2006/relationships/image" Target="../media/image161.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image" Target="../media/image163.png"/><Relationship Id="rId4" Type="http://schemas.openxmlformats.org/officeDocument/2006/relationships/image" Target="../media/image1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image" Target="../media/image1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2.png"/><Relationship Id="rId5" Type="http://schemas.openxmlformats.org/officeDocument/2006/relationships/tags" Target="../tags/tag8.xml"/><Relationship Id="rId10" Type="http://schemas.openxmlformats.org/officeDocument/2006/relationships/image" Target="../media/image11.png"/><Relationship Id="rId4" Type="http://schemas.openxmlformats.org/officeDocument/2006/relationships/tags" Target="../tags/tag7.xml"/><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5113338" y="1398588"/>
            <a:ext cx="1936750" cy="703262"/>
          </a:xfrm>
          <a:prstGeom prst="rect">
            <a:avLst/>
          </a:prstGeom>
          <a:noFill/>
          <a:ln w="9525">
            <a:noFill/>
            <a:miter lim="800000"/>
            <a:headEnd/>
            <a:tailEnd/>
          </a:ln>
        </p:spPr>
        <p:txBody>
          <a:bodyPr>
            <a:spAutoFit/>
          </a:bodyPr>
          <a:lstStyle/>
          <a:p>
            <a:pPr algn="ctr">
              <a:spcBef>
                <a:spcPct val="50000"/>
              </a:spcBef>
            </a:pPr>
            <a:r>
              <a:rPr lang="en-US" altLang="en-US"/>
              <a:t>LASER PHYSICS</a:t>
            </a:r>
          </a:p>
          <a:p>
            <a:pPr algn="ctr">
              <a:spcBef>
                <a:spcPct val="50000"/>
              </a:spcBef>
            </a:pPr>
            <a:r>
              <a:rPr lang="en-US" altLang="en-US"/>
              <a:t>Optics 464</a:t>
            </a:r>
          </a:p>
        </p:txBody>
      </p:sp>
      <p:sp>
        <p:nvSpPr>
          <p:cNvPr id="25602" name="Text Box 3"/>
          <p:cNvSpPr txBox="1">
            <a:spLocks noChangeArrowheads="1"/>
          </p:cNvSpPr>
          <p:nvPr/>
        </p:nvSpPr>
        <p:spPr bwMode="auto">
          <a:xfrm>
            <a:off x="5295900" y="3092450"/>
            <a:ext cx="1571625" cy="336550"/>
          </a:xfrm>
          <a:prstGeom prst="rect">
            <a:avLst/>
          </a:prstGeom>
          <a:noFill/>
          <a:ln w="9525">
            <a:noFill/>
            <a:miter lim="800000"/>
            <a:headEnd/>
            <a:tailEnd/>
          </a:ln>
        </p:spPr>
        <p:txBody>
          <a:bodyPr wrap="none">
            <a:spAutoFit/>
          </a:bodyPr>
          <a:lstStyle/>
          <a:p>
            <a:r>
              <a:rPr lang="en-US" altLang="en-US"/>
              <a:t>PAIS or CHTM?</a:t>
            </a:r>
          </a:p>
        </p:txBody>
      </p:sp>
      <p:sp>
        <p:nvSpPr>
          <p:cNvPr id="25603" name="Text Box 6"/>
          <p:cNvSpPr txBox="1">
            <a:spLocks noChangeArrowheads="1"/>
          </p:cNvSpPr>
          <p:nvPr>
            <p:custDataLst>
              <p:tags r:id="rId1"/>
            </p:custDataLst>
          </p:nvPr>
        </p:nvSpPr>
        <p:spPr bwMode="auto">
          <a:xfrm>
            <a:off x="0" y="7112000"/>
            <a:ext cx="12166600" cy="508000"/>
          </a:xfrm>
          <a:prstGeom prst="rect">
            <a:avLst/>
          </a:prstGeom>
          <a:noFill/>
          <a:ln w="9525">
            <a:noFill/>
            <a:miter lim="800000"/>
            <a:headEnd/>
            <a:tailEnd/>
          </a:ln>
        </p:spPr>
        <p:txBody>
          <a:bodyPr>
            <a:spAutoFit/>
          </a:bodyPr>
          <a:lstStyle/>
          <a:p>
            <a:pPr eaLnBrk="0" hangingPunct="0"/>
            <a:r>
              <a:rPr lang="en-US" altLang="en-US"/>
              <a:t>TexPoint fonts used in EMF. </a:t>
            </a:r>
          </a:p>
          <a:p>
            <a:pPr eaLnBrk="0" hangingPunct="0"/>
            <a:r>
              <a:rPr lang="en-US" altLang="en-US"/>
              <a:t>Read the TexPoint manual before you delete this box.: </a:t>
            </a:r>
            <a:r>
              <a:rPr lang="en-US" altLang="en-US">
                <a:latin typeface="cmmi10" pitchFamily="34" charset="0"/>
              </a:rPr>
              <a:t>A</a:t>
            </a:r>
            <a:r>
              <a:rPr lang="en-US" altLang="en-US">
                <a:latin typeface="cmsy7" pitchFamily="34" charset="0"/>
              </a:rPr>
              <a:t>A</a:t>
            </a:r>
            <a:r>
              <a:rPr lang="en-US" altLang="en-US">
                <a:latin typeface="cmr10" pitchFamily="34" charset="0"/>
              </a:rPr>
              <a:t>A</a:t>
            </a:r>
            <a:r>
              <a:rPr lang="en-US" altLang="en-US">
                <a:latin typeface="cmsy10orig" pitchFamily="34" charset="0"/>
              </a:rPr>
              <a:t>A</a:t>
            </a:r>
            <a:r>
              <a:rPr lang="en-US" altLang="en-US">
                <a:latin typeface="cmr7" pitchFamily="34" charset="0"/>
              </a:rPr>
              <a:t>A</a:t>
            </a:r>
            <a:r>
              <a:rPr lang="en-US" altLang="en-US">
                <a:latin typeface="cmex10" pitchFamily="34" charset="0"/>
              </a:rPr>
              <a:t>A</a:t>
            </a:r>
            <a:r>
              <a:rPr lang="en-US" altLang="en-US">
                <a:latin typeface="cmmi5" pitchFamily="34" charset="0"/>
              </a:rPr>
              <a:t>A</a:t>
            </a:r>
            <a:r>
              <a:rPr lang="en-US" altLang="en-US">
                <a:latin typeface="cmr5" pitchFamily="34" charset="0"/>
              </a:rPr>
              <a:t>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7"/>
          <p:cNvPicPr>
            <a:picLocks noChangeAspect="1" noChangeArrowheads="1"/>
          </p:cNvPicPr>
          <p:nvPr/>
        </p:nvPicPr>
        <p:blipFill>
          <a:blip r:embed="rId2"/>
          <a:srcRect/>
          <a:stretch>
            <a:fillRect/>
          </a:stretch>
        </p:blipFill>
        <p:spPr bwMode="auto">
          <a:xfrm>
            <a:off x="3278188" y="706438"/>
            <a:ext cx="5608637" cy="521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3468688" y="501650"/>
            <a:ext cx="5229225" cy="457200"/>
          </a:xfrm>
          <a:prstGeom prst="rect">
            <a:avLst/>
          </a:prstGeom>
          <a:noFill/>
          <a:ln w="9525">
            <a:noFill/>
            <a:miter lim="800000"/>
            <a:headEnd/>
            <a:tailEnd/>
          </a:ln>
        </p:spPr>
        <p:txBody>
          <a:bodyPr wrap="none">
            <a:spAutoFit/>
          </a:bodyPr>
          <a:lstStyle/>
          <a:p>
            <a:r>
              <a:rPr lang="en-US" altLang="en-US" sz="2400" b="1">
                <a:cs typeface="Arial" charset="0"/>
              </a:rPr>
              <a:t>Maxwell’s second order wave equation</a:t>
            </a:r>
            <a:endParaRPr lang="fr-FR" altLang="en-US" sz="2400" b="1">
              <a:cs typeface="Arial" charset="0"/>
            </a:endParaRPr>
          </a:p>
        </p:txBody>
      </p:sp>
      <p:sp>
        <p:nvSpPr>
          <p:cNvPr id="23554" name="Text Box 3"/>
          <p:cNvSpPr txBox="1">
            <a:spLocks noChangeArrowheads="1"/>
          </p:cNvSpPr>
          <p:nvPr/>
        </p:nvSpPr>
        <p:spPr bwMode="auto">
          <a:xfrm>
            <a:off x="3556000" y="3079750"/>
            <a:ext cx="987425" cy="396875"/>
          </a:xfrm>
          <a:prstGeom prst="rect">
            <a:avLst/>
          </a:prstGeom>
          <a:noFill/>
          <a:ln w="9525">
            <a:noFill/>
            <a:miter lim="800000"/>
            <a:headEnd/>
            <a:tailEnd/>
          </a:ln>
        </p:spPr>
        <p:txBody>
          <a:bodyPr wrap="none">
            <a:spAutoFit/>
          </a:bodyPr>
          <a:lstStyle/>
          <a:p>
            <a:r>
              <a:rPr lang="en-US" altLang="en-US" sz="2000">
                <a:cs typeface="Arial" charset="0"/>
              </a:rPr>
              <a:t>forward</a:t>
            </a:r>
            <a:endParaRPr lang="fr-FR" altLang="en-US" sz="2000">
              <a:cs typeface="Arial" charset="0"/>
            </a:endParaRPr>
          </a:p>
        </p:txBody>
      </p:sp>
      <p:sp>
        <p:nvSpPr>
          <p:cNvPr id="23555" name="Text Box 4"/>
          <p:cNvSpPr txBox="1">
            <a:spLocks noChangeArrowheads="1"/>
          </p:cNvSpPr>
          <p:nvPr/>
        </p:nvSpPr>
        <p:spPr bwMode="auto">
          <a:xfrm>
            <a:off x="5718175" y="3079750"/>
            <a:ext cx="1171575" cy="396875"/>
          </a:xfrm>
          <a:prstGeom prst="rect">
            <a:avLst/>
          </a:prstGeom>
          <a:noFill/>
          <a:ln w="9525">
            <a:noFill/>
            <a:miter lim="800000"/>
            <a:headEnd/>
            <a:tailEnd/>
          </a:ln>
        </p:spPr>
        <p:txBody>
          <a:bodyPr wrap="none">
            <a:spAutoFit/>
          </a:bodyPr>
          <a:lstStyle/>
          <a:p>
            <a:r>
              <a:rPr lang="en-US" altLang="en-US" sz="2000">
                <a:cs typeface="Arial" charset="0"/>
              </a:rPr>
              <a:t>backward</a:t>
            </a:r>
            <a:endParaRPr lang="fr-FR" altLang="en-US" sz="2000">
              <a:cs typeface="Arial" charset="0"/>
            </a:endParaRPr>
          </a:p>
        </p:txBody>
      </p:sp>
      <p:sp>
        <p:nvSpPr>
          <p:cNvPr id="23556" name="Text Box 5"/>
          <p:cNvSpPr txBox="1">
            <a:spLocks noChangeArrowheads="1"/>
          </p:cNvSpPr>
          <p:nvPr/>
        </p:nvSpPr>
        <p:spPr bwMode="auto">
          <a:xfrm>
            <a:off x="3003550" y="3716338"/>
            <a:ext cx="1711325" cy="396875"/>
          </a:xfrm>
          <a:prstGeom prst="rect">
            <a:avLst/>
          </a:prstGeom>
          <a:noFill/>
          <a:ln w="9525">
            <a:noFill/>
            <a:miter lim="800000"/>
            <a:headEnd/>
            <a:tailEnd/>
          </a:ln>
        </p:spPr>
        <p:txBody>
          <a:bodyPr wrap="none">
            <a:spAutoFit/>
          </a:bodyPr>
          <a:lstStyle/>
          <a:p>
            <a:r>
              <a:rPr lang="en-US" altLang="en-US" sz="2000">
                <a:cs typeface="Arial" charset="0"/>
              </a:rPr>
              <a:t>SOLUTIONS?</a:t>
            </a:r>
            <a:endParaRPr lang="fr-FR" altLang="en-US" sz="2000">
              <a:cs typeface="Arial" charset="0"/>
            </a:endParaRPr>
          </a:p>
        </p:txBody>
      </p:sp>
      <p:sp>
        <p:nvSpPr>
          <p:cNvPr id="28678" name="Text Box 6"/>
          <p:cNvSpPr txBox="1">
            <a:spLocks noChangeArrowheads="1"/>
          </p:cNvSpPr>
          <p:nvPr/>
        </p:nvSpPr>
        <p:spPr bwMode="auto">
          <a:xfrm>
            <a:off x="3097213" y="4106863"/>
            <a:ext cx="8361362" cy="396875"/>
          </a:xfrm>
          <a:prstGeom prst="rect">
            <a:avLst/>
          </a:prstGeom>
          <a:noFill/>
          <a:ln w="9525">
            <a:noFill/>
            <a:miter lim="800000"/>
            <a:headEnd/>
            <a:tailEnd/>
          </a:ln>
        </p:spPr>
        <p:txBody>
          <a:bodyPr wrap="none">
            <a:spAutoFit/>
          </a:bodyPr>
          <a:lstStyle/>
          <a:p>
            <a:r>
              <a:rPr lang="en-US" altLang="en-US" sz="2000">
                <a:cs typeface="Arial" charset="0"/>
              </a:rPr>
              <a:t>Principle of superposition: all solutions can be written as a linear combination of</a:t>
            </a:r>
            <a:endParaRPr lang="fr-FR" altLang="en-US" sz="2000">
              <a:cs typeface="Arial" charset="0"/>
            </a:endParaRPr>
          </a:p>
        </p:txBody>
      </p:sp>
      <p:pic>
        <p:nvPicPr>
          <p:cNvPr id="28679" name="Picture 7" descr="txp_fig"/>
          <p:cNvPicPr>
            <a:picLocks noChangeAspect="1" noChangeArrowheads="1"/>
          </p:cNvPicPr>
          <p:nvPr>
            <p:custDataLst>
              <p:tags r:id="rId1"/>
            </p:custDataLst>
          </p:nvPr>
        </p:nvPicPr>
        <p:blipFill>
          <a:blip r:embed="rId4"/>
          <a:srcRect/>
          <a:stretch>
            <a:fillRect/>
          </a:stretch>
        </p:blipFill>
        <p:spPr bwMode="auto">
          <a:xfrm>
            <a:off x="4087813" y="4691063"/>
            <a:ext cx="2768600" cy="503237"/>
          </a:xfrm>
          <a:prstGeom prst="rect">
            <a:avLst/>
          </a:prstGeom>
          <a:noFill/>
          <a:ln w="9525">
            <a:noFill/>
            <a:miter lim="800000"/>
            <a:headEnd/>
            <a:tailEnd/>
          </a:ln>
        </p:spPr>
      </p:pic>
      <p:sp>
        <p:nvSpPr>
          <p:cNvPr id="28680" name="Text Box 8"/>
          <p:cNvSpPr txBox="1">
            <a:spLocks noChangeArrowheads="1"/>
          </p:cNvSpPr>
          <p:nvPr/>
        </p:nvSpPr>
        <p:spPr bwMode="auto">
          <a:xfrm>
            <a:off x="8404225" y="4630738"/>
            <a:ext cx="2162175" cy="396875"/>
          </a:xfrm>
          <a:prstGeom prst="rect">
            <a:avLst/>
          </a:prstGeom>
          <a:noFill/>
          <a:ln w="9525">
            <a:noFill/>
            <a:miter lim="800000"/>
            <a:headEnd/>
            <a:tailEnd/>
          </a:ln>
        </p:spPr>
        <p:txBody>
          <a:bodyPr wrap="none">
            <a:spAutoFit/>
          </a:bodyPr>
          <a:lstStyle/>
          <a:p>
            <a:r>
              <a:rPr lang="en-US" altLang="en-US" sz="2000">
                <a:cs typeface="Arial" charset="0"/>
              </a:rPr>
              <a:t>(complex numbers)</a:t>
            </a:r>
            <a:endParaRPr lang="fr-FR" altLang="en-US" sz="2000">
              <a:cs typeface="Arial" charset="0"/>
            </a:endParaRPr>
          </a:p>
        </p:txBody>
      </p:sp>
      <p:sp>
        <p:nvSpPr>
          <p:cNvPr id="28681" name="Text Box 9"/>
          <p:cNvSpPr txBox="1">
            <a:spLocks noChangeArrowheads="1"/>
          </p:cNvSpPr>
          <p:nvPr/>
        </p:nvSpPr>
        <p:spPr bwMode="auto">
          <a:xfrm>
            <a:off x="3397250" y="5878513"/>
            <a:ext cx="5578475" cy="396875"/>
          </a:xfrm>
          <a:prstGeom prst="rect">
            <a:avLst/>
          </a:prstGeom>
          <a:noFill/>
          <a:ln w="9525">
            <a:noFill/>
            <a:miter lim="800000"/>
            <a:headEnd/>
            <a:tailEnd/>
          </a:ln>
        </p:spPr>
        <p:txBody>
          <a:bodyPr wrap="none">
            <a:spAutoFit/>
          </a:bodyPr>
          <a:lstStyle/>
          <a:p>
            <a:r>
              <a:rPr lang="en-US" altLang="en-US" sz="2000">
                <a:cs typeface="Arial" charset="0"/>
              </a:rPr>
              <a:t>Substitute in wave equation to find the wave velocity</a:t>
            </a:r>
            <a:endParaRPr lang="fr-FR" altLang="en-US" sz="2000">
              <a:cs typeface="Arial" charset="0"/>
            </a:endParaRPr>
          </a:p>
        </p:txBody>
      </p:sp>
      <p:pic>
        <p:nvPicPr>
          <p:cNvPr id="23561" name="Picture 10" descr="txp_fig"/>
          <p:cNvPicPr>
            <a:picLocks noChangeAspect="1" noChangeArrowheads="1"/>
          </p:cNvPicPr>
          <p:nvPr>
            <p:custDataLst>
              <p:tags r:id="rId2"/>
            </p:custDataLst>
          </p:nvPr>
        </p:nvPicPr>
        <p:blipFill>
          <a:blip r:embed="rId5"/>
          <a:srcRect/>
          <a:stretch>
            <a:fillRect/>
          </a:stretch>
        </p:blipFill>
        <p:spPr bwMode="auto">
          <a:xfrm>
            <a:off x="3128963" y="1123950"/>
            <a:ext cx="4945062" cy="1868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wipe(left)">
                                      <p:cBhvr>
                                        <p:cTn id="7" dur="500"/>
                                        <p:tgtEl>
                                          <p:spTgt spid="2867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8679"/>
                                        </p:tgtEl>
                                        <p:attrNameLst>
                                          <p:attrName>style.visibility</p:attrName>
                                        </p:attrNameLst>
                                      </p:cBhvr>
                                      <p:to>
                                        <p:strVal val="visible"/>
                                      </p:to>
                                    </p:set>
                                    <p:animEffect transition="in" filter="wipe(left)">
                                      <p:cBhvr>
                                        <p:cTn id="11" dur="500"/>
                                        <p:tgtEl>
                                          <p:spTgt spid="2867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680"/>
                                        </p:tgtEl>
                                        <p:attrNameLst>
                                          <p:attrName>style.visibility</p:attrName>
                                        </p:attrNameLst>
                                      </p:cBhvr>
                                      <p:to>
                                        <p:strVal val="visible"/>
                                      </p:to>
                                    </p:set>
                                    <p:animEffect transition="in" filter="wipe(left)">
                                      <p:cBhvr>
                                        <p:cTn id="15" dur="500"/>
                                        <p:tgtEl>
                                          <p:spTgt spid="2868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681"/>
                                        </p:tgtEl>
                                        <p:attrNameLst>
                                          <p:attrName>style.visibility</p:attrName>
                                        </p:attrNameLst>
                                      </p:cBhvr>
                                      <p:to>
                                        <p:strVal val="visible"/>
                                      </p:to>
                                    </p:set>
                                    <p:animEffect transition="in" filter="wipe(left)">
                                      <p:cBhvr>
                                        <p:cTn id="20" dur="500"/>
                                        <p:tgtEl>
                                          <p:spTgt spid="28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80" grpId="0"/>
      <p:bldP spid="286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25" name="Object 13"/>
          <p:cNvGraphicFramePr>
            <a:graphicFrameLocks noChangeAspect="1"/>
          </p:cNvGraphicFramePr>
          <p:nvPr/>
        </p:nvGraphicFramePr>
        <p:xfrm>
          <a:off x="649288" y="2444750"/>
          <a:ext cx="4662487" cy="747713"/>
        </p:xfrm>
        <a:graphic>
          <a:graphicData uri="http://schemas.openxmlformats.org/presentationml/2006/ole">
            <p:oleObj spid="_x0000_s13325" name="Equation" r:id="rId3" imgW="3009900" imgH="482600" progId="">
              <p:embed/>
            </p:oleObj>
          </a:graphicData>
        </a:graphic>
      </p:graphicFrame>
      <p:graphicFrame>
        <p:nvGraphicFramePr>
          <p:cNvPr id="13326" name="Object 14"/>
          <p:cNvGraphicFramePr>
            <a:graphicFrameLocks noChangeAspect="1"/>
          </p:cNvGraphicFramePr>
          <p:nvPr/>
        </p:nvGraphicFramePr>
        <p:xfrm>
          <a:off x="828675" y="1597025"/>
          <a:ext cx="3106738" cy="711200"/>
        </p:xfrm>
        <a:graphic>
          <a:graphicData uri="http://schemas.openxmlformats.org/presentationml/2006/ole">
            <p:oleObj spid="_x0000_s13326" name="Equation" r:id="rId4" imgW="2108200" imgH="482600" progId="">
              <p:embed/>
            </p:oleObj>
          </a:graphicData>
        </a:graphic>
      </p:graphicFrame>
      <p:graphicFrame>
        <p:nvGraphicFramePr>
          <p:cNvPr id="13327" name="Object 15"/>
          <p:cNvGraphicFramePr>
            <a:graphicFrameLocks noChangeAspect="1"/>
          </p:cNvGraphicFramePr>
          <p:nvPr/>
        </p:nvGraphicFramePr>
        <p:xfrm>
          <a:off x="5737225" y="2443163"/>
          <a:ext cx="1616075" cy="676275"/>
        </p:xfrm>
        <a:graphic>
          <a:graphicData uri="http://schemas.openxmlformats.org/presentationml/2006/ole">
            <p:oleObj spid="_x0000_s13327" name="Equation" r:id="rId5" imgW="1002865" imgH="418918" progId="">
              <p:embed/>
            </p:oleObj>
          </a:graphicData>
        </a:graphic>
      </p:graphicFrame>
      <p:sp>
        <p:nvSpPr>
          <p:cNvPr id="13328" name="Text Box 5"/>
          <p:cNvSpPr txBox="1">
            <a:spLocks noChangeArrowheads="1"/>
          </p:cNvSpPr>
          <p:nvPr/>
        </p:nvSpPr>
        <p:spPr bwMode="auto">
          <a:xfrm>
            <a:off x="1384300" y="266700"/>
            <a:ext cx="6373813" cy="457200"/>
          </a:xfrm>
          <a:prstGeom prst="rect">
            <a:avLst/>
          </a:prstGeom>
          <a:noFill/>
          <a:ln w="9525">
            <a:noFill/>
            <a:miter lim="800000"/>
            <a:headEnd/>
            <a:tailEnd/>
          </a:ln>
        </p:spPr>
        <p:txBody>
          <a:bodyPr wrap="none">
            <a:spAutoFit/>
          </a:bodyPr>
          <a:lstStyle/>
          <a:p>
            <a:pPr eaLnBrk="0" hangingPunct="0"/>
            <a:r>
              <a:rPr lang="en-US" altLang="en-US" sz="2400" b="1">
                <a:solidFill>
                  <a:schemeClr val="accent2"/>
                </a:solidFill>
              </a:rPr>
              <a:t>Study of propagation from second to first order</a:t>
            </a:r>
            <a:endParaRPr lang="fr-FR" altLang="en-US" sz="2400" b="1">
              <a:solidFill>
                <a:schemeClr val="accent2"/>
              </a:solidFill>
            </a:endParaRPr>
          </a:p>
        </p:txBody>
      </p:sp>
      <p:sp>
        <p:nvSpPr>
          <p:cNvPr id="13329" name="Line 6"/>
          <p:cNvSpPr>
            <a:spLocks noChangeShapeType="1"/>
          </p:cNvSpPr>
          <p:nvPr/>
        </p:nvSpPr>
        <p:spPr bwMode="auto">
          <a:xfrm>
            <a:off x="1643063" y="3506788"/>
            <a:ext cx="34925" cy="474662"/>
          </a:xfrm>
          <a:prstGeom prst="line">
            <a:avLst/>
          </a:prstGeom>
          <a:noFill/>
          <a:ln w="9525">
            <a:solidFill>
              <a:schemeClr val="tx1"/>
            </a:solidFill>
            <a:round/>
            <a:headEnd/>
            <a:tailEnd type="triangle" w="med" len="med"/>
          </a:ln>
        </p:spPr>
        <p:txBody>
          <a:bodyPr/>
          <a:lstStyle/>
          <a:p>
            <a:endParaRPr lang="en-US"/>
          </a:p>
        </p:txBody>
      </p:sp>
      <p:sp>
        <p:nvSpPr>
          <p:cNvPr id="13330" name="Text Box 7"/>
          <p:cNvSpPr txBox="1">
            <a:spLocks noChangeArrowheads="1"/>
          </p:cNvSpPr>
          <p:nvPr/>
        </p:nvSpPr>
        <p:spPr bwMode="auto">
          <a:xfrm>
            <a:off x="927100" y="4016375"/>
            <a:ext cx="2901950" cy="336550"/>
          </a:xfrm>
          <a:prstGeom prst="rect">
            <a:avLst/>
          </a:prstGeom>
          <a:noFill/>
          <a:ln w="9525">
            <a:noFill/>
            <a:miter lim="800000"/>
            <a:headEnd/>
            <a:tailEnd/>
          </a:ln>
        </p:spPr>
        <p:txBody>
          <a:bodyPr wrap="none">
            <a:spAutoFit/>
          </a:bodyPr>
          <a:lstStyle/>
          <a:p>
            <a:pPr eaLnBrk="0" hangingPunct="0"/>
            <a:r>
              <a:rPr lang="en-US" altLang="en-US"/>
              <a:t>apply this first, to give (– 2 i k 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0" name="Text Box 2"/>
          <p:cNvSpPr txBox="1">
            <a:spLocks noChangeArrowheads="1"/>
          </p:cNvSpPr>
          <p:nvPr/>
        </p:nvSpPr>
        <p:spPr bwMode="auto">
          <a:xfrm>
            <a:off x="703263" y="471488"/>
            <a:ext cx="5238750" cy="366712"/>
          </a:xfrm>
          <a:prstGeom prst="rect">
            <a:avLst/>
          </a:prstGeom>
          <a:noFill/>
          <a:ln w="9525">
            <a:noFill/>
            <a:miter lim="800000"/>
            <a:headEnd/>
            <a:tailEnd/>
          </a:ln>
        </p:spPr>
        <p:txBody>
          <a:bodyPr wrap="none">
            <a:spAutoFit/>
          </a:bodyPr>
          <a:lstStyle/>
          <a:p>
            <a:pPr eaLnBrk="0" hangingPunct="0"/>
            <a:r>
              <a:rPr lang="en-US" altLang="en-US" sz="1800">
                <a:latin typeface="Arial" charset="0"/>
              </a:rPr>
              <a:t>From Second order to first order (the tedious way)</a:t>
            </a:r>
            <a:endParaRPr lang="en-US" altLang="en-US" sz="1800"/>
          </a:p>
        </p:txBody>
      </p:sp>
      <p:graphicFrame>
        <p:nvGraphicFramePr>
          <p:cNvPr id="14357" name="Object 21"/>
          <p:cNvGraphicFramePr>
            <a:graphicFrameLocks noChangeAspect="1"/>
          </p:cNvGraphicFramePr>
          <p:nvPr/>
        </p:nvGraphicFramePr>
        <p:xfrm>
          <a:off x="530225" y="1025525"/>
          <a:ext cx="7535863" cy="1133475"/>
        </p:xfrm>
        <a:graphic>
          <a:graphicData uri="http://schemas.openxmlformats.org/presentationml/2006/ole">
            <p:oleObj spid="_x0000_s14357" name="Equation" r:id="rId4" imgW="3098800" imgH="660400" progId="">
              <p:embed/>
            </p:oleObj>
          </a:graphicData>
        </a:graphic>
      </p:graphicFrame>
      <p:graphicFrame>
        <p:nvGraphicFramePr>
          <p:cNvPr id="14358" name="Object 22"/>
          <p:cNvGraphicFramePr>
            <a:graphicFrameLocks noChangeAspect="1"/>
          </p:cNvGraphicFramePr>
          <p:nvPr/>
        </p:nvGraphicFramePr>
        <p:xfrm>
          <a:off x="1192213" y="1989138"/>
          <a:ext cx="6378575" cy="1612900"/>
        </p:xfrm>
        <a:graphic>
          <a:graphicData uri="http://schemas.openxmlformats.org/presentationml/2006/ole">
            <p:oleObj spid="_x0000_s14358" name="Equation" r:id="rId5" imgW="3619500" imgH="914400" progId="">
              <p:embed/>
            </p:oleObj>
          </a:graphicData>
        </a:graphic>
      </p:graphicFrame>
      <p:sp>
        <p:nvSpPr>
          <p:cNvPr id="14361" name="Freeform 5"/>
          <p:cNvSpPr>
            <a:spLocks/>
          </p:cNvSpPr>
          <p:nvPr/>
        </p:nvSpPr>
        <p:spPr bwMode="auto">
          <a:xfrm>
            <a:off x="1077913" y="1970088"/>
            <a:ext cx="1306512" cy="833437"/>
          </a:xfrm>
          <a:custGeom>
            <a:avLst/>
            <a:gdLst>
              <a:gd name="T0" fmla="*/ 2147483647 w 823"/>
              <a:gd name="T1" fmla="*/ 2147483647 h 525"/>
              <a:gd name="T2" fmla="*/ 2147483647 w 823"/>
              <a:gd name="T3" fmla="*/ 0 h 525"/>
              <a:gd name="T4" fmla="*/ 2147483647 w 823"/>
              <a:gd name="T5" fmla="*/ 2147483647 h 525"/>
              <a:gd name="T6" fmla="*/ 2147483647 w 823"/>
              <a:gd name="T7" fmla="*/ 2147483647 h 525"/>
              <a:gd name="T8" fmla="*/ 2147483647 w 823"/>
              <a:gd name="T9" fmla="*/ 2147483647 h 525"/>
              <a:gd name="T10" fmla="*/ 0 w 823"/>
              <a:gd name="T11" fmla="*/ 2147483647 h 525"/>
              <a:gd name="T12" fmla="*/ 2147483647 w 823"/>
              <a:gd name="T13" fmla="*/ 2147483647 h 525"/>
              <a:gd name="T14" fmla="*/ 2147483647 w 823"/>
              <a:gd name="T15" fmla="*/ 2147483647 h 525"/>
              <a:gd name="T16" fmla="*/ 2147483647 w 823"/>
              <a:gd name="T17" fmla="*/ 2147483647 h 525"/>
              <a:gd name="T18" fmla="*/ 2147483647 w 823"/>
              <a:gd name="T19" fmla="*/ 2147483647 h 525"/>
              <a:gd name="T20" fmla="*/ 2147483647 w 823"/>
              <a:gd name="T21" fmla="*/ 2147483647 h 525"/>
              <a:gd name="T22" fmla="*/ 2147483647 w 823"/>
              <a:gd name="T23" fmla="*/ 2147483647 h 525"/>
              <a:gd name="T24" fmla="*/ 2147483647 w 823"/>
              <a:gd name="T25" fmla="*/ 2147483647 h 525"/>
              <a:gd name="T26" fmla="*/ 2147483647 w 823"/>
              <a:gd name="T27" fmla="*/ 2147483647 h 525"/>
              <a:gd name="T28" fmla="*/ 2147483647 w 823"/>
              <a:gd name="T29" fmla="*/ 2147483647 h 525"/>
              <a:gd name="T30" fmla="*/ 2147483647 w 823"/>
              <a:gd name="T31" fmla="*/ 2147483647 h 525"/>
              <a:gd name="T32" fmla="*/ 2147483647 w 823"/>
              <a:gd name="T33" fmla="*/ 2147483647 h 525"/>
              <a:gd name="T34" fmla="*/ 2147483647 w 823"/>
              <a:gd name="T35" fmla="*/ 2147483647 h 525"/>
              <a:gd name="T36" fmla="*/ 2147483647 w 823"/>
              <a:gd name="T37" fmla="*/ 2147483647 h 5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3"/>
              <a:gd name="T58" fmla="*/ 0 h 525"/>
              <a:gd name="T59" fmla="*/ 823 w 823"/>
              <a:gd name="T60" fmla="*/ 525 h 5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3" h="525">
                <a:moveTo>
                  <a:pt x="761" y="34"/>
                </a:moveTo>
                <a:cubicBezTo>
                  <a:pt x="719" y="8"/>
                  <a:pt x="658" y="5"/>
                  <a:pt x="610" y="0"/>
                </a:cubicBezTo>
                <a:cubicBezTo>
                  <a:pt x="548" y="2"/>
                  <a:pt x="487" y="3"/>
                  <a:pt x="425" y="7"/>
                </a:cubicBezTo>
                <a:cubicBezTo>
                  <a:pt x="371" y="11"/>
                  <a:pt x="315" y="29"/>
                  <a:pt x="260" y="34"/>
                </a:cubicBezTo>
                <a:cubicBezTo>
                  <a:pt x="204" y="54"/>
                  <a:pt x="140" y="64"/>
                  <a:pt x="82" y="76"/>
                </a:cubicBezTo>
                <a:cubicBezTo>
                  <a:pt x="25" y="114"/>
                  <a:pt x="14" y="133"/>
                  <a:pt x="0" y="199"/>
                </a:cubicBezTo>
                <a:cubicBezTo>
                  <a:pt x="6" y="254"/>
                  <a:pt x="1" y="323"/>
                  <a:pt x="34" y="370"/>
                </a:cubicBezTo>
                <a:cubicBezTo>
                  <a:pt x="45" y="404"/>
                  <a:pt x="75" y="413"/>
                  <a:pt x="103" y="432"/>
                </a:cubicBezTo>
                <a:cubicBezTo>
                  <a:pt x="111" y="437"/>
                  <a:pt x="115" y="448"/>
                  <a:pt x="123" y="453"/>
                </a:cubicBezTo>
                <a:cubicBezTo>
                  <a:pt x="134" y="459"/>
                  <a:pt x="176" y="469"/>
                  <a:pt x="192" y="473"/>
                </a:cubicBezTo>
                <a:cubicBezTo>
                  <a:pt x="247" y="511"/>
                  <a:pt x="320" y="513"/>
                  <a:pt x="384" y="521"/>
                </a:cubicBezTo>
                <a:cubicBezTo>
                  <a:pt x="668" y="510"/>
                  <a:pt x="485" y="525"/>
                  <a:pt x="596" y="508"/>
                </a:cubicBezTo>
                <a:cubicBezTo>
                  <a:pt x="628" y="503"/>
                  <a:pt x="692" y="494"/>
                  <a:pt x="692" y="494"/>
                </a:cubicBezTo>
                <a:cubicBezTo>
                  <a:pt x="727" y="468"/>
                  <a:pt x="743" y="449"/>
                  <a:pt x="768" y="412"/>
                </a:cubicBezTo>
                <a:cubicBezTo>
                  <a:pt x="773" y="405"/>
                  <a:pt x="782" y="391"/>
                  <a:pt x="782" y="391"/>
                </a:cubicBezTo>
                <a:cubicBezTo>
                  <a:pt x="796" y="343"/>
                  <a:pt x="778" y="397"/>
                  <a:pt x="802" y="350"/>
                </a:cubicBezTo>
                <a:cubicBezTo>
                  <a:pt x="813" y="329"/>
                  <a:pt x="816" y="303"/>
                  <a:pt x="823" y="281"/>
                </a:cubicBezTo>
                <a:cubicBezTo>
                  <a:pt x="818" y="214"/>
                  <a:pt x="813" y="170"/>
                  <a:pt x="795" y="110"/>
                </a:cubicBezTo>
                <a:cubicBezTo>
                  <a:pt x="782" y="64"/>
                  <a:pt x="723" y="72"/>
                  <a:pt x="761" y="34"/>
                </a:cubicBezTo>
                <a:close/>
              </a:path>
            </a:pathLst>
          </a:custGeom>
          <a:noFill/>
          <a:ln w="9525">
            <a:solidFill>
              <a:schemeClr val="tx1"/>
            </a:solidFill>
            <a:round/>
            <a:headEnd/>
            <a:tailEnd/>
          </a:ln>
        </p:spPr>
        <p:txBody>
          <a:bodyPr/>
          <a:lstStyle/>
          <a:p>
            <a:endParaRPr lang="en-US"/>
          </a:p>
        </p:txBody>
      </p:sp>
      <p:sp>
        <p:nvSpPr>
          <p:cNvPr id="14362" name="Line 6"/>
          <p:cNvSpPr>
            <a:spLocks noChangeShapeType="1"/>
          </p:cNvSpPr>
          <p:nvPr/>
        </p:nvSpPr>
        <p:spPr bwMode="auto">
          <a:xfrm flipH="1">
            <a:off x="3189288" y="1871663"/>
            <a:ext cx="239712" cy="196850"/>
          </a:xfrm>
          <a:prstGeom prst="line">
            <a:avLst/>
          </a:prstGeom>
          <a:noFill/>
          <a:ln w="9525">
            <a:solidFill>
              <a:schemeClr val="tx1"/>
            </a:solidFill>
            <a:round/>
            <a:headEnd/>
            <a:tailEnd type="triangle" w="med" len="med"/>
          </a:ln>
        </p:spPr>
        <p:txBody>
          <a:bodyPr/>
          <a:lstStyle/>
          <a:p>
            <a:endParaRPr lang="en-US"/>
          </a:p>
        </p:txBody>
      </p:sp>
      <p:sp>
        <p:nvSpPr>
          <p:cNvPr id="14363" name="Line 7"/>
          <p:cNvSpPr>
            <a:spLocks noChangeShapeType="1"/>
          </p:cNvSpPr>
          <p:nvPr/>
        </p:nvSpPr>
        <p:spPr bwMode="auto">
          <a:xfrm flipH="1">
            <a:off x="4202113" y="1806575"/>
            <a:ext cx="239712" cy="196850"/>
          </a:xfrm>
          <a:prstGeom prst="line">
            <a:avLst/>
          </a:prstGeom>
          <a:noFill/>
          <a:ln w="9525">
            <a:solidFill>
              <a:schemeClr val="tx1"/>
            </a:solidFill>
            <a:round/>
            <a:headEnd/>
            <a:tailEnd type="triangle" w="med" len="med"/>
          </a:ln>
        </p:spPr>
        <p:txBody>
          <a:bodyPr/>
          <a:lstStyle/>
          <a:p>
            <a:endParaRPr lang="en-US"/>
          </a:p>
        </p:txBody>
      </p:sp>
      <p:sp>
        <p:nvSpPr>
          <p:cNvPr id="14364" name="Line 8"/>
          <p:cNvSpPr>
            <a:spLocks noChangeShapeType="1"/>
          </p:cNvSpPr>
          <p:nvPr/>
        </p:nvSpPr>
        <p:spPr bwMode="auto">
          <a:xfrm flipH="1">
            <a:off x="4451350" y="2808288"/>
            <a:ext cx="239713" cy="196850"/>
          </a:xfrm>
          <a:prstGeom prst="line">
            <a:avLst/>
          </a:prstGeom>
          <a:noFill/>
          <a:ln w="9525">
            <a:solidFill>
              <a:schemeClr val="tx1"/>
            </a:solidFill>
            <a:round/>
            <a:headEnd/>
            <a:tailEnd type="triangle" w="med" len="med"/>
          </a:ln>
        </p:spPr>
        <p:txBody>
          <a:bodyPr/>
          <a:lstStyle/>
          <a:p>
            <a:endParaRPr lang="en-US"/>
          </a:p>
        </p:txBody>
      </p:sp>
      <p:sp>
        <p:nvSpPr>
          <p:cNvPr id="14365" name="Line 9"/>
          <p:cNvSpPr>
            <a:spLocks noChangeShapeType="1"/>
          </p:cNvSpPr>
          <p:nvPr/>
        </p:nvSpPr>
        <p:spPr bwMode="auto">
          <a:xfrm flipH="1">
            <a:off x="2982913" y="2774950"/>
            <a:ext cx="327025" cy="250825"/>
          </a:xfrm>
          <a:prstGeom prst="line">
            <a:avLst/>
          </a:prstGeom>
          <a:noFill/>
          <a:ln w="9525">
            <a:solidFill>
              <a:schemeClr val="tx1"/>
            </a:solidFill>
            <a:round/>
            <a:headEnd/>
            <a:tailEnd type="triangle" w="med" len="med"/>
          </a:ln>
        </p:spPr>
        <p:txBody>
          <a:bodyPr/>
          <a:lstStyle/>
          <a:p>
            <a:endParaRPr lang="en-US"/>
          </a:p>
        </p:txBody>
      </p:sp>
      <p:grpSp>
        <p:nvGrpSpPr>
          <p:cNvPr id="15" name="Group 14"/>
          <p:cNvGrpSpPr>
            <a:grpSpLocks/>
          </p:cNvGrpSpPr>
          <p:nvPr/>
        </p:nvGrpSpPr>
        <p:grpSpPr bwMode="auto">
          <a:xfrm>
            <a:off x="3127375" y="5362575"/>
            <a:ext cx="7359650" cy="914400"/>
            <a:chOff x="3126722" y="5362857"/>
            <a:chExt cx="7359650" cy="914400"/>
          </a:xfrm>
        </p:grpSpPr>
        <p:graphicFrame>
          <p:nvGraphicFramePr>
            <p:cNvPr id="14359" name="Object 23"/>
            <p:cNvGraphicFramePr>
              <a:graphicFrameLocks noChangeAspect="1"/>
            </p:cNvGraphicFramePr>
            <p:nvPr/>
          </p:nvGraphicFramePr>
          <p:xfrm>
            <a:off x="4210984" y="5391432"/>
            <a:ext cx="3736975" cy="820737"/>
          </p:xfrm>
          <a:graphic>
            <a:graphicData uri="http://schemas.openxmlformats.org/presentationml/2006/ole">
              <p:oleObj spid="_x0000_s14359" name="Equation" r:id="rId6" imgW="2197100" imgH="482600" progId="">
                <p:embed/>
              </p:oleObj>
            </a:graphicData>
          </a:graphic>
        </p:graphicFrame>
        <p:sp>
          <p:nvSpPr>
            <p:cNvPr id="14368" name="Line 11"/>
            <p:cNvSpPr>
              <a:spLocks noChangeShapeType="1"/>
            </p:cNvSpPr>
            <p:nvPr/>
          </p:nvSpPr>
          <p:spPr bwMode="auto">
            <a:xfrm>
              <a:off x="3126722" y="5777194"/>
              <a:ext cx="544512" cy="9525"/>
            </a:xfrm>
            <a:prstGeom prst="line">
              <a:avLst/>
            </a:prstGeom>
            <a:noFill/>
            <a:ln w="76200" cmpd="tri">
              <a:solidFill>
                <a:schemeClr val="tx1"/>
              </a:solidFill>
              <a:round/>
              <a:headEnd/>
              <a:tailEnd type="triangle" w="med" len="med"/>
            </a:ln>
          </p:spPr>
          <p:txBody>
            <a:bodyPr/>
            <a:lstStyle/>
            <a:p>
              <a:endParaRPr lang="en-US"/>
            </a:p>
          </p:txBody>
        </p:sp>
        <p:sp>
          <p:nvSpPr>
            <p:cNvPr id="14369" name="Text Box 12"/>
            <p:cNvSpPr txBox="1">
              <a:spLocks noChangeArrowheads="1"/>
            </p:cNvSpPr>
            <p:nvPr/>
          </p:nvSpPr>
          <p:spPr bwMode="auto">
            <a:xfrm>
              <a:off x="8162272" y="5389844"/>
              <a:ext cx="2324100" cy="366713"/>
            </a:xfrm>
            <a:prstGeom prst="rect">
              <a:avLst/>
            </a:prstGeom>
            <a:noFill/>
            <a:ln w="9525">
              <a:noFill/>
              <a:miter lim="800000"/>
              <a:headEnd/>
              <a:tailEnd/>
            </a:ln>
          </p:spPr>
          <p:txBody>
            <a:bodyPr wrap="none">
              <a:spAutoFit/>
            </a:bodyPr>
            <a:lstStyle/>
            <a:p>
              <a:pPr eaLnBrk="0" hangingPunct="0"/>
              <a:r>
                <a:rPr lang="en-US" altLang="en-US" sz="1800"/>
                <a:t>(Polarization envelope)</a:t>
              </a:r>
            </a:p>
          </p:txBody>
        </p:sp>
        <p:sp>
          <p:nvSpPr>
            <p:cNvPr id="14370" name="Rectangle 13"/>
            <p:cNvSpPr>
              <a:spLocks noChangeArrowheads="1"/>
            </p:cNvSpPr>
            <p:nvPr/>
          </p:nvSpPr>
          <p:spPr bwMode="auto">
            <a:xfrm>
              <a:off x="3987147" y="5362857"/>
              <a:ext cx="4071937" cy="914400"/>
            </a:xfrm>
            <a:prstGeom prst="rect">
              <a:avLst/>
            </a:prstGeom>
            <a:noFill/>
            <a:ln w="31750">
              <a:solidFill>
                <a:schemeClr val="tx1"/>
              </a:solidFill>
              <a:miter lim="800000"/>
              <a:headEnd/>
              <a:tailEnd/>
            </a:ln>
          </p:spPr>
          <p:txBody>
            <a:bodyPr wrap="none" anchor="ctr"/>
            <a:lstStyle/>
            <a:p>
              <a:pPr eaLnBrk="0" hangingPunct="0"/>
              <a:endParaRPr lang="en-US" altLang="en-US"/>
            </a:p>
          </p:txBody>
        </p:sp>
      </p:grpSp>
      <p:pic>
        <p:nvPicPr>
          <p:cNvPr id="14" name="Picture 13" descr="\documentclass{article}&#10;\usepackage{amsmath}&#10;\pagestyle{empty}&#10;\begin{document}&#10;$k = \frac{\omega}{c}$&#10;&#10;&#10;&#10;\end{document}"/>
          <p:cNvPicPr>
            <a:picLocks noChangeAspect="1"/>
          </p:cNvPicPr>
          <p:nvPr>
            <p:custDataLst>
              <p:tags r:id="rId2"/>
            </p:custDataLst>
          </p:nvPr>
        </p:nvPicPr>
        <p:blipFill>
          <a:blip r:embed="rId7"/>
          <a:srcRect/>
          <a:stretch>
            <a:fillRect/>
          </a:stretch>
        </p:blipFill>
        <p:spPr bwMode="auto">
          <a:xfrm>
            <a:off x="6946900" y="3448050"/>
            <a:ext cx="1112838" cy="47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947738" y="747713"/>
            <a:ext cx="2016125" cy="396875"/>
          </a:xfrm>
          <a:prstGeom prst="rect">
            <a:avLst/>
          </a:prstGeom>
          <a:noFill/>
          <a:ln w="9525">
            <a:noFill/>
            <a:miter lim="800000"/>
            <a:headEnd/>
            <a:tailEnd/>
          </a:ln>
        </p:spPr>
        <p:txBody>
          <a:bodyPr wrap="none">
            <a:spAutoFit/>
          </a:bodyPr>
          <a:lstStyle/>
          <a:p>
            <a:r>
              <a:rPr lang="en-US" altLang="en-US" sz="2000">
                <a:cs typeface="Arial" charset="0"/>
              </a:rPr>
              <a:t>Complex number </a:t>
            </a:r>
          </a:p>
        </p:txBody>
      </p:sp>
      <p:sp>
        <p:nvSpPr>
          <p:cNvPr id="28674" name="Line 3"/>
          <p:cNvSpPr>
            <a:spLocks noChangeShapeType="1"/>
          </p:cNvSpPr>
          <p:nvPr/>
        </p:nvSpPr>
        <p:spPr bwMode="auto">
          <a:xfrm flipH="1">
            <a:off x="2060575" y="1639888"/>
            <a:ext cx="9525" cy="2259012"/>
          </a:xfrm>
          <a:prstGeom prst="line">
            <a:avLst/>
          </a:prstGeom>
          <a:noFill/>
          <a:ln w="31750">
            <a:solidFill>
              <a:schemeClr val="tx1"/>
            </a:solidFill>
            <a:round/>
            <a:headEnd type="triangle" w="med" len="med"/>
            <a:tailEnd/>
          </a:ln>
        </p:spPr>
        <p:txBody>
          <a:bodyPr/>
          <a:lstStyle/>
          <a:p>
            <a:endParaRPr lang="en-US"/>
          </a:p>
        </p:txBody>
      </p:sp>
      <p:sp>
        <p:nvSpPr>
          <p:cNvPr id="28675" name="Line 4"/>
          <p:cNvSpPr>
            <a:spLocks noChangeShapeType="1"/>
          </p:cNvSpPr>
          <p:nvPr/>
        </p:nvSpPr>
        <p:spPr bwMode="auto">
          <a:xfrm flipH="1" flipV="1">
            <a:off x="2076450" y="3894138"/>
            <a:ext cx="1995488" cy="1587"/>
          </a:xfrm>
          <a:prstGeom prst="line">
            <a:avLst/>
          </a:prstGeom>
          <a:noFill/>
          <a:ln w="31750">
            <a:solidFill>
              <a:schemeClr val="tx1"/>
            </a:solidFill>
            <a:round/>
            <a:headEnd type="triangle" w="med" len="med"/>
            <a:tailEnd/>
          </a:ln>
        </p:spPr>
        <p:txBody>
          <a:bodyPr/>
          <a:lstStyle/>
          <a:p>
            <a:endParaRPr lang="en-US"/>
          </a:p>
        </p:txBody>
      </p:sp>
      <p:sp>
        <p:nvSpPr>
          <p:cNvPr id="28676" name="Text Box 5"/>
          <p:cNvSpPr txBox="1">
            <a:spLocks noChangeArrowheads="1"/>
          </p:cNvSpPr>
          <p:nvPr/>
        </p:nvSpPr>
        <p:spPr bwMode="auto">
          <a:xfrm>
            <a:off x="4122738" y="3722688"/>
            <a:ext cx="466725" cy="396875"/>
          </a:xfrm>
          <a:prstGeom prst="rect">
            <a:avLst/>
          </a:prstGeom>
          <a:noFill/>
          <a:ln w="9525">
            <a:noFill/>
            <a:miter lim="800000"/>
            <a:headEnd/>
            <a:tailEnd/>
          </a:ln>
        </p:spPr>
        <p:txBody>
          <a:bodyPr wrap="none">
            <a:spAutoFit/>
          </a:bodyPr>
          <a:lstStyle/>
          <a:p>
            <a:r>
              <a:rPr lang="en-US" altLang="en-US" sz="2000">
                <a:cs typeface="Arial" charset="0"/>
              </a:rPr>
              <a:t>Re</a:t>
            </a:r>
          </a:p>
        </p:txBody>
      </p:sp>
      <p:sp>
        <p:nvSpPr>
          <p:cNvPr id="28677" name="Text Box 6"/>
          <p:cNvSpPr txBox="1">
            <a:spLocks noChangeArrowheads="1"/>
          </p:cNvSpPr>
          <p:nvPr/>
        </p:nvSpPr>
        <p:spPr bwMode="auto">
          <a:xfrm>
            <a:off x="1543050" y="1468438"/>
            <a:ext cx="465138" cy="396875"/>
          </a:xfrm>
          <a:prstGeom prst="rect">
            <a:avLst/>
          </a:prstGeom>
          <a:noFill/>
          <a:ln w="9525">
            <a:noFill/>
            <a:miter lim="800000"/>
            <a:headEnd/>
            <a:tailEnd/>
          </a:ln>
        </p:spPr>
        <p:txBody>
          <a:bodyPr wrap="none">
            <a:spAutoFit/>
          </a:bodyPr>
          <a:lstStyle/>
          <a:p>
            <a:r>
              <a:rPr lang="en-US" altLang="en-US" sz="2000">
                <a:cs typeface="Arial" charset="0"/>
              </a:rPr>
              <a:t>Im</a:t>
            </a:r>
          </a:p>
        </p:txBody>
      </p:sp>
      <p:sp>
        <p:nvSpPr>
          <p:cNvPr id="27655" name="AutoShape 7"/>
          <p:cNvSpPr>
            <a:spLocks noChangeArrowheads="1"/>
          </p:cNvSpPr>
          <p:nvPr/>
        </p:nvSpPr>
        <p:spPr bwMode="auto">
          <a:xfrm>
            <a:off x="2890838" y="2732088"/>
            <a:ext cx="131762" cy="188912"/>
          </a:xfrm>
          <a:prstGeom prst="star5">
            <a:avLst/>
          </a:prstGeom>
          <a:solidFill>
            <a:schemeClr val="accent1"/>
          </a:solidFill>
          <a:ln w="31750">
            <a:solidFill>
              <a:srgbClr val="FF0000"/>
            </a:solidFill>
            <a:miter lim="800000"/>
            <a:headEnd/>
            <a:tailEnd/>
          </a:ln>
          <a:effectLst/>
          <a:extLst>
            <a:ext uri="{AF507438-7753-43E0-B8FC-AC1667EBCBE1}"/>
          </a:extLst>
        </p:spPr>
        <p:txBody>
          <a:bodyPr wrap="none" anchor="ctr"/>
          <a:lstStyle/>
          <a:p>
            <a:pPr>
              <a:defRPr/>
            </a:pPr>
            <a:endParaRPr lang="en-US"/>
          </a:p>
        </p:txBody>
      </p:sp>
      <p:sp>
        <p:nvSpPr>
          <p:cNvPr id="28679" name="Line 8"/>
          <p:cNvSpPr>
            <a:spLocks noChangeShapeType="1"/>
          </p:cNvSpPr>
          <p:nvPr/>
        </p:nvSpPr>
        <p:spPr bwMode="auto">
          <a:xfrm>
            <a:off x="2963863" y="2859088"/>
            <a:ext cx="0" cy="1030287"/>
          </a:xfrm>
          <a:prstGeom prst="line">
            <a:avLst/>
          </a:prstGeom>
          <a:noFill/>
          <a:ln w="31750">
            <a:solidFill>
              <a:srgbClr val="339966"/>
            </a:solidFill>
            <a:prstDash val="sysDot"/>
            <a:round/>
            <a:headEnd/>
            <a:tailEnd/>
          </a:ln>
        </p:spPr>
        <p:txBody>
          <a:bodyPr/>
          <a:lstStyle/>
          <a:p>
            <a:endParaRPr lang="en-US"/>
          </a:p>
        </p:txBody>
      </p:sp>
      <p:sp>
        <p:nvSpPr>
          <p:cNvPr id="28680" name="Line 9"/>
          <p:cNvSpPr>
            <a:spLocks noChangeShapeType="1"/>
          </p:cNvSpPr>
          <p:nvPr/>
        </p:nvSpPr>
        <p:spPr bwMode="auto">
          <a:xfrm>
            <a:off x="2065338" y="2779713"/>
            <a:ext cx="893762" cy="31750"/>
          </a:xfrm>
          <a:prstGeom prst="line">
            <a:avLst/>
          </a:prstGeom>
          <a:noFill/>
          <a:ln w="31750">
            <a:solidFill>
              <a:srgbClr val="339966"/>
            </a:solidFill>
            <a:prstDash val="sysDot"/>
            <a:round/>
            <a:headEnd/>
            <a:tailEnd/>
          </a:ln>
        </p:spPr>
        <p:txBody>
          <a:bodyPr/>
          <a:lstStyle/>
          <a:p>
            <a:endParaRPr lang="en-US"/>
          </a:p>
        </p:txBody>
      </p:sp>
      <p:sp>
        <p:nvSpPr>
          <p:cNvPr id="28681" name="Text Box 10"/>
          <p:cNvSpPr txBox="1">
            <a:spLocks noChangeArrowheads="1"/>
          </p:cNvSpPr>
          <p:nvPr/>
        </p:nvSpPr>
        <p:spPr bwMode="auto">
          <a:xfrm>
            <a:off x="2514600" y="3943350"/>
            <a:ext cx="550863" cy="396875"/>
          </a:xfrm>
          <a:prstGeom prst="rect">
            <a:avLst/>
          </a:prstGeom>
          <a:noFill/>
          <a:ln w="9525">
            <a:noFill/>
            <a:miter lim="800000"/>
            <a:headEnd/>
            <a:tailEnd/>
          </a:ln>
        </p:spPr>
        <p:txBody>
          <a:bodyPr wrap="none">
            <a:spAutoFit/>
          </a:bodyPr>
          <a:lstStyle/>
          <a:p>
            <a:r>
              <a:rPr lang="en-US" altLang="en-US" sz="2000">
                <a:cs typeface="Arial" charset="0"/>
              </a:rPr>
              <a:t>    a</a:t>
            </a:r>
          </a:p>
        </p:txBody>
      </p:sp>
      <p:sp>
        <p:nvSpPr>
          <p:cNvPr id="28682" name="Text Box 11"/>
          <p:cNvSpPr txBox="1">
            <a:spLocks noChangeArrowheads="1"/>
          </p:cNvSpPr>
          <p:nvPr/>
        </p:nvSpPr>
        <p:spPr bwMode="auto">
          <a:xfrm>
            <a:off x="1631950" y="2555875"/>
            <a:ext cx="311150" cy="396875"/>
          </a:xfrm>
          <a:prstGeom prst="rect">
            <a:avLst/>
          </a:prstGeom>
          <a:noFill/>
          <a:ln w="9525">
            <a:noFill/>
            <a:miter lim="800000"/>
            <a:headEnd/>
            <a:tailEnd/>
          </a:ln>
        </p:spPr>
        <p:txBody>
          <a:bodyPr wrap="none">
            <a:spAutoFit/>
          </a:bodyPr>
          <a:lstStyle/>
          <a:p>
            <a:r>
              <a:rPr lang="en-US" altLang="en-US" sz="2000">
                <a:cs typeface="Arial" charset="0"/>
              </a:rPr>
              <a:t>b</a:t>
            </a:r>
          </a:p>
        </p:txBody>
      </p:sp>
      <p:sp>
        <p:nvSpPr>
          <p:cNvPr id="28683" name="Text Box 12"/>
          <p:cNvSpPr txBox="1">
            <a:spLocks noChangeArrowheads="1"/>
          </p:cNvSpPr>
          <p:nvPr/>
        </p:nvSpPr>
        <p:spPr bwMode="auto">
          <a:xfrm>
            <a:off x="3092450" y="2587625"/>
            <a:ext cx="296863" cy="396875"/>
          </a:xfrm>
          <a:prstGeom prst="rect">
            <a:avLst/>
          </a:prstGeom>
          <a:noFill/>
          <a:ln w="9525">
            <a:noFill/>
            <a:miter lim="800000"/>
            <a:headEnd/>
            <a:tailEnd/>
          </a:ln>
        </p:spPr>
        <p:txBody>
          <a:bodyPr wrap="none">
            <a:spAutoFit/>
          </a:bodyPr>
          <a:lstStyle/>
          <a:p>
            <a:r>
              <a:rPr lang="en-US" altLang="en-US" sz="2000">
                <a:cs typeface="Arial" charset="0"/>
              </a:rPr>
              <a:t>z</a:t>
            </a:r>
          </a:p>
        </p:txBody>
      </p:sp>
      <p:sp>
        <p:nvSpPr>
          <p:cNvPr id="28684" name="Text Box 13"/>
          <p:cNvSpPr txBox="1">
            <a:spLocks noChangeArrowheads="1"/>
          </p:cNvSpPr>
          <p:nvPr/>
        </p:nvSpPr>
        <p:spPr bwMode="auto">
          <a:xfrm>
            <a:off x="4279900" y="1989138"/>
            <a:ext cx="1316038" cy="1311275"/>
          </a:xfrm>
          <a:prstGeom prst="rect">
            <a:avLst/>
          </a:prstGeom>
          <a:noFill/>
          <a:ln w="9525">
            <a:noFill/>
            <a:miter lim="800000"/>
            <a:headEnd/>
            <a:tailEnd/>
          </a:ln>
        </p:spPr>
        <p:txBody>
          <a:bodyPr wrap="none">
            <a:spAutoFit/>
          </a:bodyPr>
          <a:lstStyle/>
          <a:p>
            <a:r>
              <a:rPr lang="en-US" altLang="en-US" sz="2000">
                <a:cs typeface="Arial" charset="0"/>
              </a:rPr>
              <a:t>Z = a + i b </a:t>
            </a:r>
          </a:p>
          <a:p>
            <a:endParaRPr lang="en-US" altLang="en-US" sz="2000">
              <a:cs typeface="Arial" charset="0"/>
            </a:endParaRPr>
          </a:p>
          <a:p>
            <a:r>
              <a:rPr lang="en-US" altLang="en-US" sz="2000">
                <a:cs typeface="Arial" charset="0"/>
              </a:rPr>
              <a:t>a = Re (z)</a:t>
            </a:r>
          </a:p>
          <a:p>
            <a:r>
              <a:rPr lang="en-US" altLang="en-US" sz="2000">
                <a:cs typeface="Arial" charset="0"/>
              </a:rPr>
              <a:t>b = Im (z)</a:t>
            </a:r>
          </a:p>
        </p:txBody>
      </p:sp>
      <p:sp>
        <p:nvSpPr>
          <p:cNvPr id="27662" name="Line 14"/>
          <p:cNvSpPr>
            <a:spLocks noChangeShapeType="1"/>
          </p:cNvSpPr>
          <p:nvPr/>
        </p:nvSpPr>
        <p:spPr bwMode="auto">
          <a:xfrm flipH="1">
            <a:off x="2081213" y="2806700"/>
            <a:ext cx="893762" cy="1071563"/>
          </a:xfrm>
          <a:prstGeom prst="line">
            <a:avLst/>
          </a:prstGeom>
          <a:noFill/>
          <a:ln w="31750">
            <a:solidFill>
              <a:schemeClr val="tx1"/>
            </a:solidFill>
            <a:round/>
            <a:headEnd/>
            <a:tailEnd/>
          </a:ln>
        </p:spPr>
        <p:txBody>
          <a:bodyPr/>
          <a:lstStyle/>
          <a:p>
            <a:endParaRPr lang="en-US"/>
          </a:p>
        </p:txBody>
      </p:sp>
      <p:sp>
        <p:nvSpPr>
          <p:cNvPr id="27663" name="Text Box 15"/>
          <p:cNvSpPr txBox="1">
            <a:spLocks noChangeArrowheads="1"/>
          </p:cNvSpPr>
          <p:nvPr/>
        </p:nvSpPr>
        <p:spPr bwMode="auto">
          <a:xfrm>
            <a:off x="2293938" y="3529013"/>
            <a:ext cx="315912" cy="396875"/>
          </a:xfrm>
          <a:prstGeom prst="rect">
            <a:avLst/>
          </a:prstGeom>
          <a:noFill/>
          <a:ln w="9525">
            <a:noFill/>
            <a:miter lim="800000"/>
            <a:headEnd/>
            <a:tailEnd/>
          </a:ln>
        </p:spPr>
        <p:txBody>
          <a:bodyPr wrap="none">
            <a:spAutoFit/>
          </a:bodyPr>
          <a:lstStyle/>
          <a:p>
            <a:r>
              <a:rPr lang="en-US" altLang="en-US" sz="2000">
                <a:latin typeface="Symbol" pitchFamily="18" charset="2"/>
              </a:rPr>
              <a:t>q</a:t>
            </a:r>
          </a:p>
        </p:txBody>
      </p:sp>
      <p:sp>
        <p:nvSpPr>
          <p:cNvPr id="28687" name="Rectangle 16"/>
          <p:cNvSpPr>
            <a:spLocks noChangeArrowheads="1"/>
          </p:cNvSpPr>
          <p:nvPr/>
        </p:nvSpPr>
        <p:spPr bwMode="auto">
          <a:xfrm>
            <a:off x="7546975" y="4214813"/>
            <a:ext cx="1397000" cy="1050925"/>
          </a:xfrm>
          <a:prstGeom prst="rect">
            <a:avLst/>
          </a:prstGeom>
          <a:solidFill>
            <a:schemeClr val="bg1"/>
          </a:solidFill>
          <a:ln w="31750">
            <a:solidFill>
              <a:schemeClr val="bg1"/>
            </a:solidFill>
            <a:miter lim="800000"/>
            <a:headEnd/>
            <a:tailEnd/>
          </a:ln>
        </p:spPr>
        <p:txBody>
          <a:bodyPr wrap="none" anchor="ctr"/>
          <a:lstStyle/>
          <a:p>
            <a:endParaRPr lang="en-US" altLang="en-US"/>
          </a:p>
        </p:txBody>
      </p:sp>
      <p:sp>
        <p:nvSpPr>
          <p:cNvPr id="27665" name="Text Box 17"/>
          <p:cNvSpPr txBox="1">
            <a:spLocks noChangeArrowheads="1"/>
          </p:cNvSpPr>
          <p:nvPr/>
        </p:nvSpPr>
        <p:spPr bwMode="auto">
          <a:xfrm>
            <a:off x="758825" y="5362575"/>
            <a:ext cx="6203950" cy="396875"/>
          </a:xfrm>
          <a:prstGeom prst="rect">
            <a:avLst/>
          </a:prstGeom>
          <a:noFill/>
          <a:ln w="9525">
            <a:noFill/>
            <a:miter lim="800000"/>
            <a:headEnd/>
            <a:tailEnd/>
          </a:ln>
        </p:spPr>
        <p:txBody>
          <a:bodyPr wrap="none">
            <a:spAutoFit/>
          </a:bodyPr>
          <a:lstStyle/>
          <a:p>
            <a:r>
              <a:rPr lang="en-US" altLang="en-US" sz="2000">
                <a:cs typeface="Arial" charset="0"/>
              </a:rPr>
              <a:t>A</a:t>
            </a:r>
            <a:r>
              <a:rPr lang="en-US" altLang="en-US" sz="2000"/>
              <a:t>dd and subtract  exponentials and trigonometric functions</a:t>
            </a:r>
            <a:endParaRPr lang="en-US" altLang="en-US" sz="2000">
              <a:latin typeface="Math1"/>
              <a:cs typeface="Arial" charset="0"/>
            </a:endParaRPr>
          </a:p>
        </p:txBody>
      </p:sp>
      <p:pic>
        <p:nvPicPr>
          <p:cNvPr id="27666" name="Picture 18" descr="txp_fig"/>
          <p:cNvPicPr>
            <a:picLocks noChangeAspect="1" noChangeArrowheads="1"/>
          </p:cNvPicPr>
          <p:nvPr>
            <p:custDataLst>
              <p:tags r:id="rId1"/>
            </p:custDataLst>
          </p:nvPr>
        </p:nvPicPr>
        <p:blipFill>
          <a:blip r:embed="rId6">
            <a:clrChange>
              <a:clrFrom>
                <a:srgbClr val="FFFFFF"/>
              </a:clrFrom>
              <a:clrTo>
                <a:srgbClr val="FFFFFF">
                  <a:alpha val="0"/>
                </a:srgbClr>
              </a:clrTo>
            </a:clrChange>
          </a:blip>
          <a:srcRect/>
          <a:stretch>
            <a:fillRect/>
          </a:stretch>
        </p:blipFill>
        <p:spPr bwMode="auto">
          <a:xfrm>
            <a:off x="4268788" y="1404938"/>
            <a:ext cx="3722687" cy="319087"/>
          </a:xfrm>
          <a:prstGeom prst="rect">
            <a:avLst/>
          </a:prstGeom>
          <a:noFill/>
          <a:ln w="9525">
            <a:noFill/>
            <a:miter lim="800000"/>
            <a:headEnd/>
            <a:tailEnd/>
          </a:ln>
        </p:spPr>
      </p:pic>
      <p:sp>
        <p:nvSpPr>
          <p:cNvPr id="28690" name="Rectangle 19"/>
          <p:cNvSpPr>
            <a:spLocks noChangeArrowheads="1"/>
          </p:cNvSpPr>
          <p:nvPr/>
        </p:nvSpPr>
        <p:spPr bwMode="auto">
          <a:xfrm>
            <a:off x="7267575" y="1150938"/>
            <a:ext cx="1397000" cy="1050925"/>
          </a:xfrm>
          <a:prstGeom prst="rect">
            <a:avLst/>
          </a:prstGeom>
          <a:solidFill>
            <a:schemeClr val="bg1"/>
          </a:solidFill>
          <a:ln w="31750">
            <a:solidFill>
              <a:schemeClr val="bg1"/>
            </a:solidFill>
            <a:miter lim="800000"/>
            <a:headEnd/>
            <a:tailEnd/>
          </a:ln>
        </p:spPr>
        <p:txBody>
          <a:bodyPr wrap="none" anchor="ctr"/>
          <a:lstStyle/>
          <a:p>
            <a:endParaRPr lang="en-US" altLang="en-US"/>
          </a:p>
        </p:txBody>
      </p:sp>
      <p:sp>
        <p:nvSpPr>
          <p:cNvPr id="28691" name="Text Box 20"/>
          <p:cNvSpPr txBox="1">
            <a:spLocks noChangeArrowheads="1"/>
          </p:cNvSpPr>
          <p:nvPr/>
        </p:nvSpPr>
        <p:spPr bwMode="auto">
          <a:xfrm>
            <a:off x="6134100" y="2117725"/>
            <a:ext cx="1384300" cy="701675"/>
          </a:xfrm>
          <a:prstGeom prst="rect">
            <a:avLst/>
          </a:prstGeom>
          <a:noFill/>
          <a:ln w="9525">
            <a:noFill/>
            <a:miter lim="800000"/>
            <a:headEnd/>
            <a:tailEnd/>
          </a:ln>
        </p:spPr>
        <p:txBody>
          <a:bodyPr wrap="none">
            <a:spAutoFit/>
          </a:bodyPr>
          <a:lstStyle/>
          <a:p>
            <a:r>
              <a:rPr lang="en-US" altLang="en-US" sz="2000">
                <a:cs typeface="Arial" charset="0"/>
              </a:rPr>
              <a:t>Z* = a - i b </a:t>
            </a:r>
          </a:p>
          <a:p>
            <a:endParaRPr lang="en-US" altLang="en-US" sz="2000">
              <a:cs typeface="Arial" charset="0"/>
            </a:endParaRPr>
          </a:p>
        </p:txBody>
      </p:sp>
      <p:pic>
        <p:nvPicPr>
          <p:cNvPr id="27669" name="Picture 21" descr="txp_fig"/>
          <p:cNvPicPr>
            <a:picLocks noChangeAspect="1" noChangeArrowheads="1"/>
          </p:cNvPicPr>
          <p:nvPr>
            <p:custDataLst>
              <p:tags r:id="rId2"/>
            </p:custDataLst>
          </p:nvPr>
        </p:nvPicPr>
        <p:blipFill>
          <a:blip r:embed="rId7"/>
          <a:srcRect/>
          <a:stretch>
            <a:fillRect/>
          </a:stretch>
        </p:blipFill>
        <p:spPr bwMode="auto">
          <a:xfrm>
            <a:off x="6867525" y="3271838"/>
            <a:ext cx="1835150" cy="666750"/>
          </a:xfrm>
          <a:prstGeom prst="rect">
            <a:avLst/>
          </a:prstGeom>
          <a:noFill/>
          <a:ln w="9525">
            <a:noFill/>
            <a:miter lim="800000"/>
            <a:headEnd/>
            <a:tailEnd/>
          </a:ln>
        </p:spPr>
      </p:pic>
      <p:pic>
        <p:nvPicPr>
          <p:cNvPr id="27670" name="Picture 22" descr="txp_fig"/>
          <p:cNvPicPr>
            <a:picLocks noChangeAspect="1" noChangeArrowheads="1"/>
          </p:cNvPicPr>
          <p:nvPr>
            <p:custDataLst>
              <p:tags r:id="rId3"/>
            </p:custDataLst>
          </p:nvPr>
        </p:nvPicPr>
        <p:blipFill>
          <a:blip r:embed="rId8">
            <a:clrChange>
              <a:clrFrom>
                <a:srgbClr val="FFFFFF"/>
              </a:clrFrom>
              <a:clrTo>
                <a:srgbClr val="FFFFFF">
                  <a:alpha val="0"/>
                </a:srgbClr>
              </a:clrTo>
            </a:clrChange>
          </a:blip>
          <a:srcRect/>
          <a:stretch>
            <a:fillRect/>
          </a:stretch>
        </p:blipFill>
        <p:spPr bwMode="auto">
          <a:xfrm>
            <a:off x="2781300" y="4471988"/>
            <a:ext cx="4000500" cy="469900"/>
          </a:xfrm>
          <a:prstGeom prst="rect">
            <a:avLst/>
          </a:prstGeom>
          <a:noFill/>
          <a:ln w="9525">
            <a:noFill/>
            <a:miter lim="800000"/>
            <a:headEnd/>
            <a:tailEnd/>
          </a:ln>
        </p:spPr>
      </p:pic>
      <p:sp>
        <p:nvSpPr>
          <p:cNvPr id="27671" name="Text Box 23"/>
          <p:cNvSpPr txBox="1">
            <a:spLocks noChangeArrowheads="1"/>
          </p:cNvSpPr>
          <p:nvPr/>
        </p:nvSpPr>
        <p:spPr bwMode="auto">
          <a:xfrm>
            <a:off x="574675" y="6167438"/>
            <a:ext cx="3186113" cy="396875"/>
          </a:xfrm>
          <a:prstGeom prst="rect">
            <a:avLst/>
          </a:prstGeom>
          <a:noFill/>
          <a:ln w="9525">
            <a:noFill/>
            <a:miter lim="800000"/>
            <a:headEnd/>
            <a:tailEnd/>
          </a:ln>
        </p:spPr>
        <p:txBody>
          <a:bodyPr wrap="none">
            <a:spAutoFit/>
          </a:bodyPr>
          <a:lstStyle/>
          <a:p>
            <a:r>
              <a:rPr lang="en-US" altLang="en-US" sz="2000">
                <a:cs typeface="Arial" charset="0"/>
              </a:rPr>
              <a:t>Plane waves, spherical waves</a:t>
            </a:r>
            <a:endParaRPr lang="fr-FR" altLang="en-US" sz="2000">
              <a:cs typeface="Arial" charset="0"/>
            </a:endParaRPr>
          </a:p>
        </p:txBody>
      </p:sp>
      <p:sp>
        <p:nvSpPr>
          <p:cNvPr id="28695" name="Rectangle 24"/>
          <p:cNvSpPr>
            <a:spLocks noChangeArrowheads="1"/>
          </p:cNvSpPr>
          <p:nvPr/>
        </p:nvSpPr>
        <p:spPr bwMode="auto">
          <a:xfrm>
            <a:off x="5338763" y="300038"/>
            <a:ext cx="5530850" cy="457200"/>
          </a:xfrm>
          <a:prstGeom prst="rect">
            <a:avLst/>
          </a:prstGeom>
          <a:noFill/>
          <a:ln w="9525">
            <a:noFill/>
            <a:miter lim="800000"/>
            <a:headEnd/>
            <a:tailEnd/>
          </a:ln>
        </p:spPr>
        <p:txBody>
          <a:bodyPr wrap="none">
            <a:spAutoFit/>
          </a:bodyPr>
          <a:lstStyle/>
          <a:p>
            <a:r>
              <a:rPr lang="en-US" altLang="en-US" sz="2400" b="1">
                <a:solidFill>
                  <a:srgbClr val="0000FF"/>
                </a:solidFill>
              </a:rPr>
              <a:t>Making Waves: </a:t>
            </a:r>
            <a:r>
              <a:rPr lang="en-US" altLang="en-US" sz="1800" b="1">
                <a:solidFill>
                  <a:srgbClr val="0000FF"/>
                </a:solidFill>
              </a:rPr>
              <a:t>waves add like complex numbers</a:t>
            </a:r>
          </a:p>
        </p:txBody>
      </p:sp>
      <p:pic>
        <p:nvPicPr>
          <p:cNvPr id="28696" name="Picture 7" descr="txp_fig"/>
          <p:cNvPicPr>
            <a:picLocks noChangeAspect="1" noChangeArrowheads="1"/>
          </p:cNvPicPr>
          <p:nvPr>
            <p:custDataLst>
              <p:tags r:id="rId4"/>
            </p:custDataLst>
          </p:nvPr>
        </p:nvPicPr>
        <p:blipFill>
          <a:blip r:embed="rId9"/>
          <a:srcRect/>
          <a:stretch>
            <a:fillRect/>
          </a:stretch>
        </p:blipFill>
        <p:spPr bwMode="auto">
          <a:xfrm>
            <a:off x="1404938" y="252413"/>
            <a:ext cx="2768600" cy="503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7666"/>
                                        </p:tgtEl>
                                        <p:attrNameLst>
                                          <p:attrName>style.visibility</p:attrName>
                                        </p:attrNameLst>
                                      </p:cBhvr>
                                      <p:to>
                                        <p:strVal val="visible"/>
                                      </p:to>
                                    </p:set>
                                    <p:animEffect transition="in" filter="box(in)">
                                      <p:cBhvr>
                                        <p:cTn id="15" dur="500"/>
                                        <p:tgtEl>
                                          <p:spTgt spid="2766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7669"/>
                                        </p:tgtEl>
                                        <p:attrNameLst>
                                          <p:attrName>style.visibility</p:attrName>
                                        </p:attrNameLst>
                                      </p:cBhvr>
                                      <p:to>
                                        <p:strVal val="visible"/>
                                      </p:to>
                                    </p:set>
                                    <p:animEffect transition="in" filter="wipe(left)">
                                      <p:cBhvr>
                                        <p:cTn id="20" dur="500"/>
                                        <p:tgtEl>
                                          <p:spTgt spid="2766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7670"/>
                                        </p:tgtEl>
                                        <p:attrNameLst>
                                          <p:attrName>style.visibility</p:attrName>
                                        </p:attrNameLst>
                                      </p:cBhvr>
                                      <p:to>
                                        <p:strVal val="visible"/>
                                      </p:to>
                                    </p:set>
                                    <p:animEffect transition="in" filter="wipe(left)">
                                      <p:cBhvr>
                                        <p:cTn id="25" dur="500"/>
                                        <p:tgtEl>
                                          <p:spTgt spid="276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665"/>
                                        </p:tgtEl>
                                        <p:attrNameLst>
                                          <p:attrName>style.visibility</p:attrName>
                                        </p:attrNameLst>
                                      </p:cBhvr>
                                      <p:to>
                                        <p:strVal val="visible"/>
                                      </p:to>
                                    </p:set>
                                    <p:animEffect transition="in" filter="wipe(left)">
                                      <p:cBhvr>
                                        <p:cTn id="30" dur="500"/>
                                        <p:tgtEl>
                                          <p:spTgt spid="2766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671"/>
                                        </p:tgtEl>
                                        <p:attrNameLst>
                                          <p:attrName>style.visibility</p:attrName>
                                        </p:attrNameLst>
                                      </p:cBhvr>
                                      <p:to>
                                        <p:strVal val="visible"/>
                                      </p:to>
                                    </p:set>
                                    <p:animEffect transition="in" filter="wipe(left)">
                                      <p:cBhvr>
                                        <p:cTn id="35" dur="500"/>
                                        <p:tgtEl>
                                          <p:spTgt spid="27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P spid="27663" grpId="0"/>
      <p:bldP spid="27665" grpId="0"/>
      <p:bldP spid="276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5027613" y="346075"/>
            <a:ext cx="2109787" cy="457200"/>
          </a:xfrm>
          <a:prstGeom prst="rect">
            <a:avLst/>
          </a:prstGeom>
          <a:noFill/>
          <a:ln w="9525">
            <a:noFill/>
            <a:miter lim="800000"/>
            <a:headEnd/>
            <a:tailEnd/>
          </a:ln>
        </p:spPr>
        <p:txBody>
          <a:bodyPr wrap="none">
            <a:spAutoFit/>
          </a:bodyPr>
          <a:lstStyle/>
          <a:p>
            <a:pPr marL="342900" indent="-342900">
              <a:buFontTx/>
              <a:buAutoNum type="arabicPeriod"/>
            </a:pPr>
            <a:r>
              <a:rPr lang="en-US" altLang="en-US" sz="2400" b="1">
                <a:cs typeface="Arial" charset="0"/>
              </a:rPr>
              <a:t>Plane waves</a:t>
            </a:r>
            <a:endParaRPr lang="fr-FR" altLang="en-US" sz="2400" b="1">
              <a:cs typeface="Arial" charset="0"/>
            </a:endParaRPr>
          </a:p>
        </p:txBody>
      </p:sp>
      <p:pic>
        <p:nvPicPr>
          <p:cNvPr id="29698" name="Picture 3" descr="txp_fig"/>
          <p:cNvPicPr>
            <a:picLocks noChangeAspect="1" noChangeArrowheads="1"/>
          </p:cNvPicPr>
          <p:nvPr>
            <p:custDataLst>
              <p:tags r:id="rId1"/>
            </p:custDataLst>
          </p:nvPr>
        </p:nvPicPr>
        <p:blipFill>
          <a:blip r:embed="rId7"/>
          <a:srcRect/>
          <a:stretch>
            <a:fillRect/>
          </a:stretch>
        </p:blipFill>
        <p:spPr bwMode="auto">
          <a:xfrm>
            <a:off x="1033463" y="539750"/>
            <a:ext cx="2814637" cy="776288"/>
          </a:xfrm>
          <a:prstGeom prst="rect">
            <a:avLst/>
          </a:prstGeom>
          <a:noFill/>
          <a:ln w="9525">
            <a:noFill/>
            <a:miter lim="800000"/>
            <a:headEnd/>
            <a:tailEnd/>
          </a:ln>
        </p:spPr>
      </p:pic>
      <p:pic>
        <p:nvPicPr>
          <p:cNvPr id="29699" name="Picture 4" descr="txp_fig"/>
          <p:cNvPicPr>
            <a:picLocks noChangeAspect="1" noChangeArrowheads="1"/>
          </p:cNvPicPr>
          <p:nvPr>
            <p:custDataLst>
              <p:tags r:id="rId2"/>
            </p:custDataLst>
          </p:nvPr>
        </p:nvPicPr>
        <p:blipFill>
          <a:blip r:embed="rId8"/>
          <a:srcRect/>
          <a:stretch>
            <a:fillRect/>
          </a:stretch>
        </p:blipFill>
        <p:spPr bwMode="auto">
          <a:xfrm>
            <a:off x="3078163" y="1644650"/>
            <a:ext cx="4656137" cy="757238"/>
          </a:xfrm>
          <a:prstGeom prst="rect">
            <a:avLst/>
          </a:prstGeom>
          <a:noFill/>
          <a:ln w="9525">
            <a:noFill/>
            <a:miter lim="800000"/>
            <a:headEnd/>
            <a:tailEnd/>
          </a:ln>
        </p:spPr>
      </p:pic>
      <p:sp>
        <p:nvSpPr>
          <p:cNvPr id="29700" name="Text Box 5"/>
          <p:cNvSpPr txBox="1">
            <a:spLocks noChangeArrowheads="1"/>
          </p:cNvSpPr>
          <p:nvPr/>
        </p:nvSpPr>
        <p:spPr bwMode="auto">
          <a:xfrm>
            <a:off x="1501775" y="1903413"/>
            <a:ext cx="1387475" cy="396875"/>
          </a:xfrm>
          <a:prstGeom prst="rect">
            <a:avLst/>
          </a:prstGeom>
          <a:noFill/>
          <a:ln w="9525">
            <a:noFill/>
            <a:miter lim="800000"/>
            <a:headEnd/>
            <a:tailEnd/>
          </a:ln>
        </p:spPr>
        <p:txBody>
          <a:bodyPr wrap="none">
            <a:spAutoFit/>
          </a:bodyPr>
          <a:lstStyle/>
          <a:p>
            <a:r>
              <a:rPr lang="en-US" altLang="en-US" sz="2000">
                <a:cs typeface="Arial" charset="0"/>
              </a:rPr>
              <a:t>Solution of:</a:t>
            </a:r>
            <a:endParaRPr lang="fr-FR" altLang="en-US" sz="2000">
              <a:cs typeface="Arial" charset="0"/>
            </a:endParaRPr>
          </a:p>
        </p:txBody>
      </p:sp>
      <p:sp>
        <p:nvSpPr>
          <p:cNvPr id="29701" name="Text Box 6"/>
          <p:cNvSpPr txBox="1">
            <a:spLocks noChangeArrowheads="1"/>
          </p:cNvSpPr>
          <p:nvPr/>
        </p:nvSpPr>
        <p:spPr bwMode="auto">
          <a:xfrm>
            <a:off x="1443038" y="2714625"/>
            <a:ext cx="1266825" cy="396875"/>
          </a:xfrm>
          <a:prstGeom prst="rect">
            <a:avLst/>
          </a:prstGeom>
          <a:noFill/>
          <a:ln w="9525">
            <a:noFill/>
            <a:miter lim="800000"/>
            <a:headEnd/>
            <a:tailEnd/>
          </a:ln>
        </p:spPr>
        <p:txBody>
          <a:bodyPr wrap="none">
            <a:spAutoFit/>
          </a:bodyPr>
          <a:lstStyle/>
          <a:p>
            <a:r>
              <a:rPr lang="en-US" altLang="en-US" sz="2000">
                <a:cs typeface="Arial" charset="0"/>
              </a:rPr>
              <a:t>Substitute:</a:t>
            </a:r>
            <a:endParaRPr lang="fr-FR" altLang="en-US" sz="2000">
              <a:cs typeface="Arial" charset="0"/>
            </a:endParaRPr>
          </a:p>
        </p:txBody>
      </p:sp>
      <p:pic>
        <p:nvPicPr>
          <p:cNvPr id="29702" name="Picture 7" descr="txp_fig"/>
          <p:cNvPicPr>
            <a:picLocks noChangeAspect="1" noChangeArrowheads="1"/>
          </p:cNvPicPr>
          <p:nvPr>
            <p:custDataLst>
              <p:tags r:id="rId3"/>
            </p:custDataLst>
          </p:nvPr>
        </p:nvPicPr>
        <p:blipFill>
          <a:blip r:embed="rId9"/>
          <a:srcRect/>
          <a:stretch>
            <a:fillRect/>
          </a:stretch>
        </p:blipFill>
        <p:spPr bwMode="auto">
          <a:xfrm>
            <a:off x="3186113" y="2452688"/>
            <a:ext cx="4230687" cy="839787"/>
          </a:xfrm>
          <a:prstGeom prst="rect">
            <a:avLst/>
          </a:prstGeom>
          <a:noFill/>
          <a:ln w="9525">
            <a:noFill/>
            <a:miter lim="800000"/>
            <a:headEnd/>
            <a:tailEnd/>
          </a:ln>
        </p:spPr>
      </p:pic>
      <p:pic>
        <p:nvPicPr>
          <p:cNvPr id="29703" name="Picture 8" descr="txp_fig"/>
          <p:cNvPicPr>
            <a:picLocks noChangeAspect="1" noChangeArrowheads="1"/>
          </p:cNvPicPr>
          <p:nvPr>
            <p:custDataLst>
              <p:tags r:id="rId4"/>
            </p:custDataLst>
          </p:nvPr>
        </p:nvPicPr>
        <p:blipFill>
          <a:blip r:embed="rId10"/>
          <a:srcRect/>
          <a:stretch>
            <a:fillRect/>
          </a:stretch>
        </p:blipFill>
        <p:spPr bwMode="auto">
          <a:xfrm>
            <a:off x="7672388" y="1130300"/>
            <a:ext cx="2401887" cy="649288"/>
          </a:xfrm>
          <a:prstGeom prst="rect">
            <a:avLst/>
          </a:prstGeom>
          <a:noFill/>
          <a:ln w="9525">
            <a:noFill/>
            <a:miter lim="800000"/>
            <a:headEnd/>
            <a:tailEnd/>
          </a:ln>
        </p:spPr>
      </p:pic>
      <p:sp>
        <p:nvSpPr>
          <p:cNvPr id="26633" name="Text Box 9"/>
          <p:cNvSpPr txBox="1">
            <a:spLocks noChangeArrowheads="1"/>
          </p:cNvSpPr>
          <p:nvPr/>
        </p:nvSpPr>
        <p:spPr bwMode="auto">
          <a:xfrm>
            <a:off x="1747838" y="3589338"/>
            <a:ext cx="5965825" cy="457200"/>
          </a:xfrm>
          <a:prstGeom prst="rect">
            <a:avLst/>
          </a:prstGeom>
          <a:noFill/>
          <a:ln w="9525">
            <a:noFill/>
            <a:miter lim="800000"/>
            <a:headEnd/>
            <a:tailEnd/>
          </a:ln>
        </p:spPr>
        <p:txBody>
          <a:bodyPr wrap="none">
            <a:spAutoFit/>
          </a:bodyPr>
          <a:lstStyle/>
          <a:p>
            <a:r>
              <a:rPr lang="en-US" altLang="en-US" sz="2000">
                <a:cs typeface="Arial" charset="0"/>
              </a:rPr>
              <a:t>Surfaces of constant phase perpendicular to the vector  </a:t>
            </a:r>
            <a:r>
              <a:rPr lang="en-US" altLang="en-US" sz="2400" b="1">
                <a:cs typeface="Arial" charset="0"/>
              </a:rPr>
              <a:t>k</a:t>
            </a:r>
            <a:endParaRPr lang="fr-FR" altLang="en-US" sz="2000">
              <a:cs typeface="Arial" charset="0"/>
            </a:endParaRPr>
          </a:p>
        </p:txBody>
      </p:sp>
      <p:sp>
        <p:nvSpPr>
          <p:cNvPr id="26634" name="Text Box 10"/>
          <p:cNvSpPr txBox="1">
            <a:spLocks noChangeArrowheads="1"/>
          </p:cNvSpPr>
          <p:nvPr/>
        </p:nvSpPr>
        <p:spPr bwMode="auto">
          <a:xfrm>
            <a:off x="1835150" y="4481513"/>
            <a:ext cx="2776538" cy="396875"/>
          </a:xfrm>
          <a:prstGeom prst="rect">
            <a:avLst/>
          </a:prstGeom>
          <a:noFill/>
          <a:ln w="9525">
            <a:noFill/>
            <a:miter lim="800000"/>
            <a:headEnd/>
            <a:tailEnd/>
          </a:ln>
        </p:spPr>
        <p:txBody>
          <a:bodyPr wrap="none">
            <a:spAutoFit/>
          </a:bodyPr>
          <a:lstStyle/>
          <a:p>
            <a:r>
              <a:rPr lang="en-US" altLang="en-US" sz="2000">
                <a:cs typeface="Arial" charset="0"/>
              </a:rPr>
              <a:t>Relation between k and </a:t>
            </a:r>
            <a:r>
              <a:rPr lang="en-US" altLang="en-US" sz="2000">
                <a:latin typeface="Symbol" pitchFamily="18" charset="2"/>
                <a:cs typeface="Arial" charset="0"/>
              </a:rPr>
              <a:t>l</a:t>
            </a:r>
            <a:endParaRPr lang="fr-FR" altLang="en-US" sz="2000">
              <a:cs typeface="Arial" charset="0"/>
            </a:endParaRPr>
          </a:p>
        </p:txBody>
      </p:sp>
      <p:pic>
        <p:nvPicPr>
          <p:cNvPr id="26635" name="Picture 11" descr="txp_fig"/>
          <p:cNvPicPr>
            <a:picLocks noChangeAspect="1" noChangeArrowheads="1"/>
          </p:cNvPicPr>
          <p:nvPr>
            <p:custDataLst>
              <p:tags r:id="rId5"/>
            </p:custDataLst>
          </p:nvPr>
        </p:nvPicPr>
        <p:blipFill>
          <a:blip r:embed="rId11"/>
          <a:srcRect/>
          <a:stretch>
            <a:fillRect/>
          </a:stretch>
        </p:blipFill>
        <p:spPr bwMode="auto">
          <a:xfrm>
            <a:off x="5145088" y="4456113"/>
            <a:ext cx="3668712" cy="2047875"/>
          </a:xfrm>
          <a:prstGeom prst="rect">
            <a:avLst/>
          </a:prstGeom>
          <a:noFill/>
          <a:ln w="9525">
            <a:noFill/>
            <a:miter lim="800000"/>
            <a:headEnd/>
            <a:tailEnd/>
          </a:ln>
        </p:spPr>
      </p:pic>
      <p:sp>
        <p:nvSpPr>
          <p:cNvPr id="26636" name="Text Box 12"/>
          <p:cNvSpPr txBox="1">
            <a:spLocks noChangeArrowheads="1"/>
          </p:cNvSpPr>
          <p:nvPr/>
        </p:nvSpPr>
        <p:spPr bwMode="auto">
          <a:xfrm>
            <a:off x="1473200" y="5183188"/>
            <a:ext cx="3435350" cy="701675"/>
          </a:xfrm>
          <a:prstGeom prst="rect">
            <a:avLst/>
          </a:prstGeom>
          <a:noFill/>
          <a:ln w="9525">
            <a:noFill/>
            <a:miter lim="800000"/>
            <a:headEnd/>
            <a:tailEnd/>
          </a:ln>
        </p:spPr>
        <p:txBody>
          <a:bodyPr wrap="none">
            <a:spAutoFit/>
          </a:bodyPr>
          <a:lstStyle/>
          <a:p>
            <a:r>
              <a:rPr lang="en-US" altLang="en-US" sz="2000">
                <a:cs typeface="Arial" charset="0"/>
              </a:rPr>
              <a:t>At t = cst, the field repeats itself</a:t>
            </a:r>
          </a:p>
          <a:p>
            <a:r>
              <a:rPr lang="en-US" altLang="en-US" sz="2000">
                <a:cs typeface="Arial" charset="0"/>
              </a:rPr>
              <a:t>after </a:t>
            </a:r>
            <a:r>
              <a:rPr lang="en-US" altLang="en-US" sz="2000">
                <a:latin typeface="Symbol" pitchFamily="18" charset="2"/>
                <a:cs typeface="Arial" charset="0"/>
              </a:rPr>
              <a:t>l</a:t>
            </a:r>
            <a:endParaRPr lang="fr-FR" altLang="en-US" sz="20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wipe(left)">
                                      <p:cBhvr>
                                        <p:cTn id="7" dur="500"/>
                                        <p:tgtEl>
                                          <p:spTgt spid="266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4"/>
                                        </p:tgtEl>
                                        <p:attrNameLst>
                                          <p:attrName>style.visibility</p:attrName>
                                        </p:attrNameLst>
                                      </p:cBhvr>
                                      <p:to>
                                        <p:strVal val="visible"/>
                                      </p:to>
                                    </p:set>
                                    <p:animEffect transition="in" filter="wipe(left)">
                                      <p:cBhvr>
                                        <p:cTn id="12" dur="500"/>
                                        <p:tgtEl>
                                          <p:spTgt spid="266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36"/>
                                        </p:tgtEl>
                                        <p:attrNameLst>
                                          <p:attrName>style.visibility</p:attrName>
                                        </p:attrNameLst>
                                      </p:cBhvr>
                                      <p:to>
                                        <p:strVal val="visible"/>
                                      </p:to>
                                    </p:set>
                                    <p:animEffect transition="in" filter="wipe(left)">
                                      <p:cBhvr>
                                        <p:cTn id="17" dur="500"/>
                                        <p:tgtEl>
                                          <p:spTgt spid="26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6635"/>
                                        </p:tgtEl>
                                        <p:attrNameLst>
                                          <p:attrName>style.visibility</p:attrName>
                                        </p:attrNameLst>
                                      </p:cBhvr>
                                      <p:to>
                                        <p:strVal val="visible"/>
                                      </p:to>
                                    </p:set>
                                    <p:animEffect transition="in" filter="wipe(left)">
                                      <p:cBhvr>
                                        <p:cTn id="22" dur="5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4" grpId="0"/>
      <p:bldP spid="266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4756150" y="57150"/>
            <a:ext cx="2579688" cy="457200"/>
          </a:xfrm>
          <a:prstGeom prst="rect">
            <a:avLst/>
          </a:prstGeom>
          <a:noFill/>
          <a:ln w="9525">
            <a:noFill/>
            <a:miter lim="800000"/>
            <a:headEnd/>
            <a:tailEnd/>
          </a:ln>
        </p:spPr>
        <p:txBody>
          <a:bodyPr wrap="none">
            <a:spAutoFit/>
          </a:bodyPr>
          <a:lstStyle/>
          <a:p>
            <a:r>
              <a:rPr lang="en-US" altLang="en-US" sz="2400" b="1"/>
              <a:t>2. Spherical waves</a:t>
            </a:r>
          </a:p>
        </p:txBody>
      </p:sp>
      <p:pic>
        <p:nvPicPr>
          <p:cNvPr id="30722" name="Picture 4" descr="txp_fig"/>
          <p:cNvPicPr>
            <a:picLocks noChangeAspect="1" noChangeArrowheads="1"/>
          </p:cNvPicPr>
          <p:nvPr>
            <p:custDataLst>
              <p:tags r:id="rId1"/>
            </p:custDataLst>
          </p:nvPr>
        </p:nvPicPr>
        <p:blipFill>
          <a:blip r:embed="rId8"/>
          <a:srcRect/>
          <a:stretch>
            <a:fillRect/>
          </a:stretch>
        </p:blipFill>
        <p:spPr bwMode="auto">
          <a:xfrm>
            <a:off x="4241800" y="836613"/>
            <a:ext cx="2401888" cy="649287"/>
          </a:xfrm>
          <a:prstGeom prst="rect">
            <a:avLst/>
          </a:prstGeom>
          <a:noFill/>
          <a:ln w="9525">
            <a:noFill/>
            <a:miter lim="800000"/>
            <a:headEnd/>
            <a:tailEnd/>
          </a:ln>
        </p:spPr>
      </p:pic>
      <p:sp>
        <p:nvSpPr>
          <p:cNvPr id="30723" name="Text Box 5"/>
          <p:cNvSpPr txBox="1">
            <a:spLocks noChangeArrowheads="1"/>
          </p:cNvSpPr>
          <p:nvPr/>
        </p:nvSpPr>
        <p:spPr bwMode="auto">
          <a:xfrm>
            <a:off x="1335088" y="884238"/>
            <a:ext cx="1782762" cy="396875"/>
          </a:xfrm>
          <a:prstGeom prst="rect">
            <a:avLst/>
          </a:prstGeom>
          <a:noFill/>
          <a:ln w="9525">
            <a:noFill/>
            <a:miter lim="800000"/>
            <a:headEnd/>
            <a:tailEnd/>
          </a:ln>
        </p:spPr>
        <p:txBody>
          <a:bodyPr wrap="none">
            <a:spAutoFit/>
          </a:bodyPr>
          <a:lstStyle/>
          <a:p>
            <a:r>
              <a:rPr lang="en-US" altLang="en-US" sz="2000">
                <a:cs typeface="Arial" charset="0"/>
              </a:rPr>
              <a:t>Wave equation:</a:t>
            </a:r>
            <a:endParaRPr lang="fr-FR" altLang="en-US" sz="2000">
              <a:cs typeface="Arial" charset="0"/>
            </a:endParaRPr>
          </a:p>
        </p:txBody>
      </p:sp>
      <p:sp>
        <p:nvSpPr>
          <p:cNvPr id="30724" name="Text Box 6"/>
          <p:cNvSpPr txBox="1">
            <a:spLocks noChangeArrowheads="1"/>
          </p:cNvSpPr>
          <p:nvPr/>
        </p:nvSpPr>
        <p:spPr bwMode="auto">
          <a:xfrm>
            <a:off x="1292225" y="1595438"/>
            <a:ext cx="6438900" cy="396875"/>
          </a:xfrm>
          <a:prstGeom prst="rect">
            <a:avLst/>
          </a:prstGeom>
          <a:noFill/>
          <a:ln w="9525">
            <a:noFill/>
            <a:miter lim="800000"/>
            <a:headEnd/>
            <a:tailEnd/>
          </a:ln>
        </p:spPr>
        <p:txBody>
          <a:bodyPr wrap="none">
            <a:spAutoFit/>
          </a:bodyPr>
          <a:lstStyle/>
          <a:p>
            <a:r>
              <a:rPr lang="en-US" altLang="en-US" sz="2000">
                <a:cs typeface="Arial" charset="0"/>
              </a:rPr>
              <a:t>Write in spherical coordinates, assuming spherical symmetry:</a:t>
            </a:r>
            <a:endParaRPr lang="fr-FR" altLang="en-US" sz="2000">
              <a:cs typeface="Arial" charset="0"/>
            </a:endParaRPr>
          </a:p>
        </p:txBody>
      </p:sp>
      <p:pic>
        <p:nvPicPr>
          <p:cNvPr id="29703" name="Picture 7" descr="txp_fig"/>
          <p:cNvPicPr>
            <a:picLocks noChangeAspect="1" noChangeArrowheads="1"/>
          </p:cNvPicPr>
          <p:nvPr>
            <p:custDataLst>
              <p:tags r:id="rId2"/>
            </p:custDataLst>
          </p:nvPr>
        </p:nvPicPr>
        <p:blipFill>
          <a:blip r:embed="rId9"/>
          <a:srcRect/>
          <a:stretch>
            <a:fillRect/>
          </a:stretch>
        </p:blipFill>
        <p:spPr bwMode="auto">
          <a:xfrm>
            <a:off x="5783263" y="2328863"/>
            <a:ext cx="3132137" cy="650875"/>
          </a:xfrm>
          <a:prstGeom prst="rect">
            <a:avLst/>
          </a:prstGeom>
          <a:noFill/>
          <a:ln w="9525">
            <a:noFill/>
            <a:miter lim="800000"/>
            <a:headEnd/>
            <a:tailEnd/>
          </a:ln>
        </p:spPr>
      </p:pic>
      <p:pic>
        <p:nvPicPr>
          <p:cNvPr id="29704" name="Picture 8" descr="txp_fig"/>
          <p:cNvPicPr>
            <a:picLocks noChangeAspect="1" noChangeArrowheads="1"/>
          </p:cNvPicPr>
          <p:nvPr>
            <p:custDataLst>
              <p:tags r:id="rId3"/>
            </p:custDataLst>
          </p:nvPr>
        </p:nvPicPr>
        <p:blipFill>
          <a:blip r:embed="rId10"/>
          <a:srcRect/>
          <a:stretch>
            <a:fillRect/>
          </a:stretch>
        </p:blipFill>
        <p:spPr bwMode="auto">
          <a:xfrm>
            <a:off x="5740400" y="4575175"/>
            <a:ext cx="3389313" cy="893763"/>
          </a:xfrm>
          <a:prstGeom prst="rect">
            <a:avLst/>
          </a:prstGeom>
          <a:noFill/>
          <a:ln w="9525">
            <a:noFill/>
            <a:miter lim="800000"/>
            <a:headEnd/>
            <a:tailEnd/>
          </a:ln>
        </p:spPr>
      </p:pic>
      <p:pic>
        <p:nvPicPr>
          <p:cNvPr id="29705" name="Picture 9" descr="txp_fig"/>
          <p:cNvPicPr>
            <a:picLocks noChangeAspect="1" noChangeArrowheads="1"/>
          </p:cNvPicPr>
          <p:nvPr>
            <p:custDataLst>
              <p:tags r:id="rId4"/>
            </p:custDataLst>
          </p:nvPr>
        </p:nvPicPr>
        <p:blipFill>
          <a:blip r:embed="rId11"/>
          <a:srcRect/>
          <a:stretch>
            <a:fillRect/>
          </a:stretch>
        </p:blipFill>
        <p:spPr bwMode="auto">
          <a:xfrm>
            <a:off x="5661025" y="3525838"/>
            <a:ext cx="3370263" cy="650875"/>
          </a:xfrm>
          <a:prstGeom prst="rect">
            <a:avLst/>
          </a:prstGeom>
          <a:noFill/>
          <a:ln w="9525">
            <a:noFill/>
            <a:miter lim="800000"/>
            <a:headEnd/>
            <a:tailEnd/>
          </a:ln>
        </p:spPr>
      </p:pic>
      <p:pic>
        <p:nvPicPr>
          <p:cNvPr id="29706" name="Picture 10" descr="txp_fig"/>
          <p:cNvPicPr>
            <a:picLocks noChangeAspect="1" noChangeArrowheads="1"/>
          </p:cNvPicPr>
          <p:nvPr>
            <p:custDataLst>
              <p:tags r:id="rId5"/>
            </p:custDataLst>
          </p:nvPr>
        </p:nvPicPr>
        <p:blipFill>
          <a:blip r:embed="rId12"/>
          <a:srcRect/>
          <a:stretch>
            <a:fillRect/>
          </a:stretch>
        </p:blipFill>
        <p:spPr bwMode="auto">
          <a:xfrm>
            <a:off x="5307013" y="5735638"/>
            <a:ext cx="4837112" cy="814387"/>
          </a:xfrm>
          <a:prstGeom prst="rect">
            <a:avLst/>
          </a:prstGeom>
          <a:noFill/>
          <a:ln w="9525">
            <a:noFill/>
            <a:miter lim="800000"/>
            <a:headEnd/>
            <a:tailEnd/>
          </a:ln>
        </p:spPr>
      </p:pic>
      <p:sp>
        <p:nvSpPr>
          <p:cNvPr id="29707" name="Text Box 11"/>
          <p:cNvSpPr txBox="1">
            <a:spLocks noChangeArrowheads="1"/>
          </p:cNvSpPr>
          <p:nvPr/>
        </p:nvSpPr>
        <p:spPr bwMode="auto">
          <a:xfrm>
            <a:off x="1349375" y="5905500"/>
            <a:ext cx="2565400" cy="396875"/>
          </a:xfrm>
          <a:prstGeom prst="rect">
            <a:avLst/>
          </a:prstGeom>
          <a:noFill/>
          <a:ln w="9525">
            <a:noFill/>
            <a:miter lim="800000"/>
            <a:headEnd/>
            <a:tailEnd/>
          </a:ln>
        </p:spPr>
        <p:txBody>
          <a:bodyPr wrap="none">
            <a:spAutoFit/>
          </a:bodyPr>
          <a:lstStyle/>
          <a:p>
            <a:r>
              <a:rPr lang="en-US" altLang="en-US" sz="2000">
                <a:cs typeface="Arial" charset="0"/>
              </a:rPr>
              <a:t>Conservation of energy</a:t>
            </a:r>
            <a:endParaRPr lang="fr-FR" altLang="en-US" sz="2000">
              <a:cs typeface="Arial" charset="0"/>
            </a:endParaRPr>
          </a:p>
        </p:txBody>
      </p:sp>
      <p:grpSp>
        <p:nvGrpSpPr>
          <p:cNvPr id="30730" name="Group 12"/>
          <p:cNvGrpSpPr>
            <a:grpSpLocks/>
          </p:cNvGrpSpPr>
          <p:nvPr/>
        </p:nvGrpSpPr>
        <p:grpSpPr bwMode="auto">
          <a:xfrm>
            <a:off x="811213" y="2784475"/>
            <a:ext cx="4557712" cy="2297113"/>
            <a:chOff x="1052" y="777"/>
            <a:chExt cx="5584" cy="2274"/>
          </a:xfrm>
        </p:grpSpPr>
        <p:grpSp>
          <p:nvGrpSpPr>
            <p:cNvPr id="30731" name="Group 13"/>
            <p:cNvGrpSpPr>
              <a:grpSpLocks/>
            </p:cNvGrpSpPr>
            <p:nvPr/>
          </p:nvGrpSpPr>
          <p:grpSpPr bwMode="auto">
            <a:xfrm>
              <a:off x="3674" y="1634"/>
              <a:ext cx="986" cy="175"/>
              <a:chOff x="2920" y="3807"/>
              <a:chExt cx="736" cy="513"/>
            </a:xfrm>
          </p:grpSpPr>
          <p:sp>
            <p:nvSpPr>
              <p:cNvPr id="30773" name="Freeform 14"/>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30774" name="Freeform 15"/>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30732" name="Group 16"/>
            <p:cNvGrpSpPr>
              <a:grpSpLocks/>
            </p:cNvGrpSpPr>
            <p:nvPr/>
          </p:nvGrpSpPr>
          <p:grpSpPr bwMode="auto">
            <a:xfrm>
              <a:off x="5650" y="1634"/>
              <a:ext cx="986" cy="175"/>
              <a:chOff x="2920" y="3807"/>
              <a:chExt cx="736" cy="513"/>
            </a:xfrm>
          </p:grpSpPr>
          <p:sp>
            <p:nvSpPr>
              <p:cNvPr id="30771" name="Freeform 17"/>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30772" name="Freeform 18"/>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30733" name="Group 19"/>
            <p:cNvGrpSpPr>
              <a:grpSpLocks/>
            </p:cNvGrpSpPr>
            <p:nvPr/>
          </p:nvGrpSpPr>
          <p:grpSpPr bwMode="auto">
            <a:xfrm>
              <a:off x="4656" y="1634"/>
              <a:ext cx="985" cy="175"/>
              <a:chOff x="2920" y="3807"/>
              <a:chExt cx="736" cy="513"/>
            </a:xfrm>
          </p:grpSpPr>
          <p:sp>
            <p:nvSpPr>
              <p:cNvPr id="30769" name="Freeform 2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30770" name="Freeform 2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30734" name="Group 22"/>
            <p:cNvGrpSpPr>
              <a:grpSpLocks/>
            </p:cNvGrpSpPr>
            <p:nvPr/>
          </p:nvGrpSpPr>
          <p:grpSpPr bwMode="auto">
            <a:xfrm>
              <a:off x="2123" y="1666"/>
              <a:ext cx="986" cy="175"/>
              <a:chOff x="1247" y="1570"/>
              <a:chExt cx="986" cy="175"/>
            </a:xfrm>
          </p:grpSpPr>
          <p:sp>
            <p:nvSpPr>
              <p:cNvPr id="30767" name="Freeform 23"/>
              <p:cNvSpPr>
                <a:spLocks/>
              </p:cNvSpPr>
              <p:nvPr/>
            </p:nvSpPr>
            <p:spPr bwMode="auto">
              <a:xfrm flipH="1">
                <a:off x="1732"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30768" name="Freeform 24"/>
              <p:cNvSpPr>
                <a:spLocks/>
              </p:cNvSpPr>
              <p:nvPr/>
            </p:nvSpPr>
            <p:spPr bwMode="auto">
              <a:xfrm>
                <a:off x="1247"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30735" name="Group 25"/>
            <p:cNvGrpSpPr>
              <a:grpSpLocks/>
            </p:cNvGrpSpPr>
            <p:nvPr/>
          </p:nvGrpSpPr>
          <p:grpSpPr bwMode="auto">
            <a:xfrm>
              <a:off x="1129" y="1666"/>
              <a:ext cx="985" cy="175"/>
              <a:chOff x="253" y="1570"/>
              <a:chExt cx="985" cy="175"/>
            </a:xfrm>
          </p:grpSpPr>
          <p:sp>
            <p:nvSpPr>
              <p:cNvPr id="30765" name="Freeform 26"/>
              <p:cNvSpPr>
                <a:spLocks/>
              </p:cNvSpPr>
              <p:nvPr/>
            </p:nvSpPr>
            <p:spPr bwMode="auto">
              <a:xfrm flipH="1">
                <a:off x="737"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30766" name="Freeform 27"/>
              <p:cNvSpPr>
                <a:spLocks/>
              </p:cNvSpPr>
              <p:nvPr/>
            </p:nvSpPr>
            <p:spPr bwMode="auto">
              <a:xfrm>
                <a:off x="253"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30736" name="Freeform 28"/>
            <p:cNvSpPr>
              <a:spLocks/>
            </p:cNvSpPr>
            <p:nvPr/>
          </p:nvSpPr>
          <p:spPr bwMode="auto">
            <a:xfrm>
              <a:off x="364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30737" name="Freeform 29"/>
            <p:cNvSpPr>
              <a:spLocks/>
            </p:cNvSpPr>
            <p:nvPr/>
          </p:nvSpPr>
          <p:spPr bwMode="auto">
            <a:xfrm>
              <a:off x="374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30738" name="Freeform 30"/>
            <p:cNvSpPr>
              <a:spLocks/>
            </p:cNvSpPr>
            <p:nvPr/>
          </p:nvSpPr>
          <p:spPr bwMode="auto">
            <a:xfrm>
              <a:off x="310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30739" name="Freeform 31"/>
            <p:cNvSpPr>
              <a:spLocks/>
            </p:cNvSpPr>
            <p:nvPr/>
          </p:nvSpPr>
          <p:spPr bwMode="auto">
            <a:xfrm>
              <a:off x="303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30740" name="Freeform 32"/>
            <p:cNvSpPr>
              <a:spLocks/>
            </p:cNvSpPr>
            <p:nvPr/>
          </p:nvSpPr>
          <p:spPr bwMode="auto">
            <a:xfrm>
              <a:off x="303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30741" name="Freeform 33" descr="Horizontal gestrichelt"/>
            <p:cNvSpPr>
              <a:spLocks/>
            </p:cNvSpPr>
            <p:nvPr/>
          </p:nvSpPr>
          <p:spPr bwMode="auto">
            <a:xfrm>
              <a:off x="327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13"/>
              <a:srcRect/>
              <a:tile tx="0" ty="0" sx="100000" sy="100000" flip="none" algn="tl"/>
            </a:blipFill>
            <a:ln w="12700">
              <a:solidFill>
                <a:schemeClr val="tx1"/>
              </a:solidFill>
              <a:round/>
              <a:headEnd/>
              <a:tailEnd/>
            </a:ln>
          </p:spPr>
          <p:txBody>
            <a:bodyPr/>
            <a:lstStyle/>
            <a:p>
              <a:endParaRPr lang="en-US"/>
            </a:p>
          </p:txBody>
        </p:sp>
        <p:sp>
          <p:nvSpPr>
            <p:cNvPr id="30742" name="Freeform 34" descr="Horizontal gestrichelt"/>
            <p:cNvSpPr>
              <a:spLocks/>
            </p:cNvSpPr>
            <p:nvPr/>
          </p:nvSpPr>
          <p:spPr bwMode="auto">
            <a:xfrm>
              <a:off x="329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13"/>
              <a:srcRect/>
              <a:tile tx="0" ty="0" sx="100000" sy="100000" flip="none" algn="tl"/>
            </a:blipFill>
            <a:ln w="12700">
              <a:solidFill>
                <a:schemeClr val="tx1"/>
              </a:solidFill>
              <a:round/>
              <a:headEnd/>
              <a:tailEnd/>
            </a:ln>
          </p:spPr>
          <p:txBody>
            <a:bodyPr/>
            <a:lstStyle/>
            <a:p>
              <a:endParaRPr lang="en-US"/>
            </a:p>
          </p:txBody>
        </p:sp>
        <p:sp>
          <p:nvSpPr>
            <p:cNvPr id="30743" name="Arc 35"/>
            <p:cNvSpPr>
              <a:spLocks/>
            </p:cNvSpPr>
            <p:nvPr/>
          </p:nvSpPr>
          <p:spPr bwMode="auto">
            <a:xfrm>
              <a:off x="3472" y="1842"/>
              <a:ext cx="153" cy="44"/>
            </a:xfrm>
            <a:custGeom>
              <a:avLst/>
              <a:gdLst>
                <a:gd name="T0" fmla="*/ 0 w 33306"/>
                <a:gd name="T1" fmla="*/ 0 h 21600"/>
                <a:gd name="T2" fmla="*/ 0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30744" name="Arc 36"/>
            <p:cNvSpPr>
              <a:spLocks/>
            </p:cNvSpPr>
            <p:nvPr/>
          </p:nvSpPr>
          <p:spPr bwMode="auto">
            <a:xfrm>
              <a:off x="3333" y="1993"/>
              <a:ext cx="142" cy="143"/>
            </a:xfrm>
            <a:custGeom>
              <a:avLst/>
              <a:gdLst>
                <a:gd name="T0" fmla="*/ 0 w 18558"/>
                <a:gd name="T1" fmla="*/ 0 h 21064"/>
                <a:gd name="T2" fmla="*/ 0 w 18558"/>
                <a:gd name="T3" fmla="*/ 0 h 21064"/>
                <a:gd name="T4" fmla="*/ 0 w 18558"/>
                <a:gd name="T5" fmla="*/ 0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30745" name="Freeform 37"/>
            <p:cNvSpPr>
              <a:spLocks/>
            </p:cNvSpPr>
            <p:nvPr/>
          </p:nvSpPr>
          <p:spPr bwMode="auto">
            <a:xfrm>
              <a:off x="305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30746" name="Oval 38"/>
            <p:cNvSpPr>
              <a:spLocks noChangeArrowheads="1"/>
            </p:cNvSpPr>
            <p:nvPr/>
          </p:nvSpPr>
          <p:spPr bwMode="auto">
            <a:xfrm>
              <a:off x="3667" y="1268"/>
              <a:ext cx="27" cy="27"/>
            </a:xfrm>
            <a:prstGeom prst="ellipse">
              <a:avLst/>
            </a:prstGeom>
            <a:noFill/>
            <a:ln w="12700">
              <a:solidFill>
                <a:schemeClr val="tx1"/>
              </a:solidFill>
              <a:round/>
              <a:headEnd/>
              <a:tailEnd/>
            </a:ln>
          </p:spPr>
          <p:txBody>
            <a:bodyPr wrap="none" anchor="ctr"/>
            <a:lstStyle/>
            <a:p>
              <a:endParaRPr lang="en-US" altLang="en-US"/>
            </a:p>
          </p:txBody>
        </p:sp>
        <p:grpSp>
          <p:nvGrpSpPr>
            <p:cNvPr id="30747" name="Group 39"/>
            <p:cNvGrpSpPr>
              <a:grpSpLocks/>
            </p:cNvGrpSpPr>
            <p:nvPr/>
          </p:nvGrpSpPr>
          <p:grpSpPr bwMode="auto">
            <a:xfrm>
              <a:off x="2442" y="1650"/>
              <a:ext cx="1736" cy="480"/>
              <a:chOff x="1566" y="1554"/>
              <a:chExt cx="1736" cy="480"/>
            </a:xfrm>
          </p:grpSpPr>
          <p:sp>
            <p:nvSpPr>
              <p:cNvPr id="30763" name="Arc 40"/>
              <p:cNvSpPr>
                <a:spLocks/>
              </p:cNvSpPr>
              <p:nvPr/>
            </p:nvSpPr>
            <p:spPr bwMode="auto">
              <a:xfrm flipV="1">
                <a:off x="2088" y="1554"/>
                <a:ext cx="1214" cy="480"/>
              </a:xfrm>
              <a:custGeom>
                <a:avLst/>
                <a:gdLst>
                  <a:gd name="T0" fmla="*/ 0 w 21556"/>
                  <a:gd name="T1" fmla="*/ 0 h 21600"/>
                  <a:gd name="T2" fmla="*/ 0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30764" name="Arc 41"/>
              <p:cNvSpPr>
                <a:spLocks/>
              </p:cNvSpPr>
              <p:nvPr/>
            </p:nvSpPr>
            <p:spPr bwMode="auto">
              <a:xfrm flipH="1" flipV="1">
                <a:off x="1566" y="1627"/>
                <a:ext cx="529" cy="407"/>
              </a:xfrm>
              <a:custGeom>
                <a:avLst/>
                <a:gdLst>
                  <a:gd name="T0" fmla="*/ 0 w 21600"/>
                  <a:gd name="T1" fmla="*/ 0 h 35768"/>
                  <a:gd name="T2" fmla="*/ 0 w 21600"/>
                  <a:gd name="T3" fmla="*/ 0 h 35768"/>
                  <a:gd name="T4" fmla="*/ 0 w 21600"/>
                  <a:gd name="T5" fmla="*/ 0 h 35768"/>
                  <a:gd name="T6" fmla="*/ 0 60000 65536"/>
                  <a:gd name="T7" fmla="*/ 0 60000 65536"/>
                  <a:gd name="T8" fmla="*/ 0 60000 65536"/>
                  <a:gd name="T9" fmla="*/ 0 w 21600"/>
                  <a:gd name="T10" fmla="*/ 0 h 35768"/>
                  <a:gd name="T11" fmla="*/ 21600 w 21600"/>
                  <a:gd name="T12" fmla="*/ 35768 h 35768"/>
                </a:gdLst>
                <a:ahLst/>
                <a:cxnLst>
                  <a:cxn ang="T6">
                    <a:pos x="T0" y="T1"/>
                  </a:cxn>
                  <a:cxn ang="T7">
                    <a:pos x="T2" y="T3"/>
                  </a:cxn>
                  <a:cxn ang="T8">
                    <a:pos x="T4" y="T5"/>
                  </a:cxn>
                </a:cxnLst>
                <a:rect l="T9" t="T10" r="T11" b="T12"/>
                <a:pathLst>
                  <a:path w="21600" h="35768" fill="none" extrusionOk="0">
                    <a:moveTo>
                      <a:pt x="0" y="0"/>
                    </a:moveTo>
                    <a:cubicBezTo>
                      <a:pt x="11929" y="0"/>
                      <a:pt x="21600" y="9670"/>
                      <a:pt x="21600" y="21600"/>
                    </a:cubicBezTo>
                    <a:cubicBezTo>
                      <a:pt x="21600" y="26806"/>
                      <a:pt x="19719" y="31838"/>
                      <a:pt x="16304" y="35768"/>
                    </a:cubicBezTo>
                  </a:path>
                  <a:path w="21600" h="35768" stroke="0" extrusionOk="0">
                    <a:moveTo>
                      <a:pt x="0" y="0"/>
                    </a:moveTo>
                    <a:cubicBezTo>
                      <a:pt x="11929" y="0"/>
                      <a:pt x="21600" y="9670"/>
                      <a:pt x="21600" y="21600"/>
                    </a:cubicBezTo>
                    <a:cubicBezTo>
                      <a:pt x="21600" y="26806"/>
                      <a:pt x="19719" y="31838"/>
                      <a:pt x="16304" y="35768"/>
                    </a:cubicBezTo>
                    <a:lnTo>
                      <a:pt x="0" y="21600"/>
                    </a:lnTo>
                    <a:lnTo>
                      <a:pt x="0" y="0"/>
                    </a:lnTo>
                    <a:close/>
                  </a:path>
                </a:pathLst>
              </a:custGeom>
              <a:noFill/>
              <a:ln w="9525">
                <a:solidFill>
                  <a:schemeClr val="tx1"/>
                </a:solidFill>
                <a:round/>
                <a:headEnd/>
                <a:tailEnd/>
              </a:ln>
            </p:spPr>
            <p:txBody>
              <a:bodyPr wrap="none" anchor="ctr"/>
              <a:lstStyle/>
              <a:p>
                <a:endParaRPr lang="en-US"/>
              </a:p>
            </p:txBody>
          </p:sp>
        </p:grpSp>
        <p:grpSp>
          <p:nvGrpSpPr>
            <p:cNvPr id="30748" name="Group 42"/>
            <p:cNvGrpSpPr>
              <a:grpSpLocks/>
            </p:cNvGrpSpPr>
            <p:nvPr/>
          </p:nvGrpSpPr>
          <p:grpSpPr bwMode="auto">
            <a:xfrm>
              <a:off x="1554" y="1506"/>
              <a:ext cx="3600" cy="1064"/>
              <a:chOff x="678" y="1410"/>
              <a:chExt cx="3600" cy="1064"/>
            </a:xfrm>
          </p:grpSpPr>
          <p:sp>
            <p:nvSpPr>
              <p:cNvPr id="30761" name="Arc 43"/>
              <p:cNvSpPr>
                <a:spLocks/>
              </p:cNvSpPr>
              <p:nvPr/>
            </p:nvSpPr>
            <p:spPr bwMode="auto">
              <a:xfrm flipV="1">
                <a:off x="1587" y="1410"/>
                <a:ext cx="2691" cy="1064"/>
              </a:xfrm>
              <a:custGeom>
                <a:avLst/>
                <a:gdLst>
                  <a:gd name="T0" fmla="*/ 0 w 21556"/>
                  <a:gd name="T1" fmla="*/ 0 h 21600"/>
                  <a:gd name="T2" fmla="*/ 1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30762" name="Arc 44"/>
              <p:cNvSpPr>
                <a:spLocks/>
              </p:cNvSpPr>
              <p:nvPr/>
            </p:nvSpPr>
            <p:spPr bwMode="auto">
              <a:xfrm flipH="1" flipV="1">
                <a:off x="678" y="1589"/>
                <a:ext cx="925" cy="884"/>
              </a:xfrm>
              <a:custGeom>
                <a:avLst/>
                <a:gdLst>
                  <a:gd name="T0" fmla="*/ 0 w 21600"/>
                  <a:gd name="T1" fmla="*/ 0 h 32214"/>
                  <a:gd name="T2" fmla="*/ 0 w 21600"/>
                  <a:gd name="T3" fmla="*/ 0 h 32214"/>
                  <a:gd name="T4" fmla="*/ 0 w 21600"/>
                  <a:gd name="T5" fmla="*/ 0 h 32214"/>
                  <a:gd name="T6" fmla="*/ 0 60000 65536"/>
                  <a:gd name="T7" fmla="*/ 0 60000 65536"/>
                  <a:gd name="T8" fmla="*/ 0 60000 65536"/>
                  <a:gd name="T9" fmla="*/ 0 w 21600"/>
                  <a:gd name="T10" fmla="*/ 0 h 32214"/>
                  <a:gd name="T11" fmla="*/ 21600 w 21600"/>
                  <a:gd name="T12" fmla="*/ 32214 h 32214"/>
                </a:gdLst>
                <a:ahLst/>
                <a:cxnLst>
                  <a:cxn ang="T6">
                    <a:pos x="T0" y="T1"/>
                  </a:cxn>
                  <a:cxn ang="T7">
                    <a:pos x="T2" y="T3"/>
                  </a:cxn>
                  <a:cxn ang="T8">
                    <a:pos x="T4" y="T5"/>
                  </a:cxn>
                </a:cxnLst>
                <a:rect l="T9" t="T10" r="T11" b="T12"/>
                <a:pathLst>
                  <a:path w="21600" h="32214" fill="none" extrusionOk="0">
                    <a:moveTo>
                      <a:pt x="0" y="0"/>
                    </a:moveTo>
                    <a:cubicBezTo>
                      <a:pt x="11929" y="0"/>
                      <a:pt x="21600" y="9670"/>
                      <a:pt x="21600" y="21600"/>
                    </a:cubicBezTo>
                    <a:cubicBezTo>
                      <a:pt x="21600" y="25319"/>
                      <a:pt x="20639" y="28975"/>
                      <a:pt x="18812" y="32214"/>
                    </a:cubicBezTo>
                  </a:path>
                  <a:path w="21600" h="32214" stroke="0" extrusionOk="0">
                    <a:moveTo>
                      <a:pt x="0" y="0"/>
                    </a:moveTo>
                    <a:cubicBezTo>
                      <a:pt x="11929" y="0"/>
                      <a:pt x="21600" y="9670"/>
                      <a:pt x="21600" y="21600"/>
                    </a:cubicBezTo>
                    <a:cubicBezTo>
                      <a:pt x="21600" y="25319"/>
                      <a:pt x="20639" y="28975"/>
                      <a:pt x="18812" y="32214"/>
                    </a:cubicBezTo>
                    <a:lnTo>
                      <a:pt x="0" y="21600"/>
                    </a:lnTo>
                    <a:lnTo>
                      <a:pt x="0" y="0"/>
                    </a:lnTo>
                    <a:close/>
                  </a:path>
                </a:pathLst>
              </a:custGeom>
              <a:noFill/>
              <a:ln w="9525">
                <a:solidFill>
                  <a:schemeClr val="tx1"/>
                </a:solidFill>
                <a:round/>
                <a:headEnd/>
                <a:tailEnd/>
              </a:ln>
            </p:spPr>
            <p:txBody>
              <a:bodyPr wrap="none" anchor="ctr"/>
              <a:lstStyle/>
              <a:p>
                <a:endParaRPr lang="en-US"/>
              </a:p>
            </p:txBody>
          </p:sp>
        </p:grpSp>
        <p:grpSp>
          <p:nvGrpSpPr>
            <p:cNvPr id="30749" name="Group 45"/>
            <p:cNvGrpSpPr>
              <a:grpSpLocks/>
            </p:cNvGrpSpPr>
            <p:nvPr/>
          </p:nvGrpSpPr>
          <p:grpSpPr bwMode="auto">
            <a:xfrm>
              <a:off x="1052" y="1442"/>
              <a:ext cx="5115" cy="1488"/>
              <a:chOff x="176" y="1346"/>
              <a:chExt cx="5115" cy="1488"/>
            </a:xfrm>
          </p:grpSpPr>
          <p:sp>
            <p:nvSpPr>
              <p:cNvPr id="30759" name="Arc 46"/>
              <p:cNvSpPr>
                <a:spLocks/>
              </p:cNvSpPr>
              <p:nvPr/>
            </p:nvSpPr>
            <p:spPr bwMode="auto">
              <a:xfrm flipV="1">
                <a:off x="1220" y="1346"/>
                <a:ext cx="4071" cy="1488"/>
              </a:xfrm>
              <a:custGeom>
                <a:avLst/>
                <a:gdLst>
                  <a:gd name="T0" fmla="*/ 0 w 21556"/>
                  <a:gd name="T1" fmla="*/ 0 h 21600"/>
                  <a:gd name="T2" fmla="*/ 5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30760" name="Arc 47"/>
              <p:cNvSpPr>
                <a:spLocks/>
              </p:cNvSpPr>
              <p:nvPr/>
            </p:nvSpPr>
            <p:spPr bwMode="auto">
              <a:xfrm flipH="1" flipV="1">
                <a:off x="176" y="2071"/>
                <a:ext cx="1067" cy="762"/>
              </a:xfrm>
              <a:custGeom>
                <a:avLst/>
                <a:gdLst>
                  <a:gd name="T0" fmla="*/ 0 w 16966"/>
                  <a:gd name="T1" fmla="*/ 0 h 21600"/>
                  <a:gd name="T2" fmla="*/ 0 w 16966"/>
                  <a:gd name="T3" fmla="*/ 0 h 21600"/>
                  <a:gd name="T4" fmla="*/ 0 w 16966"/>
                  <a:gd name="T5" fmla="*/ 0 h 21600"/>
                  <a:gd name="T6" fmla="*/ 0 60000 65536"/>
                  <a:gd name="T7" fmla="*/ 0 60000 65536"/>
                  <a:gd name="T8" fmla="*/ 0 60000 65536"/>
                  <a:gd name="T9" fmla="*/ 0 w 16966"/>
                  <a:gd name="T10" fmla="*/ 0 h 21600"/>
                  <a:gd name="T11" fmla="*/ 16966 w 16966"/>
                  <a:gd name="T12" fmla="*/ 21600 h 21600"/>
                </a:gdLst>
                <a:ahLst/>
                <a:cxnLst>
                  <a:cxn ang="T6">
                    <a:pos x="T0" y="T1"/>
                  </a:cxn>
                  <a:cxn ang="T7">
                    <a:pos x="T2" y="T3"/>
                  </a:cxn>
                  <a:cxn ang="T8">
                    <a:pos x="T4" y="T5"/>
                  </a:cxn>
                </a:cxnLst>
                <a:rect l="T9" t="T10" r="T11" b="T12"/>
                <a:pathLst>
                  <a:path w="16966" h="21600" fill="none" extrusionOk="0">
                    <a:moveTo>
                      <a:pt x="0" y="0"/>
                    </a:moveTo>
                    <a:cubicBezTo>
                      <a:pt x="6617" y="0"/>
                      <a:pt x="12869" y="3033"/>
                      <a:pt x="16965" y="8231"/>
                    </a:cubicBezTo>
                  </a:path>
                  <a:path w="16966" h="21600" stroke="0" extrusionOk="0">
                    <a:moveTo>
                      <a:pt x="0" y="0"/>
                    </a:moveTo>
                    <a:cubicBezTo>
                      <a:pt x="6617" y="0"/>
                      <a:pt x="12869" y="3033"/>
                      <a:pt x="16965" y="8231"/>
                    </a:cubicBezTo>
                    <a:lnTo>
                      <a:pt x="0" y="21600"/>
                    </a:lnTo>
                    <a:lnTo>
                      <a:pt x="0" y="0"/>
                    </a:lnTo>
                    <a:close/>
                  </a:path>
                </a:pathLst>
              </a:custGeom>
              <a:noFill/>
              <a:ln w="9525">
                <a:solidFill>
                  <a:schemeClr val="tx1"/>
                </a:solidFill>
                <a:round/>
                <a:headEnd/>
                <a:tailEnd/>
              </a:ln>
            </p:spPr>
            <p:txBody>
              <a:bodyPr wrap="none" anchor="ctr"/>
              <a:lstStyle/>
              <a:p>
                <a:endParaRPr lang="en-US"/>
              </a:p>
            </p:txBody>
          </p:sp>
        </p:grpSp>
        <p:sp>
          <p:nvSpPr>
            <p:cNvPr id="30750" name="Freeform 48"/>
            <p:cNvSpPr>
              <a:spLocks/>
            </p:cNvSpPr>
            <p:nvPr/>
          </p:nvSpPr>
          <p:spPr bwMode="auto">
            <a:xfrm>
              <a:off x="326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nvGrpSpPr>
            <p:cNvPr id="30751" name="Group 49"/>
            <p:cNvGrpSpPr>
              <a:grpSpLocks/>
            </p:cNvGrpSpPr>
            <p:nvPr/>
          </p:nvGrpSpPr>
          <p:grpSpPr bwMode="auto">
            <a:xfrm>
              <a:off x="3956" y="777"/>
              <a:ext cx="1674" cy="2274"/>
              <a:chOff x="3080" y="681"/>
              <a:chExt cx="1674" cy="2274"/>
            </a:xfrm>
          </p:grpSpPr>
          <p:sp>
            <p:nvSpPr>
              <p:cNvPr id="30755" name="Line 50"/>
              <p:cNvSpPr>
                <a:spLocks noChangeShapeType="1"/>
              </p:cNvSpPr>
              <p:nvPr/>
            </p:nvSpPr>
            <p:spPr bwMode="auto">
              <a:xfrm>
                <a:off x="3469" y="992"/>
                <a:ext cx="1158" cy="0"/>
              </a:xfrm>
              <a:prstGeom prst="line">
                <a:avLst/>
              </a:prstGeom>
              <a:noFill/>
              <a:ln w="38100" cmpd="dbl">
                <a:solidFill>
                  <a:schemeClr val="tx1"/>
                </a:solidFill>
                <a:round/>
                <a:headEnd/>
                <a:tailEnd type="stealth" w="lg" len="lg"/>
              </a:ln>
            </p:spPr>
            <p:txBody>
              <a:bodyPr/>
              <a:lstStyle/>
              <a:p>
                <a:endParaRPr lang="en-US"/>
              </a:p>
            </p:txBody>
          </p:sp>
          <p:sp>
            <p:nvSpPr>
              <p:cNvPr id="30756" name="Text Box 51"/>
              <p:cNvSpPr txBox="1">
                <a:spLocks noChangeArrowheads="1"/>
              </p:cNvSpPr>
              <p:nvPr/>
            </p:nvSpPr>
            <p:spPr bwMode="auto">
              <a:xfrm>
                <a:off x="4390" y="681"/>
                <a:ext cx="364" cy="393"/>
              </a:xfrm>
              <a:prstGeom prst="rect">
                <a:avLst/>
              </a:prstGeom>
              <a:noFill/>
              <a:ln w="9525">
                <a:noFill/>
                <a:miter lim="800000"/>
                <a:headEnd/>
                <a:tailEnd/>
              </a:ln>
            </p:spPr>
            <p:txBody>
              <a:bodyPr wrap="none">
                <a:spAutoFit/>
              </a:bodyPr>
              <a:lstStyle/>
              <a:p>
                <a:r>
                  <a:rPr lang="en-US" altLang="en-US" sz="2000" i="1"/>
                  <a:t>c</a:t>
                </a:r>
              </a:p>
            </p:txBody>
          </p:sp>
          <p:sp>
            <p:nvSpPr>
              <p:cNvPr id="30757" name="Line 52"/>
              <p:cNvSpPr>
                <a:spLocks noChangeShapeType="1"/>
              </p:cNvSpPr>
              <p:nvPr/>
            </p:nvSpPr>
            <p:spPr bwMode="auto">
              <a:xfrm>
                <a:off x="3080" y="1849"/>
                <a:ext cx="639" cy="915"/>
              </a:xfrm>
              <a:prstGeom prst="line">
                <a:avLst/>
              </a:prstGeom>
              <a:noFill/>
              <a:ln w="38100" cmpd="dbl">
                <a:solidFill>
                  <a:schemeClr val="tx1"/>
                </a:solidFill>
                <a:round/>
                <a:headEnd/>
                <a:tailEnd type="stealth" w="lg" len="lg"/>
              </a:ln>
            </p:spPr>
            <p:txBody>
              <a:bodyPr/>
              <a:lstStyle/>
              <a:p>
                <a:endParaRPr lang="en-US"/>
              </a:p>
            </p:txBody>
          </p:sp>
          <p:sp>
            <p:nvSpPr>
              <p:cNvPr id="30758" name="Text Box 53"/>
              <p:cNvSpPr txBox="1">
                <a:spLocks noChangeArrowheads="1"/>
              </p:cNvSpPr>
              <p:nvPr/>
            </p:nvSpPr>
            <p:spPr bwMode="auto">
              <a:xfrm>
                <a:off x="3720" y="2562"/>
                <a:ext cx="363" cy="393"/>
              </a:xfrm>
              <a:prstGeom prst="rect">
                <a:avLst/>
              </a:prstGeom>
              <a:noFill/>
              <a:ln w="9525">
                <a:noFill/>
                <a:miter lim="800000"/>
                <a:headEnd/>
                <a:tailEnd/>
              </a:ln>
            </p:spPr>
            <p:txBody>
              <a:bodyPr wrap="none">
                <a:spAutoFit/>
              </a:bodyPr>
              <a:lstStyle/>
              <a:p>
                <a:r>
                  <a:rPr lang="en-US" altLang="en-US" sz="2000" i="1"/>
                  <a:t>c</a:t>
                </a:r>
              </a:p>
            </p:txBody>
          </p:sp>
        </p:grpSp>
        <p:grpSp>
          <p:nvGrpSpPr>
            <p:cNvPr id="30752" name="Group 54"/>
            <p:cNvGrpSpPr>
              <a:grpSpLocks/>
            </p:cNvGrpSpPr>
            <p:nvPr/>
          </p:nvGrpSpPr>
          <p:grpSpPr bwMode="auto">
            <a:xfrm>
              <a:off x="5158" y="1303"/>
              <a:ext cx="998" cy="233"/>
              <a:chOff x="4282" y="1207"/>
              <a:chExt cx="998" cy="233"/>
            </a:xfrm>
          </p:grpSpPr>
          <p:pic>
            <p:nvPicPr>
              <p:cNvPr id="30753" name="Picture 55" descr="TP_tmp"/>
              <p:cNvPicPr>
                <a:picLocks noChangeAspect="1" noChangeArrowheads="1"/>
              </p:cNvPicPr>
              <p:nvPr>
                <p:custDataLst>
                  <p:tags r:id="rId6"/>
                </p:custDataLst>
              </p:nvPr>
            </p:nvPicPr>
            <p:blipFill>
              <a:blip r:embed="rId14"/>
              <a:srcRect/>
              <a:stretch>
                <a:fillRect/>
              </a:stretch>
            </p:blipFill>
            <p:spPr bwMode="auto">
              <a:xfrm>
                <a:off x="4800" y="1207"/>
                <a:ext cx="96" cy="128"/>
              </a:xfrm>
              <a:prstGeom prst="rect">
                <a:avLst/>
              </a:prstGeom>
              <a:noFill/>
              <a:ln w="9525">
                <a:noFill/>
                <a:miter lim="800000"/>
                <a:headEnd/>
                <a:tailEnd/>
              </a:ln>
            </p:spPr>
          </p:pic>
          <p:sp>
            <p:nvSpPr>
              <p:cNvPr id="30754" name="Line 56"/>
              <p:cNvSpPr>
                <a:spLocks noChangeShapeType="1"/>
              </p:cNvSpPr>
              <p:nvPr/>
            </p:nvSpPr>
            <p:spPr bwMode="auto">
              <a:xfrm>
                <a:off x="4282" y="1440"/>
                <a:ext cx="998" cy="0"/>
              </a:xfrm>
              <a:prstGeom prst="line">
                <a:avLst/>
              </a:prstGeom>
              <a:noFill/>
              <a:ln w="9525">
                <a:solidFill>
                  <a:schemeClr val="tx1"/>
                </a:solidFill>
                <a:round/>
                <a:headEnd type="stealth" w="lg" len="lg"/>
                <a:tailEnd type="stealth" w="lg" len="lg"/>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wipe(left)">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wipe(left)">
                                      <p:cBhvr>
                                        <p:cTn id="12" dur="500"/>
                                        <p:tgtEl>
                                          <p:spTgt spid="297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animEffect transition="in" filter="wipe(left)">
                                      <p:cBhvr>
                                        <p:cTn id="17" dur="500"/>
                                        <p:tgtEl>
                                          <p:spTgt spid="2970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707"/>
                                        </p:tgtEl>
                                        <p:attrNameLst>
                                          <p:attrName>style.visibility</p:attrName>
                                        </p:attrNameLst>
                                      </p:cBhvr>
                                      <p:to>
                                        <p:strVal val="visible"/>
                                      </p:to>
                                    </p:set>
                                    <p:animEffect transition="in" filter="wipe(left)">
                                      <p:cBhvr>
                                        <p:cTn id="22" dur="500"/>
                                        <p:tgtEl>
                                          <p:spTgt spid="29707"/>
                                        </p:tgtEl>
                                      </p:cBhvr>
                                    </p:animEffect>
                                  </p:childTnLst>
                                </p:cTn>
                              </p:par>
                              <p:par>
                                <p:cTn id="23" presetID="22" presetClass="entr" presetSubtype="8" fill="hold" nodeType="withEffect">
                                  <p:stCondLst>
                                    <p:cond delay="0"/>
                                  </p:stCondLst>
                                  <p:childTnLst>
                                    <p:set>
                                      <p:cBhvr>
                                        <p:cTn id="24" dur="1" fill="hold">
                                          <p:stCondLst>
                                            <p:cond delay="0"/>
                                          </p:stCondLst>
                                        </p:cTn>
                                        <p:tgtEl>
                                          <p:spTgt spid="29706"/>
                                        </p:tgtEl>
                                        <p:attrNameLst>
                                          <p:attrName>style.visibility</p:attrName>
                                        </p:attrNameLst>
                                      </p:cBhvr>
                                      <p:to>
                                        <p:strVal val="visible"/>
                                      </p:to>
                                    </p:set>
                                    <p:animEffect transition="in" filter="wipe(left)">
                                      <p:cBhvr>
                                        <p:cTn id="25" dur="5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49"/>
          <p:cNvSpPr txBox="1">
            <a:spLocks noChangeArrowheads="1"/>
          </p:cNvSpPr>
          <p:nvPr/>
        </p:nvSpPr>
        <p:spPr bwMode="auto">
          <a:xfrm>
            <a:off x="3924300" y="312738"/>
            <a:ext cx="4368800" cy="457200"/>
          </a:xfrm>
          <a:prstGeom prst="rect">
            <a:avLst/>
          </a:prstGeom>
          <a:noFill/>
          <a:ln w="9525">
            <a:noFill/>
            <a:miter lim="800000"/>
            <a:headEnd/>
            <a:tailEnd/>
          </a:ln>
        </p:spPr>
        <p:txBody>
          <a:bodyPr wrap="none">
            <a:spAutoFit/>
          </a:bodyPr>
          <a:lstStyle/>
          <a:p>
            <a:r>
              <a:rPr lang="en-US" altLang="en-US" sz="2400" b="1">
                <a:cs typeface="Arial" charset="0"/>
              </a:rPr>
              <a:t>SUPERPOSITION OF WAVES</a:t>
            </a:r>
            <a:endParaRPr lang="fr-FR" altLang="en-US" sz="2400" b="1">
              <a:cs typeface="Arial" charset="0"/>
            </a:endParaRPr>
          </a:p>
        </p:txBody>
      </p:sp>
      <p:sp>
        <p:nvSpPr>
          <p:cNvPr id="97282" name="Text Box 50"/>
          <p:cNvSpPr txBox="1">
            <a:spLocks noChangeArrowheads="1"/>
          </p:cNvSpPr>
          <p:nvPr/>
        </p:nvSpPr>
        <p:spPr bwMode="auto">
          <a:xfrm>
            <a:off x="2254250" y="1562100"/>
            <a:ext cx="6581775" cy="457200"/>
          </a:xfrm>
          <a:prstGeom prst="rect">
            <a:avLst/>
          </a:prstGeom>
          <a:noFill/>
          <a:ln w="9525">
            <a:noFill/>
            <a:miter lim="800000"/>
            <a:headEnd/>
            <a:tailEnd/>
          </a:ln>
        </p:spPr>
        <p:txBody>
          <a:bodyPr wrap="none">
            <a:spAutoFit/>
          </a:bodyPr>
          <a:lstStyle/>
          <a:p>
            <a:r>
              <a:rPr lang="en-US" altLang="en-US" sz="2400" b="1">
                <a:cs typeface="Arial" charset="0"/>
              </a:rPr>
              <a:t>Waves of the same k vector, different frequencies</a:t>
            </a:r>
            <a:endParaRPr lang="fr-FR" altLang="en-US" sz="2400" b="1">
              <a:cs typeface="Arial" charset="0"/>
            </a:endParaRPr>
          </a:p>
        </p:txBody>
      </p:sp>
      <p:sp>
        <p:nvSpPr>
          <p:cNvPr id="97283" name="Text Box 51"/>
          <p:cNvSpPr txBox="1">
            <a:spLocks noChangeArrowheads="1"/>
          </p:cNvSpPr>
          <p:nvPr/>
        </p:nvSpPr>
        <p:spPr bwMode="auto">
          <a:xfrm>
            <a:off x="2341563" y="4762500"/>
            <a:ext cx="5913437" cy="457200"/>
          </a:xfrm>
          <a:prstGeom prst="rect">
            <a:avLst/>
          </a:prstGeom>
          <a:noFill/>
          <a:ln w="9525">
            <a:noFill/>
            <a:miter lim="800000"/>
            <a:headEnd/>
            <a:tailEnd/>
          </a:ln>
        </p:spPr>
        <p:txBody>
          <a:bodyPr wrap="none">
            <a:spAutoFit/>
          </a:bodyPr>
          <a:lstStyle/>
          <a:p>
            <a:r>
              <a:rPr lang="en-US" altLang="en-US" sz="2400" b="1">
                <a:cs typeface="Arial" charset="0"/>
              </a:rPr>
              <a:t>Waves of different k vector, same frequency</a:t>
            </a:r>
            <a:endParaRPr lang="fr-FR" altLang="en-US" sz="2400" b="1">
              <a:cs typeface="Arial" charset="0"/>
            </a:endParaRPr>
          </a:p>
        </p:txBody>
      </p:sp>
      <p:sp>
        <p:nvSpPr>
          <p:cNvPr id="97284" name="Text Box 52"/>
          <p:cNvSpPr txBox="1">
            <a:spLocks noChangeArrowheads="1"/>
          </p:cNvSpPr>
          <p:nvPr/>
        </p:nvSpPr>
        <p:spPr bwMode="auto">
          <a:xfrm>
            <a:off x="3255963" y="2292350"/>
            <a:ext cx="1149350" cy="396875"/>
          </a:xfrm>
          <a:prstGeom prst="rect">
            <a:avLst/>
          </a:prstGeom>
          <a:noFill/>
          <a:ln w="9525">
            <a:noFill/>
            <a:miter lim="800000"/>
            <a:headEnd/>
            <a:tailEnd/>
          </a:ln>
        </p:spPr>
        <p:txBody>
          <a:bodyPr wrap="none">
            <a:spAutoFit/>
          </a:bodyPr>
          <a:lstStyle/>
          <a:p>
            <a:r>
              <a:rPr lang="en-US" altLang="en-US" sz="2000">
                <a:cs typeface="Arial" charset="0"/>
              </a:rPr>
              <a:t>Beat note</a:t>
            </a:r>
            <a:endParaRPr lang="fr-FR" altLang="en-US" sz="2000">
              <a:cs typeface="Arial" charset="0"/>
            </a:endParaRPr>
          </a:p>
        </p:txBody>
      </p:sp>
      <p:sp>
        <p:nvSpPr>
          <p:cNvPr id="97285" name="Text Box 53"/>
          <p:cNvSpPr txBox="1">
            <a:spLocks noChangeArrowheads="1"/>
          </p:cNvSpPr>
          <p:nvPr/>
        </p:nvSpPr>
        <p:spPr bwMode="auto">
          <a:xfrm>
            <a:off x="3300413" y="2946400"/>
            <a:ext cx="2633662" cy="396875"/>
          </a:xfrm>
          <a:prstGeom prst="rect">
            <a:avLst/>
          </a:prstGeom>
          <a:noFill/>
          <a:ln w="9525">
            <a:noFill/>
            <a:miter lim="800000"/>
            <a:headEnd/>
            <a:tailEnd/>
          </a:ln>
        </p:spPr>
        <p:txBody>
          <a:bodyPr wrap="none">
            <a:spAutoFit/>
          </a:bodyPr>
          <a:lstStyle/>
          <a:p>
            <a:r>
              <a:rPr lang="en-US" altLang="en-US" sz="2000">
                <a:cs typeface="Arial" charset="0"/>
              </a:rPr>
              <a:t>Creation of an arbitrary </a:t>
            </a:r>
            <a:endParaRPr lang="fr-FR" altLang="en-US" sz="2000">
              <a:cs typeface="Arial" charset="0"/>
            </a:endParaRPr>
          </a:p>
        </p:txBody>
      </p:sp>
      <p:pic>
        <p:nvPicPr>
          <p:cNvPr id="97286" name="Picture 54" descr="txp_fig"/>
          <p:cNvPicPr>
            <a:picLocks noChangeAspect="1" noChangeArrowheads="1"/>
          </p:cNvPicPr>
          <p:nvPr>
            <p:custDataLst>
              <p:tags r:id="rId1"/>
            </p:custDataLst>
          </p:nvPr>
        </p:nvPicPr>
        <p:blipFill>
          <a:blip r:embed="rId3"/>
          <a:srcRect/>
          <a:stretch>
            <a:fillRect/>
          </a:stretch>
        </p:blipFill>
        <p:spPr bwMode="auto">
          <a:xfrm>
            <a:off x="6024563" y="2981325"/>
            <a:ext cx="660400" cy="382588"/>
          </a:xfrm>
          <a:prstGeom prst="rect">
            <a:avLst/>
          </a:prstGeom>
          <a:noFill/>
          <a:ln w="9525">
            <a:noFill/>
            <a:miter lim="800000"/>
            <a:headEnd/>
            <a:tailEnd/>
          </a:ln>
        </p:spPr>
      </p:pic>
      <p:sp>
        <p:nvSpPr>
          <p:cNvPr id="97287" name="Text Box 55"/>
          <p:cNvSpPr txBox="1">
            <a:spLocks noChangeArrowheads="1"/>
          </p:cNvSpPr>
          <p:nvPr/>
        </p:nvSpPr>
        <p:spPr bwMode="auto">
          <a:xfrm>
            <a:off x="3692525" y="5465763"/>
            <a:ext cx="2995613" cy="396875"/>
          </a:xfrm>
          <a:prstGeom prst="rect">
            <a:avLst/>
          </a:prstGeom>
          <a:noFill/>
          <a:ln w="9525">
            <a:noFill/>
            <a:miter lim="800000"/>
            <a:headEnd/>
            <a:tailEnd/>
          </a:ln>
        </p:spPr>
        <p:txBody>
          <a:bodyPr wrap="none">
            <a:spAutoFit/>
          </a:bodyPr>
          <a:lstStyle/>
          <a:p>
            <a:r>
              <a:rPr lang="en-US" altLang="en-US" sz="2000">
                <a:cs typeface="Arial" charset="0"/>
              </a:rPr>
              <a:t>Counter-propagating waves</a:t>
            </a:r>
            <a:endParaRPr lang="fr-FR" altLang="en-US" sz="2000">
              <a:cs typeface="Arial" charset="0"/>
            </a:endParaRPr>
          </a:p>
        </p:txBody>
      </p:sp>
      <p:sp>
        <p:nvSpPr>
          <p:cNvPr id="97288" name="Text Box 56"/>
          <p:cNvSpPr txBox="1">
            <a:spLocks noChangeArrowheads="1"/>
          </p:cNvSpPr>
          <p:nvPr/>
        </p:nvSpPr>
        <p:spPr bwMode="auto">
          <a:xfrm>
            <a:off x="3751263" y="6205538"/>
            <a:ext cx="2078037" cy="396875"/>
          </a:xfrm>
          <a:prstGeom prst="rect">
            <a:avLst/>
          </a:prstGeom>
          <a:noFill/>
          <a:ln w="9525">
            <a:noFill/>
            <a:miter lim="800000"/>
            <a:headEnd/>
            <a:tailEnd/>
          </a:ln>
        </p:spPr>
        <p:txBody>
          <a:bodyPr wrap="none">
            <a:spAutoFit/>
          </a:bodyPr>
          <a:lstStyle/>
          <a:p>
            <a:r>
              <a:rPr lang="en-US" altLang="en-US" sz="2000">
                <a:cs typeface="Arial" charset="0"/>
              </a:rPr>
              <a:t>Intersecting waves</a:t>
            </a:r>
            <a:endParaRPr lang="fr-FR" altLang="en-US" sz="2000">
              <a:cs typeface="Arial" charset="0"/>
            </a:endParaRPr>
          </a:p>
        </p:txBody>
      </p:sp>
      <p:sp>
        <p:nvSpPr>
          <p:cNvPr id="97289" name="Text Box 57"/>
          <p:cNvSpPr txBox="1">
            <a:spLocks noChangeArrowheads="1"/>
          </p:cNvSpPr>
          <p:nvPr/>
        </p:nvSpPr>
        <p:spPr bwMode="auto">
          <a:xfrm>
            <a:off x="3373438" y="3613150"/>
            <a:ext cx="1712912" cy="396875"/>
          </a:xfrm>
          <a:prstGeom prst="rect">
            <a:avLst/>
          </a:prstGeom>
          <a:noFill/>
          <a:ln w="9525">
            <a:noFill/>
            <a:miter lim="800000"/>
            <a:headEnd/>
            <a:tailEnd/>
          </a:ln>
        </p:spPr>
        <p:txBody>
          <a:bodyPr wrap="none">
            <a:spAutoFit/>
          </a:bodyPr>
          <a:lstStyle/>
          <a:p>
            <a:r>
              <a:rPr lang="en-US" altLang="en-US" sz="2000">
                <a:cs typeface="Arial" charset="0"/>
              </a:rPr>
              <a:t>Group velocity</a:t>
            </a:r>
            <a:endParaRPr lang="fr-FR" altLang="en-US" sz="2000">
              <a:cs typeface="Arial" charset="0"/>
            </a:endParaRPr>
          </a:p>
        </p:txBody>
      </p:sp>
      <p:sp>
        <p:nvSpPr>
          <p:cNvPr id="97290" name="Text Box 58"/>
          <p:cNvSpPr txBox="1">
            <a:spLocks noChangeArrowheads="1"/>
          </p:cNvSpPr>
          <p:nvPr/>
        </p:nvSpPr>
        <p:spPr bwMode="auto">
          <a:xfrm>
            <a:off x="2319338" y="4132263"/>
            <a:ext cx="3044825" cy="457200"/>
          </a:xfrm>
          <a:prstGeom prst="rect">
            <a:avLst/>
          </a:prstGeom>
          <a:noFill/>
          <a:ln w="9525">
            <a:noFill/>
            <a:miter lim="800000"/>
            <a:headEnd/>
            <a:tailEnd/>
          </a:ln>
        </p:spPr>
        <p:txBody>
          <a:bodyPr wrap="none">
            <a:spAutoFit/>
          </a:bodyPr>
          <a:lstStyle/>
          <a:p>
            <a:r>
              <a:rPr lang="en-US" altLang="en-US" sz="2400" b="1">
                <a:cs typeface="Arial" charset="0"/>
              </a:rPr>
              <a:t>Waves mixing (AOM)</a:t>
            </a:r>
            <a:endParaRPr lang="fr-FR" altLang="en-US" sz="2400" b="1">
              <a:cs typeface="Arial" charset="0"/>
            </a:endParaRPr>
          </a:p>
        </p:txBody>
      </p:sp>
      <p:sp>
        <p:nvSpPr>
          <p:cNvPr id="97291" name="Text Box 59"/>
          <p:cNvSpPr txBox="1">
            <a:spLocks noChangeArrowheads="1"/>
          </p:cNvSpPr>
          <p:nvPr/>
        </p:nvSpPr>
        <p:spPr bwMode="auto">
          <a:xfrm>
            <a:off x="3721100" y="5834063"/>
            <a:ext cx="3319463" cy="396875"/>
          </a:xfrm>
          <a:prstGeom prst="rect">
            <a:avLst/>
          </a:prstGeom>
          <a:noFill/>
          <a:ln w="9525">
            <a:noFill/>
            <a:miter lim="800000"/>
            <a:headEnd/>
            <a:tailEnd/>
          </a:ln>
        </p:spPr>
        <p:txBody>
          <a:bodyPr wrap="none">
            <a:spAutoFit/>
          </a:bodyPr>
          <a:lstStyle/>
          <a:p>
            <a:r>
              <a:rPr lang="en-US" altLang="en-US" sz="2000">
                <a:cs typeface="Arial" charset="0"/>
              </a:rPr>
              <a:t>Co-propagating, random phase</a:t>
            </a:r>
            <a:endParaRPr lang="fr-FR" altLang="en-US" sz="2000">
              <a:cs typeface="Arial" charset="0"/>
            </a:endParaRPr>
          </a:p>
        </p:txBody>
      </p:sp>
      <p:sp>
        <p:nvSpPr>
          <p:cNvPr id="97292" name="Text Box 60"/>
          <p:cNvSpPr txBox="1">
            <a:spLocks noChangeArrowheads="1"/>
          </p:cNvSpPr>
          <p:nvPr/>
        </p:nvSpPr>
        <p:spPr bwMode="auto">
          <a:xfrm>
            <a:off x="2217738" y="958850"/>
            <a:ext cx="5846762" cy="457200"/>
          </a:xfrm>
          <a:prstGeom prst="rect">
            <a:avLst/>
          </a:prstGeom>
          <a:noFill/>
          <a:ln w="9525">
            <a:noFill/>
            <a:miter lim="800000"/>
            <a:headEnd/>
            <a:tailEnd/>
          </a:ln>
        </p:spPr>
        <p:txBody>
          <a:bodyPr wrap="none">
            <a:spAutoFit/>
          </a:bodyPr>
          <a:lstStyle/>
          <a:p>
            <a:r>
              <a:rPr lang="en-US" altLang="en-US" sz="2400" b="1">
                <a:cs typeface="Arial" charset="0"/>
              </a:rPr>
              <a:t>Waves of the same k vector,same frequency</a:t>
            </a:r>
            <a:endParaRPr lang="fr-FR" altLang="en-US" sz="2400" b="1">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Interference_of_two_waves"/>
          <p:cNvPicPr>
            <a:picLocks noChangeAspect="1" noChangeArrowheads="1"/>
          </p:cNvPicPr>
          <p:nvPr/>
        </p:nvPicPr>
        <p:blipFill>
          <a:blip r:embed="rId5"/>
          <a:srcRect/>
          <a:stretch>
            <a:fillRect/>
          </a:stretch>
        </p:blipFill>
        <p:spPr bwMode="auto">
          <a:xfrm>
            <a:off x="450850" y="1541463"/>
            <a:ext cx="5646738" cy="1887537"/>
          </a:xfrm>
          <a:prstGeom prst="rect">
            <a:avLst/>
          </a:prstGeom>
          <a:noFill/>
          <a:ln w="9525">
            <a:noFill/>
            <a:miter lim="800000"/>
            <a:headEnd/>
            <a:tailEnd/>
          </a:ln>
        </p:spPr>
      </p:pic>
      <p:sp>
        <p:nvSpPr>
          <p:cNvPr id="99330" name="Text Box 3"/>
          <p:cNvSpPr txBox="1">
            <a:spLocks noChangeArrowheads="1"/>
          </p:cNvSpPr>
          <p:nvPr/>
        </p:nvSpPr>
        <p:spPr bwMode="auto">
          <a:xfrm>
            <a:off x="828675" y="560388"/>
            <a:ext cx="4335463" cy="519112"/>
          </a:xfrm>
          <a:prstGeom prst="rect">
            <a:avLst/>
          </a:prstGeom>
          <a:noFill/>
          <a:ln w="9525">
            <a:noFill/>
            <a:miter lim="800000"/>
            <a:headEnd/>
            <a:tailEnd/>
          </a:ln>
        </p:spPr>
        <p:txBody>
          <a:bodyPr wrap="none">
            <a:spAutoFit/>
          </a:bodyPr>
          <a:lstStyle/>
          <a:p>
            <a:r>
              <a:rPr lang="en-US" altLang="en-US" sz="2800">
                <a:cs typeface="Arial" charset="0"/>
              </a:rPr>
              <a:t>Constructive and destructive </a:t>
            </a:r>
          </a:p>
        </p:txBody>
      </p:sp>
      <p:sp>
        <p:nvSpPr>
          <p:cNvPr id="99331" name="Line 4"/>
          <p:cNvSpPr>
            <a:spLocks noChangeShapeType="1"/>
          </p:cNvSpPr>
          <p:nvPr/>
        </p:nvSpPr>
        <p:spPr bwMode="auto">
          <a:xfrm flipV="1">
            <a:off x="5448300" y="4095750"/>
            <a:ext cx="0" cy="1828800"/>
          </a:xfrm>
          <a:prstGeom prst="line">
            <a:avLst/>
          </a:prstGeom>
          <a:noFill/>
          <a:ln w="9525">
            <a:solidFill>
              <a:schemeClr val="tx1"/>
            </a:solidFill>
            <a:round/>
            <a:headEnd/>
            <a:tailEnd type="triangle" w="med" len="med"/>
          </a:ln>
        </p:spPr>
        <p:txBody>
          <a:bodyPr/>
          <a:lstStyle/>
          <a:p>
            <a:endParaRPr lang="en-US"/>
          </a:p>
        </p:txBody>
      </p:sp>
      <p:sp>
        <p:nvSpPr>
          <p:cNvPr id="99332" name="Line 5"/>
          <p:cNvSpPr>
            <a:spLocks noChangeShapeType="1"/>
          </p:cNvSpPr>
          <p:nvPr/>
        </p:nvSpPr>
        <p:spPr bwMode="auto">
          <a:xfrm>
            <a:off x="5429250" y="5943600"/>
            <a:ext cx="2095500" cy="0"/>
          </a:xfrm>
          <a:prstGeom prst="line">
            <a:avLst/>
          </a:prstGeom>
          <a:noFill/>
          <a:ln w="9525">
            <a:solidFill>
              <a:schemeClr val="tx1"/>
            </a:solidFill>
            <a:round/>
            <a:headEnd/>
            <a:tailEnd type="triangle" w="med" len="med"/>
          </a:ln>
        </p:spPr>
        <p:txBody>
          <a:bodyPr/>
          <a:lstStyle/>
          <a:p>
            <a:endParaRPr lang="en-US"/>
          </a:p>
        </p:txBody>
      </p:sp>
      <p:sp>
        <p:nvSpPr>
          <p:cNvPr id="99333" name="Line 6"/>
          <p:cNvSpPr>
            <a:spLocks noChangeShapeType="1"/>
          </p:cNvSpPr>
          <p:nvPr/>
        </p:nvSpPr>
        <p:spPr bwMode="auto">
          <a:xfrm flipV="1">
            <a:off x="5467350" y="4991100"/>
            <a:ext cx="1028700" cy="952500"/>
          </a:xfrm>
          <a:prstGeom prst="line">
            <a:avLst/>
          </a:prstGeom>
          <a:noFill/>
          <a:ln w="34925">
            <a:solidFill>
              <a:srgbClr val="008000"/>
            </a:solidFill>
            <a:round/>
            <a:headEnd/>
            <a:tailEnd type="triangle" w="med" len="med"/>
          </a:ln>
        </p:spPr>
        <p:txBody>
          <a:bodyPr/>
          <a:lstStyle/>
          <a:p>
            <a:endParaRPr lang="en-US"/>
          </a:p>
        </p:txBody>
      </p:sp>
      <p:sp>
        <p:nvSpPr>
          <p:cNvPr id="99334" name="Line 7"/>
          <p:cNvSpPr>
            <a:spLocks noChangeShapeType="1"/>
          </p:cNvSpPr>
          <p:nvPr/>
        </p:nvSpPr>
        <p:spPr bwMode="auto">
          <a:xfrm flipH="1" flipV="1">
            <a:off x="4933950" y="4800600"/>
            <a:ext cx="514350" cy="1143000"/>
          </a:xfrm>
          <a:prstGeom prst="line">
            <a:avLst/>
          </a:prstGeom>
          <a:noFill/>
          <a:ln w="38100">
            <a:solidFill>
              <a:srgbClr val="008000"/>
            </a:solidFill>
            <a:round/>
            <a:headEnd/>
            <a:tailEnd type="triangle" w="med" len="med"/>
          </a:ln>
        </p:spPr>
        <p:txBody>
          <a:bodyPr/>
          <a:lstStyle/>
          <a:p>
            <a:endParaRPr lang="en-US"/>
          </a:p>
        </p:txBody>
      </p:sp>
      <p:sp>
        <p:nvSpPr>
          <p:cNvPr id="99335" name="Line 8"/>
          <p:cNvSpPr>
            <a:spLocks noChangeShapeType="1"/>
          </p:cNvSpPr>
          <p:nvPr/>
        </p:nvSpPr>
        <p:spPr bwMode="auto">
          <a:xfrm flipV="1">
            <a:off x="4962525" y="3838575"/>
            <a:ext cx="1028700" cy="952500"/>
          </a:xfrm>
          <a:prstGeom prst="line">
            <a:avLst/>
          </a:prstGeom>
          <a:noFill/>
          <a:ln w="19050" cap="rnd">
            <a:solidFill>
              <a:srgbClr val="339966"/>
            </a:solidFill>
            <a:prstDash val="sysDot"/>
            <a:round/>
            <a:headEnd/>
            <a:tailEnd/>
          </a:ln>
        </p:spPr>
        <p:txBody>
          <a:bodyPr/>
          <a:lstStyle/>
          <a:p>
            <a:endParaRPr lang="en-US"/>
          </a:p>
        </p:txBody>
      </p:sp>
      <p:sp>
        <p:nvSpPr>
          <p:cNvPr id="99336" name="Line 9"/>
          <p:cNvSpPr>
            <a:spLocks noChangeShapeType="1"/>
          </p:cNvSpPr>
          <p:nvPr/>
        </p:nvSpPr>
        <p:spPr bwMode="auto">
          <a:xfrm flipH="1" flipV="1">
            <a:off x="5962650" y="3829050"/>
            <a:ext cx="514350" cy="1143000"/>
          </a:xfrm>
          <a:prstGeom prst="line">
            <a:avLst/>
          </a:prstGeom>
          <a:noFill/>
          <a:ln w="12700" cap="rnd">
            <a:solidFill>
              <a:srgbClr val="008000"/>
            </a:solidFill>
            <a:prstDash val="sysDot"/>
            <a:round/>
            <a:headEnd/>
            <a:tailEnd/>
          </a:ln>
        </p:spPr>
        <p:txBody>
          <a:bodyPr/>
          <a:lstStyle/>
          <a:p>
            <a:endParaRPr lang="en-US"/>
          </a:p>
        </p:txBody>
      </p:sp>
      <p:sp>
        <p:nvSpPr>
          <p:cNvPr id="99337" name="Line 10"/>
          <p:cNvSpPr>
            <a:spLocks noChangeShapeType="1"/>
          </p:cNvSpPr>
          <p:nvPr/>
        </p:nvSpPr>
        <p:spPr bwMode="auto">
          <a:xfrm flipV="1">
            <a:off x="5467350" y="3848100"/>
            <a:ext cx="504825" cy="2085975"/>
          </a:xfrm>
          <a:prstGeom prst="line">
            <a:avLst/>
          </a:prstGeom>
          <a:noFill/>
          <a:ln w="47625">
            <a:solidFill>
              <a:srgbClr val="800000"/>
            </a:solidFill>
            <a:round/>
            <a:headEnd/>
            <a:tailEnd type="triangle" w="med" len="med"/>
          </a:ln>
        </p:spPr>
        <p:txBody>
          <a:bodyPr/>
          <a:lstStyle/>
          <a:p>
            <a:endParaRPr lang="en-US"/>
          </a:p>
        </p:txBody>
      </p:sp>
      <p:sp>
        <p:nvSpPr>
          <p:cNvPr id="99338" name="Text Box 11"/>
          <p:cNvSpPr txBox="1">
            <a:spLocks noChangeArrowheads="1"/>
          </p:cNvSpPr>
          <p:nvPr/>
        </p:nvSpPr>
        <p:spPr bwMode="auto">
          <a:xfrm>
            <a:off x="7566025" y="5670550"/>
            <a:ext cx="336550" cy="457200"/>
          </a:xfrm>
          <a:prstGeom prst="rect">
            <a:avLst/>
          </a:prstGeom>
          <a:noFill/>
          <a:ln w="9525">
            <a:noFill/>
            <a:miter lim="800000"/>
            <a:headEnd/>
            <a:tailEnd/>
          </a:ln>
        </p:spPr>
        <p:txBody>
          <a:bodyPr wrap="none">
            <a:spAutoFit/>
          </a:bodyPr>
          <a:lstStyle/>
          <a:p>
            <a:r>
              <a:rPr lang="en-US" altLang="en-US" sz="2400">
                <a:cs typeface="Arial" charset="0"/>
              </a:rPr>
              <a:t>x</a:t>
            </a:r>
          </a:p>
        </p:txBody>
      </p:sp>
      <p:sp>
        <p:nvSpPr>
          <p:cNvPr id="99339" name="Text Box 12"/>
          <p:cNvSpPr txBox="1">
            <a:spLocks noChangeArrowheads="1"/>
          </p:cNvSpPr>
          <p:nvPr/>
        </p:nvSpPr>
        <p:spPr bwMode="auto">
          <a:xfrm>
            <a:off x="5146675" y="3756025"/>
            <a:ext cx="336550" cy="457200"/>
          </a:xfrm>
          <a:prstGeom prst="rect">
            <a:avLst/>
          </a:prstGeom>
          <a:noFill/>
          <a:ln w="9525">
            <a:noFill/>
            <a:miter lim="800000"/>
            <a:headEnd/>
            <a:tailEnd/>
          </a:ln>
        </p:spPr>
        <p:txBody>
          <a:bodyPr wrap="none">
            <a:spAutoFit/>
          </a:bodyPr>
          <a:lstStyle/>
          <a:p>
            <a:r>
              <a:rPr lang="en-US" altLang="en-US" sz="2400">
                <a:cs typeface="Arial" charset="0"/>
              </a:rPr>
              <a:t>y</a:t>
            </a:r>
          </a:p>
        </p:txBody>
      </p:sp>
      <p:sp>
        <p:nvSpPr>
          <p:cNvPr id="99340" name="Text Box 13"/>
          <p:cNvSpPr txBox="1">
            <a:spLocks noChangeArrowheads="1"/>
          </p:cNvSpPr>
          <p:nvPr/>
        </p:nvSpPr>
        <p:spPr bwMode="auto">
          <a:xfrm>
            <a:off x="555625" y="4108450"/>
            <a:ext cx="2873375" cy="1187450"/>
          </a:xfrm>
          <a:prstGeom prst="rect">
            <a:avLst/>
          </a:prstGeom>
          <a:noFill/>
          <a:ln w="9525">
            <a:noFill/>
            <a:miter lim="800000"/>
            <a:headEnd/>
            <a:tailEnd/>
          </a:ln>
        </p:spPr>
        <p:txBody>
          <a:bodyPr wrap="none">
            <a:spAutoFit/>
          </a:bodyPr>
          <a:lstStyle/>
          <a:p>
            <a:r>
              <a:rPr lang="en-US" altLang="en-US" sz="2400">
                <a:cs typeface="Arial" charset="0"/>
              </a:rPr>
              <a:t>Superposition </a:t>
            </a:r>
          </a:p>
          <a:p>
            <a:r>
              <a:rPr lang="en-US" altLang="en-US" sz="2400">
                <a:cs typeface="Arial" charset="0"/>
              </a:rPr>
              <a:t>is just like adding two</a:t>
            </a:r>
          </a:p>
          <a:p>
            <a:r>
              <a:rPr lang="en-US" altLang="en-US" sz="2400">
                <a:cs typeface="Arial" charset="0"/>
              </a:rPr>
              <a:t>vectors , </a:t>
            </a:r>
          </a:p>
        </p:txBody>
      </p:sp>
      <p:sp>
        <p:nvSpPr>
          <p:cNvPr id="99341" name="Text Box 14"/>
          <p:cNvSpPr txBox="1">
            <a:spLocks noChangeArrowheads="1"/>
          </p:cNvSpPr>
          <p:nvPr/>
        </p:nvSpPr>
        <p:spPr bwMode="auto">
          <a:xfrm>
            <a:off x="495300" y="0"/>
            <a:ext cx="5846763" cy="457200"/>
          </a:xfrm>
          <a:prstGeom prst="rect">
            <a:avLst/>
          </a:prstGeom>
          <a:noFill/>
          <a:ln w="9525">
            <a:noFill/>
            <a:miter lim="800000"/>
            <a:headEnd/>
            <a:tailEnd/>
          </a:ln>
        </p:spPr>
        <p:txBody>
          <a:bodyPr wrap="none">
            <a:spAutoFit/>
          </a:bodyPr>
          <a:lstStyle/>
          <a:p>
            <a:r>
              <a:rPr lang="en-US" altLang="en-US" sz="2400" b="1">
                <a:cs typeface="Arial" charset="0"/>
              </a:rPr>
              <a:t>Waves of the same k vector,same frequency</a:t>
            </a:r>
            <a:endParaRPr lang="fr-FR" altLang="en-US" sz="2400" b="1">
              <a:cs typeface="Arial" charset="0"/>
            </a:endParaRPr>
          </a:p>
        </p:txBody>
      </p:sp>
      <p:pic>
        <p:nvPicPr>
          <p:cNvPr id="32784" name="Picture 16" descr="txp_fig"/>
          <p:cNvPicPr>
            <a:picLocks noChangeAspect="1" noChangeArrowheads="1"/>
          </p:cNvPicPr>
          <p:nvPr>
            <p:custDataLst>
              <p:tags r:id="rId1"/>
            </p:custDataLst>
          </p:nvPr>
        </p:nvPicPr>
        <p:blipFill>
          <a:blip r:embed="rId6"/>
          <a:srcRect/>
          <a:stretch>
            <a:fillRect/>
          </a:stretch>
        </p:blipFill>
        <p:spPr bwMode="auto">
          <a:xfrm>
            <a:off x="6827838" y="2003425"/>
            <a:ext cx="4449762" cy="376238"/>
          </a:xfrm>
          <a:prstGeom prst="rect">
            <a:avLst/>
          </a:prstGeom>
          <a:noFill/>
          <a:ln w="9525">
            <a:noFill/>
            <a:miter lim="800000"/>
            <a:headEnd/>
            <a:tailEnd/>
          </a:ln>
        </p:spPr>
      </p:pic>
      <p:sp>
        <p:nvSpPr>
          <p:cNvPr id="99343" name="Text Box 17"/>
          <p:cNvSpPr txBox="1">
            <a:spLocks noChangeArrowheads="1"/>
          </p:cNvSpPr>
          <p:nvPr/>
        </p:nvSpPr>
        <p:spPr bwMode="auto">
          <a:xfrm>
            <a:off x="828675" y="560388"/>
            <a:ext cx="4335463" cy="519112"/>
          </a:xfrm>
          <a:prstGeom prst="rect">
            <a:avLst/>
          </a:prstGeom>
          <a:noFill/>
          <a:ln w="9525">
            <a:noFill/>
            <a:miter lim="800000"/>
            <a:headEnd/>
            <a:tailEnd/>
          </a:ln>
        </p:spPr>
        <p:txBody>
          <a:bodyPr wrap="none">
            <a:spAutoFit/>
          </a:bodyPr>
          <a:lstStyle/>
          <a:p>
            <a:r>
              <a:rPr lang="en-US" altLang="en-US" sz="2800">
                <a:cs typeface="Arial" charset="0"/>
              </a:rPr>
              <a:t>Constructive and destructive </a:t>
            </a:r>
          </a:p>
        </p:txBody>
      </p:sp>
      <p:pic>
        <p:nvPicPr>
          <p:cNvPr id="32786" name="Picture 18" descr="txp_fig"/>
          <p:cNvPicPr>
            <a:picLocks noChangeAspect="1" noChangeArrowheads="1"/>
          </p:cNvPicPr>
          <p:nvPr>
            <p:custDataLst>
              <p:tags r:id="rId2"/>
            </p:custDataLst>
          </p:nvPr>
        </p:nvPicPr>
        <p:blipFill>
          <a:blip r:embed="rId6"/>
          <a:srcRect/>
          <a:stretch>
            <a:fillRect/>
          </a:stretch>
        </p:blipFill>
        <p:spPr bwMode="auto">
          <a:xfrm>
            <a:off x="6827838" y="2003425"/>
            <a:ext cx="4449762" cy="376238"/>
          </a:xfrm>
          <a:prstGeom prst="rect">
            <a:avLst/>
          </a:prstGeom>
          <a:noFill/>
          <a:ln w="9525">
            <a:noFill/>
            <a:miter lim="800000"/>
            <a:headEnd/>
            <a:tailEnd/>
          </a:ln>
        </p:spPr>
      </p:pic>
      <p:pic>
        <p:nvPicPr>
          <p:cNvPr id="32788" name="Picture 20" descr="txp_fig"/>
          <p:cNvPicPr>
            <a:picLocks noChangeAspect="1" noChangeArrowheads="1"/>
          </p:cNvPicPr>
          <p:nvPr>
            <p:custDataLst>
              <p:tags r:id="rId3"/>
            </p:custDataLst>
          </p:nvPr>
        </p:nvPicPr>
        <p:blipFill>
          <a:blip r:embed="rId7"/>
          <a:srcRect/>
          <a:stretch>
            <a:fillRect/>
          </a:stretch>
        </p:blipFill>
        <p:spPr bwMode="auto">
          <a:xfrm>
            <a:off x="7359650" y="2901950"/>
            <a:ext cx="3770313" cy="461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wipe(left)">
                                      <p:cBhvr>
                                        <p:cTn id="7" dur="500"/>
                                        <p:tgtEl>
                                          <p:spTgt spid="3278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2786"/>
                                        </p:tgtEl>
                                        <p:attrNameLst>
                                          <p:attrName>style.visibility</p:attrName>
                                        </p:attrNameLst>
                                      </p:cBhvr>
                                      <p:to>
                                        <p:strVal val="visible"/>
                                      </p:to>
                                    </p:set>
                                    <p:animEffect transition="in" filter="wipe(left)">
                                      <p:cBhvr>
                                        <p:cTn id="11" dur="500"/>
                                        <p:tgtEl>
                                          <p:spTgt spid="3278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788"/>
                                        </p:tgtEl>
                                        <p:attrNameLst>
                                          <p:attrName>style.visibility</p:attrName>
                                        </p:attrNameLst>
                                      </p:cBhvr>
                                      <p:to>
                                        <p:strVal val="visible"/>
                                      </p:to>
                                    </p:set>
                                    <p:animEffect transition="in" filter="wipe(left)">
                                      <p:cBhvr>
                                        <p:cTn id="15" dur="5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Interference_of_two_waves"/>
          <p:cNvPicPr>
            <a:picLocks noChangeAspect="1" noChangeArrowheads="1"/>
          </p:cNvPicPr>
          <p:nvPr/>
        </p:nvPicPr>
        <p:blipFill>
          <a:blip r:embed="rId9"/>
          <a:srcRect/>
          <a:stretch>
            <a:fillRect/>
          </a:stretch>
        </p:blipFill>
        <p:spPr bwMode="auto">
          <a:xfrm>
            <a:off x="450850" y="1541463"/>
            <a:ext cx="5646738" cy="1887537"/>
          </a:xfrm>
          <a:prstGeom prst="rect">
            <a:avLst/>
          </a:prstGeom>
          <a:noFill/>
          <a:ln w="9525">
            <a:noFill/>
            <a:miter lim="800000"/>
            <a:headEnd/>
            <a:tailEnd/>
          </a:ln>
        </p:spPr>
      </p:pic>
      <p:sp>
        <p:nvSpPr>
          <p:cNvPr id="33794" name="Text Box 3"/>
          <p:cNvSpPr txBox="1">
            <a:spLocks noChangeArrowheads="1"/>
          </p:cNvSpPr>
          <p:nvPr/>
        </p:nvSpPr>
        <p:spPr bwMode="auto">
          <a:xfrm>
            <a:off x="828675" y="560388"/>
            <a:ext cx="4335463" cy="519112"/>
          </a:xfrm>
          <a:prstGeom prst="rect">
            <a:avLst/>
          </a:prstGeom>
          <a:noFill/>
          <a:ln w="9525">
            <a:noFill/>
            <a:miter lim="800000"/>
            <a:headEnd/>
            <a:tailEnd/>
          </a:ln>
        </p:spPr>
        <p:txBody>
          <a:bodyPr wrap="none">
            <a:spAutoFit/>
          </a:bodyPr>
          <a:lstStyle/>
          <a:p>
            <a:pPr eaLnBrk="0" hangingPunct="0"/>
            <a:r>
              <a:rPr lang="en-US" altLang="en-US" sz="2800">
                <a:cs typeface="Arial" charset="0"/>
              </a:rPr>
              <a:t>Constructive and destructive </a:t>
            </a:r>
          </a:p>
        </p:txBody>
      </p:sp>
      <p:sp>
        <p:nvSpPr>
          <p:cNvPr id="33795" name="Line 4"/>
          <p:cNvSpPr>
            <a:spLocks noChangeShapeType="1"/>
          </p:cNvSpPr>
          <p:nvPr/>
        </p:nvSpPr>
        <p:spPr bwMode="auto">
          <a:xfrm flipV="1">
            <a:off x="1176338" y="4867275"/>
            <a:ext cx="0" cy="1828800"/>
          </a:xfrm>
          <a:prstGeom prst="line">
            <a:avLst/>
          </a:prstGeom>
          <a:noFill/>
          <a:ln w="9525">
            <a:solidFill>
              <a:schemeClr val="tx1"/>
            </a:solidFill>
            <a:round/>
            <a:headEnd/>
            <a:tailEnd type="triangle" w="med" len="med"/>
          </a:ln>
        </p:spPr>
        <p:txBody>
          <a:bodyPr/>
          <a:lstStyle/>
          <a:p>
            <a:endParaRPr lang="en-US"/>
          </a:p>
        </p:txBody>
      </p:sp>
      <p:sp>
        <p:nvSpPr>
          <p:cNvPr id="33796" name="Line 5"/>
          <p:cNvSpPr>
            <a:spLocks noChangeShapeType="1"/>
          </p:cNvSpPr>
          <p:nvPr/>
        </p:nvSpPr>
        <p:spPr bwMode="auto">
          <a:xfrm>
            <a:off x="1157288" y="6715125"/>
            <a:ext cx="2095500" cy="0"/>
          </a:xfrm>
          <a:prstGeom prst="line">
            <a:avLst/>
          </a:prstGeom>
          <a:noFill/>
          <a:ln w="9525">
            <a:solidFill>
              <a:schemeClr val="tx1"/>
            </a:solidFill>
            <a:round/>
            <a:headEnd/>
            <a:tailEnd type="triangle" w="med" len="med"/>
          </a:ln>
        </p:spPr>
        <p:txBody>
          <a:bodyPr/>
          <a:lstStyle/>
          <a:p>
            <a:endParaRPr lang="en-US"/>
          </a:p>
        </p:txBody>
      </p:sp>
      <p:sp>
        <p:nvSpPr>
          <p:cNvPr id="33797" name="Line 6"/>
          <p:cNvSpPr>
            <a:spLocks noChangeShapeType="1"/>
          </p:cNvSpPr>
          <p:nvPr/>
        </p:nvSpPr>
        <p:spPr bwMode="auto">
          <a:xfrm flipV="1">
            <a:off x="690563" y="4610100"/>
            <a:ext cx="1028700" cy="952500"/>
          </a:xfrm>
          <a:prstGeom prst="line">
            <a:avLst/>
          </a:prstGeom>
          <a:noFill/>
          <a:ln w="19050" cap="rnd">
            <a:solidFill>
              <a:srgbClr val="339966"/>
            </a:solidFill>
            <a:prstDash val="sysDot"/>
            <a:round/>
            <a:headEnd/>
            <a:tailEnd/>
          </a:ln>
        </p:spPr>
        <p:txBody>
          <a:bodyPr/>
          <a:lstStyle/>
          <a:p>
            <a:endParaRPr lang="en-US"/>
          </a:p>
        </p:txBody>
      </p:sp>
      <p:sp>
        <p:nvSpPr>
          <p:cNvPr id="33798" name="Line 7"/>
          <p:cNvSpPr>
            <a:spLocks noChangeShapeType="1"/>
          </p:cNvSpPr>
          <p:nvPr/>
        </p:nvSpPr>
        <p:spPr bwMode="auto">
          <a:xfrm flipH="1" flipV="1">
            <a:off x="673100" y="5543550"/>
            <a:ext cx="514350" cy="1143000"/>
          </a:xfrm>
          <a:prstGeom prst="line">
            <a:avLst/>
          </a:prstGeom>
          <a:noFill/>
          <a:ln w="12700" cap="rnd">
            <a:solidFill>
              <a:srgbClr val="008000"/>
            </a:solidFill>
            <a:prstDash val="sysDot"/>
            <a:round/>
            <a:headEnd/>
            <a:tailEnd/>
          </a:ln>
        </p:spPr>
        <p:txBody>
          <a:bodyPr/>
          <a:lstStyle/>
          <a:p>
            <a:endParaRPr lang="en-US"/>
          </a:p>
        </p:txBody>
      </p:sp>
      <p:sp>
        <p:nvSpPr>
          <p:cNvPr id="33799" name="Text Box 8"/>
          <p:cNvSpPr txBox="1">
            <a:spLocks noChangeArrowheads="1"/>
          </p:cNvSpPr>
          <p:nvPr/>
        </p:nvSpPr>
        <p:spPr bwMode="auto">
          <a:xfrm>
            <a:off x="7707313" y="1481138"/>
            <a:ext cx="2873375" cy="1187450"/>
          </a:xfrm>
          <a:prstGeom prst="rect">
            <a:avLst/>
          </a:prstGeom>
          <a:noFill/>
          <a:ln w="9525">
            <a:noFill/>
            <a:miter lim="800000"/>
            <a:headEnd/>
            <a:tailEnd/>
          </a:ln>
        </p:spPr>
        <p:txBody>
          <a:bodyPr wrap="none">
            <a:spAutoFit/>
          </a:bodyPr>
          <a:lstStyle/>
          <a:p>
            <a:pPr eaLnBrk="0" hangingPunct="0"/>
            <a:r>
              <a:rPr lang="en-US" altLang="en-US" sz="2400">
                <a:cs typeface="Arial" charset="0"/>
              </a:rPr>
              <a:t>Superposition </a:t>
            </a:r>
          </a:p>
          <a:p>
            <a:pPr eaLnBrk="0" hangingPunct="0"/>
            <a:r>
              <a:rPr lang="en-US" altLang="en-US" sz="2400">
                <a:cs typeface="Arial" charset="0"/>
              </a:rPr>
              <a:t>is just like adding two</a:t>
            </a:r>
          </a:p>
          <a:p>
            <a:pPr eaLnBrk="0" hangingPunct="0"/>
            <a:r>
              <a:rPr lang="en-US" altLang="en-US" sz="2400">
                <a:cs typeface="Arial" charset="0"/>
              </a:rPr>
              <a:t>vectors , </a:t>
            </a:r>
          </a:p>
        </p:txBody>
      </p:sp>
      <p:sp>
        <p:nvSpPr>
          <p:cNvPr id="33800" name="Text Box 9"/>
          <p:cNvSpPr txBox="1">
            <a:spLocks noChangeArrowheads="1"/>
          </p:cNvSpPr>
          <p:nvPr/>
        </p:nvSpPr>
        <p:spPr bwMode="auto">
          <a:xfrm>
            <a:off x="3221038" y="0"/>
            <a:ext cx="5922962" cy="457200"/>
          </a:xfrm>
          <a:prstGeom prst="rect">
            <a:avLst/>
          </a:prstGeom>
          <a:noFill/>
          <a:ln w="9525">
            <a:noFill/>
            <a:miter lim="800000"/>
            <a:headEnd/>
            <a:tailEnd/>
          </a:ln>
        </p:spPr>
        <p:txBody>
          <a:bodyPr wrap="none">
            <a:spAutoFit/>
          </a:bodyPr>
          <a:lstStyle/>
          <a:p>
            <a:pPr eaLnBrk="0" hangingPunct="0"/>
            <a:r>
              <a:rPr lang="en-US" altLang="en-US" sz="2400" b="1">
                <a:cs typeface="Arial" charset="0"/>
              </a:rPr>
              <a:t>Waves of the same k vector, same frequency</a:t>
            </a:r>
            <a:endParaRPr lang="fr-FR" altLang="en-US" sz="2400" b="1">
              <a:cs typeface="Arial" charset="0"/>
            </a:endParaRPr>
          </a:p>
        </p:txBody>
      </p:sp>
      <p:pic>
        <p:nvPicPr>
          <p:cNvPr id="10" name="Picture 10" descr="txp_fig"/>
          <p:cNvPicPr>
            <a:picLocks noChangeAspect="1" noChangeArrowheads="1"/>
          </p:cNvPicPr>
          <p:nvPr>
            <p:custDataLst>
              <p:tags r:id="rId1"/>
            </p:custDataLst>
          </p:nvPr>
        </p:nvPicPr>
        <p:blipFill>
          <a:blip r:embed="rId10"/>
          <a:srcRect/>
          <a:stretch>
            <a:fillRect/>
          </a:stretch>
        </p:blipFill>
        <p:spPr bwMode="auto">
          <a:xfrm>
            <a:off x="84138" y="3660775"/>
            <a:ext cx="6704012" cy="481013"/>
          </a:xfrm>
          <a:prstGeom prst="rect">
            <a:avLst/>
          </a:prstGeom>
          <a:noFill/>
          <a:ln w="9525">
            <a:noFill/>
            <a:miter lim="800000"/>
            <a:headEnd/>
            <a:tailEnd/>
          </a:ln>
        </p:spPr>
      </p:pic>
      <p:grpSp>
        <p:nvGrpSpPr>
          <p:cNvPr id="11" name="Group 11"/>
          <p:cNvGrpSpPr>
            <a:grpSpLocks/>
          </p:cNvGrpSpPr>
          <p:nvPr/>
        </p:nvGrpSpPr>
        <p:grpSpPr bwMode="auto">
          <a:xfrm>
            <a:off x="1706563" y="4643438"/>
            <a:ext cx="1282700" cy="1143000"/>
            <a:chOff x="1075" y="2925"/>
            <a:chExt cx="808" cy="720"/>
          </a:xfrm>
        </p:grpSpPr>
        <p:sp>
          <p:nvSpPr>
            <p:cNvPr id="33815" name="Line 12"/>
            <p:cNvSpPr>
              <a:spLocks noChangeShapeType="1"/>
            </p:cNvSpPr>
            <p:nvPr/>
          </p:nvSpPr>
          <p:spPr bwMode="auto">
            <a:xfrm flipH="1" flipV="1">
              <a:off x="1075" y="2925"/>
              <a:ext cx="324" cy="720"/>
            </a:xfrm>
            <a:prstGeom prst="line">
              <a:avLst/>
            </a:prstGeom>
            <a:noFill/>
            <a:ln w="38100">
              <a:solidFill>
                <a:srgbClr val="008000"/>
              </a:solidFill>
              <a:round/>
              <a:headEnd/>
              <a:tailEnd type="triangle" w="med" len="med"/>
            </a:ln>
          </p:spPr>
          <p:txBody>
            <a:bodyPr/>
            <a:lstStyle/>
            <a:p>
              <a:endParaRPr lang="en-US"/>
            </a:p>
          </p:txBody>
        </p:sp>
        <p:sp>
          <p:nvSpPr>
            <p:cNvPr id="33816" name="Line 13"/>
            <p:cNvSpPr>
              <a:spLocks noChangeShapeType="1"/>
            </p:cNvSpPr>
            <p:nvPr/>
          </p:nvSpPr>
          <p:spPr bwMode="auto">
            <a:xfrm>
              <a:off x="1255" y="3627"/>
              <a:ext cx="628" cy="0"/>
            </a:xfrm>
            <a:prstGeom prst="line">
              <a:avLst/>
            </a:prstGeom>
            <a:noFill/>
            <a:ln w="12700">
              <a:solidFill>
                <a:schemeClr val="tx1"/>
              </a:solidFill>
              <a:round/>
              <a:headEnd/>
              <a:tailEnd/>
            </a:ln>
          </p:spPr>
          <p:txBody>
            <a:bodyPr/>
            <a:lstStyle/>
            <a:p>
              <a:endParaRPr lang="en-US"/>
            </a:p>
          </p:txBody>
        </p:sp>
        <p:sp>
          <p:nvSpPr>
            <p:cNvPr id="33817" name="Arc 14"/>
            <p:cNvSpPr>
              <a:spLocks/>
            </p:cNvSpPr>
            <p:nvPr/>
          </p:nvSpPr>
          <p:spPr bwMode="auto">
            <a:xfrm>
              <a:off x="1322" y="3384"/>
              <a:ext cx="251" cy="238"/>
            </a:xfrm>
            <a:custGeom>
              <a:avLst/>
              <a:gdLst>
                <a:gd name="T0" fmla="*/ 0 w 31194"/>
                <a:gd name="T1" fmla="*/ 0 h 21600"/>
                <a:gd name="T2" fmla="*/ 0 w 31194"/>
                <a:gd name="T3" fmla="*/ 0 h 21600"/>
                <a:gd name="T4" fmla="*/ 0 w 31194"/>
                <a:gd name="T5" fmla="*/ 0 h 21600"/>
                <a:gd name="T6" fmla="*/ 0 60000 65536"/>
                <a:gd name="T7" fmla="*/ 0 60000 65536"/>
                <a:gd name="T8" fmla="*/ 0 60000 65536"/>
                <a:gd name="T9" fmla="*/ 0 w 31194"/>
                <a:gd name="T10" fmla="*/ 0 h 21600"/>
                <a:gd name="T11" fmla="*/ 31194 w 31194"/>
                <a:gd name="T12" fmla="*/ 21600 h 21600"/>
              </a:gdLst>
              <a:ahLst/>
              <a:cxnLst>
                <a:cxn ang="T6">
                  <a:pos x="T0" y="T1"/>
                </a:cxn>
                <a:cxn ang="T7">
                  <a:pos x="T2" y="T3"/>
                </a:cxn>
                <a:cxn ang="T8">
                  <a:pos x="T4" y="T5"/>
                </a:cxn>
              </a:cxnLst>
              <a:rect l="T9" t="T10" r="T11" b="T12"/>
              <a:pathLst>
                <a:path w="31194" h="21600" fill="none" extrusionOk="0">
                  <a:moveTo>
                    <a:pt x="-1" y="2247"/>
                  </a:moveTo>
                  <a:cubicBezTo>
                    <a:pt x="2981" y="769"/>
                    <a:pt x="6265" y="0"/>
                    <a:pt x="9594" y="0"/>
                  </a:cubicBezTo>
                  <a:cubicBezTo>
                    <a:pt x="21523" y="0"/>
                    <a:pt x="31194" y="9670"/>
                    <a:pt x="31194" y="21600"/>
                  </a:cubicBezTo>
                </a:path>
                <a:path w="31194" h="21600" stroke="0" extrusionOk="0">
                  <a:moveTo>
                    <a:pt x="-1" y="2247"/>
                  </a:moveTo>
                  <a:cubicBezTo>
                    <a:pt x="2981" y="769"/>
                    <a:pt x="6265" y="0"/>
                    <a:pt x="9594" y="0"/>
                  </a:cubicBezTo>
                  <a:cubicBezTo>
                    <a:pt x="21523" y="0"/>
                    <a:pt x="31194" y="9670"/>
                    <a:pt x="31194" y="21600"/>
                  </a:cubicBezTo>
                  <a:lnTo>
                    <a:pt x="9594" y="21600"/>
                  </a:lnTo>
                  <a:lnTo>
                    <a:pt x="-1" y="2247"/>
                  </a:lnTo>
                  <a:close/>
                </a:path>
              </a:pathLst>
            </a:custGeom>
            <a:noFill/>
            <a:ln w="12700">
              <a:solidFill>
                <a:schemeClr val="tx1"/>
              </a:solidFill>
              <a:round/>
              <a:headEnd type="arrow" w="lg" len="lg"/>
              <a:tailEnd/>
            </a:ln>
          </p:spPr>
          <p:txBody>
            <a:bodyPr wrap="none" anchor="ctr"/>
            <a:lstStyle/>
            <a:p>
              <a:endParaRPr lang="en-US"/>
            </a:p>
          </p:txBody>
        </p:sp>
        <p:pic>
          <p:nvPicPr>
            <p:cNvPr id="33818" name="Picture 15" descr="txp_fig"/>
            <p:cNvPicPr>
              <a:picLocks noChangeAspect="1" noChangeArrowheads="1"/>
            </p:cNvPicPr>
            <p:nvPr>
              <p:custDataLst>
                <p:tags r:id="rId6"/>
              </p:custDataLst>
            </p:nvPr>
          </p:nvPicPr>
          <p:blipFill>
            <a:blip r:embed="rId11"/>
            <a:srcRect/>
            <a:stretch>
              <a:fillRect/>
            </a:stretch>
          </p:blipFill>
          <p:spPr bwMode="auto">
            <a:xfrm>
              <a:off x="1153" y="2964"/>
              <a:ext cx="255" cy="231"/>
            </a:xfrm>
            <a:prstGeom prst="rect">
              <a:avLst/>
            </a:prstGeom>
            <a:noFill/>
            <a:ln w="9525">
              <a:noFill/>
              <a:miter lim="800000"/>
              <a:headEnd/>
              <a:tailEnd/>
            </a:ln>
          </p:spPr>
        </p:pic>
        <p:pic>
          <p:nvPicPr>
            <p:cNvPr id="33819" name="Picture 16" descr="txp_fig"/>
            <p:cNvPicPr>
              <a:picLocks noChangeAspect="1" noChangeArrowheads="1"/>
            </p:cNvPicPr>
            <p:nvPr>
              <p:custDataLst>
                <p:tags r:id="rId7"/>
              </p:custDataLst>
            </p:nvPr>
          </p:nvPicPr>
          <p:blipFill>
            <a:blip r:embed="rId12"/>
            <a:srcRect/>
            <a:stretch>
              <a:fillRect/>
            </a:stretch>
          </p:blipFill>
          <p:spPr bwMode="auto">
            <a:xfrm>
              <a:off x="1535" y="3312"/>
              <a:ext cx="279" cy="170"/>
            </a:xfrm>
            <a:prstGeom prst="rect">
              <a:avLst/>
            </a:prstGeom>
            <a:noFill/>
            <a:ln w="9525">
              <a:noFill/>
              <a:miter lim="800000"/>
              <a:headEnd/>
              <a:tailEnd/>
            </a:ln>
          </p:spPr>
        </p:pic>
      </p:grpSp>
      <p:grpSp>
        <p:nvGrpSpPr>
          <p:cNvPr id="17" name="Group 17"/>
          <p:cNvGrpSpPr>
            <a:grpSpLocks/>
          </p:cNvGrpSpPr>
          <p:nvPr/>
        </p:nvGrpSpPr>
        <p:grpSpPr bwMode="auto">
          <a:xfrm>
            <a:off x="1176338" y="5762625"/>
            <a:ext cx="1130300" cy="952500"/>
            <a:chOff x="741" y="3630"/>
            <a:chExt cx="712" cy="600"/>
          </a:xfrm>
        </p:grpSpPr>
        <p:sp>
          <p:nvSpPr>
            <p:cNvPr id="33811" name="Line 18"/>
            <p:cNvSpPr>
              <a:spLocks noChangeShapeType="1"/>
            </p:cNvSpPr>
            <p:nvPr/>
          </p:nvSpPr>
          <p:spPr bwMode="auto">
            <a:xfrm flipV="1">
              <a:off x="753" y="3630"/>
              <a:ext cx="648" cy="600"/>
            </a:xfrm>
            <a:prstGeom prst="line">
              <a:avLst/>
            </a:prstGeom>
            <a:noFill/>
            <a:ln w="34925">
              <a:solidFill>
                <a:srgbClr val="008000"/>
              </a:solidFill>
              <a:round/>
              <a:headEnd/>
              <a:tailEnd type="triangle" w="med" len="med"/>
            </a:ln>
          </p:spPr>
          <p:txBody>
            <a:bodyPr/>
            <a:lstStyle/>
            <a:p>
              <a:endParaRPr lang="en-US"/>
            </a:p>
          </p:txBody>
        </p:sp>
        <p:sp>
          <p:nvSpPr>
            <p:cNvPr id="33812" name="Arc 19"/>
            <p:cNvSpPr>
              <a:spLocks/>
            </p:cNvSpPr>
            <p:nvPr/>
          </p:nvSpPr>
          <p:spPr bwMode="auto">
            <a:xfrm>
              <a:off x="741" y="4018"/>
              <a:ext cx="374" cy="209"/>
            </a:xfrm>
            <a:custGeom>
              <a:avLst/>
              <a:gdLst>
                <a:gd name="T0" fmla="*/ 0 w 21600"/>
                <a:gd name="T1" fmla="*/ 0 h 16044"/>
                <a:gd name="T2" fmla="*/ 0 w 21600"/>
                <a:gd name="T3" fmla="*/ 0 h 16044"/>
                <a:gd name="T4" fmla="*/ 0 w 21600"/>
                <a:gd name="T5" fmla="*/ 0 h 16044"/>
                <a:gd name="T6" fmla="*/ 0 60000 65536"/>
                <a:gd name="T7" fmla="*/ 0 60000 65536"/>
                <a:gd name="T8" fmla="*/ 0 60000 65536"/>
                <a:gd name="T9" fmla="*/ 0 w 21600"/>
                <a:gd name="T10" fmla="*/ 0 h 16044"/>
                <a:gd name="T11" fmla="*/ 21600 w 21600"/>
                <a:gd name="T12" fmla="*/ 16044 h 16044"/>
              </a:gdLst>
              <a:ahLst/>
              <a:cxnLst>
                <a:cxn ang="T6">
                  <a:pos x="T0" y="T1"/>
                </a:cxn>
                <a:cxn ang="T7">
                  <a:pos x="T2" y="T3"/>
                </a:cxn>
                <a:cxn ang="T8">
                  <a:pos x="T4" y="T5"/>
                </a:cxn>
              </a:cxnLst>
              <a:rect l="T9" t="T10" r="T11" b="T12"/>
              <a:pathLst>
                <a:path w="21600" h="16044" fill="none" extrusionOk="0">
                  <a:moveTo>
                    <a:pt x="14462" y="-1"/>
                  </a:moveTo>
                  <a:cubicBezTo>
                    <a:pt x="19005" y="4095"/>
                    <a:pt x="21600" y="9926"/>
                    <a:pt x="21600" y="16044"/>
                  </a:cubicBezTo>
                </a:path>
                <a:path w="21600" h="16044" stroke="0" extrusionOk="0">
                  <a:moveTo>
                    <a:pt x="14462" y="-1"/>
                  </a:moveTo>
                  <a:cubicBezTo>
                    <a:pt x="19005" y="4095"/>
                    <a:pt x="21600" y="9926"/>
                    <a:pt x="21600" y="16044"/>
                  </a:cubicBezTo>
                  <a:lnTo>
                    <a:pt x="0" y="16044"/>
                  </a:lnTo>
                  <a:lnTo>
                    <a:pt x="14462" y="-1"/>
                  </a:lnTo>
                  <a:close/>
                </a:path>
              </a:pathLst>
            </a:custGeom>
            <a:noFill/>
            <a:ln w="12700">
              <a:solidFill>
                <a:schemeClr val="tx1"/>
              </a:solidFill>
              <a:round/>
              <a:headEnd type="arrow" w="lg" len="lg"/>
              <a:tailEnd/>
            </a:ln>
          </p:spPr>
          <p:txBody>
            <a:bodyPr wrap="none" anchor="ctr"/>
            <a:lstStyle/>
            <a:p>
              <a:endParaRPr lang="en-US"/>
            </a:p>
          </p:txBody>
        </p:sp>
        <p:pic>
          <p:nvPicPr>
            <p:cNvPr id="33813" name="Picture 20" descr="txp_fig"/>
            <p:cNvPicPr>
              <a:picLocks noChangeAspect="1" noChangeArrowheads="1"/>
            </p:cNvPicPr>
            <p:nvPr>
              <p:custDataLst>
                <p:tags r:id="rId4"/>
              </p:custDataLst>
            </p:nvPr>
          </p:nvPicPr>
          <p:blipFill>
            <a:blip r:embed="rId13"/>
            <a:srcRect/>
            <a:stretch>
              <a:fillRect/>
            </a:stretch>
          </p:blipFill>
          <p:spPr bwMode="auto">
            <a:xfrm>
              <a:off x="992" y="3656"/>
              <a:ext cx="255" cy="231"/>
            </a:xfrm>
            <a:prstGeom prst="rect">
              <a:avLst/>
            </a:prstGeom>
            <a:noFill/>
            <a:ln w="9525">
              <a:noFill/>
              <a:miter lim="800000"/>
              <a:headEnd/>
              <a:tailEnd/>
            </a:ln>
          </p:spPr>
        </p:pic>
        <p:pic>
          <p:nvPicPr>
            <p:cNvPr id="33814" name="Picture 21" descr="txp_fig"/>
            <p:cNvPicPr>
              <a:picLocks noChangeAspect="1" noChangeArrowheads="1"/>
            </p:cNvPicPr>
            <p:nvPr>
              <p:custDataLst>
                <p:tags r:id="rId5"/>
              </p:custDataLst>
            </p:nvPr>
          </p:nvPicPr>
          <p:blipFill>
            <a:blip r:embed="rId14"/>
            <a:srcRect/>
            <a:stretch>
              <a:fillRect/>
            </a:stretch>
          </p:blipFill>
          <p:spPr bwMode="auto">
            <a:xfrm>
              <a:off x="1186" y="4006"/>
              <a:ext cx="267" cy="170"/>
            </a:xfrm>
            <a:prstGeom prst="rect">
              <a:avLst/>
            </a:prstGeom>
            <a:noFill/>
            <a:ln w="9525">
              <a:noFill/>
              <a:miter lim="800000"/>
              <a:headEnd/>
              <a:tailEnd/>
            </a:ln>
          </p:spPr>
        </p:pic>
      </p:grpSp>
      <p:grpSp>
        <p:nvGrpSpPr>
          <p:cNvPr id="22" name="Group 22"/>
          <p:cNvGrpSpPr>
            <a:grpSpLocks/>
          </p:cNvGrpSpPr>
          <p:nvPr/>
        </p:nvGrpSpPr>
        <p:grpSpPr bwMode="auto">
          <a:xfrm>
            <a:off x="1219200" y="4598988"/>
            <a:ext cx="504825" cy="2259012"/>
            <a:chOff x="753" y="2801"/>
            <a:chExt cx="318" cy="1423"/>
          </a:xfrm>
        </p:grpSpPr>
        <p:sp>
          <p:nvSpPr>
            <p:cNvPr id="33809" name="Line 23"/>
            <p:cNvSpPr>
              <a:spLocks noChangeShapeType="1"/>
            </p:cNvSpPr>
            <p:nvPr/>
          </p:nvSpPr>
          <p:spPr bwMode="auto">
            <a:xfrm flipV="1">
              <a:off x="753" y="2910"/>
              <a:ext cx="318" cy="1314"/>
            </a:xfrm>
            <a:prstGeom prst="line">
              <a:avLst/>
            </a:prstGeom>
            <a:noFill/>
            <a:ln w="47625">
              <a:solidFill>
                <a:srgbClr val="800000"/>
              </a:solidFill>
              <a:round/>
              <a:headEnd/>
              <a:tailEnd type="triangle" w="med" len="med"/>
            </a:ln>
          </p:spPr>
          <p:txBody>
            <a:bodyPr/>
            <a:lstStyle/>
            <a:p>
              <a:endParaRPr lang="en-US"/>
            </a:p>
          </p:txBody>
        </p:sp>
        <p:pic>
          <p:nvPicPr>
            <p:cNvPr id="33810" name="Picture 24" descr="txp_fig"/>
            <p:cNvPicPr>
              <a:picLocks noChangeAspect="1" noChangeArrowheads="1"/>
            </p:cNvPicPr>
            <p:nvPr>
              <p:custDataLst>
                <p:tags r:id="rId3"/>
              </p:custDataLst>
            </p:nvPr>
          </p:nvPicPr>
          <p:blipFill>
            <a:blip r:embed="rId15"/>
            <a:srcRect/>
            <a:stretch>
              <a:fillRect/>
            </a:stretch>
          </p:blipFill>
          <p:spPr bwMode="auto">
            <a:xfrm>
              <a:off x="798" y="2801"/>
              <a:ext cx="170" cy="231"/>
            </a:xfrm>
            <a:prstGeom prst="rect">
              <a:avLst/>
            </a:prstGeom>
            <a:noFill/>
            <a:ln w="9525">
              <a:noFill/>
              <a:miter lim="800000"/>
              <a:headEnd/>
              <a:tailEnd/>
            </a:ln>
          </p:spPr>
        </p:pic>
      </p:grpSp>
      <p:pic>
        <p:nvPicPr>
          <p:cNvPr id="25" name="Picture 25" descr="txp_fig"/>
          <p:cNvPicPr>
            <a:picLocks noChangeAspect="1" noChangeArrowheads="1"/>
          </p:cNvPicPr>
          <p:nvPr>
            <p:custDataLst>
              <p:tags r:id="rId2"/>
            </p:custDataLst>
          </p:nvPr>
        </p:nvPicPr>
        <p:blipFill>
          <a:blip r:embed="rId16"/>
          <a:srcRect/>
          <a:stretch>
            <a:fillRect/>
          </a:stretch>
        </p:blipFill>
        <p:spPr bwMode="auto">
          <a:xfrm>
            <a:off x="3597275" y="4341813"/>
            <a:ext cx="5518150" cy="592137"/>
          </a:xfrm>
          <a:prstGeom prst="rect">
            <a:avLst/>
          </a:prstGeom>
          <a:noFill/>
          <a:ln w="9525">
            <a:noFill/>
            <a:miter lim="800000"/>
            <a:headEnd/>
            <a:tailEnd/>
          </a:ln>
        </p:spPr>
      </p:pic>
      <p:sp>
        <p:nvSpPr>
          <p:cNvPr id="33806" name="Text Box 26"/>
          <p:cNvSpPr txBox="1">
            <a:spLocks noChangeArrowheads="1"/>
          </p:cNvSpPr>
          <p:nvPr/>
        </p:nvSpPr>
        <p:spPr bwMode="auto">
          <a:xfrm>
            <a:off x="1112838" y="1174750"/>
            <a:ext cx="1422400" cy="396875"/>
          </a:xfrm>
          <a:prstGeom prst="rect">
            <a:avLst/>
          </a:prstGeom>
          <a:noFill/>
          <a:ln w="9525">
            <a:noFill/>
            <a:miter lim="800000"/>
            <a:headEnd/>
            <a:tailEnd/>
          </a:ln>
        </p:spPr>
        <p:txBody>
          <a:bodyPr wrap="none">
            <a:spAutoFit/>
          </a:bodyPr>
          <a:lstStyle/>
          <a:p>
            <a:pPr eaLnBrk="0" hangingPunct="0"/>
            <a:r>
              <a:rPr lang="en-US" altLang="en-US" sz="2000">
                <a:cs typeface="Arial" charset="0"/>
              </a:rPr>
              <a:t>constructive</a:t>
            </a:r>
            <a:endParaRPr lang="fr-FR" altLang="en-US" sz="2000">
              <a:cs typeface="Arial" charset="0"/>
            </a:endParaRPr>
          </a:p>
        </p:txBody>
      </p:sp>
      <p:sp>
        <p:nvSpPr>
          <p:cNvPr id="33807" name="Text Box 27"/>
          <p:cNvSpPr txBox="1">
            <a:spLocks noChangeArrowheads="1"/>
          </p:cNvSpPr>
          <p:nvPr/>
        </p:nvSpPr>
        <p:spPr bwMode="auto">
          <a:xfrm>
            <a:off x="3862388" y="1282700"/>
            <a:ext cx="1295400" cy="396875"/>
          </a:xfrm>
          <a:prstGeom prst="rect">
            <a:avLst/>
          </a:prstGeom>
          <a:noFill/>
          <a:ln w="9525">
            <a:noFill/>
            <a:miter lim="800000"/>
            <a:headEnd/>
            <a:tailEnd/>
          </a:ln>
        </p:spPr>
        <p:txBody>
          <a:bodyPr wrap="none">
            <a:spAutoFit/>
          </a:bodyPr>
          <a:lstStyle/>
          <a:p>
            <a:pPr eaLnBrk="0" hangingPunct="0"/>
            <a:r>
              <a:rPr lang="en-US" altLang="en-US" sz="2000">
                <a:cs typeface="Arial" charset="0"/>
              </a:rPr>
              <a:t>destructive</a:t>
            </a:r>
            <a:endParaRPr lang="fr-FR" altLang="en-US" sz="2000">
              <a:cs typeface="Arial" charset="0"/>
            </a:endParaRPr>
          </a:p>
        </p:txBody>
      </p:sp>
      <p:sp>
        <p:nvSpPr>
          <p:cNvPr id="33808" name="Text Box 28"/>
          <p:cNvSpPr txBox="1">
            <a:spLocks noChangeArrowheads="1"/>
          </p:cNvSpPr>
          <p:nvPr/>
        </p:nvSpPr>
        <p:spPr bwMode="auto">
          <a:xfrm>
            <a:off x="0" y="76200"/>
            <a:ext cx="1909763" cy="457200"/>
          </a:xfrm>
          <a:prstGeom prst="rect">
            <a:avLst/>
          </a:prstGeom>
          <a:noFill/>
          <a:ln w="9525">
            <a:noFill/>
            <a:miter lim="800000"/>
            <a:headEnd/>
            <a:tailEnd/>
          </a:ln>
        </p:spPr>
        <p:txBody>
          <a:bodyPr wrap="none">
            <a:spAutoFit/>
          </a:bodyPr>
          <a:lstStyle/>
          <a:p>
            <a:pPr eaLnBrk="0" hangingPunct="0"/>
            <a:r>
              <a:rPr lang="en-US" altLang="en-US" sz="2400" b="1">
                <a:solidFill>
                  <a:srgbClr val="0000CC"/>
                </a:solidFill>
              </a:rPr>
              <a:t>Interferences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0"/>
                                        <p:tgtEl>
                                          <p:spTgt spid="25"/>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2000"/>
                                        <p:tgtEl>
                                          <p:spTgt spid="17"/>
                                        </p:tgtEl>
                                      </p:cBhvr>
                                    </p:animEffect>
                                  </p:childTnLst>
                                </p:cTn>
                              </p:par>
                              <p:par>
                                <p:cTn id="16" presetID="9" presetClass="entr" presetSubtype="0" fill="hold" nodeType="withEffect">
                                  <p:stCondLst>
                                    <p:cond delay="250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2000"/>
                                        <p:tgtEl>
                                          <p:spTgt spid="11"/>
                                        </p:tgtEl>
                                      </p:cBhvr>
                                    </p:animEffect>
                                  </p:childTnLst>
                                </p:cTn>
                              </p:par>
                            </p:childTnLst>
                          </p:cTn>
                        </p:par>
                        <p:par>
                          <p:cTn id="19" fill="hold" nodeType="afterGroup">
                            <p:stCondLst>
                              <p:cond delay="5000"/>
                            </p:stCondLst>
                            <p:childTnLst>
                              <p:par>
                                <p:cTn id="20" presetID="9"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4"/>
          <p:cNvSpPr txBox="1">
            <a:spLocks noChangeArrowheads="1"/>
          </p:cNvSpPr>
          <p:nvPr/>
        </p:nvSpPr>
        <p:spPr bwMode="auto">
          <a:xfrm>
            <a:off x="5451475" y="295275"/>
            <a:ext cx="1346200" cy="336550"/>
          </a:xfrm>
          <a:prstGeom prst="rect">
            <a:avLst/>
          </a:prstGeom>
          <a:noFill/>
          <a:ln w="9525">
            <a:noFill/>
            <a:miter lim="800000"/>
            <a:headEnd/>
            <a:tailEnd/>
          </a:ln>
        </p:spPr>
        <p:txBody>
          <a:bodyPr wrap="none">
            <a:spAutoFit/>
          </a:bodyPr>
          <a:lstStyle/>
          <a:p>
            <a:r>
              <a:rPr lang="en-US" altLang="en-US" b="1">
                <a:solidFill>
                  <a:srgbClr val="0033CC"/>
                </a:solidFill>
              </a:rPr>
              <a:t>PROLOGUE</a:t>
            </a:r>
          </a:p>
        </p:txBody>
      </p:sp>
      <p:pic>
        <p:nvPicPr>
          <p:cNvPr id="27650" name="Picture 8" descr="lobo"/>
          <p:cNvPicPr>
            <a:picLocks noChangeAspect="1" noChangeArrowheads="1"/>
          </p:cNvPicPr>
          <p:nvPr/>
        </p:nvPicPr>
        <p:blipFill>
          <a:blip r:embed="rId2"/>
          <a:srcRect/>
          <a:stretch>
            <a:fillRect/>
          </a:stretch>
        </p:blipFill>
        <p:spPr bwMode="auto">
          <a:xfrm>
            <a:off x="9577388" y="3321050"/>
            <a:ext cx="2400300" cy="1152525"/>
          </a:xfrm>
          <a:prstGeom prst="rect">
            <a:avLst/>
          </a:prstGeom>
          <a:noFill/>
          <a:ln w="9525">
            <a:noFill/>
            <a:miter lim="800000"/>
            <a:headEnd/>
            <a:tailEnd/>
          </a:ln>
        </p:spPr>
      </p:pic>
      <p:sp>
        <p:nvSpPr>
          <p:cNvPr id="27651" name="Text Box 9"/>
          <p:cNvSpPr txBox="1">
            <a:spLocks noChangeArrowheads="1"/>
          </p:cNvSpPr>
          <p:nvPr/>
        </p:nvSpPr>
        <p:spPr bwMode="auto">
          <a:xfrm>
            <a:off x="6243638" y="3541713"/>
            <a:ext cx="3319462" cy="915987"/>
          </a:xfrm>
          <a:prstGeom prst="rect">
            <a:avLst/>
          </a:prstGeom>
          <a:noFill/>
          <a:ln w="9525">
            <a:noFill/>
            <a:miter lim="800000"/>
            <a:headEnd/>
            <a:tailEnd/>
          </a:ln>
        </p:spPr>
        <p:txBody>
          <a:bodyPr>
            <a:spAutoFit/>
          </a:bodyPr>
          <a:lstStyle/>
          <a:p>
            <a:r>
              <a:rPr lang="en-US" altLang="en-US" sz="1800">
                <a:ea typeface="MS PGothic" pitchFamily="34" charset="-128"/>
                <a:cs typeface="Arial" charset="0"/>
              </a:rPr>
              <a:t>In view of  the great vision of UNM administrators,  their mascot should not be t</a:t>
            </a:r>
            <a:r>
              <a:rPr lang="en-US" altLang="en-US">
                <a:ea typeface="MS PGothic" pitchFamily="34" charset="-128"/>
                <a:cs typeface="Arial" charset="0"/>
              </a:rPr>
              <a:t>he lobo</a:t>
            </a:r>
          </a:p>
        </p:txBody>
      </p:sp>
      <p:sp>
        <p:nvSpPr>
          <p:cNvPr id="3082" name="Text Box 10"/>
          <p:cNvSpPr txBox="1">
            <a:spLocks noChangeArrowheads="1"/>
          </p:cNvSpPr>
          <p:nvPr/>
        </p:nvSpPr>
        <p:spPr bwMode="auto">
          <a:xfrm>
            <a:off x="7556500" y="4684713"/>
            <a:ext cx="1514475" cy="366712"/>
          </a:xfrm>
          <a:prstGeom prst="rect">
            <a:avLst/>
          </a:prstGeom>
          <a:noFill/>
          <a:ln w="9525">
            <a:noFill/>
            <a:miter lim="800000"/>
            <a:headEnd/>
            <a:tailEnd/>
          </a:ln>
        </p:spPr>
        <p:txBody>
          <a:bodyPr wrap="none">
            <a:spAutoFit/>
          </a:bodyPr>
          <a:lstStyle/>
          <a:p>
            <a:r>
              <a:rPr lang="en-US" altLang="en-US" sz="1800">
                <a:ea typeface="MS PGothic" pitchFamily="34" charset="-128"/>
                <a:cs typeface="Arial" charset="0"/>
              </a:rPr>
              <a:t>but the MOLE</a:t>
            </a:r>
          </a:p>
        </p:txBody>
      </p:sp>
      <p:grpSp>
        <p:nvGrpSpPr>
          <p:cNvPr id="3083" name="Group 11"/>
          <p:cNvGrpSpPr>
            <a:grpSpLocks/>
          </p:cNvGrpSpPr>
          <p:nvPr/>
        </p:nvGrpSpPr>
        <p:grpSpPr bwMode="auto">
          <a:xfrm>
            <a:off x="8288338" y="4987925"/>
            <a:ext cx="2668587" cy="1166813"/>
            <a:chOff x="1392" y="1680"/>
            <a:chExt cx="2525" cy="1104"/>
          </a:xfrm>
        </p:grpSpPr>
        <p:sp>
          <p:nvSpPr>
            <p:cNvPr id="27667" name="Freeform 12" descr="Large confetti"/>
            <p:cNvSpPr>
              <a:spLocks/>
            </p:cNvSpPr>
            <p:nvPr/>
          </p:nvSpPr>
          <p:spPr bwMode="auto">
            <a:xfrm>
              <a:off x="1392" y="2093"/>
              <a:ext cx="2525" cy="672"/>
            </a:xfrm>
            <a:custGeom>
              <a:avLst/>
              <a:gdLst>
                <a:gd name="T0" fmla="*/ 550 w 2525"/>
                <a:gd name="T1" fmla="*/ 19 h 672"/>
                <a:gd name="T2" fmla="*/ 525 w 2525"/>
                <a:gd name="T3" fmla="*/ 35 h 672"/>
                <a:gd name="T4" fmla="*/ 374 w 2525"/>
                <a:gd name="T5" fmla="*/ 137 h 672"/>
                <a:gd name="T6" fmla="*/ 342 w 2525"/>
                <a:gd name="T7" fmla="*/ 160 h 672"/>
                <a:gd name="T8" fmla="*/ 205 w 2525"/>
                <a:gd name="T9" fmla="*/ 406 h 672"/>
                <a:gd name="T10" fmla="*/ 0 w 2525"/>
                <a:gd name="T11" fmla="*/ 525 h 672"/>
                <a:gd name="T12" fmla="*/ 730 w 2525"/>
                <a:gd name="T13" fmla="*/ 672 h 672"/>
                <a:gd name="T14" fmla="*/ 1568 w 2525"/>
                <a:gd name="T15" fmla="*/ 608 h 672"/>
                <a:gd name="T16" fmla="*/ 1971 w 2525"/>
                <a:gd name="T17" fmla="*/ 448 h 672"/>
                <a:gd name="T18" fmla="*/ 2384 w 2525"/>
                <a:gd name="T19" fmla="*/ 393 h 672"/>
                <a:gd name="T20" fmla="*/ 2275 w 2525"/>
                <a:gd name="T21" fmla="*/ 342 h 672"/>
                <a:gd name="T22" fmla="*/ 2106 w 2525"/>
                <a:gd name="T23" fmla="*/ 221 h 672"/>
                <a:gd name="T24" fmla="*/ 2019 w 2525"/>
                <a:gd name="T25" fmla="*/ 77 h 672"/>
                <a:gd name="T26" fmla="*/ 1840 w 2525"/>
                <a:gd name="T27" fmla="*/ 0 h 672"/>
                <a:gd name="T28" fmla="*/ 1878 w 2525"/>
                <a:gd name="T29" fmla="*/ 102 h 672"/>
                <a:gd name="T30" fmla="*/ 1872 w 2525"/>
                <a:gd name="T31" fmla="*/ 166 h 672"/>
                <a:gd name="T32" fmla="*/ 1898 w 2525"/>
                <a:gd name="T33" fmla="*/ 262 h 672"/>
                <a:gd name="T34" fmla="*/ 1878 w 2525"/>
                <a:gd name="T35" fmla="*/ 259 h 672"/>
                <a:gd name="T36" fmla="*/ 1837 w 2525"/>
                <a:gd name="T37" fmla="*/ 272 h 672"/>
                <a:gd name="T38" fmla="*/ 1824 w 2525"/>
                <a:gd name="T39" fmla="*/ 352 h 672"/>
                <a:gd name="T40" fmla="*/ 1738 w 2525"/>
                <a:gd name="T41" fmla="*/ 246 h 672"/>
                <a:gd name="T42" fmla="*/ 1786 w 2525"/>
                <a:gd name="T43" fmla="*/ 374 h 672"/>
                <a:gd name="T44" fmla="*/ 1728 w 2525"/>
                <a:gd name="T45" fmla="*/ 349 h 672"/>
                <a:gd name="T46" fmla="*/ 1645 w 2525"/>
                <a:gd name="T47" fmla="*/ 294 h 672"/>
                <a:gd name="T48" fmla="*/ 1696 w 2525"/>
                <a:gd name="T49" fmla="*/ 406 h 672"/>
                <a:gd name="T50" fmla="*/ 1626 w 2525"/>
                <a:gd name="T51" fmla="*/ 390 h 672"/>
                <a:gd name="T52" fmla="*/ 1552 w 2525"/>
                <a:gd name="T53" fmla="*/ 304 h 672"/>
                <a:gd name="T54" fmla="*/ 1549 w 2525"/>
                <a:gd name="T55" fmla="*/ 397 h 672"/>
                <a:gd name="T56" fmla="*/ 1488 w 2525"/>
                <a:gd name="T57" fmla="*/ 371 h 672"/>
                <a:gd name="T58" fmla="*/ 1450 w 2525"/>
                <a:gd name="T59" fmla="*/ 278 h 672"/>
                <a:gd name="T60" fmla="*/ 1008 w 2525"/>
                <a:gd name="T61" fmla="*/ 291 h 672"/>
                <a:gd name="T62" fmla="*/ 848 w 2525"/>
                <a:gd name="T63" fmla="*/ 355 h 672"/>
                <a:gd name="T64" fmla="*/ 778 w 2525"/>
                <a:gd name="T65" fmla="*/ 333 h 672"/>
                <a:gd name="T66" fmla="*/ 739 w 2525"/>
                <a:gd name="T67" fmla="*/ 281 h 672"/>
                <a:gd name="T68" fmla="*/ 752 w 2525"/>
                <a:gd name="T69" fmla="*/ 195 h 672"/>
                <a:gd name="T70" fmla="*/ 634 w 2525"/>
                <a:gd name="T71" fmla="*/ 304 h 672"/>
                <a:gd name="T72" fmla="*/ 662 w 2525"/>
                <a:gd name="T73" fmla="*/ 192 h 672"/>
                <a:gd name="T74" fmla="*/ 662 w 2525"/>
                <a:gd name="T75" fmla="*/ 169 h 672"/>
                <a:gd name="T76" fmla="*/ 611 w 2525"/>
                <a:gd name="T77" fmla="*/ 198 h 672"/>
                <a:gd name="T78" fmla="*/ 560 w 2525"/>
                <a:gd name="T79" fmla="*/ 189 h 672"/>
                <a:gd name="T80" fmla="*/ 650 w 2525"/>
                <a:gd name="T81" fmla="*/ 102 h 672"/>
                <a:gd name="T82" fmla="*/ 528 w 2525"/>
                <a:gd name="T83" fmla="*/ 157 h 672"/>
                <a:gd name="T84" fmla="*/ 563 w 2525"/>
                <a:gd name="T85" fmla="*/ 57 h 6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5"/>
                <a:gd name="T130" fmla="*/ 0 h 672"/>
                <a:gd name="T131" fmla="*/ 2525 w 2525"/>
                <a:gd name="T132" fmla="*/ 672 h 6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5" h="672">
                  <a:moveTo>
                    <a:pt x="592" y="0"/>
                  </a:moveTo>
                  <a:cubicBezTo>
                    <a:pt x="579" y="12"/>
                    <a:pt x="565" y="10"/>
                    <a:pt x="550" y="19"/>
                  </a:cubicBezTo>
                  <a:cubicBezTo>
                    <a:pt x="547" y="23"/>
                    <a:pt x="545" y="29"/>
                    <a:pt x="541" y="32"/>
                  </a:cubicBezTo>
                  <a:cubicBezTo>
                    <a:pt x="536" y="35"/>
                    <a:pt x="530" y="33"/>
                    <a:pt x="525" y="35"/>
                  </a:cubicBezTo>
                  <a:cubicBezTo>
                    <a:pt x="511" y="40"/>
                    <a:pt x="506" y="51"/>
                    <a:pt x="490" y="51"/>
                  </a:cubicBezTo>
                  <a:cubicBezTo>
                    <a:pt x="451" y="80"/>
                    <a:pt x="413" y="109"/>
                    <a:pt x="374" y="137"/>
                  </a:cubicBezTo>
                  <a:cubicBezTo>
                    <a:pt x="371" y="139"/>
                    <a:pt x="368" y="139"/>
                    <a:pt x="365" y="141"/>
                  </a:cubicBezTo>
                  <a:cubicBezTo>
                    <a:pt x="355" y="148"/>
                    <a:pt x="354" y="160"/>
                    <a:pt x="342" y="160"/>
                  </a:cubicBezTo>
                  <a:lnTo>
                    <a:pt x="272" y="269"/>
                  </a:lnTo>
                  <a:lnTo>
                    <a:pt x="205" y="406"/>
                  </a:lnTo>
                  <a:lnTo>
                    <a:pt x="106" y="502"/>
                  </a:lnTo>
                  <a:lnTo>
                    <a:pt x="0" y="525"/>
                  </a:lnTo>
                  <a:lnTo>
                    <a:pt x="112" y="566"/>
                  </a:lnTo>
                  <a:lnTo>
                    <a:pt x="730" y="672"/>
                  </a:lnTo>
                  <a:lnTo>
                    <a:pt x="1155" y="672"/>
                  </a:lnTo>
                  <a:lnTo>
                    <a:pt x="1568" y="608"/>
                  </a:lnTo>
                  <a:lnTo>
                    <a:pt x="1811" y="544"/>
                  </a:lnTo>
                  <a:lnTo>
                    <a:pt x="1971" y="448"/>
                  </a:lnTo>
                  <a:lnTo>
                    <a:pt x="2160" y="409"/>
                  </a:lnTo>
                  <a:lnTo>
                    <a:pt x="2384" y="393"/>
                  </a:lnTo>
                  <a:lnTo>
                    <a:pt x="2525" y="393"/>
                  </a:lnTo>
                  <a:lnTo>
                    <a:pt x="2275" y="342"/>
                  </a:lnTo>
                  <a:lnTo>
                    <a:pt x="2154" y="297"/>
                  </a:lnTo>
                  <a:lnTo>
                    <a:pt x="2106" y="221"/>
                  </a:lnTo>
                  <a:lnTo>
                    <a:pt x="2074" y="157"/>
                  </a:lnTo>
                  <a:lnTo>
                    <a:pt x="2019" y="77"/>
                  </a:lnTo>
                  <a:lnTo>
                    <a:pt x="1946" y="19"/>
                  </a:lnTo>
                  <a:lnTo>
                    <a:pt x="1840" y="0"/>
                  </a:lnTo>
                  <a:lnTo>
                    <a:pt x="1878" y="48"/>
                  </a:lnTo>
                  <a:lnTo>
                    <a:pt x="1878" y="102"/>
                  </a:lnTo>
                  <a:lnTo>
                    <a:pt x="1862" y="144"/>
                  </a:lnTo>
                  <a:lnTo>
                    <a:pt x="1872" y="166"/>
                  </a:lnTo>
                  <a:lnTo>
                    <a:pt x="1878" y="208"/>
                  </a:lnTo>
                  <a:lnTo>
                    <a:pt x="1898" y="262"/>
                  </a:lnTo>
                  <a:lnTo>
                    <a:pt x="1898" y="281"/>
                  </a:lnTo>
                  <a:lnTo>
                    <a:pt x="1878" y="259"/>
                  </a:lnTo>
                  <a:lnTo>
                    <a:pt x="1843" y="227"/>
                  </a:lnTo>
                  <a:lnTo>
                    <a:pt x="1837" y="272"/>
                  </a:lnTo>
                  <a:lnTo>
                    <a:pt x="1837" y="317"/>
                  </a:lnTo>
                  <a:lnTo>
                    <a:pt x="1824" y="352"/>
                  </a:lnTo>
                  <a:lnTo>
                    <a:pt x="1789" y="291"/>
                  </a:lnTo>
                  <a:lnTo>
                    <a:pt x="1738" y="246"/>
                  </a:lnTo>
                  <a:lnTo>
                    <a:pt x="1786" y="304"/>
                  </a:lnTo>
                  <a:lnTo>
                    <a:pt x="1786" y="374"/>
                  </a:lnTo>
                  <a:lnTo>
                    <a:pt x="1773" y="390"/>
                  </a:lnTo>
                  <a:lnTo>
                    <a:pt x="1728" y="349"/>
                  </a:lnTo>
                  <a:lnTo>
                    <a:pt x="1686" y="304"/>
                  </a:lnTo>
                  <a:lnTo>
                    <a:pt x="1645" y="294"/>
                  </a:lnTo>
                  <a:lnTo>
                    <a:pt x="1667" y="368"/>
                  </a:lnTo>
                  <a:lnTo>
                    <a:pt x="1696" y="406"/>
                  </a:lnTo>
                  <a:lnTo>
                    <a:pt x="1680" y="438"/>
                  </a:lnTo>
                  <a:lnTo>
                    <a:pt x="1626" y="390"/>
                  </a:lnTo>
                  <a:lnTo>
                    <a:pt x="1584" y="349"/>
                  </a:lnTo>
                  <a:lnTo>
                    <a:pt x="1552" y="304"/>
                  </a:lnTo>
                  <a:lnTo>
                    <a:pt x="1539" y="349"/>
                  </a:lnTo>
                  <a:lnTo>
                    <a:pt x="1549" y="397"/>
                  </a:lnTo>
                  <a:lnTo>
                    <a:pt x="1539" y="441"/>
                  </a:lnTo>
                  <a:lnTo>
                    <a:pt x="1488" y="371"/>
                  </a:lnTo>
                  <a:lnTo>
                    <a:pt x="1462" y="339"/>
                  </a:lnTo>
                  <a:lnTo>
                    <a:pt x="1450" y="278"/>
                  </a:lnTo>
                  <a:lnTo>
                    <a:pt x="1146" y="304"/>
                  </a:lnTo>
                  <a:lnTo>
                    <a:pt x="1008" y="291"/>
                  </a:lnTo>
                  <a:lnTo>
                    <a:pt x="902" y="301"/>
                  </a:lnTo>
                  <a:lnTo>
                    <a:pt x="848" y="355"/>
                  </a:lnTo>
                  <a:lnTo>
                    <a:pt x="822" y="278"/>
                  </a:lnTo>
                  <a:lnTo>
                    <a:pt x="778" y="333"/>
                  </a:lnTo>
                  <a:lnTo>
                    <a:pt x="733" y="365"/>
                  </a:lnTo>
                  <a:lnTo>
                    <a:pt x="739" y="281"/>
                  </a:lnTo>
                  <a:lnTo>
                    <a:pt x="768" y="227"/>
                  </a:lnTo>
                  <a:lnTo>
                    <a:pt x="752" y="195"/>
                  </a:lnTo>
                  <a:lnTo>
                    <a:pt x="672" y="269"/>
                  </a:lnTo>
                  <a:lnTo>
                    <a:pt x="634" y="304"/>
                  </a:lnTo>
                  <a:lnTo>
                    <a:pt x="621" y="243"/>
                  </a:lnTo>
                  <a:lnTo>
                    <a:pt x="662" y="192"/>
                  </a:lnTo>
                  <a:cubicBezTo>
                    <a:pt x="669" y="182"/>
                    <a:pt x="682" y="175"/>
                    <a:pt x="682" y="163"/>
                  </a:cubicBezTo>
                  <a:cubicBezTo>
                    <a:pt x="682" y="156"/>
                    <a:pt x="662" y="169"/>
                    <a:pt x="662" y="169"/>
                  </a:cubicBezTo>
                  <a:cubicBezTo>
                    <a:pt x="652" y="177"/>
                    <a:pt x="641" y="183"/>
                    <a:pt x="630" y="189"/>
                  </a:cubicBezTo>
                  <a:cubicBezTo>
                    <a:pt x="622" y="202"/>
                    <a:pt x="628" y="198"/>
                    <a:pt x="611" y="198"/>
                  </a:cubicBezTo>
                  <a:lnTo>
                    <a:pt x="550" y="253"/>
                  </a:lnTo>
                  <a:lnTo>
                    <a:pt x="560" y="189"/>
                  </a:lnTo>
                  <a:lnTo>
                    <a:pt x="605" y="128"/>
                  </a:lnTo>
                  <a:lnTo>
                    <a:pt x="650" y="102"/>
                  </a:lnTo>
                  <a:lnTo>
                    <a:pt x="550" y="137"/>
                  </a:lnTo>
                  <a:lnTo>
                    <a:pt x="528" y="157"/>
                  </a:lnTo>
                  <a:lnTo>
                    <a:pt x="554" y="83"/>
                  </a:lnTo>
                  <a:lnTo>
                    <a:pt x="563" y="57"/>
                  </a:lnTo>
                  <a:lnTo>
                    <a:pt x="592" y="0"/>
                  </a:lnTo>
                  <a:close/>
                </a:path>
              </a:pathLst>
            </a:custGeom>
            <a:blipFill dpi="0" rotWithShape="0">
              <a:blip r:embed="rId3"/>
              <a:srcRect/>
              <a:tile tx="0" ty="0" sx="100000" sy="100000" flip="none" algn="tl"/>
            </a:blipFill>
            <a:ln w="9525">
              <a:noFill/>
              <a:round/>
              <a:headEnd/>
              <a:tailEnd/>
            </a:ln>
          </p:spPr>
          <p:txBody>
            <a:bodyPr/>
            <a:lstStyle/>
            <a:p>
              <a:endParaRPr lang="en-US"/>
            </a:p>
          </p:txBody>
        </p:sp>
        <p:sp>
          <p:nvSpPr>
            <p:cNvPr id="27668" name="Freeform 13"/>
            <p:cNvSpPr>
              <a:spLocks/>
            </p:cNvSpPr>
            <p:nvPr/>
          </p:nvSpPr>
          <p:spPr bwMode="auto">
            <a:xfrm>
              <a:off x="2183" y="1680"/>
              <a:ext cx="469" cy="424"/>
            </a:xfrm>
            <a:custGeom>
              <a:avLst/>
              <a:gdLst>
                <a:gd name="T0" fmla="*/ 6 w 1430"/>
                <a:gd name="T1" fmla="*/ 0 h 1385"/>
                <a:gd name="T2" fmla="*/ 5 w 1430"/>
                <a:gd name="T3" fmla="*/ 0 h 1385"/>
                <a:gd name="T4" fmla="*/ 4 w 1430"/>
                <a:gd name="T5" fmla="*/ 0 h 1385"/>
                <a:gd name="T6" fmla="*/ 3 w 1430"/>
                <a:gd name="T7" fmla="*/ 0 h 1385"/>
                <a:gd name="T8" fmla="*/ 3 w 1430"/>
                <a:gd name="T9" fmla="*/ 0 h 1385"/>
                <a:gd name="T10" fmla="*/ 2 w 1430"/>
                <a:gd name="T11" fmla="*/ 1 h 1385"/>
                <a:gd name="T12" fmla="*/ 2 w 1430"/>
                <a:gd name="T13" fmla="*/ 2 h 1385"/>
                <a:gd name="T14" fmla="*/ 2 w 1430"/>
                <a:gd name="T15" fmla="*/ 2 h 1385"/>
                <a:gd name="T16" fmla="*/ 2 w 1430"/>
                <a:gd name="T17" fmla="*/ 2 h 1385"/>
                <a:gd name="T18" fmla="*/ 2 w 1430"/>
                <a:gd name="T19" fmla="*/ 2 h 1385"/>
                <a:gd name="T20" fmla="*/ 2 w 1430"/>
                <a:gd name="T21" fmla="*/ 2 h 1385"/>
                <a:gd name="T22" fmla="*/ 1 w 1430"/>
                <a:gd name="T23" fmla="*/ 2 h 1385"/>
                <a:gd name="T24" fmla="*/ 0 w 1430"/>
                <a:gd name="T25" fmla="*/ 2 h 1385"/>
                <a:gd name="T26" fmla="*/ 0 w 1430"/>
                <a:gd name="T27" fmla="*/ 3 h 1385"/>
                <a:gd name="T28" fmla="*/ 0 w 1430"/>
                <a:gd name="T29" fmla="*/ 3 h 1385"/>
                <a:gd name="T30" fmla="*/ 0 w 1430"/>
                <a:gd name="T31" fmla="*/ 3 h 1385"/>
                <a:gd name="T32" fmla="*/ 0 w 1430"/>
                <a:gd name="T33" fmla="*/ 3 h 1385"/>
                <a:gd name="T34" fmla="*/ 0 w 1430"/>
                <a:gd name="T35" fmla="*/ 3 h 1385"/>
                <a:gd name="T36" fmla="*/ 0 w 1430"/>
                <a:gd name="T37" fmla="*/ 4 h 1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30"/>
                <a:gd name="T58" fmla="*/ 0 h 1385"/>
                <a:gd name="T59" fmla="*/ 1430 w 1430"/>
                <a:gd name="T60" fmla="*/ 1385 h 1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30" h="1385">
                  <a:moveTo>
                    <a:pt x="1430" y="0"/>
                  </a:moveTo>
                  <a:cubicBezTo>
                    <a:pt x="1406" y="0"/>
                    <a:pt x="1381" y="0"/>
                    <a:pt x="1357" y="0"/>
                  </a:cubicBezTo>
                  <a:lnTo>
                    <a:pt x="938" y="25"/>
                  </a:lnTo>
                  <a:cubicBezTo>
                    <a:pt x="874" y="41"/>
                    <a:pt x="809" y="54"/>
                    <a:pt x="746" y="73"/>
                  </a:cubicBezTo>
                  <a:cubicBezTo>
                    <a:pt x="715" y="82"/>
                    <a:pt x="720" y="110"/>
                    <a:pt x="701" y="131"/>
                  </a:cubicBezTo>
                  <a:cubicBezTo>
                    <a:pt x="619" y="222"/>
                    <a:pt x="606" y="252"/>
                    <a:pt x="570" y="365"/>
                  </a:cubicBezTo>
                  <a:cubicBezTo>
                    <a:pt x="563" y="439"/>
                    <a:pt x="541" y="499"/>
                    <a:pt x="519" y="569"/>
                  </a:cubicBezTo>
                  <a:cubicBezTo>
                    <a:pt x="511" y="595"/>
                    <a:pt x="512" y="623"/>
                    <a:pt x="504" y="649"/>
                  </a:cubicBezTo>
                  <a:cubicBezTo>
                    <a:pt x="497" y="671"/>
                    <a:pt x="493" y="695"/>
                    <a:pt x="482" y="715"/>
                  </a:cubicBezTo>
                  <a:cubicBezTo>
                    <a:pt x="473" y="730"/>
                    <a:pt x="453" y="758"/>
                    <a:pt x="453" y="758"/>
                  </a:cubicBezTo>
                  <a:cubicBezTo>
                    <a:pt x="443" y="788"/>
                    <a:pt x="432" y="799"/>
                    <a:pt x="402" y="809"/>
                  </a:cubicBezTo>
                  <a:cubicBezTo>
                    <a:pt x="333" y="856"/>
                    <a:pt x="259" y="879"/>
                    <a:pt x="176" y="890"/>
                  </a:cubicBezTo>
                  <a:cubicBezTo>
                    <a:pt x="154" y="904"/>
                    <a:pt x="132" y="911"/>
                    <a:pt x="110" y="926"/>
                  </a:cubicBezTo>
                  <a:cubicBezTo>
                    <a:pt x="93" y="978"/>
                    <a:pt x="105" y="957"/>
                    <a:pt x="81" y="992"/>
                  </a:cubicBezTo>
                  <a:cubicBezTo>
                    <a:pt x="71" y="1022"/>
                    <a:pt x="41" y="1074"/>
                    <a:pt x="23" y="1101"/>
                  </a:cubicBezTo>
                  <a:cubicBezTo>
                    <a:pt x="13" y="1132"/>
                    <a:pt x="6" y="1156"/>
                    <a:pt x="1" y="1189"/>
                  </a:cubicBezTo>
                  <a:cubicBezTo>
                    <a:pt x="3" y="1216"/>
                    <a:pt x="0" y="1243"/>
                    <a:pt x="8" y="1269"/>
                  </a:cubicBezTo>
                  <a:cubicBezTo>
                    <a:pt x="11" y="1277"/>
                    <a:pt x="24" y="1276"/>
                    <a:pt x="30" y="1283"/>
                  </a:cubicBezTo>
                  <a:cubicBezTo>
                    <a:pt x="37" y="1291"/>
                    <a:pt x="67" y="1372"/>
                    <a:pt x="67" y="1385"/>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69" name="Freeform 14"/>
            <p:cNvSpPr>
              <a:spLocks/>
            </p:cNvSpPr>
            <p:nvPr/>
          </p:nvSpPr>
          <p:spPr bwMode="auto">
            <a:xfrm>
              <a:off x="2397" y="1930"/>
              <a:ext cx="321" cy="196"/>
            </a:xfrm>
            <a:custGeom>
              <a:avLst/>
              <a:gdLst>
                <a:gd name="T0" fmla="*/ 0 w 977"/>
                <a:gd name="T1" fmla="*/ 0 h 642"/>
                <a:gd name="T2" fmla="*/ 0 w 977"/>
                <a:gd name="T3" fmla="*/ 1 h 642"/>
                <a:gd name="T4" fmla="*/ 1 w 977"/>
                <a:gd name="T5" fmla="*/ 1 h 642"/>
                <a:gd name="T6" fmla="*/ 1 w 977"/>
                <a:gd name="T7" fmla="*/ 1 h 642"/>
                <a:gd name="T8" fmla="*/ 1 w 977"/>
                <a:gd name="T9" fmla="*/ 1 h 642"/>
                <a:gd name="T10" fmla="*/ 2 w 977"/>
                <a:gd name="T11" fmla="*/ 2 h 642"/>
                <a:gd name="T12" fmla="*/ 2 w 977"/>
                <a:gd name="T13" fmla="*/ 2 h 642"/>
                <a:gd name="T14" fmla="*/ 2 w 977"/>
                <a:gd name="T15" fmla="*/ 2 h 642"/>
                <a:gd name="T16" fmla="*/ 3 w 977"/>
                <a:gd name="T17" fmla="*/ 1 h 642"/>
                <a:gd name="T18" fmla="*/ 3 w 977"/>
                <a:gd name="T19" fmla="*/ 1 h 642"/>
                <a:gd name="T20" fmla="*/ 3 w 977"/>
                <a:gd name="T21" fmla="*/ 1 h 642"/>
                <a:gd name="T22" fmla="*/ 3 w 977"/>
                <a:gd name="T23" fmla="*/ 1 h 642"/>
                <a:gd name="T24" fmla="*/ 3 w 977"/>
                <a:gd name="T25" fmla="*/ 1 h 642"/>
                <a:gd name="T26" fmla="*/ 4 w 977"/>
                <a:gd name="T27" fmla="*/ 1 h 642"/>
                <a:gd name="T28" fmla="*/ 4 w 977"/>
                <a:gd name="T29" fmla="*/ 1 h 642"/>
                <a:gd name="T30" fmla="*/ 4 w 977"/>
                <a:gd name="T31" fmla="*/ 1 h 6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7"/>
                <a:gd name="T49" fmla="*/ 0 h 642"/>
                <a:gd name="T50" fmla="*/ 977 w 977"/>
                <a:gd name="T51" fmla="*/ 642 h 6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7" h="642">
                  <a:moveTo>
                    <a:pt x="0" y="0"/>
                  </a:moveTo>
                  <a:cubicBezTo>
                    <a:pt x="8" y="70"/>
                    <a:pt x="20" y="143"/>
                    <a:pt x="95" y="167"/>
                  </a:cubicBezTo>
                  <a:cubicBezTo>
                    <a:pt x="163" y="214"/>
                    <a:pt x="74" y="156"/>
                    <a:pt x="139" y="189"/>
                  </a:cubicBezTo>
                  <a:cubicBezTo>
                    <a:pt x="164" y="202"/>
                    <a:pt x="181" y="225"/>
                    <a:pt x="204" y="240"/>
                  </a:cubicBezTo>
                  <a:cubicBezTo>
                    <a:pt x="214" y="281"/>
                    <a:pt x="226" y="324"/>
                    <a:pt x="241" y="364"/>
                  </a:cubicBezTo>
                  <a:cubicBezTo>
                    <a:pt x="249" y="633"/>
                    <a:pt x="184" y="626"/>
                    <a:pt x="386" y="641"/>
                  </a:cubicBezTo>
                  <a:cubicBezTo>
                    <a:pt x="434" y="635"/>
                    <a:pt x="454" y="642"/>
                    <a:pt x="489" y="605"/>
                  </a:cubicBezTo>
                  <a:cubicBezTo>
                    <a:pt x="517" y="575"/>
                    <a:pt x="535" y="538"/>
                    <a:pt x="576" y="525"/>
                  </a:cubicBezTo>
                  <a:cubicBezTo>
                    <a:pt x="624" y="477"/>
                    <a:pt x="564" y="528"/>
                    <a:pt x="649" y="495"/>
                  </a:cubicBezTo>
                  <a:cubicBezTo>
                    <a:pt x="665" y="489"/>
                    <a:pt x="676" y="471"/>
                    <a:pt x="693" y="466"/>
                  </a:cubicBezTo>
                  <a:cubicBezTo>
                    <a:pt x="700" y="464"/>
                    <a:pt x="708" y="461"/>
                    <a:pt x="715" y="459"/>
                  </a:cubicBezTo>
                  <a:cubicBezTo>
                    <a:pt x="737" y="443"/>
                    <a:pt x="754" y="431"/>
                    <a:pt x="780" y="423"/>
                  </a:cubicBezTo>
                  <a:cubicBezTo>
                    <a:pt x="789" y="395"/>
                    <a:pt x="821" y="366"/>
                    <a:pt x="846" y="350"/>
                  </a:cubicBezTo>
                  <a:cubicBezTo>
                    <a:pt x="871" y="312"/>
                    <a:pt x="896" y="273"/>
                    <a:pt x="926" y="240"/>
                  </a:cubicBezTo>
                  <a:cubicBezTo>
                    <a:pt x="940" y="225"/>
                    <a:pt x="970" y="197"/>
                    <a:pt x="970" y="197"/>
                  </a:cubicBezTo>
                  <a:cubicBezTo>
                    <a:pt x="972" y="190"/>
                    <a:pt x="977" y="175"/>
                    <a:pt x="977" y="175"/>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0" name="Freeform 15"/>
            <p:cNvSpPr>
              <a:spLocks/>
            </p:cNvSpPr>
            <p:nvPr/>
          </p:nvSpPr>
          <p:spPr bwMode="auto">
            <a:xfrm>
              <a:off x="2537" y="2061"/>
              <a:ext cx="22" cy="32"/>
            </a:xfrm>
            <a:custGeom>
              <a:avLst/>
              <a:gdLst>
                <a:gd name="T0" fmla="*/ 0 w 69"/>
                <a:gd name="T1" fmla="*/ 0 h 106"/>
                <a:gd name="T2" fmla="*/ 0 w 69"/>
                <a:gd name="T3" fmla="*/ 0 h 106"/>
                <a:gd name="T4" fmla="*/ 0 w 69"/>
                <a:gd name="T5" fmla="*/ 0 h 106"/>
                <a:gd name="T6" fmla="*/ 0 w 69"/>
                <a:gd name="T7" fmla="*/ 0 h 106"/>
                <a:gd name="T8" fmla="*/ 0 w 69"/>
                <a:gd name="T9" fmla="*/ 0 h 106"/>
                <a:gd name="T10" fmla="*/ 0 w 69"/>
                <a:gd name="T11" fmla="*/ 0 h 106"/>
                <a:gd name="T12" fmla="*/ 0 w 69"/>
                <a:gd name="T13" fmla="*/ 0 h 106"/>
                <a:gd name="T14" fmla="*/ 0 w 69"/>
                <a:gd name="T15" fmla="*/ 0 h 106"/>
                <a:gd name="T16" fmla="*/ 0 w 69"/>
                <a:gd name="T17" fmla="*/ 0 h 106"/>
                <a:gd name="T18" fmla="*/ 0 w 69"/>
                <a:gd name="T19" fmla="*/ 0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6"/>
                <a:gd name="T32" fmla="*/ 69 w 69"/>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6">
                  <a:moveTo>
                    <a:pt x="3" y="5"/>
                  </a:moveTo>
                  <a:cubicBezTo>
                    <a:pt x="2" y="38"/>
                    <a:pt x="0" y="69"/>
                    <a:pt x="6" y="101"/>
                  </a:cubicBezTo>
                  <a:cubicBezTo>
                    <a:pt x="6" y="102"/>
                    <a:pt x="20" y="105"/>
                    <a:pt x="21" y="105"/>
                  </a:cubicBezTo>
                  <a:cubicBezTo>
                    <a:pt x="25" y="105"/>
                    <a:pt x="30" y="106"/>
                    <a:pt x="34" y="104"/>
                  </a:cubicBezTo>
                  <a:cubicBezTo>
                    <a:pt x="40" y="101"/>
                    <a:pt x="47" y="83"/>
                    <a:pt x="51" y="77"/>
                  </a:cubicBezTo>
                  <a:cubicBezTo>
                    <a:pt x="53" y="71"/>
                    <a:pt x="55" y="67"/>
                    <a:pt x="58" y="61"/>
                  </a:cubicBezTo>
                  <a:cubicBezTo>
                    <a:pt x="60" y="47"/>
                    <a:pt x="69" y="16"/>
                    <a:pt x="54" y="9"/>
                  </a:cubicBezTo>
                  <a:cubicBezTo>
                    <a:pt x="49" y="3"/>
                    <a:pt x="32" y="0"/>
                    <a:pt x="32" y="0"/>
                  </a:cubicBezTo>
                  <a:cubicBezTo>
                    <a:pt x="25" y="0"/>
                    <a:pt x="17" y="0"/>
                    <a:pt x="10" y="1"/>
                  </a:cubicBezTo>
                  <a:cubicBezTo>
                    <a:pt x="9" y="1"/>
                    <a:pt x="3" y="15"/>
                    <a:pt x="3" y="5"/>
                  </a:cubicBezTo>
                  <a:close/>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1" name="Freeform 16"/>
            <p:cNvSpPr>
              <a:spLocks/>
            </p:cNvSpPr>
            <p:nvPr/>
          </p:nvSpPr>
          <p:spPr bwMode="auto">
            <a:xfrm>
              <a:off x="2495" y="2060"/>
              <a:ext cx="24" cy="36"/>
            </a:xfrm>
            <a:custGeom>
              <a:avLst/>
              <a:gdLst>
                <a:gd name="T0" fmla="*/ 0 w 73"/>
                <a:gd name="T1" fmla="*/ 0 h 120"/>
                <a:gd name="T2" fmla="*/ 0 w 73"/>
                <a:gd name="T3" fmla="*/ 0 h 120"/>
                <a:gd name="T4" fmla="*/ 0 w 73"/>
                <a:gd name="T5" fmla="*/ 0 h 120"/>
                <a:gd name="T6" fmla="*/ 0 w 73"/>
                <a:gd name="T7" fmla="*/ 0 h 120"/>
                <a:gd name="T8" fmla="*/ 0 w 73"/>
                <a:gd name="T9" fmla="*/ 0 h 120"/>
                <a:gd name="T10" fmla="*/ 0 w 73"/>
                <a:gd name="T11" fmla="*/ 0 h 120"/>
                <a:gd name="T12" fmla="*/ 0 w 73"/>
                <a:gd name="T13" fmla="*/ 0 h 120"/>
                <a:gd name="T14" fmla="*/ 0 w 73"/>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20"/>
                <a:gd name="T26" fmla="*/ 73 w 73"/>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20">
                  <a:moveTo>
                    <a:pt x="29" y="1"/>
                  </a:moveTo>
                  <a:cubicBezTo>
                    <a:pt x="12" y="6"/>
                    <a:pt x="12" y="36"/>
                    <a:pt x="5" y="51"/>
                  </a:cubicBezTo>
                  <a:cubicBezTo>
                    <a:pt x="0" y="77"/>
                    <a:pt x="8" y="104"/>
                    <a:pt x="32" y="118"/>
                  </a:cubicBezTo>
                  <a:cubicBezTo>
                    <a:pt x="39" y="117"/>
                    <a:pt x="47" y="120"/>
                    <a:pt x="53" y="116"/>
                  </a:cubicBezTo>
                  <a:cubicBezTo>
                    <a:pt x="60" y="111"/>
                    <a:pt x="59" y="98"/>
                    <a:pt x="65" y="92"/>
                  </a:cubicBezTo>
                  <a:cubicBezTo>
                    <a:pt x="67" y="83"/>
                    <a:pt x="69" y="75"/>
                    <a:pt x="73" y="66"/>
                  </a:cubicBezTo>
                  <a:cubicBezTo>
                    <a:pt x="73" y="65"/>
                    <a:pt x="73" y="15"/>
                    <a:pt x="65" y="8"/>
                  </a:cubicBezTo>
                  <a:cubicBezTo>
                    <a:pt x="56" y="0"/>
                    <a:pt x="29" y="17"/>
                    <a:pt x="29" y="1"/>
                  </a:cubicBezTo>
                  <a:close/>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2" name="Freeform 17"/>
            <p:cNvSpPr>
              <a:spLocks/>
            </p:cNvSpPr>
            <p:nvPr/>
          </p:nvSpPr>
          <p:spPr bwMode="auto">
            <a:xfrm>
              <a:off x="2645" y="1680"/>
              <a:ext cx="245" cy="240"/>
            </a:xfrm>
            <a:custGeom>
              <a:avLst/>
              <a:gdLst>
                <a:gd name="T0" fmla="*/ 0 w 744"/>
                <a:gd name="T1" fmla="*/ 0 h 787"/>
                <a:gd name="T2" fmla="*/ 1 w 744"/>
                <a:gd name="T3" fmla="*/ 0 h 787"/>
                <a:gd name="T4" fmla="*/ 1 w 744"/>
                <a:gd name="T5" fmla="*/ 0 h 787"/>
                <a:gd name="T6" fmla="*/ 1 w 744"/>
                <a:gd name="T7" fmla="*/ 0 h 787"/>
                <a:gd name="T8" fmla="*/ 2 w 744"/>
                <a:gd name="T9" fmla="*/ 0 h 787"/>
                <a:gd name="T10" fmla="*/ 2 w 744"/>
                <a:gd name="T11" fmla="*/ 0 h 787"/>
                <a:gd name="T12" fmla="*/ 2 w 744"/>
                <a:gd name="T13" fmla="*/ 0 h 787"/>
                <a:gd name="T14" fmla="*/ 2 w 744"/>
                <a:gd name="T15" fmla="*/ 0 h 787"/>
                <a:gd name="T16" fmla="*/ 2 w 744"/>
                <a:gd name="T17" fmla="*/ 1 h 787"/>
                <a:gd name="T18" fmla="*/ 2 w 744"/>
                <a:gd name="T19" fmla="*/ 1 h 787"/>
                <a:gd name="T20" fmla="*/ 3 w 744"/>
                <a:gd name="T21" fmla="*/ 1 h 787"/>
                <a:gd name="T22" fmla="*/ 3 w 744"/>
                <a:gd name="T23" fmla="*/ 1 h 787"/>
                <a:gd name="T24" fmla="*/ 3 w 744"/>
                <a:gd name="T25" fmla="*/ 1 h 787"/>
                <a:gd name="T26" fmla="*/ 3 w 744"/>
                <a:gd name="T27" fmla="*/ 1 h 787"/>
                <a:gd name="T28" fmla="*/ 3 w 744"/>
                <a:gd name="T29" fmla="*/ 2 h 7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4"/>
                <a:gd name="T46" fmla="*/ 0 h 787"/>
                <a:gd name="T47" fmla="*/ 744 w 744"/>
                <a:gd name="T48" fmla="*/ 787 h 7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4" h="787">
                  <a:moveTo>
                    <a:pt x="0" y="0"/>
                  </a:moveTo>
                  <a:cubicBezTo>
                    <a:pt x="55" y="20"/>
                    <a:pt x="99" y="22"/>
                    <a:pt x="160" y="26"/>
                  </a:cubicBezTo>
                  <a:cubicBezTo>
                    <a:pt x="192" y="33"/>
                    <a:pt x="223" y="47"/>
                    <a:pt x="256" y="51"/>
                  </a:cubicBezTo>
                  <a:cubicBezTo>
                    <a:pt x="292" y="56"/>
                    <a:pt x="325" y="55"/>
                    <a:pt x="359" y="64"/>
                  </a:cubicBezTo>
                  <a:cubicBezTo>
                    <a:pt x="374" y="68"/>
                    <a:pt x="388" y="73"/>
                    <a:pt x="403" y="77"/>
                  </a:cubicBezTo>
                  <a:cubicBezTo>
                    <a:pt x="418" y="81"/>
                    <a:pt x="448" y="90"/>
                    <a:pt x="448" y="90"/>
                  </a:cubicBezTo>
                  <a:cubicBezTo>
                    <a:pt x="454" y="94"/>
                    <a:pt x="460" y="100"/>
                    <a:pt x="467" y="103"/>
                  </a:cubicBezTo>
                  <a:cubicBezTo>
                    <a:pt x="473" y="106"/>
                    <a:pt x="481" y="106"/>
                    <a:pt x="487" y="109"/>
                  </a:cubicBezTo>
                  <a:cubicBezTo>
                    <a:pt x="515" y="124"/>
                    <a:pt x="534" y="151"/>
                    <a:pt x="563" y="160"/>
                  </a:cubicBezTo>
                  <a:cubicBezTo>
                    <a:pt x="592" y="179"/>
                    <a:pt x="597" y="203"/>
                    <a:pt x="615" y="231"/>
                  </a:cubicBezTo>
                  <a:cubicBezTo>
                    <a:pt x="625" y="262"/>
                    <a:pt x="640" y="302"/>
                    <a:pt x="672" y="314"/>
                  </a:cubicBezTo>
                  <a:cubicBezTo>
                    <a:pt x="681" y="327"/>
                    <a:pt x="689" y="339"/>
                    <a:pt x="698" y="352"/>
                  </a:cubicBezTo>
                  <a:cubicBezTo>
                    <a:pt x="702" y="358"/>
                    <a:pt x="711" y="371"/>
                    <a:pt x="711" y="371"/>
                  </a:cubicBezTo>
                  <a:cubicBezTo>
                    <a:pt x="726" y="418"/>
                    <a:pt x="719" y="397"/>
                    <a:pt x="730" y="435"/>
                  </a:cubicBezTo>
                  <a:cubicBezTo>
                    <a:pt x="744" y="552"/>
                    <a:pt x="730" y="669"/>
                    <a:pt x="730" y="787"/>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3" name="Freeform 18"/>
            <p:cNvSpPr>
              <a:spLocks/>
            </p:cNvSpPr>
            <p:nvPr/>
          </p:nvSpPr>
          <p:spPr bwMode="auto">
            <a:xfrm>
              <a:off x="1920" y="2106"/>
              <a:ext cx="290" cy="142"/>
            </a:xfrm>
            <a:custGeom>
              <a:avLst/>
              <a:gdLst>
                <a:gd name="T0" fmla="*/ 3 w 883"/>
                <a:gd name="T1" fmla="*/ 0 h 466"/>
                <a:gd name="T2" fmla="*/ 3 w 883"/>
                <a:gd name="T3" fmla="*/ 0 h 466"/>
                <a:gd name="T4" fmla="*/ 2 w 883"/>
                <a:gd name="T5" fmla="*/ 0 h 466"/>
                <a:gd name="T6" fmla="*/ 1 w 883"/>
                <a:gd name="T7" fmla="*/ 0 h 466"/>
                <a:gd name="T8" fmla="*/ 1 w 883"/>
                <a:gd name="T9" fmla="*/ 1 h 466"/>
                <a:gd name="T10" fmla="*/ 0 w 883"/>
                <a:gd name="T11" fmla="*/ 1 h 466"/>
                <a:gd name="T12" fmla="*/ 0 w 883"/>
                <a:gd name="T13" fmla="*/ 1 h 466"/>
                <a:gd name="T14" fmla="*/ 0 w 883"/>
                <a:gd name="T15" fmla="*/ 1 h 466"/>
                <a:gd name="T16" fmla="*/ 0 w 883"/>
                <a:gd name="T17" fmla="*/ 1 h 466"/>
                <a:gd name="T18" fmla="*/ 0 w 883"/>
                <a:gd name="T19" fmla="*/ 1 h 466"/>
                <a:gd name="T20" fmla="*/ 0 w 883"/>
                <a:gd name="T21" fmla="*/ 1 h 466"/>
                <a:gd name="T22" fmla="*/ 0 w 883"/>
                <a:gd name="T23" fmla="*/ 1 h 466"/>
                <a:gd name="T24" fmla="*/ 0 w 883"/>
                <a:gd name="T25" fmla="*/ 1 h 466"/>
                <a:gd name="T26" fmla="*/ 0 w 883"/>
                <a:gd name="T27" fmla="*/ 1 h 466"/>
                <a:gd name="T28" fmla="*/ 1 w 883"/>
                <a:gd name="T29" fmla="*/ 1 h 466"/>
                <a:gd name="T30" fmla="*/ 2 w 883"/>
                <a:gd name="T31" fmla="*/ 1 h 4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3"/>
                <a:gd name="T49" fmla="*/ 0 h 466"/>
                <a:gd name="T50" fmla="*/ 883 w 883"/>
                <a:gd name="T51" fmla="*/ 466 h 4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3" h="466">
                  <a:moveTo>
                    <a:pt x="883" y="0"/>
                  </a:moveTo>
                  <a:cubicBezTo>
                    <a:pt x="801" y="5"/>
                    <a:pt x="729" y="16"/>
                    <a:pt x="650" y="29"/>
                  </a:cubicBezTo>
                  <a:cubicBezTo>
                    <a:pt x="575" y="65"/>
                    <a:pt x="509" y="75"/>
                    <a:pt x="424" y="80"/>
                  </a:cubicBezTo>
                  <a:cubicBezTo>
                    <a:pt x="376" y="91"/>
                    <a:pt x="339" y="120"/>
                    <a:pt x="293" y="131"/>
                  </a:cubicBezTo>
                  <a:cubicBezTo>
                    <a:pt x="260" y="154"/>
                    <a:pt x="222" y="167"/>
                    <a:pt x="183" y="175"/>
                  </a:cubicBezTo>
                  <a:cubicBezTo>
                    <a:pt x="159" y="190"/>
                    <a:pt x="142" y="210"/>
                    <a:pt x="118" y="226"/>
                  </a:cubicBezTo>
                  <a:cubicBezTo>
                    <a:pt x="91" y="301"/>
                    <a:pt x="134" y="195"/>
                    <a:pt x="89" y="262"/>
                  </a:cubicBezTo>
                  <a:cubicBezTo>
                    <a:pt x="83" y="270"/>
                    <a:pt x="86" y="282"/>
                    <a:pt x="81" y="291"/>
                  </a:cubicBezTo>
                  <a:cubicBezTo>
                    <a:pt x="64" y="325"/>
                    <a:pt x="37" y="368"/>
                    <a:pt x="16" y="401"/>
                  </a:cubicBezTo>
                  <a:cubicBezTo>
                    <a:pt x="16" y="401"/>
                    <a:pt x="0" y="458"/>
                    <a:pt x="1" y="459"/>
                  </a:cubicBezTo>
                  <a:cubicBezTo>
                    <a:pt x="11" y="466"/>
                    <a:pt x="26" y="454"/>
                    <a:pt x="38" y="452"/>
                  </a:cubicBezTo>
                  <a:cubicBezTo>
                    <a:pt x="40" y="451"/>
                    <a:pt x="85" y="429"/>
                    <a:pt x="89" y="423"/>
                  </a:cubicBezTo>
                  <a:cubicBezTo>
                    <a:pt x="95" y="414"/>
                    <a:pt x="89" y="401"/>
                    <a:pt x="96" y="393"/>
                  </a:cubicBezTo>
                  <a:cubicBezTo>
                    <a:pt x="103" y="385"/>
                    <a:pt x="116" y="384"/>
                    <a:pt x="125" y="379"/>
                  </a:cubicBezTo>
                  <a:cubicBezTo>
                    <a:pt x="157" y="361"/>
                    <a:pt x="185" y="346"/>
                    <a:pt x="220" y="335"/>
                  </a:cubicBezTo>
                  <a:cubicBezTo>
                    <a:pt x="284" y="287"/>
                    <a:pt x="298" y="306"/>
                    <a:pt x="402" y="306"/>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4" name="Freeform 19"/>
            <p:cNvSpPr>
              <a:spLocks/>
            </p:cNvSpPr>
            <p:nvPr/>
          </p:nvSpPr>
          <p:spPr bwMode="auto">
            <a:xfrm>
              <a:off x="1930" y="2188"/>
              <a:ext cx="161" cy="215"/>
            </a:xfrm>
            <a:custGeom>
              <a:avLst/>
              <a:gdLst>
                <a:gd name="T0" fmla="*/ 1 w 488"/>
                <a:gd name="T1" fmla="*/ 0 h 704"/>
                <a:gd name="T2" fmla="*/ 1 w 488"/>
                <a:gd name="T3" fmla="*/ 0 h 704"/>
                <a:gd name="T4" fmla="*/ 1 w 488"/>
                <a:gd name="T5" fmla="*/ 0 h 704"/>
                <a:gd name="T6" fmla="*/ 1 w 488"/>
                <a:gd name="T7" fmla="*/ 0 h 704"/>
                <a:gd name="T8" fmla="*/ 0 w 488"/>
                <a:gd name="T9" fmla="*/ 1 h 704"/>
                <a:gd name="T10" fmla="*/ 0 w 488"/>
                <a:gd name="T11" fmla="*/ 1 h 704"/>
                <a:gd name="T12" fmla="*/ 0 w 488"/>
                <a:gd name="T13" fmla="*/ 1 h 704"/>
                <a:gd name="T14" fmla="*/ 0 w 488"/>
                <a:gd name="T15" fmla="*/ 1 h 704"/>
                <a:gd name="T16" fmla="*/ 0 w 488"/>
                <a:gd name="T17" fmla="*/ 1 h 704"/>
                <a:gd name="T18" fmla="*/ 0 w 488"/>
                <a:gd name="T19" fmla="*/ 1 h 704"/>
                <a:gd name="T20" fmla="*/ 1 w 488"/>
                <a:gd name="T21" fmla="*/ 1 h 704"/>
                <a:gd name="T22" fmla="*/ 1 w 488"/>
                <a:gd name="T23" fmla="*/ 1 h 704"/>
                <a:gd name="T24" fmla="*/ 1 w 488"/>
                <a:gd name="T25" fmla="*/ 1 h 704"/>
                <a:gd name="T26" fmla="*/ 2 w 488"/>
                <a:gd name="T27" fmla="*/ 1 h 704"/>
                <a:gd name="T28" fmla="*/ 2 w 488"/>
                <a:gd name="T29" fmla="*/ 1 h 704"/>
                <a:gd name="T30" fmla="*/ 2 w 488"/>
                <a:gd name="T31" fmla="*/ 1 h 704"/>
                <a:gd name="T32" fmla="*/ 1 w 488"/>
                <a:gd name="T33" fmla="*/ 1 h 704"/>
                <a:gd name="T34" fmla="*/ 1 w 488"/>
                <a:gd name="T35" fmla="*/ 1 h 704"/>
                <a:gd name="T36" fmla="*/ 1 w 488"/>
                <a:gd name="T37" fmla="*/ 2 h 704"/>
                <a:gd name="T38" fmla="*/ 1 w 488"/>
                <a:gd name="T39" fmla="*/ 2 h 704"/>
                <a:gd name="T40" fmla="*/ 1 w 488"/>
                <a:gd name="T41" fmla="*/ 2 h 704"/>
                <a:gd name="T42" fmla="*/ 1 w 488"/>
                <a:gd name="T43" fmla="*/ 2 h 704"/>
                <a:gd name="T44" fmla="*/ 2 w 488"/>
                <a:gd name="T45" fmla="*/ 2 h 704"/>
                <a:gd name="T46" fmla="*/ 2 w 488"/>
                <a:gd name="T47" fmla="*/ 1 h 704"/>
                <a:gd name="T48" fmla="*/ 2 w 488"/>
                <a:gd name="T49" fmla="*/ 1 h 7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8"/>
                <a:gd name="T76" fmla="*/ 0 h 704"/>
                <a:gd name="T77" fmla="*/ 488 w 488"/>
                <a:gd name="T78" fmla="*/ 704 h 7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8" h="704">
                  <a:moveTo>
                    <a:pt x="364" y="0"/>
                  </a:moveTo>
                  <a:cubicBezTo>
                    <a:pt x="350" y="14"/>
                    <a:pt x="342" y="32"/>
                    <a:pt x="327" y="44"/>
                  </a:cubicBezTo>
                  <a:cubicBezTo>
                    <a:pt x="319" y="51"/>
                    <a:pt x="307" y="53"/>
                    <a:pt x="298" y="59"/>
                  </a:cubicBezTo>
                  <a:cubicBezTo>
                    <a:pt x="270" y="77"/>
                    <a:pt x="243" y="103"/>
                    <a:pt x="218" y="124"/>
                  </a:cubicBezTo>
                  <a:cubicBezTo>
                    <a:pt x="176" y="159"/>
                    <a:pt x="146" y="209"/>
                    <a:pt x="109" y="248"/>
                  </a:cubicBezTo>
                  <a:cubicBezTo>
                    <a:pt x="92" y="294"/>
                    <a:pt x="71" y="346"/>
                    <a:pt x="43" y="387"/>
                  </a:cubicBezTo>
                  <a:cubicBezTo>
                    <a:pt x="37" y="416"/>
                    <a:pt x="32" y="446"/>
                    <a:pt x="21" y="474"/>
                  </a:cubicBezTo>
                  <a:cubicBezTo>
                    <a:pt x="17" y="484"/>
                    <a:pt x="0" y="496"/>
                    <a:pt x="7" y="504"/>
                  </a:cubicBezTo>
                  <a:cubicBezTo>
                    <a:pt x="14" y="512"/>
                    <a:pt x="19" y="487"/>
                    <a:pt x="28" y="482"/>
                  </a:cubicBezTo>
                  <a:cubicBezTo>
                    <a:pt x="39" y="476"/>
                    <a:pt x="53" y="477"/>
                    <a:pt x="65" y="474"/>
                  </a:cubicBezTo>
                  <a:cubicBezTo>
                    <a:pt x="105" y="455"/>
                    <a:pt x="99" y="443"/>
                    <a:pt x="123" y="409"/>
                  </a:cubicBezTo>
                  <a:cubicBezTo>
                    <a:pt x="148" y="374"/>
                    <a:pt x="211" y="330"/>
                    <a:pt x="247" y="307"/>
                  </a:cubicBezTo>
                  <a:cubicBezTo>
                    <a:pt x="268" y="276"/>
                    <a:pt x="283" y="278"/>
                    <a:pt x="320" y="270"/>
                  </a:cubicBezTo>
                  <a:cubicBezTo>
                    <a:pt x="343" y="255"/>
                    <a:pt x="366" y="241"/>
                    <a:pt x="393" y="234"/>
                  </a:cubicBezTo>
                  <a:cubicBezTo>
                    <a:pt x="415" y="229"/>
                    <a:pt x="459" y="219"/>
                    <a:pt x="459" y="219"/>
                  </a:cubicBezTo>
                  <a:cubicBezTo>
                    <a:pt x="440" y="265"/>
                    <a:pt x="421" y="301"/>
                    <a:pt x="386" y="336"/>
                  </a:cubicBezTo>
                  <a:cubicBezTo>
                    <a:pt x="376" y="363"/>
                    <a:pt x="358" y="377"/>
                    <a:pt x="342" y="401"/>
                  </a:cubicBezTo>
                  <a:cubicBezTo>
                    <a:pt x="339" y="412"/>
                    <a:pt x="334" y="441"/>
                    <a:pt x="327" y="453"/>
                  </a:cubicBezTo>
                  <a:cubicBezTo>
                    <a:pt x="314" y="475"/>
                    <a:pt x="284" y="518"/>
                    <a:pt x="284" y="518"/>
                  </a:cubicBezTo>
                  <a:cubicBezTo>
                    <a:pt x="273" y="570"/>
                    <a:pt x="254" y="639"/>
                    <a:pt x="284" y="686"/>
                  </a:cubicBezTo>
                  <a:cubicBezTo>
                    <a:pt x="295" y="704"/>
                    <a:pt x="318" y="661"/>
                    <a:pt x="335" y="649"/>
                  </a:cubicBezTo>
                  <a:cubicBezTo>
                    <a:pt x="342" y="644"/>
                    <a:pt x="356" y="635"/>
                    <a:pt x="356" y="635"/>
                  </a:cubicBezTo>
                  <a:cubicBezTo>
                    <a:pt x="384" y="595"/>
                    <a:pt x="419" y="560"/>
                    <a:pt x="444" y="518"/>
                  </a:cubicBezTo>
                  <a:cubicBezTo>
                    <a:pt x="450" y="509"/>
                    <a:pt x="452" y="497"/>
                    <a:pt x="459" y="489"/>
                  </a:cubicBezTo>
                  <a:cubicBezTo>
                    <a:pt x="467" y="480"/>
                    <a:pt x="488" y="467"/>
                    <a:pt x="488" y="467"/>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5" name="Freeform 20"/>
            <p:cNvSpPr>
              <a:spLocks/>
            </p:cNvSpPr>
            <p:nvPr/>
          </p:nvSpPr>
          <p:spPr bwMode="auto">
            <a:xfrm>
              <a:off x="2088" y="2293"/>
              <a:ext cx="351" cy="171"/>
            </a:xfrm>
            <a:custGeom>
              <a:avLst/>
              <a:gdLst>
                <a:gd name="T0" fmla="*/ 0 w 1069"/>
                <a:gd name="T1" fmla="*/ 0 h 563"/>
                <a:gd name="T2" fmla="*/ 0 w 1069"/>
                <a:gd name="T3" fmla="*/ 0 h 563"/>
                <a:gd name="T4" fmla="*/ 0 w 1069"/>
                <a:gd name="T5" fmla="*/ 0 h 563"/>
                <a:gd name="T6" fmla="*/ 1 w 1069"/>
                <a:gd name="T7" fmla="*/ 0 h 563"/>
                <a:gd name="T8" fmla="*/ 1 w 1069"/>
                <a:gd name="T9" fmla="*/ 0 h 563"/>
                <a:gd name="T10" fmla="*/ 1 w 1069"/>
                <a:gd name="T11" fmla="*/ 0 h 563"/>
                <a:gd name="T12" fmla="*/ 1 w 1069"/>
                <a:gd name="T13" fmla="*/ 0 h 563"/>
                <a:gd name="T14" fmla="*/ 1 w 1069"/>
                <a:gd name="T15" fmla="*/ 1 h 563"/>
                <a:gd name="T16" fmla="*/ 1 w 1069"/>
                <a:gd name="T17" fmla="*/ 1 h 563"/>
                <a:gd name="T18" fmla="*/ 1 w 1069"/>
                <a:gd name="T19" fmla="*/ 1 h 563"/>
                <a:gd name="T20" fmla="*/ 0 w 1069"/>
                <a:gd name="T21" fmla="*/ 1 h 563"/>
                <a:gd name="T22" fmla="*/ 0 w 1069"/>
                <a:gd name="T23" fmla="*/ 2 h 563"/>
                <a:gd name="T24" fmla="*/ 0 w 1069"/>
                <a:gd name="T25" fmla="*/ 2 h 563"/>
                <a:gd name="T26" fmla="*/ 1 w 1069"/>
                <a:gd name="T27" fmla="*/ 2 h 563"/>
                <a:gd name="T28" fmla="*/ 1 w 1069"/>
                <a:gd name="T29" fmla="*/ 1 h 563"/>
                <a:gd name="T30" fmla="*/ 1 w 1069"/>
                <a:gd name="T31" fmla="*/ 1 h 563"/>
                <a:gd name="T32" fmla="*/ 1 w 1069"/>
                <a:gd name="T33" fmla="*/ 1 h 563"/>
                <a:gd name="T34" fmla="*/ 2 w 1069"/>
                <a:gd name="T35" fmla="*/ 1 h 563"/>
                <a:gd name="T36" fmla="*/ 2 w 1069"/>
                <a:gd name="T37" fmla="*/ 2 h 563"/>
                <a:gd name="T38" fmla="*/ 2 w 1069"/>
                <a:gd name="T39" fmla="*/ 1 h 563"/>
                <a:gd name="T40" fmla="*/ 3 w 1069"/>
                <a:gd name="T41" fmla="*/ 1 h 563"/>
                <a:gd name="T42" fmla="*/ 4 w 1069"/>
                <a:gd name="T43" fmla="*/ 1 h 563"/>
                <a:gd name="T44" fmla="*/ 4 w 1069"/>
                <a:gd name="T45" fmla="*/ 1 h 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69"/>
                <a:gd name="T70" fmla="*/ 0 h 563"/>
                <a:gd name="T71" fmla="*/ 1069 w 1069"/>
                <a:gd name="T72" fmla="*/ 563 h 5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69" h="563">
                  <a:moveTo>
                    <a:pt x="0" y="124"/>
                  </a:moveTo>
                  <a:cubicBezTo>
                    <a:pt x="32" y="117"/>
                    <a:pt x="51" y="102"/>
                    <a:pt x="81" y="88"/>
                  </a:cubicBezTo>
                  <a:cubicBezTo>
                    <a:pt x="88" y="81"/>
                    <a:pt x="94" y="71"/>
                    <a:pt x="103" y="66"/>
                  </a:cubicBezTo>
                  <a:cubicBezTo>
                    <a:pt x="112" y="61"/>
                    <a:pt x="125" y="65"/>
                    <a:pt x="132" y="58"/>
                  </a:cubicBezTo>
                  <a:cubicBezTo>
                    <a:pt x="139" y="51"/>
                    <a:pt x="132" y="36"/>
                    <a:pt x="139" y="29"/>
                  </a:cubicBezTo>
                  <a:cubicBezTo>
                    <a:pt x="146" y="22"/>
                    <a:pt x="158" y="25"/>
                    <a:pt x="168" y="22"/>
                  </a:cubicBezTo>
                  <a:cubicBezTo>
                    <a:pt x="195" y="15"/>
                    <a:pt x="191" y="14"/>
                    <a:pt x="219" y="0"/>
                  </a:cubicBezTo>
                  <a:cubicBezTo>
                    <a:pt x="239" y="63"/>
                    <a:pt x="204" y="110"/>
                    <a:pt x="190" y="168"/>
                  </a:cubicBezTo>
                  <a:cubicBezTo>
                    <a:pt x="182" y="201"/>
                    <a:pt x="180" y="226"/>
                    <a:pt x="161" y="255"/>
                  </a:cubicBezTo>
                  <a:cubicBezTo>
                    <a:pt x="146" y="319"/>
                    <a:pt x="165" y="255"/>
                    <a:pt x="139" y="306"/>
                  </a:cubicBezTo>
                  <a:cubicBezTo>
                    <a:pt x="115" y="353"/>
                    <a:pt x="105" y="409"/>
                    <a:pt x="88" y="459"/>
                  </a:cubicBezTo>
                  <a:cubicBezTo>
                    <a:pt x="90" y="491"/>
                    <a:pt x="83" y="525"/>
                    <a:pt x="95" y="554"/>
                  </a:cubicBezTo>
                  <a:cubicBezTo>
                    <a:pt x="99" y="563"/>
                    <a:pt x="116" y="552"/>
                    <a:pt x="124" y="547"/>
                  </a:cubicBezTo>
                  <a:cubicBezTo>
                    <a:pt x="184" y="507"/>
                    <a:pt x="86" y="538"/>
                    <a:pt x="168" y="518"/>
                  </a:cubicBezTo>
                  <a:cubicBezTo>
                    <a:pt x="178" y="488"/>
                    <a:pt x="193" y="476"/>
                    <a:pt x="219" y="459"/>
                  </a:cubicBezTo>
                  <a:cubicBezTo>
                    <a:pt x="236" y="418"/>
                    <a:pt x="259" y="378"/>
                    <a:pt x="285" y="343"/>
                  </a:cubicBezTo>
                  <a:cubicBezTo>
                    <a:pt x="285" y="341"/>
                    <a:pt x="295" y="297"/>
                    <a:pt x="299" y="292"/>
                  </a:cubicBezTo>
                  <a:cubicBezTo>
                    <a:pt x="327" y="256"/>
                    <a:pt x="360" y="239"/>
                    <a:pt x="387" y="204"/>
                  </a:cubicBezTo>
                  <a:cubicBezTo>
                    <a:pt x="412" y="309"/>
                    <a:pt x="403" y="421"/>
                    <a:pt x="438" y="525"/>
                  </a:cubicBezTo>
                  <a:cubicBezTo>
                    <a:pt x="477" y="513"/>
                    <a:pt x="481" y="467"/>
                    <a:pt x="511" y="438"/>
                  </a:cubicBezTo>
                  <a:cubicBezTo>
                    <a:pt x="536" y="360"/>
                    <a:pt x="635" y="330"/>
                    <a:pt x="708" y="321"/>
                  </a:cubicBezTo>
                  <a:cubicBezTo>
                    <a:pt x="805" y="326"/>
                    <a:pt x="895" y="338"/>
                    <a:pt x="992" y="343"/>
                  </a:cubicBezTo>
                  <a:cubicBezTo>
                    <a:pt x="1060" y="351"/>
                    <a:pt x="1069" y="350"/>
                    <a:pt x="1021" y="350"/>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6" name="Freeform 21"/>
            <p:cNvSpPr>
              <a:spLocks/>
            </p:cNvSpPr>
            <p:nvPr/>
          </p:nvSpPr>
          <p:spPr bwMode="auto">
            <a:xfrm>
              <a:off x="2851" y="2177"/>
              <a:ext cx="438" cy="358"/>
            </a:xfrm>
            <a:custGeom>
              <a:avLst/>
              <a:gdLst>
                <a:gd name="T0" fmla="*/ 0 w 1332"/>
                <a:gd name="T1" fmla="*/ 2 h 1174"/>
                <a:gd name="T2" fmla="*/ 0 w 1332"/>
                <a:gd name="T3" fmla="*/ 2 h 1174"/>
                <a:gd name="T4" fmla="*/ 0 w 1332"/>
                <a:gd name="T5" fmla="*/ 2 h 1174"/>
                <a:gd name="T6" fmla="*/ 0 w 1332"/>
                <a:gd name="T7" fmla="*/ 2 h 1174"/>
                <a:gd name="T8" fmla="*/ 0 w 1332"/>
                <a:gd name="T9" fmla="*/ 2 h 1174"/>
                <a:gd name="T10" fmla="*/ 1 w 1332"/>
                <a:gd name="T11" fmla="*/ 3 h 1174"/>
                <a:gd name="T12" fmla="*/ 1 w 1332"/>
                <a:gd name="T13" fmla="*/ 3 h 1174"/>
                <a:gd name="T14" fmla="*/ 1 w 1332"/>
                <a:gd name="T15" fmla="*/ 3 h 1174"/>
                <a:gd name="T16" fmla="*/ 1 w 1332"/>
                <a:gd name="T17" fmla="*/ 3 h 1174"/>
                <a:gd name="T18" fmla="*/ 1 w 1332"/>
                <a:gd name="T19" fmla="*/ 2 h 1174"/>
                <a:gd name="T20" fmla="*/ 1 w 1332"/>
                <a:gd name="T21" fmla="*/ 2 h 1174"/>
                <a:gd name="T22" fmla="*/ 1 w 1332"/>
                <a:gd name="T23" fmla="*/ 2 h 1174"/>
                <a:gd name="T24" fmla="*/ 1 w 1332"/>
                <a:gd name="T25" fmla="*/ 2 h 1174"/>
                <a:gd name="T26" fmla="*/ 2 w 1332"/>
                <a:gd name="T27" fmla="*/ 3 h 1174"/>
                <a:gd name="T28" fmla="*/ 2 w 1332"/>
                <a:gd name="T29" fmla="*/ 3 h 1174"/>
                <a:gd name="T30" fmla="*/ 2 w 1332"/>
                <a:gd name="T31" fmla="*/ 3 h 1174"/>
                <a:gd name="T32" fmla="*/ 2 w 1332"/>
                <a:gd name="T33" fmla="*/ 3 h 1174"/>
                <a:gd name="T34" fmla="*/ 3 w 1332"/>
                <a:gd name="T35" fmla="*/ 3 h 1174"/>
                <a:gd name="T36" fmla="*/ 3 w 1332"/>
                <a:gd name="T37" fmla="*/ 3 h 1174"/>
                <a:gd name="T38" fmla="*/ 3 w 1332"/>
                <a:gd name="T39" fmla="*/ 3 h 1174"/>
                <a:gd name="T40" fmla="*/ 2 w 1332"/>
                <a:gd name="T41" fmla="*/ 2 h 1174"/>
                <a:gd name="T42" fmla="*/ 2 w 1332"/>
                <a:gd name="T43" fmla="*/ 2 h 1174"/>
                <a:gd name="T44" fmla="*/ 2 w 1332"/>
                <a:gd name="T45" fmla="*/ 2 h 1174"/>
                <a:gd name="T46" fmla="*/ 2 w 1332"/>
                <a:gd name="T47" fmla="*/ 2 h 1174"/>
                <a:gd name="T48" fmla="*/ 3 w 1332"/>
                <a:gd name="T49" fmla="*/ 2 h 1174"/>
                <a:gd name="T50" fmla="*/ 3 w 1332"/>
                <a:gd name="T51" fmla="*/ 2 h 1174"/>
                <a:gd name="T52" fmla="*/ 3 w 1332"/>
                <a:gd name="T53" fmla="*/ 2 h 1174"/>
                <a:gd name="T54" fmla="*/ 4 w 1332"/>
                <a:gd name="T55" fmla="*/ 2 h 1174"/>
                <a:gd name="T56" fmla="*/ 4 w 1332"/>
                <a:gd name="T57" fmla="*/ 3 h 1174"/>
                <a:gd name="T58" fmla="*/ 4 w 1332"/>
                <a:gd name="T59" fmla="*/ 3 h 1174"/>
                <a:gd name="T60" fmla="*/ 4 w 1332"/>
                <a:gd name="T61" fmla="*/ 3 h 1174"/>
                <a:gd name="T62" fmla="*/ 4 w 1332"/>
                <a:gd name="T63" fmla="*/ 2 h 1174"/>
                <a:gd name="T64" fmla="*/ 4 w 1332"/>
                <a:gd name="T65" fmla="*/ 2 h 1174"/>
                <a:gd name="T66" fmla="*/ 4 w 1332"/>
                <a:gd name="T67" fmla="*/ 2 h 1174"/>
                <a:gd name="T68" fmla="*/ 4 w 1332"/>
                <a:gd name="T69" fmla="*/ 2 h 1174"/>
                <a:gd name="T70" fmla="*/ 3 w 1332"/>
                <a:gd name="T71" fmla="*/ 2 h 1174"/>
                <a:gd name="T72" fmla="*/ 3 w 1332"/>
                <a:gd name="T73" fmla="*/ 1 h 1174"/>
                <a:gd name="T74" fmla="*/ 3 w 1332"/>
                <a:gd name="T75" fmla="*/ 1 h 1174"/>
                <a:gd name="T76" fmla="*/ 3 w 1332"/>
                <a:gd name="T77" fmla="*/ 1 h 1174"/>
                <a:gd name="T78" fmla="*/ 3 w 1332"/>
                <a:gd name="T79" fmla="*/ 2 h 1174"/>
                <a:gd name="T80" fmla="*/ 4 w 1332"/>
                <a:gd name="T81" fmla="*/ 2 h 1174"/>
                <a:gd name="T82" fmla="*/ 4 w 1332"/>
                <a:gd name="T83" fmla="*/ 2 h 1174"/>
                <a:gd name="T84" fmla="*/ 4 w 1332"/>
                <a:gd name="T85" fmla="*/ 2 h 1174"/>
                <a:gd name="T86" fmla="*/ 4 w 1332"/>
                <a:gd name="T87" fmla="*/ 2 h 1174"/>
                <a:gd name="T88" fmla="*/ 4 w 1332"/>
                <a:gd name="T89" fmla="*/ 2 h 1174"/>
                <a:gd name="T90" fmla="*/ 4 w 1332"/>
                <a:gd name="T91" fmla="*/ 1 h 1174"/>
                <a:gd name="T92" fmla="*/ 4 w 1332"/>
                <a:gd name="T93" fmla="*/ 1 h 1174"/>
                <a:gd name="T94" fmla="*/ 5 w 1332"/>
                <a:gd name="T95" fmla="*/ 1 h 1174"/>
                <a:gd name="T96" fmla="*/ 5 w 1332"/>
                <a:gd name="T97" fmla="*/ 1 h 1174"/>
                <a:gd name="T98" fmla="*/ 5 w 1332"/>
                <a:gd name="T99" fmla="*/ 2 h 1174"/>
                <a:gd name="T100" fmla="*/ 5 w 1332"/>
                <a:gd name="T101" fmla="*/ 2 h 1174"/>
                <a:gd name="T102" fmla="*/ 5 w 1332"/>
                <a:gd name="T103" fmla="*/ 2 h 1174"/>
                <a:gd name="T104" fmla="*/ 5 w 1332"/>
                <a:gd name="T105" fmla="*/ 2 h 1174"/>
                <a:gd name="T106" fmla="*/ 5 w 1332"/>
                <a:gd name="T107" fmla="*/ 2 h 1174"/>
                <a:gd name="T108" fmla="*/ 5 w 1332"/>
                <a:gd name="T109" fmla="*/ 1 h 1174"/>
                <a:gd name="T110" fmla="*/ 5 w 1332"/>
                <a:gd name="T111" fmla="*/ 1 h 1174"/>
                <a:gd name="T112" fmla="*/ 4 w 1332"/>
                <a:gd name="T113" fmla="*/ 0 h 1174"/>
                <a:gd name="T114" fmla="*/ 4 w 1332"/>
                <a:gd name="T115" fmla="*/ 0 h 1174"/>
                <a:gd name="T116" fmla="*/ 4 w 1332"/>
                <a:gd name="T117" fmla="*/ 0 h 1174"/>
                <a:gd name="T118" fmla="*/ 4 w 1332"/>
                <a:gd name="T119" fmla="*/ 0 h 1174"/>
                <a:gd name="T120" fmla="*/ 3 w 1332"/>
                <a:gd name="T121" fmla="*/ 0 h 11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32"/>
                <a:gd name="T184" fmla="*/ 0 h 1174"/>
                <a:gd name="T185" fmla="*/ 1332 w 1332"/>
                <a:gd name="T186" fmla="*/ 1174 h 11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32" h="1174">
                  <a:moveTo>
                    <a:pt x="33" y="561"/>
                  </a:moveTo>
                  <a:cubicBezTo>
                    <a:pt x="24" y="654"/>
                    <a:pt x="0" y="718"/>
                    <a:pt x="19" y="817"/>
                  </a:cubicBezTo>
                  <a:cubicBezTo>
                    <a:pt x="19" y="817"/>
                    <a:pt x="74" y="879"/>
                    <a:pt x="77" y="882"/>
                  </a:cubicBezTo>
                  <a:cubicBezTo>
                    <a:pt x="80" y="889"/>
                    <a:pt x="81" y="897"/>
                    <a:pt x="85" y="904"/>
                  </a:cubicBezTo>
                  <a:cubicBezTo>
                    <a:pt x="91" y="912"/>
                    <a:pt x="101" y="917"/>
                    <a:pt x="106" y="926"/>
                  </a:cubicBezTo>
                  <a:cubicBezTo>
                    <a:pt x="135" y="983"/>
                    <a:pt x="90" y="946"/>
                    <a:pt x="136" y="977"/>
                  </a:cubicBezTo>
                  <a:cubicBezTo>
                    <a:pt x="148" y="1014"/>
                    <a:pt x="173" y="1040"/>
                    <a:pt x="194" y="1072"/>
                  </a:cubicBezTo>
                  <a:cubicBezTo>
                    <a:pt x="206" y="1109"/>
                    <a:pt x="233" y="1136"/>
                    <a:pt x="245" y="1174"/>
                  </a:cubicBezTo>
                  <a:cubicBezTo>
                    <a:pt x="251" y="1135"/>
                    <a:pt x="258" y="1096"/>
                    <a:pt x="267" y="1057"/>
                  </a:cubicBezTo>
                  <a:cubicBezTo>
                    <a:pt x="257" y="948"/>
                    <a:pt x="243" y="838"/>
                    <a:pt x="230" y="729"/>
                  </a:cubicBezTo>
                  <a:cubicBezTo>
                    <a:pt x="235" y="712"/>
                    <a:pt x="231" y="689"/>
                    <a:pt x="245" y="678"/>
                  </a:cubicBezTo>
                  <a:cubicBezTo>
                    <a:pt x="264" y="664"/>
                    <a:pt x="297" y="690"/>
                    <a:pt x="311" y="700"/>
                  </a:cubicBezTo>
                  <a:cubicBezTo>
                    <a:pt x="337" y="741"/>
                    <a:pt x="340" y="785"/>
                    <a:pt x="369" y="824"/>
                  </a:cubicBezTo>
                  <a:cubicBezTo>
                    <a:pt x="390" y="891"/>
                    <a:pt x="444" y="944"/>
                    <a:pt x="486" y="999"/>
                  </a:cubicBezTo>
                  <a:cubicBezTo>
                    <a:pt x="501" y="1018"/>
                    <a:pt x="524" y="1030"/>
                    <a:pt x="544" y="1043"/>
                  </a:cubicBezTo>
                  <a:cubicBezTo>
                    <a:pt x="559" y="1053"/>
                    <a:pt x="588" y="1072"/>
                    <a:pt x="588" y="1072"/>
                  </a:cubicBezTo>
                  <a:cubicBezTo>
                    <a:pt x="613" y="1124"/>
                    <a:pt x="585" y="1085"/>
                    <a:pt x="631" y="1108"/>
                  </a:cubicBezTo>
                  <a:cubicBezTo>
                    <a:pt x="665" y="1125"/>
                    <a:pt x="684" y="1148"/>
                    <a:pt x="719" y="1159"/>
                  </a:cubicBezTo>
                  <a:cubicBezTo>
                    <a:pt x="706" y="1117"/>
                    <a:pt x="718" y="1066"/>
                    <a:pt x="697" y="1028"/>
                  </a:cubicBezTo>
                  <a:cubicBezTo>
                    <a:pt x="692" y="1019"/>
                    <a:pt x="681" y="1014"/>
                    <a:pt x="675" y="1006"/>
                  </a:cubicBezTo>
                  <a:cubicBezTo>
                    <a:pt x="630" y="947"/>
                    <a:pt x="666" y="975"/>
                    <a:pt x="624" y="948"/>
                  </a:cubicBezTo>
                  <a:cubicBezTo>
                    <a:pt x="612" y="931"/>
                    <a:pt x="597" y="916"/>
                    <a:pt x="588" y="897"/>
                  </a:cubicBezTo>
                  <a:cubicBezTo>
                    <a:pt x="578" y="877"/>
                    <a:pt x="558" y="838"/>
                    <a:pt x="558" y="838"/>
                  </a:cubicBezTo>
                  <a:cubicBezTo>
                    <a:pt x="550" y="795"/>
                    <a:pt x="544" y="748"/>
                    <a:pt x="529" y="707"/>
                  </a:cubicBezTo>
                  <a:cubicBezTo>
                    <a:pt x="600" y="696"/>
                    <a:pt x="605" y="694"/>
                    <a:pt x="690" y="700"/>
                  </a:cubicBezTo>
                  <a:cubicBezTo>
                    <a:pt x="740" y="726"/>
                    <a:pt x="759" y="785"/>
                    <a:pt x="806" y="817"/>
                  </a:cubicBezTo>
                  <a:cubicBezTo>
                    <a:pt x="824" y="851"/>
                    <a:pt x="848" y="862"/>
                    <a:pt x="872" y="890"/>
                  </a:cubicBezTo>
                  <a:cubicBezTo>
                    <a:pt x="895" y="916"/>
                    <a:pt x="917" y="943"/>
                    <a:pt x="938" y="970"/>
                  </a:cubicBezTo>
                  <a:cubicBezTo>
                    <a:pt x="940" y="980"/>
                    <a:pt x="942" y="989"/>
                    <a:pt x="945" y="999"/>
                  </a:cubicBezTo>
                  <a:cubicBezTo>
                    <a:pt x="969" y="1083"/>
                    <a:pt x="958" y="1038"/>
                    <a:pt x="952" y="1013"/>
                  </a:cubicBezTo>
                  <a:cubicBezTo>
                    <a:pt x="963" y="919"/>
                    <a:pt x="963" y="959"/>
                    <a:pt x="974" y="1006"/>
                  </a:cubicBezTo>
                  <a:cubicBezTo>
                    <a:pt x="988" y="961"/>
                    <a:pt x="961" y="840"/>
                    <a:pt x="959" y="824"/>
                  </a:cubicBezTo>
                  <a:cubicBezTo>
                    <a:pt x="972" y="788"/>
                    <a:pt x="961" y="762"/>
                    <a:pt x="945" y="729"/>
                  </a:cubicBezTo>
                  <a:cubicBezTo>
                    <a:pt x="943" y="717"/>
                    <a:pt x="943" y="704"/>
                    <a:pt x="938" y="693"/>
                  </a:cubicBezTo>
                  <a:cubicBezTo>
                    <a:pt x="928" y="673"/>
                    <a:pt x="906" y="661"/>
                    <a:pt x="894" y="642"/>
                  </a:cubicBezTo>
                  <a:cubicBezTo>
                    <a:pt x="870" y="604"/>
                    <a:pt x="844" y="570"/>
                    <a:pt x="821" y="532"/>
                  </a:cubicBezTo>
                  <a:cubicBezTo>
                    <a:pt x="808" y="511"/>
                    <a:pt x="798" y="488"/>
                    <a:pt x="784" y="467"/>
                  </a:cubicBezTo>
                  <a:cubicBezTo>
                    <a:pt x="778" y="459"/>
                    <a:pt x="763" y="455"/>
                    <a:pt x="763" y="445"/>
                  </a:cubicBezTo>
                  <a:cubicBezTo>
                    <a:pt x="763" y="438"/>
                    <a:pt x="777" y="450"/>
                    <a:pt x="784" y="452"/>
                  </a:cubicBezTo>
                  <a:cubicBezTo>
                    <a:pt x="807" y="475"/>
                    <a:pt x="834" y="495"/>
                    <a:pt x="857" y="518"/>
                  </a:cubicBezTo>
                  <a:cubicBezTo>
                    <a:pt x="908" y="569"/>
                    <a:pt x="852" y="530"/>
                    <a:pt x="901" y="561"/>
                  </a:cubicBezTo>
                  <a:cubicBezTo>
                    <a:pt x="925" y="596"/>
                    <a:pt x="954" y="618"/>
                    <a:pt x="989" y="642"/>
                  </a:cubicBezTo>
                  <a:cubicBezTo>
                    <a:pt x="1037" y="718"/>
                    <a:pt x="1093" y="792"/>
                    <a:pt x="1113" y="882"/>
                  </a:cubicBezTo>
                  <a:cubicBezTo>
                    <a:pt x="1135" y="769"/>
                    <a:pt x="1128" y="759"/>
                    <a:pt x="1120" y="591"/>
                  </a:cubicBezTo>
                  <a:cubicBezTo>
                    <a:pt x="1119" y="569"/>
                    <a:pt x="1120" y="546"/>
                    <a:pt x="1113" y="525"/>
                  </a:cubicBezTo>
                  <a:cubicBezTo>
                    <a:pt x="1107" y="508"/>
                    <a:pt x="1083" y="481"/>
                    <a:pt x="1083" y="481"/>
                  </a:cubicBezTo>
                  <a:cubicBezTo>
                    <a:pt x="1053" y="385"/>
                    <a:pt x="1067" y="454"/>
                    <a:pt x="1091" y="459"/>
                  </a:cubicBezTo>
                  <a:cubicBezTo>
                    <a:pt x="1134" y="467"/>
                    <a:pt x="1178" y="464"/>
                    <a:pt x="1222" y="467"/>
                  </a:cubicBezTo>
                  <a:cubicBezTo>
                    <a:pt x="1227" y="474"/>
                    <a:pt x="1231" y="483"/>
                    <a:pt x="1237" y="489"/>
                  </a:cubicBezTo>
                  <a:cubicBezTo>
                    <a:pt x="1246" y="497"/>
                    <a:pt x="1258" y="501"/>
                    <a:pt x="1266" y="510"/>
                  </a:cubicBezTo>
                  <a:cubicBezTo>
                    <a:pt x="1271" y="516"/>
                    <a:pt x="1270" y="525"/>
                    <a:pt x="1273" y="532"/>
                  </a:cubicBezTo>
                  <a:cubicBezTo>
                    <a:pt x="1285" y="557"/>
                    <a:pt x="1301" y="582"/>
                    <a:pt x="1317" y="605"/>
                  </a:cubicBezTo>
                  <a:cubicBezTo>
                    <a:pt x="1332" y="668"/>
                    <a:pt x="1316" y="610"/>
                    <a:pt x="1302" y="591"/>
                  </a:cubicBezTo>
                  <a:cubicBezTo>
                    <a:pt x="1281" y="503"/>
                    <a:pt x="1311" y="611"/>
                    <a:pt x="1280" y="540"/>
                  </a:cubicBezTo>
                  <a:cubicBezTo>
                    <a:pt x="1268" y="512"/>
                    <a:pt x="1269" y="493"/>
                    <a:pt x="1251" y="467"/>
                  </a:cubicBezTo>
                  <a:cubicBezTo>
                    <a:pt x="1236" y="404"/>
                    <a:pt x="1258" y="225"/>
                    <a:pt x="1193" y="204"/>
                  </a:cubicBezTo>
                  <a:cubicBezTo>
                    <a:pt x="1152" y="163"/>
                    <a:pt x="1136" y="92"/>
                    <a:pt x="1076" y="73"/>
                  </a:cubicBezTo>
                  <a:cubicBezTo>
                    <a:pt x="1071" y="66"/>
                    <a:pt x="1069" y="56"/>
                    <a:pt x="1062" y="51"/>
                  </a:cubicBezTo>
                  <a:cubicBezTo>
                    <a:pt x="1050" y="41"/>
                    <a:pt x="1032" y="43"/>
                    <a:pt x="1018" y="36"/>
                  </a:cubicBezTo>
                  <a:cubicBezTo>
                    <a:pt x="987" y="21"/>
                    <a:pt x="956" y="11"/>
                    <a:pt x="923" y="0"/>
                  </a:cubicBezTo>
                  <a:cubicBezTo>
                    <a:pt x="901" y="2"/>
                    <a:pt x="857" y="7"/>
                    <a:pt x="857" y="7"/>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7" name="Freeform 22"/>
            <p:cNvSpPr>
              <a:spLocks/>
            </p:cNvSpPr>
            <p:nvPr/>
          </p:nvSpPr>
          <p:spPr bwMode="auto">
            <a:xfrm>
              <a:off x="2886" y="1924"/>
              <a:ext cx="264" cy="260"/>
            </a:xfrm>
            <a:custGeom>
              <a:avLst/>
              <a:gdLst>
                <a:gd name="T0" fmla="*/ 0 w 802"/>
                <a:gd name="T1" fmla="*/ 0 h 853"/>
                <a:gd name="T2" fmla="*/ 1 w 802"/>
                <a:gd name="T3" fmla="*/ 0 h 853"/>
                <a:gd name="T4" fmla="*/ 1 w 802"/>
                <a:gd name="T5" fmla="*/ 0 h 853"/>
                <a:gd name="T6" fmla="*/ 1 w 802"/>
                <a:gd name="T7" fmla="*/ 0 h 853"/>
                <a:gd name="T8" fmla="*/ 1 w 802"/>
                <a:gd name="T9" fmla="*/ 0 h 853"/>
                <a:gd name="T10" fmla="*/ 1 w 802"/>
                <a:gd name="T11" fmla="*/ 0 h 853"/>
                <a:gd name="T12" fmla="*/ 2 w 802"/>
                <a:gd name="T13" fmla="*/ 1 h 853"/>
                <a:gd name="T14" fmla="*/ 2 w 802"/>
                <a:gd name="T15" fmla="*/ 1 h 853"/>
                <a:gd name="T16" fmla="*/ 3 w 802"/>
                <a:gd name="T17" fmla="*/ 1 h 853"/>
                <a:gd name="T18" fmla="*/ 3 w 802"/>
                <a:gd name="T19" fmla="*/ 1 h 853"/>
                <a:gd name="T20" fmla="*/ 3 w 802"/>
                <a:gd name="T21" fmla="*/ 2 h 853"/>
                <a:gd name="T22" fmla="*/ 3 w 802"/>
                <a:gd name="T23" fmla="*/ 2 h 853"/>
                <a:gd name="T24" fmla="*/ 3 w 802"/>
                <a:gd name="T25" fmla="*/ 2 h 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2"/>
                <a:gd name="T40" fmla="*/ 0 h 853"/>
                <a:gd name="T41" fmla="*/ 802 w 802"/>
                <a:gd name="T42" fmla="*/ 853 h 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2" h="853">
                  <a:moveTo>
                    <a:pt x="0" y="0"/>
                  </a:moveTo>
                  <a:cubicBezTo>
                    <a:pt x="54" y="2"/>
                    <a:pt x="107" y="3"/>
                    <a:pt x="161" y="7"/>
                  </a:cubicBezTo>
                  <a:cubicBezTo>
                    <a:pt x="198" y="10"/>
                    <a:pt x="228" y="34"/>
                    <a:pt x="263" y="44"/>
                  </a:cubicBezTo>
                  <a:cubicBezTo>
                    <a:pt x="270" y="51"/>
                    <a:pt x="277" y="59"/>
                    <a:pt x="285" y="65"/>
                  </a:cubicBezTo>
                  <a:cubicBezTo>
                    <a:pt x="292" y="69"/>
                    <a:pt x="301" y="68"/>
                    <a:pt x="307" y="73"/>
                  </a:cubicBezTo>
                  <a:cubicBezTo>
                    <a:pt x="350" y="109"/>
                    <a:pt x="285" y="86"/>
                    <a:pt x="350" y="102"/>
                  </a:cubicBezTo>
                  <a:cubicBezTo>
                    <a:pt x="373" y="135"/>
                    <a:pt x="406" y="157"/>
                    <a:pt x="445" y="168"/>
                  </a:cubicBezTo>
                  <a:cubicBezTo>
                    <a:pt x="487" y="227"/>
                    <a:pt x="562" y="255"/>
                    <a:pt x="606" y="313"/>
                  </a:cubicBezTo>
                  <a:cubicBezTo>
                    <a:pt x="616" y="344"/>
                    <a:pt x="630" y="361"/>
                    <a:pt x="657" y="379"/>
                  </a:cubicBezTo>
                  <a:cubicBezTo>
                    <a:pt x="674" y="433"/>
                    <a:pt x="660" y="412"/>
                    <a:pt x="693" y="445"/>
                  </a:cubicBezTo>
                  <a:cubicBezTo>
                    <a:pt x="703" y="474"/>
                    <a:pt x="724" y="488"/>
                    <a:pt x="737" y="517"/>
                  </a:cubicBezTo>
                  <a:cubicBezTo>
                    <a:pt x="759" y="567"/>
                    <a:pt x="785" y="618"/>
                    <a:pt x="802" y="671"/>
                  </a:cubicBezTo>
                  <a:cubicBezTo>
                    <a:pt x="800" y="732"/>
                    <a:pt x="795" y="853"/>
                    <a:pt x="795" y="853"/>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8" name="Freeform 23"/>
            <p:cNvSpPr>
              <a:spLocks/>
            </p:cNvSpPr>
            <p:nvPr/>
          </p:nvSpPr>
          <p:spPr bwMode="auto">
            <a:xfrm>
              <a:off x="2198" y="2119"/>
              <a:ext cx="199" cy="254"/>
            </a:xfrm>
            <a:custGeom>
              <a:avLst/>
              <a:gdLst>
                <a:gd name="T0" fmla="*/ 0 w 605"/>
                <a:gd name="T1" fmla="*/ 0 h 833"/>
                <a:gd name="T2" fmla="*/ 0 w 605"/>
                <a:gd name="T3" fmla="*/ 0 h 833"/>
                <a:gd name="T4" fmla="*/ 1 w 605"/>
                <a:gd name="T5" fmla="*/ 0 h 833"/>
                <a:gd name="T6" fmla="*/ 1 w 605"/>
                <a:gd name="T7" fmla="*/ 0 h 833"/>
                <a:gd name="T8" fmla="*/ 1 w 605"/>
                <a:gd name="T9" fmla="*/ 0 h 833"/>
                <a:gd name="T10" fmla="*/ 1 w 605"/>
                <a:gd name="T11" fmla="*/ 0 h 833"/>
                <a:gd name="T12" fmla="*/ 1 w 605"/>
                <a:gd name="T13" fmla="*/ 1 h 833"/>
                <a:gd name="T14" fmla="*/ 1 w 605"/>
                <a:gd name="T15" fmla="*/ 1 h 833"/>
                <a:gd name="T16" fmla="*/ 1 w 605"/>
                <a:gd name="T17" fmla="*/ 2 h 833"/>
                <a:gd name="T18" fmla="*/ 2 w 605"/>
                <a:gd name="T19" fmla="*/ 2 h 833"/>
                <a:gd name="T20" fmla="*/ 2 w 605"/>
                <a:gd name="T21" fmla="*/ 2 h 833"/>
                <a:gd name="T22" fmla="*/ 2 w 605"/>
                <a:gd name="T23" fmla="*/ 2 h 833"/>
                <a:gd name="T24" fmla="*/ 2 w 605"/>
                <a:gd name="T25" fmla="*/ 2 h 8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5"/>
                <a:gd name="T40" fmla="*/ 0 h 833"/>
                <a:gd name="T41" fmla="*/ 605 w 605"/>
                <a:gd name="T42" fmla="*/ 833 h 8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5" h="833">
                  <a:moveTo>
                    <a:pt x="0" y="16"/>
                  </a:moveTo>
                  <a:cubicBezTo>
                    <a:pt x="46" y="1"/>
                    <a:pt x="41" y="0"/>
                    <a:pt x="116" y="23"/>
                  </a:cubicBezTo>
                  <a:cubicBezTo>
                    <a:pt x="133" y="28"/>
                    <a:pt x="160" y="52"/>
                    <a:pt x="160" y="52"/>
                  </a:cubicBezTo>
                  <a:cubicBezTo>
                    <a:pt x="165" y="59"/>
                    <a:pt x="169" y="68"/>
                    <a:pt x="175" y="74"/>
                  </a:cubicBezTo>
                  <a:cubicBezTo>
                    <a:pt x="181" y="80"/>
                    <a:pt x="192" y="82"/>
                    <a:pt x="197" y="89"/>
                  </a:cubicBezTo>
                  <a:cubicBezTo>
                    <a:pt x="202" y="95"/>
                    <a:pt x="200" y="105"/>
                    <a:pt x="204" y="111"/>
                  </a:cubicBezTo>
                  <a:cubicBezTo>
                    <a:pt x="218" y="133"/>
                    <a:pt x="239" y="154"/>
                    <a:pt x="255" y="176"/>
                  </a:cubicBezTo>
                  <a:cubicBezTo>
                    <a:pt x="263" y="211"/>
                    <a:pt x="273" y="223"/>
                    <a:pt x="299" y="249"/>
                  </a:cubicBezTo>
                  <a:cubicBezTo>
                    <a:pt x="328" y="339"/>
                    <a:pt x="325" y="439"/>
                    <a:pt x="379" y="519"/>
                  </a:cubicBezTo>
                  <a:cubicBezTo>
                    <a:pt x="387" y="554"/>
                    <a:pt x="401" y="594"/>
                    <a:pt x="430" y="614"/>
                  </a:cubicBezTo>
                  <a:cubicBezTo>
                    <a:pt x="462" y="661"/>
                    <a:pt x="463" y="702"/>
                    <a:pt x="510" y="738"/>
                  </a:cubicBezTo>
                  <a:cubicBezTo>
                    <a:pt x="526" y="796"/>
                    <a:pt x="505" y="743"/>
                    <a:pt x="539" y="782"/>
                  </a:cubicBezTo>
                  <a:cubicBezTo>
                    <a:pt x="570" y="817"/>
                    <a:pt x="558" y="833"/>
                    <a:pt x="605" y="833"/>
                  </a:cubicBezTo>
                </a:path>
              </a:pathLst>
            </a:custGeom>
            <a:noFill/>
            <a:ln w="19050" cap="flat" cmpd="sng">
              <a:solidFill>
                <a:schemeClr val="tx1"/>
              </a:solidFill>
              <a:prstDash val="solid"/>
              <a:round/>
              <a:headEnd type="none" w="med" len="med"/>
              <a:tailEnd type="none" w="med" len="med"/>
            </a:ln>
          </p:spPr>
          <p:txBody>
            <a:bodyPr/>
            <a:lstStyle/>
            <a:p>
              <a:endParaRPr lang="en-US"/>
            </a:p>
          </p:txBody>
        </p:sp>
        <p:sp>
          <p:nvSpPr>
            <p:cNvPr id="27679" name="Arc 24"/>
            <p:cNvSpPr>
              <a:spLocks/>
            </p:cNvSpPr>
            <p:nvPr/>
          </p:nvSpPr>
          <p:spPr bwMode="auto">
            <a:xfrm>
              <a:off x="2592" y="2047"/>
              <a:ext cx="672" cy="185"/>
            </a:xfrm>
            <a:custGeom>
              <a:avLst/>
              <a:gdLst>
                <a:gd name="T0" fmla="*/ 0 w 21600"/>
                <a:gd name="T1" fmla="*/ 0 h 18850"/>
                <a:gd name="T2" fmla="*/ 0 w 21600"/>
                <a:gd name="T3" fmla="*/ 0 h 18850"/>
                <a:gd name="T4" fmla="*/ 0 w 21600"/>
                <a:gd name="T5" fmla="*/ 0 h 18850"/>
                <a:gd name="T6" fmla="*/ 0 60000 65536"/>
                <a:gd name="T7" fmla="*/ 0 60000 65536"/>
                <a:gd name="T8" fmla="*/ 0 60000 65536"/>
                <a:gd name="T9" fmla="*/ 0 w 21600"/>
                <a:gd name="T10" fmla="*/ 0 h 18850"/>
                <a:gd name="T11" fmla="*/ 21600 w 21600"/>
                <a:gd name="T12" fmla="*/ 18850 h 18850"/>
              </a:gdLst>
              <a:ahLst/>
              <a:cxnLst>
                <a:cxn ang="T6">
                  <a:pos x="T0" y="T1"/>
                </a:cxn>
                <a:cxn ang="T7">
                  <a:pos x="T2" y="T3"/>
                </a:cxn>
                <a:cxn ang="T8">
                  <a:pos x="T4" y="T5"/>
                </a:cxn>
              </a:cxnLst>
              <a:rect l="T9" t="T10" r="T11" b="T12"/>
              <a:pathLst>
                <a:path w="21600" h="18850" fill="none" extrusionOk="0">
                  <a:moveTo>
                    <a:pt x="16696" y="-1"/>
                  </a:moveTo>
                  <a:cubicBezTo>
                    <a:pt x="19866" y="3863"/>
                    <a:pt x="21600" y="8706"/>
                    <a:pt x="21600" y="13704"/>
                  </a:cubicBezTo>
                  <a:cubicBezTo>
                    <a:pt x="21600" y="15438"/>
                    <a:pt x="21391" y="17165"/>
                    <a:pt x="20978" y="18850"/>
                  </a:cubicBezTo>
                </a:path>
                <a:path w="21600" h="18850" stroke="0" extrusionOk="0">
                  <a:moveTo>
                    <a:pt x="16696" y="-1"/>
                  </a:moveTo>
                  <a:cubicBezTo>
                    <a:pt x="19866" y="3863"/>
                    <a:pt x="21600" y="8706"/>
                    <a:pt x="21600" y="13704"/>
                  </a:cubicBezTo>
                  <a:cubicBezTo>
                    <a:pt x="21600" y="15438"/>
                    <a:pt x="21391" y="17165"/>
                    <a:pt x="20978" y="18850"/>
                  </a:cubicBezTo>
                  <a:lnTo>
                    <a:pt x="0" y="13704"/>
                  </a:lnTo>
                  <a:lnTo>
                    <a:pt x="16696" y="-1"/>
                  </a:lnTo>
                  <a:close/>
                </a:path>
              </a:pathLst>
            </a:custGeom>
            <a:noFill/>
            <a:ln w="50800">
              <a:solidFill>
                <a:schemeClr val="tx1"/>
              </a:solidFill>
              <a:round/>
              <a:headEnd/>
              <a:tailEnd/>
            </a:ln>
          </p:spPr>
          <p:txBody>
            <a:bodyPr wrap="none" anchor="ctr"/>
            <a:lstStyle/>
            <a:p>
              <a:endParaRPr lang="en-US"/>
            </a:p>
          </p:txBody>
        </p:sp>
        <p:sp>
          <p:nvSpPr>
            <p:cNvPr id="27680" name="Arc 25"/>
            <p:cNvSpPr>
              <a:spLocks/>
            </p:cNvSpPr>
            <p:nvPr/>
          </p:nvSpPr>
          <p:spPr bwMode="auto">
            <a:xfrm flipH="1">
              <a:off x="1967" y="2024"/>
              <a:ext cx="654" cy="164"/>
            </a:xfrm>
            <a:custGeom>
              <a:avLst/>
              <a:gdLst>
                <a:gd name="T0" fmla="*/ 0 w 21476"/>
                <a:gd name="T1" fmla="*/ 0 h 16189"/>
                <a:gd name="T2" fmla="*/ 0 w 21476"/>
                <a:gd name="T3" fmla="*/ 0 h 16189"/>
                <a:gd name="T4" fmla="*/ 0 w 21476"/>
                <a:gd name="T5" fmla="*/ 0 h 16189"/>
                <a:gd name="T6" fmla="*/ 0 60000 65536"/>
                <a:gd name="T7" fmla="*/ 0 60000 65536"/>
                <a:gd name="T8" fmla="*/ 0 60000 65536"/>
                <a:gd name="T9" fmla="*/ 0 w 21476"/>
                <a:gd name="T10" fmla="*/ 0 h 16189"/>
                <a:gd name="T11" fmla="*/ 21476 w 21476"/>
                <a:gd name="T12" fmla="*/ 16189 h 16189"/>
              </a:gdLst>
              <a:ahLst/>
              <a:cxnLst>
                <a:cxn ang="T6">
                  <a:pos x="T0" y="T1"/>
                </a:cxn>
                <a:cxn ang="T7">
                  <a:pos x="T2" y="T3"/>
                </a:cxn>
                <a:cxn ang="T8">
                  <a:pos x="T4" y="T5"/>
                </a:cxn>
              </a:cxnLst>
              <a:rect l="T9" t="T10" r="T11" b="T12"/>
              <a:pathLst>
                <a:path w="21476" h="16189" fill="none" extrusionOk="0">
                  <a:moveTo>
                    <a:pt x="14299" y="0"/>
                  </a:moveTo>
                  <a:cubicBezTo>
                    <a:pt x="18339" y="3568"/>
                    <a:pt x="20899" y="8519"/>
                    <a:pt x="21476" y="13878"/>
                  </a:cubicBezTo>
                </a:path>
                <a:path w="21476" h="16189" stroke="0" extrusionOk="0">
                  <a:moveTo>
                    <a:pt x="14299" y="0"/>
                  </a:moveTo>
                  <a:cubicBezTo>
                    <a:pt x="18339" y="3568"/>
                    <a:pt x="20899" y="8519"/>
                    <a:pt x="21476" y="13878"/>
                  </a:cubicBezTo>
                  <a:lnTo>
                    <a:pt x="0" y="16189"/>
                  </a:lnTo>
                  <a:lnTo>
                    <a:pt x="14299" y="0"/>
                  </a:lnTo>
                  <a:close/>
                </a:path>
              </a:pathLst>
            </a:custGeom>
            <a:noFill/>
            <a:ln w="50800">
              <a:solidFill>
                <a:schemeClr val="tx1"/>
              </a:solidFill>
              <a:round/>
              <a:headEnd/>
              <a:tailEnd/>
            </a:ln>
          </p:spPr>
          <p:txBody>
            <a:bodyPr wrap="none" anchor="ctr"/>
            <a:lstStyle/>
            <a:p>
              <a:endParaRPr lang="en-US"/>
            </a:p>
          </p:txBody>
        </p:sp>
        <p:sp>
          <p:nvSpPr>
            <p:cNvPr id="27681" name="Arc 26"/>
            <p:cNvSpPr>
              <a:spLocks/>
            </p:cNvSpPr>
            <p:nvPr/>
          </p:nvSpPr>
          <p:spPr bwMode="auto">
            <a:xfrm flipH="1" flipV="1">
              <a:off x="2389" y="2184"/>
              <a:ext cx="457" cy="212"/>
            </a:xfrm>
            <a:custGeom>
              <a:avLst/>
              <a:gdLst>
                <a:gd name="T0" fmla="*/ 0 w 14859"/>
                <a:gd name="T1" fmla="*/ 0 h 21600"/>
                <a:gd name="T2" fmla="*/ 0 w 14859"/>
                <a:gd name="T3" fmla="*/ 0 h 21600"/>
                <a:gd name="T4" fmla="*/ 0 w 14859"/>
                <a:gd name="T5" fmla="*/ 0 h 21600"/>
                <a:gd name="T6" fmla="*/ 0 60000 65536"/>
                <a:gd name="T7" fmla="*/ 0 60000 65536"/>
                <a:gd name="T8" fmla="*/ 0 60000 65536"/>
                <a:gd name="T9" fmla="*/ 0 w 14859"/>
                <a:gd name="T10" fmla="*/ 0 h 21600"/>
                <a:gd name="T11" fmla="*/ 14859 w 14859"/>
                <a:gd name="T12" fmla="*/ 21600 h 21600"/>
              </a:gdLst>
              <a:ahLst/>
              <a:cxnLst>
                <a:cxn ang="T6">
                  <a:pos x="T0" y="T1"/>
                </a:cxn>
                <a:cxn ang="T7">
                  <a:pos x="T2" y="T3"/>
                </a:cxn>
                <a:cxn ang="T8">
                  <a:pos x="T4" y="T5"/>
                </a:cxn>
              </a:cxnLst>
              <a:rect l="T9" t="T10" r="T11" b="T12"/>
              <a:pathLst>
                <a:path w="14859" h="21600" fill="none" extrusionOk="0">
                  <a:moveTo>
                    <a:pt x="-1" y="1185"/>
                  </a:moveTo>
                  <a:cubicBezTo>
                    <a:pt x="2270" y="400"/>
                    <a:pt x="4655" y="0"/>
                    <a:pt x="7058" y="0"/>
                  </a:cubicBezTo>
                  <a:cubicBezTo>
                    <a:pt x="9726" y="0"/>
                    <a:pt x="12371" y="494"/>
                    <a:pt x="14859" y="1457"/>
                  </a:cubicBezTo>
                </a:path>
                <a:path w="14859" h="21600" stroke="0" extrusionOk="0">
                  <a:moveTo>
                    <a:pt x="-1" y="1185"/>
                  </a:moveTo>
                  <a:cubicBezTo>
                    <a:pt x="2270" y="400"/>
                    <a:pt x="4655" y="0"/>
                    <a:pt x="7058" y="0"/>
                  </a:cubicBezTo>
                  <a:cubicBezTo>
                    <a:pt x="9726" y="0"/>
                    <a:pt x="12371" y="494"/>
                    <a:pt x="14859" y="1457"/>
                  </a:cubicBezTo>
                  <a:lnTo>
                    <a:pt x="7058" y="21600"/>
                  </a:lnTo>
                  <a:lnTo>
                    <a:pt x="-1" y="1185"/>
                  </a:lnTo>
                  <a:close/>
                </a:path>
              </a:pathLst>
            </a:custGeom>
            <a:noFill/>
            <a:ln w="50800">
              <a:solidFill>
                <a:schemeClr val="tx1"/>
              </a:solidFill>
              <a:round/>
              <a:headEnd/>
              <a:tailEnd/>
            </a:ln>
          </p:spPr>
          <p:txBody>
            <a:bodyPr wrap="none" anchor="ctr"/>
            <a:lstStyle/>
            <a:p>
              <a:endParaRPr lang="en-US"/>
            </a:p>
          </p:txBody>
        </p:sp>
        <p:sp>
          <p:nvSpPr>
            <p:cNvPr id="27682" name="Freeform 27"/>
            <p:cNvSpPr>
              <a:spLocks/>
            </p:cNvSpPr>
            <p:nvPr/>
          </p:nvSpPr>
          <p:spPr bwMode="auto">
            <a:xfrm>
              <a:off x="1976" y="2031"/>
              <a:ext cx="224" cy="123"/>
            </a:xfrm>
            <a:custGeom>
              <a:avLst/>
              <a:gdLst>
                <a:gd name="T0" fmla="*/ 209 w 224"/>
                <a:gd name="T1" fmla="*/ 0 h 123"/>
                <a:gd name="T2" fmla="*/ 199 w 224"/>
                <a:gd name="T3" fmla="*/ 19 h 123"/>
                <a:gd name="T4" fmla="*/ 208 w 224"/>
                <a:gd name="T5" fmla="*/ 35 h 123"/>
                <a:gd name="T6" fmla="*/ 215 w 224"/>
                <a:gd name="T7" fmla="*/ 47 h 123"/>
                <a:gd name="T8" fmla="*/ 224 w 224"/>
                <a:gd name="T9" fmla="*/ 67 h 123"/>
                <a:gd name="T10" fmla="*/ 194 w 224"/>
                <a:gd name="T11" fmla="*/ 77 h 123"/>
                <a:gd name="T12" fmla="*/ 176 w 224"/>
                <a:gd name="T13" fmla="*/ 80 h 123"/>
                <a:gd name="T14" fmla="*/ 157 w 224"/>
                <a:gd name="T15" fmla="*/ 84 h 123"/>
                <a:gd name="T16" fmla="*/ 82 w 224"/>
                <a:gd name="T17" fmla="*/ 95 h 123"/>
                <a:gd name="T18" fmla="*/ 47 w 224"/>
                <a:gd name="T19" fmla="*/ 110 h 123"/>
                <a:gd name="T20" fmla="*/ 10 w 224"/>
                <a:gd name="T21" fmla="*/ 120 h 123"/>
                <a:gd name="T22" fmla="*/ 14 w 224"/>
                <a:gd name="T23" fmla="*/ 113 h 123"/>
                <a:gd name="T24" fmla="*/ 26 w 224"/>
                <a:gd name="T25" fmla="*/ 101 h 123"/>
                <a:gd name="T26" fmla="*/ 40 w 224"/>
                <a:gd name="T27" fmla="*/ 84 h 123"/>
                <a:gd name="T28" fmla="*/ 46 w 224"/>
                <a:gd name="T29" fmla="*/ 76 h 123"/>
                <a:gd name="T30" fmla="*/ 72 w 224"/>
                <a:gd name="T31" fmla="*/ 56 h 123"/>
                <a:gd name="T32" fmla="*/ 86 w 224"/>
                <a:gd name="T33" fmla="*/ 52 h 123"/>
                <a:gd name="T34" fmla="*/ 107 w 224"/>
                <a:gd name="T35" fmla="*/ 40 h 123"/>
                <a:gd name="T36" fmla="*/ 119 w 224"/>
                <a:gd name="T37" fmla="*/ 34 h 123"/>
                <a:gd name="T38" fmla="*/ 158 w 224"/>
                <a:gd name="T39" fmla="*/ 26 h 123"/>
                <a:gd name="T40" fmla="*/ 190 w 224"/>
                <a:gd name="T41" fmla="*/ 11 h 123"/>
                <a:gd name="T42" fmla="*/ 209 w 224"/>
                <a:gd name="T43" fmla="*/ 0 h 1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4"/>
                <a:gd name="T67" fmla="*/ 0 h 123"/>
                <a:gd name="T68" fmla="*/ 224 w 224"/>
                <a:gd name="T69" fmla="*/ 123 h 1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4" h="123">
                  <a:moveTo>
                    <a:pt x="209" y="0"/>
                  </a:moveTo>
                  <a:cubicBezTo>
                    <a:pt x="202" y="3"/>
                    <a:pt x="200" y="12"/>
                    <a:pt x="199" y="19"/>
                  </a:cubicBezTo>
                  <a:cubicBezTo>
                    <a:pt x="202" y="25"/>
                    <a:pt x="204" y="30"/>
                    <a:pt x="208" y="35"/>
                  </a:cubicBezTo>
                  <a:cubicBezTo>
                    <a:pt x="209" y="40"/>
                    <a:pt x="210" y="45"/>
                    <a:pt x="215" y="47"/>
                  </a:cubicBezTo>
                  <a:cubicBezTo>
                    <a:pt x="220" y="55"/>
                    <a:pt x="222" y="57"/>
                    <a:pt x="224" y="67"/>
                  </a:cubicBezTo>
                  <a:cubicBezTo>
                    <a:pt x="222" y="80"/>
                    <a:pt x="205" y="76"/>
                    <a:pt x="194" y="77"/>
                  </a:cubicBezTo>
                  <a:cubicBezTo>
                    <a:pt x="188" y="78"/>
                    <a:pt x="182" y="79"/>
                    <a:pt x="176" y="80"/>
                  </a:cubicBezTo>
                  <a:cubicBezTo>
                    <a:pt x="169" y="83"/>
                    <a:pt x="165" y="83"/>
                    <a:pt x="157" y="84"/>
                  </a:cubicBezTo>
                  <a:cubicBezTo>
                    <a:pt x="147" y="97"/>
                    <a:pt x="94" y="95"/>
                    <a:pt x="82" y="95"/>
                  </a:cubicBezTo>
                  <a:cubicBezTo>
                    <a:pt x="71" y="106"/>
                    <a:pt x="63" y="107"/>
                    <a:pt x="47" y="110"/>
                  </a:cubicBezTo>
                  <a:cubicBezTo>
                    <a:pt x="35" y="116"/>
                    <a:pt x="24" y="119"/>
                    <a:pt x="10" y="120"/>
                  </a:cubicBezTo>
                  <a:cubicBezTo>
                    <a:pt x="0" y="123"/>
                    <a:pt x="11" y="114"/>
                    <a:pt x="14" y="113"/>
                  </a:cubicBezTo>
                  <a:cubicBezTo>
                    <a:pt x="18" y="107"/>
                    <a:pt x="20" y="105"/>
                    <a:pt x="26" y="101"/>
                  </a:cubicBezTo>
                  <a:cubicBezTo>
                    <a:pt x="29" y="96"/>
                    <a:pt x="34" y="86"/>
                    <a:pt x="40" y="84"/>
                  </a:cubicBezTo>
                  <a:cubicBezTo>
                    <a:pt x="41" y="79"/>
                    <a:pt x="41" y="78"/>
                    <a:pt x="46" y="76"/>
                  </a:cubicBezTo>
                  <a:cubicBezTo>
                    <a:pt x="48" y="71"/>
                    <a:pt x="65" y="59"/>
                    <a:pt x="72" y="56"/>
                  </a:cubicBezTo>
                  <a:cubicBezTo>
                    <a:pt x="76" y="54"/>
                    <a:pt x="86" y="52"/>
                    <a:pt x="86" y="52"/>
                  </a:cubicBezTo>
                  <a:cubicBezTo>
                    <a:pt x="90" y="46"/>
                    <a:pt x="101" y="42"/>
                    <a:pt x="107" y="40"/>
                  </a:cubicBezTo>
                  <a:cubicBezTo>
                    <a:pt x="111" y="35"/>
                    <a:pt x="113" y="35"/>
                    <a:pt x="119" y="34"/>
                  </a:cubicBezTo>
                  <a:cubicBezTo>
                    <a:pt x="129" y="27"/>
                    <a:pt x="148" y="27"/>
                    <a:pt x="158" y="26"/>
                  </a:cubicBezTo>
                  <a:cubicBezTo>
                    <a:pt x="170" y="21"/>
                    <a:pt x="176" y="14"/>
                    <a:pt x="190" y="11"/>
                  </a:cubicBezTo>
                  <a:cubicBezTo>
                    <a:pt x="196" y="7"/>
                    <a:pt x="202" y="1"/>
                    <a:pt x="209" y="0"/>
                  </a:cubicBezTo>
                  <a:close/>
                </a:path>
              </a:pathLst>
            </a:custGeom>
            <a:solidFill>
              <a:srgbClr val="333333"/>
            </a:solidFill>
            <a:ln w="9525">
              <a:noFill/>
              <a:round/>
              <a:headEnd/>
              <a:tailEnd/>
            </a:ln>
          </p:spPr>
          <p:txBody>
            <a:bodyPr/>
            <a:lstStyle/>
            <a:p>
              <a:endParaRPr lang="en-US"/>
            </a:p>
          </p:txBody>
        </p:sp>
        <p:sp>
          <p:nvSpPr>
            <p:cNvPr id="27683" name="Freeform 28"/>
            <p:cNvSpPr>
              <a:spLocks/>
            </p:cNvSpPr>
            <p:nvPr/>
          </p:nvSpPr>
          <p:spPr bwMode="auto">
            <a:xfrm>
              <a:off x="3112" y="2055"/>
              <a:ext cx="156" cy="177"/>
            </a:xfrm>
            <a:custGeom>
              <a:avLst/>
              <a:gdLst>
                <a:gd name="T0" fmla="*/ 10 w 156"/>
                <a:gd name="T1" fmla="*/ 8 h 177"/>
                <a:gd name="T2" fmla="*/ 19 w 156"/>
                <a:gd name="T3" fmla="*/ 17 h 177"/>
                <a:gd name="T4" fmla="*/ 26 w 156"/>
                <a:gd name="T5" fmla="*/ 40 h 177"/>
                <a:gd name="T6" fmla="*/ 36 w 156"/>
                <a:gd name="T7" fmla="*/ 55 h 177"/>
                <a:gd name="T8" fmla="*/ 39 w 156"/>
                <a:gd name="T9" fmla="*/ 71 h 177"/>
                <a:gd name="T10" fmla="*/ 43 w 156"/>
                <a:gd name="T11" fmla="*/ 95 h 177"/>
                <a:gd name="T12" fmla="*/ 44 w 156"/>
                <a:gd name="T13" fmla="*/ 118 h 177"/>
                <a:gd name="T14" fmla="*/ 54 w 156"/>
                <a:gd name="T15" fmla="*/ 124 h 177"/>
                <a:gd name="T16" fmla="*/ 66 w 156"/>
                <a:gd name="T17" fmla="*/ 130 h 177"/>
                <a:gd name="T18" fmla="*/ 79 w 156"/>
                <a:gd name="T19" fmla="*/ 136 h 177"/>
                <a:gd name="T20" fmla="*/ 88 w 156"/>
                <a:gd name="T21" fmla="*/ 141 h 177"/>
                <a:gd name="T22" fmla="*/ 94 w 156"/>
                <a:gd name="T23" fmla="*/ 143 h 177"/>
                <a:gd name="T24" fmla="*/ 102 w 156"/>
                <a:gd name="T25" fmla="*/ 151 h 177"/>
                <a:gd name="T26" fmla="*/ 110 w 156"/>
                <a:gd name="T27" fmla="*/ 163 h 177"/>
                <a:gd name="T28" fmla="*/ 127 w 156"/>
                <a:gd name="T29" fmla="*/ 177 h 177"/>
                <a:gd name="T30" fmla="*/ 146 w 156"/>
                <a:gd name="T31" fmla="*/ 146 h 177"/>
                <a:gd name="T32" fmla="*/ 135 w 156"/>
                <a:gd name="T33" fmla="*/ 79 h 177"/>
                <a:gd name="T34" fmla="*/ 118 w 156"/>
                <a:gd name="T35" fmla="*/ 57 h 177"/>
                <a:gd name="T36" fmla="*/ 78 w 156"/>
                <a:gd name="T37" fmla="*/ 37 h 177"/>
                <a:gd name="T38" fmla="*/ 66 w 156"/>
                <a:gd name="T39" fmla="*/ 32 h 177"/>
                <a:gd name="T40" fmla="*/ 46 w 156"/>
                <a:gd name="T41" fmla="*/ 19 h 177"/>
                <a:gd name="T42" fmla="*/ 37 w 156"/>
                <a:gd name="T43" fmla="*/ 9 h 177"/>
                <a:gd name="T44" fmla="*/ 34 w 156"/>
                <a:gd name="T45" fmla="*/ 7 h 177"/>
                <a:gd name="T46" fmla="*/ 26 w 156"/>
                <a:gd name="T47" fmla="*/ 1 h 177"/>
                <a:gd name="T48" fmla="*/ 8 w 156"/>
                <a:gd name="T49" fmla="*/ 2 h 177"/>
                <a:gd name="T50" fmla="*/ 12 w 156"/>
                <a:gd name="T51" fmla="*/ 15 h 177"/>
                <a:gd name="T52" fmla="*/ 10 w 156"/>
                <a:gd name="T53" fmla="*/ 8 h 1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6"/>
                <a:gd name="T82" fmla="*/ 0 h 177"/>
                <a:gd name="T83" fmla="*/ 156 w 156"/>
                <a:gd name="T84" fmla="*/ 177 h 1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6" h="177">
                  <a:moveTo>
                    <a:pt x="10" y="8"/>
                  </a:moveTo>
                  <a:cubicBezTo>
                    <a:pt x="14" y="11"/>
                    <a:pt x="15" y="14"/>
                    <a:pt x="19" y="17"/>
                  </a:cubicBezTo>
                  <a:cubicBezTo>
                    <a:pt x="20" y="28"/>
                    <a:pt x="18" y="34"/>
                    <a:pt x="26" y="40"/>
                  </a:cubicBezTo>
                  <a:cubicBezTo>
                    <a:pt x="27" y="45"/>
                    <a:pt x="32" y="50"/>
                    <a:pt x="36" y="55"/>
                  </a:cubicBezTo>
                  <a:cubicBezTo>
                    <a:pt x="38" y="68"/>
                    <a:pt x="37" y="63"/>
                    <a:pt x="39" y="71"/>
                  </a:cubicBezTo>
                  <a:cubicBezTo>
                    <a:pt x="40" y="79"/>
                    <a:pt x="42" y="87"/>
                    <a:pt x="43" y="95"/>
                  </a:cubicBezTo>
                  <a:cubicBezTo>
                    <a:pt x="43" y="103"/>
                    <a:pt x="41" y="111"/>
                    <a:pt x="44" y="118"/>
                  </a:cubicBezTo>
                  <a:cubicBezTo>
                    <a:pt x="45" y="122"/>
                    <a:pt x="54" y="124"/>
                    <a:pt x="54" y="124"/>
                  </a:cubicBezTo>
                  <a:cubicBezTo>
                    <a:pt x="55" y="128"/>
                    <a:pt x="66" y="130"/>
                    <a:pt x="66" y="130"/>
                  </a:cubicBezTo>
                  <a:cubicBezTo>
                    <a:pt x="70" y="135"/>
                    <a:pt x="73" y="135"/>
                    <a:pt x="79" y="136"/>
                  </a:cubicBezTo>
                  <a:cubicBezTo>
                    <a:pt x="83" y="140"/>
                    <a:pt x="81" y="139"/>
                    <a:pt x="88" y="141"/>
                  </a:cubicBezTo>
                  <a:cubicBezTo>
                    <a:pt x="90" y="142"/>
                    <a:pt x="94" y="143"/>
                    <a:pt x="94" y="143"/>
                  </a:cubicBezTo>
                  <a:cubicBezTo>
                    <a:pt x="96" y="146"/>
                    <a:pt x="99" y="149"/>
                    <a:pt x="102" y="151"/>
                  </a:cubicBezTo>
                  <a:cubicBezTo>
                    <a:pt x="104" y="158"/>
                    <a:pt x="106" y="157"/>
                    <a:pt x="110" y="163"/>
                  </a:cubicBezTo>
                  <a:cubicBezTo>
                    <a:pt x="112" y="171"/>
                    <a:pt x="119" y="175"/>
                    <a:pt x="127" y="177"/>
                  </a:cubicBezTo>
                  <a:cubicBezTo>
                    <a:pt x="137" y="174"/>
                    <a:pt x="144" y="156"/>
                    <a:pt x="146" y="146"/>
                  </a:cubicBezTo>
                  <a:cubicBezTo>
                    <a:pt x="145" y="123"/>
                    <a:pt x="156" y="86"/>
                    <a:pt x="135" y="79"/>
                  </a:cubicBezTo>
                  <a:cubicBezTo>
                    <a:pt x="132" y="69"/>
                    <a:pt x="128" y="61"/>
                    <a:pt x="118" y="57"/>
                  </a:cubicBezTo>
                  <a:cubicBezTo>
                    <a:pt x="111" y="43"/>
                    <a:pt x="91" y="40"/>
                    <a:pt x="78" y="37"/>
                  </a:cubicBezTo>
                  <a:cubicBezTo>
                    <a:pt x="74" y="35"/>
                    <a:pt x="66" y="32"/>
                    <a:pt x="66" y="32"/>
                  </a:cubicBezTo>
                  <a:cubicBezTo>
                    <a:pt x="59" y="27"/>
                    <a:pt x="52" y="25"/>
                    <a:pt x="46" y="19"/>
                  </a:cubicBezTo>
                  <a:cubicBezTo>
                    <a:pt x="44" y="13"/>
                    <a:pt x="42" y="13"/>
                    <a:pt x="37" y="9"/>
                  </a:cubicBezTo>
                  <a:cubicBezTo>
                    <a:pt x="36" y="8"/>
                    <a:pt x="34" y="7"/>
                    <a:pt x="34" y="7"/>
                  </a:cubicBezTo>
                  <a:cubicBezTo>
                    <a:pt x="32" y="2"/>
                    <a:pt x="31" y="2"/>
                    <a:pt x="26" y="1"/>
                  </a:cubicBezTo>
                  <a:cubicBezTo>
                    <a:pt x="20" y="1"/>
                    <a:pt x="14" y="0"/>
                    <a:pt x="8" y="2"/>
                  </a:cubicBezTo>
                  <a:cubicBezTo>
                    <a:pt x="0" y="4"/>
                    <a:pt x="12" y="16"/>
                    <a:pt x="12" y="15"/>
                  </a:cubicBezTo>
                  <a:cubicBezTo>
                    <a:pt x="12" y="13"/>
                    <a:pt x="11" y="10"/>
                    <a:pt x="10" y="8"/>
                  </a:cubicBezTo>
                  <a:close/>
                </a:path>
              </a:pathLst>
            </a:custGeom>
            <a:solidFill>
              <a:srgbClr val="333333"/>
            </a:solidFill>
            <a:ln w="9525">
              <a:noFill/>
              <a:round/>
              <a:headEnd/>
              <a:tailEnd/>
            </a:ln>
          </p:spPr>
          <p:txBody>
            <a:bodyPr/>
            <a:lstStyle/>
            <a:p>
              <a:endParaRPr lang="en-US"/>
            </a:p>
          </p:txBody>
        </p:sp>
        <p:sp>
          <p:nvSpPr>
            <p:cNvPr id="27684" name="Line 29"/>
            <p:cNvSpPr>
              <a:spLocks noChangeShapeType="1"/>
            </p:cNvSpPr>
            <p:nvPr/>
          </p:nvSpPr>
          <p:spPr bwMode="auto">
            <a:xfrm flipH="1">
              <a:off x="2333" y="2035"/>
              <a:ext cx="170" cy="22"/>
            </a:xfrm>
            <a:prstGeom prst="line">
              <a:avLst/>
            </a:prstGeom>
            <a:noFill/>
            <a:ln w="9525">
              <a:solidFill>
                <a:schemeClr val="tx1"/>
              </a:solidFill>
              <a:round/>
              <a:headEnd/>
              <a:tailEnd/>
            </a:ln>
          </p:spPr>
          <p:txBody>
            <a:bodyPr/>
            <a:lstStyle/>
            <a:p>
              <a:endParaRPr lang="en-US"/>
            </a:p>
          </p:txBody>
        </p:sp>
        <p:sp>
          <p:nvSpPr>
            <p:cNvPr id="27685" name="Line 30"/>
            <p:cNvSpPr>
              <a:spLocks noChangeShapeType="1"/>
            </p:cNvSpPr>
            <p:nvPr/>
          </p:nvSpPr>
          <p:spPr bwMode="auto">
            <a:xfrm>
              <a:off x="2582" y="2058"/>
              <a:ext cx="205" cy="64"/>
            </a:xfrm>
            <a:prstGeom prst="line">
              <a:avLst/>
            </a:prstGeom>
            <a:noFill/>
            <a:ln w="9525">
              <a:solidFill>
                <a:schemeClr val="tx1"/>
              </a:solidFill>
              <a:round/>
              <a:headEnd/>
              <a:tailEnd/>
            </a:ln>
          </p:spPr>
          <p:txBody>
            <a:bodyPr/>
            <a:lstStyle/>
            <a:p>
              <a:endParaRPr lang="en-US"/>
            </a:p>
          </p:txBody>
        </p:sp>
        <p:sp>
          <p:nvSpPr>
            <p:cNvPr id="27686" name="Line 31"/>
            <p:cNvSpPr>
              <a:spLocks noChangeShapeType="1"/>
            </p:cNvSpPr>
            <p:nvPr/>
          </p:nvSpPr>
          <p:spPr bwMode="auto">
            <a:xfrm>
              <a:off x="2621" y="2038"/>
              <a:ext cx="153" cy="4"/>
            </a:xfrm>
            <a:prstGeom prst="line">
              <a:avLst/>
            </a:prstGeom>
            <a:noFill/>
            <a:ln w="9525">
              <a:solidFill>
                <a:schemeClr val="tx1"/>
              </a:solidFill>
              <a:round/>
              <a:headEnd/>
              <a:tailEnd/>
            </a:ln>
          </p:spPr>
          <p:txBody>
            <a:bodyPr/>
            <a:lstStyle/>
            <a:p>
              <a:endParaRPr lang="en-US"/>
            </a:p>
          </p:txBody>
        </p:sp>
        <p:sp>
          <p:nvSpPr>
            <p:cNvPr id="27687" name="Line 32"/>
            <p:cNvSpPr>
              <a:spLocks noChangeShapeType="1"/>
            </p:cNvSpPr>
            <p:nvPr/>
          </p:nvSpPr>
          <p:spPr bwMode="auto">
            <a:xfrm flipH="1">
              <a:off x="2387" y="2054"/>
              <a:ext cx="99" cy="32"/>
            </a:xfrm>
            <a:prstGeom prst="line">
              <a:avLst/>
            </a:prstGeom>
            <a:noFill/>
            <a:ln w="9525">
              <a:solidFill>
                <a:schemeClr val="tx1"/>
              </a:solidFill>
              <a:round/>
              <a:headEnd/>
              <a:tailEnd/>
            </a:ln>
          </p:spPr>
          <p:txBody>
            <a:bodyPr/>
            <a:lstStyle/>
            <a:p>
              <a:endParaRPr lang="en-US"/>
            </a:p>
          </p:txBody>
        </p:sp>
        <p:sp>
          <p:nvSpPr>
            <p:cNvPr id="27688" name="Line 33"/>
            <p:cNvSpPr>
              <a:spLocks noChangeShapeType="1"/>
            </p:cNvSpPr>
            <p:nvPr/>
          </p:nvSpPr>
          <p:spPr bwMode="auto">
            <a:xfrm>
              <a:off x="2630" y="2045"/>
              <a:ext cx="180" cy="51"/>
            </a:xfrm>
            <a:prstGeom prst="line">
              <a:avLst/>
            </a:prstGeom>
            <a:noFill/>
            <a:ln w="9525">
              <a:solidFill>
                <a:schemeClr val="tx1"/>
              </a:solidFill>
              <a:round/>
              <a:headEnd/>
              <a:tailEnd/>
            </a:ln>
          </p:spPr>
          <p:txBody>
            <a:bodyPr/>
            <a:lstStyle/>
            <a:p>
              <a:endParaRPr lang="en-US"/>
            </a:p>
          </p:txBody>
        </p:sp>
        <p:sp>
          <p:nvSpPr>
            <p:cNvPr id="27689" name="Freeform 34"/>
            <p:cNvSpPr>
              <a:spLocks/>
            </p:cNvSpPr>
            <p:nvPr/>
          </p:nvSpPr>
          <p:spPr bwMode="auto">
            <a:xfrm>
              <a:off x="3533" y="2045"/>
              <a:ext cx="301" cy="493"/>
            </a:xfrm>
            <a:custGeom>
              <a:avLst/>
              <a:gdLst>
                <a:gd name="T0" fmla="*/ 15 w 301"/>
                <a:gd name="T1" fmla="*/ 473 h 493"/>
                <a:gd name="T2" fmla="*/ 2 w 301"/>
                <a:gd name="T3" fmla="*/ 425 h 493"/>
                <a:gd name="T4" fmla="*/ 5 w 301"/>
                <a:gd name="T5" fmla="*/ 35 h 493"/>
                <a:gd name="T6" fmla="*/ 40 w 301"/>
                <a:gd name="T7" fmla="*/ 438 h 493"/>
                <a:gd name="T8" fmla="*/ 60 w 301"/>
                <a:gd name="T9" fmla="*/ 185 h 493"/>
                <a:gd name="T10" fmla="*/ 85 w 301"/>
                <a:gd name="T11" fmla="*/ 403 h 493"/>
                <a:gd name="T12" fmla="*/ 92 w 301"/>
                <a:gd name="T13" fmla="*/ 0 h 493"/>
                <a:gd name="T14" fmla="*/ 114 w 301"/>
                <a:gd name="T15" fmla="*/ 470 h 493"/>
                <a:gd name="T16" fmla="*/ 120 w 301"/>
                <a:gd name="T17" fmla="*/ 128 h 493"/>
                <a:gd name="T18" fmla="*/ 140 w 301"/>
                <a:gd name="T19" fmla="*/ 361 h 493"/>
                <a:gd name="T20" fmla="*/ 168 w 301"/>
                <a:gd name="T21" fmla="*/ 121 h 493"/>
                <a:gd name="T22" fmla="*/ 168 w 301"/>
                <a:gd name="T23" fmla="*/ 438 h 493"/>
                <a:gd name="T24" fmla="*/ 191 w 301"/>
                <a:gd name="T25" fmla="*/ 307 h 493"/>
                <a:gd name="T26" fmla="*/ 194 w 301"/>
                <a:gd name="T27" fmla="*/ 435 h 493"/>
                <a:gd name="T28" fmla="*/ 264 w 301"/>
                <a:gd name="T29" fmla="*/ 332 h 493"/>
                <a:gd name="T30" fmla="*/ 223 w 301"/>
                <a:gd name="T31" fmla="*/ 435 h 493"/>
                <a:gd name="T32" fmla="*/ 293 w 301"/>
                <a:gd name="T33" fmla="*/ 348 h 493"/>
                <a:gd name="T34" fmla="*/ 226 w 301"/>
                <a:gd name="T35" fmla="*/ 454 h 493"/>
                <a:gd name="T36" fmla="*/ 162 w 301"/>
                <a:gd name="T37" fmla="*/ 476 h 493"/>
                <a:gd name="T38" fmla="*/ 76 w 301"/>
                <a:gd name="T39" fmla="*/ 483 h 493"/>
                <a:gd name="T40" fmla="*/ 47 w 301"/>
                <a:gd name="T41" fmla="*/ 470 h 493"/>
                <a:gd name="T42" fmla="*/ 15 w 301"/>
                <a:gd name="T43" fmla="*/ 464 h 493"/>
                <a:gd name="T44" fmla="*/ 15 w 301"/>
                <a:gd name="T45" fmla="*/ 473 h 4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1"/>
                <a:gd name="T70" fmla="*/ 0 h 493"/>
                <a:gd name="T71" fmla="*/ 301 w 301"/>
                <a:gd name="T72" fmla="*/ 493 h 4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1" h="493">
                  <a:moveTo>
                    <a:pt x="15" y="473"/>
                  </a:moveTo>
                  <a:cubicBezTo>
                    <a:pt x="11" y="457"/>
                    <a:pt x="6" y="442"/>
                    <a:pt x="2" y="425"/>
                  </a:cubicBezTo>
                  <a:cubicBezTo>
                    <a:pt x="5" y="295"/>
                    <a:pt x="5" y="166"/>
                    <a:pt x="5" y="35"/>
                  </a:cubicBezTo>
                  <a:lnTo>
                    <a:pt x="40" y="438"/>
                  </a:lnTo>
                  <a:lnTo>
                    <a:pt x="60" y="185"/>
                  </a:lnTo>
                  <a:lnTo>
                    <a:pt x="85" y="403"/>
                  </a:lnTo>
                  <a:lnTo>
                    <a:pt x="92" y="0"/>
                  </a:lnTo>
                  <a:lnTo>
                    <a:pt x="114" y="470"/>
                  </a:lnTo>
                  <a:lnTo>
                    <a:pt x="120" y="128"/>
                  </a:lnTo>
                  <a:lnTo>
                    <a:pt x="140" y="361"/>
                  </a:lnTo>
                  <a:lnTo>
                    <a:pt x="168" y="121"/>
                  </a:lnTo>
                  <a:lnTo>
                    <a:pt x="168" y="438"/>
                  </a:lnTo>
                  <a:lnTo>
                    <a:pt x="191" y="307"/>
                  </a:lnTo>
                  <a:lnTo>
                    <a:pt x="194" y="435"/>
                  </a:lnTo>
                  <a:lnTo>
                    <a:pt x="264" y="332"/>
                  </a:lnTo>
                  <a:lnTo>
                    <a:pt x="223" y="435"/>
                  </a:lnTo>
                  <a:lnTo>
                    <a:pt x="293" y="348"/>
                  </a:lnTo>
                  <a:cubicBezTo>
                    <a:pt x="270" y="470"/>
                    <a:pt x="301" y="440"/>
                    <a:pt x="226" y="454"/>
                  </a:cubicBezTo>
                  <a:cubicBezTo>
                    <a:pt x="207" y="466"/>
                    <a:pt x="184" y="472"/>
                    <a:pt x="162" y="476"/>
                  </a:cubicBezTo>
                  <a:cubicBezTo>
                    <a:pt x="137" y="493"/>
                    <a:pt x="104" y="485"/>
                    <a:pt x="76" y="483"/>
                  </a:cubicBezTo>
                  <a:cubicBezTo>
                    <a:pt x="58" y="472"/>
                    <a:pt x="65" y="474"/>
                    <a:pt x="47" y="470"/>
                  </a:cubicBezTo>
                  <a:cubicBezTo>
                    <a:pt x="36" y="468"/>
                    <a:pt x="15" y="464"/>
                    <a:pt x="15" y="464"/>
                  </a:cubicBezTo>
                  <a:cubicBezTo>
                    <a:pt x="0" y="458"/>
                    <a:pt x="3" y="457"/>
                    <a:pt x="15" y="473"/>
                  </a:cubicBezTo>
                  <a:close/>
                </a:path>
              </a:pathLst>
            </a:custGeom>
            <a:solidFill>
              <a:schemeClr val="folHlink"/>
            </a:solidFill>
            <a:ln w="9525" cap="flat" cmpd="sng">
              <a:solidFill>
                <a:schemeClr val="tx1"/>
              </a:solidFill>
              <a:prstDash val="solid"/>
              <a:round/>
              <a:headEnd type="none" w="med" len="med"/>
              <a:tailEnd type="none" w="med" len="med"/>
            </a:ln>
          </p:spPr>
          <p:txBody>
            <a:bodyPr/>
            <a:lstStyle/>
            <a:p>
              <a:endParaRPr lang="en-US"/>
            </a:p>
          </p:txBody>
        </p:sp>
        <p:sp>
          <p:nvSpPr>
            <p:cNvPr id="27690" name="Freeform 35"/>
            <p:cNvSpPr>
              <a:spLocks/>
            </p:cNvSpPr>
            <p:nvPr/>
          </p:nvSpPr>
          <p:spPr bwMode="auto">
            <a:xfrm>
              <a:off x="1393" y="2331"/>
              <a:ext cx="1202" cy="453"/>
            </a:xfrm>
            <a:custGeom>
              <a:avLst/>
              <a:gdLst>
                <a:gd name="T0" fmla="*/ 18 w 1202"/>
                <a:gd name="T1" fmla="*/ 229 h 453"/>
                <a:gd name="T2" fmla="*/ 79 w 1202"/>
                <a:gd name="T3" fmla="*/ 43 h 453"/>
                <a:gd name="T4" fmla="*/ 101 w 1202"/>
                <a:gd name="T5" fmla="*/ 117 h 453"/>
                <a:gd name="T6" fmla="*/ 156 w 1202"/>
                <a:gd name="T7" fmla="*/ 162 h 453"/>
                <a:gd name="T8" fmla="*/ 245 w 1202"/>
                <a:gd name="T9" fmla="*/ 255 h 453"/>
                <a:gd name="T10" fmla="*/ 300 w 1202"/>
                <a:gd name="T11" fmla="*/ 251 h 453"/>
                <a:gd name="T12" fmla="*/ 313 w 1202"/>
                <a:gd name="T13" fmla="*/ 383 h 453"/>
                <a:gd name="T14" fmla="*/ 354 w 1202"/>
                <a:gd name="T15" fmla="*/ 370 h 453"/>
                <a:gd name="T16" fmla="*/ 389 w 1202"/>
                <a:gd name="T17" fmla="*/ 392 h 453"/>
                <a:gd name="T18" fmla="*/ 434 w 1202"/>
                <a:gd name="T19" fmla="*/ 411 h 453"/>
                <a:gd name="T20" fmla="*/ 537 w 1202"/>
                <a:gd name="T21" fmla="*/ 379 h 453"/>
                <a:gd name="T22" fmla="*/ 562 w 1202"/>
                <a:gd name="T23" fmla="*/ 418 h 453"/>
                <a:gd name="T24" fmla="*/ 607 w 1202"/>
                <a:gd name="T25" fmla="*/ 443 h 453"/>
                <a:gd name="T26" fmla="*/ 642 w 1202"/>
                <a:gd name="T27" fmla="*/ 415 h 453"/>
                <a:gd name="T28" fmla="*/ 671 w 1202"/>
                <a:gd name="T29" fmla="*/ 386 h 453"/>
                <a:gd name="T30" fmla="*/ 709 w 1202"/>
                <a:gd name="T31" fmla="*/ 447 h 453"/>
                <a:gd name="T32" fmla="*/ 796 w 1202"/>
                <a:gd name="T33" fmla="*/ 408 h 453"/>
                <a:gd name="T34" fmla="*/ 818 w 1202"/>
                <a:gd name="T35" fmla="*/ 431 h 453"/>
                <a:gd name="T36" fmla="*/ 850 w 1202"/>
                <a:gd name="T37" fmla="*/ 450 h 453"/>
                <a:gd name="T38" fmla="*/ 869 w 1202"/>
                <a:gd name="T39" fmla="*/ 447 h 453"/>
                <a:gd name="T40" fmla="*/ 911 w 1202"/>
                <a:gd name="T41" fmla="*/ 363 h 453"/>
                <a:gd name="T42" fmla="*/ 953 w 1202"/>
                <a:gd name="T43" fmla="*/ 341 h 453"/>
                <a:gd name="T44" fmla="*/ 985 w 1202"/>
                <a:gd name="T45" fmla="*/ 408 h 453"/>
                <a:gd name="T46" fmla="*/ 1013 w 1202"/>
                <a:gd name="T47" fmla="*/ 434 h 453"/>
                <a:gd name="T48" fmla="*/ 1058 w 1202"/>
                <a:gd name="T49" fmla="*/ 399 h 453"/>
                <a:gd name="T50" fmla="*/ 1116 w 1202"/>
                <a:gd name="T51" fmla="*/ 251 h 453"/>
                <a:gd name="T52" fmla="*/ 1129 w 1202"/>
                <a:gd name="T53" fmla="*/ 354 h 453"/>
                <a:gd name="T54" fmla="*/ 1164 w 1202"/>
                <a:gd name="T55" fmla="*/ 194 h 453"/>
                <a:gd name="T56" fmla="*/ 1202 w 1202"/>
                <a:gd name="T57" fmla="*/ 424 h 453"/>
                <a:gd name="T58" fmla="*/ 847 w 1202"/>
                <a:gd name="T59" fmla="*/ 447 h 453"/>
                <a:gd name="T60" fmla="*/ 613 w 1202"/>
                <a:gd name="T61" fmla="*/ 427 h 453"/>
                <a:gd name="T62" fmla="*/ 501 w 1202"/>
                <a:gd name="T63" fmla="*/ 405 h 453"/>
                <a:gd name="T64" fmla="*/ 281 w 1202"/>
                <a:gd name="T65" fmla="*/ 363 h 453"/>
                <a:gd name="T66" fmla="*/ 18 w 1202"/>
                <a:gd name="T67" fmla="*/ 293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02"/>
                <a:gd name="T103" fmla="*/ 0 h 453"/>
                <a:gd name="T104" fmla="*/ 1202 w 1202"/>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02" h="453">
                  <a:moveTo>
                    <a:pt x="18" y="293"/>
                  </a:moveTo>
                  <a:cubicBezTo>
                    <a:pt x="0" y="281"/>
                    <a:pt x="4" y="243"/>
                    <a:pt x="18" y="229"/>
                  </a:cubicBezTo>
                  <a:lnTo>
                    <a:pt x="41" y="274"/>
                  </a:lnTo>
                  <a:lnTo>
                    <a:pt x="79" y="43"/>
                  </a:lnTo>
                  <a:lnTo>
                    <a:pt x="76" y="245"/>
                  </a:lnTo>
                  <a:lnTo>
                    <a:pt x="101" y="117"/>
                  </a:lnTo>
                  <a:lnTo>
                    <a:pt x="121" y="216"/>
                  </a:lnTo>
                  <a:lnTo>
                    <a:pt x="156" y="162"/>
                  </a:lnTo>
                  <a:lnTo>
                    <a:pt x="188" y="341"/>
                  </a:lnTo>
                  <a:lnTo>
                    <a:pt x="245" y="255"/>
                  </a:lnTo>
                  <a:lnTo>
                    <a:pt x="261" y="315"/>
                  </a:lnTo>
                  <a:lnTo>
                    <a:pt x="300" y="251"/>
                  </a:lnTo>
                  <a:lnTo>
                    <a:pt x="303" y="363"/>
                  </a:lnTo>
                  <a:lnTo>
                    <a:pt x="313" y="383"/>
                  </a:lnTo>
                  <a:lnTo>
                    <a:pt x="338" y="194"/>
                  </a:lnTo>
                  <a:lnTo>
                    <a:pt x="354" y="370"/>
                  </a:lnTo>
                  <a:lnTo>
                    <a:pt x="370" y="312"/>
                  </a:lnTo>
                  <a:lnTo>
                    <a:pt x="389" y="392"/>
                  </a:lnTo>
                  <a:lnTo>
                    <a:pt x="418" y="325"/>
                  </a:lnTo>
                  <a:lnTo>
                    <a:pt x="434" y="411"/>
                  </a:lnTo>
                  <a:lnTo>
                    <a:pt x="505" y="367"/>
                  </a:lnTo>
                  <a:lnTo>
                    <a:pt x="537" y="379"/>
                  </a:lnTo>
                  <a:lnTo>
                    <a:pt x="556" y="277"/>
                  </a:lnTo>
                  <a:lnTo>
                    <a:pt x="562" y="418"/>
                  </a:lnTo>
                  <a:lnTo>
                    <a:pt x="594" y="322"/>
                  </a:lnTo>
                  <a:lnTo>
                    <a:pt x="607" y="443"/>
                  </a:lnTo>
                  <a:lnTo>
                    <a:pt x="639" y="322"/>
                  </a:lnTo>
                  <a:lnTo>
                    <a:pt x="642" y="415"/>
                  </a:lnTo>
                  <a:lnTo>
                    <a:pt x="674" y="239"/>
                  </a:lnTo>
                  <a:lnTo>
                    <a:pt x="671" y="386"/>
                  </a:lnTo>
                  <a:lnTo>
                    <a:pt x="713" y="245"/>
                  </a:lnTo>
                  <a:lnTo>
                    <a:pt x="709" y="447"/>
                  </a:lnTo>
                  <a:lnTo>
                    <a:pt x="757" y="424"/>
                  </a:lnTo>
                  <a:lnTo>
                    <a:pt x="796" y="408"/>
                  </a:lnTo>
                  <a:lnTo>
                    <a:pt x="809" y="296"/>
                  </a:lnTo>
                  <a:lnTo>
                    <a:pt x="818" y="431"/>
                  </a:lnTo>
                  <a:lnTo>
                    <a:pt x="844" y="255"/>
                  </a:lnTo>
                  <a:lnTo>
                    <a:pt x="850" y="450"/>
                  </a:lnTo>
                  <a:lnTo>
                    <a:pt x="869" y="351"/>
                  </a:lnTo>
                  <a:lnTo>
                    <a:pt x="869" y="447"/>
                  </a:lnTo>
                  <a:lnTo>
                    <a:pt x="911" y="223"/>
                  </a:lnTo>
                  <a:lnTo>
                    <a:pt x="911" y="363"/>
                  </a:lnTo>
                  <a:lnTo>
                    <a:pt x="940" y="200"/>
                  </a:lnTo>
                  <a:lnTo>
                    <a:pt x="953" y="341"/>
                  </a:lnTo>
                  <a:lnTo>
                    <a:pt x="959" y="120"/>
                  </a:lnTo>
                  <a:lnTo>
                    <a:pt x="985" y="408"/>
                  </a:lnTo>
                  <a:lnTo>
                    <a:pt x="1001" y="261"/>
                  </a:lnTo>
                  <a:lnTo>
                    <a:pt x="1013" y="434"/>
                  </a:lnTo>
                  <a:lnTo>
                    <a:pt x="1029" y="264"/>
                  </a:lnTo>
                  <a:lnTo>
                    <a:pt x="1058" y="399"/>
                  </a:lnTo>
                  <a:cubicBezTo>
                    <a:pt x="1106" y="0"/>
                    <a:pt x="1084" y="146"/>
                    <a:pt x="1084" y="306"/>
                  </a:cubicBezTo>
                  <a:lnTo>
                    <a:pt x="1116" y="251"/>
                  </a:lnTo>
                  <a:lnTo>
                    <a:pt x="1109" y="434"/>
                  </a:lnTo>
                  <a:lnTo>
                    <a:pt x="1129" y="354"/>
                  </a:lnTo>
                  <a:lnTo>
                    <a:pt x="1138" y="437"/>
                  </a:lnTo>
                  <a:lnTo>
                    <a:pt x="1164" y="194"/>
                  </a:lnTo>
                  <a:lnTo>
                    <a:pt x="1170" y="440"/>
                  </a:lnTo>
                  <a:lnTo>
                    <a:pt x="1202" y="424"/>
                  </a:lnTo>
                  <a:lnTo>
                    <a:pt x="1125" y="443"/>
                  </a:lnTo>
                  <a:lnTo>
                    <a:pt x="847" y="447"/>
                  </a:lnTo>
                  <a:lnTo>
                    <a:pt x="610" y="453"/>
                  </a:lnTo>
                  <a:cubicBezTo>
                    <a:pt x="611" y="444"/>
                    <a:pt x="617" y="435"/>
                    <a:pt x="613" y="427"/>
                  </a:cubicBezTo>
                  <a:cubicBezTo>
                    <a:pt x="611" y="422"/>
                    <a:pt x="597" y="424"/>
                    <a:pt x="597" y="424"/>
                  </a:cubicBezTo>
                  <a:lnTo>
                    <a:pt x="501" y="405"/>
                  </a:lnTo>
                  <a:lnTo>
                    <a:pt x="421" y="408"/>
                  </a:lnTo>
                  <a:lnTo>
                    <a:pt x="281" y="363"/>
                  </a:lnTo>
                  <a:lnTo>
                    <a:pt x="153" y="328"/>
                  </a:lnTo>
                  <a:cubicBezTo>
                    <a:pt x="108" y="316"/>
                    <a:pt x="18" y="293"/>
                    <a:pt x="18" y="293"/>
                  </a:cubicBezTo>
                  <a:close/>
                </a:path>
              </a:pathLst>
            </a:custGeom>
            <a:solidFill>
              <a:schemeClr val="folHlink"/>
            </a:solidFill>
            <a:ln w="9525" cap="flat" cmpd="sng">
              <a:solidFill>
                <a:schemeClr val="tx1"/>
              </a:solidFill>
              <a:prstDash val="solid"/>
              <a:round/>
              <a:headEnd type="none" w="med" len="med"/>
              <a:tailEnd type="none" w="med" len="med"/>
            </a:ln>
          </p:spPr>
          <p:txBody>
            <a:bodyPr/>
            <a:lstStyle/>
            <a:p>
              <a:endParaRPr lang="en-US"/>
            </a:p>
          </p:txBody>
        </p:sp>
        <p:sp>
          <p:nvSpPr>
            <p:cNvPr id="27691" name="Freeform 36"/>
            <p:cNvSpPr>
              <a:spLocks/>
            </p:cNvSpPr>
            <p:nvPr/>
          </p:nvSpPr>
          <p:spPr bwMode="auto">
            <a:xfrm>
              <a:off x="2577" y="2271"/>
              <a:ext cx="959" cy="502"/>
            </a:xfrm>
            <a:custGeom>
              <a:avLst/>
              <a:gdLst>
                <a:gd name="T0" fmla="*/ 25 w 959"/>
                <a:gd name="T1" fmla="*/ 452 h 502"/>
                <a:gd name="T2" fmla="*/ 50 w 959"/>
                <a:gd name="T3" fmla="*/ 487 h 502"/>
                <a:gd name="T4" fmla="*/ 86 w 959"/>
                <a:gd name="T5" fmla="*/ 410 h 502"/>
                <a:gd name="T6" fmla="*/ 108 w 959"/>
                <a:gd name="T7" fmla="*/ 477 h 502"/>
                <a:gd name="T8" fmla="*/ 150 w 959"/>
                <a:gd name="T9" fmla="*/ 464 h 502"/>
                <a:gd name="T10" fmla="*/ 188 w 959"/>
                <a:gd name="T11" fmla="*/ 468 h 502"/>
                <a:gd name="T12" fmla="*/ 204 w 959"/>
                <a:gd name="T13" fmla="*/ 455 h 502"/>
                <a:gd name="T14" fmla="*/ 242 w 959"/>
                <a:gd name="T15" fmla="*/ 445 h 502"/>
                <a:gd name="T16" fmla="*/ 319 w 959"/>
                <a:gd name="T17" fmla="*/ 448 h 502"/>
                <a:gd name="T18" fmla="*/ 345 w 959"/>
                <a:gd name="T19" fmla="*/ 445 h 502"/>
                <a:gd name="T20" fmla="*/ 374 w 959"/>
                <a:gd name="T21" fmla="*/ 340 h 502"/>
                <a:gd name="T22" fmla="*/ 393 w 959"/>
                <a:gd name="T23" fmla="*/ 340 h 502"/>
                <a:gd name="T24" fmla="*/ 425 w 959"/>
                <a:gd name="T25" fmla="*/ 410 h 502"/>
                <a:gd name="T26" fmla="*/ 457 w 959"/>
                <a:gd name="T27" fmla="*/ 356 h 502"/>
                <a:gd name="T28" fmla="*/ 498 w 959"/>
                <a:gd name="T29" fmla="*/ 378 h 502"/>
                <a:gd name="T30" fmla="*/ 524 w 959"/>
                <a:gd name="T31" fmla="*/ 266 h 502"/>
                <a:gd name="T32" fmla="*/ 550 w 959"/>
                <a:gd name="T33" fmla="*/ 250 h 502"/>
                <a:gd name="T34" fmla="*/ 604 w 959"/>
                <a:gd name="T35" fmla="*/ 324 h 502"/>
                <a:gd name="T36" fmla="*/ 626 w 959"/>
                <a:gd name="T37" fmla="*/ 276 h 502"/>
                <a:gd name="T38" fmla="*/ 671 w 959"/>
                <a:gd name="T39" fmla="*/ 256 h 502"/>
                <a:gd name="T40" fmla="*/ 732 w 959"/>
                <a:gd name="T41" fmla="*/ 240 h 502"/>
                <a:gd name="T42" fmla="*/ 767 w 959"/>
                <a:gd name="T43" fmla="*/ 295 h 502"/>
                <a:gd name="T44" fmla="*/ 799 w 959"/>
                <a:gd name="T45" fmla="*/ 276 h 502"/>
                <a:gd name="T46" fmla="*/ 812 w 959"/>
                <a:gd name="T47" fmla="*/ 266 h 502"/>
                <a:gd name="T48" fmla="*/ 847 w 959"/>
                <a:gd name="T49" fmla="*/ 253 h 502"/>
                <a:gd name="T50" fmla="*/ 882 w 959"/>
                <a:gd name="T51" fmla="*/ 250 h 502"/>
                <a:gd name="T52" fmla="*/ 902 w 959"/>
                <a:gd name="T53" fmla="*/ 173 h 502"/>
                <a:gd name="T54" fmla="*/ 924 w 959"/>
                <a:gd name="T55" fmla="*/ 160 h 502"/>
                <a:gd name="T56" fmla="*/ 959 w 959"/>
                <a:gd name="T57" fmla="*/ 244 h 502"/>
                <a:gd name="T58" fmla="*/ 745 w 959"/>
                <a:gd name="T59" fmla="*/ 298 h 502"/>
                <a:gd name="T60" fmla="*/ 537 w 959"/>
                <a:gd name="T61" fmla="*/ 397 h 502"/>
                <a:gd name="T62" fmla="*/ 169 w 959"/>
                <a:gd name="T63" fmla="*/ 471 h 5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59"/>
                <a:gd name="T97" fmla="*/ 0 h 502"/>
                <a:gd name="T98" fmla="*/ 959 w 959"/>
                <a:gd name="T99" fmla="*/ 502 h 5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59" h="502">
                  <a:moveTo>
                    <a:pt x="25" y="487"/>
                  </a:moveTo>
                  <a:cubicBezTo>
                    <a:pt x="0" y="502"/>
                    <a:pt x="16" y="463"/>
                    <a:pt x="25" y="452"/>
                  </a:cubicBezTo>
                  <a:cubicBezTo>
                    <a:pt x="28" y="440"/>
                    <a:pt x="22" y="416"/>
                    <a:pt x="22" y="416"/>
                  </a:cubicBezTo>
                  <a:lnTo>
                    <a:pt x="50" y="487"/>
                  </a:lnTo>
                  <a:lnTo>
                    <a:pt x="54" y="324"/>
                  </a:lnTo>
                  <a:lnTo>
                    <a:pt x="86" y="410"/>
                  </a:lnTo>
                  <a:lnTo>
                    <a:pt x="102" y="308"/>
                  </a:lnTo>
                  <a:lnTo>
                    <a:pt x="108" y="477"/>
                  </a:lnTo>
                  <a:lnTo>
                    <a:pt x="137" y="416"/>
                  </a:lnTo>
                  <a:lnTo>
                    <a:pt x="150" y="464"/>
                  </a:lnTo>
                  <a:lnTo>
                    <a:pt x="159" y="266"/>
                  </a:lnTo>
                  <a:lnTo>
                    <a:pt x="188" y="468"/>
                  </a:lnTo>
                  <a:lnTo>
                    <a:pt x="191" y="391"/>
                  </a:lnTo>
                  <a:lnTo>
                    <a:pt x="204" y="455"/>
                  </a:lnTo>
                  <a:lnTo>
                    <a:pt x="226" y="317"/>
                  </a:lnTo>
                  <a:lnTo>
                    <a:pt x="242" y="445"/>
                  </a:lnTo>
                  <a:lnTo>
                    <a:pt x="255" y="359"/>
                  </a:lnTo>
                  <a:lnTo>
                    <a:pt x="319" y="448"/>
                  </a:lnTo>
                  <a:lnTo>
                    <a:pt x="278" y="263"/>
                  </a:lnTo>
                  <a:lnTo>
                    <a:pt x="345" y="445"/>
                  </a:lnTo>
                  <a:lnTo>
                    <a:pt x="338" y="263"/>
                  </a:lnTo>
                  <a:lnTo>
                    <a:pt x="374" y="340"/>
                  </a:lnTo>
                  <a:lnTo>
                    <a:pt x="380" y="186"/>
                  </a:lnTo>
                  <a:lnTo>
                    <a:pt x="393" y="340"/>
                  </a:lnTo>
                  <a:lnTo>
                    <a:pt x="399" y="199"/>
                  </a:lnTo>
                  <a:lnTo>
                    <a:pt x="425" y="410"/>
                  </a:lnTo>
                  <a:lnTo>
                    <a:pt x="422" y="301"/>
                  </a:lnTo>
                  <a:lnTo>
                    <a:pt x="457" y="356"/>
                  </a:lnTo>
                  <a:lnTo>
                    <a:pt x="447" y="218"/>
                  </a:lnTo>
                  <a:lnTo>
                    <a:pt x="498" y="378"/>
                  </a:lnTo>
                  <a:lnTo>
                    <a:pt x="498" y="170"/>
                  </a:lnTo>
                  <a:lnTo>
                    <a:pt x="524" y="266"/>
                  </a:lnTo>
                  <a:lnTo>
                    <a:pt x="524" y="132"/>
                  </a:lnTo>
                  <a:lnTo>
                    <a:pt x="550" y="250"/>
                  </a:lnTo>
                  <a:lnTo>
                    <a:pt x="566" y="170"/>
                  </a:lnTo>
                  <a:lnTo>
                    <a:pt x="604" y="324"/>
                  </a:lnTo>
                  <a:lnTo>
                    <a:pt x="604" y="167"/>
                  </a:lnTo>
                  <a:lnTo>
                    <a:pt x="626" y="276"/>
                  </a:lnTo>
                  <a:lnTo>
                    <a:pt x="639" y="151"/>
                  </a:lnTo>
                  <a:lnTo>
                    <a:pt x="671" y="256"/>
                  </a:lnTo>
                  <a:lnTo>
                    <a:pt x="681" y="164"/>
                  </a:lnTo>
                  <a:lnTo>
                    <a:pt x="732" y="240"/>
                  </a:lnTo>
                  <a:lnTo>
                    <a:pt x="742" y="80"/>
                  </a:lnTo>
                  <a:lnTo>
                    <a:pt x="767" y="295"/>
                  </a:lnTo>
                  <a:lnTo>
                    <a:pt x="770" y="234"/>
                  </a:lnTo>
                  <a:lnTo>
                    <a:pt x="799" y="276"/>
                  </a:lnTo>
                  <a:lnTo>
                    <a:pt x="793" y="221"/>
                  </a:lnTo>
                  <a:lnTo>
                    <a:pt x="812" y="266"/>
                  </a:lnTo>
                  <a:lnTo>
                    <a:pt x="828" y="176"/>
                  </a:lnTo>
                  <a:lnTo>
                    <a:pt x="847" y="253"/>
                  </a:lnTo>
                  <a:lnTo>
                    <a:pt x="850" y="106"/>
                  </a:lnTo>
                  <a:lnTo>
                    <a:pt x="882" y="250"/>
                  </a:lnTo>
                  <a:lnTo>
                    <a:pt x="892" y="0"/>
                  </a:lnTo>
                  <a:lnTo>
                    <a:pt x="902" y="173"/>
                  </a:lnTo>
                  <a:lnTo>
                    <a:pt x="930" y="77"/>
                  </a:lnTo>
                  <a:lnTo>
                    <a:pt x="924" y="160"/>
                  </a:lnTo>
                  <a:lnTo>
                    <a:pt x="950" y="167"/>
                  </a:lnTo>
                  <a:lnTo>
                    <a:pt x="959" y="244"/>
                  </a:lnTo>
                  <a:lnTo>
                    <a:pt x="834" y="260"/>
                  </a:lnTo>
                  <a:lnTo>
                    <a:pt x="745" y="298"/>
                  </a:lnTo>
                  <a:lnTo>
                    <a:pt x="626" y="349"/>
                  </a:lnTo>
                  <a:lnTo>
                    <a:pt x="537" y="397"/>
                  </a:lnTo>
                  <a:lnTo>
                    <a:pt x="329" y="448"/>
                  </a:lnTo>
                  <a:lnTo>
                    <a:pt x="169" y="471"/>
                  </a:lnTo>
                  <a:lnTo>
                    <a:pt x="25" y="487"/>
                  </a:lnTo>
                  <a:close/>
                </a:path>
              </a:pathLst>
            </a:custGeom>
            <a:solidFill>
              <a:schemeClr val="folHlink"/>
            </a:solidFill>
            <a:ln w="9525" cap="flat" cmpd="sng">
              <a:solidFill>
                <a:schemeClr val="tx1"/>
              </a:solidFill>
              <a:prstDash val="solid"/>
              <a:round/>
              <a:headEnd type="none" w="med" len="med"/>
              <a:tailEnd type="none" w="med" len="med"/>
            </a:ln>
          </p:spPr>
          <p:txBody>
            <a:bodyPr/>
            <a:lstStyle/>
            <a:p>
              <a:endParaRPr lang="en-US"/>
            </a:p>
          </p:txBody>
        </p:sp>
        <p:sp>
          <p:nvSpPr>
            <p:cNvPr id="27692" name="Oval 37"/>
            <p:cNvSpPr>
              <a:spLocks noChangeArrowheads="1"/>
            </p:cNvSpPr>
            <p:nvPr/>
          </p:nvSpPr>
          <p:spPr bwMode="auto">
            <a:xfrm>
              <a:off x="2475" y="2022"/>
              <a:ext cx="79" cy="103"/>
            </a:xfrm>
            <a:prstGeom prst="ellipse">
              <a:avLst/>
            </a:prstGeom>
            <a:noFill/>
            <a:ln w="76200">
              <a:solidFill>
                <a:schemeClr val="tx1"/>
              </a:solidFill>
              <a:round/>
              <a:headEnd/>
              <a:tailEnd/>
            </a:ln>
          </p:spPr>
          <p:txBody>
            <a:bodyPr wrap="none" anchor="ctr"/>
            <a:lstStyle/>
            <a:p>
              <a:endParaRPr lang="en-US" altLang="en-US"/>
            </a:p>
          </p:txBody>
        </p:sp>
        <p:sp>
          <p:nvSpPr>
            <p:cNvPr id="27693" name="Freeform 38"/>
            <p:cNvSpPr>
              <a:spLocks/>
            </p:cNvSpPr>
            <p:nvPr/>
          </p:nvSpPr>
          <p:spPr bwMode="auto">
            <a:xfrm>
              <a:off x="2867" y="2164"/>
              <a:ext cx="273" cy="184"/>
            </a:xfrm>
            <a:custGeom>
              <a:avLst/>
              <a:gdLst>
                <a:gd name="T0" fmla="*/ 273 w 273"/>
                <a:gd name="T1" fmla="*/ 7 h 184"/>
                <a:gd name="T2" fmla="*/ 227 w 273"/>
                <a:gd name="T3" fmla="*/ 2 h 184"/>
                <a:gd name="T4" fmla="*/ 140 w 273"/>
                <a:gd name="T5" fmla="*/ 7 h 184"/>
                <a:gd name="T6" fmla="*/ 62 w 273"/>
                <a:gd name="T7" fmla="*/ 45 h 184"/>
                <a:gd name="T8" fmla="*/ 18 w 273"/>
                <a:gd name="T9" fmla="*/ 129 h 184"/>
                <a:gd name="T10" fmla="*/ 0 w 273"/>
                <a:gd name="T11" fmla="*/ 184 h 184"/>
                <a:gd name="T12" fmla="*/ 0 60000 65536"/>
                <a:gd name="T13" fmla="*/ 0 60000 65536"/>
                <a:gd name="T14" fmla="*/ 0 60000 65536"/>
                <a:gd name="T15" fmla="*/ 0 60000 65536"/>
                <a:gd name="T16" fmla="*/ 0 60000 65536"/>
                <a:gd name="T17" fmla="*/ 0 60000 65536"/>
                <a:gd name="T18" fmla="*/ 0 w 273"/>
                <a:gd name="T19" fmla="*/ 0 h 184"/>
                <a:gd name="T20" fmla="*/ 273 w 273"/>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273" h="184">
                  <a:moveTo>
                    <a:pt x="273" y="7"/>
                  </a:moveTo>
                  <a:cubicBezTo>
                    <a:pt x="261" y="4"/>
                    <a:pt x="249" y="2"/>
                    <a:pt x="227" y="2"/>
                  </a:cubicBezTo>
                  <a:cubicBezTo>
                    <a:pt x="205" y="2"/>
                    <a:pt x="167" y="0"/>
                    <a:pt x="140" y="7"/>
                  </a:cubicBezTo>
                  <a:cubicBezTo>
                    <a:pt x="113" y="14"/>
                    <a:pt x="82" y="25"/>
                    <a:pt x="62" y="45"/>
                  </a:cubicBezTo>
                  <a:cubicBezTo>
                    <a:pt x="42" y="65"/>
                    <a:pt x="28" y="106"/>
                    <a:pt x="18" y="129"/>
                  </a:cubicBezTo>
                  <a:cubicBezTo>
                    <a:pt x="8" y="152"/>
                    <a:pt x="4" y="168"/>
                    <a:pt x="0" y="184"/>
                  </a:cubicBezTo>
                </a:path>
              </a:pathLst>
            </a:custGeom>
            <a:noFill/>
            <a:ln w="9525" cap="flat" cmpd="sng">
              <a:solidFill>
                <a:schemeClr val="tx1"/>
              </a:solidFill>
              <a:prstDash val="solid"/>
              <a:round/>
              <a:headEnd type="none" w="med" len="med"/>
              <a:tailEnd type="none" w="med" len="med"/>
            </a:ln>
          </p:spPr>
          <p:txBody>
            <a:bodyPr/>
            <a:lstStyle/>
            <a:p>
              <a:endParaRPr lang="en-US"/>
            </a:p>
          </p:txBody>
        </p:sp>
        <p:sp>
          <p:nvSpPr>
            <p:cNvPr id="27694" name="Line 39"/>
            <p:cNvSpPr>
              <a:spLocks noChangeShapeType="1"/>
            </p:cNvSpPr>
            <p:nvPr/>
          </p:nvSpPr>
          <p:spPr bwMode="auto">
            <a:xfrm flipH="1" flipV="1">
              <a:off x="2705" y="1844"/>
              <a:ext cx="44" cy="10"/>
            </a:xfrm>
            <a:prstGeom prst="line">
              <a:avLst/>
            </a:prstGeom>
            <a:noFill/>
            <a:ln w="9525">
              <a:solidFill>
                <a:schemeClr val="tx1"/>
              </a:solidFill>
              <a:round/>
              <a:headEnd/>
              <a:tailEnd/>
            </a:ln>
          </p:spPr>
          <p:txBody>
            <a:bodyPr/>
            <a:lstStyle/>
            <a:p>
              <a:endParaRPr lang="en-US"/>
            </a:p>
          </p:txBody>
        </p:sp>
        <p:sp>
          <p:nvSpPr>
            <p:cNvPr id="27695" name="Line 40"/>
            <p:cNvSpPr>
              <a:spLocks noChangeShapeType="1"/>
            </p:cNvSpPr>
            <p:nvPr/>
          </p:nvSpPr>
          <p:spPr bwMode="auto">
            <a:xfrm flipV="1">
              <a:off x="2485" y="1824"/>
              <a:ext cx="49" cy="10"/>
            </a:xfrm>
            <a:prstGeom prst="line">
              <a:avLst/>
            </a:prstGeom>
            <a:noFill/>
            <a:ln w="9525">
              <a:solidFill>
                <a:schemeClr val="tx1"/>
              </a:solidFill>
              <a:round/>
              <a:headEnd/>
              <a:tailEnd/>
            </a:ln>
          </p:spPr>
          <p:txBody>
            <a:bodyPr/>
            <a:lstStyle/>
            <a:p>
              <a:endParaRPr lang="en-US"/>
            </a:p>
          </p:txBody>
        </p:sp>
      </p:grpSp>
      <p:sp>
        <p:nvSpPr>
          <p:cNvPr id="3113" name="Text Box 41"/>
          <p:cNvSpPr txBox="1">
            <a:spLocks noChangeArrowheads="1"/>
          </p:cNvSpPr>
          <p:nvPr/>
        </p:nvSpPr>
        <p:spPr bwMode="auto">
          <a:xfrm>
            <a:off x="9936163" y="6194425"/>
            <a:ext cx="1609725" cy="366713"/>
          </a:xfrm>
          <a:prstGeom prst="rect">
            <a:avLst/>
          </a:prstGeom>
          <a:noFill/>
          <a:ln w="9525">
            <a:noFill/>
            <a:miter lim="800000"/>
            <a:headEnd/>
            <a:tailEnd/>
          </a:ln>
        </p:spPr>
        <p:txBody>
          <a:bodyPr wrap="none">
            <a:spAutoFit/>
          </a:bodyPr>
          <a:lstStyle/>
          <a:p>
            <a:r>
              <a:rPr lang="en-US" altLang="en-US" sz="1800">
                <a:ea typeface="MS PGothic" pitchFamily="34" charset="-128"/>
                <a:cs typeface="Arial" charset="0"/>
              </a:rPr>
              <a:t>…with blinders</a:t>
            </a:r>
          </a:p>
        </p:txBody>
      </p:sp>
      <p:grpSp>
        <p:nvGrpSpPr>
          <p:cNvPr id="3114" name="Group 42"/>
          <p:cNvGrpSpPr>
            <a:grpSpLocks/>
          </p:cNvGrpSpPr>
          <p:nvPr/>
        </p:nvGrpSpPr>
        <p:grpSpPr bwMode="auto">
          <a:xfrm>
            <a:off x="9401175" y="5056188"/>
            <a:ext cx="363538" cy="171450"/>
            <a:chOff x="2421" y="1771"/>
            <a:chExt cx="345" cy="162"/>
          </a:xfrm>
        </p:grpSpPr>
        <p:sp>
          <p:nvSpPr>
            <p:cNvPr id="27665" name="Freeform 43"/>
            <p:cNvSpPr>
              <a:spLocks/>
            </p:cNvSpPr>
            <p:nvPr/>
          </p:nvSpPr>
          <p:spPr bwMode="auto">
            <a:xfrm>
              <a:off x="2639" y="1786"/>
              <a:ext cx="127" cy="147"/>
            </a:xfrm>
            <a:custGeom>
              <a:avLst/>
              <a:gdLst>
                <a:gd name="T0" fmla="*/ 4 w 168"/>
                <a:gd name="T1" fmla="*/ 3 h 220"/>
                <a:gd name="T2" fmla="*/ 4 w 168"/>
                <a:gd name="T3" fmla="*/ 9 h 220"/>
                <a:gd name="T4" fmla="*/ 13 w 168"/>
                <a:gd name="T5" fmla="*/ 25 h 220"/>
                <a:gd name="T6" fmla="*/ 37 w 168"/>
                <a:gd name="T7" fmla="*/ 28 h 220"/>
                <a:gd name="T8" fmla="*/ 39 w 168"/>
                <a:gd name="T9" fmla="*/ 15 h 220"/>
                <a:gd name="T10" fmla="*/ 26 w 168"/>
                <a:gd name="T11" fmla="*/ 2 h 220"/>
                <a:gd name="T12" fmla="*/ 4 w 168"/>
                <a:gd name="T13" fmla="*/ 3 h 220"/>
                <a:gd name="T14" fmla="*/ 0 60000 65536"/>
                <a:gd name="T15" fmla="*/ 0 60000 65536"/>
                <a:gd name="T16" fmla="*/ 0 60000 65536"/>
                <a:gd name="T17" fmla="*/ 0 60000 65536"/>
                <a:gd name="T18" fmla="*/ 0 60000 65536"/>
                <a:gd name="T19" fmla="*/ 0 60000 65536"/>
                <a:gd name="T20" fmla="*/ 0 60000 65536"/>
                <a:gd name="T21" fmla="*/ 0 w 168"/>
                <a:gd name="T22" fmla="*/ 0 h 220"/>
                <a:gd name="T23" fmla="*/ 168 w 168"/>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220">
                  <a:moveTo>
                    <a:pt x="16" y="24"/>
                  </a:moveTo>
                  <a:cubicBezTo>
                    <a:pt x="0" y="32"/>
                    <a:pt x="7" y="38"/>
                    <a:pt x="13" y="65"/>
                  </a:cubicBezTo>
                  <a:cubicBezTo>
                    <a:pt x="19" y="92"/>
                    <a:pt x="29" y="163"/>
                    <a:pt x="52" y="187"/>
                  </a:cubicBezTo>
                  <a:cubicBezTo>
                    <a:pt x="75" y="211"/>
                    <a:pt x="134" y="220"/>
                    <a:pt x="151" y="209"/>
                  </a:cubicBezTo>
                  <a:cubicBezTo>
                    <a:pt x="168" y="198"/>
                    <a:pt x="161" y="152"/>
                    <a:pt x="154" y="120"/>
                  </a:cubicBezTo>
                  <a:cubicBezTo>
                    <a:pt x="147" y="88"/>
                    <a:pt x="127" y="28"/>
                    <a:pt x="106" y="14"/>
                  </a:cubicBezTo>
                  <a:cubicBezTo>
                    <a:pt x="85" y="0"/>
                    <a:pt x="32" y="16"/>
                    <a:pt x="16" y="24"/>
                  </a:cubicBezTo>
                  <a:close/>
                </a:path>
              </a:pathLst>
            </a:custGeom>
            <a:solidFill>
              <a:schemeClr val="tx2"/>
            </a:solidFill>
            <a:ln w="9525" cap="flat" cmpd="sng">
              <a:solidFill>
                <a:schemeClr val="tx1"/>
              </a:solidFill>
              <a:prstDash val="solid"/>
              <a:round/>
              <a:headEnd type="none" w="med" len="med"/>
              <a:tailEnd type="none" w="med" len="med"/>
            </a:ln>
          </p:spPr>
          <p:txBody>
            <a:bodyPr/>
            <a:lstStyle/>
            <a:p>
              <a:endParaRPr lang="en-US"/>
            </a:p>
          </p:txBody>
        </p:sp>
        <p:sp>
          <p:nvSpPr>
            <p:cNvPr id="27666" name="Freeform 44"/>
            <p:cNvSpPr>
              <a:spLocks/>
            </p:cNvSpPr>
            <p:nvPr/>
          </p:nvSpPr>
          <p:spPr bwMode="auto">
            <a:xfrm flipH="1">
              <a:off x="2421" y="1771"/>
              <a:ext cx="127" cy="147"/>
            </a:xfrm>
            <a:custGeom>
              <a:avLst/>
              <a:gdLst>
                <a:gd name="T0" fmla="*/ 4 w 168"/>
                <a:gd name="T1" fmla="*/ 3 h 220"/>
                <a:gd name="T2" fmla="*/ 4 w 168"/>
                <a:gd name="T3" fmla="*/ 9 h 220"/>
                <a:gd name="T4" fmla="*/ 13 w 168"/>
                <a:gd name="T5" fmla="*/ 25 h 220"/>
                <a:gd name="T6" fmla="*/ 37 w 168"/>
                <a:gd name="T7" fmla="*/ 28 h 220"/>
                <a:gd name="T8" fmla="*/ 39 w 168"/>
                <a:gd name="T9" fmla="*/ 15 h 220"/>
                <a:gd name="T10" fmla="*/ 26 w 168"/>
                <a:gd name="T11" fmla="*/ 2 h 220"/>
                <a:gd name="T12" fmla="*/ 4 w 168"/>
                <a:gd name="T13" fmla="*/ 3 h 220"/>
                <a:gd name="T14" fmla="*/ 0 60000 65536"/>
                <a:gd name="T15" fmla="*/ 0 60000 65536"/>
                <a:gd name="T16" fmla="*/ 0 60000 65536"/>
                <a:gd name="T17" fmla="*/ 0 60000 65536"/>
                <a:gd name="T18" fmla="*/ 0 60000 65536"/>
                <a:gd name="T19" fmla="*/ 0 60000 65536"/>
                <a:gd name="T20" fmla="*/ 0 60000 65536"/>
                <a:gd name="T21" fmla="*/ 0 w 168"/>
                <a:gd name="T22" fmla="*/ 0 h 220"/>
                <a:gd name="T23" fmla="*/ 168 w 168"/>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220">
                  <a:moveTo>
                    <a:pt x="16" y="24"/>
                  </a:moveTo>
                  <a:cubicBezTo>
                    <a:pt x="0" y="32"/>
                    <a:pt x="7" y="38"/>
                    <a:pt x="13" y="65"/>
                  </a:cubicBezTo>
                  <a:cubicBezTo>
                    <a:pt x="19" y="92"/>
                    <a:pt x="29" y="163"/>
                    <a:pt x="52" y="187"/>
                  </a:cubicBezTo>
                  <a:cubicBezTo>
                    <a:pt x="75" y="211"/>
                    <a:pt x="134" y="220"/>
                    <a:pt x="151" y="209"/>
                  </a:cubicBezTo>
                  <a:cubicBezTo>
                    <a:pt x="168" y="198"/>
                    <a:pt x="161" y="152"/>
                    <a:pt x="154" y="120"/>
                  </a:cubicBezTo>
                  <a:cubicBezTo>
                    <a:pt x="147" y="88"/>
                    <a:pt x="127" y="28"/>
                    <a:pt x="106" y="14"/>
                  </a:cubicBezTo>
                  <a:cubicBezTo>
                    <a:pt x="85" y="0"/>
                    <a:pt x="32" y="16"/>
                    <a:pt x="16" y="24"/>
                  </a:cubicBezTo>
                  <a:close/>
                </a:path>
              </a:pathLst>
            </a:custGeom>
            <a:solidFill>
              <a:schemeClr val="tx2"/>
            </a:solidFill>
            <a:ln w="9525" cap="flat" cmpd="sng">
              <a:solidFill>
                <a:schemeClr val="tx1"/>
              </a:solidFill>
              <a:prstDash val="solid"/>
              <a:round/>
              <a:headEnd type="none" w="med" len="med"/>
              <a:tailEnd type="none" w="med" len="med"/>
            </a:ln>
          </p:spPr>
          <p:txBody>
            <a:bodyPr/>
            <a:lstStyle/>
            <a:p>
              <a:endParaRPr lang="en-US"/>
            </a:p>
          </p:txBody>
        </p:sp>
      </p:grpSp>
      <p:sp>
        <p:nvSpPr>
          <p:cNvPr id="27656" name="Text Box 81"/>
          <p:cNvSpPr txBox="1">
            <a:spLocks noChangeArrowheads="1"/>
          </p:cNvSpPr>
          <p:nvPr/>
        </p:nvSpPr>
        <p:spPr bwMode="auto">
          <a:xfrm>
            <a:off x="615950" y="882650"/>
            <a:ext cx="1652588" cy="336550"/>
          </a:xfrm>
          <a:prstGeom prst="rect">
            <a:avLst/>
          </a:prstGeom>
          <a:noFill/>
          <a:ln w="9525">
            <a:noFill/>
            <a:miter lim="800000"/>
            <a:headEnd/>
            <a:tailEnd/>
          </a:ln>
        </p:spPr>
        <p:txBody>
          <a:bodyPr>
            <a:spAutoFit/>
          </a:bodyPr>
          <a:lstStyle/>
          <a:p>
            <a:r>
              <a:rPr lang="en-US" altLang="en-US"/>
              <a:t>Why the scooter</a:t>
            </a:r>
          </a:p>
        </p:txBody>
      </p:sp>
      <p:sp>
        <p:nvSpPr>
          <p:cNvPr id="27657" name="Text Box 82"/>
          <p:cNvSpPr txBox="1">
            <a:spLocks noChangeArrowheads="1"/>
          </p:cNvSpPr>
          <p:nvPr/>
        </p:nvSpPr>
        <p:spPr bwMode="auto">
          <a:xfrm>
            <a:off x="7432675" y="825500"/>
            <a:ext cx="2895600" cy="336550"/>
          </a:xfrm>
          <a:prstGeom prst="rect">
            <a:avLst/>
          </a:prstGeom>
          <a:noFill/>
          <a:ln w="9525">
            <a:noFill/>
            <a:miter lim="800000"/>
            <a:headEnd/>
            <a:tailEnd/>
          </a:ln>
        </p:spPr>
        <p:txBody>
          <a:bodyPr wrap="none">
            <a:spAutoFit/>
          </a:bodyPr>
          <a:lstStyle/>
          <a:p>
            <a:r>
              <a:rPr lang="en-US" altLang="en-US"/>
              <a:t>and                             the cane???</a:t>
            </a:r>
          </a:p>
        </p:txBody>
      </p:sp>
      <p:grpSp>
        <p:nvGrpSpPr>
          <p:cNvPr id="27658" name="Group 83"/>
          <p:cNvGrpSpPr>
            <a:grpSpLocks/>
          </p:cNvGrpSpPr>
          <p:nvPr/>
        </p:nvGrpSpPr>
        <p:grpSpPr bwMode="auto">
          <a:xfrm>
            <a:off x="11055350" y="782638"/>
            <a:ext cx="561975" cy="1635125"/>
            <a:chOff x="7034" y="298"/>
            <a:chExt cx="355" cy="1030"/>
          </a:xfrm>
        </p:grpSpPr>
        <p:sp>
          <p:nvSpPr>
            <p:cNvPr id="27662" name="Arc 84"/>
            <p:cNvSpPr>
              <a:spLocks/>
            </p:cNvSpPr>
            <p:nvPr/>
          </p:nvSpPr>
          <p:spPr bwMode="auto">
            <a:xfrm>
              <a:off x="7131" y="331"/>
              <a:ext cx="254" cy="230"/>
            </a:xfrm>
            <a:custGeom>
              <a:avLst/>
              <a:gdLst>
                <a:gd name="T0" fmla="*/ 0 w 21600"/>
                <a:gd name="T1" fmla="*/ 0 h 26385"/>
                <a:gd name="T2" fmla="*/ 0 w 21600"/>
                <a:gd name="T3" fmla="*/ 0 h 26385"/>
                <a:gd name="T4" fmla="*/ 0 w 21600"/>
                <a:gd name="T5" fmla="*/ 0 h 26385"/>
                <a:gd name="T6" fmla="*/ 0 60000 65536"/>
                <a:gd name="T7" fmla="*/ 0 60000 65536"/>
                <a:gd name="T8" fmla="*/ 0 60000 65536"/>
                <a:gd name="T9" fmla="*/ 0 w 21600"/>
                <a:gd name="T10" fmla="*/ 0 h 26385"/>
                <a:gd name="T11" fmla="*/ 21600 w 21600"/>
                <a:gd name="T12" fmla="*/ 26385 h 26385"/>
              </a:gdLst>
              <a:ahLst/>
              <a:cxnLst>
                <a:cxn ang="T6">
                  <a:pos x="T0" y="T1"/>
                </a:cxn>
                <a:cxn ang="T7">
                  <a:pos x="T2" y="T3"/>
                </a:cxn>
                <a:cxn ang="T8">
                  <a:pos x="T4" y="T5"/>
                </a:cxn>
              </a:cxnLst>
              <a:rect l="T9" t="T10" r="T11" b="T12"/>
              <a:pathLst>
                <a:path w="21600" h="26385" fill="none" extrusionOk="0">
                  <a:moveTo>
                    <a:pt x="0" y="0"/>
                  </a:moveTo>
                  <a:cubicBezTo>
                    <a:pt x="11929" y="0"/>
                    <a:pt x="21600" y="9670"/>
                    <a:pt x="21600" y="21600"/>
                  </a:cubicBezTo>
                  <a:cubicBezTo>
                    <a:pt x="21600" y="23210"/>
                    <a:pt x="21419" y="24815"/>
                    <a:pt x="21063" y="26385"/>
                  </a:cubicBezTo>
                </a:path>
                <a:path w="21600" h="26385" stroke="0" extrusionOk="0">
                  <a:moveTo>
                    <a:pt x="0" y="0"/>
                  </a:moveTo>
                  <a:cubicBezTo>
                    <a:pt x="11929" y="0"/>
                    <a:pt x="21600" y="9670"/>
                    <a:pt x="21600" y="21600"/>
                  </a:cubicBezTo>
                  <a:cubicBezTo>
                    <a:pt x="21600" y="23210"/>
                    <a:pt x="21419" y="24815"/>
                    <a:pt x="21063" y="26385"/>
                  </a:cubicBezTo>
                  <a:lnTo>
                    <a:pt x="0" y="21600"/>
                  </a:lnTo>
                  <a:lnTo>
                    <a:pt x="0" y="0"/>
                  </a:lnTo>
                  <a:close/>
                </a:path>
              </a:pathLst>
            </a:custGeom>
            <a:noFill/>
            <a:ln w="57150">
              <a:solidFill>
                <a:schemeClr val="tx1"/>
              </a:solidFill>
              <a:round/>
              <a:headEnd/>
              <a:tailEnd/>
            </a:ln>
          </p:spPr>
          <p:txBody>
            <a:bodyPr wrap="none" anchor="ctr"/>
            <a:lstStyle/>
            <a:p>
              <a:endParaRPr lang="en-US"/>
            </a:p>
          </p:txBody>
        </p:sp>
        <p:sp>
          <p:nvSpPr>
            <p:cNvPr id="27663" name="Line 85"/>
            <p:cNvSpPr>
              <a:spLocks noChangeShapeType="1"/>
            </p:cNvSpPr>
            <p:nvPr/>
          </p:nvSpPr>
          <p:spPr bwMode="auto">
            <a:xfrm flipH="1">
              <a:off x="7173" y="523"/>
              <a:ext cx="216" cy="805"/>
            </a:xfrm>
            <a:prstGeom prst="line">
              <a:avLst/>
            </a:prstGeom>
            <a:noFill/>
            <a:ln w="57150">
              <a:solidFill>
                <a:schemeClr val="tx1"/>
              </a:solidFill>
              <a:round/>
              <a:headEnd/>
              <a:tailEnd/>
            </a:ln>
          </p:spPr>
          <p:txBody>
            <a:bodyPr/>
            <a:lstStyle/>
            <a:p>
              <a:endParaRPr lang="en-US"/>
            </a:p>
          </p:txBody>
        </p:sp>
        <p:sp>
          <p:nvSpPr>
            <p:cNvPr id="27664" name="Rectangle 86"/>
            <p:cNvSpPr>
              <a:spLocks noChangeArrowheads="1"/>
            </p:cNvSpPr>
            <p:nvPr/>
          </p:nvSpPr>
          <p:spPr bwMode="auto">
            <a:xfrm rot="284966">
              <a:off x="7034" y="298"/>
              <a:ext cx="168" cy="66"/>
            </a:xfrm>
            <a:prstGeom prst="rect">
              <a:avLst/>
            </a:prstGeom>
            <a:solidFill>
              <a:srgbClr val="333333"/>
            </a:solidFill>
            <a:ln w="9525">
              <a:solidFill>
                <a:schemeClr val="tx1"/>
              </a:solidFill>
              <a:miter lim="800000"/>
              <a:headEnd/>
              <a:tailEnd/>
            </a:ln>
          </p:spPr>
          <p:txBody>
            <a:bodyPr wrap="none" anchor="ctr"/>
            <a:lstStyle/>
            <a:p>
              <a:endParaRPr lang="en-US" altLang="en-US"/>
            </a:p>
          </p:txBody>
        </p:sp>
      </p:grpSp>
      <p:sp>
        <p:nvSpPr>
          <p:cNvPr id="27659" name="Text Box 87"/>
          <p:cNvSpPr txBox="1">
            <a:spLocks noChangeArrowheads="1"/>
          </p:cNvSpPr>
          <p:nvPr/>
        </p:nvSpPr>
        <p:spPr bwMode="auto">
          <a:xfrm>
            <a:off x="404813" y="2108200"/>
            <a:ext cx="10733087" cy="1314450"/>
          </a:xfrm>
          <a:prstGeom prst="rect">
            <a:avLst/>
          </a:prstGeom>
          <a:noFill/>
          <a:ln w="9525">
            <a:noFill/>
            <a:miter lim="800000"/>
            <a:headEnd/>
            <a:tailEnd/>
          </a:ln>
        </p:spPr>
        <p:txBody>
          <a:bodyPr>
            <a:spAutoFit/>
          </a:bodyPr>
          <a:lstStyle/>
          <a:p>
            <a:r>
              <a:rPr lang="en-US" altLang="en-US"/>
              <a:t>It is not COVID,  but the UNM Provost for Research Tom Turner.   In March 2020, I was ordered to move my lab out of the old physucs building.  The old building was to be bulldozed within a week.  At the same time, the administration close the buildings to students.   Associate Provost for Research refused to make an exception by allowing one student to help me with the move.</a:t>
            </a:r>
          </a:p>
          <a:p>
            <a:r>
              <a:rPr lang="en-US" altLang="en-US"/>
              <a:t>That forced me to move a whole optics lab by myself resulting in spinal injury.  This is consistent with UNM motto: RULE first!  Feed faculty to COVID!</a:t>
            </a:r>
          </a:p>
        </p:txBody>
      </p:sp>
      <p:sp>
        <p:nvSpPr>
          <p:cNvPr id="27660" name="Text Box 88"/>
          <p:cNvSpPr txBox="1">
            <a:spLocks noChangeArrowheads="1"/>
          </p:cNvSpPr>
          <p:nvPr/>
        </p:nvSpPr>
        <p:spPr bwMode="auto">
          <a:xfrm>
            <a:off x="11950700" y="860425"/>
            <a:ext cx="274638" cy="336550"/>
          </a:xfrm>
          <a:prstGeom prst="rect">
            <a:avLst/>
          </a:prstGeom>
          <a:noFill/>
          <a:ln w="9525">
            <a:noFill/>
            <a:miter lim="800000"/>
            <a:headEnd/>
            <a:tailEnd/>
          </a:ln>
        </p:spPr>
        <p:txBody>
          <a:bodyPr wrap="none">
            <a:spAutoFit/>
          </a:bodyPr>
          <a:lstStyle/>
          <a:p>
            <a:r>
              <a:rPr lang="en-US" altLang="en-US"/>
              <a:t>?</a:t>
            </a:r>
          </a:p>
        </p:txBody>
      </p:sp>
      <p:pic>
        <p:nvPicPr>
          <p:cNvPr id="27661" name="Picture 91" descr="scooter-folded"/>
          <p:cNvPicPr>
            <a:picLocks noChangeAspect="1" noChangeArrowheads="1"/>
          </p:cNvPicPr>
          <p:nvPr/>
        </p:nvPicPr>
        <p:blipFill>
          <a:blip r:embed="rId4"/>
          <a:srcRect/>
          <a:stretch>
            <a:fillRect/>
          </a:stretch>
        </p:blipFill>
        <p:spPr bwMode="auto">
          <a:xfrm>
            <a:off x="2447925" y="252413"/>
            <a:ext cx="2454275"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wipe(left)">
                                      <p:cBhvr>
                                        <p:cTn id="7" dur="500"/>
                                        <p:tgtEl>
                                          <p:spTgt spid="308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fade">
                                      <p:cBhvr>
                                        <p:cTn id="11" dur="1000"/>
                                        <p:tgtEl>
                                          <p:spTgt spid="3083"/>
                                        </p:tgtEl>
                                      </p:cBhvr>
                                    </p:animEffect>
                                  </p:childTnLst>
                                </p:cTn>
                              </p:par>
                            </p:childTnLst>
                          </p:cTn>
                        </p:par>
                        <p:par>
                          <p:cTn id="12" fill="hold" nodeType="afterGroup">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113"/>
                                        </p:tgtEl>
                                        <p:attrNameLst>
                                          <p:attrName>style.visibility</p:attrName>
                                        </p:attrNameLst>
                                      </p:cBhvr>
                                      <p:to>
                                        <p:strVal val="visible"/>
                                      </p:to>
                                    </p:set>
                                    <p:animEffect transition="in" filter="wipe(left)">
                                      <p:cBhvr>
                                        <p:cTn id="15" dur="1000"/>
                                        <p:tgtEl>
                                          <p:spTgt spid="3113"/>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114"/>
                                        </p:tgtEl>
                                        <p:attrNameLst>
                                          <p:attrName>style.visibility</p:attrName>
                                        </p:attrNameLst>
                                      </p:cBhvr>
                                      <p:to>
                                        <p:strVal val="visible"/>
                                      </p:to>
                                    </p:set>
                                    <p:animEffect transition="in" filter="fade">
                                      <p:cBhvr>
                                        <p:cTn id="19" dur="1000"/>
                                        <p:tgtEl>
                                          <p:spTgt spid="3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1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603250" y="803275"/>
            <a:ext cx="3795713" cy="457200"/>
          </a:xfrm>
          <a:prstGeom prst="rect">
            <a:avLst/>
          </a:prstGeom>
          <a:noFill/>
          <a:ln w="9525">
            <a:noFill/>
            <a:miter lim="800000"/>
            <a:headEnd/>
            <a:tailEnd/>
          </a:ln>
        </p:spPr>
        <p:txBody>
          <a:bodyPr wrap="none">
            <a:spAutoFit/>
          </a:bodyPr>
          <a:lstStyle/>
          <a:p>
            <a:r>
              <a:rPr lang="en-US" altLang="en-US" sz="2400">
                <a:cs typeface="Arial" charset="0"/>
              </a:rPr>
              <a:t>Random and Coherent source</a:t>
            </a:r>
          </a:p>
        </p:txBody>
      </p:sp>
      <p:grpSp>
        <p:nvGrpSpPr>
          <p:cNvPr id="31766" name="Group 22"/>
          <p:cNvGrpSpPr>
            <a:grpSpLocks/>
          </p:cNvGrpSpPr>
          <p:nvPr/>
        </p:nvGrpSpPr>
        <p:grpSpPr bwMode="auto">
          <a:xfrm>
            <a:off x="1022350" y="4438650"/>
            <a:ext cx="2740025" cy="1771650"/>
            <a:chOff x="344" y="1356"/>
            <a:chExt cx="1726" cy="1116"/>
          </a:xfrm>
        </p:grpSpPr>
        <p:sp>
          <p:nvSpPr>
            <p:cNvPr id="34831" name="Line 3"/>
            <p:cNvSpPr>
              <a:spLocks noChangeShapeType="1"/>
            </p:cNvSpPr>
            <p:nvPr/>
          </p:nvSpPr>
          <p:spPr bwMode="auto">
            <a:xfrm flipV="1">
              <a:off x="732" y="1356"/>
              <a:ext cx="0" cy="1110"/>
            </a:xfrm>
            <a:prstGeom prst="line">
              <a:avLst/>
            </a:prstGeom>
            <a:noFill/>
            <a:ln w="9525">
              <a:solidFill>
                <a:schemeClr val="tx1"/>
              </a:solidFill>
              <a:round/>
              <a:headEnd/>
              <a:tailEnd type="triangle" w="med" len="med"/>
            </a:ln>
          </p:spPr>
          <p:txBody>
            <a:bodyPr/>
            <a:lstStyle/>
            <a:p>
              <a:endParaRPr lang="en-US"/>
            </a:p>
          </p:txBody>
        </p:sp>
        <p:sp>
          <p:nvSpPr>
            <p:cNvPr id="34832" name="Line 4"/>
            <p:cNvSpPr>
              <a:spLocks noChangeShapeType="1"/>
            </p:cNvSpPr>
            <p:nvPr/>
          </p:nvSpPr>
          <p:spPr bwMode="auto">
            <a:xfrm>
              <a:off x="732" y="2472"/>
              <a:ext cx="1338" cy="0"/>
            </a:xfrm>
            <a:prstGeom prst="line">
              <a:avLst/>
            </a:prstGeom>
            <a:noFill/>
            <a:ln w="9525">
              <a:solidFill>
                <a:schemeClr val="tx1"/>
              </a:solidFill>
              <a:round/>
              <a:headEnd/>
              <a:tailEnd type="triangle" w="med" len="med"/>
            </a:ln>
          </p:spPr>
          <p:txBody>
            <a:bodyPr/>
            <a:lstStyle/>
            <a:p>
              <a:endParaRPr lang="en-US"/>
            </a:p>
          </p:txBody>
        </p:sp>
        <p:sp>
          <p:nvSpPr>
            <p:cNvPr id="34833" name="Line 8"/>
            <p:cNvSpPr>
              <a:spLocks noChangeShapeType="1"/>
            </p:cNvSpPr>
            <p:nvPr/>
          </p:nvSpPr>
          <p:spPr bwMode="auto">
            <a:xfrm flipV="1">
              <a:off x="738" y="2292"/>
              <a:ext cx="138" cy="174"/>
            </a:xfrm>
            <a:prstGeom prst="line">
              <a:avLst/>
            </a:prstGeom>
            <a:noFill/>
            <a:ln w="38100">
              <a:solidFill>
                <a:srgbClr val="993300"/>
              </a:solidFill>
              <a:round/>
              <a:headEnd/>
              <a:tailEnd type="triangle" w="med" len="med"/>
            </a:ln>
          </p:spPr>
          <p:txBody>
            <a:bodyPr/>
            <a:lstStyle/>
            <a:p>
              <a:endParaRPr lang="en-US"/>
            </a:p>
          </p:txBody>
        </p:sp>
        <p:sp>
          <p:nvSpPr>
            <p:cNvPr id="34834" name="Line 9"/>
            <p:cNvSpPr>
              <a:spLocks noChangeShapeType="1"/>
            </p:cNvSpPr>
            <p:nvPr/>
          </p:nvSpPr>
          <p:spPr bwMode="auto">
            <a:xfrm rot="17935356" flipV="1">
              <a:off x="710" y="2028"/>
              <a:ext cx="138" cy="174"/>
            </a:xfrm>
            <a:prstGeom prst="line">
              <a:avLst/>
            </a:prstGeom>
            <a:noFill/>
            <a:ln w="38100">
              <a:solidFill>
                <a:srgbClr val="993300"/>
              </a:solidFill>
              <a:round/>
              <a:headEnd/>
              <a:tailEnd type="triangle" w="med" len="med"/>
            </a:ln>
          </p:spPr>
          <p:txBody>
            <a:bodyPr/>
            <a:lstStyle/>
            <a:p>
              <a:endParaRPr lang="en-US"/>
            </a:p>
          </p:txBody>
        </p:sp>
        <p:sp>
          <p:nvSpPr>
            <p:cNvPr id="34835" name="Line 10"/>
            <p:cNvSpPr>
              <a:spLocks noChangeShapeType="1"/>
            </p:cNvSpPr>
            <p:nvPr/>
          </p:nvSpPr>
          <p:spPr bwMode="auto">
            <a:xfrm rot="14142254" flipV="1">
              <a:off x="557" y="1924"/>
              <a:ext cx="138" cy="174"/>
            </a:xfrm>
            <a:prstGeom prst="line">
              <a:avLst/>
            </a:prstGeom>
            <a:noFill/>
            <a:ln w="38100">
              <a:solidFill>
                <a:srgbClr val="993300"/>
              </a:solidFill>
              <a:round/>
              <a:headEnd/>
              <a:tailEnd type="triangle" w="med" len="med"/>
            </a:ln>
          </p:spPr>
          <p:txBody>
            <a:bodyPr/>
            <a:lstStyle/>
            <a:p>
              <a:endParaRPr lang="en-US"/>
            </a:p>
          </p:txBody>
        </p:sp>
        <p:sp>
          <p:nvSpPr>
            <p:cNvPr id="34836" name="Line 11"/>
            <p:cNvSpPr>
              <a:spLocks noChangeShapeType="1"/>
            </p:cNvSpPr>
            <p:nvPr/>
          </p:nvSpPr>
          <p:spPr bwMode="auto">
            <a:xfrm rot="12273883" flipV="1">
              <a:off x="344" y="2181"/>
              <a:ext cx="138" cy="174"/>
            </a:xfrm>
            <a:prstGeom prst="line">
              <a:avLst/>
            </a:prstGeom>
            <a:noFill/>
            <a:ln w="38100">
              <a:solidFill>
                <a:srgbClr val="993300"/>
              </a:solidFill>
              <a:round/>
              <a:headEnd/>
              <a:tailEnd type="triangle" w="med" len="med"/>
            </a:ln>
          </p:spPr>
          <p:txBody>
            <a:bodyPr/>
            <a:lstStyle/>
            <a:p>
              <a:endParaRPr lang="en-US"/>
            </a:p>
          </p:txBody>
        </p:sp>
        <p:sp>
          <p:nvSpPr>
            <p:cNvPr id="34837" name="Line 12"/>
            <p:cNvSpPr>
              <a:spLocks noChangeShapeType="1"/>
            </p:cNvSpPr>
            <p:nvPr/>
          </p:nvSpPr>
          <p:spPr bwMode="auto">
            <a:xfrm rot="14718875" flipV="1">
              <a:off x="881" y="2112"/>
              <a:ext cx="105" cy="214"/>
            </a:xfrm>
            <a:prstGeom prst="line">
              <a:avLst/>
            </a:prstGeom>
            <a:noFill/>
            <a:ln w="38100">
              <a:solidFill>
                <a:srgbClr val="993300"/>
              </a:solidFill>
              <a:round/>
              <a:headEnd/>
              <a:tailEnd type="triangle" w="med" len="med"/>
            </a:ln>
          </p:spPr>
          <p:txBody>
            <a:bodyPr/>
            <a:lstStyle/>
            <a:p>
              <a:endParaRPr lang="en-US"/>
            </a:p>
          </p:txBody>
        </p:sp>
        <p:sp>
          <p:nvSpPr>
            <p:cNvPr id="34838" name="Line 13"/>
            <p:cNvSpPr>
              <a:spLocks noChangeShapeType="1"/>
            </p:cNvSpPr>
            <p:nvPr/>
          </p:nvSpPr>
          <p:spPr bwMode="auto">
            <a:xfrm rot="1791923" flipV="1">
              <a:off x="893" y="2177"/>
              <a:ext cx="138" cy="174"/>
            </a:xfrm>
            <a:prstGeom prst="line">
              <a:avLst/>
            </a:prstGeom>
            <a:noFill/>
            <a:ln w="38100">
              <a:solidFill>
                <a:srgbClr val="993300"/>
              </a:solidFill>
              <a:round/>
              <a:headEnd/>
              <a:tailEnd type="triangle" w="med" len="med"/>
            </a:ln>
          </p:spPr>
          <p:txBody>
            <a:bodyPr/>
            <a:lstStyle/>
            <a:p>
              <a:endParaRPr lang="en-US"/>
            </a:p>
          </p:txBody>
        </p:sp>
        <p:sp>
          <p:nvSpPr>
            <p:cNvPr id="34839" name="Line 14"/>
            <p:cNvSpPr>
              <a:spLocks noChangeShapeType="1"/>
            </p:cNvSpPr>
            <p:nvPr/>
          </p:nvSpPr>
          <p:spPr bwMode="auto">
            <a:xfrm rot="8587806" flipV="1">
              <a:off x="446" y="2019"/>
              <a:ext cx="138" cy="174"/>
            </a:xfrm>
            <a:prstGeom prst="line">
              <a:avLst/>
            </a:prstGeom>
            <a:noFill/>
            <a:ln w="38100">
              <a:solidFill>
                <a:srgbClr val="993300"/>
              </a:solidFill>
              <a:round/>
              <a:headEnd/>
              <a:tailEnd type="triangle" w="med" len="med"/>
            </a:ln>
          </p:spPr>
          <p:txBody>
            <a:bodyPr/>
            <a:lstStyle/>
            <a:p>
              <a:endParaRPr lang="en-US"/>
            </a:p>
          </p:txBody>
        </p:sp>
      </p:grpSp>
      <p:grpSp>
        <p:nvGrpSpPr>
          <p:cNvPr id="31767" name="Group 23"/>
          <p:cNvGrpSpPr>
            <a:grpSpLocks/>
          </p:cNvGrpSpPr>
          <p:nvPr/>
        </p:nvGrpSpPr>
        <p:grpSpPr bwMode="auto">
          <a:xfrm>
            <a:off x="1560513" y="1812925"/>
            <a:ext cx="2324100" cy="1628775"/>
            <a:chOff x="720" y="2940"/>
            <a:chExt cx="1464" cy="1026"/>
          </a:xfrm>
        </p:grpSpPr>
        <p:sp>
          <p:nvSpPr>
            <p:cNvPr id="34825" name="Line 5"/>
            <p:cNvSpPr>
              <a:spLocks noChangeShapeType="1"/>
            </p:cNvSpPr>
            <p:nvPr/>
          </p:nvSpPr>
          <p:spPr bwMode="auto">
            <a:xfrm flipV="1">
              <a:off x="720" y="2940"/>
              <a:ext cx="6" cy="1026"/>
            </a:xfrm>
            <a:prstGeom prst="line">
              <a:avLst/>
            </a:prstGeom>
            <a:noFill/>
            <a:ln w="9525">
              <a:solidFill>
                <a:schemeClr val="tx1"/>
              </a:solidFill>
              <a:round/>
              <a:headEnd/>
              <a:tailEnd type="triangle" w="med" len="med"/>
            </a:ln>
          </p:spPr>
          <p:txBody>
            <a:bodyPr/>
            <a:lstStyle/>
            <a:p>
              <a:endParaRPr lang="en-US"/>
            </a:p>
          </p:txBody>
        </p:sp>
        <p:sp>
          <p:nvSpPr>
            <p:cNvPr id="34826" name="Line 6"/>
            <p:cNvSpPr>
              <a:spLocks noChangeShapeType="1"/>
            </p:cNvSpPr>
            <p:nvPr/>
          </p:nvSpPr>
          <p:spPr bwMode="auto">
            <a:xfrm>
              <a:off x="720" y="3966"/>
              <a:ext cx="1464" cy="0"/>
            </a:xfrm>
            <a:prstGeom prst="line">
              <a:avLst/>
            </a:prstGeom>
            <a:noFill/>
            <a:ln w="9525">
              <a:solidFill>
                <a:schemeClr val="tx1"/>
              </a:solidFill>
              <a:round/>
              <a:headEnd/>
              <a:tailEnd type="triangle" w="med" len="med"/>
            </a:ln>
          </p:spPr>
          <p:txBody>
            <a:bodyPr/>
            <a:lstStyle/>
            <a:p>
              <a:endParaRPr lang="en-US"/>
            </a:p>
          </p:txBody>
        </p:sp>
        <p:sp>
          <p:nvSpPr>
            <p:cNvPr id="34827" name="Line 7"/>
            <p:cNvSpPr>
              <a:spLocks noChangeShapeType="1"/>
            </p:cNvSpPr>
            <p:nvPr/>
          </p:nvSpPr>
          <p:spPr bwMode="auto">
            <a:xfrm flipV="1">
              <a:off x="744" y="3762"/>
              <a:ext cx="138" cy="174"/>
            </a:xfrm>
            <a:prstGeom prst="line">
              <a:avLst/>
            </a:prstGeom>
            <a:noFill/>
            <a:ln w="38100">
              <a:solidFill>
                <a:srgbClr val="993300"/>
              </a:solidFill>
              <a:round/>
              <a:headEnd/>
              <a:tailEnd type="triangle" w="med" len="med"/>
            </a:ln>
          </p:spPr>
          <p:txBody>
            <a:bodyPr/>
            <a:lstStyle/>
            <a:p>
              <a:endParaRPr lang="en-US"/>
            </a:p>
          </p:txBody>
        </p:sp>
        <p:sp>
          <p:nvSpPr>
            <p:cNvPr id="34828" name="Line 15"/>
            <p:cNvSpPr>
              <a:spLocks noChangeShapeType="1"/>
            </p:cNvSpPr>
            <p:nvPr/>
          </p:nvSpPr>
          <p:spPr bwMode="auto">
            <a:xfrm flipV="1">
              <a:off x="882" y="3582"/>
              <a:ext cx="138" cy="174"/>
            </a:xfrm>
            <a:prstGeom prst="line">
              <a:avLst/>
            </a:prstGeom>
            <a:noFill/>
            <a:ln w="38100">
              <a:solidFill>
                <a:srgbClr val="993300"/>
              </a:solidFill>
              <a:round/>
              <a:headEnd/>
              <a:tailEnd type="triangle" w="med" len="med"/>
            </a:ln>
          </p:spPr>
          <p:txBody>
            <a:bodyPr/>
            <a:lstStyle/>
            <a:p>
              <a:endParaRPr lang="en-US"/>
            </a:p>
          </p:txBody>
        </p:sp>
        <p:sp>
          <p:nvSpPr>
            <p:cNvPr id="34829" name="Line 16"/>
            <p:cNvSpPr>
              <a:spLocks noChangeShapeType="1"/>
            </p:cNvSpPr>
            <p:nvPr/>
          </p:nvSpPr>
          <p:spPr bwMode="auto">
            <a:xfrm flipV="1">
              <a:off x="1020" y="3402"/>
              <a:ext cx="138" cy="174"/>
            </a:xfrm>
            <a:prstGeom prst="line">
              <a:avLst/>
            </a:prstGeom>
            <a:noFill/>
            <a:ln w="38100">
              <a:solidFill>
                <a:srgbClr val="993300"/>
              </a:solidFill>
              <a:round/>
              <a:headEnd/>
              <a:tailEnd type="triangle" w="med" len="med"/>
            </a:ln>
          </p:spPr>
          <p:txBody>
            <a:bodyPr/>
            <a:lstStyle/>
            <a:p>
              <a:endParaRPr lang="en-US"/>
            </a:p>
          </p:txBody>
        </p:sp>
        <p:sp>
          <p:nvSpPr>
            <p:cNvPr id="34830" name="Line 17"/>
            <p:cNvSpPr>
              <a:spLocks noChangeShapeType="1"/>
            </p:cNvSpPr>
            <p:nvPr/>
          </p:nvSpPr>
          <p:spPr bwMode="auto">
            <a:xfrm flipV="1">
              <a:off x="1170" y="3210"/>
              <a:ext cx="138" cy="174"/>
            </a:xfrm>
            <a:prstGeom prst="line">
              <a:avLst/>
            </a:prstGeom>
            <a:noFill/>
            <a:ln w="38100">
              <a:solidFill>
                <a:srgbClr val="993300"/>
              </a:solidFill>
              <a:round/>
              <a:headEnd/>
              <a:tailEnd type="triangle" w="med" len="med"/>
            </a:ln>
          </p:spPr>
          <p:txBody>
            <a:bodyPr/>
            <a:lstStyle/>
            <a:p>
              <a:endParaRPr lang="en-US"/>
            </a:p>
          </p:txBody>
        </p:sp>
      </p:grpSp>
      <p:pic>
        <p:nvPicPr>
          <p:cNvPr id="31763" name="Picture 19" descr="txp_fig"/>
          <p:cNvPicPr>
            <a:picLocks noChangeAspect="1" noChangeArrowheads="1"/>
          </p:cNvPicPr>
          <p:nvPr>
            <p:custDataLst>
              <p:tags r:id="rId1"/>
            </p:custDataLst>
          </p:nvPr>
        </p:nvPicPr>
        <p:blipFill>
          <a:blip r:embed="rId7"/>
          <a:srcRect/>
          <a:stretch>
            <a:fillRect/>
          </a:stretch>
        </p:blipFill>
        <p:spPr bwMode="auto">
          <a:xfrm>
            <a:off x="7029450" y="649288"/>
            <a:ext cx="2643188" cy="895350"/>
          </a:xfrm>
          <a:prstGeom prst="rect">
            <a:avLst/>
          </a:prstGeom>
          <a:noFill/>
          <a:ln w="9525">
            <a:noFill/>
            <a:miter lim="800000"/>
            <a:headEnd/>
            <a:tailEnd/>
          </a:ln>
        </p:spPr>
      </p:pic>
      <p:pic>
        <p:nvPicPr>
          <p:cNvPr id="31765" name="Picture 21" descr="txp_fig"/>
          <p:cNvPicPr>
            <a:picLocks noChangeAspect="1" noChangeArrowheads="1"/>
          </p:cNvPicPr>
          <p:nvPr>
            <p:custDataLst>
              <p:tags r:id="rId2"/>
            </p:custDataLst>
          </p:nvPr>
        </p:nvPicPr>
        <p:blipFill>
          <a:blip r:embed="rId8"/>
          <a:srcRect/>
          <a:stretch>
            <a:fillRect/>
          </a:stretch>
        </p:blipFill>
        <p:spPr bwMode="auto">
          <a:xfrm>
            <a:off x="6950075" y="1320800"/>
            <a:ext cx="3090863" cy="982663"/>
          </a:xfrm>
          <a:prstGeom prst="rect">
            <a:avLst/>
          </a:prstGeom>
          <a:noFill/>
          <a:ln w="9525">
            <a:noFill/>
            <a:miter lim="800000"/>
            <a:headEnd/>
            <a:tailEnd/>
          </a:ln>
        </p:spPr>
      </p:pic>
      <p:pic>
        <p:nvPicPr>
          <p:cNvPr id="31769" name="Picture 25" descr="txp_fig"/>
          <p:cNvPicPr>
            <a:picLocks noChangeAspect="1" noChangeArrowheads="1"/>
          </p:cNvPicPr>
          <p:nvPr>
            <p:custDataLst>
              <p:tags r:id="rId3"/>
            </p:custDataLst>
          </p:nvPr>
        </p:nvPicPr>
        <p:blipFill>
          <a:blip r:embed="rId9"/>
          <a:srcRect/>
          <a:stretch>
            <a:fillRect/>
          </a:stretch>
        </p:blipFill>
        <p:spPr bwMode="auto">
          <a:xfrm>
            <a:off x="4027488" y="1812925"/>
            <a:ext cx="1804987" cy="374650"/>
          </a:xfrm>
          <a:prstGeom prst="rect">
            <a:avLst/>
          </a:prstGeom>
          <a:noFill/>
          <a:ln w="9525">
            <a:noFill/>
            <a:miter lim="800000"/>
            <a:headEnd/>
            <a:tailEnd/>
          </a:ln>
        </p:spPr>
      </p:pic>
      <p:pic>
        <p:nvPicPr>
          <p:cNvPr id="31771" name="Picture 27" descr="txp_fig"/>
          <p:cNvPicPr>
            <a:picLocks noChangeAspect="1" noChangeArrowheads="1"/>
          </p:cNvPicPr>
          <p:nvPr>
            <p:custDataLst>
              <p:tags r:id="rId4"/>
            </p:custDataLst>
          </p:nvPr>
        </p:nvPicPr>
        <p:blipFill>
          <a:blip r:embed="rId10"/>
          <a:srcRect/>
          <a:stretch>
            <a:fillRect/>
          </a:stretch>
        </p:blipFill>
        <p:spPr bwMode="auto">
          <a:xfrm>
            <a:off x="6503988" y="5572125"/>
            <a:ext cx="1646237" cy="288925"/>
          </a:xfrm>
          <a:prstGeom prst="rect">
            <a:avLst/>
          </a:prstGeom>
          <a:noFill/>
          <a:ln w="9525">
            <a:noFill/>
            <a:miter lim="800000"/>
            <a:headEnd/>
            <a:tailEnd/>
          </a:ln>
        </p:spPr>
      </p:pic>
      <p:pic>
        <p:nvPicPr>
          <p:cNvPr id="31773" name="Picture 29" descr="txp_fig"/>
          <p:cNvPicPr>
            <a:picLocks noChangeAspect="1" noChangeArrowheads="1"/>
          </p:cNvPicPr>
          <p:nvPr>
            <p:custDataLst>
              <p:tags r:id="rId5"/>
            </p:custDataLst>
          </p:nvPr>
        </p:nvPicPr>
        <p:blipFill>
          <a:blip r:embed="rId11"/>
          <a:srcRect/>
          <a:stretch>
            <a:fillRect/>
          </a:stretch>
        </p:blipFill>
        <p:spPr bwMode="auto">
          <a:xfrm>
            <a:off x="3868738" y="4511675"/>
            <a:ext cx="1892300" cy="360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63"/>
                                        </p:tgtEl>
                                        <p:attrNameLst>
                                          <p:attrName>style.visibility</p:attrName>
                                        </p:attrNameLst>
                                      </p:cBhvr>
                                      <p:to>
                                        <p:strVal val="visible"/>
                                      </p:to>
                                    </p:set>
                                    <p:animEffect transition="in" filter="wipe(left)">
                                      <p:cBhvr>
                                        <p:cTn id="7" dur="500"/>
                                        <p:tgtEl>
                                          <p:spTgt spid="31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765"/>
                                        </p:tgtEl>
                                        <p:attrNameLst>
                                          <p:attrName>style.visibility</p:attrName>
                                        </p:attrNameLst>
                                      </p:cBhvr>
                                      <p:to>
                                        <p:strVal val="visible"/>
                                      </p:to>
                                    </p:set>
                                    <p:animEffect transition="in" filter="wipe(left)">
                                      <p:cBhvr>
                                        <p:cTn id="12" dur="500"/>
                                        <p:tgtEl>
                                          <p:spTgt spid="317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67"/>
                                        </p:tgtEl>
                                        <p:attrNameLst>
                                          <p:attrName>style.visibility</p:attrName>
                                        </p:attrNameLst>
                                      </p:cBhvr>
                                      <p:to>
                                        <p:strVal val="visible"/>
                                      </p:to>
                                    </p:set>
                                    <p:animEffect transition="in" filter="fade">
                                      <p:cBhvr>
                                        <p:cTn id="17" dur="2000"/>
                                        <p:tgtEl>
                                          <p:spTgt spid="31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1769"/>
                                        </p:tgtEl>
                                        <p:attrNameLst>
                                          <p:attrName>style.visibility</p:attrName>
                                        </p:attrNameLst>
                                      </p:cBhvr>
                                      <p:to>
                                        <p:strVal val="visible"/>
                                      </p:to>
                                    </p:set>
                                    <p:animEffect transition="in" filter="wipe(left)">
                                      <p:cBhvr>
                                        <p:cTn id="22" dur="500"/>
                                        <p:tgtEl>
                                          <p:spTgt spid="3176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1766"/>
                                        </p:tgtEl>
                                        <p:attrNameLst>
                                          <p:attrName>style.visibility</p:attrName>
                                        </p:attrNameLst>
                                      </p:cBhvr>
                                      <p:to>
                                        <p:strVal val="visible"/>
                                      </p:to>
                                    </p:set>
                                    <p:animEffect transition="in" filter="fade">
                                      <p:cBhvr>
                                        <p:cTn id="27" dur="2000"/>
                                        <p:tgtEl>
                                          <p:spTgt spid="3176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773"/>
                                        </p:tgtEl>
                                        <p:attrNameLst>
                                          <p:attrName>style.visibility</p:attrName>
                                        </p:attrNameLst>
                                      </p:cBhvr>
                                      <p:to>
                                        <p:strVal val="visible"/>
                                      </p:to>
                                    </p:set>
                                    <p:animEffect transition="in" filter="wipe(left)">
                                      <p:cBhvr>
                                        <p:cTn id="32" dur="500"/>
                                        <p:tgtEl>
                                          <p:spTgt spid="317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1771"/>
                                        </p:tgtEl>
                                        <p:attrNameLst>
                                          <p:attrName>style.visibility</p:attrName>
                                        </p:attrNameLst>
                                      </p:cBhvr>
                                      <p:to>
                                        <p:strVal val="visible"/>
                                      </p:to>
                                    </p:set>
                                    <p:animEffect transition="in" filter="wipe(left)">
                                      <p:cBhvr>
                                        <p:cTn id="37" dur="500"/>
                                        <p:tgtEl>
                                          <p:spTgt spid="31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super2"/>
          <p:cNvPicPr>
            <a:picLocks noChangeAspect="1" noChangeArrowheads="1"/>
          </p:cNvPicPr>
          <p:nvPr/>
        </p:nvPicPr>
        <p:blipFill>
          <a:blip r:embed="rId2"/>
          <a:srcRect/>
          <a:stretch>
            <a:fillRect/>
          </a:stretch>
        </p:blipFill>
        <p:spPr bwMode="auto">
          <a:xfrm>
            <a:off x="914400" y="2463800"/>
            <a:ext cx="3657600" cy="3657600"/>
          </a:xfrm>
          <a:prstGeom prst="rect">
            <a:avLst/>
          </a:prstGeom>
          <a:noFill/>
          <a:ln w="9525">
            <a:noFill/>
            <a:miter lim="800000"/>
            <a:headEnd/>
            <a:tailEnd/>
          </a:ln>
        </p:spPr>
      </p:pic>
      <p:sp>
        <p:nvSpPr>
          <p:cNvPr id="35842" name="Rectangle 3"/>
          <p:cNvSpPr>
            <a:spLocks noChangeArrowheads="1"/>
          </p:cNvSpPr>
          <p:nvPr/>
        </p:nvSpPr>
        <p:spPr bwMode="auto">
          <a:xfrm>
            <a:off x="382588" y="822325"/>
            <a:ext cx="5029200" cy="396875"/>
          </a:xfrm>
          <a:prstGeom prst="rect">
            <a:avLst/>
          </a:prstGeom>
          <a:noFill/>
          <a:ln w="9525">
            <a:noFill/>
            <a:miter lim="800000"/>
            <a:headEnd/>
            <a:tailEnd/>
          </a:ln>
        </p:spPr>
        <p:txBody>
          <a:bodyPr wrap="none" anchor="ctr">
            <a:spAutoFit/>
          </a:bodyPr>
          <a:lstStyle/>
          <a:p>
            <a:r>
              <a:rPr lang="en-US" altLang="en-US" sz="2000">
                <a:cs typeface="Arial" charset="0"/>
              </a:rPr>
              <a:t>Two sine waves traveling in the same direction </a:t>
            </a:r>
          </a:p>
        </p:txBody>
      </p:sp>
      <p:sp>
        <p:nvSpPr>
          <p:cNvPr id="35843" name="Text Box 4"/>
          <p:cNvSpPr txBox="1">
            <a:spLocks noChangeArrowheads="1"/>
          </p:cNvSpPr>
          <p:nvPr/>
        </p:nvSpPr>
        <p:spPr bwMode="auto">
          <a:xfrm>
            <a:off x="1992313" y="203200"/>
            <a:ext cx="8089900" cy="461963"/>
          </a:xfrm>
          <a:prstGeom prst="rect">
            <a:avLst/>
          </a:prstGeom>
          <a:noFill/>
          <a:ln w="9525">
            <a:noFill/>
            <a:miter lim="800000"/>
            <a:headEnd/>
            <a:tailEnd/>
          </a:ln>
        </p:spPr>
        <p:txBody>
          <a:bodyPr wrap="none">
            <a:spAutoFit/>
          </a:bodyPr>
          <a:lstStyle/>
          <a:p>
            <a:r>
              <a:rPr lang="en-US" altLang="en-US" sz="2400" b="1">
                <a:cs typeface="Arial" charset="0"/>
              </a:rPr>
              <a:t>Waves of the different k vector magnitude, same frequencies</a:t>
            </a:r>
            <a:endParaRPr lang="fr-FR" altLang="en-US" sz="2400" b="1">
              <a:cs typeface="Arial" charset="0"/>
            </a:endParaRPr>
          </a:p>
        </p:txBody>
      </p:sp>
      <p:sp>
        <p:nvSpPr>
          <p:cNvPr id="35844" name="Rectangle 5"/>
          <p:cNvSpPr>
            <a:spLocks noChangeArrowheads="1"/>
          </p:cNvSpPr>
          <p:nvPr/>
        </p:nvSpPr>
        <p:spPr bwMode="auto">
          <a:xfrm>
            <a:off x="6662738" y="887413"/>
            <a:ext cx="5029200" cy="701675"/>
          </a:xfrm>
          <a:prstGeom prst="rect">
            <a:avLst/>
          </a:prstGeom>
          <a:noFill/>
          <a:ln w="9525">
            <a:noFill/>
            <a:miter lim="800000"/>
            <a:headEnd/>
            <a:tailEnd/>
          </a:ln>
        </p:spPr>
        <p:txBody>
          <a:bodyPr wrap="none" anchor="ctr">
            <a:spAutoFit/>
          </a:bodyPr>
          <a:lstStyle/>
          <a:p>
            <a:r>
              <a:rPr lang="en-US" altLang="en-US" sz="2000">
                <a:cs typeface="Arial" charset="0"/>
              </a:rPr>
              <a:t>Two sine waves traveling in opposite directions</a:t>
            </a:r>
          </a:p>
          <a:p>
            <a:r>
              <a:rPr lang="en-US" altLang="en-US" sz="2000">
                <a:cs typeface="Arial" charset="0"/>
              </a:rPr>
              <a:t>  “standing wave” </a:t>
            </a:r>
          </a:p>
        </p:txBody>
      </p:sp>
      <p:pic>
        <p:nvPicPr>
          <p:cNvPr id="35845" name="Picture 6" descr="super3"/>
          <p:cNvPicPr>
            <a:picLocks noChangeAspect="1" noChangeArrowheads="1"/>
          </p:cNvPicPr>
          <p:nvPr/>
        </p:nvPicPr>
        <p:blipFill>
          <a:blip r:embed="rId3"/>
          <a:srcRect/>
          <a:stretch>
            <a:fillRect/>
          </a:stretch>
        </p:blipFill>
        <p:spPr bwMode="auto">
          <a:xfrm>
            <a:off x="7237413" y="2560638"/>
            <a:ext cx="3236912" cy="3236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371600" y="0"/>
            <a:ext cx="5922963" cy="457200"/>
          </a:xfrm>
          <a:prstGeom prst="rect">
            <a:avLst/>
          </a:prstGeom>
          <a:noFill/>
          <a:ln w="9525">
            <a:noFill/>
            <a:miter lim="800000"/>
            <a:headEnd/>
            <a:tailEnd/>
          </a:ln>
        </p:spPr>
        <p:txBody>
          <a:bodyPr wrap="none">
            <a:spAutoFit/>
          </a:bodyPr>
          <a:lstStyle/>
          <a:p>
            <a:r>
              <a:rPr lang="en-US" altLang="en-US" sz="2400" b="1">
                <a:cs typeface="Arial" charset="0"/>
              </a:rPr>
              <a:t>Waves of the same k vector, same frequency</a:t>
            </a:r>
            <a:endParaRPr lang="fr-FR" altLang="en-US" sz="2400" b="1">
              <a:cs typeface="Arial" charset="0"/>
            </a:endParaRPr>
          </a:p>
        </p:txBody>
      </p:sp>
      <p:sp>
        <p:nvSpPr>
          <p:cNvPr id="36866" name="Text Box 3"/>
          <p:cNvSpPr txBox="1">
            <a:spLocks noChangeArrowheads="1"/>
          </p:cNvSpPr>
          <p:nvPr/>
        </p:nvSpPr>
        <p:spPr bwMode="auto">
          <a:xfrm>
            <a:off x="8058150" y="0"/>
            <a:ext cx="2419350" cy="396875"/>
          </a:xfrm>
          <a:prstGeom prst="rect">
            <a:avLst/>
          </a:prstGeom>
          <a:noFill/>
          <a:ln w="9525">
            <a:noFill/>
            <a:miter lim="800000"/>
            <a:headEnd/>
            <a:tailEnd/>
          </a:ln>
        </p:spPr>
        <p:txBody>
          <a:bodyPr wrap="none">
            <a:spAutoFit/>
          </a:bodyPr>
          <a:lstStyle/>
          <a:p>
            <a:r>
              <a:rPr lang="en-US" altLang="en-US" sz="2000" b="1">
                <a:cs typeface="Arial" charset="0"/>
              </a:rPr>
              <a:t>Energy conservation</a:t>
            </a:r>
            <a:endParaRPr lang="fr-FR" altLang="en-US" sz="2000" b="1">
              <a:cs typeface="Arial" charset="0"/>
            </a:endParaRPr>
          </a:p>
        </p:txBody>
      </p:sp>
      <p:sp>
        <p:nvSpPr>
          <p:cNvPr id="36867" name="Line 4"/>
          <p:cNvSpPr>
            <a:spLocks noChangeShapeType="1"/>
          </p:cNvSpPr>
          <p:nvPr/>
        </p:nvSpPr>
        <p:spPr bwMode="auto">
          <a:xfrm flipH="1">
            <a:off x="5005388" y="1984375"/>
            <a:ext cx="901700" cy="898525"/>
          </a:xfrm>
          <a:prstGeom prst="line">
            <a:avLst/>
          </a:prstGeom>
          <a:noFill/>
          <a:ln w="12700">
            <a:solidFill>
              <a:schemeClr val="tx1"/>
            </a:solidFill>
            <a:round/>
            <a:headEnd/>
            <a:tailEnd/>
          </a:ln>
        </p:spPr>
        <p:txBody>
          <a:bodyPr/>
          <a:lstStyle/>
          <a:p>
            <a:endParaRPr lang="en-US"/>
          </a:p>
        </p:txBody>
      </p:sp>
      <p:sp>
        <p:nvSpPr>
          <p:cNvPr id="36868" name="Line 5"/>
          <p:cNvSpPr>
            <a:spLocks noChangeShapeType="1"/>
          </p:cNvSpPr>
          <p:nvPr/>
        </p:nvSpPr>
        <p:spPr bwMode="auto">
          <a:xfrm>
            <a:off x="1854200" y="2482850"/>
            <a:ext cx="3541713" cy="0"/>
          </a:xfrm>
          <a:prstGeom prst="line">
            <a:avLst/>
          </a:prstGeom>
          <a:noFill/>
          <a:ln w="28575">
            <a:solidFill>
              <a:srgbClr val="FF0000"/>
            </a:solidFill>
            <a:round/>
            <a:headEnd/>
            <a:tailEnd/>
          </a:ln>
        </p:spPr>
        <p:txBody>
          <a:bodyPr/>
          <a:lstStyle/>
          <a:p>
            <a:endParaRPr lang="en-US"/>
          </a:p>
        </p:txBody>
      </p:sp>
      <p:sp>
        <p:nvSpPr>
          <p:cNvPr id="36869" name="Text Box 6"/>
          <p:cNvSpPr txBox="1">
            <a:spLocks noChangeArrowheads="1"/>
          </p:cNvSpPr>
          <p:nvPr/>
        </p:nvSpPr>
        <p:spPr bwMode="auto">
          <a:xfrm>
            <a:off x="1550988" y="627063"/>
            <a:ext cx="8447087" cy="396875"/>
          </a:xfrm>
          <a:prstGeom prst="rect">
            <a:avLst/>
          </a:prstGeom>
          <a:noFill/>
          <a:ln w="9525">
            <a:noFill/>
            <a:miter lim="800000"/>
            <a:headEnd/>
            <a:tailEnd/>
          </a:ln>
        </p:spPr>
        <p:txBody>
          <a:bodyPr wrap="none">
            <a:spAutoFit/>
          </a:bodyPr>
          <a:lstStyle/>
          <a:p>
            <a:r>
              <a:rPr lang="en-US" altLang="en-US" sz="2000">
                <a:cs typeface="Arial" charset="0"/>
              </a:rPr>
              <a:t>If the energy is lost by destructive interference, it has to reappear somewhere else</a:t>
            </a:r>
            <a:endParaRPr lang="fr-FR" altLang="en-US" sz="2000">
              <a:cs typeface="Arial" charset="0"/>
            </a:endParaRPr>
          </a:p>
        </p:txBody>
      </p:sp>
      <p:sp>
        <p:nvSpPr>
          <p:cNvPr id="36870" name="Text Box 7"/>
          <p:cNvSpPr txBox="1">
            <a:spLocks noChangeArrowheads="1"/>
          </p:cNvSpPr>
          <p:nvPr/>
        </p:nvSpPr>
        <p:spPr bwMode="auto">
          <a:xfrm>
            <a:off x="1552575" y="949325"/>
            <a:ext cx="3013075" cy="396875"/>
          </a:xfrm>
          <a:prstGeom prst="rect">
            <a:avLst/>
          </a:prstGeom>
          <a:noFill/>
          <a:ln w="9525">
            <a:noFill/>
            <a:miter lim="800000"/>
            <a:headEnd/>
            <a:tailEnd/>
          </a:ln>
        </p:spPr>
        <p:txBody>
          <a:bodyPr wrap="none">
            <a:spAutoFit/>
          </a:bodyPr>
          <a:lstStyle/>
          <a:p>
            <a:r>
              <a:rPr lang="en-US" altLang="en-US" sz="2000">
                <a:cs typeface="Arial" charset="0"/>
              </a:rPr>
              <a:t>by constructive interference</a:t>
            </a:r>
            <a:endParaRPr lang="fr-FR" altLang="en-US" sz="2000">
              <a:cs typeface="Arial" charset="0"/>
            </a:endParaRPr>
          </a:p>
        </p:txBody>
      </p:sp>
      <p:sp>
        <p:nvSpPr>
          <p:cNvPr id="36871" name="Text Box 8"/>
          <p:cNvSpPr txBox="1">
            <a:spLocks noChangeArrowheads="1"/>
          </p:cNvSpPr>
          <p:nvPr/>
        </p:nvSpPr>
        <p:spPr bwMode="auto">
          <a:xfrm>
            <a:off x="3790950" y="3378200"/>
            <a:ext cx="3879850" cy="366713"/>
          </a:xfrm>
          <a:prstGeom prst="rect">
            <a:avLst/>
          </a:prstGeom>
          <a:noFill/>
          <a:ln w="9525">
            <a:noFill/>
            <a:miter lim="800000"/>
            <a:headEnd/>
            <a:tailEnd/>
          </a:ln>
        </p:spPr>
        <p:txBody>
          <a:bodyPr wrap="none">
            <a:spAutoFit/>
          </a:bodyPr>
          <a:lstStyle/>
          <a:p>
            <a:r>
              <a:rPr lang="en-US" altLang="en-US" sz="1800">
                <a:cs typeface="Arial" charset="0"/>
              </a:rPr>
              <a:t>and  a complex transmission coefficient </a:t>
            </a:r>
            <a:endParaRPr lang="fr-FR" altLang="en-US" sz="1800">
              <a:cs typeface="Arial" charset="0"/>
            </a:endParaRPr>
          </a:p>
        </p:txBody>
      </p:sp>
      <p:grpSp>
        <p:nvGrpSpPr>
          <p:cNvPr id="36872" name="Group 9"/>
          <p:cNvGrpSpPr>
            <a:grpSpLocks/>
          </p:cNvGrpSpPr>
          <p:nvPr/>
        </p:nvGrpSpPr>
        <p:grpSpPr bwMode="auto">
          <a:xfrm>
            <a:off x="1547813" y="3948113"/>
            <a:ext cx="4019550" cy="366712"/>
            <a:chOff x="135" y="3783"/>
            <a:chExt cx="2532" cy="231"/>
          </a:xfrm>
        </p:grpSpPr>
        <p:sp>
          <p:nvSpPr>
            <p:cNvPr id="36886" name="Text Box 10"/>
            <p:cNvSpPr txBox="1">
              <a:spLocks noChangeArrowheads="1"/>
            </p:cNvSpPr>
            <p:nvPr/>
          </p:nvSpPr>
          <p:spPr bwMode="auto">
            <a:xfrm>
              <a:off x="135" y="3783"/>
              <a:ext cx="1344" cy="231"/>
            </a:xfrm>
            <a:prstGeom prst="rect">
              <a:avLst/>
            </a:prstGeom>
            <a:noFill/>
            <a:ln w="9525">
              <a:noFill/>
              <a:miter lim="800000"/>
              <a:headEnd/>
              <a:tailEnd/>
            </a:ln>
          </p:spPr>
          <p:txBody>
            <a:bodyPr wrap="none">
              <a:spAutoFit/>
            </a:bodyPr>
            <a:lstStyle/>
            <a:p>
              <a:r>
                <a:rPr lang="en-US" altLang="en-US" sz="1800">
                  <a:cs typeface="Arial" charset="0"/>
                </a:rPr>
                <a:t>Energy conservation:</a:t>
              </a:r>
              <a:endParaRPr lang="fr-FR" altLang="en-US" sz="1800">
                <a:cs typeface="Arial" charset="0"/>
              </a:endParaRPr>
            </a:p>
          </p:txBody>
        </p:sp>
        <p:pic>
          <p:nvPicPr>
            <p:cNvPr id="36887" name="Picture 11" descr="txp_fig"/>
            <p:cNvPicPr>
              <a:picLocks noChangeAspect="1" noChangeArrowheads="1"/>
            </p:cNvPicPr>
            <p:nvPr>
              <p:custDataLst>
                <p:tags r:id="rId10"/>
              </p:custDataLst>
            </p:nvPr>
          </p:nvPicPr>
          <p:blipFill>
            <a:blip r:embed="rId12"/>
            <a:srcRect/>
            <a:stretch>
              <a:fillRect/>
            </a:stretch>
          </p:blipFill>
          <p:spPr bwMode="auto">
            <a:xfrm>
              <a:off x="1503" y="3791"/>
              <a:ext cx="1164" cy="222"/>
            </a:xfrm>
            <a:prstGeom prst="rect">
              <a:avLst/>
            </a:prstGeom>
            <a:noFill/>
            <a:ln w="9525">
              <a:noFill/>
              <a:miter lim="800000"/>
              <a:headEnd/>
              <a:tailEnd/>
            </a:ln>
          </p:spPr>
        </p:pic>
      </p:grpSp>
      <p:sp>
        <p:nvSpPr>
          <p:cNvPr id="36873" name="Line 12"/>
          <p:cNvSpPr>
            <a:spLocks noChangeShapeType="1"/>
          </p:cNvSpPr>
          <p:nvPr/>
        </p:nvSpPr>
        <p:spPr bwMode="auto">
          <a:xfrm>
            <a:off x="5426075" y="2466975"/>
            <a:ext cx="2757488" cy="0"/>
          </a:xfrm>
          <a:prstGeom prst="line">
            <a:avLst/>
          </a:prstGeom>
          <a:noFill/>
          <a:ln w="19050">
            <a:solidFill>
              <a:srgbClr val="FF0000"/>
            </a:solidFill>
            <a:round/>
            <a:headEnd/>
            <a:tailEnd/>
          </a:ln>
        </p:spPr>
        <p:txBody>
          <a:bodyPr/>
          <a:lstStyle/>
          <a:p>
            <a:endParaRPr lang="en-US"/>
          </a:p>
        </p:txBody>
      </p:sp>
      <p:sp>
        <p:nvSpPr>
          <p:cNvPr id="36874" name="Line 13"/>
          <p:cNvSpPr>
            <a:spLocks noChangeShapeType="1"/>
          </p:cNvSpPr>
          <p:nvPr/>
        </p:nvSpPr>
        <p:spPr bwMode="auto">
          <a:xfrm rot="-5400000">
            <a:off x="4730750" y="1827213"/>
            <a:ext cx="1292225" cy="0"/>
          </a:xfrm>
          <a:prstGeom prst="line">
            <a:avLst/>
          </a:prstGeom>
          <a:noFill/>
          <a:ln w="19050">
            <a:solidFill>
              <a:srgbClr val="FF0000"/>
            </a:solidFill>
            <a:round/>
            <a:headEnd/>
            <a:tailEnd/>
          </a:ln>
        </p:spPr>
        <p:txBody>
          <a:bodyPr/>
          <a:lstStyle/>
          <a:p>
            <a:endParaRPr lang="en-US"/>
          </a:p>
        </p:txBody>
      </p:sp>
      <p:pic>
        <p:nvPicPr>
          <p:cNvPr id="36875" name="Picture 14" descr="txp_fig"/>
          <p:cNvPicPr>
            <a:picLocks noChangeAspect="1" noChangeArrowheads="1"/>
          </p:cNvPicPr>
          <p:nvPr>
            <p:custDataLst>
              <p:tags r:id="rId1"/>
            </p:custDataLst>
          </p:nvPr>
        </p:nvPicPr>
        <p:blipFill>
          <a:blip r:embed="rId13"/>
          <a:srcRect/>
          <a:stretch>
            <a:fillRect/>
          </a:stretch>
        </p:blipFill>
        <p:spPr bwMode="auto">
          <a:xfrm>
            <a:off x="5726113" y="1323975"/>
            <a:ext cx="180975" cy="246063"/>
          </a:xfrm>
          <a:prstGeom prst="rect">
            <a:avLst/>
          </a:prstGeom>
          <a:noFill/>
          <a:ln w="9525">
            <a:noFill/>
            <a:miter lim="800000"/>
            <a:headEnd/>
            <a:tailEnd/>
          </a:ln>
        </p:spPr>
      </p:pic>
      <p:pic>
        <p:nvPicPr>
          <p:cNvPr id="36876" name="Picture 15" descr="txp_fig"/>
          <p:cNvPicPr>
            <a:picLocks noChangeAspect="1" noChangeArrowheads="1"/>
          </p:cNvPicPr>
          <p:nvPr>
            <p:custDataLst>
              <p:tags r:id="rId2"/>
            </p:custDataLst>
          </p:nvPr>
        </p:nvPicPr>
        <p:blipFill>
          <a:blip r:embed="rId14"/>
          <a:srcRect/>
          <a:stretch>
            <a:fillRect/>
          </a:stretch>
        </p:blipFill>
        <p:spPr bwMode="auto">
          <a:xfrm>
            <a:off x="6799263" y="2082800"/>
            <a:ext cx="165100" cy="263525"/>
          </a:xfrm>
          <a:prstGeom prst="rect">
            <a:avLst/>
          </a:prstGeom>
          <a:noFill/>
          <a:ln w="9525">
            <a:noFill/>
            <a:miter lim="800000"/>
            <a:headEnd/>
            <a:tailEnd/>
          </a:ln>
        </p:spPr>
      </p:pic>
      <p:pic>
        <p:nvPicPr>
          <p:cNvPr id="36877" name="Picture 16" descr="txp_fig"/>
          <p:cNvPicPr>
            <a:picLocks noChangeAspect="1" noChangeArrowheads="1"/>
          </p:cNvPicPr>
          <p:nvPr>
            <p:custDataLst>
              <p:tags r:id="rId3"/>
            </p:custDataLst>
          </p:nvPr>
        </p:nvPicPr>
        <p:blipFill>
          <a:blip r:embed="rId15"/>
          <a:srcRect/>
          <a:stretch>
            <a:fillRect/>
          </a:stretch>
        </p:blipFill>
        <p:spPr bwMode="auto">
          <a:xfrm>
            <a:off x="2636838" y="2165350"/>
            <a:ext cx="776287" cy="225425"/>
          </a:xfrm>
          <a:prstGeom prst="rect">
            <a:avLst/>
          </a:prstGeom>
          <a:noFill/>
          <a:ln w="9525">
            <a:noFill/>
            <a:miter lim="800000"/>
            <a:headEnd/>
            <a:tailEnd/>
          </a:ln>
        </p:spPr>
      </p:pic>
      <p:pic>
        <p:nvPicPr>
          <p:cNvPr id="34833" name="Picture 17" descr="txp_fig"/>
          <p:cNvPicPr>
            <a:picLocks noChangeAspect="1" noChangeArrowheads="1"/>
          </p:cNvPicPr>
          <p:nvPr>
            <p:custDataLst>
              <p:tags r:id="rId4"/>
            </p:custDataLst>
          </p:nvPr>
        </p:nvPicPr>
        <p:blipFill>
          <a:blip r:embed="rId16"/>
          <a:srcRect/>
          <a:stretch>
            <a:fillRect/>
          </a:stretch>
        </p:blipFill>
        <p:spPr bwMode="auto">
          <a:xfrm>
            <a:off x="7456488" y="4037013"/>
            <a:ext cx="1792287" cy="411162"/>
          </a:xfrm>
          <a:prstGeom prst="rect">
            <a:avLst/>
          </a:prstGeom>
          <a:noFill/>
          <a:ln w="9525">
            <a:noFill/>
            <a:miter lim="800000"/>
            <a:headEnd/>
            <a:tailEnd/>
          </a:ln>
        </p:spPr>
      </p:pic>
      <p:grpSp>
        <p:nvGrpSpPr>
          <p:cNvPr id="36879" name="Group 18"/>
          <p:cNvGrpSpPr>
            <a:grpSpLocks/>
          </p:cNvGrpSpPr>
          <p:nvPr/>
        </p:nvGrpSpPr>
        <p:grpSpPr bwMode="auto">
          <a:xfrm>
            <a:off x="1333500" y="2968625"/>
            <a:ext cx="8061325" cy="420688"/>
            <a:chOff x="0" y="2422"/>
            <a:chExt cx="5078" cy="265"/>
          </a:xfrm>
        </p:grpSpPr>
        <p:sp>
          <p:nvSpPr>
            <p:cNvPr id="36884" name="Text Box 19"/>
            <p:cNvSpPr txBox="1">
              <a:spLocks noChangeArrowheads="1"/>
            </p:cNvSpPr>
            <p:nvPr/>
          </p:nvSpPr>
          <p:spPr bwMode="auto">
            <a:xfrm>
              <a:off x="0" y="2456"/>
              <a:ext cx="4000" cy="231"/>
            </a:xfrm>
            <a:prstGeom prst="rect">
              <a:avLst/>
            </a:prstGeom>
            <a:noFill/>
            <a:ln w="9525">
              <a:noFill/>
              <a:miter lim="800000"/>
              <a:headEnd/>
              <a:tailEnd/>
            </a:ln>
          </p:spPr>
          <p:txBody>
            <a:bodyPr wrap="none">
              <a:spAutoFit/>
            </a:bodyPr>
            <a:lstStyle/>
            <a:p>
              <a:r>
                <a:rPr lang="en-US" altLang="en-US" sz="1800">
                  <a:cs typeface="Arial" charset="0"/>
                </a:rPr>
                <a:t>A beam splitter is an element with a complex reflection coefficient </a:t>
              </a:r>
              <a:endParaRPr lang="fr-FR" altLang="en-US" sz="1800">
                <a:cs typeface="Arial" charset="0"/>
              </a:endParaRPr>
            </a:p>
          </p:txBody>
        </p:sp>
        <p:pic>
          <p:nvPicPr>
            <p:cNvPr id="36885" name="Picture 20" descr="txp_fig"/>
            <p:cNvPicPr>
              <a:picLocks noChangeAspect="1" noChangeArrowheads="1"/>
            </p:cNvPicPr>
            <p:nvPr>
              <p:custDataLst>
                <p:tags r:id="rId9"/>
              </p:custDataLst>
            </p:nvPr>
          </p:nvPicPr>
          <p:blipFill>
            <a:blip r:embed="rId17"/>
            <a:srcRect/>
            <a:stretch>
              <a:fillRect/>
            </a:stretch>
          </p:blipFill>
          <p:spPr bwMode="auto">
            <a:xfrm>
              <a:off x="4198" y="2422"/>
              <a:ext cx="880" cy="207"/>
            </a:xfrm>
            <a:prstGeom prst="rect">
              <a:avLst/>
            </a:prstGeom>
            <a:noFill/>
            <a:ln w="9525">
              <a:noFill/>
              <a:miter lim="800000"/>
              <a:headEnd/>
              <a:tailEnd/>
            </a:ln>
          </p:spPr>
        </p:pic>
      </p:grpSp>
      <p:pic>
        <p:nvPicPr>
          <p:cNvPr id="36880" name="Picture 21" descr="txp_fig"/>
          <p:cNvPicPr>
            <a:picLocks noChangeAspect="1" noChangeArrowheads="1"/>
          </p:cNvPicPr>
          <p:nvPr>
            <p:custDataLst>
              <p:tags r:id="rId5"/>
            </p:custDataLst>
          </p:nvPr>
        </p:nvPicPr>
        <p:blipFill>
          <a:blip r:embed="rId18"/>
          <a:srcRect/>
          <a:stretch>
            <a:fillRect/>
          </a:stretch>
        </p:blipFill>
        <p:spPr bwMode="auto">
          <a:xfrm>
            <a:off x="8053388" y="3344863"/>
            <a:ext cx="1298575" cy="328612"/>
          </a:xfrm>
          <a:prstGeom prst="rect">
            <a:avLst/>
          </a:prstGeom>
          <a:noFill/>
          <a:ln w="9525">
            <a:noFill/>
            <a:miter lim="800000"/>
            <a:headEnd/>
            <a:tailEnd/>
          </a:ln>
        </p:spPr>
      </p:pic>
      <p:pic>
        <p:nvPicPr>
          <p:cNvPr id="34838" name="Picture 22" descr="txp_fig"/>
          <p:cNvPicPr>
            <a:picLocks noChangeAspect="1" noChangeArrowheads="1"/>
          </p:cNvPicPr>
          <p:nvPr>
            <p:custDataLst>
              <p:tags r:id="rId6"/>
            </p:custDataLst>
          </p:nvPr>
        </p:nvPicPr>
        <p:blipFill>
          <a:blip r:embed="rId19"/>
          <a:srcRect/>
          <a:stretch>
            <a:fillRect/>
          </a:stretch>
        </p:blipFill>
        <p:spPr bwMode="auto">
          <a:xfrm>
            <a:off x="2292350" y="4832350"/>
            <a:ext cx="2951163" cy="360363"/>
          </a:xfrm>
          <a:prstGeom prst="rect">
            <a:avLst/>
          </a:prstGeom>
          <a:noFill/>
          <a:ln w="9525">
            <a:noFill/>
            <a:miter lim="800000"/>
            <a:headEnd/>
            <a:tailEnd/>
          </a:ln>
        </p:spPr>
      </p:pic>
      <p:pic>
        <p:nvPicPr>
          <p:cNvPr id="34839" name="Picture 23" descr="txp_fig"/>
          <p:cNvPicPr>
            <a:picLocks noChangeAspect="1" noChangeArrowheads="1"/>
          </p:cNvPicPr>
          <p:nvPr>
            <p:custDataLst>
              <p:tags r:id="rId7"/>
            </p:custDataLst>
          </p:nvPr>
        </p:nvPicPr>
        <p:blipFill>
          <a:blip r:embed="rId20"/>
          <a:srcRect/>
          <a:stretch>
            <a:fillRect/>
          </a:stretch>
        </p:blipFill>
        <p:spPr bwMode="auto">
          <a:xfrm>
            <a:off x="7302500" y="4694238"/>
            <a:ext cx="2146300" cy="342900"/>
          </a:xfrm>
          <a:prstGeom prst="rect">
            <a:avLst/>
          </a:prstGeom>
          <a:noFill/>
          <a:ln w="9525">
            <a:noFill/>
            <a:miter lim="800000"/>
            <a:headEnd/>
            <a:tailEnd/>
          </a:ln>
        </p:spPr>
      </p:pic>
      <p:pic>
        <p:nvPicPr>
          <p:cNvPr id="2" name="Picture 1" descr="\documentclass{slides}\pagestyle{empty}&#10;\begin{document}&#10;This implies that $\tilde{r}^2 + \tilde{t}^2 =&#10;r^2 - t^2 $&#10;= 0 if $r = t$.&#10;\end{document}&#10;"/>
          <p:cNvPicPr>
            <a:picLocks noChangeAspect="1"/>
          </p:cNvPicPr>
          <p:nvPr>
            <p:custDataLst>
              <p:tags r:id="rId8"/>
            </p:custDataLst>
          </p:nvPr>
        </p:nvPicPr>
        <p:blipFill>
          <a:blip r:embed="rId21"/>
          <a:srcRect/>
          <a:stretch>
            <a:fillRect/>
          </a:stretch>
        </p:blipFill>
        <p:spPr bwMode="auto">
          <a:xfrm>
            <a:off x="1714500" y="6083300"/>
            <a:ext cx="7534275" cy="3413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33"/>
                                        </p:tgtEl>
                                        <p:attrNameLst>
                                          <p:attrName>style.visibility</p:attrName>
                                        </p:attrNameLst>
                                      </p:cBhvr>
                                      <p:to>
                                        <p:strVal val="visible"/>
                                      </p:to>
                                    </p:set>
                                    <p:animEffect transition="in" filter="wipe(left)">
                                      <p:cBhvr>
                                        <p:cTn id="7" dur="500"/>
                                        <p:tgtEl>
                                          <p:spTgt spid="348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39"/>
                                        </p:tgtEl>
                                        <p:attrNameLst>
                                          <p:attrName>style.visibility</p:attrName>
                                        </p:attrNameLst>
                                      </p:cBhvr>
                                      <p:to>
                                        <p:strVal val="visible"/>
                                      </p:to>
                                    </p:set>
                                    <p:animEffect transition="in" filter="wipe(left)">
                                      <p:cBhvr>
                                        <p:cTn id="12" dur="500"/>
                                        <p:tgtEl>
                                          <p:spTgt spid="34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4838"/>
                                        </p:tgtEl>
                                        <p:attrNameLst>
                                          <p:attrName>style.visibility</p:attrName>
                                        </p:attrNameLst>
                                      </p:cBhvr>
                                      <p:to>
                                        <p:strVal val="visible"/>
                                      </p:to>
                                    </p:set>
                                    <p:animEffect transition="in" filter="wipe(left)">
                                      <p:cBhvr>
                                        <p:cTn id="17" dur="500"/>
                                        <p:tgtEl>
                                          <p:spTgt spid="348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106" name="Group 52"/>
          <p:cNvGrpSpPr>
            <a:grpSpLocks/>
          </p:cNvGrpSpPr>
          <p:nvPr/>
        </p:nvGrpSpPr>
        <p:grpSpPr bwMode="auto">
          <a:xfrm>
            <a:off x="254000" y="954088"/>
            <a:ext cx="6329363" cy="2751137"/>
            <a:chOff x="1168" y="697"/>
            <a:chExt cx="3987" cy="1733"/>
          </a:xfrm>
        </p:grpSpPr>
        <p:sp>
          <p:nvSpPr>
            <p:cNvPr id="87126" name="Line 12"/>
            <p:cNvSpPr>
              <a:spLocks noChangeShapeType="1"/>
            </p:cNvSpPr>
            <p:nvPr/>
          </p:nvSpPr>
          <p:spPr bwMode="auto">
            <a:xfrm>
              <a:off x="3418" y="1554"/>
              <a:ext cx="1737" cy="0"/>
            </a:xfrm>
            <a:prstGeom prst="line">
              <a:avLst/>
            </a:prstGeom>
            <a:noFill/>
            <a:ln w="19050">
              <a:solidFill>
                <a:srgbClr val="FF0000"/>
              </a:solidFill>
              <a:round/>
              <a:headEnd/>
              <a:tailEnd/>
            </a:ln>
          </p:spPr>
          <p:txBody>
            <a:bodyPr/>
            <a:lstStyle/>
            <a:p>
              <a:endParaRPr lang="en-US"/>
            </a:p>
          </p:txBody>
        </p:sp>
        <p:sp>
          <p:nvSpPr>
            <p:cNvPr id="87127" name="Line 29"/>
            <p:cNvSpPr>
              <a:spLocks noChangeShapeType="1"/>
            </p:cNvSpPr>
            <p:nvPr/>
          </p:nvSpPr>
          <p:spPr bwMode="auto">
            <a:xfrm rot="5400000" flipV="1">
              <a:off x="4266" y="897"/>
              <a:ext cx="0" cy="1530"/>
            </a:xfrm>
            <a:prstGeom prst="line">
              <a:avLst/>
            </a:prstGeom>
            <a:noFill/>
            <a:ln w="28575">
              <a:solidFill>
                <a:srgbClr val="0000FF"/>
              </a:solidFill>
              <a:round/>
              <a:headEnd/>
              <a:tailEnd/>
            </a:ln>
          </p:spPr>
          <p:txBody>
            <a:bodyPr/>
            <a:lstStyle/>
            <a:p>
              <a:endParaRPr lang="en-US"/>
            </a:p>
          </p:txBody>
        </p:sp>
        <p:grpSp>
          <p:nvGrpSpPr>
            <p:cNvPr id="87128" name="Group 51"/>
            <p:cNvGrpSpPr>
              <a:grpSpLocks/>
            </p:cNvGrpSpPr>
            <p:nvPr/>
          </p:nvGrpSpPr>
          <p:grpSpPr bwMode="auto">
            <a:xfrm>
              <a:off x="1168" y="697"/>
              <a:ext cx="3400" cy="1733"/>
              <a:chOff x="1168" y="697"/>
              <a:chExt cx="3400" cy="1733"/>
            </a:xfrm>
          </p:grpSpPr>
          <p:sp>
            <p:nvSpPr>
              <p:cNvPr id="87129" name="Line 21"/>
              <p:cNvSpPr>
                <a:spLocks noChangeShapeType="1"/>
              </p:cNvSpPr>
              <p:nvPr/>
            </p:nvSpPr>
            <p:spPr bwMode="auto">
              <a:xfrm flipV="1">
                <a:off x="3494" y="775"/>
                <a:ext cx="0" cy="1655"/>
              </a:xfrm>
              <a:prstGeom prst="line">
                <a:avLst/>
              </a:prstGeom>
              <a:noFill/>
              <a:ln w="28575">
                <a:solidFill>
                  <a:srgbClr val="0000FF"/>
                </a:solidFill>
                <a:round/>
                <a:headEnd/>
                <a:tailEnd/>
              </a:ln>
            </p:spPr>
            <p:txBody>
              <a:bodyPr/>
              <a:lstStyle/>
              <a:p>
                <a:endParaRPr lang="en-US"/>
              </a:p>
            </p:txBody>
          </p:sp>
          <p:sp>
            <p:nvSpPr>
              <p:cNvPr id="87130" name="Line 4"/>
              <p:cNvSpPr>
                <a:spLocks noChangeShapeType="1"/>
              </p:cNvSpPr>
              <p:nvPr/>
            </p:nvSpPr>
            <p:spPr bwMode="auto">
              <a:xfrm>
                <a:off x="2893" y="1107"/>
                <a:ext cx="1049" cy="1045"/>
              </a:xfrm>
              <a:prstGeom prst="line">
                <a:avLst/>
              </a:prstGeom>
              <a:noFill/>
              <a:ln w="28575">
                <a:solidFill>
                  <a:schemeClr val="tx1"/>
                </a:solidFill>
                <a:prstDash val="dashDot"/>
                <a:round/>
                <a:headEnd/>
                <a:tailEnd/>
              </a:ln>
            </p:spPr>
            <p:txBody>
              <a:bodyPr/>
              <a:lstStyle/>
              <a:p>
                <a:endParaRPr lang="en-US"/>
              </a:p>
            </p:txBody>
          </p:sp>
          <p:sp>
            <p:nvSpPr>
              <p:cNvPr id="87131" name="Line 5"/>
              <p:cNvSpPr>
                <a:spLocks noChangeShapeType="1"/>
              </p:cNvSpPr>
              <p:nvPr/>
            </p:nvSpPr>
            <p:spPr bwMode="auto">
              <a:xfrm>
                <a:off x="1168" y="1564"/>
                <a:ext cx="2231" cy="0"/>
              </a:xfrm>
              <a:prstGeom prst="line">
                <a:avLst/>
              </a:prstGeom>
              <a:noFill/>
              <a:ln w="28575">
                <a:solidFill>
                  <a:srgbClr val="FF0000"/>
                </a:solidFill>
                <a:round/>
                <a:headEnd/>
                <a:tailEnd/>
              </a:ln>
            </p:spPr>
            <p:txBody>
              <a:bodyPr/>
              <a:lstStyle/>
              <a:p>
                <a:endParaRPr lang="en-US"/>
              </a:p>
            </p:txBody>
          </p:sp>
          <p:sp>
            <p:nvSpPr>
              <p:cNvPr id="87132" name="Line 13"/>
              <p:cNvSpPr>
                <a:spLocks noChangeShapeType="1"/>
              </p:cNvSpPr>
              <p:nvPr/>
            </p:nvSpPr>
            <p:spPr bwMode="auto">
              <a:xfrm rot="-5400000">
                <a:off x="2980" y="1151"/>
                <a:ext cx="814" cy="0"/>
              </a:xfrm>
              <a:prstGeom prst="line">
                <a:avLst/>
              </a:prstGeom>
              <a:noFill/>
              <a:ln w="19050">
                <a:solidFill>
                  <a:srgbClr val="FF0000"/>
                </a:solidFill>
                <a:round/>
                <a:headEnd/>
                <a:tailEnd/>
              </a:ln>
            </p:spPr>
            <p:txBody>
              <a:bodyPr/>
              <a:lstStyle/>
              <a:p>
                <a:endParaRPr lang="en-US"/>
              </a:p>
            </p:txBody>
          </p:sp>
          <p:pic>
            <p:nvPicPr>
              <p:cNvPr id="87133" name="Picture 15" descr="txp_fig"/>
              <p:cNvPicPr>
                <a:picLocks noChangeAspect="1" noChangeArrowheads="1"/>
              </p:cNvPicPr>
              <p:nvPr>
                <p:custDataLst>
                  <p:tags r:id="rId6"/>
                </p:custDataLst>
              </p:nvPr>
            </p:nvPicPr>
            <p:blipFill>
              <a:blip r:embed="rId13"/>
              <a:srcRect/>
              <a:stretch>
                <a:fillRect/>
              </a:stretch>
            </p:blipFill>
            <p:spPr bwMode="auto">
              <a:xfrm>
                <a:off x="4283" y="1312"/>
                <a:ext cx="104" cy="166"/>
              </a:xfrm>
              <a:prstGeom prst="rect">
                <a:avLst/>
              </a:prstGeom>
              <a:noFill/>
              <a:ln w="9525">
                <a:noFill/>
                <a:miter lim="800000"/>
                <a:headEnd/>
                <a:tailEnd/>
              </a:ln>
            </p:spPr>
          </p:pic>
          <p:pic>
            <p:nvPicPr>
              <p:cNvPr id="87134" name="Picture 16" descr="txp_fig"/>
              <p:cNvPicPr>
                <a:picLocks noChangeAspect="1" noChangeArrowheads="1"/>
              </p:cNvPicPr>
              <p:nvPr>
                <p:custDataLst>
                  <p:tags r:id="rId7"/>
                </p:custDataLst>
              </p:nvPr>
            </p:nvPicPr>
            <p:blipFill>
              <a:blip r:embed="rId14"/>
              <a:srcRect/>
              <a:stretch>
                <a:fillRect/>
              </a:stretch>
            </p:blipFill>
            <p:spPr bwMode="auto">
              <a:xfrm>
                <a:off x="1661" y="1364"/>
                <a:ext cx="489" cy="142"/>
              </a:xfrm>
              <a:prstGeom prst="rect">
                <a:avLst/>
              </a:prstGeom>
              <a:noFill/>
              <a:ln w="9525">
                <a:noFill/>
                <a:miter lim="800000"/>
                <a:headEnd/>
                <a:tailEnd/>
              </a:ln>
            </p:spPr>
          </p:pic>
          <p:sp>
            <p:nvSpPr>
              <p:cNvPr id="87135" name="Rectangle 28"/>
              <p:cNvSpPr>
                <a:spLocks noChangeArrowheads="1"/>
              </p:cNvSpPr>
              <p:nvPr/>
            </p:nvSpPr>
            <p:spPr bwMode="auto">
              <a:xfrm rot="2700000">
                <a:off x="3374" y="1367"/>
                <a:ext cx="133" cy="517"/>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pic>
            <p:nvPicPr>
              <p:cNvPr id="87136" name="Picture 30" descr="TP_tmp"/>
              <p:cNvPicPr>
                <a:picLocks noChangeAspect="1" noChangeArrowheads="1"/>
              </p:cNvPicPr>
              <p:nvPr>
                <p:custDataLst>
                  <p:tags r:id="rId8"/>
                </p:custDataLst>
              </p:nvPr>
            </p:nvPicPr>
            <p:blipFill>
              <a:blip r:embed="rId15"/>
              <a:srcRect/>
              <a:stretch>
                <a:fillRect/>
              </a:stretch>
            </p:blipFill>
            <p:spPr bwMode="auto">
              <a:xfrm>
                <a:off x="3165" y="721"/>
                <a:ext cx="192" cy="224"/>
              </a:xfrm>
              <a:prstGeom prst="rect">
                <a:avLst/>
              </a:prstGeom>
              <a:noFill/>
              <a:ln w="9525">
                <a:noFill/>
                <a:miter lim="800000"/>
                <a:headEnd/>
                <a:tailEnd/>
              </a:ln>
            </p:spPr>
          </p:pic>
          <p:pic>
            <p:nvPicPr>
              <p:cNvPr id="87137" name="Picture 31" descr="TP_tmp"/>
              <p:cNvPicPr>
                <a:picLocks noChangeAspect="1" noChangeArrowheads="1"/>
              </p:cNvPicPr>
              <p:nvPr>
                <p:custDataLst>
                  <p:tags r:id="rId9"/>
                </p:custDataLst>
              </p:nvPr>
            </p:nvPicPr>
            <p:blipFill>
              <a:blip r:embed="rId15"/>
              <a:srcRect/>
              <a:stretch>
                <a:fillRect/>
              </a:stretch>
            </p:blipFill>
            <p:spPr bwMode="auto">
              <a:xfrm>
                <a:off x="4376" y="1732"/>
                <a:ext cx="192" cy="224"/>
              </a:xfrm>
              <a:prstGeom prst="rect">
                <a:avLst/>
              </a:prstGeom>
              <a:noFill/>
              <a:ln w="9525">
                <a:noFill/>
                <a:miter lim="800000"/>
                <a:headEnd/>
                <a:tailEnd/>
              </a:ln>
            </p:spPr>
          </p:pic>
          <p:pic>
            <p:nvPicPr>
              <p:cNvPr id="87138" name="Picture 16" descr="txp_fig"/>
              <p:cNvPicPr>
                <a:picLocks noChangeAspect="1" noChangeArrowheads="1"/>
              </p:cNvPicPr>
              <p:nvPr>
                <p:custDataLst>
                  <p:tags r:id="rId10"/>
                </p:custDataLst>
              </p:nvPr>
            </p:nvPicPr>
            <p:blipFill>
              <a:blip r:embed="rId14"/>
              <a:srcRect/>
              <a:stretch>
                <a:fillRect/>
              </a:stretch>
            </p:blipFill>
            <p:spPr bwMode="auto">
              <a:xfrm>
                <a:off x="3587" y="2220"/>
                <a:ext cx="489" cy="142"/>
              </a:xfrm>
              <a:prstGeom prst="rect">
                <a:avLst/>
              </a:prstGeom>
              <a:noFill/>
              <a:ln w="9525">
                <a:noFill/>
                <a:miter lim="800000"/>
                <a:headEnd/>
                <a:tailEnd/>
              </a:ln>
            </p:spPr>
          </p:pic>
          <p:sp>
            <p:nvSpPr>
              <p:cNvPr id="87139" name="Text Box 34"/>
              <p:cNvSpPr txBox="1">
                <a:spLocks noChangeArrowheads="1"/>
              </p:cNvSpPr>
              <p:nvPr/>
            </p:nvSpPr>
            <p:spPr bwMode="auto">
              <a:xfrm>
                <a:off x="3626" y="697"/>
                <a:ext cx="205" cy="231"/>
              </a:xfrm>
              <a:prstGeom prst="rect">
                <a:avLst/>
              </a:prstGeom>
              <a:noFill/>
              <a:ln w="9525">
                <a:noFill/>
                <a:miter lim="800000"/>
                <a:headEnd/>
                <a:tailEnd/>
              </a:ln>
            </p:spPr>
            <p:txBody>
              <a:bodyPr>
                <a:spAutoFit/>
              </a:bodyPr>
              <a:lstStyle/>
              <a:p>
                <a:pPr>
                  <a:spcBef>
                    <a:spcPct val="50000"/>
                  </a:spcBef>
                </a:pPr>
                <a:r>
                  <a:rPr lang="en-US" altLang="en-US" sz="1800"/>
                  <a:t>’</a:t>
                </a:r>
              </a:p>
            </p:txBody>
          </p:sp>
          <p:pic>
            <p:nvPicPr>
              <p:cNvPr id="87140" name="Picture 15" descr="txp_fig"/>
              <p:cNvPicPr>
                <a:picLocks noChangeAspect="1" noChangeArrowheads="1"/>
              </p:cNvPicPr>
              <p:nvPr>
                <p:custDataLst>
                  <p:tags r:id="rId11"/>
                </p:custDataLst>
              </p:nvPr>
            </p:nvPicPr>
            <p:blipFill>
              <a:blip r:embed="rId13"/>
              <a:srcRect/>
              <a:stretch>
                <a:fillRect/>
              </a:stretch>
            </p:blipFill>
            <p:spPr bwMode="auto">
              <a:xfrm>
                <a:off x="3567" y="745"/>
                <a:ext cx="104" cy="166"/>
              </a:xfrm>
              <a:prstGeom prst="rect">
                <a:avLst/>
              </a:prstGeom>
              <a:noFill/>
              <a:ln w="9525">
                <a:noFill/>
                <a:miter lim="800000"/>
                <a:headEnd/>
                <a:tailEnd/>
              </a:ln>
            </p:spPr>
          </p:pic>
        </p:grpSp>
      </p:grpSp>
      <p:grpSp>
        <p:nvGrpSpPr>
          <p:cNvPr id="87107" name="Group 57"/>
          <p:cNvGrpSpPr>
            <a:grpSpLocks/>
          </p:cNvGrpSpPr>
          <p:nvPr/>
        </p:nvGrpSpPr>
        <p:grpSpPr bwMode="auto">
          <a:xfrm>
            <a:off x="6799263" y="1638300"/>
            <a:ext cx="4432300" cy="1758950"/>
            <a:chOff x="4283" y="1032"/>
            <a:chExt cx="2792" cy="1108"/>
          </a:xfrm>
        </p:grpSpPr>
        <p:pic>
          <p:nvPicPr>
            <p:cNvPr id="87112" name="Picture 17" descr="txp_fig"/>
            <p:cNvPicPr>
              <a:picLocks noChangeAspect="1" noChangeArrowheads="1"/>
            </p:cNvPicPr>
            <p:nvPr>
              <p:custDataLst>
                <p:tags r:id="rId2"/>
              </p:custDataLst>
            </p:nvPr>
          </p:nvPicPr>
          <p:blipFill>
            <a:blip r:embed="rId16"/>
            <a:srcRect/>
            <a:stretch>
              <a:fillRect/>
            </a:stretch>
          </p:blipFill>
          <p:spPr bwMode="auto">
            <a:xfrm>
              <a:off x="5601" y="1032"/>
              <a:ext cx="1129" cy="259"/>
            </a:xfrm>
            <a:prstGeom prst="rect">
              <a:avLst/>
            </a:prstGeom>
            <a:noFill/>
            <a:ln w="9525">
              <a:noFill/>
              <a:miter lim="800000"/>
              <a:headEnd/>
              <a:tailEnd/>
            </a:ln>
          </p:spPr>
        </p:pic>
        <p:pic>
          <p:nvPicPr>
            <p:cNvPr id="87113" name="Picture 38" descr="TP_tmp"/>
            <p:cNvPicPr>
              <a:picLocks noChangeAspect="1" noChangeArrowheads="1"/>
            </p:cNvPicPr>
            <p:nvPr>
              <p:custDataLst>
                <p:tags r:id="rId3"/>
              </p:custDataLst>
            </p:nvPr>
          </p:nvPicPr>
          <p:blipFill>
            <a:blip r:embed="rId17"/>
            <a:srcRect/>
            <a:stretch>
              <a:fillRect/>
            </a:stretch>
          </p:blipFill>
          <p:spPr bwMode="auto">
            <a:xfrm>
              <a:off x="5063" y="1387"/>
              <a:ext cx="2012" cy="247"/>
            </a:xfrm>
            <a:prstGeom prst="rect">
              <a:avLst/>
            </a:prstGeom>
            <a:noFill/>
            <a:ln w="9525">
              <a:noFill/>
              <a:miter lim="800000"/>
              <a:headEnd/>
              <a:tailEnd/>
            </a:ln>
          </p:spPr>
        </p:pic>
        <p:sp>
          <p:nvSpPr>
            <p:cNvPr id="87114" name="Line 39"/>
            <p:cNvSpPr>
              <a:spLocks noChangeShapeType="1"/>
            </p:cNvSpPr>
            <p:nvPr/>
          </p:nvSpPr>
          <p:spPr bwMode="auto">
            <a:xfrm flipH="1">
              <a:off x="5215" y="1430"/>
              <a:ext cx="30" cy="61"/>
            </a:xfrm>
            <a:prstGeom prst="line">
              <a:avLst/>
            </a:prstGeom>
            <a:noFill/>
            <a:ln w="28575">
              <a:solidFill>
                <a:srgbClr val="0000FF"/>
              </a:solidFill>
              <a:round/>
              <a:headEnd/>
              <a:tailEnd/>
            </a:ln>
          </p:spPr>
          <p:txBody>
            <a:bodyPr/>
            <a:lstStyle/>
            <a:p>
              <a:endParaRPr lang="en-US"/>
            </a:p>
          </p:txBody>
        </p:sp>
        <p:sp>
          <p:nvSpPr>
            <p:cNvPr id="87115" name="Line 40"/>
            <p:cNvSpPr>
              <a:spLocks noChangeShapeType="1"/>
            </p:cNvSpPr>
            <p:nvPr/>
          </p:nvSpPr>
          <p:spPr bwMode="auto">
            <a:xfrm flipH="1">
              <a:off x="6517" y="1431"/>
              <a:ext cx="14" cy="66"/>
            </a:xfrm>
            <a:prstGeom prst="line">
              <a:avLst/>
            </a:prstGeom>
            <a:noFill/>
            <a:ln w="19050">
              <a:solidFill>
                <a:srgbClr val="0000FF"/>
              </a:solidFill>
              <a:round/>
              <a:headEnd/>
              <a:tailEnd/>
            </a:ln>
          </p:spPr>
          <p:txBody>
            <a:bodyPr/>
            <a:lstStyle/>
            <a:p>
              <a:endParaRPr lang="en-US"/>
            </a:p>
          </p:txBody>
        </p:sp>
        <p:grpSp>
          <p:nvGrpSpPr>
            <p:cNvPr id="87116" name="Group 56"/>
            <p:cNvGrpSpPr>
              <a:grpSpLocks/>
            </p:cNvGrpSpPr>
            <p:nvPr/>
          </p:nvGrpSpPr>
          <p:grpSpPr bwMode="auto">
            <a:xfrm>
              <a:off x="4283" y="1736"/>
              <a:ext cx="2573" cy="404"/>
              <a:chOff x="4283" y="1736"/>
              <a:chExt cx="2573" cy="404"/>
            </a:xfrm>
          </p:grpSpPr>
          <p:sp>
            <p:nvSpPr>
              <p:cNvPr id="87117" name="Text Box 33"/>
              <p:cNvSpPr txBox="1">
                <a:spLocks noChangeArrowheads="1"/>
              </p:cNvSpPr>
              <p:nvPr/>
            </p:nvSpPr>
            <p:spPr bwMode="auto">
              <a:xfrm>
                <a:off x="4484" y="1737"/>
                <a:ext cx="205" cy="231"/>
              </a:xfrm>
              <a:prstGeom prst="rect">
                <a:avLst/>
              </a:prstGeom>
              <a:noFill/>
              <a:ln w="9525">
                <a:noFill/>
                <a:miter lim="800000"/>
                <a:headEnd/>
                <a:tailEnd/>
              </a:ln>
            </p:spPr>
            <p:txBody>
              <a:bodyPr>
                <a:spAutoFit/>
              </a:bodyPr>
              <a:lstStyle/>
              <a:p>
                <a:pPr>
                  <a:spcBef>
                    <a:spcPct val="50000"/>
                  </a:spcBef>
                </a:pPr>
                <a:r>
                  <a:rPr lang="en-US" altLang="en-US" sz="1800"/>
                  <a:t>’</a:t>
                </a:r>
              </a:p>
            </p:txBody>
          </p:sp>
          <p:pic>
            <p:nvPicPr>
              <p:cNvPr id="87118" name="Picture 23" descr="txp_fig"/>
              <p:cNvPicPr>
                <a:picLocks noChangeAspect="1" noChangeArrowheads="1"/>
              </p:cNvPicPr>
              <p:nvPr>
                <p:custDataLst>
                  <p:tags r:id="rId4"/>
                </p:custDataLst>
              </p:nvPr>
            </p:nvPicPr>
            <p:blipFill>
              <a:blip r:embed="rId18"/>
              <a:srcRect/>
              <a:stretch>
                <a:fillRect/>
              </a:stretch>
            </p:blipFill>
            <p:spPr bwMode="auto">
              <a:xfrm>
                <a:off x="4283" y="1831"/>
                <a:ext cx="1352" cy="216"/>
              </a:xfrm>
              <a:prstGeom prst="rect">
                <a:avLst/>
              </a:prstGeom>
              <a:noFill/>
              <a:ln w="9525">
                <a:noFill/>
                <a:miter lim="800000"/>
                <a:headEnd/>
                <a:tailEnd/>
              </a:ln>
            </p:spPr>
          </p:pic>
          <p:pic>
            <p:nvPicPr>
              <p:cNvPr id="87119" name="Picture 23" descr="txp_fig"/>
              <p:cNvPicPr>
                <a:picLocks noChangeAspect="1" noChangeArrowheads="1"/>
              </p:cNvPicPr>
              <p:nvPr>
                <p:custDataLst>
                  <p:tags r:id="rId5"/>
                </p:custDataLst>
              </p:nvPr>
            </p:nvPicPr>
            <p:blipFill>
              <a:blip r:embed="rId18"/>
              <a:srcRect/>
              <a:stretch>
                <a:fillRect/>
              </a:stretch>
            </p:blipFill>
            <p:spPr bwMode="auto">
              <a:xfrm>
                <a:off x="5504" y="1827"/>
                <a:ext cx="1352" cy="216"/>
              </a:xfrm>
              <a:prstGeom prst="rect">
                <a:avLst/>
              </a:prstGeom>
              <a:noFill/>
              <a:ln w="9525">
                <a:noFill/>
                <a:miter lim="800000"/>
                <a:headEnd/>
                <a:tailEnd/>
              </a:ln>
            </p:spPr>
          </p:pic>
          <p:sp>
            <p:nvSpPr>
              <p:cNvPr id="87120" name="Rectangle 45"/>
              <p:cNvSpPr>
                <a:spLocks noChangeArrowheads="1"/>
              </p:cNvSpPr>
              <p:nvPr/>
            </p:nvSpPr>
            <p:spPr bwMode="auto">
              <a:xfrm>
                <a:off x="5230" y="1784"/>
                <a:ext cx="222" cy="274"/>
              </a:xfrm>
              <a:prstGeom prst="rect">
                <a:avLst/>
              </a:prstGeom>
              <a:solidFill>
                <a:schemeClr val="bg1"/>
              </a:solidFill>
              <a:ln w="9525">
                <a:noFill/>
                <a:miter lim="800000"/>
                <a:headEnd/>
                <a:tailEnd/>
              </a:ln>
            </p:spPr>
            <p:txBody>
              <a:bodyPr wrap="none" anchor="ctr"/>
              <a:lstStyle/>
              <a:p>
                <a:pPr eaLnBrk="0" hangingPunct="0"/>
                <a:endParaRPr lang="en-US"/>
              </a:p>
            </p:txBody>
          </p:sp>
          <p:sp>
            <p:nvSpPr>
              <p:cNvPr id="87121" name="Text Box 46"/>
              <p:cNvSpPr txBox="1">
                <a:spLocks noChangeArrowheads="1"/>
              </p:cNvSpPr>
              <p:nvPr/>
            </p:nvSpPr>
            <p:spPr bwMode="auto">
              <a:xfrm>
                <a:off x="5160" y="1736"/>
                <a:ext cx="278" cy="404"/>
              </a:xfrm>
              <a:prstGeom prst="rect">
                <a:avLst/>
              </a:prstGeom>
              <a:noFill/>
              <a:ln w="9525">
                <a:noFill/>
                <a:miter lim="800000"/>
                <a:headEnd/>
                <a:tailEnd/>
              </a:ln>
            </p:spPr>
            <p:txBody>
              <a:bodyPr wrap="none">
                <a:spAutoFit/>
              </a:bodyPr>
              <a:lstStyle/>
              <a:p>
                <a:pPr eaLnBrk="0" hangingPunct="0"/>
                <a:r>
                  <a:rPr lang="en-US" altLang="en-US" sz="3600"/>
                  <a:t>+</a:t>
                </a:r>
              </a:p>
            </p:txBody>
          </p:sp>
          <p:sp>
            <p:nvSpPr>
              <p:cNvPr id="87122" name="Line 47"/>
              <p:cNvSpPr>
                <a:spLocks noChangeShapeType="1"/>
              </p:cNvSpPr>
              <p:nvPr/>
            </p:nvSpPr>
            <p:spPr bwMode="auto">
              <a:xfrm flipH="1">
                <a:off x="4630" y="1784"/>
                <a:ext cx="18" cy="112"/>
              </a:xfrm>
              <a:prstGeom prst="line">
                <a:avLst/>
              </a:prstGeom>
              <a:noFill/>
              <a:ln w="28575">
                <a:solidFill>
                  <a:srgbClr val="0000FF"/>
                </a:solidFill>
                <a:round/>
                <a:headEnd/>
                <a:tailEnd/>
              </a:ln>
            </p:spPr>
            <p:txBody>
              <a:bodyPr/>
              <a:lstStyle/>
              <a:p>
                <a:endParaRPr lang="en-US"/>
              </a:p>
            </p:txBody>
          </p:sp>
          <p:sp>
            <p:nvSpPr>
              <p:cNvPr id="87123" name="Line 48"/>
              <p:cNvSpPr>
                <a:spLocks noChangeShapeType="1"/>
              </p:cNvSpPr>
              <p:nvPr/>
            </p:nvSpPr>
            <p:spPr bwMode="auto">
              <a:xfrm flipH="1">
                <a:off x="5176" y="1814"/>
                <a:ext cx="18" cy="112"/>
              </a:xfrm>
              <a:prstGeom prst="line">
                <a:avLst/>
              </a:prstGeom>
              <a:noFill/>
              <a:ln w="28575">
                <a:solidFill>
                  <a:srgbClr val="0000FF"/>
                </a:solidFill>
                <a:round/>
                <a:headEnd/>
                <a:tailEnd/>
              </a:ln>
            </p:spPr>
            <p:txBody>
              <a:bodyPr/>
              <a:lstStyle/>
              <a:p>
                <a:endParaRPr lang="en-US"/>
              </a:p>
            </p:txBody>
          </p:sp>
          <p:sp>
            <p:nvSpPr>
              <p:cNvPr id="87124" name="Line 49"/>
              <p:cNvSpPr>
                <a:spLocks noChangeShapeType="1"/>
              </p:cNvSpPr>
              <p:nvPr/>
            </p:nvSpPr>
            <p:spPr bwMode="auto">
              <a:xfrm flipH="1">
                <a:off x="5716" y="1784"/>
                <a:ext cx="18" cy="112"/>
              </a:xfrm>
              <a:prstGeom prst="line">
                <a:avLst/>
              </a:prstGeom>
              <a:noFill/>
              <a:ln w="28575">
                <a:solidFill>
                  <a:srgbClr val="0000FF"/>
                </a:solidFill>
                <a:round/>
                <a:headEnd/>
                <a:tailEnd/>
              </a:ln>
            </p:spPr>
            <p:txBody>
              <a:bodyPr/>
              <a:lstStyle/>
              <a:p>
                <a:endParaRPr lang="en-US"/>
              </a:p>
            </p:txBody>
          </p:sp>
          <p:sp>
            <p:nvSpPr>
              <p:cNvPr id="87125" name="Line 50"/>
              <p:cNvSpPr>
                <a:spLocks noChangeShapeType="1"/>
              </p:cNvSpPr>
              <p:nvPr/>
            </p:nvSpPr>
            <p:spPr bwMode="auto">
              <a:xfrm flipH="1">
                <a:off x="6226" y="1838"/>
                <a:ext cx="18" cy="112"/>
              </a:xfrm>
              <a:prstGeom prst="line">
                <a:avLst/>
              </a:prstGeom>
              <a:noFill/>
              <a:ln w="28575">
                <a:solidFill>
                  <a:srgbClr val="0000FF"/>
                </a:solidFill>
                <a:round/>
                <a:headEnd/>
                <a:tailEnd/>
              </a:ln>
            </p:spPr>
            <p:txBody>
              <a:bodyPr/>
              <a:lstStyle/>
              <a:p>
                <a:endParaRPr lang="en-US"/>
              </a:p>
            </p:txBody>
          </p:sp>
        </p:grpSp>
      </p:grpSp>
      <p:graphicFrame>
        <p:nvGraphicFramePr>
          <p:cNvPr id="87104" name="Object 64"/>
          <p:cNvGraphicFramePr>
            <a:graphicFrameLocks noChangeAspect="1"/>
          </p:cNvGraphicFramePr>
          <p:nvPr/>
        </p:nvGraphicFramePr>
        <p:xfrm>
          <a:off x="1147763" y="4622800"/>
          <a:ext cx="10345737" cy="1685925"/>
        </p:xfrm>
        <a:graphic>
          <a:graphicData uri="http://schemas.openxmlformats.org/presentationml/2006/ole">
            <p:oleObj spid="_x0000_s87104" name="Acrobat Document" r:id="rId19" imgW="4267020" imgH="695250" progId="Acrobat.Document.11">
              <p:embed/>
            </p:oleObj>
          </a:graphicData>
        </a:graphic>
      </p:graphicFrame>
      <p:sp>
        <p:nvSpPr>
          <p:cNvPr id="87108" name="Text Box 55"/>
          <p:cNvSpPr txBox="1">
            <a:spLocks noChangeArrowheads="1"/>
          </p:cNvSpPr>
          <p:nvPr/>
        </p:nvSpPr>
        <p:spPr bwMode="auto">
          <a:xfrm>
            <a:off x="854075" y="4164013"/>
            <a:ext cx="10814050" cy="336550"/>
          </a:xfrm>
          <a:prstGeom prst="rect">
            <a:avLst/>
          </a:prstGeom>
          <a:noFill/>
          <a:ln w="9525">
            <a:noFill/>
            <a:miter lim="800000"/>
            <a:headEnd/>
            <a:tailEnd/>
          </a:ln>
        </p:spPr>
        <p:txBody>
          <a:bodyPr>
            <a:spAutoFit/>
          </a:bodyPr>
          <a:lstStyle/>
          <a:p>
            <a:pPr eaLnBrk="0" hangingPunct="0">
              <a:spcBef>
                <a:spcPct val="50000"/>
              </a:spcBef>
            </a:pPr>
            <a:r>
              <a:rPr lang="en-US" altLang="en-US"/>
              <a:t>Example: check the asymmetric Fabry-Perot:</a:t>
            </a:r>
          </a:p>
        </p:txBody>
      </p:sp>
      <p:sp>
        <p:nvSpPr>
          <p:cNvPr id="87109" name="Rectangle 58"/>
          <p:cNvSpPr>
            <a:spLocks noChangeArrowheads="1"/>
          </p:cNvSpPr>
          <p:nvPr/>
        </p:nvSpPr>
        <p:spPr bwMode="auto">
          <a:xfrm>
            <a:off x="9537700" y="4330700"/>
            <a:ext cx="1244600" cy="1155700"/>
          </a:xfrm>
          <a:prstGeom prst="rect">
            <a:avLst/>
          </a:prstGeom>
          <a:solidFill>
            <a:schemeClr val="bg1"/>
          </a:solidFill>
          <a:ln w="9525">
            <a:noFill/>
            <a:miter lim="800000"/>
            <a:headEnd/>
            <a:tailEnd/>
          </a:ln>
        </p:spPr>
        <p:txBody>
          <a:bodyPr wrap="none" anchor="ctr"/>
          <a:lstStyle/>
          <a:p>
            <a:pPr eaLnBrk="0" hangingPunct="0"/>
            <a:endParaRPr lang="en-US"/>
          </a:p>
        </p:txBody>
      </p:sp>
      <p:grpSp>
        <p:nvGrpSpPr>
          <p:cNvPr id="87110" name="Group 61"/>
          <p:cNvGrpSpPr>
            <a:grpSpLocks/>
          </p:cNvGrpSpPr>
          <p:nvPr/>
        </p:nvGrpSpPr>
        <p:grpSpPr bwMode="auto">
          <a:xfrm>
            <a:off x="1147763" y="4330700"/>
            <a:ext cx="10345737" cy="1978025"/>
            <a:chOff x="723" y="2728"/>
            <a:chExt cx="6517" cy="1246"/>
          </a:xfrm>
        </p:grpSpPr>
        <p:graphicFrame>
          <p:nvGraphicFramePr>
            <p:cNvPr id="87105" name="Object 65"/>
            <p:cNvGraphicFramePr>
              <a:graphicFrameLocks noChangeAspect="1"/>
            </p:cNvGraphicFramePr>
            <p:nvPr/>
          </p:nvGraphicFramePr>
          <p:xfrm>
            <a:off x="723" y="2912"/>
            <a:ext cx="6517" cy="1062"/>
          </p:xfrm>
          <a:graphic>
            <a:graphicData uri="http://schemas.openxmlformats.org/presentationml/2006/ole">
              <p:oleObj spid="_x0000_s87105" name="Acrobat Document" r:id="rId20" imgW="4267020" imgH="695250" progId="Acrobat.Document.11">
                <p:embed/>
              </p:oleObj>
            </a:graphicData>
          </a:graphic>
        </p:graphicFrame>
        <p:sp>
          <p:nvSpPr>
            <p:cNvPr id="87111" name="Rectangle 60"/>
            <p:cNvSpPr>
              <a:spLocks noChangeArrowheads="1"/>
            </p:cNvSpPr>
            <p:nvPr/>
          </p:nvSpPr>
          <p:spPr bwMode="auto">
            <a:xfrm>
              <a:off x="6008" y="2728"/>
              <a:ext cx="784" cy="728"/>
            </a:xfrm>
            <a:prstGeom prst="rect">
              <a:avLst/>
            </a:prstGeom>
            <a:solidFill>
              <a:schemeClr val="bg1"/>
            </a:solidFill>
            <a:ln w="9525">
              <a:noFill/>
              <a:miter lim="800000"/>
              <a:headEnd/>
              <a:tailEnd/>
            </a:ln>
          </p:spPr>
          <p:txBody>
            <a:bodyPr wrap="none" anchor="ctr"/>
            <a:lstStyle/>
            <a:p>
              <a:pPr eaLnBrk="0" hangingPunct="0"/>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asym_FP_transmission"/>
          <p:cNvPicPr>
            <a:picLocks noChangeAspect="1" noChangeArrowheads="1"/>
          </p:cNvPicPr>
          <p:nvPr/>
        </p:nvPicPr>
        <p:blipFill>
          <a:blip r:embed="rId4"/>
          <a:srcRect/>
          <a:stretch>
            <a:fillRect/>
          </a:stretch>
        </p:blipFill>
        <p:spPr bwMode="auto">
          <a:xfrm>
            <a:off x="889000" y="704850"/>
            <a:ext cx="6753225" cy="5603875"/>
          </a:xfrm>
          <a:prstGeom prst="rect">
            <a:avLst/>
          </a:prstGeom>
          <a:noFill/>
          <a:ln w="9525">
            <a:noFill/>
            <a:miter lim="800000"/>
            <a:headEnd/>
            <a:tailEnd/>
          </a:ln>
        </p:spPr>
      </p:pic>
      <p:grpSp>
        <p:nvGrpSpPr>
          <p:cNvPr id="88066" name="Group 5"/>
          <p:cNvGrpSpPr>
            <a:grpSpLocks/>
          </p:cNvGrpSpPr>
          <p:nvPr/>
        </p:nvGrpSpPr>
        <p:grpSpPr bwMode="auto">
          <a:xfrm>
            <a:off x="6811963" y="5283200"/>
            <a:ext cx="4084637" cy="641350"/>
            <a:chOff x="4283" y="1736"/>
            <a:chExt cx="2573" cy="404"/>
          </a:xfrm>
        </p:grpSpPr>
        <p:sp>
          <p:nvSpPr>
            <p:cNvPr id="88067" name="Text Box 6"/>
            <p:cNvSpPr txBox="1">
              <a:spLocks noChangeArrowheads="1"/>
            </p:cNvSpPr>
            <p:nvPr/>
          </p:nvSpPr>
          <p:spPr bwMode="auto">
            <a:xfrm>
              <a:off x="4484" y="1737"/>
              <a:ext cx="205" cy="231"/>
            </a:xfrm>
            <a:prstGeom prst="rect">
              <a:avLst/>
            </a:prstGeom>
            <a:noFill/>
            <a:ln w="9525">
              <a:noFill/>
              <a:miter lim="800000"/>
              <a:headEnd/>
              <a:tailEnd/>
            </a:ln>
          </p:spPr>
          <p:txBody>
            <a:bodyPr>
              <a:spAutoFit/>
            </a:bodyPr>
            <a:lstStyle/>
            <a:p>
              <a:pPr>
                <a:spcBef>
                  <a:spcPct val="50000"/>
                </a:spcBef>
              </a:pPr>
              <a:r>
                <a:rPr lang="en-US" altLang="en-US" sz="1800"/>
                <a:t>’</a:t>
              </a:r>
            </a:p>
          </p:txBody>
        </p:sp>
        <p:pic>
          <p:nvPicPr>
            <p:cNvPr id="88068" name="Picture 23" descr="txp_fig"/>
            <p:cNvPicPr>
              <a:picLocks noChangeAspect="1" noChangeArrowheads="1"/>
            </p:cNvPicPr>
            <p:nvPr>
              <p:custDataLst>
                <p:tags r:id="rId1"/>
              </p:custDataLst>
            </p:nvPr>
          </p:nvPicPr>
          <p:blipFill>
            <a:blip r:embed="rId5"/>
            <a:srcRect/>
            <a:stretch>
              <a:fillRect/>
            </a:stretch>
          </p:blipFill>
          <p:spPr bwMode="auto">
            <a:xfrm>
              <a:off x="4283" y="1831"/>
              <a:ext cx="1352" cy="216"/>
            </a:xfrm>
            <a:prstGeom prst="rect">
              <a:avLst/>
            </a:prstGeom>
            <a:noFill/>
            <a:ln w="9525">
              <a:noFill/>
              <a:miter lim="800000"/>
              <a:headEnd/>
              <a:tailEnd/>
            </a:ln>
          </p:spPr>
        </p:pic>
        <p:pic>
          <p:nvPicPr>
            <p:cNvPr id="88069" name="Picture 23" descr="txp_fig"/>
            <p:cNvPicPr>
              <a:picLocks noChangeAspect="1" noChangeArrowheads="1"/>
            </p:cNvPicPr>
            <p:nvPr>
              <p:custDataLst>
                <p:tags r:id="rId2"/>
              </p:custDataLst>
            </p:nvPr>
          </p:nvPicPr>
          <p:blipFill>
            <a:blip r:embed="rId5"/>
            <a:srcRect/>
            <a:stretch>
              <a:fillRect/>
            </a:stretch>
          </p:blipFill>
          <p:spPr bwMode="auto">
            <a:xfrm>
              <a:off x="5504" y="1827"/>
              <a:ext cx="1352" cy="216"/>
            </a:xfrm>
            <a:prstGeom prst="rect">
              <a:avLst/>
            </a:prstGeom>
            <a:noFill/>
            <a:ln w="9525">
              <a:noFill/>
              <a:miter lim="800000"/>
              <a:headEnd/>
              <a:tailEnd/>
            </a:ln>
          </p:spPr>
        </p:pic>
        <p:sp>
          <p:nvSpPr>
            <p:cNvPr id="88070" name="Rectangle 9"/>
            <p:cNvSpPr>
              <a:spLocks noChangeArrowheads="1"/>
            </p:cNvSpPr>
            <p:nvPr/>
          </p:nvSpPr>
          <p:spPr bwMode="auto">
            <a:xfrm>
              <a:off x="5230" y="1784"/>
              <a:ext cx="222" cy="274"/>
            </a:xfrm>
            <a:prstGeom prst="rect">
              <a:avLst/>
            </a:prstGeom>
            <a:solidFill>
              <a:schemeClr val="bg1"/>
            </a:solidFill>
            <a:ln w="9525">
              <a:noFill/>
              <a:miter lim="800000"/>
              <a:headEnd/>
              <a:tailEnd/>
            </a:ln>
          </p:spPr>
          <p:txBody>
            <a:bodyPr wrap="none" anchor="ctr"/>
            <a:lstStyle/>
            <a:p>
              <a:pPr eaLnBrk="0" hangingPunct="0"/>
              <a:endParaRPr lang="en-US"/>
            </a:p>
          </p:txBody>
        </p:sp>
        <p:sp>
          <p:nvSpPr>
            <p:cNvPr id="88071" name="Text Box 10"/>
            <p:cNvSpPr txBox="1">
              <a:spLocks noChangeArrowheads="1"/>
            </p:cNvSpPr>
            <p:nvPr/>
          </p:nvSpPr>
          <p:spPr bwMode="auto">
            <a:xfrm>
              <a:off x="5160" y="1736"/>
              <a:ext cx="278" cy="404"/>
            </a:xfrm>
            <a:prstGeom prst="rect">
              <a:avLst/>
            </a:prstGeom>
            <a:noFill/>
            <a:ln w="9525">
              <a:noFill/>
              <a:miter lim="800000"/>
              <a:headEnd/>
              <a:tailEnd/>
            </a:ln>
          </p:spPr>
          <p:txBody>
            <a:bodyPr wrap="none">
              <a:spAutoFit/>
            </a:bodyPr>
            <a:lstStyle/>
            <a:p>
              <a:pPr eaLnBrk="0" hangingPunct="0"/>
              <a:r>
                <a:rPr lang="en-US" altLang="en-US" sz="3600"/>
                <a:t>+</a:t>
              </a:r>
            </a:p>
          </p:txBody>
        </p:sp>
        <p:sp>
          <p:nvSpPr>
            <p:cNvPr id="88072" name="Line 11"/>
            <p:cNvSpPr>
              <a:spLocks noChangeShapeType="1"/>
            </p:cNvSpPr>
            <p:nvPr/>
          </p:nvSpPr>
          <p:spPr bwMode="auto">
            <a:xfrm flipH="1">
              <a:off x="4630" y="1784"/>
              <a:ext cx="18" cy="112"/>
            </a:xfrm>
            <a:prstGeom prst="line">
              <a:avLst/>
            </a:prstGeom>
            <a:noFill/>
            <a:ln w="28575">
              <a:solidFill>
                <a:srgbClr val="0000FF"/>
              </a:solidFill>
              <a:round/>
              <a:headEnd/>
              <a:tailEnd/>
            </a:ln>
          </p:spPr>
          <p:txBody>
            <a:bodyPr/>
            <a:lstStyle/>
            <a:p>
              <a:endParaRPr lang="en-US"/>
            </a:p>
          </p:txBody>
        </p:sp>
        <p:sp>
          <p:nvSpPr>
            <p:cNvPr id="88073" name="Line 12"/>
            <p:cNvSpPr>
              <a:spLocks noChangeShapeType="1"/>
            </p:cNvSpPr>
            <p:nvPr/>
          </p:nvSpPr>
          <p:spPr bwMode="auto">
            <a:xfrm flipH="1">
              <a:off x="5176" y="1814"/>
              <a:ext cx="18" cy="112"/>
            </a:xfrm>
            <a:prstGeom prst="line">
              <a:avLst/>
            </a:prstGeom>
            <a:noFill/>
            <a:ln w="28575">
              <a:solidFill>
                <a:srgbClr val="0000FF"/>
              </a:solidFill>
              <a:round/>
              <a:headEnd/>
              <a:tailEnd/>
            </a:ln>
          </p:spPr>
          <p:txBody>
            <a:bodyPr/>
            <a:lstStyle/>
            <a:p>
              <a:endParaRPr lang="en-US"/>
            </a:p>
          </p:txBody>
        </p:sp>
        <p:sp>
          <p:nvSpPr>
            <p:cNvPr id="88074" name="Line 13"/>
            <p:cNvSpPr>
              <a:spLocks noChangeShapeType="1"/>
            </p:cNvSpPr>
            <p:nvPr/>
          </p:nvSpPr>
          <p:spPr bwMode="auto">
            <a:xfrm flipH="1">
              <a:off x="5716" y="1784"/>
              <a:ext cx="18" cy="112"/>
            </a:xfrm>
            <a:prstGeom prst="line">
              <a:avLst/>
            </a:prstGeom>
            <a:noFill/>
            <a:ln w="28575">
              <a:solidFill>
                <a:srgbClr val="0000FF"/>
              </a:solidFill>
              <a:round/>
              <a:headEnd/>
              <a:tailEnd/>
            </a:ln>
          </p:spPr>
          <p:txBody>
            <a:bodyPr/>
            <a:lstStyle/>
            <a:p>
              <a:endParaRPr lang="en-US"/>
            </a:p>
          </p:txBody>
        </p:sp>
        <p:sp>
          <p:nvSpPr>
            <p:cNvPr id="88075" name="Line 14"/>
            <p:cNvSpPr>
              <a:spLocks noChangeShapeType="1"/>
            </p:cNvSpPr>
            <p:nvPr/>
          </p:nvSpPr>
          <p:spPr bwMode="auto">
            <a:xfrm flipH="1">
              <a:off x="6226" y="1838"/>
              <a:ext cx="18" cy="112"/>
            </a:xfrm>
            <a:prstGeom prst="line">
              <a:avLst/>
            </a:prstGeom>
            <a:noFill/>
            <a:ln w="28575">
              <a:solidFill>
                <a:srgbClr val="0000FF"/>
              </a:solidFill>
              <a:round/>
              <a:headEnd/>
              <a:tailEnd/>
            </a:ln>
          </p:spPr>
          <p:txBody>
            <a:bodyPr/>
            <a:lstStyle/>
            <a:p>
              <a:endParaRPr 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2"/>
          <p:cNvSpPr txBox="1">
            <a:spLocks noChangeArrowheads="1"/>
          </p:cNvSpPr>
          <p:nvPr/>
        </p:nvSpPr>
        <p:spPr bwMode="auto">
          <a:xfrm>
            <a:off x="2000250" y="0"/>
            <a:ext cx="5922963" cy="457200"/>
          </a:xfrm>
          <a:prstGeom prst="rect">
            <a:avLst/>
          </a:prstGeom>
          <a:noFill/>
          <a:ln w="9525">
            <a:noFill/>
            <a:miter lim="800000"/>
            <a:headEnd/>
            <a:tailEnd/>
          </a:ln>
        </p:spPr>
        <p:txBody>
          <a:bodyPr wrap="none">
            <a:spAutoFit/>
          </a:bodyPr>
          <a:lstStyle/>
          <a:p>
            <a:r>
              <a:rPr lang="en-US" altLang="en-US" sz="2400" b="1"/>
              <a:t>Waves of the same k vector, same frequency</a:t>
            </a:r>
            <a:endParaRPr lang="fr-FR" altLang="en-US" sz="2400" b="1"/>
          </a:p>
        </p:txBody>
      </p:sp>
      <p:sp>
        <p:nvSpPr>
          <p:cNvPr id="125954" name="Text Box 3"/>
          <p:cNvSpPr txBox="1">
            <a:spLocks noChangeArrowheads="1"/>
          </p:cNvSpPr>
          <p:nvPr/>
        </p:nvSpPr>
        <p:spPr bwMode="auto">
          <a:xfrm>
            <a:off x="8686800" y="0"/>
            <a:ext cx="2419350" cy="396875"/>
          </a:xfrm>
          <a:prstGeom prst="rect">
            <a:avLst/>
          </a:prstGeom>
          <a:noFill/>
          <a:ln w="9525">
            <a:noFill/>
            <a:miter lim="800000"/>
            <a:headEnd/>
            <a:tailEnd/>
          </a:ln>
        </p:spPr>
        <p:txBody>
          <a:bodyPr wrap="none">
            <a:spAutoFit/>
          </a:bodyPr>
          <a:lstStyle/>
          <a:p>
            <a:r>
              <a:rPr lang="en-US" altLang="en-US" b="1"/>
              <a:t>Energy conservation</a:t>
            </a:r>
            <a:endParaRPr lang="fr-FR" altLang="en-US" b="1"/>
          </a:p>
        </p:txBody>
      </p:sp>
      <p:sp>
        <p:nvSpPr>
          <p:cNvPr id="125955" name="Text Box 4"/>
          <p:cNvSpPr txBox="1">
            <a:spLocks noChangeArrowheads="1"/>
          </p:cNvSpPr>
          <p:nvPr/>
        </p:nvSpPr>
        <p:spPr bwMode="auto">
          <a:xfrm>
            <a:off x="2333625" y="1582738"/>
            <a:ext cx="1741488" cy="396875"/>
          </a:xfrm>
          <a:prstGeom prst="rect">
            <a:avLst/>
          </a:prstGeom>
          <a:noFill/>
          <a:ln w="9525">
            <a:noFill/>
            <a:miter lim="800000"/>
            <a:headEnd/>
            <a:tailEnd/>
          </a:ln>
        </p:spPr>
        <p:txBody>
          <a:bodyPr wrap="none">
            <a:spAutoFit/>
          </a:bodyPr>
          <a:lstStyle/>
          <a:p>
            <a:r>
              <a:rPr lang="en-US" altLang="en-US"/>
              <a:t>Mach Zehnder:</a:t>
            </a:r>
            <a:endParaRPr lang="fr-FR" altLang="en-US"/>
          </a:p>
        </p:txBody>
      </p:sp>
      <p:sp>
        <p:nvSpPr>
          <p:cNvPr id="7" name="Line 5"/>
          <p:cNvSpPr>
            <a:spLocks noChangeShapeType="1"/>
          </p:cNvSpPr>
          <p:nvPr/>
        </p:nvSpPr>
        <p:spPr bwMode="auto">
          <a:xfrm>
            <a:off x="4487863" y="2481263"/>
            <a:ext cx="5311775" cy="0"/>
          </a:xfrm>
          <a:prstGeom prst="line">
            <a:avLst/>
          </a:prstGeom>
          <a:noFill/>
          <a:ln w="25400">
            <a:solidFill>
              <a:srgbClr val="FF0000"/>
            </a:solidFill>
            <a:round/>
            <a:headEnd/>
            <a:tailEnd/>
          </a:ln>
        </p:spPr>
        <p:txBody>
          <a:bodyPr/>
          <a:lstStyle/>
          <a:p>
            <a:endParaRPr lang="en-US"/>
          </a:p>
        </p:txBody>
      </p:sp>
      <p:sp>
        <p:nvSpPr>
          <p:cNvPr id="125957" name="Line 6"/>
          <p:cNvSpPr>
            <a:spLocks noChangeShapeType="1"/>
          </p:cNvSpPr>
          <p:nvPr/>
        </p:nvSpPr>
        <p:spPr bwMode="auto">
          <a:xfrm flipH="1">
            <a:off x="5445125" y="2249488"/>
            <a:ext cx="406400" cy="406400"/>
          </a:xfrm>
          <a:prstGeom prst="line">
            <a:avLst/>
          </a:prstGeom>
          <a:noFill/>
          <a:ln w="12700">
            <a:solidFill>
              <a:schemeClr val="tx1"/>
            </a:solidFill>
            <a:round/>
            <a:headEnd/>
            <a:tailEnd/>
          </a:ln>
        </p:spPr>
        <p:txBody>
          <a:bodyPr/>
          <a:lstStyle/>
          <a:p>
            <a:endParaRPr lang="en-US"/>
          </a:p>
        </p:txBody>
      </p:sp>
      <p:sp>
        <p:nvSpPr>
          <p:cNvPr id="125958" name="Line 7"/>
          <p:cNvSpPr>
            <a:spLocks noChangeShapeType="1"/>
          </p:cNvSpPr>
          <p:nvPr/>
        </p:nvSpPr>
        <p:spPr bwMode="auto">
          <a:xfrm flipH="1">
            <a:off x="5365750" y="1430338"/>
            <a:ext cx="406400" cy="406400"/>
          </a:xfrm>
          <a:prstGeom prst="line">
            <a:avLst/>
          </a:prstGeom>
          <a:noFill/>
          <a:ln w="12700">
            <a:solidFill>
              <a:schemeClr val="tx1"/>
            </a:solidFill>
            <a:round/>
            <a:headEnd/>
            <a:tailEnd/>
          </a:ln>
        </p:spPr>
        <p:txBody>
          <a:bodyPr/>
          <a:lstStyle/>
          <a:p>
            <a:endParaRPr lang="en-US"/>
          </a:p>
        </p:txBody>
      </p:sp>
      <p:sp>
        <p:nvSpPr>
          <p:cNvPr id="125959" name="Line 8"/>
          <p:cNvSpPr>
            <a:spLocks noChangeShapeType="1"/>
          </p:cNvSpPr>
          <p:nvPr/>
        </p:nvSpPr>
        <p:spPr bwMode="auto">
          <a:xfrm>
            <a:off x="7231063" y="2263775"/>
            <a:ext cx="406400" cy="406400"/>
          </a:xfrm>
          <a:prstGeom prst="line">
            <a:avLst/>
          </a:prstGeom>
          <a:noFill/>
          <a:ln w="12700">
            <a:solidFill>
              <a:schemeClr val="tx1"/>
            </a:solidFill>
            <a:round/>
            <a:headEnd/>
            <a:tailEnd/>
          </a:ln>
        </p:spPr>
        <p:txBody>
          <a:bodyPr/>
          <a:lstStyle/>
          <a:p>
            <a:endParaRPr lang="en-US"/>
          </a:p>
        </p:txBody>
      </p:sp>
      <p:sp>
        <p:nvSpPr>
          <p:cNvPr id="125960" name="Line 9"/>
          <p:cNvSpPr>
            <a:spLocks noChangeShapeType="1"/>
          </p:cNvSpPr>
          <p:nvPr/>
        </p:nvSpPr>
        <p:spPr bwMode="auto">
          <a:xfrm>
            <a:off x="7281863" y="1414463"/>
            <a:ext cx="406400" cy="406400"/>
          </a:xfrm>
          <a:prstGeom prst="line">
            <a:avLst/>
          </a:prstGeom>
          <a:noFill/>
          <a:ln w="12700">
            <a:solidFill>
              <a:schemeClr val="tx1"/>
            </a:solidFill>
            <a:round/>
            <a:headEnd/>
            <a:tailEnd/>
          </a:ln>
        </p:spPr>
        <p:txBody>
          <a:bodyPr/>
          <a:lstStyle/>
          <a:p>
            <a:endParaRPr lang="en-US"/>
          </a:p>
        </p:txBody>
      </p:sp>
      <p:sp>
        <p:nvSpPr>
          <p:cNvPr id="12" name="Line 10"/>
          <p:cNvSpPr>
            <a:spLocks noChangeShapeType="1"/>
          </p:cNvSpPr>
          <p:nvPr/>
        </p:nvSpPr>
        <p:spPr bwMode="auto">
          <a:xfrm flipV="1">
            <a:off x="5619750" y="1597025"/>
            <a:ext cx="0" cy="869950"/>
          </a:xfrm>
          <a:prstGeom prst="line">
            <a:avLst/>
          </a:prstGeom>
          <a:noFill/>
          <a:ln w="25400">
            <a:solidFill>
              <a:srgbClr val="FF0000"/>
            </a:solidFill>
            <a:round/>
            <a:headEnd/>
            <a:tailEnd/>
          </a:ln>
        </p:spPr>
        <p:txBody>
          <a:bodyPr/>
          <a:lstStyle/>
          <a:p>
            <a:endParaRPr lang="en-US"/>
          </a:p>
        </p:txBody>
      </p:sp>
      <p:sp>
        <p:nvSpPr>
          <p:cNvPr id="13" name="Line 11"/>
          <p:cNvSpPr>
            <a:spLocks noChangeShapeType="1"/>
          </p:cNvSpPr>
          <p:nvPr/>
        </p:nvSpPr>
        <p:spPr bwMode="auto">
          <a:xfrm flipV="1">
            <a:off x="7427913" y="1589088"/>
            <a:ext cx="0" cy="869950"/>
          </a:xfrm>
          <a:prstGeom prst="line">
            <a:avLst/>
          </a:prstGeom>
          <a:noFill/>
          <a:ln w="25400">
            <a:solidFill>
              <a:srgbClr val="FF0000"/>
            </a:solidFill>
            <a:round/>
            <a:headEnd/>
            <a:tailEnd/>
          </a:ln>
        </p:spPr>
        <p:txBody>
          <a:bodyPr/>
          <a:lstStyle/>
          <a:p>
            <a:endParaRPr lang="en-US"/>
          </a:p>
        </p:txBody>
      </p:sp>
      <p:sp>
        <p:nvSpPr>
          <p:cNvPr id="14" name="Line 12"/>
          <p:cNvSpPr>
            <a:spLocks noChangeShapeType="1"/>
          </p:cNvSpPr>
          <p:nvPr/>
        </p:nvSpPr>
        <p:spPr bwMode="auto">
          <a:xfrm>
            <a:off x="5619750" y="1597025"/>
            <a:ext cx="1800225" cy="0"/>
          </a:xfrm>
          <a:prstGeom prst="line">
            <a:avLst/>
          </a:prstGeom>
          <a:noFill/>
          <a:ln w="25400">
            <a:solidFill>
              <a:srgbClr val="FF0000"/>
            </a:solidFill>
            <a:round/>
            <a:headEnd/>
            <a:tailEnd/>
          </a:ln>
        </p:spPr>
        <p:txBody>
          <a:bodyPr/>
          <a:lstStyle/>
          <a:p>
            <a:endParaRPr lang="en-US"/>
          </a:p>
        </p:txBody>
      </p:sp>
      <p:sp>
        <p:nvSpPr>
          <p:cNvPr id="15" name="Line 13"/>
          <p:cNvSpPr>
            <a:spLocks noChangeShapeType="1"/>
          </p:cNvSpPr>
          <p:nvPr/>
        </p:nvSpPr>
        <p:spPr bwMode="auto">
          <a:xfrm>
            <a:off x="7419975" y="2497138"/>
            <a:ext cx="0" cy="666750"/>
          </a:xfrm>
          <a:prstGeom prst="line">
            <a:avLst/>
          </a:prstGeom>
          <a:noFill/>
          <a:ln w="19050">
            <a:solidFill>
              <a:srgbClr val="FF0000"/>
            </a:solidFill>
            <a:round/>
            <a:headEnd/>
            <a:tailEnd/>
          </a:ln>
        </p:spPr>
        <p:txBody>
          <a:bodyPr/>
          <a:lstStyle/>
          <a:p>
            <a:endParaRPr lang="en-US"/>
          </a:p>
        </p:txBody>
      </p:sp>
      <p:sp>
        <p:nvSpPr>
          <p:cNvPr id="16" name="Line 14"/>
          <p:cNvSpPr>
            <a:spLocks noChangeShapeType="1"/>
          </p:cNvSpPr>
          <p:nvPr/>
        </p:nvSpPr>
        <p:spPr bwMode="auto">
          <a:xfrm>
            <a:off x="7448550" y="2409825"/>
            <a:ext cx="2322513" cy="0"/>
          </a:xfrm>
          <a:prstGeom prst="line">
            <a:avLst/>
          </a:prstGeom>
          <a:noFill/>
          <a:ln w="19050">
            <a:solidFill>
              <a:srgbClr val="FF0000"/>
            </a:solidFill>
            <a:round/>
            <a:headEnd/>
            <a:tailEnd/>
          </a:ln>
        </p:spPr>
        <p:txBody>
          <a:bodyPr/>
          <a:lstStyle/>
          <a:p>
            <a:endParaRPr lang="en-US"/>
          </a:p>
        </p:txBody>
      </p:sp>
      <p:sp>
        <p:nvSpPr>
          <p:cNvPr id="125966" name="Text Box 15"/>
          <p:cNvSpPr txBox="1">
            <a:spLocks noChangeArrowheads="1"/>
          </p:cNvSpPr>
          <p:nvPr/>
        </p:nvSpPr>
        <p:spPr bwMode="auto">
          <a:xfrm>
            <a:off x="2508250" y="3570288"/>
            <a:ext cx="1254125" cy="396875"/>
          </a:xfrm>
          <a:prstGeom prst="rect">
            <a:avLst/>
          </a:prstGeom>
          <a:noFill/>
          <a:ln w="9525">
            <a:noFill/>
            <a:miter lim="800000"/>
            <a:headEnd/>
            <a:tailEnd/>
          </a:ln>
        </p:spPr>
        <p:txBody>
          <a:bodyPr wrap="none">
            <a:spAutoFit/>
          </a:bodyPr>
          <a:lstStyle/>
          <a:p>
            <a:r>
              <a:rPr lang="en-US" altLang="en-US"/>
              <a:t>Michelson</a:t>
            </a:r>
            <a:endParaRPr lang="fr-FR" altLang="en-US"/>
          </a:p>
        </p:txBody>
      </p:sp>
      <p:sp>
        <p:nvSpPr>
          <p:cNvPr id="125967" name="Line 16"/>
          <p:cNvSpPr>
            <a:spLocks noChangeShapeType="1"/>
          </p:cNvSpPr>
          <p:nvPr/>
        </p:nvSpPr>
        <p:spPr bwMode="auto">
          <a:xfrm flipH="1">
            <a:off x="5576888" y="4267200"/>
            <a:ext cx="958850" cy="1103313"/>
          </a:xfrm>
          <a:prstGeom prst="line">
            <a:avLst/>
          </a:prstGeom>
          <a:noFill/>
          <a:ln w="12700">
            <a:solidFill>
              <a:schemeClr val="tx1"/>
            </a:solidFill>
            <a:round/>
            <a:headEnd/>
            <a:tailEnd/>
          </a:ln>
        </p:spPr>
        <p:txBody>
          <a:bodyPr/>
          <a:lstStyle/>
          <a:p>
            <a:endParaRPr lang="en-US"/>
          </a:p>
        </p:txBody>
      </p:sp>
      <p:sp>
        <p:nvSpPr>
          <p:cNvPr id="19" name="Line 17"/>
          <p:cNvSpPr>
            <a:spLocks noChangeShapeType="1"/>
          </p:cNvSpPr>
          <p:nvPr/>
        </p:nvSpPr>
        <p:spPr bwMode="auto">
          <a:xfrm flipV="1">
            <a:off x="2935288" y="4760913"/>
            <a:ext cx="3160712" cy="57150"/>
          </a:xfrm>
          <a:prstGeom prst="line">
            <a:avLst/>
          </a:prstGeom>
          <a:noFill/>
          <a:ln w="31750">
            <a:solidFill>
              <a:srgbClr val="FF0000"/>
            </a:solidFill>
            <a:round/>
            <a:headEnd/>
            <a:tailEnd/>
          </a:ln>
        </p:spPr>
        <p:txBody>
          <a:bodyPr/>
          <a:lstStyle/>
          <a:p>
            <a:endParaRPr lang="en-US"/>
          </a:p>
        </p:txBody>
      </p:sp>
      <p:sp>
        <p:nvSpPr>
          <p:cNvPr id="20" name="Line 18"/>
          <p:cNvSpPr>
            <a:spLocks noChangeShapeType="1"/>
          </p:cNvSpPr>
          <p:nvPr/>
        </p:nvSpPr>
        <p:spPr bwMode="auto">
          <a:xfrm flipV="1">
            <a:off x="6083300" y="4716463"/>
            <a:ext cx="2439988" cy="36512"/>
          </a:xfrm>
          <a:prstGeom prst="line">
            <a:avLst/>
          </a:prstGeom>
          <a:noFill/>
          <a:ln w="19050">
            <a:solidFill>
              <a:srgbClr val="FF0000"/>
            </a:solidFill>
            <a:round/>
            <a:headEnd/>
            <a:tailEnd/>
          </a:ln>
        </p:spPr>
        <p:txBody>
          <a:bodyPr/>
          <a:lstStyle/>
          <a:p>
            <a:endParaRPr lang="en-US"/>
          </a:p>
        </p:txBody>
      </p:sp>
      <p:sp>
        <p:nvSpPr>
          <p:cNvPr id="21" name="Line 19"/>
          <p:cNvSpPr>
            <a:spLocks noChangeShapeType="1"/>
          </p:cNvSpPr>
          <p:nvPr/>
        </p:nvSpPr>
        <p:spPr bwMode="auto">
          <a:xfrm flipH="1">
            <a:off x="6040438" y="4716463"/>
            <a:ext cx="2424112" cy="117475"/>
          </a:xfrm>
          <a:prstGeom prst="line">
            <a:avLst/>
          </a:prstGeom>
          <a:noFill/>
          <a:ln w="19050">
            <a:solidFill>
              <a:srgbClr val="FF0000"/>
            </a:solidFill>
            <a:round/>
            <a:headEnd/>
            <a:tailEnd/>
          </a:ln>
        </p:spPr>
        <p:txBody>
          <a:bodyPr/>
          <a:lstStyle/>
          <a:p>
            <a:endParaRPr lang="en-US"/>
          </a:p>
        </p:txBody>
      </p:sp>
      <p:sp>
        <p:nvSpPr>
          <p:cNvPr id="22" name="Line 20"/>
          <p:cNvSpPr>
            <a:spLocks noChangeShapeType="1"/>
          </p:cNvSpPr>
          <p:nvPr/>
        </p:nvSpPr>
        <p:spPr bwMode="auto">
          <a:xfrm flipH="1" flipV="1">
            <a:off x="6040438" y="3476625"/>
            <a:ext cx="44450" cy="1270000"/>
          </a:xfrm>
          <a:prstGeom prst="line">
            <a:avLst/>
          </a:prstGeom>
          <a:noFill/>
          <a:ln w="19050">
            <a:solidFill>
              <a:srgbClr val="FF0000"/>
            </a:solidFill>
            <a:round/>
            <a:headEnd/>
            <a:tailEnd/>
          </a:ln>
        </p:spPr>
        <p:txBody>
          <a:bodyPr/>
          <a:lstStyle/>
          <a:p>
            <a:endParaRPr lang="en-US"/>
          </a:p>
        </p:txBody>
      </p:sp>
      <p:sp>
        <p:nvSpPr>
          <p:cNvPr id="23" name="Line 21"/>
          <p:cNvSpPr>
            <a:spLocks noChangeShapeType="1"/>
          </p:cNvSpPr>
          <p:nvPr/>
        </p:nvSpPr>
        <p:spPr bwMode="auto">
          <a:xfrm flipH="1">
            <a:off x="6026150" y="3482975"/>
            <a:ext cx="14288" cy="1350963"/>
          </a:xfrm>
          <a:prstGeom prst="line">
            <a:avLst/>
          </a:prstGeom>
          <a:noFill/>
          <a:ln w="19050">
            <a:solidFill>
              <a:srgbClr val="FF0000"/>
            </a:solidFill>
            <a:round/>
            <a:headEnd/>
            <a:tailEnd/>
          </a:ln>
        </p:spPr>
        <p:txBody>
          <a:bodyPr/>
          <a:lstStyle/>
          <a:p>
            <a:endParaRPr lang="en-US"/>
          </a:p>
        </p:txBody>
      </p:sp>
      <p:sp>
        <p:nvSpPr>
          <p:cNvPr id="24" name="Line 22"/>
          <p:cNvSpPr>
            <a:spLocks noChangeShapeType="1"/>
          </p:cNvSpPr>
          <p:nvPr/>
        </p:nvSpPr>
        <p:spPr bwMode="auto">
          <a:xfrm flipV="1">
            <a:off x="6016625" y="4843463"/>
            <a:ext cx="7938" cy="844550"/>
          </a:xfrm>
          <a:prstGeom prst="line">
            <a:avLst/>
          </a:prstGeom>
          <a:noFill/>
          <a:ln w="19050">
            <a:solidFill>
              <a:srgbClr val="FF0000"/>
            </a:solidFill>
            <a:round/>
            <a:headEnd/>
            <a:tailEnd/>
          </a:ln>
        </p:spPr>
        <p:txBody>
          <a:bodyPr/>
          <a:lstStyle/>
          <a:p>
            <a:endParaRPr lang="en-US"/>
          </a:p>
        </p:txBody>
      </p:sp>
      <p:sp>
        <p:nvSpPr>
          <p:cNvPr id="25" name="Line 23"/>
          <p:cNvSpPr>
            <a:spLocks noChangeShapeType="1"/>
          </p:cNvSpPr>
          <p:nvPr/>
        </p:nvSpPr>
        <p:spPr bwMode="auto">
          <a:xfrm flipH="1">
            <a:off x="4524375" y="4832350"/>
            <a:ext cx="1495425" cy="77788"/>
          </a:xfrm>
          <a:prstGeom prst="line">
            <a:avLst/>
          </a:prstGeom>
          <a:noFill/>
          <a:ln w="19050">
            <a:solidFill>
              <a:srgbClr val="FF0000"/>
            </a:solidFill>
            <a:round/>
            <a:headEnd/>
            <a:tailEnd/>
          </a:ln>
        </p:spPr>
        <p:txBody>
          <a:bodyPr/>
          <a:lstStyle/>
          <a:p>
            <a:endParaRPr lang="en-US"/>
          </a:p>
        </p:txBody>
      </p:sp>
      <p:sp>
        <p:nvSpPr>
          <p:cNvPr id="125975" name="Line 24"/>
          <p:cNvSpPr>
            <a:spLocks noChangeShapeType="1"/>
          </p:cNvSpPr>
          <p:nvPr/>
        </p:nvSpPr>
        <p:spPr bwMode="auto">
          <a:xfrm rot="5400000" flipH="1">
            <a:off x="8251826" y="4711700"/>
            <a:ext cx="558800" cy="15875"/>
          </a:xfrm>
          <a:prstGeom prst="line">
            <a:avLst/>
          </a:prstGeom>
          <a:noFill/>
          <a:ln w="44450">
            <a:solidFill>
              <a:schemeClr val="tx1"/>
            </a:solidFill>
            <a:round/>
            <a:headEnd/>
            <a:tailEnd/>
          </a:ln>
        </p:spPr>
        <p:txBody>
          <a:bodyPr/>
          <a:lstStyle/>
          <a:p>
            <a:endParaRPr lang="en-US"/>
          </a:p>
        </p:txBody>
      </p:sp>
      <p:sp>
        <p:nvSpPr>
          <p:cNvPr id="125976" name="Line 25"/>
          <p:cNvSpPr>
            <a:spLocks noChangeShapeType="1"/>
          </p:cNvSpPr>
          <p:nvPr/>
        </p:nvSpPr>
        <p:spPr bwMode="auto">
          <a:xfrm rot="5400000" flipH="1" flipV="1">
            <a:off x="5982494" y="2851944"/>
            <a:ext cx="14287" cy="1247775"/>
          </a:xfrm>
          <a:prstGeom prst="line">
            <a:avLst/>
          </a:prstGeom>
          <a:noFill/>
          <a:ln w="44450">
            <a:solidFill>
              <a:schemeClr val="tx1"/>
            </a:solidFill>
            <a:round/>
            <a:headEnd/>
            <a:tailEnd/>
          </a:ln>
        </p:spPr>
        <p:txBody>
          <a:bodyPr/>
          <a:lstStyle/>
          <a:p>
            <a:endParaRPr lang="en-US"/>
          </a:p>
        </p:txBody>
      </p:sp>
      <p:pic>
        <p:nvPicPr>
          <p:cNvPr id="125977" name="Picture 26" descr="txp_fig"/>
          <p:cNvPicPr>
            <a:picLocks noChangeAspect="1" noChangeArrowheads="1"/>
          </p:cNvPicPr>
          <p:nvPr>
            <p:custDataLst>
              <p:tags r:id="rId1"/>
            </p:custDataLst>
          </p:nvPr>
        </p:nvPicPr>
        <p:blipFill>
          <a:blip r:embed="rId13"/>
          <a:srcRect/>
          <a:stretch>
            <a:fillRect/>
          </a:stretch>
        </p:blipFill>
        <p:spPr bwMode="auto">
          <a:xfrm>
            <a:off x="2422525" y="539750"/>
            <a:ext cx="7196138" cy="357188"/>
          </a:xfrm>
          <a:prstGeom prst="rect">
            <a:avLst/>
          </a:prstGeom>
          <a:noFill/>
          <a:ln w="9525">
            <a:noFill/>
            <a:miter lim="800000"/>
            <a:headEnd/>
            <a:tailEnd/>
          </a:ln>
        </p:spPr>
      </p:pic>
      <p:pic>
        <p:nvPicPr>
          <p:cNvPr id="29" name="Picture 27" descr="txp_fig"/>
          <p:cNvPicPr>
            <a:picLocks noChangeAspect="1" noChangeArrowheads="1"/>
          </p:cNvPicPr>
          <p:nvPr>
            <p:custDataLst>
              <p:tags r:id="rId2"/>
            </p:custDataLst>
          </p:nvPr>
        </p:nvPicPr>
        <p:blipFill>
          <a:blip r:embed="rId14"/>
          <a:srcRect/>
          <a:stretch>
            <a:fillRect/>
          </a:stretch>
        </p:blipFill>
        <p:spPr bwMode="auto">
          <a:xfrm>
            <a:off x="7766050" y="2498725"/>
            <a:ext cx="163513" cy="238125"/>
          </a:xfrm>
          <a:prstGeom prst="rect">
            <a:avLst/>
          </a:prstGeom>
          <a:noFill/>
          <a:ln w="9525">
            <a:noFill/>
            <a:miter lim="800000"/>
            <a:headEnd/>
            <a:tailEnd/>
          </a:ln>
        </p:spPr>
      </p:pic>
      <p:pic>
        <p:nvPicPr>
          <p:cNvPr id="30" name="Picture 28" descr="txp_fig"/>
          <p:cNvPicPr>
            <a:picLocks noChangeAspect="1" noChangeArrowheads="1"/>
          </p:cNvPicPr>
          <p:nvPr>
            <p:custDataLst>
              <p:tags r:id="rId3"/>
            </p:custDataLst>
          </p:nvPr>
        </p:nvPicPr>
        <p:blipFill>
          <a:blip r:embed="rId14"/>
          <a:srcRect/>
          <a:stretch>
            <a:fillRect/>
          </a:stretch>
        </p:blipFill>
        <p:spPr bwMode="auto">
          <a:xfrm>
            <a:off x="5689600" y="2498725"/>
            <a:ext cx="163513" cy="238125"/>
          </a:xfrm>
          <a:prstGeom prst="rect">
            <a:avLst/>
          </a:prstGeom>
          <a:noFill/>
          <a:ln w="9525">
            <a:noFill/>
            <a:miter lim="800000"/>
            <a:headEnd/>
            <a:tailEnd/>
          </a:ln>
        </p:spPr>
      </p:pic>
      <p:pic>
        <p:nvPicPr>
          <p:cNvPr id="31" name="Picture 29" descr="txp_fig"/>
          <p:cNvPicPr>
            <a:picLocks noChangeAspect="1" noChangeArrowheads="1"/>
          </p:cNvPicPr>
          <p:nvPr>
            <p:custDataLst>
              <p:tags r:id="rId4"/>
            </p:custDataLst>
          </p:nvPr>
        </p:nvPicPr>
        <p:blipFill>
          <a:blip r:embed="rId15"/>
          <a:srcRect/>
          <a:stretch>
            <a:fillRect/>
          </a:stretch>
        </p:blipFill>
        <p:spPr bwMode="auto">
          <a:xfrm>
            <a:off x="8915400" y="2471738"/>
            <a:ext cx="268288" cy="282575"/>
          </a:xfrm>
          <a:prstGeom prst="rect">
            <a:avLst/>
          </a:prstGeom>
          <a:noFill/>
          <a:ln w="9525">
            <a:noFill/>
            <a:miter lim="800000"/>
            <a:headEnd/>
            <a:tailEnd/>
          </a:ln>
        </p:spPr>
      </p:pic>
      <p:grpSp>
        <p:nvGrpSpPr>
          <p:cNvPr id="32" name="Group 30"/>
          <p:cNvGrpSpPr>
            <a:grpSpLocks/>
          </p:cNvGrpSpPr>
          <p:nvPr/>
        </p:nvGrpSpPr>
        <p:grpSpPr bwMode="auto">
          <a:xfrm>
            <a:off x="7467600" y="2495550"/>
            <a:ext cx="306388" cy="681038"/>
            <a:chOff x="3468" y="1572"/>
            <a:chExt cx="193" cy="429"/>
          </a:xfrm>
        </p:grpSpPr>
        <p:pic>
          <p:nvPicPr>
            <p:cNvPr id="125988" name="Picture 31" descr="txp_fig"/>
            <p:cNvPicPr>
              <a:picLocks noChangeAspect="1" noChangeArrowheads="1"/>
            </p:cNvPicPr>
            <p:nvPr>
              <p:custDataLst>
                <p:tags r:id="rId11"/>
              </p:custDataLst>
            </p:nvPr>
          </p:nvPicPr>
          <p:blipFill>
            <a:blip r:embed="rId16"/>
            <a:srcRect/>
            <a:stretch>
              <a:fillRect/>
            </a:stretch>
          </p:blipFill>
          <p:spPr bwMode="auto">
            <a:xfrm>
              <a:off x="3483" y="1851"/>
              <a:ext cx="178" cy="150"/>
            </a:xfrm>
            <a:prstGeom prst="rect">
              <a:avLst/>
            </a:prstGeom>
            <a:noFill/>
            <a:ln w="9525">
              <a:noFill/>
              <a:miter lim="800000"/>
              <a:headEnd/>
              <a:tailEnd/>
            </a:ln>
          </p:spPr>
        </p:pic>
        <p:sp>
          <p:nvSpPr>
            <p:cNvPr id="125989" name="Line 32"/>
            <p:cNvSpPr>
              <a:spLocks noChangeShapeType="1"/>
            </p:cNvSpPr>
            <p:nvPr/>
          </p:nvSpPr>
          <p:spPr bwMode="auto">
            <a:xfrm>
              <a:off x="3468" y="1572"/>
              <a:ext cx="0" cy="372"/>
            </a:xfrm>
            <a:prstGeom prst="line">
              <a:avLst/>
            </a:prstGeom>
            <a:noFill/>
            <a:ln w="19050">
              <a:solidFill>
                <a:srgbClr val="FF0000"/>
              </a:solidFill>
              <a:round/>
              <a:headEnd/>
              <a:tailEnd/>
            </a:ln>
          </p:spPr>
          <p:txBody>
            <a:bodyPr/>
            <a:lstStyle/>
            <a:p>
              <a:endParaRPr lang="en-US"/>
            </a:p>
          </p:txBody>
        </p:sp>
      </p:grpSp>
      <p:pic>
        <p:nvPicPr>
          <p:cNvPr id="35" name="Picture 33" descr="txp_fig"/>
          <p:cNvPicPr>
            <a:picLocks noChangeAspect="1" noChangeArrowheads="1"/>
          </p:cNvPicPr>
          <p:nvPr>
            <p:custDataLst>
              <p:tags r:id="rId5"/>
            </p:custDataLst>
          </p:nvPr>
        </p:nvPicPr>
        <p:blipFill>
          <a:blip r:embed="rId17"/>
          <a:srcRect/>
          <a:stretch>
            <a:fillRect/>
          </a:stretch>
        </p:blipFill>
        <p:spPr bwMode="auto">
          <a:xfrm>
            <a:off x="5349875" y="2138363"/>
            <a:ext cx="193675" cy="263525"/>
          </a:xfrm>
          <a:prstGeom prst="rect">
            <a:avLst/>
          </a:prstGeom>
          <a:noFill/>
          <a:ln w="9525">
            <a:noFill/>
            <a:miter lim="800000"/>
            <a:headEnd/>
            <a:tailEnd/>
          </a:ln>
        </p:spPr>
      </p:pic>
      <p:pic>
        <p:nvPicPr>
          <p:cNvPr id="36" name="Picture 34" descr="txp_fig"/>
          <p:cNvPicPr>
            <a:picLocks noChangeAspect="1" noChangeArrowheads="1"/>
          </p:cNvPicPr>
          <p:nvPr>
            <p:custDataLst>
              <p:tags r:id="rId6"/>
            </p:custDataLst>
          </p:nvPr>
        </p:nvPicPr>
        <p:blipFill>
          <a:blip r:embed="rId17"/>
          <a:srcRect/>
          <a:stretch>
            <a:fillRect/>
          </a:stretch>
        </p:blipFill>
        <p:spPr bwMode="auto">
          <a:xfrm>
            <a:off x="7504113" y="2087563"/>
            <a:ext cx="193675" cy="263525"/>
          </a:xfrm>
          <a:prstGeom prst="rect">
            <a:avLst/>
          </a:prstGeom>
          <a:noFill/>
          <a:ln w="9525">
            <a:noFill/>
            <a:miter lim="800000"/>
            <a:headEnd/>
            <a:tailEnd/>
          </a:ln>
        </p:spPr>
      </p:pic>
      <p:pic>
        <p:nvPicPr>
          <p:cNvPr id="37" name="Picture 35" descr="txp_fig"/>
          <p:cNvPicPr>
            <a:picLocks noChangeAspect="1" noChangeArrowheads="1"/>
          </p:cNvPicPr>
          <p:nvPr>
            <p:custDataLst>
              <p:tags r:id="rId7"/>
            </p:custDataLst>
          </p:nvPr>
        </p:nvPicPr>
        <p:blipFill>
          <a:blip r:embed="rId18"/>
          <a:srcRect/>
          <a:stretch>
            <a:fillRect/>
          </a:stretch>
        </p:blipFill>
        <p:spPr bwMode="auto">
          <a:xfrm>
            <a:off x="9193213" y="2406650"/>
            <a:ext cx="668337" cy="387350"/>
          </a:xfrm>
          <a:prstGeom prst="rect">
            <a:avLst/>
          </a:prstGeom>
          <a:noFill/>
          <a:ln w="9525">
            <a:noFill/>
            <a:miter lim="800000"/>
            <a:headEnd/>
            <a:tailEnd/>
          </a:ln>
        </p:spPr>
      </p:pic>
      <p:pic>
        <p:nvPicPr>
          <p:cNvPr id="38" name="Picture 36" descr="txp_fig"/>
          <p:cNvPicPr>
            <a:picLocks noChangeAspect="1" noChangeArrowheads="1"/>
          </p:cNvPicPr>
          <p:nvPr>
            <p:custDataLst>
              <p:tags r:id="rId8"/>
            </p:custDataLst>
          </p:nvPr>
        </p:nvPicPr>
        <p:blipFill>
          <a:blip r:embed="rId19"/>
          <a:srcRect/>
          <a:stretch>
            <a:fillRect/>
          </a:stretch>
        </p:blipFill>
        <p:spPr bwMode="auto">
          <a:xfrm>
            <a:off x="7781925" y="2930525"/>
            <a:ext cx="569913" cy="277813"/>
          </a:xfrm>
          <a:prstGeom prst="rect">
            <a:avLst/>
          </a:prstGeom>
          <a:noFill/>
          <a:ln w="9525">
            <a:noFill/>
            <a:miter lim="800000"/>
            <a:headEnd/>
            <a:tailEnd/>
          </a:ln>
        </p:spPr>
      </p:pic>
      <p:pic>
        <p:nvPicPr>
          <p:cNvPr id="39" name="Picture 37" descr="txp_fig"/>
          <p:cNvPicPr>
            <a:picLocks noChangeAspect="1" noChangeArrowheads="1"/>
          </p:cNvPicPr>
          <p:nvPr>
            <p:custDataLst>
              <p:tags r:id="rId9"/>
            </p:custDataLst>
          </p:nvPr>
        </p:nvPicPr>
        <p:blipFill>
          <a:blip r:embed="rId20"/>
          <a:srcRect/>
          <a:stretch>
            <a:fillRect/>
          </a:stretch>
        </p:blipFill>
        <p:spPr bwMode="auto">
          <a:xfrm>
            <a:off x="3970338" y="5099050"/>
            <a:ext cx="1049337" cy="344488"/>
          </a:xfrm>
          <a:prstGeom prst="rect">
            <a:avLst/>
          </a:prstGeom>
          <a:noFill/>
          <a:ln w="9525">
            <a:noFill/>
            <a:miter lim="800000"/>
            <a:headEnd/>
            <a:tailEnd/>
          </a:ln>
        </p:spPr>
      </p:pic>
      <p:pic>
        <p:nvPicPr>
          <p:cNvPr id="40" name="Picture 38" descr="txp_fig"/>
          <p:cNvPicPr>
            <a:picLocks noChangeAspect="1" noChangeArrowheads="1"/>
          </p:cNvPicPr>
          <p:nvPr>
            <p:custDataLst>
              <p:tags r:id="rId10"/>
            </p:custDataLst>
          </p:nvPr>
        </p:nvPicPr>
        <p:blipFill>
          <a:blip r:embed="rId21"/>
          <a:srcRect/>
          <a:stretch>
            <a:fillRect/>
          </a:stretch>
        </p:blipFill>
        <p:spPr bwMode="auto">
          <a:xfrm>
            <a:off x="6153150" y="5356225"/>
            <a:ext cx="1017588" cy="29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30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par>
                                <p:cTn id="11" presetID="9" presetClass="entr" presetSubtype="0" fill="hold" nodeType="withEffect">
                                  <p:stCondLst>
                                    <p:cond delay="100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nodeType="withEffect">
                                  <p:stCondLst>
                                    <p:cond delay="200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childTnLst>
                          </p:cTn>
                        </p:par>
                        <p:par>
                          <p:cTn id="17" fill="hold" nodeType="afterGroup">
                            <p:stCondLst>
                              <p:cond delay="3000"/>
                            </p:stCondLst>
                            <p:childTnLst>
                              <p:par>
                                <p:cTn id="18" presetID="22" presetClass="entr" presetSubtype="1"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par>
                                <p:cTn id="26" presetID="9"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par>
                          <p:cTn id="36" fill="hold" nodeType="afterGroup">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1000"/>
                                        <p:tgtEl>
                                          <p:spTgt spid="13"/>
                                        </p:tgtEl>
                                      </p:cBhvr>
                                    </p:animEffect>
                                  </p:childTnLst>
                                </p:cTn>
                              </p:par>
                            </p:childTnLst>
                          </p:cTn>
                        </p:par>
                        <p:par>
                          <p:cTn id="40" fill="hold" nodeType="afterGroup">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000"/>
                                        <p:tgtEl>
                                          <p:spTgt spid="1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1000"/>
                                        <p:tgtEl>
                                          <p:spTgt spid="16"/>
                                        </p:tgtEl>
                                      </p:cBhvr>
                                    </p:animEffect>
                                  </p:childTnLst>
                                </p:cTn>
                              </p:par>
                              <p:par>
                                <p:cTn id="47" presetID="9" presetClass="entr" presetSubtype="0" fill="hold" nodeType="withEffect">
                                  <p:stCondLst>
                                    <p:cond delay="1000"/>
                                  </p:stCondLst>
                                  <p:childTnLst>
                                    <p:set>
                                      <p:cBhvr>
                                        <p:cTn id="48" dur="1" fill="hold">
                                          <p:stCondLst>
                                            <p:cond delay="0"/>
                                          </p:stCondLst>
                                        </p:cTn>
                                        <p:tgtEl>
                                          <p:spTgt spid="37"/>
                                        </p:tgtEl>
                                        <p:attrNameLst>
                                          <p:attrName>style.visibility</p:attrName>
                                        </p:attrNameLst>
                                      </p:cBhvr>
                                      <p:to>
                                        <p:strVal val="visible"/>
                                      </p:to>
                                    </p:set>
                                    <p:animEffect transition="in" filter="dissolve">
                                      <p:cBhvr>
                                        <p:cTn id="49" dur="500"/>
                                        <p:tgtEl>
                                          <p:spTgt spid="37"/>
                                        </p:tgtEl>
                                      </p:cBhvr>
                                    </p:animEffect>
                                  </p:childTnLst>
                                </p:cTn>
                              </p:par>
                            </p:childTnLst>
                          </p:cTn>
                        </p:par>
                        <p:par>
                          <p:cTn id="50" fill="hold" nodeType="afterGroup">
                            <p:stCondLst>
                              <p:cond delay="5000"/>
                            </p:stCondLst>
                            <p:childTnLst>
                              <p:par>
                                <p:cTn id="51" presetID="22" presetClass="entr" presetSubtype="8"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500"/>
                                        <p:tgtEl>
                                          <p:spTgt spid="3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1000"/>
                                        <p:tgtEl>
                                          <p:spTgt spid="19"/>
                                        </p:tgtEl>
                                      </p:cBhvr>
                                    </p:animEffect>
                                  </p:childTnLst>
                                </p:cTn>
                              </p:par>
                            </p:childTnLst>
                          </p:cTn>
                        </p:par>
                        <p:par>
                          <p:cTn id="59" fill="hold" nodeType="afterGroup">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1000"/>
                                        <p:tgtEl>
                                          <p:spTgt spid="20"/>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1000"/>
                                        <p:tgtEl>
                                          <p:spTgt spid="22"/>
                                        </p:tgtEl>
                                      </p:cBhvr>
                                    </p:animEffect>
                                  </p:childTnLst>
                                </p:cTn>
                              </p:par>
                            </p:childTnLst>
                          </p:cTn>
                        </p:par>
                        <p:par>
                          <p:cTn id="66" fill="hold" nodeType="afterGroup">
                            <p:stCondLst>
                              <p:cond delay="20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1000"/>
                                        <p:tgtEl>
                                          <p:spTgt spid="21"/>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up)">
                                      <p:cBhvr>
                                        <p:cTn id="72" dur="1000"/>
                                        <p:tgtEl>
                                          <p:spTgt spid="23"/>
                                        </p:tgtEl>
                                      </p:cBhvr>
                                    </p:animEffect>
                                  </p:childTnLst>
                                </p:cTn>
                              </p:par>
                            </p:childTnLst>
                          </p:cTn>
                        </p:par>
                        <p:par>
                          <p:cTn id="73" fill="hold" nodeType="afterGroup">
                            <p:stCondLst>
                              <p:cond delay="3000"/>
                            </p:stCondLst>
                            <p:childTnLst>
                              <p:par>
                                <p:cTn id="74" presetID="22" presetClass="entr" presetSubtype="1"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1000"/>
                                        <p:tgtEl>
                                          <p:spTgt spid="24"/>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right)">
                                      <p:cBhvr>
                                        <p:cTn id="79" dur="1000"/>
                                        <p:tgtEl>
                                          <p:spTgt spid="2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nodeType="click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dissolve">
                                      <p:cBhvr>
                                        <p:cTn id="84" dur="500"/>
                                        <p:tgtEl>
                                          <p:spTgt spid="3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dissolve">
                                      <p:cBhvr>
                                        <p:cTn id="8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3933825" y="141288"/>
            <a:ext cx="4368800" cy="457200"/>
          </a:xfrm>
          <a:prstGeom prst="rect">
            <a:avLst/>
          </a:prstGeom>
          <a:noFill/>
          <a:ln w="9525">
            <a:noFill/>
            <a:miter lim="800000"/>
            <a:headEnd/>
            <a:tailEnd/>
          </a:ln>
        </p:spPr>
        <p:txBody>
          <a:bodyPr wrap="none">
            <a:spAutoFit/>
          </a:bodyPr>
          <a:lstStyle/>
          <a:p>
            <a:r>
              <a:rPr lang="en-US" altLang="en-US" sz="2400" b="1"/>
              <a:t>SUPERPOSITION OF WAVES</a:t>
            </a:r>
            <a:endParaRPr lang="fr-FR" altLang="en-US" sz="2400" b="1"/>
          </a:p>
        </p:txBody>
      </p:sp>
      <p:sp>
        <p:nvSpPr>
          <p:cNvPr id="90114" name="Text Box 3"/>
          <p:cNvSpPr txBox="1">
            <a:spLocks noChangeArrowheads="1"/>
          </p:cNvSpPr>
          <p:nvPr/>
        </p:nvSpPr>
        <p:spPr bwMode="auto">
          <a:xfrm>
            <a:off x="2227263" y="596900"/>
            <a:ext cx="7132637" cy="822325"/>
          </a:xfrm>
          <a:prstGeom prst="rect">
            <a:avLst/>
          </a:prstGeom>
          <a:noFill/>
          <a:ln w="9525">
            <a:noFill/>
            <a:miter lim="800000"/>
            <a:headEnd/>
            <a:tailEnd/>
          </a:ln>
        </p:spPr>
        <p:txBody>
          <a:bodyPr wrap="none">
            <a:spAutoFit/>
          </a:bodyPr>
          <a:lstStyle/>
          <a:p>
            <a:r>
              <a:rPr lang="en-US" altLang="en-US" sz="2400" b="1"/>
              <a:t>Waves of (nearly) the same k vector, same frequency:</a:t>
            </a:r>
          </a:p>
          <a:p>
            <a:r>
              <a:rPr lang="en-US" altLang="en-US" sz="2400" b="1"/>
              <a:t>Fresnel biprism </a:t>
            </a:r>
            <a:endParaRPr lang="fr-FR" altLang="en-US" sz="2400" b="1"/>
          </a:p>
        </p:txBody>
      </p:sp>
      <p:sp>
        <p:nvSpPr>
          <p:cNvPr id="90115" name="Line 4"/>
          <p:cNvSpPr>
            <a:spLocks noChangeShapeType="1"/>
          </p:cNvSpPr>
          <p:nvPr/>
        </p:nvSpPr>
        <p:spPr bwMode="auto">
          <a:xfrm>
            <a:off x="3295650" y="2051050"/>
            <a:ext cx="0" cy="3702050"/>
          </a:xfrm>
          <a:prstGeom prst="line">
            <a:avLst/>
          </a:prstGeom>
          <a:noFill/>
          <a:ln w="25400">
            <a:solidFill>
              <a:schemeClr val="tx1"/>
            </a:solidFill>
            <a:round/>
            <a:headEnd/>
            <a:tailEnd/>
          </a:ln>
        </p:spPr>
        <p:txBody>
          <a:bodyPr/>
          <a:lstStyle/>
          <a:p>
            <a:endParaRPr lang="en-US"/>
          </a:p>
        </p:txBody>
      </p:sp>
      <p:sp>
        <p:nvSpPr>
          <p:cNvPr id="90116" name="Line 5"/>
          <p:cNvSpPr>
            <a:spLocks noChangeShapeType="1"/>
          </p:cNvSpPr>
          <p:nvPr/>
        </p:nvSpPr>
        <p:spPr bwMode="auto">
          <a:xfrm>
            <a:off x="3352800" y="2108200"/>
            <a:ext cx="762000" cy="1930400"/>
          </a:xfrm>
          <a:prstGeom prst="line">
            <a:avLst/>
          </a:prstGeom>
          <a:noFill/>
          <a:ln w="25400">
            <a:solidFill>
              <a:schemeClr val="tx1"/>
            </a:solidFill>
            <a:round/>
            <a:headEnd/>
            <a:tailEnd/>
          </a:ln>
        </p:spPr>
        <p:txBody>
          <a:bodyPr/>
          <a:lstStyle/>
          <a:p>
            <a:endParaRPr lang="en-US"/>
          </a:p>
        </p:txBody>
      </p:sp>
      <p:sp>
        <p:nvSpPr>
          <p:cNvPr id="90117" name="Line 6"/>
          <p:cNvSpPr>
            <a:spLocks noChangeShapeType="1"/>
          </p:cNvSpPr>
          <p:nvPr/>
        </p:nvSpPr>
        <p:spPr bwMode="auto">
          <a:xfrm flipH="1">
            <a:off x="3338513" y="4038600"/>
            <a:ext cx="776287" cy="1752600"/>
          </a:xfrm>
          <a:prstGeom prst="line">
            <a:avLst/>
          </a:prstGeom>
          <a:noFill/>
          <a:ln w="25400">
            <a:solidFill>
              <a:schemeClr val="tx1"/>
            </a:solidFill>
            <a:round/>
            <a:headEnd/>
            <a:tailEnd/>
          </a:ln>
        </p:spPr>
        <p:txBody>
          <a:bodyPr/>
          <a:lstStyle/>
          <a:p>
            <a:endParaRPr lang="en-US"/>
          </a:p>
        </p:txBody>
      </p:sp>
      <p:sp>
        <p:nvSpPr>
          <p:cNvPr id="90118" name="Line 7"/>
          <p:cNvSpPr>
            <a:spLocks noChangeShapeType="1"/>
          </p:cNvSpPr>
          <p:nvPr/>
        </p:nvSpPr>
        <p:spPr bwMode="auto">
          <a:xfrm>
            <a:off x="3584575" y="2736850"/>
            <a:ext cx="5681663" cy="1301750"/>
          </a:xfrm>
          <a:prstGeom prst="line">
            <a:avLst/>
          </a:prstGeom>
          <a:noFill/>
          <a:ln w="25400">
            <a:solidFill>
              <a:srgbClr val="FF0000"/>
            </a:solidFill>
            <a:round/>
            <a:headEnd/>
            <a:tailEnd/>
          </a:ln>
        </p:spPr>
        <p:txBody>
          <a:bodyPr/>
          <a:lstStyle/>
          <a:p>
            <a:endParaRPr lang="en-US"/>
          </a:p>
        </p:txBody>
      </p:sp>
      <p:sp>
        <p:nvSpPr>
          <p:cNvPr id="90119" name="Line 8"/>
          <p:cNvSpPr>
            <a:spLocks noChangeShapeType="1"/>
          </p:cNvSpPr>
          <p:nvPr/>
        </p:nvSpPr>
        <p:spPr bwMode="auto">
          <a:xfrm flipV="1">
            <a:off x="3600450" y="4038600"/>
            <a:ext cx="5665788" cy="1092200"/>
          </a:xfrm>
          <a:prstGeom prst="line">
            <a:avLst/>
          </a:prstGeom>
          <a:noFill/>
          <a:ln w="25400">
            <a:solidFill>
              <a:srgbClr val="FF0000"/>
            </a:solidFill>
            <a:round/>
            <a:headEnd/>
            <a:tailEnd/>
          </a:ln>
        </p:spPr>
        <p:txBody>
          <a:bodyPr/>
          <a:lstStyle/>
          <a:p>
            <a:endParaRPr lang="en-US"/>
          </a:p>
        </p:txBody>
      </p:sp>
      <p:sp>
        <p:nvSpPr>
          <p:cNvPr id="90120" name="Line 9"/>
          <p:cNvSpPr>
            <a:spLocks noChangeShapeType="1"/>
          </p:cNvSpPr>
          <p:nvPr/>
        </p:nvSpPr>
        <p:spPr bwMode="auto">
          <a:xfrm>
            <a:off x="6343650" y="2743200"/>
            <a:ext cx="0" cy="3448050"/>
          </a:xfrm>
          <a:prstGeom prst="line">
            <a:avLst/>
          </a:prstGeom>
          <a:noFill/>
          <a:ln w="25400">
            <a:solidFill>
              <a:schemeClr val="tx1"/>
            </a:solidFill>
            <a:round/>
            <a:headEnd/>
            <a:tailEnd/>
          </a:ln>
        </p:spPr>
        <p:txBody>
          <a:bodyPr/>
          <a:lstStyle/>
          <a:p>
            <a:endParaRPr lang="en-US"/>
          </a:p>
        </p:txBody>
      </p:sp>
      <p:sp>
        <p:nvSpPr>
          <p:cNvPr id="90121" name="Line 10"/>
          <p:cNvSpPr>
            <a:spLocks noChangeShapeType="1"/>
          </p:cNvSpPr>
          <p:nvPr/>
        </p:nvSpPr>
        <p:spPr bwMode="auto">
          <a:xfrm rot="5400000">
            <a:off x="4552950" y="2933700"/>
            <a:ext cx="3619500" cy="819150"/>
          </a:xfrm>
          <a:prstGeom prst="line">
            <a:avLst/>
          </a:prstGeom>
          <a:noFill/>
          <a:ln w="25400">
            <a:solidFill>
              <a:schemeClr val="tx1"/>
            </a:solidFill>
            <a:round/>
            <a:headEnd/>
            <a:tailEnd/>
          </a:ln>
        </p:spPr>
        <p:txBody>
          <a:bodyPr/>
          <a:lstStyle/>
          <a:p>
            <a:endParaRPr lang="en-US"/>
          </a:p>
        </p:txBody>
      </p:sp>
      <p:sp>
        <p:nvSpPr>
          <p:cNvPr id="90122" name="Line 11"/>
          <p:cNvSpPr>
            <a:spLocks noChangeShapeType="1"/>
          </p:cNvSpPr>
          <p:nvPr/>
        </p:nvSpPr>
        <p:spPr bwMode="auto">
          <a:xfrm rot="16200000" flipH="1">
            <a:off x="4419600" y="3629025"/>
            <a:ext cx="3619500" cy="819150"/>
          </a:xfrm>
          <a:prstGeom prst="line">
            <a:avLst/>
          </a:prstGeom>
          <a:noFill/>
          <a:ln w="25400">
            <a:solidFill>
              <a:schemeClr val="tx1"/>
            </a:solidFill>
            <a:round/>
            <a:headEnd/>
            <a:tailEnd/>
          </a:ln>
        </p:spPr>
        <p:txBody>
          <a:bodyPr/>
          <a:lstStyle/>
          <a:p>
            <a:endParaRPr lang="en-US"/>
          </a:p>
        </p:txBody>
      </p:sp>
      <p:sp>
        <p:nvSpPr>
          <p:cNvPr id="90123" name="Line 12"/>
          <p:cNvSpPr>
            <a:spLocks noChangeShapeType="1"/>
          </p:cNvSpPr>
          <p:nvPr/>
        </p:nvSpPr>
        <p:spPr bwMode="auto">
          <a:xfrm rot="5400000">
            <a:off x="4648200" y="3086100"/>
            <a:ext cx="3619500" cy="819150"/>
          </a:xfrm>
          <a:prstGeom prst="line">
            <a:avLst/>
          </a:prstGeom>
          <a:noFill/>
          <a:ln w="25400">
            <a:solidFill>
              <a:schemeClr val="tx1"/>
            </a:solidFill>
            <a:round/>
            <a:headEnd/>
            <a:tailEnd/>
          </a:ln>
        </p:spPr>
        <p:txBody>
          <a:bodyPr/>
          <a:lstStyle/>
          <a:p>
            <a:endParaRPr lang="en-US"/>
          </a:p>
        </p:txBody>
      </p:sp>
      <p:sp>
        <p:nvSpPr>
          <p:cNvPr id="90124" name="Line 13"/>
          <p:cNvSpPr>
            <a:spLocks noChangeShapeType="1"/>
          </p:cNvSpPr>
          <p:nvPr/>
        </p:nvSpPr>
        <p:spPr bwMode="auto">
          <a:xfrm rot="5400000">
            <a:off x="4781550" y="3086100"/>
            <a:ext cx="3619500" cy="819150"/>
          </a:xfrm>
          <a:prstGeom prst="line">
            <a:avLst/>
          </a:prstGeom>
          <a:noFill/>
          <a:ln w="25400">
            <a:solidFill>
              <a:schemeClr val="tx1"/>
            </a:solidFill>
            <a:round/>
            <a:headEnd/>
            <a:tailEnd/>
          </a:ln>
        </p:spPr>
        <p:txBody>
          <a:bodyPr/>
          <a:lstStyle/>
          <a:p>
            <a:endParaRPr lang="en-US"/>
          </a:p>
        </p:txBody>
      </p:sp>
      <p:sp>
        <p:nvSpPr>
          <p:cNvPr id="90125" name="Line 14"/>
          <p:cNvSpPr>
            <a:spLocks noChangeShapeType="1"/>
          </p:cNvSpPr>
          <p:nvPr/>
        </p:nvSpPr>
        <p:spPr bwMode="auto">
          <a:xfrm rot="16200000" flipH="1">
            <a:off x="4591050" y="3781425"/>
            <a:ext cx="3619500" cy="819150"/>
          </a:xfrm>
          <a:prstGeom prst="line">
            <a:avLst/>
          </a:prstGeom>
          <a:noFill/>
          <a:ln w="25400">
            <a:solidFill>
              <a:schemeClr val="tx1"/>
            </a:solidFill>
            <a:round/>
            <a:headEnd/>
            <a:tailEnd/>
          </a:ln>
        </p:spPr>
        <p:txBody>
          <a:bodyPr/>
          <a:lstStyle/>
          <a:p>
            <a:endParaRPr lang="en-US"/>
          </a:p>
        </p:txBody>
      </p:sp>
      <p:sp>
        <p:nvSpPr>
          <p:cNvPr id="90126" name="Line 15"/>
          <p:cNvSpPr>
            <a:spLocks noChangeShapeType="1"/>
          </p:cNvSpPr>
          <p:nvPr/>
        </p:nvSpPr>
        <p:spPr bwMode="auto">
          <a:xfrm rot="16200000" flipH="1">
            <a:off x="4743450" y="3933825"/>
            <a:ext cx="3619500" cy="819150"/>
          </a:xfrm>
          <a:prstGeom prst="line">
            <a:avLst/>
          </a:prstGeom>
          <a:noFill/>
          <a:ln w="25400">
            <a:solidFill>
              <a:schemeClr val="tx1"/>
            </a:solidFill>
            <a:round/>
            <a:headEnd/>
            <a:tailEnd/>
          </a:ln>
        </p:spPr>
        <p:txBody>
          <a:bodyPr/>
          <a:lstStyle/>
          <a:p>
            <a:endParaRPr lang="en-US"/>
          </a:p>
        </p:txBody>
      </p:sp>
      <p:sp>
        <p:nvSpPr>
          <p:cNvPr id="90127" name="Oval 16"/>
          <p:cNvSpPr>
            <a:spLocks noChangeArrowheads="1"/>
          </p:cNvSpPr>
          <p:nvPr/>
        </p:nvSpPr>
        <p:spPr bwMode="auto">
          <a:xfrm>
            <a:off x="6305550" y="3803650"/>
            <a:ext cx="88900" cy="368300"/>
          </a:xfrm>
          <a:prstGeom prst="ellipse">
            <a:avLst/>
          </a:prstGeom>
          <a:solidFill>
            <a:srgbClr val="CCFFFF"/>
          </a:solidFill>
          <a:ln w="25400">
            <a:solidFill>
              <a:schemeClr val="tx1"/>
            </a:solidFill>
            <a:round/>
            <a:headEnd/>
            <a:tailEnd/>
          </a:ln>
        </p:spPr>
        <p:txBody>
          <a:bodyPr wrap="none" anchor="ctr"/>
          <a:lstStyle/>
          <a:p>
            <a:endParaRPr lang="en-US" altLang="en-US"/>
          </a:p>
        </p:txBody>
      </p:sp>
      <p:sp>
        <p:nvSpPr>
          <p:cNvPr id="90128" name="Oval 17"/>
          <p:cNvSpPr>
            <a:spLocks noChangeArrowheads="1"/>
          </p:cNvSpPr>
          <p:nvPr/>
        </p:nvSpPr>
        <p:spPr bwMode="auto">
          <a:xfrm>
            <a:off x="6299200" y="4394200"/>
            <a:ext cx="88900" cy="368300"/>
          </a:xfrm>
          <a:prstGeom prst="ellipse">
            <a:avLst/>
          </a:prstGeom>
          <a:solidFill>
            <a:srgbClr val="CCFFFF"/>
          </a:solidFill>
          <a:ln w="25400">
            <a:solidFill>
              <a:schemeClr val="tx1"/>
            </a:solidFill>
            <a:round/>
            <a:headEnd/>
            <a:tailEnd/>
          </a:ln>
        </p:spPr>
        <p:txBody>
          <a:bodyPr wrap="none" anchor="ctr"/>
          <a:lstStyle/>
          <a:p>
            <a:endParaRPr lang="en-US" altLang="en-US"/>
          </a:p>
        </p:txBody>
      </p:sp>
      <p:sp>
        <p:nvSpPr>
          <p:cNvPr id="90129" name="Oval 18"/>
          <p:cNvSpPr>
            <a:spLocks noChangeArrowheads="1"/>
          </p:cNvSpPr>
          <p:nvPr/>
        </p:nvSpPr>
        <p:spPr bwMode="auto">
          <a:xfrm>
            <a:off x="6302375" y="3219450"/>
            <a:ext cx="88900" cy="368300"/>
          </a:xfrm>
          <a:prstGeom prst="ellipse">
            <a:avLst/>
          </a:prstGeom>
          <a:solidFill>
            <a:srgbClr val="CCFFFF"/>
          </a:solidFill>
          <a:ln w="25400">
            <a:solidFill>
              <a:schemeClr val="tx1"/>
            </a:solidFill>
            <a:round/>
            <a:headEnd/>
            <a:tailEnd/>
          </a:ln>
        </p:spPr>
        <p:txBody>
          <a:bodyPr wrap="none" anchor="ctr"/>
          <a:lstStyle/>
          <a:p>
            <a:endParaRPr lang="en-US" altLang="en-US"/>
          </a:p>
        </p:txBody>
      </p:sp>
      <p:sp>
        <p:nvSpPr>
          <p:cNvPr id="90130" name="Line 19"/>
          <p:cNvSpPr>
            <a:spLocks noChangeShapeType="1"/>
          </p:cNvSpPr>
          <p:nvPr/>
        </p:nvSpPr>
        <p:spPr bwMode="auto">
          <a:xfrm>
            <a:off x="4098925" y="4038600"/>
            <a:ext cx="5681663" cy="1301750"/>
          </a:xfrm>
          <a:prstGeom prst="line">
            <a:avLst/>
          </a:prstGeom>
          <a:noFill/>
          <a:ln w="25400">
            <a:solidFill>
              <a:srgbClr val="FF0000"/>
            </a:solidFill>
            <a:round/>
            <a:headEnd/>
            <a:tailEnd/>
          </a:ln>
        </p:spPr>
        <p:txBody>
          <a:bodyPr/>
          <a:lstStyle/>
          <a:p>
            <a:endParaRPr lang="en-US"/>
          </a:p>
        </p:txBody>
      </p:sp>
      <p:sp>
        <p:nvSpPr>
          <p:cNvPr id="90131" name="Line 20"/>
          <p:cNvSpPr>
            <a:spLocks noChangeShapeType="1"/>
          </p:cNvSpPr>
          <p:nvPr/>
        </p:nvSpPr>
        <p:spPr bwMode="auto">
          <a:xfrm flipV="1">
            <a:off x="4171950" y="2946400"/>
            <a:ext cx="5665788" cy="1092200"/>
          </a:xfrm>
          <a:prstGeom prst="line">
            <a:avLst/>
          </a:prstGeom>
          <a:noFill/>
          <a:ln w="25400">
            <a:solidFill>
              <a:srgbClr val="FF0000"/>
            </a:solidFill>
            <a:round/>
            <a:headEnd/>
            <a:tailEnd/>
          </a:ln>
        </p:spPr>
        <p:txBody>
          <a:bodyPr/>
          <a:lstStyle/>
          <a:p>
            <a:endParaRPr lang="en-US"/>
          </a:p>
        </p:txBody>
      </p:sp>
      <p:sp>
        <p:nvSpPr>
          <p:cNvPr id="90132" name="Line 21"/>
          <p:cNvSpPr>
            <a:spLocks noChangeShapeType="1"/>
          </p:cNvSpPr>
          <p:nvPr/>
        </p:nvSpPr>
        <p:spPr bwMode="auto">
          <a:xfrm flipV="1">
            <a:off x="3352800" y="4660900"/>
            <a:ext cx="5665788" cy="1092200"/>
          </a:xfrm>
          <a:prstGeom prst="line">
            <a:avLst/>
          </a:prstGeom>
          <a:noFill/>
          <a:ln w="25400">
            <a:solidFill>
              <a:srgbClr val="FF0000"/>
            </a:solidFill>
            <a:round/>
            <a:headEnd/>
            <a:tailEnd/>
          </a:ln>
        </p:spPr>
        <p:txBody>
          <a:bodyPr/>
          <a:lstStyle/>
          <a:p>
            <a:endParaRPr lang="en-US"/>
          </a:p>
        </p:txBody>
      </p:sp>
      <p:sp>
        <p:nvSpPr>
          <p:cNvPr id="90133" name="Line 22"/>
          <p:cNvSpPr>
            <a:spLocks noChangeShapeType="1"/>
          </p:cNvSpPr>
          <p:nvPr/>
        </p:nvSpPr>
        <p:spPr bwMode="auto">
          <a:xfrm>
            <a:off x="3375025" y="2127250"/>
            <a:ext cx="5681663" cy="1301750"/>
          </a:xfrm>
          <a:prstGeom prst="line">
            <a:avLst/>
          </a:prstGeom>
          <a:noFill/>
          <a:ln w="25400">
            <a:solidFill>
              <a:srgbClr val="FF0000"/>
            </a:solidFill>
            <a:round/>
            <a:headEnd/>
            <a:tailEnd/>
          </a:ln>
        </p:spPr>
        <p:txBody>
          <a:bodyPr/>
          <a:lstStyle/>
          <a:p>
            <a:endParaRPr lang="en-US"/>
          </a:p>
        </p:txBody>
      </p:sp>
      <p:sp>
        <p:nvSpPr>
          <p:cNvPr id="90134" name="Line 23"/>
          <p:cNvSpPr>
            <a:spLocks noChangeShapeType="1"/>
          </p:cNvSpPr>
          <p:nvPr/>
        </p:nvSpPr>
        <p:spPr bwMode="auto">
          <a:xfrm>
            <a:off x="1790700" y="2152650"/>
            <a:ext cx="1504950" cy="0"/>
          </a:xfrm>
          <a:prstGeom prst="line">
            <a:avLst/>
          </a:prstGeom>
          <a:noFill/>
          <a:ln w="25400">
            <a:solidFill>
              <a:srgbClr val="FF0000"/>
            </a:solidFill>
            <a:round/>
            <a:headEnd/>
            <a:tailEnd/>
          </a:ln>
        </p:spPr>
        <p:txBody>
          <a:bodyPr/>
          <a:lstStyle/>
          <a:p>
            <a:endParaRPr lang="en-US"/>
          </a:p>
        </p:txBody>
      </p:sp>
      <p:sp>
        <p:nvSpPr>
          <p:cNvPr id="90135" name="Line 24"/>
          <p:cNvSpPr>
            <a:spLocks noChangeShapeType="1"/>
          </p:cNvSpPr>
          <p:nvPr/>
        </p:nvSpPr>
        <p:spPr bwMode="auto">
          <a:xfrm>
            <a:off x="1790700" y="5162550"/>
            <a:ext cx="1504950" cy="0"/>
          </a:xfrm>
          <a:prstGeom prst="line">
            <a:avLst/>
          </a:prstGeom>
          <a:noFill/>
          <a:ln w="25400">
            <a:solidFill>
              <a:srgbClr val="FF0000"/>
            </a:solidFill>
            <a:round/>
            <a:headEnd/>
            <a:tailEnd/>
          </a:ln>
        </p:spPr>
        <p:txBody>
          <a:bodyPr/>
          <a:lstStyle/>
          <a:p>
            <a:endParaRPr lang="en-US"/>
          </a:p>
        </p:txBody>
      </p:sp>
      <p:sp>
        <p:nvSpPr>
          <p:cNvPr id="90136" name="Line 25"/>
          <p:cNvSpPr>
            <a:spLocks noChangeShapeType="1"/>
          </p:cNvSpPr>
          <p:nvPr/>
        </p:nvSpPr>
        <p:spPr bwMode="auto">
          <a:xfrm>
            <a:off x="1790700" y="4038600"/>
            <a:ext cx="1504950" cy="0"/>
          </a:xfrm>
          <a:prstGeom prst="line">
            <a:avLst/>
          </a:prstGeom>
          <a:noFill/>
          <a:ln w="25400">
            <a:solidFill>
              <a:srgbClr val="FF0000"/>
            </a:solidFill>
            <a:round/>
            <a:headEnd/>
            <a:tailEnd/>
          </a:ln>
        </p:spPr>
        <p:txBody>
          <a:bodyPr/>
          <a:lstStyle/>
          <a:p>
            <a:endParaRPr lang="en-US"/>
          </a:p>
        </p:txBody>
      </p:sp>
      <p:sp>
        <p:nvSpPr>
          <p:cNvPr id="90137" name="Line 26"/>
          <p:cNvSpPr>
            <a:spLocks noChangeShapeType="1"/>
          </p:cNvSpPr>
          <p:nvPr/>
        </p:nvSpPr>
        <p:spPr bwMode="auto">
          <a:xfrm>
            <a:off x="1790700" y="2705100"/>
            <a:ext cx="1504950" cy="0"/>
          </a:xfrm>
          <a:prstGeom prst="line">
            <a:avLst/>
          </a:prstGeom>
          <a:noFill/>
          <a:ln w="25400">
            <a:solidFill>
              <a:srgbClr val="FF0000"/>
            </a:solidFill>
            <a:round/>
            <a:headEnd/>
            <a:tailEnd/>
          </a:ln>
        </p:spPr>
        <p:txBody>
          <a:bodyPr/>
          <a:lstStyle/>
          <a:p>
            <a:endParaRPr lang="en-US"/>
          </a:p>
        </p:txBody>
      </p:sp>
      <p:sp>
        <p:nvSpPr>
          <p:cNvPr id="90138" name="Line 27"/>
          <p:cNvSpPr>
            <a:spLocks noChangeShapeType="1"/>
          </p:cNvSpPr>
          <p:nvPr/>
        </p:nvSpPr>
        <p:spPr bwMode="auto">
          <a:xfrm>
            <a:off x="1790700" y="5772150"/>
            <a:ext cx="1504950" cy="0"/>
          </a:xfrm>
          <a:prstGeom prst="line">
            <a:avLst/>
          </a:prstGeom>
          <a:noFill/>
          <a:ln w="25400">
            <a:solidFill>
              <a:srgbClr val="FF0000"/>
            </a:solidFill>
            <a:round/>
            <a:headEnd/>
            <a:tailEnd/>
          </a:ln>
        </p:spPr>
        <p:txBody>
          <a:bodyPr/>
          <a:lstStyle/>
          <a:p>
            <a:endParaRPr lang="en-US"/>
          </a:p>
        </p:txBody>
      </p:sp>
      <p:sp>
        <p:nvSpPr>
          <p:cNvPr id="90139" name="Text Box 28"/>
          <p:cNvSpPr txBox="1">
            <a:spLocks noChangeArrowheads="1"/>
          </p:cNvSpPr>
          <p:nvPr/>
        </p:nvSpPr>
        <p:spPr bwMode="auto">
          <a:xfrm>
            <a:off x="2098675" y="5881688"/>
            <a:ext cx="4635500" cy="396875"/>
          </a:xfrm>
          <a:prstGeom prst="rect">
            <a:avLst/>
          </a:prstGeom>
          <a:noFill/>
          <a:ln w="9525">
            <a:noFill/>
            <a:miter lim="800000"/>
            <a:headEnd/>
            <a:tailEnd/>
          </a:ln>
        </p:spPr>
        <p:txBody>
          <a:bodyPr wrap="none">
            <a:spAutoFit/>
          </a:bodyPr>
          <a:lstStyle/>
          <a:p>
            <a:r>
              <a:rPr lang="en-US" altLang="en-US"/>
              <a:t>Given the angle, what is the fringe spacing?</a:t>
            </a:r>
            <a:endParaRPr lang="fr-FR" altLang="en-US"/>
          </a:p>
        </p:txBody>
      </p:sp>
      <p:sp>
        <p:nvSpPr>
          <p:cNvPr id="90140" name="Text Box 29"/>
          <p:cNvSpPr txBox="1">
            <a:spLocks noChangeArrowheads="1"/>
          </p:cNvSpPr>
          <p:nvPr/>
        </p:nvSpPr>
        <p:spPr bwMode="auto">
          <a:xfrm>
            <a:off x="2232025" y="6376988"/>
            <a:ext cx="4598988" cy="396875"/>
          </a:xfrm>
          <a:prstGeom prst="rect">
            <a:avLst/>
          </a:prstGeom>
          <a:noFill/>
          <a:ln w="9525">
            <a:noFill/>
            <a:miter lim="800000"/>
            <a:headEnd/>
            <a:tailEnd/>
          </a:ln>
        </p:spPr>
        <p:txBody>
          <a:bodyPr wrap="none">
            <a:spAutoFit/>
          </a:bodyPr>
          <a:lstStyle/>
          <a:p>
            <a:r>
              <a:rPr lang="en-US" altLang="en-US"/>
              <a:t>How to determine the angle of the biprism?</a:t>
            </a:r>
            <a:endParaRPr lang="fr-FR"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Line 2"/>
          <p:cNvSpPr>
            <a:spLocks noChangeShapeType="1"/>
          </p:cNvSpPr>
          <p:nvPr/>
        </p:nvSpPr>
        <p:spPr bwMode="auto">
          <a:xfrm>
            <a:off x="2638425" y="1847850"/>
            <a:ext cx="0" cy="914400"/>
          </a:xfrm>
          <a:prstGeom prst="line">
            <a:avLst/>
          </a:prstGeom>
          <a:noFill/>
          <a:ln w="57150">
            <a:solidFill>
              <a:schemeClr val="tx1"/>
            </a:solidFill>
            <a:round/>
            <a:headEnd/>
            <a:tailEnd/>
          </a:ln>
        </p:spPr>
        <p:txBody>
          <a:bodyPr/>
          <a:lstStyle/>
          <a:p>
            <a:endParaRPr lang="en-US"/>
          </a:p>
        </p:txBody>
      </p:sp>
      <p:sp>
        <p:nvSpPr>
          <p:cNvPr id="91138" name="Line 3"/>
          <p:cNvSpPr>
            <a:spLocks noChangeShapeType="1"/>
          </p:cNvSpPr>
          <p:nvPr/>
        </p:nvSpPr>
        <p:spPr bwMode="auto">
          <a:xfrm>
            <a:off x="2619375" y="3962400"/>
            <a:ext cx="0" cy="914400"/>
          </a:xfrm>
          <a:prstGeom prst="line">
            <a:avLst/>
          </a:prstGeom>
          <a:noFill/>
          <a:ln w="57150">
            <a:solidFill>
              <a:schemeClr val="tx1"/>
            </a:solidFill>
            <a:round/>
            <a:headEnd/>
            <a:tailEnd/>
          </a:ln>
        </p:spPr>
        <p:txBody>
          <a:bodyPr/>
          <a:lstStyle/>
          <a:p>
            <a:endParaRPr lang="en-US"/>
          </a:p>
        </p:txBody>
      </p:sp>
      <p:sp>
        <p:nvSpPr>
          <p:cNvPr id="91139" name="Line 4"/>
          <p:cNvSpPr>
            <a:spLocks noChangeShapeType="1"/>
          </p:cNvSpPr>
          <p:nvPr/>
        </p:nvSpPr>
        <p:spPr bwMode="auto">
          <a:xfrm>
            <a:off x="2619375" y="2876550"/>
            <a:ext cx="0" cy="914400"/>
          </a:xfrm>
          <a:prstGeom prst="line">
            <a:avLst/>
          </a:prstGeom>
          <a:noFill/>
          <a:ln w="57150">
            <a:solidFill>
              <a:schemeClr val="tx1"/>
            </a:solidFill>
            <a:round/>
            <a:headEnd/>
            <a:tailEnd/>
          </a:ln>
        </p:spPr>
        <p:txBody>
          <a:bodyPr/>
          <a:lstStyle/>
          <a:p>
            <a:endParaRPr lang="en-US"/>
          </a:p>
        </p:txBody>
      </p:sp>
      <p:sp>
        <p:nvSpPr>
          <p:cNvPr id="91140" name="Line 5"/>
          <p:cNvSpPr>
            <a:spLocks noChangeShapeType="1"/>
          </p:cNvSpPr>
          <p:nvPr/>
        </p:nvSpPr>
        <p:spPr bwMode="auto">
          <a:xfrm>
            <a:off x="2600325" y="3257550"/>
            <a:ext cx="7391400" cy="0"/>
          </a:xfrm>
          <a:prstGeom prst="line">
            <a:avLst/>
          </a:prstGeom>
          <a:noFill/>
          <a:ln w="25400">
            <a:solidFill>
              <a:schemeClr val="tx1"/>
            </a:solidFill>
            <a:prstDash val="lgDashDot"/>
            <a:round/>
            <a:headEnd/>
            <a:tailEnd/>
          </a:ln>
        </p:spPr>
        <p:txBody>
          <a:bodyPr/>
          <a:lstStyle/>
          <a:p>
            <a:endParaRPr lang="en-US"/>
          </a:p>
        </p:txBody>
      </p:sp>
      <p:sp>
        <p:nvSpPr>
          <p:cNvPr id="91141" name="Line 6"/>
          <p:cNvSpPr>
            <a:spLocks noChangeShapeType="1"/>
          </p:cNvSpPr>
          <p:nvPr/>
        </p:nvSpPr>
        <p:spPr bwMode="auto">
          <a:xfrm>
            <a:off x="9199563" y="419100"/>
            <a:ext cx="0" cy="6438900"/>
          </a:xfrm>
          <a:prstGeom prst="line">
            <a:avLst/>
          </a:prstGeom>
          <a:noFill/>
          <a:ln w="25400">
            <a:solidFill>
              <a:schemeClr val="tx1"/>
            </a:solidFill>
            <a:round/>
            <a:headEnd type="arrow" w="lg" len="lg"/>
            <a:tailEnd type="none" w="lg" len="lg"/>
          </a:ln>
        </p:spPr>
        <p:txBody>
          <a:bodyPr/>
          <a:lstStyle/>
          <a:p>
            <a:endParaRPr lang="en-US"/>
          </a:p>
        </p:txBody>
      </p:sp>
      <p:sp>
        <p:nvSpPr>
          <p:cNvPr id="91142" name="Text Box 7"/>
          <p:cNvSpPr txBox="1">
            <a:spLocks noChangeArrowheads="1"/>
          </p:cNvSpPr>
          <p:nvPr/>
        </p:nvSpPr>
        <p:spPr bwMode="auto">
          <a:xfrm>
            <a:off x="9199563" y="822325"/>
            <a:ext cx="369887" cy="457200"/>
          </a:xfrm>
          <a:prstGeom prst="rect">
            <a:avLst/>
          </a:prstGeom>
          <a:noFill/>
          <a:ln w="9525">
            <a:noFill/>
            <a:miter lim="800000"/>
            <a:headEnd/>
            <a:tailEnd/>
          </a:ln>
        </p:spPr>
        <p:txBody>
          <a:bodyPr wrap="none">
            <a:spAutoFit/>
          </a:bodyPr>
          <a:lstStyle/>
          <a:p>
            <a:r>
              <a:rPr lang="en-US" altLang="en-US" sz="2400" b="1"/>
              <a:t>P</a:t>
            </a:r>
            <a:endParaRPr lang="fr-FR" altLang="en-US" sz="2400" b="1"/>
          </a:p>
        </p:txBody>
      </p:sp>
      <p:sp>
        <p:nvSpPr>
          <p:cNvPr id="91143" name="Line 8"/>
          <p:cNvSpPr>
            <a:spLocks noChangeShapeType="1"/>
          </p:cNvSpPr>
          <p:nvPr/>
        </p:nvSpPr>
        <p:spPr bwMode="auto">
          <a:xfrm flipV="1">
            <a:off x="2600325" y="1104900"/>
            <a:ext cx="6599238" cy="2933700"/>
          </a:xfrm>
          <a:prstGeom prst="line">
            <a:avLst/>
          </a:prstGeom>
          <a:noFill/>
          <a:ln w="25400">
            <a:solidFill>
              <a:srgbClr val="FF0000"/>
            </a:solidFill>
            <a:round/>
            <a:headEnd/>
            <a:tailEnd/>
          </a:ln>
        </p:spPr>
        <p:txBody>
          <a:bodyPr/>
          <a:lstStyle/>
          <a:p>
            <a:endParaRPr lang="en-US"/>
          </a:p>
        </p:txBody>
      </p:sp>
      <p:sp>
        <p:nvSpPr>
          <p:cNvPr id="91144" name="Line 9"/>
          <p:cNvSpPr>
            <a:spLocks noChangeShapeType="1"/>
          </p:cNvSpPr>
          <p:nvPr/>
        </p:nvSpPr>
        <p:spPr bwMode="auto">
          <a:xfrm>
            <a:off x="2600325" y="1847850"/>
            <a:ext cx="0" cy="914400"/>
          </a:xfrm>
          <a:prstGeom prst="line">
            <a:avLst/>
          </a:prstGeom>
          <a:noFill/>
          <a:ln w="25400">
            <a:solidFill>
              <a:schemeClr val="tx1"/>
            </a:solidFill>
            <a:round/>
            <a:headEnd/>
            <a:tailEnd/>
          </a:ln>
        </p:spPr>
        <p:txBody>
          <a:bodyPr/>
          <a:lstStyle/>
          <a:p>
            <a:endParaRPr lang="en-US"/>
          </a:p>
        </p:txBody>
      </p:sp>
      <p:sp>
        <p:nvSpPr>
          <p:cNvPr id="91145" name="Line 10"/>
          <p:cNvSpPr>
            <a:spLocks noChangeShapeType="1"/>
          </p:cNvSpPr>
          <p:nvPr/>
        </p:nvSpPr>
        <p:spPr bwMode="auto">
          <a:xfrm flipV="1">
            <a:off x="2600325" y="1123950"/>
            <a:ext cx="6599238" cy="1695450"/>
          </a:xfrm>
          <a:prstGeom prst="line">
            <a:avLst/>
          </a:prstGeom>
          <a:noFill/>
          <a:ln w="25400">
            <a:solidFill>
              <a:srgbClr val="FF0000"/>
            </a:solidFill>
            <a:round/>
            <a:headEnd/>
            <a:tailEnd/>
          </a:ln>
        </p:spPr>
        <p:txBody>
          <a:bodyPr/>
          <a:lstStyle/>
          <a:p>
            <a:endParaRPr lang="en-US"/>
          </a:p>
        </p:txBody>
      </p:sp>
      <p:sp>
        <p:nvSpPr>
          <p:cNvPr id="91146" name="Line 11"/>
          <p:cNvSpPr>
            <a:spLocks noChangeShapeType="1"/>
          </p:cNvSpPr>
          <p:nvPr/>
        </p:nvSpPr>
        <p:spPr bwMode="auto">
          <a:xfrm flipV="1">
            <a:off x="2619375" y="1123950"/>
            <a:ext cx="6580188" cy="2114550"/>
          </a:xfrm>
          <a:prstGeom prst="line">
            <a:avLst/>
          </a:prstGeom>
          <a:noFill/>
          <a:ln w="25400">
            <a:solidFill>
              <a:schemeClr val="tx1"/>
            </a:solidFill>
            <a:prstDash val="dash"/>
            <a:round/>
            <a:headEnd/>
            <a:tailEnd/>
          </a:ln>
        </p:spPr>
        <p:txBody>
          <a:bodyPr/>
          <a:lstStyle/>
          <a:p>
            <a:endParaRPr lang="en-US"/>
          </a:p>
        </p:txBody>
      </p:sp>
      <p:sp>
        <p:nvSpPr>
          <p:cNvPr id="91147" name="Line 12"/>
          <p:cNvSpPr>
            <a:spLocks noChangeShapeType="1"/>
          </p:cNvSpPr>
          <p:nvPr/>
        </p:nvSpPr>
        <p:spPr bwMode="auto">
          <a:xfrm rot="5400000" flipV="1">
            <a:off x="1471613" y="3694113"/>
            <a:ext cx="3208337" cy="1030287"/>
          </a:xfrm>
          <a:prstGeom prst="line">
            <a:avLst/>
          </a:prstGeom>
          <a:noFill/>
          <a:ln w="25400">
            <a:solidFill>
              <a:schemeClr val="tx1"/>
            </a:solidFill>
            <a:prstDash val="dash"/>
            <a:round/>
            <a:headEnd/>
            <a:tailEnd/>
          </a:ln>
        </p:spPr>
        <p:txBody>
          <a:bodyPr/>
          <a:lstStyle/>
          <a:p>
            <a:endParaRPr lang="en-US"/>
          </a:p>
        </p:txBody>
      </p:sp>
      <p:sp>
        <p:nvSpPr>
          <p:cNvPr id="91148" name="Text Box 13"/>
          <p:cNvSpPr txBox="1">
            <a:spLocks noChangeArrowheads="1"/>
          </p:cNvSpPr>
          <p:nvPr/>
        </p:nvSpPr>
        <p:spPr bwMode="auto">
          <a:xfrm>
            <a:off x="2012950" y="2281238"/>
            <a:ext cx="407988" cy="396875"/>
          </a:xfrm>
          <a:prstGeom prst="rect">
            <a:avLst/>
          </a:prstGeom>
          <a:noFill/>
          <a:ln w="9525">
            <a:noFill/>
            <a:miter lim="800000"/>
            <a:headEnd/>
            <a:tailEnd/>
          </a:ln>
        </p:spPr>
        <p:txBody>
          <a:bodyPr wrap="none">
            <a:spAutoFit/>
          </a:bodyPr>
          <a:lstStyle/>
          <a:p>
            <a:r>
              <a:rPr lang="en-US" altLang="en-US"/>
              <a:t>S</a:t>
            </a:r>
            <a:r>
              <a:rPr lang="en-US" altLang="en-US" baseline="-25000"/>
              <a:t>1</a:t>
            </a:r>
            <a:endParaRPr lang="fr-FR" altLang="en-US"/>
          </a:p>
        </p:txBody>
      </p:sp>
      <p:sp>
        <p:nvSpPr>
          <p:cNvPr id="91149" name="Text Box 14"/>
          <p:cNvSpPr txBox="1">
            <a:spLocks noChangeArrowheads="1"/>
          </p:cNvSpPr>
          <p:nvPr/>
        </p:nvSpPr>
        <p:spPr bwMode="auto">
          <a:xfrm>
            <a:off x="2032000" y="3840163"/>
            <a:ext cx="407988" cy="396875"/>
          </a:xfrm>
          <a:prstGeom prst="rect">
            <a:avLst/>
          </a:prstGeom>
          <a:noFill/>
          <a:ln w="9525">
            <a:noFill/>
            <a:miter lim="800000"/>
            <a:headEnd/>
            <a:tailEnd/>
          </a:ln>
        </p:spPr>
        <p:txBody>
          <a:bodyPr wrap="none">
            <a:spAutoFit/>
          </a:bodyPr>
          <a:lstStyle/>
          <a:p>
            <a:r>
              <a:rPr lang="en-US" altLang="en-US"/>
              <a:t>S</a:t>
            </a:r>
            <a:r>
              <a:rPr lang="en-US" altLang="en-US" baseline="-25000"/>
              <a:t>2</a:t>
            </a:r>
            <a:endParaRPr lang="fr-FR" altLang="en-US"/>
          </a:p>
        </p:txBody>
      </p:sp>
      <p:pic>
        <p:nvPicPr>
          <p:cNvPr id="91150" name="Picture 15" descr="txp_fig"/>
          <p:cNvPicPr>
            <a:picLocks noChangeAspect="1" noChangeArrowheads="1"/>
          </p:cNvPicPr>
          <p:nvPr>
            <p:custDataLst>
              <p:tags r:id="rId1"/>
            </p:custDataLst>
          </p:nvPr>
        </p:nvPicPr>
        <p:blipFill>
          <a:blip r:embed="rId4"/>
          <a:srcRect/>
          <a:stretch>
            <a:fillRect/>
          </a:stretch>
        </p:blipFill>
        <p:spPr bwMode="auto">
          <a:xfrm>
            <a:off x="3630613" y="4019550"/>
            <a:ext cx="5568950" cy="298450"/>
          </a:xfrm>
          <a:prstGeom prst="rect">
            <a:avLst/>
          </a:prstGeom>
          <a:noFill/>
          <a:ln w="9525">
            <a:noFill/>
            <a:miter lim="800000"/>
            <a:headEnd/>
            <a:tailEnd/>
          </a:ln>
        </p:spPr>
      </p:pic>
      <p:pic>
        <p:nvPicPr>
          <p:cNvPr id="91151" name="Picture 16" descr="txp_fig"/>
          <p:cNvPicPr>
            <a:picLocks noChangeAspect="1" noChangeArrowheads="1"/>
          </p:cNvPicPr>
          <p:nvPr>
            <p:custDataLst>
              <p:tags r:id="rId2"/>
            </p:custDataLst>
          </p:nvPr>
        </p:nvPicPr>
        <p:blipFill>
          <a:blip r:embed="rId5"/>
          <a:srcRect/>
          <a:stretch>
            <a:fillRect/>
          </a:stretch>
        </p:blipFill>
        <p:spPr bwMode="auto">
          <a:xfrm>
            <a:off x="3419475" y="4535488"/>
            <a:ext cx="6103938" cy="515937"/>
          </a:xfrm>
          <a:prstGeom prst="rect">
            <a:avLst/>
          </a:prstGeom>
          <a:noFill/>
          <a:ln w="9525">
            <a:noFill/>
            <a:miter lim="800000"/>
            <a:headEnd/>
            <a:tailEnd/>
          </a:ln>
        </p:spPr>
      </p:pic>
      <p:sp>
        <p:nvSpPr>
          <p:cNvPr id="91152" name="Text Box 17"/>
          <p:cNvSpPr txBox="1">
            <a:spLocks noChangeArrowheads="1"/>
          </p:cNvSpPr>
          <p:nvPr/>
        </p:nvSpPr>
        <p:spPr bwMode="auto">
          <a:xfrm>
            <a:off x="3867150" y="141288"/>
            <a:ext cx="4368800" cy="457200"/>
          </a:xfrm>
          <a:prstGeom prst="rect">
            <a:avLst/>
          </a:prstGeom>
          <a:noFill/>
          <a:ln w="9525">
            <a:noFill/>
            <a:miter lim="800000"/>
            <a:headEnd/>
            <a:tailEnd/>
          </a:ln>
        </p:spPr>
        <p:txBody>
          <a:bodyPr wrap="none">
            <a:spAutoFit/>
          </a:bodyPr>
          <a:lstStyle/>
          <a:p>
            <a:r>
              <a:rPr lang="en-US" altLang="en-US" sz="2400" b="1"/>
              <a:t>SUPERPOSITION OF WAVES</a:t>
            </a:r>
            <a:endParaRPr lang="fr-FR" altLang="en-US" sz="2400" b="1"/>
          </a:p>
        </p:txBody>
      </p:sp>
      <p:sp>
        <p:nvSpPr>
          <p:cNvPr id="91153" name="Text Box 18"/>
          <p:cNvSpPr txBox="1">
            <a:spLocks noChangeArrowheads="1"/>
          </p:cNvSpPr>
          <p:nvPr/>
        </p:nvSpPr>
        <p:spPr bwMode="auto">
          <a:xfrm>
            <a:off x="2160588" y="596900"/>
            <a:ext cx="7132637" cy="822325"/>
          </a:xfrm>
          <a:prstGeom prst="rect">
            <a:avLst/>
          </a:prstGeom>
          <a:noFill/>
          <a:ln w="9525">
            <a:noFill/>
            <a:miter lim="800000"/>
            <a:headEnd/>
            <a:tailEnd/>
          </a:ln>
        </p:spPr>
        <p:txBody>
          <a:bodyPr wrap="none">
            <a:spAutoFit/>
          </a:bodyPr>
          <a:lstStyle/>
          <a:p>
            <a:r>
              <a:rPr lang="en-US" altLang="en-US" sz="2400" b="1"/>
              <a:t>Waves of (nearly) the same k vector, same frequency:</a:t>
            </a:r>
          </a:p>
          <a:p>
            <a:r>
              <a:rPr lang="en-US" altLang="en-US" sz="2400" b="1"/>
              <a:t>Young’s double-slit experiment</a:t>
            </a:r>
            <a:endParaRPr lang="fr-FR" altLang="en-US" sz="2400" b="1"/>
          </a:p>
        </p:txBody>
      </p:sp>
      <p:sp>
        <p:nvSpPr>
          <p:cNvPr id="19" name="Text Box 19"/>
          <p:cNvSpPr txBox="1">
            <a:spLocks noChangeArrowheads="1"/>
          </p:cNvSpPr>
          <p:nvPr/>
        </p:nvSpPr>
        <p:spPr bwMode="auto">
          <a:xfrm>
            <a:off x="1839913" y="5711825"/>
            <a:ext cx="8915400" cy="457200"/>
          </a:xfrm>
          <a:prstGeom prst="rect">
            <a:avLst/>
          </a:prstGeom>
          <a:noFill/>
          <a:ln w="9525">
            <a:noFill/>
            <a:miter lim="800000"/>
            <a:headEnd/>
            <a:tailEnd/>
          </a:ln>
        </p:spPr>
        <p:txBody>
          <a:bodyPr wrap="none">
            <a:spAutoFit/>
          </a:bodyPr>
          <a:lstStyle/>
          <a:p>
            <a:r>
              <a:rPr lang="en-US" altLang="en-US" sz="2400"/>
              <a:t>Young’double-slit as a spectrometer: to each </a:t>
            </a:r>
            <a:r>
              <a:rPr lang="en-US" altLang="en-US" sz="2400" i="1">
                <a:latin typeface="Symbol" pitchFamily="18" charset="2"/>
              </a:rPr>
              <a:t>l</a:t>
            </a:r>
            <a:r>
              <a:rPr lang="en-US" altLang="en-US" sz="2400" i="1"/>
              <a:t>  </a:t>
            </a:r>
            <a:r>
              <a:rPr lang="en-US" altLang="en-US" sz="2400"/>
              <a:t>corresponds an angle </a:t>
            </a:r>
            <a:r>
              <a:rPr lang="en-US" altLang="en-US" sz="2400" i="1">
                <a:latin typeface="Symbol" pitchFamily="18" charset="2"/>
              </a:rPr>
              <a:t>q</a:t>
            </a:r>
            <a:r>
              <a:rPr lang="en-US" altLang="en-US" sz="2400"/>
              <a:t>,</a:t>
            </a:r>
            <a:endParaRPr lang="fr-FR" altLang="en-US" sz="2400"/>
          </a:p>
        </p:txBody>
      </p:sp>
      <p:sp>
        <p:nvSpPr>
          <p:cNvPr id="91155" name="Text Box 20"/>
          <p:cNvSpPr txBox="1">
            <a:spLocks noChangeArrowheads="1"/>
          </p:cNvSpPr>
          <p:nvPr/>
        </p:nvSpPr>
        <p:spPr bwMode="auto">
          <a:xfrm>
            <a:off x="9213850" y="223838"/>
            <a:ext cx="311150" cy="396875"/>
          </a:xfrm>
          <a:prstGeom prst="rect">
            <a:avLst/>
          </a:prstGeom>
          <a:noFill/>
          <a:ln w="9525">
            <a:noFill/>
            <a:miter lim="800000"/>
            <a:headEnd/>
            <a:tailEnd/>
          </a:ln>
        </p:spPr>
        <p:txBody>
          <a:bodyPr wrap="none">
            <a:spAutoFit/>
          </a:bodyPr>
          <a:lstStyle/>
          <a:p>
            <a:r>
              <a:rPr lang="en-US" altLang="en-US"/>
              <a:t>y</a:t>
            </a:r>
            <a:endParaRPr lang="fr-FR"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5413375" y="414338"/>
            <a:ext cx="2270125" cy="396875"/>
          </a:xfrm>
          <a:prstGeom prst="rect">
            <a:avLst/>
          </a:prstGeom>
          <a:noFill/>
          <a:ln w="9525">
            <a:noFill/>
            <a:miter lim="800000"/>
            <a:headEnd/>
            <a:tailEnd/>
          </a:ln>
        </p:spPr>
        <p:txBody>
          <a:bodyPr wrap="none">
            <a:spAutoFit/>
          </a:bodyPr>
          <a:lstStyle/>
          <a:p>
            <a:r>
              <a:rPr lang="en-US" altLang="en-US" b="1"/>
              <a:t>Young’s double slit</a:t>
            </a:r>
            <a:endParaRPr lang="fr-FR" altLang="en-US" b="1"/>
          </a:p>
        </p:txBody>
      </p:sp>
      <p:sp>
        <p:nvSpPr>
          <p:cNvPr id="92162" name="Text Box 3"/>
          <p:cNvSpPr txBox="1">
            <a:spLocks noChangeArrowheads="1"/>
          </p:cNvSpPr>
          <p:nvPr/>
        </p:nvSpPr>
        <p:spPr bwMode="auto">
          <a:xfrm>
            <a:off x="2784475" y="3671888"/>
            <a:ext cx="4606925" cy="396875"/>
          </a:xfrm>
          <a:prstGeom prst="rect">
            <a:avLst/>
          </a:prstGeom>
          <a:noFill/>
          <a:ln w="9525">
            <a:noFill/>
            <a:miter lim="800000"/>
            <a:headEnd/>
            <a:tailEnd/>
          </a:ln>
        </p:spPr>
        <p:txBody>
          <a:bodyPr wrap="none">
            <a:spAutoFit/>
          </a:bodyPr>
          <a:lstStyle/>
          <a:p>
            <a:r>
              <a:rPr lang="en-US" altLang="en-US"/>
              <a:t>How far do the interference fringes extend?</a:t>
            </a:r>
            <a:endParaRPr lang="fr-FR" altLang="en-US"/>
          </a:p>
        </p:txBody>
      </p:sp>
      <p:sp>
        <p:nvSpPr>
          <p:cNvPr id="92163" name="Text Box 4"/>
          <p:cNvSpPr txBox="1">
            <a:spLocks noChangeArrowheads="1"/>
          </p:cNvSpPr>
          <p:nvPr/>
        </p:nvSpPr>
        <p:spPr bwMode="auto">
          <a:xfrm>
            <a:off x="2841625" y="4662488"/>
            <a:ext cx="1808163" cy="396875"/>
          </a:xfrm>
          <a:prstGeom prst="rect">
            <a:avLst/>
          </a:prstGeom>
          <a:noFill/>
          <a:ln w="9525">
            <a:noFill/>
            <a:miter lim="800000"/>
            <a:headEnd/>
            <a:tailEnd/>
          </a:ln>
        </p:spPr>
        <p:txBody>
          <a:bodyPr wrap="none">
            <a:spAutoFit/>
          </a:bodyPr>
          <a:lstStyle/>
          <a:p>
            <a:r>
              <a:rPr lang="en-US" altLang="en-US"/>
              <a:t>Fringe visibility</a:t>
            </a:r>
            <a:endParaRPr lang="fr-FR" altLang="en-US"/>
          </a:p>
        </p:txBody>
      </p:sp>
      <p:sp>
        <p:nvSpPr>
          <p:cNvPr id="92164" name="Text Box 5"/>
          <p:cNvSpPr txBox="1">
            <a:spLocks noChangeArrowheads="1"/>
          </p:cNvSpPr>
          <p:nvPr/>
        </p:nvSpPr>
        <p:spPr bwMode="auto">
          <a:xfrm>
            <a:off x="2841625" y="5653088"/>
            <a:ext cx="3452813" cy="396875"/>
          </a:xfrm>
          <a:prstGeom prst="rect">
            <a:avLst/>
          </a:prstGeom>
          <a:noFill/>
          <a:ln w="9525">
            <a:noFill/>
            <a:miter lim="800000"/>
            <a:headEnd/>
            <a:tailEnd/>
          </a:ln>
        </p:spPr>
        <p:txBody>
          <a:bodyPr wrap="none">
            <a:spAutoFit/>
          </a:bodyPr>
          <a:lstStyle/>
          <a:p>
            <a:r>
              <a:rPr lang="en-US" altLang="en-US"/>
              <a:t>Transverse coherence of a beam</a:t>
            </a:r>
            <a:endParaRPr lang="fr-FR" altLang="en-US"/>
          </a:p>
        </p:txBody>
      </p:sp>
      <p:sp>
        <p:nvSpPr>
          <p:cNvPr id="92165" name="Text Box 6"/>
          <p:cNvSpPr txBox="1">
            <a:spLocks noChangeArrowheads="1"/>
          </p:cNvSpPr>
          <p:nvPr/>
        </p:nvSpPr>
        <p:spPr bwMode="auto">
          <a:xfrm>
            <a:off x="2708275" y="1062038"/>
            <a:ext cx="2894013" cy="396875"/>
          </a:xfrm>
          <a:prstGeom prst="rect">
            <a:avLst/>
          </a:prstGeom>
          <a:noFill/>
          <a:ln w="9525">
            <a:noFill/>
            <a:miter lim="800000"/>
            <a:headEnd/>
            <a:tailEnd/>
          </a:ln>
        </p:spPr>
        <p:txBody>
          <a:bodyPr wrap="none">
            <a:spAutoFit/>
          </a:bodyPr>
          <a:lstStyle/>
          <a:p>
            <a:r>
              <a:rPr lang="en-US" altLang="en-US"/>
              <a:t>Shape of the interferences:</a:t>
            </a:r>
            <a:endParaRPr lang="fr-FR" altLang="en-US"/>
          </a:p>
        </p:txBody>
      </p:sp>
      <p:pic>
        <p:nvPicPr>
          <p:cNvPr id="92166" name="Picture 7" descr="txp_fig"/>
          <p:cNvPicPr>
            <a:picLocks noChangeAspect="1" noChangeArrowheads="1"/>
          </p:cNvPicPr>
          <p:nvPr>
            <p:custDataLst>
              <p:tags r:id="rId1"/>
            </p:custDataLst>
          </p:nvPr>
        </p:nvPicPr>
        <p:blipFill>
          <a:blip r:embed="rId4"/>
          <a:srcRect/>
          <a:stretch>
            <a:fillRect/>
          </a:stretch>
        </p:blipFill>
        <p:spPr bwMode="auto">
          <a:xfrm>
            <a:off x="5924550" y="1125538"/>
            <a:ext cx="3606800" cy="538162"/>
          </a:xfrm>
          <a:prstGeom prst="rect">
            <a:avLst/>
          </a:prstGeom>
          <a:noFill/>
          <a:ln w="9525">
            <a:noFill/>
            <a:miter lim="800000"/>
            <a:headEnd/>
            <a:tailEnd/>
          </a:ln>
        </p:spPr>
      </p:pic>
      <p:pic>
        <p:nvPicPr>
          <p:cNvPr id="92167" name="Picture 8" descr="txp_fig"/>
          <p:cNvPicPr>
            <a:picLocks noChangeAspect="1" noChangeArrowheads="1"/>
          </p:cNvPicPr>
          <p:nvPr>
            <p:custDataLst>
              <p:tags r:id="rId2"/>
            </p:custDataLst>
          </p:nvPr>
        </p:nvPicPr>
        <p:blipFill>
          <a:blip r:embed="rId5"/>
          <a:srcRect/>
          <a:stretch>
            <a:fillRect/>
          </a:stretch>
        </p:blipFill>
        <p:spPr bwMode="auto">
          <a:xfrm>
            <a:off x="2971800" y="1611313"/>
            <a:ext cx="1397000" cy="47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2"/>
          <p:cNvSpPr txBox="1">
            <a:spLocks noChangeArrowheads="1"/>
          </p:cNvSpPr>
          <p:nvPr/>
        </p:nvSpPr>
        <p:spPr bwMode="auto">
          <a:xfrm>
            <a:off x="2825750" y="209550"/>
            <a:ext cx="5930900" cy="822325"/>
          </a:xfrm>
          <a:prstGeom prst="rect">
            <a:avLst/>
          </a:prstGeom>
          <a:noFill/>
          <a:ln w="9525">
            <a:noFill/>
            <a:miter lim="800000"/>
            <a:headEnd/>
            <a:tailEnd/>
          </a:ln>
        </p:spPr>
        <p:txBody>
          <a:bodyPr wrap="none">
            <a:spAutoFit/>
          </a:bodyPr>
          <a:lstStyle/>
          <a:p>
            <a:r>
              <a:rPr lang="en-US" altLang="en-US" sz="2400" b="1"/>
              <a:t>Waves mixing: not necessarily optical waves</a:t>
            </a:r>
          </a:p>
          <a:p>
            <a:r>
              <a:rPr lang="en-US" altLang="en-US" sz="2400" b="1"/>
              <a:t>Example: AOM</a:t>
            </a:r>
            <a:endParaRPr lang="fr-FR" altLang="en-US" sz="2400" b="1"/>
          </a:p>
        </p:txBody>
      </p:sp>
      <p:sp>
        <p:nvSpPr>
          <p:cNvPr id="93186" name="Rectangle 3"/>
          <p:cNvSpPr>
            <a:spLocks noChangeArrowheads="1"/>
          </p:cNvSpPr>
          <p:nvPr/>
        </p:nvSpPr>
        <p:spPr bwMode="auto">
          <a:xfrm>
            <a:off x="5153025" y="2143125"/>
            <a:ext cx="3000375" cy="1457325"/>
          </a:xfrm>
          <a:prstGeom prst="rect">
            <a:avLst/>
          </a:prstGeom>
          <a:solidFill>
            <a:srgbClr val="CCFFFF"/>
          </a:solidFill>
          <a:ln w="25400">
            <a:solidFill>
              <a:schemeClr val="tx1"/>
            </a:solidFill>
            <a:miter lim="800000"/>
            <a:headEnd/>
            <a:tailEnd/>
          </a:ln>
        </p:spPr>
        <p:txBody>
          <a:bodyPr wrap="none" anchor="ctr"/>
          <a:lstStyle/>
          <a:p>
            <a:endParaRPr lang="en-US" altLang="en-US"/>
          </a:p>
        </p:txBody>
      </p:sp>
      <p:sp>
        <p:nvSpPr>
          <p:cNvPr id="93187" name="Line 4"/>
          <p:cNvSpPr>
            <a:spLocks noChangeShapeType="1"/>
          </p:cNvSpPr>
          <p:nvPr/>
        </p:nvSpPr>
        <p:spPr bwMode="auto">
          <a:xfrm>
            <a:off x="5867400" y="3400425"/>
            <a:ext cx="1457325" cy="28575"/>
          </a:xfrm>
          <a:prstGeom prst="line">
            <a:avLst/>
          </a:prstGeom>
          <a:noFill/>
          <a:ln w="38100">
            <a:solidFill>
              <a:srgbClr val="000080"/>
            </a:solidFill>
            <a:round/>
            <a:headEnd/>
            <a:tailEnd/>
          </a:ln>
        </p:spPr>
        <p:txBody>
          <a:bodyPr/>
          <a:lstStyle/>
          <a:p>
            <a:endParaRPr lang="en-US"/>
          </a:p>
        </p:txBody>
      </p:sp>
      <p:sp>
        <p:nvSpPr>
          <p:cNvPr id="93188" name="Line 5"/>
          <p:cNvSpPr>
            <a:spLocks noChangeShapeType="1"/>
          </p:cNvSpPr>
          <p:nvPr/>
        </p:nvSpPr>
        <p:spPr bwMode="auto">
          <a:xfrm>
            <a:off x="5819775" y="2295525"/>
            <a:ext cx="1457325" cy="28575"/>
          </a:xfrm>
          <a:prstGeom prst="line">
            <a:avLst/>
          </a:prstGeom>
          <a:noFill/>
          <a:ln w="38100">
            <a:solidFill>
              <a:srgbClr val="000080"/>
            </a:solidFill>
            <a:round/>
            <a:headEnd/>
            <a:tailEnd/>
          </a:ln>
        </p:spPr>
        <p:txBody>
          <a:bodyPr/>
          <a:lstStyle/>
          <a:p>
            <a:endParaRPr lang="en-US"/>
          </a:p>
        </p:txBody>
      </p:sp>
      <p:sp>
        <p:nvSpPr>
          <p:cNvPr id="93189" name="Line 6"/>
          <p:cNvSpPr>
            <a:spLocks noChangeShapeType="1"/>
          </p:cNvSpPr>
          <p:nvPr/>
        </p:nvSpPr>
        <p:spPr bwMode="auto">
          <a:xfrm>
            <a:off x="5972175" y="2447925"/>
            <a:ext cx="1457325" cy="28575"/>
          </a:xfrm>
          <a:prstGeom prst="line">
            <a:avLst/>
          </a:prstGeom>
          <a:noFill/>
          <a:ln w="38100">
            <a:solidFill>
              <a:srgbClr val="000080"/>
            </a:solidFill>
            <a:round/>
            <a:headEnd/>
            <a:tailEnd/>
          </a:ln>
        </p:spPr>
        <p:txBody>
          <a:bodyPr/>
          <a:lstStyle/>
          <a:p>
            <a:endParaRPr lang="en-US"/>
          </a:p>
        </p:txBody>
      </p:sp>
      <p:sp>
        <p:nvSpPr>
          <p:cNvPr id="93190" name="Line 7"/>
          <p:cNvSpPr>
            <a:spLocks noChangeShapeType="1"/>
          </p:cNvSpPr>
          <p:nvPr/>
        </p:nvSpPr>
        <p:spPr bwMode="auto">
          <a:xfrm>
            <a:off x="5895975" y="2600325"/>
            <a:ext cx="1457325" cy="28575"/>
          </a:xfrm>
          <a:prstGeom prst="line">
            <a:avLst/>
          </a:prstGeom>
          <a:noFill/>
          <a:ln w="38100">
            <a:solidFill>
              <a:srgbClr val="000080"/>
            </a:solidFill>
            <a:round/>
            <a:headEnd/>
            <a:tailEnd/>
          </a:ln>
        </p:spPr>
        <p:txBody>
          <a:bodyPr/>
          <a:lstStyle/>
          <a:p>
            <a:endParaRPr lang="en-US"/>
          </a:p>
        </p:txBody>
      </p:sp>
      <p:sp>
        <p:nvSpPr>
          <p:cNvPr id="93191" name="Line 8"/>
          <p:cNvSpPr>
            <a:spLocks noChangeShapeType="1"/>
          </p:cNvSpPr>
          <p:nvPr/>
        </p:nvSpPr>
        <p:spPr bwMode="auto">
          <a:xfrm>
            <a:off x="5991225" y="2752725"/>
            <a:ext cx="1457325" cy="28575"/>
          </a:xfrm>
          <a:prstGeom prst="line">
            <a:avLst/>
          </a:prstGeom>
          <a:noFill/>
          <a:ln w="38100">
            <a:solidFill>
              <a:srgbClr val="000080"/>
            </a:solidFill>
            <a:round/>
            <a:headEnd/>
            <a:tailEnd/>
          </a:ln>
        </p:spPr>
        <p:txBody>
          <a:bodyPr/>
          <a:lstStyle/>
          <a:p>
            <a:endParaRPr lang="en-US"/>
          </a:p>
        </p:txBody>
      </p:sp>
      <p:sp>
        <p:nvSpPr>
          <p:cNvPr id="93192" name="Line 9"/>
          <p:cNvSpPr>
            <a:spLocks noChangeShapeType="1"/>
          </p:cNvSpPr>
          <p:nvPr/>
        </p:nvSpPr>
        <p:spPr bwMode="auto">
          <a:xfrm>
            <a:off x="5915025" y="2905125"/>
            <a:ext cx="1457325" cy="28575"/>
          </a:xfrm>
          <a:prstGeom prst="line">
            <a:avLst/>
          </a:prstGeom>
          <a:noFill/>
          <a:ln w="38100">
            <a:solidFill>
              <a:srgbClr val="000080"/>
            </a:solidFill>
            <a:round/>
            <a:headEnd/>
            <a:tailEnd/>
          </a:ln>
        </p:spPr>
        <p:txBody>
          <a:bodyPr/>
          <a:lstStyle/>
          <a:p>
            <a:endParaRPr lang="en-US"/>
          </a:p>
        </p:txBody>
      </p:sp>
      <p:sp>
        <p:nvSpPr>
          <p:cNvPr id="93193" name="Line 10"/>
          <p:cNvSpPr>
            <a:spLocks noChangeShapeType="1"/>
          </p:cNvSpPr>
          <p:nvPr/>
        </p:nvSpPr>
        <p:spPr bwMode="auto">
          <a:xfrm>
            <a:off x="5781675" y="3057525"/>
            <a:ext cx="1457325" cy="28575"/>
          </a:xfrm>
          <a:prstGeom prst="line">
            <a:avLst/>
          </a:prstGeom>
          <a:noFill/>
          <a:ln w="38100">
            <a:solidFill>
              <a:srgbClr val="000080"/>
            </a:solidFill>
            <a:round/>
            <a:headEnd/>
            <a:tailEnd/>
          </a:ln>
        </p:spPr>
        <p:txBody>
          <a:bodyPr/>
          <a:lstStyle/>
          <a:p>
            <a:endParaRPr lang="en-US"/>
          </a:p>
        </p:txBody>
      </p:sp>
      <p:sp>
        <p:nvSpPr>
          <p:cNvPr id="93194" name="Line 11"/>
          <p:cNvSpPr>
            <a:spLocks noChangeShapeType="1"/>
          </p:cNvSpPr>
          <p:nvPr/>
        </p:nvSpPr>
        <p:spPr bwMode="auto">
          <a:xfrm>
            <a:off x="5962650" y="3209925"/>
            <a:ext cx="1457325" cy="28575"/>
          </a:xfrm>
          <a:prstGeom prst="line">
            <a:avLst/>
          </a:prstGeom>
          <a:noFill/>
          <a:ln w="38100">
            <a:solidFill>
              <a:srgbClr val="000080"/>
            </a:solidFill>
            <a:round/>
            <a:headEnd/>
            <a:tailEnd/>
          </a:ln>
        </p:spPr>
        <p:txBody>
          <a:bodyPr/>
          <a:lstStyle/>
          <a:p>
            <a:endParaRPr lang="en-US"/>
          </a:p>
        </p:txBody>
      </p:sp>
      <p:sp>
        <p:nvSpPr>
          <p:cNvPr id="93195" name="Line 12"/>
          <p:cNvSpPr>
            <a:spLocks noChangeShapeType="1"/>
          </p:cNvSpPr>
          <p:nvPr/>
        </p:nvSpPr>
        <p:spPr bwMode="auto">
          <a:xfrm flipV="1">
            <a:off x="7524750" y="2486025"/>
            <a:ext cx="0" cy="485775"/>
          </a:xfrm>
          <a:prstGeom prst="line">
            <a:avLst/>
          </a:prstGeom>
          <a:noFill/>
          <a:ln w="76200" cmpd="tri">
            <a:solidFill>
              <a:srgbClr val="333399"/>
            </a:solidFill>
            <a:round/>
            <a:headEnd/>
            <a:tailEnd type="arrow" w="med" len="med"/>
          </a:ln>
        </p:spPr>
        <p:txBody>
          <a:bodyPr/>
          <a:lstStyle/>
          <a:p>
            <a:endParaRPr lang="en-US"/>
          </a:p>
        </p:txBody>
      </p:sp>
      <p:sp>
        <p:nvSpPr>
          <p:cNvPr id="93196" name="Line 13"/>
          <p:cNvSpPr>
            <a:spLocks noChangeShapeType="1"/>
          </p:cNvSpPr>
          <p:nvPr/>
        </p:nvSpPr>
        <p:spPr bwMode="auto">
          <a:xfrm>
            <a:off x="2352675" y="2886075"/>
            <a:ext cx="3314700" cy="0"/>
          </a:xfrm>
          <a:prstGeom prst="line">
            <a:avLst/>
          </a:prstGeom>
          <a:noFill/>
          <a:ln w="76200" cmpd="tri">
            <a:solidFill>
              <a:srgbClr val="FF0000"/>
            </a:solidFill>
            <a:round/>
            <a:headEnd/>
            <a:tailEnd type="arrow" w="lg" len="med"/>
          </a:ln>
        </p:spPr>
        <p:txBody>
          <a:bodyPr/>
          <a:lstStyle/>
          <a:p>
            <a:endParaRPr lang="en-US"/>
          </a:p>
        </p:txBody>
      </p:sp>
      <p:pic>
        <p:nvPicPr>
          <p:cNvPr id="93197" name="Picture 14" descr="txp_fig"/>
          <p:cNvPicPr>
            <a:picLocks noChangeAspect="1" noChangeArrowheads="1"/>
          </p:cNvPicPr>
          <p:nvPr>
            <p:custDataLst>
              <p:tags r:id="rId1"/>
            </p:custDataLst>
          </p:nvPr>
        </p:nvPicPr>
        <p:blipFill>
          <a:blip r:embed="rId3"/>
          <a:srcRect/>
          <a:stretch>
            <a:fillRect/>
          </a:stretch>
        </p:blipFill>
        <p:spPr bwMode="auto">
          <a:xfrm>
            <a:off x="4445000" y="4441825"/>
            <a:ext cx="4775200" cy="50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5113338" y="341313"/>
            <a:ext cx="1936750" cy="703262"/>
          </a:xfrm>
          <a:prstGeom prst="rect">
            <a:avLst/>
          </a:prstGeom>
          <a:noFill/>
          <a:ln w="9525">
            <a:noFill/>
            <a:miter lim="800000"/>
            <a:headEnd/>
            <a:tailEnd/>
          </a:ln>
        </p:spPr>
        <p:txBody>
          <a:bodyPr>
            <a:spAutoFit/>
          </a:bodyPr>
          <a:lstStyle/>
          <a:p>
            <a:pPr algn="ctr">
              <a:spcBef>
                <a:spcPct val="50000"/>
              </a:spcBef>
            </a:pPr>
            <a:r>
              <a:rPr lang="en-US" altLang="en-US"/>
              <a:t>LASER PHYSICS</a:t>
            </a:r>
          </a:p>
          <a:p>
            <a:pPr algn="ctr">
              <a:spcBef>
                <a:spcPct val="50000"/>
              </a:spcBef>
            </a:pPr>
            <a:r>
              <a:rPr lang="en-US" altLang="en-US"/>
              <a:t>Optics 464</a:t>
            </a:r>
          </a:p>
        </p:txBody>
      </p:sp>
      <p:sp>
        <p:nvSpPr>
          <p:cNvPr id="15362" name="Text Box 7"/>
          <p:cNvSpPr txBox="1">
            <a:spLocks noChangeArrowheads="1"/>
          </p:cNvSpPr>
          <p:nvPr/>
        </p:nvSpPr>
        <p:spPr bwMode="auto">
          <a:xfrm>
            <a:off x="5021263" y="1128713"/>
            <a:ext cx="1571625" cy="336550"/>
          </a:xfrm>
          <a:prstGeom prst="rect">
            <a:avLst/>
          </a:prstGeom>
          <a:noFill/>
          <a:ln w="9525">
            <a:noFill/>
            <a:miter lim="800000"/>
            <a:headEnd/>
            <a:tailEnd/>
          </a:ln>
        </p:spPr>
        <p:txBody>
          <a:bodyPr wrap="none">
            <a:spAutoFit/>
          </a:bodyPr>
          <a:lstStyle/>
          <a:p>
            <a:r>
              <a:rPr lang="en-US" altLang="en-US"/>
              <a:t>PAIS or CHTM?</a:t>
            </a:r>
          </a:p>
        </p:txBody>
      </p:sp>
      <p:sp>
        <p:nvSpPr>
          <p:cNvPr id="15363" name="Text Box 8"/>
          <p:cNvSpPr txBox="1">
            <a:spLocks noChangeArrowheads="1"/>
          </p:cNvSpPr>
          <p:nvPr/>
        </p:nvSpPr>
        <p:spPr bwMode="auto">
          <a:xfrm>
            <a:off x="334963" y="1639888"/>
            <a:ext cx="11390312" cy="1069975"/>
          </a:xfrm>
          <a:prstGeom prst="rect">
            <a:avLst/>
          </a:prstGeom>
          <a:noFill/>
          <a:ln w="9525">
            <a:noFill/>
            <a:miter lim="800000"/>
            <a:headEnd/>
            <a:tailEnd/>
          </a:ln>
        </p:spPr>
        <p:txBody>
          <a:bodyPr>
            <a:spAutoFit/>
          </a:bodyPr>
          <a:lstStyle/>
          <a:p>
            <a:r>
              <a:rPr lang="en-US" altLang="en-US"/>
              <a:t>Jean-Claude Diels </a:t>
            </a:r>
          </a:p>
          <a:p>
            <a:r>
              <a:rPr lang="en-US" altLang="en-US"/>
              <a:t>Physics &amp; Astronomy room PAIS 2236, phone 277 4026 </a:t>
            </a:r>
          </a:p>
          <a:p>
            <a:r>
              <a:rPr lang="en-US" altLang="en-US"/>
              <a:t>CHTM, room 114A, phone 272 7830  Do not send text messages– these are landlines!  DO LEAVE VOICE messages. </a:t>
            </a:r>
          </a:p>
          <a:p>
            <a:r>
              <a:rPr lang="en-US" altLang="en-US"/>
              <a:t>email: jcdiels@unm.edu</a:t>
            </a:r>
          </a:p>
        </p:txBody>
      </p:sp>
      <p:sp>
        <p:nvSpPr>
          <p:cNvPr id="15364" name="Text Box 9"/>
          <p:cNvSpPr txBox="1">
            <a:spLocks noChangeArrowheads="1"/>
          </p:cNvSpPr>
          <p:nvPr/>
        </p:nvSpPr>
        <p:spPr bwMode="auto">
          <a:xfrm>
            <a:off x="568325" y="3186113"/>
            <a:ext cx="5038725" cy="1069975"/>
          </a:xfrm>
          <a:prstGeom prst="rect">
            <a:avLst/>
          </a:prstGeom>
          <a:noFill/>
          <a:ln w="9525">
            <a:noFill/>
            <a:miter lim="800000"/>
            <a:headEnd/>
            <a:tailEnd/>
          </a:ln>
        </p:spPr>
        <p:txBody>
          <a:bodyPr wrap="none">
            <a:spAutoFit/>
          </a:bodyPr>
          <a:lstStyle/>
          <a:p>
            <a:r>
              <a:rPr lang="en-US" altLang="en-US"/>
              <a:t>LASERS, by Anthony E. Siegman, University Press. </a:t>
            </a:r>
          </a:p>
          <a:p>
            <a:r>
              <a:rPr lang="en-US" altLang="en-US"/>
              <a:t>Laser electronics, J.Y Verdeyen, Prentice Hall</a:t>
            </a:r>
          </a:p>
          <a:p>
            <a:r>
              <a:rPr lang="en-US" altLang="en-US"/>
              <a:t>Solid state laser engineering, W. Koechner, Springer verlag</a:t>
            </a:r>
          </a:p>
          <a:p>
            <a:r>
              <a:rPr lang="en-US" altLang="en-US"/>
              <a:t>Photonics, Saleh</a:t>
            </a:r>
          </a:p>
        </p:txBody>
      </p:sp>
      <p:sp>
        <p:nvSpPr>
          <p:cNvPr id="15365" name="Text Box 10"/>
          <p:cNvSpPr txBox="1">
            <a:spLocks noChangeArrowheads="1"/>
          </p:cNvSpPr>
          <p:nvPr/>
        </p:nvSpPr>
        <p:spPr bwMode="auto">
          <a:xfrm>
            <a:off x="6034088" y="3054350"/>
            <a:ext cx="5738812" cy="1558925"/>
          </a:xfrm>
          <a:prstGeom prst="rect">
            <a:avLst/>
          </a:prstGeom>
          <a:noFill/>
          <a:ln w="9525">
            <a:noFill/>
            <a:miter lim="800000"/>
            <a:headEnd/>
            <a:tailEnd/>
          </a:ln>
        </p:spPr>
        <p:txBody>
          <a:bodyPr>
            <a:spAutoFit/>
          </a:bodyPr>
          <a:lstStyle/>
          <a:p>
            <a:r>
              <a:rPr lang="en-US" altLang="en-US"/>
              <a:t>Homework problems will be assigned on a regular base, due generally on Wednesdays. They will count for 40% of the final grade.</a:t>
            </a:r>
          </a:p>
          <a:p>
            <a:r>
              <a:rPr lang="en-US" altLang="en-US"/>
              <a:t>Some problems will be treated in class. </a:t>
            </a:r>
          </a:p>
          <a:p>
            <a:r>
              <a:rPr lang="en-US" altLang="en-US"/>
              <a:t>Exams</a:t>
            </a:r>
          </a:p>
          <a:p>
            <a:r>
              <a:rPr lang="en-US" altLang="en-US"/>
              <a:t>One midterm and one final; 30% of grade each.</a:t>
            </a:r>
          </a:p>
        </p:txBody>
      </p:sp>
      <p:pic>
        <p:nvPicPr>
          <p:cNvPr id="15366" name="Picture 9" descr="TP_tmp"/>
          <p:cNvPicPr>
            <a:picLocks noChangeAspect="1" noChangeArrowheads="1"/>
          </p:cNvPicPr>
          <p:nvPr>
            <p:custDataLst>
              <p:tags r:id="rId1"/>
            </p:custDataLst>
          </p:nvPr>
        </p:nvPicPr>
        <p:blipFill>
          <a:blip r:embed="rId4"/>
          <a:srcRect/>
          <a:stretch>
            <a:fillRect/>
          </a:stretch>
        </p:blipFill>
        <p:spPr bwMode="auto">
          <a:xfrm>
            <a:off x="554038" y="4768850"/>
            <a:ext cx="3016250" cy="550863"/>
          </a:xfrm>
          <a:prstGeom prst="rect">
            <a:avLst/>
          </a:prstGeom>
          <a:noFill/>
          <a:ln w="9525">
            <a:noFill/>
            <a:miter lim="800000"/>
            <a:headEnd/>
            <a:tailEnd/>
          </a:ln>
        </p:spPr>
      </p:pic>
      <p:pic>
        <p:nvPicPr>
          <p:cNvPr id="15367" name="Picture 11" descr="TP_tmp"/>
          <p:cNvPicPr>
            <a:picLocks noChangeAspect="1" noChangeArrowheads="1"/>
          </p:cNvPicPr>
          <p:nvPr>
            <p:custDataLst>
              <p:tags r:id="rId2"/>
            </p:custDataLst>
          </p:nvPr>
        </p:nvPicPr>
        <p:blipFill>
          <a:blip r:embed="rId5"/>
          <a:srcRect/>
          <a:stretch>
            <a:fillRect/>
          </a:stretch>
        </p:blipFill>
        <p:spPr bwMode="auto">
          <a:xfrm>
            <a:off x="6083300" y="5027613"/>
            <a:ext cx="5132388" cy="1008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Box 1"/>
          <p:cNvSpPr txBox="1">
            <a:spLocks noChangeArrowheads="1"/>
          </p:cNvSpPr>
          <p:nvPr/>
        </p:nvSpPr>
        <p:spPr bwMode="auto">
          <a:xfrm>
            <a:off x="4764088" y="361950"/>
            <a:ext cx="2638425" cy="461963"/>
          </a:xfrm>
          <a:prstGeom prst="rect">
            <a:avLst/>
          </a:prstGeom>
          <a:noFill/>
          <a:ln w="9525">
            <a:noFill/>
            <a:miter lim="800000"/>
            <a:headEnd/>
            <a:tailEnd/>
          </a:ln>
        </p:spPr>
        <p:txBody>
          <a:bodyPr wrap="none">
            <a:spAutoFit/>
          </a:bodyPr>
          <a:lstStyle/>
          <a:p>
            <a:r>
              <a:rPr lang="en-US" altLang="en-US" sz="2400" b="1">
                <a:solidFill>
                  <a:srgbClr val="0000FF"/>
                </a:solidFill>
              </a:rPr>
              <a:t>The Doppler effect</a:t>
            </a:r>
          </a:p>
        </p:txBody>
      </p:sp>
      <p:sp>
        <p:nvSpPr>
          <p:cNvPr id="94210" name="TextBox 2"/>
          <p:cNvSpPr txBox="1">
            <a:spLocks noChangeArrowheads="1"/>
          </p:cNvSpPr>
          <p:nvPr/>
        </p:nvSpPr>
        <p:spPr bwMode="auto">
          <a:xfrm>
            <a:off x="1209675" y="823913"/>
            <a:ext cx="2962275" cy="338137"/>
          </a:xfrm>
          <a:prstGeom prst="rect">
            <a:avLst/>
          </a:prstGeom>
          <a:noFill/>
          <a:ln w="9525">
            <a:noFill/>
            <a:miter lim="800000"/>
            <a:headEnd/>
            <a:tailEnd/>
          </a:ln>
        </p:spPr>
        <p:txBody>
          <a:bodyPr>
            <a:spAutoFit/>
          </a:bodyPr>
          <a:lstStyle/>
          <a:p>
            <a:r>
              <a:rPr lang="en-US" altLang="en-US"/>
              <a:t>Who is Mr. Doppler?</a:t>
            </a:r>
          </a:p>
        </p:txBody>
      </p:sp>
      <p:sp>
        <p:nvSpPr>
          <p:cNvPr id="4" name="TextBox 3"/>
          <p:cNvSpPr txBox="1"/>
          <p:nvPr/>
        </p:nvSpPr>
        <p:spPr>
          <a:xfrm>
            <a:off x="1209675" y="1281113"/>
            <a:ext cx="10467975" cy="1076325"/>
          </a:xfrm>
          <a:prstGeom prst="rect">
            <a:avLst/>
          </a:prstGeom>
          <a:noFill/>
        </p:spPr>
        <p:txBody>
          <a:bodyPr>
            <a:spAutoFit/>
          </a:bodyPr>
          <a:lstStyle/>
          <a:p>
            <a:pPr>
              <a:defRPr/>
            </a:pPr>
            <a:r>
              <a:rPr lang="en-US" dirty="0">
                <a:solidFill>
                  <a:schemeClr val="accent4"/>
                </a:solidFill>
              </a:rPr>
              <a:t>Doppler was born in </a:t>
            </a:r>
            <a:r>
              <a:rPr lang="en-US" dirty="0" err="1">
                <a:solidFill>
                  <a:schemeClr val="accent4"/>
                </a:solidFill>
              </a:rPr>
              <a:t>Lviv</a:t>
            </a:r>
            <a:r>
              <a:rPr lang="en-US" dirty="0">
                <a:solidFill>
                  <a:schemeClr val="accent4"/>
                </a:solidFill>
              </a:rPr>
              <a:t>, Ukraine in 1821.  At that time it was not part of the Russian empire, but  the Austrian Empire), now At the age of 18 Franz was the first flautist at the opera in Budapest, and he went on to be the first flautist and stand-in conductor, and eventually chief conductor, of the Vienna Court Opera, as well as acquiring a position of Professor of Flute at the Vienna Conservatoire from 1864 until 1867. He died in Baden </a:t>
            </a:r>
            <a:r>
              <a:rPr lang="en-US" dirty="0" err="1">
                <a:solidFill>
                  <a:schemeClr val="accent4"/>
                </a:solidFill>
              </a:rPr>
              <a:t>bei</a:t>
            </a:r>
            <a:r>
              <a:rPr lang="en-US" dirty="0">
                <a:solidFill>
                  <a:schemeClr val="accent4"/>
                </a:solidFill>
              </a:rPr>
              <a:t> Wien, Austria in 1883.</a:t>
            </a:r>
          </a:p>
        </p:txBody>
      </p:sp>
      <p:sp>
        <p:nvSpPr>
          <p:cNvPr id="6" name="TextBox 5"/>
          <p:cNvSpPr txBox="1">
            <a:spLocks noChangeArrowheads="1"/>
          </p:cNvSpPr>
          <p:nvPr/>
        </p:nvSpPr>
        <p:spPr bwMode="auto">
          <a:xfrm>
            <a:off x="1209675" y="2576513"/>
            <a:ext cx="10467975" cy="584200"/>
          </a:xfrm>
          <a:prstGeom prst="rect">
            <a:avLst/>
          </a:prstGeom>
          <a:noFill/>
          <a:ln w="9525">
            <a:noFill/>
            <a:miter lim="800000"/>
            <a:headEnd/>
            <a:tailEnd/>
          </a:ln>
        </p:spPr>
        <p:txBody>
          <a:bodyPr>
            <a:spAutoFit/>
          </a:bodyPr>
          <a:lstStyle/>
          <a:p>
            <a:r>
              <a:rPr lang="en-US" altLang="en-US" b="1"/>
              <a:t>Christian Doppler</a:t>
            </a:r>
            <a:r>
              <a:rPr lang="en-US" altLang="en-US"/>
              <a:t> was born Salsburg, Austria, in 1803.  He graduating at the age of 26 from the University of Vienna.</a:t>
            </a:r>
          </a:p>
          <a:p>
            <a:r>
              <a:rPr lang="en-US" altLang="en-US"/>
              <a:t>He published at 39 the “Doppler effect”.  Died in 1853 in Venice.   </a:t>
            </a:r>
          </a:p>
        </p:txBody>
      </p:sp>
      <p:sp>
        <p:nvSpPr>
          <p:cNvPr id="8" name="TextBox 7"/>
          <p:cNvSpPr txBox="1">
            <a:spLocks noChangeArrowheads="1"/>
          </p:cNvSpPr>
          <p:nvPr/>
        </p:nvSpPr>
        <p:spPr bwMode="auto">
          <a:xfrm flipH="1">
            <a:off x="1209675" y="3433763"/>
            <a:ext cx="9391650" cy="338137"/>
          </a:xfrm>
          <a:prstGeom prst="rect">
            <a:avLst/>
          </a:prstGeom>
          <a:noFill/>
          <a:ln w="9525">
            <a:noFill/>
            <a:miter lim="800000"/>
            <a:headEnd/>
            <a:tailEnd/>
          </a:ln>
        </p:spPr>
        <p:txBody>
          <a:bodyPr>
            <a:spAutoFit/>
          </a:bodyPr>
          <a:lstStyle/>
          <a:p>
            <a:r>
              <a:rPr lang="en-US" altLang="en-US"/>
              <a:t>"</a:t>
            </a:r>
            <a:r>
              <a:rPr lang="en-US" altLang="en-US" b="1"/>
              <a:t>Über das farbige Licht der Doppelsterne und einiger anderer Gestirne des Himmels</a:t>
            </a:r>
            <a:r>
              <a:rPr lang="en-US" altLang="en-US"/>
              <a:t>"</a:t>
            </a:r>
          </a:p>
        </p:txBody>
      </p:sp>
      <p:sp>
        <p:nvSpPr>
          <p:cNvPr id="94214" name="TextBox 8"/>
          <p:cNvSpPr txBox="1">
            <a:spLocks noChangeArrowheads="1"/>
          </p:cNvSpPr>
          <p:nvPr/>
        </p:nvSpPr>
        <p:spPr bwMode="auto">
          <a:xfrm>
            <a:off x="6391275" y="4486275"/>
            <a:ext cx="4943475" cy="338138"/>
          </a:xfrm>
          <a:prstGeom prst="rect">
            <a:avLst/>
          </a:prstGeom>
          <a:noFill/>
          <a:ln w="9525">
            <a:noFill/>
            <a:miter lim="800000"/>
            <a:headEnd/>
            <a:tailEnd/>
          </a:ln>
        </p:spPr>
        <p:txBody>
          <a:bodyPr>
            <a:spAutoFit/>
          </a:bodyPr>
          <a:lstStyle/>
          <a:p>
            <a:r>
              <a:rPr lang="en-US" altLang="en-US"/>
              <a:t>Rather dry… (he was a mathematican)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3000"/>
                                        <p:tgtEl>
                                          <p:spTgt spid="6"/>
                                        </p:tgtEl>
                                      </p:cBhvr>
                                    </p:animEffect>
                                  </p:childTnLst>
                                </p:cTn>
                              </p:par>
                            </p:childTnLst>
                          </p:cTn>
                        </p:par>
                        <p:par>
                          <p:cTn id="13" fill="hold" nodeType="afterGroup">
                            <p:stCondLst>
                              <p:cond delay="3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2"/>
          <p:cNvSpPr txBox="1">
            <a:spLocks noChangeArrowheads="1"/>
          </p:cNvSpPr>
          <p:nvPr/>
        </p:nvSpPr>
        <p:spPr bwMode="auto">
          <a:xfrm>
            <a:off x="2687638" y="161925"/>
            <a:ext cx="1993900" cy="366713"/>
          </a:xfrm>
          <a:prstGeom prst="rect">
            <a:avLst/>
          </a:prstGeom>
          <a:noFill/>
          <a:ln w="9525">
            <a:noFill/>
            <a:miter lim="800000"/>
            <a:headEnd/>
            <a:tailEnd/>
          </a:ln>
        </p:spPr>
        <p:txBody>
          <a:bodyPr wrap="none">
            <a:spAutoFit/>
          </a:bodyPr>
          <a:lstStyle/>
          <a:p>
            <a:r>
              <a:rPr lang="en-US" altLang="en-US" sz="1800" b="1">
                <a:solidFill>
                  <a:srgbClr val="0000FF"/>
                </a:solidFill>
              </a:rPr>
              <a:t>Wave propagation</a:t>
            </a:r>
          </a:p>
        </p:txBody>
      </p:sp>
      <p:sp>
        <p:nvSpPr>
          <p:cNvPr id="95234" name="Line 3"/>
          <p:cNvSpPr>
            <a:spLocks noChangeShapeType="1"/>
          </p:cNvSpPr>
          <p:nvPr/>
        </p:nvSpPr>
        <p:spPr bwMode="auto">
          <a:xfrm>
            <a:off x="2073275" y="2119313"/>
            <a:ext cx="0" cy="1366837"/>
          </a:xfrm>
          <a:prstGeom prst="line">
            <a:avLst/>
          </a:prstGeom>
          <a:noFill/>
          <a:ln w="9525">
            <a:solidFill>
              <a:schemeClr val="tx1"/>
            </a:solidFill>
            <a:round/>
            <a:headEnd/>
            <a:tailEnd/>
          </a:ln>
        </p:spPr>
        <p:txBody>
          <a:bodyPr/>
          <a:lstStyle/>
          <a:p>
            <a:endParaRPr lang="en-US"/>
          </a:p>
        </p:txBody>
      </p:sp>
      <p:sp>
        <p:nvSpPr>
          <p:cNvPr id="95235" name="Line 4"/>
          <p:cNvSpPr>
            <a:spLocks noChangeShapeType="1"/>
          </p:cNvSpPr>
          <p:nvPr/>
        </p:nvSpPr>
        <p:spPr bwMode="auto">
          <a:xfrm>
            <a:off x="2119313" y="3486150"/>
            <a:ext cx="7710487" cy="0"/>
          </a:xfrm>
          <a:prstGeom prst="line">
            <a:avLst/>
          </a:prstGeom>
          <a:noFill/>
          <a:ln w="19050">
            <a:solidFill>
              <a:schemeClr val="tx1"/>
            </a:solidFill>
            <a:round/>
            <a:headEnd/>
            <a:tailEnd type="stealth" w="lg" len="lg"/>
          </a:ln>
        </p:spPr>
        <p:txBody>
          <a:bodyPr/>
          <a:lstStyle/>
          <a:p>
            <a:endParaRPr lang="en-US"/>
          </a:p>
        </p:txBody>
      </p:sp>
      <p:grpSp>
        <p:nvGrpSpPr>
          <p:cNvPr id="95236" name="Group 5"/>
          <p:cNvGrpSpPr>
            <a:grpSpLocks/>
          </p:cNvGrpSpPr>
          <p:nvPr/>
        </p:nvGrpSpPr>
        <p:grpSpPr bwMode="auto">
          <a:xfrm>
            <a:off x="4256088" y="3224213"/>
            <a:ext cx="3284537" cy="261937"/>
            <a:chOff x="952" y="3045"/>
            <a:chExt cx="2212" cy="513"/>
          </a:xfrm>
        </p:grpSpPr>
        <p:grpSp>
          <p:nvGrpSpPr>
            <p:cNvPr id="95384" name="Group 6"/>
            <p:cNvGrpSpPr>
              <a:grpSpLocks/>
            </p:cNvGrpSpPr>
            <p:nvPr/>
          </p:nvGrpSpPr>
          <p:grpSpPr bwMode="auto">
            <a:xfrm>
              <a:off x="952" y="3045"/>
              <a:ext cx="736" cy="513"/>
              <a:chOff x="2920" y="3807"/>
              <a:chExt cx="736" cy="513"/>
            </a:xfrm>
          </p:grpSpPr>
          <p:sp>
            <p:nvSpPr>
              <p:cNvPr id="95391" name="Freeform 7"/>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92" name="Freeform 8"/>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85" name="Group 9"/>
            <p:cNvGrpSpPr>
              <a:grpSpLocks/>
            </p:cNvGrpSpPr>
            <p:nvPr/>
          </p:nvGrpSpPr>
          <p:grpSpPr bwMode="auto">
            <a:xfrm>
              <a:off x="2428" y="3045"/>
              <a:ext cx="736" cy="513"/>
              <a:chOff x="2920" y="3807"/>
              <a:chExt cx="736" cy="513"/>
            </a:xfrm>
          </p:grpSpPr>
          <p:sp>
            <p:nvSpPr>
              <p:cNvPr id="95389" name="Freeform 1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90" name="Freeform 1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86" name="Group 12"/>
            <p:cNvGrpSpPr>
              <a:grpSpLocks/>
            </p:cNvGrpSpPr>
            <p:nvPr/>
          </p:nvGrpSpPr>
          <p:grpSpPr bwMode="auto">
            <a:xfrm>
              <a:off x="1685" y="3045"/>
              <a:ext cx="736" cy="513"/>
              <a:chOff x="2920" y="3807"/>
              <a:chExt cx="736" cy="513"/>
            </a:xfrm>
          </p:grpSpPr>
          <p:sp>
            <p:nvSpPr>
              <p:cNvPr id="95387" name="Freeform 1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88" name="Freeform 1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5237" name="Group 15"/>
          <p:cNvGrpSpPr>
            <a:grpSpLocks/>
          </p:cNvGrpSpPr>
          <p:nvPr/>
        </p:nvGrpSpPr>
        <p:grpSpPr bwMode="auto">
          <a:xfrm>
            <a:off x="3175000" y="3224213"/>
            <a:ext cx="1093788" cy="261937"/>
            <a:chOff x="2920" y="3807"/>
            <a:chExt cx="736" cy="513"/>
          </a:xfrm>
        </p:grpSpPr>
        <p:sp>
          <p:nvSpPr>
            <p:cNvPr id="95382" name="Freeform 1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83" name="Freeform 1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38" name="Group 18"/>
          <p:cNvGrpSpPr>
            <a:grpSpLocks/>
          </p:cNvGrpSpPr>
          <p:nvPr/>
        </p:nvGrpSpPr>
        <p:grpSpPr bwMode="auto">
          <a:xfrm>
            <a:off x="2073275" y="3224213"/>
            <a:ext cx="1092200" cy="261937"/>
            <a:chOff x="2920" y="3807"/>
            <a:chExt cx="736" cy="513"/>
          </a:xfrm>
        </p:grpSpPr>
        <p:sp>
          <p:nvSpPr>
            <p:cNvPr id="95380" name="Freeform 1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81" name="Freeform 2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39" name="Group 21"/>
          <p:cNvGrpSpPr>
            <a:grpSpLocks/>
          </p:cNvGrpSpPr>
          <p:nvPr/>
        </p:nvGrpSpPr>
        <p:grpSpPr bwMode="auto">
          <a:xfrm>
            <a:off x="8664575" y="3228975"/>
            <a:ext cx="1093788" cy="261938"/>
            <a:chOff x="2920" y="3807"/>
            <a:chExt cx="736" cy="513"/>
          </a:xfrm>
        </p:grpSpPr>
        <p:sp>
          <p:nvSpPr>
            <p:cNvPr id="95378" name="Freeform 2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79" name="Freeform 2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40" name="Group 24"/>
          <p:cNvGrpSpPr>
            <a:grpSpLocks/>
          </p:cNvGrpSpPr>
          <p:nvPr/>
        </p:nvGrpSpPr>
        <p:grpSpPr bwMode="auto">
          <a:xfrm>
            <a:off x="7562850" y="3228975"/>
            <a:ext cx="1092200" cy="261938"/>
            <a:chOff x="2920" y="3807"/>
            <a:chExt cx="736" cy="513"/>
          </a:xfrm>
        </p:grpSpPr>
        <p:sp>
          <p:nvSpPr>
            <p:cNvPr id="95376" name="Freeform 25"/>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77" name="Freeform 26"/>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95241" name="Line 27"/>
          <p:cNvSpPr>
            <a:spLocks noChangeShapeType="1"/>
          </p:cNvSpPr>
          <p:nvPr/>
        </p:nvSpPr>
        <p:spPr bwMode="auto">
          <a:xfrm>
            <a:off x="1866900" y="4038600"/>
            <a:ext cx="9745663" cy="0"/>
          </a:xfrm>
          <a:prstGeom prst="line">
            <a:avLst/>
          </a:prstGeom>
          <a:noFill/>
          <a:ln w="9525">
            <a:solidFill>
              <a:schemeClr val="tx1"/>
            </a:solidFill>
            <a:round/>
            <a:headEnd/>
            <a:tailEnd/>
          </a:ln>
        </p:spPr>
        <p:txBody>
          <a:bodyPr/>
          <a:lstStyle/>
          <a:p>
            <a:endParaRPr lang="en-US"/>
          </a:p>
        </p:txBody>
      </p:sp>
      <p:grpSp>
        <p:nvGrpSpPr>
          <p:cNvPr id="95242" name="Group 28"/>
          <p:cNvGrpSpPr>
            <a:grpSpLocks/>
          </p:cNvGrpSpPr>
          <p:nvPr/>
        </p:nvGrpSpPr>
        <p:grpSpPr bwMode="auto">
          <a:xfrm>
            <a:off x="4227513" y="3776663"/>
            <a:ext cx="3284537" cy="261937"/>
            <a:chOff x="952" y="3045"/>
            <a:chExt cx="2212" cy="513"/>
          </a:xfrm>
        </p:grpSpPr>
        <p:grpSp>
          <p:nvGrpSpPr>
            <p:cNvPr id="95367" name="Group 29"/>
            <p:cNvGrpSpPr>
              <a:grpSpLocks/>
            </p:cNvGrpSpPr>
            <p:nvPr/>
          </p:nvGrpSpPr>
          <p:grpSpPr bwMode="auto">
            <a:xfrm>
              <a:off x="952" y="3045"/>
              <a:ext cx="736" cy="513"/>
              <a:chOff x="2920" y="3807"/>
              <a:chExt cx="736" cy="513"/>
            </a:xfrm>
          </p:grpSpPr>
          <p:sp>
            <p:nvSpPr>
              <p:cNvPr id="95374" name="Freeform 3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75" name="Freeform 3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68" name="Group 32"/>
            <p:cNvGrpSpPr>
              <a:grpSpLocks/>
            </p:cNvGrpSpPr>
            <p:nvPr/>
          </p:nvGrpSpPr>
          <p:grpSpPr bwMode="auto">
            <a:xfrm>
              <a:off x="2428" y="3045"/>
              <a:ext cx="736" cy="513"/>
              <a:chOff x="2920" y="3807"/>
              <a:chExt cx="736" cy="513"/>
            </a:xfrm>
          </p:grpSpPr>
          <p:sp>
            <p:nvSpPr>
              <p:cNvPr id="95372" name="Freeform 3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73" name="Freeform 3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69" name="Group 35"/>
            <p:cNvGrpSpPr>
              <a:grpSpLocks/>
            </p:cNvGrpSpPr>
            <p:nvPr/>
          </p:nvGrpSpPr>
          <p:grpSpPr bwMode="auto">
            <a:xfrm>
              <a:off x="1685" y="3045"/>
              <a:ext cx="736" cy="513"/>
              <a:chOff x="2920" y="3807"/>
              <a:chExt cx="736" cy="513"/>
            </a:xfrm>
          </p:grpSpPr>
          <p:sp>
            <p:nvSpPr>
              <p:cNvPr id="95370" name="Freeform 3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71" name="Freeform 3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5243" name="Group 38"/>
          <p:cNvGrpSpPr>
            <a:grpSpLocks/>
          </p:cNvGrpSpPr>
          <p:nvPr/>
        </p:nvGrpSpPr>
        <p:grpSpPr bwMode="auto">
          <a:xfrm>
            <a:off x="3146425" y="3776663"/>
            <a:ext cx="1093788" cy="261937"/>
            <a:chOff x="2920" y="3807"/>
            <a:chExt cx="736" cy="513"/>
          </a:xfrm>
        </p:grpSpPr>
        <p:sp>
          <p:nvSpPr>
            <p:cNvPr id="95365" name="Freeform 3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66" name="Freeform 4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44" name="Group 41"/>
          <p:cNvGrpSpPr>
            <a:grpSpLocks/>
          </p:cNvGrpSpPr>
          <p:nvPr/>
        </p:nvGrpSpPr>
        <p:grpSpPr bwMode="auto">
          <a:xfrm>
            <a:off x="2044700" y="3776663"/>
            <a:ext cx="1092200" cy="261937"/>
            <a:chOff x="2920" y="3807"/>
            <a:chExt cx="736" cy="513"/>
          </a:xfrm>
        </p:grpSpPr>
        <p:sp>
          <p:nvSpPr>
            <p:cNvPr id="95363" name="Freeform 4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64" name="Freeform 4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45" name="Group 44"/>
          <p:cNvGrpSpPr>
            <a:grpSpLocks/>
          </p:cNvGrpSpPr>
          <p:nvPr/>
        </p:nvGrpSpPr>
        <p:grpSpPr bwMode="auto">
          <a:xfrm>
            <a:off x="7534275" y="3781425"/>
            <a:ext cx="1092200" cy="261938"/>
            <a:chOff x="2920" y="3807"/>
            <a:chExt cx="736" cy="513"/>
          </a:xfrm>
        </p:grpSpPr>
        <p:sp>
          <p:nvSpPr>
            <p:cNvPr id="95361" name="Freeform 45"/>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62" name="Freeform 46"/>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95246" name="Line 47"/>
          <p:cNvSpPr>
            <a:spLocks noChangeShapeType="1"/>
          </p:cNvSpPr>
          <p:nvPr/>
        </p:nvSpPr>
        <p:spPr bwMode="auto">
          <a:xfrm>
            <a:off x="2181225" y="4592638"/>
            <a:ext cx="9521825" cy="0"/>
          </a:xfrm>
          <a:prstGeom prst="line">
            <a:avLst/>
          </a:prstGeom>
          <a:noFill/>
          <a:ln w="9525">
            <a:solidFill>
              <a:schemeClr val="tx1"/>
            </a:solidFill>
            <a:round/>
            <a:headEnd/>
            <a:tailEnd/>
          </a:ln>
        </p:spPr>
        <p:txBody>
          <a:bodyPr/>
          <a:lstStyle/>
          <a:p>
            <a:endParaRPr lang="en-US"/>
          </a:p>
        </p:txBody>
      </p:sp>
      <p:grpSp>
        <p:nvGrpSpPr>
          <p:cNvPr id="95247" name="Group 48"/>
          <p:cNvGrpSpPr>
            <a:grpSpLocks/>
          </p:cNvGrpSpPr>
          <p:nvPr/>
        </p:nvGrpSpPr>
        <p:grpSpPr bwMode="auto">
          <a:xfrm>
            <a:off x="4114800" y="4329113"/>
            <a:ext cx="3286125" cy="263525"/>
            <a:chOff x="952" y="3045"/>
            <a:chExt cx="2212" cy="513"/>
          </a:xfrm>
        </p:grpSpPr>
        <p:grpSp>
          <p:nvGrpSpPr>
            <p:cNvPr id="95352" name="Group 49"/>
            <p:cNvGrpSpPr>
              <a:grpSpLocks/>
            </p:cNvGrpSpPr>
            <p:nvPr/>
          </p:nvGrpSpPr>
          <p:grpSpPr bwMode="auto">
            <a:xfrm>
              <a:off x="952" y="3045"/>
              <a:ext cx="736" cy="513"/>
              <a:chOff x="2920" y="3807"/>
              <a:chExt cx="736" cy="513"/>
            </a:xfrm>
          </p:grpSpPr>
          <p:sp>
            <p:nvSpPr>
              <p:cNvPr id="95359" name="Freeform 5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60" name="Freeform 5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53" name="Group 52"/>
            <p:cNvGrpSpPr>
              <a:grpSpLocks/>
            </p:cNvGrpSpPr>
            <p:nvPr/>
          </p:nvGrpSpPr>
          <p:grpSpPr bwMode="auto">
            <a:xfrm>
              <a:off x="2428" y="3045"/>
              <a:ext cx="736" cy="513"/>
              <a:chOff x="2920" y="3807"/>
              <a:chExt cx="736" cy="513"/>
            </a:xfrm>
          </p:grpSpPr>
          <p:sp>
            <p:nvSpPr>
              <p:cNvPr id="95357" name="Freeform 5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58" name="Freeform 5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54" name="Group 55"/>
            <p:cNvGrpSpPr>
              <a:grpSpLocks/>
            </p:cNvGrpSpPr>
            <p:nvPr/>
          </p:nvGrpSpPr>
          <p:grpSpPr bwMode="auto">
            <a:xfrm>
              <a:off x="1685" y="3045"/>
              <a:ext cx="736" cy="513"/>
              <a:chOff x="2920" y="3807"/>
              <a:chExt cx="736" cy="513"/>
            </a:xfrm>
          </p:grpSpPr>
          <p:sp>
            <p:nvSpPr>
              <p:cNvPr id="95355" name="Freeform 5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56" name="Freeform 5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5248" name="Group 58"/>
          <p:cNvGrpSpPr>
            <a:grpSpLocks/>
          </p:cNvGrpSpPr>
          <p:nvPr/>
        </p:nvGrpSpPr>
        <p:grpSpPr bwMode="auto">
          <a:xfrm>
            <a:off x="3035300" y="4329113"/>
            <a:ext cx="1093788" cy="263525"/>
            <a:chOff x="2920" y="3807"/>
            <a:chExt cx="736" cy="513"/>
          </a:xfrm>
        </p:grpSpPr>
        <p:sp>
          <p:nvSpPr>
            <p:cNvPr id="95350" name="Freeform 5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51" name="Freeform 6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49" name="Group 61"/>
          <p:cNvGrpSpPr>
            <a:grpSpLocks/>
          </p:cNvGrpSpPr>
          <p:nvPr/>
        </p:nvGrpSpPr>
        <p:grpSpPr bwMode="auto">
          <a:xfrm>
            <a:off x="7423150" y="4332288"/>
            <a:ext cx="1092200" cy="263525"/>
            <a:chOff x="2920" y="3807"/>
            <a:chExt cx="736" cy="513"/>
          </a:xfrm>
        </p:grpSpPr>
        <p:sp>
          <p:nvSpPr>
            <p:cNvPr id="95348" name="Freeform 6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49" name="Freeform 6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95250" name="Line 64"/>
          <p:cNvSpPr>
            <a:spLocks noChangeShapeType="1"/>
          </p:cNvSpPr>
          <p:nvPr/>
        </p:nvSpPr>
        <p:spPr bwMode="auto">
          <a:xfrm>
            <a:off x="1360488" y="5140325"/>
            <a:ext cx="10001250" cy="0"/>
          </a:xfrm>
          <a:prstGeom prst="line">
            <a:avLst/>
          </a:prstGeom>
          <a:noFill/>
          <a:ln w="9525">
            <a:solidFill>
              <a:schemeClr val="tx1"/>
            </a:solidFill>
            <a:round/>
            <a:headEnd/>
            <a:tailEnd/>
          </a:ln>
        </p:spPr>
        <p:txBody>
          <a:bodyPr/>
          <a:lstStyle/>
          <a:p>
            <a:endParaRPr lang="en-US"/>
          </a:p>
        </p:txBody>
      </p:sp>
      <p:grpSp>
        <p:nvGrpSpPr>
          <p:cNvPr id="95251" name="Group 65"/>
          <p:cNvGrpSpPr>
            <a:grpSpLocks/>
          </p:cNvGrpSpPr>
          <p:nvPr/>
        </p:nvGrpSpPr>
        <p:grpSpPr bwMode="auto">
          <a:xfrm>
            <a:off x="3975100" y="4876800"/>
            <a:ext cx="3286125" cy="263525"/>
            <a:chOff x="952" y="3045"/>
            <a:chExt cx="2212" cy="513"/>
          </a:xfrm>
        </p:grpSpPr>
        <p:grpSp>
          <p:nvGrpSpPr>
            <p:cNvPr id="95339" name="Group 66"/>
            <p:cNvGrpSpPr>
              <a:grpSpLocks/>
            </p:cNvGrpSpPr>
            <p:nvPr/>
          </p:nvGrpSpPr>
          <p:grpSpPr bwMode="auto">
            <a:xfrm>
              <a:off x="952" y="3045"/>
              <a:ext cx="736" cy="513"/>
              <a:chOff x="2920" y="3807"/>
              <a:chExt cx="736" cy="513"/>
            </a:xfrm>
          </p:grpSpPr>
          <p:sp>
            <p:nvSpPr>
              <p:cNvPr id="95346" name="Freeform 67"/>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47" name="Freeform 68"/>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40" name="Group 69"/>
            <p:cNvGrpSpPr>
              <a:grpSpLocks/>
            </p:cNvGrpSpPr>
            <p:nvPr/>
          </p:nvGrpSpPr>
          <p:grpSpPr bwMode="auto">
            <a:xfrm>
              <a:off x="2428" y="3045"/>
              <a:ext cx="736" cy="513"/>
              <a:chOff x="2920" y="3807"/>
              <a:chExt cx="736" cy="513"/>
            </a:xfrm>
          </p:grpSpPr>
          <p:sp>
            <p:nvSpPr>
              <p:cNvPr id="95344" name="Freeform 7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45" name="Freeform 7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41" name="Group 72"/>
            <p:cNvGrpSpPr>
              <a:grpSpLocks/>
            </p:cNvGrpSpPr>
            <p:nvPr/>
          </p:nvGrpSpPr>
          <p:grpSpPr bwMode="auto">
            <a:xfrm>
              <a:off x="1685" y="3045"/>
              <a:ext cx="736" cy="513"/>
              <a:chOff x="2920" y="3807"/>
              <a:chExt cx="736" cy="513"/>
            </a:xfrm>
          </p:grpSpPr>
          <p:sp>
            <p:nvSpPr>
              <p:cNvPr id="95342" name="Freeform 7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43" name="Freeform 7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5252" name="Group 75"/>
          <p:cNvGrpSpPr>
            <a:grpSpLocks/>
          </p:cNvGrpSpPr>
          <p:nvPr/>
        </p:nvGrpSpPr>
        <p:grpSpPr bwMode="auto">
          <a:xfrm>
            <a:off x="2895600" y="4876800"/>
            <a:ext cx="1093788" cy="263525"/>
            <a:chOff x="2920" y="3807"/>
            <a:chExt cx="736" cy="513"/>
          </a:xfrm>
        </p:grpSpPr>
        <p:sp>
          <p:nvSpPr>
            <p:cNvPr id="95337" name="Freeform 7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38" name="Freeform 7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253" name="Group 78"/>
          <p:cNvGrpSpPr>
            <a:grpSpLocks/>
          </p:cNvGrpSpPr>
          <p:nvPr/>
        </p:nvGrpSpPr>
        <p:grpSpPr bwMode="auto">
          <a:xfrm>
            <a:off x="7283450" y="4881563"/>
            <a:ext cx="1092200" cy="263525"/>
            <a:chOff x="2920" y="3807"/>
            <a:chExt cx="736" cy="513"/>
          </a:xfrm>
        </p:grpSpPr>
        <p:sp>
          <p:nvSpPr>
            <p:cNvPr id="95335" name="Freeform 7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36" name="Freeform 8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95254" name="Line 81"/>
          <p:cNvSpPr>
            <a:spLocks noChangeShapeType="1"/>
          </p:cNvSpPr>
          <p:nvPr/>
        </p:nvSpPr>
        <p:spPr bwMode="auto">
          <a:xfrm>
            <a:off x="1728788" y="5688013"/>
            <a:ext cx="9521825" cy="0"/>
          </a:xfrm>
          <a:prstGeom prst="line">
            <a:avLst/>
          </a:prstGeom>
          <a:noFill/>
          <a:ln w="9525">
            <a:solidFill>
              <a:schemeClr val="tx1"/>
            </a:solidFill>
            <a:round/>
            <a:headEnd/>
            <a:tailEnd/>
          </a:ln>
        </p:spPr>
        <p:txBody>
          <a:bodyPr/>
          <a:lstStyle/>
          <a:p>
            <a:endParaRPr lang="en-US"/>
          </a:p>
        </p:txBody>
      </p:sp>
      <p:grpSp>
        <p:nvGrpSpPr>
          <p:cNvPr id="95255" name="Group 82"/>
          <p:cNvGrpSpPr>
            <a:grpSpLocks/>
          </p:cNvGrpSpPr>
          <p:nvPr/>
        </p:nvGrpSpPr>
        <p:grpSpPr bwMode="auto">
          <a:xfrm>
            <a:off x="3865563" y="5424488"/>
            <a:ext cx="3284537" cy="263525"/>
            <a:chOff x="952" y="3045"/>
            <a:chExt cx="2212" cy="513"/>
          </a:xfrm>
        </p:grpSpPr>
        <p:grpSp>
          <p:nvGrpSpPr>
            <p:cNvPr id="95326" name="Group 83"/>
            <p:cNvGrpSpPr>
              <a:grpSpLocks/>
            </p:cNvGrpSpPr>
            <p:nvPr/>
          </p:nvGrpSpPr>
          <p:grpSpPr bwMode="auto">
            <a:xfrm>
              <a:off x="952" y="3045"/>
              <a:ext cx="736" cy="513"/>
              <a:chOff x="2920" y="3807"/>
              <a:chExt cx="736" cy="513"/>
            </a:xfrm>
          </p:grpSpPr>
          <p:sp>
            <p:nvSpPr>
              <p:cNvPr id="95333" name="Freeform 84"/>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34" name="Freeform 85"/>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27" name="Group 86"/>
            <p:cNvGrpSpPr>
              <a:grpSpLocks/>
            </p:cNvGrpSpPr>
            <p:nvPr/>
          </p:nvGrpSpPr>
          <p:grpSpPr bwMode="auto">
            <a:xfrm>
              <a:off x="2428" y="3045"/>
              <a:ext cx="736" cy="513"/>
              <a:chOff x="2920" y="3807"/>
              <a:chExt cx="736" cy="513"/>
            </a:xfrm>
          </p:grpSpPr>
          <p:sp>
            <p:nvSpPr>
              <p:cNvPr id="95331" name="Freeform 87"/>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32" name="Freeform 88"/>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95328" name="Group 89"/>
            <p:cNvGrpSpPr>
              <a:grpSpLocks/>
            </p:cNvGrpSpPr>
            <p:nvPr/>
          </p:nvGrpSpPr>
          <p:grpSpPr bwMode="auto">
            <a:xfrm>
              <a:off x="1685" y="3045"/>
              <a:ext cx="736" cy="513"/>
              <a:chOff x="2920" y="3807"/>
              <a:chExt cx="736" cy="513"/>
            </a:xfrm>
          </p:grpSpPr>
          <p:sp>
            <p:nvSpPr>
              <p:cNvPr id="95329" name="Freeform 90"/>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30" name="Freeform 91"/>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5256" name="Group 92"/>
          <p:cNvGrpSpPr>
            <a:grpSpLocks/>
          </p:cNvGrpSpPr>
          <p:nvPr/>
        </p:nvGrpSpPr>
        <p:grpSpPr bwMode="auto">
          <a:xfrm>
            <a:off x="7173913" y="5427663"/>
            <a:ext cx="1092200" cy="263525"/>
            <a:chOff x="2920" y="3807"/>
            <a:chExt cx="736" cy="513"/>
          </a:xfrm>
        </p:grpSpPr>
        <p:sp>
          <p:nvSpPr>
            <p:cNvPr id="95324" name="Freeform 9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95325" name="Freeform 9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95257" name="Line 95"/>
          <p:cNvSpPr>
            <a:spLocks noChangeShapeType="1"/>
          </p:cNvSpPr>
          <p:nvPr/>
        </p:nvSpPr>
        <p:spPr bwMode="auto">
          <a:xfrm>
            <a:off x="2089150" y="3486150"/>
            <a:ext cx="2341563" cy="2749550"/>
          </a:xfrm>
          <a:prstGeom prst="line">
            <a:avLst/>
          </a:prstGeom>
          <a:noFill/>
          <a:ln w="9525">
            <a:solidFill>
              <a:schemeClr val="tx1"/>
            </a:solidFill>
            <a:round/>
            <a:headEnd/>
            <a:tailEnd/>
          </a:ln>
        </p:spPr>
        <p:txBody>
          <a:bodyPr/>
          <a:lstStyle/>
          <a:p>
            <a:endParaRPr lang="en-US"/>
          </a:p>
        </p:txBody>
      </p:sp>
      <p:sp>
        <p:nvSpPr>
          <p:cNvPr id="95258" name="Text Box 96"/>
          <p:cNvSpPr txBox="1">
            <a:spLocks noChangeArrowheads="1"/>
          </p:cNvSpPr>
          <p:nvPr/>
        </p:nvSpPr>
        <p:spPr bwMode="auto">
          <a:xfrm>
            <a:off x="3255963" y="6019800"/>
            <a:ext cx="957262" cy="457200"/>
          </a:xfrm>
          <a:prstGeom prst="rect">
            <a:avLst/>
          </a:prstGeom>
          <a:noFill/>
          <a:ln w="9525">
            <a:noFill/>
            <a:miter lim="800000"/>
            <a:headEnd/>
            <a:tailEnd/>
          </a:ln>
        </p:spPr>
        <p:txBody>
          <a:bodyPr wrap="none">
            <a:spAutoFit/>
          </a:bodyPr>
          <a:lstStyle/>
          <a:p>
            <a:r>
              <a:rPr lang="en-US" altLang="en-US" sz="2400" i="1"/>
              <a:t>z = c t</a:t>
            </a:r>
          </a:p>
        </p:txBody>
      </p:sp>
      <p:sp>
        <p:nvSpPr>
          <p:cNvPr id="95259" name="Line 97"/>
          <p:cNvSpPr>
            <a:spLocks noChangeShapeType="1"/>
          </p:cNvSpPr>
          <p:nvPr/>
        </p:nvSpPr>
        <p:spPr bwMode="auto">
          <a:xfrm flipV="1">
            <a:off x="2601913" y="3776663"/>
            <a:ext cx="0" cy="284162"/>
          </a:xfrm>
          <a:prstGeom prst="line">
            <a:avLst/>
          </a:prstGeom>
          <a:noFill/>
          <a:ln w="9525">
            <a:solidFill>
              <a:schemeClr val="tx1"/>
            </a:solidFill>
            <a:round/>
            <a:headEnd/>
            <a:tailEnd/>
          </a:ln>
        </p:spPr>
        <p:txBody>
          <a:bodyPr/>
          <a:lstStyle/>
          <a:p>
            <a:endParaRPr lang="en-US"/>
          </a:p>
        </p:txBody>
      </p:sp>
      <p:sp>
        <p:nvSpPr>
          <p:cNvPr id="95260" name="Line 98"/>
          <p:cNvSpPr>
            <a:spLocks noChangeShapeType="1"/>
          </p:cNvSpPr>
          <p:nvPr/>
        </p:nvSpPr>
        <p:spPr bwMode="auto">
          <a:xfrm flipV="1">
            <a:off x="3490913" y="4857750"/>
            <a:ext cx="0" cy="285750"/>
          </a:xfrm>
          <a:prstGeom prst="line">
            <a:avLst/>
          </a:prstGeom>
          <a:noFill/>
          <a:ln w="9525">
            <a:solidFill>
              <a:schemeClr val="tx1"/>
            </a:solidFill>
            <a:round/>
            <a:headEnd/>
            <a:tailEnd/>
          </a:ln>
        </p:spPr>
        <p:txBody>
          <a:bodyPr/>
          <a:lstStyle/>
          <a:p>
            <a:endParaRPr lang="en-US"/>
          </a:p>
        </p:txBody>
      </p:sp>
      <p:grpSp>
        <p:nvGrpSpPr>
          <p:cNvPr id="95261" name="Group 99"/>
          <p:cNvGrpSpPr>
            <a:grpSpLocks/>
          </p:cNvGrpSpPr>
          <p:nvPr/>
        </p:nvGrpSpPr>
        <p:grpSpPr bwMode="auto">
          <a:xfrm>
            <a:off x="1776413" y="2955925"/>
            <a:ext cx="574675" cy="630238"/>
            <a:chOff x="2250" y="1232"/>
            <a:chExt cx="825" cy="904"/>
          </a:xfrm>
        </p:grpSpPr>
        <p:sp>
          <p:nvSpPr>
            <p:cNvPr id="95312" name="Freeform 100"/>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95313" name="Freeform 101"/>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95314" name="Freeform 102"/>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95315" name="Freeform 103"/>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95316" name="Freeform 104"/>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95317" name="Freeform 105"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7"/>
              <a:srcRect/>
              <a:tile tx="0" ty="0" sx="100000" sy="100000" flip="none" algn="tl"/>
            </a:blipFill>
            <a:ln w="12700">
              <a:solidFill>
                <a:schemeClr val="tx1"/>
              </a:solidFill>
              <a:round/>
              <a:headEnd/>
              <a:tailEnd/>
            </a:ln>
          </p:spPr>
          <p:txBody>
            <a:bodyPr/>
            <a:lstStyle/>
            <a:p>
              <a:endParaRPr lang="en-US"/>
            </a:p>
          </p:txBody>
        </p:sp>
        <p:sp>
          <p:nvSpPr>
            <p:cNvPr id="95318" name="Freeform 106"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7"/>
              <a:srcRect/>
              <a:tile tx="0" ty="0" sx="100000" sy="100000" flip="none" algn="tl"/>
            </a:blipFill>
            <a:ln w="12700">
              <a:solidFill>
                <a:schemeClr val="tx1"/>
              </a:solidFill>
              <a:round/>
              <a:headEnd/>
              <a:tailEnd/>
            </a:ln>
          </p:spPr>
          <p:txBody>
            <a:bodyPr/>
            <a:lstStyle/>
            <a:p>
              <a:endParaRPr lang="en-US"/>
            </a:p>
          </p:txBody>
        </p:sp>
        <p:sp>
          <p:nvSpPr>
            <p:cNvPr id="95319" name="Arc 107"/>
            <p:cNvSpPr>
              <a:spLocks/>
            </p:cNvSpPr>
            <p:nvPr/>
          </p:nvSpPr>
          <p:spPr bwMode="auto">
            <a:xfrm>
              <a:off x="2692" y="1842"/>
              <a:ext cx="153" cy="44"/>
            </a:xfrm>
            <a:custGeom>
              <a:avLst/>
              <a:gdLst>
                <a:gd name="T0" fmla="*/ 0 w 33306"/>
                <a:gd name="T1" fmla="*/ 0 h 21600"/>
                <a:gd name="T2" fmla="*/ 0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95320" name="Arc 108"/>
            <p:cNvSpPr>
              <a:spLocks/>
            </p:cNvSpPr>
            <p:nvPr/>
          </p:nvSpPr>
          <p:spPr bwMode="auto">
            <a:xfrm>
              <a:off x="2553" y="1993"/>
              <a:ext cx="142" cy="143"/>
            </a:xfrm>
            <a:custGeom>
              <a:avLst/>
              <a:gdLst>
                <a:gd name="T0" fmla="*/ 0 w 18558"/>
                <a:gd name="T1" fmla="*/ 0 h 21064"/>
                <a:gd name="T2" fmla="*/ 0 w 18558"/>
                <a:gd name="T3" fmla="*/ 0 h 21064"/>
                <a:gd name="T4" fmla="*/ 0 w 18558"/>
                <a:gd name="T5" fmla="*/ 0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95321" name="Freeform 109"/>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95322" name="Oval 110"/>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endParaRPr lang="en-US" altLang="en-US"/>
            </a:p>
          </p:txBody>
        </p:sp>
        <p:sp>
          <p:nvSpPr>
            <p:cNvPr id="95323" name="Freeform 111"/>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sp>
        <p:nvSpPr>
          <p:cNvPr id="95262" name="Line 112"/>
          <p:cNvSpPr>
            <a:spLocks noChangeShapeType="1"/>
          </p:cNvSpPr>
          <p:nvPr/>
        </p:nvSpPr>
        <p:spPr bwMode="auto">
          <a:xfrm>
            <a:off x="6543675" y="3490913"/>
            <a:ext cx="3690938" cy="989012"/>
          </a:xfrm>
          <a:prstGeom prst="line">
            <a:avLst/>
          </a:prstGeom>
          <a:noFill/>
          <a:ln w="9525">
            <a:solidFill>
              <a:schemeClr val="tx1"/>
            </a:solidFill>
            <a:prstDash val="sysDot"/>
            <a:round/>
            <a:headEnd/>
            <a:tailEnd/>
          </a:ln>
        </p:spPr>
        <p:txBody>
          <a:bodyPr/>
          <a:lstStyle/>
          <a:p>
            <a:endParaRPr lang="en-US"/>
          </a:p>
        </p:txBody>
      </p:sp>
      <p:sp>
        <p:nvSpPr>
          <p:cNvPr id="95263" name="Line 113"/>
          <p:cNvSpPr>
            <a:spLocks noChangeShapeType="1"/>
          </p:cNvSpPr>
          <p:nvPr/>
        </p:nvSpPr>
        <p:spPr bwMode="auto">
          <a:xfrm>
            <a:off x="4846638" y="3490913"/>
            <a:ext cx="4211637" cy="1104900"/>
          </a:xfrm>
          <a:prstGeom prst="line">
            <a:avLst/>
          </a:prstGeom>
          <a:noFill/>
          <a:ln w="9525">
            <a:solidFill>
              <a:schemeClr val="tx1"/>
            </a:solidFill>
            <a:prstDash val="sysDot"/>
            <a:round/>
            <a:headEnd/>
            <a:tailEnd/>
          </a:ln>
        </p:spPr>
        <p:txBody>
          <a:bodyPr/>
          <a:lstStyle/>
          <a:p>
            <a:endParaRPr lang="en-US"/>
          </a:p>
        </p:txBody>
      </p:sp>
      <p:sp>
        <p:nvSpPr>
          <p:cNvPr id="95264" name="Line 114"/>
          <p:cNvSpPr>
            <a:spLocks noChangeShapeType="1"/>
          </p:cNvSpPr>
          <p:nvPr/>
        </p:nvSpPr>
        <p:spPr bwMode="auto">
          <a:xfrm flipV="1">
            <a:off x="2841625" y="4106863"/>
            <a:ext cx="0" cy="284162"/>
          </a:xfrm>
          <a:prstGeom prst="line">
            <a:avLst/>
          </a:prstGeom>
          <a:noFill/>
          <a:ln w="9525">
            <a:solidFill>
              <a:schemeClr val="tx1"/>
            </a:solidFill>
            <a:round/>
            <a:headEnd/>
            <a:tailEnd/>
          </a:ln>
        </p:spPr>
        <p:txBody>
          <a:bodyPr/>
          <a:lstStyle/>
          <a:p>
            <a:endParaRPr lang="en-US"/>
          </a:p>
        </p:txBody>
      </p:sp>
      <p:sp>
        <p:nvSpPr>
          <p:cNvPr id="95265" name="Line 115"/>
          <p:cNvSpPr>
            <a:spLocks noChangeShapeType="1"/>
          </p:cNvSpPr>
          <p:nvPr/>
        </p:nvSpPr>
        <p:spPr bwMode="auto">
          <a:xfrm>
            <a:off x="2636838" y="4333875"/>
            <a:ext cx="3146425" cy="842963"/>
          </a:xfrm>
          <a:prstGeom prst="line">
            <a:avLst/>
          </a:prstGeom>
          <a:noFill/>
          <a:ln w="9525">
            <a:solidFill>
              <a:schemeClr val="tx1"/>
            </a:solidFill>
            <a:prstDash val="sysDot"/>
            <a:round/>
            <a:headEnd/>
            <a:tailEnd/>
          </a:ln>
        </p:spPr>
        <p:txBody>
          <a:bodyPr/>
          <a:lstStyle/>
          <a:p>
            <a:endParaRPr lang="en-US"/>
          </a:p>
        </p:txBody>
      </p:sp>
      <p:sp>
        <p:nvSpPr>
          <p:cNvPr id="95266" name="Line 116"/>
          <p:cNvSpPr>
            <a:spLocks noChangeShapeType="1"/>
          </p:cNvSpPr>
          <p:nvPr/>
        </p:nvSpPr>
        <p:spPr bwMode="auto">
          <a:xfrm>
            <a:off x="3046413" y="4881563"/>
            <a:ext cx="3146425" cy="842962"/>
          </a:xfrm>
          <a:prstGeom prst="line">
            <a:avLst/>
          </a:prstGeom>
          <a:noFill/>
          <a:ln w="9525">
            <a:solidFill>
              <a:schemeClr val="tx1"/>
            </a:solidFill>
            <a:prstDash val="sysDot"/>
            <a:round/>
            <a:headEnd/>
            <a:tailEnd/>
          </a:ln>
        </p:spPr>
        <p:txBody>
          <a:bodyPr/>
          <a:lstStyle/>
          <a:p>
            <a:endParaRPr lang="en-US"/>
          </a:p>
        </p:txBody>
      </p:sp>
      <p:sp>
        <p:nvSpPr>
          <p:cNvPr id="95267" name="Line 117"/>
          <p:cNvSpPr>
            <a:spLocks noChangeShapeType="1"/>
          </p:cNvSpPr>
          <p:nvPr/>
        </p:nvSpPr>
        <p:spPr bwMode="auto">
          <a:xfrm>
            <a:off x="2124075" y="3616325"/>
            <a:ext cx="6154738" cy="1647825"/>
          </a:xfrm>
          <a:prstGeom prst="line">
            <a:avLst/>
          </a:prstGeom>
          <a:noFill/>
          <a:ln w="9525">
            <a:solidFill>
              <a:schemeClr val="tx1"/>
            </a:solidFill>
            <a:prstDash val="sysDot"/>
            <a:round/>
            <a:headEnd/>
            <a:tailEnd/>
          </a:ln>
        </p:spPr>
        <p:txBody>
          <a:bodyPr/>
          <a:lstStyle/>
          <a:p>
            <a:endParaRPr lang="en-US"/>
          </a:p>
        </p:txBody>
      </p:sp>
      <p:sp>
        <p:nvSpPr>
          <p:cNvPr id="95268" name="Line 118"/>
          <p:cNvSpPr>
            <a:spLocks noChangeShapeType="1"/>
          </p:cNvSpPr>
          <p:nvPr/>
        </p:nvSpPr>
        <p:spPr bwMode="auto">
          <a:xfrm flipV="1">
            <a:off x="2214563" y="3354388"/>
            <a:ext cx="0" cy="285750"/>
          </a:xfrm>
          <a:prstGeom prst="line">
            <a:avLst/>
          </a:prstGeom>
          <a:noFill/>
          <a:ln w="9525">
            <a:solidFill>
              <a:schemeClr val="tx1"/>
            </a:solidFill>
            <a:round/>
            <a:headEnd/>
            <a:tailEnd/>
          </a:ln>
        </p:spPr>
        <p:txBody>
          <a:bodyPr/>
          <a:lstStyle/>
          <a:p>
            <a:endParaRPr lang="en-US"/>
          </a:p>
        </p:txBody>
      </p:sp>
      <p:sp>
        <p:nvSpPr>
          <p:cNvPr id="95269" name="Line 119"/>
          <p:cNvSpPr>
            <a:spLocks noChangeShapeType="1"/>
          </p:cNvSpPr>
          <p:nvPr/>
        </p:nvSpPr>
        <p:spPr bwMode="auto">
          <a:xfrm flipV="1">
            <a:off x="3160713" y="4470400"/>
            <a:ext cx="0" cy="285750"/>
          </a:xfrm>
          <a:prstGeom prst="line">
            <a:avLst/>
          </a:prstGeom>
          <a:noFill/>
          <a:ln w="9525">
            <a:solidFill>
              <a:schemeClr val="tx1"/>
            </a:solidFill>
            <a:round/>
            <a:headEnd/>
            <a:tailEnd/>
          </a:ln>
        </p:spPr>
        <p:txBody>
          <a:bodyPr/>
          <a:lstStyle/>
          <a:p>
            <a:endParaRPr lang="en-US"/>
          </a:p>
        </p:txBody>
      </p:sp>
      <p:sp>
        <p:nvSpPr>
          <p:cNvPr id="95270" name="Line 120"/>
          <p:cNvSpPr>
            <a:spLocks noChangeShapeType="1"/>
          </p:cNvSpPr>
          <p:nvPr/>
        </p:nvSpPr>
        <p:spPr bwMode="auto">
          <a:xfrm flipV="1">
            <a:off x="3810000" y="5233988"/>
            <a:ext cx="0" cy="284162"/>
          </a:xfrm>
          <a:prstGeom prst="line">
            <a:avLst/>
          </a:prstGeom>
          <a:noFill/>
          <a:ln w="9525">
            <a:solidFill>
              <a:schemeClr val="tx1"/>
            </a:solidFill>
            <a:round/>
            <a:headEnd/>
            <a:tailEnd/>
          </a:ln>
        </p:spPr>
        <p:txBody>
          <a:bodyPr/>
          <a:lstStyle/>
          <a:p>
            <a:endParaRPr lang="en-US"/>
          </a:p>
        </p:txBody>
      </p:sp>
      <p:sp>
        <p:nvSpPr>
          <p:cNvPr id="95271" name="Line 121"/>
          <p:cNvSpPr>
            <a:spLocks noChangeShapeType="1"/>
          </p:cNvSpPr>
          <p:nvPr/>
        </p:nvSpPr>
        <p:spPr bwMode="auto">
          <a:xfrm>
            <a:off x="3136900" y="5337175"/>
            <a:ext cx="3148013" cy="841375"/>
          </a:xfrm>
          <a:prstGeom prst="line">
            <a:avLst/>
          </a:prstGeom>
          <a:noFill/>
          <a:ln w="9525">
            <a:solidFill>
              <a:schemeClr val="tx1"/>
            </a:solidFill>
            <a:prstDash val="sysDot"/>
            <a:round/>
            <a:headEnd/>
            <a:tailEnd/>
          </a:ln>
        </p:spPr>
        <p:txBody>
          <a:bodyPr/>
          <a:lstStyle/>
          <a:p>
            <a:endParaRPr lang="en-US"/>
          </a:p>
        </p:txBody>
      </p:sp>
      <p:sp>
        <p:nvSpPr>
          <p:cNvPr id="95272" name="Freeform 122"/>
          <p:cNvSpPr>
            <a:spLocks/>
          </p:cNvSpPr>
          <p:nvPr/>
        </p:nvSpPr>
        <p:spPr bwMode="auto">
          <a:xfrm>
            <a:off x="2693988" y="4097338"/>
            <a:ext cx="460375" cy="488950"/>
          </a:xfrm>
          <a:custGeom>
            <a:avLst/>
            <a:gdLst>
              <a:gd name="T0" fmla="*/ 0 w 486"/>
              <a:gd name="T1" fmla="*/ 2147483647 h 514"/>
              <a:gd name="T2" fmla="*/ 2147483647 w 486"/>
              <a:gd name="T3" fmla="*/ 2147483647 h 514"/>
              <a:gd name="T4" fmla="*/ 2147483647 w 486"/>
              <a:gd name="T5" fmla="*/ 2147483647 h 514"/>
              <a:gd name="T6" fmla="*/ 2147483647 w 486"/>
              <a:gd name="T7" fmla="*/ 2147483647 h 514"/>
              <a:gd name="T8" fmla="*/ 2147483647 w 486"/>
              <a:gd name="T9" fmla="*/ 2147483647 h 514"/>
              <a:gd name="T10" fmla="*/ 2147483647 w 486"/>
              <a:gd name="T11" fmla="*/ 2147483647 h 514"/>
              <a:gd name="T12" fmla="*/ 2147483647 w 486"/>
              <a:gd name="T13" fmla="*/ 2147483647 h 514"/>
              <a:gd name="T14" fmla="*/ 2147483647 w 486"/>
              <a:gd name="T15" fmla="*/ 2147483647 h 514"/>
              <a:gd name="T16" fmla="*/ 2147483647 w 486"/>
              <a:gd name="T17" fmla="*/ 2147483647 h 514"/>
              <a:gd name="T18" fmla="*/ 2147483647 w 486"/>
              <a:gd name="T19" fmla="*/ 2147483647 h 514"/>
              <a:gd name="T20" fmla="*/ 2147483647 w 486"/>
              <a:gd name="T21" fmla="*/ 2147483647 h 514"/>
              <a:gd name="T22" fmla="*/ 2147483647 w 486"/>
              <a:gd name="T23" fmla="*/ 2147483647 h 514"/>
              <a:gd name="T24" fmla="*/ 2147483647 w 486"/>
              <a:gd name="T25" fmla="*/ 2147483647 h 514"/>
              <a:gd name="T26" fmla="*/ 2147483647 w 486"/>
              <a:gd name="T27" fmla="*/ 2147483647 h 5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6"/>
              <a:gd name="T43" fmla="*/ 0 h 514"/>
              <a:gd name="T44" fmla="*/ 486 w 486"/>
              <a:gd name="T45" fmla="*/ 514 h 5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6" h="514">
                <a:moveTo>
                  <a:pt x="0" y="69"/>
                </a:moveTo>
                <a:cubicBezTo>
                  <a:pt x="2" y="85"/>
                  <a:pt x="4" y="102"/>
                  <a:pt x="8" y="111"/>
                </a:cubicBezTo>
                <a:cubicBezTo>
                  <a:pt x="12" y="120"/>
                  <a:pt x="15" y="128"/>
                  <a:pt x="24" y="123"/>
                </a:cubicBezTo>
                <a:cubicBezTo>
                  <a:pt x="33" y="118"/>
                  <a:pt x="49" y="98"/>
                  <a:pt x="62" y="83"/>
                </a:cubicBezTo>
                <a:cubicBezTo>
                  <a:pt x="75" y="68"/>
                  <a:pt x="89" y="45"/>
                  <a:pt x="102" y="33"/>
                </a:cubicBezTo>
                <a:cubicBezTo>
                  <a:pt x="115" y="21"/>
                  <a:pt x="132" y="15"/>
                  <a:pt x="142" y="11"/>
                </a:cubicBezTo>
                <a:cubicBezTo>
                  <a:pt x="152" y="7"/>
                  <a:pt x="153" y="0"/>
                  <a:pt x="162" y="11"/>
                </a:cubicBezTo>
                <a:cubicBezTo>
                  <a:pt x="171" y="22"/>
                  <a:pt x="174" y="6"/>
                  <a:pt x="198" y="77"/>
                </a:cubicBezTo>
                <a:cubicBezTo>
                  <a:pt x="222" y="148"/>
                  <a:pt x="281" y="364"/>
                  <a:pt x="306" y="435"/>
                </a:cubicBezTo>
                <a:cubicBezTo>
                  <a:pt x="331" y="506"/>
                  <a:pt x="336" y="492"/>
                  <a:pt x="348" y="503"/>
                </a:cubicBezTo>
                <a:cubicBezTo>
                  <a:pt x="360" y="514"/>
                  <a:pt x="367" y="512"/>
                  <a:pt x="380" y="501"/>
                </a:cubicBezTo>
                <a:cubicBezTo>
                  <a:pt x="393" y="490"/>
                  <a:pt x="413" y="456"/>
                  <a:pt x="424" y="439"/>
                </a:cubicBezTo>
                <a:cubicBezTo>
                  <a:pt x="435" y="422"/>
                  <a:pt x="438" y="404"/>
                  <a:pt x="448" y="397"/>
                </a:cubicBezTo>
                <a:cubicBezTo>
                  <a:pt x="458" y="390"/>
                  <a:pt x="480" y="395"/>
                  <a:pt x="486" y="395"/>
                </a:cubicBezTo>
              </a:path>
            </a:pathLst>
          </a:custGeom>
          <a:noFill/>
          <a:ln w="38100" cmpd="sng">
            <a:solidFill>
              <a:schemeClr val="tx1"/>
            </a:solidFill>
            <a:round/>
            <a:headEnd/>
            <a:tailEnd/>
          </a:ln>
        </p:spPr>
        <p:txBody>
          <a:bodyPr/>
          <a:lstStyle/>
          <a:p>
            <a:endParaRPr lang="en-US"/>
          </a:p>
        </p:txBody>
      </p:sp>
      <p:sp>
        <p:nvSpPr>
          <p:cNvPr id="95273" name="Freeform 123"/>
          <p:cNvSpPr>
            <a:spLocks/>
          </p:cNvSpPr>
          <p:nvPr/>
        </p:nvSpPr>
        <p:spPr bwMode="auto">
          <a:xfrm>
            <a:off x="2081213" y="3343275"/>
            <a:ext cx="685800" cy="887413"/>
          </a:xfrm>
          <a:custGeom>
            <a:avLst/>
            <a:gdLst>
              <a:gd name="T0" fmla="*/ 0 w 717"/>
              <a:gd name="T1" fmla="*/ 2147483647 h 935"/>
              <a:gd name="T2" fmla="*/ 2147483647 w 717"/>
              <a:gd name="T3" fmla="*/ 2147483647 h 935"/>
              <a:gd name="T4" fmla="*/ 2147483647 w 717"/>
              <a:gd name="T5" fmla="*/ 2147483647 h 935"/>
              <a:gd name="T6" fmla="*/ 2147483647 w 717"/>
              <a:gd name="T7" fmla="*/ 2147483647 h 935"/>
              <a:gd name="T8" fmla="*/ 2147483647 w 717"/>
              <a:gd name="T9" fmla="*/ 2147483647 h 935"/>
              <a:gd name="T10" fmla="*/ 2147483647 w 717"/>
              <a:gd name="T11" fmla="*/ 2147483647 h 935"/>
              <a:gd name="T12" fmla="*/ 2147483647 w 717"/>
              <a:gd name="T13" fmla="*/ 2147483647 h 935"/>
              <a:gd name="T14" fmla="*/ 2147483647 w 717"/>
              <a:gd name="T15" fmla="*/ 2147483647 h 935"/>
              <a:gd name="T16" fmla="*/ 2147483647 w 717"/>
              <a:gd name="T17" fmla="*/ 2147483647 h 935"/>
              <a:gd name="T18" fmla="*/ 2147483647 w 717"/>
              <a:gd name="T19" fmla="*/ 2147483647 h 935"/>
              <a:gd name="T20" fmla="*/ 2147483647 w 717"/>
              <a:gd name="T21" fmla="*/ 2147483647 h 935"/>
              <a:gd name="T22" fmla="*/ 2147483647 w 717"/>
              <a:gd name="T23" fmla="*/ 2147483647 h 935"/>
              <a:gd name="T24" fmla="*/ 2147483647 w 717"/>
              <a:gd name="T25" fmla="*/ 2147483647 h 935"/>
              <a:gd name="T26" fmla="*/ 2147483647 w 717"/>
              <a:gd name="T27" fmla="*/ 2147483647 h 9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7"/>
              <a:gd name="T43" fmla="*/ 0 h 935"/>
              <a:gd name="T44" fmla="*/ 717 w 717"/>
              <a:gd name="T45" fmla="*/ 935 h 9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7" h="935">
                <a:moveTo>
                  <a:pt x="0" y="115"/>
                </a:moveTo>
                <a:cubicBezTo>
                  <a:pt x="3" y="132"/>
                  <a:pt x="6" y="149"/>
                  <a:pt x="15" y="148"/>
                </a:cubicBezTo>
                <a:cubicBezTo>
                  <a:pt x="24" y="147"/>
                  <a:pt x="38" y="129"/>
                  <a:pt x="54" y="112"/>
                </a:cubicBezTo>
                <a:cubicBezTo>
                  <a:pt x="70" y="95"/>
                  <a:pt x="95" y="62"/>
                  <a:pt x="111" y="49"/>
                </a:cubicBezTo>
                <a:cubicBezTo>
                  <a:pt x="127" y="36"/>
                  <a:pt x="135" y="33"/>
                  <a:pt x="147" y="34"/>
                </a:cubicBezTo>
                <a:cubicBezTo>
                  <a:pt x="159" y="35"/>
                  <a:pt x="162" y="0"/>
                  <a:pt x="183" y="55"/>
                </a:cubicBezTo>
                <a:cubicBezTo>
                  <a:pt x="204" y="110"/>
                  <a:pt x="248" y="288"/>
                  <a:pt x="273" y="364"/>
                </a:cubicBezTo>
                <a:cubicBezTo>
                  <a:pt x="298" y="440"/>
                  <a:pt x="314" y="487"/>
                  <a:pt x="336" y="511"/>
                </a:cubicBezTo>
                <a:cubicBezTo>
                  <a:pt x="358" y="535"/>
                  <a:pt x="391" y="520"/>
                  <a:pt x="408" y="508"/>
                </a:cubicBezTo>
                <a:cubicBezTo>
                  <a:pt x="425" y="496"/>
                  <a:pt x="430" y="452"/>
                  <a:pt x="441" y="436"/>
                </a:cubicBezTo>
                <a:cubicBezTo>
                  <a:pt x="452" y="420"/>
                  <a:pt x="461" y="411"/>
                  <a:pt x="474" y="412"/>
                </a:cubicBezTo>
                <a:cubicBezTo>
                  <a:pt x="487" y="413"/>
                  <a:pt x="492" y="371"/>
                  <a:pt x="519" y="445"/>
                </a:cubicBezTo>
                <a:cubicBezTo>
                  <a:pt x="546" y="519"/>
                  <a:pt x="603" y="777"/>
                  <a:pt x="636" y="856"/>
                </a:cubicBezTo>
                <a:cubicBezTo>
                  <a:pt x="669" y="935"/>
                  <a:pt x="693" y="928"/>
                  <a:pt x="717" y="922"/>
                </a:cubicBezTo>
              </a:path>
            </a:pathLst>
          </a:custGeom>
          <a:noFill/>
          <a:ln w="38100" cmpd="sng">
            <a:solidFill>
              <a:schemeClr val="tx1"/>
            </a:solidFill>
            <a:round/>
            <a:headEnd/>
            <a:tailEnd/>
          </a:ln>
        </p:spPr>
        <p:txBody>
          <a:bodyPr/>
          <a:lstStyle/>
          <a:p>
            <a:endParaRPr lang="en-US"/>
          </a:p>
        </p:txBody>
      </p:sp>
      <p:sp>
        <p:nvSpPr>
          <p:cNvPr id="95274" name="Freeform 124"/>
          <p:cNvSpPr>
            <a:spLocks/>
          </p:cNvSpPr>
          <p:nvPr/>
        </p:nvSpPr>
        <p:spPr bwMode="auto">
          <a:xfrm>
            <a:off x="3009900" y="4446588"/>
            <a:ext cx="679450" cy="887412"/>
          </a:xfrm>
          <a:custGeom>
            <a:avLst/>
            <a:gdLst>
              <a:gd name="T0" fmla="*/ 0 w 717"/>
              <a:gd name="T1" fmla="*/ 2147483647 h 935"/>
              <a:gd name="T2" fmla="*/ 2147483647 w 717"/>
              <a:gd name="T3" fmla="*/ 2147483647 h 935"/>
              <a:gd name="T4" fmla="*/ 2147483647 w 717"/>
              <a:gd name="T5" fmla="*/ 2147483647 h 935"/>
              <a:gd name="T6" fmla="*/ 2147483647 w 717"/>
              <a:gd name="T7" fmla="*/ 2147483647 h 935"/>
              <a:gd name="T8" fmla="*/ 2147483647 w 717"/>
              <a:gd name="T9" fmla="*/ 2147483647 h 935"/>
              <a:gd name="T10" fmla="*/ 2147483647 w 717"/>
              <a:gd name="T11" fmla="*/ 2147483647 h 935"/>
              <a:gd name="T12" fmla="*/ 2147483647 w 717"/>
              <a:gd name="T13" fmla="*/ 2147483647 h 935"/>
              <a:gd name="T14" fmla="*/ 2147483647 w 717"/>
              <a:gd name="T15" fmla="*/ 2147483647 h 935"/>
              <a:gd name="T16" fmla="*/ 2147483647 w 717"/>
              <a:gd name="T17" fmla="*/ 2147483647 h 935"/>
              <a:gd name="T18" fmla="*/ 2147483647 w 717"/>
              <a:gd name="T19" fmla="*/ 2147483647 h 935"/>
              <a:gd name="T20" fmla="*/ 2147483647 w 717"/>
              <a:gd name="T21" fmla="*/ 2147483647 h 935"/>
              <a:gd name="T22" fmla="*/ 2147483647 w 717"/>
              <a:gd name="T23" fmla="*/ 2147483647 h 935"/>
              <a:gd name="T24" fmla="*/ 2147483647 w 717"/>
              <a:gd name="T25" fmla="*/ 2147483647 h 935"/>
              <a:gd name="T26" fmla="*/ 2147483647 w 717"/>
              <a:gd name="T27" fmla="*/ 2147483647 h 9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7"/>
              <a:gd name="T43" fmla="*/ 0 h 935"/>
              <a:gd name="T44" fmla="*/ 717 w 717"/>
              <a:gd name="T45" fmla="*/ 935 h 9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7" h="935">
                <a:moveTo>
                  <a:pt x="0" y="115"/>
                </a:moveTo>
                <a:cubicBezTo>
                  <a:pt x="3" y="132"/>
                  <a:pt x="6" y="149"/>
                  <a:pt x="15" y="148"/>
                </a:cubicBezTo>
                <a:cubicBezTo>
                  <a:pt x="24" y="147"/>
                  <a:pt x="38" y="129"/>
                  <a:pt x="54" y="112"/>
                </a:cubicBezTo>
                <a:cubicBezTo>
                  <a:pt x="70" y="95"/>
                  <a:pt x="95" y="62"/>
                  <a:pt x="111" y="49"/>
                </a:cubicBezTo>
                <a:cubicBezTo>
                  <a:pt x="127" y="36"/>
                  <a:pt x="135" y="33"/>
                  <a:pt x="147" y="34"/>
                </a:cubicBezTo>
                <a:cubicBezTo>
                  <a:pt x="159" y="35"/>
                  <a:pt x="162" y="0"/>
                  <a:pt x="183" y="55"/>
                </a:cubicBezTo>
                <a:cubicBezTo>
                  <a:pt x="204" y="110"/>
                  <a:pt x="248" y="288"/>
                  <a:pt x="273" y="364"/>
                </a:cubicBezTo>
                <a:cubicBezTo>
                  <a:pt x="298" y="440"/>
                  <a:pt x="314" y="487"/>
                  <a:pt x="336" y="511"/>
                </a:cubicBezTo>
                <a:cubicBezTo>
                  <a:pt x="358" y="535"/>
                  <a:pt x="391" y="520"/>
                  <a:pt x="408" y="508"/>
                </a:cubicBezTo>
                <a:cubicBezTo>
                  <a:pt x="425" y="496"/>
                  <a:pt x="430" y="452"/>
                  <a:pt x="441" y="436"/>
                </a:cubicBezTo>
                <a:cubicBezTo>
                  <a:pt x="452" y="420"/>
                  <a:pt x="461" y="411"/>
                  <a:pt x="474" y="412"/>
                </a:cubicBezTo>
                <a:cubicBezTo>
                  <a:pt x="487" y="413"/>
                  <a:pt x="492" y="371"/>
                  <a:pt x="519" y="445"/>
                </a:cubicBezTo>
                <a:cubicBezTo>
                  <a:pt x="546" y="519"/>
                  <a:pt x="603" y="777"/>
                  <a:pt x="636" y="856"/>
                </a:cubicBezTo>
                <a:cubicBezTo>
                  <a:pt x="669" y="935"/>
                  <a:pt x="693" y="928"/>
                  <a:pt x="717" y="922"/>
                </a:cubicBezTo>
              </a:path>
            </a:pathLst>
          </a:custGeom>
          <a:noFill/>
          <a:ln w="38100" cmpd="sng">
            <a:solidFill>
              <a:schemeClr val="tx1"/>
            </a:solidFill>
            <a:round/>
            <a:headEnd/>
            <a:tailEnd/>
          </a:ln>
        </p:spPr>
        <p:txBody>
          <a:bodyPr/>
          <a:lstStyle/>
          <a:p>
            <a:endParaRPr lang="en-US"/>
          </a:p>
        </p:txBody>
      </p:sp>
      <p:sp>
        <p:nvSpPr>
          <p:cNvPr id="95275" name="Freeform 125"/>
          <p:cNvSpPr>
            <a:spLocks/>
          </p:cNvSpPr>
          <p:nvPr/>
        </p:nvSpPr>
        <p:spPr bwMode="auto">
          <a:xfrm>
            <a:off x="3322638" y="4818063"/>
            <a:ext cx="681037" cy="887412"/>
          </a:xfrm>
          <a:custGeom>
            <a:avLst/>
            <a:gdLst>
              <a:gd name="T0" fmla="*/ 0 w 717"/>
              <a:gd name="T1" fmla="*/ 2147483647 h 935"/>
              <a:gd name="T2" fmla="*/ 2147483647 w 717"/>
              <a:gd name="T3" fmla="*/ 2147483647 h 935"/>
              <a:gd name="T4" fmla="*/ 2147483647 w 717"/>
              <a:gd name="T5" fmla="*/ 2147483647 h 935"/>
              <a:gd name="T6" fmla="*/ 2147483647 w 717"/>
              <a:gd name="T7" fmla="*/ 2147483647 h 935"/>
              <a:gd name="T8" fmla="*/ 2147483647 w 717"/>
              <a:gd name="T9" fmla="*/ 2147483647 h 935"/>
              <a:gd name="T10" fmla="*/ 2147483647 w 717"/>
              <a:gd name="T11" fmla="*/ 2147483647 h 935"/>
              <a:gd name="T12" fmla="*/ 2147483647 w 717"/>
              <a:gd name="T13" fmla="*/ 2147483647 h 935"/>
              <a:gd name="T14" fmla="*/ 2147483647 w 717"/>
              <a:gd name="T15" fmla="*/ 2147483647 h 935"/>
              <a:gd name="T16" fmla="*/ 2147483647 w 717"/>
              <a:gd name="T17" fmla="*/ 2147483647 h 935"/>
              <a:gd name="T18" fmla="*/ 2147483647 w 717"/>
              <a:gd name="T19" fmla="*/ 2147483647 h 935"/>
              <a:gd name="T20" fmla="*/ 2147483647 w 717"/>
              <a:gd name="T21" fmla="*/ 2147483647 h 935"/>
              <a:gd name="T22" fmla="*/ 2147483647 w 717"/>
              <a:gd name="T23" fmla="*/ 2147483647 h 935"/>
              <a:gd name="T24" fmla="*/ 2147483647 w 717"/>
              <a:gd name="T25" fmla="*/ 2147483647 h 935"/>
              <a:gd name="T26" fmla="*/ 2147483647 w 717"/>
              <a:gd name="T27" fmla="*/ 2147483647 h 9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7"/>
              <a:gd name="T43" fmla="*/ 0 h 935"/>
              <a:gd name="T44" fmla="*/ 717 w 717"/>
              <a:gd name="T45" fmla="*/ 935 h 9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7" h="935">
                <a:moveTo>
                  <a:pt x="0" y="115"/>
                </a:moveTo>
                <a:cubicBezTo>
                  <a:pt x="3" y="132"/>
                  <a:pt x="6" y="149"/>
                  <a:pt x="15" y="148"/>
                </a:cubicBezTo>
                <a:cubicBezTo>
                  <a:pt x="24" y="147"/>
                  <a:pt x="38" y="129"/>
                  <a:pt x="54" y="112"/>
                </a:cubicBezTo>
                <a:cubicBezTo>
                  <a:pt x="70" y="95"/>
                  <a:pt x="95" y="62"/>
                  <a:pt x="111" y="49"/>
                </a:cubicBezTo>
                <a:cubicBezTo>
                  <a:pt x="127" y="36"/>
                  <a:pt x="135" y="33"/>
                  <a:pt x="147" y="34"/>
                </a:cubicBezTo>
                <a:cubicBezTo>
                  <a:pt x="159" y="35"/>
                  <a:pt x="162" y="0"/>
                  <a:pt x="183" y="55"/>
                </a:cubicBezTo>
                <a:cubicBezTo>
                  <a:pt x="204" y="110"/>
                  <a:pt x="248" y="288"/>
                  <a:pt x="273" y="364"/>
                </a:cubicBezTo>
                <a:cubicBezTo>
                  <a:pt x="298" y="440"/>
                  <a:pt x="314" y="487"/>
                  <a:pt x="336" y="511"/>
                </a:cubicBezTo>
                <a:cubicBezTo>
                  <a:pt x="358" y="535"/>
                  <a:pt x="391" y="520"/>
                  <a:pt x="408" y="508"/>
                </a:cubicBezTo>
                <a:cubicBezTo>
                  <a:pt x="425" y="496"/>
                  <a:pt x="430" y="452"/>
                  <a:pt x="441" y="436"/>
                </a:cubicBezTo>
                <a:cubicBezTo>
                  <a:pt x="452" y="420"/>
                  <a:pt x="461" y="411"/>
                  <a:pt x="474" y="412"/>
                </a:cubicBezTo>
                <a:cubicBezTo>
                  <a:pt x="487" y="413"/>
                  <a:pt x="492" y="371"/>
                  <a:pt x="519" y="445"/>
                </a:cubicBezTo>
                <a:cubicBezTo>
                  <a:pt x="546" y="519"/>
                  <a:pt x="603" y="777"/>
                  <a:pt x="636" y="856"/>
                </a:cubicBezTo>
                <a:cubicBezTo>
                  <a:pt x="669" y="935"/>
                  <a:pt x="693" y="928"/>
                  <a:pt x="717" y="922"/>
                </a:cubicBezTo>
              </a:path>
            </a:pathLst>
          </a:custGeom>
          <a:noFill/>
          <a:ln w="38100" cmpd="sng">
            <a:solidFill>
              <a:schemeClr val="tx1"/>
            </a:solidFill>
            <a:round/>
            <a:headEnd/>
            <a:tailEnd/>
          </a:ln>
        </p:spPr>
        <p:txBody>
          <a:bodyPr/>
          <a:lstStyle/>
          <a:p>
            <a:endParaRPr lang="en-US"/>
          </a:p>
        </p:txBody>
      </p:sp>
      <p:sp>
        <p:nvSpPr>
          <p:cNvPr id="95276" name="Text Box 126"/>
          <p:cNvSpPr txBox="1">
            <a:spLocks noChangeArrowheads="1"/>
          </p:cNvSpPr>
          <p:nvPr/>
        </p:nvSpPr>
        <p:spPr bwMode="auto">
          <a:xfrm>
            <a:off x="8650288" y="3479800"/>
            <a:ext cx="787400" cy="366713"/>
          </a:xfrm>
          <a:prstGeom prst="rect">
            <a:avLst/>
          </a:prstGeom>
          <a:noFill/>
          <a:ln w="9525">
            <a:noFill/>
            <a:miter lim="800000"/>
            <a:headEnd/>
            <a:tailEnd/>
          </a:ln>
        </p:spPr>
        <p:txBody>
          <a:bodyPr wrap="none">
            <a:spAutoFit/>
          </a:bodyPr>
          <a:lstStyle/>
          <a:p>
            <a:r>
              <a:rPr lang="en-US" altLang="en-US" sz="1800"/>
              <a:t>Time t</a:t>
            </a:r>
          </a:p>
        </p:txBody>
      </p:sp>
      <p:pic>
        <p:nvPicPr>
          <p:cNvPr id="95277" name="Picture 127" descr="TP_tmp"/>
          <p:cNvPicPr>
            <a:picLocks noChangeAspect="1" noChangeArrowheads="1"/>
          </p:cNvPicPr>
          <p:nvPr>
            <p:custDataLst>
              <p:tags r:id="rId1"/>
            </p:custDataLst>
          </p:nvPr>
        </p:nvPicPr>
        <p:blipFill>
          <a:blip r:embed="rId8"/>
          <a:srcRect/>
          <a:stretch>
            <a:fillRect/>
          </a:stretch>
        </p:blipFill>
        <p:spPr bwMode="auto">
          <a:xfrm>
            <a:off x="965200" y="709613"/>
            <a:ext cx="4368800" cy="355600"/>
          </a:xfrm>
          <a:prstGeom prst="rect">
            <a:avLst/>
          </a:prstGeom>
          <a:noFill/>
          <a:ln w="9525">
            <a:noFill/>
            <a:miter lim="800000"/>
            <a:headEnd/>
            <a:tailEnd/>
          </a:ln>
        </p:spPr>
      </p:pic>
      <p:sp>
        <p:nvSpPr>
          <p:cNvPr id="95278" name="Line 128"/>
          <p:cNvSpPr>
            <a:spLocks noChangeShapeType="1"/>
          </p:cNvSpPr>
          <p:nvPr/>
        </p:nvSpPr>
        <p:spPr bwMode="auto">
          <a:xfrm flipH="1">
            <a:off x="1041400" y="3462338"/>
            <a:ext cx="1036638" cy="2530475"/>
          </a:xfrm>
          <a:prstGeom prst="line">
            <a:avLst/>
          </a:prstGeom>
          <a:noFill/>
          <a:ln w="19050">
            <a:solidFill>
              <a:schemeClr val="tx1"/>
            </a:solidFill>
            <a:round/>
            <a:headEnd/>
            <a:tailEnd type="stealth" w="lg" len="lg"/>
          </a:ln>
        </p:spPr>
        <p:txBody>
          <a:bodyPr/>
          <a:lstStyle/>
          <a:p>
            <a:endParaRPr lang="en-US"/>
          </a:p>
        </p:txBody>
      </p:sp>
      <p:sp>
        <p:nvSpPr>
          <p:cNvPr id="95279" name="Text Box 129"/>
          <p:cNvSpPr txBox="1">
            <a:spLocks noChangeArrowheads="1"/>
          </p:cNvSpPr>
          <p:nvPr/>
        </p:nvSpPr>
        <p:spPr bwMode="auto">
          <a:xfrm>
            <a:off x="1166813" y="6122988"/>
            <a:ext cx="295275" cy="366712"/>
          </a:xfrm>
          <a:prstGeom prst="rect">
            <a:avLst/>
          </a:prstGeom>
          <a:noFill/>
          <a:ln w="9525">
            <a:noFill/>
            <a:miter lim="800000"/>
            <a:headEnd/>
            <a:tailEnd/>
          </a:ln>
        </p:spPr>
        <p:txBody>
          <a:bodyPr>
            <a:spAutoFit/>
          </a:bodyPr>
          <a:lstStyle/>
          <a:p>
            <a:pPr>
              <a:spcBef>
                <a:spcPct val="50000"/>
              </a:spcBef>
            </a:pPr>
            <a:r>
              <a:rPr lang="en-US" altLang="en-US" sz="1800" i="1"/>
              <a:t>z</a:t>
            </a:r>
          </a:p>
        </p:txBody>
      </p:sp>
      <p:sp>
        <p:nvSpPr>
          <p:cNvPr id="95280" name="Text Box 130"/>
          <p:cNvSpPr txBox="1">
            <a:spLocks noChangeArrowheads="1"/>
          </p:cNvSpPr>
          <p:nvPr/>
        </p:nvSpPr>
        <p:spPr bwMode="auto">
          <a:xfrm>
            <a:off x="6343650" y="2647950"/>
            <a:ext cx="311150" cy="366713"/>
          </a:xfrm>
          <a:prstGeom prst="rect">
            <a:avLst/>
          </a:prstGeom>
          <a:noFill/>
          <a:ln w="9525">
            <a:noFill/>
            <a:miter lim="800000"/>
            <a:headEnd/>
            <a:tailEnd/>
          </a:ln>
        </p:spPr>
        <p:txBody>
          <a:bodyPr wrap="none">
            <a:spAutoFit/>
          </a:bodyPr>
          <a:lstStyle/>
          <a:p>
            <a:r>
              <a:rPr lang="en-US" altLang="en-US" sz="1800" i="1"/>
              <a:t>T</a:t>
            </a:r>
          </a:p>
        </p:txBody>
      </p:sp>
      <p:pic>
        <p:nvPicPr>
          <p:cNvPr id="95281" name="Picture 131" descr="TP_tmp"/>
          <p:cNvPicPr>
            <a:picLocks noChangeAspect="1" noChangeArrowheads="1"/>
          </p:cNvPicPr>
          <p:nvPr>
            <p:custDataLst>
              <p:tags r:id="rId2"/>
            </p:custDataLst>
          </p:nvPr>
        </p:nvPicPr>
        <p:blipFill>
          <a:blip r:embed="rId9"/>
          <a:srcRect/>
          <a:stretch>
            <a:fillRect/>
          </a:stretch>
        </p:blipFill>
        <p:spPr bwMode="auto">
          <a:xfrm>
            <a:off x="1560513" y="3468688"/>
            <a:ext cx="152400" cy="203200"/>
          </a:xfrm>
          <a:prstGeom prst="rect">
            <a:avLst/>
          </a:prstGeom>
          <a:noFill/>
          <a:ln w="9525">
            <a:noFill/>
            <a:miter lim="800000"/>
            <a:headEnd/>
            <a:tailEnd/>
          </a:ln>
        </p:spPr>
      </p:pic>
      <p:sp>
        <p:nvSpPr>
          <p:cNvPr id="95282" name="Line 132"/>
          <p:cNvSpPr>
            <a:spLocks noChangeShapeType="1"/>
          </p:cNvSpPr>
          <p:nvPr/>
        </p:nvSpPr>
        <p:spPr bwMode="auto">
          <a:xfrm flipV="1">
            <a:off x="1744663" y="3433763"/>
            <a:ext cx="212725" cy="496887"/>
          </a:xfrm>
          <a:prstGeom prst="line">
            <a:avLst/>
          </a:prstGeom>
          <a:noFill/>
          <a:ln w="9525">
            <a:solidFill>
              <a:schemeClr val="tx1"/>
            </a:solidFill>
            <a:round/>
            <a:headEnd type="stealth" w="lg" len="lg"/>
            <a:tailEnd type="stealth" w="lg" len="lg"/>
          </a:ln>
        </p:spPr>
        <p:txBody>
          <a:bodyPr/>
          <a:lstStyle/>
          <a:p>
            <a:endParaRPr lang="en-US"/>
          </a:p>
        </p:txBody>
      </p:sp>
      <p:sp>
        <p:nvSpPr>
          <p:cNvPr id="95283" name="Line 133"/>
          <p:cNvSpPr>
            <a:spLocks noChangeShapeType="1"/>
          </p:cNvSpPr>
          <p:nvPr/>
        </p:nvSpPr>
        <p:spPr bwMode="auto">
          <a:xfrm>
            <a:off x="5908675" y="3087688"/>
            <a:ext cx="1076325" cy="0"/>
          </a:xfrm>
          <a:prstGeom prst="line">
            <a:avLst/>
          </a:prstGeom>
          <a:noFill/>
          <a:ln w="9525">
            <a:solidFill>
              <a:schemeClr val="tx1"/>
            </a:solidFill>
            <a:round/>
            <a:headEnd type="stealth" w="lg" len="lg"/>
            <a:tailEnd type="stealth" w="lg" len="lg"/>
          </a:ln>
        </p:spPr>
        <p:txBody>
          <a:bodyPr/>
          <a:lstStyle/>
          <a:p>
            <a:endParaRPr lang="en-US"/>
          </a:p>
        </p:txBody>
      </p:sp>
      <p:sp>
        <p:nvSpPr>
          <p:cNvPr id="95284" name="Line 134"/>
          <p:cNvSpPr>
            <a:spLocks noChangeShapeType="1"/>
          </p:cNvSpPr>
          <p:nvPr/>
        </p:nvSpPr>
        <p:spPr bwMode="auto">
          <a:xfrm flipV="1">
            <a:off x="7818438" y="4884738"/>
            <a:ext cx="0" cy="244475"/>
          </a:xfrm>
          <a:prstGeom prst="line">
            <a:avLst/>
          </a:prstGeom>
          <a:noFill/>
          <a:ln w="9525">
            <a:solidFill>
              <a:schemeClr val="tx1"/>
            </a:solidFill>
            <a:round/>
            <a:headEnd/>
            <a:tailEnd/>
          </a:ln>
        </p:spPr>
        <p:txBody>
          <a:bodyPr/>
          <a:lstStyle/>
          <a:p>
            <a:endParaRPr lang="en-US"/>
          </a:p>
        </p:txBody>
      </p:sp>
      <p:sp>
        <p:nvSpPr>
          <p:cNvPr id="95285" name="Line 135"/>
          <p:cNvSpPr>
            <a:spLocks noChangeShapeType="1"/>
          </p:cNvSpPr>
          <p:nvPr/>
        </p:nvSpPr>
        <p:spPr bwMode="auto">
          <a:xfrm flipV="1">
            <a:off x="5765800" y="4314825"/>
            <a:ext cx="0" cy="244475"/>
          </a:xfrm>
          <a:prstGeom prst="line">
            <a:avLst/>
          </a:prstGeom>
          <a:noFill/>
          <a:ln w="9525">
            <a:solidFill>
              <a:schemeClr val="tx1"/>
            </a:solidFill>
            <a:round/>
            <a:headEnd/>
            <a:tailEnd/>
          </a:ln>
        </p:spPr>
        <p:txBody>
          <a:bodyPr/>
          <a:lstStyle/>
          <a:p>
            <a:endParaRPr lang="en-US"/>
          </a:p>
        </p:txBody>
      </p:sp>
      <p:sp>
        <p:nvSpPr>
          <p:cNvPr id="95286" name="Line 136"/>
          <p:cNvSpPr>
            <a:spLocks noChangeShapeType="1"/>
          </p:cNvSpPr>
          <p:nvPr/>
        </p:nvSpPr>
        <p:spPr bwMode="auto">
          <a:xfrm flipV="1">
            <a:off x="3684588" y="3778250"/>
            <a:ext cx="0" cy="244475"/>
          </a:xfrm>
          <a:prstGeom prst="line">
            <a:avLst/>
          </a:prstGeom>
          <a:noFill/>
          <a:ln w="9525">
            <a:solidFill>
              <a:schemeClr val="tx1"/>
            </a:solidFill>
            <a:round/>
            <a:headEnd/>
            <a:tailEnd/>
          </a:ln>
        </p:spPr>
        <p:txBody>
          <a:bodyPr/>
          <a:lstStyle/>
          <a:p>
            <a:endParaRPr lang="en-US"/>
          </a:p>
        </p:txBody>
      </p:sp>
      <p:grpSp>
        <p:nvGrpSpPr>
          <p:cNvPr id="11401" name="Group 137"/>
          <p:cNvGrpSpPr>
            <a:grpSpLocks/>
          </p:cNvGrpSpPr>
          <p:nvPr/>
        </p:nvGrpSpPr>
        <p:grpSpPr bwMode="auto">
          <a:xfrm>
            <a:off x="7653338" y="4578350"/>
            <a:ext cx="811212" cy="474663"/>
            <a:chOff x="5638" y="1622"/>
            <a:chExt cx="1965" cy="1151"/>
          </a:xfrm>
        </p:grpSpPr>
        <p:grpSp>
          <p:nvGrpSpPr>
            <p:cNvPr id="95301" name="Group 138"/>
            <p:cNvGrpSpPr>
              <a:grpSpLocks/>
            </p:cNvGrpSpPr>
            <p:nvPr/>
          </p:nvGrpSpPr>
          <p:grpSpPr bwMode="auto">
            <a:xfrm>
              <a:off x="5638" y="1622"/>
              <a:ext cx="1433" cy="1151"/>
              <a:chOff x="5638" y="1622"/>
              <a:chExt cx="1433" cy="1151"/>
            </a:xfrm>
          </p:grpSpPr>
          <p:sp>
            <p:nvSpPr>
              <p:cNvPr id="95303" name="Freeform 139"/>
              <p:cNvSpPr>
                <a:spLocks/>
              </p:cNvSpPr>
              <p:nvPr/>
            </p:nvSpPr>
            <p:spPr bwMode="auto">
              <a:xfrm rot="20897639" flipH="1">
                <a:off x="5913" y="1885"/>
                <a:ext cx="157" cy="888"/>
              </a:xfrm>
              <a:custGeom>
                <a:avLst/>
                <a:gdLst>
                  <a:gd name="T0" fmla="*/ 1037 w 98"/>
                  <a:gd name="T1" fmla="*/ 0 h 488"/>
                  <a:gd name="T2" fmla="*/ 801 w 98"/>
                  <a:gd name="T3" fmla="*/ 360 h 488"/>
                  <a:gd name="T4" fmla="*/ 525 w 98"/>
                  <a:gd name="T5" fmla="*/ 440 h 488"/>
                  <a:gd name="T6" fmla="*/ 274 w 98"/>
                  <a:gd name="T7" fmla="*/ 921 h 488"/>
                  <a:gd name="T8" fmla="*/ 210 w 98"/>
                  <a:gd name="T9" fmla="*/ 1314 h 488"/>
                  <a:gd name="T10" fmla="*/ 274 w 98"/>
                  <a:gd name="T11" fmla="*/ 2477 h 488"/>
                  <a:gd name="T12" fmla="*/ 357 w 98"/>
                  <a:gd name="T13" fmla="*/ 4109 h 488"/>
                  <a:gd name="T14" fmla="*/ 274 w 98"/>
                  <a:gd name="T15" fmla="*/ 6302 h 488"/>
                  <a:gd name="T16" fmla="*/ 0 w 98"/>
                  <a:gd name="T17" fmla="*/ 9739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95304" name="Freeform 140"/>
              <p:cNvSpPr>
                <a:spLocks/>
              </p:cNvSpPr>
              <p:nvPr/>
            </p:nvSpPr>
            <p:spPr bwMode="auto">
              <a:xfrm rot="20897639" flipH="1">
                <a:off x="5638" y="1859"/>
                <a:ext cx="183" cy="68"/>
              </a:xfrm>
              <a:custGeom>
                <a:avLst/>
                <a:gdLst>
                  <a:gd name="T0" fmla="*/ 67 w 114"/>
                  <a:gd name="T1" fmla="*/ 0 h 37"/>
                  <a:gd name="T2" fmla="*/ 310 w 114"/>
                  <a:gd name="T3" fmla="*/ 193 h 37"/>
                  <a:gd name="T4" fmla="*/ 917 w 114"/>
                  <a:gd name="T5" fmla="*/ 250 h 37"/>
                  <a:gd name="T6" fmla="*/ 1183 w 114"/>
                  <a:gd name="T7" fmla="*/ 379 h 37"/>
                  <a:gd name="T8" fmla="*/ 1120 w 114"/>
                  <a:gd name="T9" fmla="*/ 584 h 37"/>
                  <a:gd name="T10" fmla="*/ 1023 w 114"/>
                  <a:gd name="T11" fmla="*/ 709 h 37"/>
                  <a:gd name="T12" fmla="*/ 758 w 114"/>
                  <a:gd name="T13" fmla="*/ 777 h 37"/>
                  <a:gd name="T14" fmla="*/ 340 w 114"/>
                  <a:gd name="T15" fmla="*/ 750 h 37"/>
                  <a:gd name="T16" fmla="*/ 0 w 114"/>
                  <a:gd name="T17" fmla="*/ 77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95305" name="Freeform 141"/>
              <p:cNvSpPr>
                <a:spLocks/>
              </p:cNvSpPr>
              <p:nvPr/>
            </p:nvSpPr>
            <p:spPr bwMode="auto">
              <a:xfrm rot="20897639" flipH="1">
                <a:off x="5861" y="1622"/>
                <a:ext cx="1128" cy="714"/>
              </a:xfrm>
              <a:custGeom>
                <a:avLst/>
                <a:gdLst>
                  <a:gd name="T0" fmla="*/ 7433 w 704"/>
                  <a:gd name="T1" fmla="*/ 1046 h 392"/>
                  <a:gd name="T2" fmla="*/ 7310 w 704"/>
                  <a:gd name="T3" fmla="*/ 485 h 392"/>
                  <a:gd name="T4" fmla="*/ 7101 w 704"/>
                  <a:gd name="T5" fmla="*/ 80 h 392"/>
                  <a:gd name="T6" fmla="*/ 6544 w 704"/>
                  <a:gd name="T7" fmla="*/ 0 h 392"/>
                  <a:gd name="T8" fmla="*/ 6335 w 704"/>
                  <a:gd name="T9" fmla="*/ 44 h 392"/>
                  <a:gd name="T10" fmla="*/ 5767 w 704"/>
                  <a:gd name="T11" fmla="*/ 521 h 392"/>
                  <a:gd name="T12" fmla="*/ 5512 w 704"/>
                  <a:gd name="T13" fmla="*/ 1200 h 392"/>
                  <a:gd name="T14" fmla="*/ 5342 w 704"/>
                  <a:gd name="T15" fmla="*/ 2080 h 392"/>
                  <a:gd name="T16" fmla="*/ 5342 w 704"/>
                  <a:gd name="T17" fmla="*/ 2730 h 392"/>
                  <a:gd name="T18" fmla="*/ 5342 w 704"/>
                  <a:gd name="T19" fmla="*/ 4096 h 392"/>
                  <a:gd name="T20" fmla="*/ 5512 w 704"/>
                  <a:gd name="T21" fmla="*/ 4810 h 392"/>
                  <a:gd name="T22" fmla="*/ 5451 w 704"/>
                  <a:gd name="T23" fmla="*/ 5570 h 392"/>
                  <a:gd name="T24" fmla="*/ 5451 w 704"/>
                  <a:gd name="T25" fmla="*/ 6659 h 392"/>
                  <a:gd name="T26" fmla="*/ 5114 w 704"/>
                  <a:gd name="T27" fmla="*/ 7461 h 392"/>
                  <a:gd name="T28" fmla="*/ 4501 w 704"/>
                  <a:gd name="T29" fmla="*/ 7863 h 392"/>
                  <a:gd name="T30" fmla="*/ 3823 w 704"/>
                  <a:gd name="T31" fmla="*/ 7863 h 392"/>
                  <a:gd name="T32" fmla="*/ 2724 w 704"/>
                  <a:gd name="T33" fmla="*/ 7253 h 392"/>
                  <a:gd name="T34" fmla="*/ 1774 w 704"/>
                  <a:gd name="T35" fmla="*/ 6615 h 392"/>
                  <a:gd name="T36" fmla="*/ 0 w 704"/>
                  <a:gd name="T37" fmla="*/ 5570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95306" name="Freeform 142"/>
              <p:cNvSpPr>
                <a:spLocks/>
              </p:cNvSpPr>
              <p:nvPr/>
            </p:nvSpPr>
            <p:spPr bwMode="auto">
              <a:xfrm rot="20897639" flipH="1">
                <a:off x="6799" y="2036"/>
                <a:ext cx="272" cy="564"/>
              </a:xfrm>
              <a:custGeom>
                <a:avLst/>
                <a:gdLst>
                  <a:gd name="T0" fmla="*/ 0 w 170"/>
                  <a:gd name="T1" fmla="*/ 0 h 310"/>
                  <a:gd name="T2" fmla="*/ 1008 w 170"/>
                  <a:gd name="T3" fmla="*/ 2432 h 310"/>
                  <a:gd name="T4" fmla="*/ 1552 w 170"/>
                  <a:gd name="T5" fmla="*/ 4226 h 310"/>
                  <a:gd name="T6" fmla="*/ 1782 w 170"/>
                  <a:gd name="T7" fmla="*/ 618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95307" name="Freeform 143"/>
              <p:cNvSpPr>
                <a:spLocks/>
              </p:cNvSpPr>
              <p:nvPr/>
            </p:nvSpPr>
            <p:spPr bwMode="auto">
              <a:xfrm rot="20897639" flipH="1">
                <a:off x="5891" y="1640"/>
                <a:ext cx="1104" cy="1038"/>
              </a:xfrm>
              <a:custGeom>
                <a:avLst/>
                <a:gdLst>
                  <a:gd name="T0" fmla="*/ 7122 w 689"/>
                  <a:gd name="T1" fmla="*/ 832 h 570"/>
                  <a:gd name="T2" fmla="*/ 7034 w 689"/>
                  <a:gd name="T3" fmla="*/ 537 h 570"/>
                  <a:gd name="T4" fmla="*/ 6960 w 689"/>
                  <a:gd name="T5" fmla="*/ 279 h 570"/>
                  <a:gd name="T6" fmla="*/ 6719 w 689"/>
                  <a:gd name="T7" fmla="*/ 0 h 570"/>
                  <a:gd name="T8" fmla="*/ 6578 w 689"/>
                  <a:gd name="T9" fmla="*/ 44 h 570"/>
                  <a:gd name="T10" fmla="*/ 6305 w 689"/>
                  <a:gd name="T11" fmla="*/ 53 h 570"/>
                  <a:gd name="T12" fmla="*/ 6018 w 689"/>
                  <a:gd name="T13" fmla="*/ 177 h 570"/>
                  <a:gd name="T14" fmla="*/ 5767 w 689"/>
                  <a:gd name="T15" fmla="*/ 417 h 570"/>
                  <a:gd name="T16" fmla="*/ 5579 w 689"/>
                  <a:gd name="T17" fmla="*/ 657 h 570"/>
                  <a:gd name="T18" fmla="*/ 5417 w 689"/>
                  <a:gd name="T19" fmla="*/ 1124 h 570"/>
                  <a:gd name="T20" fmla="*/ 5260 w 689"/>
                  <a:gd name="T21" fmla="*/ 1781 h 570"/>
                  <a:gd name="T22" fmla="*/ 5260 w 689"/>
                  <a:gd name="T23" fmla="*/ 3223 h 570"/>
                  <a:gd name="T24" fmla="*/ 5246 w 689"/>
                  <a:gd name="T25" fmla="*/ 3901 h 570"/>
                  <a:gd name="T26" fmla="*/ 5376 w 689"/>
                  <a:gd name="T27" fmla="*/ 4367 h 570"/>
                  <a:gd name="T28" fmla="*/ 5353 w 689"/>
                  <a:gd name="T29" fmla="*/ 5090 h 570"/>
                  <a:gd name="T30" fmla="*/ 5294 w 689"/>
                  <a:gd name="T31" fmla="*/ 6665 h 570"/>
                  <a:gd name="T32" fmla="*/ 5167 w 689"/>
                  <a:gd name="T33" fmla="*/ 6975 h 570"/>
                  <a:gd name="T34" fmla="*/ 5102 w 689"/>
                  <a:gd name="T35" fmla="*/ 7097 h 570"/>
                  <a:gd name="T36" fmla="*/ 4978 w 689"/>
                  <a:gd name="T37" fmla="*/ 7488 h 570"/>
                  <a:gd name="T38" fmla="*/ 4752 w 689"/>
                  <a:gd name="T39" fmla="*/ 7634 h 570"/>
                  <a:gd name="T40" fmla="*/ 4488 w 689"/>
                  <a:gd name="T41" fmla="*/ 7754 h 570"/>
                  <a:gd name="T42" fmla="*/ 4277 w 689"/>
                  <a:gd name="T43" fmla="*/ 7996 h 570"/>
                  <a:gd name="T44" fmla="*/ 3580 w 689"/>
                  <a:gd name="T45" fmla="*/ 7849 h 570"/>
                  <a:gd name="T46" fmla="*/ 3538 w 689"/>
                  <a:gd name="T47" fmla="*/ 7810 h 570"/>
                  <a:gd name="T48" fmla="*/ 3389 w 689"/>
                  <a:gd name="T49" fmla="*/ 7783 h 570"/>
                  <a:gd name="T50" fmla="*/ 3360 w 689"/>
                  <a:gd name="T51" fmla="*/ 7687 h 570"/>
                  <a:gd name="T52" fmla="*/ 3230 w 689"/>
                  <a:gd name="T53" fmla="*/ 7634 h 570"/>
                  <a:gd name="T54" fmla="*/ 3073 w 689"/>
                  <a:gd name="T55" fmla="*/ 7512 h 570"/>
                  <a:gd name="T56" fmla="*/ 2716 w 689"/>
                  <a:gd name="T57" fmla="*/ 7368 h 570"/>
                  <a:gd name="T58" fmla="*/ 2540 w 689"/>
                  <a:gd name="T59" fmla="*/ 7246 h 570"/>
                  <a:gd name="T60" fmla="*/ 2267 w 689"/>
                  <a:gd name="T61" fmla="*/ 7069 h 570"/>
                  <a:gd name="T62" fmla="*/ 2187 w 689"/>
                  <a:gd name="T63" fmla="*/ 7004 h 570"/>
                  <a:gd name="T64" fmla="*/ 785 w 689"/>
                  <a:gd name="T65" fmla="*/ 6124 h 570"/>
                  <a:gd name="T66" fmla="*/ 0 w 689"/>
                  <a:gd name="T67" fmla="*/ 5627 h 570"/>
                  <a:gd name="T68" fmla="*/ 494 w 689"/>
                  <a:gd name="T69" fmla="*/ 6774 h 570"/>
                  <a:gd name="T70" fmla="*/ 843 w 689"/>
                  <a:gd name="T71" fmla="*/ 7634 h 570"/>
                  <a:gd name="T72" fmla="*/ 1194 w 689"/>
                  <a:gd name="T73" fmla="*/ 8466 h 570"/>
                  <a:gd name="T74" fmla="*/ 1476 w 689"/>
                  <a:gd name="T75" fmla="*/ 9856 h 570"/>
                  <a:gd name="T76" fmla="*/ 1633 w 689"/>
                  <a:gd name="T77" fmla="*/ 10974 h 570"/>
                  <a:gd name="T78" fmla="*/ 1682 w 689"/>
                  <a:gd name="T79" fmla="*/ 11414 h 570"/>
                  <a:gd name="T80" fmla="*/ 3258 w 689"/>
                  <a:gd name="T81" fmla="*/ 11092 h 570"/>
                  <a:gd name="T82" fmla="*/ 3982 w 689"/>
                  <a:gd name="T83" fmla="*/ 11414 h 570"/>
                  <a:gd name="T84" fmla="*/ 5220 w 689"/>
                  <a:gd name="T85" fmla="*/ 11119 h 570"/>
                  <a:gd name="T86" fmla="*/ 5913 w 689"/>
                  <a:gd name="T87" fmla="*/ 11216 h 570"/>
                  <a:gd name="T88" fmla="*/ 6175 w 689"/>
                  <a:gd name="T89" fmla="*/ 11119 h 570"/>
                  <a:gd name="T90" fmla="*/ 6421 w 689"/>
                  <a:gd name="T91" fmla="*/ 8635 h 570"/>
                  <a:gd name="T92" fmla="*/ 6488 w 689"/>
                  <a:gd name="T93" fmla="*/ 7554 h 570"/>
                  <a:gd name="T94" fmla="*/ 6488 w 689"/>
                  <a:gd name="T95" fmla="*/ 7312 h 570"/>
                  <a:gd name="T96" fmla="*/ 6521 w 689"/>
                  <a:gd name="T97" fmla="*/ 6070 h 570"/>
                  <a:gd name="T98" fmla="*/ 6491 w 689"/>
                  <a:gd name="T99" fmla="*/ 4753 h 570"/>
                  <a:gd name="T100" fmla="*/ 6368 w 689"/>
                  <a:gd name="T101" fmla="*/ 3363 h 570"/>
                  <a:gd name="T102" fmla="*/ 6421 w 689"/>
                  <a:gd name="T103" fmla="*/ 2584 h 570"/>
                  <a:gd name="T104" fmla="*/ 6454 w 689"/>
                  <a:gd name="T105" fmla="*/ 2344 h 570"/>
                  <a:gd name="T106" fmla="*/ 6557 w 689"/>
                  <a:gd name="T107" fmla="*/ 2265 h 570"/>
                  <a:gd name="T108" fmla="*/ 6645 w 689"/>
                  <a:gd name="T109" fmla="*/ 2047 h 570"/>
                  <a:gd name="T110" fmla="*/ 6808 w 689"/>
                  <a:gd name="T111" fmla="*/ 2023 h 570"/>
                  <a:gd name="T112" fmla="*/ 6906 w 689"/>
                  <a:gd name="T113" fmla="*/ 1781 h 570"/>
                  <a:gd name="T114" fmla="*/ 7212 w 689"/>
                  <a:gd name="T115" fmla="*/ 1566 h 570"/>
                  <a:gd name="T116" fmla="*/ 7158 w 689"/>
                  <a:gd name="T117" fmla="*/ 1022 h 570"/>
                  <a:gd name="T118" fmla="*/ 7122 w 689"/>
                  <a:gd name="T119" fmla="*/ 83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95308" name="Oval 144"/>
              <p:cNvSpPr>
                <a:spLocks noChangeArrowheads="1"/>
              </p:cNvSpPr>
              <p:nvPr/>
            </p:nvSpPr>
            <p:spPr bwMode="auto">
              <a:xfrm rot="20897639" flipH="1">
                <a:off x="5884" y="1790"/>
                <a:ext cx="43" cy="49"/>
              </a:xfrm>
              <a:prstGeom prst="ellipse">
                <a:avLst/>
              </a:prstGeom>
              <a:noFill/>
              <a:ln w="12700">
                <a:solidFill>
                  <a:schemeClr val="tx1"/>
                </a:solidFill>
                <a:round/>
                <a:headEnd/>
                <a:tailEnd/>
              </a:ln>
            </p:spPr>
            <p:txBody>
              <a:bodyPr wrap="none" anchor="ctr"/>
              <a:lstStyle/>
              <a:p>
                <a:endParaRPr lang="en-US" altLang="en-US"/>
              </a:p>
            </p:txBody>
          </p:sp>
          <p:sp>
            <p:nvSpPr>
              <p:cNvPr id="95309" name="Freeform 145"/>
              <p:cNvSpPr>
                <a:spLocks/>
              </p:cNvSpPr>
              <p:nvPr/>
            </p:nvSpPr>
            <p:spPr bwMode="auto">
              <a:xfrm>
                <a:off x="5664" y="1907"/>
                <a:ext cx="162" cy="119"/>
              </a:xfrm>
              <a:custGeom>
                <a:avLst/>
                <a:gdLst>
                  <a:gd name="T0" fmla="*/ 162 w 162"/>
                  <a:gd name="T1" fmla="*/ 0 h 119"/>
                  <a:gd name="T2" fmla="*/ 48 w 162"/>
                  <a:gd name="T3" fmla="*/ 105 h 119"/>
                  <a:gd name="T4" fmla="*/ 3 w 162"/>
                  <a:gd name="T5" fmla="*/ 85 h 119"/>
                  <a:gd name="T6" fmla="*/ 68 w 162"/>
                  <a:gd name="T7" fmla="*/ 30 h 119"/>
                  <a:gd name="T8" fmla="*/ 0 60000 65536"/>
                  <a:gd name="T9" fmla="*/ 0 60000 65536"/>
                  <a:gd name="T10" fmla="*/ 0 60000 65536"/>
                  <a:gd name="T11" fmla="*/ 0 60000 65536"/>
                  <a:gd name="T12" fmla="*/ 0 w 162"/>
                  <a:gd name="T13" fmla="*/ 0 h 119"/>
                  <a:gd name="T14" fmla="*/ 162 w 162"/>
                  <a:gd name="T15" fmla="*/ 119 h 119"/>
                </a:gdLst>
                <a:ahLst/>
                <a:cxnLst>
                  <a:cxn ang="T8">
                    <a:pos x="T0" y="T1"/>
                  </a:cxn>
                  <a:cxn ang="T9">
                    <a:pos x="T2" y="T3"/>
                  </a:cxn>
                  <a:cxn ang="T10">
                    <a:pos x="T4" y="T5"/>
                  </a:cxn>
                  <a:cxn ang="T11">
                    <a:pos x="T6" y="T7"/>
                  </a:cxn>
                </a:cxnLst>
                <a:rect l="T12" t="T13" r="T14" b="T15"/>
                <a:pathLst>
                  <a:path w="162" h="119">
                    <a:moveTo>
                      <a:pt x="162" y="0"/>
                    </a:moveTo>
                    <a:cubicBezTo>
                      <a:pt x="118" y="45"/>
                      <a:pt x="74" y="91"/>
                      <a:pt x="48" y="105"/>
                    </a:cubicBezTo>
                    <a:cubicBezTo>
                      <a:pt x="22" y="119"/>
                      <a:pt x="0" y="97"/>
                      <a:pt x="3" y="85"/>
                    </a:cubicBezTo>
                    <a:cubicBezTo>
                      <a:pt x="6" y="73"/>
                      <a:pt x="37" y="51"/>
                      <a:pt x="68" y="30"/>
                    </a:cubicBezTo>
                  </a:path>
                </a:pathLst>
              </a:custGeom>
              <a:noFill/>
              <a:ln w="9525">
                <a:solidFill>
                  <a:schemeClr val="tx1"/>
                </a:solidFill>
                <a:round/>
                <a:headEnd/>
                <a:tailEnd/>
              </a:ln>
            </p:spPr>
            <p:txBody>
              <a:bodyPr/>
              <a:lstStyle/>
              <a:p>
                <a:endParaRPr lang="en-US"/>
              </a:p>
            </p:txBody>
          </p:sp>
          <p:sp>
            <p:nvSpPr>
              <p:cNvPr id="95310" name="Freeform 146"/>
              <p:cNvSpPr>
                <a:spLocks/>
              </p:cNvSpPr>
              <p:nvPr/>
            </p:nvSpPr>
            <p:spPr bwMode="auto">
              <a:xfrm>
                <a:off x="5700" y="1925"/>
                <a:ext cx="127" cy="100"/>
              </a:xfrm>
              <a:custGeom>
                <a:avLst/>
                <a:gdLst>
                  <a:gd name="T0" fmla="*/ 0 w 127"/>
                  <a:gd name="T1" fmla="*/ 90 h 100"/>
                  <a:gd name="T2" fmla="*/ 39 w 127"/>
                  <a:gd name="T3" fmla="*/ 85 h 100"/>
                  <a:gd name="T4" fmla="*/ 127 w 127"/>
                  <a:gd name="T5" fmla="*/ 0 h 100"/>
                  <a:gd name="T6" fmla="*/ 0 60000 65536"/>
                  <a:gd name="T7" fmla="*/ 0 60000 65536"/>
                  <a:gd name="T8" fmla="*/ 0 60000 65536"/>
                  <a:gd name="T9" fmla="*/ 0 w 127"/>
                  <a:gd name="T10" fmla="*/ 0 h 100"/>
                  <a:gd name="T11" fmla="*/ 127 w 127"/>
                  <a:gd name="T12" fmla="*/ 100 h 100"/>
                </a:gdLst>
                <a:ahLst/>
                <a:cxnLst>
                  <a:cxn ang="T6">
                    <a:pos x="T0" y="T1"/>
                  </a:cxn>
                  <a:cxn ang="T7">
                    <a:pos x="T2" y="T3"/>
                  </a:cxn>
                  <a:cxn ang="T8">
                    <a:pos x="T4" y="T5"/>
                  </a:cxn>
                </a:cxnLst>
                <a:rect l="T9" t="T10" r="T11" b="T12"/>
                <a:pathLst>
                  <a:path w="127" h="100">
                    <a:moveTo>
                      <a:pt x="0" y="90"/>
                    </a:moveTo>
                    <a:cubicBezTo>
                      <a:pt x="9" y="95"/>
                      <a:pt x="18" y="100"/>
                      <a:pt x="39" y="85"/>
                    </a:cubicBezTo>
                    <a:cubicBezTo>
                      <a:pt x="60" y="70"/>
                      <a:pt x="112" y="15"/>
                      <a:pt x="127" y="0"/>
                    </a:cubicBezTo>
                  </a:path>
                </a:pathLst>
              </a:custGeom>
              <a:noFill/>
              <a:ln w="9525">
                <a:solidFill>
                  <a:schemeClr val="tx1"/>
                </a:solidFill>
                <a:round/>
                <a:headEnd/>
                <a:tailEnd/>
              </a:ln>
            </p:spPr>
            <p:txBody>
              <a:bodyPr/>
              <a:lstStyle/>
              <a:p>
                <a:endParaRPr lang="en-US"/>
              </a:p>
            </p:txBody>
          </p:sp>
          <p:sp>
            <p:nvSpPr>
              <p:cNvPr id="95311" name="Freeform 147"/>
              <p:cNvSpPr>
                <a:spLocks/>
              </p:cNvSpPr>
              <p:nvPr/>
            </p:nvSpPr>
            <p:spPr bwMode="auto">
              <a:xfrm>
                <a:off x="6852" y="2292"/>
                <a:ext cx="37" cy="180"/>
              </a:xfrm>
              <a:custGeom>
                <a:avLst/>
                <a:gdLst>
                  <a:gd name="T0" fmla="*/ 15 w 46"/>
                  <a:gd name="T1" fmla="*/ 0 h 187"/>
                  <a:gd name="T2" fmla="*/ 10 w 46"/>
                  <a:gd name="T3" fmla="*/ 22 h 187"/>
                  <a:gd name="T4" fmla="*/ 3 w 46"/>
                  <a:gd name="T5" fmla="*/ 117 h 187"/>
                  <a:gd name="T6" fmla="*/ 0 w 46"/>
                  <a:gd name="T7" fmla="*/ 155 h 187"/>
                  <a:gd name="T8" fmla="*/ 0 60000 65536"/>
                  <a:gd name="T9" fmla="*/ 0 60000 65536"/>
                  <a:gd name="T10" fmla="*/ 0 60000 65536"/>
                  <a:gd name="T11" fmla="*/ 0 60000 65536"/>
                  <a:gd name="T12" fmla="*/ 0 w 46"/>
                  <a:gd name="T13" fmla="*/ 0 h 187"/>
                  <a:gd name="T14" fmla="*/ 46 w 46"/>
                  <a:gd name="T15" fmla="*/ 187 h 187"/>
                </a:gdLst>
                <a:ahLst/>
                <a:cxnLst>
                  <a:cxn ang="T8">
                    <a:pos x="T0" y="T1"/>
                  </a:cxn>
                  <a:cxn ang="T9">
                    <a:pos x="T2" y="T3"/>
                  </a:cxn>
                  <a:cxn ang="T10">
                    <a:pos x="T4" y="T5"/>
                  </a:cxn>
                  <a:cxn ang="T11">
                    <a:pos x="T6" y="T7"/>
                  </a:cxn>
                </a:cxnLst>
                <a:rect l="T12" t="T13" r="T14" b="T15"/>
                <a:pathLst>
                  <a:path w="46" h="187">
                    <a:moveTo>
                      <a:pt x="46" y="0"/>
                    </a:moveTo>
                    <a:cubicBezTo>
                      <a:pt x="40" y="1"/>
                      <a:pt x="34" y="3"/>
                      <a:pt x="28" y="27"/>
                    </a:cubicBezTo>
                    <a:cubicBezTo>
                      <a:pt x="22" y="51"/>
                      <a:pt x="14" y="115"/>
                      <a:pt x="9" y="142"/>
                    </a:cubicBezTo>
                    <a:cubicBezTo>
                      <a:pt x="4" y="169"/>
                      <a:pt x="2" y="178"/>
                      <a:pt x="0" y="187"/>
                    </a:cubicBezTo>
                  </a:path>
                </a:pathLst>
              </a:custGeom>
              <a:noFill/>
              <a:ln w="57150" cmpd="sng">
                <a:solidFill>
                  <a:schemeClr val="bg1"/>
                </a:solidFill>
                <a:round/>
                <a:headEnd/>
                <a:tailEnd/>
              </a:ln>
            </p:spPr>
            <p:txBody>
              <a:bodyPr/>
              <a:lstStyle/>
              <a:p>
                <a:endParaRPr lang="en-US"/>
              </a:p>
            </p:txBody>
          </p:sp>
        </p:grpSp>
        <p:sp>
          <p:nvSpPr>
            <p:cNvPr id="95302" name="Freeform 148"/>
            <p:cNvSpPr>
              <a:spLocks/>
            </p:cNvSpPr>
            <p:nvPr/>
          </p:nvSpPr>
          <p:spPr bwMode="auto">
            <a:xfrm>
              <a:off x="6236" y="2205"/>
              <a:ext cx="1367" cy="444"/>
            </a:xfrm>
            <a:custGeom>
              <a:avLst/>
              <a:gdLst>
                <a:gd name="T0" fmla="*/ 58 w 1367"/>
                <a:gd name="T1" fmla="*/ 327 h 444"/>
                <a:gd name="T2" fmla="*/ 202 w 1367"/>
                <a:gd name="T3" fmla="*/ 399 h 444"/>
                <a:gd name="T4" fmla="*/ 1270 w 1367"/>
                <a:gd name="T5" fmla="*/ 57 h 444"/>
                <a:gd name="T6" fmla="*/ 784 w 1367"/>
                <a:gd name="T7" fmla="*/ 57 h 444"/>
                <a:gd name="T8" fmla="*/ 484 w 1367"/>
                <a:gd name="T9" fmla="*/ 99 h 444"/>
                <a:gd name="T10" fmla="*/ 0 60000 65536"/>
                <a:gd name="T11" fmla="*/ 0 60000 65536"/>
                <a:gd name="T12" fmla="*/ 0 60000 65536"/>
                <a:gd name="T13" fmla="*/ 0 60000 65536"/>
                <a:gd name="T14" fmla="*/ 0 60000 65536"/>
                <a:gd name="T15" fmla="*/ 0 w 1367"/>
                <a:gd name="T16" fmla="*/ 0 h 444"/>
                <a:gd name="T17" fmla="*/ 1367 w 1367"/>
                <a:gd name="T18" fmla="*/ 444 h 444"/>
              </a:gdLst>
              <a:ahLst/>
              <a:cxnLst>
                <a:cxn ang="T10">
                  <a:pos x="T0" y="T1"/>
                </a:cxn>
                <a:cxn ang="T11">
                  <a:pos x="T2" y="T3"/>
                </a:cxn>
                <a:cxn ang="T12">
                  <a:pos x="T4" y="T5"/>
                </a:cxn>
                <a:cxn ang="T13">
                  <a:pos x="T6" y="T7"/>
                </a:cxn>
                <a:cxn ang="T14">
                  <a:pos x="T8" y="T9"/>
                </a:cxn>
              </a:cxnLst>
              <a:rect l="T15" t="T16" r="T17" b="T18"/>
              <a:pathLst>
                <a:path w="1367" h="444">
                  <a:moveTo>
                    <a:pt x="58" y="327"/>
                  </a:moveTo>
                  <a:cubicBezTo>
                    <a:pt x="29" y="385"/>
                    <a:pt x="0" y="444"/>
                    <a:pt x="202" y="399"/>
                  </a:cubicBezTo>
                  <a:cubicBezTo>
                    <a:pt x="404" y="354"/>
                    <a:pt x="1173" y="114"/>
                    <a:pt x="1270" y="57"/>
                  </a:cubicBezTo>
                  <a:cubicBezTo>
                    <a:pt x="1367" y="0"/>
                    <a:pt x="915" y="50"/>
                    <a:pt x="784" y="57"/>
                  </a:cubicBezTo>
                  <a:cubicBezTo>
                    <a:pt x="653" y="64"/>
                    <a:pt x="568" y="81"/>
                    <a:pt x="484" y="99"/>
                  </a:cubicBezTo>
                </a:path>
              </a:pathLst>
            </a:custGeom>
            <a:noFill/>
            <a:ln w="28575" cmpd="sng">
              <a:solidFill>
                <a:schemeClr val="tx1"/>
              </a:solidFill>
              <a:round/>
              <a:headEnd/>
              <a:tailEnd/>
            </a:ln>
          </p:spPr>
          <p:txBody>
            <a:bodyPr/>
            <a:lstStyle/>
            <a:p>
              <a:endParaRPr lang="en-US"/>
            </a:p>
          </p:txBody>
        </p:sp>
      </p:grpSp>
      <p:grpSp>
        <p:nvGrpSpPr>
          <p:cNvPr id="11413" name="Group 149"/>
          <p:cNvGrpSpPr>
            <a:grpSpLocks/>
          </p:cNvGrpSpPr>
          <p:nvPr/>
        </p:nvGrpSpPr>
        <p:grpSpPr bwMode="auto">
          <a:xfrm>
            <a:off x="2473325" y="2433638"/>
            <a:ext cx="1143000" cy="541337"/>
            <a:chOff x="1126" y="1131"/>
            <a:chExt cx="720" cy="341"/>
          </a:xfrm>
        </p:grpSpPr>
        <p:sp>
          <p:nvSpPr>
            <p:cNvPr id="95299" name="Text Box 150"/>
            <p:cNvSpPr txBox="1">
              <a:spLocks noChangeArrowheads="1"/>
            </p:cNvSpPr>
            <p:nvPr/>
          </p:nvSpPr>
          <p:spPr bwMode="auto">
            <a:xfrm>
              <a:off x="1298" y="1131"/>
              <a:ext cx="548" cy="231"/>
            </a:xfrm>
            <a:prstGeom prst="rect">
              <a:avLst/>
            </a:prstGeom>
            <a:noFill/>
            <a:ln w="9525">
              <a:noFill/>
              <a:miter lim="800000"/>
              <a:headEnd/>
              <a:tailEnd/>
            </a:ln>
          </p:spPr>
          <p:txBody>
            <a:bodyPr wrap="none">
              <a:spAutoFit/>
            </a:bodyPr>
            <a:lstStyle/>
            <a:p>
              <a:r>
                <a:rPr lang="en-US" altLang="en-US" sz="1800"/>
                <a:t>Emitter</a:t>
              </a:r>
            </a:p>
          </p:txBody>
        </p:sp>
        <p:sp>
          <p:nvSpPr>
            <p:cNvPr id="95300" name="Line 151"/>
            <p:cNvSpPr>
              <a:spLocks noChangeShapeType="1"/>
            </p:cNvSpPr>
            <p:nvPr/>
          </p:nvSpPr>
          <p:spPr bwMode="auto">
            <a:xfrm flipH="1">
              <a:off x="1126" y="1370"/>
              <a:ext cx="308" cy="102"/>
            </a:xfrm>
            <a:prstGeom prst="line">
              <a:avLst/>
            </a:prstGeom>
            <a:noFill/>
            <a:ln w="9525">
              <a:solidFill>
                <a:schemeClr val="tx1"/>
              </a:solidFill>
              <a:round/>
              <a:headEnd/>
              <a:tailEnd type="triangle" w="med" len="med"/>
            </a:ln>
          </p:spPr>
          <p:txBody>
            <a:bodyPr/>
            <a:lstStyle/>
            <a:p>
              <a:endParaRPr lang="en-US"/>
            </a:p>
          </p:txBody>
        </p:sp>
      </p:grpSp>
      <p:grpSp>
        <p:nvGrpSpPr>
          <p:cNvPr id="11416" name="Group 152"/>
          <p:cNvGrpSpPr>
            <a:grpSpLocks/>
          </p:cNvGrpSpPr>
          <p:nvPr/>
        </p:nvGrpSpPr>
        <p:grpSpPr bwMode="auto">
          <a:xfrm>
            <a:off x="8366125" y="4997450"/>
            <a:ext cx="1463675" cy="577850"/>
            <a:chOff x="4838" y="2746"/>
            <a:chExt cx="922" cy="364"/>
          </a:xfrm>
        </p:grpSpPr>
        <p:sp>
          <p:nvSpPr>
            <p:cNvPr id="95297" name="Text Box 153"/>
            <p:cNvSpPr txBox="1">
              <a:spLocks noChangeArrowheads="1"/>
            </p:cNvSpPr>
            <p:nvPr/>
          </p:nvSpPr>
          <p:spPr bwMode="auto">
            <a:xfrm>
              <a:off x="5132" y="2879"/>
              <a:ext cx="628" cy="231"/>
            </a:xfrm>
            <a:prstGeom prst="rect">
              <a:avLst/>
            </a:prstGeom>
            <a:noFill/>
            <a:ln w="9525">
              <a:noFill/>
              <a:miter lim="800000"/>
              <a:headEnd/>
              <a:tailEnd/>
            </a:ln>
          </p:spPr>
          <p:txBody>
            <a:bodyPr wrap="none">
              <a:spAutoFit/>
            </a:bodyPr>
            <a:lstStyle/>
            <a:p>
              <a:r>
                <a:rPr lang="en-US" altLang="en-US" sz="1800"/>
                <a:t>Receiver</a:t>
              </a:r>
            </a:p>
          </p:txBody>
        </p:sp>
        <p:sp>
          <p:nvSpPr>
            <p:cNvPr id="95298" name="Line 154"/>
            <p:cNvSpPr>
              <a:spLocks noChangeShapeType="1"/>
            </p:cNvSpPr>
            <p:nvPr/>
          </p:nvSpPr>
          <p:spPr bwMode="auto">
            <a:xfrm flipH="1" flipV="1">
              <a:off x="4838" y="2746"/>
              <a:ext cx="256" cy="204"/>
            </a:xfrm>
            <a:prstGeom prst="line">
              <a:avLst/>
            </a:prstGeom>
            <a:noFill/>
            <a:ln w="9525">
              <a:solidFill>
                <a:schemeClr val="tx1"/>
              </a:solidFill>
              <a:round/>
              <a:headEnd/>
              <a:tailEnd type="triangle" w="med" len="med"/>
            </a:ln>
          </p:spPr>
          <p:txBody>
            <a:bodyPr/>
            <a:lstStyle/>
            <a:p>
              <a:endParaRPr lang="en-US"/>
            </a:p>
          </p:txBody>
        </p:sp>
      </p:grpSp>
      <p:sp>
        <p:nvSpPr>
          <p:cNvPr id="11419" name="Text Box 155"/>
          <p:cNvSpPr txBox="1">
            <a:spLocks noChangeArrowheads="1"/>
          </p:cNvSpPr>
          <p:nvPr/>
        </p:nvSpPr>
        <p:spPr bwMode="auto">
          <a:xfrm>
            <a:off x="868363" y="4883150"/>
            <a:ext cx="349250" cy="366713"/>
          </a:xfrm>
          <a:prstGeom prst="rect">
            <a:avLst/>
          </a:prstGeom>
          <a:noFill/>
          <a:ln w="9525">
            <a:noFill/>
            <a:miter lim="800000"/>
            <a:headEnd/>
            <a:tailEnd/>
          </a:ln>
        </p:spPr>
        <p:txBody>
          <a:bodyPr wrap="none">
            <a:spAutoFit/>
          </a:bodyPr>
          <a:lstStyle/>
          <a:p>
            <a:r>
              <a:rPr lang="en-US" altLang="en-US" sz="1800" i="1"/>
              <a:t>z</a:t>
            </a:r>
            <a:r>
              <a:rPr lang="en-US" altLang="en-US" sz="1800" i="1" baseline="-25000"/>
              <a:t>0</a:t>
            </a:r>
          </a:p>
        </p:txBody>
      </p:sp>
      <p:sp>
        <p:nvSpPr>
          <p:cNvPr id="11420" name="Text Box 156"/>
          <p:cNvSpPr txBox="1">
            <a:spLocks noChangeArrowheads="1"/>
          </p:cNvSpPr>
          <p:nvPr/>
        </p:nvSpPr>
        <p:spPr bwMode="auto">
          <a:xfrm>
            <a:off x="5805488" y="668338"/>
            <a:ext cx="3035300" cy="366712"/>
          </a:xfrm>
          <a:prstGeom prst="rect">
            <a:avLst/>
          </a:prstGeom>
          <a:noFill/>
          <a:ln w="9525">
            <a:noFill/>
            <a:miter lim="800000"/>
            <a:headEnd/>
            <a:tailEnd/>
          </a:ln>
        </p:spPr>
        <p:txBody>
          <a:bodyPr wrap="none">
            <a:spAutoFit/>
          </a:bodyPr>
          <a:lstStyle/>
          <a:p>
            <a:r>
              <a:rPr lang="en-US" altLang="en-US" sz="1800"/>
              <a:t>What if the receiver is moving:</a:t>
            </a:r>
          </a:p>
        </p:txBody>
      </p:sp>
      <p:pic>
        <p:nvPicPr>
          <p:cNvPr id="11421" name="Picture 157" descr="TP_tmp"/>
          <p:cNvPicPr>
            <a:picLocks noChangeAspect="1" noChangeArrowheads="1"/>
          </p:cNvPicPr>
          <p:nvPr>
            <p:custDataLst>
              <p:tags r:id="rId3"/>
            </p:custDataLst>
          </p:nvPr>
        </p:nvPicPr>
        <p:blipFill>
          <a:blip r:embed="rId10"/>
          <a:srcRect/>
          <a:stretch>
            <a:fillRect/>
          </a:stretch>
        </p:blipFill>
        <p:spPr bwMode="auto">
          <a:xfrm>
            <a:off x="6619875" y="1082675"/>
            <a:ext cx="1219200" cy="228600"/>
          </a:xfrm>
          <a:prstGeom prst="rect">
            <a:avLst/>
          </a:prstGeom>
          <a:noFill/>
          <a:ln w="9525">
            <a:noFill/>
            <a:miter lim="800000"/>
            <a:headEnd/>
            <a:tailEnd/>
          </a:ln>
        </p:spPr>
      </p:pic>
      <p:pic>
        <p:nvPicPr>
          <p:cNvPr id="11422" name="Picture 158" descr="TP_tmp"/>
          <p:cNvPicPr>
            <a:picLocks noChangeAspect="1" noChangeArrowheads="1"/>
          </p:cNvPicPr>
          <p:nvPr>
            <p:custDataLst>
              <p:tags r:id="rId4"/>
            </p:custDataLst>
          </p:nvPr>
        </p:nvPicPr>
        <p:blipFill>
          <a:blip r:embed="rId11"/>
          <a:srcRect/>
          <a:stretch>
            <a:fillRect/>
          </a:stretch>
        </p:blipFill>
        <p:spPr bwMode="auto">
          <a:xfrm>
            <a:off x="779463" y="1196975"/>
            <a:ext cx="4495800" cy="355600"/>
          </a:xfrm>
          <a:prstGeom prst="rect">
            <a:avLst/>
          </a:prstGeom>
          <a:noFill/>
          <a:ln w="9525">
            <a:noFill/>
            <a:miter lim="800000"/>
            <a:headEnd/>
            <a:tailEnd/>
          </a:ln>
        </p:spPr>
      </p:pic>
      <p:pic>
        <p:nvPicPr>
          <p:cNvPr id="11423" name="Picture 159" descr="TP_tmp"/>
          <p:cNvPicPr>
            <a:picLocks noChangeAspect="1" noChangeArrowheads="1"/>
          </p:cNvPicPr>
          <p:nvPr>
            <p:custDataLst>
              <p:tags r:id="rId5"/>
            </p:custDataLst>
          </p:nvPr>
        </p:nvPicPr>
        <p:blipFill>
          <a:blip r:embed="rId12"/>
          <a:srcRect/>
          <a:stretch>
            <a:fillRect/>
          </a:stretch>
        </p:blipFill>
        <p:spPr bwMode="auto">
          <a:xfrm>
            <a:off x="5876925" y="1681163"/>
            <a:ext cx="1524000" cy="304800"/>
          </a:xfrm>
          <a:prstGeom prst="rect">
            <a:avLst/>
          </a:prstGeom>
          <a:noFill/>
          <a:ln w="9525">
            <a:noFill/>
            <a:miter lim="800000"/>
            <a:headEnd/>
            <a:tailEnd/>
          </a:ln>
        </p:spPr>
      </p:pic>
      <p:sp>
        <p:nvSpPr>
          <p:cNvPr id="11424" name="Text Box 160"/>
          <p:cNvSpPr txBox="1">
            <a:spLocks noChangeArrowheads="1"/>
          </p:cNvSpPr>
          <p:nvPr/>
        </p:nvSpPr>
        <p:spPr bwMode="auto">
          <a:xfrm>
            <a:off x="6203950" y="212725"/>
            <a:ext cx="1473200" cy="366713"/>
          </a:xfrm>
          <a:prstGeom prst="rect">
            <a:avLst/>
          </a:prstGeom>
          <a:noFill/>
          <a:ln w="9525">
            <a:noFill/>
            <a:miter lim="800000"/>
            <a:headEnd/>
            <a:tailEnd/>
          </a:ln>
        </p:spPr>
        <p:txBody>
          <a:bodyPr wrap="none">
            <a:spAutoFit/>
          </a:bodyPr>
          <a:lstStyle/>
          <a:p>
            <a:r>
              <a:rPr lang="en-US" altLang="en-US" sz="1800" b="1">
                <a:solidFill>
                  <a:srgbClr val="0000FF"/>
                </a:solidFill>
              </a:rPr>
              <a:t>Doppler shift</a:t>
            </a:r>
          </a:p>
        </p:txBody>
      </p:sp>
      <p:sp>
        <p:nvSpPr>
          <p:cNvPr id="11425" name="Arc 161"/>
          <p:cNvSpPr>
            <a:spLocks/>
          </p:cNvSpPr>
          <p:nvPr/>
        </p:nvSpPr>
        <p:spPr bwMode="auto">
          <a:xfrm flipH="1" flipV="1">
            <a:off x="4435475" y="1503363"/>
            <a:ext cx="1157288" cy="2841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5875">
            <a:solidFill>
              <a:schemeClr val="tx1"/>
            </a:solidFill>
            <a:round/>
            <a:headEnd type="stealth" w="lg" len="lg"/>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413"/>
                                        </p:tgtEl>
                                        <p:attrNameLst>
                                          <p:attrName>style.visibility</p:attrName>
                                        </p:attrNameLst>
                                      </p:cBhvr>
                                      <p:to>
                                        <p:strVal val="visible"/>
                                      </p:to>
                                    </p:set>
                                    <p:animEffect transition="in" filter="fade">
                                      <p:cBhvr>
                                        <p:cTn id="7" dur="2000"/>
                                        <p:tgtEl>
                                          <p:spTgt spid="11413"/>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1401"/>
                                        </p:tgtEl>
                                        <p:attrNameLst>
                                          <p:attrName>style.visibility</p:attrName>
                                        </p:attrNameLst>
                                      </p:cBhvr>
                                      <p:to>
                                        <p:strVal val="visible"/>
                                      </p:to>
                                    </p:set>
                                    <p:animEffect transition="in" filter="fade">
                                      <p:cBhvr>
                                        <p:cTn id="11" dur="1000"/>
                                        <p:tgtEl>
                                          <p:spTgt spid="11401"/>
                                        </p:tgtEl>
                                      </p:cBhvr>
                                    </p:animEffect>
                                  </p:childTnLst>
                                </p:cTn>
                              </p:par>
                            </p:childTnLst>
                          </p:cTn>
                        </p:par>
                        <p:par>
                          <p:cTn id="12" fill="hold" nodeType="afterGroup">
                            <p:stCondLst>
                              <p:cond delay="3000"/>
                            </p:stCondLst>
                            <p:childTnLst>
                              <p:par>
                                <p:cTn id="13" presetID="22" presetClass="entr" presetSubtype="4" fill="hold" nodeType="afterEffect">
                                  <p:stCondLst>
                                    <p:cond delay="0"/>
                                  </p:stCondLst>
                                  <p:childTnLst>
                                    <p:set>
                                      <p:cBhvr>
                                        <p:cTn id="14" dur="1" fill="hold">
                                          <p:stCondLst>
                                            <p:cond delay="0"/>
                                          </p:stCondLst>
                                        </p:cTn>
                                        <p:tgtEl>
                                          <p:spTgt spid="11416"/>
                                        </p:tgtEl>
                                        <p:attrNameLst>
                                          <p:attrName>style.visibility</p:attrName>
                                        </p:attrNameLst>
                                      </p:cBhvr>
                                      <p:to>
                                        <p:strVal val="visible"/>
                                      </p:to>
                                    </p:set>
                                    <p:animEffect transition="in" filter="wipe(down)">
                                      <p:cBhvr>
                                        <p:cTn id="15" dur="1000"/>
                                        <p:tgtEl>
                                          <p:spTgt spid="11416"/>
                                        </p:tgtEl>
                                      </p:cBhvr>
                                    </p:animEffect>
                                  </p:childTnLst>
                                </p:cTn>
                              </p:par>
                            </p:childTnLst>
                          </p:cTn>
                        </p:par>
                        <p:par>
                          <p:cTn id="16" fill="hold" nodeType="afterGroup">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11419"/>
                                        </p:tgtEl>
                                        <p:attrNameLst>
                                          <p:attrName>style.visibility</p:attrName>
                                        </p:attrNameLst>
                                      </p:cBhvr>
                                      <p:to>
                                        <p:strVal val="visible"/>
                                      </p:to>
                                    </p:set>
                                    <p:animEffect transition="in" filter="wipe(left)">
                                      <p:cBhvr>
                                        <p:cTn id="19" dur="500"/>
                                        <p:tgtEl>
                                          <p:spTgt spid="114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420"/>
                                        </p:tgtEl>
                                        <p:attrNameLst>
                                          <p:attrName>style.visibility</p:attrName>
                                        </p:attrNameLst>
                                      </p:cBhvr>
                                      <p:to>
                                        <p:strVal val="visible"/>
                                      </p:to>
                                    </p:set>
                                    <p:animEffect transition="in" filter="wipe(left)">
                                      <p:cBhvr>
                                        <p:cTn id="24" dur="1000"/>
                                        <p:tgtEl>
                                          <p:spTgt spid="11420"/>
                                        </p:tgtEl>
                                      </p:cBhvr>
                                    </p:animEffect>
                                  </p:childTnLst>
                                </p:cTn>
                              </p:par>
                            </p:childTnLst>
                          </p:cTn>
                        </p:par>
                        <p:par>
                          <p:cTn id="25" fill="hold" nodeType="afterGroup">
                            <p:stCondLst>
                              <p:cond delay="1000"/>
                            </p:stCondLst>
                            <p:childTnLst>
                              <p:par>
                                <p:cTn id="26" presetID="22" presetClass="entr" presetSubtype="8" fill="hold" nodeType="afterEffect">
                                  <p:stCondLst>
                                    <p:cond delay="0"/>
                                  </p:stCondLst>
                                  <p:childTnLst>
                                    <p:set>
                                      <p:cBhvr>
                                        <p:cTn id="27" dur="1" fill="hold">
                                          <p:stCondLst>
                                            <p:cond delay="0"/>
                                          </p:stCondLst>
                                        </p:cTn>
                                        <p:tgtEl>
                                          <p:spTgt spid="11421"/>
                                        </p:tgtEl>
                                        <p:attrNameLst>
                                          <p:attrName>style.visibility</p:attrName>
                                        </p:attrNameLst>
                                      </p:cBhvr>
                                      <p:to>
                                        <p:strVal val="visible"/>
                                      </p:to>
                                    </p:set>
                                    <p:animEffect transition="in" filter="wipe(left)">
                                      <p:cBhvr>
                                        <p:cTn id="28" dur="1000"/>
                                        <p:tgtEl>
                                          <p:spTgt spid="11421"/>
                                        </p:tgtEl>
                                      </p:cBhvr>
                                    </p:animEffect>
                                  </p:childTnLst>
                                </p:cTn>
                              </p:par>
                            </p:childTnLst>
                          </p:cTn>
                        </p:par>
                        <p:par>
                          <p:cTn id="29" fill="hold" nodeType="afterGroup">
                            <p:stCondLst>
                              <p:cond delay="2000"/>
                            </p:stCondLst>
                            <p:childTnLst>
                              <p:par>
                                <p:cTn id="30" presetID="22" presetClass="entr" presetSubtype="8" fill="hold" nodeType="afterEffect">
                                  <p:stCondLst>
                                    <p:cond delay="0"/>
                                  </p:stCondLst>
                                  <p:childTnLst>
                                    <p:set>
                                      <p:cBhvr>
                                        <p:cTn id="31" dur="1" fill="hold">
                                          <p:stCondLst>
                                            <p:cond delay="0"/>
                                          </p:stCondLst>
                                        </p:cTn>
                                        <p:tgtEl>
                                          <p:spTgt spid="11422"/>
                                        </p:tgtEl>
                                        <p:attrNameLst>
                                          <p:attrName>style.visibility</p:attrName>
                                        </p:attrNameLst>
                                      </p:cBhvr>
                                      <p:to>
                                        <p:strVal val="visible"/>
                                      </p:to>
                                    </p:set>
                                    <p:animEffect transition="in" filter="wipe(left)">
                                      <p:cBhvr>
                                        <p:cTn id="32" dur="3000"/>
                                        <p:tgtEl>
                                          <p:spTgt spid="114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425"/>
                                        </p:tgtEl>
                                        <p:attrNameLst>
                                          <p:attrName>style.visibility</p:attrName>
                                        </p:attrNameLst>
                                      </p:cBhvr>
                                      <p:to>
                                        <p:strVal val="visible"/>
                                      </p:to>
                                    </p:set>
                                    <p:animEffect transition="in" filter="wipe(left)">
                                      <p:cBhvr>
                                        <p:cTn id="37" dur="500"/>
                                        <p:tgtEl>
                                          <p:spTgt spid="11425"/>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1423"/>
                                        </p:tgtEl>
                                        <p:attrNameLst>
                                          <p:attrName>style.visibility</p:attrName>
                                        </p:attrNameLst>
                                      </p:cBhvr>
                                      <p:to>
                                        <p:strVal val="visible"/>
                                      </p:to>
                                    </p:set>
                                    <p:animEffect transition="in" filter="wipe(left)">
                                      <p:cBhvr>
                                        <p:cTn id="41" dur="1000"/>
                                        <p:tgtEl>
                                          <p:spTgt spid="1142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424"/>
                                        </p:tgtEl>
                                        <p:attrNameLst>
                                          <p:attrName>style.visibility</p:attrName>
                                        </p:attrNameLst>
                                      </p:cBhvr>
                                      <p:to>
                                        <p:strVal val="visible"/>
                                      </p:to>
                                    </p:set>
                                    <p:animEffect transition="in" filter="wipe(left)">
                                      <p:cBhvr>
                                        <p:cTn id="46" dur="1000"/>
                                        <p:tgtEl>
                                          <p:spTgt spid="11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9" grpId="0"/>
      <p:bldP spid="11420" grpId="0"/>
      <p:bldP spid="11424" grpId="0"/>
      <p:bldP spid="114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1" name="Text Box 2"/>
          <p:cNvSpPr txBox="1">
            <a:spLocks noChangeArrowheads="1"/>
          </p:cNvSpPr>
          <p:nvPr/>
        </p:nvSpPr>
        <p:spPr bwMode="auto">
          <a:xfrm>
            <a:off x="2687638" y="161925"/>
            <a:ext cx="1993900" cy="366713"/>
          </a:xfrm>
          <a:prstGeom prst="rect">
            <a:avLst/>
          </a:prstGeom>
          <a:noFill/>
          <a:ln w="9525">
            <a:noFill/>
            <a:miter lim="800000"/>
            <a:headEnd/>
            <a:tailEnd/>
          </a:ln>
        </p:spPr>
        <p:txBody>
          <a:bodyPr wrap="none">
            <a:spAutoFit/>
          </a:bodyPr>
          <a:lstStyle/>
          <a:p>
            <a:r>
              <a:rPr lang="en-US" altLang="en-US" sz="1800" b="1">
                <a:solidFill>
                  <a:srgbClr val="0000FF"/>
                </a:solidFill>
              </a:rPr>
              <a:t>Wave propagation</a:t>
            </a:r>
          </a:p>
        </p:txBody>
      </p:sp>
      <p:pic>
        <p:nvPicPr>
          <p:cNvPr id="31762" name="Picture 127" descr="TP_tmp"/>
          <p:cNvPicPr>
            <a:picLocks noChangeAspect="1" noChangeArrowheads="1"/>
          </p:cNvPicPr>
          <p:nvPr>
            <p:custDataLst>
              <p:tags r:id="rId2"/>
            </p:custDataLst>
          </p:nvPr>
        </p:nvPicPr>
        <p:blipFill>
          <a:blip r:embed="rId7"/>
          <a:srcRect/>
          <a:stretch>
            <a:fillRect/>
          </a:stretch>
        </p:blipFill>
        <p:spPr bwMode="auto">
          <a:xfrm>
            <a:off x="965200" y="709613"/>
            <a:ext cx="4368800" cy="355600"/>
          </a:xfrm>
          <a:prstGeom prst="rect">
            <a:avLst/>
          </a:prstGeom>
          <a:noFill/>
          <a:ln w="9525">
            <a:noFill/>
            <a:miter lim="800000"/>
            <a:headEnd/>
            <a:tailEnd/>
          </a:ln>
        </p:spPr>
      </p:pic>
      <p:sp>
        <p:nvSpPr>
          <p:cNvPr id="31763" name="Text Box 156"/>
          <p:cNvSpPr txBox="1">
            <a:spLocks noChangeArrowheads="1"/>
          </p:cNvSpPr>
          <p:nvPr/>
        </p:nvSpPr>
        <p:spPr bwMode="auto">
          <a:xfrm>
            <a:off x="5805488" y="668338"/>
            <a:ext cx="3035300" cy="366712"/>
          </a:xfrm>
          <a:prstGeom prst="rect">
            <a:avLst/>
          </a:prstGeom>
          <a:noFill/>
          <a:ln w="9525">
            <a:noFill/>
            <a:miter lim="800000"/>
            <a:headEnd/>
            <a:tailEnd/>
          </a:ln>
        </p:spPr>
        <p:txBody>
          <a:bodyPr wrap="none">
            <a:spAutoFit/>
          </a:bodyPr>
          <a:lstStyle/>
          <a:p>
            <a:r>
              <a:rPr lang="en-US" altLang="en-US" sz="1800"/>
              <a:t>What if the receiver is moving:</a:t>
            </a:r>
          </a:p>
        </p:txBody>
      </p:sp>
      <p:pic>
        <p:nvPicPr>
          <p:cNvPr id="31764" name="Picture 157" descr="TP_tmp"/>
          <p:cNvPicPr>
            <a:picLocks noChangeAspect="1" noChangeArrowheads="1"/>
          </p:cNvPicPr>
          <p:nvPr>
            <p:custDataLst>
              <p:tags r:id="rId3"/>
            </p:custDataLst>
          </p:nvPr>
        </p:nvPicPr>
        <p:blipFill>
          <a:blip r:embed="rId8"/>
          <a:srcRect/>
          <a:stretch>
            <a:fillRect/>
          </a:stretch>
        </p:blipFill>
        <p:spPr bwMode="auto">
          <a:xfrm>
            <a:off x="6619875" y="1082675"/>
            <a:ext cx="1219200" cy="228600"/>
          </a:xfrm>
          <a:prstGeom prst="rect">
            <a:avLst/>
          </a:prstGeom>
          <a:noFill/>
          <a:ln w="9525">
            <a:noFill/>
            <a:miter lim="800000"/>
            <a:headEnd/>
            <a:tailEnd/>
          </a:ln>
        </p:spPr>
      </p:pic>
      <p:pic>
        <p:nvPicPr>
          <p:cNvPr id="31765" name="Picture 158" descr="TP_tmp"/>
          <p:cNvPicPr>
            <a:picLocks noChangeAspect="1" noChangeArrowheads="1"/>
          </p:cNvPicPr>
          <p:nvPr>
            <p:custDataLst>
              <p:tags r:id="rId4"/>
            </p:custDataLst>
          </p:nvPr>
        </p:nvPicPr>
        <p:blipFill>
          <a:blip r:embed="rId9"/>
          <a:srcRect/>
          <a:stretch>
            <a:fillRect/>
          </a:stretch>
        </p:blipFill>
        <p:spPr bwMode="auto">
          <a:xfrm>
            <a:off x="779463" y="1196975"/>
            <a:ext cx="4495800" cy="355600"/>
          </a:xfrm>
          <a:prstGeom prst="rect">
            <a:avLst/>
          </a:prstGeom>
          <a:noFill/>
          <a:ln w="9525">
            <a:noFill/>
            <a:miter lim="800000"/>
            <a:headEnd/>
            <a:tailEnd/>
          </a:ln>
        </p:spPr>
      </p:pic>
      <p:pic>
        <p:nvPicPr>
          <p:cNvPr id="31766" name="Picture 159" descr="TP_tmp"/>
          <p:cNvPicPr>
            <a:picLocks noChangeAspect="1" noChangeArrowheads="1"/>
          </p:cNvPicPr>
          <p:nvPr>
            <p:custDataLst>
              <p:tags r:id="rId5"/>
            </p:custDataLst>
          </p:nvPr>
        </p:nvPicPr>
        <p:blipFill>
          <a:blip r:embed="rId10"/>
          <a:srcRect/>
          <a:stretch>
            <a:fillRect/>
          </a:stretch>
        </p:blipFill>
        <p:spPr bwMode="auto">
          <a:xfrm>
            <a:off x="5876925" y="1681163"/>
            <a:ext cx="1524000" cy="304800"/>
          </a:xfrm>
          <a:prstGeom prst="rect">
            <a:avLst/>
          </a:prstGeom>
          <a:noFill/>
          <a:ln w="9525">
            <a:noFill/>
            <a:miter lim="800000"/>
            <a:headEnd/>
            <a:tailEnd/>
          </a:ln>
        </p:spPr>
      </p:pic>
      <p:sp>
        <p:nvSpPr>
          <p:cNvPr id="31767" name="Text Box 160"/>
          <p:cNvSpPr txBox="1">
            <a:spLocks noChangeArrowheads="1"/>
          </p:cNvSpPr>
          <p:nvPr/>
        </p:nvSpPr>
        <p:spPr bwMode="auto">
          <a:xfrm>
            <a:off x="6203950" y="212725"/>
            <a:ext cx="1473200" cy="366713"/>
          </a:xfrm>
          <a:prstGeom prst="rect">
            <a:avLst/>
          </a:prstGeom>
          <a:noFill/>
          <a:ln w="9525">
            <a:noFill/>
            <a:miter lim="800000"/>
            <a:headEnd/>
            <a:tailEnd/>
          </a:ln>
        </p:spPr>
        <p:txBody>
          <a:bodyPr wrap="none">
            <a:spAutoFit/>
          </a:bodyPr>
          <a:lstStyle/>
          <a:p>
            <a:r>
              <a:rPr lang="en-US" altLang="en-US" sz="1800" b="1">
                <a:solidFill>
                  <a:srgbClr val="0000FF"/>
                </a:solidFill>
              </a:rPr>
              <a:t>Doppler shift</a:t>
            </a:r>
          </a:p>
        </p:txBody>
      </p:sp>
      <p:sp>
        <p:nvSpPr>
          <p:cNvPr id="31768" name="Arc 161"/>
          <p:cNvSpPr>
            <a:spLocks/>
          </p:cNvSpPr>
          <p:nvPr/>
        </p:nvSpPr>
        <p:spPr bwMode="auto">
          <a:xfrm flipH="1" flipV="1">
            <a:off x="4435475" y="1503363"/>
            <a:ext cx="1157288" cy="2841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5875">
            <a:solidFill>
              <a:schemeClr val="tx1"/>
            </a:solidFill>
            <a:round/>
            <a:headEnd type="stealth" w="lg" len="lg"/>
            <a:tailEnd/>
          </a:ln>
        </p:spPr>
        <p:txBody>
          <a:bodyPr wrap="none" anchor="ctr"/>
          <a:lstStyle/>
          <a:p>
            <a:endParaRPr lang="en-US"/>
          </a:p>
        </p:txBody>
      </p:sp>
      <p:sp>
        <p:nvSpPr>
          <p:cNvPr id="162" name="TextBox 161"/>
          <p:cNvSpPr txBox="1">
            <a:spLocks noChangeArrowheads="1"/>
          </p:cNvSpPr>
          <p:nvPr/>
        </p:nvSpPr>
        <p:spPr bwMode="auto">
          <a:xfrm flipH="1">
            <a:off x="1508125" y="2157413"/>
            <a:ext cx="9391650" cy="338137"/>
          </a:xfrm>
          <a:prstGeom prst="rect">
            <a:avLst/>
          </a:prstGeom>
          <a:noFill/>
          <a:ln w="9525">
            <a:noFill/>
            <a:miter lim="800000"/>
            <a:headEnd/>
            <a:tailEnd/>
          </a:ln>
        </p:spPr>
        <p:txBody>
          <a:bodyPr>
            <a:spAutoFit/>
          </a:bodyPr>
          <a:lstStyle/>
          <a:p>
            <a:r>
              <a:rPr lang="en-US" altLang="en-US"/>
              <a:t>"</a:t>
            </a:r>
            <a:r>
              <a:rPr lang="en-US" altLang="en-US" b="1"/>
              <a:t>Über das farbige Licht der Doppelsterne und einiger anderer Gestirne des Himmels</a:t>
            </a:r>
            <a:r>
              <a:rPr lang="en-US" altLang="en-US"/>
              <a:t>"</a:t>
            </a:r>
          </a:p>
        </p:txBody>
      </p:sp>
      <p:sp>
        <p:nvSpPr>
          <p:cNvPr id="31770" name="TextBox 1"/>
          <p:cNvSpPr txBox="1">
            <a:spLocks noChangeArrowheads="1"/>
          </p:cNvSpPr>
          <p:nvPr/>
        </p:nvSpPr>
        <p:spPr bwMode="auto">
          <a:xfrm>
            <a:off x="1609725" y="2847975"/>
            <a:ext cx="1593850" cy="338138"/>
          </a:xfrm>
          <a:prstGeom prst="rect">
            <a:avLst/>
          </a:prstGeom>
          <a:noFill/>
          <a:ln w="9525">
            <a:noFill/>
            <a:miter lim="800000"/>
            <a:headEnd/>
            <a:tailEnd/>
          </a:ln>
        </p:spPr>
        <p:txBody>
          <a:bodyPr wrap="none">
            <a:spAutoFit/>
          </a:bodyPr>
          <a:lstStyle/>
          <a:p>
            <a:pPr eaLnBrk="0" hangingPunct="0"/>
            <a:r>
              <a:rPr lang="en-US" altLang="en-US"/>
              <a:t>1842 – 14 pages!</a:t>
            </a:r>
          </a:p>
        </p:txBody>
      </p:sp>
      <p:graphicFrame>
        <p:nvGraphicFramePr>
          <p:cNvPr id="31760" name="Object 16"/>
          <p:cNvGraphicFramePr>
            <a:graphicFrameLocks noChangeAspect="1"/>
          </p:cNvGraphicFramePr>
          <p:nvPr/>
        </p:nvGraphicFramePr>
        <p:xfrm>
          <a:off x="885825" y="3729038"/>
          <a:ext cx="10394950" cy="2903537"/>
        </p:xfrm>
        <a:graphic>
          <a:graphicData uri="http://schemas.openxmlformats.org/presentationml/2006/ole">
            <p:oleObj spid="_x0000_s31760" name="Acrobat Document" r:id="rId11" imgW="3111120" imgH="869760" progId="Acrobat.Document.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wipe(left)">
                                      <p:cBhvr>
                                        <p:cTn id="7" dur="5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89" name="Object 21"/>
          <p:cNvGraphicFramePr>
            <a:graphicFrameLocks noChangeAspect="1"/>
          </p:cNvGraphicFramePr>
          <p:nvPr/>
        </p:nvGraphicFramePr>
        <p:xfrm>
          <a:off x="3284538" y="1819275"/>
          <a:ext cx="5419725" cy="3371850"/>
        </p:xfrm>
        <a:graphic>
          <a:graphicData uri="http://schemas.openxmlformats.org/presentationml/2006/ole">
            <p:oleObj spid="_x0000_s32789" name="Acrobat Document" r:id="rId9" imgW="1517760" imgH="945360" progId="Acrobat.Document.11">
              <p:embed/>
            </p:oleObj>
          </a:graphicData>
        </a:graphic>
      </p:graphicFrame>
      <p:sp>
        <p:nvSpPr>
          <p:cNvPr id="32790" name="TextBox 2"/>
          <p:cNvSpPr txBox="1">
            <a:spLocks noChangeArrowheads="1"/>
          </p:cNvSpPr>
          <p:nvPr/>
        </p:nvSpPr>
        <p:spPr bwMode="auto">
          <a:xfrm flipH="1">
            <a:off x="4546600" y="361950"/>
            <a:ext cx="3144838" cy="338138"/>
          </a:xfrm>
          <a:prstGeom prst="rect">
            <a:avLst/>
          </a:prstGeom>
          <a:noFill/>
          <a:ln w="9525">
            <a:noFill/>
            <a:miter lim="800000"/>
            <a:headEnd/>
            <a:tailEnd/>
          </a:ln>
        </p:spPr>
        <p:txBody>
          <a:bodyPr>
            <a:spAutoFit/>
          </a:bodyPr>
          <a:lstStyle/>
          <a:p>
            <a:pPr eaLnBrk="0" hangingPunct="0"/>
            <a:r>
              <a:rPr lang="en-US" altLang="en-US"/>
              <a:t>The Doppler derivation of Doppler</a:t>
            </a:r>
          </a:p>
        </p:txBody>
      </p:sp>
      <p:sp>
        <p:nvSpPr>
          <p:cNvPr id="32791" name="TextBox 3"/>
          <p:cNvSpPr txBox="1">
            <a:spLocks noChangeArrowheads="1"/>
          </p:cNvSpPr>
          <p:nvPr/>
        </p:nvSpPr>
        <p:spPr bwMode="auto">
          <a:xfrm flipH="1">
            <a:off x="1401763" y="752475"/>
            <a:ext cx="3144837" cy="338138"/>
          </a:xfrm>
          <a:prstGeom prst="rect">
            <a:avLst/>
          </a:prstGeom>
          <a:noFill/>
          <a:ln w="9525">
            <a:noFill/>
            <a:miter lim="800000"/>
            <a:headEnd/>
            <a:tailEnd/>
          </a:ln>
        </p:spPr>
        <p:txBody>
          <a:bodyPr>
            <a:spAutoFit/>
          </a:bodyPr>
          <a:lstStyle/>
          <a:p>
            <a:pPr eaLnBrk="0" hangingPunct="0"/>
            <a:r>
              <a:rPr lang="en-US" altLang="en-US"/>
              <a:t>Notations!!!</a:t>
            </a:r>
          </a:p>
        </p:txBody>
      </p:sp>
      <p:pic>
        <p:nvPicPr>
          <p:cNvPr id="32792" name="Picture 7" descr="\documentclass{article}\pagestyle{empty}&#10;\begin{document}&#10;$\nu_{ds} =  (1 - \frac{v}{c})  \nu$ &#10;\end{document}&#10;"/>
          <p:cNvPicPr>
            <a:picLocks noChangeAspect="1"/>
          </p:cNvPicPr>
          <p:nvPr>
            <p:custDataLst>
              <p:tags r:id="rId2"/>
            </p:custDataLst>
          </p:nvPr>
        </p:nvPicPr>
        <p:blipFill>
          <a:blip r:embed="rId10"/>
          <a:srcRect/>
          <a:stretch>
            <a:fillRect/>
          </a:stretch>
        </p:blipFill>
        <p:spPr bwMode="auto">
          <a:xfrm>
            <a:off x="2590800" y="1395413"/>
            <a:ext cx="1597025" cy="279400"/>
          </a:xfrm>
          <a:prstGeom prst="rect">
            <a:avLst/>
          </a:prstGeom>
          <a:solidFill>
            <a:srgbClr val="FFFFFF"/>
          </a:solidFill>
          <a:ln w="9525">
            <a:noFill/>
            <a:miter lim="800000"/>
            <a:headEnd/>
            <a:tailEnd/>
          </a:ln>
        </p:spPr>
      </p:pic>
      <p:pic>
        <p:nvPicPr>
          <p:cNvPr id="32793" name="Picture 9" descr="\documentclass{article}\pagestyle{empty}&#10;\begin{document}&#10;$\lambda\nu_{ds} =  (1 - \frac{v}{c})  c$ &#10;\end{document}&#10;"/>
          <p:cNvPicPr>
            <a:picLocks noChangeAspect="1"/>
          </p:cNvPicPr>
          <p:nvPr>
            <p:custDataLst>
              <p:tags r:id="rId3"/>
            </p:custDataLst>
          </p:nvPr>
        </p:nvPicPr>
        <p:blipFill>
          <a:blip r:embed="rId11"/>
          <a:srcRect/>
          <a:stretch>
            <a:fillRect/>
          </a:stretch>
        </p:blipFill>
        <p:spPr bwMode="auto">
          <a:xfrm>
            <a:off x="1962150" y="3608388"/>
            <a:ext cx="1722438" cy="279400"/>
          </a:xfrm>
          <a:prstGeom prst="rect">
            <a:avLst/>
          </a:prstGeom>
          <a:solidFill>
            <a:srgbClr val="FFFFFF"/>
          </a:solidFill>
          <a:ln w="9525">
            <a:noFill/>
            <a:miter lim="800000"/>
            <a:headEnd/>
            <a:tailEnd/>
          </a:ln>
        </p:spPr>
      </p:pic>
      <p:pic>
        <p:nvPicPr>
          <p:cNvPr id="32794" name="Picture 11" descr="\documentclass{article}\pagestyle{empty}&#10;\begin{document}&#10;$\lambda\nu_{ds} =  (1 - \frac{v}{\ell}\frac{\ell}{c})  c$ &#10;\end{document}&#10;"/>
          <p:cNvPicPr>
            <a:picLocks noChangeAspect="1"/>
          </p:cNvPicPr>
          <p:nvPr>
            <p:custDataLst>
              <p:tags r:id="rId4"/>
            </p:custDataLst>
          </p:nvPr>
        </p:nvPicPr>
        <p:blipFill>
          <a:blip r:embed="rId12"/>
          <a:srcRect/>
          <a:stretch>
            <a:fillRect/>
          </a:stretch>
        </p:blipFill>
        <p:spPr bwMode="auto">
          <a:xfrm>
            <a:off x="4819650" y="3517900"/>
            <a:ext cx="1873250" cy="314325"/>
          </a:xfrm>
          <a:prstGeom prst="rect">
            <a:avLst/>
          </a:prstGeom>
          <a:solidFill>
            <a:srgbClr val="FFFFFF"/>
          </a:solidFill>
          <a:ln w="9525">
            <a:noFill/>
            <a:miter lim="800000"/>
            <a:headEnd/>
            <a:tailEnd/>
          </a:ln>
        </p:spPr>
      </p:pic>
      <p:pic>
        <p:nvPicPr>
          <p:cNvPr id="32795" name="Picture 14" descr="\documentclass{article}\pagestyle{empty}&#10;\begin{document}&#10;$\lambda\nu_{ds} =  (1 - \frac{T}{t_{obs}})  c$ &#10;\end{document}&#10;"/>
          <p:cNvPicPr>
            <a:picLocks noChangeAspect="1"/>
          </p:cNvPicPr>
          <p:nvPr>
            <p:custDataLst>
              <p:tags r:id="rId5"/>
            </p:custDataLst>
          </p:nvPr>
        </p:nvPicPr>
        <p:blipFill>
          <a:blip r:embed="rId13"/>
          <a:srcRect/>
          <a:stretch>
            <a:fillRect/>
          </a:stretch>
        </p:blipFill>
        <p:spPr bwMode="auto">
          <a:xfrm>
            <a:off x="1524000" y="5526088"/>
            <a:ext cx="4008438" cy="688975"/>
          </a:xfrm>
          <a:prstGeom prst="rect">
            <a:avLst/>
          </a:prstGeom>
          <a:solidFill>
            <a:srgbClr val="FFFFFF"/>
          </a:solidFill>
          <a:ln w="9525">
            <a:noFill/>
            <a:miter lim="800000"/>
            <a:headEnd/>
            <a:tailEnd/>
          </a:ln>
        </p:spPr>
      </p:pic>
      <p:sp>
        <p:nvSpPr>
          <p:cNvPr id="32796" name="TextBox 15"/>
          <p:cNvSpPr txBox="1">
            <a:spLocks noChangeArrowheads="1"/>
          </p:cNvSpPr>
          <p:nvPr/>
        </p:nvSpPr>
        <p:spPr bwMode="auto">
          <a:xfrm>
            <a:off x="8039100" y="4648200"/>
            <a:ext cx="3086100" cy="584200"/>
          </a:xfrm>
          <a:prstGeom prst="rect">
            <a:avLst/>
          </a:prstGeom>
          <a:noFill/>
          <a:ln w="9525">
            <a:noFill/>
            <a:miter lim="800000"/>
            <a:headEnd/>
            <a:tailEnd/>
          </a:ln>
        </p:spPr>
        <p:txBody>
          <a:bodyPr>
            <a:spAutoFit/>
          </a:bodyPr>
          <a:lstStyle/>
          <a:p>
            <a:pPr eaLnBrk="0" hangingPunct="0"/>
            <a:r>
              <a:rPr lang="en-US" altLang="en-US"/>
              <a:t> = time needed to move by a wavelength</a:t>
            </a:r>
          </a:p>
        </p:txBody>
      </p:sp>
      <p:pic>
        <p:nvPicPr>
          <p:cNvPr id="32797" name="Picture 17" descr="\documentclass{article}\pagestyle{empty}&#10;\begin{document}&#10;$t_{obs}$ &#10;\end{document}&#10;"/>
          <p:cNvPicPr>
            <a:picLocks noChangeAspect="1"/>
          </p:cNvPicPr>
          <p:nvPr>
            <p:custDataLst>
              <p:tags r:id="rId6"/>
            </p:custDataLst>
          </p:nvPr>
        </p:nvPicPr>
        <p:blipFill>
          <a:blip r:embed="rId14"/>
          <a:srcRect/>
          <a:stretch>
            <a:fillRect/>
          </a:stretch>
        </p:blipFill>
        <p:spPr bwMode="auto">
          <a:xfrm>
            <a:off x="7756525" y="5438775"/>
            <a:ext cx="550863" cy="306388"/>
          </a:xfrm>
          <a:prstGeom prst="rect">
            <a:avLst/>
          </a:prstGeom>
          <a:solidFill>
            <a:srgbClr val="FFFFFF"/>
          </a:solidFill>
          <a:ln w="9525">
            <a:noFill/>
            <a:miter lim="800000"/>
            <a:headEnd/>
            <a:tailEnd/>
          </a:ln>
        </p:spPr>
      </p:pic>
      <p:pic>
        <p:nvPicPr>
          <p:cNvPr id="32798" name="Picture 19" descr="\documentclass{article}\pagestyle{empty}&#10;\begin{document}&#10;$T$ &#10;\end{document}&#10;"/>
          <p:cNvPicPr>
            <a:picLocks noChangeAspect="1"/>
          </p:cNvPicPr>
          <p:nvPr>
            <p:custDataLst>
              <p:tags r:id="rId7"/>
            </p:custDataLst>
          </p:nvPr>
        </p:nvPicPr>
        <p:blipFill>
          <a:blip r:embed="rId15"/>
          <a:srcRect/>
          <a:stretch>
            <a:fillRect/>
          </a:stretch>
        </p:blipFill>
        <p:spPr bwMode="auto">
          <a:xfrm>
            <a:off x="7943850" y="4648200"/>
            <a:ext cx="266700" cy="261938"/>
          </a:xfrm>
          <a:prstGeom prst="rect">
            <a:avLst/>
          </a:prstGeom>
          <a:solidFill>
            <a:srgbClr val="FFFFFF"/>
          </a:solidFill>
          <a:ln w="9525">
            <a:noFill/>
            <a:miter lim="800000"/>
            <a:headEnd/>
            <a:tailEnd/>
          </a:ln>
        </p:spPr>
      </p:pic>
      <p:sp>
        <p:nvSpPr>
          <p:cNvPr id="32799" name="TextBox 20"/>
          <p:cNvSpPr txBox="1">
            <a:spLocks noChangeArrowheads="1"/>
          </p:cNvSpPr>
          <p:nvPr/>
        </p:nvSpPr>
        <p:spPr bwMode="auto">
          <a:xfrm>
            <a:off x="8458200" y="5384800"/>
            <a:ext cx="1771650" cy="830263"/>
          </a:xfrm>
          <a:prstGeom prst="rect">
            <a:avLst/>
          </a:prstGeom>
          <a:noFill/>
          <a:ln w="9525">
            <a:noFill/>
            <a:miter lim="800000"/>
            <a:headEnd/>
            <a:tailEnd/>
          </a:ln>
        </p:spPr>
        <p:txBody>
          <a:bodyPr>
            <a:spAutoFit/>
          </a:bodyPr>
          <a:lstStyle/>
          <a:p>
            <a:pPr eaLnBrk="0" hangingPunct="0"/>
            <a:r>
              <a:rPr lang="en-US" altLang="en-US"/>
              <a:t>time for the observer to move by a wavelength</a:t>
            </a:r>
          </a:p>
        </p:txBody>
      </p:sp>
      <p:sp>
        <p:nvSpPr>
          <p:cNvPr id="32800" name="Freeform 15"/>
          <p:cNvSpPr>
            <a:spLocks/>
          </p:cNvSpPr>
          <p:nvPr/>
        </p:nvSpPr>
        <p:spPr bwMode="auto">
          <a:xfrm>
            <a:off x="6540500" y="3017838"/>
            <a:ext cx="1903413" cy="1414462"/>
          </a:xfrm>
          <a:custGeom>
            <a:avLst/>
            <a:gdLst>
              <a:gd name="T0" fmla="*/ 1803401 w 1199"/>
              <a:gd name="T1" fmla="*/ 1414462 h 891"/>
              <a:gd name="T2" fmla="*/ 1790701 w 1199"/>
              <a:gd name="T3" fmla="*/ 715962 h 891"/>
              <a:gd name="T4" fmla="*/ 1130300 w 1199"/>
              <a:gd name="T5" fmla="*/ 106362 h 891"/>
              <a:gd name="T6" fmla="*/ 647700 w 1199"/>
              <a:gd name="T7" fmla="*/ 80962 h 891"/>
              <a:gd name="T8" fmla="*/ 0 w 1199"/>
              <a:gd name="T9" fmla="*/ 423862 h 891"/>
              <a:gd name="T10" fmla="*/ 0 60000 65536"/>
              <a:gd name="T11" fmla="*/ 0 60000 65536"/>
              <a:gd name="T12" fmla="*/ 0 60000 65536"/>
              <a:gd name="T13" fmla="*/ 0 60000 65536"/>
              <a:gd name="T14" fmla="*/ 0 60000 65536"/>
              <a:gd name="T15" fmla="*/ 0 w 1199"/>
              <a:gd name="T16" fmla="*/ 0 h 891"/>
              <a:gd name="T17" fmla="*/ 1199 w 1199"/>
              <a:gd name="T18" fmla="*/ 891 h 891"/>
            </a:gdLst>
            <a:ahLst/>
            <a:cxnLst>
              <a:cxn ang="T10">
                <a:pos x="T0" y="T1"/>
              </a:cxn>
              <a:cxn ang="T11">
                <a:pos x="T2" y="T3"/>
              </a:cxn>
              <a:cxn ang="T12">
                <a:pos x="T4" y="T5"/>
              </a:cxn>
              <a:cxn ang="T13">
                <a:pos x="T6" y="T7"/>
              </a:cxn>
              <a:cxn ang="T14">
                <a:pos x="T8" y="T9"/>
              </a:cxn>
            </a:cxnLst>
            <a:rect l="T15" t="T16" r="T17" b="T18"/>
            <a:pathLst>
              <a:path w="1199" h="891">
                <a:moveTo>
                  <a:pt x="1136" y="891"/>
                </a:moveTo>
                <a:cubicBezTo>
                  <a:pt x="1167" y="739"/>
                  <a:pt x="1199" y="588"/>
                  <a:pt x="1128" y="451"/>
                </a:cubicBezTo>
                <a:cubicBezTo>
                  <a:pt x="1057" y="314"/>
                  <a:pt x="832" y="134"/>
                  <a:pt x="712" y="67"/>
                </a:cubicBezTo>
                <a:cubicBezTo>
                  <a:pt x="592" y="0"/>
                  <a:pt x="527" y="18"/>
                  <a:pt x="408" y="51"/>
                </a:cubicBezTo>
                <a:cubicBezTo>
                  <a:pt x="289" y="84"/>
                  <a:pt x="144" y="175"/>
                  <a:pt x="0" y="267"/>
                </a:cubicBezTo>
              </a:path>
            </a:pathLst>
          </a:custGeom>
          <a:noFill/>
          <a:ln w="9525">
            <a:solidFill>
              <a:schemeClr val="tx1"/>
            </a:solidFill>
            <a:round/>
            <a:headEnd/>
            <a:tailEnd type="stealth" w="lg" len="lg"/>
          </a:ln>
        </p:spPr>
        <p:txBody>
          <a:bodyPr/>
          <a:lstStyle/>
          <a:p>
            <a:endParaRPr lang="en-US"/>
          </a:p>
        </p:txBody>
      </p:sp>
      <p:sp>
        <p:nvSpPr>
          <p:cNvPr id="32801" name="Freeform 16"/>
          <p:cNvSpPr>
            <a:spLocks/>
          </p:cNvSpPr>
          <p:nvPr/>
        </p:nvSpPr>
        <p:spPr bwMode="auto">
          <a:xfrm>
            <a:off x="4724400" y="5715000"/>
            <a:ext cx="2971800" cy="960438"/>
          </a:xfrm>
          <a:custGeom>
            <a:avLst/>
            <a:gdLst>
              <a:gd name="T0" fmla="*/ 2971800 w 1872"/>
              <a:gd name="T1" fmla="*/ 0 h 605"/>
              <a:gd name="T2" fmla="*/ 711200 w 1872"/>
              <a:gd name="T3" fmla="*/ 838200 h 605"/>
              <a:gd name="T4" fmla="*/ 0 w 1872"/>
              <a:gd name="T5" fmla="*/ 736600 h 605"/>
              <a:gd name="T6" fmla="*/ 0 60000 65536"/>
              <a:gd name="T7" fmla="*/ 0 60000 65536"/>
              <a:gd name="T8" fmla="*/ 0 60000 65536"/>
              <a:gd name="T9" fmla="*/ 0 w 1872"/>
              <a:gd name="T10" fmla="*/ 0 h 605"/>
              <a:gd name="T11" fmla="*/ 1872 w 1872"/>
              <a:gd name="T12" fmla="*/ 605 h 605"/>
            </a:gdLst>
            <a:ahLst/>
            <a:cxnLst>
              <a:cxn ang="T6">
                <a:pos x="T0" y="T1"/>
              </a:cxn>
              <a:cxn ang="T7">
                <a:pos x="T2" y="T3"/>
              </a:cxn>
              <a:cxn ang="T8">
                <a:pos x="T4" y="T5"/>
              </a:cxn>
            </a:cxnLst>
            <a:rect l="T9" t="T10" r="T11" b="T12"/>
            <a:pathLst>
              <a:path w="1872" h="605">
                <a:moveTo>
                  <a:pt x="1872" y="0"/>
                </a:moveTo>
                <a:cubicBezTo>
                  <a:pt x="1316" y="225"/>
                  <a:pt x="760" y="451"/>
                  <a:pt x="448" y="528"/>
                </a:cubicBezTo>
                <a:cubicBezTo>
                  <a:pt x="136" y="605"/>
                  <a:pt x="75" y="475"/>
                  <a:pt x="0" y="464"/>
                </a:cubicBezTo>
              </a:path>
            </a:pathLst>
          </a:custGeom>
          <a:noFill/>
          <a:ln w="9525">
            <a:solidFill>
              <a:schemeClr val="tx1"/>
            </a:solidFill>
            <a:round/>
            <a:headEnd/>
            <a:tailEnd type="stealth" w="lg" len="lg"/>
          </a:ln>
        </p:spPr>
        <p:txBody>
          <a:bodyPr/>
          <a:lstStyle/>
          <a:p>
            <a:endParaRPr lang="en-US"/>
          </a:p>
        </p:txBody>
      </p:sp>
      <p:sp>
        <p:nvSpPr>
          <p:cNvPr id="32802" name="Arc 18"/>
          <p:cNvSpPr>
            <a:spLocks/>
          </p:cNvSpPr>
          <p:nvPr/>
        </p:nvSpPr>
        <p:spPr bwMode="auto">
          <a:xfrm flipH="1" flipV="1">
            <a:off x="6311900" y="5130800"/>
            <a:ext cx="965200" cy="444500"/>
          </a:xfrm>
          <a:custGeom>
            <a:avLst/>
            <a:gdLst>
              <a:gd name="T0" fmla="*/ 0 w 21600"/>
              <a:gd name="T1" fmla="*/ 0 h 21600"/>
              <a:gd name="T2" fmla="*/ 965200 w 21600"/>
              <a:gd name="T3" fmla="*/ 444500 h 21600"/>
              <a:gd name="T4" fmla="*/ 0 w 21600"/>
              <a:gd name="T5" fmla="*/ 4445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9050">
            <a:solidFill>
              <a:srgbClr val="0000FF"/>
            </a:solidFill>
            <a:round/>
            <a:headEnd/>
            <a:tailEnd type="stealth" w="lg" len="lg"/>
          </a:ln>
        </p:spPr>
        <p:txBody>
          <a:bodyPr wrap="none" anchor="ctr"/>
          <a:lstStyle/>
          <a:p>
            <a:endParaRPr lang="en-US"/>
          </a:p>
        </p:txBody>
      </p:sp>
      <p:sp>
        <p:nvSpPr>
          <p:cNvPr id="32803" name="Arc 19"/>
          <p:cNvSpPr>
            <a:spLocks/>
          </p:cNvSpPr>
          <p:nvPr/>
        </p:nvSpPr>
        <p:spPr bwMode="auto">
          <a:xfrm>
            <a:off x="6469063" y="4000500"/>
            <a:ext cx="1595437" cy="520700"/>
          </a:xfrm>
          <a:custGeom>
            <a:avLst/>
            <a:gdLst>
              <a:gd name="T0" fmla="*/ 0 w 40508"/>
              <a:gd name="T1" fmla="*/ 268980 h 21600"/>
              <a:gd name="T2" fmla="*/ 1595437 w 40508"/>
              <a:gd name="T3" fmla="*/ 520700 h 21600"/>
              <a:gd name="T4" fmla="*/ 744705 w 40508"/>
              <a:gd name="T5" fmla="*/ 520700 h 21600"/>
              <a:gd name="T6" fmla="*/ 0 60000 65536"/>
              <a:gd name="T7" fmla="*/ 0 60000 65536"/>
              <a:gd name="T8" fmla="*/ 0 60000 65536"/>
              <a:gd name="T9" fmla="*/ 0 w 40508"/>
              <a:gd name="T10" fmla="*/ 0 h 21600"/>
              <a:gd name="T11" fmla="*/ 40508 w 40508"/>
              <a:gd name="T12" fmla="*/ 21600 h 21600"/>
            </a:gdLst>
            <a:ahLst/>
            <a:cxnLst>
              <a:cxn ang="T6">
                <a:pos x="T0" y="T1"/>
              </a:cxn>
              <a:cxn ang="T7">
                <a:pos x="T2" y="T3"/>
              </a:cxn>
              <a:cxn ang="T8">
                <a:pos x="T4" y="T5"/>
              </a:cxn>
            </a:cxnLst>
            <a:rect l="T9" t="T10" r="T11" b="T12"/>
            <a:pathLst>
              <a:path w="40508" h="21600" fill="none" extrusionOk="0">
                <a:moveTo>
                  <a:pt x="-1" y="11157"/>
                </a:moveTo>
                <a:cubicBezTo>
                  <a:pt x="3801" y="4273"/>
                  <a:pt x="11044" y="0"/>
                  <a:pt x="18908" y="0"/>
                </a:cubicBezTo>
                <a:cubicBezTo>
                  <a:pt x="30837" y="0"/>
                  <a:pt x="40508" y="9670"/>
                  <a:pt x="40508" y="21600"/>
                </a:cubicBezTo>
              </a:path>
              <a:path w="40508" h="21600" stroke="0" extrusionOk="0">
                <a:moveTo>
                  <a:pt x="-1" y="11157"/>
                </a:moveTo>
                <a:cubicBezTo>
                  <a:pt x="3801" y="4273"/>
                  <a:pt x="11044" y="0"/>
                  <a:pt x="18908" y="0"/>
                </a:cubicBezTo>
                <a:cubicBezTo>
                  <a:pt x="30837" y="0"/>
                  <a:pt x="40508" y="9670"/>
                  <a:pt x="40508" y="21600"/>
                </a:cubicBezTo>
                <a:lnTo>
                  <a:pt x="18908" y="21600"/>
                </a:lnTo>
                <a:close/>
              </a:path>
            </a:pathLst>
          </a:custGeom>
          <a:noFill/>
          <a:ln w="19050">
            <a:solidFill>
              <a:srgbClr val="0000FF"/>
            </a:solidFill>
            <a:round/>
            <a:headEnd type="stealth" w="lg" len="lg"/>
            <a:tailEnd type="none"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2517775" y="269875"/>
            <a:ext cx="1954213" cy="457200"/>
          </a:xfrm>
          <a:prstGeom prst="rect">
            <a:avLst/>
          </a:prstGeom>
          <a:noFill/>
          <a:ln w="9525">
            <a:noFill/>
            <a:miter lim="800000"/>
            <a:headEnd/>
            <a:tailEnd/>
          </a:ln>
        </p:spPr>
        <p:txBody>
          <a:bodyPr wrap="none">
            <a:spAutoFit/>
          </a:bodyPr>
          <a:lstStyle/>
          <a:p>
            <a:r>
              <a:rPr lang="en-US" altLang="en-US" sz="2400" b="1">
                <a:solidFill>
                  <a:srgbClr val="0000CC"/>
                </a:solidFill>
              </a:rPr>
              <a:t>Doppler Shift</a:t>
            </a:r>
          </a:p>
        </p:txBody>
      </p:sp>
      <p:grpSp>
        <p:nvGrpSpPr>
          <p:cNvPr id="9219" name="Group 3"/>
          <p:cNvGrpSpPr>
            <a:grpSpLocks/>
          </p:cNvGrpSpPr>
          <p:nvPr/>
        </p:nvGrpSpPr>
        <p:grpSpPr bwMode="auto">
          <a:xfrm>
            <a:off x="-2419350" y="1371600"/>
            <a:ext cx="8686800" cy="609600"/>
            <a:chOff x="912" y="1632"/>
            <a:chExt cx="4930" cy="175"/>
          </a:xfrm>
        </p:grpSpPr>
        <p:grpSp>
          <p:nvGrpSpPr>
            <p:cNvPr id="100436" name="Group 4"/>
            <p:cNvGrpSpPr>
              <a:grpSpLocks/>
            </p:cNvGrpSpPr>
            <p:nvPr/>
          </p:nvGrpSpPr>
          <p:grpSpPr bwMode="auto">
            <a:xfrm>
              <a:off x="2880" y="1632"/>
              <a:ext cx="2962" cy="175"/>
              <a:chOff x="952" y="3045"/>
              <a:chExt cx="2212" cy="513"/>
            </a:xfrm>
          </p:grpSpPr>
          <p:grpSp>
            <p:nvGrpSpPr>
              <p:cNvPr id="100443" name="Group 5"/>
              <p:cNvGrpSpPr>
                <a:grpSpLocks/>
              </p:cNvGrpSpPr>
              <p:nvPr/>
            </p:nvGrpSpPr>
            <p:grpSpPr bwMode="auto">
              <a:xfrm>
                <a:off x="952" y="3045"/>
                <a:ext cx="736" cy="513"/>
                <a:chOff x="2920" y="3807"/>
                <a:chExt cx="736" cy="513"/>
              </a:xfrm>
            </p:grpSpPr>
            <p:sp>
              <p:nvSpPr>
                <p:cNvPr id="100450" name="Freeform 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51" name="Freeform 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44" name="Group 8"/>
              <p:cNvGrpSpPr>
                <a:grpSpLocks/>
              </p:cNvGrpSpPr>
              <p:nvPr/>
            </p:nvGrpSpPr>
            <p:grpSpPr bwMode="auto">
              <a:xfrm>
                <a:off x="2428" y="3045"/>
                <a:ext cx="736" cy="513"/>
                <a:chOff x="2920" y="3807"/>
                <a:chExt cx="736" cy="513"/>
              </a:xfrm>
            </p:grpSpPr>
            <p:sp>
              <p:nvSpPr>
                <p:cNvPr id="100448" name="Freeform 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49" name="Freeform 1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45" name="Group 11"/>
              <p:cNvGrpSpPr>
                <a:grpSpLocks/>
              </p:cNvGrpSpPr>
              <p:nvPr/>
            </p:nvGrpSpPr>
            <p:grpSpPr bwMode="auto">
              <a:xfrm>
                <a:off x="1685" y="3045"/>
                <a:ext cx="736" cy="513"/>
                <a:chOff x="2920" y="3807"/>
                <a:chExt cx="736" cy="513"/>
              </a:xfrm>
            </p:grpSpPr>
            <p:sp>
              <p:nvSpPr>
                <p:cNvPr id="100446" name="Freeform 1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47" name="Freeform 1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100437" name="Group 14"/>
            <p:cNvGrpSpPr>
              <a:grpSpLocks/>
            </p:cNvGrpSpPr>
            <p:nvPr/>
          </p:nvGrpSpPr>
          <p:grpSpPr bwMode="auto">
            <a:xfrm>
              <a:off x="1906" y="1632"/>
              <a:ext cx="986" cy="175"/>
              <a:chOff x="2920" y="3807"/>
              <a:chExt cx="736" cy="513"/>
            </a:xfrm>
          </p:grpSpPr>
          <p:sp>
            <p:nvSpPr>
              <p:cNvPr id="100441" name="Freeform 15"/>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42" name="Freeform 16"/>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38" name="Group 17"/>
            <p:cNvGrpSpPr>
              <a:grpSpLocks/>
            </p:cNvGrpSpPr>
            <p:nvPr/>
          </p:nvGrpSpPr>
          <p:grpSpPr bwMode="auto">
            <a:xfrm>
              <a:off x="912" y="1632"/>
              <a:ext cx="985" cy="175"/>
              <a:chOff x="2920" y="3807"/>
              <a:chExt cx="736" cy="513"/>
            </a:xfrm>
          </p:grpSpPr>
          <p:sp>
            <p:nvSpPr>
              <p:cNvPr id="100439" name="Freeform 18"/>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40" name="Freeform 19"/>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236" name="Group 20"/>
          <p:cNvGrpSpPr>
            <a:grpSpLocks/>
          </p:cNvGrpSpPr>
          <p:nvPr/>
        </p:nvGrpSpPr>
        <p:grpSpPr bwMode="auto">
          <a:xfrm>
            <a:off x="6081713" y="1222375"/>
            <a:ext cx="962025" cy="1054100"/>
            <a:chOff x="2250" y="1232"/>
            <a:chExt cx="825" cy="904"/>
          </a:xfrm>
        </p:grpSpPr>
        <p:sp>
          <p:nvSpPr>
            <p:cNvPr id="100424" name="Freeform 21"/>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100425" name="Freeform 22"/>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100426" name="Freeform 23"/>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100427" name="Freeform 24"/>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100428" name="Freeform 25"/>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100429" name="Freeform 26"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430" name="Freeform 27"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431" name="Arc 28"/>
            <p:cNvSpPr>
              <a:spLocks/>
            </p:cNvSpPr>
            <p:nvPr/>
          </p:nvSpPr>
          <p:spPr bwMode="auto">
            <a:xfrm>
              <a:off x="2692" y="1842"/>
              <a:ext cx="153" cy="44"/>
            </a:xfrm>
            <a:custGeom>
              <a:avLst/>
              <a:gdLst>
                <a:gd name="T0" fmla="*/ 0 w 33306"/>
                <a:gd name="T1" fmla="*/ 0 h 21600"/>
                <a:gd name="T2" fmla="*/ 0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100432" name="Arc 29"/>
            <p:cNvSpPr>
              <a:spLocks/>
            </p:cNvSpPr>
            <p:nvPr/>
          </p:nvSpPr>
          <p:spPr bwMode="auto">
            <a:xfrm>
              <a:off x="2553" y="1993"/>
              <a:ext cx="142" cy="143"/>
            </a:xfrm>
            <a:custGeom>
              <a:avLst/>
              <a:gdLst>
                <a:gd name="T0" fmla="*/ 0 w 18558"/>
                <a:gd name="T1" fmla="*/ 0 h 21064"/>
                <a:gd name="T2" fmla="*/ 0 w 18558"/>
                <a:gd name="T3" fmla="*/ 0 h 21064"/>
                <a:gd name="T4" fmla="*/ 0 w 18558"/>
                <a:gd name="T5" fmla="*/ 0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100433" name="Freeform 30"/>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100434" name="Oval 31"/>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endParaRPr lang="en-US" altLang="en-US"/>
            </a:p>
          </p:txBody>
        </p:sp>
        <p:sp>
          <p:nvSpPr>
            <p:cNvPr id="100435" name="Freeform 32"/>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grpSp>
        <p:nvGrpSpPr>
          <p:cNvPr id="9249" name="Group 33"/>
          <p:cNvGrpSpPr>
            <a:grpSpLocks/>
          </p:cNvGrpSpPr>
          <p:nvPr/>
        </p:nvGrpSpPr>
        <p:grpSpPr bwMode="auto">
          <a:xfrm>
            <a:off x="-3028950" y="2819400"/>
            <a:ext cx="8686800" cy="609600"/>
            <a:chOff x="912" y="1632"/>
            <a:chExt cx="4930" cy="175"/>
          </a:xfrm>
        </p:grpSpPr>
        <p:grpSp>
          <p:nvGrpSpPr>
            <p:cNvPr id="100408" name="Group 34"/>
            <p:cNvGrpSpPr>
              <a:grpSpLocks/>
            </p:cNvGrpSpPr>
            <p:nvPr/>
          </p:nvGrpSpPr>
          <p:grpSpPr bwMode="auto">
            <a:xfrm>
              <a:off x="2880" y="1632"/>
              <a:ext cx="2962" cy="175"/>
              <a:chOff x="952" y="3045"/>
              <a:chExt cx="2212" cy="513"/>
            </a:xfrm>
          </p:grpSpPr>
          <p:grpSp>
            <p:nvGrpSpPr>
              <p:cNvPr id="100415" name="Group 35"/>
              <p:cNvGrpSpPr>
                <a:grpSpLocks/>
              </p:cNvGrpSpPr>
              <p:nvPr/>
            </p:nvGrpSpPr>
            <p:grpSpPr bwMode="auto">
              <a:xfrm>
                <a:off x="952" y="3045"/>
                <a:ext cx="736" cy="513"/>
                <a:chOff x="2920" y="3807"/>
                <a:chExt cx="736" cy="513"/>
              </a:xfrm>
            </p:grpSpPr>
            <p:sp>
              <p:nvSpPr>
                <p:cNvPr id="100422" name="Freeform 3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23" name="Freeform 3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16" name="Group 38"/>
              <p:cNvGrpSpPr>
                <a:grpSpLocks/>
              </p:cNvGrpSpPr>
              <p:nvPr/>
            </p:nvGrpSpPr>
            <p:grpSpPr bwMode="auto">
              <a:xfrm>
                <a:off x="2428" y="3045"/>
                <a:ext cx="736" cy="513"/>
                <a:chOff x="2920" y="3807"/>
                <a:chExt cx="736" cy="513"/>
              </a:xfrm>
            </p:grpSpPr>
            <p:sp>
              <p:nvSpPr>
                <p:cNvPr id="100420" name="Freeform 3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21" name="Freeform 4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17" name="Group 41"/>
              <p:cNvGrpSpPr>
                <a:grpSpLocks/>
              </p:cNvGrpSpPr>
              <p:nvPr/>
            </p:nvGrpSpPr>
            <p:grpSpPr bwMode="auto">
              <a:xfrm>
                <a:off x="1685" y="3045"/>
                <a:ext cx="736" cy="513"/>
                <a:chOff x="2920" y="3807"/>
                <a:chExt cx="736" cy="513"/>
              </a:xfrm>
            </p:grpSpPr>
            <p:sp>
              <p:nvSpPr>
                <p:cNvPr id="100418" name="Freeform 4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19" name="Freeform 4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100409" name="Group 44"/>
            <p:cNvGrpSpPr>
              <a:grpSpLocks/>
            </p:cNvGrpSpPr>
            <p:nvPr/>
          </p:nvGrpSpPr>
          <p:grpSpPr bwMode="auto">
            <a:xfrm>
              <a:off x="1906" y="1632"/>
              <a:ext cx="986" cy="175"/>
              <a:chOff x="2920" y="3807"/>
              <a:chExt cx="736" cy="513"/>
            </a:xfrm>
          </p:grpSpPr>
          <p:sp>
            <p:nvSpPr>
              <p:cNvPr id="100413" name="Freeform 45"/>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14" name="Freeform 46"/>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410" name="Group 47"/>
            <p:cNvGrpSpPr>
              <a:grpSpLocks/>
            </p:cNvGrpSpPr>
            <p:nvPr/>
          </p:nvGrpSpPr>
          <p:grpSpPr bwMode="auto">
            <a:xfrm>
              <a:off x="912" y="1632"/>
              <a:ext cx="985" cy="175"/>
              <a:chOff x="2920" y="3807"/>
              <a:chExt cx="736" cy="513"/>
            </a:xfrm>
          </p:grpSpPr>
          <p:sp>
            <p:nvSpPr>
              <p:cNvPr id="100411" name="Freeform 48"/>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412" name="Freeform 49"/>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266" name="Group 50"/>
          <p:cNvGrpSpPr>
            <a:grpSpLocks/>
          </p:cNvGrpSpPr>
          <p:nvPr/>
        </p:nvGrpSpPr>
        <p:grpSpPr bwMode="auto">
          <a:xfrm rot="702361">
            <a:off x="1771650" y="2667000"/>
            <a:ext cx="962025" cy="1054100"/>
            <a:chOff x="2250" y="1232"/>
            <a:chExt cx="825" cy="904"/>
          </a:xfrm>
        </p:grpSpPr>
        <p:sp>
          <p:nvSpPr>
            <p:cNvPr id="100396" name="Freeform 51"/>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100397" name="Freeform 52"/>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100398" name="Freeform 53"/>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100399" name="Freeform 54"/>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100400" name="Freeform 55"/>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100401" name="Freeform 56"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402" name="Freeform 57"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403" name="Arc 58"/>
            <p:cNvSpPr>
              <a:spLocks/>
            </p:cNvSpPr>
            <p:nvPr/>
          </p:nvSpPr>
          <p:spPr bwMode="auto">
            <a:xfrm>
              <a:off x="2692" y="1842"/>
              <a:ext cx="153" cy="44"/>
            </a:xfrm>
            <a:custGeom>
              <a:avLst/>
              <a:gdLst>
                <a:gd name="T0" fmla="*/ 0 w 33306"/>
                <a:gd name="T1" fmla="*/ 0 h 21600"/>
                <a:gd name="T2" fmla="*/ 0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100404" name="Arc 59"/>
            <p:cNvSpPr>
              <a:spLocks/>
            </p:cNvSpPr>
            <p:nvPr/>
          </p:nvSpPr>
          <p:spPr bwMode="auto">
            <a:xfrm>
              <a:off x="2553" y="1993"/>
              <a:ext cx="142" cy="143"/>
            </a:xfrm>
            <a:custGeom>
              <a:avLst/>
              <a:gdLst>
                <a:gd name="T0" fmla="*/ 0 w 18558"/>
                <a:gd name="T1" fmla="*/ 0 h 21064"/>
                <a:gd name="T2" fmla="*/ 0 w 18558"/>
                <a:gd name="T3" fmla="*/ 0 h 21064"/>
                <a:gd name="T4" fmla="*/ 0 w 18558"/>
                <a:gd name="T5" fmla="*/ 0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100405" name="Freeform 60"/>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100406" name="Oval 61"/>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endParaRPr lang="en-US" altLang="en-US"/>
            </a:p>
          </p:txBody>
        </p:sp>
        <p:sp>
          <p:nvSpPr>
            <p:cNvPr id="100407" name="Freeform 62"/>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grpSp>
        <p:nvGrpSpPr>
          <p:cNvPr id="9279" name="Group 63"/>
          <p:cNvGrpSpPr>
            <a:grpSpLocks/>
          </p:cNvGrpSpPr>
          <p:nvPr/>
        </p:nvGrpSpPr>
        <p:grpSpPr bwMode="auto">
          <a:xfrm>
            <a:off x="1314450" y="4648200"/>
            <a:ext cx="8686800" cy="609600"/>
            <a:chOff x="912" y="1632"/>
            <a:chExt cx="4930" cy="175"/>
          </a:xfrm>
        </p:grpSpPr>
        <p:grpSp>
          <p:nvGrpSpPr>
            <p:cNvPr id="100380" name="Group 64"/>
            <p:cNvGrpSpPr>
              <a:grpSpLocks/>
            </p:cNvGrpSpPr>
            <p:nvPr/>
          </p:nvGrpSpPr>
          <p:grpSpPr bwMode="auto">
            <a:xfrm>
              <a:off x="2880" y="1632"/>
              <a:ext cx="2962" cy="175"/>
              <a:chOff x="952" y="3045"/>
              <a:chExt cx="2212" cy="513"/>
            </a:xfrm>
          </p:grpSpPr>
          <p:grpSp>
            <p:nvGrpSpPr>
              <p:cNvPr id="100387" name="Group 65"/>
              <p:cNvGrpSpPr>
                <a:grpSpLocks/>
              </p:cNvGrpSpPr>
              <p:nvPr/>
            </p:nvGrpSpPr>
            <p:grpSpPr bwMode="auto">
              <a:xfrm>
                <a:off x="952" y="3045"/>
                <a:ext cx="736" cy="513"/>
                <a:chOff x="2920" y="3807"/>
                <a:chExt cx="736" cy="513"/>
              </a:xfrm>
            </p:grpSpPr>
            <p:sp>
              <p:nvSpPr>
                <p:cNvPr id="100394" name="Freeform 6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395" name="Freeform 6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388" name="Group 68"/>
              <p:cNvGrpSpPr>
                <a:grpSpLocks/>
              </p:cNvGrpSpPr>
              <p:nvPr/>
            </p:nvGrpSpPr>
            <p:grpSpPr bwMode="auto">
              <a:xfrm>
                <a:off x="2428" y="3045"/>
                <a:ext cx="736" cy="513"/>
                <a:chOff x="2920" y="3807"/>
                <a:chExt cx="736" cy="513"/>
              </a:xfrm>
            </p:grpSpPr>
            <p:sp>
              <p:nvSpPr>
                <p:cNvPr id="100392" name="Freeform 6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393" name="Freeform 7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389" name="Group 71"/>
              <p:cNvGrpSpPr>
                <a:grpSpLocks/>
              </p:cNvGrpSpPr>
              <p:nvPr/>
            </p:nvGrpSpPr>
            <p:grpSpPr bwMode="auto">
              <a:xfrm>
                <a:off x="1685" y="3045"/>
                <a:ext cx="736" cy="513"/>
                <a:chOff x="2920" y="3807"/>
                <a:chExt cx="736" cy="513"/>
              </a:xfrm>
            </p:grpSpPr>
            <p:sp>
              <p:nvSpPr>
                <p:cNvPr id="100390" name="Freeform 72"/>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391" name="Freeform 73"/>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100381" name="Group 74"/>
            <p:cNvGrpSpPr>
              <a:grpSpLocks/>
            </p:cNvGrpSpPr>
            <p:nvPr/>
          </p:nvGrpSpPr>
          <p:grpSpPr bwMode="auto">
            <a:xfrm>
              <a:off x="1906" y="1632"/>
              <a:ext cx="986" cy="175"/>
              <a:chOff x="2920" y="3807"/>
              <a:chExt cx="736" cy="513"/>
            </a:xfrm>
          </p:grpSpPr>
          <p:sp>
            <p:nvSpPr>
              <p:cNvPr id="100385" name="Freeform 75"/>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386" name="Freeform 76"/>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0382" name="Group 77"/>
            <p:cNvGrpSpPr>
              <a:grpSpLocks/>
            </p:cNvGrpSpPr>
            <p:nvPr/>
          </p:nvGrpSpPr>
          <p:grpSpPr bwMode="auto">
            <a:xfrm>
              <a:off x="912" y="1632"/>
              <a:ext cx="985" cy="175"/>
              <a:chOff x="2920" y="3807"/>
              <a:chExt cx="736" cy="513"/>
            </a:xfrm>
          </p:grpSpPr>
          <p:sp>
            <p:nvSpPr>
              <p:cNvPr id="100383" name="Freeform 78"/>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100384" name="Freeform 79"/>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grpSp>
        <p:nvGrpSpPr>
          <p:cNvPr id="9296" name="Group 80"/>
          <p:cNvGrpSpPr>
            <a:grpSpLocks/>
          </p:cNvGrpSpPr>
          <p:nvPr/>
        </p:nvGrpSpPr>
        <p:grpSpPr bwMode="auto">
          <a:xfrm rot="20897639" flipH="1">
            <a:off x="9391650" y="4343400"/>
            <a:ext cx="962025" cy="1054100"/>
            <a:chOff x="2250" y="1232"/>
            <a:chExt cx="825" cy="904"/>
          </a:xfrm>
        </p:grpSpPr>
        <p:sp>
          <p:nvSpPr>
            <p:cNvPr id="100368" name="Freeform 81"/>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100369" name="Freeform 82"/>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100370" name="Freeform 83"/>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100371" name="Freeform 84"/>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100372" name="Freeform 85"/>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100373" name="Freeform 86"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374" name="Freeform 87"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3"/>
              <a:srcRect/>
              <a:tile tx="0" ty="0" sx="100000" sy="100000" flip="none" algn="tl"/>
            </a:blipFill>
            <a:ln w="12700">
              <a:solidFill>
                <a:schemeClr val="tx1"/>
              </a:solidFill>
              <a:round/>
              <a:headEnd/>
              <a:tailEnd/>
            </a:ln>
          </p:spPr>
          <p:txBody>
            <a:bodyPr/>
            <a:lstStyle/>
            <a:p>
              <a:endParaRPr lang="en-US"/>
            </a:p>
          </p:txBody>
        </p:sp>
        <p:sp>
          <p:nvSpPr>
            <p:cNvPr id="100375" name="Arc 88"/>
            <p:cNvSpPr>
              <a:spLocks/>
            </p:cNvSpPr>
            <p:nvPr/>
          </p:nvSpPr>
          <p:spPr bwMode="auto">
            <a:xfrm>
              <a:off x="2692" y="1842"/>
              <a:ext cx="153" cy="44"/>
            </a:xfrm>
            <a:custGeom>
              <a:avLst/>
              <a:gdLst>
                <a:gd name="T0" fmla="*/ 0 w 33306"/>
                <a:gd name="T1" fmla="*/ 0 h 21600"/>
                <a:gd name="T2" fmla="*/ 0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100376" name="Arc 89"/>
            <p:cNvSpPr>
              <a:spLocks/>
            </p:cNvSpPr>
            <p:nvPr/>
          </p:nvSpPr>
          <p:spPr bwMode="auto">
            <a:xfrm>
              <a:off x="2553" y="1993"/>
              <a:ext cx="142" cy="143"/>
            </a:xfrm>
            <a:custGeom>
              <a:avLst/>
              <a:gdLst>
                <a:gd name="T0" fmla="*/ 0 w 18558"/>
                <a:gd name="T1" fmla="*/ 0 h 21064"/>
                <a:gd name="T2" fmla="*/ 0 w 18558"/>
                <a:gd name="T3" fmla="*/ 0 h 21064"/>
                <a:gd name="T4" fmla="*/ 0 w 18558"/>
                <a:gd name="T5" fmla="*/ 0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100377" name="Freeform 90"/>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100378" name="Oval 91"/>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endParaRPr lang="en-US" altLang="en-US"/>
            </a:p>
          </p:txBody>
        </p:sp>
        <p:sp>
          <p:nvSpPr>
            <p:cNvPr id="100379" name="Freeform 92"/>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sp>
        <p:nvSpPr>
          <p:cNvPr id="100360" name="Text Box 93"/>
          <p:cNvSpPr txBox="1">
            <a:spLocks noChangeArrowheads="1"/>
          </p:cNvSpPr>
          <p:nvPr/>
        </p:nvSpPr>
        <p:spPr bwMode="auto">
          <a:xfrm>
            <a:off x="5184775" y="395288"/>
            <a:ext cx="3225800" cy="396875"/>
          </a:xfrm>
          <a:prstGeom prst="rect">
            <a:avLst/>
          </a:prstGeom>
          <a:noFill/>
          <a:ln w="9525">
            <a:noFill/>
            <a:miter lim="800000"/>
            <a:headEnd/>
            <a:tailEnd/>
          </a:ln>
        </p:spPr>
        <p:txBody>
          <a:bodyPr wrap="none">
            <a:spAutoFit/>
          </a:bodyPr>
          <a:lstStyle/>
          <a:p>
            <a:r>
              <a:rPr lang="en-US" altLang="en-US" sz="2000"/>
              <a:t>Wave propagating to the right</a:t>
            </a:r>
          </a:p>
        </p:txBody>
      </p:sp>
      <p:sp>
        <p:nvSpPr>
          <p:cNvPr id="9310" name="Line 94"/>
          <p:cNvSpPr>
            <a:spLocks noChangeShapeType="1"/>
          </p:cNvSpPr>
          <p:nvPr/>
        </p:nvSpPr>
        <p:spPr bwMode="auto">
          <a:xfrm>
            <a:off x="2609850" y="2438400"/>
            <a:ext cx="914400" cy="0"/>
          </a:xfrm>
          <a:prstGeom prst="line">
            <a:avLst/>
          </a:prstGeom>
          <a:noFill/>
          <a:ln w="38100" cmpd="dbl">
            <a:solidFill>
              <a:srgbClr val="FF0000"/>
            </a:solidFill>
            <a:round/>
            <a:headEnd/>
            <a:tailEnd type="stealth" w="lg" len="lg"/>
          </a:ln>
        </p:spPr>
        <p:txBody>
          <a:bodyPr/>
          <a:lstStyle/>
          <a:p>
            <a:endParaRPr lang="en-US"/>
          </a:p>
        </p:txBody>
      </p:sp>
      <p:sp>
        <p:nvSpPr>
          <p:cNvPr id="9311" name="Line 95"/>
          <p:cNvSpPr>
            <a:spLocks noChangeShapeType="1"/>
          </p:cNvSpPr>
          <p:nvPr/>
        </p:nvSpPr>
        <p:spPr bwMode="auto">
          <a:xfrm flipH="1">
            <a:off x="9010650" y="3962400"/>
            <a:ext cx="914400" cy="0"/>
          </a:xfrm>
          <a:prstGeom prst="line">
            <a:avLst/>
          </a:prstGeom>
          <a:noFill/>
          <a:ln w="38100" cmpd="dbl">
            <a:solidFill>
              <a:srgbClr val="FF0000"/>
            </a:solidFill>
            <a:round/>
            <a:headEnd/>
            <a:tailEnd type="stealth" w="lg" len="lg"/>
          </a:ln>
        </p:spPr>
        <p:txBody>
          <a:bodyPr/>
          <a:lstStyle/>
          <a:p>
            <a:endParaRPr lang="en-US"/>
          </a:p>
        </p:txBody>
      </p:sp>
      <p:sp>
        <p:nvSpPr>
          <p:cNvPr id="100363" name="Text Box 96"/>
          <p:cNvSpPr txBox="1">
            <a:spLocks noChangeArrowheads="1"/>
          </p:cNvSpPr>
          <p:nvPr/>
        </p:nvSpPr>
        <p:spPr bwMode="auto">
          <a:xfrm>
            <a:off x="2400300" y="5367338"/>
            <a:ext cx="1984375" cy="366712"/>
          </a:xfrm>
          <a:prstGeom prst="rect">
            <a:avLst/>
          </a:prstGeom>
          <a:noFill/>
          <a:ln w="9525">
            <a:noFill/>
            <a:miter lim="800000"/>
            <a:headEnd/>
            <a:tailEnd/>
          </a:ln>
        </p:spPr>
        <p:txBody>
          <a:bodyPr wrap="none">
            <a:spAutoFit/>
          </a:bodyPr>
          <a:lstStyle/>
          <a:p>
            <a:r>
              <a:rPr lang="en-US" altLang="en-US" sz="1800">
                <a:latin typeface="Symbol" pitchFamily="18" charset="2"/>
              </a:rPr>
              <a:t>w</a:t>
            </a:r>
            <a:r>
              <a:rPr lang="en-US" altLang="en-US" sz="1800"/>
              <a:t> </a:t>
            </a:r>
            <a:r>
              <a:rPr lang="en-US" altLang="en-US" sz="1400"/>
              <a:t>frequency of the wave</a:t>
            </a:r>
          </a:p>
        </p:txBody>
      </p:sp>
      <p:sp>
        <p:nvSpPr>
          <p:cNvPr id="100364" name="Text Box 97"/>
          <p:cNvSpPr txBox="1">
            <a:spLocks noChangeArrowheads="1"/>
          </p:cNvSpPr>
          <p:nvPr/>
        </p:nvSpPr>
        <p:spPr bwMode="auto">
          <a:xfrm>
            <a:off x="2433638" y="5959475"/>
            <a:ext cx="2255837" cy="366713"/>
          </a:xfrm>
          <a:prstGeom prst="rect">
            <a:avLst/>
          </a:prstGeom>
          <a:noFill/>
          <a:ln w="9525">
            <a:noFill/>
            <a:miter lim="800000"/>
            <a:headEnd/>
            <a:tailEnd/>
          </a:ln>
        </p:spPr>
        <p:txBody>
          <a:bodyPr>
            <a:spAutoFit/>
          </a:bodyPr>
          <a:lstStyle/>
          <a:p>
            <a:r>
              <a:rPr lang="en-US" altLang="en-US" sz="1800"/>
              <a:t>v</a:t>
            </a:r>
            <a:r>
              <a:rPr lang="en-US" altLang="en-US" sz="1400"/>
              <a:t> velocity of the duckling</a:t>
            </a:r>
          </a:p>
        </p:txBody>
      </p:sp>
      <p:sp>
        <p:nvSpPr>
          <p:cNvPr id="100365" name="Text Box 98"/>
          <p:cNvSpPr txBox="1">
            <a:spLocks noChangeArrowheads="1"/>
          </p:cNvSpPr>
          <p:nvPr/>
        </p:nvSpPr>
        <p:spPr bwMode="auto">
          <a:xfrm>
            <a:off x="2400300" y="5626100"/>
            <a:ext cx="1822450" cy="366713"/>
          </a:xfrm>
          <a:prstGeom prst="rect">
            <a:avLst/>
          </a:prstGeom>
          <a:noFill/>
          <a:ln w="9525">
            <a:noFill/>
            <a:miter lim="800000"/>
            <a:headEnd/>
            <a:tailEnd/>
          </a:ln>
        </p:spPr>
        <p:txBody>
          <a:bodyPr wrap="none">
            <a:spAutoFit/>
          </a:bodyPr>
          <a:lstStyle/>
          <a:p>
            <a:r>
              <a:rPr lang="en-US" altLang="en-US" sz="1800"/>
              <a:t>c</a:t>
            </a:r>
            <a:r>
              <a:rPr lang="en-US" altLang="en-US" sz="1400"/>
              <a:t> velocity  of the wave</a:t>
            </a:r>
          </a:p>
        </p:txBody>
      </p:sp>
      <p:sp>
        <p:nvSpPr>
          <p:cNvPr id="100366" name="Text Box 99"/>
          <p:cNvSpPr txBox="1">
            <a:spLocks noChangeArrowheads="1"/>
          </p:cNvSpPr>
          <p:nvPr/>
        </p:nvSpPr>
        <p:spPr bwMode="auto">
          <a:xfrm>
            <a:off x="5429250" y="5422900"/>
            <a:ext cx="3854450" cy="366713"/>
          </a:xfrm>
          <a:prstGeom prst="rect">
            <a:avLst/>
          </a:prstGeom>
          <a:noFill/>
          <a:ln w="9525">
            <a:noFill/>
            <a:miter lim="800000"/>
            <a:headEnd/>
            <a:tailEnd/>
          </a:ln>
        </p:spPr>
        <p:txBody>
          <a:bodyPr wrap="none">
            <a:spAutoFit/>
          </a:bodyPr>
          <a:lstStyle/>
          <a:p>
            <a:r>
              <a:rPr lang="en-US" altLang="en-US" sz="1800"/>
              <a:t>Frequency experienced by the duckling:</a:t>
            </a:r>
          </a:p>
        </p:txBody>
      </p:sp>
      <p:pic>
        <p:nvPicPr>
          <p:cNvPr id="100367" name="Picture 100" descr="TP_tmp"/>
          <p:cNvPicPr>
            <a:picLocks noChangeAspect="1" noChangeArrowheads="1"/>
          </p:cNvPicPr>
          <p:nvPr>
            <p:custDataLst>
              <p:tags r:id="rId1"/>
            </p:custDataLst>
          </p:nvPr>
        </p:nvPicPr>
        <p:blipFill>
          <a:blip r:embed="rId4"/>
          <a:srcRect/>
          <a:stretch>
            <a:fillRect/>
          </a:stretch>
        </p:blipFill>
        <p:spPr bwMode="auto">
          <a:xfrm>
            <a:off x="6664325" y="5907088"/>
            <a:ext cx="1301750" cy="633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88983E-6 -4.44444E-6 L 0.69848 -4.44444E-6 " pathEditMode="relative" rAng="0" ptsTypes="AA">
                                      <p:cBhvr>
                                        <p:cTn id="6" dur="5000" fill="hold"/>
                                        <p:tgtEl>
                                          <p:spTgt spid="9219"/>
                                        </p:tgtEl>
                                        <p:attrNameLst>
                                          <p:attrName>ppt_x</p:attrName>
                                          <p:attrName>ppt_y</p:attrName>
                                        </p:attrNameLst>
                                      </p:cBhvr>
                                      <p:rCtr x="34917" y="0"/>
                                    </p:animMotion>
                                  </p:childTnLst>
                                </p:cTn>
                              </p:par>
                              <p:par>
                                <p:cTn id="7" presetID="0" presetClass="path" presetSubtype="0" accel="50000" decel="50000" fill="hold" nodeType="withEffect">
                                  <p:stCondLst>
                                    <p:cond delay="0"/>
                                  </p:stCondLst>
                                  <p:childTnLst>
                                    <p:animMotion origin="layout" path="M -1.38889E-6 5.55556E-6 C -1.38889E-6 -0.00092 -1.38889E-6 -0.00185 -1.38889E-6 -0.00277 C -0.00052 -0.02384 -0.00069 -0.04467 -0.00156 -0.06573 C -0.00156 -0.06666 -0.00347 -0.06504 -0.00347 -0.06504 C -0.00312 -0.04374 0.01181 -0.00138 -0.00417 -0.00138 L -0.0066 -0.06504 C -0.00746 -0.06504 -0.00833 -0.06504 -0.0092 -0.06504 C -0.00625 -0.00161 0.00938 -0.00254 -0.00833 -0.00254 C -0.00937 -0.0236 -0.00955 -0.0449 -0.01128 -0.06597 C -0.01146 -0.06921 -0.01354 -0.06435 -0.01354 -0.06365 C -0.01285 -0.04328 -0.01094 -0.02314 -0.01146 -0.00277 C -0.01146 -0.00092 -0.0151 -0.0037 -0.0151 -0.00555 C -0.01545 -0.02546 -0.00573 -0.07685 -0.01771 -0.06504 C -0.0184 -0.06365 -0.01805 -0.06411 -0.01875 -0.06319 C -0.01805 -0.04351 -0.00503 0.00487 -0.01823 -0.00393 C -0.02031 -0.00323 -0.02014 -0.00416 -0.02014 -0.00671 C -0.02049 -0.02661 -0.01094 -0.07939 -0.02222 -0.06643 C -0.02396 -0.06458 -0.02066 -0.06573 -0.02326 -0.06504 C -0.02361 -0.06273 -0.02344 -0.06435 -0.02344 -0.06018 L -0.0224 -0.00393 " pathEditMode="relative" ptsTypes="ffffAfffffffffffffAA">
                                      <p:cBhvr>
                                        <p:cTn id="8" dur="5000" fill="hold"/>
                                        <p:tgtEl>
                                          <p:spTgt spid="9236"/>
                                        </p:tgtEl>
                                        <p:attrNameLst>
                                          <p:attrName>ppt_x</p:attrName>
                                          <p:attrName>ppt_y</p:attrName>
                                        </p:attrNameLst>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9310"/>
                                        </p:tgtEl>
                                        <p:attrNameLst>
                                          <p:attrName>style.visibility</p:attrName>
                                        </p:attrNameLst>
                                      </p:cBhvr>
                                      <p:to>
                                        <p:strVal val="visible"/>
                                      </p:to>
                                    </p:set>
                                    <p:animEffect transition="in" filter="wipe(left)">
                                      <p:cBhvr>
                                        <p:cTn id="13" dur="500"/>
                                        <p:tgtEl>
                                          <p:spTgt spid="9310"/>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9266"/>
                                        </p:tgtEl>
                                        <p:attrNameLst>
                                          <p:attrName>style.visibility</p:attrName>
                                        </p:attrNameLst>
                                      </p:cBhvr>
                                      <p:to>
                                        <p:strVal val="visible"/>
                                      </p:to>
                                    </p:set>
                                    <p:animEffect transition="in" filter="fade">
                                      <p:cBhvr>
                                        <p:cTn id="17" dur="500"/>
                                        <p:tgtEl>
                                          <p:spTgt spid="9266"/>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9249"/>
                                        </p:tgtEl>
                                        <p:attrNameLst>
                                          <p:attrName>style.visibility</p:attrName>
                                        </p:attrNameLst>
                                      </p:cBhvr>
                                      <p:to>
                                        <p:strVal val="visible"/>
                                      </p:to>
                                    </p:set>
                                    <p:animEffect transition="in" filter="fade">
                                      <p:cBhvr>
                                        <p:cTn id="21" dur="2000"/>
                                        <p:tgtEl>
                                          <p:spTgt spid="92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0" presetClass="path" presetSubtype="0" accel="50000" decel="50000" fill="hold" nodeType="clickEffect">
                                  <p:stCondLst>
                                    <p:cond delay="0"/>
                                  </p:stCondLst>
                                  <p:childTnLst>
                                    <p:animMotion origin="layout" path="M -6.93889E-18 4.44444E-6 L 1.14167 4.44444E-6 " pathEditMode="relative" rAng="0" ptsTypes="AA">
                                      <p:cBhvr>
                                        <p:cTn id="25" dur="5000" fill="hold"/>
                                        <p:tgtEl>
                                          <p:spTgt spid="9249"/>
                                        </p:tgtEl>
                                        <p:attrNameLst>
                                          <p:attrName>ppt_x</p:attrName>
                                          <p:attrName>ppt_y</p:attrName>
                                        </p:attrNameLst>
                                      </p:cBhvr>
                                      <p:rCtr x="57083" y="0"/>
                                    </p:animMotion>
                                  </p:childTnLst>
                                </p:cTn>
                              </p:par>
                              <p:par>
                                <p:cTn id="26" presetID="0" presetClass="path" presetSubtype="0" accel="50000" decel="50000" fill="hold" nodeType="withEffect">
                                  <p:stCondLst>
                                    <p:cond delay="0"/>
                                  </p:stCondLst>
                                  <p:childTnLst>
                                    <p:animMotion origin="layout" path="M 0.1894 -7.40741E-7 C 0.19188 0.00093 0.19489 0.00185 0.20141 -0.00555 C 0.20781 -0.01296 0.21904 -0.03102 0.2283 -0.04444 C 0.23744 -0.05787 0.24827 -0.07824 0.25689 -0.08611 C 0.2655 -0.09398 0.2689 -0.09606 0.27986 -0.09167 C 0.2907 -0.08727 0.31093 -0.07153 0.32189 -0.05972 C 0.33286 -0.04792 0.33625 -0.02847 0.34474 -0.02083 C 0.35309 -0.01319 0.36393 -0.00995 0.37241 -0.01389 C 0.38116 -0.01782 0.38873 -0.03218 0.39643 -0.04444 C 0.40413 -0.05671 0.40909 -0.07917 0.4194 -0.0875 C 0.42958 -0.09583 0.44472 -0.10023 0.45856 -0.09444 C 0.47227 -0.08866 0.48702 -0.06574 0.5015 -0.05278 C 0.51612 -0.03981 0.53401 -0.01898 0.54562 -0.01667 C 0.55685 -0.01435 0.56064 -0.02685 0.56925 -0.03889 C 0.57787 -0.05093 0.58674 -0.0794 0.59718 -0.08889 C 0.60737 -0.09838 0.62029 -0.09792 0.63138 -0.09583 C 0.64287 -0.09375 0.65149 -0.08981 0.66493 -0.07639 C 0.67837 -0.06296 0.7003 -0.02569 0.71179 -0.01528 C 0.72315 -0.00486 0.72837 -0.00949 0.73411 -0.01389 " pathEditMode="relative" rAng="0" ptsTypes="aaaaaaaaaaaaaaaaaaA">
                                      <p:cBhvr>
                                        <p:cTn id="27" dur="5000" fill="hold"/>
                                        <p:tgtEl>
                                          <p:spTgt spid="9266"/>
                                        </p:tgtEl>
                                        <p:attrNameLst>
                                          <p:attrName>ppt_x</p:attrName>
                                          <p:attrName>ppt_y</p:attrName>
                                        </p:attrNameLst>
                                      </p:cBhvr>
                                      <p:rCtr x="27229" y="-4931"/>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9311"/>
                                        </p:tgtEl>
                                        <p:attrNameLst>
                                          <p:attrName>style.visibility</p:attrName>
                                        </p:attrNameLst>
                                      </p:cBhvr>
                                      <p:to>
                                        <p:strVal val="visible"/>
                                      </p:to>
                                    </p:set>
                                    <p:animEffect transition="in" filter="wipe(right)">
                                      <p:cBhvr>
                                        <p:cTn id="32" dur="500"/>
                                        <p:tgtEl>
                                          <p:spTgt spid="9311"/>
                                        </p:tgtEl>
                                      </p:cBhvr>
                                    </p:animEffect>
                                  </p:childTnLst>
                                </p:cTn>
                              </p:par>
                            </p:childTnLst>
                          </p:cTn>
                        </p:par>
                        <p:par>
                          <p:cTn id="33" fill="hold" nodeType="afterGroup">
                            <p:stCondLst>
                              <p:cond delay="500"/>
                            </p:stCondLst>
                            <p:childTnLst>
                              <p:par>
                                <p:cTn id="34" presetID="10" presetClass="entr" presetSubtype="0" fill="hold" nodeType="afterEffect">
                                  <p:stCondLst>
                                    <p:cond delay="0"/>
                                  </p:stCondLst>
                                  <p:childTnLst>
                                    <p:set>
                                      <p:cBhvr>
                                        <p:cTn id="35" dur="1" fill="hold">
                                          <p:stCondLst>
                                            <p:cond delay="0"/>
                                          </p:stCondLst>
                                        </p:cTn>
                                        <p:tgtEl>
                                          <p:spTgt spid="9296"/>
                                        </p:tgtEl>
                                        <p:attrNameLst>
                                          <p:attrName>style.visibility</p:attrName>
                                        </p:attrNameLst>
                                      </p:cBhvr>
                                      <p:to>
                                        <p:strVal val="visible"/>
                                      </p:to>
                                    </p:set>
                                    <p:animEffect transition="in" filter="fade">
                                      <p:cBhvr>
                                        <p:cTn id="36" dur="1000"/>
                                        <p:tgtEl>
                                          <p:spTgt spid="9296"/>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9279"/>
                                        </p:tgtEl>
                                        <p:attrNameLst>
                                          <p:attrName>style.visibility</p:attrName>
                                        </p:attrNameLst>
                                      </p:cBhvr>
                                      <p:to>
                                        <p:strVal val="visible"/>
                                      </p:to>
                                    </p:set>
                                    <p:animEffect transition="in" filter="fade">
                                      <p:cBhvr>
                                        <p:cTn id="40" dur="1000"/>
                                        <p:tgtEl>
                                          <p:spTgt spid="927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3.41861E-6 -2.22222E-6 L 0.45216 -2.22222E-6 " pathEditMode="relative" rAng="0" ptsTypes="AA">
                                      <p:cBhvr>
                                        <p:cTn id="44" dur="5000" fill="hold"/>
                                        <p:tgtEl>
                                          <p:spTgt spid="9279"/>
                                        </p:tgtEl>
                                        <p:attrNameLst>
                                          <p:attrName>ppt_x</p:attrName>
                                          <p:attrName>ppt_y</p:attrName>
                                        </p:attrNameLst>
                                      </p:cBhvr>
                                      <p:rCtr x="22608" y="0"/>
                                    </p:animMotion>
                                  </p:childTnLst>
                                </p:cTn>
                              </p:par>
                              <p:par>
                                <p:cTn id="45" presetID="0" presetClass="path" presetSubtype="0" accel="50000" decel="50000" fill="hold" nodeType="withEffect">
                                  <p:stCondLst>
                                    <p:cond delay="0"/>
                                  </p:stCondLst>
                                  <p:childTnLst>
                                    <p:animMotion origin="layout" path="M -3.91985E-6 4.81481E-6 C -0.00117 -0.00024 -0.00182 -0.00024 -0.00443 -0.01112 C -0.00718 -0.022 -0.01135 -0.05672 -0.01605 -0.06482 C -0.02075 -0.07292 -0.02845 -0.06852 -0.03263 -0.05926 C -0.03641 -0.05 -0.03785 -0.02014 -0.04033 -0.00926 C -0.04294 0.00162 -0.04529 0.01134 -0.04868 0.00555 C -0.05195 -0.00024 -0.05639 -0.03033 -0.06056 -0.04445 C -0.06513 -0.05857 -0.06983 -0.07871 -0.0744 -0.07963 C -0.07923 -0.08056 -0.08484 -0.06274 -0.08837 -0.05 C -0.09176 -0.03727 -0.09359 -0.01181 -0.09594 -0.00371 C -0.09803 0.00439 -0.09868 0.00925 -0.10181 -0.00186 C -0.1052 -0.01297 -0.11043 -0.05649 -0.11499 -0.07038 C -0.11943 -0.08426 -0.12387 -0.09445 -0.12857 -0.08519 C -0.13301 -0.07593 -0.13888 -0.02709 -0.14267 -0.01482 C -0.14658 -0.00255 -0.14776 -0.00116 -0.15141 -0.01112 C -0.15507 -0.02107 -0.1599 -0.06181 -0.16486 -0.07408 C -0.16982 -0.08635 -0.17713 -0.09075 -0.1813 -0.08519 C -0.18561 -0.07963 -0.18848 -0.05024 -0.19031 -0.04075 C -0.19214 -0.03125 -0.19044 -0.03125 -0.19214 -0.02778 C -0.1941 -0.02431 -0.19762 -0.0169 -0.20128 -0.02038 C -0.20467 -0.02385 -0.20872 -0.03519 -0.21315 -0.04815 C -0.21772 -0.06112 -0.22242 -0.1044 -0.22816 -0.09815 C -0.23404 -0.0919 -0.24148 -0.05163 -0.24814 -0.01112 " pathEditMode="relative" rAng="0" ptsTypes="aaaaaaaaaaaaaaaaaaaaaaA">
                                      <p:cBhvr>
                                        <p:cTn id="46" dur="5000" fill="hold"/>
                                        <p:tgtEl>
                                          <p:spTgt spid="9296"/>
                                        </p:tgtEl>
                                        <p:attrNameLst>
                                          <p:attrName>ppt_x</p:attrName>
                                          <p:attrName>ppt_y</p:attrName>
                                        </p:attrNameLst>
                                      </p:cBhvr>
                                      <p:rCtr x="-12414"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0" grpId="0" animBg="1"/>
      <p:bldP spid="93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Oval 4"/>
          <p:cNvSpPr>
            <a:spLocks noChangeArrowheads="1"/>
          </p:cNvSpPr>
          <p:nvPr/>
        </p:nvSpPr>
        <p:spPr bwMode="auto">
          <a:xfrm>
            <a:off x="4278313" y="1411288"/>
            <a:ext cx="4543425" cy="4541837"/>
          </a:xfrm>
          <a:prstGeom prst="ellipse">
            <a:avLst/>
          </a:prstGeom>
          <a:noFill/>
          <a:ln w="76200" cmpd="tri">
            <a:solidFill>
              <a:srgbClr val="0000FF"/>
            </a:solidFill>
            <a:round/>
            <a:headEnd/>
            <a:tailEnd/>
          </a:ln>
        </p:spPr>
        <p:txBody>
          <a:bodyPr wrap="none" anchor="ctr"/>
          <a:lstStyle/>
          <a:p>
            <a:pPr eaLnBrk="0" hangingPunct="0"/>
            <a:endParaRPr lang="en-US" altLang="en-US"/>
          </a:p>
        </p:txBody>
      </p:sp>
      <p:sp>
        <p:nvSpPr>
          <p:cNvPr id="101378" name="Oval 5"/>
          <p:cNvSpPr>
            <a:spLocks noChangeArrowheads="1"/>
          </p:cNvSpPr>
          <p:nvPr/>
        </p:nvSpPr>
        <p:spPr bwMode="auto">
          <a:xfrm>
            <a:off x="4810125" y="1776413"/>
            <a:ext cx="3819525" cy="3810000"/>
          </a:xfrm>
          <a:prstGeom prst="ellipse">
            <a:avLst/>
          </a:prstGeom>
          <a:noFill/>
          <a:ln w="76200" cmpd="tri">
            <a:solidFill>
              <a:srgbClr val="0000FF"/>
            </a:solidFill>
            <a:round/>
            <a:headEnd/>
            <a:tailEnd/>
          </a:ln>
        </p:spPr>
        <p:txBody>
          <a:bodyPr wrap="none" anchor="ctr"/>
          <a:lstStyle/>
          <a:p>
            <a:pPr eaLnBrk="0" hangingPunct="0"/>
            <a:endParaRPr lang="en-US" altLang="en-US"/>
          </a:p>
        </p:txBody>
      </p:sp>
      <p:sp>
        <p:nvSpPr>
          <p:cNvPr id="101379" name="Oval 6"/>
          <p:cNvSpPr>
            <a:spLocks noChangeArrowheads="1"/>
          </p:cNvSpPr>
          <p:nvPr/>
        </p:nvSpPr>
        <p:spPr bwMode="auto">
          <a:xfrm>
            <a:off x="5340350" y="2119313"/>
            <a:ext cx="3089275" cy="3078162"/>
          </a:xfrm>
          <a:prstGeom prst="ellipse">
            <a:avLst/>
          </a:prstGeom>
          <a:noFill/>
          <a:ln w="76200" cmpd="tri">
            <a:solidFill>
              <a:srgbClr val="0000FF"/>
            </a:solidFill>
            <a:round/>
            <a:headEnd/>
            <a:tailEnd/>
          </a:ln>
        </p:spPr>
        <p:txBody>
          <a:bodyPr wrap="none" anchor="ctr"/>
          <a:lstStyle/>
          <a:p>
            <a:pPr eaLnBrk="0" hangingPunct="0"/>
            <a:endParaRPr lang="en-US" altLang="en-US"/>
          </a:p>
        </p:txBody>
      </p:sp>
      <p:sp>
        <p:nvSpPr>
          <p:cNvPr id="101380" name="Oval 7"/>
          <p:cNvSpPr>
            <a:spLocks noChangeArrowheads="1"/>
          </p:cNvSpPr>
          <p:nvPr/>
        </p:nvSpPr>
        <p:spPr bwMode="auto">
          <a:xfrm>
            <a:off x="5857875" y="2500313"/>
            <a:ext cx="2366963" cy="2363787"/>
          </a:xfrm>
          <a:prstGeom prst="ellipse">
            <a:avLst/>
          </a:prstGeom>
          <a:noFill/>
          <a:ln w="76200" cmpd="tri">
            <a:solidFill>
              <a:srgbClr val="0000FF"/>
            </a:solidFill>
            <a:round/>
            <a:headEnd/>
            <a:tailEnd/>
          </a:ln>
        </p:spPr>
        <p:txBody>
          <a:bodyPr wrap="none" anchor="ctr"/>
          <a:lstStyle/>
          <a:p>
            <a:pPr eaLnBrk="0" hangingPunct="0"/>
            <a:endParaRPr lang="en-US" altLang="en-US"/>
          </a:p>
        </p:txBody>
      </p:sp>
      <p:sp>
        <p:nvSpPr>
          <p:cNvPr id="101381" name="Oval 8"/>
          <p:cNvSpPr>
            <a:spLocks noChangeArrowheads="1"/>
          </p:cNvSpPr>
          <p:nvPr/>
        </p:nvSpPr>
        <p:spPr bwMode="auto">
          <a:xfrm>
            <a:off x="6384925" y="2846388"/>
            <a:ext cx="1625600" cy="1635125"/>
          </a:xfrm>
          <a:prstGeom prst="ellipse">
            <a:avLst/>
          </a:prstGeom>
          <a:noFill/>
          <a:ln w="76200" cmpd="tri">
            <a:solidFill>
              <a:srgbClr val="0000FF"/>
            </a:solidFill>
            <a:round/>
            <a:headEnd/>
            <a:tailEnd/>
          </a:ln>
        </p:spPr>
        <p:txBody>
          <a:bodyPr wrap="none" anchor="ctr"/>
          <a:lstStyle/>
          <a:p>
            <a:pPr eaLnBrk="0" hangingPunct="0"/>
            <a:endParaRPr lang="en-US" altLang="en-US"/>
          </a:p>
        </p:txBody>
      </p:sp>
      <p:sp>
        <p:nvSpPr>
          <p:cNvPr id="101382" name="Oval 9"/>
          <p:cNvSpPr>
            <a:spLocks noChangeArrowheads="1"/>
          </p:cNvSpPr>
          <p:nvPr/>
        </p:nvSpPr>
        <p:spPr bwMode="auto">
          <a:xfrm>
            <a:off x="6908800" y="3225800"/>
            <a:ext cx="896938" cy="911225"/>
          </a:xfrm>
          <a:prstGeom prst="ellipse">
            <a:avLst/>
          </a:prstGeom>
          <a:noFill/>
          <a:ln w="76200" cmpd="tri">
            <a:solidFill>
              <a:srgbClr val="0000FF"/>
            </a:solidFill>
            <a:round/>
            <a:headEnd/>
            <a:tailEnd/>
          </a:ln>
        </p:spPr>
        <p:txBody>
          <a:bodyPr wrap="none" anchor="ctr"/>
          <a:lstStyle/>
          <a:p>
            <a:pPr eaLnBrk="0" hangingPunct="0"/>
            <a:endParaRPr lang="en-US" altLang="en-US"/>
          </a:p>
        </p:txBody>
      </p:sp>
      <p:grpSp>
        <p:nvGrpSpPr>
          <p:cNvPr id="57354" name="Group 10"/>
          <p:cNvGrpSpPr>
            <a:grpSpLocks/>
          </p:cNvGrpSpPr>
          <p:nvPr/>
        </p:nvGrpSpPr>
        <p:grpSpPr bwMode="auto">
          <a:xfrm>
            <a:off x="6246813" y="3373438"/>
            <a:ext cx="525462" cy="576262"/>
            <a:chOff x="2250" y="1232"/>
            <a:chExt cx="825" cy="904"/>
          </a:xfrm>
        </p:grpSpPr>
        <p:sp>
          <p:nvSpPr>
            <p:cNvPr id="101437" name="Freeform 11"/>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101438" name="Freeform 12"/>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101439" name="Freeform 13"/>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101440" name="Freeform 14"/>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101441" name="Freeform 15"/>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101442" name="Freeform 16"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pattFill prst="dashHorz">
              <a:fgClr>
                <a:schemeClr val="tx1"/>
              </a:fgClr>
              <a:bgClr>
                <a:schemeClr val="bg1"/>
              </a:bgClr>
            </a:pattFill>
            <a:ln w="12700">
              <a:solidFill>
                <a:schemeClr val="tx1"/>
              </a:solidFill>
              <a:round/>
              <a:headEnd/>
              <a:tailEnd/>
            </a:ln>
          </p:spPr>
          <p:txBody>
            <a:bodyPr/>
            <a:lstStyle/>
            <a:p>
              <a:endParaRPr lang="en-US"/>
            </a:p>
          </p:txBody>
        </p:sp>
        <p:sp>
          <p:nvSpPr>
            <p:cNvPr id="101443" name="Freeform 17"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pattFill prst="dashHorz">
              <a:fgClr>
                <a:schemeClr val="tx1"/>
              </a:fgClr>
              <a:bgClr>
                <a:schemeClr val="bg1"/>
              </a:bgClr>
            </a:pattFill>
            <a:ln w="12700">
              <a:solidFill>
                <a:schemeClr val="tx1"/>
              </a:solidFill>
              <a:round/>
              <a:headEnd/>
              <a:tailEnd/>
            </a:ln>
          </p:spPr>
          <p:txBody>
            <a:bodyPr/>
            <a:lstStyle/>
            <a:p>
              <a:endParaRPr lang="en-US"/>
            </a:p>
          </p:txBody>
        </p:sp>
        <p:sp>
          <p:nvSpPr>
            <p:cNvPr id="101444" name="Arc 18"/>
            <p:cNvSpPr>
              <a:spLocks/>
            </p:cNvSpPr>
            <p:nvPr/>
          </p:nvSpPr>
          <p:spPr bwMode="auto">
            <a:xfrm>
              <a:off x="2692" y="1842"/>
              <a:ext cx="153" cy="44"/>
            </a:xfrm>
            <a:custGeom>
              <a:avLst/>
              <a:gdLst>
                <a:gd name="T0" fmla="*/ 0 w 33306"/>
                <a:gd name="T1" fmla="*/ 0 h 21600"/>
                <a:gd name="T2" fmla="*/ 1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101445" name="Arc 19"/>
            <p:cNvSpPr>
              <a:spLocks/>
            </p:cNvSpPr>
            <p:nvPr/>
          </p:nvSpPr>
          <p:spPr bwMode="auto">
            <a:xfrm>
              <a:off x="2553" y="1993"/>
              <a:ext cx="142" cy="143"/>
            </a:xfrm>
            <a:custGeom>
              <a:avLst/>
              <a:gdLst>
                <a:gd name="T0" fmla="*/ 0 w 18558"/>
                <a:gd name="T1" fmla="*/ 0 h 21064"/>
                <a:gd name="T2" fmla="*/ 1 w 18558"/>
                <a:gd name="T3" fmla="*/ 0 h 21064"/>
                <a:gd name="T4" fmla="*/ 0 w 18558"/>
                <a:gd name="T5" fmla="*/ 1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101446" name="Freeform 20"/>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101447" name="Oval 21"/>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pPr eaLnBrk="0" hangingPunct="0"/>
              <a:endParaRPr lang="en-US" altLang="en-US"/>
            </a:p>
          </p:txBody>
        </p:sp>
        <p:sp>
          <p:nvSpPr>
            <p:cNvPr id="101448" name="Freeform 22"/>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sp>
        <p:nvSpPr>
          <p:cNvPr id="101384" name="Line 23"/>
          <p:cNvSpPr>
            <a:spLocks noChangeShapeType="1"/>
          </p:cNvSpPr>
          <p:nvPr/>
        </p:nvSpPr>
        <p:spPr bwMode="auto">
          <a:xfrm>
            <a:off x="4262438" y="3659188"/>
            <a:ext cx="5516562" cy="0"/>
          </a:xfrm>
          <a:prstGeom prst="line">
            <a:avLst/>
          </a:prstGeom>
          <a:noFill/>
          <a:ln w="9525">
            <a:solidFill>
              <a:schemeClr val="tx1"/>
            </a:solidFill>
            <a:round/>
            <a:headEnd/>
            <a:tailEnd/>
          </a:ln>
        </p:spPr>
        <p:txBody>
          <a:bodyPr/>
          <a:lstStyle/>
          <a:p>
            <a:endParaRPr lang="en-US"/>
          </a:p>
        </p:txBody>
      </p:sp>
      <p:sp>
        <p:nvSpPr>
          <p:cNvPr id="101385" name="Oval 24"/>
          <p:cNvSpPr>
            <a:spLocks noChangeArrowheads="1"/>
          </p:cNvSpPr>
          <p:nvPr/>
        </p:nvSpPr>
        <p:spPr bwMode="auto">
          <a:xfrm>
            <a:off x="6438900" y="3606800"/>
            <a:ext cx="88900" cy="103188"/>
          </a:xfrm>
          <a:prstGeom prst="ellipse">
            <a:avLst/>
          </a:prstGeom>
          <a:noFill/>
          <a:ln w="9525">
            <a:solidFill>
              <a:schemeClr val="tx1"/>
            </a:solidFill>
            <a:round/>
            <a:headEnd/>
            <a:tailEnd/>
          </a:ln>
        </p:spPr>
        <p:txBody>
          <a:bodyPr wrap="none" anchor="ctr"/>
          <a:lstStyle/>
          <a:p>
            <a:pPr eaLnBrk="0" hangingPunct="0"/>
            <a:endParaRPr lang="en-US" altLang="en-US"/>
          </a:p>
        </p:txBody>
      </p:sp>
      <p:sp>
        <p:nvSpPr>
          <p:cNvPr id="57369" name="Line 25"/>
          <p:cNvSpPr>
            <a:spLocks noChangeShapeType="1"/>
          </p:cNvSpPr>
          <p:nvPr/>
        </p:nvSpPr>
        <p:spPr bwMode="auto">
          <a:xfrm>
            <a:off x="6488113" y="3656013"/>
            <a:ext cx="842962" cy="0"/>
          </a:xfrm>
          <a:prstGeom prst="line">
            <a:avLst/>
          </a:prstGeom>
          <a:noFill/>
          <a:ln w="19050">
            <a:solidFill>
              <a:srgbClr val="FF0000"/>
            </a:solidFill>
            <a:round/>
            <a:headEnd/>
            <a:tailEnd type="stealth" w="lg" len="lg"/>
          </a:ln>
        </p:spPr>
        <p:txBody>
          <a:bodyPr/>
          <a:lstStyle/>
          <a:p>
            <a:endParaRPr lang="en-US"/>
          </a:p>
        </p:txBody>
      </p:sp>
      <p:grpSp>
        <p:nvGrpSpPr>
          <p:cNvPr id="57370" name="Group 26"/>
          <p:cNvGrpSpPr>
            <a:grpSpLocks/>
          </p:cNvGrpSpPr>
          <p:nvPr/>
        </p:nvGrpSpPr>
        <p:grpSpPr bwMode="auto">
          <a:xfrm rot="702361">
            <a:off x="5180013" y="1187450"/>
            <a:ext cx="639762" cy="546100"/>
            <a:chOff x="2250" y="1232"/>
            <a:chExt cx="825" cy="904"/>
          </a:xfrm>
        </p:grpSpPr>
        <p:sp>
          <p:nvSpPr>
            <p:cNvPr id="101425" name="Freeform 27"/>
            <p:cNvSpPr>
              <a:spLocks/>
            </p:cNvSpPr>
            <p:nvPr/>
          </p:nvSpPr>
          <p:spPr bwMode="auto">
            <a:xfrm>
              <a:off x="2864" y="1324"/>
              <a:ext cx="98" cy="488"/>
            </a:xfrm>
            <a:custGeom>
              <a:avLst/>
              <a:gdLst>
                <a:gd name="T0" fmla="*/ 98 w 98"/>
                <a:gd name="T1" fmla="*/ 0 h 488"/>
                <a:gd name="T2" fmla="*/ 76 w 98"/>
                <a:gd name="T3" fmla="*/ 18 h 488"/>
                <a:gd name="T4" fmla="*/ 50 w 98"/>
                <a:gd name="T5" fmla="*/ 22 h 488"/>
                <a:gd name="T6" fmla="*/ 26 w 98"/>
                <a:gd name="T7" fmla="*/ 46 h 488"/>
                <a:gd name="T8" fmla="*/ 20 w 98"/>
                <a:gd name="T9" fmla="*/ 66 h 488"/>
                <a:gd name="T10" fmla="*/ 26 w 98"/>
                <a:gd name="T11" fmla="*/ 124 h 488"/>
                <a:gd name="T12" fmla="*/ 34 w 98"/>
                <a:gd name="T13" fmla="*/ 206 h 488"/>
                <a:gd name="T14" fmla="*/ 26 w 98"/>
                <a:gd name="T15" fmla="*/ 316 h 488"/>
                <a:gd name="T16" fmla="*/ 0 w 98"/>
                <a:gd name="T17" fmla="*/ 488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101426" name="Freeform 28"/>
            <p:cNvSpPr>
              <a:spLocks/>
            </p:cNvSpPr>
            <p:nvPr/>
          </p:nvSpPr>
          <p:spPr bwMode="auto">
            <a:xfrm>
              <a:off x="2961" y="1286"/>
              <a:ext cx="114" cy="37"/>
            </a:xfrm>
            <a:custGeom>
              <a:avLst/>
              <a:gdLst>
                <a:gd name="T0" fmla="*/ 6 w 114"/>
                <a:gd name="T1" fmla="*/ 0 h 37"/>
                <a:gd name="T2" fmla="*/ 29 w 114"/>
                <a:gd name="T3" fmla="*/ 9 h 37"/>
                <a:gd name="T4" fmla="*/ 86 w 114"/>
                <a:gd name="T5" fmla="*/ 12 h 37"/>
                <a:gd name="T6" fmla="*/ 111 w 114"/>
                <a:gd name="T7" fmla="*/ 18 h 37"/>
                <a:gd name="T8" fmla="*/ 105 w 114"/>
                <a:gd name="T9" fmla="*/ 28 h 37"/>
                <a:gd name="T10" fmla="*/ 96 w 114"/>
                <a:gd name="T11" fmla="*/ 34 h 37"/>
                <a:gd name="T12" fmla="*/ 71 w 114"/>
                <a:gd name="T13" fmla="*/ 37 h 37"/>
                <a:gd name="T14" fmla="*/ 32 w 114"/>
                <a:gd name="T15" fmla="*/ 36 h 37"/>
                <a:gd name="T16" fmla="*/ 0 w 114"/>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101427" name="Freeform 29"/>
            <p:cNvSpPr>
              <a:spLocks/>
            </p:cNvSpPr>
            <p:nvPr/>
          </p:nvSpPr>
          <p:spPr bwMode="auto">
            <a:xfrm>
              <a:off x="2328" y="1808"/>
              <a:ext cx="567" cy="28"/>
            </a:xfrm>
            <a:custGeom>
              <a:avLst/>
              <a:gdLst>
                <a:gd name="T0" fmla="*/ 0 w 567"/>
                <a:gd name="T1" fmla="*/ 28 h 28"/>
                <a:gd name="T2" fmla="*/ 132 w 567"/>
                <a:gd name="T3" fmla="*/ 13 h 28"/>
                <a:gd name="T4" fmla="*/ 210 w 567"/>
                <a:gd name="T5" fmla="*/ 1 h 28"/>
                <a:gd name="T6" fmla="*/ 324 w 567"/>
                <a:gd name="T7" fmla="*/ 10 h 28"/>
                <a:gd name="T8" fmla="*/ 405 w 567"/>
                <a:gd name="T9" fmla="*/ 1 h 28"/>
                <a:gd name="T10" fmla="*/ 567 w 567"/>
                <a:gd name="T11" fmla="*/ 1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101428" name="Freeform 30"/>
            <p:cNvSpPr>
              <a:spLocks/>
            </p:cNvSpPr>
            <p:nvPr/>
          </p:nvSpPr>
          <p:spPr bwMode="auto">
            <a:xfrm>
              <a:off x="2252" y="1232"/>
              <a:ext cx="704" cy="392"/>
            </a:xfrm>
            <a:custGeom>
              <a:avLst/>
              <a:gdLst>
                <a:gd name="T0" fmla="*/ 704 w 704"/>
                <a:gd name="T1" fmla="*/ 52 h 392"/>
                <a:gd name="T2" fmla="*/ 692 w 704"/>
                <a:gd name="T3" fmla="*/ 24 h 392"/>
                <a:gd name="T4" fmla="*/ 672 w 704"/>
                <a:gd name="T5" fmla="*/ 4 h 392"/>
                <a:gd name="T6" fmla="*/ 620 w 704"/>
                <a:gd name="T7" fmla="*/ 0 h 392"/>
                <a:gd name="T8" fmla="*/ 600 w 704"/>
                <a:gd name="T9" fmla="*/ 2 h 392"/>
                <a:gd name="T10" fmla="*/ 546 w 704"/>
                <a:gd name="T11" fmla="*/ 26 h 392"/>
                <a:gd name="T12" fmla="*/ 522 w 704"/>
                <a:gd name="T13" fmla="*/ 60 h 392"/>
                <a:gd name="T14" fmla="*/ 506 w 704"/>
                <a:gd name="T15" fmla="*/ 104 h 392"/>
                <a:gd name="T16" fmla="*/ 506 w 704"/>
                <a:gd name="T17" fmla="*/ 136 h 392"/>
                <a:gd name="T18" fmla="*/ 506 w 704"/>
                <a:gd name="T19" fmla="*/ 204 h 392"/>
                <a:gd name="T20" fmla="*/ 522 w 704"/>
                <a:gd name="T21" fmla="*/ 240 h 392"/>
                <a:gd name="T22" fmla="*/ 516 w 704"/>
                <a:gd name="T23" fmla="*/ 278 h 392"/>
                <a:gd name="T24" fmla="*/ 516 w 704"/>
                <a:gd name="T25" fmla="*/ 332 h 392"/>
                <a:gd name="T26" fmla="*/ 484 w 704"/>
                <a:gd name="T27" fmla="*/ 372 h 392"/>
                <a:gd name="T28" fmla="*/ 426 w 704"/>
                <a:gd name="T29" fmla="*/ 392 h 392"/>
                <a:gd name="T30" fmla="*/ 362 w 704"/>
                <a:gd name="T31" fmla="*/ 392 h 392"/>
                <a:gd name="T32" fmla="*/ 258 w 704"/>
                <a:gd name="T33" fmla="*/ 362 h 392"/>
                <a:gd name="T34" fmla="*/ 168 w 704"/>
                <a:gd name="T35" fmla="*/ 330 h 392"/>
                <a:gd name="T36" fmla="*/ 0 w 704"/>
                <a:gd name="T37" fmla="*/ 278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101429" name="Freeform 31"/>
            <p:cNvSpPr>
              <a:spLocks/>
            </p:cNvSpPr>
            <p:nvPr/>
          </p:nvSpPr>
          <p:spPr bwMode="auto">
            <a:xfrm>
              <a:off x="2250" y="1512"/>
              <a:ext cx="170" cy="310"/>
            </a:xfrm>
            <a:custGeom>
              <a:avLst/>
              <a:gdLst>
                <a:gd name="T0" fmla="*/ 0 w 170"/>
                <a:gd name="T1" fmla="*/ 0 h 310"/>
                <a:gd name="T2" fmla="*/ 96 w 170"/>
                <a:gd name="T3" fmla="*/ 122 h 310"/>
                <a:gd name="T4" fmla="*/ 148 w 170"/>
                <a:gd name="T5" fmla="*/ 212 h 310"/>
                <a:gd name="T6" fmla="*/ 170 w 170"/>
                <a:gd name="T7" fmla="*/ 310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101430" name="Freeform 32" descr="Horizontal gestrichelt"/>
            <p:cNvSpPr>
              <a:spLocks/>
            </p:cNvSpPr>
            <p:nvPr/>
          </p:nvSpPr>
          <p:spPr bwMode="auto">
            <a:xfrm>
              <a:off x="2499" y="1809"/>
              <a:ext cx="303" cy="224"/>
            </a:xfrm>
            <a:custGeom>
              <a:avLst/>
              <a:gdLst>
                <a:gd name="T0" fmla="*/ 91 w 303"/>
                <a:gd name="T1" fmla="*/ 6 h 224"/>
                <a:gd name="T2" fmla="*/ 91 w 303"/>
                <a:gd name="T3" fmla="*/ 46 h 224"/>
                <a:gd name="T4" fmla="*/ 83 w 303"/>
                <a:gd name="T5" fmla="*/ 90 h 224"/>
                <a:gd name="T6" fmla="*/ 77 w 303"/>
                <a:gd name="T7" fmla="*/ 126 h 224"/>
                <a:gd name="T8" fmla="*/ 31 w 303"/>
                <a:gd name="T9" fmla="*/ 120 h 224"/>
                <a:gd name="T10" fmla="*/ 13 w 303"/>
                <a:gd name="T11" fmla="*/ 117 h 224"/>
                <a:gd name="T12" fmla="*/ 2 w 303"/>
                <a:gd name="T13" fmla="*/ 120 h 224"/>
                <a:gd name="T14" fmla="*/ 2 w 303"/>
                <a:gd name="T15" fmla="*/ 130 h 224"/>
                <a:gd name="T16" fmla="*/ 11 w 303"/>
                <a:gd name="T17" fmla="*/ 135 h 224"/>
                <a:gd name="T18" fmla="*/ 28 w 303"/>
                <a:gd name="T19" fmla="*/ 139 h 224"/>
                <a:gd name="T20" fmla="*/ 79 w 303"/>
                <a:gd name="T21" fmla="*/ 141 h 224"/>
                <a:gd name="T22" fmla="*/ 140 w 303"/>
                <a:gd name="T23" fmla="*/ 157 h 224"/>
                <a:gd name="T24" fmla="*/ 215 w 303"/>
                <a:gd name="T25" fmla="*/ 216 h 224"/>
                <a:gd name="T26" fmla="*/ 223 w 303"/>
                <a:gd name="T27" fmla="*/ 205 h 224"/>
                <a:gd name="T28" fmla="*/ 208 w 303"/>
                <a:gd name="T29" fmla="*/ 190 h 224"/>
                <a:gd name="T30" fmla="*/ 215 w 303"/>
                <a:gd name="T31" fmla="*/ 178 h 224"/>
                <a:gd name="T32" fmla="*/ 266 w 303"/>
                <a:gd name="T33" fmla="*/ 205 h 224"/>
                <a:gd name="T34" fmla="*/ 269 w 303"/>
                <a:gd name="T35" fmla="*/ 190 h 224"/>
                <a:gd name="T36" fmla="*/ 247 w 303"/>
                <a:gd name="T37" fmla="*/ 172 h 224"/>
                <a:gd name="T38" fmla="*/ 296 w 303"/>
                <a:gd name="T39" fmla="*/ 187 h 224"/>
                <a:gd name="T40" fmla="*/ 287 w 303"/>
                <a:gd name="T41" fmla="*/ 169 h 224"/>
                <a:gd name="T42" fmla="*/ 200 w 303"/>
                <a:gd name="T43" fmla="*/ 136 h 224"/>
                <a:gd name="T44" fmla="*/ 109 w 303"/>
                <a:gd name="T45" fmla="*/ 123 h 224"/>
                <a:gd name="T46" fmla="*/ 107 w 303"/>
                <a:gd name="T47" fmla="*/ 102 h 224"/>
                <a:gd name="T48" fmla="*/ 113 w 303"/>
                <a:gd name="T49" fmla="*/ 36 h 224"/>
                <a:gd name="T50" fmla="*/ 103 w 303"/>
                <a:gd name="T51" fmla="*/ 10 h 224"/>
                <a:gd name="T52" fmla="*/ 91 w 303"/>
                <a:gd name="T53" fmla="*/ 6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pattFill prst="dashHorz">
              <a:fgClr>
                <a:schemeClr val="tx1"/>
              </a:fgClr>
              <a:bgClr>
                <a:schemeClr val="bg1"/>
              </a:bgClr>
            </a:pattFill>
            <a:ln w="12700">
              <a:solidFill>
                <a:schemeClr val="tx1"/>
              </a:solidFill>
              <a:round/>
              <a:headEnd/>
              <a:tailEnd/>
            </a:ln>
          </p:spPr>
          <p:txBody>
            <a:bodyPr/>
            <a:lstStyle/>
            <a:p>
              <a:endParaRPr lang="en-US"/>
            </a:p>
          </p:txBody>
        </p:sp>
        <p:sp>
          <p:nvSpPr>
            <p:cNvPr id="101431" name="Freeform 33" descr="Horizontal gestrichelt"/>
            <p:cNvSpPr>
              <a:spLocks/>
            </p:cNvSpPr>
            <p:nvPr/>
          </p:nvSpPr>
          <p:spPr bwMode="auto">
            <a:xfrm>
              <a:off x="2516" y="1806"/>
              <a:ext cx="300" cy="172"/>
            </a:xfrm>
            <a:custGeom>
              <a:avLst/>
              <a:gdLst>
                <a:gd name="T0" fmla="*/ 23 w 300"/>
                <a:gd name="T1" fmla="*/ 4 h 172"/>
                <a:gd name="T2" fmla="*/ 38 w 300"/>
                <a:gd name="T3" fmla="*/ 39 h 172"/>
                <a:gd name="T4" fmla="*/ 54 w 300"/>
                <a:gd name="T5" fmla="*/ 88 h 172"/>
                <a:gd name="T6" fmla="*/ 57 w 300"/>
                <a:gd name="T7" fmla="*/ 115 h 172"/>
                <a:gd name="T8" fmla="*/ 48 w 300"/>
                <a:gd name="T9" fmla="*/ 123 h 172"/>
                <a:gd name="T10" fmla="*/ 5 w 300"/>
                <a:gd name="T11" fmla="*/ 153 h 172"/>
                <a:gd name="T12" fmla="*/ 17 w 300"/>
                <a:gd name="T13" fmla="*/ 171 h 172"/>
                <a:gd name="T14" fmla="*/ 47 w 300"/>
                <a:gd name="T15" fmla="*/ 150 h 172"/>
                <a:gd name="T16" fmla="*/ 102 w 300"/>
                <a:gd name="T17" fmla="*/ 114 h 172"/>
                <a:gd name="T18" fmla="*/ 167 w 300"/>
                <a:gd name="T19" fmla="*/ 99 h 172"/>
                <a:gd name="T20" fmla="*/ 260 w 300"/>
                <a:gd name="T21" fmla="*/ 126 h 172"/>
                <a:gd name="T22" fmla="*/ 252 w 300"/>
                <a:gd name="T23" fmla="*/ 108 h 172"/>
                <a:gd name="T24" fmla="*/ 267 w 300"/>
                <a:gd name="T25" fmla="*/ 108 h 172"/>
                <a:gd name="T26" fmla="*/ 284 w 300"/>
                <a:gd name="T27" fmla="*/ 112 h 172"/>
                <a:gd name="T28" fmla="*/ 276 w 300"/>
                <a:gd name="T29" fmla="*/ 99 h 172"/>
                <a:gd name="T30" fmla="*/ 288 w 300"/>
                <a:gd name="T31" fmla="*/ 87 h 172"/>
                <a:gd name="T32" fmla="*/ 299 w 300"/>
                <a:gd name="T33" fmla="*/ 94 h 172"/>
                <a:gd name="T34" fmla="*/ 281 w 300"/>
                <a:gd name="T35" fmla="*/ 81 h 172"/>
                <a:gd name="T36" fmla="*/ 266 w 300"/>
                <a:gd name="T37" fmla="*/ 78 h 172"/>
                <a:gd name="T38" fmla="*/ 227 w 300"/>
                <a:gd name="T39" fmla="*/ 69 h 172"/>
                <a:gd name="T40" fmla="*/ 180 w 300"/>
                <a:gd name="T41" fmla="*/ 66 h 172"/>
                <a:gd name="T42" fmla="*/ 144 w 300"/>
                <a:gd name="T43" fmla="*/ 76 h 172"/>
                <a:gd name="T44" fmla="*/ 129 w 300"/>
                <a:gd name="T45" fmla="*/ 78 h 172"/>
                <a:gd name="T46" fmla="*/ 86 w 300"/>
                <a:gd name="T47" fmla="*/ 93 h 172"/>
                <a:gd name="T48" fmla="*/ 71 w 300"/>
                <a:gd name="T49" fmla="*/ 43 h 172"/>
                <a:gd name="T50" fmla="*/ 53 w 300"/>
                <a:gd name="T51" fmla="*/ 12 h 172"/>
                <a:gd name="T52" fmla="*/ 23 w 300"/>
                <a:gd name="T53" fmla="*/ 4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pattFill prst="dashHorz">
              <a:fgClr>
                <a:schemeClr val="tx1"/>
              </a:fgClr>
              <a:bgClr>
                <a:schemeClr val="bg1"/>
              </a:bgClr>
            </a:pattFill>
            <a:ln w="12700">
              <a:solidFill>
                <a:schemeClr val="tx1"/>
              </a:solidFill>
              <a:round/>
              <a:headEnd/>
              <a:tailEnd/>
            </a:ln>
          </p:spPr>
          <p:txBody>
            <a:bodyPr/>
            <a:lstStyle/>
            <a:p>
              <a:endParaRPr lang="en-US"/>
            </a:p>
          </p:txBody>
        </p:sp>
        <p:sp>
          <p:nvSpPr>
            <p:cNvPr id="101432" name="Arc 34"/>
            <p:cNvSpPr>
              <a:spLocks/>
            </p:cNvSpPr>
            <p:nvPr/>
          </p:nvSpPr>
          <p:spPr bwMode="auto">
            <a:xfrm>
              <a:off x="2692" y="1842"/>
              <a:ext cx="153" cy="44"/>
            </a:xfrm>
            <a:custGeom>
              <a:avLst/>
              <a:gdLst>
                <a:gd name="T0" fmla="*/ 0 w 33306"/>
                <a:gd name="T1" fmla="*/ 0 h 21600"/>
                <a:gd name="T2" fmla="*/ 1 w 33306"/>
                <a:gd name="T3" fmla="*/ 0 h 21600"/>
                <a:gd name="T4" fmla="*/ 0 w 33306"/>
                <a:gd name="T5" fmla="*/ 0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101433" name="Arc 35"/>
            <p:cNvSpPr>
              <a:spLocks/>
            </p:cNvSpPr>
            <p:nvPr/>
          </p:nvSpPr>
          <p:spPr bwMode="auto">
            <a:xfrm>
              <a:off x="2553" y="1993"/>
              <a:ext cx="142" cy="143"/>
            </a:xfrm>
            <a:custGeom>
              <a:avLst/>
              <a:gdLst>
                <a:gd name="T0" fmla="*/ 0 w 18558"/>
                <a:gd name="T1" fmla="*/ 0 h 21064"/>
                <a:gd name="T2" fmla="*/ 1 w 18558"/>
                <a:gd name="T3" fmla="*/ 0 h 21064"/>
                <a:gd name="T4" fmla="*/ 0 w 18558"/>
                <a:gd name="T5" fmla="*/ 1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101434" name="Freeform 36"/>
            <p:cNvSpPr>
              <a:spLocks/>
            </p:cNvSpPr>
            <p:nvPr/>
          </p:nvSpPr>
          <p:spPr bwMode="auto">
            <a:xfrm>
              <a:off x="2271" y="1242"/>
              <a:ext cx="689" cy="570"/>
            </a:xfrm>
            <a:custGeom>
              <a:avLst/>
              <a:gdLst>
                <a:gd name="T0" fmla="*/ 674 w 689"/>
                <a:gd name="T1" fmla="*/ 42 h 570"/>
                <a:gd name="T2" fmla="*/ 666 w 689"/>
                <a:gd name="T3" fmla="*/ 27 h 570"/>
                <a:gd name="T4" fmla="*/ 659 w 689"/>
                <a:gd name="T5" fmla="*/ 14 h 570"/>
                <a:gd name="T6" fmla="*/ 636 w 689"/>
                <a:gd name="T7" fmla="*/ 0 h 570"/>
                <a:gd name="T8" fmla="*/ 623 w 689"/>
                <a:gd name="T9" fmla="*/ 2 h 570"/>
                <a:gd name="T10" fmla="*/ 597 w 689"/>
                <a:gd name="T11" fmla="*/ 3 h 570"/>
                <a:gd name="T12" fmla="*/ 570 w 689"/>
                <a:gd name="T13" fmla="*/ 9 h 570"/>
                <a:gd name="T14" fmla="*/ 546 w 689"/>
                <a:gd name="T15" fmla="*/ 21 h 570"/>
                <a:gd name="T16" fmla="*/ 528 w 689"/>
                <a:gd name="T17" fmla="*/ 33 h 570"/>
                <a:gd name="T18" fmla="*/ 513 w 689"/>
                <a:gd name="T19" fmla="*/ 56 h 570"/>
                <a:gd name="T20" fmla="*/ 498 w 689"/>
                <a:gd name="T21" fmla="*/ 89 h 570"/>
                <a:gd name="T22" fmla="*/ 498 w 689"/>
                <a:gd name="T23" fmla="*/ 161 h 570"/>
                <a:gd name="T24" fmla="*/ 497 w 689"/>
                <a:gd name="T25" fmla="*/ 195 h 570"/>
                <a:gd name="T26" fmla="*/ 509 w 689"/>
                <a:gd name="T27" fmla="*/ 218 h 570"/>
                <a:gd name="T28" fmla="*/ 507 w 689"/>
                <a:gd name="T29" fmla="*/ 254 h 570"/>
                <a:gd name="T30" fmla="*/ 501 w 689"/>
                <a:gd name="T31" fmla="*/ 333 h 570"/>
                <a:gd name="T32" fmla="*/ 489 w 689"/>
                <a:gd name="T33" fmla="*/ 348 h 570"/>
                <a:gd name="T34" fmla="*/ 483 w 689"/>
                <a:gd name="T35" fmla="*/ 354 h 570"/>
                <a:gd name="T36" fmla="*/ 471 w 689"/>
                <a:gd name="T37" fmla="*/ 374 h 570"/>
                <a:gd name="T38" fmla="*/ 450 w 689"/>
                <a:gd name="T39" fmla="*/ 381 h 570"/>
                <a:gd name="T40" fmla="*/ 425 w 689"/>
                <a:gd name="T41" fmla="*/ 387 h 570"/>
                <a:gd name="T42" fmla="*/ 405 w 689"/>
                <a:gd name="T43" fmla="*/ 399 h 570"/>
                <a:gd name="T44" fmla="*/ 339 w 689"/>
                <a:gd name="T45" fmla="*/ 392 h 570"/>
                <a:gd name="T46" fmla="*/ 335 w 689"/>
                <a:gd name="T47" fmla="*/ 390 h 570"/>
                <a:gd name="T48" fmla="*/ 321 w 689"/>
                <a:gd name="T49" fmla="*/ 389 h 570"/>
                <a:gd name="T50" fmla="*/ 318 w 689"/>
                <a:gd name="T51" fmla="*/ 384 h 570"/>
                <a:gd name="T52" fmla="*/ 306 w 689"/>
                <a:gd name="T53" fmla="*/ 381 h 570"/>
                <a:gd name="T54" fmla="*/ 291 w 689"/>
                <a:gd name="T55" fmla="*/ 375 h 570"/>
                <a:gd name="T56" fmla="*/ 257 w 689"/>
                <a:gd name="T57" fmla="*/ 368 h 570"/>
                <a:gd name="T58" fmla="*/ 240 w 689"/>
                <a:gd name="T59" fmla="*/ 362 h 570"/>
                <a:gd name="T60" fmla="*/ 215 w 689"/>
                <a:gd name="T61" fmla="*/ 353 h 570"/>
                <a:gd name="T62" fmla="*/ 207 w 689"/>
                <a:gd name="T63" fmla="*/ 350 h 570"/>
                <a:gd name="T64" fmla="*/ 74 w 689"/>
                <a:gd name="T65" fmla="*/ 306 h 570"/>
                <a:gd name="T66" fmla="*/ 0 w 689"/>
                <a:gd name="T67" fmla="*/ 281 h 570"/>
                <a:gd name="T68" fmla="*/ 47 w 689"/>
                <a:gd name="T69" fmla="*/ 338 h 570"/>
                <a:gd name="T70" fmla="*/ 80 w 689"/>
                <a:gd name="T71" fmla="*/ 381 h 570"/>
                <a:gd name="T72" fmla="*/ 113 w 689"/>
                <a:gd name="T73" fmla="*/ 423 h 570"/>
                <a:gd name="T74" fmla="*/ 140 w 689"/>
                <a:gd name="T75" fmla="*/ 492 h 570"/>
                <a:gd name="T76" fmla="*/ 155 w 689"/>
                <a:gd name="T77" fmla="*/ 548 h 570"/>
                <a:gd name="T78" fmla="*/ 159 w 689"/>
                <a:gd name="T79" fmla="*/ 570 h 570"/>
                <a:gd name="T80" fmla="*/ 308 w 689"/>
                <a:gd name="T81" fmla="*/ 554 h 570"/>
                <a:gd name="T82" fmla="*/ 377 w 689"/>
                <a:gd name="T83" fmla="*/ 570 h 570"/>
                <a:gd name="T84" fmla="*/ 494 w 689"/>
                <a:gd name="T85" fmla="*/ 555 h 570"/>
                <a:gd name="T86" fmla="*/ 560 w 689"/>
                <a:gd name="T87" fmla="*/ 560 h 570"/>
                <a:gd name="T88" fmla="*/ 585 w 689"/>
                <a:gd name="T89" fmla="*/ 555 h 570"/>
                <a:gd name="T90" fmla="*/ 608 w 689"/>
                <a:gd name="T91" fmla="*/ 431 h 570"/>
                <a:gd name="T92" fmla="*/ 614 w 689"/>
                <a:gd name="T93" fmla="*/ 377 h 570"/>
                <a:gd name="T94" fmla="*/ 614 w 689"/>
                <a:gd name="T95" fmla="*/ 365 h 570"/>
                <a:gd name="T96" fmla="*/ 617 w 689"/>
                <a:gd name="T97" fmla="*/ 303 h 570"/>
                <a:gd name="T98" fmla="*/ 615 w 689"/>
                <a:gd name="T99" fmla="*/ 237 h 570"/>
                <a:gd name="T100" fmla="*/ 603 w 689"/>
                <a:gd name="T101" fmla="*/ 168 h 570"/>
                <a:gd name="T102" fmla="*/ 608 w 689"/>
                <a:gd name="T103" fmla="*/ 129 h 570"/>
                <a:gd name="T104" fmla="*/ 611 w 689"/>
                <a:gd name="T105" fmla="*/ 117 h 570"/>
                <a:gd name="T106" fmla="*/ 621 w 689"/>
                <a:gd name="T107" fmla="*/ 113 h 570"/>
                <a:gd name="T108" fmla="*/ 629 w 689"/>
                <a:gd name="T109" fmla="*/ 102 h 570"/>
                <a:gd name="T110" fmla="*/ 645 w 689"/>
                <a:gd name="T111" fmla="*/ 101 h 570"/>
                <a:gd name="T112" fmla="*/ 654 w 689"/>
                <a:gd name="T113" fmla="*/ 89 h 570"/>
                <a:gd name="T114" fmla="*/ 683 w 689"/>
                <a:gd name="T115" fmla="*/ 78 h 570"/>
                <a:gd name="T116" fmla="*/ 678 w 689"/>
                <a:gd name="T117" fmla="*/ 51 h 570"/>
                <a:gd name="T118" fmla="*/ 674 w 689"/>
                <a:gd name="T119" fmla="*/ 42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101435" name="Oval 37"/>
            <p:cNvSpPr>
              <a:spLocks noChangeArrowheads="1"/>
            </p:cNvSpPr>
            <p:nvPr/>
          </p:nvSpPr>
          <p:spPr bwMode="auto">
            <a:xfrm>
              <a:off x="2887" y="1268"/>
              <a:ext cx="27" cy="27"/>
            </a:xfrm>
            <a:prstGeom prst="ellipse">
              <a:avLst/>
            </a:prstGeom>
            <a:noFill/>
            <a:ln w="12700">
              <a:solidFill>
                <a:schemeClr val="tx1"/>
              </a:solidFill>
              <a:round/>
              <a:headEnd/>
              <a:tailEnd/>
            </a:ln>
          </p:spPr>
          <p:txBody>
            <a:bodyPr wrap="none" anchor="ctr"/>
            <a:lstStyle/>
            <a:p>
              <a:pPr eaLnBrk="0" hangingPunct="0"/>
              <a:endParaRPr lang="en-US" altLang="en-US"/>
            </a:p>
          </p:txBody>
        </p:sp>
        <p:sp>
          <p:nvSpPr>
            <p:cNvPr id="101436" name="Freeform 38"/>
            <p:cNvSpPr>
              <a:spLocks/>
            </p:cNvSpPr>
            <p:nvPr/>
          </p:nvSpPr>
          <p:spPr bwMode="auto">
            <a:xfrm>
              <a:off x="2486" y="1662"/>
              <a:ext cx="296" cy="118"/>
            </a:xfrm>
            <a:custGeom>
              <a:avLst/>
              <a:gdLst>
                <a:gd name="T0" fmla="*/ 241 w 296"/>
                <a:gd name="T1" fmla="*/ 0 h 118"/>
                <a:gd name="T2" fmla="*/ 264 w 296"/>
                <a:gd name="T3" fmla="*/ 15 h 118"/>
                <a:gd name="T4" fmla="*/ 280 w 296"/>
                <a:gd name="T5" fmla="*/ 29 h 118"/>
                <a:gd name="T6" fmla="*/ 294 w 296"/>
                <a:gd name="T7" fmla="*/ 62 h 118"/>
                <a:gd name="T8" fmla="*/ 291 w 296"/>
                <a:gd name="T9" fmla="*/ 75 h 118"/>
                <a:gd name="T10" fmla="*/ 280 w 296"/>
                <a:gd name="T11" fmla="*/ 101 h 118"/>
                <a:gd name="T12" fmla="*/ 246 w 296"/>
                <a:gd name="T13" fmla="*/ 111 h 118"/>
                <a:gd name="T14" fmla="*/ 175 w 296"/>
                <a:gd name="T15" fmla="*/ 107 h 118"/>
                <a:gd name="T16" fmla="*/ 0 w 296"/>
                <a:gd name="T17" fmla="*/ 44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grpSp>
      <p:grpSp>
        <p:nvGrpSpPr>
          <p:cNvPr id="57383" name="Group 39"/>
          <p:cNvGrpSpPr>
            <a:grpSpLocks/>
          </p:cNvGrpSpPr>
          <p:nvPr/>
        </p:nvGrpSpPr>
        <p:grpSpPr bwMode="auto">
          <a:xfrm>
            <a:off x="10194925" y="1500188"/>
            <a:ext cx="1751013" cy="730250"/>
            <a:chOff x="4262" y="871"/>
            <a:chExt cx="1103" cy="460"/>
          </a:xfrm>
        </p:grpSpPr>
        <p:sp>
          <p:nvSpPr>
            <p:cNvPr id="101422" name="Text Box 40"/>
            <p:cNvSpPr txBox="1">
              <a:spLocks noChangeArrowheads="1"/>
            </p:cNvSpPr>
            <p:nvPr/>
          </p:nvSpPr>
          <p:spPr bwMode="auto">
            <a:xfrm>
              <a:off x="4262" y="871"/>
              <a:ext cx="1052" cy="460"/>
            </a:xfrm>
            <a:prstGeom prst="rect">
              <a:avLst/>
            </a:prstGeom>
            <a:noFill/>
            <a:ln w="9525">
              <a:noFill/>
              <a:miter lim="800000"/>
              <a:headEnd/>
              <a:tailEnd/>
            </a:ln>
          </p:spPr>
          <p:txBody>
            <a:bodyPr>
              <a:spAutoFit/>
            </a:bodyPr>
            <a:lstStyle/>
            <a:p>
              <a:r>
                <a:rPr lang="en-US" altLang="en-US" sz="1400">
                  <a:solidFill>
                    <a:srgbClr val="FF0000"/>
                  </a:solidFill>
                </a:rPr>
                <a:t>Wave emitting duck moving at velocity         emitting frequency </a:t>
              </a:r>
            </a:p>
          </p:txBody>
        </p:sp>
        <p:pic>
          <p:nvPicPr>
            <p:cNvPr id="101423" name="Picture 41" descr="TP_tmp"/>
            <p:cNvPicPr>
              <a:picLocks noChangeAspect="1" noChangeArrowheads="1"/>
            </p:cNvPicPr>
            <p:nvPr>
              <p:custDataLst>
                <p:tags r:id="rId13"/>
              </p:custDataLst>
            </p:nvPr>
          </p:nvPicPr>
          <p:blipFill>
            <a:blip r:embed="rId16"/>
            <a:srcRect/>
            <a:stretch>
              <a:fillRect/>
            </a:stretch>
          </p:blipFill>
          <p:spPr bwMode="auto">
            <a:xfrm>
              <a:off x="5189" y="1067"/>
              <a:ext cx="96" cy="80"/>
            </a:xfrm>
            <a:prstGeom prst="rect">
              <a:avLst/>
            </a:prstGeom>
            <a:noFill/>
            <a:ln w="9525">
              <a:noFill/>
              <a:miter lim="800000"/>
              <a:headEnd/>
              <a:tailEnd/>
            </a:ln>
          </p:spPr>
        </p:pic>
        <p:pic>
          <p:nvPicPr>
            <p:cNvPr id="101424" name="Picture 42" descr="TP_tmp"/>
            <p:cNvPicPr>
              <a:picLocks noChangeAspect="1" noChangeArrowheads="1"/>
            </p:cNvPicPr>
            <p:nvPr>
              <p:custDataLst>
                <p:tags r:id="rId14"/>
              </p:custDataLst>
            </p:nvPr>
          </p:nvPicPr>
          <p:blipFill>
            <a:blip r:embed="rId17"/>
            <a:srcRect/>
            <a:stretch>
              <a:fillRect/>
            </a:stretch>
          </p:blipFill>
          <p:spPr bwMode="auto">
            <a:xfrm>
              <a:off x="5221" y="1209"/>
              <a:ext cx="144" cy="112"/>
            </a:xfrm>
            <a:prstGeom prst="rect">
              <a:avLst/>
            </a:prstGeom>
            <a:noFill/>
            <a:ln w="9525">
              <a:noFill/>
              <a:miter lim="800000"/>
              <a:headEnd/>
              <a:tailEnd/>
            </a:ln>
          </p:spPr>
        </p:pic>
      </p:grpSp>
      <p:grpSp>
        <p:nvGrpSpPr>
          <p:cNvPr id="57387" name="Group 43"/>
          <p:cNvGrpSpPr>
            <a:grpSpLocks/>
          </p:cNvGrpSpPr>
          <p:nvPr/>
        </p:nvGrpSpPr>
        <p:grpSpPr bwMode="auto">
          <a:xfrm>
            <a:off x="3005138" y="846138"/>
            <a:ext cx="1911350" cy="517525"/>
            <a:chOff x="499" y="372"/>
            <a:chExt cx="1204" cy="326"/>
          </a:xfrm>
        </p:grpSpPr>
        <p:sp>
          <p:nvSpPr>
            <p:cNvPr id="101420" name="Text Box 44"/>
            <p:cNvSpPr txBox="1">
              <a:spLocks noChangeArrowheads="1"/>
            </p:cNvSpPr>
            <p:nvPr/>
          </p:nvSpPr>
          <p:spPr bwMode="auto">
            <a:xfrm>
              <a:off x="499" y="372"/>
              <a:ext cx="1167" cy="326"/>
            </a:xfrm>
            <a:prstGeom prst="rect">
              <a:avLst/>
            </a:prstGeom>
            <a:noFill/>
            <a:ln w="9525">
              <a:noFill/>
              <a:miter lim="800000"/>
              <a:headEnd/>
              <a:tailEnd/>
            </a:ln>
          </p:spPr>
          <p:txBody>
            <a:bodyPr>
              <a:spAutoFit/>
            </a:bodyPr>
            <a:lstStyle/>
            <a:p>
              <a:r>
                <a:rPr lang="en-US" altLang="en-US" sz="1400">
                  <a:solidFill>
                    <a:srgbClr val="00CC00"/>
                  </a:solidFill>
                </a:rPr>
                <a:t>Detector duck being hobbled at  frequency </a:t>
              </a:r>
            </a:p>
          </p:txBody>
        </p:sp>
        <p:pic>
          <p:nvPicPr>
            <p:cNvPr id="101421" name="Picture 45" descr="TP_tmp"/>
            <p:cNvPicPr>
              <a:picLocks noChangeAspect="1" noChangeArrowheads="1"/>
            </p:cNvPicPr>
            <p:nvPr>
              <p:custDataLst>
                <p:tags r:id="rId12"/>
              </p:custDataLst>
            </p:nvPr>
          </p:nvPicPr>
          <p:blipFill>
            <a:blip r:embed="rId18"/>
            <a:srcRect/>
            <a:stretch>
              <a:fillRect/>
            </a:stretch>
          </p:blipFill>
          <p:spPr bwMode="auto">
            <a:xfrm>
              <a:off x="1559" y="568"/>
              <a:ext cx="144" cy="112"/>
            </a:xfrm>
            <a:prstGeom prst="rect">
              <a:avLst/>
            </a:prstGeom>
            <a:noFill/>
            <a:ln w="9525">
              <a:noFill/>
              <a:miter lim="800000"/>
              <a:headEnd/>
              <a:tailEnd/>
            </a:ln>
          </p:spPr>
        </p:pic>
      </p:grpSp>
      <p:sp>
        <p:nvSpPr>
          <p:cNvPr id="57390" name="Line 46"/>
          <p:cNvSpPr>
            <a:spLocks noChangeShapeType="1"/>
          </p:cNvSpPr>
          <p:nvPr/>
        </p:nvSpPr>
        <p:spPr bwMode="auto">
          <a:xfrm flipH="1" flipV="1">
            <a:off x="5651500" y="1643063"/>
            <a:ext cx="823913" cy="2003425"/>
          </a:xfrm>
          <a:prstGeom prst="line">
            <a:avLst/>
          </a:prstGeom>
          <a:noFill/>
          <a:ln w="15875">
            <a:solidFill>
              <a:srgbClr val="0000FF"/>
            </a:solidFill>
            <a:round/>
            <a:headEnd/>
            <a:tailEnd type="stealth" w="lg" len="lg"/>
          </a:ln>
        </p:spPr>
        <p:txBody>
          <a:bodyPr/>
          <a:lstStyle/>
          <a:p>
            <a:endParaRPr lang="en-US"/>
          </a:p>
        </p:txBody>
      </p:sp>
      <p:pic>
        <p:nvPicPr>
          <p:cNvPr id="57391" name="Picture 47" descr="TP_tmp"/>
          <p:cNvPicPr>
            <a:picLocks noChangeAspect="1" noChangeArrowheads="1"/>
          </p:cNvPicPr>
          <p:nvPr>
            <p:custDataLst>
              <p:tags r:id="rId1"/>
            </p:custDataLst>
          </p:nvPr>
        </p:nvPicPr>
        <p:blipFill>
          <a:blip r:embed="rId16"/>
          <a:srcRect/>
          <a:stretch>
            <a:fillRect/>
          </a:stretch>
        </p:blipFill>
        <p:spPr bwMode="auto">
          <a:xfrm>
            <a:off x="6696075" y="3689350"/>
            <a:ext cx="152400" cy="127000"/>
          </a:xfrm>
          <a:prstGeom prst="rect">
            <a:avLst/>
          </a:prstGeom>
          <a:noFill/>
          <a:ln w="9525">
            <a:noFill/>
            <a:miter lim="800000"/>
            <a:headEnd/>
            <a:tailEnd/>
          </a:ln>
        </p:spPr>
      </p:pic>
      <p:sp>
        <p:nvSpPr>
          <p:cNvPr id="57392" name="Text Box 48"/>
          <p:cNvSpPr txBox="1">
            <a:spLocks noChangeArrowheads="1"/>
          </p:cNvSpPr>
          <p:nvPr/>
        </p:nvSpPr>
        <p:spPr bwMode="auto">
          <a:xfrm>
            <a:off x="5791200" y="2495550"/>
            <a:ext cx="296863" cy="396875"/>
          </a:xfrm>
          <a:prstGeom prst="rect">
            <a:avLst/>
          </a:prstGeom>
          <a:noFill/>
          <a:ln w="9525">
            <a:noFill/>
            <a:miter lim="800000"/>
            <a:headEnd/>
            <a:tailEnd/>
          </a:ln>
        </p:spPr>
        <p:txBody>
          <a:bodyPr wrap="none">
            <a:spAutoFit/>
          </a:bodyPr>
          <a:lstStyle/>
          <a:p>
            <a:r>
              <a:rPr lang="en-US" altLang="en-US" sz="2000" i="1">
                <a:solidFill>
                  <a:srgbClr val="0000FF"/>
                </a:solidFill>
              </a:rPr>
              <a:t>c</a:t>
            </a:r>
          </a:p>
        </p:txBody>
      </p:sp>
      <p:grpSp>
        <p:nvGrpSpPr>
          <p:cNvPr id="57393" name="Group 49"/>
          <p:cNvGrpSpPr>
            <a:grpSpLocks/>
          </p:cNvGrpSpPr>
          <p:nvPr/>
        </p:nvGrpSpPr>
        <p:grpSpPr bwMode="auto">
          <a:xfrm>
            <a:off x="5659438" y="1643063"/>
            <a:ext cx="1681162" cy="2012950"/>
            <a:chOff x="2179" y="874"/>
            <a:chExt cx="1059" cy="1268"/>
          </a:xfrm>
        </p:grpSpPr>
        <p:sp>
          <p:nvSpPr>
            <p:cNvPr id="101418" name="Line 50"/>
            <p:cNvSpPr>
              <a:spLocks noChangeShapeType="1"/>
            </p:cNvSpPr>
            <p:nvPr/>
          </p:nvSpPr>
          <p:spPr bwMode="auto">
            <a:xfrm flipH="1" flipV="1">
              <a:off x="2179" y="874"/>
              <a:ext cx="1059" cy="1268"/>
            </a:xfrm>
            <a:prstGeom prst="line">
              <a:avLst/>
            </a:prstGeom>
            <a:noFill/>
            <a:ln w="15875">
              <a:solidFill>
                <a:schemeClr val="tx1"/>
              </a:solidFill>
              <a:round/>
              <a:headEnd/>
              <a:tailEnd type="stealth" w="lg" len="lg"/>
            </a:ln>
          </p:spPr>
          <p:txBody>
            <a:bodyPr/>
            <a:lstStyle/>
            <a:p>
              <a:endParaRPr lang="en-US"/>
            </a:p>
          </p:txBody>
        </p:sp>
        <p:sp>
          <p:nvSpPr>
            <p:cNvPr id="101419" name="Text Box 51"/>
            <p:cNvSpPr txBox="1">
              <a:spLocks noChangeArrowheads="1"/>
            </p:cNvSpPr>
            <p:nvPr/>
          </p:nvSpPr>
          <p:spPr bwMode="auto">
            <a:xfrm>
              <a:off x="2617" y="1211"/>
              <a:ext cx="188" cy="231"/>
            </a:xfrm>
            <a:prstGeom prst="rect">
              <a:avLst/>
            </a:prstGeom>
            <a:noFill/>
            <a:ln w="9525">
              <a:noFill/>
              <a:miter lim="800000"/>
              <a:headEnd/>
              <a:tailEnd/>
            </a:ln>
          </p:spPr>
          <p:txBody>
            <a:bodyPr wrap="none">
              <a:spAutoFit/>
            </a:bodyPr>
            <a:lstStyle/>
            <a:p>
              <a:r>
                <a:rPr lang="en-US" altLang="en-US" sz="1800" i="1"/>
                <a:t>u</a:t>
              </a:r>
            </a:p>
          </p:txBody>
        </p:sp>
      </p:grpSp>
      <p:sp>
        <p:nvSpPr>
          <p:cNvPr id="57396" name="Text Box 52"/>
          <p:cNvSpPr txBox="1">
            <a:spLocks noChangeArrowheads="1"/>
          </p:cNvSpPr>
          <p:nvPr/>
        </p:nvSpPr>
        <p:spPr bwMode="auto">
          <a:xfrm>
            <a:off x="5199063" y="333375"/>
            <a:ext cx="5621337" cy="304800"/>
          </a:xfrm>
          <a:prstGeom prst="rect">
            <a:avLst/>
          </a:prstGeom>
          <a:noFill/>
          <a:ln w="9525">
            <a:noFill/>
            <a:miter lim="800000"/>
            <a:headEnd/>
            <a:tailEnd/>
          </a:ln>
        </p:spPr>
        <p:txBody>
          <a:bodyPr>
            <a:spAutoFit/>
          </a:bodyPr>
          <a:lstStyle/>
          <a:p>
            <a:r>
              <a:rPr lang="en-US" altLang="en-US" sz="1400"/>
              <a:t>We are looking at </a:t>
            </a:r>
            <a:r>
              <a:rPr lang="en-US" altLang="en-US" sz="1400" i="1"/>
              <a:t>n </a:t>
            </a:r>
            <a:r>
              <a:rPr lang="en-US" altLang="en-US" sz="1400"/>
              <a:t>waves emitted by the source, over a time of </a:t>
            </a:r>
            <a:r>
              <a:rPr lang="en-US" altLang="en-US" sz="1400" i="1"/>
              <a:t>n T</a:t>
            </a:r>
            <a:r>
              <a:rPr lang="en-US" altLang="en-US" sz="1400" baseline="-25000"/>
              <a:t>0.</a:t>
            </a:r>
            <a:endParaRPr lang="en-US" altLang="en-US" sz="1400"/>
          </a:p>
        </p:txBody>
      </p:sp>
      <p:grpSp>
        <p:nvGrpSpPr>
          <p:cNvPr id="57480" name="Group 136"/>
          <p:cNvGrpSpPr>
            <a:grpSpLocks/>
          </p:cNvGrpSpPr>
          <p:nvPr/>
        </p:nvGrpSpPr>
        <p:grpSpPr bwMode="auto">
          <a:xfrm>
            <a:off x="6083300" y="660400"/>
            <a:ext cx="2492375" cy="304800"/>
            <a:chOff x="3761" y="416"/>
            <a:chExt cx="1570" cy="192"/>
          </a:xfrm>
        </p:grpSpPr>
        <p:sp>
          <p:nvSpPr>
            <p:cNvPr id="101416" name="Text Box 54"/>
            <p:cNvSpPr txBox="1">
              <a:spLocks noChangeArrowheads="1"/>
            </p:cNvSpPr>
            <p:nvPr/>
          </p:nvSpPr>
          <p:spPr bwMode="auto">
            <a:xfrm>
              <a:off x="3761" y="416"/>
              <a:ext cx="1105" cy="192"/>
            </a:xfrm>
            <a:prstGeom prst="rect">
              <a:avLst/>
            </a:prstGeom>
            <a:noFill/>
            <a:ln w="9525">
              <a:noFill/>
              <a:miter lim="800000"/>
              <a:headEnd/>
              <a:tailEnd/>
            </a:ln>
          </p:spPr>
          <p:txBody>
            <a:bodyPr wrap="none">
              <a:spAutoFit/>
            </a:bodyPr>
            <a:lstStyle/>
            <a:p>
              <a:r>
                <a:rPr lang="en-US" altLang="en-US" sz="1400"/>
                <a:t>Triangle of velocities:</a:t>
              </a:r>
              <a:endParaRPr lang="en-US" altLang="en-US" sz="1800" b="1" i="1"/>
            </a:p>
          </p:txBody>
        </p:sp>
        <p:pic>
          <p:nvPicPr>
            <p:cNvPr id="101417" name="Picture 63" descr="TP_tmp"/>
            <p:cNvPicPr>
              <a:picLocks noChangeAspect="1" noChangeArrowheads="1"/>
            </p:cNvPicPr>
            <p:nvPr>
              <p:custDataLst>
                <p:tags r:id="rId11"/>
              </p:custDataLst>
            </p:nvPr>
          </p:nvPicPr>
          <p:blipFill>
            <a:blip r:embed="rId19"/>
            <a:srcRect/>
            <a:stretch>
              <a:fillRect/>
            </a:stretch>
          </p:blipFill>
          <p:spPr bwMode="auto">
            <a:xfrm>
              <a:off x="4899" y="485"/>
              <a:ext cx="432" cy="112"/>
            </a:xfrm>
            <a:prstGeom prst="rect">
              <a:avLst/>
            </a:prstGeom>
            <a:noFill/>
            <a:ln w="9525">
              <a:noFill/>
              <a:miter lim="800000"/>
              <a:headEnd/>
              <a:tailEnd/>
            </a:ln>
          </p:spPr>
        </p:pic>
      </p:grpSp>
      <p:sp>
        <p:nvSpPr>
          <p:cNvPr id="57400" name="Text Box 56"/>
          <p:cNvSpPr txBox="1">
            <a:spLocks noChangeArrowheads="1"/>
          </p:cNvSpPr>
          <p:nvPr/>
        </p:nvSpPr>
        <p:spPr bwMode="auto">
          <a:xfrm>
            <a:off x="2403475" y="1428750"/>
            <a:ext cx="2295525" cy="304800"/>
          </a:xfrm>
          <a:prstGeom prst="rect">
            <a:avLst/>
          </a:prstGeom>
          <a:noFill/>
          <a:ln w="9525">
            <a:noFill/>
            <a:miter lim="800000"/>
            <a:headEnd/>
            <a:tailEnd/>
          </a:ln>
        </p:spPr>
        <p:txBody>
          <a:bodyPr wrap="none">
            <a:spAutoFit/>
          </a:bodyPr>
          <a:lstStyle/>
          <a:p>
            <a:r>
              <a:rPr lang="en-US" altLang="en-US" sz="1400"/>
              <a:t>Distance between emitter and</a:t>
            </a:r>
          </a:p>
        </p:txBody>
      </p:sp>
      <p:grpSp>
        <p:nvGrpSpPr>
          <p:cNvPr id="57401" name="Group 57"/>
          <p:cNvGrpSpPr>
            <a:grpSpLocks/>
          </p:cNvGrpSpPr>
          <p:nvPr/>
        </p:nvGrpSpPr>
        <p:grpSpPr bwMode="auto">
          <a:xfrm>
            <a:off x="2484438" y="1617663"/>
            <a:ext cx="2743200" cy="554037"/>
            <a:chOff x="179" y="858"/>
            <a:chExt cx="1728" cy="349"/>
          </a:xfrm>
        </p:grpSpPr>
        <p:sp>
          <p:nvSpPr>
            <p:cNvPr id="101414" name="Text Box 58"/>
            <p:cNvSpPr txBox="1">
              <a:spLocks noChangeArrowheads="1"/>
            </p:cNvSpPr>
            <p:nvPr/>
          </p:nvSpPr>
          <p:spPr bwMode="auto">
            <a:xfrm>
              <a:off x="179" y="1015"/>
              <a:ext cx="477" cy="192"/>
            </a:xfrm>
            <a:prstGeom prst="rect">
              <a:avLst/>
            </a:prstGeom>
            <a:noFill/>
            <a:ln w="9525">
              <a:noFill/>
              <a:miter lim="800000"/>
              <a:headEnd/>
              <a:tailEnd/>
            </a:ln>
          </p:spPr>
          <p:txBody>
            <a:bodyPr wrap="none">
              <a:spAutoFit/>
            </a:bodyPr>
            <a:lstStyle/>
            <a:p>
              <a:r>
                <a:rPr lang="en-US" altLang="en-US" sz="1400"/>
                <a:t>receiver</a:t>
              </a:r>
            </a:p>
          </p:txBody>
        </p:sp>
        <p:sp>
          <p:nvSpPr>
            <p:cNvPr id="101415" name="Line 59"/>
            <p:cNvSpPr>
              <a:spLocks noChangeShapeType="1"/>
            </p:cNvSpPr>
            <p:nvPr/>
          </p:nvSpPr>
          <p:spPr bwMode="auto">
            <a:xfrm flipV="1">
              <a:off x="557" y="858"/>
              <a:ext cx="1350" cy="224"/>
            </a:xfrm>
            <a:prstGeom prst="line">
              <a:avLst/>
            </a:prstGeom>
            <a:noFill/>
            <a:ln w="9525">
              <a:solidFill>
                <a:schemeClr val="tx1"/>
              </a:solidFill>
              <a:round/>
              <a:headEnd/>
              <a:tailEnd type="triangle" w="med" len="med"/>
            </a:ln>
          </p:spPr>
          <p:txBody>
            <a:bodyPr/>
            <a:lstStyle/>
            <a:p>
              <a:endParaRPr lang="en-US"/>
            </a:p>
          </p:txBody>
        </p:sp>
      </p:grpSp>
      <p:sp>
        <p:nvSpPr>
          <p:cNvPr id="57404" name="Line 60"/>
          <p:cNvSpPr>
            <a:spLocks noChangeShapeType="1"/>
          </p:cNvSpPr>
          <p:nvPr/>
        </p:nvSpPr>
        <p:spPr bwMode="auto">
          <a:xfrm flipH="1">
            <a:off x="4391025" y="3660775"/>
            <a:ext cx="2092325" cy="492125"/>
          </a:xfrm>
          <a:prstGeom prst="line">
            <a:avLst/>
          </a:prstGeom>
          <a:noFill/>
          <a:ln w="15875">
            <a:solidFill>
              <a:srgbClr val="0000FF"/>
            </a:solidFill>
            <a:round/>
            <a:headEnd/>
            <a:tailEnd type="stealth" w="lg" len="lg"/>
          </a:ln>
        </p:spPr>
        <p:txBody>
          <a:bodyPr/>
          <a:lstStyle/>
          <a:p>
            <a:endParaRPr lang="en-US"/>
          </a:p>
        </p:txBody>
      </p:sp>
      <p:pic>
        <p:nvPicPr>
          <p:cNvPr id="57408" name="Picture 64" descr="TP_tmp"/>
          <p:cNvPicPr>
            <a:picLocks noChangeAspect="1" noChangeArrowheads="1"/>
          </p:cNvPicPr>
          <p:nvPr>
            <p:custDataLst>
              <p:tags r:id="rId2"/>
            </p:custDataLst>
          </p:nvPr>
        </p:nvPicPr>
        <p:blipFill>
          <a:blip r:embed="rId20"/>
          <a:srcRect/>
          <a:stretch>
            <a:fillRect/>
          </a:stretch>
        </p:blipFill>
        <p:spPr bwMode="auto">
          <a:xfrm>
            <a:off x="3416300" y="2224088"/>
            <a:ext cx="787400" cy="279400"/>
          </a:xfrm>
          <a:prstGeom prst="rect">
            <a:avLst/>
          </a:prstGeom>
          <a:noFill/>
          <a:ln w="9525">
            <a:noFill/>
            <a:miter lim="800000"/>
            <a:headEnd/>
            <a:tailEnd/>
          </a:ln>
        </p:spPr>
      </p:pic>
      <p:pic>
        <p:nvPicPr>
          <p:cNvPr id="57406" name="Picture 62" descr="TP_tmp"/>
          <p:cNvPicPr>
            <a:picLocks noChangeAspect="1" noChangeArrowheads="1"/>
          </p:cNvPicPr>
          <p:nvPr>
            <p:custDataLst>
              <p:tags r:id="rId3"/>
            </p:custDataLst>
          </p:nvPr>
        </p:nvPicPr>
        <p:blipFill>
          <a:blip r:embed="rId21"/>
          <a:srcRect/>
          <a:stretch>
            <a:fillRect/>
          </a:stretch>
        </p:blipFill>
        <p:spPr bwMode="auto">
          <a:xfrm>
            <a:off x="922338" y="3817938"/>
            <a:ext cx="1600200" cy="355600"/>
          </a:xfrm>
          <a:prstGeom prst="rect">
            <a:avLst/>
          </a:prstGeom>
          <a:noFill/>
          <a:ln w="9525">
            <a:noFill/>
            <a:miter lim="800000"/>
            <a:headEnd/>
            <a:tailEnd/>
          </a:ln>
        </p:spPr>
      </p:pic>
      <p:sp>
        <p:nvSpPr>
          <p:cNvPr id="57468" name="Text Box 124"/>
          <p:cNvSpPr txBox="1">
            <a:spLocks noChangeArrowheads="1"/>
          </p:cNvSpPr>
          <p:nvPr/>
        </p:nvSpPr>
        <p:spPr bwMode="auto">
          <a:xfrm>
            <a:off x="628650" y="2755900"/>
            <a:ext cx="2344738" cy="304800"/>
          </a:xfrm>
          <a:prstGeom prst="rect">
            <a:avLst/>
          </a:prstGeom>
          <a:noFill/>
          <a:ln w="9525">
            <a:noFill/>
            <a:miter lim="800000"/>
            <a:headEnd/>
            <a:tailEnd/>
          </a:ln>
        </p:spPr>
        <p:txBody>
          <a:bodyPr wrap="none">
            <a:spAutoFit/>
          </a:bodyPr>
          <a:lstStyle/>
          <a:p>
            <a:r>
              <a:rPr lang="en-US" altLang="en-US" sz="1400"/>
              <a:t>Time intervals between waves</a:t>
            </a:r>
          </a:p>
        </p:txBody>
      </p:sp>
      <p:pic>
        <p:nvPicPr>
          <p:cNvPr id="57470" name="Picture 126" descr="TP_tmp"/>
          <p:cNvPicPr>
            <a:picLocks noChangeAspect="1" noChangeArrowheads="1"/>
          </p:cNvPicPr>
          <p:nvPr>
            <p:custDataLst>
              <p:tags r:id="rId4"/>
            </p:custDataLst>
          </p:nvPr>
        </p:nvPicPr>
        <p:blipFill>
          <a:blip r:embed="rId22"/>
          <a:srcRect/>
          <a:stretch>
            <a:fillRect/>
          </a:stretch>
        </p:blipFill>
        <p:spPr bwMode="auto">
          <a:xfrm>
            <a:off x="930275" y="3227388"/>
            <a:ext cx="1498600" cy="381000"/>
          </a:xfrm>
          <a:prstGeom prst="rect">
            <a:avLst/>
          </a:prstGeom>
          <a:noFill/>
          <a:ln w="9525">
            <a:noFill/>
            <a:miter lim="800000"/>
            <a:headEnd/>
            <a:tailEnd/>
          </a:ln>
        </p:spPr>
      </p:pic>
      <p:pic>
        <p:nvPicPr>
          <p:cNvPr id="57471" name="Picture 127" descr="TP_tmp"/>
          <p:cNvPicPr>
            <a:picLocks noChangeAspect="1" noChangeArrowheads="1"/>
          </p:cNvPicPr>
          <p:nvPr>
            <p:custDataLst>
              <p:tags r:id="rId5"/>
            </p:custDataLst>
          </p:nvPr>
        </p:nvPicPr>
        <p:blipFill>
          <a:blip r:embed="rId23"/>
          <a:srcRect/>
          <a:stretch>
            <a:fillRect/>
          </a:stretch>
        </p:blipFill>
        <p:spPr bwMode="auto">
          <a:xfrm>
            <a:off x="811213" y="4451350"/>
            <a:ext cx="2828925" cy="306388"/>
          </a:xfrm>
          <a:prstGeom prst="rect">
            <a:avLst/>
          </a:prstGeom>
          <a:noFill/>
          <a:ln w="9525">
            <a:noFill/>
            <a:miter lim="800000"/>
            <a:headEnd/>
            <a:tailEnd/>
          </a:ln>
        </p:spPr>
      </p:pic>
      <p:pic>
        <p:nvPicPr>
          <p:cNvPr id="57472" name="Picture 128" descr="TP_tmp"/>
          <p:cNvPicPr>
            <a:picLocks noChangeAspect="1" noChangeArrowheads="1"/>
          </p:cNvPicPr>
          <p:nvPr>
            <p:custDataLst>
              <p:tags r:id="rId6"/>
            </p:custDataLst>
          </p:nvPr>
        </p:nvPicPr>
        <p:blipFill>
          <a:blip r:embed="rId24"/>
          <a:srcRect/>
          <a:stretch>
            <a:fillRect/>
          </a:stretch>
        </p:blipFill>
        <p:spPr bwMode="auto">
          <a:xfrm>
            <a:off x="804863" y="4986338"/>
            <a:ext cx="3281362" cy="496887"/>
          </a:xfrm>
          <a:prstGeom prst="rect">
            <a:avLst/>
          </a:prstGeom>
          <a:noFill/>
          <a:ln w="9525">
            <a:noFill/>
            <a:miter lim="800000"/>
            <a:headEnd/>
            <a:tailEnd/>
          </a:ln>
        </p:spPr>
      </p:pic>
      <p:pic>
        <p:nvPicPr>
          <p:cNvPr id="57474" name="Picture 130" descr="TP_tmp"/>
          <p:cNvPicPr>
            <a:picLocks noChangeAspect="1" noChangeArrowheads="1"/>
          </p:cNvPicPr>
          <p:nvPr>
            <p:custDataLst>
              <p:tags r:id="rId7"/>
            </p:custDataLst>
          </p:nvPr>
        </p:nvPicPr>
        <p:blipFill>
          <a:blip r:embed="rId24"/>
          <a:srcRect/>
          <a:stretch>
            <a:fillRect/>
          </a:stretch>
        </p:blipFill>
        <p:spPr bwMode="auto">
          <a:xfrm>
            <a:off x="804863" y="4986338"/>
            <a:ext cx="3281362" cy="496887"/>
          </a:xfrm>
          <a:prstGeom prst="rect">
            <a:avLst/>
          </a:prstGeom>
          <a:noFill/>
          <a:ln w="9525">
            <a:noFill/>
            <a:miter lim="800000"/>
            <a:headEnd/>
            <a:tailEnd/>
          </a:ln>
        </p:spPr>
      </p:pic>
      <p:pic>
        <p:nvPicPr>
          <p:cNvPr id="57476" name="Picture 132" descr="TP_tmp"/>
          <p:cNvPicPr>
            <a:picLocks noChangeAspect="1" noChangeArrowheads="1"/>
          </p:cNvPicPr>
          <p:nvPr>
            <p:custDataLst>
              <p:tags r:id="rId8"/>
            </p:custDataLst>
          </p:nvPr>
        </p:nvPicPr>
        <p:blipFill>
          <a:blip r:embed="rId25"/>
          <a:srcRect/>
          <a:stretch>
            <a:fillRect/>
          </a:stretch>
        </p:blipFill>
        <p:spPr bwMode="auto">
          <a:xfrm>
            <a:off x="679450" y="5511800"/>
            <a:ext cx="781050" cy="457200"/>
          </a:xfrm>
          <a:prstGeom prst="rect">
            <a:avLst/>
          </a:prstGeom>
          <a:noFill/>
          <a:ln w="9525">
            <a:noFill/>
            <a:miter lim="800000"/>
            <a:headEnd/>
            <a:tailEnd/>
          </a:ln>
        </p:spPr>
      </p:pic>
      <p:grpSp>
        <p:nvGrpSpPr>
          <p:cNvPr id="57477" name="Group 133"/>
          <p:cNvGrpSpPr>
            <a:grpSpLocks/>
          </p:cNvGrpSpPr>
          <p:nvPr/>
        </p:nvGrpSpPr>
        <p:grpSpPr bwMode="auto">
          <a:xfrm>
            <a:off x="565150" y="6081713"/>
            <a:ext cx="5345113" cy="520700"/>
            <a:chOff x="435" y="3896"/>
            <a:chExt cx="3367" cy="328"/>
          </a:xfrm>
        </p:grpSpPr>
        <p:sp>
          <p:nvSpPr>
            <p:cNvPr id="101412" name="Text Box 134"/>
            <p:cNvSpPr txBox="1">
              <a:spLocks noChangeArrowheads="1"/>
            </p:cNvSpPr>
            <p:nvPr/>
          </p:nvSpPr>
          <p:spPr bwMode="auto">
            <a:xfrm>
              <a:off x="435" y="3896"/>
              <a:ext cx="2144" cy="231"/>
            </a:xfrm>
            <a:prstGeom prst="rect">
              <a:avLst/>
            </a:prstGeom>
            <a:noFill/>
            <a:ln w="9525">
              <a:noFill/>
              <a:miter lim="800000"/>
              <a:headEnd/>
              <a:tailEnd/>
            </a:ln>
          </p:spPr>
          <p:txBody>
            <a:bodyPr wrap="none">
              <a:spAutoFit/>
            </a:bodyPr>
            <a:lstStyle/>
            <a:p>
              <a:r>
                <a:rPr lang="en-US" altLang="en-US" sz="1800"/>
                <a:t>There is a transverse Doppler shift:</a:t>
              </a:r>
            </a:p>
          </p:txBody>
        </p:sp>
        <p:pic>
          <p:nvPicPr>
            <p:cNvPr id="101413" name="Picture 135" descr="TP_tmp"/>
            <p:cNvPicPr>
              <a:picLocks noChangeAspect="1" noChangeArrowheads="1"/>
            </p:cNvPicPr>
            <p:nvPr>
              <p:custDataLst>
                <p:tags r:id="rId10"/>
              </p:custDataLst>
            </p:nvPr>
          </p:nvPicPr>
          <p:blipFill>
            <a:blip r:embed="rId26"/>
            <a:srcRect/>
            <a:stretch>
              <a:fillRect/>
            </a:stretch>
          </p:blipFill>
          <p:spPr bwMode="auto">
            <a:xfrm>
              <a:off x="2621" y="3911"/>
              <a:ext cx="1181" cy="313"/>
            </a:xfrm>
            <a:prstGeom prst="rect">
              <a:avLst/>
            </a:prstGeom>
            <a:noFill/>
            <a:ln w="9525">
              <a:noFill/>
              <a:miter lim="800000"/>
              <a:headEnd/>
              <a:tailEnd/>
            </a:ln>
          </p:spPr>
        </p:pic>
      </p:grpSp>
      <p:sp>
        <p:nvSpPr>
          <p:cNvPr id="57481" name="Line 137"/>
          <p:cNvSpPr>
            <a:spLocks noChangeShapeType="1"/>
          </p:cNvSpPr>
          <p:nvPr/>
        </p:nvSpPr>
        <p:spPr bwMode="auto">
          <a:xfrm rot="-5400000">
            <a:off x="6536531" y="3193257"/>
            <a:ext cx="415925" cy="496888"/>
          </a:xfrm>
          <a:prstGeom prst="line">
            <a:avLst/>
          </a:prstGeom>
          <a:noFill/>
          <a:ln w="19050">
            <a:solidFill>
              <a:schemeClr val="tx1"/>
            </a:solidFill>
            <a:round/>
            <a:headEnd/>
            <a:tailEnd/>
          </a:ln>
        </p:spPr>
        <p:txBody>
          <a:bodyPr/>
          <a:lstStyle/>
          <a:p>
            <a:endParaRPr lang="en-US"/>
          </a:p>
        </p:txBody>
      </p:sp>
      <p:grpSp>
        <p:nvGrpSpPr>
          <p:cNvPr id="57482" name="Group 138"/>
          <p:cNvGrpSpPr>
            <a:grpSpLocks/>
          </p:cNvGrpSpPr>
          <p:nvPr/>
        </p:nvGrpSpPr>
        <p:grpSpPr bwMode="auto">
          <a:xfrm>
            <a:off x="6915150" y="3384550"/>
            <a:ext cx="431800" cy="279400"/>
            <a:chOff x="2960" y="1968"/>
            <a:chExt cx="272" cy="176"/>
          </a:xfrm>
        </p:grpSpPr>
        <p:sp>
          <p:nvSpPr>
            <p:cNvPr id="101410" name="Arc 139"/>
            <p:cNvSpPr>
              <a:spLocks/>
            </p:cNvSpPr>
            <p:nvPr/>
          </p:nvSpPr>
          <p:spPr bwMode="auto">
            <a:xfrm flipH="1">
              <a:off x="3021" y="1968"/>
              <a:ext cx="211" cy="176"/>
            </a:xfrm>
            <a:custGeom>
              <a:avLst/>
              <a:gdLst>
                <a:gd name="T0" fmla="*/ 1 w 21600"/>
                <a:gd name="T1" fmla="*/ 0 h 17019"/>
                <a:gd name="T2" fmla="*/ 2 w 21600"/>
                <a:gd name="T3" fmla="*/ 2 h 17019"/>
                <a:gd name="T4" fmla="*/ 0 w 21600"/>
                <a:gd name="T5" fmla="*/ 2 h 17019"/>
                <a:gd name="T6" fmla="*/ 0 60000 65536"/>
                <a:gd name="T7" fmla="*/ 0 60000 65536"/>
                <a:gd name="T8" fmla="*/ 0 60000 65536"/>
                <a:gd name="T9" fmla="*/ 0 w 21600"/>
                <a:gd name="T10" fmla="*/ 0 h 17019"/>
                <a:gd name="T11" fmla="*/ 21600 w 21600"/>
                <a:gd name="T12" fmla="*/ 17019 h 17019"/>
              </a:gdLst>
              <a:ahLst/>
              <a:cxnLst>
                <a:cxn ang="T6">
                  <a:pos x="T0" y="T1"/>
                </a:cxn>
                <a:cxn ang="T7">
                  <a:pos x="T2" y="T3"/>
                </a:cxn>
                <a:cxn ang="T8">
                  <a:pos x="T4" y="T5"/>
                </a:cxn>
              </a:cxnLst>
              <a:rect l="T9" t="T10" r="T11" b="T12"/>
              <a:pathLst>
                <a:path w="21600" h="17019" fill="none" extrusionOk="0">
                  <a:moveTo>
                    <a:pt x="13300" y="0"/>
                  </a:moveTo>
                  <a:cubicBezTo>
                    <a:pt x="18538" y="4093"/>
                    <a:pt x="21600" y="10371"/>
                    <a:pt x="21600" y="17019"/>
                  </a:cubicBezTo>
                </a:path>
                <a:path w="21600" h="17019" stroke="0" extrusionOk="0">
                  <a:moveTo>
                    <a:pt x="13300" y="0"/>
                  </a:moveTo>
                  <a:cubicBezTo>
                    <a:pt x="18538" y="4093"/>
                    <a:pt x="21600" y="10371"/>
                    <a:pt x="21600" y="17019"/>
                  </a:cubicBezTo>
                  <a:lnTo>
                    <a:pt x="0" y="17019"/>
                  </a:lnTo>
                  <a:lnTo>
                    <a:pt x="13300" y="0"/>
                  </a:lnTo>
                  <a:close/>
                </a:path>
              </a:pathLst>
            </a:custGeom>
            <a:noFill/>
            <a:ln w="12700">
              <a:solidFill>
                <a:schemeClr val="tx1"/>
              </a:solidFill>
              <a:round/>
              <a:headEnd type="arrow" w="med" len="med"/>
              <a:tailEnd type="arrow" w="med" len="med"/>
            </a:ln>
          </p:spPr>
          <p:txBody>
            <a:bodyPr wrap="none" anchor="ctr"/>
            <a:lstStyle/>
            <a:p>
              <a:endParaRPr lang="en-US"/>
            </a:p>
          </p:txBody>
        </p:sp>
        <p:pic>
          <p:nvPicPr>
            <p:cNvPr id="101411" name="Picture 140" descr="TP_tmp"/>
            <p:cNvPicPr>
              <a:picLocks noChangeAspect="1" noChangeArrowheads="1"/>
            </p:cNvPicPr>
            <p:nvPr>
              <p:custDataLst>
                <p:tags r:id="rId9"/>
              </p:custDataLst>
            </p:nvPr>
          </p:nvPicPr>
          <p:blipFill>
            <a:blip r:embed="rId27"/>
            <a:srcRect/>
            <a:stretch>
              <a:fillRect/>
            </a:stretch>
          </p:blipFill>
          <p:spPr bwMode="auto">
            <a:xfrm>
              <a:off x="2960" y="1969"/>
              <a:ext cx="65" cy="10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fade">
                                      <p:cBhvr>
                                        <p:cTn id="7" dur="500"/>
                                        <p:tgtEl>
                                          <p:spTgt spid="5735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7392"/>
                                        </p:tgtEl>
                                        <p:attrNameLst>
                                          <p:attrName>style.visibility</p:attrName>
                                        </p:attrNameLst>
                                      </p:cBhvr>
                                      <p:to>
                                        <p:strVal val="visible"/>
                                      </p:to>
                                    </p:set>
                                    <p:animEffect transition="in" filter="fade">
                                      <p:cBhvr>
                                        <p:cTn id="11" dur="2000"/>
                                        <p:tgtEl>
                                          <p:spTgt spid="5739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7390"/>
                                        </p:tgtEl>
                                        <p:attrNameLst>
                                          <p:attrName>style.visibility</p:attrName>
                                        </p:attrNameLst>
                                      </p:cBhvr>
                                      <p:to>
                                        <p:strVal val="visible"/>
                                      </p:to>
                                    </p:set>
                                    <p:animEffect transition="in" filter="wipe(right)">
                                      <p:cBhvr>
                                        <p:cTn id="14" dur="2000"/>
                                        <p:tgtEl>
                                          <p:spTgt spid="57390"/>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57404"/>
                                        </p:tgtEl>
                                        <p:attrNameLst>
                                          <p:attrName>style.visibility</p:attrName>
                                        </p:attrNameLst>
                                      </p:cBhvr>
                                      <p:to>
                                        <p:strVal val="visible"/>
                                      </p:to>
                                    </p:set>
                                    <p:animEffect transition="in" filter="wipe(right)">
                                      <p:cBhvr>
                                        <p:cTn id="17" dur="2000"/>
                                        <p:tgtEl>
                                          <p:spTgt spid="57404"/>
                                        </p:tgtEl>
                                      </p:cBhvr>
                                    </p:animEffect>
                                  </p:childTnLst>
                                </p:cTn>
                              </p:par>
                            </p:childTnLst>
                          </p:cTn>
                        </p:par>
                        <p:par>
                          <p:cTn id="18" fill="hold" nodeType="afterGroup">
                            <p:stCondLst>
                              <p:cond delay="2500"/>
                            </p:stCondLst>
                            <p:childTnLst>
                              <p:par>
                                <p:cTn id="19" presetID="0" presetClass="path" presetSubtype="0" accel="50000" decel="50000" fill="hold" nodeType="afterEffect">
                                  <p:stCondLst>
                                    <p:cond delay="0"/>
                                  </p:stCondLst>
                                  <p:childTnLst>
                                    <p:animMotion origin="layout" path="M -5.55556E-7 2.22222E-6 L 0.08611 2.22222E-6 " pathEditMode="relative" rAng="0" ptsTypes="AA">
                                      <p:cBhvr>
                                        <p:cTn id="20" dur="2000" fill="hold"/>
                                        <p:tgtEl>
                                          <p:spTgt spid="57354"/>
                                        </p:tgtEl>
                                        <p:attrNameLst>
                                          <p:attrName>ppt_x</p:attrName>
                                          <p:attrName>ppt_y</p:attrName>
                                        </p:attrNameLst>
                                      </p:cBhvr>
                                      <p:rCtr x="4306" y="0"/>
                                    </p:animMotion>
                                  </p:childTnLst>
                                </p:cTn>
                              </p:par>
                              <p:par>
                                <p:cTn id="21" presetID="22" presetClass="entr" presetSubtype="8" fill="hold" grpId="0" nodeType="withEffect">
                                  <p:stCondLst>
                                    <p:cond delay="0"/>
                                  </p:stCondLst>
                                  <p:childTnLst>
                                    <p:set>
                                      <p:cBhvr>
                                        <p:cTn id="22" dur="1" fill="hold">
                                          <p:stCondLst>
                                            <p:cond delay="0"/>
                                          </p:stCondLst>
                                        </p:cTn>
                                        <p:tgtEl>
                                          <p:spTgt spid="57369"/>
                                        </p:tgtEl>
                                        <p:attrNameLst>
                                          <p:attrName>style.visibility</p:attrName>
                                        </p:attrNameLst>
                                      </p:cBhvr>
                                      <p:to>
                                        <p:strVal val="visible"/>
                                      </p:to>
                                    </p:set>
                                    <p:animEffect transition="in" filter="wipe(left)">
                                      <p:cBhvr>
                                        <p:cTn id="23" dur="2000"/>
                                        <p:tgtEl>
                                          <p:spTgt spid="57369"/>
                                        </p:tgtEl>
                                      </p:cBhvr>
                                    </p:animEffect>
                                  </p:childTnLst>
                                </p:cTn>
                              </p:par>
                              <p:par>
                                <p:cTn id="24" presetID="10" presetClass="entr" presetSubtype="0" fill="hold" nodeType="withEffect">
                                  <p:stCondLst>
                                    <p:cond delay="0"/>
                                  </p:stCondLst>
                                  <p:childTnLst>
                                    <p:set>
                                      <p:cBhvr>
                                        <p:cTn id="25" dur="1" fill="hold">
                                          <p:stCondLst>
                                            <p:cond delay="0"/>
                                          </p:stCondLst>
                                        </p:cTn>
                                        <p:tgtEl>
                                          <p:spTgt spid="57391"/>
                                        </p:tgtEl>
                                        <p:attrNameLst>
                                          <p:attrName>style.visibility</p:attrName>
                                        </p:attrNameLst>
                                      </p:cBhvr>
                                      <p:to>
                                        <p:strVal val="visible"/>
                                      </p:to>
                                    </p:set>
                                    <p:animEffect transition="in" filter="fade">
                                      <p:cBhvr>
                                        <p:cTn id="26" dur="2000"/>
                                        <p:tgtEl>
                                          <p:spTgt spid="57391"/>
                                        </p:tgtEl>
                                      </p:cBhvr>
                                    </p:animEffect>
                                  </p:childTnLst>
                                </p:cTn>
                              </p:par>
                            </p:childTnLst>
                          </p:cTn>
                        </p:par>
                        <p:par>
                          <p:cTn id="27" fill="hold" nodeType="afterGroup">
                            <p:stCondLst>
                              <p:cond delay="4500"/>
                            </p:stCondLst>
                            <p:childTnLst>
                              <p:par>
                                <p:cTn id="28" presetID="10" presetClass="entr" presetSubtype="0" fill="hold" nodeType="afterEffect">
                                  <p:stCondLst>
                                    <p:cond delay="0"/>
                                  </p:stCondLst>
                                  <p:childTnLst>
                                    <p:set>
                                      <p:cBhvr>
                                        <p:cTn id="29" dur="1" fill="hold">
                                          <p:stCondLst>
                                            <p:cond delay="0"/>
                                          </p:stCondLst>
                                        </p:cTn>
                                        <p:tgtEl>
                                          <p:spTgt spid="57383"/>
                                        </p:tgtEl>
                                        <p:attrNameLst>
                                          <p:attrName>style.visibility</p:attrName>
                                        </p:attrNameLst>
                                      </p:cBhvr>
                                      <p:to>
                                        <p:strVal val="visible"/>
                                      </p:to>
                                    </p:set>
                                    <p:animEffect transition="in" filter="fade">
                                      <p:cBhvr>
                                        <p:cTn id="30" dur="2000"/>
                                        <p:tgtEl>
                                          <p:spTgt spid="573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57370"/>
                                        </p:tgtEl>
                                        <p:attrNameLst>
                                          <p:attrName>style.visibility</p:attrName>
                                        </p:attrNameLst>
                                      </p:cBhvr>
                                      <p:to>
                                        <p:strVal val="visible"/>
                                      </p:to>
                                    </p:set>
                                    <p:animEffect transition="in" filter="fade">
                                      <p:cBhvr>
                                        <p:cTn id="35" dur="1000"/>
                                        <p:tgtEl>
                                          <p:spTgt spid="57370"/>
                                        </p:tgtEl>
                                      </p:cBhvr>
                                    </p:animEffect>
                                  </p:childTnLst>
                                </p:cTn>
                              </p:par>
                            </p:childTnLst>
                          </p:cTn>
                        </p:par>
                        <p:par>
                          <p:cTn id="36" fill="hold" nodeType="afterGroup">
                            <p:stCondLst>
                              <p:cond delay="1000"/>
                            </p:stCondLst>
                            <p:childTnLst>
                              <p:par>
                                <p:cTn id="37" presetID="10" presetClass="entr" presetSubtype="0" fill="hold" nodeType="afterEffect">
                                  <p:stCondLst>
                                    <p:cond delay="0"/>
                                  </p:stCondLst>
                                  <p:childTnLst>
                                    <p:set>
                                      <p:cBhvr>
                                        <p:cTn id="38" dur="1" fill="hold">
                                          <p:stCondLst>
                                            <p:cond delay="0"/>
                                          </p:stCondLst>
                                        </p:cTn>
                                        <p:tgtEl>
                                          <p:spTgt spid="57387"/>
                                        </p:tgtEl>
                                        <p:attrNameLst>
                                          <p:attrName>style.visibility</p:attrName>
                                        </p:attrNameLst>
                                      </p:cBhvr>
                                      <p:to>
                                        <p:strVal val="visible"/>
                                      </p:to>
                                    </p:set>
                                    <p:animEffect transition="in" filter="fade">
                                      <p:cBhvr>
                                        <p:cTn id="39" dur="2000"/>
                                        <p:tgtEl>
                                          <p:spTgt spid="5738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57393"/>
                                        </p:tgtEl>
                                        <p:attrNameLst>
                                          <p:attrName>style.visibility</p:attrName>
                                        </p:attrNameLst>
                                      </p:cBhvr>
                                      <p:to>
                                        <p:strVal val="visible"/>
                                      </p:to>
                                    </p:set>
                                    <p:animEffect transition="in" filter="wipe(down)">
                                      <p:cBhvr>
                                        <p:cTn id="44" dur="1000"/>
                                        <p:tgtEl>
                                          <p:spTgt spid="573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57396"/>
                                        </p:tgtEl>
                                        <p:attrNameLst>
                                          <p:attrName>style.visibility</p:attrName>
                                        </p:attrNameLst>
                                      </p:cBhvr>
                                      <p:to>
                                        <p:strVal val="visible"/>
                                      </p:to>
                                    </p:set>
                                    <p:animEffect transition="in" filter="wipe(left)">
                                      <p:cBhvr>
                                        <p:cTn id="49" dur="2000"/>
                                        <p:tgtEl>
                                          <p:spTgt spid="5739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57480"/>
                                        </p:tgtEl>
                                        <p:attrNameLst>
                                          <p:attrName>style.visibility</p:attrName>
                                        </p:attrNameLst>
                                      </p:cBhvr>
                                      <p:to>
                                        <p:strVal val="visible"/>
                                      </p:to>
                                    </p:set>
                                    <p:animEffect transition="in" filter="wipe(left)">
                                      <p:cBhvr>
                                        <p:cTn id="54" dur="2000"/>
                                        <p:tgtEl>
                                          <p:spTgt spid="5748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57400"/>
                                        </p:tgtEl>
                                        <p:attrNameLst>
                                          <p:attrName>style.visibility</p:attrName>
                                        </p:attrNameLst>
                                      </p:cBhvr>
                                      <p:to>
                                        <p:strVal val="visible"/>
                                      </p:to>
                                    </p:set>
                                    <p:animEffect transition="in" filter="wipe(left)">
                                      <p:cBhvr>
                                        <p:cTn id="59" dur="1000"/>
                                        <p:tgtEl>
                                          <p:spTgt spid="57400"/>
                                        </p:tgtEl>
                                      </p:cBhvr>
                                    </p:animEffect>
                                  </p:childTnLst>
                                </p:cTn>
                              </p:par>
                            </p:childTnLst>
                          </p:cTn>
                        </p:par>
                        <p:par>
                          <p:cTn id="60" fill="hold" nodeType="afterGroup">
                            <p:stCondLst>
                              <p:cond delay="1000"/>
                            </p:stCondLst>
                            <p:childTnLst>
                              <p:par>
                                <p:cTn id="61" presetID="22" presetClass="entr" presetSubtype="8" fill="hold" nodeType="afterEffect">
                                  <p:stCondLst>
                                    <p:cond delay="0"/>
                                  </p:stCondLst>
                                  <p:childTnLst>
                                    <p:set>
                                      <p:cBhvr>
                                        <p:cTn id="62" dur="1" fill="hold">
                                          <p:stCondLst>
                                            <p:cond delay="0"/>
                                          </p:stCondLst>
                                        </p:cTn>
                                        <p:tgtEl>
                                          <p:spTgt spid="57401"/>
                                        </p:tgtEl>
                                        <p:attrNameLst>
                                          <p:attrName>style.visibility</p:attrName>
                                        </p:attrNameLst>
                                      </p:cBhvr>
                                      <p:to>
                                        <p:strVal val="visible"/>
                                      </p:to>
                                    </p:set>
                                    <p:animEffect transition="in" filter="wipe(left)">
                                      <p:cBhvr>
                                        <p:cTn id="63" dur="1000"/>
                                        <p:tgtEl>
                                          <p:spTgt spid="57401"/>
                                        </p:tgtEl>
                                      </p:cBhvr>
                                    </p:animEffect>
                                  </p:childTnLst>
                                </p:cTn>
                              </p:par>
                            </p:childTnLst>
                          </p:cTn>
                        </p:par>
                        <p:par>
                          <p:cTn id="64" fill="hold" nodeType="afterGroup">
                            <p:stCondLst>
                              <p:cond delay="2000"/>
                            </p:stCondLst>
                            <p:childTnLst>
                              <p:par>
                                <p:cTn id="65" presetID="22" presetClass="entr" presetSubtype="8" fill="hold" nodeType="afterEffect">
                                  <p:stCondLst>
                                    <p:cond delay="0"/>
                                  </p:stCondLst>
                                  <p:childTnLst>
                                    <p:set>
                                      <p:cBhvr>
                                        <p:cTn id="66" dur="1" fill="hold">
                                          <p:stCondLst>
                                            <p:cond delay="0"/>
                                          </p:stCondLst>
                                        </p:cTn>
                                        <p:tgtEl>
                                          <p:spTgt spid="57408"/>
                                        </p:tgtEl>
                                        <p:attrNameLst>
                                          <p:attrName>style.visibility</p:attrName>
                                        </p:attrNameLst>
                                      </p:cBhvr>
                                      <p:to>
                                        <p:strVal val="visible"/>
                                      </p:to>
                                    </p:set>
                                    <p:animEffect transition="in" filter="wipe(left)">
                                      <p:cBhvr>
                                        <p:cTn id="67" dur="1000"/>
                                        <p:tgtEl>
                                          <p:spTgt spid="5740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7468"/>
                                        </p:tgtEl>
                                        <p:attrNameLst>
                                          <p:attrName>style.visibility</p:attrName>
                                        </p:attrNameLst>
                                      </p:cBhvr>
                                      <p:to>
                                        <p:strVal val="visible"/>
                                      </p:to>
                                    </p:set>
                                    <p:animEffect transition="in" filter="wipe(left)">
                                      <p:cBhvr>
                                        <p:cTn id="72" dur="1000"/>
                                        <p:tgtEl>
                                          <p:spTgt spid="57468"/>
                                        </p:tgtEl>
                                      </p:cBhvr>
                                    </p:animEffect>
                                  </p:childTnLst>
                                </p:cTn>
                              </p:par>
                            </p:childTnLst>
                          </p:cTn>
                        </p:par>
                        <p:par>
                          <p:cTn id="73" fill="hold" nodeType="afterGroup">
                            <p:stCondLst>
                              <p:cond delay="1000"/>
                            </p:stCondLst>
                            <p:childTnLst>
                              <p:par>
                                <p:cTn id="74" presetID="22" presetClass="entr" presetSubtype="8" fill="hold" nodeType="afterEffect">
                                  <p:stCondLst>
                                    <p:cond delay="0"/>
                                  </p:stCondLst>
                                  <p:childTnLst>
                                    <p:set>
                                      <p:cBhvr>
                                        <p:cTn id="75" dur="1" fill="hold">
                                          <p:stCondLst>
                                            <p:cond delay="0"/>
                                          </p:stCondLst>
                                        </p:cTn>
                                        <p:tgtEl>
                                          <p:spTgt spid="57470"/>
                                        </p:tgtEl>
                                        <p:attrNameLst>
                                          <p:attrName>style.visibility</p:attrName>
                                        </p:attrNameLst>
                                      </p:cBhvr>
                                      <p:to>
                                        <p:strVal val="visible"/>
                                      </p:to>
                                    </p:set>
                                    <p:animEffect transition="in" filter="wipe(left)">
                                      <p:cBhvr>
                                        <p:cTn id="76" dur="1000"/>
                                        <p:tgtEl>
                                          <p:spTgt spid="57470"/>
                                        </p:tgtEl>
                                      </p:cBhvr>
                                    </p:animEffect>
                                  </p:childTnLst>
                                </p:cTn>
                              </p:par>
                            </p:childTnLst>
                          </p:cTn>
                        </p:par>
                        <p:par>
                          <p:cTn id="77" fill="hold" nodeType="afterGroup">
                            <p:stCondLst>
                              <p:cond delay="2000"/>
                            </p:stCondLst>
                            <p:childTnLst>
                              <p:par>
                                <p:cTn id="78" presetID="22" presetClass="entr" presetSubtype="8" fill="hold" nodeType="afterEffect">
                                  <p:stCondLst>
                                    <p:cond delay="0"/>
                                  </p:stCondLst>
                                  <p:childTnLst>
                                    <p:set>
                                      <p:cBhvr>
                                        <p:cTn id="79" dur="1" fill="hold">
                                          <p:stCondLst>
                                            <p:cond delay="0"/>
                                          </p:stCondLst>
                                        </p:cTn>
                                        <p:tgtEl>
                                          <p:spTgt spid="57406"/>
                                        </p:tgtEl>
                                        <p:attrNameLst>
                                          <p:attrName>style.visibility</p:attrName>
                                        </p:attrNameLst>
                                      </p:cBhvr>
                                      <p:to>
                                        <p:strVal val="visible"/>
                                      </p:to>
                                    </p:set>
                                    <p:animEffect transition="in" filter="wipe(left)">
                                      <p:cBhvr>
                                        <p:cTn id="80" dur="1000"/>
                                        <p:tgtEl>
                                          <p:spTgt spid="574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57481"/>
                                        </p:tgtEl>
                                        <p:attrNameLst>
                                          <p:attrName>style.visibility</p:attrName>
                                        </p:attrNameLst>
                                      </p:cBhvr>
                                      <p:to>
                                        <p:strVal val="visible"/>
                                      </p:to>
                                    </p:set>
                                    <p:animEffect transition="in" filter="wipe(down)">
                                      <p:cBhvr>
                                        <p:cTn id="85" dur="1000"/>
                                        <p:tgtEl>
                                          <p:spTgt spid="57481"/>
                                        </p:tgtEl>
                                      </p:cBhvr>
                                    </p:animEffect>
                                  </p:childTnLst>
                                </p:cTn>
                              </p:par>
                            </p:childTnLst>
                          </p:cTn>
                        </p:par>
                        <p:par>
                          <p:cTn id="86" fill="hold" nodeType="afterGroup">
                            <p:stCondLst>
                              <p:cond delay="1000"/>
                            </p:stCondLst>
                            <p:childTnLst>
                              <p:par>
                                <p:cTn id="87" presetID="10" presetClass="entr" presetSubtype="0" fill="hold" nodeType="afterEffect">
                                  <p:stCondLst>
                                    <p:cond delay="0"/>
                                  </p:stCondLst>
                                  <p:childTnLst>
                                    <p:set>
                                      <p:cBhvr>
                                        <p:cTn id="88" dur="1" fill="hold">
                                          <p:stCondLst>
                                            <p:cond delay="0"/>
                                          </p:stCondLst>
                                        </p:cTn>
                                        <p:tgtEl>
                                          <p:spTgt spid="57482"/>
                                        </p:tgtEl>
                                        <p:attrNameLst>
                                          <p:attrName>style.visibility</p:attrName>
                                        </p:attrNameLst>
                                      </p:cBhvr>
                                      <p:to>
                                        <p:strVal val="visible"/>
                                      </p:to>
                                    </p:set>
                                    <p:animEffect transition="in" filter="fade">
                                      <p:cBhvr>
                                        <p:cTn id="89" dur="1000"/>
                                        <p:tgtEl>
                                          <p:spTgt spid="5748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57471"/>
                                        </p:tgtEl>
                                        <p:attrNameLst>
                                          <p:attrName>style.visibility</p:attrName>
                                        </p:attrNameLst>
                                      </p:cBhvr>
                                      <p:to>
                                        <p:strVal val="visible"/>
                                      </p:to>
                                    </p:set>
                                    <p:animEffect transition="in" filter="wipe(left)">
                                      <p:cBhvr>
                                        <p:cTn id="94" dur="1000"/>
                                        <p:tgtEl>
                                          <p:spTgt spid="5747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57472"/>
                                        </p:tgtEl>
                                        <p:attrNameLst>
                                          <p:attrName>style.visibility</p:attrName>
                                        </p:attrNameLst>
                                      </p:cBhvr>
                                      <p:to>
                                        <p:strVal val="visible"/>
                                      </p:to>
                                    </p:set>
                                    <p:animEffect transition="in" filter="wipe(left)">
                                      <p:cBhvr>
                                        <p:cTn id="99" dur="1000"/>
                                        <p:tgtEl>
                                          <p:spTgt spid="57472"/>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57474"/>
                                        </p:tgtEl>
                                        <p:attrNameLst>
                                          <p:attrName>style.visibility</p:attrName>
                                        </p:attrNameLst>
                                      </p:cBhvr>
                                      <p:to>
                                        <p:strVal val="visible"/>
                                      </p:to>
                                    </p:set>
                                    <p:animEffect transition="in" filter="wipe(left)">
                                      <p:cBhvr>
                                        <p:cTn id="104" dur="1000"/>
                                        <p:tgtEl>
                                          <p:spTgt spid="57474"/>
                                        </p:tgtEl>
                                      </p:cBhvr>
                                    </p:animEffect>
                                  </p:childTnLst>
                                </p:cTn>
                              </p:par>
                            </p:childTnLst>
                          </p:cTn>
                        </p:par>
                        <p:par>
                          <p:cTn id="105" fill="hold" nodeType="afterGroup">
                            <p:stCondLst>
                              <p:cond delay="1000"/>
                            </p:stCondLst>
                            <p:childTnLst>
                              <p:par>
                                <p:cTn id="106" presetID="22" presetClass="entr" presetSubtype="8" fill="hold" nodeType="afterEffect">
                                  <p:stCondLst>
                                    <p:cond delay="0"/>
                                  </p:stCondLst>
                                  <p:childTnLst>
                                    <p:set>
                                      <p:cBhvr>
                                        <p:cTn id="107" dur="1" fill="hold">
                                          <p:stCondLst>
                                            <p:cond delay="0"/>
                                          </p:stCondLst>
                                        </p:cTn>
                                        <p:tgtEl>
                                          <p:spTgt spid="57476"/>
                                        </p:tgtEl>
                                        <p:attrNameLst>
                                          <p:attrName>style.visibility</p:attrName>
                                        </p:attrNameLst>
                                      </p:cBhvr>
                                      <p:to>
                                        <p:strVal val="visible"/>
                                      </p:to>
                                    </p:set>
                                    <p:animEffect transition="in" filter="wipe(left)">
                                      <p:cBhvr>
                                        <p:cTn id="108" dur="1000"/>
                                        <p:tgtEl>
                                          <p:spTgt spid="5747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childTnLst>
                                    <p:set>
                                      <p:cBhvr>
                                        <p:cTn id="112" dur="1" fill="hold">
                                          <p:stCondLst>
                                            <p:cond delay="0"/>
                                          </p:stCondLst>
                                        </p:cTn>
                                        <p:tgtEl>
                                          <p:spTgt spid="57477"/>
                                        </p:tgtEl>
                                        <p:attrNameLst>
                                          <p:attrName>style.visibility</p:attrName>
                                        </p:attrNameLst>
                                      </p:cBhvr>
                                      <p:to>
                                        <p:strVal val="visible"/>
                                      </p:to>
                                    </p:set>
                                    <p:animEffect transition="in" filter="wipe(left)">
                                      <p:cBhvr>
                                        <p:cTn id="113" dur="1000"/>
                                        <p:tgtEl>
                                          <p:spTgt spid="57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9" grpId="0" animBg="1"/>
      <p:bldP spid="57390" grpId="0" animBg="1"/>
      <p:bldP spid="57396" grpId="0"/>
      <p:bldP spid="57400" grpId="0"/>
      <p:bldP spid="57404" grpId="0" animBg="1"/>
      <p:bldP spid="57468" grpId="0"/>
      <p:bldP spid="5748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5026025" y="427038"/>
            <a:ext cx="2114550" cy="336550"/>
          </a:xfrm>
          <a:prstGeom prst="rect">
            <a:avLst/>
          </a:prstGeom>
          <a:noFill/>
          <a:ln w="9525">
            <a:noFill/>
            <a:miter lim="800000"/>
            <a:headEnd/>
            <a:tailEnd/>
          </a:ln>
        </p:spPr>
        <p:txBody>
          <a:bodyPr wrap="none">
            <a:spAutoFit/>
          </a:bodyPr>
          <a:lstStyle/>
          <a:p>
            <a:r>
              <a:rPr lang="en-US" altLang="en-US"/>
              <a:t>MORE ON DOPPLER </a:t>
            </a:r>
          </a:p>
        </p:txBody>
      </p:sp>
      <p:sp>
        <p:nvSpPr>
          <p:cNvPr id="102402" name="Text Box 3"/>
          <p:cNvSpPr txBox="1">
            <a:spLocks noChangeArrowheads="1"/>
          </p:cNvSpPr>
          <p:nvPr/>
        </p:nvSpPr>
        <p:spPr bwMode="auto">
          <a:xfrm>
            <a:off x="609600" y="1220788"/>
            <a:ext cx="7243763" cy="1314450"/>
          </a:xfrm>
          <a:prstGeom prst="rect">
            <a:avLst/>
          </a:prstGeom>
          <a:noFill/>
          <a:ln w="9525">
            <a:noFill/>
            <a:miter lim="800000"/>
            <a:headEnd/>
            <a:tailEnd/>
          </a:ln>
        </p:spPr>
        <p:txBody>
          <a:bodyPr wrap="none">
            <a:spAutoFit/>
          </a:bodyPr>
          <a:lstStyle/>
          <a:p>
            <a:r>
              <a:rPr lang="en-US" altLang="en-US"/>
              <a:t>WHY?</a:t>
            </a:r>
          </a:p>
          <a:p>
            <a:endParaRPr lang="en-US" altLang="en-US"/>
          </a:p>
          <a:p>
            <a:r>
              <a:rPr lang="en-US" altLang="en-US"/>
              <a:t>                       1)   It is simple (“Blessed the feeble minded…”)</a:t>
            </a:r>
          </a:p>
          <a:p>
            <a:r>
              <a:rPr lang="en-US" altLang="en-US"/>
              <a:t>                       2)  A good illustration of: “there is more than one way to look at things”</a:t>
            </a:r>
          </a:p>
          <a:p>
            <a:r>
              <a:rPr lang="en-US" altLang="en-US"/>
              <a:t>                       3)  It can be confusing!!!</a:t>
            </a:r>
          </a:p>
        </p:txBody>
      </p:sp>
      <p:grpSp>
        <p:nvGrpSpPr>
          <p:cNvPr id="34825" name="Group 9"/>
          <p:cNvGrpSpPr>
            <a:grpSpLocks/>
          </p:cNvGrpSpPr>
          <p:nvPr/>
        </p:nvGrpSpPr>
        <p:grpSpPr bwMode="auto">
          <a:xfrm>
            <a:off x="1804988" y="2944813"/>
            <a:ext cx="6726237" cy="520700"/>
            <a:chOff x="1166" y="2019"/>
            <a:chExt cx="4237" cy="328"/>
          </a:xfrm>
        </p:grpSpPr>
        <p:grpSp>
          <p:nvGrpSpPr>
            <p:cNvPr id="102406" name="Group 5"/>
            <p:cNvGrpSpPr>
              <a:grpSpLocks/>
            </p:cNvGrpSpPr>
            <p:nvPr/>
          </p:nvGrpSpPr>
          <p:grpSpPr bwMode="auto">
            <a:xfrm>
              <a:off x="1166" y="2019"/>
              <a:ext cx="3367" cy="328"/>
              <a:chOff x="435" y="3896"/>
              <a:chExt cx="3367" cy="328"/>
            </a:xfrm>
          </p:grpSpPr>
          <p:sp>
            <p:nvSpPr>
              <p:cNvPr id="102408" name="Text Box 6"/>
              <p:cNvSpPr txBox="1">
                <a:spLocks noChangeArrowheads="1"/>
              </p:cNvSpPr>
              <p:nvPr/>
            </p:nvSpPr>
            <p:spPr bwMode="auto">
              <a:xfrm>
                <a:off x="435" y="3896"/>
                <a:ext cx="2144" cy="231"/>
              </a:xfrm>
              <a:prstGeom prst="rect">
                <a:avLst/>
              </a:prstGeom>
              <a:noFill/>
              <a:ln w="9525">
                <a:noFill/>
                <a:miter lim="800000"/>
                <a:headEnd/>
                <a:tailEnd/>
              </a:ln>
            </p:spPr>
            <p:txBody>
              <a:bodyPr wrap="none">
                <a:spAutoFit/>
              </a:bodyPr>
              <a:lstStyle/>
              <a:p>
                <a:r>
                  <a:rPr lang="en-US" altLang="en-US" sz="1800"/>
                  <a:t>There is a transverse Doppler shift:</a:t>
                </a:r>
              </a:p>
            </p:txBody>
          </p:sp>
          <p:pic>
            <p:nvPicPr>
              <p:cNvPr id="102409" name="Picture 7" descr="TP_tmp"/>
              <p:cNvPicPr>
                <a:picLocks noChangeAspect="1" noChangeArrowheads="1"/>
              </p:cNvPicPr>
              <p:nvPr>
                <p:custDataLst>
                  <p:tags r:id="rId1"/>
                </p:custDataLst>
              </p:nvPr>
            </p:nvPicPr>
            <p:blipFill>
              <a:blip r:embed="rId3"/>
              <a:srcRect/>
              <a:stretch>
                <a:fillRect/>
              </a:stretch>
            </p:blipFill>
            <p:spPr bwMode="auto">
              <a:xfrm>
                <a:off x="2621" y="3911"/>
                <a:ext cx="1181" cy="313"/>
              </a:xfrm>
              <a:prstGeom prst="rect">
                <a:avLst/>
              </a:prstGeom>
              <a:noFill/>
              <a:ln w="9525">
                <a:noFill/>
                <a:miter lim="800000"/>
                <a:headEnd/>
                <a:tailEnd/>
              </a:ln>
            </p:spPr>
          </p:pic>
        </p:grpSp>
        <p:sp>
          <p:nvSpPr>
            <p:cNvPr id="102407" name="Text Box 8"/>
            <p:cNvSpPr txBox="1">
              <a:spLocks noChangeArrowheads="1"/>
            </p:cNvSpPr>
            <p:nvPr/>
          </p:nvSpPr>
          <p:spPr bwMode="auto">
            <a:xfrm>
              <a:off x="4667" y="2020"/>
              <a:ext cx="736" cy="212"/>
            </a:xfrm>
            <a:prstGeom prst="rect">
              <a:avLst/>
            </a:prstGeom>
            <a:noFill/>
            <a:ln w="9525">
              <a:noFill/>
              <a:miter lim="800000"/>
              <a:headEnd/>
              <a:tailEnd/>
            </a:ln>
          </p:spPr>
          <p:txBody>
            <a:bodyPr wrap="none">
              <a:spAutoFit/>
            </a:bodyPr>
            <a:lstStyle/>
            <a:p>
              <a:pPr eaLnBrk="0" hangingPunct="0"/>
              <a:r>
                <a:rPr lang="en-US" altLang="en-US"/>
                <a:t>for the duck</a:t>
              </a:r>
            </a:p>
          </p:txBody>
        </p:sp>
      </p:grpSp>
      <p:sp>
        <p:nvSpPr>
          <p:cNvPr id="34828" name="Text Box 12"/>
          <p:cNvSpPr txBox="1">
            <a:spLocks noChangeArrowheads="1"/>
          </p:cNvSpPr>
          <p:nvPr/>
        </p:nvSpPr>
        <p:spPr bwMode="auto">
          <a:xfrm>
            <a:off x="1598613" y="4162425"/>
            <a:ext cx="5314950" cy="366713"/>
          </a:xfrm>
          <a:prstGeom prst="rect">
            <a:avLst/>
          </a:prstGeom>
          <a:noFill/>
          <a:ln w="9525">
            <a:noFill/>
            <a:miter lim="800000"/>
            <a:headEnd/>
            <a:tailEnd/>
          </a:ln>
        </p:spPr>
        <p:txBody>
          <a:bodyPr wrap="none">
            <a:spAutoFit/>
          </a:bodyPr>
          <a:lstStyle/>
          <a:p>
            <a:r>
              <a:rPr lang="en-US" altLang="en-US" sz="1800"/>
              <a:t>There is a transverse Doppler shift (relativistic) for light</a:t>
            </a:r>
          </a:p>
        </p:txBody>
      </p:sp>
      <p:sp>
        <p:nvSpPr>
          <p:cNvPr id="34831" name="Text Box 15"/>
          <p:cNvSpPr txBox="1">
            <a:spLocks noChangeArrowheads="1"/>
          </p:cNvSpPr>
          <p:nvPr/>
        </p:nvSpPr>
        <p:spPr bwMode="auto">
          <a:xfrm>
            <a:off x="4406900" y="5462588"/>
            <a:ext cx="3351213" cy="336550"/>
          </a:xfrm>
          <a:prstGeom prst="rect">
            <a:avLst/>
          </a:prstGeom>
          <a:noFill/>
          <a:ln w="9525">
            <a:noFill/>
            <a:miter lim="800000"/>
            <a:headEnd/>
            <a:tailEnd/>
          </a:ln>
        </p:spPr>
        <p:txBody>
          <a:bodyPr wrap="none">
            <a:spAutoFit/>
          </a:bodyPr>
          <a:lstStyle/>
          <a:p>
            <a:pPr eaLnBrk="0" hangingPunct="0"/>
            <a:r>
              <a:rPr lang="en-U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25"/>
                                        </p:tgtEl>
                                        <p:attrNameLst>
                                          <p:attrName>style.visibility</p:attrName>
                                        </p:attrNameLst>
                                      </p:cBhvr>
                                      <p:to>
                                        <p:strVal val="visible"/>
                                      </p:to>
                                    </p:set>
                                    <p:animEffect transition="in" filter="wipe(left)">
                                      <p:cBhvr>
                                        <p:cTn id="7" dur="2000"/>
                                        <p:tgtEl>
                                          <p:spTgt spid="348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8"/>
                                        </p:tgtEl>
                                        <p:attrNameLst>
                                          <p:attrName>style.visibility</p:attrName>
                                        </p:attrNameLst>
                                      </p:cBhvr>
                                      <p:to>
                                        <p:strVal val="visible"/>
                                      </p:to>
                                    </p:set>
                                    <p:animEffect transition="in" filter="wipe(left)">
                                      <p:cBhvr>
                                        <p:cTn id="12" dur="2000"/>
                                        <p:tgtEl>
                                          <p:spTgt spid="34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31"/>
                                        </p:tgtEl>
                                        <p:attrNameLst>
                                          <p:attrName>style.visibility</p:attrName>
                                        </p:attrNameLst>
                                      </p:cBhvr>
                                      <p:to>
                                        <p:strVal val="visible"/>
                                      </p:to>
                                    </p:set>
                                    <p:animEffect transition="in" filter="fade">
                                      <p:cBhvr>
                                        <p:cTn id="17" dur="20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2"/>
          <p:cNvSpPr txBox="1">
            <a:spLocks noChangeArrowheads="1"/>
          </p:cNvSpPr>
          <p:nvPr/>
        </p:nvSpPr>
        <p:spPr bwMode="auto">
          <a:xfrm>
            <a:off x="5076825" y="428625"/>
            <a:ext cx="2070100" cy="336550"/>
          </a:xfrm>
          <a:prstGeom prst="rect">
            <a:avLst/>
          </a:prstGeom>
          <a:noFill/>
          <a:ln w="9525">
            <a:noFill/>
            <a:miter lim="800000"/>
            <a:headEnd/>
            <a:tailEnd/>
          </a:ln>
        </p:spPr>
        <p:txBody>
          <a:bodyPr wrap="none">
            <a:spAutoFit/>
          </a:bodyPr>
          <a:lstStyle/>
          <a:p>
            <a:pPr eaLnBrk="0" hangingPunct="0"/>
            <a:r>
              <a:rPr lang="en-US" altLang="en-US"/>
              <a:t>Lorentz transformation</a:t>
            </a:r>
          </a:p>
        </p:txBody>
      </p:sp>
      <p:sp>
        <p:nvSpPr>
          <p:cNvPr id="103426" name="Text Box 6"/>
          <p:cNvSpPr txBox="1">
            <a:spLocks noChangeArrowheads="1"/>
          </p:cNvSpPr>
          <p:nvPr/>
        </p:nvSpPr>
        <p:spPr bwMode="auto">
          <a:xfrm>
            <a:off x="4273550" y="1046163"/>
            <a:ext cx="3617913" cy="2047875"/>
          </a:xfrm>
          <a:prstGeom prst="rect">
            <a:avLst/>
          </a:prstGeom>
          <a:noFill/>
          <a:ln w="9525">
            <a:noFill/>
            <a:miter lim="800000"/>
            <a:headEnd/>
            <a:tailEnd/>
          </a:ln>
        </p:spPr>
        <p:txBody>
          <a:bodyPr wrap="none">
            <a:spAutoFit/>
          </a:bodyPr>
          <a:lstStyle/>
          <a:p>
            <a:r>
              <a:rPr lang="en-US" altLang="en-US"/>
              <a:t>Transverse Doppler without relativity</a:t>
            </a:r>
          </a:p>
          <a:p>
            <a:r>
              <a:rPr lang="en-US" altLang="en-US"/>
              <a:t>Lorentz transformation</a:t>
            </a:r>
          </a:p>
          <a:p>
            <a:r>
              <a:rPr lang="en-US" altLang="en-US"/>
              <a:t>Transverse Doppler with relativity</a:t>
            </a:r>
          </a:p>
          <a:p>
            <a:endParaRPr lang="en-US" altLang="en-US"/>
          </a:p>
          <a:p>
            <a:r>
              <a:rPr lang="en-US" altLang="en-US"/>
              <a:t>Follow-up later:</a:t>
            </a:r>
          </a:p>
          <a:p>
            <a:r>
              <a:rPr lang="en-US" altLang="en-US"/>
              <a:t>Application of Doppler to laser gyroscope</a:t>
            </a:r>
          </a:p>
          <a:p>
            <a:r>
              <a:rPr lang="en-US" altLang="en-US"/>
              <a:t>Sagnac experiment</a:t>
            </a:r>
          </a:p>
          <a:p>
            <a:r>
              <a:rPr lang="en-US" altLang="en-US"/>
              <a:t>The ether</a:t>
            </a:r>
          </a:p>
        </p:txBody>
      </p:sp>
      <p:sp>
        <p:nvSpPr>
          <p:cNvPr id="103427" name="Text Box 5"/>
          <p:cNvSpPr txBox="1">
            <a:spLocks noChangeArrowheads="1"/>
          </p:cNvSpPr>
          <p:nvPr/>
        </p:nvSpPr>
        <p:spPr bwMode="auto">
          <a:xfrm>
            <a:off x="2930525" y="5051425"/>
            <a:ext cx="6303963" cy="336550"/>
          </a:xfrm>
          <a:prstGeom prst="rect">
            <a:avLst/>
          </a:prstGeom>
          <a:noFill/>
          <a:ln w="9525">
            <a:noFill/>
            <a:miter lim="800000"/>
            <a:headEnd/>
            <a:tailEnd/>
          </a:ln>
        </p:spPr>
        <p:txBody>
          <a:bodyPr wrap="none">
            <a:spAutoFit/>
          </a:bodyPr>
          <a:lstStyle/>
          <a:p>
            <a:pPr eaLnBrk="0" hangingPunct="0"/>
            <a:r>
              <a:rPr lang="en-US" altLang="en-US"/>
              <a:t>1892 – 1904: Lorentz transformation: space contraction and time dilatation</a:t>
            </a:r>
          </a:p>
        </p:txBody>
      </p:sp>
      <p:sp>
        <p:nvSpPr>
          <p:cNvPr id="103428" name="Text Box 6"/>
          <p:cNvSpPr txBox="1">
            <a:spLocks noChangeArrowheads="1"/>
          </p:cNvSpPr>
          <p:nvPr/>
        </p:nvSpPr>
        <p:spPr bwMode="auto">
          <a:xfrm>
            <a:off x="393700" y="3989388"/>
            <a:ext cx="8496300" cy="336550"/>
          </a:xfrm>
          <a:prstGeom prst="rect">
            <a:avLst/>
          </a:prstGeom>
          <a:noFill/>
          <a:ln w="9525">
            <a:noFill/>
            <a:miter lim="800000"/>
            <a:headEnd/>
            <a:tailEnd/>
          </a:ln>
        </p:spPr>
        <p:txBody>
          <a:bodyPr wrap="none">
            <a:spAutoFit/>
          </a:bodyPr>
          <a:lstStyle/>
          <a:p>
            <a:pPr eaLnBrk="0" hangingPunct="0"/>
            <a:r>
              <a:rPr lang="en-US" altLang="en-US"/>
              <a:t>Michelson-Morley experiment: the speed of light is the same in a moving or fixed frame of reference!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Box 1"/>
          <p:cNvSpPr txBox="1">
            <a:spLocks noChangeArrowheads="1"/>
          </p:cNvSpPr>
          <p:nvPr/>
        </p:nvSpPr>
        <p:spPr bwMode="auto">
          <a:xfrm>
            <a:off x="3971925" y="668338"/>
            <a:ext cx="1692275" cy="339725"/>
          </a:xfrm>
          <a:prstGeom prst="rect">
            <a:avLst/>
          </a:prstGeom>
          <a:noFill/>
          <a:ln w="9525">
            <a:noFill/>
            <a:miter lim="800000"/>
            <a:headEnd/>
            <a:tailEnd/>
          </a:ln>
        </p:spPr>
        <p:txBody>
          <a:bodyPr wrap="none">
            <a:spAutoFit/>
          </a:bodyPr>
          <a:lstStyle/>
          <a:p>
            <a:pPr eaLnBrk="0" hangingPunct="0"/>
            <a:r>
              <a:rPr lang="en-US"/>
              <a:t>TIME DILATION</a:t>
            </a:r>
          </a:p>
        </p:txBody>
      </p:sp>
      <p:sp>
        <p:nvSpPr>
          <p:cNvPr id="3" name="Rectangle 2"/>
          <p:cNvSpPr/>
          <p:nvPr/>
        </p:nvSpPr>
        <p:spPr>
          <a:xfrm>
            <a:off x="1733550" y="1597025"/>
            <a:ext cx="1063625"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6" name="Rectangle 5"/>
          <p:cNvSpPr/>
          <p:nvPr/>
        </p:nvSpPr>
        <p:spPr>
          <a:xfrm>
            <a:off x="1733550" y="2354263"/>
            <a:ext cx="1063625"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cxnSp>
        <p:nvCxnSpPr>
          <p:cNvPr id="8" name="Straight Connector 7"/>
          <p:cNvCxnSpPr>
            <a:endCxn id="3" idx="2"/>
          </p:cNvCxnSpPr>
          <p:nvPr/>
        </p:nvCxnSpPr>
        <p:spPr>
          <a:xfrm flipV="1">
            <a:off x="2074863" y="1692275"/>
            <a:ext cx="190500" cy="661988"/>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p:nvPr/>
        </p:nvCxnSpPr>
        <p:spPr>
          <a:xfrm>
            <a:off x="2405063" y="1685925"/>
            <a:ext cx="190500" cy="661988"/>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nvGrpSpPr>
          <p:cNvPr id="27" name="Group 26"/>
          <p:cNvGrpSpPr>
            <a:grpSpLocks/>
          </p:cNvGrpSpPr>
          <p:nvPr/>
        </p:nvGrpSpPr>
        <p:grpSpPr bwMode="auto">
          <a:xfrm>
            <a:off x="2520950" y="1641475"/>
            <a:ext cx="4451350" cy="763588"/>
            <a:chOff x="2520956" y="1640736"/>
            <a:chExt cx="4451361" cy="764546"/>
          </a:xfrm>
        </p:grpSpPr>
        <p:sp>
          <p:nvSpPr>
            <p:cNvPr id="14" name="Rectangle 13"/>
            <p:cNvSpPr/>
            <p:nvPr/>
          </p:nvSpPr>
          <p:spPr>
            <a:xfrm>
              <a:off x="4103698" y="1640736"/>
              <a:ext cx="1063628" cy="95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Rectangle 14"/>
            <p:cNvSpPr/>
            <p:nvPr/>
          </p:nvSpPr>
          <p:spPr>
            <a:xfrm>
              <a:off x="5907102" y="2309912"/>
              <a:ext cx="1065215" cy="95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cxnSp>
          <p:nvCxnSpPr>
            <p:cNvPr id="16" name="Straight Connector 15"/>
            <p:cNvCxnSpPr/>
            <p:nvPr/>
          </p:nvCxnSpPr>
          <p:spPr>
            <a:xfrm flipV="1">
              <a:off x="2520956" y="1736106"/>
              <a:ext cx="1968505" cy="611955"/>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Connector 16"/>
            <p:cNvCxnSpPr>
              <a:endCxn id="15" idx="0"/>
            </p:cNvCxnSpPr>
            <p:nvPr/>
          </p:nvCxnSpPr>
          <p:spPr>
            <a:xfrm>
              <a:off x="4552961" y="1753590"/>
              <a:ext cx="1887543" cy="556322"/>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104455" name="TextBox 17"/>
          <p:cNvSpPr txBox="1">
            <a:spLocks noChangeArrowheads="1"/>
          </p:cNvSpPr>
          <p:nvPr/>
        </p:nvSpPr>
        <p:spPr bwMode="auto">
          <a:xfrm>
            <a:off x="2170113" y="1231900"/>
            <a:ext cx="298450" cy="338138"/>
          </a:xfrm>
          <a:prstGeom prst="rect">
            <a:avLst/>
          </a:prstGeom>
          <a:noFill/>
          <a:ln w="9525">
            <a:noFill/>
            <a:miter lim="800000"/>
            <a:headEnd/>
            <a:tailEnd/>
          </a:ln>
        </p:spPr>
        <p:txBody>
          <a:bodyPr wrap="none">
            <a:spAutoFit/>
          </a:bodyPr>
          <a:lstStyle/>
          <a:p>
            <a:pPr eaLnBrk="0" hangingPunct="0"/>
            <a:r>
              <a:rPr lang="en-US"/>
              <a:t>S</a:t>
            </a:r>
          </a:p>
        </p:txBody>
      </p:sp>
      <p:grpSp>
        <p:nvGrpSpPr>
          <p:cNvPr id="20" name="Group 19"/>
          <p:cNvGrpSpPr>
            <a:grpSpLocks/>
          </p:cNvGrpSpPr>
          <p:nvPr/>
        </p:nvGrpSpPr>
        <p:grpSpPr bwMode="auto">
          <a:xfrm>
            <a:off x="2949575" y="1243013"/>
            <a:ext cx="1065213" cy="1206500"/>
            <a:chOff x="2950191" y="1242698"/>
            <a:chExt cx="1064525" cy="1207074"/>
          </a:xfrm>
        </p:grpSpPr>
        <p:sp>
          <p:nvSpPr>
            <p:cNvPr id="4" name="Rectangle 3"/>
            <p:cNvSpPr/>
            <p:nvPr/>
          </p:nvSpPr>
          <p:spPr>
            <a:xfrm>
              <a:off x="2950191" y="1644526"/>
              <a:ext cx="1064525" cy="9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5" name="Rectangle 4"/>
            <p:cNvSpPr/>
            <p:nvPr/>
          </p:nvSpPr>
          <p:spPr>
            <a:xfrm>
              <a:off x="2950191" y="2354477"/>
              <a:ext cx="1064525" cy="9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cxnSp>
          <p:nvCxnSpPr>
            <p:cNvPr id="12" name="Straight Connector 11"/>
            <p:cNvCxnSpPr/>
            <p:nvPr/>
          </p:nvCxnSpPr>
          <p:spPr>
            <a:xfrm flipV="1">
              <a:off x="3186576" y="1719175"/>
              <a:ext cx="191963" cy="662302"/>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3518149" y="1712822"/>
              <a:ext cx="190377" cy="662302"/>
            </a:xfrm>
            <a:prstGeom prst="line">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4469" name="TextBox 18"/>
            <p:cNvSpPr txBox="1">
              <a:spLocks noChangeArrowheads="1"/>
            </p:cNvSpPr>
            <p:nvPr/>
          </p:nvSpPr>
          <p:spPr bwMode="auto">
            <a:xfrm>
              <a:off x="3365404" y="1242698"/>
              <a:ext cx="367408" cy="338554"/>
            </a:xfrm>
            <a:prstGeom prst="rect">
              <a:avLst/>
            </a:prstGeom>
            <a:noFill/>
            <a:ln w="9525">
              <a:noFill/>
              <a:miter lim="800000"/>
              <a:headEnd/>
              <a:tailEnd/>
            </a:ln>
          </p:spPr>
          <p:txBody>
            <a:bodyPr wrap="none">
              <a:spAutoFit/>
            </a:bodyPr>
            <a:lstStyle/>
            <a:p>
              <a:pPr eaLnBrk="0" hangingPunct="0"/>
              <a:r>
                <a:rPr lang="en-US"/>
                <a:t>S’</a:t>
              </a:r>
            </a:p>
          </p:txBody>
        </p:sp>
      </p:grpSp>
      <p:cxnSp>
        <p:nvCxnSpPr>
          <p:cNvPr id="22" name="Straight Connector 21"/>
          <p:cNvCxnSpPr/>
          <p:nvPr/>
        </p:nvCxnSpPr>
        <p:spPr>
          <a:xfrm>
            <a:off x="3468688" y="2011363"/>
            <a:ext cx="2884487" cy="0"/>
          </a:xfrm>
          <a:prstGeom prst="line">
            <a:avLst/>
          </a:prstGeom>
          <a:ln w="317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04458" name="TextBox 22"/>
          <p:cNvSpPr txBox="1">
            <a:spLocks noChangeArrowheads="1"/>
          </p:cNvSpPr>
          <p:nvPr/>
        </p:nvSpPr>
        <p:spPr bwMode="auto">
          <a:xfrm>
            <a:off x="6015038" y="1933575"/>
            <a:ext cx="338137" cy="461963"/>
          </a:xfrm>
          <a:prstGeom prst="rect">
            <a:avLst/>
          </a:prstGeom>
          <a:noFill/>
          <a:ln w="9525">
            <a:noFill/>
            <a:miter lim="800000"/>
            <a:headEnd/>
            <a:tailEnd/>
          </a:ln>
        </p:spPr>
        <p:txBody>
          <a:bodyPr wrap="none">
            <a:spAutoFit/>
          </a:bodyPr>
          <a:lstStyle/>
          <a:p>
            <a:pPr eaLnBrk="0" hangingPunct="0"/>
            <a:r>
              <a:rPr lang="en-US" sz="2400">
                <a:solidFill>
                  <a:srgbClr val="FF0000"/>
                </a:solidFill>
              </a:rPr>
              <a:t>v</a:t>
            </a:r>
          </a:p>
        </p:txBody>
      </p:sp>
      <p:pic>
        <p:nvPicPr>
          <p:cNvPr id="30" name="Picture 29" descr="\documentclass{article}&#10;\usepackage{amsmath}&#10;\pagestyle{empty}&#10;\begin{document}&#10;distance: $\sqrt{d^2 + \frac{v^2 \Delta t^2}{4}}$&#10;&#10;&#10;&#10;\end{document}"/>
          <p:cNvPicPr>
            <a:picLocks noChangeAspect="1"/>
          </p:cNvPicPr>
          <p:nvPr>
            <p:custDataLst>
              <p:tags r:id="rId1"/>
            </p:custDataLst>
          </p:nvPr>
        </p:nvPicPr>
        <p:blipFill>
          <a:blip r:embed="rId8"/>
          <a:srcRect/>
          <a:stretch>
            <a:fillRect/>
          </a:stretch>
        </p:blipFill>
        <p:spPr bwMode="auto">
          <a:xfrm>
            <a:off x="2595563" y="3394075"/>
            <a:ext cx="2492375" cy="455613"/>
          </a:xfrm>
          <a:prstGeom prst="rect">
            <a:avLst/>
          </a:prstGeom>
          <a:noFill/>
          <a:ln w="9525">
            <a:noFill/>
            <a:miter lim="800000"/>
            <a:headEnd/>
            <a:tailEnd/>
          </a:ln>
        </p:spPr>
      </p:pic>
      <p:pic>
        <p:nvPicPr>
          <p:cNvPr id="32" name="Picture 31" descr="\documentclass{article}&#10;\usepackage{amsmath}&#10;\pagestyle{empty}&#10;\begin{document}&#10;Time for round-trip in S: $\Delta t = \frac{2}{c} \sqrt{d^2 + \frac{v^2 \Delta t^2}{4}}$&#10;&#10;&#10;&#10;\end{document}"/>
          <p:cNvPicPr>
            <a:picLocks noChangeAspect="1"/>
          </p:cNvPicPr>
          <p:nvPr>
            <p:custDataLst>
              <p:tags r:id="rId2"/>
            </p:custDataLst>
          </p:nvPr>
        </p:nvPicPr>
        <p:blipFill>
          <a:blip r:embed="rId9"/>
          <a:srcRect/>
          <a:stretch>
            <a:fillRect/>
          </a:stretch>
        </p:blipFill>
        <p:spPr bwMode="auto">
          <a:xfrm>
            <a:off x="2551113" y="4246563"/>
            <a:ext cx="5072062" cy="455612"/>
          </a:xfrm>
          <a:prstGeom prst="rect">
            <a:avLst/>
          </a:prstGeom>
          <a:noFill/>
          <a:ln w="9525">
            <a:noFill/>
            <a:miter lim="800000"/>
            <a:headEnd/>
            <a:tailEnd/>
          </a:ln>
        </p:spPr>
      </p:pic>
      <p:pic>
        <p:nvPicPr>
          <p:cNvPr id="35" name="Picture 34" descr="\documentclass{article}&#10;\usepackage{amsmath}&#10;\pagestyle{empty}&#10;\begin{document}&#10;Classically the velocity would be $\sqrt{c^2 + v^2}$&#10;&#10;&#10;&#10;\end{document}"/>
          <p:cNvPicPr>
            <a:picLocks noChangeAspect="1"/>
          </p:cNvPicPr>
          <p:nvPr>
            <p:custDataLst>
              <p:tags r:id="rId3"/>
            </p:custDataLst>
          </p:nvPr>
        </p:nvPicPr>
        <p:blipFill>
          <a:blip r:embed="rId10"/>
          <a:srcRect/>
          <a:stretch>
            <a:fillRect/>
          </a:stretch>
        </p:blipFill>
        <p:spPr bwMode="auto">
          <a:xfrm>
            <a:off x="163513" y="4803775"/>
            <a:ext cx="4673600" cy="274638"/>
          </a:xfrm>
          <a:prstGeom prst="rect">
            <a:avLst/>
          </a:prstGeom>
          <a:noFill/>
          <a:ln w="9525">
            <a:noFill/>
            <a:miter lim="800000"/>
            <a:headEnd/>
            <a:tailEnd/>
          </a:ln>
        </p:spPr>
      </p:pic>
      <p:pic>
        <p:nvPicPr>
          <p:cNvPr id="37" name="Picture 36" descr="\documentclass{article}&#10;\usepackage{amsmath}&#10;\pagestyle{empty}&#10;\begin{document}&#10;TIME DILATATION: $\Delta t = \frac{2d}{c} \frac{1}{&#10;\sqrt{1 -  \frac{v^2}{c^2}}} = \gamma \Delta t_0$&#10;&#10;&#10;&#10;\end{document}"/>
          <p:cNvPicPr>
            <a:picLocks noChangeAspect="1"/>
          </p:cNvPicPr>
          <p:nvPr>
            <p:custDataLst>
              <p:tags r:id="rId4"/>
            </p:custDataLst>
          </p:nvPr>
        </p:nvPicPr>
        <p:blipFill>
          <a:blip r:embed="rId11"/>
          <a:srcRect/>
          <a:stretch>
            <a:fillRect/>
          </a:stretch>
        </p:blipFill>
        <p:spPr bwMode="auto">
          <a:xfrm>
            <a:off x="1838325" y="5478463"/>
            <a:ext cx="5065713" cy="503237"/>
          </a:xfrm>
          <a:prstGeom prst="rect">
            <a:avLst/>
          </a:prstGeom>
          <a:noFill/>
          <a:ln w="9525">
            <a:noFill/>
            <a:miter lim="800000"/>
            <a:headEnd/>
            <a:tailEnd/>
          </a:ln>
        </p:spPr>
      </p:pic>
      <p:pic>
        <p:nvPicPr>
          <p:cNvPr id="104463" name="Picture 38" descr="\documentclass{article}&#10;\usepackage{amsmath}&#10;\pagestyle{empty}&#10;\begin{document}&#10;Clock period  $\Delta t_0 = \frac{2d}{c}$&#10;&#10;\end{document}"/>
          <p:cNvPicPr>
            <a:picLocks noChangeAspect="1"/>
          </p:cNvPicPr>
          <p:nvPr>
            <p:custDataLst>
              <p:tags r:id="rId5"/>
            </p:custDataLst>
          </p:nvPr>
        </p:nvPicPr>
        <p:blipFill>
          <a:blip r:embed="rId12"/>
          <a:srcRect/>
          <a:stretch>
            <a:fillRect/>
          </a:stretch>
        </p:blipFill>
        <p:spPr bwMode="auto">
          <a:xfrm>
            <a:off x="695325" y="2895600"/>
            <a:ext cx="2474913" cy="312738"/>
          </a:xfrm>
          <a:prstGeom prst="rect">
            <a:avLst/>
          </a:prstGeom>
          <a:noFill/>
          <a:ln w="9525">
            <a:noFill/>
            <a:miter lim="800000"/>
            <a:headEnd/>
            <a:tailEnd/>
          </a:ln>
        </p:spPr>
      </p:pic>
      <p:pic>
        <p:nvPicPr>
          <p:cNvPr id="104464" name="Picture 40" descr="\documentclass{article}&#10;\usepackage{amsmath}&#10;\pagestyle{empty}&#10;\begin{document}&#10;Length contraction: $L = \frac{L_0}{\gamma}$&#10;&#10;\end{document}"/>
          <p:cNvPicPr>
            <a:picLocks noChangeAspect="1"/>
          </p:cNvPicPr>
          <p:nvPr>
            <p:custDataLst>
              <p:tags r:id="rId6"/>
            </p:custDataLst>
          </p:nvPr>
        </p:nvPicPr>
        <p:blipFill>
          <a:blip r:embed="rId13"/>
          <a:srcRect/>
          <a:stretch>
            <a:fillRect/>
          </a:stretch>
        </p:blipFill>
        <p:spPr bwMode="auto">
          <a:xfrm>
            <a:off x="2374900" y="6232525"/>
            <a:ext cx="3059113" cy="34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3.81282E-6 5.55556E-6 L -3.81282E-6 5.55556E-6 C 0.006 0.00116 0.00378 0.00093 0.00653 0.00093 L 0.22621 -0.00115 " pathEditMode="relative" ptsTypes="AAAA">
                                      <p:cBhvr>
                                        <p:cTn id="15" dur="2000" fill="hold"/>
                                        <p:tgtEl>
                                          <p:spTgt spid="20"/>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175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10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2000"/>
                                        <p:tgtEl>
                                          <p:spTgt spid="32"/>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20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3" name="Group 10"/>
          <p:cNvGrpSpPr>
            <a:grpSpLocks/>
          </p:cNvGrpSpPr>
          <p:nvPr/>
        </p:nvGrpSpPr>
        <p:grpSpPr bwMode="auto">
          <a:xfrm>
            <a:off x="3238500" y="2170113"/>
            <a:ext cx="1563688" cy="1392237"/>
            <a:chOff x="954" y="928"/>
            <a:chExt cx="985" cy="877"/>
          </a:xfrm>
        </p:grpSpPr>
        <p:sp>
          <p:nvSpPr>
            <p:cNvPr id="105572" name="Line 11"/>
            <p:cNvSpPr>
              <a:spLocks noChangeShapeType="1"/>
            </p:cNvSpPr>
            <p:nvPr/>
          </p:nvSpPr>
          <p:spPr bwMode="auto">
            <a:xfrm flipV="1">
              <a:off x="973" y="1459"/>
              <a:ext cx="877" cy="346"/>
            </a:xfrm>
            <a:prstGeom prst="line">
              <a:avLst/>
            </a:prstGeom>
            <a:noFill/>
            <a:ln w="9525">
              <a:solidFill>
                <a:schemeClr val="tx1"/>
              </a:solidFill>
              <a:round/>
              <a:headEnd/>
              <a:tailEnd type="triangle" w="med" len="med"/>
            </a:ln>
          </p:spPr>
          <p:txBody>
            <a:bodyPr/>
            <a:lstStyle/>
            <a:p>
              <a:endParaRPr lang="en-US"/>
            </a:p>
          </p:txBody>
        </p:sp>
        <p:sp>
          <p:nvSpPr>
            <p:cNvPr id="105573" name="Line 12"/>
            <p:cNvSpPr>
              <a:spLocks noChangeShapeType="1"/>
            </p:cNvSpPr>
            <p:nvPr/>
          </p:nvSpPr>
          <p:spPr bwMode="auto">
            <a:xfrm flipV="1">
              <a:off x="973" y="1786"/>
              <a:ext cx="966" cy="19"/>
            </a:xfrm>
            <a:prstGeom prst="line">
              <a:avLst/>
            </a:prstGeom>
            <a:noFill/>
            <a:ln w="19050">
              <a:solidFill>
                <a:schemeClr val="tx1"/>
              </a:solidFill>
              <a:round/>
              <a:headEnd/>
              <a:tailEnd type="triangle" w="med" len="med"/>
            </a:ln>
          </p:spPr>
          <p:txBody>
            <a:bodyPr/>
            <a:lstStyle/>
            <a:p>
              <a:endParaRPr lang="en-US"/>
            </a:p>
          </p:txBody>
        </p:sp>
        <p:sp>
          <p:nvSpPr>
            <p:cNvPr id="105574" name="Line 13"/>
            <p:cNvSpPr>
              <a:spLocks noChangeShapeType="1"/>
            </p:cNvSpPr>
            <p:nvPr/>
          </p:nvSpPr>
          <p:spPr bwMode="auto">
            <a:xfrm flipV="1">
              <a:off x="954" y="928"/>
              <a:ext cx="6" cy="864"/>
            </a:xfrm>
            <a:prstGeom prst="line">
              <a:avLst/>
            </a:prstGeom>
            <a:noFill/>
            <a:ln w="19050">
              <a:solidFill>
                <a:schemeClr val="tx1"/>
              </a:solidFill>
              <a:round/>
              <a:headEnd/>
              <a:tailEnd type="triangle" w="med" len="med"/>
            </a:ln>
          </p:spPr>
          <p:txBody>
            <a:bodyPr/>
            <a:lstStyle/>
            <a:p>
              <a:endParaRPr lang="en-US"/>
            </a:p>
          </p:txBody>
        </p:sp>
      </p:grpSp>
      <p:pic>
        <p:nvPicPr>
          <p:cNvPr id="105474" name="Picture 15" descr="TP_tmp"/>
          <p:cNvPicPr>
            <a:picLocks noChangeAspect="1" noChangeArrowheads="1"/>
          </p:cNvPicPr>
          <p:nvPr>
            <p:custDataLst>
              <p:tags r:id="rId1"/>
            </p:custDataLst>
          </p:nvPr>
        </p:nvPicPr>
        <p:blipFill>
          <a:blip r:embed="rId13"/>
          <a:srcRect/>
          <a:stretch>
            <a:fillRect/>
          </a:stretch>
        </p:blipFill>
        <p:spPr bwMode="auto">
          <a:xfrm>
            <a:off x="2982913" y="2222500"/>
            <a:ext cx="158750" cy="158750"/>
          </a:xfrm>
          <a:prstGeom prst="rect">
            <a:avLst/>
          </a:prstGeom>
          <a:noFill/>
          <a:ln w="9525">
            <a:noFill/>
            <a:miter lim="800000"/>
            <a:headEnd/>
            <a:tailEnd/>
          </a:ln>
        </p:spPr>
      </p:pic>
      <p:pic>
        <p:nvPicPr>
          <p:cNvPr id="62572" name="Picture 108" descr="TP_tmp"/>
          <p:cNvPicPr>
            <a:picLocks noChangeAspect="1" noChangeArrowheads="1"/>
          </p:cNvPicPr>
          <p:nvPr>
            <p:custDataLst>
              <p:tags r:id="rId2"/>
            </p:custDataLst>
          </p:nvPr>
        </p:nvPicPr>
        <p:blipFill>
          <a:blip r:embed="rId14"/>
          <a:srcRect/>
          <a:stretch>
            <a:fillRect/>
          </a:stretch>
        </p:blipFill>
        <p:spPr bwMode="auto">
          <a:xfrm>
            <a:off x="2122488" y="1655763"/>
            <a:ext cx="1104900" cy="292100"/>
          </a:xfrm>
          <a:prstGeom prst="rect">
            <a:avLst/>
          </a:prstGeom>
          <a:noFill/>
          <a:ln w="9525">
            <a:noFill/>
            <a:miter lim="800000"/>
            <a:headEnd/>
            <a:tailEnd/>
          </a:ln>
        </p:spPr>
      </p:pic>
      <p:pic>
        <p:nvPicPr>
          <p:cNvPr id="105476" name="Picture 109" descr="TP_tmp"/>
          <p:cNvPicPr>
            <a:picLocks noChangeAspect="1" noChangeArrowheads="1"/>
          </p:cNvPicPr>
          <p:nvPr>
            <p:custDataLst>
              <p:tags r:id="rId3"/>
            </p:custDataLst>
          </p:nvPr>
        </p:nvPicPr>
        <p:blipFill>
          <a:blip r:embed="rId15"/>
          <a:srcRect/>
          <a:stretch>
            <a:fillRect/>
          </a:stretch>
        </p:blipFill>
        <p:spPr bwMode="auto">
          <a:xfrm>
            <a:off x="4413250" y="3065463"/>
            <a:ext cx="153988" cy="179387"/>
          </a:xfrm>
          <a:prstGeom prst="rect">
            <a:avLst/>
          </a:prstGeom>
          <a:noFill/>
          <a:ln w="9525">
            <a:noFill/>
            <a:miter lim="800000"/>
            <a:headEnd/>
            <a:tailEnd/>
          </a:ln>
        </p:spPr>
      </p:pic>
      <p:grpSp>
        <p:nvGrpSpPr>
          <p:cNvPr id="62589" name="Group 125"/>
          <p:cNvGrpSpPr>
            <a:grpSpLocks/>
          </p:cNvGrpSpPr>
          <p:nvPr/>
        </p:nvGrpSpPr>
        <p:grpSpPr bwMode="auto">
          <a:xfrm>
            <a:off x="2973388" y="2171700"/>
            <a:ext cx="1831975" cy="1649413"/>
            <a:chOff x="1873" y="1368"/>
            <a:chExt cx="1154" cy="1039"/>
          </a:xfrm>
        </p:grpSpPr>
        <p:grpSp>
          <p:nvGrpSpPr>
            <p:cNvPr id="105565" name="Group 6"/>
            <p:cNvGrpSpPr>
              <a:grpSpLocks/>
            </p:cNvGrpSpPr>
            <p:nvPr/>
          </p:nvGrpSpPr>
          <p:grpSpPr bwMode="auto">
            <a:xfrm>
              <a:off x="2042" y="1368"/>
              <a:ext cx="985" cy="877"/>
              <a:chOff x="954" y="928"/>
              <a:chExt cx="985" cy="877"/>
            </a:xfrm>
          </p:grpSpPr>
          <p:sp>
            <p:nvSpPr>
              <p:cNvPr id="105569" name="Line 7"/>
              <p:cNvSpPr>
                <a:spLocks noChangeShapeType="1"/>
              </p:cNvSpPr>
              <p:nvPr/>
            </p:nvSpPr>
            <p:spPr bwMode="auto">
              <a:xfrm flipV="1">
                <a:off x="973" y="1459"/>
                <a:ext cx="877" cy="346"/>
              </a:xfrm>
              <a:prstGeom prst="line">
                <a:avLst/>
              </a:prstGeom>
              <a:noFill/>
              <a:ln w="9525">
                <a:solidFill>
                  <a:srgbClr val="FF0000"/>
                </a:solidFill>
                <a:round/>
                <a:headEnd/>
                <a:tailEnd type="triangle" w="med" len="med"/>
              </a:ln>
            </p:spPr>
            <p:txBody>
              <a:bodyPr/>
              <a:lstStyle/>
              <a:p>
                <a:endParaRPr lang="en-US"/>
              </a:p>
            </p:txBody>
          </p:sp>
          <p:sp>
            <p:nvSpPr>
              <p:cNvPr id="105570" name="Line 8"/>
              <p:cNvSpPr>
                <a:spLocks noChangeShapeType="1"/>
              </p:cNvSpPr>
              <p:nvPr/>
            </p:nvSpPr>
            <p:spPr bwMode="auto">
              <a:xfrm flipV="1">
                <a:off x="973" y="1786"/>
                <a:ext cx="966" cy="19"/>
              </a:xfrm>
              <a:prstGeom prst="line">
                <a:avLst/>
              </a:prstGeom>
              <a:noFill/>
              <a:ln w="19050">
                <a:solidFill>
                  <a:srgbClr val="FF0000"/>
                </a:solidFill>
                <a:round/>
                <a:headEnd/>
                <a:tailEnd type="triangle" w="med" len="med"/>
              </a:ln>
            </p:spPr>
            <p:txBody>
              <a:bodyPr/>
              <a:lstStyle/>
              <a:p>
                <a:endParaRPr lang="en-US"/>
              </a:p>
            </p:txBody>
          </p:sp>
          <p:sp>
            <p:nvSpPr>
              <p:cNvPr id="105571" name="Line 9"/>
              <p:cNvSpPr>
                <a:spLocks noChangeShapeType="1"/>
              </p:cNvSpPr>
              <p:nvPr/>
            </p:nvSpPr>
            <p:spPr bwMode="auto">
              <a:xfrm flipV="1">
                <a:off x="954" y="928"/>
                <a:ext cx="6" cy="864"/>
              </a:xfrm>
              <a:prstGeom prst="line">
                <a:avLst/>
              </a:prstGeom>
              <a:noFill/>
              <a:ln w="19050">
                <a:solidFill>
                  <a:srgbClr val="FF0000"/>
                </a:solidFill>
                <a:round/>
                <a:headEnd/>
                <a:tailEnd type="triangle" w="med" len="med"/>
              </a:ln>
            </p:spPr>
            <p:txBody>
              <a:bodyPr/>
              <a:lstStyle/>
              <a:p>
                <a:endParaRPr lang="en-US"/>
              </a:p>
            </p:txBody>
          </p:sp>
        </p:grpSp>
        <p:pic>
          <p:nvPicPr>
            <p:cNvPr id="105566" name="Picture 110" descr="TP_tmp"/>
            <p:cNvPicPr>
              <a:picLocks noChangeAspect="1" noChangeArrowheads="1"/>
            </p:cNvPicPr>
            <p:nvPr>
              <p:custDataLst>
                <p:tags r:id="rId9"/>
              </p:custDataLst>
            </p:nvPr>
          </p:nvPicPr>
          <p:blipFill>
            <a:blip r:embed="rId16"/>
            <a:srcRect/>
            <a:stretch>
              <a:fillRect/>
            </a:stretch>
          </p:blipFill>
          <p:spPr bwMode="auto">
            <a:xfrm>
              <a:off x="1873" y="1384"/>
              <a:ext cx="138" cy="158"/>
            </a:xfrm>
            <a:prstGeom prst="rect">
              <a:avLst/>
            </a:prstGeom>
            <a:noFill/>
            <a:ln w="9525">
              <a:noFill/>
              <a:miter lim="800000"/>
              <a:headEnd/>
              <a:tailEnd/>
            </a:ln>
          </p:spPr>
        </p:pic>
        <p:pic>
          <p:nvPicPr>
            <p:cNvPr id="105567" name="Picture 120" descr="TP_tmp"/>
            <p:cNvPicPr>
              <a:picLocks noChangeAspect="1" noChangeArrowheads="1"/>
            </p:cNvPicPr>
            <p:nvPr>
              <p:custDataLst>
                <p:tags r:id="rId10"/>
              </p:custDataLst>
            </p:nvPr>
          </p:nvPicPr>
          <p:blipFill>
            <a:blip r:embed="rId17"/>
            <a:srcRect/>
            <a:stretch>
              <a:fillRect/>
            </a:stretch>
          </p:blipFill>
          <p:spPr bwMode="auto">
            <a:xfrm>
              <a:off x="2867" y="2270"/>
              <a:ext cx="154" cy="137"/>
            </a:xfrm>
            <a:prstGeom prst="rect">
              <a:avLst/>
            </a:prstGeom>
            <a:noFill/>
            <a:ln w="9525">
              <a:noFill/>
              <a:miter lim="800000"/>
              <a:headEnd/>
              <a:tailEnd/>
            </a:ln>
          </p:spPr>
        </p:pic>
        <p:pic>
          <p:nvPicPr>
            <p:cNvPr id="105568" name="Picture 123" descr="TP_tmp"/>
            <p:cNvPicPr>
              <a:picLocks noChangeAspect="1" noChangeArrowheads="1"/>
            </p:cNvPicPr>
            <p:nvPr>
              <p:custDataLst>
                <p:tags r:id="rId11"/>
              </p:custDataLst>
            </p:nvPr>
          </p:nvPicPr>
          <p:blipFill>
            <a:blip r:embed="rId18"/>
            <a:srcRect/>
            <a:stretch>
              <a:fillRect/>
            </a:stretch>
          </p:blipFill>
          <p:spPr bwMode="auto">
            <a:xfrm>
              <a:off x="2845" y="1904"/>
              <a:ext cx="144" cy="160"/>
            </a:xfrm>
            <a:prstGeom prst="rect">
              <a:avLst/>
            </a:prstGeom>
            <a:noFill/>
            <a:ln w="9525">
              <a:noFill/>
              <a:miter lim="800000"/>
              <a:headEnd/>
              <a:tailEnd/>
            </a:ln>
          </p:spPr>
        </p:pic>
      </p:grpSp>
      <p:pic>
        <p:nvPicPr>
          <p:cNvPr id="105478" name="Picture 119" descr="TP_tmp"/>
          <p:cNvPicPr>
            <a:picLocks noChangeAspect="1" noChangeArrowheads="1"/>
          </p:cNvPicPr>
          <p:nvPr>
            <p:custDataLst>
              <p:tags r:id="rId4"/>
            </p:custDataLst>
          </p:nvPr>
        </p:nvPicPr>
        <p:blipFill>
          <a:blip r:embed="rId19"/>
          <a:srcRect/>
          <a:stretch>
            <a:fillRect/>
          </a:stretch>
        </p:blipFill>
        <p:spPr bwMode="auto">
          <a:xfrm>
            <a:off x="4410075" y="3683000"/>
            <a:ext cx="136525" cy="112713"/>
          </a:xfrm>
          <a:prstGeom prst="rect">
            <a:avLst/>
          </a:prstGeom>
          <a:noFill/>
          <a:ln w="9525">
            <a:noFill/>
            <a:miter lim="800000"/>
            <a:headEnd/>
            <a:tailEnd/>
          </a:ln>
        </p:spPr>
      </p:pic>
      <p:sp>
        <p:nvSpPr>
          <p:cNvPr id="105479" name="Rectangle 22"/>
          <p:cNvSpPr>
            <a:spLocks noChangeArrowheads="1"/>
          </p:cNvSpPr>
          <p:nvPr/>
        </p:nvSpPr>
        <p:spPr bwMode="auto">
          <a:xfrm>
            <a:off x="2360613" y="430213"/>
            <a:ext cx="3090862" cy="682625"/>
          </a:xfrm>
          <a:prstGeom prst="rect">
            <a:avLst/>
          </a:prstGeom>
          <a:noFill/>
          <a:ln w="22225">
            <a:solidFill>
              <a:schemeClr val="tx1"/>
            </a:solidFill>
            <a:miter lim="800000"/>
            <a:headEnd/>
            <a:tailEnd/>
          </a:ln>
        </p:spPr>
        <p:txBody>
          <a:bodyPr wrap="none" anchor="ctr"/>
          <a:lstStyle/>
          <a:p>
            <a:pPr eaLnBrk="0" hangingPunct="0"/>
            <a:endParaRPr lang="en-US" altLang="en-US"/>
          </a:p>
        </p:txBody>
      </p:sp>
      <p:grpSp>
        <p:nvGrpSpPr>
          <p:cNvPr id="62487" name="Group 23"/>
          <p:cNvGrpSpPr>
            <a:grpSpLocks/>
          </p:cNvGrpSpPr>
          <p:nvPr/>
        </p:nvGrpSpPr>
        <p:grpSpPr bwMode="auto">
          <a:xfrm>
            <a:off x="3505200" y="1830388"/>
            <a:ext cx="1014413" cy="1076325"/>
            <a:chOff x="1122" y="1057"/>
            <a:chExt cx="639" cy="678"/>
          </a:xfrm>
        </p:grpSpPr>
        <p:grpSp>
          <p:nvGrpSpPr>
            <p:cNvPr id="105560" name="Group 24"/>
            <p:cNvGrpSpPr>
              <a:grpSpLocks/>
            </p:cNvGrpSpPr>
            <p:nvPr/>
          </p:nvGrpSpPr>
          <p:grpSpPr bwMode="auto">
            <a:xfrm>
              <a:off x="1122" y="1203"/>
              <a:ext cx="547" cy="532"/>
              <a:chOff x="1152" y="2749"/>
              <a:chExt cx="547" cy="532"/>
            </a:xfrm>
          </p:grpSpPr>
          <p:sp>
            <p:nvSpPr>
              <p:cNvPr id="105562" name="Oval 25"/>
              <p:cNvSpPr>
                <a:spLocks noChangeArrowheads="1"/>
              </p:cNvSpPr>
              <p:nvPr/>
            </p:nvSpPr>
            <p:spPr bwMode="auto">
              <a:xfrm>
                <a:off x="1152" y="2749"/>
                <a:ext cx="547" cy="53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05563" name="Line 26"/>
              <p:cNvSpPr>
                <a:spLocks noChangeShapeType="1"/>
              </p:cNvSpPr>
              <p:nvPr/>
            </p:nvSpPr>
            <p:spPr bwMode="auto">
              <a:xfrm flipV="1">
                <a:off x="1424" y="2893"/>
                <a:ext cx="0" cy="124"/>
              </a:xfrm>
              <a:prstGeom prst="line">
                <a:avLst/>
              </a:prstGeom>
              <a:noFill/>
              <a:ln w="9525">
                <a:solidFill>
                  <a:schemeClr val="tx1"/>
                </a:solidFill>
                <a:round/>
                <a:headEnd/>
                <a:tailEnd type="triangle" w="med" len="med"/>
              </a:ln>
            </p:spPr>
            <p:txBody>
              <a:bodyPr/>
              <a:lstStyle/>
              <a:p>
                <a:endParaRPr lang="en-US"/>
              </a:p>
            </p:txBody>
          </p:sp>
          <p:sp>
            <p:nvSpPr>
              <p:cNvPr id="105564" name="Line 27"/>
              <p:cNvSpPr>
                <a:spLocks noChangeShapeType="1"/>
              </p:cNvSpPr>
              <p:nvPr/>
            </p:nvSpPr>
            <p:spPr bwMode="auto">
              <a:xfrm>
                <a:off x="1424" y="3020"/>
                <a:ext cx="218" cy="98"/>
              </a:xfrm>
              <a:prstGeom prst="line">
                <a:avLst/>
              </a:prstGeom>
              <a:noFill/>
              <a:ln w="9525">
                <a:solidFill>
                  <a:schemeClr val="tx1"/>
                </a:solidFill>
                <a:round/>
                <a:headEnd/>
                <a:tailEnd type="triangle" w="med" len="med"/>
              </a:ln>
            </p:spPr>
            <p:txBody>
              <a:bodyPr/>
              <a:lstStyle/>
              <a:p>
                <a:endParaRPr lang="en-US"/>
              </a:p>
            </p:txBody>
          </p:sp>
        </p:grpSp>
        <p:sp>
          <p:nvSpPr>
            <p:cNvPr id="105561" name="Text Box 28"/>
            <p:cNvSpPr txBox="1">
              <a:spLocks noChangeArrowheads="1"/>
            </p:cNvSpPr>
            <p:nvPr/>
          </p:nvSpPr>
          <p:spPr bwMode="auto">
            <a:xfrm>
              <a:off x="1605" y="1057"/>
              <a:ext cx="156" cy="231"/>
            </a:xfrm>
            <a:prstGeom prst="rect">
              <a:avLst/>
            </a:prstGeom>
            <a:noFill/>
            <a:ln w="9525">
              <a:noFill/>
              <a:miter lim="800000"/>
              <a:headEnd/>
              <a:tailEnd/>
            </a:ln>
          </p:spPr>
          <p:txBody>
            <a:bodyPr wrap="none">
              <a:spAutoFit/>
            </a:bodyPr>
            <a:lstStyle/>
            <a:p>
              <a:r>
                <a:rPr lang="en-US" altLang="en-US" sz="1800" b="1" i="1"/>
                <a:t>t</a:t>
              </a:r>
            </a:p>
          </p:txBody>
        </p:sp>
      </p:grpSp>
      <p:grpSp>
        <p:nvGrpSpPr>
          <p:cNvPr id="62493" name="Group 29"/>
          <p:cNvGrpSpPr>
            <a:grpSpLocks/>
          </p:cNvGrpSpPr>
          <p:nvPr/>
        </p:nvGrpSpPr>
        <p:grpSpPr bwMode="auto">
          <a:xfrm>
            <a:off x="8450263" y="1930400"/>
            <a:ext cx="1143000" cy="1036638"/>
            <a:chOff x="4237" y="1120"/>
            <a:chExt cx="720" cy="653"/>
          </a:xfrm>
        </p:grpSpPr>
        <p:sp>
          <p:nvSpPr>
            <p:cNvPr id="105554" name="Line 30"/>
            <p:cNvSpPr>
              <a:spLocks noChangeShapeType="1"/>
            </p:cNvSpPr>
            <p:nvPr/>
          </p:nvSpPr>
          <p:spPr bwMode="auto">
            <a:xfrm flipV="1">
              <a:off x="4509" y="1419"/>
              <a:ext cx="226" cy="93"/>
            </a:xfrm>
            <a:prstGeom prst="line">
              <a:avLst/>
            </a:prstGeom>
            <a:noFill/>
            <a:ln w="9525">
              <a:solidFill>
                <a:srgbClr val="FF0000"/>
              </a:solidFill>
              <a:round/>
              <a:headEnd/>
              <a:tailEnd type="triangle" w="med" len="med"/>
            </a:ln>
          </p:spPr>
          <p:txBody>
            <a:bodyPr/>
            <a:lstStyle/>
            <a:p>
              <a:endParaRPr lang="en-US"/>
            </a:p>
          </p:txBody>
        </p:sp>
        <p:grpSp>
          <p:nvGrpSpPr>
            <p:cNvPr id="105555" name="Group 31"/>
            <p:cNvGrpSpPr>
              <a:grpSpLocks/>
            </p:cNvGrpSpPr>
            <p:nvPr/>
          </p:nvGrpSpPr>
          <p:grpSpPr bwMode="auto">
            <a:xfrm>
              <a:off x="4237" y="1120"/>
              <a:ext cx="720" cy="653"/>
              <a:chOff x="4237" y="1120"/>
              <a:chExt cx="720" cy="653"/>
            </a:xfrm>
          </p:grpSpPr>
          <p:sp>
            <p:nvSpPr>
              <p:cNvPr id="105556" name="Line 32"/>
              <p:cNvSpPr>
                <a:spLocks noChangeShapeType="1"/>
              </p:cNvSpPr>
              <p:nvPr/>
            </p:nvSpPr>
            <p:spPr bwMode="auto">
              <a:xfrm flipV="1">
                <a:off x="4509" y="1385"/>
                <a:ext cx="0" cy="124"/>
              </a:xfrm>
              <a:prstGeom prst="line">
                <a:avLst/>
              </a:prstGeom>
              <a:noFill/>
              <a:ln w="9525">
                <a:solidFill>
                  <a:srgbClr val="FF0000"/>
                </a:solidFill>
                <a:round/>
                <a:headEnd/>
                <a:tailEnd type="triangle" w="med" len="med"/>
              </a:ln>
            </p:spPr>
            <p:txBody>
              <a:bodyPr/>
              <a:lstStyle/>
              <a:p>
                <a:endParaRPr lang="en-US"/>
              </a:p>
            </p:txBody>
          </p:sp>
          <p:grpSp>
            <p:nvGrpSpPr>
              <p:cNvPr id="105557" name="Group 33"/>
              <p:cNvGrpSpPr>
                <a:grpSpLocks/>
              </p:cNvGrpSpPr>
              <p:nvPr/>
            </p:nvGrpSpPr>
            <p:grpSpPr bwMode="auto">
              <a:xfrm>
                <a:off x="4237" y="1120"/>
                <a:ext cx="720" cy="653"/>
                <a:chOff x="4237" y="1120"/>
                <a:chExt cx="720" cy="653"/>
              </a:xfrm>
            </p:grpSpPr>
            <p:sp>
              <p:nvSpPr>
                <p:cNvPr id="105558" name="Oval 34"/>
                <p:cNvSpPr>
                  <a:spLocks noChangeArrowheads="1"/>
                </p:cNvSpPr>
                <p:nvPr/>
              </p:nvSpPr>
              <p:spPr bwMode="auto">
                <a:xfrm>
                  <a:off x="4237" y="1241"/>
                  <a:ext cx="547" cy="53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05559" name="Text Box 35"/>
                <p:cNvSpPr txBox="1">
                  <a:spLocks noChangeArrowheads="1"/>
                </p:cNvSpPr>
                <p:nvPr/>
              </p:nvSpPr>
              <p:spPr bwMode="auto">
                <a:xfrm>
                  <a:off x="4753" y="1120"/>
                  <a:ext cx="204" cy="231"/>
                </a:xfrm>
                <a:prstGeom prst="rect">
                  <a:avLst/>
                </a:prstGeom>
                <a:noFill/>
                <a:ln w="9525">
                  <a:noFill/>
                  <a:miter lim="800000"/>
                  <a:headEnd/>
                  <a:tailEnd/>
                </a:ln>
              </p:spPr>
              <p:txBody>
                <a:bodyPr wrap="none">
                  <a:spAutoFit/>
                </a:bodyPr>
                <a:lstStyle/>
                <a:p>
                  <a:r>
                    <a:rPr lang="en-US" altLang="en-US" sz="1800" b="1" i="1">
                      <a:solidFill>
                        <a:srgbClr val="FF0000"/>
                      </a:solidFill>
                    </a:rPr>
                    <a:t>t’</a:t>
                  </a:r>
                </a:p>
              </p:txBody>
            </p:sp>
          </p:grpSp>
        </p:grpSp>
      </p:grpSp>
      <p:sp>
        <p:nvSpPr>
          <p:cNvPr id="62500" name="Line 36"/>
          <p:cNvSpPr>
            <a:spLocks noChangeShapeType="1"/>
          </p:cNvSpPr>
          <p:nvPr/>
        </p:nvSpPr>
        <p:spPr bwMode="auto">
          <a:xfrm flipV="1">
            <a:off x="3263900" y="2338388"/>
            <a:ext cx="2627313" cy="1204912"/>
          </a:xfrm>
          <a:prstGeom prst="line">
            <a:avLst/>
          </a:prstGeom>
          <a:noFill/>
          <a:ln w="38100" cmpd="dbl">
            <a:solidFill>
              <a:srgbClr val="0000FF"/>
            </a:solidFill>
            <a:round/>
            <a:headEnd/>
            <a:tailEnd type="stealth" w="lg" len="lg"/>
          </a:ln>
        </p:spPr>
        <p:txBody>
          <a:bodyPr/>
          <a:lstStyle/>
          <a:p>
            <a:endParaRPr lang="en-US"/>
          </a:p>
        </p:txBody>
      </p:sp>
      <p:sp>
        <p:nvSpPr>
          <p:cNvPr id="62501" name="Text Box 37"/>
          <p:cNvSpPr txBox="1">
            <a:spLocks noChangeArrowheads="1"/>
          </p:cNvSpPr>
          <p:nvPr/>
        </p:nvSpPr>
        <p:spPr bwMode="auto">
          <a:xfrm>
            <a:off x="4987925" y="2330450"/>
            <a:ext cx="273050" cy="366713"/>
          </a:xfrm>
          <a:prstGeom prst="rect">
            <a:avLst/>
          </a:prstGeom>
          <a:noFill/>
          <a:ln w="9525">
            <a:noFill/>
            <a:miter lim="800000"/>
            <a:headEnd/>
            <a:tailEnd/>
          </a:ln>
        </p:spPr>
        <p:txBody>
          <a:bodyPr wrap="none">
            <a:spAutoFit/>
          </a:bodyPr>
          <a:lstStyle/>
          <a:p>
            <a:r>
              <a:rPr lang="en-US" altLang="en-US" sz="1800" b="1" i="1">
                <a:solidFill>
                  <a:srgbClr val="0066FF"/>
                </a:solidFill>
              </a:rPr>
              <a:t>r</a:t>
            </a:r>
          </a:p>
        </p:txBody>
      </p:sp>
      <p:grpSp>
        <p:nvGrpSpPr>
          <p:cNvPr id="62502" name="Group 38"/>
          <p:cNvGrpSpPr>
            <a:grpSpLocks/>
          </p:cNvGrpSpPr>
          <p:nvPr/>
        </p:nvGrpSpPr>
        <p:grpSpPr bwMode="auto">
          <a:xfrm>
            <a:off x="5899150" y="2312988"/>
            <a:ext cx="1714500" cy="1239837"/>
            <a:chOff x="2630" y="1361"/>
            <a:chExt cx="1080" cy="781"/>
          </a:xfrm>
        </p:grpSpPr>
        <p:sp>
          <p:nvSpPr>
            <p:cNvPr id="105552" name="Line 39"/>
            <p:cNvSpPr>
              <a:spLocks noChangeShapeType="1"/>
            </p:cNvSpPr>
            <p:nvPr/>
          </p:nvSpPr>
          <p:spPr bwMode="auto">
            <a:xfrm flipH="1" flipV="1">
              <a:off x="2630" y="1361"/>
              <a:ext cx="1080" cy="781"/>
            </a:xfrm>
            <a:prstGeom prst="line">
              <a:avLst/>
            </a:prstGeom>
            <a:noFill/>
            <a:ln w="38100" cmpd="dbl">
              <a:solidFill>
                <a:srgbClr val="0000FF"/>
              </a:solidFill>
              <a:round/>
              <a:headEnd/>
              <a:tailEnd type="stealth" w="lg" len="lg"/>
            </a:ln>
          </p:spPr>
          <p:txBody>
            <a:bodyPr/>
            <a:lstStyle/>
            <a:p>
              <a:endParaRPr lang="en-US"/>
            </a:p>
          </p:txBody>
        </p:sp>
        <p:sp>
          <p:nvSpPr>
            <p:cNvPr id="105553" name="Text Box 40"/>
            <p:cNvSpPr txBox="1">
              <a:spLocks noChangeArrowheads="1"/>
            </p:cNvSpPr>
            <p:nvPr/>
          </p:nvSpPr>
          <p:spPr bwMode="auto">
            <a:xfrm>
              <a:off x="2995" y="1363"/>
              <a:ext cx="220" cy="231"/>
            </a:xfrm>
            <a:prstGeom prst="rect">
              <a:avLst/>
            </a:prstGeom>
            <a:noFill/>
            <a:ln w="9525">
              <a:noFill/>
              <a:miter lim="800000"/>
              <a:headEnd/>
              <a:tailEnd/>
            </a:ln>
          </p:spPr>
          <p:txBody>
            <a:bodyPr wrap="none">
              <a:spAutoFit/>
            </a:bodyPr>
            <a:lstStyle/>
            <a:p>
              <a:r>
                <a:rPr lang="en-US" altLang="en-US" sz="1800" b="1" i="1">
                  <a:solidFill>
                    <a:srgbClr val="FF0000"/>
                  </a:solidFill>
                </a:rPr>
                <a:t>r’</a:t>
              </a:r>
            </a:p>
          </p:txBody>
        </p:sp>
      </p:grpSp>
      <p:grpSp>
        <p:nvGrpSpPr>
          <p:cNvPr id="62505" name="Group 41"/>
          <p:cNvGrpSpPr>
            <a:grpSpLocks/>
          </p:cNvGrpSpPr>
          <p:nvPr/>
        </p:nvGrpSpPr>
        <p:grpSpPr bwMode="auto">
          <a:xfrm>
            <a:off x="2197100" y="2892425"/>
            <a:ext cx="2095500" cy="1055688"/>
            <a:chOff x="2888" y="1150"/>
            <a:chExt cx="2304" cy="1160"/>
          </a:xfrm>
        </p:grpSpPr>
        <p:sp>
          <p:nvSpPr>
            <p:cNvPr id="105529" name="Freeform 42"/>
            <p:cNvSpPr>
              <a:spLocks/>
            </p:cNvSpPr>
            <p:nvPr/>
          </p:nvSpPr>
          <p:spPr bwMode="auto">
            <a:xfrm flipH="1">
              <a:off x="3244" y="1638"/>
              <a:ext cx="1890" cy="258"/>
            </a:xfrm>
            <a:custGeom>
              <a:avLst/>
              <a:gdLst>
                <a:gd name="T0" fmla="*/ 0 w 1890"/>
                <a:gd name="T1" fmla="*/ 204 h 258"/>
                <a:gd name="T2" fmla="*/ 396 w 1890"/>
                <a:gd name="T3" fmla="*/ 24 h 258"/>
                <a:gd name="T4" fmla="*/ 1116 w 1890"/>
                <a:gd name="T5" fmla="*/ 60 h 258"/>
                <a:gd name="T6" fmla="*/ 1890 w 1890"/>
                <a:gd name="T7" fmla="*/ 258 h 258"/>
                <a:gd name="T8" fmla="*/ 0 60000 65536"/>
                <a:gd name="T9" fmla="*/ 0 60000 65536"/>
                <a:gd name="T10" fmla="*/ 0 60000 65536"/>
                <a:gd name="T11" fmla="*/ 0 60000 65536"/>
                <a:gd name="T12" fmla="*/ 0 w 1890"/>
                <a:gd name="T13" fmla="*/ 0 h 258"/>
                <a:gd name="T14" fmla="*/ 1890 w 1890"/>
                <a:gd name="T15" fmla="*/ 258 h 258"/>
              </a:gdLst>
              <a:ahLst/>
              <a:cxnLst>
                <a:cxn ang="T8">
                  <a:pos x="T0" y="T1"/>
                </a:cxn>
                <a:cxn ang="T9">
                  <a:pos x="T2" y="T3"/>
                </a:cxn>
                <a:cxn ang="T10">
                  <a:pos x="T4" y="T5"/>
                </a:cxn>
                <a:cxn ang="T11">
                  <a:pos x="T6" y="T7"/>
                </a:cxn>
              </a:cxnLst>
              <a:rect l="T12" t="T13" r="T14" b="T15"/>
              <a:pathLst>
                <a:path w="1890" h="258">
                  <a:moveTo>
                    <a:pt x="0" y="204"/>
                  </a:moveTo>
                  <a:cubicBezTo>
                    <a:pt x="105" y="126"/>
                    <a:pt x="210" y="48"/>
                    <a:pt x="396" y="24"/>
                  </a:cubicBezTo>
                  <a:cubicBezTo>
                    <a:pt x="582" y="0"/>
                    <a:pt x="867" y="21"/>
                    <a:pt x="1116" y="60"/>
                  </a:cubicBezTo>
                  <a:cubicBezTo>
                    <a:pt x="1365" y="99"/>
                    <a:pt x="1627" y="178"/>
                    <a:pt x="1890" y="25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30" name="Freeform 43"/>
            <p:cNvSpPr>
              <a:spLocks/>
            </p:cNvSpPr>
            <p:nvPr/>
          </p:nvSpPr>
          <p:spPr bwMode="auto">
            <a:xfrm flipH="1">
              <a:off x="2888" y="1150"/>
              <a:ext cx="656" cy="660"/>
            </a:xfrm>
            <a:custGeom>
              <a:avLst/>
              <a:gdLst>
                <a:gd name="T0" fmla="*/ 0 w 656"/>
                <a:gd name="T1" fmla="*/ 660 h 660"/>
                <a:gd name="T2" fmla="*/ 24 w 656"/>
                <a:gd name="T3" fmla="*/ 612 h 660"/>
                <a:gd name="T4" fmla="*/ 120 w 656"/>
                <a:gd name="T5" fmla="*/ 440 h 660"/>
                <a:gd name="T6" fmla="*/ 304 w 656"/>
                <a:gd name="T7" fmla="*/ 188 h 660"/>
                <a:gd name="T8" fmla="*/ 552 w 656"/>
                <a:gd name="T9" fmla="*/ 28 h 660"/>
                <a:gd name="T10" fmla="*/ 656 w 656"/>
                <a:gd name="T11" fmla="*/ 20 h 660"/>
                <a:gd name="T12" fmla="*/ 0 60000 65536"/>
                <a:gd name="T13" fmla="*/ 0 60000 65536"/>
                <a:gd name="T14" fmla="*/ 0 60000 65536"/>
                <a:gd name="T15" fmla="*/ 0 60000 65536"/>
                <a:gd name="T16" fmla="*/ 0 60000 65536"/>
                <a:gd name="T17" fmla="*/ 0 60000 65536"/>
                <a:gd name="T18" fmla="*/ 0 w 656"/>
                <a:gd name="T19" fmla="*/ 0 h 660"/>
                <a:gd name="T20" fmla="*/ 656 w 656"/>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656" h="660">
                  <a:moveTo>
                    <a:pt x="0" y="660"/>
                  </a:moveTo>
                  <a:cubicBezTo>
                    <a:pt x="2" y="654"/>
                    <a:pt x="4" y="649"/>
                    <a:pt x="24" y="612"/>
                  </a:cubicBezTo>
                  <a:cubicBezTo>
                    <a:pt x="44" y="575"/>
                    <a:pt x="73" y="511"/>
                    <a:pt x="120" y="440"/>
                  </a:cubicBezTo>
                  <a:cubicBezTo>
                    <a:pt x="167" y="369"/>
                    <a:pt x="232" y="257"/>
                    <a:pt x="304" y="188"/>
                  </a:cubicBezTo>
                  <a:cubicBezTo>
                    <a:pt x="376" y="119"/>
                    <a:pt x="493" y="56"/>
                    <a:pt x="552" y="28"/>
                  </a:cubicBezTo>
                  <a:cubicBezTo>
                    <a:pt x="611" y="0"/>
                    <a:pt x="633" y="10"/>
                    <a:pt x="656" y="2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31" name="Line 44"/>
            <p:cNvSpPr>
              <a:spLocks noChangeShapeType="1"/>
            </p:cNvSpPr>
            <p:nvPr/>
          </p:nvSpPr>
          <p:spPr bwMode="auto">
            <a:xfrm>
              <a:off x="2888" y="1178"/>
              <a:ext cx="232" cy="740"/>
            </a:xfrm>
            <a:prstGeom prst="line">
              <a:avLst/>
            </a:prstGeom>
            <a:noFill/>
            <a:ln w="25400">
              <a:solidFill>
                <a:schemeClr val="tx1"/>
              </a:solidFill>
              <a:round/>
              <a:headEnd type="none" w="sm" len="sm"/>
              <a:tailEnd type="none" w="lg" len="lg"/>
            </a:ln>
          </p:spPr>
          <p:txBody>
            <a:bodyPr/>
            <a:lstStyle/>
            <a:p>
              <a:endParaRPr lang="en-US"/>
            </a:p>
          </p:txBody>
        </p:sp>
        <p:sp>
          <p:nvSpPr>
            <p:cNvPr id="105532" name="Line 45"/>
            <p:cNvSpPr>
              <a:spLocks noChangeShapeType="1"/>
            </p:cNvSpPr>
            <p:nvPr/>
          </p:nvSpPr>
          <p:spPr bwMode="auto">
            <a:xfrm>
              <a:off x="3084" y="1362"/>
              <a:ext cx="160" cy="512"/>
            </a:xfrm>
            <a:prstGeom prst="line">
              <a:avLst/>
            </a:prstGeom>
            <a:noFill/>
            <a:ln w="12700">
              <a:solidFill>
                <a:schemeClr val="tx1"/>
              </a:solidFill>
              <a:round/>
              <a:headEnd type="none" w="sm" len="sm"/>
              <a:tailEnd type="none" w="lg" len="lg"/>
            </a:ln>
          </p:spPr>
          <p:txBody>
            <a:bodyPr/>
            <a:lstStyle/>
            <a:p>
              <a:endParaRPr lang="en-US"/>
            </a:p>
          </p:txBody>
        </p:sp>
        <p:sp>
          <p:nvSpPr>
            <p:cNvPr id="105533" name="Line 46"/>
            <p:cNvSpPr>
              <a:spLocks noChangeShapeType="1"/>
            </p:cNvSpPr>
            <p:nvPr/>
          </p:nvSpPr>
          <p:spPr bwMode="auto">
            <a:xfrm flipH="1">
              <a:off x="3124" y="1894"/>
              <a:ext cx="120" cy="20"/>
            </a:xfrm>
            <a:prstGeom prst="line">
              <a:avLst/>
            </a:prstGeom>
            <a:noFill/>
            <a:ln w="12700">
              <a:solidFill>
                <a:schemeClr val="tx1"/>
              </a:solidFill>
              <a:round/>
              <a:headEnd type="none" w="sm" len="sm"/>
              <a:tailEnd type="none" w="lg" len="lg"/>
            </a:ln>
          </p:spPr>
          <p:txBody>
            <a:bodyPr/>
            <a:lstStyle/>
            <a:p>
              <a:endParaRPr lang="en-US"/>
            </a:p>
          </p:txBody>
        </p:sp>
        <p:sp>
          <p:nvSpPr>
            <p:cNvPr id="105534" name="Line 47"/>
            <p:cNvSpPr>
              <a:spLocks noChangeShapeType="1"/>
            </p:cNvSpPr>
            <p:nvPr/>
          </p:nvSpPr>
          <p:spPr bwMode="auto">
            <a:xfrm flipH="1">
              <a:off x="2988" y="1370"/>
              <a:ext cx="92" cy="20"/>
            </a:xfrm>
            <a:prstGeom prst="line">
              <a:avLst/>
            </a:prstGeom>
            <a:noFill/>
            <a:ln w="12700">
              <a:solidFill>
                <a:schemeClr val="tx1"/>
              </a:solidFill>
              <a:round/>
              <a:headEnd type="none" w="sm" len="sm"/>
              <a:tailEnd type="none" w="lg" len="lg"/>
            </a:ln>
          </p:spPr>
          <p:txBody>
            <a:bodyPr/>
            <a:lstStyle/>
            <a:p>
              <a:endParaRPr lang="en-US"/>
            </a:p>
          </p:txBody>
        </p:sp>
        <p:sp>
          <p:nvSpPr>
            <p:cNvPr id="105535" name="Freeform 48"/>
            <p:cNvSpPr>
              <a:spLocks/>
            </p:cNvSpPr>
            <p:nvPr/>
          </p:nvSpPr>
          <p:spPr bwMode="auto">
            <a:xfrm flipH="1">
              <a:off x="3856" y="1902"/>
              <a:ext cx="728" cy="408"/>
            </a:xfrm>
            <a:custGeom>
              <a:avLst/>
              <a:gdLst>
                <a:gd name="T0" fmla="*/ 0 w 728"/>
                <a:gd name="T1" fmla="*/ 0 h 408"/>
                <a:gd name="T2" fmla="*/ 364 w 728"/>
                <a:gd name="T3" fmla="*/ 340 h 408"/>
                <a:gd name="T4" fmla="*/ 728 w 728"/>
                <a:gd name="T5" fmla="*/ 408 h 408"/>
                <a:gd name="T6" fmla="*/ 0 60000 65536"/>
                <a:gd name="T7" fmla="*/ 0 60000 65536"/>
                <a:gd name="T8" fmla="*/ 0 60000 65536"/>
                <a:gd name="T9" fmla="*/ 0 w 728"/>
                <a:gd name="T10" fmla="*/ 0 h 408"/>
                <a:gd name="T11" fmla="*/ 728 w 728"/>
                <a:gd name="T12" fmla="*/ 408 h 408"/>
              </a:gdLst>
              <a:ahLst/>
              <a:cxnLst>
                <a:cxn ang="T6">
                  <a:pos x="T0" y="T1"/>
                </a:cxn>
                <a:cxn ang="T7">
                  <a:pos x="T2" y="T3"/>
                </a:cxn>
                <a:cxn ang="T8">
                  <a:pos x="T4" y="T5"/>
                </a:cxn>
              </a:cxnLst>
              <a:rect l="T9" t="T10" r="T11" b="T12"/>
              <a:pathLst>
                <a:path w="728" h="408">
                  <a:moveTo>
                    <a:pt x="0" y="0"/>
                  </a:moveTo>
                  <a:cubicBezTo>
                    <a:pt x="121" y="136"/>
                    <a:pt x="243" y="272"/>
                    <a:pt x="364" y="340"/>
                  </a:cubicBezTo>
                  <a:cubicBezTo>
                    <a:pt x="485" y="408"/>
                    <a:pt x="667" y="396"/>
                    <a:pt x="728" y="40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36" name="Line 49"/>
            <p:cNvSpPr>
              <a:spLocks noChangeShapeType="1"/>
            </p:cNvSpPr>
            <p:nvPr/>
          </p:nvSpPr>
          <p:spPr bwMode="auto">
            <a:xfrm flipH="1">
              <a:off x="3844" y="1938"/>
              <a:ext cx="356" cy="372"/>
            </a:xfrm>
            <a:prstGeom prst="line">
              <a:avLst/>
            </a:prstGeom>
            <a:noFill/>
            <a:ln w="25400">
              <a:solidFill>
                <a:schemeClr val="tx1"/>
              </a:solidFill>
              <a:round/>
              <a:headEnd type="none" w="sm" len="sm"/>
              <a:tailEnd type="none" w="lg" len="lg"/>
            </a:ln>
          </p:spPr>
          <p:txBody>
            <a:bodyPr/>
            <a:lstStyle/>
            <a:p>
              <a:endParaRPr lang="en-US"/>
            </a:p>
          </p:txBody>
        </p:sp>
        <p:sp>
          <p:nvSpPr>
            <p:cNvPr id="105537" name="Freeform 50"/>
            <p:cNvSpPr>
              <a:spLocks/>
            </p:cNvSpPr>
            <p:nvPr/>
          </p:nvSpPr>
          <p:spPr bwMode="auto">
            <a:xfrm flipH="1">
              <a:off x="4568" y="1834"/>
              <a:ext cx="624" cy="100"/>
            </a:xfrm>
            <a:custGeom>
              <a:avLst/>
              <a:gdLst>
                <a:gd name="T0" fmla="*/ 72 w 624"/>
                <a:gd name="T1" fmla="*/ 0 h 100"/>
                <a:gd name="T2" fmla="*/ 92 w 624"/>
                <a:gd name="T3" fmla="*/ 56 h 100"/>
                <a:gd name="T4" fmla="*/ 624 w 624"/>
                <a:gd name="T5" fmla="*/ 100 h 100"/>
                <a:gd name="T6" fmla="*/ 0 60000 65536"/>
                <a:gd name="T7" fmla="*/ 0 60000 65536"/>
                <a:gd name="T8" fmla="*/ 0 60000 65536"/>
                <a:gd name="T9" fmla="*/ 0 w 624"/>
                <a:gd name="T10" fmla="*/ 0 h 100"/>
                <a:gd name="T11" fmla="*/ 624 w 624"/>
                <a:gd name="T12" fmla="*/ 100 h 100"/>
              </a:gdLst>
              <a:ahLst/>
              <a:cxnLst>
                <a:cxn ang="T6">
                  <a:pos x="T0" y="T1"/>
                </a:cxn>
                <a:cxn ang="T7">
                  <a:pos x="T2" y="T3"/>
                </a:cxn>
                <a:cxn ang="T8">
                  <a:pos x="T4" y="T5"/>
                </a:cxn>
              </a:cxnLst>
              <a:rect l="T9" t="T10" r="T11" b="T12"/>
              <a:pathLst>
                <a:path w="624" h="100">
                  <a:moveTo>
                    <a:pt x="72" y="0"/>
                  </a:moveTo>
                  <a:cubicBezTo>
                    <a:pt x="36" y="19"/>
                    <a:pt x="0" y="39"/>
                    <a:pt x="92" y="56"/>
                  </a:cubicBezTo>
                  <a:cubicBezTo>
                    <a:pt x="184" y="73"/>
                    <a:pt x="404" y="86"/>
                    <a:pt x="624" y="10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38" name="Freeform 51"/>
            <p:cNvSpPr>
              <a:spLocks/>
            </p:cNvSpPr>
            <p:nvPr/>
          </p:nvSpPr>
          <p:spPr bwMode="auto">
            <a:xfrm flipH="1">
              <a:off x="3120" y="1914"/>
              <a:ext cx="992" cy="126"/>
            </a:xfrm>
            <a:custGeom>
              <a:avLst/>
              <a:gdLst>
                <a:gd name="T0" fmla="*/ 0 w 992"/>
                <a:gd name="T1" fmla="*/ 84 h 126"/>
                <a:gd name="T2" fmla="*/ 704 w 992"/>
                <a:gd name="T3" fmla="*/ 112 h 126"/>
                <a:gd name="T4" fmla="*/ 992 w 992"/>
                <a:gd name="T5" fmla="*/ 0 h 126"/>
                <a:gd name="T6" fmla="*/ 0 60000 65536"/>
                <a:gd name="T7" fmla="*/ 0 60000 65536"/>
                <a:gd name="T8" fmla="*/ 0 60000 65536"/>
                <a:gd name="T9" fmla="*/ 0 w 992"/>
                <a:gd name="T10" fmla="*/ 0 h 126"/>
                <a:gd name="T11" fmla="*/ 992 w 992"/>
                <a:gd name="T12" fmla="*/ 126 h 126"/>
              </a:gdLst>
              <a:ahLst/>
              <a:cxnLst>
                <a:cxn ang="T6">
                  <a:pos x="T0" y="T1"/>
                </a:cxn>
                <a:cxn ang="T7">
                  <a:pos x="T2" y="T3"/>
                </a:cxn>
                <a:cxn ang="T8">
                  <a:pos x="T4" y="T5"/>
                </a:cxn>
              </a:cxnLst>
              <a:rect l="T9" t="T10" r="T11" b="T12"/>
              <a:pathLst>
                <a:path w="992" h="126">
                  <a:moveTo>
                    <a:pt x="0" y="84"/>
                  </a:moveTo>
                  <a:cubicBezTo>
                    <a:pt x="269" y="105"/>
                    <a:pt x="539" y="126"/>
                    <a:pt x="704" y="112"/>
                  </a:cubicBezTo>
                  <a:cubicBezTo>
                    <a:pt x="869" y="98"/>
                    <a:pt x="930" y="49"/>
                    <a:pt x="992"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39" name="Freeform 52"/>
            <p:cNvSpPr>
              <a:spLocks/>
            </p:cNvSpPr>
            <p:nvPr/>
          </p:nvSpPr>
          <p:spPr bwMode="auto">
            <a:xfrm flipH="1">
              <a:off x="4668" y="1662"/>
              <a:ext cx="71" cy="144"/>
            </a:xfrm>
            <a:custGeom>
              <a:avLst/>
              <a:gdLst>
                <a:gd name="T0" fmla="*/ 71 w 71"/>
                <a:gd name="T1" fmla="*/ 0 h 144"/>
                <a:gd name="T2" fmla="*/ 11 w 71"/>
                <a:gd name="T3" fmla="*/ 72 h 144"/>
                <a:gd name="T4" fmla="*/ 3 w 71"/>
                <a:gd name="T5" fmla="*/ 144 h 144"/>
                <a:gd name="T6" fmla="*/ 0 60000 65536"/>
                <a:gd name="T7" fmla="*/ 0 60000 65536"/>
                <a:gd name="T8" fmla="*/ 0 60000 65536"/>
                <a:gd name="T9" fmla="*/ 0 w 71"/>
                <a:gd name="T10" fmla="*/ 0 h 144"/>
                <a:gd name="T11" fmla="*/ 71 w 71"/>
                <a:gd name="T12" fmla="*/ 144 h 144"/>
              </a:gdLst>
              <a:ahLst/>
              <a:cxnLst>
                <a:cxn ang="T6">
                  <a:pos x="T0" y="T1"/>
                </a:cxn>
                <a:cxn ang="T7">
                  <a:pos x="T2" y="T3"/>
                </a:cxn>
                <a:cxn ang="T8">
                  <a:pos x="T4" y="T5"/>
                </a:cxn>
              </a:cxnLst>
              <a:rect l="T9" t="T10" r="T11" b="T12"/>
              <a:pathLst>
                <a:path w="71" h="144">
                  <a:moveTo>
                    <a:pt x="71" y="0"/>
                  </a:moveTo>
                  <a:cubicBezTo>
                    <a:pt x="46" y="24"/>
                    <a:pt x="22" y="48"/>
                    <a:pt x="11" y="72"/>
                  </a:cubicBezTo>
                  <a:cubicBezTo>
                    <a:pt x="0" y="96"/>
                    <a:pt x="1" y="120"/>
                    <a:pt x="3"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40" name="Freeform 53"/>
            <p:cNvSpPr>
              <a:spLocks/>
            </p:cNvSpPr>
            <p:nvPr/>
          </p:nvSpPr>
          <p:spPr bwMode="auto">
            <a:xfrm flipH="1">
              <a:off x="4488" y="1794"/>
              <a:ext cx="248" cy="12"/>
            </a:xfrm>
            <a:custGeom>
              <a:avLst/>
              <a:gdLst>
                <a:gd name="T0" fmla="*/ 0 w 248"/>
                <a:gd name="T1" fmla="*/ 0 h 12"/>
                <a:gd name="T2" fmla="*/ 248 w 248"/>
                <a:gd name="T3" fmla="*/ 12 h 12"/>
                <a:gd name="T4" fmla="*/ 0 60000 65536"/>
                <a:gd name="T5" fmla="*/ 0 60000 65536"/>
                <a:gd name="T6" fmla="*/ 0 w 248"/>
                <a:gd name="T7" fmla="*/ 0 h 12"/>
                <a:gd name="T8" fmla="*/ 248 w 248"/>
                <a:gd name="T9" fmla="*/ 12 h 12"/>
              </a:gdLst>
              <a:ahLst/>
              <a:cxnLst>
                <a:cxn ang="T4">
                  <a:pos x="T0" y="T1"/>
                </a:cxn>
                <a:cxn ang="T5">
                  <a:pos x="T2" y="T3"/>
                </a:cxn>
              </a:cxnLst>
              <a:rect l="T6" t="T7" r="T8" b="T9"/>
              <a:pathLst>
                <a:path w="248" h="12">
                  <a:moveTo>
                    <a:pt x="0" y="0"/>
                  </a:moveTo>
                  <a:cubicBezTo>
                    <a:pt x="103" y="5"/>
                    <a:pt x="207" y="10"/>
                    <a:pt x="248" y="12"/>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41" name="Freeform 54"/>
            <p:cNvSpPr>
              <a:spLocks/>
            </p:cNvSpPr>
            <p:nvPr/>
          </p:nvSpPr>
          <p:spPr bwMode="auto">
            <a:xfrm flipH="1">
              <a:off x="4324" y="1670"/>
              <a:ext cx="164" cy="136"/>
            </a:xfrm>
            <a:custGeom>
              <a:avLst/>
              <a:gdLst>
                <a:gd name="T0" fmla="*/ 0 w 164"/>
                <a:gd name="T1" fmla="*/ 136 h 136"/>
                <a:gd name="T2" fmla="*/ 32 w 164"/>
                <a:gd name="T3" fmla="*/ 88 h 136"/>
                <a:gd name="T4" fmla="*/ 68 w 164"/>
                <a:gd name="T5" fmla="*/ 32 h 136"/>
                <a:gd name="T6" fmla="*/ 164 w 164"/>
                <a:gd name="T7" fmla="*/ 0 h 136"/>
                <a:gd name="T8" fmla="*/ 0 60000 65536"/>
                <a:gd name="T9" fmla="*/ 0 60000 65536"/>
                <a:gd name="T10" fmla="*/ 0 60000 65536"/>
                <a:gd name="T11" fmla="*/ 0 60000 65536"/>
                <a:gd name="T12" fmla="*/ 0 w 164"/>
                <a:gd name="T13" fmla="*/ 0 h 136"/>
                <a:gd name="T14" fmla="*/ 164 w 164"/>
                <a:gd name="T15" fmla="*/ 136 h 136"/>
              </a:gdLst>
              <a:ahLst/>
              <a:cxnLst>
                <a:cxn ang="T8">
                  <a:pos x="T0" y="T1"/>
                </a:cxn>
                <a:cxn ang="T9">
                  <a:pos x="T2" y="T3"/>
                </a:cxn>
                <a:cxn ang="T10">
                  <a:pos x="T4" y="T5"/>
                </a:cxn>
                <a:cxn ang="T11">
                  <a:pos x="T6" y="T7"/>
                </a:cxn>
              </a:cxnLst>
              <a:rect l="T12" t="T13" r="T14" b="T15"/>
              <a:pathLst>
                <a:path w="164" h="136">
                  <a:moveTo>
                    <a:pt x="0" y="136"/>
                  </a:moveTo>
                  <a:cubicBezTo>
                    <a:pt x="10" y="120"/>
                    <a:pt x="21" y="105"/>
                    <a:pt x="32" y="88"/>
                  </a:cubicBezTo>
                  <a:cubicBezTo>
                    <a:pt x="43" y="71"/>
                    <a:pt x="46" y="47"/>
                    <a:pt x="68" y="32"/>
                  </a:cubicBezTo>
                  <a:cubicBezTo>
                    <a:pt x="90" y="17"/>
                    <a:pt x="127" y="8"/>
                    <a:pt x="164"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5542" name="Freeform 55"/>
            <p:cNvSpPr>
              <a:spLocks/>
            </p:cNvSpPr>
            <p:nvPr/>
          </p:nvSpPr>
          <p:spPr bwMode="auto">
            <a:xfrm flipH="1">
              <a:off x="4411" y="1659"/>
              <a:ext cx="248" cy="1"/>
            </a:xfrm>
            <a:custGeom>
              <a:avLst/>
              <a:gdLst>
                <a:gd name="T0" fmla="*/ 19 w 248"/>
                <a:gd name="T1" fmla="*/ 0 h 1"/>
                <a:gd name="T2" fmla="*/ 38 w 248"/>
                <a:gd name="T3" fmla="*/ 1 h 1"/>
                <a:gd name="T4" fmla="*/ 248 w 248"/>
                <a:gd name="T5" fmla="*/ 1 h 1"/>
                <a:gd name="T6" fmla="*/ 0 60000 65536"/>
                <a:gd name="T7" fmla="*/ 0 60000 65536"/>
                <a:gd name="T8" fmla="*/ 0 60000 65536"/>
                <a:gd name="T9" fmla="*/ 0 w 248"/>
                <a:gd name="T10" fmla="*/ 0 h 1"/>
                <a:gd name="T11" fmla="*/ 248 w 248"/>
                <a:gd name="T12" fmla="*/ 1 h 1"/>
              </a:gdLst>
              <a:ahLst/>
              <a:cxnLst>
                <a:cxn ang="T6">
                  <a:pos x="T0" y="T1"/>
                </a:cxn>
                <a:cxn ang="T7">
                  <a:pos x="T2" y="T3"/>
                </a:cxn>
                <a:cxn ang="T8">
                  <a:pos x="T4" y="T5"/>
                </a:cxn>
              </a:cxnLst>
              <a:rect l="T9" t="T10" r="T11" b="T12"/>
              <a:pathLst>
                <a:path w="248" h="1">
                  <a:moveTo>
                    <a:pt x="19" y="0"/>
                  </a:moveTo>
                  <a:cubicBezTo>
                    <a:pt x="9" y="0"/>
                    <a:pt x="0" y="1"/>
                    <a:pt x="38" y="1"/>
                  </a:cubicBezTo>
                  <a:cubicBezTo>
                    <a:pt x="76" y="1"/>
                    <a:pt x="162" y="1"/>
                    <a:pt x="248" y="1"/>
                  </a:cubicBezTo>
                </a:path>
              </a:pathLst>
            </a:custGeom>
            <a:noFill/>
            <a:ln w="53975" cap="flat" cmpd="sng">
              <a:solidFill>
                <a:schemeClr val="bg1"/>
              </a:solidFill>
              <a:prstDash val="solid"/>
              <a:round/>
              <a:headEnd type="none" w="sm" len="sm"/>
              <a:tailEnd type="none" w="lg" len="lg"/>
            </a:ln>
          </p:spPr>
          <p:txBody>
            <a:bodyPr/>
            <a:lstStyle/>
            <a:p>
              <a:endParaRPr lang="en-US"/>
            </a:p>
          </p:txBody>
        </p:sp>
        <p:sp>
          <p:nvSpPr>
            <p:cNvPr id="105543" name="Line 56"/>
            <p:cNvSpPr>
              <a:spLocks noChangeShapeType="1"/>
            </p:cNvSpPr>
            <p:nvPr/>
          </p:nvSpPr>
          <p:spPr bwMode="auto">
            <a:xfrm flipH="1">
              <a:off x="4948" y="2310"/>
              <a:ext cx="0" cy="0"/>
            </a:xfrm>
            <a:prstGeom prst="line">
              <a:avLst/>
            </a:prstGeom>
            <a:noFill/>
            <a:ln w="25400">
              <a:solidFill>
                <a:schemeClr val="tx1"/>
              </a:solidFill>
              <a:round/>
              <a:headEnd type="none" w="sm" len="sm"/>
              <a:tailEnd type="none" w="lg" len="lg"/>
            </a:ln>
          </p:spPr>
          <p:txBody>
            <a:bodyPr/>
            <a:lstStyle/>
            <a:p>
              <a:endParaRPr lang="en-US"/>
            </a:p>
          </p:txBody>
        </p:sp>
        <p:sp>
          <p:nvSpPr>
            <p:cNvPr id="105544" name="Freeform 57"/>
            <p:cNvSpPr>
              <a:spLocks/>
            </p:cNvSpPr>
            <p:nvPr/>
          </p:nvSpPr>
          <p:spPr bwMode="auto">
            <a:xfrm>
              <a:off x="4467" y="1443"/>
              <a:ext cx="147" cy="357"/>
            </a:xfrm>
            <a:custGeom>
              <a:avLst/>
              <a:gdLst>
                <a:gd name="T0" fmla="*/ 147 w 147"/>
                <a:gd name="T1" fmla="*/ 35 h 357"/>
                <a:gd name="T2" fmla="*/ 127 w 147"/>
                <a:gd name="T3" fmla="*/ 7 h 357"/>
                <a:gd name="T4" fmla="*/ 112 w 147"/>
                <a:gd name="T5" fmla="*/ 0 h 357"/>
                <a:gd name="T6" fmla="*/ 51 w 147"/>
                <a:gd name="T7" fmla="*/ 5 h 357"/>
                <a:gd name="T8" fmla="*/ 37 w 147"/>
                <a:gd name="T9" fmla="*/ 10 h 357"/>
                <a:gd name="T10" fmla="*/ 19 w 147"/>
                <a:gd name="T11" fmla="*/ 26 h 357"/>
                <a:gd name="T12" fmla="*/ 11 w 147"/>
                <a:gd name="T13" fmla="*/ 34 h 357"/>
                <a:gd name="T14" fmla="*/ 26 w 147"/>
                <a:gd name="T15" fmla="*/ 98 h 357"/>
                <a:gd name="T16" fmla="*/ 35 w 147"/>
                <a:gd name="T17" fmla="*/ 109 h 357"/>
                <a:gd name="T18" fmla="*/ 42 w 147"/>
                <a:gd name="T19" fmla="*/ 117 h 357"/>
                <a:gd name="T20" fmla="*/ 48 w 147"/>
                <a:gd name="T21" fmla="*/ 141 h 357"/>
                <a:gd name="T22" fmla="*/ 45 w 147"/>
                <a:gd name="T23" fmla="*/ 162 h 357"/>
                <a:gd name="T24" fmla="*/ 40 w 147"/>
                <a:gd name="T25" fmla="*/ 165 h 357"/>
                <a:gd name="T26" fmla="*/ 39 w 147"/>
                <a:gd name="T27" fmla="*/ 170 h 357"/>
                <a:gd name="T28" fmla="*/ 32 w 147"/>
                <a:gd name="T29" fmla="*/ 179 h 357"/>
                <a:gd name="T30" fmla="*/ 16 w 147"/>
                <a:gd name="T31" fmla="*/ 211 h 357"/>
                <a:gd name="T32" fmla="*/ 8 w 147"/>
                <a:gd name="T33" fmla="*/ 231 h 357"/>
                <a:gd name="T34" fmla="*/ 0 w 147"/>
                <a:gd name="T35" fmla="*/ 333 h 357"/>
                <a:gd name="T36" fmla="*/ 26 w 147"/>
                <a:gd name="T37" fmla="*/ 35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357"/>
                <a:gd name="T59" fmla="*/ 147 w 14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357">
                  <a:moveTo>
                    <a:pt x="147" y="35"/>
                  </a:moveTo>
                  <a:cubicBezTo>
                    <a:pt x="140" y="25"/>
                    <a:pt x="142" y="9"/>
                    <a:pt x="127" y="7"/>
                  </a:cubicBezTo>
                  <a:cubicBezTo>
                    <a:pt x="122" y="2"/>
                    <a:pt x="118" y="2"/>
                    <a:pt x="112" y="0"/>
                  </a:cubicBezTo>
                  <a:cubicBezTo>
                    <a:pt x="95" y="6"/>
                    <a:pt x="69" y="4"/>
                    <a:pt x="51" y="5"/>
                  </a:cubicBezTo>
                  <a:cubicBezTo>
                    <a:pt x="47" y="7"/>
                    <a:pt x="41" y="8"/>
                    <a:pt x="37" y="10"/>
                  </a:cubicBezTo>
                  <a:cubicBezTo>
                    <a:pt x="30" y="14"/>
                    <a:pt x="26" y="22"/>
                    <a:pt x="19" y="26"/>
                  </a:cubicBezTo>
                  <a:cubicBezTo>
                    <a:pt x="17" y="29"/>
                    <a:pt x="11" y="30"/>
                    <a:pt x="11" y="34"/>
                  </a:cubicBezTo>
                  <a:cubicBezTo>
                    <a:pt x="10" y="47"/>
                    <a:pt x="9" y="88"/>
                    <a:pt x="26" y="98"/>
                  </a:cubicBezTo>
                  <a:cubicBezTo>
                    <a:pt x="27" y="106"/>
                    <a:pt x="29" y="105"/>
                    <a:pt x="35" y="109"/>
                  </a:cubicBezTo>
                  <a:cubicBezTo>
                    <a:pt x="42" y="125"/>
                    <a:pt x="31" y="103"/>
                    <a:pt x="42" y="117"/>
                  </a:cubicBezTo>
                  <a:cubicBezTo>
                    <a:pt x="46" y="122"/>
                    <a:pt x="47" y="135"/>
                    <a:pt x="48" y="141"/>
                  </a:cubicBezTo>
                  <a:cubicBezTo>
                    <a:pt x="47" y="148"/>
                    <a:pt x="47" y="155"/>
                    <a:pt x="45" y="162"/>
                  </a:cubicBezTo>
                  <a:cubicBezTo>
                    <a:pt x="44" y="164"/>
                    <a:pt x="41" y="163"/>
                    <a:pt x="40" y="165"/>
                  </a:cubicBezTo>
                  <a:cubicBezTo>
                    <a:pt x="39" y="166"/>
                    <a:pt x="40" y="169"/>
                    <a:pt x="39" y="170"/>
                  </a:cubicBezTo>
                  <a:cubicBezTo>
                    <a:pt x="37" y="173"/>
                    <a:pt x="34" y="176"/>
                    <a:pt x="32" y="179"/>
                  </a:cubicBezTo>
                  <a:cubicBezTo>
                    <a:pt x="25" y="188"/>
                    <a:pt x="23" y="201"/>
                    <a:pt x="16" y="211"/>
                  </a:cubicBezTo>
                  <a:cubicBezTo>
                    <a:pt x="15" y="218"/>
                    <a:pt x="11" y="224"/>
                    <a:pt x="8" y="231"/>
                  </a:cubicBezTo>
                  <a:cubicBezTo>
                    <a:pt x="1" y="286"/>
                    <a:pt x="0" y="193"/>
                    <a:pt x="0" y="333"/>
                  </a:cubicBezTo>
                  <a:lnTo>
                    <a:pt x="26" y="357"/>
                  </a:lnTo>
                </a:path>
              </a:pathLst>
            </a:custGeom>
            <a:noFill/>
            <a:ln w="12700" cmpd="sng">
              <a:solidFill>
                <a:schemeClr val="tx1"/>
              </a:solidFill>
              <a:round/>
              <a:headEnd/>
              <a:tailEnd/>
            </a:ln>
          </p:spPr>
          <p:txBody>
            <a:bodyPr/>
            <a:lstStyle/>
            <a:p>
              <a:endParaRPr lang="en-US"/>
            </a:p>
          </p:txBody>
        </p:sp>
        <p:sp>
          <p:nvSpPr>
            <p:cNvPr id="105545" name="Freeform 58"/>
            <p:cNvSpPr>
              <a:spLocks/>
            </p:cNvSpPr>
            <p:nvPr/>
          </p:nvSpPr>
          <p:spPr bwMode="auto">
            <a:xfrm>
              <a:off x="4604" y="1481"/>
              <a:ext cx="26" cy="57"/>
            </a:xfrm>
            <a:custGeom>
              <a:avLst/>
              <a:gdLst>
                <a:gd name="T0" fmla="*/ 11 w 26"/>
                <a:gd name="T1" fmla="*/ 0 h 57"/>
                <a:gd name="T2" fmla="*/ 2 w 26"/>
                <a:gd name="T3" fmla="*/ 14 h 57"/>
                <a:gd name="T4" fmla="*/ 0 w 26"/>
                <a:gd name="T5" fmla="*/ 24 h 57"/>
                <a:gd name="T6" fmla="*/ 26 w 26"/>
                <a:gd name="T7" fmla="*/ 47 h 57"/>
                <a:gd name="T8" fmla="*/ 23 w 26"/>
                <a:gd name="T9" fmla="*/ 57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11" y="0"/>
                  </a:moveTo>
                  <a:cubicBezTo>
                    <a:pt x="6" y="5"/>
                    <a:pt x="9" y="11"/>
                    <a:pt x="2" y="14"/>
                  </a:cubicBezTo>
                  <a:cubicBezTo>
                    <a:pt x="1" y="17"/>
                    <a:pt x="0" y="24"/>
                    <a:pt x="0" y="24"/>
                  </a:cubicBezTo>
                  <a:lnTo>
                    <a:pt x="26" y="47"/>
                  </a:lnTo>
                  <a:lnTo>
                    <a:pt x="23" y="57"/>
                  </a:lnTo>
                </a:path>
              </a:pathLst>
            </a:custGeom>
            <a:noFill/>
            <a:ln w="9525">
              <a:solidFill>
                <a:schemeClr val="tx1"/>
              </a:solidFill>
              <a:round/>
              <a:headEnd/>
              <a:tailEnd/>
            </a:ln>
          </p:spPr>
          <p:txBody>
            <a:bodyPr/>
            <a:lstStyle/>
            <a:p>
              <a:endParaRPr lang="en-US"/>
            </a:p>
          </p:txBody>
        </p:sp>
        <p:sp>
          <p:nvSpPr>
            <p:cNvPr id="105546" name="Freeform 59"/>
            <p:cNvSpPr>
              <a:spLocks/>
            </p:cNvSpPr>
            <p:nvPr/>
          </p:nvSpPr>
          <p:spPr bwMode="auto">
            <a:xfrm>
              <a:off x="4600" y="1538"/>
              <a:ext cx="45" cy="84"/>
            </a:xfrm>
            <a:custGeom>
              <a:avLst/>
              <a:gdLst>
                <a:gd name="T0" fmla="*/ 26 w 45"/>
                <a:gd name="T1" fmla="*/ 2 h 84"/>
                <a:gd name="T2" fmla="*/ 10 w 45"/>
                <a:gd name="T3" fmla="*/ 0 h 84"/>
                <a:gd name="T4" fmla="*/ 8 w 45"/>
                <a:gd name="T5" fmla="*/ 9 h 84"/>
                <a:gd name="T6" fmla="*/ 2 w 45"/>
                <a:gd name="T7" fmla="*/ 15 h 84"/>
                <a:gd name="T8" fmla="*/ 10 w 45"/>
                <a:gd name="T9" fmla="*/ 17 h 84"/>
                <a:gd name="T10" fmla="*/ 18 w 45"/>
                <a:gd name="T11" fmla="*/ 22 h 84"/>
                <a:gd name="T12" fmla="*/ 39 w 45"/>
                <a:gd name="T13" fmla="*/ 53 h 84"/>
                <a:gd name="T14" fmla="*/ 45 w 45"/>
                <a:gd name="T15" fmla="*/ 80 h 84"/>
                <a:gd name="T16" fmla="*/ 34 w 45"/>
                <a:gd name="T17" fmla="*/ 84 h 84"/>
                <a:gd name="T18" fmla="*/ 19 w 45"/>
                <a:gd name="T19" fmla="*/ 75 h 84"/>
                <a:gd name="T20" fmla="*/ 10 w 45"/>
                <a:gd name="T21" fmla="*/ 65 h 84"/>
                <a:gd name="T22" fmla="*/ 0 w 45"/>
                <a:gd name="T23" fmla="*/ 59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84"/>
                <a:gd name="T38" fmla="*/ 45 w 4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84">
                  <a:moveTo>
                    <a:pt x="26" y="2"/>
                  </a:moveTo>
                  <a:cubicBezTo>
                    <a:pt x="13" y="0"/>
                    <a:pt x="18" y="0"/>
                    <a:pt x="10" y="0"/>
                  </a:cubicBezTo>
                  <a:lnTo>
                    <a:pt x="8" y="9"/>
                  </a:lnTo>
                  <a:cubicBezTo>
                    <a:pt x="6" y="11"/>
                    <a:pt x="1" y="12"/>
                    <a:pt x="2" y="15"/>
                  </a:cubicBezTo>
                  <a:cubicBezTo>
                    <a:pt x="3" y="18"/>
                    <a:pt x="10" y="17"/>
                    <a:pt x="10" y="17"/>
                  </a:cubicBezTo>
                  <a:cubicBezTo>
                    <a:pt x="12" y="19"/>
                    <a:pt x="18" y="22"/>
                    <a:pt x="18" y="22"/>
                  </a:cubicBezTo>
                  <a:lnTo>
                    <a:pt x="39" y="53"/>
                  </a:lnTo>
                  <a:lnTo>
                    <a:pt x="45" y="80"/>
                  </a:lnTo>
                  <a:lnTo>
                    <a:pt x="34" y="84"/>
                  </a:lnTo>
                  <a:lnTo>
                    <a:pt x="19" y="75"/>
                  </a:lnTo>
                  <a:lnTo>
                    <a:pt x="10" y="65"/>
                  </a:lnTo>
                  <a:lnTo>
                    <a:pt x="0" y="59"/>
                  </a:lnTo>
                </a:path>
              </a:pathLst>
            </a:custGeom>
            <a:noFill/>
            <a:ln w="6350" cmpd="sng">
              <a:solidFill>
                <a:schemeClr val="tx1"/>
              </a:solidFill>
              <a:round/>
              <a:headEnd/>
              <a:tailEnd/>
            </a:ln>
          </p:spPr>
          <p:txBody>
            <a:bodyPr/>
            <a:lstStyle/>
            <a:p>
              <a:endParaRPr lang="en-US"/>
            </a:p>
          </p:txBody>
        </p:sp>
        <p:sp>
          <p:nvSpPr>
            <p:cNvPr id="105547" name="Freeform 60"/>
            <p:cNvSpPr>
              <a:spLocks/>
            </p:cNvSpPr>
            <p:nvPr/>
          </p:nvSpPr>
          <p:spPr bwMode="auto">
            <a:xfrm>
              <a:off x="4584" y="1607"/>
              <a:ext cx="91" cy="85"/>
            </a:xfrm>
            <a:custGeom>
              <a:avLst/>
              <a:gdLst>
                <a:gd name="T0" fmla="*/ 4 w 91"/>
                <a:gd name="T1" fmla="*/ 0 h 85"/>
                <a:gd name="T2" fmla="*/ 7 w 91"/>
                <a:gd name="T3" fmla="*/ 12 h 85"/>
                <a:gd name="T4" fmla="*/ 1 w 91"/>
                <a:gd name="T5" fmla="*/ 39 h 85"/>
                <a:gd name="T6" fmla="*/ 0 w 91"/>
                <a:gd name="T7" fmla="*/ 47 h 85"/>
                <a:gd name="T8" fmla="*/ 20 w 91"/>
                <a:gd name="T9" fmla="*/ 79 h 85"/>
                <a:gd name="T10" fmla="*/ 29 w 91"/>
                <a:gd name="T11" fmla="*/ 83 h 85"/>
                <a:gd name="T12" fmla="*/ 91 w 91"/>
                <a:gd name="T13" fmla="*/ 73 h 85"/>
                <a:gd name="T14" fmla="*/ 0 60000 65536"/>
                <a:gd name="T15" fmla="*/ 0 60000 65536"/>
                <a:gd name="T16" fmla="*/ 0 60000 65536"/>
                <a:gd name="T17" fmla="*/ 0 60000 65536"/>
                <a:gd name="T18" fmla="*/ 0 60000 65536"/>
                <a:gd name="T19" fmla="*/ 0 60000 65536"/>
                <a:gd name="T20" fmla="*/ 0 60000 65536"/>
                <a:gd name="T21" fmla="*/ 0 w 91"/>
                <a:gd name="T22" fmla="*/ 0 h 85"/>
                <a:gd name="T23" fmla="*/ 91 w 9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85">
                  <a:moveTo>
                    <a:pt x="4" y="0"/>
                  </a:moveTo>
                  <a:cubicBezTo>
                    <a:pt x="5" y="4"/>
                    <a:pt x="7" y="12"/>
                    <a:pt x="7" y="12"/>
                  </a:cubicBezTo>
                  <a:cubicBezTo>
                    <a:pt x="6" y="25"/>
                    <a:pt x="4" y="29"/>
                    <a:pt x="1" y="39"/>
                  </a:cubicBezTo>
                  <a:cubicBezTo>
                    <a:pt x="1" y="42"/>
                    <a:pt x="0" y="44"/>
                    <a:pt x="0" y="47"/>
                  </a:cubicBezTo>
                  <a:cubicBezTo>
                    <a:pt x="0" y="76"/>
                    <a:pt x="1" y="70"/>
                    <a:pt x="20" y="79"/>
                  </a:cubicBezTo>
                  <a:cubicBezTo>
                    <a:pt x="24" y="85"/>
                    <a:pt x="21" y="83"/>
                    <a:pt x="29" y="83"/>
                  </a:cubicBezTo>
                  <a:lnTo>
                    <a:pt x="91" y="73"/>
                  </a:lnTo>
                </a:path>
              </a:pathLst>
            </a:custGeom>
            <a:noFill/>
            <a:ln w="9525">
              <a:solidFill>
                <a:schemeClr val="tx1"/>
              </a:solidFill>
              <a:round/>
              <a:headEnd/>
              <a:tailEnd/>
            </a:ln>
          </p:spPr>
          <p:txBody>
            <a:bodyPr/>
            <a:lstStyle/>
            <a:p>
              <a:endParaRPr lang="en-US"/>
            </a:p>
          </p:txBody>
        </p:sp>
        <p:sp>
          <p:nvSpPr>
            <p:cNvPr id="105548" name="Oval 61"/>
            <p:cNvSpPr>
              <a:spLocks noChangeArrowheads="1"/>
            </p:cNvSpPr>
            <p:nvPr/>
          </p:nvSpPr>
          <p:spPr bwMode="auto">
            <a:xfrm>
              <a:off x="4570" y="1484"/>
              <a:ext cx="27" cy="43"/>
            </a:xfrm>
            <a:prstGeom prst="ellipse">
              <a:avLst/>
            </a:prstGeom>
            <a:noFill/>
            <a:ln w="6350">
              <a:solidFill>
                <a:schemeClr val="tx1"/>
              </a:solidFill>
              <a:round/>
              <a:headEnd/>
              <a:tailEnd/>
            </a:ln>
          </p:spPr>
          <p:txBody>
            <a:bodyPr wrap="none" anchor="ctr"/>
            <a:lstStyle/>
            <a:p>
              <a:pPr eaLnBrk="0" hangingPunct="0"/>
              <a:endParaRPr lang="en-US" altLang="en-US"/>
            </a:p>
          </p:txBody>
        </p:sp>
        <p:sp>
          <p:nvSpPr>
            <p:cNvPr id="105549" name="Freeform 62"/>
            <p:cNvSpPr>
              <a:spLocks/>
            </p:cNvSpPr>
            <p:nvPr/>
          </p:nvSpPr>
          <p:spPr bwMode="auto">
            <a:xfrm>
              <a:off x="4505" y="1502"/>
              <a:ext cx="62" cy="20"/>
            </a:xfrm>
            <a:custGeom>
              <a:avLst/>
              <a:gdLst>
                <a:gd name="T0" fmla="*/ 62 w 62"/>
                <a:gd name="T1" fmla="*/ 3 h 20"/>
                <a:gd name="T2" fmla="*/ 51 w 62"/>
                <a:gd name="T3" fmla="*/ 3 h 20"/>
                <a:gd name="T4" fmla="*/ 11 w 62"/>
                <a:gd name="T5" fmla="*/ 0 h 20"/>
                <a:gd name="T6" fmla="*/ 3 w 62"/>
                <a:gd name="T7" fmla="*/ 4 h 20"/>
                <a:gd name="T8" fmla="*/ 3 w 62"/>
                <a:gd name="T9" fmla="*/ 20 h 20"/>
                <a:gd name="T10" fmla="*/ 0 60000 65536"/>
                <a:gd name="T11" fmla="*/ 0 60000 65536"/>
                <a:gd name="T12" fmla="*/ 0 60000 65536"/>
                <a:gd name="T13" fmla="*/ 0 60000 65536"/>
                <a:gd name="T14" fmla="*/ 0 60000 65536"/>
                <a:gd name="T15" fmla="*/ 0 w 62"/>
                <a:gd name="T16" fmla="*/ 0 h 20"/>
                <a:gd name="T17" fmla="*/ 62 w 62"/>
                <a:gd name="T18" fmla="*/ 20 h 20"/>
              </a:gdLst>
              <a:ahLst/>
              <a:cxnLst>
                <a:cxn ang="T10">
                  <a:pos x="T0" y="T1"/>
                </a:cxn>
                <a:cxn ang="T11">
                  <a:pos x="T2" y="T3"/>
                </a:cxn>
                <a:cxn ang="T12">
                  <a:pos x="T4" y="T5"/>
                </a:cxn>
                <a:cxn ang="T13">
                  <a:pos x="T6" y="T7"/>
                </a:cxn>
                <a:cxn ang="T14">
                  <a:pos x="T8" y="T9"/>
                </a:cxn>
              </a:cxnLst>
              <a:rect l="T15" t="T16" r="T17" b="T18"/>
              <a:pathLst>
                <a:path w="62" h="20">
                  <a:moveTo>
                    <a:pt x="62" y="3"/>
                  </a:moveTo>
                  <a:cubicBezTo>
                    <a:pt x="58" y="3"/>
                    <a:pt x="55" y="3"/>
                    <a:pt x="51" y="3"/>
                  </a:cubicBezTo>
                  <a:cubicBezTo>
                    <a:pt x="38" y="2"/>
                    <a:pt x="24" y="0"/>
                    <a:pt x="11" y="0"/>
                  </a:cubicBezTo>
                  <a:cubicBezTo>
                    <a:pt x="8" y="0"/>
                    <a:pt x="3" y="4"/>
                    <a:pt x="3" y="4"/>
                  </a:cubicBezTo>
                  <a:cubicBezTo>
                    <a:pt x="2" y="10"/>
                    <a:pt x="0" y="14"/>
                    <a:pt x="3" y="20"/>
                  </a:cubicBezTo>
                </a:path>
              </a:pathLst>
            </a:custGeom>
            <a:noFill/>
            <a:ln w="9525">
              <a:solidFill>
                <a:schemeClr val="tx1"/>
              </a:solidFill>
              <a:round/>
              <a:headEnd/>
              <a:tailEnd/>
            </a:ln>
          </p:spPr>
          <p:txBody>
            <a:bodyPr/>
            <a:lstStyle/>
            <a:p>
              <a:endParaRPr lang="en-US"/>
            </a:p>
          </p:txBody>
        </p:sp>
        <p:sp>
          <p:nvSpPr>
            <p:cNvPr id="105550" name="Freeform 63"/>
            <p:cNvSpPr>
              <a:spLocks/>
            </p:cNvSpPr>
            <p:nvPr/>
          </p:nvSpPr>
          <p:spPr bwMode="auto">
            <a:xfrm>
              <a:off x="4576" y="1552"/>
              <a:ext cx="74" cy="65"/>
            </a:xfrm>
            <a:custGeom>
              <a:avLst/>
              <a:gdLst>
                <a:gd name="T0" fmla="*/ 13 w 74"/>
                <a:gd name="T1" fmla="*/ 1 h 65"/>
                <a:gd name="T2" fmla="*/ 9 w 74"/>
                <a:gd name="T3" fmla="*/ 8 h 65"/>
                <a:gd name="T4" fmla="*/ 20 w 74"/>
                <a:gd name="T5" fmla="*/ 9 h 65"/>
                <a:gd name="T6" fmla="*/ 15 w 74"/>
                <a:gd name="T7" fmla="*/ 2 h 65"/>
                <a:gd name="T8" fmla="*/ 10 w 74"/>
                <a:gd name="T9" fmla="*/ 16 h 65"/>
                <a:gd name="T10" fmla="*/ 6 w 74"/>
                <a:gd name="T11" fmla="*/ 16 h 65"/>
                <a:gd name="T12" fmla="*/ 18 w 74"/>
                <a:gd name="T13" fmla="*/ 30 h 65"/>
                <a:gd name="T14" fmla="*/ 15 w 74"/>
                <a:gd name="T15" fmla="*/ 18 h 65"/>
                <a:gd name="T16" fmla="*/ 25 w 74"/>
                <a:gd name="T17" fmla="*/ 22 h 65"/>
                <a:gd name="T18" fmla="*/ 28 w 74"/>
                <a:gd name="T19" fmla="*/ 31 h 65"/>
                <a:gd name="T20" fmla="*/ 27 w 74"/>
                <a:gd name="T21" fmla="*/ 22 h 65"/>
                <a:gd name="T22" fmla="*/ 16 w 74"/>
                <a:gd name="T23" fmla="*/ 14 h 65"/>
                <a:gd name="T24" fmla="*/ 30 w 74"/>
                <a:gd name="T25" fmla="*/ 19 h 65"/>
                <a:gd name="T26" fmla="*/ 40 w 74"/>
                <a:gd name="T27" fmla="*/ 19 h 65"/>
                <a:gd name="T28" fmla="*/ 44 w 74"/>
                <a:gd name="T29" fmla="*/ 13 h 65"/>
                <a:gd name="T30" fmla="*/ 30 w 74"/>
                <a:gd name="T31" fmla="*/ 8 h 65"/>
                <a:gd name="T32" fmla="*/ 13 w 74"/>
                <a:gd name="T33" fmla="*/ 28 h 65"/>
                <a:gd name="T34" fmla="*/ 16 w 74"/>
                <a:gd name="T35" fmla="*/ 52 h 65"/>
                <a:gd name="T36" fmla="*/ 36 w 74"/>
                <a:gd name="T37" fmla="*/ 48 h 65"/>
                <a:gd name="T38" fmla="*/ 24 w 74"/>
                <a:gd name="T39" fmla="*/ 24 h 65"/>
                <a:gd name="T40" fmla="*/ 24 w 74"/>
                <a:gd name="T41" fmla="*/ 42 h 65"/>
                <a:gd name="T42" fmla="*/ 36 w 74"/>
                <a:gd name="T43" fmla="*/ 52 h 65"/>
                <a:gd name="T44" fmla="*/ 42 w 74"/>
                <a:gd name="T45" fmla="*/ 34 h 65"/>
                <a:gd name="T46" fmla="*/ 38 w 74"/>
                <a:gd name="T47" fmla="*/ 31 h 65"/>
                <a:gd name="T48" fmla="*/ 13 w 74"/>
                <a:gd name="T49" fmla="*/ 34 h 65"/>
                <a:gd name="T50" fmla="*/ 24 w 74"/>
                <a:gd name="T51" fmla="*/ 44 h 65"/>
                <a:gd name="T52" fmla="*/ 42 w 74"/>
                <a:gd name="T53" fmla="*/ 50 h 65"/>
                <a:gd name="T54" fmla="*/ 46 w 74"/>
                <a:gd name="T55" fmla="*/ 60 h 65"/>
                <a:gd name="T56" fmla="*/ 52 w 74"/>
                <a:gd name="T57" fmla="*/ 64 h 65"/>
                <a:gd name="T58" fmla="*/ 49 w 74"/>
                <a:gd name="T59" fmla="*/ 50 h 65"/>
                <a:gd name="T60" fmla="*/ 54 w 74"/>
                <a:gd name="T61" fmla="*/ 62 h 65"/>
                <a:gd name="T62" fmla="*/ 55 w 74"/>
                <a:gd name="T63" fmla="*/ 44 h 65"/>
                <a:gd name="T64" fmla="*/ 52 w 74"/>
                <a:gd name="T65" fmla="*/ 50 h 65"/>
                <a:gd name="T66" fmla="*/ 62 w 74"/>
                <a:gd name="T67" fmla="*/ 49 h 65"/>
                <a:gd name="T68" fmla="*/ 60 w 74"/>
                <a:gd name="T69" fmla="*/ 40 h 65"/>
                <a:gd name="T70" fmla="*/ 36 w 74"/>
                <a:gd name="T71" fmla="*/ 19 h 65"/>
                <a:gd name="T72" fmla="*/ 45 w 74"/>
                <a:gd name="T73" fmla="*/ 34 h 65"/>
                <a:gd name="T74" fmla="*/ 52 w 74"/>
                <a:gd name="T75" fmla="*/ 43 h 65"/>
                <a:gd name="T76" fmla="*/ 42 w 74"/>
                <a:gd name="T77" fmla="*/ 20 h 65"/>
                <a:gd name="T78" fmla="*/ 38 w 74"/>
                <a:gd name="T79" fmla="*/ 31 h 65"/>
                <a:gd name="T80" fmla="*/ 27 w 74"/>
                <a:gd name="T81" fmla="*/ 20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65"/>
                <a:gd name="T125" fmla="*/ 74 w 7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65">
                  <a:moveTo>
                    <a:pt x="13" y="1"/>
                  </a:moveTo>
                  <a:cubicBezTo>
                    <a:pt x="9" y="0"/>
                    <a:pt x="4" y="5"/>
                    <a:pt x="9" y="8"/>
                  </a:cubicBezTo>
                  <a:cubicBezTo>
                    <a:pt x="12" y="10"/>
                    <a:pt x="16" y="9"/>
                    <a:pt x="20" y="9"/>
                  </a:cubicBezTo>
                  <a:cubicBezTo>
                    <a:pt x="26" y="7"/>
                    <a:pt x="20" y="4"/>
                    <a:pt x="15" y="2"/>
                  </a:cubicBezTo>
                  <a:cubicBezTo>
                    <a:pt x="5" y="3"/>
                    <a:pt x="7" y="7"/>
                    <a:pt x="10" y="16"/>
                  </a:cubicBezTo>
                  <a:cubicBezTo>
                    <a:pt x="1" y="19"/>
                    <a:pt x="0" y="15"/>
                    <a:pt x="6" y="16"/>
                  </a:cubicBezTo>
                  <a:cubicBezTo>
                    <a:pt x="8" y="25"/>
                    <a:pt x="10" y="27"/>
                    <a:pt x="18" y="30"/>
                  </a:cubicBezTo>
                  <a:cubicBezTo>
                    <a:pt x="20" y="25"/>
                    <a:pt x="17" y="23"/>
                    <a:pt x="15" y="18"/>
                  </a:cubicBezTo>
                  <a:cubicBezTo>
                    <a:pt x="17" y="8"/>
                    <a:pt x="21" y="18"/>
                    <a:pt x="25" y="22"/>
                  </a:cubicBezTo>
                  <a:cubicBezTo>
                    <a:pt x="26" y="25"/>
                    <a:pt x="28" y="31"/>
                    <a:pt x="28" y="31"/>
                  </a:cubicBezTo>
                  <a:cubicBezTo>
                    <a:pt x="31" y="13"/>
                    <a:pt x="35" y="25"/>
                    <a:pt x="27" y="22"/>
                  </a:cubicBezTo>
                  <a:cubicBezTo>
                    <a:pt x="24" y="18"/>
                    <a:pt x="20" y="16"/>
                    <a:pt x="16" y="14"/>
                  </a:cubicBezTo>
                  <a:cubicBezTo>
                    <a:pt x="21" y="12"/>
                    <a:pt x="24" y="18"/>
                    <a:pt x="30" y="19"/>
                  </a:cubicBezTo>
                  <a:cubicBezTo>
                    <a:pt x="34" y="21"/>
                    <a:pt x="35" y="23"/>
                    <a:pt x="40" y="19"/>
                  </a:cubicBezTo>
                  <a:cubicBezTo>
                    <a:pt x="42" y="17"/>
                    <a:pt x="44" y="13"/>
                    <a:pt x="44" y="13"/>
                  </a:cubicBezTo>
                  <a:cubicBezTo>
                    <a:pt x="42" y="4"/>
                    <a:pt x="38" y="7"/>
                    <a:pt x="30" y="8"/>
                  </a:cubicBezTo>
                  <a:cubicBezTo>
                    <a:pt x="32" y="28"/>
                    <a:pt x="35" y="27"/>
                    <a:pt x="13" y="28"/>
                  </a:cubicBezTo>
                  <a:cubicBezTo>
                    <a:pt x="10" y="36"/>
                    <a:pt x="4" y="49"/>
                    <a:pt x="16" y="52"/>
                  </a:cubicBezTo>
                  <a:cubicBezTo>
                    <a:pt x="23" y="57"/>
                    <a:pt x="31" y="54"/>
                    <a:pt x="36" y="48"/>
                  </a:cubicBezTo>
                  <a:cubicBezTo>
                    <a:pt x="40" y="31"/>
                    <a:pt x="38" y="27"/>
                    <a:pt x="24" y="24"/>
                  </a:cubicBezTo>
                  <a:cubicBezTo>
                    <a:pt x="16" y="27"/>
                    <a:pt x="20" y="37"/>
                    <a:pt x="24" y="42"/>
                  </a:cubicBezTo>
                  <a:cubicBezTo>
                    <a:pt x="27" y="46"/>
                    <a:pt x="36" y="52"/>
                    <a:pt x="36" y="52"/>
                  </a:cubicBezTo>
                  <a:cubicBezTo>
                    <a:pt x="44" y="65"/>
                    <a:pt x="47" y="41"/>
                    <a:pt x="42" y="34"/>
                  </a:cubicBezTo>
                  <a:cubicBezTo>
                    <a:pt x="41" y="33"/>
                    <a:pt x="39" y="32"/>
                    <a:pt x="38" y="31"/>
                  </a:cubicBezTo>
                  <a:cubicBezTo>
                    <a:pt x="29" y="32"/>
                    <a:pt x="22" y="33"/>
                    <a:pt x="13" y="34"/>
                  </a:cubicBezTo>
                  <a:cubicBezTo>
                    <a:pt x="14" y="39"/>
                    <a:pt x="18" y="43"/>
                    <a:pt x="24" y="44"/>
                  </a:cubicBezTo>
                  <a:cubicBezTo>
                    <a:pt x="40" y="42"/>
                    <a:pt x="33" y="44"/>
                    <a:pt x="42" y="50"/>
                  </a:cubicBezTo>
                  <a:cubicBezTo>
                    <a:pt x="43" y="52"/>
                    <a:pt x="44" y="58"/>
                    <a:pt x="46" y="60"/>
                  </a:cubicBezTo>
                  <a:cubicBezTo>
                    <a:pt x="48" y="62"/>
                    <a:pt x="52" y="64"/>
                    <a:pt x="52" y="64"/>
                  </a:cubicBezTo>
                  <a:cubicBezTo>
                    <a:pt x="74" y="60"/>
                    <a:pt x="61" y="51"/>
                    <a:pt x="49" y="50"/>
                  </a:cubicBezTo>
                  <a:cubicBezTo>
                    <a:pt x="37" y="45"/>
                    <a:pt x="47" y="61"/>
                    <a:pt x="54" y="62"/>
                  </a:cubicBezTo>
                  <a:cubicBezTo>
                    <a:pt x="63" y="60"/>
                    <a:pt x="67" y="48"/>
                    <a:pt x="55" y="44"/>
                  </a:cubicBezTo>
                  <a:cubicBezTo>
                    <a:pt x="40" y="45"/>
                    <a:pt x="43" y="48"/>
                    <a:pt x="52" y="50"/>
                  </a:cubicBezTo>
                  <a:cubicBezTo>
                    <a:pt x="55" y="50"/>
                    <a:pt x="59" y="51"/>
                    <a:pt x="62" y="49"/>
                  </a:cubicBezTo>
                  <a:cubicBezTo>
                    <a:pt x="64" y="47"/>
                    <a:pt x="62" y="42"/>
                    <a:pt x="60" y="40"/>
                  </a:cubicBezTo>
                  <a:cubicBezTo>
                    <a:pt x="53" y="32"/>
                    <a:pt x="43" y="26"/>
                    <a:pt x="36" y="19"/>
                  </a:cubicBezTo>
                  <a:cubicBezTo>
                    <a:pt x="37" y="26"/>
                    <a:pt x="41" y="29"/>
                    <a:pt x="45" y="34"/>
                  </a:cubicBezTo>
                  <a:cubicBezTo>
                    <a:pt x="47" y="37"/>
                    <a:pt x="52" y="43"/>
                    <a:pt x="52" y="43"/>
                  </a:cubicBezTo>
                  <a:cubicBezTo>
                    <a:pt x="51" y="33"/>
                    <a:pt x="53" y="24"/>
                    <a:pt x="42" y="20"/>
                  </a:cubicBezTo>
                  <a:cubicBezTo>
                    <a:pt x="38" y="21"/>
                    <a:pt x="38" y="31"/>
                    <a:pt x="38" y="31"/>
                  </a:cubicBezTo>
                  <a:lnTo>
                    <a:pt x="27" y="20"/>
                  </a:lnTo>
                </a:path>
              </a:pathLst>
            </a:custGeom>
            <a:noFill/>
            <a:ln w="3175" cmpd="sng">
              <a:solidFill>
                <a:schemeClr val="tx1"/>
              </a:solidFill>
              <a:round/>
              <a:headEnd/>
              <a:tailEnd/>
            </a:ln>
          </p:spPr>
          <p:txBody>
            <a:bodyPr/>
            <a:lstStyle/>
            <a:p>
              <a:endParaRPr lang="en-US"/>
            </a:p>
          </p:txBody>
        </p:sp>
        <p:sp>
          <p:nvSpPr>
            <p:cNvPr id="105551" name="Freeform 64"/>
            <p:cNvSpPr>
              <a:spLocks/>
            </p:cNvSpPr>
            <p:nvPr/>
          </p:nvSpPr>
          <p:spPr bwMode="auto">
            <a:xfrm>
              <a:off x="4579" y="1502"/>
              <a:ext cx="15" cy="13"/>
            </a:xfrm>
            <a:custGeom>
              <a:avLst/>
              <a:gdLst>
                <a:gd name="T0" fmla="*/ 4 w 15"/>
                <a:gd name="T1" fmla="*/ 0 h 13"/>
                <a:gd name="T2" fmla="*/ 15 w 15"/>
                <a:gd name="T3" fmla="*/ 10 h 13"/>
                <a:gd name="T4" fmla="*/ 0 w 15"/>
                <a:gd name="T5" fmla="*/ 6 h 13"/>
                <a:gd name="T6" fmla="*/ 4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4" y="0"/>
                  </a:moveTo>
                  <a:cubicBezTo>
                    <a:pt x="8" y="11"/>
                    <a:pt x="3" y="13"/>
                    <a:pt x="15" y="10"/>
                  </a:cubicBezTo>
                  <a:cubicBezTo>
                    <a:pt x="10" y="8"/>
                    <a:pt x="5" y="9"/>
                    <a:pt x="0" y="6"/>
                  </a:cubicBezTo>
                  <a:cubicBezTo>
                    <a:pt x="4" y="3"/>
                    <a:pt x="7" y="5"/>
                    <a:pt x="4" y="0"/>
                  </a:cubicBezTo>
                  <a:close/>
                </a:path>
              </a:pathLst>
            </a:custGeom>
            <a:solidFill>
              <a:schemeClr val="accent1"/>
            </a:solidFill>
            <a:ln w="3175" cmpd="sng">
              <a:solidFill>
                <a:schemeClr val="tx1"/>
              </a:solidFill>
              <a:round/>
              <a:headEnd/>
              <a:tailEnd/>
            </a:ln>
          </p:spPr>
          <p:txBody>
            <a:bodyPr/>
            <a:lstStyle/>
            <a:p>
              <a:endParaRPr lang="en-US"/>
            </a:p>
          </p:txBody>
        </p:sp>
      </p:grpSp>
      <p:grpSp>
        <p:nvGrpSpPr>
          <p:cNvPr id="62529" name="Group 65"/>
          <p:cNvGrpSpPr>
            <a:grpSpLocks/>
          </p:cNvGrpSpPr>
          <p:nvPr/>
        </p:nvGrpSpPr>
        <p:grpSpPr bwMode="auto">
          <a:xfrm flipH="1">
            <a:off x="2552700" y="2794000"/>
            <a:ext cx="1209675" cy="1504950"/>
            <a:chOff x="1846" y="786"/>
            <a:chExt cx="1426" cy="1774"/>
          </a:xfrm>
        </p:grpSpPr>
        <p:sp>
          <p:nvSpPr>
            <p:cNvPr id="105493" name="Freeform 66"/>
            <p:cNvSpPr>
              <a:spLocks/>
            </p:cNvSpPr>
            <p:nvPr/>
          </p:nvSpPr>
          <p:spPr bwMode="auto">
            <a:xfrm>
              <a:off x="1848" y="1651"/>
              <a:ext cx="107" cy="170"/>
            </a:xfrm>
            <a:custGeom>
              <a:avLst/>
              <a:gdLst>
                <a:gd name="T0" fmla="*/ 35 w 107"/>
                <a:gd name="T1" fmla="*/ 11 h 170"/>
                <a:gd name="T2" fmla="*/ 67 w 107"/>
                <a:gd name="T3" fmla="*/ 3 h 170"/>
                <a:gd name="T4" fmla="*/ 85 w 107"/>
                <a:gd name="T5" fmla="*/ 27 h 170"/>
                <a:gd name="T6" fmla="*/ 91 w 107"/>
                <a:gd name="T7" fmla="*/ 37 h 170"/>
                <a:gd name="T8" fmla="*/ 104 w 107"/>
                <a:gd name="T9" fmla="*/ 53 h 170"/>
                <a:gd name="T10" fmla="*/ 106 w 107"/>
                <a:gd name="T11" fmla="*/ 79 h 170"/>
                <a:gd name="T12" fmla="*/ 97 w 107"/>
                <a:gd name="T13" fmla="*/ 127 h 170"/>
                <a:gd name="T14" fmla="*/ 91 w 107"/>
                <a:gd name="T15" fmla="*/ 155 h 170"/>
                <a:gd name="T16" fmla="*/ 71 w 107"/>
                <a:gd name="T17" fmla="*/ 168 h 170"/>
                <a:gd name="T18" fmla="*/ 40 w 107"/>
                <a:gd name="T19" fmla="*/ 168 h 170"/>
                <a:gd name="T20" fmla="*/ 19 w 107"/>
                <a:gd name="T21" fmla="*/ 155 h 170"/>
                <a:gd name="T22" fmla="*/ 4 w 107"/>
                <a:gd name="T23" fmla="*/ 117 h 170"/>
                <a:gd name="T24" fmla="*/ 2 w 107"/>
                <a:gd name="T25" fmla="*/ 93 h 170"/>
                <a:gd name="T26" fmla="*/ 16 w 107"/>
                <a:gd name="T27" fmla="*/ 36 h 170"/>
                <a:gd name="T28" fmla="*/ 35 w 107"/>
                <a:gd name="T29" fmla="*/ 11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70"/>
                <a:gd name="T47" fmla="*/ 107 w 107"/>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70">
                  <a:moveTo>
                    <a:pt x="35" y="11"/>
                  </a:moveTo>
                  <a:cubicBezTo>
                    <a:pt x="44" y="5"/>
                    <a:pt x="59" y="0"/>
                    <a:pt x="67" y="3"/>
                  </a:cubicBezTo>
                  <a:cubicBezTo>
                    <a:pt x="75" y="6"/>
                    <a:pt x="81" y="21"/>
                    <a:pt x="85" y="27"/>
                  </a:cubicBezTo>
                  <a:cubicBezTo>
                    <a:pt x="89" y="33"/>
                    <a:pt x="88" y="33"/>
                    <a:pt x="91" y="37"/>
                  </a:cubicBezTo>
                  <a:cubicBezTo>
                    <a:pt x="94" y="41"/>
                    <a:pt x="102" y="46"/>
                    <a:pt x="104" y="53"/>
                  </a:cubicBezTo>
                  <a:cubicBezTo>
                    <a:pt x="106" y="60"/>
                    <a:pt x="107" y="67"/>
                    <a:pt x="106" y="79"/>
                  </a:cubicBezTo>
                  <a:cubicBezTo>
                    <a:pt x="105" y="91"/>
                    <a:pt x="99" y="114"/>
                    <a:pt x="97" y="127"/>
                  </a:cubicBezTo>
                  <a:cubicBezTo>
                    <a:pt x="95" y="140"/>
                    <a:pt x="95" y="148"/>
                    <a:pt x="91" y="155"/>
                  </a:cubicBezTo>
                  <a:cubicBezTo>
                    <a:pt x="87" y="162"/>
                    <a:pt x="79" y="166"/>
                    <a:pt x="71" y="168"/>
                  </a:cubicBezTo>
                  <a:cubicBezTo>
                    <a:pt x="63" y="170"/>
                    <a:pt x="49" y="170"/>
                    <a:pt x="40" y="168"/>
                  </a:cubicBezTo>
                  <a:cubicBezTo>
                    <a:pt x="31" y="166"/>
                    <a:pt x="25" y="163"/>
                    <a:pt x="19" y="155"/>
                  </a:cubicBezTo>
                  <a:cubicBezTo>
                    <a:pt x="13" y="147"/>
                    <a:pt x="7" y="127"/>
                    <a:pt x="4" y="117"/>
                  </a:cubicBezTo>
                  <a:cubicBezTo>
                    <a:pt x="1" y="107"/>
                    <a:pt x="0" y="106"/>
                    <a:pt x="2" y="93"/>
                  </a:cubicBezTo>
                  <a:cubicBezTo>
                    <a:pt x="4" y="80"/>
                    <a:pt x="11" y="49"/>
                    <a:pt x="16" y="36"/>
                  </a:cubicBezTo>
                  <a:cubicBezTo>
                    <a:pt x="21" y="23"/>
                    <a:pt x="26" y="17"/>
                    <a:pt x="35" y="11"/>
                  </a:cubicBezTo>
                  <a:close/>
                </a:path>
              </a:pathLst>
            </a:custGeom>
            <a:solidFill>
              <a:srgbClr val="CC6600"/>
            </a:solidFill>
            <a:ln w="9525">
              <a:solidFill>
                <a:schemeClr val="tx1"/>
              </a:solidFill>
              <a:round/>
              <a:headEnd/>
              <a:tailEnd/>
            </a:ln>
          </p:spPr>
          <p:txBody>
            <a:bodyPr/>
            <a:lstStyle/>
            <a:p>
              <a:endParaRPr lang="en-US"/>
            </a:p>
          </p:txBody>
        </p:sp>
        <p:sp>
          <p:nvSpPr>
            <p:cNvPr id="105494" name="Freeform 67"/>
            <p:cNvSpPr>
              <a:spLocks/>
            </p:cNvSpPr>
            <p:nvPr/>
          </p:nvSpPr>
          <p:spPr bwMode="auto">
            <a:xfrm>
              <a:off x="1894" y="978"/>
              <a:ext cx="1345" cy="1397"/>
            </a:xfrm>
            <a:custGeom>
              <a:avLst/>
              <a:gdLst>
                <a:gd name="T0" fmla="*/ 1327 w 1345"/>
                <a:gd name="T1" fmla="*/ 356 h 1397"/>
                <a:gd name="T2" fmla="*/ 1327 w 1345"/>
                <a:gd name="T3" fmla="*/ 1259 h 1397"/>
                <a:gd name="T4" fmla="*/ 1293 w 1345"/>
                <a:gd name="T5" fmla="*/ 1182 h 1397"/>
                <a:gd name="T6" fmla="*/ 1245 w 1345"/>
                <a:gd name="T7" fmla="*/ 1148 h 1397"/>
                <a:gd name="T8" fmla="*/ 1192 w 1345"/>
                <a:gd name="T9" fmla="*/ 1148 h 1397"/>
                <a:gd name="T10" fmla="*/ 1144 w 1345"/>
                <a:gd name="T11" fmla="*/ 1129 h 1397"/>
                <a:gd name="T12" fmla="*/ 1087 w 1345"/>
                <a:gd name="T13" fmla="*/ 1024 h 1397"/>
                <a:gd name="T14" fmla="*/ 986 w 1345"/>
                <a:gd name="T15" fmla="*/ 836 h 1397"/>
                <a:gd name="T16" fmla="*/ 914 w 1345"/>
                <a:gd name="T17" fmla="*/ 788 h 1397"/>
                <a:gd name="T18" fmla="*/ 823 w 1345"/>
                <a:gd name="T19" fmla="*/ 769 h 1397"/>
                <a:gd name="T20" fmla="*/ 703 w 1345"/>
                <a:gd name="T21" fmla="*/ 793 h 1397"/>
                <a:gd name="T22" fmla="*/ 568 w 1345"/>
                <a:gd name="T23" fmla="*/ 942 h 1397"/>
                <a:gd name="T24" fmla="*/ 424 w 1345"/>
                <a:gd name="T25" fmla="*/ 947 h 1397"/>
                <a:gd name="T26" fmla="*/ 324 w 1345"/>
                <a:gd name="T27" fmla="*/ 932 h 1397"/>
                <a:gd name="T28" fmla="*/ 290 w 1345"/>
                <a:gd name="T29" fmla="*/ 942 h 1397"/>
                <a:gd name="T30" fmla="*/ 247 w 1345"/>
                <a:gd name="T31" fmla="*/ 966 h 1397"/>
                <a:gd name="T32" fmla="*/ 146 w 1345"/>
                <a:gd name="T33" fmla="*/ 1000 h 1397"/>
                <a:gd name="T34" fmla="*/ 88 w 1345"/>
                <a:gd name="T35" fmla="*/ 990 h 1397"/>
                <a:gd name="T36" fmla="*/ 55 w 1345"/>
                <a:gd name="T37" fmla="*/ 937 h 1397"/>
                <a:gd name="T38" fmla="*/ 60 w 1345"/>
                <a:gd name="T39" fmla="*/ 899 h 1397"/>
                <a:gd name="T40" fmla="*/ 16 w 1345"/>
                <a:gd name="T41" fmla="*/ 875 h 1397"/>
                <a:gd name="T42" fmla="*/ 2 w 1345"/>
                <a:gd name="T43" fmla="*/ 851 h 1397"/>
                <a:gd name="T44" fmla="*/ 31 w 1345"/>
                <a:gd name="T45" fmla="*/ 827 h 1397"/>
                <a:gd name="T46" fmla="*/ 60 w 1345"/>
                <a:gd name="T47" fmla="*/ 769 h 1397"/>
                <a:gd name="T48" fmla="*/ 64 w 1345"/>
                <a:gd name="T49" fmla="*/ 726 h 1397"/>
                <a:gd name="T50" fmla="*/ 146 w 1345"/>
                <a:gd name="T51" fmla="*/ 726 h 1397"/>
                <a:gd name="T52" fmla="*/ 204 w 1345"/>
                <a:gd name="T53" fmla="*/ 702 h 1397"/>
                <a:gd name="T54" fmla="*/ 300 w 1345"/>
                <a:gd name="T55" fmla="*/ 635 h 1397"/>
                <a:gd name="T56" fmla="*/ 343 w 1345"/>
                <a:gd name="T57" fmla="*/ 539 h 1397"/>
                <a:gd name="T58" fmla="*/ 338 w 1345"/>
                <a:gd name="T59" fmla="*/ 395 h 1397"/>
                <a:gd name="T60" fmla="*/ 338 w 1345"/>
                <a:gd name="T61" fmla="*/ 256 h 1397"/>
                <a:gd name="T62" fmla="*/ 338 w 1345"/>
                <a:gd name="T63" fmla="*/ 184 h 1397"/>
                <a:gd name="T64" fmla="*/ 376 w 1345"/>
                <a:gd name="T65" fmla="*/ 78 h 1397"/>
                <a:gd name="T66" fmla="*/ 434 w 1345"/>
                <a:gd name="T67" fmla="*/ 11 h 1397"/>
                <a:gd name="T68" fmla="*/ 520 w 1345"/>
                <a:gd name="T69" fmla="*/ 11 h 1397"/>
                <a:gd name="T70" fmla="*/ 592 w 1345"/>
                <a:gd name="T71" fmla="*/ 20 h 1397"/>
                <a:gd name="T72" fmla="*/ 568 w 1345"/>
                <a:gd name="T73" fmla="*/ 44 h 1397"/>
                <a:gd name="T74" fmla="*/ 573 w 1345"/>
                <a:gd name="T75" fmla="*/ 145 h 1397"/>
                <a:gd name="T76" fmla="*/ 679 w 1345"/>
                <a:gd name="T77" fmla="*/ 160 h 1397"/>
                <a:gd name="T78" fmla="*/ 727 w 1345"/>
                <a:gd name="T79" fmla="*/ 184 h 1397"/>
                <a:gd name="T80" fmla="*/ 751 w 1345"/>
                <a:gd name="T81" fmla="*/ 232 h 1397"/>
                <a:gd name="T82" fmla="*/ 818 w 1345"/>
                <a:gd name="T83" fmla="*/ 308 h 1397"/>
                <a:gd name="T84" fmla="*/ 1063 w 1345"/>
                <a:gd name="T85" fmla="*/ 332 h 1397"/>
                <a:gd name="T86" fmla="*/ 1216 w 1345"/>
                <a:gd name="T87" fmla="*/ 352 h 1397"/>
                <a:gd name="T88" fmla="*/ 1327 w 1345"/>
                <a:gd name="T89" fmla="*/ 356 h 13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5"/>
                <a:gd name="T136" fmla="*/ 0 h 1397"/>
                <a:gd name="T137" fmla="*/ 1345 w 1345"/>
                <a:gd name="T138" fmla="*/ 1397 h 13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5" h="1397">
                  <a:moveTo>
                    <a:pt x="1327" y="356"/>
                  </a:moveTo>
                  <a:cubicBezTo>
                    <a:pt x="1345" y="507"/>
                    <a:pt x="1333" y="1121"/>
                    <a:pt x="1327" y="1259"/>
                  </a:cubicBezTo>
                  <a:cubicBezTo>
                    <a:pt x="1321" y="1397"/>
                    <a:pt x="1307" y="1201"/>
                    <a:pt x="1293" y="1182"/>
                  </a:cubicBezTo>
                  <a:cubicBezTo>
                    <a:pt x="1279" y="1163"/>
                    <a:pt x="1262" y="1154"/>
                    <a:pt x="1245" y="1148"/>
                  </a:cubicBezTo>
                  <a:cubicBezTo>
                    <a:pt x="1228" y="1142"/>
                    <a:pt x="1209" y="1151"/>
                    <a:pt x="1192" y="1148"/>
                  </a:cubicBezTo>
                  <a:cubicBezTo>
                    <a:pt x="1175" y="1145"/>
                    <a:pt x="1162" y="1150"/>
                    <a:pt x="1144" y="1129"/>
                  </a:cubicBezTo>
                  <a:cubicBezTo>
                    <a:pt x="1126" y="1108"/>
                    <a:pt x="1113" y="1073"/>
                    <a:pt x="1087" y="1024"/>
                  </a:cubicBezTo>
                  <a:cubicBezTo>
                    <a:pt x="1061" y="975"/>
                    <a:pt x="1015" y="875"/>
                    <a:pt x="986" y="836"/>
                  </a:cubicBezTo>
                  <a:cubicBezTo>
                    <a:pt x="957" y="797"/>
                    <a:pt x="941" y="799"/>
                    <a:pt x="914" y="788"/>
                  </a:cubicBezTo>
                  <a:cubicBezTo>
                    <a:pt x="887" y="777"/>
                    <a:pt x="858" y="768"/>
                    <a:pt x="823" y="769"/>
                  </a:cubicBezTo>
                  <a:cubicBezTo>
                    <a:pt x="788" y="770"/>
                    <a:pt x="746" y="764"/>
                    <a:pt x="703" y="793"/>
                  </a:cubicBezTo>
                  <a:cubicBezTo>
                    <a:pt x="660" y="822"/>
                    <a:pt x="614" y="916"/>
                    <a:pt x="568" y="942"/>
                  </a:cubicBezTo>
                  <a:cubicBezTo>
                    <a:pt x="522" y="968"/>
                    <a:pt x="465" y="949"/>
                    <a:pt x="424" y="947"/>
                  </a:cubicBezTo>
                  <a:cubicBezTo>
                    <a:pt x="383" y="945"/>
                    <a:pt x="346" y="933"/>
                    <a:pt x="324" y="932"/>
                  </a:cubicBezTo>
                  <a:cubicBezTo>
                    <a:pt x="302" y="931"/>
                    <a:pt x="303" y="936"/>
                    <a:pt x="290" y="942"/>
                  </a:cubicBezTo>
                  <a:cubicBezTo>
                    <a:pt x="277" y="948"/>
                    <a:pt x="271" y="956"/>
                    <a:pt x="247" y="966"/>
                  </a:cubicBezTo>
                  <a:cubicBezTo>
                    <a:pt x="223" y="976"/>
                    <a:pt x="172" y="996"/>
                    <a:pt x="146" y="1000"/>
                  </a:cubicBezTo>
                  <a:cubicBezTo>
                    <a:pt x="120" y="1004"/>
                    <a:pt x="103" y="1000"/>
                    <a:pt x="88" y="990"/>
                  </a:cubicBezTo>
                  <a:cubicBezTo>
                    <a:pt x="73" y="980"/>
                    <a:pt x="60" y="952"/>
                    <a:pt x="55" y="937"/>
                  </a:cubicBezTo>
                  <a:cubicBezTo>
                    <a:pt x="50" y="922"/>
                    <a:pt x="66" y="909"/>
                    <a:pt x="60" y="899"/>
                  </a:cubicBezTo>
                  <a:cubicBezTo>
                    <a:pt x="54" y="889"/>
                    <a:pt x="26" y="883"/>
                    <a:pt x="16" y="875"/>
                  </a:cubicBezTo>
                  <a:cubicBezTo>
                    <a:pt x="6" y="867"/>
                    <a:pt x="0" y="859"/>
                    <a:pt x="2" y="851"/>
                  </a:cubicBezTo>
                  <a:cubicBezTo>
                    <a:pt x="4" y="843"/>
                    <a:pt x="21" y="841"/>
                    <a:pt x="31" y="827"/>
                  </a:cubicBezTo>
                  <a:cubicBezTo>
                    <a:pt x="41" y="813"/>
                    <a:pt x="55" y="786"/>
                    <a:pt x="60" y="769"/>
                  </a:cubicBezTo>
                  <a:cubicBezTo>
                    <a:pt x="65" y="752"/>
                    <a:pt x="50" y="733"/>
                    <a:pt x="64" y="726"/>
                  </a:cubicBezTo>
                  <a:cubicBezTo>
                    <a:pt x="78" y="719"/>
                    <a:pt x="123" y="730"/>
                    <a:pt x="146" y="726"/>
                  </a:cubicBezTo>
                  <a:cubicBezTo>
                    <a:pt x="169" y="722"/>
                    <a:pt x="178" y="717"/>
                    <a:pt x="204" y="702"/>
                  </a:cubicBezTo>
                  <a:cubicBezTo>
                    <a:pt x="230" y="687"/>
                    <a:pt x="277" y="662"/>
                    <a:pt x="300" y="635"/>
                  </a:cubicBezTo>
                  <a:cubicBezTo>
                    <a:pt x="323" y="608"/>
                    <a:pt x="337" y="579"/>
                    <a:pt x="343" y="539"/>
                  </a:cubicBezTo>
                  <a:cubicBezTo>
                    <a:pt x="349" y="499"/>
                    <a:pt x="339" y="442"/>
                    <a:pt x="338" y="395"/>
                  </a:cubicBezTo>
                  <a:cubicBezTo>
                    <a:pt x="337" y="348"/>
                    <a:pt x="338" y="291"/>
                    <a:pt x="338" y="256"/>
                  </a:cubicBezTo>
                  <a:cubicBezTo>
                    <a:pt x="338" y="221"/>
                    <a:pt x="332" y="214"/>
                    <a:pt x="338" y="184"/>
                  </a:cubicBezTo>
                  <a:cubicBezTo>
                    <a:pt x="344" y="154"/>
                    <a:pt x="360" y="107"/>
                    <a:pt x="376" y="78"/>
                  </a:cubicBezTo>
                  <a:cubicBezTo>
                    <a:pt x="392" y="49"/>
                    <a:pt x="410" y="22"/>
                    <a:pt x="434" y="11"/>
                  </a:cubicBezTo>
                  <a:cubicBezTo>
                    <a:pt x="458" y="0"/>
                    <a:pt x="494" y="10"/>
                    <a:pt x="520" y="11"/>
                  </a:cubicBezTo>
                  <a:cubicBezTo>
                    <a:pt x="546" y="12"/>
                    <a:pt x="584" y="15"/>
                    <a:pt x="592" y="20"/>
                  </a:cubicBezTo>
                  <a:cubicBezTo>
                    <a:pt x="600" y="25"/>
                    <a:pt x="571" y="23"/>
                    <a:pt x="568" y="44"/>
                  </a:cubicBezTo>
                  <a:cubicBezTo>
                    <a:pt x="565" y="65"/>
                    <a:pt x="555" y="126"/>
                    <a:pt x="573" y="145"/>
                  </a:cubicBezTo>
                  <a:cubicBezTo>
                    <a:pt x="591" y="164"/>
                    <a:pt x="653" y="154"/>
                    <a:pt x="679" y="160"/>
                  </a:cubicBezTo>
                  <a:cubicBezTo>
                    <a:pt x="705" y="166"/>
                    <a:pt x="715" y="172"/>
                    <a:pt x="727" y="184"/>
                  </a:cubicBezTo>
                  <a:cubicBezTo>
                    <a:pt x="739" y="196"/>
                    <a:pt x="736" y="211"/>
                    <a:pt x="751" y="232"/>
                  </a:cubicBezTo>
                  <a:cubicBezTo>
                    <a:pt x="766" y="253"/>
                    <a:pt x="766" y="291"/>
                    <a:pt x="818" y="308"/>
                  </a:cubicBezTo>
                  <a:cubicBezTo>
                    <a:pt x="870" y="325"/>
                    <a:pt x="997" y="325"/>
                    <a:pt x="1063" y="332"/>
                  </a:cubicBezTo>
                  <a:cubicBezTo>
                    <a:pt x="1129" y="339"/>
                    <a:pt x="1171" y="346"/>
                    <a:pt x="1216" y="352"/>
                  </a:cubicBezTo>
                  <a:cubicBezTo>
                    <a:pt x="1261" y="358"/>
                    <a:pt x="1309" y="205"/>
                    <a:pt x="1327" y="356"/>
                  </a:cubicBezTo>
                  <a:close/>
                </a:path>
              </a:pathLst>
            </a:custGeom>
            <a:solidFill>
              <a:srgbClr val="F8E8A6"/>
            </a:solidFill>
            <a:ln w="9525">
              <a:noFill/>
              <a:round/>
              <a:headEnd/>
              <a:tailEnd/>
            </a:ln>
          </p:spPr>
          <p:txBody>
            <a:bodyPr/>
            <a:lstStyle/>
            <a:p>
              <a:endParaRPr lang="en-US"/>
            </a:p>
          </p:txBody>
        </p:sp>
        <p:sp>
          <p:nvSpPr>
            <p:cNvPr id="105495" name="Freeform 68"/>
            <p:cNvSpPr>
              <a:spLocks/>
            </p:cNvSpPr>
            <p:nvPr/>
          </p:nvSpPr>
          <p:spPr bwMode="auto">
            <a:xfrm>
              <a:off x="2202" y="1369"/>
              <a:ext cx="434" cy="564"/>
            </a:xfrm>
            <a:custGeom>
              <a:avLst/>
              <a:gdLst>
                <a:gd name="T0" fmla="*/ 387 w 434"/>
                <a:gd name="T1" fmla="*/ 0 h 564"/>
                <a:gd name="T2" fmla="*/ 414 w 434"/>
                <a:gd name="T3" fmla="*/ 122 h 564"/>
                <a:gd name="T4" fmla="*/ 427 w 434"/>
                <a:gd name="T5" fmla="*/ 257 h 564"/>
                <a:gd name="T6" fmla="*/ 373 w 434"/>
                <a:gd name="T7" fmla="*/ 427 h 564"/>
                <a:gd name="T8" fmla="*/ 258 w 434"/>
                <a:gd name="T9" fmla="*/ 542 h 564"/>
                <a:gd name="T10" fmla="*/ 102 w 434"/>
                <a:gd name="T11" fmla="*/ 562 h 564"/>
                <a:gd name="T12" fmla="*/ 0 w 434"/>
                <a:gd name="T13" fmla="*/ 549 h 564"/>
                <a:gd name="T14" fmla="*/ 0 60000 65536"/>
                <a:gd name="T15" fmla="*/ 0 60000 65536"/>
                <a:gd name="T16" fmla="*/ 0 60000 65536"/>
                <a:gd name="T17" fmla="*/ 0 60000 65536"/>
                <a:gd name="T18" fmla="*/ 0 60000 65536"/>
                <a:gd name="T19" fmla="*/ 0 60000 65536"/>
                <a:gd name="T20" fmla="*/ 0 60000 65536"/>
                <a:gd name="T21" fmla="*/ 0 w 434"/>
                <a:gd name="T22" fmla="*/ 0 h 564"/>
                <a:gd name="T23" fmla="*/ 434 w 434"/>
                <a:gd name="T24" fmla="*/ 564 h 5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564">
                  <a:moveTo>
                    <a:pt x="387" y="0"/>
                  </a:moveTo>
                  <a:cubicBezTo>
                    <a:pt x="397" y="39"/>
                    <a:pt x="407" y="79"/>
                    <a:pt x="414" y="122"/>
                  </a:cubicBezTo>
                  <a:cubicBezTo>
                    <a:pt x="421" y="165"/>
                    <a:pt x="434" y="206"/>
                    <a:pt x="427" y="257"/>
                  </a:cubicBezTo>
                  <a:cubicBezTo>
                    <a:pt x="420" y="308"/>
                    <a:pt x="401" y="379"/>
                    <a:pt x="373" y="427"/>
                  </a:cubicBezTo>
                  <a:cubicBezTo>
                    <a:pt x="345" y="475"/>
                    <a:pt x="303" y="520"/>
                    <a:pt x="258" y="542"/>
                  </a:cubicBezTo>
                  <a:cubicBezTo>
                    <a:pt x="213" y="564"/>
                    <a:pt x="145" y="561"/>
                    <a:pt x="102" y="562"/>
                  </a:cubicBezTo>
                  <a:cubicBezTo>
                    <a:pt x="59" y="563"/>
                    <a:pt x="29" y="556"/>
                    <a:pt x="0" y="549"/>
                  </a:cubicBezTo>
                </a:path>
              </a:pathLst>
            </a:custGeom>
            <a:noFill/>
            <a:ln w="9525">
              <a:solidFill>
                <a:schemeClr val="tx1"/>
              </a:solidFill>
              <a:round/>
              <a:headEnd/>
              <a:tailEnd/>
            </a:ln>
          </p:spPr>
          <p:txBody>
            <a:bodyPr/>
            <a:lstStyle/>
            <a:p>
              <a:endParaRPr lang="en-US"/>
            </a:p>
          </p:txBody>
        </p:sp>
        <p:sp>
          <p:nvSpPr>
            <p:cNvPr id="105496" name="Freeform 69"/>
            <p:cNvSpPr>
              <a:spLocks/>
            </p:cNvSpPr>
            <p:nvPr/>
          </p:nvSpPr>
          <p:spPr bwMode="auto">
            <a:xfrm>
              <a:off x="1846" y="1654"/>
              <a:ext cx="111" cy="231"/>
            </a:xfrm>
            <a:custGeom>
              <a:avLst/>
              <a:gdLst>
                <a:gd name="T0" fmla="*/ 106 w 111"/>
                <a:gd name="T1" fmla="*/ 231 h 231"/>
                <a:gd name="T2" fmla="*/ 46 w 111"/>
                <a:gd name="T3" fmla="*/ 188 h 231"/>
                <a:gd name="T4" fmla="*/ 6 w 111"/>
                <a:gd name="T5" fmla="*/ 123 h 231"/>
                <a:gd name="T6" fmla="*/ 12 w 111"/>
                <a:gd name="T7" fmla="*/ 56 h 231"/>
                <a:gd name="T8" fmla="*/ 31 w 111"/>
                <a:gd name="T9" fmla="*/ 13 h 231"/>
                <a:gd name="T10" fmla="*/ 78 w 111"/>
                <a:gd name="T11" fmla="*/ 2 h 231"/>
                <a:gd name="T12" fmla="*/ 93 w 111"/>
                <a:gd name="T13" fmla="*/ 26 h 231"/>
                <a:gd name="T14" fmla="*/ 111 w 111"/>
                <a:gd name="T15" fmla="*/ 70 h 231"/>
                <a:gd name="T16" fmla="*/ 96 w 111"/>
                <a:gd name="T17" fmla="*/ 141 h 231"/>
                <a:gd name="T18" fmla="*/ 74 w 111"/>
                <a:gd name="T19" fmla="*/ 16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31"/>
                <a:gd name="T32" fmla="*/ 111 w 111"/>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31">
                  <a:moveTo>
                    <a:pt x="106" y="231"/>
                  </a:moveTo>
                  <a:cubicBezTo>
                    <a:pt x="84" y="218"/>
                    <a:pt x="63" y="206"/>
                    <a:pt x="46" y="188"/>
                  </a:cubicBezTo>
                  <a:cubicBezTo>
                    <a:pt x="29" y="170"/>
                    <a:pt x="12" y="145"/>
                    <a:pt x="6" y="123"/>
                  </a:cubicBezTo>
                  <a:cubicBezTo>
                    <a:pt x="0" y="101"/>
                    <a:pt x="8" y="74"/>
                    <a:pt x="12" y="56"/>
                  </a:cubicBezTo>
                  <a:cubicBezTo>
                    <a:pt x="16" y="38"/>
                    <a:pt x="20" y="22"/>
                    <a:pt x="31" y="13"/>
                  </a:cubicBezTo>
                  <a:cubicBezTo>
                    <a:pt x="42" y="4"/>
                    <a:pt x="68" y="0"/>
                    <a:pt x="78" y="2"/>
                  </a:cubicBezTo>
                  <a:cubicBezTo>
                    <a:pt x="88" y="4"/>
                    <a:pt x="88" y="15"/>
                    <a:pt x="93" y="26"/>
                  </a:cubicBezTo>
                  <a:cubicBezTo>
                    <a:pt x="98" y="37"/>
                    <a:pt x="111" y="51"/>
                    <a:pt x="111" y="70"/>
                  </a:cubicBezTo>
                  <a:cubicBezTo>
                    <a:pt x="111" y="89"/>
                    <a:pt x="102" y="126"/>
                    <a:pt x="96" y="141"/>
                  </a:cubicBezTo>
                  <a:cubicBezTo>
                    <a:pt x="90" y="156"/>
                    <a:pt x="82" y="159"/>
                    <a:pt x="74" y="162"/>
                  </a:cubicBezTo>
                </a:path>
              </a:pathLst>
            </a:custGeom>
            <a:noFill/>
            <a:ln w="9525">
              <a:solidFill>
                <a:schemeClr val="tx1"/>
              </a:solidFill>
              <a:round/>
              <a:headEnd/>
              <a:tailEnd/>
            </a:ln>
          </p:spPr>
          <p:txBody>
            <a:bodyPr/>
            <a:lstStyle/>
            <a:p>
              <a:endParaRPr lang="en-US"/>
            </a:p>
          </p:txBody>
        </p:sp>
        <p:sp>
          <p:nvSpPr>
            <p:cNvPr id="105497" name="Oval 70"/>
            <p:cNvSpPr>
              <a:spLocks noChangeArrowheads="1"/>
            </p:cNvSpPr>
            <p:nvPr/>
          </p:nvSpPr>
          <p:spPr bwMode="auto">
            <a:xfrm>
              <a:off x="1872" y="1713"/>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5498" name="Oval 71"/>
            <p:cNvSpPr>
              <a:spLocks noChangeArrowheads="1"/>
            </p:cNvSpPr>
            <p:nvPr/>
          </p:nvSpPr>
          <p:spPr bwMode="auto">
            <a:xfrm>
              <a:off x="1908" y="1726"/>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5499" name="Freeform 72"/>
            <p:cNvSpPr>
              <a:spLocks/>
            </p:cNvSpPr>
            <p:nvPr/>
          </p:nvSpPr>
          <p:spPr bwMode="auto">
            <a:xfrm>
              <a:off x="1956" y="1438"/>
              <a:ext cx="290" cy="270"/>
            </a:xfrm>
            <a:custGeom>
              <a:avLst/>
              <a:gdLst>
                <a:gd name="T0" fmla="*/ 0 w 290"/>
                <a:gd name="T1" fmla="*/ 261 h 270"/>
                <a:gd name="T2" fmla="*/ 72 w 290"/>
                <a:gd name="T3" fmla="*/ 267 h 270"/>
                <a:gd name="T4" fmla="*/ 136 w 290"/>
                <a:gd name="T5" fmla="*/ 246 h 270"/>
                <a:gd name="T6" fmla="*/ 227 w 290"/>
                <a:gd name="T7" fmla="*/ 181 h 270"/>
                <a:gd name="T8" fmla="*/ 281 w 290"/>
                <a:gd name="T9" fmla="*/ 62 h 270"/>
                <a:gd name="T10" fmla="*/ 283 w 290"/>
                <a:gd name="T11" fmla="*/ 0 h 270"/>
                <a:gd name="T12" fmla="*/ 0 60000 65536"/>
                <a:gd name="T13" fmla="*/ 0 60000 65536"/>
                <a:gd name="T14" fmla="*/ 0 60000 65536"/>
                <a:gd name="T15" fmla="*/ 0 60000 65536"/>
                <a:gd name="T16" fmla="*/ 0 60000 65536"/>
                <a:gd name="T17" fmla="*/ 0 60000 65536"/>
                <a:gd name="T18" fmla="*/ 0 w 290"/>
                <a:gd name="T19" fmla="*/ 0 h 270"/>
                <a:gd name="T20" fmla="*/ 290 w 290"/>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290" h="270">
                  <a:moveTo>
                    <a:pt x="0" y="261"/>
                  </a:moveTo>
                  <a:cubicBezTo>
                    <a:pt x="24" y="265"/>
                    <a:pt x="49" y="270"/>
                    <a:pt x="72" y="267"/>
                  </a:cubicBezTo>
                  <a:cubicBezTo>
                    <a:pt x="95" y="264"/>
                    <a:pt x="110" y="260"/>
                    <a:pt x="136" y="246"/>
                  </a:cubicBezTo>
                  <a:cubicBezTo>
                    <a:pt x="162" y="232"/>
                    <a:pt x="203" y="212"/>
                    <a:pt x="227" y="181"/>
                  </a:cubicBezTo>
                  <a:cubicBezTo>
                    <a:pt x="251" y="150"/>
                    <a:pt x="272" y="92"/>
                    <a:pt x="281" y="62"/>
                  </a:cubicBezTo>
                  <a:cubicBezTo>
                    <a:pt x="290" y="32"/>
                    <a:pt x="286" y="16"/>
                    <a:pt x="283" y="0"/>
                  </a:cubicBezTo>
                </a:path>
              </a:pathLst>
            </a:custGeom>
            <a:noFill/>
            <a:ln w="9525">
              <a:solidFill>
                <a:schemeClr val="tx1"/>
              </a:solidFill>
              <a:round/>
              <a:headEnd/>
              <a:tailEnd/>
            </a:ln>
          </p:spPr>
          <p:txBody>
            <a:bodyPr/>
            <a:lstStyle/>
            <a:p>
              <a:endParaRPr lang="en-US"/>
            </a:p>
          </p:txBody>
        </p:sp>
        <p:sp>
          <p:nvSpPr>
            <p:cNvPr id="105500" name="Oval 73"/>
            <p:cNvSpPr>
              <a:spLocks noChangeArrowheads="1"/>
            </p:cNvSpPr>
            <p:nvPr/>
          </p:nvSpPr>
          <p:spPr bwMode="auto">
            <a:xfrm rot="-3040129">
              <a:off x="2274" y="1423"/>
              <a:ext cx="56" cy="90"/>
            </a:xfrm>
            <a:prstGeom prst="ellipse">
              <a:avLst/>
            </a:prstGeom>
            <a:solidFill>
              <a:schemeClr val="bg1"/>
            </a:solidFill>
            <a:ln w="9525">
              <a:solidFill>
                <a:schemeClr val="tx1"/>
              </a:solidFill>
              <a:round/>
              <a:headEnd/>
              <a:tailEnd/>
            </a:ln>
          </p:spPr>
          <p:txBody>
            <a:bodyPr wrap="none" anchor="ctr"/>
            <a:lstStyle/>
            <a:p>
              <a:pPr eaLnBrk="0" hangingPunct="0"/>
              <a:endParaRPr lang="en-US" altLang="en-US"/>
            </a:p>
          </p:txBody>
        </p:sp>
        <p:sp>
          <p:nvSpPr>
            <p:cNvPr id="105501" name="Oval 74"/>
            <p:cNvSpPr>
              <a:spLocks noChangeArrowheads="1"/>
            </p:cNvSpPr>
            <p:nvPr/>
          </p:nvSpPr>
          <p:spPr bwMode="auto">
            <a:xfrm>
              <a:off x="2280" y="1439"/>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5502" name="Freeform 75"/>
            <p:cNvSpPr>
              <a:spLocks/>
            </p:cNvSpPr>
            <p:nvPr/>
          </p:nvSpPr>
          <p:spPr bwMode="auto">
            <a:xfrm>
              <a:off x="2238" y="1471"/>
              <a:ext cx="122" cy="67"/>
            </a:xfrm>
            <a:custGeom>
              <a:avLst/>
              <a:gdLst>
                <a:gd name="T0" fmla="*/ 0 w 122"/>
                <a:gd name="T1" fmla="*/ 0 h 67"/>
                <a:gd name="T2" fmla="*/ 25 w 122"/>
                <a:gd name="T3" fmla="*/ 41 h 67"/>
                <a:gd name="T4" fmla="*/ 71 w 122"/>
                <a:gd name="T5" fmla="*/ 67 h 67"/>
                <a:gd name="T6" fmla="*/ 122 w 122"/>
                <a:gd name="T7" fmla="*/ 40 h 67"/>
                <a:gd name="T8" fmla="*/ 0 60000 65536"/>
                <a:gd name="T9" fmla="*/ 0 60000 65536"/>
                <a:gd name="T10" fmla="*/ 0 60000 65536"/>
                <a:gd name="T11" fmla="*/ 0 60000 65536"/>
                <a:gd name="T12" fmla="*/ 0 w 122"/>
                <a:gd name="T13" fmla="*/ 0 h 67"/>
                <a:gd name="T14" fmla="*/ 122 w 122"/>
                <a:gd name="T15" fmla="*/ 67 h 67"/>
              </a:gdLst>
              <a:ahLst/>
              <a:cxnLst>
                <a:cxn ang="T8">
                  <a:pos x="T0" y="T1"/>
                </a:cxn>
                <a:cxn ang="T9">
                  <a:pos x="T2" y="T3"/>
                </a:cxn>
                <a:cxn ang="T10">
                  <a:pos x="T4" y="T5"/>
                </a:cxn>
                <a:cxn ang="T11">
                  <a:pos x="T6" y="T7"/>
                </a:cxn>
              </a:cxnLst>
              <a:rect l="T12" t="T13" r="T14" b="T15"/>
              <a:pathLst>
                <a:path w="122" h="67">
                  <a:moveTo>
                    <a:pt x="0" y="0"/>
                  </a:moveTo>
                  <a:cubicBezTo>
                    <a:pt x="6" y="15"/>
                    <a:pt x="13" y="30"/>
                    <a:pt x="25" y="41"/>
                  </a:cubicBezTo>
                  <a:cubicBezTo>
                    <a:pt x="37" y="52"/>
                    <a:pt x="55" y="67"/>
                    <a:pt x="71" y="67"/>
                  </a:cubicBezTo>
                  <a:cubicBezTo>
                    <a:pt x="87" y="67"/>
                    <a:pt x="104" y="53"/>
                    <a:pt x="122" y="40"/>
                  </a:cubicBezTo>
                </a:path>
              </a:pathLst>
            </a:custGeom>
            <a:noFill/>
            <a:ln w="9525">
              <a:solidFill>
                <a:schemeClr val="tx1"/>
              </a:solidFill>
              <a:round/>
              <a:headEnd/>
              <a:tailEnd/>
            </a:ln>
          </p:spPr>
          <p:txBody>
            <a:bodyPr/>
            <a:lstStyle/>
            <a:p>
              <a:endParaRPr lang="en-US"/>
            </a:p>
          </p:txBody>
        </p:sp>
        <p:sp>
          <p:nvSpPr>
            <p:cNvPr id="105503" name="Freeform 76"/>
            <p:cNvSpPr>
              <a:spLocks/>
            </p:cNvSpPr>
            <p:nvPr/>
          </p:nvSpPr>
          <p:spPr bwMode="auto">
            <a:xfrm>
              <a:off x="2275" y="1548"/>
              <a:ext cx="102" cy="44"/>
            </a:xfrm>
            <a:custGeom>
              <a:avLst/>
              <a:gdLst>
                <a:gd name="T0" fmla="*/ 0 w 102"/>
                <a:gd name="T1" fmla="*/ 25 h 44"/>
                <a:gd name="T2" fmla="*/ 37 w 102"/>
                <a:gd name="T3" fmla="*/ 40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25"/>
                  </a:moveTo>
                  <a:cubicBezTo>
                    <a:pt x="10" y="34"/>
                    <a:pt x="20" y="44"/>
                    <a:pt x="37" y="40"/>
                  </a:cubicBezTo>
                  <a:cubicBezTo>
                    <a:pt x="54" y="36"/>
                    <a:pt x="78" y="18"/>
                    <a:pt x="102" y="0"/>
                  </a:cubicBezTo>
                </a:path>
              </a:pathLst>
            </a:custGeom>
            <a:noFill/>
            <a:ln w="9525">
              <a:solidFill>
                <a:schemeClr val="tx1"/>
              </a:solidFill>
              <a:round/>
              <a:headEnd/>
              <a:tailEnd/>
            </a:ln>
          </p:spPr>
          <p:txBody>
            <a:bodyPr/>
            <a:lstStyle/>
            <a:p>
              <a:endParaRPr lang="en-US"/>
            </a:p>
          </p:txBody>
        </p:sp>
        <p:sp>
          <p:nvSpPr>
            <p:cNvPr id="105504" name="Freeform 77"/>
            <p:cNvSpPr>
              <a:spLocks/>
            </p:cNvSpPr>
            <p:nvPr/>
          </p:nvSpPr>
          <p:spPr bwMode="auto">
            <a:xfrm>
              <a:off x="2221" y="1628"/>
              <a:ext cx="35" cy="57"/>
            </a:xfrm>
            <a:custGeom>
              <a:avLst/>
              <a:gdLst>
                <a:gd name="T0" fmla="*/ 35 w 35"/>
                <a:gd name="T1" fmla="*/ 0 h 57"/>
                <a:gd name="T2" fmla="*/ 13 w 35"/>
                <a:gd name="T3" fmla="*/ 21 h 57"/>
                <a:gd name="T4" fmla="*/ 3 w 35"/>
                <a:gd name="T5" fmla="*/ 46 h 57"/>
                <a:gd name="T6" fmla="*/ 0 w 35"/>
                <a:gd name="T7" fmla="*/ 57 h 57"/>
                <a:gd name="T8" fmla="*/ 0 60000 65536"/>
                <a:gd name="T9" fmla="*/ 0 60000 65536"/>
                <a:gd name="T10" fmla="*/ 0 60000 65536"/>
                <a:gd name="T11" fmla="*/ 0 60000 65536"/>
                <a:gd name="T12" fmla="*/ 0 w 35"/>
                <a:gd name="T13" fmla="*/ 0 h 57"/>
                <a:gd name="T14" fmla="*/ 35 w 35"/>
                <a:gd name="T15" fmla="*/ 57 h 57"/>
              </a:gdLst>
              <a:ahLst/>
              <a:cxnLst>
                <a:cxn ang="T8">
                  <a:pos x="T0" y="T1"/>
                </a:cxn>
                <a:cxn ang="T9">
                  <a:pos x="T2" y="T3"/>
                </a:cxn>
                <a:cxn ang="T10">
                  <a:pos x="T4" y="T5"/>
                </a:cxn>
                <a:cxn ang="T11">
                  <a:pos x="T6" y="T7"/>
                </a:cxn>
              </a:cxnLst>
              <a:rect l="T12" t="T13" r="T14" b="T15"/>
              <a:pathLst>
                <a:path w="35" h="57">
                  <a:moveTo>
                    <a:pt x="35" y="0"/>
                  </a:moveTo>
                  <a:cubicBezTo>
                    <a:pt x="26" y="6"/>
                    <a:pt x="18" y="13"/>
                    <a:pt x="13" y="21"/>
                  </a:cubicBezTo>
                  <a:cubicBezTo>
                    <a:pt x="8" y="29"/>
                    <a:pt x="5" y="40"/>
                    <a:pt x="3" y="46"/>
                  </a:cubicBezTo>
                  <a:cubicBezTo>
                    <a:pt x="1" y="52"/>
                    <a:pt x="0" y="54"/>
                    <a:pt x="0" y="57"/>
                  </a:cubicBezTo>
                </a:path>
              </a:pathLst>
            </a:custGeom>
            <a:noFill/>
            <a:ln w="9525">
              <a:solidFill>
                <a:schemeClr val="tx1"/>
              </a:solidFill>
              <a:round/>
              <a:headEnd/>
              <a:tailEnd/>
            </a:ln>
          </p:spPr>
          <p:txBody>
            <a:bodyPr/>
            <a:lstStyle/>
            <a:p>
              <a:endParaRPr lang="en-US"/>
            </a:p>
          </p:txBody>
        </p:sp>
        <p:sp>
          <p:nvSpPr>
            <p:cNvPr id="105505" name="Freeform 78"/>
            <p:cNvSpPr>
              <a:spLocks/>
            </p:cNvSpPr>
            <p:nvPr/>
          </p:nvSpPr>
          <p:spPr bwMode="auto">
            <a:xfrm>
              <a:off x="2229" y="1656"/>
              <a:ext cx="50" cy="77"/>
            </a:xfrm>
            <a:custGeom>
              <a:avLst/>
              <a:gdLst>
                <a:gd name="T0" fmla="*/ 50 w 50"/>
                <a:gd name="T1" fmla="*/ 0 h 77"/>
                <a:gd name="T2" fmla="*/ 33 w 50"/>
                <a:gd name="T3" fmla="*/ 17 h 77"/>
                <a:gd name="T4" fmla="*/ 5 w 50"/>
                <a:gd name="T5" fmla="*/ 58 h 77"/>
                <a:gd name="T6" fmla="*/ 4 w 50"/>
                <a:gd name="T7" fmla="*/ 77 h 77"/>
                <a:gd name="T8" fmla="*/ 0 60000 65536"/>
                <a:gd name="T9" fmla="*/ 0 60000 65536"/>
                <a:gd name="T10" fmla="*/ 0 60000 65536"/>
                <a:gd name="T11" fmla="*/ 0 60000 65536"/>
                <a:gd name="T12" fmla="*/ 0 w 50"/>
                <a:gd name="T13" fmla="*/ 0 h 77"/>
                <a:gd name="T14" fmla="*/ 50 w 50"/>
                <a:gd name="T15" fmla="*/ 77 h 77"/>
              </a:gdLst>
              <a:ahLst/>
              <a:cxnLst>
                <a:cxn ang="T8">
                  <a:pos x="T0" y="T1"/>
                </a:cxn>
                <a:cxn ang="T9">
                  <a:pos x="T2" y="T3"/>
                </a:cxn>
                <a:cxn ang="T10">
                  <a:pos x="T4" y="T5"/>
                </a:cxn>
                <a:cxn ang="T11">
                  <a:pos x="T6" y="T7"/>
                </a:cxn>
              </a:cxnLst>
              <a:rect l="T12" t="T13" r="T14" b="T15"/>
              <a:pathLst>
                <a:path w="50" h="77">
                  <a:moveTo>
                    <a:pt x="50" y="0"/>
                  </a:moveTo>
                  <a:cubicBezTo>
                    <a:pt x="45" y="3"/>
                    <a:pt x="40" y="7"/>
                    <a:pt x="33" y="17"/>
                  </a:cubicBezTo>
                  <a:cubicBezTo>
                    <a:pt x="26" y="27"/>
                    <a:pt x="10" y="48"/>
                    <a:pt x="5" y="58"/>
                  </a:cubicBezTo>
                  <a:cubicBezTo>
                    <a:pt x="0" y="68"/>
                    <a:pt x="4" y="74"/>
                    <a:pt x="4" y="77"/>
                  </a:cubicBezTo>
                </a:path>
              </a:pathLst>
            </a:custGeom>
            <a:noFill/>
            <a:ln w="9525">
              <a:solidFill>
                <a:schemeClr val="tx1"/>
              </a:solidFill>
              <a:round/>
              <a:headEnd/>
              <a:tailEnd/>
            </a:ln>
          </p:spPr>
          <p:txBody>
            <a:bodyPr/>
            <a:lstStyle/>
            <a:p>
              <a:endParaRPr lang="en-US"/>
            </a:p>
          </p:txBody>
        </p:sp>
        <p:sp>
          <p:nvSpPr>
            <p:cNvPr id="105506" name="Freeform 79"/>
            <p:cNvSpPr>
              <a:spLocks/>
            </p:cNvSpPr>
            <p:nvPr/>
          </p:nvSpPr>
          <p:spPr bwMode="auto">
            <a:xfrm>
              <a:off x="2246" y="1718"/>
              <a:ext cx="27" cy="68"/>
            </a:xfrm>
            <a:custGeom>
              <a:avLst/>
              <a:gdLst>
                <a:gd name="T0" fmla="*/ 23 w 27"/>
                <a:gd name="T1" fmla="*/ 0 h 68"/>
                <a:gd name="T2" fmla="*/ 2 w 27"/>
                <a:gd name="T3" fmla="*/ 38 h 68"/>
                <a:gd name="T4" fmla="*/ 14 w 27"/>
                <a:gd name="T5" fmla="*/ 56 h 68"/>
                <a:gd name="T6" fmla="*/ 27 w 27"/>
                <a:gd name="T7" fmla="*/ 68 h 68"/>
                <a:gd name="T8" fmla="*/ 0 60000 65536"/>
                <a:gd name="T9" fmla="*/ 0 60000 65536"/>
                <a:gd name="T10" fmla="*/ 0 60000 65536"/>
                <a:gd name="T11" fmla="*/ 0 60000 65536"/>
                <a:gd name="T12" fmla="*/ 0 w 27"/>
                <a:gd name="T13" fmla="*/ 0 h 68"/>
                <a:gd name="T14" fmla="*/ 27 w 27"/>
                <a:gd name="T15" fmla="*/ 68 h 68"/>
              </a:gdLst>
              <a:ahLst/>
              <a:cxnLst>
                <a:cxn ang="T8">
                  <a:pos x="T0" y="T1"/>
                </a:cxn>
                <a:cxn ang="T9">
                  <a:pos x="T2" y="T3"/>
                </a:cxn>
                <a:cxn ang="T10">
                  <a:pos x="T4" y="T5"/>
                </a:cxn>
                <a:cxn ang="T11">
                  <a:pos x="T6" y="T7"/>
                </a:cxn>
              </a:cxnLst>
              <a:rect l="T12" t="T13" r="T14" b="T15"/>
              <a:pathLst>
                <a:path w="27" h="68">
                  <a:moveTo>
                    <a:pt x="23" y="0"/>
                  </a:moveTo>
                  <a:cubicBezTo>
                    <a:pt x="13" y="14"/>
                    <a:pt x="4" y="29"/>
                    <a:pt x="2" y="38"/>
                  </a:cubicBezTo>
                  <a:cubicBezTo>
                    <a:pt x="0" y="47"/>
                    <a:pt x="10" y="51"/>
                    <a:pt x="14" y="56"/>
                  </a:cubicBezTo>
                  <a:cubicBezTo>
                    <a:pt x="18" y="61"/>
                    <a:pt x="22" y="64"/>
                    <a:pt x="27" y="68"/>
                  </a:cubicBezTo>
                </a:path>
              </a:pathLst>
            </a:custGeom>
            <a:noFill/>
            <a:ln w="9525">
              <a:solidFill>
                <a:schemeClr val="tx1"/>
              </a:solidFill>
              <a:round/>
              <a:headEnd/>
              <a:tailEnd/>
            </a:ln>
          </p:spPr>
          <p:txBody>
            <a:bodyPr/>
            <a:lstStyle/>
            <a:p>
              <a:endParaRPr lang="en-US"/>
            </a:p>
          </p:txBody>
        </p:sp>
        <p:sp>
          <p:nvSpPr>
            <p:cNvPr id="105507" name="Freeform 80"/>
            <p:cNvSpPr>
              <a:spLocks/>
            </p:cNvSpPr>
            <p:nvPr/>
          </p:nvSpPr>
          <p:spPr bwMode="auto">
            <a:xfrm>
              <a:off x="2062" y="1215"/>
              <a:ext cx="178" cy="199"/>
            </a:xfrm>
            <a:custGeom>
              <a:avLst/>
              <a:gdLst>
                <a:gd name="T0" fmla="*/ 178 w 178"/>
                <a:gd name="T1" fmla="*/ 188 h 199"/>
                <a:gd name="T2" fmla="*/ 141 w 178"/>
                <a:gd name="T3" fmla="*/ 199 h 199"/>
                <a:gd name="T4" fmla="*/ 80 w 178"/>
                <a:gd name="T5" fmla="*/ 185 h 199"/>
                <a:gd name="T6" fmla="*/ 20 w 178"/>
                <a:gd name="T7" fmla="*/ 118 h 199"/>
                <a:gd name="T8" fmla="*/ 1 w 178"/>
                <a:gd name="T9" fmla="*/ 65 h 199"/>
                <a:gd name="T10" fmla="*/ 16 w 178"/>
                <a:gd name="T11" fmla="*/ 17 h 199"/>
                <a:gd name="T12" fmla="*/ 72 w 178"/>
                <a:gd name="T13" fmla="*/ 2 h 199"/>
                <a:gd name="T14" fmla="*/ 162 w 178"/>
                <a:gd name="T15" fmla="*/ 31 h 19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199"/>
                <a:gd name="T26" fmla="*/ 178 w 178"/>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199">
                  <a:moveTo>
                    <a:pt x="178" y="188"/>
                  </a:moveTo>
                  <a:cubicBezTo>
                    <a:pt x="167" y="193"/>
                    <a:pt x="157" y="199"/>
                    <a:pt x="141" y="199"/>
                  </a:cubicBezTo>
                  <a:cubicBezTo>
                    <a:pt x="125" y="199"/>
                    <a:pt x="100" y="198"/>
                    <a:pt x="80" y="185"/>
                  </a:cubicBezTo>
                  <a:cubicBezTo>
                    <a:pt x="60" y="172"/>
                    <a:pt x="33" y="138"/>
                    <a:pt x="20" y="118"/>
                  </a:cubicBezTo>
                  <a:cubicBezTo>
                    <a:pt x="7" y="98"/>
                    <a:pt x="2" y="82"/>
                    <a:pt x="1" y="65"/>
                  </a:cubicBezTo>
                  <a:cubicBezTo>
                    <a:pt x="0" y="48"/>
                    <a:pt x="4" y="27"/>
                    <a:pt x="16" y="17"/>
                  </a:cubicBezTo>
                  <a:cubicBezTo>
                    <a:pt x="28" y="7"/>
                    <a:pt x="48" y="0"/>
                    <a:pt x="72" y="2"/>
                  </a:cubicBezTo>
                  <a:cubicBezTo>
                    <a:pt x="96" y="4"/>
                    <a:pt x="129" y="17"/>
                    <a:pt x="162" y="31"/>
                  </a:cubicBezTo>
                </a:path>
              </a:pathLst>
            </a:custGeom>
            <a:noFill/>
            <a:ln w="9525">
              <a:solidFill>
                <a:schemeClr val="tx1"/>
              </a:solidFill>
              <a:round/>
              <a:headEnd/>
              <a:tailEnd/>
            </a:ln>
          </p:spPr>
          <p:txBody>
            <a:bodyPr/>
            <a:lstStyle/>
            <a:p>
              <a:endParaRPr lang="en-US"/>
            </a:p>
          </p:txBody>
        </p:sp>
        <p:sp>
          <p:nvSpPr>
            <p:cNvPr id="105508" name="Freeform 81"/>
            <p:cNvSpPr>
              <a:spLocks/>
            </p:cNvSpPr>
            <p:nvPr/>
          </p:nvSpPr>
          <p:spPr bwMode="auto">
            <a:xfrm>
              <a:off x="2219" y="1394"/>
              <a:ext cx="47" cy="44"/>
            </a:xfrm>
            <a:custGeom>
              <a:avLst/>
              <a:gdLst>
                <a:gd name="T0" fmla="*/ 47 w 47"/>
                <a:gd name="T1" fmla="*/ 0 h 44"/>
                <a:gd name="T2" fmla="*/ 27 w 47"/>
                <a:gd name="T3" fmla="*/ 34 h 44"/>
                <a:gd name="T4" fmla="*/ 0 w 47"/>
                <a:gd name="T5" fmla="*/ 44 h 44"/>
                <a:gd name="T6" fmla="*/ 0 60000 65536"/>
                <a:gd name="T7" fmla="*/ 0 60000 65536"/>
                <a:gd name="T8" fmla="*/ 0 60000 65536"/>
                <a:gd name="T9" fmla="*/ 0 w 47"/>
                <a:gd name="T10" fmla="*/ 0 h 44"/>
                <a:gd name="T11" fmla="*/ 47 w 47"/>
                <a:gd name="T12" fmla="*/ 44 h 44"/>
              </a:gdLst>
              <a:ahLst/>
              <a:cxnLst>
                <a:cxn ang="T6">
                  <a:pos x="T0" y="T1"/>
                </a:cxn>
                <a:cxn ang="T7">
                  <a:pos x="T2" y="T3"/>
                </a:cxn>
                <a:cxn ang="T8">
                  <a:pos x="T4" y="T5"/>
                </a:cxn>
              </a:cxnLst>
              <a:rect l="T9" t="T10" r="T11" b="T12"/>
              <a:pathLst>
                <a:path w="47" h="44">
                  <a:moveTo>
                    <a:pt x="47" y="0"/>
                  </a:moveTo>
                  <a:cubicBezTo>
                    <a:pt x="41" y="13"/>
                    <a:pt x="35" y="27"/>
                    <a:pt x="27" y="34"/>
                  </a:cubicBezTo>
                  <a:cubicBezTo>
                    <a:pt x="19" y="41"/>
                    <a:pt x="4" y="42"/>
                    <a:pt x="0" y="44"/>
                  </a:cubicBezTo>
                </a:path>
              </a:pathLst>
            </a:custGeom>
            <a:noFill/>
            <a:ln w="9525">
              <a:solidFill>
                <a:schemeClr val="tx1"/>
              </a:solidFill>
              <a:round/>
              <a:headEnd/>
              <a:tailEnd/>
            </a:ln>
          </p:spPr>
          <p:txBody>
            <a:bodyPr/>
            <a:lstStyle/>
            <a:p>
              <a:endParaRPr lang="en-US"/>
            </a:p>
          </p:txBody>
        </p:sp>
        <p:sp>
          <p:nvSpPr>
            <p:cNvPr id="105509" name="Freeform 82"/>
            <p:cNvSpPr>
              <a:spLocks/>
            </p:cNvSpPr>
            <p:nvPr/>
          </p:nvSpPr>
          <p:spPr bwMode="auto">
            <a:xfrm>
              <a:off x="2260" y="1402"/>
              <a:ext cx="27" cy="43"/>
            </a:xfrm>
            <a:custGeom>
              <a:avLst/>
              <a:gdLst>
                <a:gd name="T0" fmla="*/ 27 w 27"/>
                <a:gd name="T1" fmla="*/ 0 h 43"/>
                <a:gd name="T2" fmla="*/ 22 w 27"/>
                <a:gd name="T3" fmla="*/ 27 h 43"/>
                <a:gd name="T4" fmla="*/ 0 w 27"/>
                <a:gd name="T5" fmla="*/ 43 h 43"/>
                <a:gd name="T6" fmla="*/ 0 60000 65536"/>
                <a:gd name="T7" fmla="*/ 0 60000 65536"/>
                <a:gd name="T8" fmla="*/ 0 60000 65536"/>
                <a:gd name="T9" fmla="*/ 0 w 27"/>
                <a:gd name="T10" fmla="*/ 0 h 43"/>
                <a:gd name="T11" fmla="*/ 27 w 27"/>
                <a:gd name="T12" fmla="*/ 43 h 43"/>
              </a:gdLst>
              <a:ahLst/>
              <a:cxnLst>
                <a:cxn ang="T6">
                  <a:pos x="T0" y="T1"/>
                </a:cxn>
                <a:cxn ang="T7">
                  <a:pos x="T2" y="T3"/>
                </a:cxn>
                <a:cxn ang="T8">
                  <a:pos x="T4" y="T5"/>
                </a:cxn>
              </a:cxnLst>
              <a:rect l="T9" t="T10" r="T11" b="T12"/>
              <a:pathLst>
                <a:path w="27" h="43">
                  <a:moveTo>
                    <a:pt x="27" y="0"/>
                  </a:moveTo>
                  <a:cubicBezTo>
                    <a:pt x="26" y="10"/>
                    <a:pt x="26" y="20"/>
                    <a:pt x="22" y="27"/>
                  </a:cubicBezTo>
                  <a:cubicBezTo>
                    <a:pt x="18" y="34"/>
                    <a:pt x="9" y="38"/>
                    <a:pt x="0" y="43"/>
                  </a:cubicBezTo>
                </a:path>
              </a:pathLst>
            </a:custGeom>
            <a:noFill/>
            <a:ln w="9525">
              <a:solidFill>
                <a:schemeClr val="tx1"/>
              </a:solidFill>
              <a:round/>
              <a:headEnd/>
              <a:tailEnd/>
            </a:ln>
          </p:spPr>
          <p:txBody>
            <a:bodyPr/>
            <a:lstStyle/>
            <a:p>
              <a:endParaRPr lang="en-US"/>
            </a:p>
          </p:txBody>
        </p:sp>
        <p:sp>
          <p:nvSpPr>
            <p:cNvPr id="105510" name="Freeform 83"/>
            <p:cNvSpPr>
              <a:spLocks/>
            </p:cNvSpPr>
            <p:nvPr/>
          </p:nvSpPr>
          <p:spPr bwMode="auto">
            <a:xfrm>
              <a:off x="2314" y="1409"/>
              <a:ext cx="1" cy="41"/>
            </a:xfrm>
            <a:custGeom>
              <a:avLst/>
              <a:gdLst>
                <a:gd name="T0" fmla="*/ 0 w 1"/>
                <a:gd name="T1" fmla="*/ 0 h 41"/>
                <a:gd name="T2" fmla="*/ 1 w 1"/>
                <a:gd name="T3" fmla="*/ 41 h 41"/>
                <a:gd name="T4" fmla="*/ 0 60000 65536"/>
                <a:gd name="T5" fmla="*/ 0 60000 65536"/>
                <a:gd name="T6" fmla="*/ 0 w 1"/>
                <a:gd name="T7" fmla="*/ 0 h 41"/>
                <a:gd name="T8" fmla="*/ 1 w 1"/>
                <a:gd name="T9" fmla="*/ 41 h 41"/>
              </a:gdLst>
              <a:ahLst/>
              <a:cxnLst>
                <a:cxn ang="T4">
                  <a:pos x="T0" y="T1"/>
                </a:cxn>
                <a:cxn ang="T5">
                  <a:pos x="T2" y="T3"/>
                </a:cxn>
              </a:cxnLst>
              <a:rect l="T6" t="T7" r="T8" b="T9"/>
              <a:pathLst>
                <a:path w="1" h="41">
                  <a:moveTo>
                    <a:pt x="0" y="0"/>
                  </a:moveTo>
                  <a:cubicBezTo>
                    <a:pt x="0" y="17"/>
                    <a:pt x="1" y="34"/>
                    <a:pt x="1" y="41"/>
                  </a:cubicBezTo>
                </a:path>
              </a:pathLst>
            </a:custGeom>
            <a:noFill/>
            <a:ln w="9525">
              <a:solidFill>
                <a:schemeClr val="tx1"/>
              </a:solidFill>
              <a:round/>
              <a:headEnd/>
              <a:tailEnd/>
            </a:ln>
          </p:spPr>
          <p:txBody>
            <a:bodyPr/>
            <a:lstStyle/>
            <a:p>
              <a:endParaRPr lang="en-US"/>
            </a:p>
          </p:txBody>
        </p:sp>
        <p:sp>
          <p:nvSpPr>
            <p:cNvPr id="105511" name="Freeform 84"/>
            <p:cNvSpPr>
              <a:spLocks/>
            </p:cNvSpPr>
            <p:nvPr/>
          </p:nvSpPr>
          <p:spPr bwMode="auto">
            <a:xfrm>
              <a:off x="2331" y="1418"/>
              <a:ext cx="19" cy="40"/>
            </a:xfrm>
            <a:custGeom>
              <a:avLst/>
              <a:gdLst>
                <a:gd name="T0" fmla="*/ 8 w 19"/>
                <a:gd name="T1" fmla="*/ 0 h 40"/>
                <a:gd name="T2" fmla="*/ 2 w 19"/>
                <a:gd name="T3" fmla="*/ 23 h 40"/>
                <a:gd name="T4" fmla="*/ 19 w 19"/>
                <a:gd name="T5" fmla="*/ 40 h 40"/>
                <a:gd name="T6" fmla="*/ 0 60000 65536"/>
                <a:gd name="T7" fmla="*/ 0 60000 65536"/>
                <a:gd name="T8" fmla="*/ 0 60000 65536"/>
                <a:gd name="T9" fmla="*/ 0 w 19"/>
                <a:gd name="T10" fmla="*/ 0 h 40"/>
                <a:gd name="T11" fmla="*/ 19 w 19"/>
                <a:gd name="T12" fmla="*/ 40 h 40"/>
              </a:gdLst>
              <a:ahLst/>
              <a:cxnLst>
                <a:cxn ang="T6">
                  <a:pos x="T0" y="T1"/>
                </a:cxn>
                <a:cxn ang="T7">
                  <a:pos x="T2" y="T3"/>
                </a:cxn>
                <a:cxn ang="T8">
                  <a:pos x="T4" y="T5"/>
                </a:cxn>
              </a:cxnLst>
              <a:rect l="T9" t="T10" r="T11" b="T12"/>
              <a:pathLst>
                <a:path w="19" h="40">
                  <a:moveTo>
                    <a:pt x="8" y="0"/>
                  </a:moveTo>
                  <a:cubicBezTo>
                    <a:pt x="4" y="8"/>
                    <a:pt x="0" y="16"/>
                    <a:pt x="2" y="23"/>
                  </a:cubicBezTo>
                  <a:cubicBezTo>
                    <a:pt x="4" y="30"/>
                    <a:pt x="11" y="35"/>
                    <a:pt x="19" y="40"/>
                  </a:cubicBezTo>
                </a:path>
              </a:pathLst>
            </a:custGeom>
            <a:noFill/>
            <a:ln w="9525">
              <a:solidFill>
                <a:schemeClr val="tx1"/>
              </a:solidFill>
              <a:round/>
              <a:headEnd/>
              <a:tailEnd/>
            </a:ln>
          </p:spPr>
          <p:txBody>
            <a:bodyPr/>
            <a:lstStyle/>
            <a:p>
              <a:endParaRPr lang="en-US"/>
            </a:p>
          </p:txBody>
        </p:sp>
        <p:sp>
          <p:nvSpPr>
            <p:cNvPr id="105512" name="Freeform 85"/>
            <p:cNvSpPr>
              <a:spLocks/>
            </p:cNvSpPr>
            <p:nvPr/>
          </p:nvSpPr>
          <p:spPr bwMode="auto">
            <a:xfrm>
              <a:off x="2357" y="1421"/>
              <a:ext cx="20" cy="29"/>
            </a:xfrm>
            <a:custGeom>
              <a:avLst/>
              <a:gdLst>
                <a:gd name="T0" fmla="*/ 1 w 20"/>
                <a:gd name="T1" fmla="*/ 0 h 29"/>
                <a:gd name="T2" fmla="*/ 3 w 20"/>
                <a:gd name="T3" fmla="*/ 18 h 29"/>
                <a:gd name="T4" fmla="*/ 20 w 20"/>
                <a:gd name="T5" fmla="*/ 29 h 29"/>
                <a:gd name="T6" fmla="*/ 0 60000 65536"/>
                <a:gd name="T7" fmla="*/ 0 60000 65536"/>
                <a:gd name="T8" fmla="*/ 0 60000 65536"/>
                <a:gd name="T9" fmla="*/ 0 w 20"/>
                <a:gd name="T10" fmla="*/ 0 h 29"/>
                <a:gd name="T11" fmla="*/ 20 w 20"/>
                <a:gd name="T12" fmla="*/ 29 h 29"/>
              </a:gdLst>
              <a:ahLst/>
              <a:cxnLst>
                <a:cxn ang="T6">
                  <a:pos x="T0" y="T1"/>
                </a:cxn>
                <a:cxn ang="T7">
                  <a:pos x="T2" y="T3"/>
                </a:cxn>
                <a:cxn ang="T8">
                  <a:pos x="T4" y="T5"/>
                </a:cxn>
              </a:cxnLst>
              <a:rect l="T9" t="T10" r="T11" b="T12"/>
              <a:pathLst>
                <a:path w="20" h="29">
                  <a:moveTo>
                    <a:pt x="1" y="0"/>
                  </a:moveTo>
                  <a:cubicBezTo>
                    <a:pt x="0" y="6"/>
                    <a:pt x="0" y="13"/>
                    <a:pt x="3" y="18"/>
                  </a:cubicBezTo>
                  <a:cubicBezTo>
                    <a:pt x="6" y="23"/>
                    <a:pt x="13" y="26"/>
                    <a:pt x="20" y="29"/>
                  </a:cubicBezTo>
                </a:path>
              </a:pathLst>
            </a:custGeom>
            <a:noFill/>
            <a:ln w="9525">
              <a:solidFill>
                <a:schemeClr val="tx1"/>
              </a:solidFill>
              <a:round/>
              <a:headEnd/>
              <a:tailEnd/>
            </a:ln>
          </p:spPr>
          <p:txBody>
            <a:bodyPr/>
            <a:lstStyle/>
            <a:p>
              <a:endParaRPr lang="en-US"/>
            </a:p>
          </p:txBody>
        </p:sp>
        <p:sp>
          <p:nvSpPr>
            <p:cNvPr id="105513" name="Freeform 86"/>
            <p:cNvSpPr>
              <a:spLocks/>
            </p:cNvSpPr>
            <p:nvPr/>
          </p:nvSpPr>
          <p:spPr bwMode="auto">
            <a:xfrm>
              <a:off x="2052" y="870"/>
              <a:ext cx="228" cy="305"/>
            </a:xfrm>
            <a:custGeom>
              <a:avLst/>
              <a:gdLst>
                <a:gd name="T0" fmla="*/ 217 w 228"/>
                <a:gd name="T1" fmla="*/ 185 h 305"/>
                <a:gd name="T2" fmla="*/ 208 w 228"/>
                <a:gd name="T3" fmla="*/ 217 h 305"/>
                <a:gd name="T4" fmla="*/ 206 w 228"/>
                <a:gd name="T5" fmla="*/ 238 h 305"/>
                <a:gd name="T6" fmla="*/ 205 w 228"/>
                <a:gd name="T7" fmla="*/ 254 h 305"/>
                <a:gd name="T8" fmla="*/ 209 w 228"/>
                <a:gd name="T9" fmla="*/ 276 h 305"/>
                <a:gd name="T10" fmla="*/ 221 w 228"/>
                <a:gd name="T11" fmla="*/ 302 h 305"/>
                <a:gd name="T12" fmla="*/ 170 w 228"/>
                <a:gd name="T13" fmla="*/ 296 h 305"/>
                <a:gd name="T14" fmla="*/ 61 w 228"/>
                <a:gd name="T15" fmla="*/ 265 h 305"/>
                <a:gd name="T16" fmla="*/ 8 w 228"/>
                <a:gd name="T17" fmla="*/ 186 h 305"/>
                <a:gd name="T18" fmla="*/ 13 w 228"/>
                <a:gd name="T19" fmla="*/ 95 h 305"/>
                <a:gd name="T20" fmla="*/ 52 w 228"/>
                <a:gd name="T21" fmla="*/ 13 h 305"/>
                <a:gd name="T22" fmla="*/ 62 w 228"/>
                <a:gd name="T23" fmla="*/ 19 h 305"/>
                <a:gd name="T24" fmla="*/ 67 w 228"/>
                <a:gd name="T25" fmla="*/ 31 h 305"/>
                <a:gd name="T26" fmla="*/ 80 w 228"/>
                <a:gd name="T27" fmla="*/ 64 h 305"/>
                <a:gd name="T28" fmla="*/ 89 w 228"/>
                <a:gd name="T29" fmla="*/ 101 h 305"/>
                <a:gd name="T30" fmla="*/ 116 w 228"/>
                <a:gd name="T31" fmla="*/ 157 h 305"/>
                <a:gd name="T32" fmla="*/ 144 w 228"/>
                <a:gd name="T33" fmla="*/ 181 h 305"/>
                <a:gd name="T34" fmla="*/ 217 w 228"/>
                <a:gd name="T35" fmla="*/ 185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8"/>
                <a:gd name="T55" fmla="*/ 0 h 305"/>
                <a:gd name="T56" fmla="*/ 228 w 228"/>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8" h="305">
                  <a:moveTo>
                    <a:pt x="217" y="185"/>
                  </a:moveTo>
                  <a:cubicBezTo>
                    <a:pt x="228" y="191"/>
                    <a:pt x="210" y="208"/>
                    <a:pt x="208" y="217"/>
                  </a:cubicBezTo>
                  <a:cubicBezTo>
                    <a:pt x="206" y="226"/>
                    <a:pt x="206" y="232"/>
                    <a:pt x="206" y="238"/>
                  </a:cubicBezTo>
                  <a:cubicBezTo>
                    <a:pt x="206" y="244"/>
                    <a:pt x="204" y="248"/>
                    <a:pt x="205" y="254"/>
                  </a:cubicBezTo>
                  <a:cubicBezTo>
                    <a:pt x="206" y="260"/>
                    <a:pt x="206" y="268"/>
                    <a:pt x="209" y="276"/>
                  </a:cubicBezTo>
                  <a:cubicBezTo>
                    <a:pt x="212" y="284"/>
                    <a:pt x="227" y="299"/>
                    <a:pt x="221" y="302"/>
                  </a:cubicBezTo>
                  <a:cubicBezTo>
                    <a:pt x="215" y="305"/>
                    <a:pt x="197" y="302"/>
                    <a:pt x="170" y="296"/>
                  </a:cubicBezTo>
                  <a:cubicBezTo>
                    <a:pt x="143" y="290"/>
                    <a:pt x="88" y="283"/>
                    <a:pt x="61" y="265"/>
                  </a:cubicBezTo>
                  <a:cubicBezTo>
                    <a:pt x="34" y="247"/>
                    <a:pt x="16" y="214"/>
                    <a:pt x="8" y="186"/>
                  </a:cubicBezTo>
                  <a:cubicBezTo>
                    <a:pt x="0" y="158"/>
                    <a:pt x="6" y="124"/>
                    <a:pt x="13" y="95"/>
                  </a:cubicBezTo>
                  <a:cubicBezTo>
                    <a:pt x="20" y="66"/>
                    <a:pt x="44" y="26"/>
                    <a:pt x="52" y="13"/>
                  </a:cubicBezTo>
                  <a:cubicBezTo>
                    <a:pt x="60" y="0"/>
                    <a:pt x="60" y="16"/>
                    <a:pt x="62" y="19"/>
                  </a:cubicBezTo>
                  <a:cubicBezTo>
                    <a:pt x="64" y="22"/>
                    <a:pt x="64" y="24"/>
                    <a:pt x="67" y="31"/>
                  </a:cubicBezTo>
                  <a:cubicBezTo>
                    <a:pt x="70" y="38"/>
                    <a:pt x="76" y="52"/>
                    <a:pt x="80" y="64"/>
                  </a:cubicBezTo>
                  <a:cubicBezTo>
                    <a:pt x="84" y="76"/>
                    <a:pt x="83" y="86"/>
                    <a:pt x="89" y="101"/>
                  </a:cubicBezTo>
                  <a:cubicBezTo>
                    <a:pt x="95" y="116"/>
                    <a:pt x="107" y="144"/>
                    <a:pt x="116" y="157"/>
                  </a:cubicBezTo>
                  <a:cubicBezTo>
                    <a:pt x="125" y="170"/>
                    <a:pt x="127" y="175"/>
                    <a:pt x="144" y="181"/>
                  </a:cubicBezTo>
                  <a:cubicBezTo>
                    <a:pt x="161" y="187"/>
                    <a:pt x="206" y="179"/>
                    <a:pt x="217" y="185"/>
                  </a:cubicBezTo>
                  <a:close/>
                </a:path>
              </a:pathLst>
            </a:custGeom>
            <a:solidFill>
              <a:schemeClr val="bg1"/>
            </a:solidFill>
            <a:ln w="9525">
              <a:solidFill>
                <a:schemeClr val="tx1"/>
              </a:solidFill>
              <a:round/>
              <a:headEnd/>
              <a:tailEnd/>
            </a:ln>
          </p:spPr>
          <p:txBody>
            <a:bodyPr/>
            <a:lstStyle/>
            <a:p>
              <a:endParaRPr lang="en-US"/>
            </a:p>
          </p:txBody>
        </p:sp>
        <p:sp>
          <p:nvSpPr>
            <p:cNvPr id="105514" name="Freeform 87"/>
            <p:cNvSpPr>
              <a:spLocks/>
            </p:cNvSpPr>
            <p:nvPr/>
          </p:nvSpPr>
          <p:spPr bwMode="auto">
            <a:xfrm>
              <a:off x="2459" y="786"/>
              <a:ext cx="252" cy="363"/>
            </a:xfrm>
            <a:custGeom>
              <a:avLst/>
              <a:gdLst>
                <a:gd name="T0" fmla="*/ 126 w 252"/>
                <a:gd name="T1" fmla="*/ 220 h 363"/>
                <a:gd name="T2" fmla="*/ 99 w 252"/>
                <a:gd name="T3" fmla="*/ 211 h 363"/>
                <a:gd name="T4" fmla="*/ 48 w 252"/>
                <a:gd name="T5" fmla="*/ 216 h 363"/>
                <a:gd name="T6" fmla="*/ 11 w 252"/>
                <a:gd name="T7" fmla="*/ 240 h 363"/>
                <a:gd name="T8" fmla="*/ 1 w 252"/>
                <a:gd name="T9" fmla="*/ 270 h 363"/>
                <a:gd name="T10" fmla="*/ 3 w 252"/>
                <a:gd name="T11" fmla="*/ 299 h 363"/>
                <a:gd name="T12" fmla="*/ 9 w 252"/>
                <a:gd name="T13" fmla="*/ 316 h 363"/>
                <a:gd name="T14" fmla="*/ 33 w 252"/>
                <a:gd name="T15" fmla="*/ 346 h 363"/>
                <a:gd name="T16" fmla="*/ 71 w 252"/>
                <a:gd name="T17" fmla="*/ 356 h 363"/>
                <a:gd name="T18" fmla="*/ 109 w 252"/>
                <a:gd name="T19" fmla="*/ 358 h 363"/>
                <a:gd name="T20" fmla="*/ 189 w 252"/>
                <a:gd name="T21" fmla="*/ 324 h 363"/>
                <a:gd name="T22" fmla="*/ 231 w 252"/>
                <a:gd name="T23" fmla="*/ 277 h 363"/>
                <a:gd name="T24" fmla="*/ 251 w 252"/>
                <a:gd name="T25" fmla="*/ 251 h 363"/>
                <a:gd name="T26" fmla="*/ 235 w 252"/>
                <a:gd name="T27" fmla="*/ 202 h 363"/>
                <a:gd name="T28" fmla="*/ 201 w 252"/>
                <a:gd name="T29" fmla="*/ 148 h 363"/>
                <a:gd name="T30" fmla="*/ 87 w 252"/>
                <a:gd name="T31" fmla="*/ 41 h 363"/>
                <a:gd name="T32" fmla="*/ 23 w 252"/>
                <a:gd name="T33" fmla="*/ 5 h 363"/>
                <a:gd name="T34" fmla="*/ 14 w 252"/>
                <a:gd name="T35" fmla="*/ 12 h 363"/>
                <a:gd name="T36" fmla="*/ 19 w 252"/>
                <a:gd name="T37" fmla="*/ 28 h 363"/>
                <a:gd name="T38" fmla="*/ 33 w 252"/>
                <a:gd name="T39" fmla="*/ 79 h 363"/>
                <a:gd name="T40" fmla="*/ 69 w 252"/>
                <a:gd name="T41" fmla="*/ 142 h 363"/>
                <a:gd name="T42" fmla="*/ 126 w 252"/>
                <a:gd name="T43" fmla="*/ 220 h 3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2"/>
                <a:gd name="T67" fmla="*/ 0 h 363"/>
                <a:gd name="T68" fmla="*/ 252 w 252"/>
                <a:gd name="T69" fmla="*/ 363 h 3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2" h="363">
                  <a:moveTo>
                    <a:pt x="126" y="220"/>
                  </a:moveTo>
                  <a:cubicBezTo>
                    <a:pt x="131" y="231"/>
                    <a:pt x="112" y="212"/>
                    <a:pt x="99" y="211"/>
                  </a:cubicBezTo>
                  <a:cubicBezTo>
                    <a:pt x="86" y="210"/>
                    <a:pt x="63" y="211"/>
                    <a:pt x="48" y="216"/>
                  </a:cubicBezTo>
                  <a:cubicBezTo>
                    <a:pt x="33" y="221"/>
                    <a:pt x="19" y="231"/>
                    <a:pt x="11" y="240"/>
                  </a:cubicBezTo>
                  <a:cubicBezTo>
                    <a:pt x="3" y="249"/>
                    <a:pt x="2" y="260"/>
                    <a:pt x="1" y="270"/>
                  </a:cubicBezTo>
                  <a:cubicBezTo>
                    <a:pt x="0" y="280"/>
                    <a:pt x="2" y="291"/>
                    <a:pt x="3" y="299"/>
                  </a:cubicBezTo>
                  <a:cubicBezTo>
                    <a:pt x="4" y="307"/>
                    <a:pt x="4" y="308"/>
                    <a:pt x="9" y="316"/>
                  </a:cubicBezTo>
                  <a:cubicBezTo>
                    <a:pt x="14" y="324"/>
                    <a:pt x="23" y="339"/>
                    <a:pt x="33" y="346"/>
                  </a:cubicBezTo>
                  <a:cubicBezTo>
                    <a:pt x="43" y="353"/>
                    <a:pt x="58" y="354"/>
                    <a:pt x="71" y="356"/>
                  </a:cubicBezTo>
                  <a:cubicBezTo>
                    <a:pt x="84" y="358"/>
                    <a:pt x="89" y="363"/>
                    <a:pt x="109" y="358"/>
                  </a:cubicBezTo>
                  <a:cubicBezTo>
                    <a:pt x="129" y="353"/>
                    <a:pt x="169" y="337"/>
                    <a:pt x="189" y="324"/>
                  </a:cubicBezTo>
                  <a:cubicBezTo>
                    <a:pt x="209" y="311"/>
                    <a:pt x="221" y="289"/>
                    <a:pt x="231" y="277"/>
                  </a:cubicBezTo>
                  <a:cubicBezTo>
                    <a:pt x="241" y="265"/>
                    <a:pt x="250" y="263"/>
                    <a:pt x="251" y="251"/>
                  </a:cubicBezTo>
                  <a:cubicBezTo>
                    <a:pt x="252" y="239"/>
                    <a:pt x="243" y="219"/>
                    <a:pt x="235" y="202"/>
                  </a:cubicBezTo>
                  <a:cubicBezTo>
                    <a:pt x="227" y="185"/>
                    <a:pt x="226" y="175"/>
                    <a:pt x="201" y="148"/>
                  </a:cubicBezTo>
                  <a:cubicBezTo>
                    <a:pt x="176" y="121"/>
                    <a:pt x="117" y="65"/>
                    <a:pt x="87" y="41"/>
                  </a:cubicBezTo>
                  <a:cubicBezTo>
                    <a:pt x="57" y="17"/>
                    <a:pt x="35" y="10"/>
                    <a:pt x="23" y="5"/>
                  </a:cubicBezTo>
                  <a:cubicBezTo>
                    <a:pt x="11" y="0"/>
                    <a:pt x="15" y="8"/>
                    <a:pt x="14" y="12"/>
                  </a:cubicBezTo>
                  <a:cubicBezTo>
                    <a:pt x="13" y="16"/>
                    <a:pt x="16" y="17"/>
                    <a:pt x="19" y="28"/>
                  </a:cubicBezTo>
                  <a:cubicBezTo>
                    <a:pt x="22" y="39"/>
                    <a:pt x="25" y="60"/>
                    <a:pt x="33" y="79"/>
                  </a:cubicBezTo>
                  <a:cubicBezTo>
                    <a:pt x="41" y="98"/>
                    <a:pt x="53" y="118"/>
                    <a:pt x="69" y="142"/>
                  </a:cubicBezTo>
                  <a:cubicBezTo>
                    <a:pt x="85" y="166"/>
                    <a:pt x="121" y="209"/>
                    <a:pt x="126" y="220"/>
                  </a:cubicBezTo>
                  <a:close/>
                </a:path>
              </a:pathLst>
            </a:custGeom>
            <a:solidFill>
              <a:schemeClr val="bg1"/>
            </a:solidFill>
            <a:ln w="9525">
              <a:solidFill>
                <a:schemeClr val="tx1"/>
              </a:solidFill>
              <a:round/>
              <a:headEnd/>
              <a:tailEnd/>
            </a:ln>
          </p:spPr>
          <p:txBody>
            <a:bodyPr/>
            <a:lstStyle/>
            <a:p>
              <a:endParaRPr lang="en-US"/>
            </a:p>
          </p:txBody>
        </p:sp>
        <p:sp>
          <p:nvSpPr>
            <p:cNvPr id="105515" name="Freeform 88"/>
            <p:cNvSpPr>
              <a:spLocks/>
            </p:cNvSpPr>
            <p:nvPr/>
          </p:nvSpPr>
          <p:spPr bwMode="auto">
            <a:xfrm>
              <a:off x="2251" y="980"/>
              <a:ext cx="259" cy="66"/>
            </a:xfrm>
            <a:custGeom>
              <a:avLst/>
              <a:gdLst>
                <a:gd name="T0" fmla="*/ 0 w 259"/>
                <a:gd name="T1" fmla="*/ 66 h 66"/>
                <a:gd name="T2" fmla="*/ 77 w 259"/>
                <a:gd name="T3" fmla="*/ 9 h 66"/>
                <a:gd name="T4" fmla="*/ 178 w 259"/>
                <a:gd name="T5" fmla="*/ 9 h 66"/>
                <a:gd name="T6" fmla="*/ 259 w 259"/>
                <a:gd name="T7" fmla="*/ 14 h 66"/>
                <a:gd name="T8" fmla="*/ 0 60000 65536"/>
                <a:gd name="T9" fmla="*/ 0 60000 65536"/>
                <a:gd name="T10" fmla="*/ 0 60000 65536"/>
                <a:gd name="T11" fmla="*/ 0 60000 65536"/>
                <a:gd name="T12" fmla="*/ 0 w 259"/>
                <a:gd name="T13" fmla="*/ 0 h 66"/>
                <a:gd name="T14" fmla="*/ 259 w 259"/>
                <a:gd name="T15" fmla="*/ 66 h 66"/>
              </a:gdLst>
              <a:ahLst/>
              <a:cxnLst>
                <a:cxn ang="T8">
                  <a:pos x="T0" y="T1"/>
                </a:cxn>
                <a:cxn ang="T9">
                  <a:pos x="T2" y="T3"/>
                </a:cxn>
                <a:cxn ang="T10">
                  <a:pos x="T4" y="T5"/>
                </a:cxn>
                <a:cxn ang="T11">
                  <a:pos x="T6" y="T7"/>
                </a:cxn>
              </a:cxnLst>
              <a:rect l="T12" t="T13" r="T14" b="T15"/>
              <a:pathLst>
                <a:path w="259" h="66">
                  <a:moveTo>
                    <a:pt x="0" y="66"/>
                  </a:moveTo>
                  <a:cubicBezTo>
                    <a:pt x="24" y="42"/>
                    <a:pt x="48" y="18"/>
                    <a:pt x="77" y="9"/>
                  </a:cubicBezTo>
                  <a:cubicBezTo>
                    <a:pt x="106" y="0"/>
                    <a:pt x="148" y="8"/>
                    <a:pt x="178" y="9"/>
                  </a:cubicBezTo>
                  <a:cubicBezTo>
                    <a:pt x="208" y="10"/>
                    <a:pt x="245" y="13"/>
                    <a:pt x="259" y="14"/>
                  </a:cubicBezTo>
                </a:path>
              </a:pathLst>
            </a:custGeom>
            <a:noFill/>
            <a:ln w="9525">
              <a:solidFill>
                <a:schemeClr val="tx1"/>
              </a:solidFill>
              <a:round/>
              <a:headEnd/>
              <a:tailEnd/>
            </a:ln>
          </p:spPr>
          <p:txBody>
            <a:bodyPr/>
            <a:lstStyle/>
            <a:p>
              <a:endParaRPr lang="en-US"/>
            </a:p>
          </p:txBody>
        </p:sp>
        <p:sp>
          <p:nvSpPr>
            <p:cNvPr id="105516" name="Freeform 89"/>
            <p:cNvSpPr>
              <a:spLocks/>
            </p:cNvSpPr>
            <p:nvPr/>
          </p:nvSpPr>
          <p:spPr bwMode="auto">
            <a:xfrm>
              <a:off x="1939" y="1882"/>
              <a:ext cx="239" cy="101"/>
            </a:xfrm>
            <a:custGeom>
              <a:avLst/>
              <a:gdLst>
                <a:gd name="T0" fmla="*/ 19 w 239"/>
                <a:gd name="T1" fmla="*/ 0 h 101"/>
                <a:gd name="T2" fmla="*/ 9 w 239"/>
                <a:gd name="T3" fmla="*/ 53 h 101"/>
                <a:gd name="T4" fmla="*/ 76 w 239"/>
                <a:gd name="T5" fmla="*/ 96 h 101"/>
                <a:gd name="T6" fmla="*/ 167 w 239"/>
                <a:gd name="T7" fmla="*/ 82 h 101"/>
                <a:gd name="T8" fmla="*/ 239 w 239"/>
                <a:gd name="T9" fmla="*/ 53 h 101"/>
                <a:gd name="T10" fmla="*/ 0 60000 65536"/>
                <a:gd name="T11" fmla="*/ 0 60000 65536"/>
                <a:gd name="T12" fmla="*/ 0 60000 65536"/>
                <a:gd name="T13" fmla="*/ 0 60000 65536"/>
                <a:gd name="T14" fmla="*/ 0 60000 65536"/>
                <a:gd name="T15" fmla="*/ 0 w 239"/>
                <a:gd name="T16" fmla="*/ 0 h 101"/>
                <a:gd name="T17" fmla="*/ 239 w 239"/>
                <a:gd name="T18" fmla="*/ 101 h 101"/>
              </a:gdLst>
              <a:ahLst/>
              <a:cxnLst>
                <a:cxn ang="T10">
                  <a:pos x="T0" y="T1"/>
                </a:cxn>
                <a:cxn ang="T11">
                  <a:pos x="T2" y="T3"/>
                </a:cxn>
                <a:cxn ang="T12">
                  <a:pos x="T4" y="T5"/>
                </a:cxn>
                <a:cxn ang="T13">
                  <a:pos x="T6" y="T7"/>
                </a:cxn>
                <a:cxn ang="T14">
                  <a:pos x="T8" y="T9"/>
                </a:cxn>
              </a:cxnLst>
              <a:rect l="T15" t="T16" r="T17" b="T18"/>
              <a:pathLst>
                <a:path w="239" h="101">
                  <a:moveTo>
                    <a:pt x="19" y="0"/>
                  </a:moveTo>
                  <a:cubicBezTo>
                    <a:pt x="9" y="18"/>
                    <a:pt x="0" y="37"/>
                    <a:pt x="9" y="53"/>
                  </a:cubicBezTo>
                  <a:cubicBezTo>
                    <a:pt x="18" y="69"/>
                    <a:pt x="50" y="91"/>
                    <a:pt x="76" y="96"/>
                  </a:cubicBezTo>
                  <a:cubicBezTo>
                    <a:pt x="102" y="101"/>
                    <a:pt x="140" y="89"/>
                    <a:pt x="167" y="82"/>
                  </a:cubicBezTo>
                  <a:cubicBezTo>
                    <a:pt x="194" y="75"/>
                    <a:pt x="216" y="64"/>
                    <a:pt x="239" y="53"/>
                  </a:cubicBezTo>
                </a:path>
              </a:pathLst>
            </a:custGeom>
            <a:noFill/>
            <a:ln w="9525">
              <a:solidFill>
                <a:schemeClr val="tx1"/>
              </a:solidFill>
              <a:round/>
              <a:headEnd/>
              <a:tailEnd/>
            </a:ln>
          </p:spPr>
          <p:txBody>
            <a:bodyPr/>
            <a:lstStyle/>
            <a:p>
              <a:endParaRPr lang="en-US"/>
            </a:p>
          </p:txBody>
        </p:sp>
        <p:sp>
          <p:nvSpPr>
            <p:cNvPr id="105517" name="Freeform 90"/>
            <p:cNvSpPr>
              <a:spLocks/>
            </p:cNvSpPr>
            <p:nvPr/>
          </p:nvSpPr>
          <p:spPr bwMode="auto">
            <a:xfrm>
              <a:off x="1920" y="1867"/>
              <a:ext cx="182" cy="38"/>
            </a:xfrm>
            <a:custGeom>
              <a:avLst/>
              <a:gdLst>
                <a:gd name="T0" fmla="*/ 0 w 182"/>
                <a:gd name="T1" fmla="*/ 0 h 38"/>
                <a:gd name="T2" fmla="*/ 96 w 182"/>
                <a:gd name="T3" fmla="*/ 34 h 38"/>
                <a:gd name="T4" fmla="*/ 182 w 182"/>
                <a:gd name="T5" fmla="*/ 24 h 38"/>
                <a:gd name="T6" fmla="*/ 0 60000 65536"/>
                <a:gd name="T7" fmla="*/ 0 60000 65536"/>
                <a:gd name="T8" fmla="*/ 0 60000 65536"/>
                <a:gd name="T9" fmla="*/ 0 w 182"/>
                <a:gd name="T10" fmla="*/ 0 h 38"/>
                <a:gd name="T11" fmla="*/ 182 w 182"/>
                <a:gd name="T12" fmla="*/ 38 h 38"/>
              </a:gdLst>
              <a:ahLst/>
              <a:cxnLst>
                <a:cxn ang="T6">
                  <a:pos x="T0" y="T1"/>
                </a:cxn>
                <a:cxn ang="T7">
                  <a:pos x="T2" y="T3"/>
                </a:cxn>
                <a:cxn ang="T8">
                  <a:pos x="T4" y="T5"/>
                </a:cxn>
              </a:cxnLst>
              <a:rect l="T9" t="T10" r="T11" b="T12"/>
              <a:pathLst>
                <a:path w="182" h="38">
                  <a:moveTo>
                    <a:pt x="0" y="0"/>
                  </a:moveTo>
                  <a:cubicBezTo>
                    <a:pt x="33" y="15"/>
                    <a:pt x="66" y="30"/>
                    <a:pt x="96" y="34"/>
                  </a:cubicBezTo>
                  <a:cubicBezTo>
                    <a:pt x="126" y="38"/>
                    <a:pt x="154" y="31"/>
                    <a:pt x="182" y="24"/>
                  </a:cubicBezTo>
                </a:path>
              </a:pathLst>
            </a:custGeom>
            <a:noFill/>
            <a:ln w="9525">
              <a:solidFill>
                <a:schemeClr val="tx1"/>
              </a:solidFill>
              <a:round/>
              <a:headEnd/>
              <a:tailEnd/>
            </a:ln>
          </p:spPr>
          <p:txBody>
            <a:bodyPr/>
            <a:lstStyle/>
            <a:p>
              <a:endParaRPr lang="en-US"/>
            </a:p>
          </p:txBody>
        </p:sp>
        <p:sp>
          <p:nvSpPr>
            <p:cNvPr id="105518" name="Freeform 91"/>
            <p:cNvSpPr>
              <a:spLocks/>
            </p:cNvSpPr>
            <p:nvPr/>
          </p:nvSpPr>
          <p:spPr bwMode="auto">
            <a:xfrm>
              <a:off x="2617" y="1169"/>
              <a:ext cx="589" cy="173"/>
            </a:xfrm>
            <a:custGeom>
              <a:avLst/>
              <a:gdLst>
                <a:gd name="T0" fmla="*/ 0 w 589"/>
                <a:gd name="T1" fmla="*/ 0 h 173"/>
                <a:gd name="T2" fmla="*/ 23 w 589"/>
                <a:gd name="T3" fmla="*/ 54 h 173"/>
                <a:gd name="T4" fmla="*/ 105 w 589"/>
                <a:gd name="T5" fmla="*/ 107 h 173"/>
                <a:gd name="T6" fmla="*/ 196 w 589"/>
                <a:gd name="T7" fmla="*/ 131 h 173"/>
                <a:gd name="T8" fmla="*/ 373 w 589"/>
                <a:gd name="T9" fmla="*/ 157 h 173"/>
                <a:gd name="T10" fmla="*/ 589 w 589"/>
                <a:gd name="T11" fmla="*/ 173 h 173"/>
                <a:gd name="T12" fmla="*/ 0 60000 65536"/>
                <a:gd name="T13" fmla="*/ 0 60000 65536"/>
                <a:gd name="T14" fmla="*/ 0 60000 65536"/>
                <a:gd name="T15" fmla="*/ 0 60000 65536"/>
                <a:gd name="T16" fmla="*/ 0 60000 65536"/>
                <a:gd name="T17" fmla="*/ 0 60000 65536"/>
                <a:gd name="T18" fmla="*/ 0 w 589"/>
                <a:gd name="T19" fmla="*/ 0 h 173"/>
                <a:gd name="T20" fmla="*/ 589 w 58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589" h="173">
                  <a:moveTo>
                    <a:pt x="0" y="0"/>
                  </a:moveTo>
                  <a:cubicBezTo>
                    <a:pt x="3" y="18"/>
                    <a:pt x="6" y="36"/>
                    <a:pt x="23" y="54"/>
                  </a:cubicBezTo>
                  <a:cubicBezTo>
                    <a:pt x="40" y="72"/>
                    <a:pt x="76" y="94"/>
                    <a:pt x="105" y="107"/>
                  </a:cubicBezTo>
                  <a:cubicBezTo>
                    <a:pt x="134" y="120"/>
                    <a:pt x="151" y="123"/>
                    <a:pt x="196" y="131"/>
                  </a:cubicBezTo>
                  <a:cubicBezTo>
                    <a:pt x="241" y="139"/>
                    <a:pt x="308" y="150"/>
                    <a:pt x="373" y="157"/>
                  </a:cubicBezTo>
                  <a:cubicBezTo>
                    <a:pt x="438" y="164"/>
                    <a:pt x="513" y="168"/>
                    <a:pt x="589" y="173"/>
                  </a:cubicBezTo>
                </a:path>
              </a:pathLst>
            </a:custGeom>
            <a:noFill/>
            <a:ln w="9525">
              <a:solidFill>
                <a:schemeClr val="tx1"/>
              </a:solidFill>
              <a:round/>
              <a:headEnd/>
              <a:tailEnd/>
            </a:ln>
          </p:spPr>
          <p:txBody>
            <a:bodyPr/>
            <a:lstStyle/>
            <a:p>
              <a:endParaRPr lang="en-US"/>
            </a:p>
          </p:txBody>
        </p:sp>
        <p:sp>
          <p:nvSpPr>
            <p:cNvPr id="105519" name="Freeform 92"/>
            <p:cNvSpPr>
              <a:spLocks/>
            </p:cNvSpPr>
            <p:nvPr/>
          </p:nvSpPr>
          <p:spPr bwMode="auto">
            <a:xfrm>
              <a:off x="2560" y="1747"/>
              <a:ext cx="712" cy="813"/>
            </a:xfrm>
            <a:custGeom>
              <a:avLst/>
              <a:gdLst>
                <a:gd name="T0" fmla="*/ 0 w 712"/>
                <a:gd name="T1" fmla="*/ 39 h 813"/>
                <a:gd name="T2" fmla="*/ 64 w 712"/>
                <a:gd name="T3" fmla="*/ 19 h 813"/>
                <a:gd name="T4" fmla="*/ 122 w 712"/>
                <a:gd name="T5" fmla="*/ 0 h 813"/>
                <a:gd name="T6" fmla="*/ 256 w 712"/>
                <a:gd name="T7" fmla="*/ 19 h 813"/>
                <a:gd name="T8" fmla="*/ 333 w 712"/>
                <a:gd name="T9" fmla="*/ 83 h 813"/>
                <a:gd name="T10" fmla="*/ 390 w 712"/>
                <a:gd name="T11" fmla="*/ 192 h 813"/>
                <a:gd name="T12" fmla="*/ 461 w 712"/>
                <a:gd name="T13" fmla="*/ 346 h 813"/>
                <a:gd name="T14" fmla="*/ 499 w 712"/>
                <a:gd name="T15" fmla="*/ 384 h 813"/>
                <a:gd name="T16" fmla="*/ 538 w 712"/>
                <a:gd name="T17" fmla="*/ 384 h 813"/>
                <a:gd name="T18" fmla="*/ 589 w 712"/>
                <a:gd name="T19" fmla="*/ 365 h 813"/>
                <a:gd name="T20" fmla="*/ 634 w 712"/>
                <a:gd name="T21" fmla="*/ 416 h 813"/>
                <a:gd name="T22" fmla="*/ 659 w 712"/>
                <a:gd name="T23" fmla="*/ 519 h 813"/>
                <a:gd name="T24" fmla="*/ 704 w 712"/>
                <a:gd name="T25" fmla="*/ 563 h 813"/>
                <a:gd name="T26" fmla="*/ 704 w 712"/>
                <a:gd name="T27" fmla="*/ 640 h 813"/>
                <a:gd name="T28" fmla="*/ 698 w 712"/>
                <a:gd name="T29" fmla="*/ 679 h 813"/>
                <a:gd name="T30" fmla="*/ 621 w 712"/>
                <a:gd name="T31" fmla="*/ 813 h 8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813"/>
                <a:gd name="T50" fmla="*/ 712 w 712"/>
                <a:gd name="T51" fmla="*/ 813 h 8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813">
                  <a:moveTo>
                    <a:pt x="0" y="39"/>
                  </a:moveTo>
                  <a:cubicBezTo>
                    <a:pt x="22" y="32"/>
                    <a:pt x="44" y="25"/>
                    <a:pt x="64" y="19"/>
                  </a:cubicBezTo>
                  <a:cubicBezTo>
                    <a:pt x="84" y="13"/>
                    <a:pt x="90" y="0"/>
                    <a:pt x="122" y="0"/>
                  </a:cubicBezTo>
                  <a:cubicBezTo>
                    <a:pt x="154" y="0"/>
                    <a:pt x="221" y="5"/>
                    <a:pt x="256" y="19"/>
                  </a:cubicBezTo>
                  <a:cubicBezTo>
                    <a:pt x="291" y="33"/>
                    <a:pt x="311" y="54"/>
                    <a:pt x="333" y="83"/>
                  </a:cubicBezTo>
                  <a:cubicBezTo>
                    <a:pt x="355" y="112"/>
                    <a:pt x="369" y="148"/>
                    <a:pt x="390" y="192"/>
                  </a:cubicBezTo>
                  <a:cubicBezTo>
                    <a:pt x="411" y="236"/>
                    <a:pt x="443" y="314"/>
                    <a:pt x="461" y="346"/>
                  </a:cubicBezTo>
                  <a:cubicBezTo>
                    <a:pt x="479" y="378"/>
                    <a:pt x="486" y="378"/>
                    <a:pt x="499" y="384"/>
                  </a:cubicBezTo>
                  <a:cubicBezTo>
                    <a:pt x="512" y="390"/>
                    <a:pt x="523" y="387"/>
                    <a:pt x="538" y="384"/>
                  </a:cubicBezTo>
                  <a:cubicBezTo>
                    <a:pt x="553" y="381"/>
                    <a:pt x="573" y="360"/>
                    <a:pt x="589" y="365"/>
                  </a:cubicBezTo>
                  <a:cubicBezTo>
                    <a:pt x="605" y="370"/>
                    <a:pt x="622" y="390"/>
                    <a:pt x="634" y="416"/>
                  </a:cubicBezTo>
                  <a:cubicBezTo>
                    <a:pt x="646" y="442"/>
                    <a:pt x="647" y="495"/>
                    <a:pt x="659" y="519"/>
                  </a:cubicBezTo>
                  <a:cubicBezTo>
                    <a:pt x="671" y="543"/>
                    <a:pt x="697" y="543"/>
                    <a:pt x="704" y="563"/>
                  </a:cubicBezTo>
                  <a:cubicBezTo>
                    <a:pt x="711" y="583"/>
                    <a:pt x="705" y="621"/>
                    <a:pt x="704" y="640"/>
                  </a:cubicBezTo>
                  <a:cubicBezTo>
                    <a:pt x="703" y="659"/>
                    <a:pt x="712" y="650"/>
                    <a:pt x="698" y="679"/>
                  </a:cubicBezTo>
                  <a:cubicBezTo>
                    <a:pt x="684" y="708"/>
                    <a:pt x="634" y="791"/>
                    <a:pt x="621" y="813"/>
                  </a:cubicBezTo>
                </a:path>
              </a:pathLst>
            </a:custGeom>
            <a:noFill/>
            <a:ln w="9525">
              <a:solidFill>
                <a:schemeClr val="tx1"/>
              </a:solidFill>
              <a:round/>
              <a:headEnd/>
              <a:tailEnd/>
            </a:ln>
          </p:spPr>
          <p:txBody>
            <a:bodyPr/>
            <a:lstStyle/>
            <a:p>
              <a:endParaRPr lang="en-US"/>
            </a:p>
          </p:txBody>
        </p:sp>
        <p:sp>
          <p:nvSpPr>
            <p:cNvPr id="105520" name="Freeform 93"/>
            <p:cNvSpPr>
              <a:spLocks/>
            </p:cNvSpPr>
            <p:nvPr/>
          </p:nvSpPr>
          <p:spPr bwMode="auto">
            <a:xfrm>
              <a:off x="2569" y="1840"/>
              <a:ext cx="259" cy="302"/>
            </a:xfrm>
            <a:custGeom>
              <a:avLst/>
              <a:gdLst>
                <a:gd name="T0" fmla="*/ 4 w 259"/>
                <a:gd name="T1" fmla="*/ 270 h 302"/>
                <a:gd name="T2" fmla="*/ 1 w 259"/>
                <a:gd name="T3" fmla="*/ 228 h 302"/>
                <a:gd name="T4" fmla="*/ 12 w 259"/>
                <a:gd name="T5" fmla="*/ 99 h 302"/>
                <a:gd name="T6" fmla="*/ 56 w 259"/>
                <a:gd name="T7" fmla="*/ 28 h 302"/>
                <a:gd name="T8" fmla="*/ 96 w 259"/>
                <a:gd name="T9" fmla="*/ 7 h 302"/>
                <a:gd name="T10" fmla="*/ 139 w 259"/>
                <a:gd name="T11" fmla="*/ 3 h 302"/>
                <a:gd name="T12" fmla="*/ 195 w 259"/>
                <a:gd name="T13" fmla="*/ 23 h 302"/>
                <a:gd name="T14" fmla="*/ 238 w 259"/>
                <a:gd name="T15" fmla="*/ 65 h 302"/>
                <a:gd name="T16" fmla="*/ 256 w 259"/>
                <a:gd name="T17" fmla="*/ 263 h 302"/>
                <a:gd name="T18" fmla="*/ 219 w 259"/>
                <a:gd name="T19" fmla="*/ 276 h 302"/>
                <a:gd name="T20" fmla="*/ 116 w 259"/>
                <a:gd name="T21" fmla="*/ 299 h 302"/>
                <a:gd name="T22" fmla="*/ 56 w 259"/>
                <a:gd name="T23" fmla="*/ 294 h 302"/>
                <a:gd name="T24" fmla="*/ 17 w 259"/>
                <a:gd name="T25" fmla="*/ 289 h 302"/>
                <a:gd name="T26" fmla="*/ 4 w 259"/>
                <a:gd name="T27" fmla="*/ 270 h 3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302"/>
                <a:gd name="T44" fmla="*/ 259 w 259"/>
                <a:gd name="T45" fmla="*/ 302 h 3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302">
                  <a:moveTo>
                    <a:pt x="4" y="270"/>
                  </a:moveTo>
                  <a:cubicBezTo>
                    <a:pt x="1" y="260"/>
                    <a:pt x="0" y="256"/>
                    <a:pt x="1" y="228"/>
                  </a:cubicBezTo>
                  <a:cubicBezTo>
                    <a:pt x="2" y="200"/>
                    <a:pt x="3" y="132"/>
                    <a:pt x="12" y="99"/>
                  </a:cubicBezTo>
                  <a:cubicBezTo>
                    <a:pt x="21" y="66"/>
                    <a:pt x="42" y="43"/>
                    <a:pt x="56" y="28"/>
                  </a:cubicBezTo>
                  <a:cubicBezTo>
                    <a:pt x="70" y="13"/>
                    <a:pt x="82" y="11"/>
                    <a:pt x="96" y="7"/>
                  </a:cubicBezTo>
                  <a:cubicBezTo>
                    <a:pt x="110" y="3"/>
                    <a:pt x="123" y="0"/>
                    <a:pt x="139" y="3"/>
                  </a:cubicBezTo>
                  <a:cubicBezTo>
                    <a:pt x="155" y="6"/>
                    <a:pt x="178" y="13"/>
                    <a:pt x="195" y="23"/>
                  </a:cubicBezTo>
                  <a:cubicBezTo>
                    <a:pt x="212" y="33"/>
                    <a:pt x="228" y="25"/>
                    <a:pt x="238" y="65"/>
                  </a:cubicBezTo>
                  <a:cubicBezTo>
                    <a:pt x="248" y="105"/>
                    <a:pt x="259" y="228"/>
                    <a:pt x="256" y="263"/>
                  </a:cubicBezTo>
                  <a:cubicBezTo>
                    <a:pt x="253" y="298"/>
                    <a:pt x="242" y="270"/>
                    <a:pt x="219" y="276"/>
                  </a:cubicBezTo>
                  <a:cubicBezTo>
                    <a:pt x="196" y="282"/>
                    <a:pt x="143" y="296"/>
                    <a:pt x="116" y="299"/>
                  </a:cubicBezTo>
                  <a:cubicBezTo>
                    <a:pt x="89" y="302"/>
                    <a:pt x="72" y="296"/>
                    <a:pt x="56" y="294"/>
                  </a:cubicBezTo>
                  <a:cubicBezTo>
                    <a:pt x="40" y="292"/>
                    <a:pt x="25" y="293"/>
                    <a:pt x="17" y="289"/>
                  </a:cubicBezTo>
                  <a:cubicBezTo>
                    <a:pt x="9" y="285"/>
                    <a:pt x="7" y="280"/>
                    <a:pt x="4" y="270"/>
                  </a:cubicBezTo>
                  <a:close/>
                </a:path>
              </a:pathLst>
            </a:custGeom>
            <a:gradFill rotWithShape="1">
              <a:gsLst>
                <a:gs pos="0">
                  <a:srgbClr val="CC6600"/>
                </a:gs>
                <a:gs pos="50000">
                  <a:srgbClr val="800000"/>
                </a:gs>
                <a:gs pos="100000">
                  <a:srgbClr val="CC6600"/>
                </a:gs>
              </a:gsLst>
              <a:lin ang="0" scaled="1"/>
            </a:gradFill>
            <a:ln w="9525">
              <a:solidFill>
                <a:schemeClr val="tx1"/>
              </a:solidFill>
              <a:round/>
              <a:headEnd/>
              <a:tailEnd/>
            </a:ln>
          </p:spPr>
          <p:txBody>
            <a:bodyPr/>
            <a:lstStyle/>
            <a:p>
              <a:endParaRPr lang="en-US"/>
            </a:p>
          </p:txBody>
        </p:sp>
        <p:sp>
          <p:nvSpPr>
            <p:cNvPr id="105521" name="Freeform 94"/>
            <p:cNvSpPr>
              <a:spLocks/>
            </p:cNvSpPr>
            <p:nvPr/>
          </p:nvSpPr>
          <p:spPr bwMode="auto">
            <a:xfrm>
              <a:off x="2668" y="1274"/>
              <a:ext cx="209" cy="501"/>
            </a:xfrm>
            <a:custGeom>
              <a:avLst/>
              <a:gdLst>
                <a:gd name="T0" fmla="*/ 50 w 209"/>
                <a:gd name="T1" fmla="*/ 1 h 501"/>
                <a:gd name="T2" fmla="*/ 68 w 209"/>
                <a:gd name="T3" fmla="*/ 20 h 501"/>
                <a:gd name="T4" fmla="*/ 102 w 209"/>
                <a:gd name="T5" fmla="*/ 75 h 501"/>
                <a:gd name="T6" fmla="*/ 121 w 209"/>
                <a:gd name="T7" fmla="*/ 164 h 501"/>
                <a:gd name="T8" fmla="*/ 129 w 209"/>
                <a:gd name="T9" fmla="*/ 270 h 501"/>
                <a:gd name="T10" fmla="*/ 116 w 209"/>
                <a:gd name="T11" fmla="*/ 331 h 501"/>
                <a:gd name="T12" fmla="*/ 74 w 209"/>
                <a:gd name="T13" fmla="*/ 411 h 501"/>
                <a:gd name="T14" fmla="*/ 7 w 209"/>
                <a:gd name="T15" fmla="*/ 484 h 501"/>
                <a:gd name="T16" fmla="*/ 31 w 209"/>
                <a:gd name="T17" fmla="*/ 489 h 501"/>
                <a:gd name="T18" fmla="*/ 79 w 209"/>
                <a:gd name="T19" fmla="*/ 492 h 501"/>
                <a:gd name="T20" fmla="*/ 140 w 209"/>
                <a:gd name="T21" fmla="*/ 436 h 501"/>
                <a:gd name="T22" fmla="*/ 199 w 209"/>
                <a:gd name="T23" fmla="*/ 318 h 501"/>
                <a:gd name="T24" fmla="*/ 198 w 209"/>
                <a:gd name="T25" fmla="*/ 208 h 501"/>
                <a:gd name="T26" fmla="*/ 177 w 209"/>
                <a:gd name="T27" fmla="*/ 80 h 501"/>
                <a:gd name="T28" fmla="*/ 148 w 209"/>
                <a:gd name="T29" fmla="*/ 25 h 501"/>
                <a:gd name="T30" fmla="*/ 135 w 209"/>
                <a:gd name="T31" fmla="*/ 25 h 501"/>
                <a:gd name="T32" fmla="*/ 108 w 209"/>
                <a:gd name="T33" fmla="*/ 20 h 501"/>
                <a:gd name="T34" fmla="*/ 79 w 209"/>
                <a:gd name="T35" fmla="*/ 12 h 501"/>
                <a:gd name="T36" fmla="*/ 50 w 209"/>
                <a:gd name="T37" fmla="*/ 1 h 5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501"/>
                <a:gd name="T59" fmla="*/ 209 w 209"/>
                <a:gd name="T60" fmla="*/ 501 h 5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501">
                  <a:moveTo>
                    <a:pt x="50" y="1"/>
                  </a:moveTo>
                  <a:cubicBezTo>
                    <a:pt x="48" y="2"/>
                    <a:pt x="59" y="8"/>
                    <a:pt x="68" y="20"/>
                  </a:cubicBezTo>
                  <a:cubicBezTo>
                    <a:pt x="77" y="32"/>
                    <a:pt x="93" y="51"/>
                    <a:pt x="102" y="75"/>
                  </a:cubicBezTo>
                  <a:cubicBezTo>
                    <a:pt x="111" y="99"/>
                    <a:pt x="116" y="132"/>
                    <a:pt x="121" y="164"/>
                  </a:cubicBezTo>
                  <a:cubicBezTo>
                    <a:pt x="126" y="196"/>
                    <a:pt x="130" y="242"/>
                    <a:pt x="129" y="270"/>
                  </a:cubicBezTo>
                  <a:cubicBezTo>
                    <a:pt x="128" y="298"/>
                    <a:pt x="125" y="308"/>
                    <a:pt x="116" y="331"/>
                  </a:cubicBezTo>
                  <a:cubicBezTo>
                    <a:pt x="107" y="354"/>
                    <a:pt x="92" y="386"/>
                    <a:pt x="74" y="411"/>
                  </a:cubicBezTo>
                  <a:cubicBezTo>
                    <a:pt x="56" y="436"/>
                    <a:pt x="14" y="471"/>
                    <a:pt x="7" y="484"/>
                  </a:cubicBezTo>
                  <a:cubicBezTo>
                    <a:pt x="0" y="497"/>
                    <a:pt x="19" y="488"/>
                    <a:pt x="31" y="489"/>
                  </a:cubicBezTo>
                  <a:cubicBezTo>
                    <a:pt x="43" y="490"/>
                    <a:pt x="61" y="501"/>
                    <a:pt x="79" y="492"/>
                  </a:cubicBezTo>
                  <a:cubicBezTo>
                    <a:pt x="97" y="483"/>
                    <a:pt x="120" y="465"/>
                    <a:pt x="140" y="436"/>
                  </a:cubicBezTo>
                  <a:cubicBezTo>
                    <a:pt x="160" y="407"/>
                    <a:pt x="189" y="356"/>
                    <a:pt x="199" y="318"/>
                  </a:cubicBezTo>
                  <a:cubicBezTo>
                    <a:pt x="209" y="280"/>
                    <a:pt x="202" y="248"/>
                    <a:pt x="198" y="208"/>
                  </a:cubicBezTo>
                  <a:cubicBezTo>
                    <a:pt x="194" y="168"/>
                    <a:pt x="185" y="110"/>
                    <a:pt x="177" y="80"/>
                  </a:cubicBezTo>
                  <a:cubicBezTo>
                    <a:pt x="169" y="50"/>
                    <a:pt x="155" y="34"/>
                    <a:pt x="148" y="25"/>
                  </a:cubicBezTo>
                  <a:cubicBezTo>
                    <a:pt x="141" y="16"/>
                    <a:pt x="142" y="26"/>
                    <a:pt x="135" y="25"/>
                  </a:cubicBezTo>
                  <a:cubicBezTo>
                    <a:pt x="128" y="24"/>
                    <a:pt x="117" y="22"/>
                    <a:pt x="108" y="20"/>
                  </a:cubicBezTo>
                  <a:cubicBezTo>
                    <a:pt x="99" y="18"/>
                    <a:pt x="87" y="14"/>
                    <a:pt x="79" y="12"/>
                  </a:cubicBezTo>
                  <a:cubicBezTo>
                    <a:pt x="71" y="10"/>
                    <a:pt x="52" y="0"/>
                    <a:pt x="50" y="1"/>
                  </a:cubicBezTo>
                  <a:close/>
                </a:path>
              </a:pathLst>
            </a:custGeom>
            <a:solidFill>
              <a:srgbClr val="993366"/>
            </a:solidFill>
            <a:ln w="9525">
              <a:solidFill>
                <a:schemeClr val="tx1"/>
              </a:solidFill>
              <a:round/>
              <a:headEnd/>
              <a:tailEnd/>
            </a:ln>
          </p:spPr>
          <p:txBody>
            <a:bodyPr/>
            <a:lstStyle/>
            <a:p>
              <a:endParaRPr lang="en-US"/>
            </a:p>
          </p:txBody>
        </p:sp>
        <p:sp>
          <p:nvSpPr>
            <p:cNvPr id="105522" name="Oval 95"/>
            <p:cNvSpPr>
              <a:spLocks noChangeArrowheads="1"/>
            </p:cNvSpPr>
            <p:nvPr/>
          </p:nvSpPr>
          <p:spPr bwMode="auto">
            <a:xfrm>
              <a:off x="2683" y="1768"/>
              <a:ext cx="33" cy="56"/>
            </a:xfrm>
            <a:prstGeom prst="ellipse">
              <a:avLst/>
            </a:prstGeom>
            <a:noFill/>
            <a:ln w="9525">
              <a:solidFill>
                <a:schemeClr val="tx1"/>
              </a:solidFill>
              <a:round/>
              <a:headEnd/>
              <a:tailEnd/>
            </a:ln>
          </p:spPr>
          <p:txBody>
            <a:bodyPr wrap="none" anchor="ctr"/>
            <a:lstStyle/>
            <a:p>
              <a:pPr eaLnBrk="0" hangingPunct="0"/>
              <a:endParaRPr lang="en-US" altLang="en-US"/>
            </a:p>
          </p:txBody>
        </p:sp>
        <p:sp>
          <p:nvSpPr>
            <p:cNvPr id="105523" name="Oval 96"/>
            <p:cNvSpPr>
              <a:spLocks noChangeArrowheads="1"/>
            </p:cNvSpPr>
            <p:nvPr/>
          </p:nvSpPr>
          <p:spPr bwMode="auto">
            <a:xfrm>
              <a:off x="2673" y="1810"/>
              <a:ext cx="46" cy="27"/>
            </a:xfrm>
            <a:prstGeom prst="ellipse">
              <a:avLst/>
            </a:prstGeom>
            <a:noFill/>
            <a:ln w="9525">
              <a:solidFill>
                <a:schemeClr val="tx1"/>
              </a:solidFill>
              <a:round/>
              <a:headEnd/>
              <a:tailEnd/>
            </a:ln>
          </p:spPr>
          <p:txBody>
            <a:bodyPr wrap="none" anchor="ctr"/>
            <a:lstStyle/>
            <a:p>
              <a:pPr eaLnBrk="0" hangingPunct="0"/>
              <a:endParaRPr lang="en-US" altLang="en-US"/>
            </a:p>
          </p:txBody>
        </p:sp>
        <p:sp>
          <p:nvSpPr>
            <p:cNvPr id="105524" name="Freeform 97"/>
            <p:cNvSpPr>
              <a:spLocks/>
            </p:cNvSpPr>
            <p:nvPr/>
          </p:nvSpPr>
          <p:spPr bwMode="auto">
            <a:xfrm>
              <a:off x="2680" y="2136"/>
              <a:ext cx="48" cy="74"/>
            </a:xfrm>
            <a:custGeom>
              <a:avLst/>
              <a:gdLst>
                <a:gd name="T0" fmla="*/ 2 w 48"/>
                <a:gd name="T1" fmla="*/ 2 h 74"/>
                <a:gd name="T2" fmla="*/ 1 w 48"/>
                <a:gd name="T3" fmla="*/ 28 h 74"/>
                <a:gd name="T4" fmla="*/ 9 w 48"/>
                <a:gd name="T5" fmla="*/ 67 h 74"/>
                <a:gd name="T6" fmla="*/ 37 w 48"/>
                <a:gd name="T7" fmla="*/ 68 h 74"/>
                <a:gd name="T8" fmla="*/ 46 w 48"/>
                <a:gd name="T9" fmla="*/ 36 h 74"/>
                <a:gd name="T10" fmla="*/ 46 w 48"/>
                <a:gd name="T11" fmla="*/ 0 h 74"/>
                <a:gd name="T12" fmla="*/ 0 60000 65536"/>
                <a:gd name="T13" fmla="*/ 0 60000 65536"/>
                <a:gd name="T14" fmla="*/ 0 60000 65536"/>
                <a:gd name="T15" fmla="*/ 0 60000 65536"/>
                <a:gd name="T16" fmla="*/ 0 60000 65536"/>
                <a:gd name="T17" fmla="*/ 0 60000 65536"/>
                <a:gd name="T18" fmla="*/ 0 w 48"/>
                <a:gd name="T19" fmla="*/ 0 h 74"/>
                <a:gd name="T20" fmla="*/ 48 w 4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48" h="74">
                  <a:moveTo>
                    <a:pt x="2" y="2"/>
                  </a:moveTo>
                  <a:cubicBezTo>
                    <a:pt x="1" y="9"/>
                    <a:pt x="0" y="17"/>
                    <a:pt x="1" y="28"/>
                  </a:cubicBezTo>
                  <a:cubicBezTo>
                    <a:pt x="2" y="39"/>
                    <a:pt x="3" y="60"/>
                    <a:pt x="9" y="67"/>
                  </a:cubicBezTo>
                  <a:cubicBezTo>
                    <a:pt x="15" y="74"/>
                    <a:pt x="31" y="73"/>
                    <a:pt x="37" y="68"/>
                  </a:cubicBezTo>
                  <a:cubicBezTo>
                    <a:pt x="43" y="63"/>
                    <a:pt x="44" y="47"/>
                    <a:pt x="46" y="36"/>
                  </a:cubicBezTo>
                  <a:cubicBezTo>
                    <a:pt x="48" y="25"/>
                    <a:pt x="47" y="12"/>
                    <a:pt x="46" y="0"/>
                  </a:cubicBezTo>
                </a:path>
              </a:pathLst>
            </a:custGeom>
            <a:gradFill rotWithShape="1">
              <a:gsLst>
                <a:gs pos="0">
                  <a:srgbClr val="660033"/>
                </a:gs>
                <a:gs pos="50000">
                  <a:srgbClr val="CC3300"/>
                </a:gs>
                <a:gs pos="100000">
                  <a:srgbClr val="660033"/>
                </a:gs>
              </a:gsLst>
              <a:lin ang="0" scaled="1"/>
            </a:gradFill>
            <a:ln w="9525">
              <a:solidFill>
                <a:schemeClr val="tx1"/>
              </a:solidFill>
              <a:round/>
              <a:headEnd/>
              <a:tailEnd/>
            </a:ln>
          </p:spPr>
          <p:txBody>
            <a:bodyPr/>
            <a:lstStyle/>
            <a:p>
              <a:endParaRPr lang="en-US"/>
            </a:p>
          </p:txBody>
        </p:sp>
        <p:sp>
          <p:nvSpPr>
            <p:cNvPr id="105525" name="Freeform 98"/>
            <p:cNvSpPr>
              <a:spLocks/>
            </p:cNvSpPr>
            <p:nvPr/>
          </p:nvSpPr>
          <p:spPr bwMode="auto">
            <a:xfrm>
              <a:off x="2222" y="1181"/>
              <a:ext cx="22" cy="216"/>
            </a:xfrm>
            <a:custGeom>
              <a:avLst/>
              <a:gdLst>
                <a:gd name="T0" fmla="*/ 20 w 22"/>
                <a:gd name="T1" fmla="*/ 0 h 216"/>
                <a:gd name="T2" fmla="*/ 20 w 22"/>
                <a:gd name="T3" fmla="*/ 29 h 216"/>
                <a:gd name="T4" fmla="*/ 5 w 22"/>
                <a:gd name="T5" fmla="*/ 115 h 216"/>
                <a:gd name="T6" fmla="*/ 0 w 22"/>
                <a:gd name="T7" fmla="*/ 216 h 216"/>
                <a:gd name="T8" fmla="*/ 0 60000 65536"/>
                <a:gd name="T9" fmla="*/ 0 60000 65536"/>
                <a:gd name="T10" fmla="*/ 0 60000 65536"/>
                <a:gd name="T11" fmla="*/ 0 60000 65536"/>
                <a:gd name="T12" fmla="*/ 0 w 22"/>
                <a:gd name="T13" fmla="*/ 0 h 216"/>
                <a:gd name="T14" fmla="*/ 22 w 22"/>
                <a:gd name="T15" fmla="*/ 216 h 216"/>
              </a:gdLst>
              <a:ahLst/>
              <a:cxnLst>
                <a:cxn ang="T8">
                  <a:pos x="T0" y="T1"/>
                </a:cxn>
                <a:cxn ang="T9">
                  <a:pos x="T2" y="T3"/>
                </a:cxn>
                <a:cxn ang="T10">
                  <a:pos x="T4" y="T5"/>
                </a:cxn>
                <a:cxn ang="T11">
                  <a:pos x="T6" y="T7"/>
                </a:cxn>
              </a:cxnLst>
              <a:rect l="T12" t="T13" r="T14" b="T15"/>
              <a:pathLst>
                <a:path w="22" h="216">
                  <a:moveTo>
                    <a:pt x="20" y="0"/>
                  </a:moveTo>
                  <a:cubicBezTo>
                    <a:pt x="21" y="5"/>
                    <a:pt x="22" y="10"/>
                    <a:pt x="20" y="29"/>
                  </a:cubicBezTo>
                  <a:cubicBezTo>
                    <a:pt x="18" y="48"/>
                    <a:pt x="8" y="84"/>
                    <a:pt x="5" y="115"/>
                  </a:cubicBezTo>
                  <a:cubicBezTo>
                    <a:pt x="2" y="146"/>
                    <a:pt x="1" y="181"/>
                    <a:pt x="0" y="216"/>
                  </a:cubicBezTo>
                </a:path>
              </a:pathLst>
            </a:custGeom>
            <a:noFill/>
            <a:ln w="9525">
              <a:solidFill>
                <a:schemeClr val="tx1"/>
              </a:solidFill>
              <a:round/>
              <a:headEnd/>
              <a:tailEnd/>
            </a:ln>
          </p:spPr>
          <p:txBody>
            <a:bodyPr/>
            <a:lstStyle/>
            <a:p>
              <a:endParaRPr lang="en-US"/>
            </a:p>
          </p:txBody>
        </p:sp>
        <p:sp>
          <p:nvSpPr>
            <p:cNvPr id="105526" name="Freeform 99"/>
            <p:cNvSpPr>
              <a:spLocks/>
            </p:cNvSpPr>
            <p:nvPr/>
          </p:nvSpPr>
          <p:spPr bwMode="auto">
            <a:xfrm>
              <a:off x="2252" y="1036"/>
              <a:ext cx="314" cy="269"/>
            </a:xfrm>
            <a:custGeom>
              <a:avLst/>
              <a:gdLst>
                <a:gd name="T0" fmla="*/ 309 w 314"/>
                <a:gd name="T1" fmla="*/ 213 h 269"/>
                <a:gd name="T2" fmla="*/ 279 w 314"/>
                <a:gd name="T3" fmla="*/ 225 h 269"/>
                <a:gd name="T4" fmla="*/ 99 w 314"/>
                <a:gd name="T5" fmla="*/ 253 h 269"/>
                <a:gd name="T6" fmla="*/ 15 w 314"/>
                <a:gd name="T7" fmla="*/ 127 h 269"/>
                <a:gd name="T8" fmla="*/ 10 w 314"/>
                <a:gd name="T9" fmla="*/ 43 h 269"/>
                <a:gd name="T10" fmla="*/ 41 w 314"/>
                <a:gd name="T11" fmla="*/ 1 h 269"/>
                <a:gd name="T12" fmla="*/ 123 w 314"/>
                <a:gd name="T13" fmla="*/ 50 h 269"/>
                <a:gd name="T14" fmla="*/ 231 w 314"/>
                <a:gd name="T15" fmla="*/ 118 h 269"/>
                <a:gd name="T16" fmla="*/ 273 w 314"/>
                <a:gd name="T17" fmla="*/ 123 h 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269"/>
                <a:gd name="T29" fmla="*/ 314 w 314"/>
                <a:gd name="T30" fmla="*/ 269 h 2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269">
                  <a:moveTo>
                    <a:pt x="309" y="213"/>
                  </a:moveTo>
                  <a:cubicBezTo>
                    <a:pt x="311" y="215"/>
                    <a:pt x="314" y="218"/>
                    <a:pt x="279" y="225"/>
                  </a:cubicBezTo>
                  <a:cubicBezTo>
                    <a:pt x="244" y="232"/>
                    <a:pt x="143" y="269"/>
                    <a:pt x="99" y="253"/>
                  </a:cubicBezTo>
                  <a:cubicBezTo>
                    <a:pt x="55" y="237"/>
                    <a:pt x="30" y="162"/>
                    <a:pt x="15" y="127"/>
                  </a:cubicBezTo>
                  <a:cubicBezTo>
                    <a:pt x="0" y="92"/>
                    <a:pt x="6" y="64"/>
                    <a:pt x="10" y="43"/>
                  </a:cubicBezTo>
                  <a:cubicBezTo>
                    <a:pt x="14" y="22"/>
                    <a:pt x="22" y="0"/>
                    <a:pt x="41" y="1"/>
                  </a:cubicBezTo>
                  <a:cubicBezTo>
                    <a:pt x="60" y="2"/>
                    <a:pt x="91" y="30"/>
                    <a:pt x="123" y="50"/>
                  </a:cubicBezTo>
                  <a:cubicBezTo>
                    <a:pt x="155" y="70"/>
                    <a:pt x="206" y="106"/>
                    <a:pt x="231" y="118"/>
                  </a:cubicBezTo>
                  <a:cubicBezTo>
                    <a:pt x="256" y="130"/>
                    <a:pt x="264" y="126"/>
                    <a:pt x="273" y="123"/>
                  </a:cubicBezTo>
                </a:path>
              </a:pathLst>
            </a:custGeom>
            <a:noFill/>
            <a:ln w="9525">
              <a:solidFill>
                <a:schemeClr val="tx1"/>
              </a:solidFill>
              <a:round/>
              <a:headEnd/>
              <a:tailEnd/>
            </a:ln>
          </p:spPr>
          <p:txBody>
            <a:bodyPr/>
            <a:lstStyle/>
            <a:p>
              <a:endParaRPr lang="en-US"/>
            </a:p>
          </p:txBody>
        </p:sp>
        <p:sp>
          <p:nvSpPr>
            <p:cNvPr id="105527" name="Freeform 100"/>
            <p:cNvSpPr>
              <a:spLocks/>
            </p:cNvSpPr>
            <p:nvPr/>
          </p:nvSpPr>
          <p:spPr bwMode="auto">
            <a:xfrm>
              <a:off x="2255" y="1031"/>
              <a:ext cx="313" cy="263"/>
            </a:xfrm>
            <a:custGeom>
              <a:avLst/>
              <a:gdLst>
                <a:gd name="T0" fmla="*/ 272 w 313"/>
                <a:gd name="T1" fmla="*/ 133 h 263"/>
                <a:gd name="T2" fmla="*/ 278 w 313"/>
                <a:gd name="T3" fmla="*/ 143 h 263"/>
                <a:gd name="T4" fmla="*/ 294 w 313"/>
                <a:gd name="T5" fmla="*/ 159 h 263"/>
                <a:gd name="T6" fmla="*/ 309 w 313"/>
                <a:gd name="T7" fmla="*/ 221 h 263"/>
                <a:gd name="T8" fmla="*/ 269 w 313"/>
                <a:gd name="T9" fmla="*/ 228 h 263"/>
                <a:gd name="T10" fmla="*/ 257 w 313"/>
                <a:gd name="T11" fmla="*/ 233 h 263"/>
                <a:gd name="T12" fmla="*/ 199 w 313"/>
                <a:gd name="T13" fmla="*/ 249 h 263"/>
                <a:gd name="T14" fmla="*/ 128 w 313"/>
                <a:gd name="T15" fmla="*/ 261 h 263"/>
                <a:gd name="T16" fmla="*/ 99 w 313"/>
                <a:gd name="T17" fmla="*/ 259 h 263"/>
                <a:gd name="T18" fmla="*/ 73 w 313"/>
                <a:gd name="T19" fmla="*/ 242 h 263"/>
                <a:gd name="T20" fmla="*/ 37 w 313"/>
                <a:gd name="T21" fmla="*/ 182 h 263"/>
                <a:gd name="T22" fmla="*/ 5 w 313"/>
                <a:gd name="T23" fmla="*/ 122 h 263"/>
                <a:gd name="T24" fmla="*/ 7 w 313"/>
                <a:gd name="T25" fmla="*/ 66 h 263"/>
                <a:gd name="T26" fmla="*/ 15 w 313"/>
                <a:gd name="T27" fmla="*/ 27 h 263"/>
                <a:gd name="T28" fmla="*/ 35 w 313"/>
                <a:gd name="T29" fmla="*/ 7 h 263"/>
                <a:gd name="T30" fmla="*/ 50 w 313"/>
                <a:gd name="T31" fmla="*/ 5 h 263"/>
                <a:gd name="T32" fmla="*/ 91 w 313"/>
                <a:gd name="T33" fmla="*/ 38 h 263"/>
                <a:gd name="T34" fmla="*/ 186 w 313"/>
                <a:gd name="T35" fmla="*/ 95 h 263"/>
                <a:gd name="T36" fmla="*/ 243 w 313"/>
                <a:gd name="T37" fmla="*/ 134 h 263"/>
                <a:gd name="T38" fmla="*/ 257 w 313"/>
                <a:gd name="T39" fmla="*/ 129 h 263"/>
                <a:gd name="T40" fmla="*/ 272 w 313"/>
                <a:gd name="T41" fmla="*/ 133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3"/>
                <a:gd name="T64" fmla="*/ 0 h 263"/>
                <a:gd name="T65" fmla="*/ 313 w 313"/>
                <a:gd name="T66" fmla="*/ 263 h 2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3" h="263">
                  <a:moveTo>
                    <a:pt x="272" y="133"/>
                  </a:moveTo>
                  <a:cubicBezTo>
                    <a:pt x="276" y="135"/>
                    <a:pt x="274" y="139"/>
                    <a:pt x="278" y="143"/>
                  </a:cubicBezTo>
                  <a:cubicBezTo>
                    <a:pt x="282" y="147"/>
                    <a:pt x="289" y="146"/>
                    <a:pt x="294" y="159"/>
                  </a:cubicBezTo>
                  <a:cubicBezTo>
                    <a:pt x="299" y="172"/>
                    <a:pt x="313" y="210"/>
                    <a:pt x="309" y="221"/>
                  </a:cubicBezTo>
                  <a:cubicBezTo>
                    <a:pt x="305" y="232"/>
                    <a:pt x="278" y="226"/>
                    <a:pt x="269" y="228"/>
                  </a:cubicBezTo>
                  <a:cubicBezTo>
                    <a:pt x="260" y="230"/>
                    <a:pt x="269" y="230"/>
                    <a:pt x="257" y="233"/>
                  </a:cubicBezTo>
                  <a:cubicBezTo>
                    <a:pt x="245" y="236"/>
                    <a:pt x="220" y="244"/>
                    <a:pt x="199" y="249"/>
                  </a:cubicBezTo>
                  <a:cubicBezTo>
                    <a:pt x="178" y="254"/>
                    <a:pt x="145" y="259"/>
                    <a:pt x="128" y="261"/>
                  </a:cubicBezTo>
                  <a:cubicBezTo>
                    <a:pt x="111" y="263"/>
                    <a:pt x="108" y="262"/>
                    <a:pt x="99" y="259"/>
                  </a:cubicBezTo>
                  <a:cubicBezTo>
                    <a:pt x="90" y="256"/>
                    <a:pt x="83" y="255"/>
                    <a:pt x="73" y="242"/>
                  </a:cubicBezTo>
                  <a:cubicBezTo>
                    <a:pt x="63" y="229"/>
                    <a:pt x="48" y="202"/>
                    <a:pt x="37" y="182"/>
                  </a:cubicBezTo>
                  <a:cubicBezTo>
                    <a:pt x="26" y="162"/>
                    <a:pt x="10" y="141"/>
                    <a:pt x="5" y="122"/>
                  </a:cubicBezTo>
                  <a:cubicBezTo>
                    <a:pt x="0" y="103"/>
                    <a:pt x="5" y="82"/>
                    <a:pt x="7" y="66"/>
                  </a:cubicBezTo>
                  <a:cubicBezTo>
                    <a:pt x="9" y="50"/>
                    <a:pt x="10" y="37"/>
                    <a:pt x="15" y="27"/>
                  </a:cubicBezTo>
                  <a:cubicBezTo>
                    <a:pt x="20" y="17"/>
                    <a:pt x="29" y="11"/>
                    <a:pt x="35" y="7"/>
                  </a:cubicBezTo>
                  <a:cubicBezTo>
                    <a:pt x="41" y="3"/>
                    <a:pt x="41" y="0"/>
                    <a:pt x="50" y="5"/>
                  </a:cubicBezTo>
                  <a:cubicBezTo>
                    <a:pt x="59" y="10"/>
                    <a:pt x="68" y="23"/>
                    <a:pt x="91" y="38"/>
                  </a:cubicBezTo>
                  <a:cubicBezTo>
                    <a:pt x="114" y="53"/>
                    <a:pt x="161" y="79"/>
                    <a:pt x="186" y="95"/>
                  </a:cubicBezTo>
                  <a:cubicBezTo>
                    <a:pt x="211" y="111"/>
                    <a:pt x="231" y="128"/>
                    <a:pt x="243" y="134"/>
                  </a:cubicBezTo>
                  <a:cubicBezTo>
                    <a:pt x="255" y="140"/>
                    <a:pt x="252" y="129"/>
                    <a:pt x="257" y="129"/>
                  </a:cubicBezTo>
                  <a:cubicBezTo>
                    <a:pt x="262" y="129"/>
                    <a:pt x="268" y="131"/>
                    <a:pt x="272" y="133"/>
                  </a:cubicBezTo>
                  <a:close/>
                </a:path>
              </a:pathLst>
            </a:custGeom>
            <a:solidFill>
              <a:srgbClr val="800000">
                <a:alpha val="10980"/>
              </a:srgbClr>
            </a:solidFill>
            <a:ln w="9525">
              <a:solidFill>
                <a:schemeClr val="tx1"/>
              </a:solidFill>
              <a:round/>
              <a:headEnd/>
              <a:tailEnd/>
            </a:ln>
          </p:spPr>
          <p:txBody>
            <a:bodyPr/>
            <a:lstStyle/>
            <a:p>
              <a:endParaRPr lang="en-US"/>
            </a:p>
          </p:txBody>
        </p:sp>
        <p:sp>
          <p:nvSpPr>
            <p:cNvPr id="105528" name="Freeform 101"/>
            <p:cNvSpPr>
              <a:spLocks/>
            </p:cNvSpPr>
            <p:nvPr/>
          </p:nvSpPr>
          <p:spPr bwMode="auto">
            <a:xfrm>
              <a:off x="2060" y="1218"/>
              <a:ext cx="175" cy="195"/>
            </a:xfrm>
            <a:custGeom>
              <a:avLst/>
              <a:gdLst>
                <a:gd name="T0" fmla="*/ 172 w 175"/>
                <a:gd name="T1" fmla="*/ 32 h 195"/>
                <a:gd name="T2" fmla="*/ 167 w 175"/>
                <a:gd name="T3" fmla="*/ 101 h 195"/>
                <a:gd name="T4" fmla="*/ 164 w 175"/>
                <a:gd name="T5" fmla="*/ 168 h 195"/>
                <a:gd name="T6" fmla="*/ 162 w 175"/>
                <a:gd name="T7" fmla="*/ 188 h 195"/>
                <a:gd name="T8" fmla="*/ 152 w 175"/>
                <a:gd name="T9" fmla="*/ 190 h 195"/>
                <a:gd name="T10" fmla="*/ 114 w 175"/>
                <a:gd name="T11" fmla="*/ 192 h 195"/>
                <a:gd name="T12" fmla="*/ 80 w 175"/>
                <a:gd name="T13" fmla="*/ 173 h 195"/>
                <a:gd name="T14" fmla="*/ 26 w 175"/>
                <a:gd name="T15" fmla="*/ 119 h 195"/>
                <a:gd name="T16" fmla="*/ 3 w 175"/>
                <a:gd name="T17" fmla="*/ 70 h 195"/>
                <a:gd name="T18" fmla="*/ 8 w 175"/>
                <a:gd name="T19" fmla="*/ 28 h 195"/>
                <a:gd name="T20" fmla="*/ 34 w 175"/>
                <a:gd name="T21" fmla="*/ 7 h 195"/>
                <a:gd name="T22" fmla="*/ 62 w 175"/>
                <a:gd name="T23" fmla="*/ 0 h 195"/>
                <a:gd name="T24" fmla="*/ 108 w 175"/>
                <a:gd name="T25" fmla="*/ 6 h 195"/>
                <a:gd name="T26" fmla="*/ 147 w 175"/>
                <a:gd name="T27" fmla="*/ 22 h 195"/>
                <a:gd name="T28" fmla="*/ 172 w 175"/>
                <a:gd name="T29" fmla="*/ 32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195"/>
                <a:gd name="T47" fmla="*/ 175 w 175"/>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195">
                  <a:moveTo>
                    <a:pt x="172" y="32"/>
                  </a:moveTo>
                  <a:cubicBezTo>
                    <a:pt x="175" y="45"/>
                    <a:pt x="168" y="78"/>
                    <a:pt x="167" y="101"/>
                  </a:cubicBezTo>
                  <a:cubicBezTo>
                    <a:pt x="166" y="124"/>
                    <a:pt x="165" y="154"/>
                    <a:pt x="164" y="168"/>
                  </a:cubicBezTo>
                  <a:cubicBezTo>
                    <a:pt x="163" y="182"/>
                    <a:pt x="164" y="184"/>
                    <a:pt x="162" y="188"/>
                  </a:cubicBezTo>
                  <a:cubicBezTo>
                    <a:pt x="160" y="192"/>
                    <a:pt x="160" y="189"/>
                    <a:pt x="152" y="190"/>
                  </a:cubicBezTo>
                  <a:cubicBezTo>
                    <a:pt x="144" y="191"/>
                    <a:pt x="126" y="195"/>
                    <a:pt x="114" y="192"/>
                  </a:cubicBezTo>
                  <a:cubicBezTo>
                    <a:pt x="102" y="189"/>
                    <a:pt x="95" y="185"/>
                    <a:pt x="80" y="173"/>
                  </a:cubicBezTo>
                  <a:cubicBezTo>
                    <a:pt x="65" y="161"/>
                    <a:pt x="39" y="136"/>
                    <a:pt x="26" y="119"/>
                  </a:cubicBezTo>
                  <a:cubicBezTo>
                    <a:pt x="13" y="102"/>
                    <a:pt x="6" y="85"/>
                    <a:pt x="3" y="70"/>
                  </a:cubicBezTo>
                  <a:cubicBezTo>
                    <a:pt x="0" y="55"/>
                    <a:pt x="3" y="39"/>
                    <a:pt x="8" y="28"/>
                  </a:cubicBezTo>
                  <a:cubicBezTo>
                    <a:pt x="13" y="17"/>
                    <a:pt x="25" y="12"/>
                    <a:pt x="34" y="7"/>
                  </a:cubicBezTo>
                  <a:cubicBezTo>
                    <a:pt x="43" y="2"/>
                    <a:pt x="50" y="0"/>
                    <a:pt x="62" y="0"/>
                  </a:cubicBezTo>
                  <a:cubicBezTo>
                    <a:pt x="74" y="0"/>
                    <a:pt x="94" y="2"/>
                    <a:pt x="108" y="6"/>
                  </a:cubicBezTo>
                  <a:cubicBezTo>
                    <a:pt x="122" y="10"/>
                    <a:pt x="136" y="18"/>
                    <a:pt x="147" y="22"/>
                  </a:cubicBezTo>
                  <a:cubicBezTo>
                    <a:pt x="158" y="26"/>
                    <a:pt x="169" y="19"/>
                    <a:pt x="172" y="32"/>
                  </a:cubicBezTo>
                  <a:close/>
                </a:path>
              </a:pathLst>
            </a:custGeom>
            <a:solidFill>
              <a:srgbClr val="CC9900"/>
            </a:solidFill>
            <a:ln w="9525">
              <a:solidFill>
                <a:schemeClr val="tx1"/>
              </a:solidFill>
              <a:round/>
              <a:headEnd/>
              <a:tailEnd/>
            </a:ln>
          </p:spPr>
          <p:txBody>
            <a:bodyPr/>
            <a:lstStyle/>
            <a:p>
              <a:endParaRPr lang="en-US"/>
            </a:p>
          </p:txBody>
        </p:sp>
      </p:grpSp>
      <p:sp>
        <p:nvSpPr>
          <p:cNvPr id="62566" name="Text Box 102"/>
          <p:cNvSpPr txBox="1">
            <a:spLocks noChangeArrowheads="1"/>
          </p:cNvSpPr>
          <p:nvPr/>
        </p:nvSpPr>
        <p:spPr bwMode="auto">
          <a:xfrm>
            <a:off x="5692775" y="1889125"/>
            <a:ext cx="698500" cy="366713"/>
          </a:xfrm>
          <a:prstGeom prst="rect">
            <a:avLst/>
          </a:prstGeom>
          <a:noFill/>
          <a:ln w="9525">
            <a:noFill/>
            <a:miter lim="800000"/>
            <a:headEnd/>
            <a:tailEnd/>
          </a:ln>
        </p:spPr>
        <p:txBody>
          <a:bodyPr wrap="none">
            <a:spAutoFit/>
          </a:bodyPr>
          <a:lstStyle/>
          <a:p>
            <a:r>
              <a:rPr lang="en-US" altLang="en-US" sz="1800" i="1"/>
              <a:t>P(t,x)</a:t>
            </a:r>
          </a:p>
        </p:txBody>
      </p:sp>
      <p:pic>
        <p:nvPicPr>
          <p:cNvPr id="105488" name="Picture 103" descr="TP_tmp"/>
          <p:cNvPicPr>
            <a:picLocks noChangeAspect="1" noChangeArrowheads="1"/>
          </p:cNvPicPr>
          <p:nvPr>
            <p:custDataLst>
              <p:tags r:id="rId5"/>
            </p:custDataLst>
          </p:nvPr>
        </p:nvPicPr>
        <p:blipFill>
          <a:blip r:embed="rId20"/>
          <a:srcRect/>
          <a:stretch>
            <a:fillRect/>
          </a:stretch>
        </p:blipFill>
        <p:spPr bwMode="auto">
          <a:xfrm>
            <a:off x="7310438" y="622300"/>
            <a:ext cx="1708150" cy="522288"/>
          </a:xfrm>
          <a:prstGeom prst="rect">
            <a:avLst/>
          </a:prstGeom>
          <a:noFill/>
          <a:ln w="9525">
            <a:noFill/>
            <a:miter lim="800000"/>
            <a:headEnd/>
            <a:tailEnd/>
          </a:ln>
        </p:spPr>
      </p:pic>
      <p:pic>
        <p:nvPicPr>
          <p:cNvPr id="105489" name="Picture 104" descr="TP_tmp"/>
          <p:cNvPicPr>
            <a:picLocks noChangeAspect="1" noChangeArrowheads="1"/>
          </p:cNvPicPr>
          <p:nvPr>
            <p:custDataLst>
              <p:tags r:id="rId6"/>
            </p:custDataLst>
          </p:nvPr>
        </p:nvPicPr>
        <p:blipFill>
          <a:blip r:embed="rId21"/>
          <a:srcRect/>
          <a:stretch>
            <a:fillRect/>
          </a:stretch>
        </p:blipFill>
        <p:spPr bwMode="auto">
          <a:xfrm>
            <a:off x="10313988" y="566738"/>
            <a:ext cx="1331912" cy="512762"/>
          </a:xfrm>
          <a:prstGeom prst="rect">
            <a:avLst/>
          </a:prstGeom>
          <a:noFill/>
          <a:ln w="9525">
            <a:noFill/>
            <a:miter lim="800000"/>
            <a:headEnd/>
            <a:tailEnd/>
          </a:ln>
        </p:spPr>
      </p:pic>
      <p:pic>
        <p:nvPicPr>
          <p:cNvPr id="105490" name="Picture 105" descr="TP_tmp"/>
          <p:cNvPicPr>
            <a:picLocks noChangeAspect="1" noChangeArrowheads="1"/>
          </p:cNvPicPr>
          <p:nvPr>
            <p:custDataLst>
              <p:tags r:id="rId7"/>
            </p:custDataLst>
          </p:nvPr>
        </p:nvPicPr>
        <p:blipFill>
          <a:blip r:embed="rId22"/>
          <a:srcRect/>
          <a:stretch>
            <a:fillRect/>
          </a:stretch>
        </p:blipFill>
        <p:spPr bwMode="auto">
          <a:xfrm>
            <a:off x="7335838" y="1165225"/>
            <a:ext cx="1470025" cy="284163"/>
          </a:xfrm>
          <a:prstGeom prst="rect">
            <a:avLst/>
          </a:prstGeom>
          <a:noFill/>
          <a:ln w="9525">
            <a:noFill/>
            <a:miter lim="800000"/>
            <a:headEnd/>
            <a:tailEnd/>
          </a:ln>
        </p:spPr>
      </p:pic>
      <p:pic>
        <p:nvPicPr>
          <p:cNvPr id="105491" name="Picture 106" descr="TP_tmp"/>
          <p:cNvPicPr>
            <a:picLocks noChangeAspect="1" noChangeArrowheads="1"/>
          </p:cNvPicPr>
          <p:nvPr>
            <p:custDataLst>
              <p:tags r:id="rId8"/>
            </p:custDataLst>
          </p:nvPr>
        </p:nvPicPr>
        <p:blipFill>
          <a:blip r:embed="rId23"/>
          <a:srcRect/>
          <a:stretch>
            <a:fillRect/>
          </a:stretch>
        </p:blipFill>
        <p:spPr bwMode="auto">
          <a:xfrm>
            <a:off x="2371725" y="457200"/>
            <a:ext cx="2970213" cy="576263"/>
          </a:xfrm>
          <a:prstGeom prst="rect">
            <a:avLst/>
          </a:prstGeom>
          <a:noFill/>
          <a:ln w="9525">
            <a:noFill/>
            <a:miter lim="800000"/>
            <a:headEnd/>
            <a:tailEnd/>
          </a:ln>
        </p:spPr>
      </p:pic>
      <p:sp>
        <p:nvSpPr>
          <p:cNvPr id="105492" name="Rectangle 107"/>
          <p:cNvSpPr>
            <a:spLocks noChangeArrowheads="1"/>
          </p:cNvSpPr>
          <p:nvPr/>
        </p:nvSpPr>
        <p:spPr bwMode="auto">
          <a:xfrm>
            <a:off x="2366963" y="420688"/>
            <a:ext cx="3090862" cy="682625"/>
          </a:xfrm>
          <a:prstGeom prst="rect">
            <a:avLst/>
          </a:prstGeom>
          <a:noFill/>
          <a:ln w="22225">
            <a:solidFill>
              <a:schemeClr val="tx1"/>
            </a:solidFill>
            <a:miter lim="800000"/>
            <a:headEnd/>
            <a:tailEnd/>
          </a:ln>
        </p:spPr>
        <p:txBody>
          <a:bodyPr wrap="none" anchor="ctr"/>
          <a:lstStyle/>
          <a:p>
            <a:pP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2589"/>
                                        </p:tgtEl>
                                        <p:attrNameLst>
                                          <p:attrName>style.visibility</p:attrName>
                                        </p:attrNameLst>
                                      </p:cBhvr>
                                      <p:to>
                                        <p:strVal val="visible"/>
                                      </p:to>
                                    </p:set>
                                    <p:animEffect transition="in" filter="fade">
                                      <p:cBhvr>
                                        <p:cTn id="7" dur="2000"/>
                                        <p:tgtEl>
                                          <p:spTgt spid="62589"/>
                                        </p:tgtEl>
                                      </p:cBhvr>
                                    </p:animEffect>
                                  </p:childTnLst>
                                </p:cTn>
                              </p:par>
                            </p:childTnLst>
                          </p:cTn>
                        </p:par>
                        <p:par>
                          <p:cTn id="8" fill="hold" nodeType="afterGroup">
                            <p:stCondLst>
                              <p:cond delay="2000"/>
                            </p:stCondLst>
                            <p:childTnLst>
                              <p:par>
                                <p:cTn id="9" presetID="0" presetClass="path" presetSubtype="0" accel="50000" decel="50000" fill="hold" nodeType="afterEffect">
                                  <p:stCondLst>
                                    <p:cond delay="0"/>
                                  </p:stCondLst>
                                  <p:childTnLst>
                                    <p:animMotion origin="layout" path="M 3.59081E-6 4.44444E-6 L 0.40214 4.44444E-6 " pathEditMode="relative" rAng="0" ptsTypes="AA">
                                      <p:cBhvr>
                                        <p:cTn id="10" dur="3000" fill="hold"/>
                                        <p:tgtEl>
                                          <p:spTgt spid="62589"/>
                                        </p:tgtEl>
                                        <p:attrNameLst>
                                          <p:attrName>ppt_x</p:attrName>
                                          <p:attrName>ppt_y</p:attrName>
                                        </p:attrNameLst>
                                      </p:cBhvr>
                                      <p:rCtr x="20107" y="0"/>
                                    </p:animMotion>
                                  </p:childTnLst>
                                </p:cTn>
                              </p:par>
                              <p:par>
                                <p:cTn id="11" presetID="10" presetClass="entr" presetSubtype="0" fill="hold" nodeType="withEffect">
                                  <p:stCondLst>
                                    <p:cond delay="0"/>
                                  </p:stCondLst>
                                  <p:childTnLst>
                                    <p:set>
                                      <p:cBhvr>
                                        <p:cTn id="12" dur="1" fill="hold">
                                          <p:stCondLst>
                                            <p:cond delay="0"/>
                                          </p:stCondLst>
                                        </p:cTn>
                                        <p:tgtEl>
                                          <p:spTgt spid="62505"/>
                                        </p:tgtEl>
                                        <p:attrNameLst>
                                          <p:attrName>style.visibility</p:attrName>
                                        </p:attrNameLst>
                                      </p:cBhvr>
                                      <p:to>
                                        <p:strVal val="visible"/>
                                      </p:to>
                                    </p:set>
                                    <p:animEffect transition="in" filter="fade">
                                      <p:cBhvr>
                                        <p:cTn id="13" dur="2000"/>
                                        <p:tgtEl>
                                          <p:spTgt spid="62505"/>
                                        </p:tgtEl>
                                      </p:cBhvr>
                                    </p:animEffect>
                                  </p:childTnLst>
                                </p:cTn>
                              </p:par>
                              <p:par>
                                <p:cTn id="14" presetID="0" presetClass="path" presetSubtype="0" accel="50000" decel="50000" fill="hold" nodeType="withEffect">
                                  <p:stCondLst>
                                    <p:cond delay="0"/>
                                  </p:stCondLst>
                                  <p:childTnLst>
                                    <p:animMotion origin="layout" path="M -2.73486E-6 -1.11111E-6 L 0.38701 -1.11111E-6 " pathEditMode="relative" rAng="0" ptsTypes="AA">
                                      <p:cBhvr>
                                        <p:cTn id="15" dur="3000" fill="hold"/>
                                        <p:tgtEl>
                                          <p:spTgt spid="62505"/>
                                        </p:tgtEl>
                                        <p:attrNameLst>
                                          <p:attrName>ppt_x</p:attrName>
                                          <p:attrName>ppt_y</p:attrName>
                                        </p:attrNameLst>
                                      </p:cBhvr>
                                      <p:rCtr x="19350" y="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2529"/>
                                        </p:tgtEl>
                                        <p:attrNameLst>
                                          <p:attrName>style.visibility</p:attrName>
                                        </p:attrNameLst>
                                      </p:cBhvr>
                                      <p:to>
                                        <p:strVal val="visible"/>
                                      </p:to>
                                    </p:set>
                                    <p:animEffect transition="in" filter="fade">
                                      <p:cBhvr>
                                        <p:cTn id="20" dur="2000"/>
                                        <p:tgtEl>
                                          <p:spTgt spid="62529"/>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62566"/>
                                        </p:tgtEl>
                                        <p:attrNameLst>
                                          <p:attrName>style.visibility</p:attrName>
                                        </p:attrNameLst>
                                      </p:cBhvr>
                                      <p:to>
                                        <p:strVal val="visible"/>
                                      </p:to>
                                    </p:set>
                                    <p:animEffect transition="in" filter="wipe(left)">
                                      <p:cBhvr>
                                        <p:cTn id="24" dur="2000"/>
                                        <p:tgtEl>
                                          <p:spTgt spid="62566"/>
                                        </p:tgtEl>
                                      </p:cBhvr>
                                    </p:animEffect>
                                  </p:childTnLst>
                                </p:cTn>
                              </p:par>
                            </p:childTnLst>
                          </p:cTn>
                        </p:par>
                        <p:par>
                          <p:cTn id="25" fill="hold" nodeType="afterGroup">
                            <p:stCondLst>
                              <p:cond delay="4000"/>
                            </p:stCondLst>
                            <p:childTnLst>
                              <p:par>
                                <p:cTn id="26" presetID="22" presetClass="entr" presetSubtype="4" fill="hold" grpId="0" nodeType="afterEffect">
                                  <p:stCondLst>
                                    <p:cond delay="0"/>
                                  </p:stCondLst>
                                  <p:childTnLst>
                                    <p:set>
                                      <p:cBhvr>
                                        <p:cTn id="27" dur="1" fill="hold">
                                          <p:stCondLst>
                                            <p:cond delay="0"/>
                                          </p:stCondLst>
                                        </p:cTn>
                                        <p:tgtEl>
                                          <p:spTgt spid="62500"/>
                                        </p:tgtEl>
                                        <p:attrNameLst>
                                          <p:attrName>style.visibility</p:attrName>
                                        </p:attrNameLst>
                                      </p:cBhvr>
                                      <p:to>
                                        <p:strVal val="visible"/>
                                      </p:to>
                                    </p:set>
                                    <p:animEffect transition="in" filter="wipe(down)">
                                      <p:cBhvr>
                                        <p:cTn id="28" dur="2000"/>
                                        <p:tgtEl>
                                          <p:spTgt spid="6250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501"/>
                                        </p:tgtEl>
                                        <p:attrNameLst>
                                          <p:attrName>style.visibility</p:attrName>
                                        </p:attrNameLst>
                                      </p:cBhvr>
                                      <p:to>
                                        <p:strVal val="visible"/>
                                      </p:to>
                                    </p:set>
                                    <p:animEffect transition="in" filter="fade">
                                      <p:cBhvr>
                                        <p:cTn id="31" dur="2000"/>
                                        <p:tgtEl>
                                          <p:spTgt spid="62501"/>
                                        </p:tgtEl>
                                      </p:cBhvr>
                                    </p:animEffect>
                                  </p:childTnLst>
                                </p:cTn>
                              </p:par>
                            </p:childTnLst>
                          </p:cTn>
                        </p:par>
                        <p:par>
                          <p:cTn id="32" fill="hold" nodeType="afterGroup">
                            <p:stCondLst>
                              <p:cond delay="6000"/>
                            </p:stCondLst>
                            <p:childTnLst>
                              <p:par>
                                <p:cTn id="33" presetID="10" presetClass="entr" presetSubtype="0" fill="hold" nodeType="afterEffect">
                                  <p:stCondLst>
                                    <p:cond delay="0"/>
                                  </p:stCondLst>
                                  <p:childTnLst>
                                    <p:set>
                                      <p:cBhvr>
                                        <p:cTn id="34" dur="1" fill="hold">
                                          <p:stCondLst>
                                            <p:cond delay="0"/>
                                          </p:stCondLst>
                                        </p:cTn>
                                        <p:tgtEl>
                                          <p:spTgt spid="62487"/>
                                        </p:tgtEl>
                                        <p:attrNameLst>
                                          <p:attrName>style.visibility</p:attrName>
                                        </p:attrNameLst>
                                      </p:cBhvr>
                                      <p:to>
                                        <p:strVal val="visible"/>
                                      </p:to>
                                    </p:set>
                                    <p:animEffect transition="in" filter="fade">
                                      <p:cBhvr>
                                        <p:cTn id="35" dur="2000"/>
                                        <p:tgtEl>
                                          <p:spTgt spid="62487"/>
                                        </p:tgtEl>
                                      </p:cBhvr>
                                    </p:animEffect>
                                  </p:childTnLst>
                                </p:cTn>
                              </p:par>
                            </p:childTnLst>
                          </p:cTn>
                        </p:par>
                        <p:par>
                          <p:cTn id="36" fill="hold" nodeType="afterGroup">
                            <p:stCondLst>
                              <p:cond delay="8000"/>
                            </p:stCondLst>
                            <p:childTnLst>
                              <p:par>
                                <p:cTn id="37" presetID="10" presetClass="entr" presetSubtype="0" fill="hold" nodeType="afterEffect">
                                  <p:stCondLst>
                                    <p:cond delay="0"/>
                                  </p:stCondLst>
                                  <p:childTnLst>
                                    <p:set>
                                      <p:cBhvr>
                                        <p:cTn id="38" dur="1" fill="hold">
                                          <p:stCondLst>
                                            <p:cond delay="0"/>
                                          </p:stCondLst>
                                        </p:cTn>
                                        <p:tgtEl>
                                          <p:spTgt spid="62572"/>
                                        </p:tgtEl>
                                        <p:attrNameLst>
                                          <p:attrName>style.visibility</p:attrName>
                                        </p:attrNameLst>
                                      </p:cBhvr>
                                      <p:to>
                                        <p:strVal val="visible"/>
                                      </p:to>
                                    </p:set>
                                    <p:animEffect transition="in" filter="fade">
                                      <p:cBhvr>
                                        <p:cTn id="39" dur="2000"/>
                                        <p:tgtEl>
                                          <p:spTgt spid="625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62502"/>
                                        </p:tgtEl>
                                        <p:attrNameLst>
                                          <p:attrName>style.visibility</p:attrName>
                                        </p:attrNameLst>
                                      </p:cBhvr>
                                      <p:to>
                                        <p:strVal val="visible"/>
                                      </p:to>
                                    </p:set>
                                    <p:animEffect transition="in" filter="wipe(down)">
                                      <p:cBhvr>
                                        <p:cTn id="44" dur="2000"/>
                                        <p:tgtEl>
                                          <p:spTgt spid="625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2493"/>
                                        </p:tgtEl>
                                        <p:attrNameLst>
                                          <p:attrName>style.visibility</p:attrName>
                                        </p:attrNameLst>
                                      </p:cBhvr>
                                      <p:to>
                                        <p:strVal val="visible"/>
                                      </p:to>
                                    </p:set>
                                    <p:animEffect transition="in" filter="fade">
                                      <p:cBhvr>
                                        <p:cTn id="49" dur="2000"/>
                                        <p:tgtEl>
                                          <p:spTgt spid="62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00" grpId="0" animBg="1"/>
      <p:bldP spid="62501" grpId="0"/>
      <p:bldP spid="625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syllabus"/>
          <p:cNvPicPr>
            <a:picLocks noChangeAspect="1" noChangeArrowheads="1"/>
          </p:cNvPicPr>
          <p:nvPr/>
        </p:nvPicPr>
        <p:blipFill>
          <a:blip r:embed="rId2"/>
          <a:srcRect/>
          <a:stretch>
            <a:fillRect/>
          </a:stretch>
        </p:blipFill>
        <p:spPr bwMode="auto">
          <a:xfrm>
            <a:off x="2247900" y="290513"/>
            <a:ext cx="6589713" cy="6276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7" name="Group 2"/>
          <p:cNvGrpSpPr>
            <a:grpSpLocks/>
          </p:cNvGrpSpPr>
          <p:nvPr/>
        </p:nvGrpSpPr>
        <p:grpSpPr bwMode="auto">
          <a:xfrm>
            <a:off x="3387725" y="2017713"/>
            <a:ext cx="1563688" cy="1392237"/>
            <a:chOff x="954" y="928"/>
            <a:chExt cx="985" cy="877"/>
          </a:xfrm>
        </p:grpSpPr>
        <p:sp>
          <p:nvSpPr>
            <p:cNvPr id="106590" name="Line 3"/>
            <p:cNvSpPr>
              <a:spLocks noChangeShapeType="1"/>
            </p:cNvSpPr>
            <p:nvPr/>
          </p:nvSpPr>
          <p:spPr bwMode="auto">
            <a:xfrm flipV="1">
              <a:off x="973" y="1459"/>
              <a:ext cx="877" cy="346"/>
            </a:xfrm>
            <a:prstGeom prst="line">
              <a:avLst/>
            </a:prstGeom>
            <a:noFill/>
            <a:ln w="9525">
              <a:solidFill>
                <a:schemeClr val="tx1"/>
              </a:solidFill>
              <a:round/>
              <a:headEnd/>
              <a:tailEnd type="triangle" w="med" len="med"/>
            </a:ln>
          </p:spPr>
          <p:txBody>
            <a:bodyPr/>
            <a:lstStyle/>
            <a:p>
              <a:endParaRPr lang="en-US"/>
            </a:p>
          </p:txBody>
        </p:sp>
        <p:sp>
          <p:nvSpPr>
            <p:cNvPr id="106591" name="Line 4"/>
            <p:cNvSpPr>
              <a:spLocks noChangeShapeType="1"/>
            </p:cNvSpPr>
            <p:nvPr/>
          </p:nvSpPr>
          <p:spPr bwMode="auto">
            <a:xfrm flipV="1">
              <a:off x="973" y="1786"/>
              <a:ext cx="966" cy="19"/>
            </a:xfrm>
            <a:prstGeom prst="line">
              <a:avLst/>
            </a:prstGeom>
            <a:noFill/>
            <a:ln w="19050">
              <a:solidFill>
                <a:schemeClr val="tx1"/>
              </a:solidFill>
              <a:round/>
              <a:headEnd/>
              <a:tailEnd type="triangle" w="med" len="med"/>
            </a:ln>
          </p:spPr>
          <p:txBody>
            <a:bodyPr/>
            <a:lstStyle/>
            <a:p>
              <a:endParaRPr lang="en-US"/>
            </a:p>
          </p:txBody>
        </p:sp>
        <p:sp>
          <p:nvSpPr>
            <p:cNvPr id="106592" name="Line 5"/>
            <p:cNvSpPr>
              <a:spLocks noChangeShapeType="1"/>
            </p:cNvSpPr>
            <p:nvPr/>
          </p:nvSpPr>
          <p:spPr bwMode="auto">
            <a:xfrm flipV="1">
              <a:off x="954" y="928"/>
              <a:ext cx="6" cy="864"/>
            </a:xfrm>
            <a:prstGeom prst="line">
              <a:avLst/>
            </a:prstGeom>
            <a:noFill/>
            <a:ln w="19050">
              <a:solidFill>
                <a:schemeClr val="tx1"/>
              </a:solidFill>
              <a:round/>
              <a:headEnd/>
              <a:tailEnd type="triangle" w="med" len="med"/>
            </a:ln>
          </p:spPr>
          <p:txBody>
            <a:bodyPr/>
            <a:lstStyle/>
            <a:p>
              <a:endParaRPr lang="en-US"/>
            </a:p>
          </p:txBody>
        </p:sp>
      </p:grpSp>
      <p:grpSp>
        <p:nvGrpSpPr>
          <p:cNvPr id="106498" name="Group 6"/>
          <p:cNvGrpSpPr>
            <a:grpSpLocks/>
          </p:cNvGrpSpPr>
          <p:nvPr/>
        </p:nvGrpSpPr>
        <p:grpSpPr bwMode="auto">
          <a:xfrm>
            <a:off x="7808913" y="2019300"/>
            <a:ext cx="1563687" cy="1392238"/>
            <a:chOff x="954" y="928"/>
            <a:chExt cx="985" cy="877"/>
          </a:xfrm>
        </p:grpSpPr>
        <p:sp>
          <p:nvSpPr>
            <p:cNvPr id="106587" name="Line 7"/>
            <p:cNvSpPr>
              <a:spLocks noChangeShapeType="1"/>
            </p:cNvSpPr>
            <p:nvPr/>
          </p:nvSpPr>
          <p:spPr bwMode="auto">
            <a:xfrm flipV="1">
              <a:off x="973" y="1459"/>
              <a:ext cx="877" cy="346"/>
            </a:xfrm>
            <a:prstGeom prst="line">
              <a:avLst/>
            </a:prstGeom>
            <a:noFill/>
            <a:ln w="9525">
              <a:solidFill>
                <a:srgbClr val="FF0000"/>
              </a:solidFill>
              <a:round/>
              <a:headEnd/>
              <a:tailEnd type="triangle" w="med" len="med"/>
            </a:ln>
          </p:spPr>
          <p:txBody>
            <a:bodyPr/>
            <a:lstStyle/>
            <a:p>
              <a:endParaRPr lang="en-US"/>
            </a:p>
          </p:txBody>
        </p:sp>
        <p:sp>
          <p:nvSpPr>
            <p:cNvPr id="106588" name="Line 8"/>
            <p:cNvSpPr>
              <a:spLocks noChangeShapeType="1"/>
            </p:cNvSpPr>
            <p:nvPr/>
          </p:nvSpPr>
          <p:spPr bwMode="auto">
            <a:xfrm flipV="1">
              <a:off x="973" y="1786"/>
              <a:ext cx="966" cy="19"/>
            </a:xfrm>
            <a:prstGeom prst="line">
              <a:avLst/>
            </a:prstGeom>
            <a:noFill/>
            <a:ln w="19050">
              <a:solidFill>
                <a:srgbClr val="FF0000"/>
              </a:solidFill>
              <a:round/>
              <a:headEnd/>
              <a:tailEnd type="triangle" w="med" len="med"/>
            </a:ln>
          </p:spPr>
          <p:txBody>
            <a:bodyPr/>
            <a:lstStyle/>
            <a:p>
              <a:endParaRPr lang="en-US"/>
            </a:p>
          </p:txBody>
        </p:sp>
        <p:sp>
          <p:nvSpPr>
            <p:cNvPr id="106589" name="Line 9"/>
            <p:cNvSpPr>
              <a:spLocks noChangeShapeType="1"/>
            </p:cNvSpPr>
            <p:nvPr/>
          </p:nvSpPr>
          <p:spPr bwMode="auto">
            <a:xfrm flipV="1">
              <a:off x="954" y="928"/>
              <a:ext cx="6" cy="864"/>
            </a:xfrm>
            <a:prstGeom prst="line">
              <a:avLst/>
            </a:prstGeom>
            <a:noFill/>
            <a:ln w="19050">
              <a:solidFill>
                <a:srgbClr val="FF0000"/>
              </a:solidFill>
              <a:round/>
              <a:headEnd/>
              <a:tailEnd type="triangle" w="med" len="med"/>
            </a:ln>
          </p:spPr>
          <p:txBody>
            <a:bodyPr/>
            <a:lstStyle/>
            <a:p>
              <a:endParaRPr lang="en-US"/>
            </a:p>
          </p:txBody>
        </p:sp>
      </p:grpSp>
      <p:pic>
        <p:nvPicPr>
          <p:cNvPr id="106499" name="Picture 10" descr="TP_tmp"/>
          <p:cNvPicPr>
            <a:picLocks noChangeAspect="1" noChangeArrowheads="1"/>
          </p:cNvPicPr>
          <p:nvPr>
            <p:custDataLst>
              <p:tags r:id="rId1"/>
            </p:custDataLst>
          </p:nvPr>
        </p:nvPicPr>
        <p:blipFill>
          <a:blip r:embed="rId13"/>
          <a:srcRect/>
          <a:stretch>
            <a:fillRect/>
          </a:stretch>
        </p:blipFill>
        <p:spPr bwMode="auto">
          <a:xfrm>
            <a:off x="2260600" y="1525588"/>
            <a:ext cx="917575" cy="266700"/>
          </a:xfrm>
          <a:prstGeom prst="rect">
            <a:avLst/>
          </a:prstGeom>
          <a:noFill/>
          <a:ln w="9525">
            <a:noFill/>
            <a:miter lim="800000"/>
            <a:headEnd/>
            <a:tailEnd/>
          </a:ln>
        </p:spPr>
      </p:pic>
      <p:pic>
        <p:nvPicPr>
          <p:cNvPr id="106500" name="Picture 11" descr="TP_tmp"/>
          <p:cNvPicPr>
            <a:picLocks noChangeAspect="1" noChangeArrowheads="1"/>
          </p:cNvPicPr>
          <p:nvPr>
            <p:custDataLst>
              <p:tags r:id="rId2"/>
            </p:custDataLst>
          </p:nvPr>
        </p:nvPicPr>
        <p:blipFill>
          <a:blip r:embed="rId14"/>
          <a:srcRect/>
          <a:stretch>
            <a:fillRect/>
          </a:stretch>
        </p:blipFill>
        <p:spPr bwMode="auto">
          <a:xfrm>
            <a:off x="3132138" y="2070100"/>
            <a:ext cx="158750" cy="158750"/>
          </a:xfrm>
          <a:prstGeom prst="rect">
            <a:avLst/>
          </a:prstGeom>
          <a:noFill/>
          <a:ln w="9525">
            <a:noFill/>
            <a:miter lim="800000"/>
            <a:headEnd/>
            <a:tailEnd/>
          </a:ln>
        </p:spPr>
      </p:pic>
      <p:pic>
        <p:nvPicPr>
          <p:cNvPr id="106501" name="Picture 12" descr="TP_tmp"/>
          <p:cNvPicPr>
            <a:picLocks noChangeAspect="1" noChangeArrowheads="1"/>
          </p:cNvPicPr>
          <p:nvPr>
            <p:custDataLst>
              <p:tags r:id="rId3"/>
            </p:custDataLst>
          </p:nvPr>
        </p:nvPicPr>
        <p:blipFill>
          <a:blip r:embed="rId15"/>
          <a:srcRect/>
          <a:stretch>
            <a:fillRect/>
          </a:stretch>
        </p:blipFill>
        <p:spPr bwMode="auto">
          <a:xfrm>
            <a:off x="4772025" y="2927350"/>
            <a:ext cx="185738" cy="212725"/>
          </a:xfrm>
          <a:prstGeom prst="rect">
            <a:avLst/>
          </a:prstGeom>
          <a:noFill/>
          <a:ln w="9525">
            <a:noFill/>
            <a:miter lim="800000"/>
            <a:headEnd/>
            <a:tailEnd/>
          </a:ln>
        </p:spPr>
      </p:pic>
      <p:pic>
        <p:nvPicPr>
          <p:cNvPr id="106502" name="Picture 13" descr="TP_tmp"/>
          <p:cNvPicPr>
            <a:picLocks noChangeAspect="1" noChangeArrowheads="1"/>
          </p:cNvPicPr>
          <p:nvPr>
            <p:custDataLst>
              <p:tags r:id="rId4"/>
            </p:custDataLst>
          </p:nvPr>
        </p:nvPicPr>
        <p:blipFill>
          <a:blip r:embed="rId16"/>
          <a:srcRect/>
          <a:stretch>
            <a:fillRect/>
          </a:stretch>
        </p:blipFill>
        <p:spPr bwMode="auto">
          <a:xfrm>
            <a:off x="4613275" y="3433763"/>
            <a:ext cx="185738" cy="158750"/>
          </a:xfrm>
          <a:prstGeom prst="rect">
            <a:avLst/>
          </a:prstGeom>
          <a:noFill/>
          <a:ln w="9525">
            <a:noFill/>
            <a:miter lim="800000"/>
            <a:headEnd/>
            <a:tailEnd/>
          </a:ln>
        </p:spPr>
      </p:pic>
      <p:grpSp>
        <p:nvGrpSpPr>
          <p:cNvPr id="106503" name="Group 14"/>
          <p:cNvGrpSpPr>
            <a:grpSpLocks/>
          </p:cNvGrpSpPr>
          <p:nvPr/>
        </p:nvGrpSpPr>
        <p:grpSpPr bwMode="auto">
          <a:xfrm>
            <a:off x="3654425" y="1909763"/>
            <a:ext cx="868363" cy="844550"/>
            <a:chOff x="1152" y="2749"/>
            <a:chExt cx="547" cy="532"/>
          </a:xfrm>
        </p:grpSpPr>
        <p:sp>
          <p:nvSpPr>
            <p:cNvPr id="106584" name="Oval 15"/>
            <p:cNvSpPr>
              <a:spLocks noChangeArrowheads="1"/>
            </p:cNvSpPr>
            <p:nvPr/>
          </p:nvSpPr>
          <p:spPr bwMode="auto">
            <a:xfrm>
              <a:off x="1152" y="2749"/>
              <a:ext cx="547" cy="53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06585" name="Line 16"/>
            <p:cNvSpPr>
              <a:spLocks noChangeShapeType="1"/>
            </p:cNvSpPr>
            <p:nvPr/>
          </p:nvSpPr>
          <p:spPr bwMode="auto">
            <a:xfrm flipV="1">
              <a:off x="1424" y="2893"/>
              <a:ext cx="0" cy="124"/>
            </a:xfrm>
            <a:prstGeom prst="line">
              <a:avLst/>
            </a:prstGeom>
            <a:noFill/>
            <a:ln w="9525">
              <a:solidFill>
                <a:schemeClr val="tx1"/>
              </a:solidFill>
              <a:round/>
              <a:headEnd/>
              <a:tailEnd type="triangle" w="med" len="med"/>
            </a:ln>
          </p:spPr>
          <p:txBody>
            <a:bodyPr/>
            <a:lstStyle/>
            <a:p>
              <a:endParaRPr lang="en-US"/>
            </a:p>
          </p:txBody>
        </p:sp>
        <p:sp>
          <p:nvSpPr>
            <p:cNvPr id="106586" name="Line 17"/>
            <p:cNvSpPr>
              <a:spLocks noChangeShapeType="1"/>
            </p:cNvSpPr>
            <p:nvPr/>
          </p:nvSpPr>
          <p:spPr bwMode="auto">
            <a:xfrm>
              <a:off x="1424" y="3020"/>
              <a:ext cx="218" cy="98"/>
            </a:xfrm>
            <a:prstGeom prst="line">
              <a:avLst/>
            </a:prstGeom>
            <a:noFill/>
            <a:ln w="9525">
              <a:solidFill>
                <a:schemeClr val="tx1"/>
              </a:solidFill>
              <a:round/>
              <a:headEnd/>
              <a:tailEnd type="triangle" w="med" len="med"/>
            </a:ln>
          </p:spPr>
          <p:txBody>
            <a:bodyPr/>
            <a:lstStyle/>
            <a:p>
              <a:endParaRPr lang="en-US"/>
            </a:p>
          </p:txBody>
        </p:sp>
      </p:grpSp>
      <p:pic>
        <p:nvPicPr>
          <p:cNvPr id="106504" name="Picture 18" descr="TP_tmp"/>
          <p:cNvPicPr>
            <a:picLocks noChangeAspect="1" noChangeArrowheads="1"/>
          </p:cNvPicPr>
          <p:nvPr>
            <p:custDataLst>
              <p:tags r:id="rId5"/>
            </p:custDataLst>
          </p:nvPr>
        </p:nvPicPr>
        <p:blipFill>
          <a:blip r:embed="rId17"/>
          <a:srcRect/>
          <a:stretch>
            <a:fillRect/>
          </a:stretch>
        </p:blipFill>
        <p:spPr bwMode="auto">
          <a:xfrm>
            <a:off x="9004300" y="3451225"/>
            <a:ext cx="284163" cy="255588"/>
          </a:xfrm>
          <a:prstGeom prst="rect">
            <a:avLst/>
          </a:prstGeom>
          <a:noFill/>
          <a:ln w="9525">
            <a:noFill/>
            <a:miter lim="800000"/>
            <a:headEnd/>
            <a:tailEnd/>
          </a:ln>
        </p:spPr>
      </p:pic>
      <p:pic>
        <p:nvPicPr>
          <p:cNvPr id="106505" name="Picture 19" descr="TP_tmp"/>
          <p:cNvPicPr>
            <a:picLocks noChangeAspect="1" noChangeArrowheads="1"/>
          </p:cNvPicPr>
          <p:nvPr>
            <p:custDataLst>
              <p:tags r:id="rId6"/>
            </p:custDataLst>
          </p:nvPr>
        </p:nvPicPr>
        <p:blipFill>
          <a:blip r:embed="rId18"/>
          <a:srcRect/>
          <a:stretch>
            <a:fillRect/>
          </a:stretch>
        </p:blipFill>
        <p:spPr bwMode="auto">
          <a:xfrm>
            <a:off x="9163050" y="2944813"/>
            <a:ext cx="284163" cy="307975"/>
          </a:xfrm>
          <a:prstGeom prst="rect">
            <a:avLst/>
          </a:prstGeom>
          <a:noFill/>
          <a:ln w="9525">
            <a:noFill/>
            <a:miter lim="800000"/>
            <a:headEnd/>
            <a:tailEnd/>
          </a:ln>
        </p:spPr>
      </p:pic>
      <p:pic>
        <p:nvPicPr>
          <p:cNvPr id="106506" name="Picture 20" descr="TP_tmp"/>
          <p:cNvPicPr>
            <a:picLocks noChangeAspect="1" noChangeArrowheads="1"/>
          </p:cNvPicPr>
          <p:nvPr>
            <p:custDataLst>
              <p:tags r:id="rId7"/>
            </p:custDataLst>
          </p:nvPr>
        </p:nvPicPr>
        <p:blipFill>
          <a:blip r:embed="rId19"/>
          <a:srcRect/>
          <a:stretch>
            <a:fillRect/>
          </a:stretch>
        </p:blipFill>
        <p:spPr bwMode="auto">
          <a:xfrm>
            <a:off x="7554913" y="2087563"/>
            <a:ext cx="193675" cy="219075"/>
          </a:xfrm>
          <a:prstGeom prst="rect">
            <a:avLst/>
          </a:prstGeom>
          <a:noFill/>
          <a:ln w="9525">
            <a:noFill/>
            <a:miter lim="800000"/>
            <a:headEnd/>
            <a:tailEnd/>
          </a:ln>
        </p:spPr>
      </p:pic>
      <p:sp>
        <p:nvSpPr>
          <p:cNvPr id="106507" name="Oval 21"/>
          <p:cNvSpPr>
            <a:spLocks noChangeArrowheads="1"/>
          </p:cNvSpPr>
          <p:nvPr/>
        </p:nvSpPr>
        <p:spPr bwMode="auto">
          <a:xfrm>
            <a:off x="8599488" y="1970088"/>
            <a:ext cx="868362" cy="8445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06508" name="Line 22"/>
          <p:cNvSpPr>
            <a:spLocks noChangeShapeType="1"/>
          </p:cNvSpPr>
          <p:nvPr/>
        </p:nvSpPr>
        <p:spPr bwMode="auto">
          <a:xfrm flipV="1">
            <a:off x="9031288" y="2198688"/>
            <a:ext cx="0" cy="196850"/>
          </a:xfrm>
          <a:prstGeom prst="line">
            <a:avLst/>
          </a:prstGeom>
          <a:noFill/>
          <a:ln w="9525">
            <a:solidFill>
              <a:srgbClr val="FF0000"/>
            </a:solidFill>
            <a:round/>
            <a:headEnd/>
            <a:tailEnd type="triangle" w="med" len="med"/>
          </a:ln>
        </p:spPr>
        <p:txBody>
          <a:bodyPr/>
          <a:lstStyle/>
          <a:p>
            <a:endParaRPr lang="en-US"/>
          </a:p>
        </p:txBody>
      </p:sp>
      <p:sp>
        <p:nvSpPr>
          <p:cNvPr id="106509" name="Line 23"/>
          <p:cNvSpPr>
            <a:spLocks noChangeShapeType="1"/>
          </p:cNvSpPr>
          <p:nvPr/>
        </p:nvSpPr>
        <p:spPr bwMode="auto">
          <a:xfrm flipV="1">
            <a:off x="9031288" y="2252663"/>
            <a:ext cx="358775" cy="147637"/>
          </a:xfrm>
          <a:prstGeom prst="line">
            <a:avLst/>
          </a:prstGeom>
          <a:noFill/>
          <a:ln w="9525">
            <a:solidFill>
              <a:srgbClr val="FF0000"/>
            </a:solidFill>
            <a:round/>
            <a:headEnd/>
            <a:tailEnd type="triangle" w="med" len="med"/>
          </a:ln>
        </p:spPr>
        <p:txBody>
          <a:bodyPr/>
          <a:lstStyle/>
          <a:p>
            <a:endParaRPr lang="en-US"/>
          </a:p>
        </p:txBody>
      </p:sp>
      <p:pic>
        <p:nvPicPr>
          <p:cNvPr id="106510" name="Picture 101" descr="TP_tmp"/>
          <p:cNvPicPr>
            <a:picLocks noChangeAspect="1" noChangeArrowheads="1"/>
          </p:cNvPicPr>
          <p:nvPr>
            <p:custDataLst>
              <p:tags r:id="rId8"/>
            </p:custDataLst>
          </p:nvPr>
        </p:nvPicPr>
        <p:blipFill>
          <a:blip r:embed="rId20"/>
          <a:srcRect/>
          <a:stretch>
            <a:fillRect/>
          </a:stretch>
        </p:blipFill>
        <p:spPr bwMode="auto">
          <a:xfrm>
            <a:off x="2514600" y="314325"/>
            <a:ext cx="2970213" cy="576263"/>
          </a:xfrm>
          <a:prstGeom prst="rect">
            <a:avLst/>
          </a:prstGeom>
          <a:noFill/>
          <a:ln w="9525">
            <a:noFill/>
            <a:miter lim="800000"/>
            <a:headEnd/>
            <a:tailEnd/>
          </a:ln>
        </p:spPr>
      </p:pic>
      <p:sp>
        <p:nvSpPr>
          <p:cNvPr id="106511" name="Rectangle 28"/>
          <p:cNvSpPr>
            <a:spLocks noChangeArrowheads="1"/>
          </p:cNvSpPr>
          <p:nvPr/>
        </p:nvSpPr>
        <p:spPr bwMode="auto">
          <a:xfrm>
            <a:off x="2509838" y="277813"/>
            <a:ext cx="3090862" cy="682625"/>
          </a:xfrm>
          <a:prstGeom prst="rect">
            <a:avLst/>
          </a:prstGeom>
          <a:noFill/>
          <a:ln w="22225">
            <a:solidFill>
              <a:schemeClr val="tx1"/>
            </a:solidFill>
            <a:miter lim="800000"/>
            <a:headEnd/>
            <a:tailEnd/>
          </a:ln>
        </p:spPr>
        <p:txBody>
          <a:bodyPr wrap="none" anchor="ctr"/>
          <a:lstStyle/>
          <a:p>
            <a:pPr eaLnBrk="0" hangingPunct="0"/>
            <a:endParaRPr lang="en-US" altLang="en-US"/>
          </a:p>
        </p:txBody>
      </p:sp>
      <p:sp>
        <p:nvSpPr>
          <p:cNvPr id="106512" name="Text Box 29"/>
          <p:cNvSpPr txBox="1">
            <a:spLocks noChangeArrowheads="1"/>
          </p:cNvSpPr>
          <p:nvPr/>
        </p:nvSpPr>
        <p:spPr bwMode="auto">
          <a:xfrm>
            <a:off x="4421188" y="1677988"/>
            <a:ext cx="247650" cy="366712"/>
          </a:xfrm>
          <a:prstGeom prst="rect">
            <a:avLst/>
          </a:prstGeom>
          <a:noFill/>
          <a:ln w="9525">
            <a:noFill/>
            <a:miter lim="800000"/>
            <a:headEnd/>
            <a:tailEnd/>
          </a:ln>
        </p:spPr>
        <p:txBody>
          <a:bodyPr wrap="none">
            <a:spAutoFit/>
          </a:bodyPr>
          <a:lstStyle/>
          <a:p>
            <a:r>
              <a:rPr lang="en-US" altLang="en-US" sz="1800" b="1" i="1"/>
              <a:t>t</a:t>
            </a:r>
          </a:p>
        </p:txBody>
      </p:sp>
      <p:sp>
        <p:nvSpPr>
          <p:cNvPr id="106513" name="Text Box 30"/>
          <p:cNvSpPr txBox="1">
            <a:spLocks noChangeArrowheads="1"/>
          </p:cNvSpPr>
          <p:nvPr/>
        </p:nvSpPr>
        <p:spPr bwMode="auto">
          <a:xfrm>
            <a:off x="9418638" y="1778000"/>
            <a:ext cx="323850" cy="366713"/>
          </a:xfrm>
          <a:prstGeom prst="rect">
            <a:avLst/>
          </a:prstGeom>
          <a:noFill/>
          <a:ln w="9525">
            <a:noFill/>
            <a:miter lim="800000"/>
            <a:headEnd/>
            <a:tailEnd/>
          </a:ln>
        </p:spPr>
        <p:txBody>
          <a:bodyPr wrap="none">
            <a:spAutoFit/>
          </a:bodyPr>
          <a:lstStyle/>
          <a:p>
            <a:r>
              <a:rPr lang="en-US" altLang="en-US" sz="1800" b="1" i="1">
                <a:solidFill>
                  <a:srgbClr val="FF0000"/>
                </a:solidFill>
              </a:rPr>
              <a:t>t’</a:t>
            </a:r>
          </a:p>
        </p:txBody>
      </p:sp>
      <p:sp>
        <p:nvSpPr>
          <p:cNvPr id="106514" name="Line 31"/>
          <p:cNvSpPr>
            <a:spLocks noChangeShapeType="1"/>
          </p:cNvSpPr>
          <p:nvPr/>
        </p:nvSpPr>
        <p:spPr bwMode="auto">
          <a:xfrm flipV="1">
            <a:off x="3413125" y="2185988"/>
            <a:ext cx="2627313" cy="1204912"/>
          </a:xfrm>
          <a:prstGeom prst="line">
            <a:avLst/>
          </a:prstGeom>
          <a:noFill/>
          <a:ln w="38100" cmpd="dbl">
            <a:solidFill>
              <a:srgbClr val="0000FF"/>
            </a:solidFill>
            <a:round/>
            <a:headEnd/>
            <a:tailEnd type="stealth" w="lg" len="lg"/>
          </a:ln>
        </p:spPr>
        <p:txBody>
          <a:bodyPr/>
          <a:lstStyle/>
          <a:p>
            <a:endParaRPr lang="en-US"/>
          </a:p>
        </p:txBody>
      </p:sp>
      <p:sp>
        <p:nvSpPr>
          <p:cNvPr id="106515" name="Text Box 32"/>
          <p:cNvSpPr txBox="1">
            <a:spLocks noChangeArrowheads="1"/>
          </p:cNvSpPr>
          <p:nvPr/>
        </p:nvSpPr>
        <p:spPr bwMode="auto">
          <a:xfrm>
            <a:off x="5137150" y="2178050"/>
            <a:ext cx="273050" cy="366713"/>
          </a:xfrm>
          <a:prstGeom prst="rect">
            <a:avLst/>
          </a:prstGeom>
          <a:noFill/>
          <a:ln w="9525">
            <a:noFill/>
            <a:miter lim="800000"/>
            <a:headEnd/>
            <a:tailEnd/>
          </a:ln>
        </p:spPr>
        <p:txBody>
          <a:bodyPr wrap="none">
            <a:spAutoFit/>
          </a:bodyPr>
          <a:lstStyle/>
          <a:p>
            <a:r>
              <a:rPr lang="en-US" altLang="en-US" sz="1800" b="1" i="1">
                <a:solidFill>
                  <a:srgbClr val="0066FF"/>
                </a:solidFill>
              </a:rPr>
              <a:t>r</a:t>
            </a:r>
          </a:p>
        </p:txBody>
      </p:sp>
      <p:sp>
        <p:nvSpPr>
          <p:cNvPr id="106516" name="Line 33"/>
          <p:cNvSpPr>
            <a:spLocks noChangeShapeType="1"/>
          </p:cNvSpPr>
          <p:nvPr/>
        </p:nvSpPr>
        <p:spPr bwMode="auto">
          <a:xfrm flipH="1" flipV="1">
            <a:off x="6048375" y="2160588"/>
            <a:ext cx="1714500" cy="1239837"/>
          </a:xfrm>
          <a:prstGeom prst="line">
            <a:avLst/>
          </a:prstGeom>
          <a:noFill/>
          <a:ln w="38100" cmpd="dbl">
            <a:solidFill>
              <a:srgbClr val="0000FF"/>
            </a:solidFill>
            <a:round/>
            <a:headEnd/>
            <a:tailEnd type="stealth" w="lg" len="lg"/>
          </a:ln>
        </p:spPr>
        <p:txBody>
          <a:bodyPr/>
          <a:lstStyle/>
          <a:p>
            <a:endParaRPr lang="en-US"/>
          </a:p>
        </p:txBody>
      </p:sp>
      <p:sp>
        <p:nvSpPr>
          <p:cNvPr id="106517" name="Text Box 34"/>
          <p:cNvSpPr txBox="1">
            <a:spLocks noChangeArrowheads="1"/>
          </p:cNvSpPr>
          <p:nvPr/>
        </p:nvSpPr>
        <p:spPr bwMode="auto">
          <a:xfrm>
            <a:off x="6627813" y="2163763"/>
            <a:ext cx="349250" cy="366712"/>
          </a:xfrm>
          <a:prstGeom prst="rect">
            <a:avLst/>
          </a:prstGeom>
          <a:noFill/>
          <a:ln w="9525">
            <a:noFill/>
            <a:miter lim="800000"/>
            <a:headEnd/>
            <a:tailEnd/>
          </a:ln>
        </p:spPr>
        <p:txBody>
          <a:bodyPr wrap="none">
            <a:spAutoFit/>
          </a:bodyPr>
          <a:lstStyle/>
          <a:p>
            <a:r>
              <a:rPr lang="en-US" altLang="en-US" sz="1800" b="1" i="1">
                <a:solidFill>
                  <a:srgbClr val="FF0000"/>
                </a:solidFill>
              </a:rPr>
              <a:t>r’</a:t>
            </a:r>
          </a:p>
        </p:txBody>
      </p:sp>
      <p:grpSp>
        <p:nvGrpSpPr>
          <p:cNvPr id="106518" name="Group 35"/>
          <p:cNvGrpSpPr>
            <a:grpSpLocks/>
          </p:cNvGrpSpPr>
          <p:nvPr/>
        </p:nvGrpSpPr>
        <p:grpSpPr bwMode="auto">
          <a:xfrm>
            <a:off x="6783388" y="2870200"/>
            <a:ext cx="2095500" cy="1055688"/>
            <a:chOff x="2888" y="1150"/>
            <a:chExt cx="2304" cy="1160"/>
          </a:xfrm>
        </p:grpSpPr>
        <p:sp>
          <p:nvSpPr>
            <p:cNvPr id="106561" name="Freeform 36"/>
            <p:cNvSpPr>
              <a:spLocks/>
            </p:cNvSpPr>
            <p:nvPr/>
          </p:nvSpPr>
          <p:spPr bwMode="auto">
            <a:xfrm flipH="1">
              <a:off x="3244" y="1638"/>
              <a:ext cx="1890" cy="258"/>
            </a:xfrm>
            <a:custGeom>
              <a:avLst/>
              <a:gdLst>
                <a:gd name="T0" fmla="*/ 0 w 1890"/>
                <a:gd name="T1" fmla="*/ 204 h 258"/>
                <a:gd name="T2" fmla="*/ 396 w 1890"/>
                <a:gd name="T3" fmla="*/ 24 h 258"/>
                <a:gd name="T4" fmla="*/ 1116 w 1890"/>
                <a:gd name="T5" fmla="*/ 60 h 258"/>
                <a:gd name="T6" fmla="*/ 1890 w 1890"/>
                <a:gd name="T7" fmla="*/ 258 h 258"/>
                <a:gd name="T8" fmla="*/ 0 60000 65536"/>
                <a:gd name="T9" fmla="*/ 0 60000 65536"/>
                <a:gd name="T10" fmla="*/ 0 60000 65536"/>
                <a:gd name="T11" fmla="*/ 0 60000 65536"/>
                <a:gd name="T12" fmla="*/ 0 w 1890"/>
                <a:gd name="T13" fmla="*/ 0 h 258"/>
                <a:gd name="T14" fmla="*/ 1890 w 1890"/>
                <a:gd name="T15" fmla="*/ 258 h 258"/>
              </a:gdLst>
              <a:ahLst/>
              <a:cxnLst>
                <a:cxn ang="T8">
                  <a:pos x="T0" y="T1"/>
                </a:cxn>
                <a:cxn ang="T9">
                  <a:pos x="T2" y="T3"/>
                </a:cxn>
                <a:cxn ang="T10">
                  <a:pos x="T4" y="T5"/>
                </a:cxn>
                <a:cxn ang="T11">
                  <a:pos x="T6" y="T7"/>
                </a:cxn>
              </a:cxnLst>
              <a:rect l="T12" t="T13" r="T14" b="T15"/>
              <a:pathLst>
                <a:path w="1890" h="258">
                  <a:moveTo>
                    <a:pt x="0" y="204"/>
                  </a:moveTo>
                  <a:cubicBezTo>
                    <a:pt x="105" y="126"/>
                    <a:pt x="210" y="48"/>
                    <a:pt x="396" y="24"/>
                  </a:cubicBezTo>
                  <a:cubicBezTo>
                    <a:pt x="582" y="0"/>
                    <a:pt x="867" y="21"/>
                    <a:pt x="1116" y="60"/>
                  </a:cubicBezTo>
                  <a:cubicBezTo>
                    <a:pt x="1365" y="99"/>
                    <a:pt x="1627" y="178"/>
                    <a:pt x="1890" y="25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62" name="Freeform 37"/>
            <p:cNvSpPr>
              <a:spLocks/>
            </p:cNvSpPr>
            <p:nvPr/>
          </p:nvSpPr>
          <p:spPr bwMode="auto">
            <a:xfrm flipH="1">
              <a:off x="2888" y="1150"/>
              <a:ext cx="656" cy="660"/>
            </a:xfrm>
            <a:custGeom>
              <a:avLst/>
              <a:gdLst>
                <a:gd name="T0" fmla="*/ 0 w 656"/>
                <a:gd name="T1" fmla="*/ 660 h 660"/>
                <a:gd name="T2" fmla="*/ 24 w 656"/>
                <a:gd name="T3" fmla="*/ 612 h 660"/>
                <a:gd name="T4" fmla="*/ 120 w 656"/>
                <a:gd name="T5" fmla="*/ 440 h 660"/>
                <a:gd name="T6" fmla="*/ 304 w 656"/>
                <a:gd name="T7" fmla="*/ 188 h 660"/>
                <a:gd name="T8" fmla="*/ 552 w 656"/>
                <a:gd name="T9" fmla="*/ 28 h 660"/>
                <a:gd name="T10" fmla="*/ 656 w 656"/>
                <a:gd name="T11" fmla="*/ 20 h 660"/>
                <a:gd name="T12" fmla="*/ 0 60000 65536"/>
                <a:gd name="T13" fmla="*/ 0 60000 65536"/>
                <a:gd name="T14" fmla="*/ 0 60000 65536"/>
                <a:gd name="T15" fmla="*/ 0 60000 65536"/>
                <a:gd name="T16" fmla="*/ 0 60000 65536"/>
                <a:gd name="T17" fmla="*/ 0 60000 65536"/>
                <a:gd name="T18" fmla="*/ 0 w 656"/>
                <a:gd name="T19" fmla="*/ 0 h 660"/>
                <a:gd name="T20" fmla="*/ 656 w 656"/>
                <a:gd name="T21" fmla="*/ 660 h 660"/>
              </a:gdLst>
              <a:ahLst/>
              <a:cxnLst>
                <a:cxn ang="T12">
                  <a:pos x="T0" y="T1"/>
                </a:cxn>
                <a:cxn ang="T13">
                  <a:pos x="T2" y="T3"/>
                </a:cxn>
                <a:cxn ang="T14">
                  <a:pos x="T4" y="T5"/>
                </a:cxn>
                <a:cxn ang="T15">
                  <a:pos x="T6" y="T7"/>
                </a:cxn>
                <a:cxn ang="T16">
                  <a:pos x="T8" y="T9"/>
                </a:cxn>
                <a:cxn ang="T17">
                  <a:pos x="T10" y="T11"/>
                </a:cxn>
              </a:cxnLst>
              <a:rect l="T18" t="T19" r="T20" b="T21"/>
              <a:pathLst>
                <a:path w="656" h="660">
                  <a:moveTo>
                    <a:pt x="0" y="660"/>
                  </a:moveTo>
                  <a:cubicBezTo>
                    <a:pt x="2" y="654"/>
                    <a:pt x="4" y="649"/>
                    <a:pt x="24" y="612"/>
                  </a:cubicBezTo>
                  <a:cubicBezTo>
                    <a:pt x="44" y="575"/>
                    <a:pt x="73" y="511"/>
                    <a:pt x="120" y="440"/>
                  </a:cubicBezTo>
                  <a:cubicBezTo>
                    <a:pt x="167" y="369"/>
                    <a:pt x="232" y="257"/>
                    <a:pt x="304" y="188"/>
                  </a:cubicBezTo>
                  <a:cubicBezTo>
                    <a:pt x="376" y="119"/>
                    <a:pt x="493" y="56"/>
                    <a:pt x="552" y="28"/>
                  </a:cubicBezTo>
                  <a:cubicBezTo>
                    <a:pt x="611" y="0"/>
                    <a:pt x="633" y="10"/>
                    <a:pt x="656" y="2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63" name="Line 38"/>
            <p:cNvSpPr>
              <a:spLocks noChangeShapeType="1"/>
            </p:cNvSpPr>
            <p:nvPr/>
          </p:nvSpPr>
          <p:spPr bwMode="auto">
            <a:xfrm>
              <a:off x="2888" y="1178"/>
              <a:ext cx="232" cy="740"/>
            </a:xfrm>
            <a:prstGeom prst="line">
              <a:avLst/>
            </a:prstGeom>
            <a:noFill/>
            <a:ln w="25400">
              <a:solidFill>
                <a:schemeClr val="tx1"/>
              </a:solidFill>
              <a:round/>
              <a:headEnd type="none" w="sm" len="sm"/>
              <a:tailEnd type="none" w="lg" len="lg"/>
            </a:ln>
          </p:spPr>
          <p:txBody>
            <a:bodyPr/>
            <a:lstStyle/>
            <a:p>
              <a:endParaRPr lang="en-US"/>
            </a:p>
          </p:txBody>
        </p:sp>
        <p:sp>
          <p:nvSpPr>
            <p:cNvPr id="106564" name="Line 39"/>
            <p:cNvSpPr>
              <a:spLocks noChangeShapeType="1"/>
            </p:cNvSpPr>
            <p:nvPr/>
          </p:nvSpPr>
          <p:spPr bwMode="auto">
            <a:xfrm>
              <a:off x="3084" y="1362"/>
              <a:ext cx="160" cy="512"/>
            </a:xfrm>
            <a:prstGeom prst="line">
              <a:avLst/>
            </a:prstGeom>
            <a:noFill/>
            <a:ln w="12700">
              <a:solidFill>
                <a:schemeClr val="tx1"/>
              </a:solidFill>
              <a:round/>
              <a:headEnd type="none" w="sm" len="sm"/>
              <a:tailEnd type="none" w="lg" len="lg"/>
            </a:ln>
          </p:spPr>
          <p:txBody>
            <a:bodyPr/>
            <a:lstStyle/>
            <a:p>
              <a:endParaRPr lang="en-US"/>
            </a:p>
          </p:txBody>
        </p:sp>
        <p:sp>
          <p:nvSpPr>
            <p:cNvPr id="106565" name="Line 40"/>
            <p:cNvSpPr>
              <a:spLocks noChangeShapeType="1"/>
            </p:cNvSpPr>
            <p:nvPr/>
          </p:nvSpPr>
          <p:spPr bwMode="auto">
            <a:xfrm flipH="1">
              <a:off x="3124" y="1894"/>
              <a:ext cx="120" cy="20"/>
            </a:xfrm>
            <a:prstGeom prst="line">
              <a:avLst/>
            </a:prstGeom>
            <a:noFill/>
            <a:ln w="12700">
              <a:solidFill>
                <a:schemeClr val="tx1"/>
              </a:solidFill>
              <a:round/>
              <a:headEnd type="none" w="sm" len="sm"/>
              <a:tailEnd type="none" w="lg" len="lg"/>
            </a:ln>
          </p:spPr>
          <p:txBody>
            <a:bodyPr/>
            <a:lstStyle/>
            <a:p>
              <a:endParaRPr lang="en-US"/>
            </a:p>
          </p:txBody>
        </p:sp>
        <p:sp>
          <p:nvSpPr>
            <p:cNvPr id="106566" name="Line 41"/>
            <p:cNvSpPr>
              <a:spLocks noChangeShapeType="1"/>
            </p:cNvSpPr>
            <p:nvPr/>
          </p:nvSpPr>
          <p:spPr bwMode="auto">
            <a:xfrm flipH="1">
              <a:off x="2988" y="1370"/>
              <a:ext cx="92" cy="20"/>
            </a:xfrm>
            <a:prstGeom prst="line">
              <a:avLst/>
            </a:prstGeom>
            <a:noFill/>
            <a:ln w="12700">
              <a:solidFill>
                <a:schemeClr val="tx1"/>
              </a:solidFill>
              <a:round/>
              <a:headEnd type="none" w="sm" len="sm"/>
              <a:tailEnd type="none" w="lg" len="lg"/>
            </a:ln>
          </p:spPr>
          <p:txBody>
            <a:bodyPr/>
            <a:lstStyle/>
            <a:p>
              <a:endParaRPr lang="en-US"/>
            </a:p>
          </p:txBody>
        </p:sp>
        <p:sp>
          <p:nvSpPr>
            <p:cNvPr id="106567" name="Freeform 42"/>
            <p:cNvSpPr>
              <a:spLocks/>
            </p:cNvSpPr>
            <p:nvPr/>
          </p:nvSpPr>
          <p:spPr bwMode="auto">
            <a:xfrm flipH="1">
              <a:off x="3856" y="1902"/>
              <a:ext cx="728" cy="408"/>
            </a:xfrm>
            <a:custGeom>
              <a:avLst/>
              <a:gdLst>
                <a:gd name="T0" fmla="*/ 0 w 728"/>
                <a:gd name="T1" fmla="*/ 0 h 408"/>
                <a:gd name="T2" fmla="*/ 364 w 728"/>
                <a:gd name="T3" fmla="*/ 340 h 408"/>
                <a:gd name="T4" fmla="*/ 728 w 728"/>
                <a:gd name="T5" fmla="*/ 408 h 408"/>
                <a:gd name="T6" fmla="*/ 0 60000 65536"/>
                <a:gd name="T7" fmla="*/ 0 60000 65536"/>
                <a:gd name="T8" fmla="*/ 0 60000 65536"/>
                <a:gd name="T9" fmla="*/ 0 w 728"/>
                <a:gd name="T10" fmla="*/ 0 h 408"/>
                <a:gd name="T11" fmla="*/ 728 w 728"/>
                <a:gd name="T12" fmla="*/ 408 h 408"/>
              </a:gdLst>
              <a:ahLst/>
              <a:cxnLst>
                <a:cxn ang="T6">
                  <a:pos x="T0" y="T1"/>
                </a:cxn>
                <a:cxn ang="T7">
                  <a:pos x="T2" y="T3"/>
                </a:cxn>
                <a:cxn ang="T8">
                  <a:pos x="T4" y="T5"/>
                </a:cxn>
              </a:cxnLst>
              <a:rect l="T9" t="T10" r="T11" b="T12"/>
              <a:pathLst>
                <a:path w="728" h="408">
                  <a:moveTo>
                    <a:pt x="0" y="0"/>
                  </a:moveTo>
                  <a:cubicBezTo>
                    <a:pt x="121" y="136"/>
                    <a:pt x="243" y="272"/>
                    <a:pt x="364" y="340"/>
                  </a:cubicBezTo>
                  <a:cubicBezTo>
                    <a:pt x="485" y="408"/>
                    <a:pt x="667" y="396"/>
                    <a:pt x="728" y="408"/>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68" name="Line 43"/>
            <p:cNvSpPr>
              <a:spLocks noChangeShapeType="1"/>
            </p:cNvSpPr>
            <p:nvPr/>
          </p:nvSpPr>
          <p:spPr bwMode="auto">
            <a:xfrm flipH="1">
              <a:off x="3844" y="1938"/>
              <a:ext cx="356" cy="372"/>
            </a:xfrm>
            <a:prstGeom prst="line">
              <a:avLst/>
            </a:prstGeom>
            <a:noFill/>
            <a:ln w="25400">
              <a:solidFill>
                <a:schemeClr val="tx1"/>
              </a:solidFill>
              <a:round/>
              <a:headEnd type="none" w="sm" len="sm"/>
              <a:tailEnd type="none" w="lg" len="lg"/>
            </a:ln>
          </p:spPr>
          <p:txBody>
            <a:bodyPr/>
            <a:lstStyle/>
            <a:p>
              <a:endParaRPr lang="en-US"/>
            </a:p>
          </p:txBody>
        </p:sp>
        <p:sp>
          <p:nvSpPr>
            <p:cNvPr id="106569" name="Freeform 44"/>
            <p:cNvSpPr>
              <a:spLocks/>
            </p:cNvSpPr>
            <p:nvPr/>
          </p:nvSpPr>
          <p:spPr bwMode="auto">
            <a:xfrm flipH="1">
              <a:off x="4568" y="1834"/>
              <a:ext cx="624" cy="100"/>
            </a:xfrm>
            <a:custGeom>
              <a:avLst/>
              <a:gdLst>
                <a:gd name="T0" fmla="*/ 72 w 624"/>
                <a:gd name="T1" fmla="*/ 0 h 100"/>
                <a:gd name="T2" fmla="*/ 92 w 624"/>
                <a:gd name="T3" fmla="*/ 56 h 100"/>
                <a:gd name="T4" fmla="*/ 624 w 624"/>
                <a:gd name="T5" fmla="*/ 100 h 100"/>
                <a:gd name="T6" fmla="*/ 0 60000 65536"/>
                <a:gd name="T7" fmla="*/ 0 60000 65536"/>
                <a:gd name="T8" fmla="*/ 0 60000 65536"/>
                <a:gd name="T9" fmla="*/ 0 w 624"/>
                <a:gd name="T10" fmla="*/ 0 h 100"/>
                <a:gd name="T11" fmla="*/ 624 w 624"/>
                <a:gd name="T12" fmla="*/ 100 h 100"/>
              </a:gdLst>
              <a:ahLst/>
              <a:cxnLst>
                <a:cxn ang="T6">
                  <a:pos x="T0" y="T1"/>
                </a:cxn>
                <a:cxn ang="T7">
                  <a:pos x="T2" y="T3"/>
                </a:cxn>
                <a:cxn ang="T8">
                  <a:pos x="T4" y="T5"/>
                </a:cxn>
              </a:cxnLst>
              <a:rect l="T9" t="T10" r="T11" b="T12"/>
              <a:pathLst>
                <a:path w="624" h="100">
                  <a:moveTo>
                    <a:pt x="72" y="0"/>
                  </a:moveTo>
                  <a:cubicBezTo>
                    <a:pt x="36" y="19"/>
                    <a:pt x="0" y="39"/>
                    <a:pt x="92" y="56"/>
                  </a:cubicBezTo>
                  <a:cubicBezTo>
                    <a:pt x="184" y="73"/>
                    <a:pt x="404" y="86"/>
                    <a:pt x="624" y="10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70" name="Freeform 45"/>
            <p:cNvSpPr>
              <a:spLocks/>
            </p:cNvSpPr>
            <p:nvPr/>
          </p:nvSpPr>
          <p:spPr bwMode="auto">
            <a:xfrm flipH="1">
              <a:off x="3120" y="1914"/>
              <a:ext cx="992" cy="126"/>
            </a:xfrm>
            <a:custGeom>
              <a:avLst/>
              <a:gdLst>
                <a:gd name="T0" fmla="*/ 0 w 992"/>
                <a:gd name="T1" fmla="*/ 84 h 126"/>
                <a:gd name="T2" fmla="*/ 704 w 992"/>
                <a:gd name="T3" fmla="*/ 112 h 126"/>
                <a:gd name="T4" fmla="*/ 992 w 992"/>
                <a:gd name="T5" fmla="*/ 0 h 126"/>
                <a:gd name="T6" fmla="*/ 0 60000 65536"/>
                <a:gd name="T7" fmla="*/ 0 60000 65536"/>
                <a:gd name="T8" fmla="*/ 0 60000 65536"/>
                <a:gd name="T9" fmla="*/ 0 w 992"/>
                <a:gd name="T10" fmla="*/ 0 h 126"/>
                <a:gd name="T11" fmla="*/ 992 w 992"/>
                <a:gd name="T12" fmla="*/ 126 h 126"/>
              </a:gdLst>
              <a:ahLst/>
              <a:cxnLst>
                <a:cxn ang="T6">
                  <a:pos x="T0" y="T1"/>
                </a:cxn>
                <a:cxn ang="T7">
                  <a:pos x="T2" y="T3"/>
                </a:cxn>
                <a:cxn ang="T8">
                  <a:pos x="T4" y="T5"/>
                </a:cxn>
              </a:cxnLst>
              <a:rect l="T9" t="T10" r="T11" b="T12"/>
              <a:pathLst>
                <a:path w="992" h="126">
                  <a:moveTo>
                    <a:pt x="0" y="84"/>
                  </a:moveTo>
                  <a:cubicBezTo>
                    <a:pt x="269" y="105"/>
                    <a:pt x="539" y="126"/>
                    <a:pt x="704" y="112"/>
                  </a:cubicBezTo>
                  <a:cubicBezTo>
                    <a:pt x="869" y="98"/>
                    <a:pt x="930" y="49"/>
                    <a:pt x="992"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71" name="Freeform 46"/>
            <p:cNvSpPr>
              <a:spLocks/>
            </p:cNvSpPr>
            <p:nvPr/>
          </p:nvSpPr>
          <p:spPr bwMode="auto">
            <a:xfrm flipH="1">
              <a:off x="4668" y="1662"/>
              <a:ext cx="71" cy="144"/>
            </a:xfrm>
            <a:custGeom>
              <a:avLst/>
              <a:gdLst>
                <a:gd name="T0" fmla="*/ 71 w 71"/>
                <a:gd name="T1" fmla="*/ 0 h 144"/>
                <a:gd name="T2" fmla="*/ 11 w 71"/>
                <a:gd name="T3" fmla="*/ 72 h 144"/>
                <a:gd name="T4" fmla="*/ 3 w 71"/>
                <a:gd name="T5" fmla="*/ 144 h 144"/>
                <a:gd name="T6" fmla="*/ 0 60000 65536"/>
                <a:gd name="T7" fmla="*/ 0 60000 65536"/>
                <a:gd name="T8" fmla="*/ 0 60000 65536"/>
                <a:gd name="T9" fmla="*/ 0 w 71"/>
                <a:gd name="T10" fmla="*/ 0 h 144"/>
                <a:gd name="T11" fmla="*/ 71 w 71"/>
                <a:gd name="T12" fmla="*/ 144 h 144"/>
              </a:gdLst>
              <a:ahLst/>
              <a:cxnLst>
                <a:cxn ang="T6">
                  <a:pos x="T0" y="T1"/>
                </a:cxn>
                <a:cxn ang="T7">
                  <a:pos x="T2" y="T3"/>
                </a:cxn>
                <a:cxn ang="T8">
                  <a:pos x="T4" y="T5"/>
                </a:cxn>
              </a:cxnLst>
              <a:rect l="T9" t="T10" r="T11" b="T12"/>
              <a:pathLst>
                <a:path w="71" h="144">
                  <a:moveTo>
                    <a:pt x="71" y="0"/>
                  </a:moveTo>
                  <a:cubicBezTo>
                    <a:pt x="46" y="24"/>
                    <a:pt x="22" y="48"/>
                    <a:pt x="11" y="72"/>
                  </a:cubicBezTo>
                  <a:cubicBezTo>
                    <a:pt x="0" y="96"/>
                    <a:pt x="1" y="120"/>
                    <a:pt x="3" y="144"/>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72" name="Freeform 47"/>
            <p:cNvSpPr>
              <a:spLocks/>
            </p:cNvSpPr>
            <p:nvPr/>
          </p:nvSpPr>
          <p:spPr bwMode="auto">
            <a:xfrm flipH="1">
              <a:off x="4488" y="1794"/>
              <a:ext cx="248" cy="12"/>
            </a:xfrm>
            <a:custGeom>
              <a:avLst/>
              <a:gdLst>
                <a:gd name="T0" fmla="*/ 0 w 248"/>
                <a:gd name="T1" fmla="*/ 0 h 12"/>
                <a:gd name="T2" fmla="*/ 248 w 248"/>
                <a:gd name="T3" fmla="*/ 12 h 12"/>
                <a:gd name="T4" fmla="*/ 0 60000 65536"/>
                <a:gd name="T5" fmla="*/ 0 60000 65536"/>
                <a:gd name="T6" fmla="*/ 0 w 248"/>
                <a:gd name="T7" fmla="*/ 0 h 12"/>
                <a:gd name="T8" fmla="*/ 248 w 248"/>
                <a:gd name="T9" fmla="*/ 12 h 12"/>
              </a:gdLst>
              <a:ahLst/>
              <a:cxnLst>
                <a:cxn ang="T4">
                  <a:pos x="T0" y="T1"/>
                </a:cxn>
                <a:cxn ang="T5">
                  <a:pos x="T2" y="T3"/>
                </a:cxn>
              </a:cxnLst>
              <a:rect l="T6" t="T7" r="T8" b="T9"/>
              <a:pathLst>
                <a:path w="248" h="12">
                  <a:moveTo>
                    <a:pt x="0" y="0"/>
                  </a:moveTo>
                  <a:cubicBezTo>
                    <a:pt x="103" y="5"/>
                    <a:pt x="207" y="10"/>
                    <a:pt x="248" y="12"/>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73" name="Freeform 48"/>
            <p:cNvSpPr>
              <a:spLocks/>
            </p:cNvSpPr>
            <p:nvPr/>
          </p:nvSpPr>
          <p:spPr bwMode="auto">
            <a:xfrm flipH="1">
              <a:off x="4324" y="1670"/>
              <a:ext cx="164" cy="136"/>
            </a:xfrm>
            <a:custGeom>
              <a:avLst/>
              <a:gdLst>
                <a:gd name="T0" fmla="*/ 0 w 164"/>
                <a:gd name="T1" fmla="*/ 136 h 136"/>
                <a:gd name="T2" fmla="*/ 32 w 164"/>
                <a:gd name="T3" fmla="*/ 88 h 136"/>
                <a:gd name="T4" fmla="*/ 68 w 164"/>
                <a:gd name="T5" fmla="*/ 32 h 136"/>
                <a:gd name="T6" fmla="*/ 164 w 164"/>
                <a:gd name="T7" fmla="*/ 0 h 136"/>
                <a:gd name="T8" fmla="*/ 0 60000 65536"/>
                <a:gd name="T9" fmla="*/ 0 60000 65536"/>
                <a:gd name="T10" fmla="*/ 0 60000 65536"/>
                <a:gd name="T11" fmla="*/ 0 60000 65536"/>
                <a:gd name="T12" fmla="*/ 0 w 164"/>
                <a:gd name="T13" fmla="*/ 0 h 136"/>
                <a:gd name="T14" fmla="*/ 164 w 164"/>
                <a:gd name="T15" fmla="*/ 136 h 136"/>
              </a:gdLst>
              <a:ahLst/>
              <a:cxnLst>
                <a:cxn ang="T8">
                  <a:pos x="T0" y="T1"/>
                </a:cxn>
                <a:cxn ang="T9">
                  <a:pos x="T2" y="T3"/>
                </a:cxn>
                <a:cxn ang="T10">
                  <a:pos x="T4" y="T5"/>
                </a:cxn>
                <a:cxn ang="T11">
                  <a:pos x="T6" y="T7"/>
                </a:cxn>
              </a:cxnLst>
              <a:rect l="T12" t="T13" r="T14" b="T15"/>
              <a:pathLst>
                <a:path w="164" h="136">
                  <a:moveTo>
                    <a:pt x="0" y="136"/>
                  </a:moveTo>
                  <a:cubicBezTo>
                    <a:pt x="10" y="120"/>
                    <a:pt x="21" y="105"/>
                    <a:pt x="32" y="88"/>
                  </a:cubicBezTo>
                  <a:cubicBezTo>
                    <a:pt x="43" y="71"/>
                    <a:pt x="46" y="47"/>
                    <a:pt x="68" y="32"/>
                  </a:cubicBezTo>
                  <a:cubicBezTo>
                    <a:pt x="90" y="17"/>
                    <a:pt x="127" y="8"/>
                    <a:pt x="164" y="0"/>
                  </a:cubicBezTo>
                </a:path>
              </a:pathLst>
            </a:custGeom>
            <a:noFill/>
            <a:ln w="25400" cap="flat" cmpd="sng">
              <a:solidFill>
                <a:schemeClr val="tx1"/>
              </a:solidFill>
              <a:prstDash val="solid"/>
              <a:round/>
              <a:headEnd type="none" w="sm" len="sm"/>
              <a:tailEnd type="none" w="lg" len="lg"/>
            </a:ln>
          </p:spPr>
          <p:txBody>
            <a:bodyPr/>
            <a:lstStyle/>
            <a:p>
              <a:endParaRPr lang="en-US"/>
            </a:p>
          </p:txBody>
        </p:sp>
        <p:sp>
          <p:nvSpPr>
            <p:cNvPr id="106574" name="Freeform 49"/>
            <p:cNvSpPr>
              <a:spLocks/>
            </p:cNvSpPr>
            <p:nvPr/>
          </p:nvSpPr>
          <p:spPr bwMode="auto">
            <a:xfrm flipH="1">
              <a:off x="4411" y="1659"/>
              <a:ext cx="248" cy="1"/>
            </a:xfrm>
            <a:custGeom>
              <a:avLst/>
              <a:gdLst>
                <a:gd name="T0" fmla="*/ 19 w 248"/>
                <a:gd name="T1" fmla="*/ 0 h 1"/>
                <a:gd name="T2" fmla="*/ 38 w 248"/>
                <a:gd name="T3" fmla="*/ 1 h 1"/>
                <a:gd name="T4" fmla="*/ 248 w 248"/>
                <a:gd name="T5" fmla="*/ 1 h 1"/>
                <a:gd name="T6" fmla="*/ 0 60000 65536"/>
                <a:gd name="T7" fmla="*/ 0 60000 65536"/>
                <a:gd name="T8" fmla="*/ 0 60000 65536"/>
                <a:gd name="T9" fmla="*/ 0 w 248"/>
                <a:gd name="T10" fmla="*/ 0 h 1"/>
                <a:gd name="T11" fmla="*/ 248 w 248"/>
                <a:gd name="T12" fmla="*/ 1 h 1"/>
              </a:gdLst>
              <a:ahLst/>
              <a:cxnLst>
                <a:cxn ang="T6">
                  <a:pos x="T0" y="T1"/>
                </a:cxn>
                <a:cxn ang="T7">
                  <a:pos x="T2" y="T3"/>
                </a:cxn>
                <a:cxn ang="T8">
                  <a:pos x="T4" y="T5"/>
                </a:cxn>
              </a:cxnLst>
              <a:rect l="T9" t="T10" r="T11" b="T12"/>
              <a:pathLst>
                <a:path w="248" h="1">
                  <a:moveTo>
                    <a:pt x="19" y="0"/>
                  </a:moveTo>
                  <a:cubicBezTo>
                    <a:pt x="9" y="0"/>
                    <a:pt x="0" y="1"/>
                    <a:pt x="38" y="1"/>
                  </a:cubicBezTo>
                  <a:cubicBezTo>
                    <a:pt x="76" y="1"/>
                    <a:pt x="162" y="1"/>
                    <a:pt x="248" y="1"/>
                  </a:cubicBezTo>
                </a:path>
              </a:pathLst>
            </a:custGeom>
            <a:noFill/>
            <a:ln w="53975" cap="flat" cmpd="sng">
              <a:solidFill>
                <a:schemeClr val="bg1"/>
              </a:solidFill>
              <a:prstDash val="solid"/>
              <a:round/>
              <a:headEnd type="none" w="sm" len="sm"/>
              <a:tailEnd type="none" w="lg" len="lg"/>
            </a:ln>
          </p:spPr>
          <p:txBody>
            <a:bodyPr/>
            <a:lstStyle/>
            <a:p>
              <a:endParaRPr lang="en-US"/>
            </a:p>
          </p:txBody>
        </p:sp>
        <p:sp>
          <p:nvSpPr>
            <p:cNvPr id="106575" name="Line 50"/>
            <p:cNvSpPr>
              <a:spLocks noChangeShapeType="1"/>
            </p:cNvSpPr>
            <p:nvPr/>
          </p:nvSpPr>
          <p:spPr bwMode="auto">
            <a:xfrm flipH="1">
              <a:off x="4948" y="2310"/>
              <a:ext cx="0" cy="0"/>
            </a:xfrm>
            <a:prstGeom prst="line">
              <a:avLst/>
            </a:prstGeom>
            <a:noFill/>
            <a:ln w="25400">
              <a:solidFill>
                <a:schemeClr val="tx1"/>
              </a:solidFill>
              <a:round/>
              <a:headEnd type="none" w="sm" len="sm"/>
              <a:tailEnd type="none" w="lg" len="lg"/>
            </a:ln>
          </p:spPr>
          <p:txBody>
            <a:bodyPr/>
            <a:lstStyle/>
            <a:p>
              <a:endParaRPr lang="en-US"/>
            </a:p>
          </p:txBody>
        </p:sp>
        <p:sp>
          <p:nvSpPr>
            <p:cNvPr id="106576" name="Freeform 51"/>
            <p:cNvSpPr>
              <a:spLocks/>
            </p:cNvSpPr>
            <p:nvPr/>
          </p:nvSpPr>
          <p:spPr bwMode="auto">
            <a:xfrm>
              <a:off x="4467" y="1443"/>
              <a:ext cx="147" cy="357"/>
            </a:xfrm>
            <a:custGeom>
              <a:avLst/>
              <a:gdLst>
                <a:gd name="T0" fmla="*/ 147 w 147"/>
                <a:gd name="T1" fmla="*/ 35 h 357"/>
                <a:gd name="T2" fmla="*/ 127 w 147"/>
                <a:gd name="T3" fmla="*/ 7 h 357"/>
                <a:gd name="T4" fmla="*/ 112 w 147"/>
                <a:gd name="T5" fmla="*/ 0 h 357"/>
                <a:gd name="T6" fmla="*/ 51 w 147"/>
                <a:gd name="T7" fmla="*/ 5 h 357"/>
                <a:gd name="T8" fmla="*/ 37 w 147"/>
                <a:gd name="T9" fmla="*/ 10 h 357"/>
                <a:gd name="T10" fmla="*/ 19 w 147"/>
                <a:gd name="T11" fmla="*/ 26 h 357"/>
                <a:gd name="T12" fmla="*/ 11 w 147"/>
                <a:gd name="T13" fmla="*/ 34 h 357"/>
                <a:gd name="T14" fmla="*/ 26 w 147"/>
                <a:gd name="T15" fmla="*/ 98 h 357"/>
                <a:gd name="T16" fmla="*/ 35 w 147"/>
                <a:gd name="T17" fmla="*/ 109 h 357"/>
                <a:gd name="T18" fmla="*/ 42 w 147"/>
                <a:gd name="T19" fmla="*/ 117 h 357"/>
                <a:gd name="T20" fmla="*/ 48 w 147"/>
                <a:gd name="T21" fmla="*/ 141 h 357"/>
                <a:gd name="T22" fmla="*/ 45 w 147"/>
                <a:gd name="T23" fmla="*/ 162 h 357"/>
                <a:gd name="T24" fmla="*/ 40 w 147"/>
                <a:gd name="T25" fmla="*/ 165 h 357"/>
                <a:gd name="T26" fmla="*/ 39 w 147"/>
                <a:gd name="T27" fmla="*/ 170 h 357"/>
                <a:gd name="T28" fmla="*/ 32 w 147"/>
                <a:gd name="T29" fmla="*/ 179 h 357"/>
                <a:gd name="T30" fmla="*/ 16 w 147"/>
                <a:gd name="T31" fmla="*/ 211 h 357"/>
                <a:gd name="T32" fmla="*/ 8 w 147"/>
                <a:gd name="T33" fmla="*/ 231 h 357"/>
                <a:gd name="T34" fmla="*/ 0 w 147"/>
                <a:gd name="T35" fmla="*/ 333 h 357"/>
                <a:gd name="T36" fmla="*/ 26 w 147"/>
                <a:gd name="T37" fmla="*/ 357 h 3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
                <a:gd name="T58" fmla="*/ 0 h 357"/>
                <a:gd name="T59" fmla="*/ 147 w 147"/>
                <a:gd name="T60" fmla="*/ 357 h 3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 h="357">
                  <a:moveTo>
                    <a:pt x="147" y="35"/>
                  </a:moveTo>
                  <a:cubicBezTo>
                    <a:pt x="140" y="25"/>
                    <a:pt x="142" y="9"/>
                    <a:pt x="127" y="7"/>
                  </a:cubicBezTo>
                  <a:cubicBezTo>
                    <a:pt x="122" y="2"/>
                    <a:pt x="118" y="2"/>
                    <a:pt x="112" y="0"/>
                  </a:cubicBezTo>
                  <a:cubicBezTo>
                    <a:pt x="95" y="6"/>
                    <a:pt x="69" y="4"/>
                    <a:pt x="51" y="5"/>
                  </a:cubicBezTo>
                  <a:cubicBezTo>
                    <a:pt x="47" y="7"/>
                    <a:pt x="41" y="8"/>
                    <a:pt x="37" y="10"/>
                  </a:cubicBezTo>
                  <a:cubicBezTo>
                    <a:pt x="30" y="14"/>
                    <a:pt x="26" y="22"/>
                    <a:pt x="19" y="26"/>
                  </a:cubicBezTo>
                  <a:cubicBezTo>
                    <a:pt x="17" y="29"/>
                    <a:pt x="11" y="30"/>
                    <a:pt x="11" y="34"/>
                  </a:cubicBezTo>
                  <a:cubicBezTo>
                    <a:pt x="10" y="47"/>
                    <a:pt x="9" y="88"/>
                    <a:pt x="26" y="98"/>
                  </a:cubicBezTo>
                  <a:cubicBezTo>
                    <a:pt x="27" y="106"/>
                    <a:pt x="29" y="105"/>
                    <a:pt x="35" y="109"/>
                  </a:cubicBezTo>
                  <a:cubicBezTo>
                    <a:pt x="42" y="125"/>
                    <a:pt x="31" y="103"/>
                    <a:pt x="42" y="117"/>
                  </a:cubicBezTo>
                  <a:cubicBezTo>
                    <a:pt x="46" y="122"/>
                    <a:pt x="47" y="135"/>
                    <a:pt x="48" y="141"/>
                  </a:cubicBezTo>
                  <a:cubicBezTo>
                    <a:pt x="47" y="148"/>
                    <a:pt x="47" y="155"/>
                    <a:pt x="45" y="162"/>
                  </a:cubicBezTo>
                  <a:cubicBezTo>
                    <a:pt x="44" y="164"/>
                    <a:pt x="41" y="163"/>
                    <a:pt x="40" y="165"/>
                  </a:cubicBezTo>
                  <a:cubicBezTo>
                    <a:pt x="39" y="166"/>
                    <a:pt x="40" y="169"/>
                    <a:pt x="39" y="170"/>
                  </a:cubicBezTo>
                  <a:cubicBezTo>
                    <a:pt x="37" y="173"/>
                    <a:pt x="34" y="176"/>
                    <a:pt x="32" y="179"/>
                  </a:cubicBezTo>
                  <a:cubicBezTo>
                    <a:pt x="25" y="188"/>
                    <a:pt x="23" y="201"/>
                    <a:pt x="16" y="211"/>
                  </a:cubicBezTo>
                  <a:cubicBezTo>
                    <a:pt x="15" y="218"/>
                    <a:pt x="11" y="224"/>
                    <a:pt x="8" y="231"/>
                  </a:cubicBezTo>
                  <a:cubicBezTo>
                    <a:pt x="1" y="286"/>
                    <a:pt x="0" y="193"/>
                    <a:pt x="0" y="333"/>
                  </a:cubicBezTo>
                  <a:lnTo>
                    <a:pt x="26" y="357"/>
                  </a:lnTo>
                </a:path>
              </a:pathLst>
            </a:custGeom>
            <a:noFill/>
            <a:ln w="12700" cmpd="sng">
              <a:solidFill>
                <a:schemeClr val="tx1"/>
              </a:solidFill>
              <a:round/>
              <a:headEnd/>
              <a:tailEnd/>
            </a:ln>
          </p:spPr>
          <p:txBody>
            <a:bodyPr/>
            <a:lstStyle/>
            <a:p>
              <a:endParaRPr lang="en-US"/>
            </a:p>
          </p:txBody>
        </p:sp>
        <p:sp>
          <p:nvSpPr>
            <p:cNvPr id="106577" name="Freeform 52"/>
            <p:cNvSpPr>
              <a:spLocks/>
            </p:cNvSpPr>
            <p:nvPr/>
          </p:nvSpPr>
          <p:spPr bwMode="auto">
            <a:xfrm>
              <a:off x="4604" y="1481"/>
              <a:ext cx="26" cy="57"/>
            </a:xfrm>
            <a:custGeom>
              <a:avLst/>
              <a:gdLst>
                <a:gd name="T0" fmla="*/ 11 w 26"/>
                <a:gd name="T1" fmla="*/ 0 h 57"/>
                <a:gd name="T2" fmla="*/ 2 w 26"/>
                <a:gd name="T3" fmla="*/ 14 h 57"/>
                <a:gd name="T4" fmla="*/ 0 w 26"/>
                <a:gd name="T5" fmla="*/ 24 h 57"/>
                <a:gd name="T6" fmla="*/ 26 w 26"/>
                <a:gd name="T7" fmla="*/ 47 h 57"/>
                <a:gd name="T8" fmla="*/ 23 w 26"/>
                <a:gd name="T9" fmla="*/ 57 h 57"/>
                <a:gd name="T10" fmla="*/ 0 60000 65536"/>
                <a:gd name="T11" fmla="*/ 0 60000 65536"/>
                <a:gd name="T12" fmla="*/ 0 60000 65536"/>
                <a:gd name="T13" fmla="*/ 0 60000 65536"/>
                <a:gd name="T14" fmla="*/ 0 60000 65536"/>
                <a:gd name="T15" fmla="*/ 0 w 26"/>
                <a:gd name="T16" fmla="*/ 0 h 57"/>
                <a:gd name="T17" fmla="*/ 26 w 26"/>
                <a:gd name="T18" fmla="*/ 57 h 57"/>
              </a:gdLst>
              <a:ahLst/>
              <a:cxnLst>
                <a:cxn ang="T10">
                  <a:pos x="T0" y="T1"/>
                </a:cxn>
                <a:cxn ang="T11">
                  <a:pos x="T2" y="T3"/>
                </a:cxn>
                <a:cxn ang="T12">
                  <a:pos x="T4" y="T5"/>
                </a:cxn>
                <a:cxn ang="T13">
                  <a:pos x="T6" y="T7"/>
                </a:cxn>
                <a:cxn ang="T14">
                  <a:pos x="T8" y="T9"/>
                </a:cxn>
              </a:cxnLst>
              <a:rect l="T15" t="T16" r="T17" b="T18"/>
              <a:pathLst>
                <a:path w="26" h="57">
                  <a:moveTo>
                    <a:pt x="11" y="0"/>
                  </a:moveTo>
                  <a:cubicBezTo>
                    <a:pt x="6" y="5"/>
                    <a:pt x="9" y="11"/>
                    <a:pt x="2" y="14"/>
                  </a:cubicBezTo>
                  <a:cubicBezTo>
                    <a:pt x="1" y="17"/>
                    <a:pt x="0" y="24"/>
                    <a:pt x="0" y="24"/>
                  </a:cubicBezTo>
                  <a:lnTo>
                    <a:pt x="26" y="47"/>
                  </a:lnTo>
                  <a:lnTo>
                    <a:pt x="23" y="57"/>
                  </a:lnTo>
                </a:path>
              </a:pathLst>
            </a:custGeom>
            <a:noFill/>
            <a:ln w="9525">
              <a:solidFill>
                <a:schemeClr val="tx1"/>
              </a:solidFill>
              <a:round/>
              <a:headEnd/>
              <a:tailEnd/>
            </a:ln>
          </p:spPr>
          <p:txBody>
            <a:bodyPr/>
            <a:lstStyle/>
            <a:p>
              <a:endParaRPr lang="en-US"/>
            </a:p>
          </p:txBody>
        </p:sp>
        <p:sp>
          <p:nvSpPr>
            <p:cNvPr id="106578" name="Freeform 53"/>
            <p:cNvSpPr>
              <a:spLocks/>
            </p:cNvSpPr>
            <p:nvPr/>
          </p:nvSpPr>
          <p:spPr bwMode="auto">
            <a:xfrm>
              <a:off x="4600" y="1538"/>
              <a:ext cx="45" cy="84"/>
            </a:xfrm>
            <a:custGeom>
              <a:avLst/>
              <a:gdLst>
                <a:gd name="T0" fmla="*/ 26 w 45"/>
                <a:gd name="T1" fmla="*/ 2 h 84"/>
                <a:gd name="T2" fmla="*/ 10 w 45"/>
                <a:gd name="T3" fmla="*/ 0 h 84"/>
                <a:gd name="T4" fmla="*/ 8 w 45"/>
                <a:gd name="T5" fmla="*/ 9 h 84"/>
                <a:gd name="T6" fmla="*/ 2 w 45"/>
                <a:gd name="T7" fmla="*/ 15 h 84"/>
                <a:gd name="T8" fmla="*/ 10 w 45"/>
                <a:gd name="T9" fmla="*/ 17 h 84"/>
                <a:gd name="T10" fmla="*/ 18 w 45"/>
                <a:gd name="T11" fmla="*/ 22 h 84"/>
                <a:gd name="T12" fmla="*/ 39 w 45"/>
                <a:gd name="T13" fmla="*/ 53 h 84"/>
                <a:gd name="T14" fmla="*/ 45 w 45"/>
                <a:gd name="T15" fmla="*/ 80 h 84"/>
                <a:gd name="T16" fmla="*/ 34 w 45"/>
                <a:gd name="T17" fmla="*/ 84 h 84"/>
                <a:gd name="T18" fmla="*/ 19 w 45"/>
                <a:gd name="T19" fmla="*/ 75 h 84"/>
                <a:gd name="T20" fmla="*/ 10 w 45"/>
                <a:gd name="T21" fmla="*/ 65 h 84"/>
                <a:gd name="T22" fmla="*/ 0 w 45"/>
                <a:gd name="T23" fmla="*/ 59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84"/>
                <a:gd name="T38" fmla="*/ 45 w 45"/>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84">
                  <a:moveTo>
                    <a:pt x="26" y="2"/>
                  </a:moveTo>
                  <a:cubicBezTo>
                    <a:pt x="13" y="0"/>
                    <a:pt x="18" y="0"/>
                    <a:pt x="10" y="0"/>
                  </a:cubicBezTo>
                  <a:lnTo>
                    <a:pt x="8" y="9"/>
                  </a:lnTo>
                  <a:cubicBezTo>
                    <a:pt x="6" y="11"/>
                    <a:pt x="1" y="12"/>
                    <a:pt x="2" y="15"/>
                  </a:cubicBezTo>
                  <a:cubicBezTo>
                    <a:pt x="3" y="18"/>
                    <a:pt x="10" y="17"/>
                    <a:pt x="10" y="17"/>
                  </a:cubicBezTo>
                  <a:cubicBezTo>
                    <a:pt x="12" y="19"/>
                    <a:pt x="18" y="22"/>
                    <a:pt x="18" y="22"/>
                  </a:cubicBezTo>
                  <a:lnTo>
                    <a:pt x="39" y="53"/>
                  </a:lnTo>
                  <a:lnTo>
                    <a:pt x="45" y="80"/>
                  </a:lnTo>
                  <a:lnTo>
                    <a:pt x="34" y="84"/>
                  </a:lnTo>
                  <a:lnTo>
                    <a:pt x="19" y="75"/>
                  </a:lnTo>
                  <a:lnTo>
                    <a:pt x="10" y="65"/>
                  </a:lnTo>
                  <a:lnTo>
                    <a:pt x="0" y="59"/>
                  </a:lnTo>
                </a:path>
              </a:pathLst>
            </a:custGeom>
            <a:noFill/>
            <a:ln w="6350" cmpd="sng">
              <a:solidFill>
                <a:schemeClr val="tx1"/>
              </a:solidFill>
              <a:round/>
              <a:headEnd/>
              <a:tailEnd/>
            </a:ln>
          </p:spPr>
          <p:txBody>
            <a:bodyPr/>
            <a:lstStyle/>
            <a:p>
              <a:endParaRPr lang="en-US"/>
            </a:p>
          </p:txBody>
        </p:sp>
        <p:sp>
          <p:nvSpPr>
            <p:cNvPr id="106579" name="Freeform 54"/>
            <p:cNvSpPr>
              <a:spLocks/>
            </p:cNvSpPr>
            <p:nvPr/>
          </p:nvSpPr>
          <p:spPr bwMode="auto">
            <a:xfrm>
              <a:off x="4584" y="1607"/>
              <a:ext cx="91" cy="85"/>
            </a:xfrm>
            <a:custGeom>
              <a:avLst/>
              <a:gdLst>
                <a:gd name="T0" fmla="*/ 4 w 91"/>
                <a:gd name="T1" fmla="*/ 0 h 85"/>
                <a:gd name="T2" fmla="*/ 7 w 91"/>
                <a:gd name="T3" fmla="*/ 12 h 85"/>
                <a:gd name="T4" fmla="*/ 1 w 91"/>
                <a:gd name="T5" fmla="*/ 39 h 85"/>
                <a:gd name="T6" fmla="*/ 0 w 91"/>
                <a:gd name="T7" fmla="*/ 47 h 85"/>
                <a:gd name="T8" fmla="*/ 20 w 91"/>
                <a:gd name="T9" fmla="*/ 79 h 85"/>
                <a:gd name="T10" fmla="*/ 29 w 91"/>
                <a:gd name="T11" fmla="*/ 83 h 85"/>
                <a:gd name="T12" fmla="*/ 91 w 91"/>
                <a:gd name="T13" fmla="*/ 73 h 85"/>
                <a:gd name="T14" fmla="*/ 0 60000 65536"/>
                <a:gd name="T15" fmla="*/ 0 60000 65536"/>
                <a:gd name="T16" fmla="*/ 0 60000 65536"/>
                <a:gd name="T17" fmla="*/ 0 60000 65536"/>
                <a:gd name="T18" fmla="*/ 0 60000 65536"/>
                <a:gd name="T19" fmla="*/ 0 60000 65536"/>
                <a:gd name="T20" fmla="*/ 0 60000 65536"/>
                <a:gd name="T21" fmla="*/ 0 w 91"/>
                <a:gd name="T22" fmla="*/ 0 h 85"/>
                <a:gd name="T23" fmla="*/ 91 w 91"/>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85">
                  <a:moveTo>
                    <a:pt x="4" y="0"/>
                  </a:moveTo>
                  <a:cubicBezTo>
                    <a:pt x="5" y="4"/>
                    <a:pt x="7" y="12"/>
                    <a:pt x="7" y="12"/>
                  </a:cubicBezTo>
                  <a:cubicBezTo>
                    <a:pt x="6" y="25"/>
                    <a:pt x="4" y="29"/>
                    <a:pt x="1" y="39"/>
                  </a:cubicBezTo>
                  <a:cubicBezTo>
                    <a:pt x="1" y="42"/>
                    <a:pt x="0" y="44"/>
                    <a:pt x="0" y="47"/>
                  </a:cubicBezTo>
                  <a:cubicBezTo>
                    <a:pt x="0" y="76"/>
                    <a:pt x="1" y="70"/>
                    <a:pt x="20" y="79"/>
                  </a:cubicBezTo>
                  <a:cubicBezTo>
                    <a:pt x="24" y="85"/>
                    <a:pt x="21" y="83"/>
                    <a:pt x="29" y="83"/>
                  </a:cubicBezTo>
                  <a:lnTo>
                    <a:pt x="91" y="73"/>
                  </a:lnTo>
                </a:path>
              </a:pathLst>
            </a:custGeom>
            <a:noFill/>
            <a:ln w="9525">
              <a:solidFill>
                <a:schemeClr val="tx1"/>
              </a:solidFill>
              <a:round/>
              <a:headEnd/>
              <a:tailEnd/>
            </a:ln>
          </p:spPr>
          <p:txBody>
            <a:bodyPr/>
            <a:lstStyle/>
            <a:p>
              <a:endParaRPr lang="en-US"/>
            </a:p>
          </p:txBody>
        </p:sp>
        <p:sp>
          <p:nvSpPr>
            <p:cNvPr id="106580" name="Oval 55"/>
            <p:cNvSpPr>
              <a:spLocks noChangeArrowheads="1"/>
            </p:cNvSpPr>
            <p:nvPr/>
          </p:nvSpPr>
          <p:spPr bwMode="auto">
            <a:xfrm>
              <a:off x="4570" y="1484"/>
              <a:ext cx="27" cy="43"/>
            </a:xfrm>
            <a:prstGeom prst="ellipse">
              <a:avLst/>
            </a:prstGeom>
            <a:noFill/>
            <a:ln w="6350">
              <a:solidFill>
                <a:schemeClr val="tx1"/>
              </a:solidFill>
              <a:round/>
              <a:headEnd/>
              <a:tailEnd/>
            </a:ln>
          </p:spPr>
          <p:txBody>
            <a:bodyPr wrap="none" anchor="ctr"/>
            <a:lstStyle/>
            <a:p>
              <a:pPr eaLnBrk="0" hangingPunct="0"/>
              <a:endParaRPr lang="en-US" altLang="en-US"/>
            </a:p>
          </p:txBody>
        </p:sp>
        <p:sp>
          <p:nvSpPr>
            <p:cNvPr id="106581" name="Freeform 56"/>
            <p:cNvSpPr>
              <a:spLocks/>
            </p:cNvSpPr>
            <p:nvPr/>
          </p:nvSpPr>
          <p:spPr bwMode="auto">
            <a:xfrm>
              <a:off x="4505" y="1502"/>
              <a:ext cx="62" cy="20"/>
            </a:xfrm>
            <a:custGeom>
              <a:avLst/>
              <a:gdLst>
                <a:gd name="T0" fmla="*/ 62 w 62"/>
                <a:gd name="T1" fmla="*/ 3 h 20"/>
                <a:gd name="T2" fmla="*/ 51 w 62"/>
                <a:gd name="T3" fmla="*/ 3 h 20"/>
                <a:gd name="T4" fmla="*/ 11 w 62"/>
                <a:gd name="T5" fmla="*/ 0 h 20"/>
                <a:gd name="T6" fmla="*/ 3 w 62"/>
                <a:gd name="T7" fmla="*/ 4 h 20"/>
                <a:gd name="T8" fmla="*/ 3 w 62"/>
                <a:gd name="T9" fmla="*/ 20 h 20"/>
                <a:gd name="T10" fmla="*/ 0 60000 65536"/>
                <a:gd name="T11" fmla="*/ 0 60000 65536"/>
                <a:gd name="T12" fmla="*/ 0 60000 65536"/>
                <a:gd name="T13" fmla="*/ 0 60000 65536"/>
                <a:gd name="T14" fmla="*/ 0 60000 65536"/>
                <a:gd name="T15" fmla="*/ 0 w 62"/>
                <a:gd name="T16" fmla="*/ 0 h 20"/>
                <a:gd name="T17" fmla="*/ 62 w 62"/>
                <a:gd name="T18" fmla="*/ 20 h 20"/>
              </a:gdLst>
              <a:ahLst/>
              <a:cxnLst>
                <a:cxn ang="T10">
                  <a:pos x="T0" y="T1"/>
                </a:cxn>
                <a:cxn ang="T11">
                  <a:pos x="T2" y="T3"/>
                </a:cxn>
                <a:cxn ang="T12">
                  <a:pos x="T4" y="T5"/>
                </a:cxn>
                <a:cxn ang="T13">
                  <a:pos x="T6" y="T7"/>
                </a:cxn>
                <a:cxn ang="T14">
                  <a:pos x="T8" y="T9"/>
                </a:cxn>
              </a:cxnLst>
              <a:rect l="T15" t="T16" r="T17" b="T18"/>
              <a:pathLst>
                <a:path w="62" h="20">
                  <a:moveTo>
                    <a:pt x="62" y="3"/>
                  </a:moveTo>
                  <a:cubicBezTo>
                    <a:pt x="58" y="3"/>
                    <a:pt x="55" y="3"/>
                    <a:pt x="51" y="3"/>
                  </a:cubicBezTo>
                  <a:cubicBezTo>
                    <a:pt x="38" y="2"/>
                    <a:pt x="24" y="0"/>
                    <a:pt x="11" y="0"/>
                  </a:cubicBezTo>
                  <a:cubicBezTo>
                    <a:pt x="8" y="0"/>
                    <a:pt x="3" y="4"/>
                    <a:pt x="3" y="4"/>
                  </a:cubicBezTo>
                  <a:cubicBezTo>
                    <a:pt x="2" y="10"/>
                    <a:pt x="0" y="14"/>
                    <a:pt x="3" y="20"/>
                  </a:cubicBezTo>
                </a:path>
              </a:pathLst>
            </a:custGeom>
            <a:noFill/>
            <a:ln w="9525">
              <a:solidFill>
                <a:schemeClr val="tx1"/>
              </a:solidFill>
              <a:round/>
              <a:headEnd/>
              <a:tailEnd/>
            </a:ln>
          </p:spPr>
          <p:txBody>
            <a:bodyPr/>
            <a:lstStyle/>
            <a:p>
              <a:endParaRPr lang="en-US"/>
            </a:p>
          </p:txBody>
        </p:sp>
        <p:sp>
          <p:nvSpPr>
            <p:cNvPr id="106582" name="Freeform 57"/>
            <p:cNvSpPr>
              <a:spLocks/>
            </p:cNvSpPr>
            <p:nvPr/>
          </p:nvSpPr>
          <p:spPr bwMode="auto">
            <a:xfrm>
              <a:off x="4576" y="1552"/>
              <a:ext cx="74" cy="65"/>
            </a:xfrm>
            <a:custGeom>
              <a:avLst/>
              <a:gdLst>
                <a:gd name="T0" fmla="*/ 13 w 74"/>
                <a:gd name="T1" fmla="*/ 1 h 65"/>
                <a:gd name="T2" fmla="*/ 9 w 74"/>
                <a:gd name="T3" fmla="*/ 8 h 65"/>
                <a:gd name="T4" fmla="*/ 20 w 74"/>
                <a:gd name="T5" fmla="*/ 9 h 65"/>
                <a:gd name="T6" fmla="*/ 15 w 74"/>
                <a:gd name="T7" fmla="*/ 2 h 65"/>
                <a:gd name="T8" fmla="*/ 10 w 74"/>
                <a:gd name="T9" fmla="*/ 16 h 65"/>
                <a:gd name="T10" fmla="*/ 6 w 74"/>
                <a:gd name="T11" fmla="*/ 16 h 65"/>
                <a:gd name="T12" fmla="*/ 18 w 74"/>
                <a:gd name="T13" fmla="*/ 30 h 65"/>
                <a:gd name="T14" fmla="*/ 15 w 74"/>
                <a:gd name="T15" fmla="*/ 18 h 65"/>
                <a:gd name="T16" fmla="*/ 25 w 74"/>
                <a:gd name="T17" fmla="*/ 22 h 65"/>
                <a:gd name="T18" fmla="*/ 28 w 74"/>
                <a:gd name="T19" fmla="*/ 31 h 65"/>
                <a:gd name="T20" fmla="*/ 27 w 74"/>
                <a:gd name="T21" fmla="*/ 22 h 65"/>
                <a:gd name="T22" fmla="*/ 16 w 74"/>
                <a:gd name="T23" fmla="*/ 14 h 65"/>
                <a:gd name="T24" fmla="*/ 30 w 74"/>
                <a:gd name="T25" fmla="*/ 19 h 65"/>
                <a:gd name="T26" fmla="*/ 40 w 74"/>
                <a:gd name="T27" fmla="*/ 19 h 65"/>
                <a:gd name="T28" fmla="*/ 44 w 74"/>
                <a:gd name="T29" fmla="*/ 13 h 65"/>
                <a:gd name="T30" fmla="*/ 30 w 74"/>
                <a:gd name="T31" fmla="*/ 8 h 65"/>
                <a:gd name="T32" fmla="*/ 13 w 74"/>
                <a:gd name="T33" fmla="*/ 28 h 65"/>
                <a:gd name="T34" fmla="*/ 16 w 74"/>
                <a:gd name="T35" fmla="*/ 52 h 65"/>
                <a:gd name="T36" fmla="*/ 36 w 74"/>
                <a:gd name="T37" fmla="*/ 48 h 65"/>
                <a:gd name="T38" fmla="*/ 24 w 74"/>
                <a:gd name="T39" fmla="*/ 24 h 65"/>
                <a:gd name="T40" fmla="*/ 24 w 74"/>
                <a:gd name="T41" fmla="*/ 42 h 65"/>
                <a:gd name="T42" fmla="*/ 36 w 74"/>
                <a:gd name="T43" fmla="*/ 52 h 65"/>
                <a:gd name="T44" fmla="*/ 42 w 74"/>
                <a:gd name="T45" fmla="*/ 34 h 65"/>
                <a:gd name="T46" fmla="*/ 38 w 74"/>
                <a:gd name="T47" fmla="*/ 31 h 65"/>
                <a:gd name="T48" fmla="*/ 13 w 74"/>
                <a:gd name="T49" fmla="*/ 34 h 65"/>
                <a:gd name="T50" fmla="*/ 24 w 74"/>
                <a:gd name="T51" fmla="*/ 44 h 65"/>
                <a:gd name="T52" fmla="*/ 42 w 74"/>
                <a:gd name="T53" fmla="*/ 50 h 65"/>
                <a:gd name="T54" fmla="*/ 46 w 74"/>
                <a:gd name="T55" fmla="*/ 60 h 65"/>
                <a:gd name="T56" fmla="*/ 52 w 74"/>
                <a:gd name="T57" fmla="*/ 64 h 65"/>
                <a:gd name="T58" fmla="*/ 49 w 74"/>
                <a:gd name="T59" fmla="*/ 50 h 65"/>
                <a:gd name="T60" fmla="*/ 54 w 74"/>
                <a:gd name="T61" fmla="*/ 62 h 65"/>
                <a:gd name="T62" fmla="*/ 55 w 74"/>
                <a:gd name="T63" fmla="*/ 44 h 65"/>
                <a:gd name="T64" fmla="*/ 52 w 74"/>
                <a:gd name="T65" fmla="*/ 50 h 65"/>
                <a:gd name="T66" fmla="*/ 62 w 74"/>
                <a:gd name="T67" fmla="*/ 49 h 65"/>
                <a:gd name="T68" fmla="*/ 60 w 74"/>
                <a:gd name="T69" fmla="*/ 40 h 65"/>
                <a:gd name="T70" fmla="*/ 36 w 74"/>
                <a:gd name="T71" fmla="*/ 19 h 65"/>
                <a:gd name="T72" fmla="*/ 45 w 74"/>
                <a:gd name="T73" fmla="*/ 34 h 65"/>
                <a:gd name="T74" fmla="*/ 52 w 74"/>
                <a:gd name="T75" fmla="*/ 43 h 65"/>
                <a:gd name="T76" fmla="*/ 42 w 74"/>
                <a:gd name="T77" fmla="*/ 20 h 65"/>
                <a:gd name="T78" fmla="*/ 38 w 74"/>
                <a:gd name="T79" fmla="*/ 31 h 65"/>
                <a:gd name="T80" fmla="*/ 27 w 74"/>
                <a:gd name="T81" fmla="*/ 20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65"/>
                <a:gd name="T125" fmla="*/ 74 w 74"/>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65">
                  <a:moveTo>
                    <a:pt x="13" y="1"/>
                  </a:moveTo>
                  <a:cubicBezTo>
                    <a:pt x="9" y="0"/>
                    <a:pt x="4" y="5"/>
                    <a:pt x="9" y="8"/>
                  </a:cubicBezTo>
                  <a:cubicBezTo>
                    <a:pt x="12" y="10"/>
                    <a:pt x="16" y="9"/>
                    <a:pt x="20" y="9"/>
                  </a:cubicBezTo>
                  <a:cubicBezTo>
                    <a:pt x="26" y="7"/>
                    <a:pt x="20" y="4"/>
                    <a:pt x="15" y="2"/>
                  </a:cubicBezTo>
                  <a:cubicBezTo>
                    <a:pt x="5" y="3"/>
                    <a:pt x="7" y="7"/>
                    <a:pt x="10" y="16"/>
                  </a:cubicBezTo>
                  <a:cubicBezTo>
                    <a:pt x="1" y="19"/>
                    <a:pt x="0" y="15"/>
                    <a:pt x="6" y="16"/>
                  </a:cubicBezTo>
                  <a:cubicBezTo>
                    <a:pt x="8" y="25"/>
                    <a:pt x="10" y="27"/>
                    <a:pt x="18" y="30"/>
                  </a:cubicBezTo>
                  <a:cubicBezTo>
                    <a:pt x="20" y="25"/>
                    <a:pt x="17" y="23"/>
                    <a:pt x="15" y="18"/>
                  </a:cubicBezTo>
                  <a:cubicBezTo>
                    <a:pt x="17" y="8"/>
                    <a:pt x="21" y="18"/>
                    <a:pt x="25" y="22"/>
                  </a:cubicBezTo>
                  <a:cubicBezTo>
                    <a:pt x="26" y="25"/>
                    <a:pt x="28" y="31"/>
                    <a:pt x="28" y="31"/>
                  </a:cubicBezTo>
                  <a:cubicBezTo>
                    <a:pt x="31" y="13"/>
                    <a:pt x="35" y="25"/>
                    <a:pt x="27" y="22"/>
                  </a:cubicBezTo>
                  <a:cubicBezTo>
                    <a:pt x="24" y="18"/>
                    <a:pt x="20" y="16"/>
                    <a:pt x="16" y="14"/>
                  </a:cubicBezTo>
                  <a:cubicBezTo>
                    <a:pt x="21" y="12"/>
                    <a:pt x="24" y="18"/>
                    <a:pt x="30" y="19"/>
                  </a:cubicBezTo>
                  <a:cubicBezTo>
                    <a:pt x="34" y="21"/>
                    <a:pt x="35" y="23"/>
                    <a:pt x="40" y="19"/>
                  </a:cubicBezTo>
                  <a:cubicBezTo>
                    <a:pt x="42" y="17"/>
                    <a:pt x="44" y="13"/>
                    <a:pt x="44" y="13"/>
                  </a:cubicBezTo>
                  <a:cubicBezTo>
                    <a:pt x="42" y="4"/>
                    <a:pt x="38" y="7"/>
                    <a:pt x="30" y="8"/>
                  </a:cubicBezTo>
                  <a:cubicBezTo>
                    <a:pt x="32" y="28"/>
                    <a:pt x="35" y="27"/>
                    <a:pt x="13" y="28"/>
                  </a:cubicBezTo>
                  <a:cubicBezTo>
                    <a:pt x="10" y="36"/>
                    <a:pt x="4" y="49"/>
                    <a:pt x="16" y="52"/>
                  </a:cubicBezTo>
                  <a:cubicBezTo>
                    <a:pt x="23" y="57"/>
                    <a:pt x="31" y="54"/>
                    <a:pt x="36" y="48"/>
                  </a:cubicBezTo>
                  <a:cubicBezTo>
                    <a:pt x="40" y="31"/>
                    <a:pt x="38" y="27"/>
                    <a:pt x="24" y="24"/>
                  </a:cubicBezTo>
                  <a:cubicBezTo>
                    <a:pt x="16" y="27"/>
                    <a:pt x="20" y="37"/>
                    <a:pt x="24" y="42"/>
                  </a:cubicBezTo>
                  <a:cubicBezTo>
                    <a:pt x="27" y="46"/>
                    <a:pt x="36" y="52"/>
                    <a:pt x="36" y="52"/>
                  </a:cubicBezTo>
                  <a:cubicBezTo>
                    <a:pt x="44" y="65"/>
                    <a:pt x="47" y="41"/>
                    <a:pt x="42" y="34"/>
                  </a:cubicBezTo>
                  <a:cubicBezTo>
                    <a:pt x="41" y="33"/>
                    <a:pt x="39" y="32"/>
                    <a:pt x="38" y="31"/>
                  </a:cubicBezTo>
                  <a:cubicBezTo>
                    <a:pt x="29" y="32"/>
                    <a:pt x="22" y="33"/>
                    <a:pt x="13" y="34"/>
                  </a:cubicBezTo>
                  <a:cubicBezTo>
                    <a:pt x="14" y="39"/>
                    <a:pt x="18" y="43"/>
                    <a:pt x="24" y="44"/>
                  </a:cubicBezTo>
                  <a:cubicBezTo>
                    <a:pt x="40" y="42"/>
                    <a:pt x="33" y="44"/>
                    <a:pt x="42" y="50"/>
                  </a:cubicBezTo>
                  <a:cubicBezTo>
                    <a:pt x="43" y="52"/>
                    <a:pt x="44" y="58"/>
                    <a:pt x="46" y="60"/>
                  </a:cubicBezTo>
                  <a:cubicBezTo>
                    <a:pt x="48" y="62"/>
                    <a:pt x="52" y="64"/>
                    <a:pt x="52" y="64"/>
                  </a:cubicBezTo>
                  <a:cubicBezTo>
                    <a:pt x="74" y="60"/>
                    <a:pt x="61" y="51"/>
                    <a:pt x="49" y="50"/>
                  </a:cubicBezTo>
                  <a:cubicBezTo>
                    <a:pt x="37" y="45"/>
                    <a:pt x="47" y="61"/>
                    <a:pt x="54" y="62"/>
                  </a:cubicBezTo>
                  <a:cubicBezTo>
                    <a:pt x="63" y="60"/>
                    <a:pt x="67" y="48"/>
                    <a:pt x="55" y="44"/>
                  </a:cubicBezTo>
                  <a:cubicBezTo>
                    <a:pt x="40" y="45"/>
                    <a:pt x="43" y="48"/>
                    <a:pt x="52" y="50"/>
                  </a:cubicBezTo>
                  <a:cubicBezTo>
                    <a:pt x="55" y="50"/>
                    <a:pt x="59" y="51"/>
                    <a:pt x="62" y="49"/>
                  </a:cubicBezTo>
                  <a:cubicBezTo>
                    <a:pt x="64" y="47"/>
                    <a:pt x="62" y="42"/>
                    <a:pt x="60" y="40"/>
                  </a:cubicBezTo>
                  <a:cubicBezTo>
                    <a:pt x="53" y="32"/>
                    <a:pt x="43" y="26"/>
                    <a:pt x="36" y="19"/>
                  </a:cubicBezTo>
                  <a:cubicBezTo>
                    <a:pt x="37" y="26"/>
                    <a:pt x="41" y="29"/>
                    <a:pt x="45" y="34"/>
                  </a:cubicBezTo>
                  <a:cubicBezTo>
                    <a:pt x="47" y="37"/>
                    <a:pt x="52" y="43"/>
                    <a:pt x="52" y="43"/>
                  </a:cubicBezTo>
                  <a:cubicBezTo>
                    <a:pt x="51" y="33"/>
                    <a:pt x="53" y="24"/>
                    <a:pt x="42" y="20"/>
                  </a:cubicBezTo>
                  <a:cubicBezTo>
                    <a:pt x="38" y="21"/>
                    <a:pt x="38" y="31"/>
                    <a:pt x="38" y="31"/>
                  </a:cubicBezTo>
                  <a:lnTo>
                    <a:pt x="27" y="20"/>
                  </a:lnTo>
                </a:path>
              </a:pathLst>
            </a:custGeom>
            <a:noFill/>
            <a:ln w="3175" cmpd="sng">
              <a:solidFill>
                <a:schemeClr val="tx1"/>
              </a:solidFill>
              <a:round/>
              <a:headEnd/>
              <a:tailEnd/>
            </a:ln>
          </p:spPr>
          <p:txBody>
            <a:bodyPr/>
            <a:lstStyle/>
            <a:p>
              <a:endParaRPr lang="en-US"/>
            </a:p>
          </p:txBody>
        </p:sp>
        <p:sp>
          <p:nvSpPr>
            <p:cNvPr id="106583" name="Freeform 58"/>
            <p:cNvSpPr>
              <a:spLocks/>
            </p:cNvSpPr>
            <p:nvPr/>
          </p:nvSpPr>
          <p:spPr bwMode="auto">
            <a:xfrm>
              <a:off x="4579" y="1502"/>
              <a:ext cx="15" cy="13"/>
            </a:xfrm>
            <a:custGeom>
              <a:avLst/>
              <a:gdLst>
                <a:gd name="T0" fmla="*/ 4 w 15"/>
                <a:gd name="T1" fmla="*/ 0 h 13"/>
                <a:gd name="T2" fmla="*/ 15 w 15"/>
                <a:gd name="T3" fmla="*/ 10 h 13"/>
                <a:gd name="T4" fmla="*/ 0 w 15"/>
                <a:gd name="T5" fmla="*/ 6 h 13"/>
                <a:gd name="T6" fmla="*/ 4 w 15"/>
                <a:gd name="T7" fmla="*/ 0 h 13"/>
                <a:gd name="T8" fmla="*/ 0 60000 65536"/>
                <a:gd name="T9" fmla="*/ 0 60000 65536"/>
                <a:gd name="T10" fmla="*/ 0 60000 65536"/>
                <a:gd name="T11" fmla="*/ 0 60000 65536"/>
                <a:gd name="T12" fmla="*/ 0 w 15"/>
                <a:gd name="T13" fmla="*/ 0 h 13"/>
                <a:gd name="T14" fmla="*/ 15 w 15"/>
                <a:gd name="T15" fmla="*/ 13 h 13"/>
              </a:gdLst>
              <a:ahLst/>
              <a:cxnLst>
                <a:cxn ang="T8">
                  <a:pos x="T0" y="T1"/>
                </a:cxn>
                <a:cxn ang="T9">
                  <a:pos x="T2" y="T3"/>
                </a:cxn>
                <a:cxn ang="T10">
                  <a:pos x="T4" y="T5"/>
                </a:cxn>
                <a:cxn ang="T11">
                  <a:pos x="T6" y="T7"/>
                </a:cxn>
              </a:cxnLst>
              <a:rect l="T12" t="T13" r="T14" b="T15"/>
              <a:pathLst>
                <a:path w="15" h="13">
                  <a:moveTo>
                    <a:pt x="4" y="0"/>
                  </a:moveTo>
                  <a:cubicBezTo>
                    <a:pt x="8" y="11"/>
                    <a:pt x="3" y="13"/>
                    <a:pt x="15" y="10"/>
                  </a:cubicBezTo>
                  <a:cubicBezTo>
                    <a:pt x="10" y="8"/>
                    <a:pt x="5" y="9"/>
                    <a:pt x="0" y="6"/>
                  </a:cubicBezTo>
                  <a:cubicBezTo>
                    <a:pt x="4" y="3"/>
                    <a:pt x="7" y="5"/>
                    <a:pt x="4" y="0"/>
                  </a:cubicBezTo>
                  <a:close/>
                </a:path>
              </a:pathLst>
            </a:custGeom>
            <a:solidFill>
              <a:schemeClr val="accent1"/>
            </a:solidFill>
            <a:ln w="3175" cmpd="sng">
              <a:solidFill>
                <a:schemeClr val="tx1"/>
              </a:solidFill>
              <a:round/>
              <a:headEnd/>
              <a:tailEnd/>
            </a:ln>
          </p:spPr>
          <p:txBody>
            <a:bodyPr/>
            <a:lstStyle/>
            <a:p>
              <a:endParaRPr lang="en-US"/>
            </a:p>
          </p:txBody>
        </p:sp>
      </p:grpSp>
      <p:grpSp>
        <p:nvGrpSpPr>
          <p:cNvPr id="106519" name="Group 59"/>
          <p:cNvGrpSpPr>
            <a:grpSpLocks/>
          </p:cNvGrpSpPr>
          <p:nvPr/>
        </p:nvGrpSpPr>
        <p:grpSpPr bwMode="auto">
          <a:xfrm flipH="1">
            <a:off x="2663825" y="2655888"/>
            <a:ext cx="1209675" cy="1504950"/>
            <a:chOff x="1846" y="786"/>
            <a:chExt cx="1426" cy="1774"/>
          </a:xfrm>
        </p:grpSpPr>
        <p:sp>
          <p:nvSpPr>
            <p:cNvPr id="106525" name="Freeform 60"/>
            <p:cNvSpPr>
              <a:spLocks/>
            </p:cNvSpPr>
            <p:nvPr/>
          </p:nvSpPr>
          <p:spPr bwMode="auto">
            <a:xfrm>
              <a:off x="1848" y="1651"/>
              <a:ext cx="107" cy="170"/>
            </a:xfrm>
            <a:custGeom>
              <a:avLst/>
              <a:gdLst>
                <a:gd name="T0" fmla="*/ 35 w 107"/>
                <a:gd name="T1" fmla="*/ 11 h 170"/>
                <a:gd name="T2" fmla="*/ 67 w 107"/>
                <a:gd name="T3" fmla="*/ 3 h 170"/>
                <a:gd name="T4" fmla="*/ 85 w 107"/>
                <a:gd name="T5" fmla="*/ 27 h 170"/>
                <a:gd name="T6" fmla="*/ 91 w 107"/>
                <a:gd name="T7" fmla="*/ 37 h 170"/>
                <a:gd name="T8" fmla="*/ 104 w 107"/>
                <a:gd name="T9" fmla="*/ 53 h 170"/>
                <a:gd name="T10" fmla="*/ 106 w 107"/>
                <a:gd name="T11" fmla="*/ 79 h 170"/>
                <a:gd name="T12" fmla="*/ 97 w 107"/>
                <a:gd name="T13" fmla="*/ 127 h 170"/>
                <a:gd name="T14" fmla="*/ 91 w 107"/>
                <a:gd name="T15" fmla="*/ 155 h 170"/>
                <a:gd name="T16" fmla="*/ 71 w 107"/>
                <a:gd name="T17" fmla="*/ 168 h 170"/>
                <a:gd name="T18" fmla="*/ 40 w 107"/>
                <a:gd name="T19" fmla="*/ 168 h 170"/>
                <a:gd name="T20" fmla="*/ 19 w 107"/>
                <a:gd name="T21" fmla="*/ 155 h 170"/>
                <a:gd name="T22" fmla="*/ 4 w 107"/>
                <a:gd name="T23" fmla="*/ 117 h 170"/>
                <a:gd name="T24" fmla="*/ 2 w 107"/>
                <a:gd name="T25" fmla="*/ 93 h 170"/>
                <a:gd name="T26" fmla="*/ 16 w 107"/>
                <a:gd name="T27" fmla="*/ 36 h 170"/>
                <a:gd name="T28" fmla="*/ 35 w 107"/>
                <a:gd name="T29" fmla="*/ 11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170"/>
                <a:gd name="T47" fmla="*/ 107 w 107"/>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170">
                  <a:moveTo>
                    <a:pt x="35" y="11"/>
                  </a:moveTo>
                  <a:cubicBezTo>
                    <a:pt x="44" y="5"/>
                    <a:pt x="59" y="0"/>
                    <a:pt x="67" y="3"/>
                  </a:cubicBezTo>
                  <a:cubicBezTo>
                    <a:pt x="75" y="6"/>
                    <a:pt x="81" y="21"/>
                    <a:pt x="85" y="27"/>
                  </a:cubicBezTo>
                  <a:cubicBezTo>
                    <a:pt x="89" y="33"/>
                    <a:pt x="88" y="33"/>
                    <a:pt x="91" y="37"/>
                  </a:cubicBezTo>
                  <a:cubicBezTo>
                    <a:pt x="94" y="41"/>
                    <a:pt x="102" y="46"/>
                    <a:pt x="104" y="53"/>
                  </a:cubicBezTo>
                  <a:cubicBezTo>
                    <a:pt x="106" y="60"/>
                    <a:pt x="107" y="67"/>
                    <a:pt x="106" y="79"/>
                  </a:cubicBezTo>
                  <a:cubicBezTo>
                    <a:pt x="105" y="91"/>
                    <a:pt x="99" y="114"/>
                    <a:pt x="97" y="127"/>
                  </a:cubicBezTo>
                  <a:cubicBezTo>
                    <a:pt x="95" y="140"/>
                    <a:pt x="95" y="148"/>
                    <a:pt x="91" y="155"/>
                  </a:cubicBezTo>
                  <a:cubicBezTo>
                    <a:pt x="87" y="162"/>
                    <a:pt x="79" y="166"/>
                    <a:pt x="71" y="168"/>
                  </a:cubicBezTo>
                  <a:cubicBezTo>
                    <a:pt x="63" y="170"/>
                    <a:pt x="49" y="170"/>
                    <a:pt x="40" y="168"/>
                  </a:cubicBezTo>
                  <a:cubicBezTo>
                    <a:pt x="31" y="166"/>
                    <a:pt x="25" y="163"/>
                    <a:pt x="19" y="155"/>
                  </a:cubicBezTo>
                  <a:cubicBezTo>
                    <a:pt x="13" y="147"/>
                    <a:pt x="7" y="127"/>
                    <a:pt x="4" y="117"/>
                  </a:cubicBezTo>
                  <a:cubicBezTo>
                    <a:pt x="1" y="107"/>
                    <a:pt x="0" y="106"/>
                    <a:pt x="2" y="93"/>
                  </a:cubicBezTo>
                  <a:cubicBezTo>
                    <a:pt x="4" y="80"/>
                    <a:pt x="11" y="49"/>
                    <a:pt x="16" y="36"/>
                  </a:cubicBezTo>
                  <a:cubicBezTo>
                    <a:pt x="21" y="23"/>
                    <a:pt x="26" y="17"/>
                    <a:pt x="35" y="11"/>
                  </a:cubicBezTo>
                  <a:close/>
                </a:path>
              </a:pathLst>
            </a:custGeom>
            <a:solidFill>
              <a:srgbClr val="CC6600"/>
            </a:solidFill>
            <a:ln w="9525">
              <a:solidFill>
                <a:schemeClr val="tx1"/>
              </a:solidFill>
              <a:round/>
              <a:headEnd/>
              <a:tailEnd/>
            </a:ln>
          </p:spPr>
          <p:txBody>
            <a:bodyPr/>
            <a:lstStyle/>
            <a:p>
              <a:endParaRPr lang="en-US"/>
            </a:p>
          </p:txBody>
        </p:sp>
        <p:sp>
          <p:nvSpPr>
            <p:cNvPr id="106526" name="Freeform 61"/>
            <p:cNvSpPr>
              <a:spLocks/>
            </p:cNvSpPr>
            <p:nvPr/>
          </p:nvSpPr>
          <p:spPr bwMode="auto">
            <a:xfrm>
              <a:off x="1894" y="978"/>
              <a:ext cx="1345" cy="1397"/>
            </a:xfrm>
            <a:custGeom>
              <a:avLst/>
              <a:gdLst>
                <a:gd name="T0" fmla="*/ 1327 w 1345"/>
                <a:gd name="T1" fmla="*/ 356 h 1397"/>
                <a:gd name="T2" fmla="*/ 1327 w 1345"/>
                <a:gd name="T3" fmla="*/ 1259 h 1397"/>
                <a:gd name="T4" fmla="*/ 1293 w 1345"/>
                <a:gd name="T5" fmla="*/ 1182 h 1397"/>
                <a:gd name="T6" fmla="*/ 1245 w 1345"/>
                <a:gd name="T7" fmla="*/ 1148 h 1397"/>
                <a:gd name="T8" fmla="*/ 1192 w 1345"/>
                <a:gd name="T9" fmla="*/ 1148 h 1397"/>
                <a:gd name="T10" fmla="*/ 1144 w 1345"/>
                <a:gd name="T11" fmla="*/ 1129 h 1397"/>
                <a:gd name="T12" fmla="*/ 1087 w 1345"/>
                <a:gd name="T13" fmla="*/ 1024 h 1397"/>
                <a:gd name="T14" fmla="*/ 986 w 1345"/>
                <a:gd name="T15" fmla="*/ 836 h 1397"/>
                <a:gd name="T16" fmla="*/ 914 w 1345"/>
                <a:gd name="T17" fmla="*/ 788 h 1397"/>
                <a:gd name="T18" fmla="*/ 823 w 1345"/>
                <a:gd name="T19" fmla="*/ 769 h 1397"/>
                <a:gd name="T20" fmla="*/ 703 w 1345"/>
                <a:gd name="T21" fmla="*/ 793 h 1397"/>
                <a:gd name="T22" fmla="*/ 568 w 1345"/>
                <a:gd name="T23" fmla="*/ 942 h 1397"/>
                <a:gd name="T24" fmla="*/ 424 w 1345"/>
                <a:gd name="T25" fmla="*/ 947 h 1397"/>
                <a:gd name="T26" fmla="*/ 324 w 1345"/>
                <a:gd name="T27" fmla="*/ 932 h 1397"/>
                <a:gd name="T28" fmla="*/ 290 w 1345"/>
                <a:gd name="T29" fmla="*/ 942 h 1397"/>
                <a:gd name="T30" fmla="*/ 247 w 1345"/>
                <a:gd name="T31" fmla="*/ 966 h 1397"/>
                <a:gd name="T32" fmla="*/ 146 w 1345"/>
                <a:gd name="T33" fmla="*/ 1000 h 1397"/>
                <a:gd name="T34" fmla="*/ 88 w 1345"/>
                <a:gd name="T35" fmla="*/ 990 h 1397"/>
                <a:gd name="T36" fmla="*/ 55 w 1345"/>
                <a:gd name="T37" fmla="*/ 937 h 1397"/>
                <a:gd name="T38" fmla="*/ 60 w 1345"/>
                <a:gd name="T39" fmla="*/ 899 h 1397"/>
                <a:gd name="T40" fmla="*/ 16 w 1345"/>
                <a:gd name="T41" fmla="*/ 875 h 1397"/>
                <a:gd name="T42" fmla="*/ 2 w 1345"/>
                <a:gd name="T43" fmla="*/ 851 h 1397"/>
                <a:gd name="T44" fmla="*/ 31 w 1345"/>
                <a:gd name="T45" fmla="*/ 827 h 1397"/>
                <a:gd name="T46" fmla="*/ 60 w 1345"/>
                <a:gd name="T47" fmla="*/ 769 h 1397"/>
                <a:gd name="T48" fmla="*/ 64 w 1345"/>
                <a:gd name="T49" fmla="*/ 726 h 1397"/>
                <a:gd name="T50" fmla="*/ 146 w 1345"/>
                <a:gd name="T51" fmla="*/ 726 h 1397"/>
                <a:gd name="T52" fmla="*/ 204 w 1345"/>
                <a:gd name="T53" fmla="*/ 702 h 1397"/>
                <a:gd name="T54" fmla="*/ 300 w 1345"/>
                <a:gd name="T55" fmla="*/ 635 h 1397"/>
                <a:gd name="T56" fmla="*/ 343 w 1345"/>
                <a:gd name="T57" fmla="*/ 539 h 1397"/>
                <a:gd name="T58" fmla="*/ 338 w 1345"/>
                <a:gd name="T59" fmla="*/ 395 h 1397"/>
                <a:gd name="T60" fmla="*/ 338 w 1345"/>
                <a:gd name="T61" fmla="*/ 256 h 1397"/>
                <a:gd name="T62" fmla="*/ 338 w 1345"/>
                <a:gd name="T63" fmla="*/ 184 h 1397"/>
                <a:gd name="T64" fmla="*/ 376 w 1345"/>
                <a:gd name="T65" fmla="*/ 78 h 1397"/>
                <a:gd name="T66" fmla="*/ 434 w 1345"/>
                <a:gd name="T67" fmla="*/ 11 h 1397"/>
                <a:gd name="T68" fmla="*/ 520 w 1345"/>
                <a:gd name="T69" fmla="*/ 11 h 1397"/>
                <a:gd name="T70" fmla="*/ 592 w 1345"/>
                <a:gd name="T71" fmla="*/ 20 h 1397"/>
                <a:gd name="T72" fmla="*/ 568 w 1345"/>
                <a:gd name="T73" fmla="*/ 44 h 1397"/>
                <a:gd name="T74" fmla="*/ 573 w 1345"/>
                <a:gd name="T75" fmla="*/ 145 h 1397"/>
                <a:gd name="T76" fmla="*/ 679 w 1345"/>
                <a:gd name="T77" fmla="*/ 160 h 1397"/>
                <a:gd name="T78" fmla="*/ 727 w 1345"/>
                <a:gd name="T79" fmla="*/ 184 h 1397"/>
                <a:gd name="T80" fmla="*/ 751 w 1345"/>
                <a:gd name="T81" fmla="*/ 232 h 1397"/>
                <a:gd name="T82" fmla="*/ 818 w 1345"/>
                <a:gd name="T83" fmla="*/ 308 h 1397"/>
                <a:gd name="T84" fmla="*/ 1063 w 1345"/>
                <a:gd name="T85" fmla="*/ 332 h 1397"/>
                <a:gd name="T86" fmla="*/ 1216 w 1345"/>
                <a:gd name="T87" fmla="*/ 352 h 1397"/>
                <a:gd name="T88" fmla="*/ 1327 w 1345"/>
                <a:gd name="T89" fmla="*/ 356 h 13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45"/>
                <a:gd name="T136" fmla="*/ 0 h 1397"/>
                <a:gd name="T137" fmla="*/ 1345 w 1345"/>
                <a:gd name="T138" fmla="*/ 1397 h 13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45" h="1397">
                  <a:moveTo>
                    <a:pt x="1327" y="356"/>
                  </a:moveTo>
                  <a:cubicBezTo>
                    <a:pt x="1345" y="507"/>
                    <a:pt x="1333" y="1121"/>
                    <a:pt x="1327" y="1259"/>
                  </a:cubicBezTo>
                  <a:cubicBezTo>
                    <a:pt x="1321" y="1397"/>
                    <a:pt x="1307" y="1201"/>
                    <a:pt x="1293" y="1182"/>
                  </a:cubicBezTo>
                  <a:cubicBezTo>
                    <a:pt x="1279" y="1163"/>
                    <a:pt x="1262" y="1154"/>
                    <a:pt x="1245" y="1148"/>
                  </a:cubicBezTo>
                  <a:cubicBezTo>
                    <a:pt x="1228" y="1142"/>
                    <a:pt x="1209" y="1151"/>
                    <a:pt x="1192" y="1148"/>
                  </a:cubicBezTo>
                  <a:cubicBezTo>
                    <a:pt x="1175" y="1145"/>
                    <a:pt x="1162" y="1150"/>
                    <a:pt x="1144" y="1129"/>
                  </a:cubicBezTo>
                  <a:cubicBezTo>
                    <a:pt x="1126" y="1108"/>
                    <a:pt x="1113" y="1073"/>
                    <a:pt x="1087" y="1024"/>
                  </a:cubicBezTo>
                  <a:cubicBezTo>
                    <a:pt x="1061" y="975"/>
                    <a:pt x="1015" y="875"/>
                    <a:pt x="986" y="836"/>
                  </a:cubicBezTo>
                  <a:cubicBezTo>
                    <a:pt x="957" y="797"/>
                    <a:pt x="941" y="799"/>
                    <a:pt x="914" y="788"/>
                  </a:cubicBezTo>
                  <a:cubicBezTo>
                    <a:pt x="887" y="777"/>
                    <a:pt x="858" y="768"/>
                    <a:pt x="823" y="769"/>
                  </a:cubicBezTo>
                  <a:cubicBezTo>
                    <a:pt x="788" y="770"/>
                    <a:pt x="746" y="764"/>
                    <a:pt x="703" y="793"/>
                  </a:cubicBezTo>
                  <a:cubicBezTo>
                    <a:pt x="660" y="822"/>
                    <a:pt x="614" y="916"/>
                    <a:pt x="568" y="942"/>
                  </a:cubicBezTo>
                  <a:cubicBezTo>
                    <a:pt x="522" y="968"/>
                    <a:pt x="465" y="949"/>
                    <a:pt x="424" y="947"/>
                  </a:cubicBezTo>
                  <a:cubicBezTo>
                    <a:pt x="383" y="945"/>
                    <a:pt x="346" y="933"/>
                    <a:pt x="324" y="932"/>
                  </a:cubicBezTo>
                  <a:cubicBezTo>
                    <a:pt x="302" y="931"/>
                    <a:pt x="303" y="936"/>
                    <a:pt x="290" y="942"/>
                  </a:cubicBezTo>
                  <a:cubicBezTo>
                    <a:pt x="277" y="948"/>
                    <a:pt x="271" y="956"/>
                    <a:pt x="247" y="966"/>
                  </a:cubicBezTo>
                  <a:cubicBezTo>
                    <a:pt x="223" y="976"/>
                    <a:pt x="172" y="996"/>
                    <a:pt x="146" y="1000"/>
                  </a:cubicBezTo>
                  <a:cubicBezTo>
                    <a:pt x="120" y="1004"/>
                    <a:pt x="103" y="1000"/>
                    <a:pt x="88" y="990"/>
                  </a:cubicBezTo>
                  <a:cubicBezTo>
                    <a:pt x="73" y="980"/>
                    <a:pt x="60" y="952"/>
                    <a:pt x="55" y="937"/>
                  </a:cubicBezTo>
                  <a:cubicBezTo>
                    <a:pt x="50" y="922"/>
                    <a:pt x="66" y="909"/>
                    <a:pt x="60" y="899"/>
                  </a:cubicBezTo>
                  <a:cubicBezTo>
                    <a:pt x="54" y="889"/>
                    <a:pt x="26" y="883"/>
                    <a:pt x="16" y="875"/>
                  </a:cubicBezTo>
                  <a:cubicBezTo>
                    <a:pt x="6" y="867"/>
                    <a:pt x="0" y="859"/>
                    <a:pt x="2" y="851"/>
                  </a:cubicBezTo>
                  <a:cubicBezTo>
                    <a:pt x="4" y="843"/>
                    <a:pt x="21" y="841"/>
                    <a:pt x="31" y="827"/>
                  </a:cubicBezTo>
                  <a:cubicBezTo>
                    <a:pt x="41" y="813"/>
                    <a:pt x="55" y="786"/>
                    <a:pt x="60" y="769"/>
                  </a:cubicBezTo>
                  <a:cubicBezTo>
                    <a:pt x="65" y="752"/>
                    <a:pt x="50" y="733"/>
                    <a:pt x="64" y="726"/>
                  </a:cubicBezTo>
                  <a:cubicBezTo>
                    <a:pt x="78" y="719"/>
                    <a:pt x="123" y="730"/>
                    <a:pt x="146" y="726"/>
                  </a:cubicBezTo>
                  <a:cubicBezTo>
                    <a:pt x="169" y="722"/>
                    <a:pt x="178" y="717"/>
                    <a:pt x="204" y="702"/>
                  </a:cubicBezTo>
                  <a:cubicBezTo>
                    <a:pt x="230" y="687"/>
                    <a:pt x="277" y="662"/>
                    <a:pt x="300" y="635"/>
                  </a:cubicBezTo>
                  <a:cubicBezTo>
                    <a:pt x="323" y="608"/>
                    <a:pt x="337" y="579"/>
                    <a:pt x="343" y="539"/>
                  </a:cubicBezTo>
                  <a:cubicBezTo>
                    <a:pt x="349" y="499"/>
                    <a:pt x="339" y="442"/>
                    <a:pt x="338" y="395"/>
                  </a:cubicBezTo>
                  <a:cubicBezTo>
                    <a:pt x="337" y="348"/>
                    <a:pt x="338" y="291"/>
                    <a:pt x="338" y="256"/>
                  </a:cubicBezTo>
                  <a:cubicBezTo>
                    <a:pt x="338" y="221"/>
                    <a:pt x="332" y="214"/>
                    <a:pt x="338" y="184"/>
                  </a:cubicBezTo>
                  <a:cubicBezTo>
                    <a:pt x="344" y="154"/>
                    <a:pt x="360" y="107"/>
                    <a:pt x="376" y="78"/>
                  </a:cubicBezTo>
                  <a:cubicBezTo>
                    <a:pt x="392" y="49"/>
                    <a:pt x="410" y="22"/>
                    <a:pt x="434" y="11"/>
                  </a:cubicBezTo>
                  <a:cubicBezTo>
                    <a:pt x="458" y="0"/>
                    <a:pt x="494" y="10"/>
                    <a:pt x="520" y="11"/>
                  </a:cubicBezTo>
                  <a:cubicBezTo>
                    <a:pt x="546" y="12"/>
                    <a:pt x="584" y="15"/>
                    <a:pt x="592" y="20"/>
                  </a:cubicBezTo>
                  <a:cubicBezTo>
                    <a:pt x="600" y="25"/>
                    <a:pt x="571" y="23"/>
                    <a:pt x="568" y="44"/>
                  </a:cubicBezTo>
                  <a:cubicBezTo>
                    <a:pt x="565" y="65"/>
                    <a:pt x="555" y="126"/>
                    <a:pt x="573" y="145"/>
                  </a:cubicBezTo>
                  <a:cubicBezTo>
                    <a:pt x="591" y="164"/>
                    <a:pt x="653" y="154"/>
                    <a:pt x="679" y="160"/>
                  </a:cubicBezTo>
                  <a:cubicBezTo>
                    <a:pt x="705" y="166"/>
                    <a:pt x="715" y="172"/>
                    <a:pt x="727" y="184"/>
                  </a:cubicBezTo>
                  <a:cubicBezTo>
                    <a:pt x="739" y="196"/>
                    <a:pt x="736" y="211"/>
                    <a:pt x="751" y="232"/>
                  </a:cubicBezTo>
                  <a:cubicBezTo>
                    <a:pt x="766" y="253"/>
                    <a:pt x="766" y="291"/>
                    <a:pt x="818" y="308"/>
                  </a:cubicBezTo>
                  <a:cubicBezTo>
                    <a:pt x="870" y="325"/>
                    <a:pt x="997" y="325"/>
                    <a:pt x="1063" y="332"/>
                  </a:cubicBezTo>
                  <a:cubicBezTo>
                    <a:pt x="1129" y="339"/>
                    <a:pt x="1171" y="346"/>
                    <a:pt x="1216" y="352"/>
                  </a:cubicBezTo>
                  <a:cubicBezTo>
                    <a:pt x="1261" y="358"/>
                    <a:pt x="1309" y="205"/>
                    <a:pt x="1327" y="356"/>
                  </a:cubicBezTo>
                  <a:close/>
                </a:path>
              </a:pathLst>
            </a:custGeom>
            <a:solidFill>
              <a:srgbClr val="F8E8A6"/>
            </a:solidFill>
            <a:ln w="9525">
              <a:noFill/>
              <a:round/>
              <a:headEnd/>
              <a:tailEnd/>
            </a:ln>
          </p:spPr>
          <p:txBody>
            <a:bodyPr/>
            <a:lstStyle/>
            <a:p>
              <a:endParaRPr lang="en-US"/>
            </a:p>
          </p:txBody>
        </p:sp>
        <p:sp>
          <p:nvSpPr>
            <p:cNvPr id="106527" name="Freeform 62"/>
            <p:cNvSpPr>
              <a:spLocks/>
            </p:cNvSpPr>
            <p:nvPr/>
          </p:nvSpPr>
          <p:spPr bwMode="auto">
            <a:xfrm>
              <a:off x="2202" y="1369"/>
              <a:ext cx="434" cy="564"/>
            </a:xfrm>
            <a:custGeom>
              <a:avLst/>
              <a:gdLst>
                <a:gd name="T0" fmla="*/ 387 w 434"/>
                <a:gd name="T1" fmla="*/ 0 h 564"/>
                <a:gd name="T2" fmla="*/ 414 w 434"/>
                <a:gd name="T3" fmla="*/ 122 h 564"/>
                <a:gd name="T4" fmla="*/ 427 w 434"/>
                <a:gd name="T5" fmla="*/ 257 h 564"/>
                <a:gd name="T6" fmla="*/ 373 w 434"/>
                <a:gd name="T7" fmla="*/ 427 h 564"/>
                <a:gd name="T8" fmla="*/ 258 w 434"/>
                <a:gd name="T9" fmla="*/ 542 h 564"/>
                <a:gd name="T10" fmla="*/ 102 w 434"/>
                <a:gd name="T11" fmla="*/ 562 h 564"/>
                <a:gd name="T12" fmla="*/ 0 w 434"/>
                <a:gd name="T13" fmla="*/ 549 h 564"/>
                <a:gd name="T14" fmla="*/ 0 60000 65536"/>
                <a:gd name="T15" fmla="*/ 0 60000 65536"/>
                <a:gd name="T16" fmla="*/ 0 60000 65536"/>
                <a:gd name="T17" fmla="*/ 0 60000 65536"/>
                <a:gd name="T18" fmla="*/ 0 60000 65536"/>
                <a:gd name="T19" fmla="*/ 0 60000 65536"/>
                <a:gd name="T20" fmla="*/ 0 60000 65536"/>
                <a:gd name="T21" fmla="*/ 0 w 434"/>
                <a:gd name="T22" fmla="*/ 0 h 564"/>
                <a:gd name="T23" fmla="*/ 434 w 434"/>
                <a:gd name="T24" fmla="*/ 564 h 5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4" h="564">
                  <a:moveTo>
                    <a:pt x="387" y="0"/>
                  </a:moveTo>
                  <a:cubicBezTo>
                    <a:pt x="397" y="39"/>
                    <a:pt x="407" y="79"/>
                    <a:pt x="414" y="122"/>
                  </a:cubicBezTo>
                  <a:cubicBezTo>
                    <a:pt x="421" y="165"/>
                    <a:pt x="434" y="206"/>
                    <a:pt x="427" y="257"/>
                  </a:cubicBezTo>
                  <a:cubicBezTo>
                    <a:pt x="420" y="308"/>
                    <a:pt x="401" y="379"/>
                    <a:pt x="373" y="427"/>
                  </a:cubicBezTo>
                  <a:cubicBezTo>
                    <a:pt x="345" y="475"/>
                    <a:pt x="303" y="520"/>
                    <a:pt x="258" y="542"/>
                  </a:cubicBezTo>
                  <a:cubicBezTo>
                    <a:pt x="213" y="564"/>
                    <a:pt x="145" y="561"/>
                    <a:pt x="102" y="562"/>
                  </a:cubicBezTo>
                  <a:cubicBezTo>
                    <a:pt x="59" y="563"/>
                    <a:pt x="29" y="556"/>
                    <a:pt x="0" y="549"/>
                  </a:cubicBezTo>
                </a:path>
              </a:pathLst>
            </a:custGeom>
            <a:noFill/>
            <a:ln w="9525">
              <a:solidFill>
                <a:schemeClr val="tx1"/>
              </a:solidFill>
              <a:round/>
              <a:headEnd/>
              <a:tailEnd/>
            </a:ln>
          </p:spPr>
          <p:txBody>
            <a:bodyPr/>
            <a:lstStyle/>
            <a:p>
              <a:endParaRPr lang="en-US"/>
            </a:p>
          </p:txBody>
        </p:sp>
        <p:sp>
          <p:nvSpPr>
            <p:cNvPr id="106528" name="Freeform 63"/>
            <p:cNvSpPr>
              <a:spLocks/>
            </p:cNvSpPr>
            <p:nvPr/>
          </p:nvSpPr>
          <p:spPr bwMode="auto">
            <a:xfrm>
              <a:off x="1846" y="1654"/>
              <a:ext cx="111" cy="231"/>
            </a:xfrm>
            <a:custGeom>
              <a:avLst/>
              <a:gdLst>
                <a:gd name="T0" fmla="*/ 106 w 111"/>
                <a:gd name="T1" fmla="*/ 231 h 231"/>
                <a:gd name="T2" fmla="*/ 46 w 111"/>
                <a:gd name="T3" fmla="*/ 188 h 231"/>
                <a:gd name="T4" fmla="*/ 6 w 111"/>
                <a:gd name="T5" fmla="*/ 123 h 231"/>
                <a:gd name="T6" fmla="*/ 12 w 111"/>
                <a:gd name="T7" fmla="*/ 56 h 231"/>
                <a:gd name="T8" fmla="*/ 31 w 111"/>
                <a:gd name="T9" fmla="*/ 13 h 231"/>
                <a:gd name="T10" fmla="*/ 78 w 111"/>
                <a:gd name="T11" fmla="*/ 2 h 231"/>
                <a:gd name="T12" fmla="*/ 93 w 111"/>
                <a:gd name="T13" fmla="*/ 26 h 231"/>
                <a:gd name="T14" fmla="*/ 111 w 111"/>
                <a:gd name="T15" fmla="*/ 70 h 231"/>
                <a:gd name="T16" fmla="*/ 96 w 111"/>
                <a:gd name="T17" fmla="*/ 141 h 231"/>
                <a:gd name="T18" fmla="*/ 74 w 111"/>
                <a:gd name="T19" fmla="*/ 16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1"/>
                <a:gd name="T31" fmla="*/ 0 h 231"/>
                <a:gd name="T32" fmla="*/ 111 w 111"/>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1" h="231">
                  <a:moveTo>
                    <a:pt x="106" y="231"/>
                  </a:moveTo>
                  <a:cubicBezTo>
                    <a:pt x="84" y="218"/>
                    <a:pt x="63" y="206"/>
                    <a:pt x="46" y="188"/>
                  </a:cubicBezTo>
                  <a:cubicBezTo>
                    <a:pt x="29" y="170"/>
                    <a:pt x="12" y="145"/>
                    <a:pt x="6" y="123"/>
                  </a:cubicBezTo>
                  <a:cubicBezTo>
                    <a:pt x="0" y="101"/>
                    <a:pt x="8" y="74"/>
                    <a:pt x="12" y="56"/>
                  </a:cubicBezTo>
                  <a:cubicBezTo>
                    <a:pt x="16" y="38"/>
                    <a:pt x="20" y="22"/>
                    <a:pt x="31" y="13"/>
                  </a:cubicBezTo>
                  <a:cubicBezTo>
                    <a:pt x="42" y="4"/>
                    <a:pt x="68" y="0"/>
                    <a:pt x="78" y="2"/>
                  </a:cubicBezTo>
                  <a:cubicBezTo>
                    <a:pt x="88" y="4"/>
                    <a:pt x="88" y="15"/>
                    <a:pt x="93" y="26"/>
                  </a:cubicBezTo>
                  <a:cubicBezTo>
                    <a:pt x="98" y="37"/>
                    <a:pt x="111" y="51"/>
                    <a:pt x="111" y="70"/>
                  </a:cubicBezTo>
                  <a:cubicBezTo>
                    <a:pt x="111" y="89"/>
                    <a:pt x="102" y="126"/>
                    <a:pt x="96" y="141"/>
                  </a:cubicBezTo>
                  <a:cubicBezTo>
                    <a:pt x="90" y="156"/>
                    <a:pt x="82" y="159"/>
                    <a:pt x="74" y="162"/>
                  </a:cubicBezTo>
                </a:path>
              </a:pathLst>
            </a:custGeom>
            <a:noFill/>
            <a:ln w="9525">
              <a:solidFill>
                <a:schemeClr val="tx1"/>
              </a:solidFill>
              <a:round/>
              <a:headEnd/>
              <a:tailEnd/>
            </a:ln>
          </p:spPr>
          <p:txBody>
            <a:bodyPr/>
            <a:lstStyle/>
            <a:p>
              <a:endParaRPr lang="en-US"/>
            </a:p>
          </p:txBody>
        </p:sp>
        <p:sp>
          <p:nvSpPr>
            <p:cNvPr id="106529" name="Oval 64"/>
            <p:cNvSpPr>
              <a:spLocks noChangeArrowheads="1"/>
            </p:cNvSpPr>
            <p:nvPr/>
          </p:nvSpPr>
          <p:spPr bwMode="auto">
            <a:xfrm>
              <a:off x="1872" y="1713"/>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6530" name="Oval 65"/>
            <p:cNvSpPr>
              <a:spLocks noChangeArrowheads="1"/>
            </p:cNvSpPr>
            <p:nvPr/>
          </p:nvSpPr>
          <p:spPr bwMode="auto">
            <a:xfrm>
              <a:off x="1908" y="1726"/>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6531" name="Freeform 66"/>
            <p:cNvSpPr>
              <a:spLocks/>
            </p:cNvSpPr>
            <p:nvPr/>
          </p:nvSpPr>
          <p:spPr bwMode="auto">
            <a:xfrm>
              <a:off x="1956" y="1438"/>
              <a:ext cx="290" cy="270"/>
            </a:xfrm>
            <a:custGeom>
              <a:avLst/>
              <a:gdLst>
                <a:gd name="T0" fmla="*/ 0 w 290"/>
                <a:gd name="T1" fmla="*/ 261 h 270"/>
                <a:gd name="T2" fmla="*/ 72 w 290"/>
                <a:gd name="T3" fmla="*/ 267 h 270"/>
                <a:gd name="T4" fmla="*/ 136 w 290"/>
                <a:gd name="T5" fmla="*/ 246 h 270"/>
                <a:gd name="T6" fmla="*/ 227 w 290"/>
                <a:gd name="T7" fmla="*/ 181 h 270"/>
                <a:gd name="T8" fmla="*/ 281 w 290"/>
                <a:gd name="T9" fmla="*/ 62 h 270"/>
                <a:gd name="T10" fmla="*/ 283 w 290"/>
                <a:gd name="T11" fmla="*/ 0 h 270"/>
                <a:gd name="T12" fmla="*/ 0 60000 65536"/>
                <a:gd name="T13" fmla="*/ 0 60000 65536"/>
                <a:gd name="T14" fmla="*/ 0 60000 65536"/>
                <a:gd name="T15" fmla="*/ 0 60000 65536"/>
                <a:gd name="T16" fmla="*/ 0 60000 65536"/>
                <a:gd name="T17" fmla="*/ 0 60000 65536"/>
                <a:gd name="T18" fmla="*/ 0 w 290"/>
                <a:gd name="T19" fmla="*/ 0 h 270"/>
                <a:gd name="T20" fmla="*/ 290 w 290"/>
                <a:gd name="T21" fmla="*/ 270 h 270"/>
              </a:gdLst>
              <a:ahLst/>
              <a:cxnLst>
                <a:cxn ang="T12">
                  <a:pos x="T0" y="T1"/>
                </a:cxn>
                <a:cxn ang="T13">
                  <a:pos x="T2" y="T3"/>
                </a:cxn>
                <a:cxn ang="T14">
                  <a:pos x="T4" y="T5"/>
                </a:cxn>
                <a:cxn ang="T15">
                  <a:pos x="T6" y="T7"/>
                </a:cxn>
                <a:cxn ang="T16">
                  <a:pos x="T8" y="T9"/>
                </a:cxn>
                <a:cxn ang="T17">
                  <a:pos x="T10" y="T11"/>
                </a:cxn>
              </a:cxnLst>
              <a:rect l="T18" t="T19" r="T20" b="T21"/>
              <a:pathLst>
                <a:path w="290" h="270">
                  <a:moveTo>
                    <a:pt x="0" y="261"/>
                  </a:moveTo>
                  <a:cubicBezTo>
                    <a:pt x="24" y="265"/>
                    <a:pt x="49" y="270"/>
                    <a:pt x="72" y="267"/>
                  </a:cubicBezTo>
                  <a:cubicBezTo>
                    <a:pt x="95" y="264"/>
                    <a:pt x="110" y="260"/>
                    <a:pt x="136" y="246"/>
                  </a:cubicBezTo>
                  <a:cubicBezTo>
                    <a:pt x="162" y="232"/>
                    <a:pt x="203" y="212"/>
                    <a:pt x="227" y="181"/>
                  </a:cubicBezTo>
                  <a:cubicBezTo>
                    <a:pt x="251" y="150"/>
                    <a:pt x="272" y="92"/>
                    <a:pt x="281" y="62"/>
                  </a:cubicBezTo>
                  <a:cubicBezTo>
                    <a:pt x="290" y="32"/>
                    <a:pt x="286" y="16"/>
                    <a:pt x="283" y="0"/>
                  </a:cubicBezTo>
                </a:path>
              </a:pathLst>
            </a:custGeom>
            <a:noFill/>
            <a:ln w="9525">
              <a:solidFill>
                <a:schemeClr val="tx1"/>
              </a:solidFill>
              <a:round/>
              <a:headEnd/>
              <a:tailEnd/>
            </a:ln>
          </p:spPr>
          <p:txBody>
            <a:bodyPr/>
            <a:lstStyle/>
            <a:p>
              <a:endParaRPr lang="en-US"/>
            </a:p>
          </p:txBody>
        </p:sp>
        <p:sp>
          <p:nvSpPr>
            <p:cNvPr id="106532" name="Oval 67"/>
            <p:cNvSpPr>
              <a:spLocks noChangeArrowheads="1"/>
            </p:cNvSpPr>
            <p:nvPr/>
          </p:nvSpPr>
          <p:spPr bwMode="auto">
            <a:xfrm rot="-3040129">
              <a:off x="2274" y="1423"/>
              <a:ext cx="56" cy="90"/>
            </a:xfrm>
            <a:prstGeom prst="ellipse">
              <a:avLst/>
            </a:prstGeom>
            <a:solidFill>
              <a:schemeClr val="bg1"/>
            </a:solidFill>
            <a:ln w="9525">
              <a:solidFill>
                <a:schemeClr val="tx1"/>
              </a:solidFill>
              <a:round/>
              <a:headEnd/>
              <a:tailEnd/>
            </a:ln>
          </p:spPr>
          <p:txBody>
            <a:bodyPr wrap="none" anchor="ctr"/>
            <a:lstStyle/>
            <a:p>
              <a:pPr eaLnBrk="0" hangingPunct="0"/>
              <a:endParaRPr lang="en-US" altLang="en-US"/>
            </a:p>
          </p:txBody>
        </p:sp>
        <p:sp>
          <p:nvSpPr>
            <p:cNvPr id="106533" name="Oval 68"/>
            <p:cNvSpPr>
              <a:spLocks noChangeArrowheads="1"/>
            </p:cNvSpPr>
            <p:nvPr/>
          </p:nvSpPr>
          <p:spPr bwMode="auto">
            <a:xfrm>
              <a:off x="2280" y="1439"/>
              <a:ext cx="27" cy="45"/>
            </a:xfrm>
            <a:prstGeom prst="ellipse">
              <a:avLst/>
            </a:prstGeom>
            <a:solidFill>
              <a:schemeClr val="tx2"/>
            </a:solidFill>
            <a:ln w="9525">
              <a:solidFill>
                <a:schemeClr val="tx1"/>
              </a:solidFill>
              <a:round/>
              <a:headEnd/>
              <a:tailEnd/>
            </a:ln>
          </p:spPr>
          <p:txBody>
            <a:bodyPr wrap="none" anchor="ctr"/>
            <a:lstStyle/>
            <a:p>
              <a:pPr eaLnBrk="0" hangingPunct="0"/>
              <a:endParaRPr lang="en-US" altLang="en-US"/>
            </a:p>
          </p:txBody>
        </p:sp>
        <p:sp>
          <p:nvSpPr>
            <p:cNvPr id="106534" name="Freeform 69"/>
            <p:cNvSpPr>
              <a:spLocks/>
            </p:cNvSpPr>
            <p:nvPr/>
          </p:nvSpPr>
          <p:spPr bwMode="auto">
            <a:xfrm>
              <a:off x="2238" y="1471"/>
              <a:ext cx="122" cy="67"/>
            </a:xfrm>
            <a:custGeom>
              <a:avLst/>
              <a:gdLst>
                <a:gd name="T0" fmla="*/ 0 w 122"/>
                <a:gd name="T1" fmla="*/ 0 h 67"/>
                <a:gd name="T2" fmla="*/ 25 w 122"/>
                <a:gd name="T3" fmla="*/ 41 h 67"/>
                <a:gd name="T4" fmla="*/ 71 w 122"/>
                <a:gd name="T5" fmla="*/ 67 h 67"/>
                <a:gd name="T6" fmla="*/ 122 w 122"/>
                <a:gd name="T7" fmla="*/ 40 h 67"/>
                <a:gd name="T8" fmla="*/ 0 60000 65536"/>
                <a:gd name="T9" fmla="*/ 0 60000 65536"/>
                <a:gd name="T10" fmla="*/ 0 60000 65536"/>
                <a:gd name="T11" fmla="*/ 0 60000 65536"/>
                <a:gd name="T12" fmla="*/ 0 w 122"/>
                <a:gd name="T13" fmla="*/ 0 h 67"/>
                <a:gd name="T14" fmla="*/ 122 w 122"/>
                <a:gd name="T15" fmla="*/ 67 h 67"/>
              </a:gdLst>
              <a:ahLst/>
              <a:cxnLst>
                <a:cxn ang="T8">
                  <a:pos x="T0" y="T1"/>
                </a:cxn>
                <a:cxn ang="T9">
                  <a:pos x="T2" y="T3"/>
                </a:cxn>
                <a:cxn ang="T10">
                  <a:pos x="T4" y="T5"/>
                </a:cxn>
                <a:cxn ang="T11">
                  <a:pos x="T6" y="T7"/>
                </a:cxn>
              </a:cxnLst>
              <a:rect l="T12" t="T13" r="T14" b="T15"/>
              <a:pathLst>
                <a:path w="122" h="67">
                  <a:moveTo>
                    <a:pt x="0" y="0"/>
                  </a:moveTo>
                  <a:cubicBezTo>
                    <a:pt x="6" y="15"/>
                    <a:pt x="13" y="30"/>
                    <a:pt x="25" y="41"/>
                  </a:cubicBezTo>
                  <a:cubicBezTo>
                    <a:pt x="37" y="52"/>
                    <a:pt x="55" y="67"/>
                    <a:pt x="71" y="67"/>
                  </a:cubicBezTo>
                  <a:cubicBezTo>
                    <a:pt x="87" y="67"/>
                    <a:pt x="104" y="53"/>
                    <a:pt x="122" y="40"/>
                  </a:cubicBezTo>
                </a:path>
              </a:pathLst>
            </a:custGeom>
            <a:noFill/>
            <a:ln w="9525">
              <a:solidFill>
                <a:schemeClr val="tx1"/>
              </a:solidFill>
              <a:round/>
              <a:headEnd/>
              <a:tailEnd/>
            </a:ln>
          </p:spPr>
          <p:txBody>
            <a:bodyPr/>
            <a:lstStyle/>
            <a:p>
              <a:endParaRPr lang="en-US"/>
            </a:p>
          </p:txBody>
        </p:sp>
        <p:sp>
          <p:nvSpPr>
            <p:cNvPr id="106535" name="Freeform 70"/>
            <p:cNvSpPr>
              <a:spLocks/>
            </p:cNvSpPr>
            <p:nvPr/>
          </p:nvSpPr>
          <p:spPr bwMode="auto">
            <a:xfrm>
              <a:off x="2275" y="1548"/>
              <a:ext cx="102" cy="44"/>
            </a:xfrm>
            <a:custGeom>
              <a:avLst/>
              <a:gdLst>
                <a:gd name="T0" fmla="*/ 0 w 102"/>
                <a:gd name="T1" fmla="*/ 25 h 44"/>
                <a:gd name="T2" fmla="*/ 37 w 102"/>
                <a:gd name="T3" fmla="*/ 40 h 44"/>
                <a:gd name="T4" fmla="*/ 102 w 102"/>
                <a:gd name="T5" fmla="*/ 0 h 44"/>
                <a:gd name="T6" fmla="*/ 0 60000 65536"/>
                <a:gd name="T7" fmla="*/ 0 60000 65536"/>
                <a:gd name="T8" fmla="*/ 0 60000 65536"/>
                <a:gd name="T9" fmla="*/ 0 w 102"/>
                <a:gd name="T10" fmla="*/ 0 h 44"/>
                <a:gd name="T11" fmla="*/ 102 w 102"/>
                <a:gd name="T12" fmla="*/ 44 h 44"/>
              </a:gdLst>
              <a:ahLst/>
              <a:cxnLst>
                <a:cxn ang="T6">
                  <a:pos x="T0" y="T1"/>
                </a:cxn>
                <a:cxn ang="T7">
                  <a:pos x="T2" y="T3"/>
                </a:cxn>
                <a:cxn ang="T8">
                  <a:pos x="T4" y="T5"/>
                </a:cxn>
              </a:cxnLst>
              <a:rect l="T9" t="T10" r="T11" b="T12"/>
              <a:pathLst>
                <a:path w="102" h="44">
                  <a:moveTo>
                    <a:pt x="0" y="25"/>
                  </a:moveTo>
                  <a:cubicBezTo>
                    <a:pt x="10" y="34"/>
                    <a:pt x="20" y="44"/>
                    <a:pt x="37" y="40"/>
                  </a:cubicBezTo>
                  <a:cubicBezTo>
                    <a:pt x="54" y="36"/>
                    <a:pt x="78" y="18"/>
                    <a:pt x="102" y="0"/>
                  </a:cubicBezTo>
                </a:path>
              </a:pathLst>
            </a:custGeom>
            <a:noFill/>
            <a:ln w="9525">
              <a:solidFill>
                <a:schemeClr val="tx1"/>
              </a:solidFill>
              <a:round/>
              <a:headEnd/>
              <a:tailEnd/>
            </a:ln>
          </p:spPr>
          <p:txBody>
            <a:bodyPr/>
            <a:lstStyle/>
            <a:p>
              <a:endParaRPr lang="en-US"/>
            </a:p>
          </p:txBody>
        </p:sp>
        <p:sp>
          <p:nvSpPr>
            <p:cNvPr id="106536" name="Freeform 71"/>
            <p:cNvSpPr>
              <a:spLocks/>
            </p:cNvSpPr>
            <p:nvPr/>
          </p:nvSpPr>
          <p:spPr bwMode="auto">
            <a:xfrm>
              <a:off x="2221" y="1628"/>
              <a:ext cx="35" cy="57"/>
            </a:xfrm>
            <a:custGeom>
              <a:avLst/>
              <a:gdLst>
                <a:gd name="T0" fmla="*/ 35 w 35"/>
                <a:gd name="T1" fmla="*/ 0 h 57"/>
                <a:gd name="T2" fmla="*/ 13 w 35"/>
                <a:gd name="T3" fmla="*/ 21 h 57"/>
                <a:gd name="T4" fmla="*/ 3 w 35"/>
                <a:gd name="T5" fmla="*/ 46 h 57"/>
                <a:gd name="T6" fmla="*/ 0 w 35"/>
                <a:gd name="T7" fmla="*/ 57 h 57"/>
                <a:gd name="T8" fmla="*/ 0 60000 65536"/>
                <a:gd name="T9" fmla="*/ 0 60000 65536"/>
                <a:gd name="T10" fmla="*/ 0 60000 65536"/>
                <a:gd name="T11" fmla="*/ 0 60000 65536"/>
                <a:gd name="T12" fmla="*/ 0 w 35"/>
                <a:gd name="T13" fmla="*/ 0 h 57"/>
                <a:gd name="T14" fmla="*/ 35 w 35"/>
                <a:gd name="T15" fmla="*/ 57 h 57"/>
              </a:gdLst>
              <a:ahLst/>
              <a:cxnLst>
                <a:cxn ang="T8">
                  <a:pos x="T0" y="T1"/>
                </a:cxn>
                <a:cxn ang="T9">
                  <a:pos x="T2" y="T3"/>
                </a:cxn>
                <a:cxn ang="T10">
                  <a:pos x="T4" y="T5"/>
                </a:cxn>
                <a:cxn ang="T11">
                  <a:pos x="T6" y="T7"/>
                </a:cxn>
              </a:cxnLst>
              <a:rect l="T12" t="T13" r="T14" b="T15"/>
              <a:pathLst>
                <a:path w="35" h="57">
                  <a:moveTo>
                    <a:pt x="35" y="0"/>
                  </a:moveTo>
                  <a:cubicBezTo>
                    <a:pt x="26" y="6"/>
                    <a:pt x="18" y="13"/>
                    <a:pt x="13" y="21"/>
                  </a:cubicBezTo>
                  <a:cubicBezTo>
                    <a:pt x="8" y="29"/>
                    <a:pt x="5" y="40"/>
                    <a:pt x="3" y="46"/>
                  </a:cubicBezTo>
                  <a:cubicBezTo>
                    <a:pt x="1" y="52"/>
                    <a:pt x="0" y="54"/>
                    <a:pt x="0" y="57"/>
                  </a:cubicBezTo>
                </a:path>
              </a:pathLst>
            </a:custGeom>
            <a:noFill/>
            <a:ln w="9525">
              <a:solidFill>
                <a:schemeClr val="tx1"/>
              </a:solidFill>
              <a:round/>
              <a:headEnd/>
              <a:tailEnd/>
            </a:ln>
          </p:spPr>
          <p:txBody>
            <a:bodyPr/>
            <a:lstStyle/>
            <a:p>
              <a:endParaRPr lang="en-US"/>
            </a:p>
          </p:txBody>
        </p:sp>
        <p:sp>
          <p:nvSpPr>
            <p:cNvPr id="106537" name="Freeform 72"/>
            <p:cNvSpPr>
              <a:spLocks/>
            </p:cNvSpPr>
            <p:nvPr/>
          </p:nvSpPr>
          <p:spPr bwMode="auto">
            <a:xfrm>
              <a:off x="2229" y="1656"/>
              <a:ext cx="50" cy="77"/>
            </a:xfrm>
            <a:custGeom>
              <a:avLst/>
              <a:gdLst>
                <a:gd name="T0" fmla="*/ 50 w 50"/>
                <a:gd name="T1" fmla="*/ 0 h 77"/>
                <a:gd name="T2" fmla="*/ 33 w 50"/>
                <a:gd name="T3" fmla="*/ 17 h 77"/>
                <a:gd name="T4" fmla="*/ 5 w 50"/>
                <a:gd name="T5" fmla="*/ 58 h 77"/>
                <a:gd name="T6" fmla="*/ 4 w 50"/>
                <a:gd name="T7" fmla="*/ 77 h 77"/>
                <a:gd name="T8" fmla="*/ 0 60000 65536"/>
                <a:gd name="T9" fmla="*/ 0 60000 65536"/>
                <a:gd name="T10" fmla="*/ 0 60000 65536"/>
                <a:gd name="T11" fmla="*/ 0 60000 65536"/>
                <a:gd name="T12" fmla="*/ 0 w 50"/>
                <a:gd name="T13" fmla="*/ 0 h 77"/>
                <a:gd name="T14" fmla="*/ 50 w 50"/>
                <a:gd name="T15" fmla="*/ 77 h 77"/>
              </a:gdLst>
              <a:ahLst/>
              <a:cxnLst>
                <a:cxn ang="T8">
                  <a:pos x="T0" y="T1"/>
                </a:cxn>
                <a:cxn ang="T9">
                  <a:pos x="T2" y="T3"/>
                </a:cxn>
                <a:cxn ang="T10">
                  <a:pos x="T4" y="T5"/>
                </a:cxn>
                <a:cxn ang="T11">
                  <a:pos x="T6" y="T7"/>
                </a:cxn>
              </a:cxnLst>
              <a:rect l="T12" t="T13" r="T14" b="T15"/>
              <a:pathLst>
                <a:path w="50" h="77">
                  <a:moveTo>
                    <a:pt x="50" y="0"/>
                  </a:moveTo>
                  <a:cubicBezTo>
                    <a:pt x="45" y="3"/>
                    <a:pt x="40" y="7"/>
                    <a:pt x="33" y="17"/>
                  </a:cubicBezTo>
                  <a:cubicBezTo>
                    <a:pt x="26" y="27"/>
                    <a:pt x="10" y="48"/>
                    <a:pt x="5" y="58"/>
                  </a:cubicBezTo>
                  <a:cubicBezTo>
                    <a:pt x="0" y="68"/>
                    <a:pt x="4" y="74"/>
                    <a:pt x="4" y="77"/>
                  </a:cubicBezTo>
                </a:path>
              </a:pathLst>
            </a:custGeom>
            <a:noFill/>
            <a:ln w="9525">
              <a:solidFill>
                <a:schemeClr val="tx1"/>
              </a:solidFill>
              <a:round/>
              <a:headEnd/>
              <a:tailEnd/>
            </a:ln>
          </p:spPr>
          <p:txBody>
            <a:bodyPr/>
            <a:lstStyle/>
            <a:p>
              <a:endParaRPr lang="en-US"/>
            </a:p>
          </p:txBody>
        </p:sp>
        <p:sp>
          <p:nvSpPr>
            <p:cNvPr id="106538" name="Freeform 73"/>
            <p:cNvSpPr>
              <a:spLocks/>
            </p:cNvSpPr>
            <p:nvPr/>
          </p:nvSpPr>
          <p:spPr bwMode="auto">
            <a:xfrm>
              <a:off x="2246" y="1718"/>
              <a:ext cx="27" cy="68"/>
            </a:xfrm>
            <a:custGeom>
              <a:avLst/>
              <a:gdLst>
                <a:gd name="T0" fmla="*/ 23 w 27"/>
                <a:gd name="T1" fmla="*/ 0 h 68"/>
                <a:gd name="T2" fmla="*/ 2 w 27"/>
                <a:gd name="T3" fmla="*/ 38 h 68"/>
                <a:gd name="T4" fmla="*/ 14 w 27"/>
                <a:gd name="T5" fmla="*/ 56 h 68"/>
                <a:gd name="T6" fmla="*/ 27 w 27"/>
                <a:gd name="T7" fmla="*/ 68 h 68"/>
                <a:gd name="T8" fmla="*/ 0 60000 65536"/>
                <a:gd name="T9" fmla="*/ 0 60000 65536"/>
                <a:gd name="T10" fmla="*/ 0 60000 65536"/>
                <a:gd name="T11" fmla="*/ 0 60000 65536"/>
                <a:gd name="T12" fmla="*/ 0 w 27"/>
                <a:gd name="T13" fmla="*/ 0 h 68"/>
                <a:gd name="T14" fmla="*/ 27 w 27"/>
                <a:gd name="T15" fmla="*/ 68 h 68"/>
              </a:gdLst>
              <a:ahLst/>
              <a:cxnLst>
                <a:cxn ang="T8">
                  <a:pos x="T0" y="T1"/>
                </a:cxn>
                <a:cxn ang="T9">
                  <a:pos x="T2" y="T3"/>
                </a:cxn>
                <a:cxn ang="T10">
                  <a:pos x="T4" y="T5"/>
                </a:cxn>
                <a:cxn ang="T11">
                  <a:pos x="T6" y="T7"/>
                </a:cxn>
              </a:cxnLst>
              <a:rect l="T12" t="T13" r="T14" b="T15"/>
              <a:pathLst>
                <a:path w="27" h="68">
                  <a:moveTo>
                    <a:pt x="23" y="0"/>
                  </a:moveTo>
                  <a:cubicBezTo>
                    <a:pt x="13" y="14"/>
                    <a:pt x="4" y="29"/>
                    <a:pt x="2" y="38"/>
                  </a:cubicBezTo>
                  <a:cubicBezTo>
                    <a:pt x="0" y="47"/>
                    <a:pt x="10" y="51"/>
                    <a:pt x="14" y="56"/>
                  </a:cubicBezTo>
                  <a:cubicBezTo>
                    <a:pt x="18" y="61"/>
                    <a:pt x="22" y="64"/>
                    <a:pt x="27" y="68"/>
                  </a:cubicBezTo>
                </a:path>
              </a:pathLst>
            </a:custGeom>
            <a:noFill/>
            <a:ln w="9525">
              <a:solidFill>
                <a:schemeClr val="tx1"/>
              </a:solidFill>
              <a:round/>
              <a:headEnd/>
              <a:tailEnd/>
            </a:ln>
          </p:spPr>
          <p:txBody>
            <a:bodyPr/>
            <a:lstStyle/>
            <a:p>
              <a:endParaRPr lang="en-US"/>
            </a:p>
          </p:txBody>
        </p:sp>
        <p:sp>
          <p:nvSpPr>
            <p:cNvPr id="106539" name="Freeform 74"/>
            <p:cNvSpPr>
              <a:spLocks/>
            </p:cNvSpPr>
            <p:nvPr/>
          </p:nvSpPr>
          <p:spPr bwMode="auto">
            <a:xfrm>
              <a:off x="2062" y="1215"/>
              <a:ext cx="178" cy="199"/>
            </a:xfrm>
            <a:custGeom>
              <a:avLst/>
              <a:gdLst>
                <a:gd name="T0" fmla="*/ 178 w 178"/>
                <a:gd name="T1" fmla="*/ 188 h 199"/>
                <a:gd name="T2" fmla="*/ 141 w 178"/>
                <a:gd name="T3" fmla="*/ 199 h 199"/>
                <a:gd name="T4" fmla="*/ 80 w 178"/>
                <a:gd name="T5" fmla="*/ 185 h 199"/>
                <a:gd name="T6" fmla="*/ 20 w 178"/>
                <a:gd name="T7" fmla="*/ 118 h 199"/>
                <a:gd name="T8" fmla="*/ 1 w 178"/>
                <a:gd name="T9" fmla="*/ 65 h 199"/>
                <a:gd name="T10" fmla="*/ 16 w 178"/>
                <a:gd name="T11" fmla="*/ 17 h 199"/>
                <a:gd name="T12" fmla="*/ 72 w 178"/>
                <a:gd name="T13" fmla="*/ 2 h 199"/>
                <a:gd name="T14" fmla="*/ 162 w 178"/>
                <a:gd name="T15" fmla="*/ 31 h 199"/>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199"/>
                <a:gd name="T26" fmla="*/ 178 w 178"/>
                <a:gd name="T27" fmla="*/ 199 h 1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199">
                  <a:moveTo>
                    <a:pt x="178" y="188"/>
                  </a:moveTo>
                  <a:cubicBezTo>
                    <a:pt x="167" y="193"/>
                    <a:pt x="157" y="199"/>
                    <a:pt x="141" y="199"/>
                  </a:cubicBezTo>
                  <a:cubicBezTo>
                    <a:pt x="125" y="199"/>
                    <a:pt x="100" y="198"/>
                    <a:pt x="80" y="185"/>
                  </a:cubicBezTo>
                  <a:cubicBezTo>
                    <a:pt x="60" y="172"/>
                    <a:pt x="33" y="138"/>
                    <a:pt x="20" y="118"/>
                  </a:cubicBezTo>
                  <a:cubicBezTo>
                    <a:pt x="7" y="98"/>
                    <a:pt x="2" y="82"/>
                    <a:pt x="1" y="65"/>
                  </a:cubicBezTo>
                  <a:cubicBezTo>
                    <a:pt x="0" y="48"/>
                    <a:pt x="4" y="27"/>
                    <a:pt x="16" y="17"/>
                  </a:cubicBezTo>
                  <a:cubicBezTo>
                    <a:pt x="28" y="7"/>
                    <a:pt x="48" y="0"/>
                    <a:pt x="72" y="2"/>
                  </a:cubicBezTo>
                  <a:cubicBezTo>
                    <a:pt x="96" y="4"/>
                    <a:pt x="129" y="17"/>
                    <a:pt x="162" y="31"/>
                  </a:cubicBezTo>
                </a:path>
              </a:pathLst>
            </a:custGeom>
            <a:noFill/>
            <a:ln w="9525">
              <a:solidFill>
                <a:schemeClr val="tx1"/>
              </a:solidFill>
              <a:round/>
              <a:headEnd/>
              <a:tailEnd/>
            </a:ln>
          </p:spPr>
          <p:txBody>
            <a:bodyPr/>
            <a:lstStyle/>
            <a:p>
              <a:endParaRPr lang="en-US"/>
            </a:p>
          </p:txBody>
        </p:sp>
        <p:sp>
          <p:nvSpPr>
            <p:cNvPr id="106540" name="Freeform 75"/>
            <p:cNvSpPr>
              <a:spLocks/>
            </p:cNvSpPr>
            <p:nvPr/>
          </p:nvSpPr>
          <p:spPr bwMode="auto">
            <a:xfrm>
              <a:off x="2219" y="1394"/>
              <a:ext cx="47" cy="44"/>
            </a:xfrm>
            <a:custGeom>
              <a:avLst/>
              <a:gdLst>
                <a:gd name="T0" fmla="*/ 47 w 47"/>
                <a:gd name="T1" fmla="*/ 0 h 44"/>
                <a:gd name="T2" fmla="*/ 27 w 47"/>
                <a:gd name="T3" fmla="*/ 34 h 44"/>
                <a:gd name="T4" fmla="*/ 0 w 47"/>
                <a:gd name="T5" fmla="*/ 44 h 44"/>
                <a:gd name="T6" fmla="*/ 0 60000 65536"/>
                <a:gd name="T7" fmla="*/ 0 60000 65536"/>
                <a:gd name="T8" fmla="*/ 0 60000 65536"/>
                <a:gd name="T9" fmla="*/ 0 w 47"/>
                <a:gd name="T10" fmla="*/ 0 h 44"/>
                <a:gd name="T11" fmla="*/ 47 w 47"/>
                <a:gd name="T12" fmla="*/ 44 h 44"/>
              </a:gdLst>
              <a:ahLst/>
              <a:cxnLst>
                <a:cxn ang="T6">
                  <a:pos x="T0" y="T1"/>
                </a:cxn>
                <a:cxn ang="T7">
                  <a:pos x="T2" y="T3"/>
                </a:cxn>
                <a:cxn ang="T8">
                  <a:pos x="T4" y="T5"/>
                </a:cxn>
              </a:cxnLst>
              <a:rect l="T9" t="T10" r="T11" b="T12"/>
              <a:pathLst>
                <a:path w="47" h="44">
                  <a:moveTo>
                    <a:pt x="47" y="0"/>
                  </a:moveTo>
                  <a:cubicBezTo>
                    <a:pt x="41" y="13"/>
                    <a:pt x="35" y="27"/>
                    <a:pt x="27" y="34"/>
                  </a:cubicBezTo>
                  <a:cubicBezTo>
                    <a:pt x="19" y="41"/>
                    <a:pt x="4" y="42"/>
                    <a:pt x="0" y="44"/>
                  </a:cubicBezTo>
                </a:path>
              </a:pathLst>
            </a:custGeom>
            <a:noFill/>
            <a:ln w="9525">
              <a:solidFill>
                <a:schemeClr val="tx1"/>
              </a:solidFill>
              <a:round/>
              <a:headEnd/>
              <a:tailEnd/>
            </a:ln>
          </p:spPr>
          <p:txBody>
            <a:bodyPr/>
            <a:lstStyle/>
            <a:p>
              <a:endParaRPr lang="en-US"/>
            </a:p>
          </p:txBody>
        </p:sp>
        <p:sp>
          <p:nvSpPr>
            <p:cNvPr id="106541" name="Freeform 76"/>
            <p:cNvSpPr>
              <a:spLocks/>
            </p:cNvSpPr>
            <p:nvPr/>
          </p:nvSpPr>
          <p:spPr bwMode="auto">
            <a:xfrm>
              <a:off x="2260" y="1402"/>
              <a:ext cx="27" cy="43"/>
            </a:xfrm>
            <a:custGeom>
              <a:avLst/>
              <a:gdLst>
                <a:gd name="T0" fmla="*/ 27 w 27"/>
                <a:gd name="T1" fmla="*/ 0 h 43"/>
                <a:gd name="T2" fmla="*/ 22 w 27"/>
                <a:gd name="T3" fmla="*/ 27 h 43"/>
                <a:gd name="T4" fmla="*/ 0 w 27"/>
                <a:gd name="T5" fmla="*/ 43 h 43"/>
                <a:gd name="T6" fmla="*/ 0 60000 65536"/>
                <a:gd name="T7" fmla="*/ 0 60000 65536"/>
                <a:gd name="T8" fmla="*/ 0 60000 65536"/>
                <a:gd name="T9" fmla="*/ 0 w 27"/>
                <a:gd name="T10" fmla="*/ 0 h 43"/>
                <a:gd name="T11" fmla="*/ 27 w 27"/>
                <a:gd name="T12" fmla="*/ 43 h 43"/>
              </a:gdLst>
              <a:ahLst/>
              <a:cxnLst>
                <a:cxn ang="T6">
                  <a:pos x="T0" y="T1"/>
                </a:cxn>
                <a:cxn ang="T7">
                  <a:pos x="T2" y="T3"/>
                </a:cxn>
                <a:cxn ang="T8">
                  <a:pos x="T4" y="T5"/>
                </a:cxn>
              </a:cxnLst>
              <a:rect l="T9" t="T10" r="T11" b="T12"/>
              <a:pathLst>
                <a:path w="27" h="43">
                  <a:moveTo>
                    <a:pt x="27" y="0"/>
                  </a:moveTo>
                  <a:cubicBezTo>
                    <a:pt x="26" y="10"/>
                    <a:pt x="26" y="20"/>
                    <a:pt x="22" y="27"/>
                  </a:cubicBezTo>
                  <a:cubicBezTo>
                    <a:pt x="18" y="34"/>
                    <a:pt x="9" y="38"/>
                    <a:pt x="0" y="43"/>
                  </a:cubicBezTo>
                </a:path>
              </a:pathLst>
            </a:custGeom>
            <a:noFill/>
            <a:ln w="9525">
              <a:solidFill>
                <a:schemeClr val="tx1"/>
              </a:solidFill>
              <a:round/>
              <a:headEnd/>
              <a:tailEnd/>
            </a:ln>
          </p:spPr>
          <p:txBody>
            <a:bodyPr/>
            <a:lstStyle/>
            <a:p>
              <a:endParaRPr lang="en-US"/>
            </a:p>
          </p:txBody>
        </p:sp>
        <p:sp>
          <p:nvSpPr>
            <p:cNvPr id="106542" name="Freeform 77"/>
            <p:cNvSpPr>
              <a:spLocks/>
            </p:cNvSpPr>
            <p:nvPr/>
          </p:nvSpPr>
          <p:spPr bwMode="auto">
            <a:xfrm>
              <a:off x="2314" y="1409"/>
              <a:ext cx="1" cy="41"/>
            </a:xfrm>
            <a:custGeom>
              <a:avLst/>
              <a:gdLst>
                <a:gd name="T0" fmla="*/ 0 w 1"/>
                <a:gd name="T1" fmla="*/ 0 h 41"/>
                <a:gd name="T2" fmla="*/ 1 w 1"/>
                <a:gd name="T3" fmla="*/ 41 h 41"/>
                <a:gd name="T4" fmla="*/ 0 60000 65536"/>
                <a:gd name="T5" fmla="*/ 0 60000 65536"/>
                <a:gd name="T6" fmla="*/ 0 w 1"/>
                <a:gd name="T7" fmla="*/ 0 h 41"/>
                <a:gd name="T8" fmla="*/ 1 w 1"/>
                <a:gd name="T9" fmla="*/ 41 h 41"/>
              </a:gdLst>
              <a:ahLst/>
              <a:cxnLst>
                <a:cxn ang="T4">
                  <a:pos x="T0" y="T1"/>
                </a:cxn>
                <a:cxn ang="T5">
                  <a:pos x="T2" y="T3"/>
                </a:cxn>
              </a:cxnLst>
              <a:rect l="T6" t="T7" r="T8" b="T9"/>
              <a:pathLst>
                <a:path w="1" h="41">
                  <a:moveTo>
                    <a:pt x="0" y="0"/>
                  </a:moveTo>
                  <a:cubicBezTo>
                    <a:pt x="0" y="17"/>
                    <a:pt x="1" y="34"/>
                    <a:pt x="1" y="41"/>
                  </a:cubicBezTo>
                </a:path>
              </a:pathLst>
            </a:custGeom>
            <a:noFill/>
            <a:ln w="9525">
              <a:solidFill>
                <a:schemeClr val="tx1"/>
              </a:solidFill>
              <a:round/>
              <a:headEnd/>
              <a:tailEnd/>
            </a:ln>
          </p:spPr>
          <p:txBody>
            <a:bodyPr/>
            <a:lstStyle/>
            <a:p>
              <a:endParaRPr lang="en-US"/>
            </a:p>
          </p:txBody>
        </p:sp>
        <p:sp>
          <p:nvSpPr>
            <p:cNvPr id="106543" name="Freeform 78"/>
            <p:cNvSpPr>
              <a:spLocks/>
            </p:cNvSpPr>
            <p:nvPr/>
          </p:nvSpPr>
          <p:spPr bwMode="auto">
            <a:xfrm>
              <a:off x="2331" y="1418"/>
              <a:ext cx="19" cy="40"/>
            </a:xfrm>
            <a:custGeom>
              <a:avLst/>
              <a:gdLst>
                <a:gd name="T0" fmla="*/ 8 w 19"/>
                <a:gd name="T1" fmla="*/ 0 h 40"/>
                <a:gd name="T2" fmla="*/ 2 w 19"/>
                <a:gd name="T3" fmla="*/ 23 h 40"/>
                <a:gd name="T4" fmla="*/ 19 w 19"/>
                <a:gd name="T5" fmla="*/ 40 h 40"/>
                <a:gd name="T6" fmla="*/ 0 60000 65536"/>
                <a:gd name="T7" fmla="*/ 0 60000 65536"/>
                <a:gd name="T8" fmla="*/ 0 60000 65536"/>
                <a:gd name="T9" fmla="*/ 0 w 19"/>
                <a:gd name="T10" fmla="*/ 0 h 40"/>
                <a:gd name="T11" fmla="*/ 19 w 19"/>
                <a:gd name="T12" fmla="*/ 40 h 40"/>
              </a:gdLst>
              <a:ahLst/>
              <a:cxnLst>
                <a:cxn ang="T6">
                  <a:pos x="T0" y="T1"/>
                </a:cxn>
                <a:cxn ang="T7">
                  <a:pos x="T2" y="T3"/>
                </a:cxn>
                <a:cxn ang="T8">
                  <a:pos x="T4" y="T5"/>
                </a:cxn>
              </a:cxnLst>
              <a:rect l="T9" t="T10" r="T11" b="T12"/>
              <a:pathLst>
                <a:path w="19" h="40">
                  <a:moveTo>
                    <a:pt x="8" y="0"/>
                  </a:moveTo>
                  <a:cubicBezTo>
                    <a:pt x="4" y="8"/>
                    <a:pt x="0" y="16"/>
                    <a:pt x="2" y="23"/>
                  </a:cubicBezTo>
                  <a:cubicBezTo>
                    <a:pt x="4" y="30"/>
                    <a:pt x="11" y="35"/>
                    <a:pt x="19" y="40"/>
                  </a:cubicBezTo>
                </a:path>
              </a:pathLst>
            </a:custGeom>
            <a:noFill/>
            <a:ln w="9525">
              <a:solidFill>
                <a:schemeClr val="tx1"/>
              </a:solidFill>
              <a:round/>
              <a:headEnd/>
              <a:tailEnd/>
            </a:ln>
          </p:spPr>
          <p:txBody>
            <a:bodyPr/>
            <a:lstStyle/>
            <a:p>
              <a:endParaRPr lang="en-US"/>
            </a:p>
          </p:txBody>
        </p:sp>
        <p:sp>
          <p:nvSpPr>
            <p:cNvPr id="106544" name="Freeform 79"/>
            <p:cNvSpPr>
              <a:spLocks/>
            </p:cNvSpPr>
            <p:nvPr/>
          </p:nvSpPr>
          <p:spPr bwMode="auto">
            <a:xfrm>
              <a:off x="2357" y="1421"/>
              <a:ext cx="20" cy="29"/>
            </a:xfrm>
            <a:custGeom>
              <a:avLst/>
              <a:gdLst>
                <a:gd name="T0" fmla="*/ 1 w 20"/>
                <a:gd name="T1" fmla="*/ 0 h 29"/>
                <a:gd name="T2" fmla="*/ 3 w 20"/>
                <a:gd name="T3" fmla="*/ 18 h 29"/>
                <a:gd name="T4" fmla="*/ 20 w 20"/>
                <a:gd name="T5" fmla="*/ 29 h 29"/>
                <a:gd name="T6" fmla="*/ 0 60000 65536"/>
                <a:gd name="T7" fmla="*/ 0 60000 65536"/>
                <a:gd name="T8" fmla="*/ 0 60000 65536"/>
                <a:gd name="T9" fmla="*/ 0 w 20"/>
                <a:gd name="T10" fmla="*/ 0 h 29"/>
                <a:gd name="T11" fmla="*/ 20 w 20"/>
                <a:gd name="T12" fmla="*/ 29 h 29"/>
              </a:gdLst>
              <a:ahLst/>
              <a:cxnLst>
                <a:cxn ang="T6">
                  <a:pos x="T0" y="T1"/>
                </a:cxn>
                <a:cxn ang="T7">
                  <a:pos x="T2" y="T3"/>
                </a:cxn>
                <a:cxn ang="T8">
                  <a:pos x="T4" y="T5"/>
                </a:cxn>
              </a:cxnLst>
              <a:rect l="T9" t="T10" r="T11" b="T12"/>
              <a:pathLst>
                <a:path w="20" h="29">
                  <a:moveTo>
                    <a:pt x="1" y="0"/>
                  </a:moveTo>
                  <a:cubicBezTo>
                    <a:pt x="0" y="6"/>
                    <a:pt x="0" y="13"/>
                    <a:pt x="3" y="18"/>
                  </a:cubicBezTo>
                  <a:cubicBezTo>
                    <a:pt x="6" y="23"/>
                    <a:pt x="13" y="26"/>
                    <a:pt x="20" y="29"/>
                  </a:cubicBezTo>
                </a:path>
              </a:pathLst>
            </a:custGeom>
            <a:noFill/>
            <a:ln w="9525">
              <a:solidFill>
                <a:schemeClr val="tx1"/>
              </a:solidFill>
              <a:round/>
              <a:headEnd/>
              <a:tailEnd/>
            </a:ln>
          </p:spPr>
          <p:txBody>
            <a:bodyPr/>
            <a:lstStyle/>
            <a:p>
              <a:endParaRPr lang="en-US"/>
            </a:p>
          </p:txBody>
        </p:sp>
        <p:sp>
          <p:nvSpPr>
            <p:cNvPr id="106545" name="Freeform 80"/>
            <p:cNvSpPr>
              <a:spLocks/>
            </p:cNvSpPr>
            <p:nvPr/>
          </p:nvSpPr>
          <p:spPr bwMode="auto">
            <a:xfrm>
              <a:off x="2052" y="870"/>
              <a:ext cx="228" cy="305"/>
            </a:xfrm>
            <a:custGeom>
              <a:avLst/>
              <a:gdLst>
                <a:gd name="T0" fmla="*/ 217 w 228"/>
                <a:gd name="T1" fmla="*/ 185 h 305"/>
                <a:gd name="T2" fmla="*/ 208 w 228"/>
                <a:gd name="T3" fmla="*/ 217 h 305"/>
                <a:gd name="T4" fmla="*/ 206 w 228"/>
                <a:gd name="T5" fmla="*/ 238 h 305"/>
                <a:gd name="T6" fmla="*/ 205 w 228"/>
                <a:gd name="T7" fmla="*/ 254 h 305"/>
                <a:gd name="T8" fmla="*/ 209 w 228"/>
                <a:gd name="T9" fmla="*/ 276 h 305"/>
                <a:gd name="T10" fmla="*/ 221 w 228"/>
                <a:gd name="T11" fmla="*/ 302 h 305"/>
                <a:gd name="T12" fmla="*/ 170 w 228"/>
                <a:gd name="T13" fmla="*/ 296 h 305"/>
                <a:gd name="T14" fmla="*/ 61 w 228"/>
                <a:gd name="T15" fmla="*/ 265 h 305"/>
                <a:gd name="T16" fmla="*/ 8 w 228"/>
                <a:gd name="T17" fmla="*/ 186 h 305"/>
                <a:gd name="T18" fmla="*/ 13 w 228"/>
                <a:gd name="T19" fmla="*/ 95 h 305"/>
                <a:gd name="T20" fmla="*/ 52 w 228"/>
                <a:gd name="T21" fmla="*/ 13 h 305"/>
                <a:gd name="T22" fmla="*/ 62 w 228"/>
                <a:gd name="T23" fmla="*/ 19 h 305"/>
                <a:gd name="T24" fmla="*/ 67 w 228"/>
                <a:gd name="T25" fmla="*/ 31 h 305"/>
                <a:gd name="T26" fmla="*/ 80 w 228"/>
                <a:gd name="T27" fmla="*/ 64 h 305"/>
                <a:gd name="T28" fmla="*/ 89 w 228"/>
                <a:gd name="T29" fmla="*/ 101 h 305"/>
                <a:gd name="T30" fmla="*/ 116 w 228"/>
                <a:gd name="T31" fmla="*/ 157 h 305"/>
                <a:gd name="T32" fmla="*/ 144 w 228"/>
                <a:gd name="T33" fmla="*/ 181 h 305"/>
                <a:gd name="T34" fmla="*/ 217 w 228"/>
                <a:gd name="T35" fmla="*/ 185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8"/>
                <a:gd name="T55" fmla="*/ 0 h 305"/>
                <a:gd name="T56" fmla="*/ 228 w 228"/>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8" h="305">
                  <a:moveTo>
                    <a:pt x="217" y="185"/>
                  </a:moveTo>
                  <a:cubicBezTo>
                    <a:pt x="228" y="191"/>
                    <a:pt x="210" y="208"/>
                    <a:pt x="208" y="217"/>
                  </a:cubicBezTo>
                  <a:cubicBezTo>
                    <a:pt x="206" y="226"/>
                    <a:pt x="206" y="232"/>
                    <a:pt x="206" y="238"/>
                  </a:cubicBezTo>
                  <a:cubicBezTo>
                    <a:pt x="206" y="244"/>
                    <a:pt x="204" y="248"/>
                    <a:pt x="205" y="254"/>
                  </a:cubicBezTo>
                  <a:cubicBezTo>
                    <a:pt x="206" y="260"/>
                    <a:pt x="206" y="268"/>
                    <a:pt x="209" y="276"/>
                  </a:cubicBezTo>
                  <a:cubicBezTo>
                    <a:pt x="212" y="284"/>
                    <a:pt x="227" y="299"/>
                    <a:pt x="221" y="302"/>
                  </a:cubicBezTo>
                  <a:cubicBezTo>
                    <a:pt x="215" y="305"/>
                    <a:pt x="197" y="302"/>
                    <a:pt x="170" y="296"/>
                  </a:cubicBezTo>
                  <a:cubicBezTo>
                    <a:pt x="143" y="290"/>
                    <a:pt x="88" y="283"/>
                    <a:pt x="61" y="265"/>
                  </a:cubicBezTo>
                  <a:cubicBezTo>
                    <a:pt x="34" y="247"/>
                    <a:pt x="16" y="214"/>
                    <a:pt x="8" y="186"/>
                  </a:cubicBezTo>
                  <a:cubicBezTo>
                    <a:pt x="0" y="158"/>
                    <a:pt x="6" y="124"/>
                    <a:pt x="13" y="95"/>
                  </a:cubicBezTo>
                  <a:cubicBezTo>
                    <a:pt x="20" y="66"/>
                    <a:pt x="44" y="26"/>
                    <a:pt x="52" y="13"/>
                  </a:cubicBezTo>
                  <a:cubicBezTo>
                    <a:pt x="60" y="0"/>
                    <a:pt x="60" y="16"/>
                    <a:pt x="62" y="19"/>
                  </a:cubicBezTo>
                  <a:cubicBezTo>
                    <a:pt x="64" y="22"/>
                    <a:pt x="64" y="24"/>
                    <a:pt x="67" y="31"/>
                  </a:cubicBezTo>
                  <a:cubicBezTo>
                    <a:pt x="70" y="38"/>
                    <a:pt x="76" y="52"/>
                    <a:pt x="80" y="64"/>
                  </a:cubicBezTo>
                  <a:cubicBezTo>
                    <a:pt x="84" y="76"/>
                    <a:pt x="83" y="86"/>
                    <a:pt x="89" y="101"/>
                  </a:cubicBezTo>
                  <a:cubicBezTo>
                    <a:pt x="95" y="116"/>
                    <a:pt x="107" y="144"/>
                    <a:pt x="116" y="157"/>
                  </a:cubicBezTo>
                  <a:cubicBezTo>
                    <a:pt x="125" y="170"/>
                    <a:pt x="127" y="175"/>
                    <a:pt x="144" y="181"/>
                  </a:cubicBezTo>
                  <a:cubicBezTo>
                    <a:pt x="161" y="187"/>
                    <a:pt x="206" y="179"/>
                    <a:pt x="217" y="185"/>
                  </a:cubicBezTo>
                  <a:close/>
                </a:path>
              </a:pathLst>
            </a:custGeom>
            <a:solidFill>
              <a:schemeClr val="bg1"/>
            </a:solidFill>
            <a:ln w="9525">
              <a:solidFill>
                <a:schemeClr val="tx1"/>
              </a:solidFill>
              <a:round/>
              <a:headEnd/>
              <a:tailEnd/>
            </a:ln>
          </p:spPr>
          <p:txBody>
            <a:bodyPr/>
            <a:lstStyle/>
            <a:p>
              <a:endParaRPr lang="en-US"/>
            </a:p>
          </p:txBody>
        </p:sp>
        <p:sp>
          <p:nvSpPr>
            <p:cNvPr id="106546" name="Freeform 81"/>
            <p:cNvSpPr>
              <a:spLocks/>
            </p:cNvSpPr>
            <p:nvPr/>
          </p:nvSpPr>
          <p:spPr bwMode="auto">
            <a:xfrm>
              <a:off x="2459" y="786"/>
              <a:ext cx="252" cy="363"/>
            </a:xfrm>
            <a:custGeom>
              <a:avLst/>
              <a:gdLst>
                <a:gd name="T0" fmla="*/ 126 w 252"/>
                <a:gd name="T1" fmla="*/ 220 h 363"/>
                <a:gd name="T2" fmla="*/ 99 w 252"/>
                <a:gd name="T3" fmla="*/ 211 h 363"/>
                <a:gd name="T4" fmla="*/ 48 w 252"/>
                <a:gd name="T5" fmla="*/ 216 h 363"/>
                <a:gd name="T6" fmla="*/ 11 w 252"/>
                <a:gd name="T7" fmla="*/ 240 h 363"/>
                <a:gd name="T8" fmla="*/ 1 w 252"/>
                <a:gd name="T9" fmla="*/ 270 h 363"/>
                <a:gd name="T10" fmla="*/ 3 w 252"/>
                <a:gd name="T11" fmla="*/ 299 h 363"/>
                <a:gd name="T12" fmla="*/ 9 w 252"/>
                <a:gd name="T13" fmla="*/ 316 h 363"/>
                <a:gd name="T14" fmla="*/ 33 w 252"/>
                <a:gd name="T15" fmla="*/ 346 h 363"/>
                <a:gd name="T16" fmla="*/ 71 w 252"/>
                <a:gd name="T17" fmla="*/ 356 h 363"/>
                <a:gd name="T18" fmla="*/ 109 w 252"/>
                <a:gd name="T19" fmla="*/ 358 h 363"/>
                <a:gd name="T20" fmla="*/ 189 w 252"/>
                <a:gd name="T21" fmla="*/ 324 h 363"/>
                <a:gd name="T22" fmla="*/ 231 w 252"/>
                <a:gd name="T23" fmla="*/ 277 h 363"/>
                <a:gd name="T24" fmla="*/ 251 w 252"/>
                <a:gd name="T25" fmla="*/ 251 h 363"/>
                <a:gd name="T26" fmla="*/ 235 w 252"/>
                <a:gd name="T27" fmla="*/ 202 h 363"/>
                <a:gd name="T28" fmla="*/ 201 w 252"/>
                <a:gd name="T29" fmla="*/ 148 h 363"/>
                <a:gd name="T30" fmla="*/ 87 w 252"/>
                <a:gd name="T31" fmla="*/ 41 h 363"/>
                <a:gd name="T32" fmla="*/ 23 w 252"/>
                <a:gd name="T33" fmla="*/ 5 h 363"/>
                <a:gd name="T34" fmla="*/ 14 w 252"/>
                <a:gd name="T35" fmla="*/ 12 h 363"/>
                <a:gd name="T36" fmla="*/ 19 w 252"/>
                <a:gd name="T37" fmla="*/ 28 h 363"/>
                <a:gd name="T38" fmla="*/ 33 w 252"/>
                <a:gd name="T39" fmla="*/ 79 h 363"/>
                <a:gd name="T40" fmla="*/ 69 w 252"/>
                <a:gd name="T41" fmla="*/ 142 h 363"/>
                <a:gd name="T42" fmla="*/ 126 w 252"/>
                <a:gd name="T43" fmla="*/ 220 h 3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2"/>
                <a:gd name="T67" fmla="*/ 0 h 363"/>
                <a:gd name="T68" fmla="*/ 252 w 252"/>
                <a:gd name="T69" fmla="*/ 363 h 3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2" h="363">
                  <a:moveTo>
                    <a:pt x="126" y="220"/>
                  </a:moveTo>
                  <a:cubicBezTo>
                    <a:pt x="131" y="231"/>
                    <a:pt x="112" y="212"/>
                    <a:pt x="99" y="211"/>
                  </a:cubicBezTo>
                  <a:cubicBezTo>
                    <a:pt x="86" y="210"/>
                    <a:pt x="63" y="211"/>
                    <a:pt x="48" y="216"/>
                  </a:cubicBezTo>
                  <a:cubicBezTo>
                    <a:pt x="33" y="221"/>
                    <a:pt x="19" y="231"/>
                    <a:pt x="11" y="240"/>
                  </a:cubicBezTo>
                  <a:cubicBezTo>
                    <a:pt x="3" y="249"/>
                    <a:pt x="2" y="260"/>
                    <a:pt x="1" y="270"/>
                  </a:cubicBezTo>
                  <a:cubicBezTo>
                    <a:pt x="0" y="280"/>
                    <a:pt x="2" y="291"/>
                    <a:pt x="3" y="299"/>
                  </a:cubicBezTo>
                  <a:cubicBezTo>
                    <a:pt x="4" y="307"/>
                    <a:pt x="4" y="308"/>
                    <a:pt x="9" y="316"/>
                  </a:cubicBezTo>
                  <a:cubicBezTo>
                    <a:pt x="14" y="324"/>
                    <a:pt x="23" y="339"/>
                    <a:pt x="33" y="346"/>
                  </a:cubicBezTo>
                  <a:cubicBezTo>
                    <a:pt x="43" y="353"/>
                    <a:pt x="58" y="354"/>
                    <a:pt x="71" y="356"/>
                  </a:cubicBezTo>
                  <a:cubicBezTo>
                    <a:pt x="84" y="358"/>
                    <a:pt x="89" y="363"/>
                    <a:pt x="109" y="358"/>
                  </a:cubicBezTo>
                  <a:cubicBezTo>
                    <a:pt x="129" y="353"/>
                    <a:pt x="169" y="337"/>
                    <a:pt x="189" y="324"/>
                  </a:cubicBezTo>
                  <a:cubicBezTo>
                    <a:pt x="209" y="311"/>
                    <a:pt x="221" y="289"/>
                    <a:pt x="231" y="277"/>
                  </a:cubicBezTo>
                  <a:cubicBezTo>
                    <a:pt x="241" y="265"/>
                    <a:pt x="250" y="263"/>
                    <a:pt x="251" y="251"/>
                  </a:cubicBezTo>
                  <a:cubicBezTo>
                    <a:pt x="252" y="239"/>
                    <a:pt x="243" y="219"/>
                    <a:pt x="235" y="202"/>
                  </a:cubicBezTo>
                  <a:cubicBezTo>
                    <a:pt x="227" y="185"/>
                    <a:pt x="226" y="175"/>
                    <a:pt x="201" y="148"/>
                  </a:cubicBezTo>
                  <a:cubicBezTo>
                    <a:pt x="176" y="121"/>
                    <a:pt x="117" y="65"/>
                    <a:pt x="87" y="41"/>
                  </a:cubicBezTo>
                  <a:cubicBezTo>
                    <a:pt x="57" y="17"/>
                    <a:pt x="35" y="10"/>
                    <a:pt x="23" y="5"/>
                  </a:cubicBezTo>
                  <a:cubicBezTo>
                    <a:pt x="11" y="0"/>
                    <a:pt x="15" y="8"/>
                    <a:pt x="14" y="12"/>
                  </a:cubicBezTo>
                  <a:cubicBezTo>
                    <a:pt x="13" y="16"/>
                    <a:pt x="16" y="17"/>
                    <a:pt x="19" y="28"/>
                  </a:cubicBezTo>
                  <a:cubicBezTo>
                    <a:pt x="22" y="39"/>
                    <a:pt x="25" y="60"/>
                    <a:pt x="33" y="79"/>
                  </a:cubicBezTo>
                  <a:cubicBezTo>
                    <a:pt x="41" y="98"/>
                    <a:pt x="53" y="118"/>
                    <a:pt x="69" y="142"/>
                  </a:cubicBezTo>
                  <a:cubicBezTo>
                    <a:pt x="85" y="166"/>
                    <a:pt x="121" y="209"/>
                    <a:pt x="126" y="220"/>
                  </a:cubicBezTo>
                  <a:close/>
                </a:path>
              </a:pathLst>
            </a:custGeom>
            <a:solidFill>
              <a:schemeClr val="bg1"/>
            </a:solidFill>
            <a:ln w="9525">
              <a:solidFill>
                <a:schemeClr val="tx1"/>
              </a:solidFill>
              <a:round/>
              <a:headEnd/>
              <a:tailEnd/>
            </a:ln>
          </p:spPr>
          <p:txBody>
            <a:bodyPr/>
            <a:lstStyle/>
            <a:p>
              <a:endParaRPr lang="en-US"/>
            </a:p>
          </p:txBody>
        </p:sp>
        <p:sp>
          <p:nvSpPr>
            <p:cNvPr id="106547" name="Freeform 82"/>
            <p:cNvSpPr>
              <a:spLocks/>
            </p:cNvSpPr>
            <p:nvPr/>
          </p:nvSpPr>
          <p:spPr bwMode="auto">
            <a:xfrm>
              <a:off x="2251" y="980"/>
              <a:ext cx="259" cy="66"/>
            </a:xfrm>
            <a:custGeom>
              <a:avLst/>
              <a:gdLst>
                <a:gd name="T0" fmla="*/ 0 w 259"/>
                <a:gd name="T1" fmla="*/ 66 h 66"/>
                <a:gd name="T2" fmla="*/ 77 w 259"/>
                <a:gd name="T3" fmla="*/ 9 h 66"/>
                <a:gd name="T4" fmla="*/ 178 w 259"/>
                <a:gd name="T5" fmla="*/ 9 h 66"/>
                <a:gd name="T6" fmla="*/ 259 w 259"/>
                <a:gd name="T7" fmla="*/ 14 h 66"/>
                <a:gd name="T8" fmla="*/ 0 60000 65536"/>
                <a:gd name="T9" fmla="*/ 0 60000 65536"/>
                <a:gd name="T10" fmla="*/ 0 60000 65536"/>
                <a:gd name="T11" fmla="*/ 0 60000 65536"/>
                <a:gd name="T12" fmla="*/ 0 w 259"/>
                <a:gd name="T13" fmla="*/ 0 h 66"/>
                <a:gd name="T14" fmla="*/ 259 w 259"/>
                <a:gd name="T15" fmla="*/ 66 h 66"/>
              </a:gdLst>
              <a:ahLst/>
              <a:cxnLst>
                <a:cxn ang="T8">
                  <a:pos x="T0" y="T1"/>
                </a:cxn>
                <a:cxn ang="T9">
                  <a:pos x="T2" y="T3"/>
                </a:cxn>
                <a:cxn ang="T10">
                  <a:pos x="T4" y="T5"/>
                </a:cxn>
                <a:cxn ang="T11">
                  <a:pos x="T6" y="T7"/>
                </a:cxn>
              </a:cxnLst>
              <a:rect l="T12" t="T13" r="T14" b="T15"/>
              <a:pathLst>
                <a:path w="259" h="66">
                  <a:moveTo>
                    <a:pt x="0" y="66"/>
                  </a:moveTo>
                  <a:cubicBezTo>
                    <a:pt x="24" y="42"/>
                    <a:pt x="48" y="18"/>
                    <a:pt x="77" y="9"/>
                  </a:cubicBezTo>
                  <a:cubicBezTo>
                    <a:pt x="106" y="0"/>
                    <a:pt x="148" y="8"/>
                    <a:pt x="178" y="9"/>
                  </a:cubicBezTo>
                  <a:cubicBezTo>
                    <a:pt x="208" y="10"/>
                    <a:pt x="245" y="13"/>
                    <a:pt x="259" y="14"/>
                  </a:cubicBezTo>
                </a:path>
              </a:pathLst>
            </a:custGeom>
            <a:noFill/>
            <a:ln w="9525">
              <a:solidFill>
                <a:schemeClr val="tx1"/>
              </a:solidFill>
              <a:round/>
              <a:headEnd/>
              <a:tailEnd/>
            </a:ln>
          </p:spPr>
          <p:txBody>
            <a:bodyPr/>
            <a:lstStyle/>
            <a:p>
              <a:endParaRPr lang="en-US"/>
            </a:p>
          </p:txBody>
        </p:sp>
        <p:sp>
          <p:nvSpPr>
            <p:cNvPr id="106548" name="Freeform 83"/>
            <p:cNvSpPr>
              <a:spLocks/>
            </p:cNvSpPr>
            <p:nvPr/>
          </p:nvSpPr>
          <p:spPr bwMode="auto">
            <a:xfrm>
              <a:off x="1939" y="1882"/>
              <a:ext cx="239" cy="101"/>
            </a:xfrm>
            <a:custGeom>
              <a:avLst/>
              <a:gdLst>
                <a:gd name="T0" fmla="*/ 19 w 239"/>
                <a:gd name="T1" fmla="*/ 0 h 101"/>
                <a:gd name="T2" fmla="*/ 9 w 239"/>
                <a:gd name="T3" fmla="*/ 53 h 101"/>
                <a:gd name="T4" fmla="*/ 76 w 239"/>
                <a:gd name="T5" fmla="*/ 96 h 101"/>
                <a:gd name="T6" fmla="*/ 167 w 239"/>
                <a:gd name="T7" fmla="*/ 82 h 101"/>
                <a:gd name="T8" fmla="*/ 239 w 239"/>
                <a:gd name="T9" fmla="*/ 53 h 101"/>
                <a:gd name="T10" fmla="*/ 0 60000 65536"/>
                <a:gd name="T11" fmla="*/ 0 60000 65536"/>
                <a:gd name="T12" fmla="*/ 0 60000 65536"/>
                <a:gd name="T13" fmla="*/ 0 60000 65536"/>
                <a:gd name="T14" fmla="*/ 0 60000 65536"/>
                <a:gd name="T15" fmla="*/ 0 w 239"/>
                <a:gd name="T16" fmla="*/ 0 h 101"/>
                <a:gd name="T17" fmla="*/ 239 w 239"/>
                <a:gd name="T18" fmla="*/ 101 h 101"/>
              </a:gdLst>
              <a:ahLst/>
              <a:cxnLst>
                <a:cxn ang="T10">
                  <a:pos x="T0" y="T1"/>
                </a:cxn>
                <a:cxn ang="T11">
                  <a:pos x="T2" y="T3"/>
                </a:cxn>
                <a:cxn ang="T12">
                  <a:pos x="T4" y="T5"/>
                </a:cxn>
                <a:cxn ang="T13">
                  <a:pos x="T6" y="T7"/>
                </a:cxn>
                <a:cxn ang="T14">
                  <a:pos x="T8" y="T9"/>
                </a:cxn>
              </a:cxnLst>
              <a:rect l="T15" t="T16" r="T17" b="T18"/>
              <a:pathLst>
                <a:path w="239" h="101">
                  <a:moveTo>
                    <a:pt x="19" y="0"/>
                  </a:moveTo>
                  <a:cubicBezTo>
                    <a:pt x="9" y="18"/>
                    <a:pt x="0" y="37"/>
                    <a:pt x="9" y="53"/>
                  </a:cubicBezTo>
                  <a:cubicBezTo>
                    <a:pt x="18" y="69"/>
                    <a:pt x="50" y="91"/>
                    <a:pt x="76" y="96"/>
                  </a:cubicBezTo>
                  <a:cubicBezTo>
                    <a:pt x="102" y="101"/>
                    <a:pt x="140" y="89"/>
                    <a:pt x="167" y="82"/>
                  </a:cubicBezTo>
                  <a:cubicBezTo>
                    <a:pt x="194" y="75"/>
                    <a:pt x="216" y="64"/>
                    <a:pt x="239" y="53"/>
                  </a:cubicBezTo>
                </a:path>
              </a:pathLst>
            </a:custGeom>
            <a:noFill/>
            <a:ln w="9525">
              <a:solidFill>
                <a:schemeClr val="tx1"/>
              </a:solidFill>
              <a:round/>
              <a:headEnd/>
              <a:tailEnd/>
            </a:ln>
          </p:spPr>
          <p:txBody>
            <a:bodyPr/>
            <a:lstStyle/>
            <a:p>
              <a:endParaRPr lang="en-US"/>
            </a:p>
          </p:txBody>
        </p:sp>
        <p:sp>
          <p:nvSpPr>
            <p:cNvPr id="106549" name="Freeform 84"/>
            <p:cNvSpPr>
              <a:spLocks/>
            </p:cNvSpPr>
            <p:nvPr/>
          </p:nvSpPr>
          <p:spPr bwMode="auto">
            <a:xfrm>
              <a:off x="1920" y="1867"/>
              <a:ext cx="182" cy="38"/>
            </a:xfrm>
            <a:custGeom>
              <a:avLst/>
              <a:gdLst>
                <a:gd name="T0" fmla="*/ 0 w 182"/>
                <a:gd name="T1" fmla="*/ 0 h 38"/>
                <a:gd name="T2" fmla="*/ 96 w 182"/>
                <a:gd name="T3" fmla="*/ 34 h 38"/>
                <a:gd name="T4" fmla="*/ 182 w 182"/>
                <a:gd name="T5" fmla="*/ 24 h 38"/>
                <a:gd name="T6" fmla="*/ 0 60000 65536"/>
                <a:gd name="T7" fmla="*/ 0 60000 65536"/>
                <a:gd name="T8" fmla="*/ 0 60000 65536"/>
                <a:gd name="T9" fmla="*/ 0 w 182"/>
                <a:gd name="T10" fmla="*/ 0 h 38"/>
                <a:gd name="T11" fmla="*/ 182 w 182"/>
                <a:gd name="T12" fmla="*/ 38 h 38"/>
              </a:gdLst>
              <a:ahLst/>
              <a:cxnLst>
                <a:cxn ang="T6">
                  <a:pos x="T0" y="T1"/>
                </a:cxn>
                <a:cxn ang="T7">
                  <a:pos x="T2" y="T3"/>
                </a:cxn>
                <a:cxn ang="T8">
                  <a:pos x="T4" y="T5"/>
                </a:cxn>
              </a:cxnLst>
              <a:rect l="T9" t="T10" r="T11" b="T12"/>
              <a:pathLst>
                <a:path w="182" h="38">
                  <a:moveTo>
                    <a:pt x="0" y="0"/>
                  </a:moveTo>
                  <a:cubicBezTo>
                    <a:pt x="33" y="15"/>
                    <a:pt x="66" y="30"/>
                    <a:pt x="96" y="34"/>
                  </a:cubicBezTo>
                  <a:cubicBezTo>
                    <a:pt x="126" y="38"/>
                    <a:pt x="154" y="31"/>
                    <a:pt x="182" y="24"/>
                  </a:cubicBezTo>
                </a:path>
              </a:pathLst>
            </a:custGeom>
            <a:noFill/>
            <a:ln w="9525">
              <a:solidFill>
                <a:schemeClr val="tx1"/>
              </a:solidFill>
              <a:round/>
              <a:headEnd/>
              <a:tailEnd/>
            </a:ln>
          </p:spPr>
          <p:txBody>
            <a:bodyPr/>
            <a:lstStyle/>
            <a:p>
              <a:endParaRPr lang="en-US"/>
            </a:p>
          </p:txBody>
        </p:sp>
        <p:sp>
          <p:nvSpPr>
            <p:cNvPr id="106550" name="Freeform 85"/>
            <p:cNvSpPr>
              <a:spLocks/>
            </p:cNvSpPr>
            <p:nvPr/>
          </p:nvSpPr>
          <p:spPr bwMode="auto">
            <a:xfrm>
              <a:off x="2617" y="1169"/>
              <a:ext cx="589" cy="173"/>
            </a:xfrm>
            <a:custGeom>
              <a:avLst/>
              <a:gdLst>
                <a:gd name="T0" fmla="*/ 0 w 589"/>
                <a:gd name="T1" fmla="*/ 0 h 173"/>
                <a:gd name="T2" fmla="*/ 23 w 589"/>
                <a:gd name="T3" fmla="*/ 54 h 173"/>
                <a:gd name="T4" fmla="*/ 105 w 589"/>
                <a:gd name="T5" fmla="*/ 107 h 173"/>
                <a:gd name="T6" fmla="*/ 196 w 589"/>
                <a:gd name="T7" fmla="*/ 131 h 173"/>
                <a:gd name="T8" fmla="*/ 373 w 589"/>
                <a:gd name="T9" fmla="*/ 157 h 173"/>
                <a:gd name="T10" fmla="*/ 589 w 589"/>
                <a:gd name="T11" fmla="*/ 173 h 173"/>
                <a:gd name="T12" fmla="*/ 0 60000 65536"/>
                <a:gd name="T13" fmla="*/ 0 60000 65536"/>
                <a:gd name="T14" fmla="*/ 0 60000 65536"/>
                <a:gd name="T15" fmla="*/ 0 60000 65536"/>
                <a:gd name="T16" fmla="*/ 0 60000 65536"/>
                <a:gd name="T17" fmla="*/ 0 60000 65536"/>
                <a:gd name="T18" fmla="*/ 0 w 589"/>
                <a:gd name="T19" fmla="*/ 0 h 173"/>
                <a:gd name="T20" fmla="*/ 589 w 58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589" h="173">
                  <a:moveTo>
                    <a:pt x="0" y="0"/>
                  </a:moveTo>
                  <a:cubicBezTo>
                    <a:pt x="3" y="18"/>
                    <a:pt x="6" y="36"/>
                    <a:pt x="23" y="54"/>
                  </a:cubicBezTo>
                  <a:cubicBezTo>
                    <a:pt x="40" y="72"/>
                    <a:pt x="76" y="94"/>
                    <a:pt x="105" y="107"/>
                  </a:cubicBezTo>
                  <a:cubicBezTo>
                    <a:pt x="134" y="120"/>
                    <a:pt x="151" y="123"/>
                    <a:pt x="196" y="131"/>
                  </a:cubicBezTo>
                  <a:cubicBezTo>
                    <a:pt x="241" y="139"/>
                    <a:pt x="308" y="150"/>
                    <a:pt x="373" y="157"/>
                  </a:cubicBezTo>
                  <a:cubicBezTo>
                    <a:pt x="438" y="164"/>
                    <a:pt x="513" y="168"/>
                    <a:pt x="589" y="173"/>
                  </a:cubicBezTo>
                </a:path>
              </a:pathLst>
            </a:custGeom>
            <a:noFill/>
            <a:ln w="9525">
              <a:solidFill>
                <a:schemeClr val="tx1"/>
              </a:solidFill>
              <a:round/>
              <a:headEnd/>
              <a:tailEnd/>
            </a:ln>
          </p:spPr>
          <p:txBody>
            <a:bodyPr/>
            <a:lstStyle/>
            <a:p>
              <a:endParaRPr lang="en-US"/>
            </a:p>
          </p:txBody>
        </p:sp>
        <p:sp>
          <p:nvSpPr>
            <p:cNvPr id="106551" name="Freeform 86"/>
            <p:cNvSpPr>
              <a:spLocks/>
            </p:cNvSpPr>
            <p:nvPr/>
          </p:nvSpPr>
          <p:spPr bwMode="auto">
            <a:xfrm>
              <a:off x="2560" y="1747"/>
              <a:ext cx="712" cy="813"/>
            </a:xfrm>
            <a:custGeom>
              <a:avLst/>
              <a:gdLst>
                <a:gd name="T0" fmla="*/ 0 w 712"/>
                <a:gd name="T1" fmla="*/ 39 h 813"/>
                <a:gd name="T2" fmla="*/ 64 w 712"/>
                <a:gd name="T3" fmla="*/ 19 h 813"/>
                <a:gd name="T4" fmla="*/ 122 w 712"/>
                <a:gd name="T5" fmla="*/ 0 h 813"/>
                <a:gd name="T6" fmla="*/ 256 w 712"/>
                <a:gd name="T7" fmla="*/ 19 h 813"/>
                <a:gd name="T8" fmla="*/ 333 w 712"/>
                <a:gd name="T9" fmla="*/ 83 h 813"/>
                <a:gd name="T10" fmla="*/ 390 w 712"/>
                <a:gd name="T11" fmla="*/ 192 h 813"/>
                <a:gd name="T12" fmla="*/ 461 w 712"/>
                <a:gd name="T13" fmla="*/ 346 h 813"/>
                <a:gd name="T14" fmla="*/ 499 w 712"/>
                <a:gd name="T15" fmla="*/ 384 h 813"/>
                <a:gd name="T16" fmla="*/ 538 w 712"/>
                <a:gd name="T17" fmla="*/ 384 h 813"/>
                <a:gd name="T18" fmla="*/ 589 w 712"/>
                <a:gd name="T19" fmla="*/ 365 h 813"/>
                <a:gd name="T20" fmla="*/ 634 w 712"/>
                <a:gd name="T21" fmla="*/ 416 h 813"/>
                <a:gd name="T22" fmla="*/ 659 w 712"/>
                <a:gd name="T23" fmla="*/ 519 h 813"/>
                <a:gd name="T24" fmla="*/ 704 w 712"/>
                <a:gd name="T25" fmla="*/ 563 h 813"/>
                <a:gd name="T26" fmla="*/ 704 w 712"/>
                <a:gd name="T27" fmla="*/ 640 h 813"/>
                <a:gd name="T28" fmla="*/ 698 w 712"/>
                <a:gd name="T29" fmla="*/ 679 h 813"/>
                <a:gd name="T30" fmla="*/ 621 w 712"/>
                <a:gd name="T31" fmla="*/ 813 h 8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813"/>
                <a:gd name="T50" fmla="*/ 712 w 712"/>
                <a:gd name="T51" fmla="*/ 813 h 8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813">
                  <a:moveTo>
                    <a:pt x="0" y="39"/>
                  </a:moveTo>
                  <a:cubicBezTo>
                    <a:pt x="22" y="32"/>
                    <a:pt x="44" y="25"/>
                    <a:pt x="64" y="19"/>
                  </a:cubicBezTo>
                  <a:cubicBezTo>
                    <a:pt x="84" y="13"/>
                    <a:pt x="90" y="0"/>
                    <a:pt x="122" y="0"/>
                  </a:cubicBezTo>
                  <a:cubicBezTo>
                    <a:pt x="154" y="0"/>
                    <a:pt x="221" y="5"/>
                    <a:pt x="256" y="19"/>
                  </a:cubicBezTo>
                  <a:cubicBezTo>
                    <a:pt x="291" y="33"/>
                    <a:pt x="311" y="54"/>
                    <a:pt x="333" y="83"/>
                  </a:cubicBezTo>
                  <a:cubicBezTo>
                    <a:pt x="355" y="112"/>
                    <a:pt x="369" y="148"/>
                    <a:pt x="390" y="192"/>
                  </a:cubicBezTo>
                  <a:cubicBezTo>
                    <a:pt x="411" y="236"/>
                    <a:pt x="443" y="314"/>
                    <a:pt x="461" y="346"/>
                  </a:cubicBezTo>
                  <a:cubicBezTo>
                    <a:pt x="479" y="378"/>
                    <a:pt x="486" y="378"/>
                    <a:pt x="499" y="384"/>
                  </a:cubicBezTo>
                  <a:cubicBezTo>
                    <a:pt x="512" y="390"/>
                    <a:pt x="523" y="387"/>
                    <a:pt x="538" y="384"/>
                  </a:cubicBezTo>
                  <a:cubicBezTo>
                    <a:pt x="553" y="381"/>
                    <a:pt x="573" y="360"/>
                    <a:pt x="589" y="365"/>
                  </a:cubicBezTo>
                  <a:cubicBezTo>
                    <a:pt x="605" y="370"/>
                    <a:pt x="622" y="390"/>
                    <a:pt x="634" y="416"/>
                  </a:cubicBezTo>
                  <a:cubicBezTo>
                    <a:pt x="646" y="442"/>
                    <a:pt x="647" y="495"/>
                    <a:pt x="659" y="519"/>
                  </a:cubicBezTo>
                  <a:cubicBezTo>
                    <a:pt x="671" y="543"/>
                    <a:pt x="697" y="543"/>
                    <a:pt x="704" y="563"/>
                  </a:cubicBezTo>
                  <a:cubicBezTo>
                    <a:pt x="711" y="583"/>
                    <a:pt x="705" y="621"/>
                    <a:pt x="704" y="640"/>
                  </a:cubicBezTo>
                  <a:cubicBezTo>
                    <a:pt x="703" y="659"/>
                    <a:pt x="712" y="650"/>
                    <a:pt x="698" y="679"/>
                  </a:cubicBezTo>
                  <a:cubicBezTo>
                    <a:pt x="684" y="708"/>
                    <a:pt x="634" y="791"/>
                    <a:pt x="621" y="813"/>
                  </a:cubicBezTo>
                </a:path>
              </a:pathLst>
            </a:custGeom>
            <a:noFill/>
            <a:ln w="9525">
              <a:solidFill>
                <a:schemeClr val="tx1"/>
              </a:solidFill>
              <a:round/>
              <a:headEnd/>
              <a:tailEnd/>
            </a:ln>
          </p:spPr>
          <p:txBody>
            <a:bodyPr/>
            <a:lstStyle/>
            <a:p>
              <a:endParaRPr lang="en-US"/>
            </a:p>
          </p:txBody>
        </p:sp>
        <p:sp>
          <p:nvSpPr>
            <p:cNvPr id="106552" name="Freeform 87"/>
            <p:cNvSpPr>
              <a:spLocks/>
            </p:cNvSpPr>
            <p:nvPr/>
          </p:nvSpPr>
          <p:spPr bwMode="auto">
            <a:xfrm>
              <a:off x="2569" y="1840"/>
              <a:ext cx="259" cy="302"/>
            </a:xfrm>
            <a:custGeom>
              <a:avLst/>
              <a:gdLst>
                <a:gd name="T0" fmla="*/ 4 w 259"/>
                <a:gd name="T1" fmla="*/ 270 h 302"/>
                <a:gd name="T2" fmla="*/ 1 w 259"/>
                <a:gd name="T3" fmla="*/ 228 h 302"/>
                <a:gd name="T4" fmla="*/ 12 w 259"/>
                <a:gd name="T5" fmla="*/ 99 h 302"/>
                <a:gd name="T6" fmla="*/ 56 w 259"/>
                <a:gd name="T7" fmla="*/ 28 h 302"/>
                <a:gd name="T8" fmla="*/ 96 w 259"/>
                <a:gd name="T9" fmla="*/ 7 h 302"/>
                <a:gd name="T10" fmla="*/ 139 w 259"/>
                <a:gd name="T11" fmla="*/ 3 h 302"/>
                <a:gd name="T12" fmla="*/ 195 w 259"/>
                <a:gd name="T13" fmla="*/ 23 h 302"/>
                <a:gd name="T14" fmla="*/ 238 w 259"/>
                <a:gd name="T15" fmla="*/ 65 h 302"/>
                <a:gd name="T16" fmla="*/ 256 w 259"/>
                <a:gd name="T17" fmla="*/ 263 h 302"/>
                <a:gd name="T18" fmla="*/ 219 w 259"/>
                <a:gd name="T19" fmla="*/ 276 h 302"/>
                <a:gd name="T20" fmla="*/ 116 w 259"/>
                <a:gd name="T21" fmla="*/ 299 h 302"/>
                <a:gd name="T22" fmla="*/ 56 w 259"/>
                <a:gd name="T23" fmla="*/ 294 h 302"/>
                <a:gd name="T24" fmla="*/ 17 w 259"/>
                <a:gd name="T25" fmla="*/ 289 h 302"/>
                <a:gd name="T26" fmla="*/ 4 w 259"/>
                <a:gd name="T27" fmla="*/ 270 h 3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302"/>
                <a:gd name="T44" fmla="*/ 259 w 259"/>
                <a:gd name="T45" fmla="*/ 302 h 3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302">
                  <a:moveTo>
                    <a:pt x="4" y="270"/>
                  </a:moveTo>
                  <a:cubicBezTo>
                    <a:pt x="1" y="260"/>
                    <a:pt x="0" y="256"/>
                    <a:pt x="1" y="228"/>
                  </a:cubicBezTo>
                  <a:cubicBezTo>
                    <a:pt x="2" y="200"/>
                    <a:pt x="3" y="132"/>
                    <a:pt x="12" y="99"/>
                  </a:cubicBezTo>
                  <a:cubicBezTo>
                    <a:pt x="21" y="66"/>
                    <a:pt x="42" y="43"/>
                    <a:pt x="56" y="28"/>
                  </a:cubicBezTo>
                  <a:cubicBezTo>
                    <a:pt x="70" y="13"/>
                    <a:pt x="82" y="11"/>
                    <a:pt x="96" y="7"/>
                  </a:cubicBezTo>
                  <a:cubicBezTo>
                    <a:pt x="110" y="3"/>
                    <a:pt x="123" y="0"/>
                    <a:pt x="139" y="3"/>
                  </a:cubicBezTo>
                  <a:cubicBezTo>
                    <a:pt x="155" y="6"/>
                    <a:pt x="178" y="13"/>
                    <a:pt x="195" y="23"/>
                  </a:cubicBezTo>
                  <a:cubicBezTo>
                    <a:pt x="212" y="33"/>
                    <a:pt x="228" y="25"/>
                    <a:pt x="238" y="65"/>
                  </a:cubicBezTo>
                  <a:cubicBezTo>
                    <a:pt x="248" y="105"/>
                    <a:pt x="259" y="228"/>
                    <a:pt x="256" y="263"/>
                  </a:cubicBezTo>
                  <a:cubicBezTo>
                    <a:pt x="253" y="298"/>
                    <a:pt x="242" y="270"/>
                    <a:pt x="219" y="276"/>
                  </a:cubicBezTo>
                  <a:cubicBezTo>
                    <a:pt x="196" y="282"/>
                    <a:pt x="143" y="296"/>
                    <a:pt x="116" y="299"/>
                  </a:cubicBezTo>
                  <a:cubicBezTo>
                    <a:pt x="89" y="302"/>
                    <a:pt x="72" y="296"/>
                    <a:pt x="56" y="294"/>
                  </a:cubicBezTo>
                  <a:cubicBezTo>
                    <a:pt x="40" y="292"/>
                    <a:pt x="25" y="293"/>
                    <a:pt x="17" y="289"/>
                  </a:cubicBezTo>
                  <a:cubicBezTo>
                    <a:pt x="9" y="285"/>
                    <a:pt x="7" y="280"/>
                    <a:pt x="4" y="270"/>
                  </a:cubicBezTo>
                  <a:close/>
                </a:path>
              </a:pathLst>
            </a:custGeom>
            <a:gradFill rotWithShape="1">
              <a:gsLst>
                <a:gs pos="0">
                  <a:srgbClr val="CC6600"/>
                </a:gs>
                <a:gs pos="50000">
                  <a:srgbClr val="800000"/>
                </a:gs>
                <a:gs pos="100000">
                  <a:srgbClr val="CC6600"/>
                </a:gs>
              </a:gsLst>
              <a:lin ang="0" scaled="1"/>
            </a:gradFill>
            <a:ln w="9525">
              <a:solidFill>
                <a:schemeClr val="tx1"/>
              </a:solidFill>
              <a:round/>
              <a:headEnd/>
              <a:tailEnd/>
            </a:ln>
          </p:spPr>
          <p:txBody>
            <a:bodyPr/>
            <a:lstStyle/>
            <a:p>
              <a:endParaRPr lang="en-US"/>
            </a:p>
          </p:txBody>
        </p:sp>
        <p:sp>
          <p:nvSpPr>
            <p:cNvPr id="106553" name="Freeform 88"/>
            <p:cNvSpPr>
              <a:spLocks/>
            </p:cNvSpPr>
            <p:nvPr/>
          </p:nvSpPr>
          <p:spPr bwMode="auto">
            <a:xfrm>
              <a:off x="2668" y="1274"/>
              <a:ext cx="209" cy="501"/>
            </a:xfrm>
            <a:custGeom>
              <a:avLst/>
              <a:gdLst>
                <a:gd name="T0" fmla="*/ 50 w 209"/>
                <a:gd name="T1" fmla="*/ 1 h 501"/>
                <a:gd name="T2" fmla="*/ 68 w 209"/>
                <a:gd name="T3" fmla="*/ 20 h 501"/>
                <a:gd name="T4" fmla="*/ 102 w 209"/>
                <a:gd name="T5" fmla="*/ 75 h 501"/>
                <a:gd name="T6" fmla="*/ 121 w 209"/>
                <a:gd name="T7" fmla="*/ 164 h 501"/>
                <a:gd name="T8" fmla="*/ 129 w 209"/>
                <a:gd name="T9" fmla="*/ 270 h 501"/>
                <a:gd name="T10" fmla="*/ 116 w 209"/>
                <a:gd name="T11" fmla="*/ 331 h 501"/>
                <a:gd name="T12" fmla="*/ 74 w 209"/>
                <a:gd name="T13" fmla="*/ 411 h 501"/>
                <a:gd name="T14" fmla="*/ 7 w 209"/>
                <a:gd name="T15" fmla="*/ 484 h 501"/>
                <a:gd name="T16" fmla="*/ 31 w 209"/>
                <a:gd name="T17" fmla="*/ 489 h 501"/>
                <a:gd name="T18" fmla="*/ 79 w 209"/>
                <a:gd name="T19" fmla="*/ 492 h 501"/>
                <a:gd name="T20" fmla="*/ 140 w 209"/>
                <a:gd name="T21" fmla="*/ 436 h 501"/>
                <a:gd name="T22" fmla="*/ 199 w 209"/>
                <a:gd name="T23" fmla="*/ 318 h 501"/>
                <a:gd name="T24" fmla="*/ 198 w 209"/>
                <a:gd name="T25" fmla="*/ 208 h 501"/>
                <a:gd name="T26" fmla="*/ 177 w 209"/>
                <a:gd name="T27" fmla="*/ 80 h 501"/>
                <a:gd name="T28" fmla="*/ 148 w 209"/>
                <a:gd name="T29" fmla="*/ 25 h 501"/>
                <a:gd name="T30" fmla="*/ 135 w 209"/>
                <a:gd name="T31" fmla="*/ 25 h 501"/>
                <a:gd name="T32" fmla="*/ 108 w 209"/>
                <a:gd name="T33" fmla="*/ 20 h 501"/>
                <a:gd name="T34" fmla="*/ 79 w 209"/>
                <a:gd name="T35" fmla="*/ 12 h 501"/>
                <a:gd name="T36" fmla="*/ 50 w 209"/>
                <a:gd name="T37" fmla="*/ 1 h 5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501"/>
                <a:gd name="T59" fmla="*/ 209 w 209"/>
                <a:gd name="T60" fmla="*/ 501 h 5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501">
                  <a:moveTo>
                    <a:pt x="50" y="1"/>
                  </a:moveTo>
                  <a:cubicBezTo>
                    <a:pt x="48" y="2"/>
                    <a:pt x="59" y="8"/>
                    <a:pt x="68" y="20"/>
                  </a:cubicBezTo>
                  <a:cubicBezTo>
                    <a:pt x="77" y="32"/>
                    <a:pt x="93" y="51"/>
                    <a:pt x="102" y="75"/>
                  </a:cubicBezTo>
                  <a:cubicBezTo>
                    <a:pt x="111" y="99"/>
                    <a:pt x="116" y="132"/>
                    <a:pt x="121" y="164"/>
                  </a:cubicBezTo>
                  <a:cubicBezTo>
                    <a:pt x="126" y="196"/>
                    <a:pt x="130" y="242"/>
                    <a:pt x="129" y="270"/>
                  </a:cubicBezTo>
                  <a:cubicBezTo>
                    <a:pt x="128" y="298"/>
                    <a:pt x="125" y="308"/>
                    <a:pt x="116" y="331"/>
                  </a:cubicBezTo>
                  <a:cubicBezTo>
                    <a:pt x="107" y="354"/>
                    <a:pt x="92" y="386"/>
                    <a:pt x="74" y="411"/>
                  </a:cubicBezTo>
                  <a:cubicBezTo>
                    <a:pt x="56" y="436"/>
                    <a:pt x="14" y="471"/>
                    <a:pt x="7" y="484"/>
                  </a:cubicBezTo>
                  <a:cubicBezTo>
                    <a:pt x="0" y="497"/>
                    <a:pt x="19" y="488"/>
                    <a:pt x="31" y="489"/>
                  </a:cubicBezTo>
                  <a:cubicBezTo>
                    <a:pt x="43" y="490"/>
                    <a:pt x="61" y="501"/>
                    <a:pt x="79" y="492"/>
                  </a:cubicBezTo>
                  <a:cubicBezTo>
                    <a:pt x="97" y="483"/>
                    <a:pt x="120" y="465"/>
                    <a:pt x="140" y="436"/>
                  </a:cubicBezTo>
                  <a:cubicBezTo>
                    <a:pt x="160" y="407"/>
                    <a:pt x="189" y="356"/>
                    <a:pt x="199" y="318"/>
                  </a:cubicBezTo>
                  <a:cubicBezTo>
                    <a:pt x="209" y="280"/>
                    <a:pt x="202" y="248"/>
                    <a:pt x="198" y="208"/>
                  </a:cubicBezTo>
                  <a:cubicBezTo>
                    <a:pt x="194" y="168"/>
                    <a:pt x="185" y="110"/>
                    <a:pt x="177" y="80"/>
                  </a:cubicBezTo>
                  <a:cubicBezTo>
                    <a:pt x="169" y="50"/>
                    <a:pt x="155" y="34"/>
                    <a:pt x="148" y="25"/>
                  </a:cubicBezTo>
                  <a:cubicBezTo>
                    <a:pt x="141" y="16"/>
                    <a:pt x="142" y="26"/>
                    <a:pt x="135" y="25"/>
                  </a:cubicBezTo>
                  <a:cubicBezTo>
                    <a:pt x="128" y="24"/>
                    <a:pt x="117" y="22"/>
                    <a:pt x="108" y="20"/>
                  </a:cubicBezTo>
                  <a:cubicBezTo>
                    <a:pt x="99" y="18"/>
                    <a:pt x="87" y="14"/>
                    <a:pt x="79" y="12"/>
                  </a:cubicBezTo>
                  <a:cubicBezTo>
                    <a:pt x="71" y="10"/>
                    <a:pt x="52" y="0"/>
                    <a:pt x="50" y="1"/>
                  </a:cubicBezTo>
                  <a:close/>
                </a:path>
              </a:pathLst>
            </a:custGeom>
            <a:solidFill>
              <a:srgbClr val="993366"/>
            </a:solidFill>
            <a:ln w="9525">
              <a:solidFill>
                <a:schemeClr val="tx1"/>
              </a:solidFill>
              <a:round/>
              <a:headEnd/>
              <a:tailEnd/>
            </a:ln>
          </p:spPr>
          <p:txBody>
            <a:bodyPr/>
            <a:lstStyle/>
            <a:p>
              <a:endParaRPr lang="en-US"/>
            </a:p>
          </p:txBody>
        </p:sp>
        <p:sp>
          <p:nvSpPr>
            <p:cNvPr id="106554" name="Oval 89"/>
            <p:cNvSpPr>
              <a:spLocks noChangeArrowheads="1"/>
            </p:cNvSpPr>
            <p:nvPr/>
          </p:nvSpPr>
          <p:spPr bwMode="auto">
            <a:xfrm>
              <a:off x="2683" y="1768"/>
              <a:ext cx="33" cy="56"/>
            </a:xfrm>
            <a:prstGeom prst="ellipse">
              <a:avLst/>
            </a:prstGeom>
            <a:noFill/>
            <a:ln w="9525">
              <a:solidFill>
                <a:schemeClr val="tx1"/>
              </a:solidFill>
              <a:round/>
              <a:headEnd/>
              <a:tailEnd/>
            </a:ln>
          </p:spPr>
          <p:txBody>
            <a:bodyPr wrap="none" anchor="ctr"/>
            <a:lstStyle/>
            <a:p>
              <a:pPr eaLnBrk="0" hangingPunct="0"/>
              <a:endParaRPr lang="en-US" altLang="en-US"/>
            </a:p>
          </p:txBody>
        </p:sp>
        <p:sp>
          <p:nvSpPr>
            <p:cNvPr id="106555" name="Oval 90"/>
            <p:cNvSpPr>
              <a:spLocks noChangeArrowheads="1"/>
            </p:cNvSpPr>
            <p:nvPr/>
          </p:nvSpPr>
          <p:spPr bwMode="auto">
            <a:xfrm>
              <a:off x="2673" y="1810"/>
              <a:ext cx="46" cy="27"/>
            </a:xfrm>
            <a:prstGeom prst="ellipse">
              <a:avLst/>
            </a:prstGeom>
            <a:noFill/>
            <a:ln w="9525">
              <a:solidFill>
                <a:schemeClr val="tx1"/>
              </a:solidFill>
              <a:round/>
              <a:headEnd/>
              <a:tailEnd/>
            </a:ln>
          </p:spPr>
          <p:txBody>
            <a:bodyPr wrap="none" anchor="ctr"/>
            <a:lstStyle/>
            <a:p>
              <a:pPr eaLnBrk="0" hangingPunct="0"/>
              <a:endParaRPr lang="en-US" altLang="en-US"/>
            </a:p>
          </p:txBody>
        </p:sp>
        <p:sp>
          <p:nvSpPr>
            <p:cNvPr id="106556" name="Freeform 91"/>
            <p:cNvSpPr>
              <a:spLocks/>
            </p:cNvSpPr>
            <p:nvPr/>
          </p:nvSpPr>
          <p:spPr bwMode="auto">
            <a:xfrm>
              <a:off x="2680" y="2136"/>
              <a:ext cx="48" cy="74"/>
            </a:xfrm>
            <a:custGeom>
              <a:avLst/>
              <a:gdLst>
                <a:gd name="T0" fmla="*/ 2 w 48"/>
                <a:gd name="T1" fmla="*/ 2 h 74"/>
                <a:gd name="T2" fmla="*/ 1 w 48"/>
                <a:gd name="T3" fmla="*/ 28 h 74"/>
                <a:gd name="T4" fmla="*/ 9 w 48"/>
                <a:gd name="T5" fmla="*/ 67 h 74"/>
                <a:gd name="T6" fmla="*/ 37 w 48"/>
                <a:gd name="T7" fmla="*/ 68 h 74"/>
                <a:gd name="T8" fmla="*/ 46 w 48"/>
                <a:gd name="T9" fmla="*/ 36 h 74"/>
                <a:gd name="T10" fmla="*/ 46 w 48"/>
                <a:gd name="T11" fmla="*/ 0 h 74"/>
                <a:gd name="T12" fmla="*/ 0 60000 65536"/>
                <a:gd name="T13" fmla="*/ 0 60000 65536"/>
                <a:gd name="T14" fmla="*/ 0 60000 65536"/>
                <a:gd name="T15" fmla="*/ 0 60000 65536"/>
                <a:gd name="T16" fmla="*/ 0 60000 65536"/>
                <a:gd name="T17" fmla="*/ 0 60000 65536"/>
                <a:gd name="T18" fmla="*/ 0 w 48"/>
                <a:gd name="T19" fmla="*/ 0 h 74"/>
                <a:gd name="T20" fmla="*/ 48 w 4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48" h="74">
                  <a:moveTo>
                    <a:pt x="2" y="2"/>
                  </a:moveTo>
                  <a:cubicBezTo>
                    <a:pt x="1" y="9"/>
                    <a:pt x="0" y="17"/>
                    <a:pt x="1" y="28"/>
                  </a:cubicBezTo>
                  <a:cubicBezTo>
                    <a:pt x="2" y="39"/>
                    <a:pt x="3" y="60"/>
                    <a:pt x="9" y="67"/>
                  </a:cubicBezTo>
                  <a:cubicBezTo>
                    <a:pt x="15" y="74"/>
                    <a:pt x="31" y="73"/>
                    <a:pt x="37" y="68"/>
                  </a:cubicBezTo>
                  <a:cubicBezTo>
                    <a:pt x="43" y="63"/>
                    <a:pt x="44" y="47"/>
                    <a:pt x="46" y="36"/>
                  </a:cubicBezTo>
                  <a:cubicBezTo>
                    <a:pt x="48" y="25"/>
                    <a:pt x="47" y="12"/>
                    <a:pt x="46" y="0"/>
                  </a:cubicBezTo>
                </a:path>
              </a:pathLst>
            </a:custGeom>
            <a:gradFill rotWithShape="1">
              <a:gsLst>
                <a:gs pos="0">
                  <a:srgbClr val="660033"/>
                </a:gs>
                <a:gs pos="50000">
                  <a:srgbClr val="CC3300"/>
                </a:gs>
                <a:gs pos="100000">
                  <a:srgbClr val="660033"/>
                </a:gs>
              </a:gsLst>
              <a:lin ang="0" scaled="1"/>
            </a:gradFill>
            <a:ln w="9525">
              <a:solidFill>
                <a:schemeClr val="tx1"/>
              </a:solidFill>
              <a:round/>
              <a:headEnd/>
              <a:tailEnd/>
            </a:ln>
          </p:spPr>
          <p:txBody>
            <a:bodyPr/>
            <a:lstStyle/>
            <a:p>
              <a:endParaRPr lang="en-US"/>
            </a:p>
          </p:txBody>
        </p:sp>
        <p:sp>
          <p:nvSpPr>
            <p:cNvPr id="106557" name="Freeform 92"/>
            <p:cNvSpPr>
              <a:spLocks/>
            </p:cNvSpPr>
            <p:nvPr/>
          </p:nvSpPr>
          <p:spPr bwMode="auto">
            <a:xfrm>
              <a:off x="2222" y="1181"/>
              <a:ext cx="22" cy="216"/>
            </a:xfrm>
            <a:custGeom>
              <a:avLst/>
              <a:gdLst>
                <a:gd name="T0" fmla="*/ 20 w 22"/>
                <a:gd name="T1" fmla="*/ 0 h 216"/>
                <a:gd name="T2" fmla="*/ 20 w 22"/>
                <a:gd name="T3" fmla="*/ 29 h 216"/>
                <a:gd name="T4" fmla="*/ 5 w 22"/>
                <a:gd name="T5" fmla="*/ 115 h 216"/>
                <a:gd name="T6" fmla="*/ 0 w 22"/>
                <a:gd name="T7" fmla="*/ 216 h 216"/>
                <a:gd name="T8" fmla="*/ 0 60000 65536"/>
                <a:gd name="T9" fmla="*/ 0 60000 65536"/>
                <a:gd name="T10" fmla="*/ 0 60000 65536"/>
                <a:gd name="T11" fmla="*/ 0 60000 65536"/>
                <a:gd name="T12" fmla="*/ 0 w 22"/>
                <a:gd name="T13" fmla="*/ 0 h 216"/>
                <a:gd name="T14" fmla="*/ 22 w 22"/>
                <a:gd name="T15" fmla="*/ 216 h 216"/>
              </a:gdLst>
              <a:ahLst/>
              <a:cxnLst>
                <a:cxn ang="T8">
                  <a:pos x="T0" y="T1"/>
                </a:cxn>
                <a:cxn ang="T9">
                  <a:pos x="T2" y="T3"/>
                </a:cxn>
                <a:cxn ang="T10">
                  <a:pos x="T4" y="T5"/>
                </a:cxn>
                <a:cxn ang="T11">
                  <a:pos x="T6" y="T7"/>
                </a:cxn>
              </a:cxnLst>
              <a:rect l="T12" t="T13" r="T14" b="T15"/>
              <a:pathLst>
                <a:path w="22" h="216">
                  <a:moveTo>
                    <a:pt x="20" y="0"/>
                  </a:moveTo>
                  <a:cubicBezTo>
                    <a:pt x="21" y="5"/>
                    <a:pt x="22" y="10"/>
                    <a:pt x="20" y="29"/>
                  </a:cubicBezTo>
                  <a:cubicBezTo>
                    <a:pt x="18" y="48"/>
                    <a:pt x="8" y="84"/>
                    <a:pt x="5" y="115"/>
                  </a:cubicBezTo>
                  <a:cubicBezTo>
                    <a:pt x="2" y="146"/>
                    <a:pt x="1" y="181"/>
                    <a:pt x="0" y="216"/>
                  </a:cubicBezTo>
                </a:path>
              </a:pathLst>
            </a:custGeom>
            <a:noFill/>
            <a:ln w="9525">
              <a:solidFill>
                <a:schemeClr val="tx1"/>
              </a:solidFill>
              <a:round/>
              <a:headEnd/>
              <a:tailEnd/>
            </a:ln>
          </p:spPr>
          <p:txBody>
            <a:bodyPr/>
            <a:lstStyle/>
            <a:p>
              <a:endParaRPr lang="en-US"/>
            </a:p>
          </p:txBody>
        </p:sp>
        <p:sp>
          <p:nvSpPr>
            <p:cNvPr id="106558" name="Freeform 93"/>
            <p:cNvSpPr>
              <a:spLocks/>
            </p:cNvSpPr>
            <p:nvPr/>
          </p:nvSpPr>
          <p:spPr bwMode="auto">
            <a:xfrm>
              <a:off x="2252" y="1036"/>
              <a:ext cx="314" cy="269"/>
            </a:xfrm>
            <a:custGeom>
              <a:avLst/>
              <a:gdLst>
                <a:gd name="T0" fmla="*/ 309 w 314"/>
                <a:gd name="T1" fmla="*/ 213 h 269"/>
                <a:gd name="T2" fmla="*/ 279 w 314"/>
                <a:gd name="T3" fmla="*/ 225 h 269"/>
                <a:gd name="T4" fmla="*/ 99 w 314"/>
                <a:gd name="T5" fmla="*/ 253 h 269"/>
                <a:gd name="T6" fmla="*/ 15 w 314"/>
                <a:gd name="T7" fmla="*/ 127 h 269"/>
                <a:gd name="T8" fmla="*/ 10 w 314"/>
                <a:gd name="T9" fmla="*/ 43 h 269"/>
                <a:gd name="T10" fmla="*/ 41 w 314"/>
                <a:gd name="T11" fmla="*/ 1 h 269"/>
                <a:gd name="T12" fmla="*/ 123 w 314"/>
                <a:gd name="T13" fmla="*/ 50 h 269"/>
                <a:gd name="T14" fmla="*/ 231 w 314"/>
                <a:gd name="T15" fmla="*/ 118 h 269"/>
                <a:gd name="T16" fmla="*/ 273 w 314"/>
                <a:gd name="T17" fmla="*/ 123 h 2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4"/>
                <a:gd name="T28" fmla="*/ 0 h 269"/>
                <a:gd name="T29" fmla="*/ 314 w 314"/>
                <a:gd name="T30" fmla="*/ 269 h 2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4" h="269">
                  <a:moveTo>
                    <a:pt x="309" y="213"/>
                  </a:moveTo>
                  <a:cubicBezTo>
                    <a:pt x="311" y="215"/>
                    <a:pt x="314" y="218"/>
                    <a:pt x="279" y="225"/>
                  </a:cubicBezTo>
                  <a:cubicBezTo>
                    <a:pt x="244" y="232"/>
                    <a:pt x="143" y="269"/>
                    <a:pt x="99" y="253"/>
                  </a:cubicBezTo>
                  <a:cubicBezTo>
                    <a:pt x="55" y="237"/>
                    <a:pt x="30" y="162"/>
                    <a:pt x="15" y="127"/>
                  </a:cubicBezTo>
                  <a:cubicBezTo>
                    <a:pt x="0" y="92"/>
                    <a:pt x="6" y="64"/>
                    <a:pt x="10" y="43"/>
                  </a:cubicBezTo>
                  <a:cubicBezTo>
                    <a:pt x="14" y="22"/>
                    <a:pt x="22" y="0"/>
                    <a:pt x="41" y="1"/>
                  </a:cubicBezTo>
                  <a:cubicBezTo>
                    <a:pt x="60" y="2"/>
                    <a:pt x="91" y="30"/>
                    <a:pt x="123" y="50"/>
                  </a:cubicBezTo>
                  <a:cubicBezTo>
                    <a:pt x="155" y="70"/>
                    <a:pt x="206" y="106"/>
                    <a:pt x="231" y="118"/>
                  </a:cubicBezTo>
                  <a:cubicBezTo>
                    <a:pt x="256" y="130"/>
                    <a:pt x="264" y="126"/>
                    <a:pt x="273" y="123"/>
                  </a:cubicBezTo>
                </a:path>
              </a:pathLst>
            </a:custGeom>
            <a:noFill/>
            <a:ln w="9525">
              <a:solidFill>
                <a:schemeClr val="tx1"/>
              </a:solidFill>
              <a:round/>
              <a:headEnd/>
              <a:tailEnd/>
            </a:ln>
          </p:spPr>
          <p:txBody>
            <a:bodyPr/>
            <a:lstStyle/>
            <a:p>
              <a:endParaRPr lang="en-US"/>
            </a:p>
          </p:txBody>
        </p:sp>
        <p:sp>
          <p:nvSpPr>
            <p:cNvPr id="106559" name="Freeform 94"/>
            <p:cNvSpPr>
              <a:spLocks/>
            </p:cNvSpPr>
            <p:nvPr/>
          </p:nvSpPr>
          <p:spPr bwMode="auto">
            <a:xfrm>
              <a:off x="2255" y="1031"/>
              <a:ext cx="313" cy="263"/>
            </a:xfrm>
            <a:custGeom>
              <a:avLst/>
              <a:gdLst>
                <a:gd name="T0" fmla="*/ 272 w 313"/>
                <a:gd name="T1" fmla="*/ 133 h 263"/>
                <a:gd name="T2" fmla="*/ 278 w 313"/>
                <a:gd name="T3" fmla="*/ 143 h 263"/>
                <a:gd name="T4" fmla="*/ 294 w 313"/>
                <a:gd name="T5" fmla="*/ 159 h 263"/>
                <a:gd name="T6" fmla="*/ 309 w 313"/>
                <a:gd name="T7" fmla="*/ 221 h 263"/>
                <a:gd name="T8" fmla="*/ 269 w 313"/>
                <a:gd name="T9" fmla="*/ 228 h 263"/>
                <a:gd name="T10" fmla="*/ 257 w 313"/>
                <a:gd name="T11" fmla="*/ 233 h 263"/>
                <a:gd name="T12" fmla="*/ 199 w 313"/>
                <a:gd name="T13" fmla="*/ 249 h 263"/>
                <a:gd name="T14" fmla="*/ 128 w 313"/>
                <a:gd name="T15" fmla="*/ 261 h 263"/>
                <a:gd name="T16" fmla="*/ 99 w 313"/>
                <a:gd name="T17" fmla="*/ 259 h 263"/>
                <a:gd name="T18" fmla="*/ 73 w 313"/>
                <a:gd name="T19" fmla="*/ 242 h 263"/>
                <a:gd name="T20" fmla="*/ 37 w 313"/>
                <a:gd name="T21" fmla="*/ 182 h 263"/>
                <a:gd name="T22" fmla="*/ 5 w 313"/>
                <a:gd name="T23" fmla="*/ 122 h 263"/>
                <a:gd name="T24" fmla="*/ 7 w 313"/>
                <a:gd name="T25" fmla="*/ 66 h 263"/>
                <a:gd name="T26" fmla="*/ 15 w 313"/>
                <a:gd name="T27" fmla="*/ 27 h 263"/>
                <a:gd name="T28" fmla="*/ 35 w 313"/>
                <a:gd name="T29" fmla="*/ 7 h 263"/>
                <a:gd name="T30" fmla="*/ 50 w 313"/>
                <a:gd name="T31" fmla="*/ 5 h 263"/>
                <a:gd name="T32" fmla="*/ 91 w 313"/>
                <a:gd name="T33" fmla="*/ 38 h 263"/>
                <a:gd name="T34" fmla="*/ 186 w 313"/>
                <a:gd name="T35" fmla="*/ 95 h 263"/>
                <a:gd name="T36" fmla="*/ 243 w 313"/>
                <a:gd name="T37" fmla="*/ 134 h 263"/>
                <a:gd name="T38" fmla="*/ 257 w 313"/>
                <a:gd name="T39" fmla="*/ 129 h 263"/>
                <a:gd name="T40" fmla="*/ 272 w 313"/>
                <a:gd name="T41" fmla="*/ 133 h 2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3"/>
                <a:gd name="T64" fmla="*/ 0 h 263"/>
                <a:gd name="T65" fmla="*/ 313 w 313"/>
                <a:gd name="T66" fmla="*/ 263 h 2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3" h="263">
                  <a:moveTo>
                    <a:pt x="272" y="133"/>
                  </a:moveTo>
                  <a:cubicBezTo>
                    <a:pt x="276" y="135"/>
                    <a:pt x="274" y="139"/>
                    <a:pt x="278" y="143"/>
                  </a:cubicBezTo>
                  <a:cubicBezTo>
                    <a:pt x="282" y="147"/>
                    <a:pt x="289" y="146"/>
                    <a:pt x="294" y="159"/>
                  </a:cubicBezTo>
                  <a:cubicBezTo>
                    <a:pt x="299" y="172"/>
                    <a:pt x="313" y="210"/>
                    <a:pt x="309" y="221"/>
                  </a:cubicBezTo>
                  <a:cubicBezTo>
                    <a:pt x="305" y="232"/>
                    <a:pt x="278" y="226"/>
                    <a:pt x="269" y="228"/>
                  </a:cubicBezTo>
                  <a:cubicBezTo>
                    <a:pt x="260" y="230"/>
                    <a:pt x="269" y="230"/>
                    <a:pt x="257" y="233"/>
                  </a:cubicBezTo>
                  <a:cubicBezTo>
                    <a:pt x="245" y="236"/>
                    <a:pt x="220" y="244"/>
                    <a:pt x="199" y="249"/>
                  </a:cubicBezTo>
                  <a:cubicBezTo>
                    <a:pt x="178" y="254"/>
                    <a:pt x="145" y="259"/>
                    <a:pt x="128" y="261"/>
                  </a:cubicBezTo>
                  <a:cubicBezTo>
                    <a:pt x="111" y="263"/>
                    <a:pt x="108" y="262"/>
                    <a:pt x="99" y="259"/>
                  </a:cubicBezTo>
                  <a:cubicBezTo>
                    <a:pt x="90" y="256"/>
                    <a:pt x="83" y="255"/>
                    <a:pt x="73" y="242"/>
                  </a:cubicBezTo>
                  <a:cubicBezTo>
                    <a:pt x="63" y="229"/>
                    <a:pt x="48" y="202"/>
                    <a:pt x="37" y="182"/>
                  </a:cubicBezTo>
                  <a:cubicBezTo>
                    <a:pt x="26" y="162"/>
                    <a:pt x="10" y="141"/>
                    <a:pt x="5" y="122"/>
                  </a:cubicBezTo>
                  <a:cubicBezTo>
                    <a:pt x="0" y="103"/>
                    <a:pt x="5" y="82"/>
                    <a:pt x="7" y="66"/>
                  </a:cubicBezTo>
                  <a:cubicBezTo>
                    <a:pt x="9" y="50"/>
                    <a:pt x="10" y="37"/>
                    <a:pt x="15" y="27"/>
                  </a:cubicBezTo>
                  <a:cubicBezTo>
                    <a:pt x="20" y="17"/>
                    <a:pt x="29" y="11"/>
                    <a:pt x="35" y="7"/>
                  </a:cubicBezTo>
                  <a:cubicBezTo>
                    <a:pt x="41" y="3"/>
                    <a:pt x="41" y="0"/>
                    <a:pt x="50" y="5"/>
                  </a:cubicBezTo>
                  <a:cubicBezTo>
                    <a:pt x="59" y="10"/>
                    <a:pt x="68" y="23"/>
                    <a:pt x="91" y="38"/>
                  </a:cubicBezTo>
                  <a:cubicBezTo>
                    <a:pt x="114" y="53"/>
                    <a:pt x="161" y="79"/>
                    <a:pt x="186" y="95"/>
                  </a:cubicBezTo>
                  <a:cubicBezTo>
                    <a:pt x="211" y="111"/>
                    <a:pt x="231" y="128"/>
                    <a:pt x="243" y="134"/>
                  </a:cubicBezTo>
                  <a:cubicBezTo>
                    <a:pt x="255" y="140"/>
                    <a:pt x="252" y="129"/>
                    <a:pt x="257" y="129"/>
                  </a:cubicBezTo>
                  <a:cubicBezTo>
                    <a:pt x="262" y="129"/>
                    <a:pt x="268" y="131"/>
                    <a:pt x="272" y="133"/>
                  </a:cubicBezTo>
                  <a:close/>
                </a:path>
              </a:pathLst>
            </a:custGeom>
            <a:solidFill>
              <a:srgbClr val="800000">
                <a:alpha val="10980"/>
              </a:srgbClr>
            </a:solidFill>
            <a:ln w="9525">
              <a:solidFill>
                <a:schemeClr val="tx1"/>
              </a:solidFill>
              <a:round/>
              <a:headEnd/>
              <a:tailEnd/>
            </a:ln>
          </p:spPr>
          <p:txBody>
            <a:bodyPr/>
            <a:lstStyle/>
            <a:p>
              <a:endParaRPr lang="en-US"/>
            </a:p>
          </p:txBody>
        </p:sp>
        <p:sp>
          <p:nvSpPr>
            <p:cNvPr id="106560" name="Freeform 95"/>
            <p:cNvSpPr>
              <a:spLocks/>
            </p:cNvSpPr>
            <p:nvPr/>
          </p:nvSpPr>
          <p:spPr bwMode="auto">
            <a:xfrm>
              <a:off x="2060" y="1218"/>
              <a:ext cx="175" cy="195"/>
            </a:xfrm>
            <a:custGeom>
              <a:avLst/>
              <a:gdLst>
                <a:gd name="T0" fmla="*/ 172 w 175"/>
                <a:gd name="T1" fmla="*/ 32 h 195"/>
                <a:gd name="T2" fmla="*/ 167 w 175"/>
                <a:gd name="T3" fmla="*/ 101 h 195"/>
                <a:gd name="T4" fmla="*/ 164 w 175"/>
                <a:gd name="T5" fmla="*/ 168 h 195"/>
                <a:gd name="T6" fmla="*/ 162 w 175"/>
                <a:gd name="T7" fmla="*/ 188 h 195"/>
                <a:gd name="T8" fmla="*/ 152 w 175"/>
                <a:gd name="T9" fmla="*/ 190 h 195"/>
                <a:gd name="T10" fmla="*/ 114 w 175"/>
                <a:gd name="T11" fmla="*/ 192 h 195"/>
                <a:gd name="T12" fmla="*/ 80 w 175"/>
                <a:gd name="T13" fmla="*/ 173 h 195"/>
                <a:gd name="T14" fmla="*/ 26 w 175"/>
                <a:gd name="T15" fmla="*/ 119 h 195"/>
                <a:gd name="T16" fmla="*/ 3 w 175"/>
                <a:gd name="T17" fmla="*/ 70 h 195"/>
                <a:gd name="T18" fmla="*/ 8 w 175"/>
                <a:gd name="T19" fmla="*/ 28 h 195"/>
                <a:gd name="T20" fmla="*/ 34 w 175"/>
                <a:gd name="T21" fmla="*/ 7 h 195"/>
                <a:gd name="T22" fmla="*/ 62 w 175"/>
                <a:gd name="T23" fmla="*/ 0 h 195"/>
                <a:gd name="T24" fmla="*/ 108 w 175"/>
                <a:gd name="T25" fmla="*/ 6 h 195"/>
                <a:gd name="T26" fmla="*/ 147 w 175"/>
                <a:gd name="T27" fmla="*/ 22 h 195"/>
                <a:gd name="T28" fmla="*/ 172 w 175"/>
                <a:gd name="T29" fmla="*/ 32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195"/>
                <a:gd name="T47" fmla="*/ 175 w 175"/>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195">
                  <a:moveTo>
                    <a:pt x="172" y="32"/>
                  </a:moveTo>
                  <a:cubicBezTo>
                    <a:pt x="175" y="45"/>
                    <a:pt x="168" y="78"/>
                    <a:pt x="167" y="101"/>
                  </a:cubicBezTo>
                  <a:cubicBezTo>
                    <a:pt x="166" y="124"/>
                    <a:pt x="165" y="154"/>
                    <a:pt x="164" y="168"/>
                  </a:cubicBezTo>
                  <a:cubicBezTo>
                    <a:pt x="163" y="182"/>
                    <a:pt x="164" y="184"/>
                    <a:pt x="162" y="188"/>
                  </a:cubicBezTo>
                  <a:cubicBezTo>
                    <a:pt x="160" y="192"/>
                    <a:pt x="160" y="189"/>
                    <a:pt x="152" y="190"/>
                  </a:cubicBezTo>
                  <a:cubicBezTo>
                    <a:pt x="144" y="191"/>
                    <a:pt x="126" y="195"/>
                    <a:pt x="114" y="192"/>
                  </a:cubicBezTo>
                  <a:cubicBezTo>
                    <a:pt x="102" y="189"/>
                    <a:pt x="95" y="185"/>
                    <a:pt x="80" y="173"/>
                  </a:cubicBezTo>
                  <a:cubicBezTo>
                    <a:pt x="65" y="161"/>
                    <a:pt x="39" y="136"/>
                    <a:pt x="26" y="119"/>
                  </a:cubicBezTo>
                  <a:cubicBezTo>
                    <a:pt x="13" y="102"/>
                    <a:pt x="6" y="85"/>
                    <a:pt x="3" y="70"/>
                  </a:cubicBezTo>
                  <a:cubicBezTo>
                    <a:pt x="0" y="55"/>
                    <a:pt x="3" y="39"/>
                    <a:pt x="8" y="28"/>
                  </a:cubicBezTo>
                  <a:cubicBezTo>
                    <a:pt x="13" y="17"/>
                    <a:pt x="25" y="12"/>
                    <a:pt x="34" y="7"/>
                  </a:cubicBezTo>
                  <a:cubicBezTo>
                    <a:pt x="43" y="2"/>
                    <a:pt x="50" y="0"/>
                    <a:pt x="62" y="0"/>
                  </a:cubicBezTo>
                  <a:cubicBezTo>
                    <a:pt x="74" y="0"/>
                    <a:pt x="94" y="2"/>
                    <a:pt x="108" y="6"/>
                  </a:cubicBezTo>
                  <a:cubicBezTo>
                    <a:pt x="122" y="10"/>
                    <a:pt x="136" y="18"/>
                    <a:pt x="147" y="22"/>
                  </a:cubicBezTo>
                  <a:cubicBezTo>
                    <a:pt x="158" y="26"/>
                    <a:pt x="169" y="19"/>
                    <a:pt x="172" y="32"/>
                  </a:cubicBezTo>
                  <a:close/>
                </a:path>
              </a:pathLst>
            </a:custGeom>
            <a:solidFill>
              <a:srgbClr val="CC9900"/>
            </a:solidFill>
            <a:ln w="9525">
              <a:solidFill>
                <a:schemeClr val="tx1"/>
              </a:solidFill>
              <a:round/>
              <a:headEnd/>
              <a:tailEnd/>
            </a:ln>
          </p:spPr>
          <p:txBody>
            <a:bodyPr/>
            <a:lstStyle/>
            <a:p>
              <a:endParaRPr lang="en-US"/>
            </a:p>
          </p:txBody>
        </p:sp>
      </p:grpSp>
      <p:sp>
        <p:nvSpPr>
          <p:cNvPr id="106520" name="Text Box 96"/>
          <p:cNvSpPr txBox="1">
            <a:spLocks noChangeArrowheads="1"/>
          </p:cNvSpPr>
          <p:nvPr/>
        </p:nvSpPr>
        <p:spPr bwMode="auto">
          <a:xfrm>
            <a:off x="3581400" y="5776913"/>
            <a:ext cx="4586288" cy="336550"/>
          </a:xfrm>
          <a:prstGeom prst="rect">
            <a:avLst/>
          </a:prstGeom>
          <a:noFill/>
          <a:ln w="9525">
            <a:noFill/>
            <a:miter lim="800000"/>
            <a:headEnd/>
            <a:tailEnd/>
          </a:ln>
        </p:spPr>
        <p:txBody>
          <a:bodyPr wrap="none">
            <a:spAutoFit/>
          </a:bodyPr>
          <a:lstStyle/>
          <a:p>
            <a:pPr eaLnBrk="0" hangingPunct="0"/>
            <a:r>
              <a:rPr lang="en-US" altLang="en-US"/>
              <a:t>The speed of light is conserved in the moving frame.  </a:t>
            </a:r>
          </a:p>
        </p:txBody>
      </p:sp>
      <p:sp>
        <p:nvSpPr>
          <p:cNvPr id="106521" name="Text Box 97"/>
          <p:cNvSpPr txBox="1">
            <a:spLocks noChangeArrowheads="1"/>
          </p:cNvSpPr>
          <p:nvPr/>
        </p:nvSpPr>
        <p:spPr bwMode="auto">
          <a:xfrm>
            <a:off x="2654300" y="4856163"/>
            <a:ext cx="6858000" cy="457200"/>
          </a:xfrm>
          <a:prstGeom prst="rect">
            <a:avLst/>
          </a:prstGeom>
          <a:noFill/>
          <a:ln w="9525">
            <a:noFill/>
            <a:miter lim="800000"/>
            <a:headEnd/>
            <a:tailEnd/>
          </a:ln>
        </p:spPr>
        <p:txBody>
          <a:bodyPr wrap="none">
            <a:spAutoFit/>
          </a:bodyPr>
          <a:lstStyle/>
          <a:p>
            <a:pPr eaLnBrk="0" hangingPunct="0"/>
            <a:r>
              <a:rPr lang="en-US" altLang="en-US" sz="2400"/>
              <a:t>If x = ct                                                               x’ = ct’</a:t>
            </a:r>
          </a:p>
        </p:txBody>
      </p:sp>
      <p:pic>
        <p:nvPicPr>
          <p:cNvPr id="106522" name="Picture 98" descr="TP_tmp"/>
          <p:cNvPicPr>
            <a:picLocks noChangeAspect="1" noChangeArrowheads="1"/>
          </p:cNvPicPr>
          <p:nvPr>
            <p:custDataLst>
              <p:tags r:id="rId9"/>
            </p:custDataLst>
          </p:nvPr>
        </p:nvPicPr>
        <p:blipFill>
          <a:blip r:embed="rId21"/>
          <a:srcRect/>
          <a:stretch>
            <a:fillRect/>
          </a:stretch>
        </p:blipFill>
        <p:spPr bwMode="auto">
          <a:xfrm>
            <a:off x="7310438" y="622300"/>
            <a:ext cx="1708150" cy="522288"/>
          </a:xfrm>
          <a:prstGeom prst="rect">
            <a:avLst/>
          </a:prstGeom>
          <a:noFill/>
          <a:ln w="9525">
            <a:noFill/>
            <a:miter lim="800000"/>
            <a:headEnd/>
            <a:tailEnd/>
          </a:ln>
        </p:spPr>
      </p:pic>
      <p:pic>
        <p:nvPicPr>
          <p:cNvPr id="106523" name="Picture 99" descr="TP_tmp"/>
          <p:cNvPicPr>
            <a:picLocks noChangeAspect="1" noChangeArrowheads="1"/>
          </p:cNvPicPr>
          <p:nvPr>
            <p:custDataLst>
              <p:tags r:id="rId10"/>
            </p:custDataLst>
          </p:nvPr>
        </p:nvPicPr>
        <p:blipFill>
          <a:blip r:embed="rId22"/>
          <a:srcRect/>
          <a:stretch>
            <a:fillRect/>
          </a:stretch>
        </p:blipFill>
        <p:spPr bwMode="auto">
          <a:xfrm>
            <a:off x="10313988" y="566738"/>
            <a:ext cx="1331912" cy="512762"/>
          </a:xfrm>
          <a:prstGeom prst="rect">
            <a:avLst/>
          </a:prstGeom>
          <a:noFill/>
          <a:ln w="9525">
            <a:noFill/>
            <a:miter lim="800000"/>
            <a:headEnd/>
            <a:tailEnd/>
          </a:ln>
        </p:spPr>
      </p:pic>
      <p:pic>
        <p:nvPicPr>
          <p:cNvPr id="106524" name="Picture 100" descr="TP_tmp"/>
          <p:cNvPicPr>
            <a:picLocks noChangeAspect="1" noChangeArrowheads="1"/>
          </p:cNvPicPr>
          <p:nvPr>
            <p:custDataLst>
              <p:tags r:id="rId11"/>
            </p:custDataLst>
          </p:nvPr>
        </p:nvPicPr>
        <p:blipFill>
          <a:blip r:embed="rId23"/>
          <a:srcRect/>
          <a:stretch>
            <a:fillRect/>
          </a:stretch>
        </p:blipFill>
        <p:spPr bwMode="auto">
          <a:xfrm>
            <a:off x="7335838" y="1165225"/>
            <a:ext cx="1470025" cy="28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8" name="Text Box 2"/>
          <p:cNvSpPr txBox="1">
            <a:spLocks noChangeArrowheads="1"/>
          </p:cNvSpPr>
          <p:nvPr/>
        </p:nvSpPr>
        <p:spPr bwMode="auto">
          <a:xfrm>
            <a:off x="3819525" y="312738"/>
            <a:ext cx="4451350" cy="336550"/>
          </a:xfrm>
          <a:prstGeom prst="rect">
            <a:avLst/>
          </a:prstGeom>
          <a:noFill/>
          <a:ln w="9525">
            <a:noFill/>
            <a:miter lim="800000"/>
            <a:headEnd/>
            <a:tailEnd/>
          </a:ln>
        </p:spPr>
        <p:txBody>
          <a:bodyPr>
            <a:spAutoFit/>
          </a:bodyPr>
          <a:lstStyle/>
          <a:p>
            <a:pPr eaLnBrk="0" hangingPunct="0">
              <a:spcBef>
                <a:spcPct val="50000"/>
              </a:spcBef>
            </a:pPr>
            <a:r>
              <a:rPr lang="en-US" altLang="en-US"/>
              <a:t>Lorentz transformation and transverse Doppler shift</a:t>
            </a:r>
          </a:p>
        </p:txBody>
      </p:sp>
      <p:graphicFrame>
        <p:nvGraphicFramePr>
          <p:cNvPr id="65539" name="Object 21"/>
          <p:cNvGraphicFramePr>
            <a:graphicFrameLocks noChangeAspect="1"/>
          </p:cNvGraphicFramePr>
          <p:nvPr/>
        </p:nvGraphicFramePr>
        <p:xfrm>
          <a:off x="3938588" y="2281238"/>
          <a:ext cx="3436937" cy="2295525"/>
        </p:xfrm>
        <a:graphic>
          <a:graphicData uri="http://schemas.openxmlformats.org/presentationml/2006/ole">
            <p:oleObj spid="_x0000_s39957" name="Acrobat Document" r:id="rId14" imgW="2666752" imgH="1780920" progId="Acrobat.Document.11">
              <p:embed/>
            </p:oleObj>
          </a:graphicData>
        </a:graphic>
      </p:graphicFrame>
      <p:pic>
        <p:nvPicPr>
          <p:cNvPr id="11421" name="Picture 157" descr="TP_tmp"/>
          <p:cNvPicPr>
            <a:picLocks noChangeAspect="1" noChangeArrowheads="1"/>
          </p:cNvPicPr>
          <p:nvPr>
            <p:custDataLst>
              <p:tags r:id="rId2"/>
            </p:custDataLst>
          </p:nvPr>
        </p:nvPicPr>
        <p:blipFill>
          <a:blip r:embed="rId15"/>
          <a:srcRect/>
          <a:stretch>
            <a:fillRect/>
          </a:stretch>
        </p:blipFill>
        <p:spPr bwMode="auto">
          <a:xfrm>
            <a:off x="6670675" y="1069975"/>
            <a:ext cx="1219200" cy="228600"/>
          </a:xfrm>
          <a:prstGeom prst="rect">
            <a:avLst/>
          </a:prstGeom>
          <a:noFill/>
          <a:ln w="9525">
            <a:noFill/>
            <a:miter lim="800000"/>
            <a:headEnd/>
            <a:tailEnd/>
          </a:ln>
        </p:spPr>
      </p:pic>
      <p:pic>
        <p:nvPicPr>
          <p:cNvPr id="11422" name="Picture 158" descr="TP_tmp"/>
          <p:cNvPicPr>
            <a:picLocks noChangeAspect="1" noChangeArrowheads="1"/>
          </p:cNvPicPr>
          <p:nvPr>
            <p:custDataLst>
              <p:tags r:id="rId3"/>
            </p:custDataLst>
          </p:nvPr>
        </p:nvPicPr>
        <p:blipFill>
          <a:blip r:embed="rId16"/>
          <a:srcRect/>
          <a:stretch>
            <a:fillRect/>
          </a:stretch>
        </p:blipFill>
        <p:spPr bwMode="auto">
          <a:xfrm>
            <a:off x="830263" y="1184275"/>
            <a:ext cx="4495800" cy="355600"/>
          </a:xfrm>
          <a:prstGeom prst="rect">
            <a:avLst/>
          </a:prstGeom>
          <a:noFill/>
          <a:ln w="9525">
            <a:noFill/>
            <a:miter lim="800000"/>
            <a:headEnd/>
            <a:tailEnd/>
          </a:ln>
        </p:spPr>
      </p:pic>
      <p:pic>
        <p:nvPicPr>
          <p:cNvPr id="11423" name="Picture 159" descr="TP_tmp"/>
          <p:cNvPicPr>
            <a:picLocks noChangeAspect="1" noChangeArrowheads="1"/>
          </p:cNvPicPr>
          <p:nvPr>
            <p:custDataLst>
              <p:tags r:id="rId4"/>
            </p:custDataLst>
          </p:nvPr>
        </p:nvPicPr>
        <p:blipFill>
          <a:blip r:embed="rId17"/>
          <a:srcRect/>
          <a:stretch>
            <a:fillRect/>
          </a:stretch>
        </p:blipFill>
        <p:spPr bwMode="auto">
          <a:xfrm>
            <a:off x="5927725" y="1668463"/>
            <a:ext cx="1524000" cy="304800"/>
          </a:xfrm>
          <a:prstGeom prst="rect">
            <a:avLst/>
          </a:prstGeom>
          <a:noFill/>
          <a:ln w="9525">
            <a:noFill/>
            <a:miter lim="800000"/>
            <a:headEnd/>
            <a:tailEnd/>
          </a:ln>
        </p:spPr>
      </p:pic>
      <p:sp>
        <p:nvSpPr>
          <p:cNvPr id="11425" name="Arc 161"/>
          <p:cNvSpPr>
            <a:spLocks/>
          </p:cNvSpPr>
          <p:nvPr/>
        </p:nvSpPr>
        <p:spPr bwMode="auto">
          <a:xfrm flipH="1" flipV="1">
            <a:off x="4486275" y="1490663"/>
            <a:ext cx="1157288" cy="28416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5875">
            <a:solidFill>
              <a:schemeClr val="tx1"/>
            </a:solidFill>
            <a:round/>
            <a:headEnd type="stealth" w="lg" len="lg"/>
            <a:tailEnd/>
          </a:ln>
        </p:spPr>
        <p:txBody>
          <a:bodyPr wrap="none" anchor="ctr"/>
          <a:lstStyle/>
          <a:p>
            <a:endParaRPr lang="en-US"/>
          </a:p>
        </p:txBody>
      </p:sp>
      <p:pic>
        <p:nvPicPr>
          <p:cNvPr id="39963" name="Picture 8" descr="TP_tmp"/>
          <p:cNvPicPr>
            <a:picLocks noChangeAspect="1" noChangeArrowheads="1"/>
          </p:cNvPicPr>
          <p:nvPr>
            <p:custDataLst>
              <p:tags r:id="rId5"/>
            </p:custDataLst>
          </p:nvPr>
        </p:nvPicPr>
        <p:blipFill>
          <a:blip r:embed="rId18"/>
          <a:srcRect/>
          <a:stretch>
            <a:fillRect/>
          </a:stretch>
        </p:blipFill>
        <p:spPr bwMode="auto">
          <a:xfrm>
            <a:off x="8118475" y="1587500"/>
            <a:ext cx="1993900" cy="404813"/>
          </a:xfrm>
          <a:prstGeom prst="rect">
            <a:avLst/>
          </a:prstGeom>
          <a:noFill/>
          <a:ln w="9525">
            <a:noFill/>
            <a:miter lim="800000"/>
            <a:headEnd/>
            <a:tailEnd/>
          </a:ln>
        </p:spPr>
      </p:pic>
      <p:sp>
        <p:nvSpPr>
          <p:cNvPr id="39964" name="Line 9"/>
          <p:cNvSpPr>
            <a:spLocks noChangeShapeType="1"/>
          </p:cNvSpPr>
          <p:nvPr/>
        </p:nvSpPr>
        <p:spPr bwMode="auto">
          <a:xfrm>
            <a:off x="7608888" y="1774825"/>
            <a:ext cx="282575" cy="0"/>
          </a:xfrm>
          <a:prstGeom prst="line">
            <a:avLst/>
          </a:prstGeom>
          <a:noFill/>
          <a:ln w="19050">
            <a:solidFill>
              <a:schemeClr val="tx1"/>
            </a:solidFill>
            <a:round/>
            <a:headEnd/>
            <a:tailEnd type="triangle" w="med" len="med"/>
          </a:ln>
        </p:spPr>
        <p:txBody>
          <a:bodyPr/>
          <a:lstStyle/>
          <a:p>
            <a:endParaRPr lang="en-US"/>
          </a:p>
        </p:txBody>
      </p:sp>
      <p:pic>
        <p:nvPicPr>
          <p:cNvPr id="65546" name="Picture 10" descr="TP_tmp"/>
          <p:cNvPicPr>
            <a:picLocks noChangeAspect="1" noChangeArrowheads="1"/>
          </p:cNvPicPr>
          <p:nvPr>
            <p:custDataLst>
              <p:tags r:id="rId6"/>
            </p:custDataLst>
          </p:nvPr>
        </p:nvPicPr>
        <p:blipFill>
          <a:blip r:embed="rId19"/>
          <a:srcRect/>
          <a:stretch>
            <a:fillRect/>
          </a:stretch>
        </p:blipFill>
        <p:spPr bwMode="auto">
          <a:xfrm>
            <a:off x="1350963" y="5473700"/>
            <a:ext cx="3886200" cy="877888"/>
          </a:xfrm>
          <a:prstGeom prst="rect">
            <a:avLst/>
          </a:prstGeom>
          <a:noFill/>
          <a:ln w="9525">
            <a:noFill/>
            <a:miter lim="800000"/>
            <a:headEnd/>
            <a:tailEnd/>
          </a:ln>
        </p:spPr>
      </p:pic>
      <p:pic>
        <p:nvPicPr>
          <p:cNvPr id="65547" name="Picture 11" descr="TP_tmp"/>
          <p:cNvPicPr>
            <a:picLocks noChangeAspect="1" noChangeArrowheads="1"/>
          </p:cNvPicPr>
          <p:nvPr>
            <p:custDataLst>
              <p:tags r:id="rId7"/>
            </p:custDataLst>
          </p:nvPr>
        </p:nvPicPr>
        <p:blipFill>
          <a:blip r:embed="rId20"/>
          <a:srcRect/>
          <a:stretch>
            <a:fillRect/>
          </a:stretch>
        </p:blipFill>
        <p:spPr bwMode="auto">
          <a:xfrm>
            <a:off x="1671638" y="2479675"/>
            <a:ext cx="2128837" cy="404813"/>
          </a:xfrm>
          <a:prstGeom prst="rect">
            <a:avLst/>
          </a:prstGeom>
          <a:noFill/>
          <a:ln w="9525">
            <a:noFill/>
            <a:miter lim="800000"/>
            <a:headEnd/>
            <a:tailEnd/>
          </a:ln>
        </p:spPr>
      </p:pic>
      <p:pic>
        <p:nvPicPr>
          <p:cNvPr id="65548" name="Picture 12" descr="TP_tmp"/>
          <p:cNvPicPr>
            <a:picLocks noChangeAspect="1" noChangeArrowheads="1"/>
          </p:cNvPicPr>
          <p:nvPr>
            <p:custDataLst>
              <p:tags r:id="rId8"/>
            </p:custDataLst>
          </p:nvPr>
        </p:nvPicPr>
        <p:blipFill>
          <a:blip r:embed="rId21"/>
          <a:srcRect/>
          <a:stretch>
            <a:fillRect/>
          </a:stretch>
        </p:blipFill>
        <p:spPr bwMode="auto">
          <a:xfrm>
            <a:off x="7748588" y="2663825"/>
            <a:ext cx="3041650" cy="404813"/>
          </a:xfrm>
          <a:prstGeom prst="rect">
            <a:avLst/>
          </a:prstGeom>
          <a:noFill/>
          <a:ln w="9525">
            <a:noFill/>
            <a:miter lim="800000"/>
            <a:headEnd/>
            <a:tailEnd/>
          </a:ln>
        </p:spPr>
      </p:pic>
      <p:pic>
        <p:nvPicPr>
          <p:cNvPr id="65549" name="Picture 13" descr="TP_tmp"/>
          <p:cNvPicPr>
            <a:picLocks noChangeAspect="1" noChangeArrowheads="1"/>
          </p:cNvPicPr>
          <p:nvPr>
            <p:custDataLst>
              <p:tags r:id="rId9"/>
            </p:custDataLst>
          </p:nvPr>
        </p:nvPicPr>
        <p:blipFill>
          <a:blip r:embed="rId22"/>
          <a:srcRect/>
          <a:stretch>
            <a:fillRect/>
          </a:stretch>
        </p:blipFill>
        <p:spPr bwMode="auto">
          <a:xfrm>
            <a:off x="8188325" y="3817938"/>
            <a:ext cx="2466975" cy="473075"/>
          </a:xfrm>
          <a:prstGeom prst="rect">
            <a:avLst/>
          </a:prstGeom>
          <a:noFill/>
          <a:ln w="9525">
            <a:noFill/>
            <a:miter lim="800000"/>
            <a:headEnd/>
            <a:tailEnd/>
          </a:ln>
        </p:spPr>
      </p:pic>
      <p:sp>
        <p:nvSpPr>
          <p:cNvPr id="39969" name="Text Box 14"/>
          <p:cNvSpPr txBox="1">
            <a:spLocks noChangeArrowheads="1"/>
          </p:cNvSpPr>
          <p:nvPr/>
        </p:nvSpPr>
        <p:spPr bwMode="auto">
          <a:xfrm>
            <a:off x="363538" y="4668838"/>
            <a:ext cx="1674812" cy="366712"/>
          </a:xfrm>
          <a:prstGeom prst="rect">
            <a:avLst/>
          </a:prstGeom>
          <a:noFill/>
          <a:ln w="9525">
            <a:noFill/>
            <a:miter lim="800000"/>
            <a:headEnd/>
            <a:tailEnd/>
          </a:ln>
        </p:spPr>
        <p:txBody>
          <a:bodyPr>
            <a:spAutoFit/>
          </a:bodyPr>
          <a:lstStyle/>
          <a:p>
            <a:pPr>
              <a:spcBef>
                <a:spcPct val="50000"/>
              </a:spcBef>
            </a:pPr>
            <a:endParaRPr lang="en-US" altLang="en-US" sz="1800"/>
          </a:p>
        </p:txBody>
      </p:sp>
      <p:pic>
        <p:nvPicPr>
          <p:cNvPr id="65551" name="Picture 15" descr="TP_tmp"/>
          <p:cNvPicPr>
            <a:picLocks noChangeAspect="1" noChangeArrowheads="1"/>
          </p:cNvPicPr>
          <p:nvPr>
            <p:custDataLst>
              <p:tags r:id="rId10"/>
            </p:custDataLst>
          </p:nvPr>
        </p:nvPicPr>
        <p:blipFill>
          <a:blip r:embed="rId23"/>
          <a:srcRect/>
          <a:stretch>
            <a:fillRect/>
          </a:stretch>
        </p:blipFill>
        <p:spPr bwMode="auto">
          <a:xfrm>
            <a:off x="5299075" y="4938713"/>
            <a:ext cx="4292600" cy="254000"/>
          </a:xfrm>
          <a:prstGeom prst="rect">
            <a:avLst/>
          </a:prstGeom>
          <a:noFill/>
          <a:ln w="9525">
            <a:noFill/>
            <a:miter lim="800000"/>
            <a:headEnd/>
            <a:tailEnd/>
          </a:ln>
        </p:spPr>
      </p:pic>
      <p:pic>
        <p:nvPicPr>
          <p:cNvPr id="65552" name="Picture 16" descr="TP_tmp"/>
          <p:cNvPicPr>
            <a:picLocks noChangeAspect="1" noChangeArrowheads="1"/>
          </p:cNvPicPr>
          <p:nvPr>
            <p:custDataLst>
              <p:tags r:id="rId11"/>
            </p:custDataLst>
          </p:nvPr>
        </p:nvPicPr>
        <p:blipFill>
          <a:blip r:embed="rId24"/>
          <a:srcRect/>
          <a:stretch>
            <a:fillRect/>
          </a:stretch>
        </p:blipFill>
        <p:spPr bwMode="auto">
          <a:xfrm>
            <a:off x="869950" y="4829175"/>
            <a:ext cx="1041400" cy="203200"/>
          </a:xfrm>
          <a:prstGeom prst="rect">
            <a:avLst/>
          </a:prstGeom>
          <a:noFill/>
          <a:ln w="9525">
            <a:noFill/>
            <a:miter lim="800000"/>
            <a:headEnd/>
            <a:tailEnd/>
          </a:ln>
        </p:spPr>
      </p:pic>
      <p:pic>
        <p:nvPicPr>
          <p:cNvPr id="65553" name="Picture 17" descr="TP_tmp"/>
          <p:cNvPicPr>
            <a:picLocks noChangeAspect="1" noChangeArrowheads="1"/>
          </p:cNvPicPr>
          <p:nvPr>
            <p:custDataLst>
              <p:tags r:id="rId12"/>
            </p:custDataLst>
          </p:nvPr>
        </p:nvPicPr>
        <p:blipFill>
          <a:blip r:embed="rId25"/>
          <a:srcRect/>
          <a:stretch>
            <a:fillRect/>
          </a:stretch>
        </p:blipFill>
        <p:spPr bwMode="auto">
          <a:xfrm>
            <a:off x="7316788" y="5462588"/>
            <a:ext cx="2230437" cy="64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421"/>
                                        </p:tgtEl>
                                        <p:attrNameLst>
                                          <p:attrName>style.visibility</p:attrName>
                                        </p:attrNameLst>
                                      </p:cBhvr>
                                      <p:to>
                                        <p:strVal val="visible"/>
                                      </p:to>
                                    </p:set>
                                    <p:animEffect transition="in" filter="wipe(left)">
                                      <p:cBhvr>
                                        <p:cTn id="7" dur="1000"/>
                                        <p:tgtEl>
                                          <p:spTgt spid="11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25"/>
                                        </p:tgtEl>
                                        <p:attrNameLst>
                                          <p:attrName>style.visibility</p:attrName>
                                        </p:attrNameLst>
                                      </p:cBhvr>
                                      <p:to>
                                        <p:strVal val="visible"/>
                                      </p:to>
                                    </p:set>
                                    <p:animEffect transition="in" filter="wipe(left)">
                                      <p:cBhvr>
                                        <p:cTn id="12" dur="500"/>
                                        <p:tgtEl>
                                          <p:spTgt spid="11425"/>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1422"/>
                                        </p:tgtEl>
                                        <p:attrNameLst>
                                          <p:attrName>style.visibility</p:attrName>
                                        </p:attrNameLst>
                                      </p:cBhvr>
                                      <p:to>
                                        <p:strVal val="visible"/>
                                      </p:to>
                                    </p:set>
                                    <p:animEffect transition="in" filter="wipe(left)">
                                      <p:cBhvr>
                                        <p:cTn id="16" dur="3000"/>
                                        <p:tgtEl>
                                          <p:spTgt spid="11422"/>
                                        </p:tgtEl>
                                      </p:cBhvr>
                                    </p:animEffect>
                                  </p:childTnLst>
                                </p:cTn>
                              </p:par>
                            </p:childTnLst>
                          </p:cTn>
                        </p:par>
                        <p:par>
                          <p:cTn id="17" fill="hold" nodeType="afterGroup">
                            <p:stCondLst>
                              <p:cond delay="3500"/>
                            </p:stCondLst>
                            <p:childTnLst>
                              <p:par>
                                <p:cTn id="18" presetID="22" presetClass="entr" presetSubtype="8" fill="hold" nodeType="afterEffect">
                                  <p:stCondLst>
                                    <p:cond delay="0"/>
                                  </p:stCondLst>
                                  <p:childTnLst>
                                    <p:set>
                                      <p:cBhvr>
                                        <p:cTn id="19" dur="1" fill="hold">
                                          <p:stCondLst>
                                            <p:cond delay="0"/>
                                          </p:stCondLst>
                                        </p:cTn>
                                        <p:tgtEl>
                                          <p:spTgt spid="11423"/>
                                        </p:tgtEl>
                                        <p:attrNameLst>
                                          <p:attrName>style.visibility</p:attrName>
                                        </p:attrNameLst>
                                      </p:cBhvr>
                                      <p:to>
                                        <p:strVal val="visible"/>
                                      </p:to>
                                    </p:set>
                                    <p:animEffect transition="in" filter="wipe(left)">
                                      <p:cBhvr>
                                        <p:cTn id="20" dur="1000"/>
                                        <p:tgtEl>
                                          <p:spTgt spid="114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5547"/>
                                        </p:tgtEl>
                                        <p:attrNameLst>
                                          <p:attrName>style.visibility</p:attrName>
                                        </p:attrNameLst>
                                      </p:cBhvr>
                                      <p:to>
                                        <p:strVal val="visible"/>
                                      </p:to>
                                    </p:set>
                                    <p:animEffect transition="in" filter="wipe(left)">
                                      <p:cBhvr>
                                        <p:cTn id="25" dur="500"/>
                                        <p:tgtEl>
                                          <p:spTgt spid="6554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65539"/>
                                        </p:tgtEl>
                                        <p:attrNameLst>
                                          <p:attrName>style.visibility</p:attrName>
                                        </p:attrNameLst>
                                      </p:cBhvr>
                                      <p:to>
                                        <p:strVal val="visible"/>
                                      </p:to>
                                    </p:set>
                                    <p:animEffect transition="in" filter="fade">
                                      <p:cBhvr>
                                        <p:cTn id="30" dur="2000"/>
                                        <p:tgtEl>
                                          <p:spTgt spid="6553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5548"/>
                                        </p:tgtEl>
                                        <p:attrNameLst>
                                          <p:attrName>style.visibility</p:attrName>
                                        </p:attrNameLst>
                                      </p:cBhvr>
                                      <p:to>
                                        <p:strVal val="visible"/>
                                      </p:to>
                                    </p:set>
                                    <p:animEffect transition="in" filter="wipe(left)">
                                      <p:cBhvr>
                                        <p:cTn id="35" dur="2000"/>
                                        <p:tgtEl>
                                          <p:spTgt spid="6554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65549"/>
                                        </p:tgtEl>
                                        <p:attrNameLst>
                                          <p:attrName>style.visibility</p:attrName>
                                        </p:attrNameLst>
                                      </p:cBhvr>
                                      <p:to>
                                        <p:strVal val="visible"/>
                                      </p:to>
                                    </p:set>
                                    <p:animEffect transition="in" filter="wipe(left)">
                                      <p:cBhvr>
                                        <p:cTn id="40" dur="2000"/>
                                        <p:tgtEl>
                                          <p:spTgt spid="65549"/>
                                        </p:tgtEl>
                                      </p:cBhvr>
                                    </p:animEffect>
                                  </p:childTnLst>
                                </p:cTn>
                              </p:par>
                            </p:childTnLst>
                          </p:cTn>
                        </p:par>
                        <p:par>
                          <p:cTn id="41" fill="hold" nodeType="afterGroup">
                            <p:stCondLst>
                              <p:cond delay="2000"/>
                            </p:stCondLst>
                            <p:childTnLst>
                              <p:par>
                                <p:cTn id="42" presetID="22" presetClass="entr" presetSubtype="8" fill="hold" nodeType="afterEffect">
                                  <p:stCondLst>
                                    <p:cond delay="0"/>
                                  </p:stCondLst>
                                  <p:childTnLst>
                                    <p:set>
                                      <p:cBhvr>
                                        <p:cTn id="43" dur="1" fill="hold">
                                          <p:stCondLst>
                                            <p:cond delay="0"/>
                                          </p:stCondLst>
                                        </p:cTn>
                                        <p:tgtEl>
                                          <p:spTgt spid="65552"/>
                                        </p:tgtEl>
                                        <p:attrNameLst>
                                          <p:attrName>style.visibility</p:attrName>
                                        </p:attrNameLst>
                                      </p:cBhvr>
                                      <p:to>
                                        <p:strVal val="visible"/>
                                      </p:to>
                                    </p:set>
                                    <p:animEffect transition="in" filter="wipe(left)">
                                      <p:cBhvr>
                                        <p:cTn id="44" dur="2000"/>
                                        <p:tgtEl>
                                          <p:spTgt spid="65552"/>
                                        </p:tgtEl>
                                      </p:cBhvr>
                                    </p:animEffect>
                                  </p:childTnLst>
                                </p:cTn>
                              </p:par>
                            </p:childTnLst>
                          </p:cTn>
                        </p:par>
                        <p:par>
                          <p:cTn id="45" fill="hold" nodeType="afterGroup">
                            <p:stCondLst>
                              <p:cond delay="4000"/>
                            </p:stCondLst>
                            <p:childTnLst>
                              <p:par>
                                <p:cTn id="46" presetID="22" presetClass="entr" presetSubtype="8" fill="hold" nodeType="afterEffect">
                                  <p:stCondLst>
                                    <p:cond delay="0"/>
                                  </p:stCondLst>
                                  <p:childTnLst>
                                    <p:set>
                                      <p:cBhvr>
                                        <p:cTn id="47" dur="1" fill="hold">
                                          <p:stCondLst>
                                            <p:cond delay="0"/>
                                          </p:stCondLst>
                                        </p:cTn>
                                        <p:tgtEl>
                                          <p:spTgt spid="65546"/>
                                        </p:tgtEl>
                                        <p:attrNameLst>
                                          <p:attrName>style.visibility</p:attrName>
                                        </p:attrNameLst>
                                      </p:cBhvr>
                                      <p:to>
                                        <p:strVal val="visible"/>
                                      </p:to>
                                    </p:set>
                                    <p:animEffect transition="in" filter="wipe(left)">
                                      <p:cBhvr>
                                        <p:cTn id="48" dur="3000"/>
                                        <p:tgtEl>
                                          <p:spTgt spid="655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65551"/>
                                        </p:tgtEl>
                                        <p:attrNameLst>
                                          <p:attrName>style.visibility</p:attrName>
                                        </p:attrNameLst>
                                      </p:cBhvr>
                                      <p:to>
                                        <p:strVal val="visible"/>
                                      </p:to>
                                    </p:set>
                                    <p:animEffect transition="in" filter="wipe(left)">
                                      <p:cBhvr>
                                        <p:cTn id="53" dur="3000"/>
                                        <p:tgtEl>
                                          <p:spTgt spid="65551"/>
                                        </p:tgtEl>
                                      </p:cBhvr>
                                    </p:animEffect>
                                  </p:childTnLst>
                                </p:cTn>
                              </p:par>
                              <p:par>
                                <p:cTn id="54" presetID="22" presetClass="entr" presetSubtype="8" fill="hold" nodeType="withEffect">
                                  <p:stCondLst>
                                    <p:cond delay="0"/>
                                  </p:stCondLst>
                                  <p:childTnLst>
                                    <p:set>
                                      <p:cBhvr>
                                        <p:cTn id="55" dur="1" fill="hold">
                                          <p:stCondLst>
                                            <p:cond delay="0"/>
                                          </p:stCondLst>
                                        </p:cTn>
                                        <p:tgtEl>
                                          <p:spTgt spid="65553"/>
                                        </p:tgtEl>
                                        <p:attrNameLst>
                                          <p:attrName>style.visibility</p:attrName>
                                        </p:attrNameLst>
                                      </p:cBhvr>
                                      <p:to>
                                        <p:strVal val="visible"/>
                                      </p:to>
                                    </p:set>
                                    <p:animEffect transition="in" filter="wipe(left)">
                                      <p:cBhvr>
                                        <p:cTn id="56" dur="2000"/>
                                        <p:tgtEl>
                                          <p:spTgt spid="65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6"/>
          <p:cNvSpPr txBox="1">
            <a:spLocks noChangeArrowheads="1"/>
          </p:cNvSpPr>
          <p:nvPr/>
        </p:nvSpPr>
        <p:spPr bwMode="auto">
          <a:xfrm>
            <a:off x="4273550" y="1046163"/>
            <a:ext cx="3617913" cy="2536825"/>
          </a:xfrm>
          <a:prstGeom prst="rect">
            <a:avLst/>
          </a:prstGeom>
          <a:noFill/>
          <a:ln w="9525">
            <a:noFill/>
            <a:miter lim="800000"/>
            <a:headEnd/>
            <a:tailEnd/>
          </a:ln>
        </p:spPr>
        <p:txBody>
          <a:bodyPr wrap="none">
            <a:spAutoFit/>
          </a:bodyPr>
          <a:lstStyle/>
          <a:p>
            <a:r>
              <a:rPr lang="en-US" altLang="en-US"/>
              <a:t>Transverse Doppler without relativity</a:t>
            </a:r>
          </a:p>
          <a:p>
            <a:r>
              <a:rPr lang="en-US" altLang="en-US"/>
              <a:t>Lorentz transformation</a:t>
            </a:r>
          </a:p>
          <a:p>
            <a:r>
              <a:rPr lang="en-US" altLang="en-US"/>
              <a:t>Transverse Doppler with relativity</a:t>
            </a:r>
          </a:p>
          <a:p>
            <a:endParaRPr lang="en-US" altLang="en-US"/>
          </a:p>
          <a:p>
            <a:endParaRPr lang="en-US" altLang="en-US"/>
          </a:p>
          <a:p>
            <a:endParaRPr lang="en-US" altLang="en-US"/>
          </a:p>
          <a:p>
            <a:r>
              <a:rPr lang="en-US" altLang="en-US"/>
              <a:t>Follow-up later:</a:t>
            </a:r>
          </a:p>
          <a:p>
            <a:r>
              <a:rPr lang="en-US" altLang="en-US"/>
              <a:t>Application of Doppler to laser gyroscope</a:t>
            </a:r>
          </a:p>
          <a:p>
            <a:r>
              <a:rPr lang="en-US" altLang="en-US"/>
              <a:t>Sagnac experiment</a:t>
            </a:r>
          </a:p>
          <a:p>
            <a:r>
              <a:rPr lang="en-US" altLang="en-US"/>
              <a:t>The ether</a:t>
            </a:r>
          </a:p>
        </p:txBody>
      </p:sp>
      <p:sp>
        <p:nvSpPr>
          <p:cNvPr id="108546" name="Text Box 28"/>
          <p:cNvSpPr txBox="1">
            <a:spLocks noChangeArrowheads="1"/>
          </p:cNvSpPr>
          <p:nvPr/>
        </p:nvSpPr>
        <p:spPr bwMode="auto">
          <a:xfrm>
            <a:off x="4524375" y="4659313"/>
            <a:ext cx="5708650" cy="336550"/>
          </a:xfrm>
          <a:prstGeom prst="rect">
            <a:avLst/>
          </a:prstGeom>
          <a:noFill/>
          <a:ln w="9525">
            <a:noFill/>
            <a:miter lim="800000"/>
            <a:headEnd/>
            <a:tailEnd/>
          </a:ln>
        </p:spPr>
        <p:txBody>
          <a:bodyPr>
            <a:spAutoFit/>
          </a:bodyPr>
          <a:lstStyle/>
          <a:p>
            <a:pPr eaLnBrk="0" hangingPunct="0">
              <a:spcBef>
                <a:spcPct val="50000"/>
              </a:spcBef>
            </a:pPr>
            <a:r>
              <a:rPr lang="en-US" altLang="en-US"/>
              <a:t>Ether – particle wave duality - What characterizes laser light?</a:t>
            </a:r>
          </a:p>
        </p:txBody>
      </p:sp>
      <p:sp>
        <p:nvSpPr>
          <p:cNvPr id="108547" name="Rectangle 29"/>
          <p:cNvSpPr>
            <a:spLocks noChangeArrowheads="1"/>
          </p:cNvSpPr>
          <p:nvPr/>
        </p:nvSpPr>
        <p:spPr bwMode="auto">
          <a:xfrm>
            <a:off x="4051300" y="787400"/>
            <a:ext cx="3975100" cy="3225800"/>
          </a:xfrm>
          <a:prstGeom prst="rect">
            <a:avLst/>
          </a:prstGeom>
          <a:noFill/>
          <a:ln w="25400">
            <a:solidFill>
              <a:schemeClr val="tx1"/>
            </a:solidFill>
            <a:miter lim="800000"/>
            <a:headEnd/>
            <a:tailEnd/>
          </a:ln>
        </p:spPr>
        <p:txBody>
          <a:bodyPr wrap="none" anchor="ctr"/>
          <a:lstStyle/>
          <a:p>
            <a:pPr eaLnBrk="0" hangingPunct="0"/>
            <a:endParaRPr lang="en-US" altLang="en-US"/>
          </a:p>
        </p:txBody>
      </p:sp>
      <p:sp>
        <p:nvSpPr>
          <p:cNvPr id="108548" name="Arc 30"/>
          <p:cNvSpPr>
            <a:spLocks/>
          </p:cNvSpPr>
          <p:nvPr/>
        </p:nvSpPr>
        <p:spPr bwMode="auto">
          <a:xfrm flipH="1" flipV="1">
            <a:off x="2960688" y="2273300"/>
            <a:ext cx="1304925" cy="2514600"/>
          </a:xfrm>
          <a:custGeom>
            <a:avLst/>
            <a:gdLst>
              <a:gd name="T0" fmla="*/ 4856014 w 23125"/>
              <a:gd name="T1" fmla="*/ 0 h 43200"/>
              <a:gd name="T2" fmla="*/ 0 w 23125"/>
              <a:gd name="T3" fmla="*/ 146187673 h 43200"/>
              <a:gd name="T4" fmla="*/ 4856014 w 23125"/>
              <a:gd name="T5" fmla="*/ 73185340 h 43200"/>
              <a:gd name="T6" fmla="*/ 0 60000 65536"/>
              <a:gd name="T7" fmla="*/ 0 60000 65536"/>
              <a:gd name="T8" fmla="*/ 0 60000 65536"/>
              <a:gd name="T9" fmla="*/ 0 w 23125"/>
              <a:gd name="T10" fmla="*/ 0 h 43200"/>
              <a:gd name="T11" fmla="*/ 23125 w 23125"/>
              <a:gd name="T12" fmla="*/ 43200 h 43200"/>
            </a:gdLst>
            <a:ahLst/>
            <a:cxnLst>
              <a:cxn ang="T6">
                <a:pos x="T0" y="T1"/>
              </a:cxn>
              <a:cxn ang="T7">
                <a:pos x="T2" y="T3"/>
              </a:cxn>
              <a:cxn ang="T8">
                <a:pos x="T4" y="T5"/>
              </a:cxn>
            </a:cxnLst>
            <a:rect l="T9" t="T10" r="T11" b="T12"/>
            <a:pathLst>
              <a:path w="23125" h="43200" fill="none" extrusionOk="0">
                <a:moveTo>
                  <a:pt x="1524" y="0"/>
                </a:moveTo>
                <a:cubicBezTo>
                  <a:pt x="13454" y="0"/>
                  <a:pt x="23125" y="9670"/>
                  <a:pt x="23125" y="21600"/>
                </a:cubicBezTo>
                <a:cubicBezTo>
                  <a:pt x="23125" y="33529"/>
                  <a:pt x="13454" y="43200"/>
                  <a:pt x="1525" y="43200"/>
                </a:cubicBezTo>
                <a:cubicBezTo>
                  <a:pt x="1016" y="43200"/>
                  <a:pt x="507" y="43182"/>
                  <a:pt x="-1" y="43146"/>
                </a:cubicBezTo>
              </a:path>
              <a:path w="23125" h="43200" stroke="0" extrusionOk="0">
                <a:moveTo>
                  <a:pt x="1524" y="0"/>
                </a:moveTo>
                <a:cubicBezTo>
                  <a:pt x="13454" y="0"/>
                  <a:pt x="23125" y="9670"/>
                  <a:pt x="23125" y="21600"/>
                </a:cubicBezTo>
                <a:cubicBezTo>
                  <a:pt x="23125" y="33529"/>
                  <a:pt x="13454" y="43200"/>
                  <a:pt x="1525" y="43200"/>
                </a:cubicBezTo>
                <a:cubicBezTo>
                  <a:pt x="1016" y="43200"/>
                  <a:pt x="507" y="43182"/>
                  <a:pt x="-1" y="43146"/>
                </a:cubicBezTo>
                <a:lnTo>
                  <a:pt x="1525" y="21600"/>
                </a:lnTo>
                <a:lnTo>
                  <a:pt x="1524" y="0"/>
                </a:lnTo>
                <a:close/>
              </a:path>
            </a:pathLst>
          </a:custGeom>
          <a:noFill/>
          <a:ln w="38100" cmpd="dbl">
            <a:solidFill>
              <a:schemeClr val="tx1"/>
            </a:solidFill>
            <a:round/>
            <a:headEnd/>
            <a:tailEnd type="stealth" w="lg" len="lg"/>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4"/>
          <p:cNvSpPr txBox="1">
            <a:spLocks noChangeArrowheads="1"/>
          </p:cNvSpPr>
          <p:nvPr/>
        </p:nvSpPr>
        <p:spPr bwMode="auto">
          <a:xfrm>
            <a:off x="1717675" y="293688"/>
            <a:ext cx="8729663" cy="366712"/>
          </a:xfrm>
          <a:prstGeom prst="rect">
            <a:avLst/>
          </a:prstGeom>
          <a:noFill/>
          <a:ln w="9525">
            <a:noFill/>
            <a:miter lim="800000"/>
            <a:headEnd/>
            <a:tailEnd/>
          </a:ln>
        </p:spPr>
        <p:txBody>
          <a:bodyPr>
            <a:spAutoFit/>
          </a:bodyPr>
          <a:lstStyle/>
          <a:p>
            <a:r>
              <a:rPr lang="en-US" altLang="en-US" sz="1800">
                <a:solidFill>
                  <a:srgbClr val="0000FF"/>
                </a:solidFill>
              </a:rPr>
              <a:t>First dilemma in early attempts to interpret light waves: what is moving?</a:t>
            </a:r>
          </a:p>
        </p:txBody>
      </p:sp>
      <p:sp>
        <p:nvSpPr>
          <p:cNvPr id="109570" name="Text Box 5"/>
          <p:cNvSpPr txBox="1">
            <a:spLocks noChangeArrowheads="1"/>
          </p:cNvSpPr>
          <p:nvPr/>
        </p:nvSpPr>
        <p:spPr bwMode="auto">
          <a:xfrm>
            <a:off x="512763" y="884238"/>
            <a:ext cx="11141075" cy="915987"/>
          </a:xfrm>
          <a:prstGeom prst="rect">
            <a:avLst/>
          </a:prstGeom>
          <a:noFill/>
          <a:ln w="9525">
            <a:noFill/>
            <a:miter lim="800000"/>
            <a:headEnd/>
            <a:tailEnd/>
          </a:ln>
        </p:spPr>
        <p:txBody>
          <a:bodyPr>
            <a:spAutoFit/>
          </a:bodyPr>
          <a:lstStyle/>
          <a:p>
            <a:r>
              <a:rPr lang="en-US" altLang="en-US" sz="1800"/>
              <a:t>Sound waves require a medium; they need matter to exist. </a:t>
            </a:r>
          </a:p>
          <a:p>
            <a:r>
              <a:rPr lang="en-US" altLang="en-US" sz="1800"/>
              <a:t>Hence was born the notion of the “ether", a (fictitious?) medium to support the propagation of light waves. </a:t>
            </a:r>
          </a:p>
          <a:p>
            <a:r>
              <a:rPr lang="en-US" altLang="en-US" sz="1800"/>
              <a:t>Today the “ether" has simply given way to vacuum.</a:t>
            </a:r>
          </a:p>
        </p:txBody>
      </p:sp>
      <p:sp>
        <p:nvSpPr>
          <p:cNvPr id="109571" name="Text Box 6"/>
          <p:cNvSpPr txBox="1">
            <a:spLocks noChangeArrowheads="1"/>
          </p:cNvSpPr>
          <p:nvPr/>
        </p:nvSpPr>
        <p:spPr bwMode="auto">
          <a:xfrm>
            <a:off x="273050" y="2406650"/>
            <a:ext cx="11131550" cy="2536825"/>
          </a:xfrm>
          <a:prstGeom prst="rect">
            <a:avLst/>
          </a:prstGeom>
          <a:noFill/>
          <a:ln w="9525">
            <a:noFill/>
            <a:miter lim="800000"/>
            <a:headEnd/>
            <a:tailEnd/>
          </a:ln>
        </p:spPr>
        <p:txBody>
          <a:bodyPr>
            <a:spAutoFit/>
          </a:bodyPr>
          <a:lstStyle/>
          <a:p>
            <a:r>
              <a:rPr lang="en-US" altLang="en-US"/>
              <a:t>Quantum mechanics tells us that the amplitude of the positive-negative charge oscillation is restricted to discrete values. Consequently, the emitted oscillation takes also discrete values, to which is associated an energy: the photon energy </a:t>
            </a:r>
            <a:r>
              <a:rPr lang="en-US" altLang="en-US" i="1"/>
              <a:t>h</a:t>
            </a:r>
            <a:r>
              <a:rPr lang="en-US" altLang="en-US"/>
              <a:t>, where </a:t>
            </a:r>
            <a:r>
              <a:rPr lang="en-US" altLang="en-US" i="1"/>
              <a:t> </a:t>
            </a:r>
            <a:r>
              <a:rPr lang="en-US" altLang="en-US"/>
              <a:t>the frequency of the oscillation, and </a:t>
            </a:r>
            <a:r>
              <a:rPr lang="en-US" altLang="en-US" i="1"/>
              <a:t>h </a:t>
            </a:r>
            <a:r>
              <a:rPr lang="en-US" altLang="en-US"/>
              <a:t>is called the “Planck constant“.  </a:t>
            </a:r>
          </a:p>
          <a:p>
            <a:r>
              <a:rPr lang="en-US" altLang="en-US"/>
              <a:t>It is as if the duckling had discrete gears to activate his webbed feet.</a:t>
            </a:r>
          </a:p>
          <a:p>
            <a:endParaRPr lang="en-US" altLang="en-US"/>
          </a:p>
          <a:p>
            <a:r>
              <a:rPr lang="en-US" altLang="en-US"/>
              <a:t>What is more puzzling is that the “neutral" gear is missing. The minimum energy state of the quantum harmonic oscillator is not zero, but (1</a:t>
            </a:r>
            <a:r>
              <a:rPr lang="en-US" altLang="en-US" i="1"/>
              <a:t>/</a:t>
            </a:r>
            <a:r>
              <a:rPr lang="en-US" altLang="en-US"/>
              <a:t>2)</a:t>
            </a:r>
            <a:r>
              <a:rPr lang="en-US" altLang="en-US" i="1"/>
              <a:t>h</a:t>
            </a:r>
            <a:r>
              <a:rPr lang="en-US" altLang="en-US"/>
              <a:t>. This is often referred to as </a:t>
            </a:r>
            <a:r>
              <a:rPr lang="en-US" altLang="en-US" i="1"/>
              <a:t>vacuum fluctuation </a:t>
            </a:r>
            <a:r>
              <a:rPr lang="en-US" altLang="en-US"/>
              <a:t>or the zero point energy. </a:t>
            </a:r>
          </a:p>
          <a:p>
            <a:endParaRPr lang="en-US" altLang="en-US"/>
          </a:p>
          <a:p>
            <a:r>
              <a:rPr lang="en-US" altLang="en-US"/>
              <a:t>The absence of vacuum (the ether concept) has been replaced by an absence of zero energy. Since, according to Einstein, there is an equivalence of matter and energy, the two concepts are not so far apart.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2"/>
          <p:cNvSpPr txBox="1">
            <a:spLocks noChangeArrowheads="1"/>
          </p:cNvSpPr>
          <p:nvPr/>
        </p:nvSpPr>
        <p:spPr bwMode="auto">
          <a:xfrm>
            <a:off x="1684338" y="1152525"/>
            <a:ext cx="958850" cy="366713"/>
          </a:xfrm>
          <a:prstGeom prst="rect">
            <a:avLst/>
          </a:prstGeom>
          <a:noFill/>
          <a:ln w="9525">
            <a:noFill/>
            <a:miter lim="800000"/>
            <a:headEnd/>
            <a:tailEnd/>
          </a:ln>
        </p:spPr>
        <p:txBody>
          <a:bodyPr wrap="none">
            <a:spAutoFit/>
          </a:bodyPr>
          <a:lstStyle/>
          <a:p>
            <a:r>
              <a:rPr lang="en-US" altLang="en-US" sz="1800"/>
              <a:t>Electron</a:t>
            </a:r>
          </a:p>
        </p:txBody>
      </p:sp>
      <p:sp>
        <p:nvSpPr>
          <p:cNvPr id="110594" name="Text Box 3"/>
          <p:cNvSpPr txBox="1">
            <a:spLocks noChangeArrowheads="1"/>
          </p:cNvSpPr>
          <p:nvPr/>
        </p:nvSpPr>
        <p:spPr bwMode="auto">
          <a:xfrm>
            <a:off x="9155113" y="1120775"/>
            <a:ext cx="831850" cy="366713"/>
          </a:xfrm>
          <a:prstGeom prst="rect">
            <a:avLst/>
          </a:prstGeom>
          <a:noFill/>
          <a:ln w="9525">
            <a:noFill/>
            <a:miter lim="800000"/>
            <a:headEnd/>
            <a:tailEnd/>
          </a:ln>
        </p:spPr>
        <p:txBody>
          <a:bodyPr wrap="none">
            <a:spAutoFit/>
          </a:bodyPr>
          <a:lstStyle/>
          <a:p>
            <a:r>
              <a:rPr lang="en-US" altLang="en-US" sz="1800"/>
              <a:t>Photon</a:t>
            </a:r>
          </a:p>
        </p:txBody>
      </p:sp>
      <p:pic>
        <p:nvPicPr>
          <p:cNvPr id="110595" name="Picture 4" descr="TP_tmp"/>
          <p:cNvPicPr>
            <a:picLocks noChangeAspect="1" noChangeArrowheads="1"/>
          </p:cNvPicPr>
          <p:nvPr>
            <p:custDataLst>
              <p:tags r:id="rId1"/>
            </p:custDataLst>
          </p:nvPr>
        </p:nvPicPr>
        <p:blipFill>
          <a:blip r:embed="rId9"/>
          <a:srcRect/>
          <a:stretch>
            <a:fillRect/>
          </a:stretch>
        </p:blipFill>
        <p:spPr bwMode="auto">
          <a:xfrm>
            <a:off x="1974850" y="1952625"/>
            <a:ext cx="425450" cy="244475"/>
          </a:xfrm>
          <a:prstGeom prst="rect">
            <a:avLst/>
          </a:prstGeom>
          <a:noFill/>
          <a:ln w="9525">
            <a:noFill/>
            <a:miter lim="800000"/>
            <a:headEnd/>
            <a:tailEnd/>
          </a:ln>
        </p:spPr>
      </p:pic>
      <p:pic>
        <p:nvPicPr>
          <p:cNvPr id="22549" name="Picture 21" descr="TP_tmp"/>
          <p:cNvPicPr>
            <a:picLocks noChangeAspect="1" noChangeArrowheads="1"/>
          </p:cNvPicPr>
          <p:nvPr>
            <p:custDataLst>
              <p:tags r:id="rId2"/>
            </p:custDataLst>
          </p:nvPr>
        </p:nvPicPr>
        <p:blipFill>
          <a:blip r:embed="rId10"/>
          <a:srcRect/>
          <a:stretch>
            <a:fillRect/>
          </a:stretch>
        </p:blipFill>
        <p:spPr bwMode="auto">
          <a:xfrm>
            <a:off x="1692275" y="1960563"/>
            <a:ext cx="1241425" cy="923925"/>
          </a:xfrm>
          <a:prstGeom prst="rect">
            <a:avLst/>
          </a:prstGeom>
          <a:noFill/>
          <a:ln w="9525">
            <a:noFill/>
            <a:miter lim="800000"/>
            <a:headEnd/>
            <a:tailEnd/>
          </a:ln>
        </p:spPr>
      </p:pic>
      <p:pic>
        <p:nvPicPr>
          <p:cNvPr id="22550" name="Picture 22" descr="TP_tmp"/>
          <p:cNvPicPr>
            <a:picLocks noChangeAspect="1" noChangeArrowheads="1"/>
          </p:cNvPicPr>
          <p:nvPr>
            <p:custDataLst>
              <p:tags r:id="rId3"/>
            </p:custDataLst>
          </p:nvPr>
        </p:nvPicPr>
        <p:blipFill>
          <a:blip r:embed="rId11"/>
          <a:srcRect/>
          <a:stretch>
            <a:fillRect/>
          </a:stretch>
        </p:blipFill>
        <p:spPr bwMode="auto">
          <a:xfrm>
            <a:off x="771525" y="2174875"/>
            <a:ext cx="879475" cy="257175"/>
          </a:xfrm>
          <a:prstGeom prst="rect">
            <a:avLst/>
          </a:prstGeom>
          <a:noFill/>
          <a:ln w="9525">
            <a:noFill/>
            <a:miter lim="800000"/>
            <a:headEnd/>
            <a:tailEnd/>
          </a:ln>
        </p:spPr>
      </p:pic>
      <p:pic>
        <p:nvPicPr>
          <p:cNvPr id="110598" name="Picture 23" descr="TP_tmp"/>
          <p:cNvPicPr>
            <a:picLocks noChangeAspect="1" noChangeArrowheads="1"/>
          </p:cNvPicPr>
          <p:nvPr>
            <p:custDataLst>
              <p:tags r:id="rId4"/>
            </p:custDataLst>
          </p:nvPr>
        </p:nvPicPr>
        <p:blipFill>
          <a:blip r:embed="rId12"/>
          <a:srcRect/>
          <a:stretch>
            <a:fillRect/>
          </a:stretch>
        </p:blipFill>
        <p:spPr bwMode="auto">
          <a:xfrm>
            <a:off x="5876925" y="2100263"/>
            <a:ext cx="898525" cy="187325"/>
          </a:xfrm>
          <a:prstGeom prst="rect">
            <a:avLst/>
          </a:prstGeom>
          <a:noFill/>
          <a:ln w="9525">
            <a:noFill/>
            <a:miter lim="800000"/>
            <a:headEnd/>
            <a:tailEnd/>
          </a:ln>
        </p:spPr>
      </p:pic>
      <p:pic>
        <p:nvPicPr>
          <p:cNvPr id="110599" name="Picture 26" descr="TP_tmp"/>
          <p:cNvPicPr>
            <a:picLocks noChangeAspect="1" noChangeArrowheads="1"/>
          </p:cNvPicPr>
          <p:nvPr>
            <p:custDataLst>
              <p:tags r:id="rId5"/>
            </p:custDataLst>
          </p:nvPr>
        </p:nvPicPr>
        <p:blipFill>
          <a:blip r:embed="rId13"/>
          <a:srcRect/>
          <a:stretch>
            <a:fillRect/>
          </a:stretch>
        </p:blipFill>
        <p:spPr bwMode="auto">
          <a:xfrm>
            <a:off x="7131050" y="2030413"/>
            <a:ext cx="1098550" cy="309562"/>
          </a:xfrm>
          <a:prstGeom prst="rect">
            <a:avLst/>
          </a:prstGeom>
          <a:noFill/>
          <a:ln w="9525">
            <a:noFill/>
            <a:miter lim="800000"/>
            <a:headEnd/>
            <a:tailEnd/>
          </a:ln>
        </p:spPr>
      </p:pic>
      <p:sp>
        <p:nvSpPr>
          <p:cNvPr id="22538" name="Text Box 10"/>
          <p:cNvSpPr txBox="1">
            <a:spLocks noChangeArrowheads="1"/>
          </p:cNvSpPr>
          <p:nvPr/>
        </p:nvSpPr>
        <p:spPr bwMode="auto">
          <a:xfrm>
            <a:off x="6723063" y="3005138"/>
            <a:ext cx="882650" cy="366712"/>
          </a:xfrm>
          <a:prstGeom prst="rect">
            <a:avLst/>
          </a:prstGeom>
          <a:noFill/>
          <a:ln w="9525">
            <a:noFill/>
            <a:miter lim="800000"/>
            <a:headEnd/>
            <a:tailEnd/>
          </a:ln>
        </p:spPr>
        <p:txBody>
          <a:bodyPr wrap="none">
            <a:spAutoFit/>
          </a:bodyPr>
          <a:lstStyle/>
          <a:p>
            <a:r>
              <a:rPr lang="en-US" altLang="en-US" sz="1800"/>
              <a:t>“Size”?</a:t>
            </a:r>
          </a:p>
        </p:txBody>
      </p:sp>
      <p:sp>
        <p:nvSpPr>
          <p:cNvPr id="110601" name="Text Box 12"/>
          <p:cNvSpPr txBox="1">
            <a:spLocks noChangeArrowheads="1"/>
          </p:cNvSpPr>
          <p:nvPr/>
        </p:nvSpPr>
        <p:spPr bwMode="auto">
          <a:xfrm>
            <a:off x="8958263" y="2016125"/>
            <a:ext cx="1239837" cy="396875"/>
          </a:xfrm>
          <a:prstGeom prst="rect">
            <a:avLst/>
          </a:prstGeom>
          <a:noFill/>
          <a:ln w="9525">
            <a:noFill/>
            <a:miter lim="800000"/>
            <a:headEnd/>
            <a:tailEnd/>
          </a:ln>
        </p:spPr>
        <p:txBody>
          <a:bodyPr wrap="none">
            <a:spAutoFit/>
          </a:bodyPr>
          <a:lstStyle/>
          <a:p>
            <a:r>
              <a:rPr lang="en-US" altLang="en-US" sz="2000"/>
              <a:t>Energy</a:t>
            </a:r>
            <a:r>
              <a:rPr lang="en-US" altLang="en-US" sz="2000" i="1"/>
              <a:t> h</a:t>
            </a:r>
            <a:r>
              <a:rPr lang="en-US" altLang="en-US" sz="2000" i="1">
                <a:latin typeface="Symbol" pitchFamily="18" charset="2"/>
              </a:rPr>
              <a:t>n</a:t>
            </a:r>
          </a:p>
        </p:txBody>
      </p:sp>
      <p:sp>
        <p:nvSpPr>
          <p:cNvPr id="110602" name="Text Box 13"/>
          <p:cNvSpPr txBox="1">
            <a:spLocks noChangeArrowheads="1"/>
          </p:cNvSpPr>
          <p:nvPr/>
        </p:nvSpPr>
        <p:spPr bwMode="auto">
          <a:xfrm>
            <a:off x="8928100" y="2493963"/>
            <a:ext cx="1325563" cy="366712"/>
          </a:xfrm>
          <a:prstGeom prst="rect">
            <a:avLst/>
          </a:prstGeom>
          <a:noFill/>
          <a:ln w="9525">
            <a:noFill/>
            <a:miter lim="800000"/>
            <a:headEnd/>
            <a:tailEnd/>
          </a:ln>
        </p:spPr>
        <p:txBody>
          <a:bodyPr wrap="none">
            <a:spAutoFit/>
          </a:bodyPr>
          <a:lstStyle/>
          <a:p>
            <a:r>
              <a:rPr lang="en-US" altLang="en-US" sz="1800"/>
              <a:t>Frequency </a:t>
            </a:r>
            <a:r>
              <a:rPr lang="en-US" altLang="en-US" sz="1800">
                <a:latin typeface="Symbol" pitchFamily="18" charset="2"/>
              </a:rPr>
              <a:t>n</a:t>
            </a:r>
          </a:p>
        </p:txBody>
      </p:sp>
      <p:sp>
        <p:nvSpPr>
          <p:cNvPr id="110603" name="Text Box 14"/>
          <p:cNvSpPr txBox="1">
            <a:spLocks noChangeArrowheads="1"/>
          </p:cNvSpPr>
          <p:nvPr/>
        </p:nvSpPr>
        <p:spPr bwMode="auto">
          <a:xfrm>
            <a:off x="9115425" y="3006725"/>
            <a:ext cx="833438" cy="366713"/>
          </a:xfrm>
          <a:prstGeom prst="rect">
            <a:avLst/>
          </a:prstGeom>
          <a:noFill/>
          <a:ln w="9525">
            <a:noFill/>
            <a:miter lim="800000"/>
            <a:headEnd/>
            <a:tailEnd/>
          </a:ln>
        </p:spPr>
        <p:txBody>
          <a:bodyPr wrap="none">
            <a:spAutoFit/>
          </a:bodyPr>
          <a:lstStyle/>
          <a:p>
            <a:r>
              <a:rPr lang="en-US" altLang="en-US" sz="1800" i="1">
                <a:latin typeface="Symbol" pitchFamily="18" charset="2"/>
              </a:rPr>
              <a:t>l = </a:t>
            </a:r>
            <a:r>
              <a:rPr lang="en-US" altLang="en-US" sz="1800" i="1"/>
              <a:t>c/</a:t>
            </a:r>
            <a:r>
              <a:rPr lang="en-US" altLang="en-US" sz="1800" i="1">
                <a:latin typeface="Symbol" pitchFamily="18" charset="2"/>
              </a:rPr>
              <a:t>n</a:t>
            </a:r>
          </a:p>
        </p:txBody>
      </p:sp>
      <p:sp>
        <p:nvSpPr>
          <p:cNvPr id="22543" name="Text Box 15"/>
          <p:cNvSpPr txBox="1">
            <a:spLocks noChangeArrowheads="1"/>
          </p:cNvSpPr>
          <p:nvPr/>
        </p:nvSpPr>
        <p:spPr bwMode="auto">
          <a:xfrm>
            <a:off x="5607050" y="3609975"/>
            <a:ext cx="1327150" cy="366713"/>
          </a:xfrm>
          <a:prstGeom prst="rect">
            <a:avLst/>
          </a:prstGeom>
          <a:noFill/>
          <a:ln w="9525">
            <a:noFill/>
            <a:miter lim="800000"/>
            <a:headEnd/>
            <a:tailEnd/>
          </a:ln>
        </p:spPr>
        <p:txBody>
          <a:bodyPr wrap="none">
            <a:spAutoFit/>
          </a:bodyPr>
          <a:lstStyle/>
          <a:p>
            <a:r>
              <a:rPr lang="en-US" altLang="en-US" sz="1800"/>
              <a:t>momentum?</a:t>
            </a:r>
          </a:p>
        </p:txBody>
      </p:sp>
      <p:pic>
        <p:nvPicPr>
          <p:cNvPr id="22556" name="Picture 28" descr="TP_tmp"/>
          <p:cNvPicPr>
            <a:picLocks noChangeAspect="1" noChangeArrowheads="1"/>
          </p:cNvPicPr>
          <p:nvPr>
            <p:custDataLst>
              <p:tags r:id="rId6"/>
            </p:custDataLst>
          </p:nvPr>
        </p:nvPicPr>
        <p:blipFill>
          <a:blip r:embed="rId14"/>
          <a:srcRect/>
          <a:stretch>
            <a:fillRect/>
          </a:stretch>
        </p:blipFill>
        <p:spPr bwMode="auto">
          <a:xfrm>
            <a:off x="2116138" y="3832225"/>
            <a:ext cx="550862" cy="182563"/>
          </a:xfrm>
          <a:prstGeom prst="rect">
            <a:avLst/>
          </a:prstGeom>
          <a:noFill/>
          <a:ln w="9525">
            <a:noFill/>
            <a:miter lim="800000"/>
            <a:headEnd/>
            <a:tailEnd/>
          </a:ln>
        </p:spPr>
      </p:pic>
      <p:pic>
        <p:nvPicPr>
          <p:cNvPr id="22555" name="Picture 27" descr="TP_tmp"/>
          <p:cNvPicPr>
            <a:picLocks noChangeAspect="1" noChangeArrowheads="1"/>
          </p:cNvPicPr>
          <p:nvPr>
            <p:custDataLst>
              <p:tags r:id="rId7"/>
            </p:custDataLst>
          </p:nvPr>
        </p:nvPicPr>
        <p:blipFill>
          <a:blip r:embed="rId15"/>
          <a:srcRect/>
          <a:stretch>
            <a:fillRect/>
          </a:stretch>
        </p:blipFill>
        <p:spPr bwMode="auto">
          <a:xfrm>
            <a:off x="8623300" y="3584575"/>
            <a:ext cx="363538" cy="428625"/>
          </a:xfrm>
          <a:prstGeom prst="rect">
            <a:avLst/>
          </a:prstGeom>
          <a:noFill/>
          <a:ln w="9525">
            <a:noFill/>
            <a:miter lim="800000"/>
            <a:headEnd/>
            <a:tailEnd/>
          </a:ln>
        </p:spPr>
      </p:pic>
      <p:sp>
        <p:nvSpPr>
          <p:cNvPr id="22546" name="Text Box 18"/>
          <p:cNvSpPr txBox="1">
            <a:spLocks noChangeArrowheads="1"/>
          </p:cNvSpPr>
          <p:nvPr/>
        </p:nvSpPr>
        <p:spPr bwMode="auto">
          <a:xfrm>
            <a:off x="7296150" y="4625975"/>
            <a:ext cx="4297363" cy="942975"/>
          </a:xfrm>
          <a:prstGeom prst="rect">
            <a:avLst/>
          </a:prstGeom>
          <a:noFill/>
          <a:ln w="9525">
            <a:noFill/>
            <a:miter lim="800000"/>
            <a:headEnd/>
            <a:tailEnd/>
          </a:ln>
        </p:spPr>
        <p:txBody>
          <a:bodyPr wrap="none">
            <a:spAutoFit/>
          </a:bodyPr>
          <a:lstStyle/>
          <a:p>
            <a:r>
              <a:rPr lang="en-US" altLang="en-US" sz="1400"/>
              <a:t>wave: each particle responsible for the wave motion stays</a:t>
            </a:r>
          </a:p>
          <a:p>
            <a:r>
              <a:rPr lang="en-US" altLang="en-US" sz="1400"/>
              <a:t>at the same average position, </a:t>
            </a:r>
          </a:p>
          <a:p>
            <a:r>
              <a:rPr lang="en-US" altLang="en-US" sz="1400"/>
              <a:t>just inducing the motion of the next particle.</a:t>
            </a:r>
          </a:p>
          <a:p>
            <a:r>
              <a:rPr lang="en-US" altLang="en-US" sz="1400"/>
              <a:t>(case of light wave in a dielectric)</a:t>
            </a:r>
          </a:p>
        </p:txBody>
      </p:sp>
      <p:sp>
        <p:nvSpPr>
          <p:cNvPr id="110608" name="Text Box 19"/>
          <p:cNvSpPr txBox="1">
            <a:spLocks noChangeArrowheads="1"/>
          </p:cNvSpPr>
          <p:nvPr/>
        </p:nvSpPr>
        <p:spPr bwMode="auto">
          <a:xfrm>
            <a:off x="4527550" y="303213"/>
            <a:ext cx="3111500" cy="366712"/>
          </a:xfrm>
          <a:prstGeom prst="rect">
            <a:avLst/>
          </a:prstGeom>
          <a:noFill/>
          <a:ln w="9525">
            <a:noFill/>
            <a:miter lim="800000"/>
            <a:headEnd/>
            <a:tailEnd/>
          </a:ln>
        </p:spPr>
        <p:txBody>
          <a:bodyPr wrap="none">
            <a:spAutoFit/>
          </a:bodyPr>
          <a:lstStyle/>
          <a:p>
            <a:r>
              <a:rPr lang="en-US" altLang="en-US" sz="1800"/>
              <a:t>PARTICLE-WAVE DUALITY</a:t>
            </a:r>
          </a:p>
        </p:txBody>
      </p:sp>
      <p:sp>
        <p:nvSpPr>
          <p:cNvPr id="110609" name="Text Box 20"/>
          <p:cNvSpPr txBox="1">
            <a:spLocks noChangeArrowheads="1"/>
          </p:cNvSpPr>
          <p:nvPr/>
        </p:nvSpPr>
        <p:spPr bwMode="auto">
          <a:xfrm>
            <a:off x="1352550" y="5943600"/>
            <a:ext cx="6438900" cy="366713"/>
          </a:xfrm>
          <a:prstGeom prst="rect">
            <a:avLst/>
          </a:prstGeom>
          <a:noFill/>
          <a:ln w="9525">
            <a:noFill/>
            <a:miter lim="800000"/>
            <a:headEnd/>
            <a:tailEnd/>
          </a:ln>
        </p:spPr>
        <p:txBody>
          <a:bodyPr wrap="none">
            <a:spAutoFit/>
          </a:bodyPr>
          <a:lstStyle/>
          <a:p>
            <a:r>
              <a:rPr lang="en-US" altLang="en-US" sz="1800"/>
              <a:t>Photon: no mass, but an angular momentum and a linear momentum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50"/>
                                        </p:tgtEl>
                                        <p:attrNameLst>
                                          <p:attrName>style.visibility</p:attrName>
                                        </p:attrNameLst>
                                      </p:cBhvr>
                                      <p:to>
                                        <p:strVal val="visible"/>
                                      </p:to>
                                    </p:set>
                                    <p:animEffect transition="in" filter="fade">
                                      <p:cBhvr>
                                        <p:cTn id="7" dur="1000"/>
                                        <p:tgtEl>
                                          <p:spTgt spid="2255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2549"/>
                                        </p:tgtEl>
                                        <p:attrNameLst>
                                          <p:attrName>style.visibility</p:attrName>
                                        </p:attrNameLst>
                                      </p:cBhvr>
                                      <p:to>
                                        <p:strVal val="visible"/>
                                      </p:to>
                                    </p:set>
                                    <p:animEffect transition="in" filter="fade">
                                      <p:cBhvr>
                                        <p:cTn id="11" dur="1000"/>
                                        <p:tgtEl>
                                          <p:spTgt spid="22549"/>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22538"/>
                                        </p:tgtEl>
                                        <p:attrNameLst>
                                          <p:attrName>style.visibility</p:attrName>
                                        </p:attrNameLst>
                                      </p:cBhvr>
                                      <p:to>
                                        <p:strVal val="visible"/>
                                      </p:to>
                                    </p:set>
                                    <p:animEffect transition="in" filter="wipe(left)">
                                      <p:cBhvr>
                                        <p:cTn id="14" dur="500"/>
                                        <p:tgtEl>
                                          <p:spTgt spid="225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2543"/>
                                        </p:tgtEl>
                                        <p:attrNameLst>
                                          <p:attrName>style.visibility</p:attrName>
                                        </p:attrNameLst>
                                      </p:cBhvr>
                                      <p:to>
                                        <p:strVal val="visible"/>
                                      </p:to>
                                    </p:set>
                                    <p:animEffect transition="in" filter="wipe(left)">
                                      <p:cBhvr>
                                        <p:cTn id="19" dur="1000"/>
                                        <p:tgtEl>
                                          <p:spTgt spid="22543"/>
                                        </p:tgtEl>
                                      </p:cBhvr>
                                    </p:animEffect>
                                  </p:childTnLst>
                                </p:cTn>
                              </p:par>
                            </p:childTnLst>
                          </p:cTn>
                        </p:par>
                        <p:par>
                          <p:cTn id="20" fill="hold" nodeType="afterGroup">
                            <p:stCondLst>
                              <p:cond delay="1000"/>
                            </p:stCondLst>
                            <p:childTnLst>
                              <p:par>
                                <p:cTn id="21" presetID="22" presetClass="entr" presetSubtype="8" fill="hold" nodeType="afterEffect">
                                  <p:stCondLst>
                                    <p:cond delay="0"/>
                                  </p:stCondLst>
                                  <p:childTnLst>
                                    <p:set>
                                      <p:cBhvr>
                                        <p:cTn id="22" dur="1" fill="hold">
                                          <p:stCondLst>
                                            <p:cond delay="0"/>
                                          </p:stCondLst>
                                        </p:cTn>
                                        <p:tgtEl>
                                          <p:spTgt spid="22556"/>
                                        </p:tgtEl>
                                        <p:attrNameLst>
                                          <p:attrName>style.visibility</p:attrName>
                                        </p:attrNameLst>
                                      </p:cBhvr>
                                      <p:to>
                                        <p:strVal val="visible"/>
                                      </p:to>
                                    </p:set>
                                    <p:animEffect transition="in" filter="wipe(left)">
                                      <p:cBhvr>
                                        <p:cTn id="23" dur="1000"/>
                                        <p:tgtEl>
                                          <p:spTgt spid="22556"/>
                                        </p:tgtEl>
                                      </p:cBhvr>
                                    </p:animEffect>
                                  </p:childTnLst>
                                </p:cTn>
                              </p:par>
                            </p:childTnLst>
                          </p:cTn>
                        </p:par>
                        <p:par>
                          <p:cTn id="24" fill="hold" nodeType="afterGroup">
                            <p:stCondLst>
                              <p:cond delay="2000"/>
                            </p:stCondLst>
                            <p:childTnLst>
                              <p:par>
                                <p:cTn id="25" presetID="10" presetClass="entr" presetSubtype="0" fill="hold" nodeType="afterEffect">
                                  <p:stCondLst>
                                    <p:cond delay="0"/>
                                  </p:stCondLst>
                                  <p:childTnLst>
                                    <p:set>
                                      <p:cBhvr>
                                        <p:cTn id="26" dur="1" fill="hold">
                                          <p:stCondLst>
                                            <p:cond delay="0"/>
                                          </p:stCondLst>
                                        </p:cTn>
                                        <p:tgtEl>
                                          <p:spTgt spid="22555"/>
                                        </p:tgtEl>
                                        <p:attrNameLst>
                                          <p:attrName>style.visibility</p:attrName>
                                        </p:attrNameLst>
                                      </p:cBhvr>
                                      <p:to>
                                        <p:strVal val="visible"/>
                                      </p:to>
                                    </p:set>
                                    <p:animEffect transition="in" filter="fade">
                                      <p:cBhvr>
                                        <p:cTn id="27" dur="1000"/>
                                        <p:tgtEl>
                                          <p:spTgt spid="225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546"/>
                                        </p:tgtEl>
                                        <p:attrNameLst>
                                          <p:attrName>style.visibility</p:attrName>
                                        </p:attrNameLst>
                                      </p:cBhvr>
                                      <p:to>
                                        <p:strVal val="visible"/>
                                      </p:to>
                                    </p:set>
                                    <p:animEffect transition="in" filter="fade">
                                      <p:cBhvr>
                                        <p:cTn id="32" dur="1000"/>
                                        <p:tgtEl>
                                          <p:spTgt spid="2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P spid="22543" grpId="0"/>
      <p:bldP spid="2254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TP_tmp"/>
          <p:cNvPicPr>
            <a:picLocks noChangeAspect="1" noChangeArrowheads="1"/>
          </p:cNvPicPr>
          <p:nvPr>
            <p:custDataLst>
              <p:tags r:id="rId1"/>
            </p:custDataLst>
          </p:nvPr>
        </p:nvPicPr>
        <p:blipFill>
          <a:blip r:embed="rId8"/>
          <a:srcRect/>
          <a:stretch>
            <a:fillRect/>
          </a:stretch>
        </p:blipFill>
        <p:spPr bwMode="auto">
          <a:xfrm>
            <a:off x="4851400" y="655638"/>
            <a:ext cx="2463800" cy="355600"/>
          </a:xfrm>
          <a:prstGeom prst="rect">
            <a:avLst/>
          </a:prstGeom>
          <a:noFill/>
          <a:ln w="9525">
            <a:noFill/>
            <a:miter lim="800000"/>
            <a:headEnd/>
            <a:tailEnd/>
          </a:ln>
        </p:spPr>
      </p:pic>
      <p:sp>
        <p:nvSpPr>
          <p:cNvPr id="111618" name="Text Box 3"/>
          <p:cNvSpPr txBox="1">
            <a:spLocks noChangeArrowheads="1"/>
          </p:cNvSpPr>
          <p:nvPr/>
        </p:nvSpPr>
        <p:spPr bwMode="auto">
          <a:xfrm>
            <a:off x="1868488" y="1238250"/>
            <a:ext cx="1314450" cy="366713"/>
          </a:xfrm>
          <a:prstGeom prst="rect">
            <a:avLst/>
          </a:prstGeom>
          <a:noFill/>
          <a:ln w="9525">
            <a:noFill/>
            <a:miter lim="800000"/>
            <a:headEnd/>
            <a:tailEnd/>
          </a:ln>
        </p:spPr>
        <p:txBody>
          <a:bodyPr wrap="none">
            <a:spAutoFit/>
          </a:bodyPr>
          <a:lstStyle/>
          <a:p>
            <a:r>
              <a:rPr lang="en-US" altLang="en-US" sz="1800"/>
              <a:t>Momentum:</a:t>
            </a:r>
          </a:p>
        </p:txBody>
      </p:sp>
      <p:pic>
        <p:nvPicPr>
          <p:cNvPr id="111619" name="Picture 4" descr="TP_tmp"/>
          <p:cNvPicPr>
            <a:picLocks noChangeAspect="1" noChangeArrowheads="1"/>
          </p:cNvPicPr>
          <p:nvPr>
            <p:custDataLst>
              <p:tags r:id="rId2"/>
            </p:custDataLst>
          </p:nvPr>
        </p:nvPicPr>
        <p:blipFill>
          <a:blip r:embed="rId9"/>
          <a:srcRect/>
          <a:stretch>
            <a:fillRect/>
          </a:stretch>
        </p:blipFill>
        <p:spPr bwMode="auto">
          <a:xfrm>
            <a:off x="5230813" y="1255713"/>
            <a:ext cx="2074862" cy="387350"/>
          </a:xfrm>
          <a:prstGeom prst="rect">
            <a:avLst/>
          </a:prstGeom>
          <a:noFill/>
          <a:ln w="9525">
            <a:noFill/>
            <a:miter lim="800000"/>
            <a:headEnd/>
            <a:tailEnd/>
          </a:ln>
        </p:spPr>
      </p:pic>
      <p:sp>
        <p:nvSpPr>
          <p:cNvPr id="111620" name="Text Box 5"/>
          <p:cNvSpPr txBox="1">
            <a:spLocks noChangeArrowheads="1"/>
          </p:cNvSpPr>
          <p:nvPr/>
        </p:nvSpPr>
        <p:spPr bwMode="auto">
          <a:xfrm>
            <a:off x="314325" y="1812925"/>
            <a:ext cx="11536363" cy="517525"/>
          </a:xfrm>
          <a:prstGeom prst="rect">
            <a:avLst/>
          </a:prstGeom>
          <a:noFill/>
          <a:ln w="9525">
            <a:noFill/>
            <a:miter lim="800000"/>
            <a:headEnd/>
            <a:tailEnd/>
          </a:ln>
        </p:spPr>
        <p:txBody>
          <a:bodyPr>
            <a:spAutoFit/>
          </a:bodyPr>
          <a:lstStyle/>
          <a:p>
            <a:r>
              <a:rPr lang="en-US" altLang="en-US" sz="1400"/>
              <a:t>The photon is a particle that propagates at the speed of light. We have to use special relativity to describe a particle propagating at relativistic velocities, which defines momentum, particle wavelength and velocity as:</a:t>
            </a:r>
          </a:p>
        </p:txBody>
      </p:sp>
      <p:pic>
        <p:nvPicPr>
          <p:cNvPr id="111621" name="Picture 6" descr="TP_tmp"/>
          <p:cNvPicPr>
            <a:picLocks noChangeAspect="1" noChangeArrowheads="1"/>
          </p:cNvPicPr>
          <p:nvPr>
            <p:custDataLst>
              <p:tags r:id="rId3"/>
            </p:custDataLst>
          </p:nvPr>
        </p:nvPicPr>
        <p:blipFill>
          <a:blip r:embed="rId10"/>
          <a:srcRect/>
          <a:stretch>
            <a:fillRect/>
          </a:stretch>
        </p:blipFill>
        <p:spPr bwMode="auto">
          <a:xfrm>
            <a:off x="4778375" y="2420938"/>
            <a:ext cx="2576513" cy="1717675"/>
          </a:xfrm>
          <a:prstGeom prst="rect">
            <a:avLst/>
          </a:prstGeom>
          <a:noFill/>
          <a:ln w="9525">
            <a:noFill/>
            <a:miter lim="800000"/>
            <a:headEnd/>
            <a:tailEnd/>
          </a:ln>
        </p:spPr>
      </p:pic>
      <p:pic>
        <p:nvPicPr>
          <p:cNvPr id="111622" name="Picture 7" descr="TP_tmp"/>
          <p:cNvPicPr>
            <a:picLocks noChangeAspect="1" noChangeArrowheads="1"/>
          </p:cNvPicPr>
          <p:nvPr>
            <p:custDataLst>
              <p:tags r:id="rId4"/>
            </p:custDataLst>
          </p:nvPr>
        </p:nvPicPr>
        <p:blipFill>
          <a:blip r:embed="rId11"/>
          <a:srcRect/>
          <a:stretch>
            <a:fillRect/>
          </a:stretch>
        </p:blipFill>
        <p:spPr bwMode="auto">
          <a:xfrm>
            <a:off x="2736850" y="5607050"/>
            <a:ext cx="677863" cy="225425"/>
          </a:xfrm>
          <a:prstGeom prst="rect">
            <a:avLst/>
          </a:prstGeom>
          <a:noFill/>
          <a:ln w="9525">
            <a:noFill/>
            <a:miter lim="800000"/>
            <a:headEnd/>
            <a:tailEnd/>
          </a:ln>
        </p:spPr>
      </p:pic>
      <p:pic>
        <p:nvPicPr>
          <p:cNvPr id="111623" name="Picture 8" descr="TP_tmp"/>
          <p:cNvPicPr>
            <a:picLocks noChangeAspect="1" noChangeArrowheads="1"/>
          </p:cNvPicPr>
          <p:nvPr>
            <p:custDataLst>
              <p:tags r:id="rId5"/>
            </p:custDataLst>
          </p:nvPr>
        </p:nvPicPr>
        <p:blipFill>
          <a:blip r:embed="rId12"/>
          <a:srcRect/>
          <a:stretch>
            <a:fillRect/>
          </a:stretch>
        </p:blipFill>
        <p:spPr bwMode="auto">
          <a:xfrm>
            <a:off x="3825875" y="4681538"/>
            <a:ext cx="5124450" cy="661987"/>
          </a:xfrm>
          <a:prstGeom prst="rect">
            <a:avLst/>
          </a:prstGeom>
          <a:noFill/>
          <a:ln w="9525">
            <a:noFill/>
            <a:miter lim="800000"/>
            <a:headEnd/>
            <a:tailEnd/>
          </a:ln>
        </p:spPr>
      </p:pic>
      <p:sp>
        <p:nvSpPr>
          <p:cNvPr id="111624" name="Text Box 9"/>
          <p:cNvSpPr txBox="1">
            <a:spLocks noChangeArrowheads="1"/>
          </p:cNvSpPr>
          <p:nvPr/>
        </p:nvSpPr>
        <p:spPr bwMode="auto">
          <a:xfrm>
            <a:off x="323850" y="4395788"/>
            <a:ext cx="6238875" cy="304800"/>
          </a:xfrm>
          <a:prstGeom prst="rect">
            <a:avLst/>
          </a:prstGeom>
          <a:noFill/>
          <a:ln w="9525">
            <a:noFill/>
            <a:miter lim="800000"/>
            <a:headEnd/>
            <a:tailEnd/>
          </a:ln>
        </p:spPr>
        <p:txBody>
          <a:bodyPr wrap="none">
            <a:spAutoFit/>
          </a:bodyPr>
          <a:lstStyle/>
          <a:p>
            <a:r>
              <a:rPr lang="en-US" altLang="en-US" sz="1400" i="1"/>
              <a:t>W</a:t>
            </a:r>
            <a:r>
              <a:rPr lang="en-US" altLang="en-US" sz="1400"/>
              <a:t> is the sum of the rest energy m</a:t>
            </a:r>
            <a:r>
              <a:rPr lang="en-US" altLang="en-US" sz="1400" baseline="-25000"/>
              <a:t>0</a:t>
            </a:r>
            <a:r>
              <a:rPr lang="en-US" altLang="en-US" sz="1400"/>
              <a:t>c</a:t>
            </a:r>
            <a:r>
              <a:rPr lang="en-US" altLang="en-US" sz="1400" baseline="30000"/>
              <a:t>2</a:t>
            </a:r>
            <a:r>
              <a:rPr lang="en-US" altLang="en-US" sz="1400"/>
              <a:t> and the kinetic energy, which is now defined as:</a:t>
            </a:r>
          </a:p>
        </p:txBody>
      </p:sp>
      <p:sp>
        <p:nvSpPr>
          <p:cNvPr id="111625" name="Text Box 10"/>
          <p:cNvSpPr txBox="1">
            <a:spLocks noChangeArrowheads="1"/>
          </p:cNvSpPr>
          <p:nvPr/>
        </p:nvSpPr>
        <p:spPr bwMode="auto">
          <a:xfrm>
            <a:off x="639763" y="5273675"/>
            <a:ext cx="6500812" cy="825500"/>
          </a:xfrm>
          <a:prstGeom prst="rect">
            <a:avLst/>
          </a:prstGeom>
          <a:noFill/>
          <a:ln w="9525">
            <a:noFill/>
            <a:miter lim="800000"/>
            <a:headEnd/>
            <a:tailEnd/>
          </a:ln>
        </p:spPr>
        <p:txBody>
          <a:bodyPr>
            <a:spAutoFit/>
          </a:bodyPr>
          <a:lstStyle/>
          <a:p>
            <a:r>
              <a:rPr lang="en-US" altLang="en-US"/>
              <a:t>There are two limits:</a:t>
            </a:r>
          </a:p>
          <a:p>
            <a:pPr>
              <a:buFontTx/>
              <a:buChar char="•"/>
            </a:pPr>
            <a:r>
              <a:rPr lang="en-US" altLang="en-US" i="1"/>
              <a:t>   classical mechanics</a:t>
            </a:r>
          </a:p>
          <a:p>
            <a:pPr>
              <a:buFontTx/>
              <a:buChar char="•"/>
            </a:pPr>
            <a:r>
              <a:rPr lang="en-US" altLang="en-US" i="1"/>
              <a:t>   photon                                        </a:t>
            </a:r>
            <a:r>
              <a:rPr lang="en-US" altLang="en-US"/>
              <a:t>which is only possible if </a:t>
            </a:r>
            <a:r>
              <a:rPr lang="en-US" altLang="en-US" i="1"/>
              <a:t>m</a:t>
            </a:r>
            <a:r>
              <a:rPr lang="en-US" altLang="en-US" baseline="-25000"/>
              <a:t>0</a:t>
            </a:r>
            <a:r>
              <a:rPr lang="en-US" altLang="en-US"/>
              <a:t> = 0</a:t>
            </a:r>
          </a:p>
        </p:txBody>
      </p:sp>
      <p:pic>
        <p:nvPicPr>
          <p:cNvPr id="111626" name="Picture 11" descr="TP_tmp"/>
          <p:cNvPicPr>
            <a:picLocks noChangeAspect="1" noChangeArrowheads="1"/>
          </p:cNvPicPr>
          <p:nvPr>
            <p:custDataLst>
              <p:tags r:id="rId6"/>
            </p:custDataLst>
          </p:nvPr>
        </p:nvPicPr>
        <p:blipFill>
          <a:blip r:embed="rId13"/>
          <a:srcRect/>
          <a:stretch>
            <a:fillRect/>
          </a:stretch>
        </p:blipFill>
        <p:spPr bwMode="auto">
          <a:xfrm>
            <a:off x="2624138" y="5876925"/>
            <a:ext cx="803275" cy="201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classical-vs-laser"/>
          <p:cNvPicPr>
            <a:picLocks noChangeAspect="1" noChangeArrowheads="1"/>
          </p:cNvPicPr>
          <p:nvPr/>
        </p:nvPicPr>
        <p:blipFill>
          <a:blip r:embed="rId2"/>
          <a:srcRect/>
          <a:stretch>
            <a:fillRect/>
          </a:stretch>
        </p:blipFill>
        <p:spPr bwMode="auto">
          <a:xfrm>
            <a:off x="4465638" y="71438"/>
            <a:ext cx="6570662" cy="7037387"/>
          </a:xfrm>
          <a:prstGeom prst="rect">
            <a:avLst/>
          </a:prstGeom>
          <a:noFill/>
          <a:ln w="9525">
            <a:noFill/>
            <a:miter lim="800000"/>
            <a:headEnd/>
            <a:tailEnd/>
          </a:ln>
        </p:spPr>
      </p:pic>
      <p:sp>
        <p:nvSpPr>
          <p:cNvPr id="112642" name="Text Box 3"/>
          <p:cNvSpPr txBox="1">
            <a:spLocks noChangeArrowheads="1"/>
          </p:cNvSpPr>
          <p:nvPr/>
        </p:nvSpPr>
        <p:spPr bwMode="auto">
          <a:xfrm>
            <a:off x="476250" y="1652588"/>
            <a:ext cx="2506663" cy="336550"/>
          </a:xfrm>
          <a:prstGeom prst="rect">
            <a:avLst/>
          </a:prstGeom>
          <a:noFill/>
          <a:ln w="9525">
            <a:noFill/>
            <a:miter lim="800000"/>
            <a:headEnd/>
            <a:tailEnd/>
          </a:ln>
        </p:spPr>
        <p:txBody>
          <a:bodyPr wrap="none">
            <a:spAutoFit/>
          </a:bodyPr>
          <a:lstStyle/>
          <a:p>
            <a:r>
              <a:rPr lang="en-US" altLang="en-US"/>
              <a:t>Putting “LASER” in context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4073525" y="423863"/>
            <a:ext cx="3825875" cy="336550"/>
          </a:xfrm>
          <a:prstGeom prst="rect">
            <a:avLst/>
          </a:prstGeom>
          <a:noFill/>
          <a:ln w="9525">
            <a:noFill/>
            <a:miter lim="800000"/>
            <a:headEnd/>
            <a:tailEnd/>
          </a:ln>
        </p:spPr>
        <p:txBody>
          <a:bodyPr wrap="none">
            <a:spAutoFit/>
          </a:bodyPr>
          <a:lstStyle/>
          <a:p>
            <a:r>
              <a:rPr lang="en-US" altLang="en-US"/>
              <a:t>WHAT CHARACTERIZE LASER LIGHT?</a:t>
            </a:r>
          </a:p>
        </p:txBody>
      </p:sp>
      <p:sp>
        <p:nvSpPr>
          <p:cNvPr id="113666" name="Text Box 3"/>
          <p:cNvSpPr txBox="1">
            <a:spLocks noChangeArrowheads="1"/>
          </p:cNvSpPr>
          <p:nvPr/>
        </p:nvSpPr>
        <p:spPr bwMode="auto">
          <a:xfrm>
            <a:off x="3260725" y="1108075"/>
            <a:ext cx="5645150" cy="336550"/>
          </a:xfrm>
          <a:prstGeom prst="rect">
            <a:avLst/>
          </a:prstGeom>
          <a:noFill/>
          <a:ln w="9525">
            <a:noFill/>
            <a:miter lim="800000"/>
            <a:headEnd/>
            <a:tailEnd/>
          </a:ln>
        </p:spPr>
        <p:txBody>
          <a:bodyPr wrap="none">
            <a:spAutoFit/>
          </a:bodyPr>
          <a:lstStyle/>
          <a:p>
            <a:r>
              <a:rPr lang="en-US" altLang="en-US"/>
              <a:t>Most of the background material in this course dates before 1960.  </a:t>
            </a:r>
          </a:p>
        </p:txBody>
      </p:sp>
      <p:sp>
        <p:nvSpPr>
          <p:cNvPr id="113667" name="Text Box 4"/>
          <p:cNvSpPr txBox="1">
            <a:spLocks noChangeArrowheads="1"/>
          </p:cNvSpPr>
          <p:nvPr/>
        </p:nvSpPr>
        <p:spPr bwMode="auto">
          <a:xfrm>
            <a:off x="2116138" y="2279650"/>
            <a:ext cx="8234362" cy="338138"/>
          </a:xfrm>
          <a:prstGeom prst="rect">
            <a:avLst/>
          </a:prstGeom>
          <a:noFill/>
          <a:ln w="9525">
            <a:noFill/>
            <a:miter lim="800000"/>
            <a:headEnd/>
            <a:tailEnd/>
          </a:ln>
        </p:spPr>
        <p:txBody>
          <a:bodyPr wrap="none">
            <a:spAutoFit/>
          </a:bodyPr>
          <a:lstStyle/>
          <a:p>
            <a:r>
              <a:rPr lang="en-US" altLang="en-US"/>
              <a:t>What has changed since 1960 is the dynamic range of the properties associated with coherent light</a:t>
            </a:r>
          </a:p>
        </p:txBody>
      </p:sp>
      <p:sp>
        <p:nvSpPr>
          <p:cNvPr id="113668" name="Text Box 5"/>
          <p:cNvSpPr txBox="1">
            <a:spLocks noChangeArrowheads="1"/>
          </p:cNvSpPr>
          <p:nvPr/>
        </p:nvSpPr>
        <p:spPr bwMode="auto">
          <a:xfrm>
            <a:off x="1204913" y="3282950"/>
            <a:ext cx="2509837" cy="2170113"/>
          </a:xfrm>
          <a:prstGeom prst="rect">
            <a:avLst/>
          </a:prstGeom>
          <a:noFill/>
          <a:ln w="9525">
            <a:noFill/>
            <a:miter lim="800000"/>
            <a:headEnd/>
            <a:tailEnd/>
          </a:ln>
        </p:spPr>
        <p:txBody>
          <a:bodyPr>
            <a:spAutoFit/>
          </a:bodyPr>
          <a:lstStyle/>
          <a:p>
            <a:pPr marL="342900" indent="-342900">
              <a:spcBef>
                <a:spcPct val="50000"/>
              </a:spcBef>
            </a:pPr>
            <a:r>
              <a:rPr lang="en-US" altLang="en-US"/>
              <a:t>Dynamic range for:</a:t>
            </a:r>
          </a:p>
          <a:p>
            <a:pPr marL="342900" indent="-342900">
              <a:spcBef>
                <a:spcPct val="50000"/>
              </a:spcBef>
              <a:buFontTx/>
              <a:buAutoNum type="arabicPeriod"/>
            </a:pPr>
            <a:r>
              <a:rPr lang="en-US" altLang="en-US"/>
              <a:t>Wavelength</a:t>
            </a:r>
          </a:p>
          <a:p>
            <a:pPr marL="342900" indent="-342900">
              <a:spcBef>
                <a:spcPct val="50000"/>
              </a:spcBef>
              <a:buFontTx/>
              <a:buAutoNum type="arabicPeriod"/>
            </a:pPr>
            <a:r>
              <a:rPr lang="en-US" altLang="en-US"/>
              <a:t>Time scales</a:t>
            </a:r>
          </a:p>
          <a:p>
            <a:pPr marL="342900" indent="-342900">
              <a:spcBef>
                <a:spcPct val="50000"/>
              </a:spcBef>
              <a:buFontTx/>
              <a:buAutoNum type="arabicPeriod"/>
            </a:pPr>
            <a:r>
              <a:rPr lang="en-US" altLang="en-US"/>
              <a:t>Energies and power</a:t>
            </a:r>
          </a:p>
          <a:p>
            <a:pPr marL="342900" indent="-342900">
              <a:spcBef>
                <a:spcPct val="50000"/>
              </a:spcBef>
              <a:buFontTx/>
              <a:buAutoNum type="arabicPeriod"/>
            </a:pPr>
            <a:r>
              <a:rPr lang="en-US" altLang="en-US"/>
              <a:t>Intensities</a:t>
            </a:r>
          </a:p>
          <a:p>
            <a:pPr marL="342900" indent="-342900">
              <a:spcBef>
                <a:spcPct val="50000"/>
              </a:spcBef>
              <a:buFontTx/>
              <a:buAutoNum type="arabicPeriod"/>
            </a:pPr>
            <a:r>
              <a:rPr lang="en-US" altLang="en-US"/>
              <a:t>Radiation pressure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3"/>
          <p:cNvSpPr txBox="1">
            <a:spLocks noChangeArrowheads="1"/>
          </p:cNvSpPr>
          <p:nvPr/>
        </p:nvSpPr>
        <p:spPr bwMode="auto">
          <a:xfrm>
            <a:off x="3667125" y="117475"/>
            <a:ext cx="4830763" cy="336550"/>
          </a:xfrm>
          <a:prstGeom prst="rect">
            <a:avLst/>
          </a:prstGeom>
          <a:noFill/>
          <a:ln w="9525">
            <a:noFill/>
            <a:miter lim="800000"/>
            <a:headEnd/>
            <a:tailEnd/>
          </a:ln>
        </p:spPr>
        <p:txBody>
          <a:bodyPr wrap="none">
            <a:spAutoFit/>
          </a:bodyPr>
          <a:lstStyle/>
          <a:p>
            <a:r>
              <a:rPr lang="en-US" altLang="en-US"/>
              <a:t>Dynamic range in wavelength, light period for laser light</a:t>
            </a:r>
          </a:p>
        </p:txBody>
      </p:sp>
      <p:pic>
        <p:nvPicPr>
          <p:cNvPr id="17422" name="Picture 14" descr="TP_tmp"/>
          <p:cNvPicPr>
            <a:picLocks noChangeAspect="1" noChangeArrowheads="1"/>
          </p:cNvPicPr>
          <p:nvPr>
            <p:custDataLst>
              <p:tags r:id="rId1"/>
            </p:custDataLst>
          </p:nvPr>
        </p:nvPicPr>
        <p:blipFill>
          <a:blip r:embed="rId7"/>
          <a:srcRect/>
          <a:stretch>
            <a:fillRect/>
          </a:stretch>
        </p:blipFill>
        <p:spPr bwMode="auto">
          <a:xfrm>
            <a:off x="6083300" y="433388"/>
            <a:ext cx="4902200" cy="355600"/>
          </a:xfrm>
          <a:prstGeom prst="rect">
            <a:avLst/>
          </a:prstGeom>
          <a:noFill/>
          <a:ln w="9525">
            <a:noFill/>
            <a:miter lim="800000"/>
            <a:headEnd/>
            <a:tailEnd/>
          </a:ln>
        </p:spPr>
      </p:pic>
      <p:pic>
        <p:nvPicPr>
          <p:cNvPr id="17413" name="Picture 5" descr="TP_tmp"/>
          <p:cNvPicPr>
            <a:picLocks noChangeAspect="1" noChangeArrowheads="1"/>
          </p:cNvPicPr>
          <p:nvPr>
            <p:custDataLst>
              <p:tags r:id="rId2"/>
            </p:custDataLst>
          </p:nvPr>
        </p:nvPicPr>
        <p:blipFill>
          <a:blip r:embed="rId8"/>
          <a:srcRect/>
          <a:stretch>
            <a:fillRect/>
          </a:stretch>
        </p:blipFill>
        <p:spPr bwMode="auto">
          <a:xfrm>
            <a:off x="625475" y="906463"/>
            <a:ext cx="787400" cy="330200"/>
          </a:xfrm>
          <a:prstGeom prst="rect">
            <a:avLst/>
          </a:prstGeom>
          <a:noFill/>
          <a:ln w="9525">
            <a:noFill/>
            <a:miter lim="800000"/>
            <a:headEnd/>
            <a:tailEnd/>
          </a:ln>
        </p:spPr>
      </p:pic>
      <p:pic>
        <p:nvPicPr>
          <p:cNvPr id="17414" name="Picture 6" descr="TP_tmp"/>
          <p:cNvPicPr>
            <a:picLocks noChangeAspect="1" noChangeArrowheads="1"/>
          </p:cNvPicPr>
          <p:nvPr>
            <p:custDataLst>
              <p:tags r:id="rId3"/>
            </p:custDataLst>
          </p:nvPr>
        </p:nvPicPr>
        <p:blipFill>
          <a:blip r:embed="rId9"/>
          <a:srcRect/>
          <a:stretch>
            <a:fillRect/>
          </a:stretch>
        </p:blipFill>
        <p:spPr bwMode="auto">
          <a:xfrm>
            <a:off x="2368550" y="915988"/>
            <a:ext cx="736600" cy="330200"/>
          </a:xfrm>
          <a:prstGeom prst="rect">
            <a:avLst/>
          </a:prstGeom>
          <a:noFill/>
          <a:ln w="9525">
            <a:noFill/>
            <a:miter lim="800000"/>
            <a:headEnd/>
            <a:tailEnd/>
          </a:ln>
        </p:spPr>
      </p:pic>
      <p:sp>
        <p:nvSpPr>
          <p:cNvPr id="17415" name="Text Box 7"/>
          <p:cNvSpPr txBox="1">
            <a:spLocks noChangeArrowheads="1"/>
          </p:cNvSpPr>
          <p:nvPr/>
        </p:nvSpPr>
        <p:spPr bwMode="auto">
          <a:xfrm>
            <a:off x="404813" y="1390650"/>
            <a:ext cx="3417887" cy="366713"/>
          </a:xfrm>
          <a:prstGeom prst="rect">
            <a:avLst/>
          </a:prstGeom>
          <a:noFill/>
          <a:ln w="9525">
            <a:noFill/>
            <a:miter lim="800000"/>
            <a:headEnd/>
            <a:tailEnd/>
          </a:ln>
        </p:spPr>
        <p:txBody>
          <a:bodyPr wrap="none">
            <a:spAutoFit/>
          </a:bodyPr>
          <a:lstStyle/>
          <a:p>
            <a:r>
              <a:rPr lang="en-US" altLang="en-US" sz="1800" i="1"/>
              <a:t>T</a:t>
            </a:r>
            <a:r>
              <a:rPr lang="en-US" altLang="en-US" sz="1800"/>
              <a:t> = period               </a:t>
            </a:r>
            <a:r>
              <a:rPr lang="en-US" altLang="en-US" sz="1800" i="1">
                <a:latin typeface="Symbol" pitchFamily="18" charset="2"/>
              </a:rPr>
              <a:t>l</a:t>
            </a:r>
            <a:r>
              <a:rPr lang="en-US" altLang="en-US" sz="1800"/>
              <a:t> = wavelength</a:t>
            </a:r>
          </a:p>
        </p:txBody>
      </p:sp>
      <p:grpSp>
        <p:nvGrpSpPr>
          <p:cNvPr id="17416" name="Group 8"/>
          <p:cNvGrpSpPr>
            <a:grpSpLocks/>
          </p:cNvGrpSpPr>
          <p:nvPr/>
        </p:nvGrpSpPr>
        <p:grpSpPr bwMode="auto">
          <a:xfrm>
            <a:off x="4224338" y="881063"/>
            <a:ext cx="2805112" cy="368300"/>
            <a:chOff x="2553" y="3364"/>
            <a:chExt cx="1767" cy="232"/>
          </a:xfrm>
        </p:grpSpPr>
        <p:sp>
          <p:nvSpPr>
            <p:cNvPr id="114702" name="Text Box 9"/>
            <p:cNvSpPr txBox="1">
              <a:spLocks noChangeArrowheads="1"/>
            </p:cNvSpPr>
            <p:nvPr/>
          </p:nvSpPr>
          <p:spPr bwMode="auto">
            <a:xfrm>
              <a:off x="2553" y="3365"/>
              <a:ext cx="1028" cy="231"/>
            </a:xfrm>
            <a:prstGeom prst="rect">
              <a:avLst/>
            </a:prstGeom>
            <a:noFill/>
            <a:ln w="9525">
              <a:noFill/>
              <a:miter lim="800000"/>
              <a:headEnd/>
              <a:tailEnd/>
            </a:ln>
          </p:spPr>
          <p:txBody>
            <a:bodyPr wrap="none">
              <a:spAutoFit/>
            </a:bodyPr>
            <a:lstStyle/>
            <a:p>
              <a:r>
                <a:rPr lang="en-US" altLang="en-US" sz="1800"/>
                <a:t>Wave velocity: </a:t>
              </a:r>
            </a:p>
          </p:txBody>
        </p:sp>
        <p:pic>
          <p:nvPicPr>
            <p:cNvPr id="114703" name="Picture 10" descr="TP_tmp"/>
            <p:cNvPicPr>
              <a:picLocks noChangeAspect="1" noChangeArrowheads="1"/>
            </p:cNvPicPr>
            <p:nvPr>
              <p:custDataLst>
                <p:tags r:id="rId5"/>
              </p:custDataLst>
            </p:nvPr>
          </p:nvPicPr>
          <p:blipFill>
            <a:blip r:embed="rId10"/>
            <a:srcRect/>
            <a:stretch>
              <a:fillRect/>
            </a:stretch>
          </p:blipFill>
          <p:spPr bwMode="auto">
            <a:xfrm>
              <a:off x="3584" y="3364"/>
              <a:ext cx="736" cy="224"/>
            </a:xfrm>
            <a:prstGeom prst="rect">
              <a:avLst/>
            </a:prstGeom>
            <a:noFill/>
            <a:ln w="9525">
              <a:noFill/>
              <a:miter lim="800000"/>
              <a:headEnd/>
              <a:tailEnd/>
            </a:ln>
          </p:spPr>
        </p:pic>
      </p:grpSp>
      <p:grpSp>
        <p:nvGrpSpPr>
          <p:cNvPr id="17419" name="Group 11"/>
          <p:cNvGrpSpPr>
            <a:grpSpLocks/>
          </p:cNvGrpSpPr>
          <p:nvPr/>
        </p:nvGrpSpPr>
        <p:grpSpPr bwMode="auto">
          <a:xfrm>
            <a:off x="4356100" y="1411288"/>
            <a:ext cx="3503613" cy="379412"/>
            <a:chOff x="2636" y="3698"/>
            <a:chExt cx="2207" cy="239"/>
          </a:xfrm>
        </p:grpSpPr>
        <p:sp>
          <p:nvSpPr>
            <p:cNvPr id="114700" name="Text Box 12"/>
            <p:cNvSpPr txBox="1">
              <a:spLocks noChangeArrowheads="1"/>
            </p:cNvSpPr>
            <p:nvPr/>
          </p:nvSpPr>
          <p:spPr bwMode="auto">
            <a:xfrm>
              <a:off x="2636" y="3698"/>
              <a:ext cx="1380" cy="231"/>
            </a:xfrm>
            <a:prstGeom prst="rect">
              <a:avLst/>
            </a:prstGeom>
            <a:noFill/>
            <a:ln w="9525">
              <a:noFill/>
              <a:miter lim="800000"/>
              <a:headEnd/>
              <a:tailEnd/>
            </a:ln>
          </p:spPr>
          <p:txBody>
            <a:bodyPr wrap="none">
              <a:spAutoFit/>
            </a:bodyPr>
            <a:lstStyle/>
            <a:p>
              <a:r>
                <a:rPr lang="en-US" altLang="en-US" sz="1800"/>
                <a:t>Light frequency (Hz):</a:t>
              </a:r>
            </a:p>
          </p:txBody>
        </p:sp>
        <p:pic>
          <p:nvPicPr>
            <p:cNvPr id="114701" name="Picture 13" descr="TP_tmp"/>
            <p:cNvPicPr>
              <a:picLocks noChangeAspect="1" noChangeArrowheads="1"/>
            </p:cNvPicPr>
            <p:nvPr>
              <p:custDataLst>
                <p:tags r:id="rId4"/>
              </p:custDataLst>
            </p:nvPr>
          </p:nvPicPr>
          <p:blipFill>
            <a:blip r:embed="rId11"/>
            <a:srcRect/>
            <a:stretch>
              <a:fillRect/>
            </a:stretch>
          </p:blipFill>
          <p:spPr bwMode="auto">
            <a:xfrm>
              <a:off x="4027" y="3729"/>
              <a:ext cx="816" cy="208"/>
            </a:xfrm>
            <a:prstGeom prst="rect">
              <a:avLst/>
            </a:prstGeom>
            <a:noFill/>
            <a:ln w="9525">
              <a:noFill/>
              <a:miter lim="800000"/>
              <a:headEnd/>
              <a:tailEnd/>
            </a:ln>
          </p:spPr>
        </p:pic>
      </p:grpSp>
      <p:sp>
        <p:nvSpPr>
          <p:cNvPr id="114696" name="Text Box 15"/>
          <p:cNvSpPr txBox="1">
            <a:spLocks noChangeArrowheads="1"/>
          </p:cNvSpPr>
          <p:nvPr/>
        </p:nvSpPr>
        <p:spPr bwMode="auto">
          <a:xfrm>
            <a:off x="4064000" y="428625"/>
            <a:ext cx="1116013" cy="336550"/>
          </a:xfrm>
          <a:prstGeom prst="rect">
            <a:avLst/>
          </a:prstGeom>
          <a:noFill/>
          <a:ln w="9525">
            <a:noFill/>
            <a:miter lim="800000"/>
            <a:headEnd/>
            <a:tailEnd/>
          </a:ln>
        </p:spPr>
        <p:txBody>
          <a:bodyPr wrap="none">
            <a:spAutoFit/>
          </a:bodyPr>
          <a:lstStyle/>
          <a:p>
            <a:r>
              <a:rPr lang="en-US" altLang="en-US"/>
              <a:t>Plane wave</a:t>
            </a:r>
          </a:p>
        </p:txBody>
      </p:sp>
      <p:pic>
        <p:nvPicPr>
          <p:cNvPr id="17424" name="Picture 16" descr="wavelength-"/>
          <p:cNvPicPr>
            <a:picLocks noChangeAspect="1" noChangeArrowheads="1"/>
          </p:cNvPicPr>
          <p:nvPr/>
        </p:nvPicPr>
        <p:blipFill>
          <a:blip r:embed="rId12"/>
          <a:srcRect/>
          <a:stretch>
            <a:fillRect/>
          </a:stretch>
        </p:blipFill>
        <p:spPr bwMode="auto">
          <a:xfrm>
            <a:off x="-17463" y="2027238"/>
            <a:ext cx="12415838" cy="5881687"/>
          </a:xfrm>
          <a:prstGeom prst="rect">
            <a:avLst/>
          </a:prstGeom>
          <a:noFill/>
          <a:ln w="9525">
            <a:noFill/>
            <a:miter lim="800000"/>
            <a:headEnd/>
            <a:tailEnd/>
          </a:ln>
        </p:spPr>
      </p:pic>
      <p:sp>
        <p:nvSpPr>
          <p:cNvPr id="17425" name="Rectangle 17"/>
          <p:cNvSpPr>
            <a:spLocks noChangeArrowheads="1"/>
          </p:cNvSpPr>
          <p:nvPr/>
        </p:nvSpPr>
        <p:spPr bwMode="auto">
          <a:xfrm>
            <a:off x="-244475" y="4110038"/>
            <a:ext cx="10693400" cy="2193925"/>
          </a:xfrm>
          <a:prstGeom prst="rect">
            <a:avLst/>
          </a:prstGeom>
          <a:solidFill>
            <a:schemeClr val="bg1"/>
          </a:solidFill>
          <a:ln w="9525">
            <a:noFill/>
            <a:miter lim="800000"/>
            <a:headEnd/>
            <a:tailEnd/>
          </a:ln>
        </p:spPr>
        <p:txBody>
          <a:bodyPr wrap="none" anchor="ctr"/>
          <a:lstStyle/>
          <a:p>
            <a:endParaRPr lang="en-US" altLang="en-US"/>
          </a:p>
        </p:txBody>
      </p:sp>
      <p:sp>
        <p:nvSpPr>
          <p:cNvPr id="17426" name="Rectangle 18"/>
          <p:cNvSpPr>
            <a:spLocks noChangeArrowheads="1"/>
          </p:cNvSpPr>
          <p:nvPr/>
        </p:nvSpPr>
        <p:spPr bwMode="auto">
          <a:xfrm>
            <a:off x="10258425" y="3789363"/>
            <a:ext cx="2166938" cy="2552700"/>
          </a:xfrm>
          <a:prstGeom prst="rect">
            <a:avLst/>
          </a:prstGeom>
          <a:solidFill>
            <a:schemeClr val="bg1"/>
          </a:solidFill>
          <a:ln w="9525">
            <a:noFill/>
            <a:miter lim="800000"/>
            <a:headEnd/>
            <a:tailEnd/>
          </a:ln>
        </p:spPr>
        <p:txBody>
          <a:bodyPr wrap="none" anchor="ct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22"/>
                                        </p:tgtEl>
                                        <p:attrNameLst>
                                          <p:attrName>style.visibility</p:attrName>
                                        </p:attrNameLst>
                                      </p:cBhvr>
                                      <p:to>
                                        <p:strVal val="visible"/>
                                      </p:to>
                                    </p:set>
                                    <p:animEffect transition="in" filter="wipe(left)">
                                      <p:cBhvr>
                                        <p:cTn id="7" dur="2000"/>
                                        <p:tgtEl>
                                          <p:spTgt spid="17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left)">
                                      <p:cBhvr>
                                        <p:cTn id="12" dur="500"/>
                                        <p:tgtEl>
                                          <p:spTgt spid="17413"/>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wipe(left)">
                                      <p:cBhvr>
                                        <p:cTn id="16" dur="1000"/>
                                        <p:tgtEl>
                                          <p:spTgt spid="17414"/>
                                        </p:tgtEl>
                                      </p:cBhvr>
                                    </p:animEffect>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wipe(left)">
                                      <p:cBhvr>
                                        <p:cTn id="20" dur="10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wipe(left)">
                                      <p:cBhvr>
                                        <p:cTn id="25" dur="1000"/>
                                        <p:tgtEl>
                                          <p:spTgt spid="174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7419"/>
                                        </p:tgtEl>
                                        <p:attrNameLst>
                                          <p:attrName>style.visibility</p:attrName>
                                        </p:attrNameLst>
                                      </p:cBhvr>
                                      <p:to>
                                        <p:strVal val="visible"/>
                                      </p:to>
                                    </p:set>
                                    <p:animEffect transition="in" filter="wipe(left)">
                                      <p:cBhvr>
                                        <p:cTn id="30" dur="1000"/>
                                        <p:tgtEl>
                                          <p:spTgt spid="174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7424"/>
                                        </p:tgtEl>
                                        <p:attrNameLst>
                                          <p:attrName>style.visibility</p:attrName>
                                        </p:attrNameLst>
                                      </p:cBhvr>
                                      <p:to>
                                        <p:strVal val="visible"/>
                                      </p:to>
                                    </p:set>
                                    <p:animEffect transition="in" filter="fade">
                                      <p:cBhvr>
                                        <p:cTn id="35" dur="2000"/>
                                        <p:tgtEl>
                                          <p:spTgt spid="1742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xit" presetSubtype="0" fill="hold" nodeType="clickEffect">
                                  <p:stCondLst>
                                    <p:cond delay="0"/>
                                  </p:stCondLst>
                                  <p:childTnLst>
                                    <p:animEffect transition="out" filter="fade">
                                      <p:cBhvr>
                                        <p:cTn id="39" dur="2000"/>
                                        <p:tgtEl>
                                          <p:spTgt spid="17426"/>
                                        </p:tgtEl>
                                      </p:cBhvr>
                                    </p:animEffect>
                                    <p:set>
                                      <p:cBhvr>
                                        <p:cTn id="40" dur="1" fill="hold">
                                          <p:stCondLst>
                                            <p:cond delay="1999"/>
                                          </p:stCondLst>
                                        </p:cTn>
                                        <p:tgtEl>
                                          <p:spTgt spid="17426"/>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nodeType="clickEffect">
                                  <p:stCondLst>
                                    <p:cond delay="0"/>
                                  </p:stCondLst>
                                  <p:childTnLst>
                                    <p:animEffect transition="out" filter="fade">
                                      <p:cBhvr>
                                        <p:cTn id="44" dur="2000"/>
                                        <p:tgtEl>
                                          <p:spTgt spid="17425"/>
                                        </p:tgtEl>
                                      </p:cBhvr>
                                    </p:animEffect>
                                    <p:set>
                                      <p:cBhvr>
                                        <p:cTn id="45" dur="1" fill="hold">
                                          <p:stCondLst>
                                            <p:cond delay="1999"/>
                                          </p:stCondLst>
                                        </p:cTn>
                                        <p:tgtEl>
                                          <p:spTgt spid="174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3"/>
          <p:cNvSpPr txBox="1">
            <a:spLocks noChangeArrowheads="1"/>
          </p:cNvSpPr>
          <p:nvPr/>
        </p:nvSpPr>
        <p:spPr bwMode="auto">
          <a:xfrm>
            <a:off x="3330575" y="303213"/>
            <a:ext cx="5505450" cy="396875"/>
          </a:xfrm>
          <a:prstGeom prst="rect">
            <a:avLst/>
          </a:prstGeom>
          <a:noFill/>
          <a:ln w="9525">
            <a:noFill/>
            <a:miter lim="800000"/>
            <a:headEnd/>
            <a:tailEnd/>
          </a:ln>
        </p:spPr>
        <p:txBody>
          <a:bodyPr>
            <a:spAutoFit/>
          </a:bodyPr>
          <a:lstStyle/>
          <a:p>
            <a:pPr eaLnBrk="0" hangingPunct="0">
              <a:spcBef>
                <a:spcPct val="50000"/>
              </a:spcBef>
            </a:pPr>
            <a:r>
              <a:rPr lang="en-US" altLang="en-US" sz="2000"/>
              <a:t>Laser light – extreme range of properties.</a:t>
            </a:r>
          </a:p>
        </p:txBody>
      </p:sp>
      <p:sp>
        <p:nvSpPr>
          <p:cNvPr id="115714" name="Text Box 4"/>
          <p:cNvSpPr txBox="1">
            <a:spLocks noChangeArrowheads="1"/>
          </p:cNvSpPr>
          <p:nvPr/>
        </p:nvSpPr>
        <p:spPr bwMode="auto">
          <a:xfrm>
            <a:off x="269875" y="3808413"/>
            <a:ext cx="8007350" cy="336550"/>
          </a:xfrm>
          <a:prstGeom prst="rect">
            <a:avLst/>
          </a:prstGeom>
          <a:noFill/>
          <a:ln w="9525">
            <a:noFill/>
            <a:miter lim="800000"/>
            <a:headEnd/>
            <a:tailEnd/>
          </a:ln>
        </p:spPr>
        <p:txBody>
          <a:bodyPr>
            <a:spAutoFit/>
          </a:bodyPr>
          <a:lstStyle/>
          <a:p>
            <a:pPr eaLnBrk="0" hangingPunct="0">
              <a:spcBef>
                <a:spcPct val="50000"/>
              </a:spcBef>
            </a:pPr>
            <a:r>
              <a:rPr lang="en-US" altLang="en-US"/>
              <a:t>Coherence: a perfect sine or cosine that can be counted over 10</a:t>
            </a:r>
            <a:r>
              <a:rPr lang="en-US" altLang="en-US" baseline="30000"/>
              <a:t>15</a:t>
            </a:r>
            <a:r>
              <a:rPr lang="en-US" altLang="en-US"/>
              <a:t> cycles</a:t>
            </a:r>
          </a:p>
        </p:txBody>
      </p:sp>
      <p:sp>
        <p:nvSpPr>
          <p:cNvPr id="115715" name="Text Box 5"/>
          <p:cNvSpPr txBox="1">
            <a:spLocks noChangeArrowheads="1"/>
          </p:cNvSpPr>
          <p:nvPr/>
        </p:nvSpPr>
        <p:spPr bwMode="auto">
          <a:xfrm>
            <a:off x="333375" y="4354513"/>
            <a:ext cx="8007350" cy="336550"/>
          </a:xfrm>
          <a:prstGeom prst="rect">
            <a:avLst/>
          </a:prstGeom>
          <a:noFill/>
          <a:ln w="9525">
            <a:noFill/>
            <a:miter lim="800000"/>
            <a:headEnd/>
            <a:tailEnd/>
          </a:ln>
        </p:spPr>
        <p:txBody>
          <a:bodyPr>
            <a:spAutoFit/>
          </a:bodyPr>
          <a:lstStyle/>
          <a:p>
            <a:pPr eaLnBrk="0" hangingPunct="0">
              <a:spcBef>
                <a:spcPct val="50000"/>
              </a:spcBef>
            </a:pPr>
            <a:r>
              <a:rPr lang="en-US" altLang="en-US"/>
              <a:t>Single photon at 1 micron, to PW pulses.</a:t>
            </a:r>
          </a:p>
        </p:txBody>
      </p:sp>
      <p:sp>
        <p:nvSpPr>
          <p:cNvPr id="115716" name="Text Box 5"/>
          <p:cNvSpPr txBox="1">
            <a:spLocks noChangeArrowheads="1"/>
          </p:cNvSpPr>
          <p:nvPr/>
        </p:nvSpPr>
        <p:spPr bwMode="auto">
          <a:xfrm>
            <a:off x="4827588" y="971550"/>
            <a:ext cx="2509837" cy="2170113"/>
          </a:xfrm>
          <a:prstGeom prst="rect">
            <a:avLst/>
          </a:prstGeom>
          <a:noFill/>
          <a:ln w="9525">
            <a:noFill/>
            <a:miter lim="800000"/>
            <a:headEnd/>
            <a:tailEnd/>
          </a:ln>
        </p:spPr>
        <p:txBody>
          <a:bodyPr>
            <a:spAutoFit/>
          </a:bodyPr>
          <a:lstStyle/>
          <a:p>
            <a:pPr marL="342900" indent="-342900">
              <a:spcBef>
                <a:spcPct val="50000"/>
              </a:spcBef>
            </a:pPr>
            <a:r>
              <a:rPr lang="en-US" altLang="en-US"/>
              <a:t>Dynamic range for:</a:t>
            </a:r>
          </a:p>
          <a:p>
            <a:pPr marL="342900" indent="-342900">
              <a:spcBef>
                <a:spcPct val="50000"/>
              </a:spcBef>
              <a:buFontTx/>
              <a:buAutoNum type="arabicPeriod"/>
            </a:pPr>
            <a:r>
              <a:rPr lang="en-US" altLang="en-US"/>
              <a:t>Wavelength</a:t>
            </a:r>
          </a:p>
          <a:p>
            <a:pPr marL="342900" indent="-342900">
              <a:spcBef>
                <a:spcPct val="50000"/>
              </a:spcBef>
              <a:buFontTx/>
              <a:buAutoNum type="arabicPeriod"/>
            </a:pPr>
            <a:r>
              <a:rPr lang="en-US" altLang="en-US"/>
              <a:t>Time scales</a:t>
            </a:r>
          </a:p>
          <a:p>
            <a:pPr marL="342900" indent="-342900">
              <a:spcBef>
                <a:spcPct val="50000"/>
              </a:spcBef>
              <a:buFontTx/>
              <a:buAutoNum type="arabicPeriod"/>
            </a:pPr>
            <a:r>
              <a:rPr lang="en-US" altLang="en-US"/>
              <a:t>Energies and power</a:t>
            </a:r>
          </a:p>
          <a:p>
            <a:pPr marL="342900" indent="-342900">
              <a:spcBef>
                <a:spcPct val="50000"/>
              </a:spcBef>
              <a:buFontTx/>
              <a:buAutoNum type="arabicPeriod"/>
            </a:pPr>
            <a:r>
              <a:rPr lang="en-US" altLang="en-US"/>
              <a:t>Intensities</a:t>
            </a:r>
          </a:p>
          <a:p>
            <a:pPr marL="342900" indent="-342900">
              <a:spcBef>
                <a:spcPct val="50000"/>
              </a:spcBef>
              <a:buFontTx/>
              <a:buAutoNum type="arabicPeriod"/>
            </a:pPr>
            <a:r>
              <a:rPr lang="en-US" altLang="en-US"/>
              <a:t>Radiation pressure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unm-garbage"/>
          <p:cNvPicPr>
            <a:picLocks noChangeAspect="1" noChangeArrowheads="1"/>
          </p:cNvPicPr>
          <p:nvPr/>
        </p:nvPicPr>
        <p:blipFill>
          <a:blip r:embed="rId2"/>
          <a:srcRect/>
          <a:stretch>
            <a:fillRect/>
          </a:stretch>
        </p:blipFill>
        <p:spPr bwMode="auto">
          <a:xfrm>
            <a:off x="2009775" y="314325"/>
            <a:ext cx="8389938" cy="6477000"/>
          </a:xfrm>
          <a:prstGeom prst="rect">
            <a:avLst/>
          </a:prstGeom>
          <a:noFill/>
          <a:ln w="9525">
            <a:noFill/>
            <a:miter lim="800000"/>
            <a:headEnd/>
            <a:tailEnd/>
          </a:ln>
        </p:spPr>
      </p:pic>
      <p:sp>
        <p:nvSpPr>
          <p:cNvPr id="4099" name="Text Box 3"/>
          <p:cNvSpPr txBox="1">
            <a:spLocks noChangeArrowheads="1"/>
          </p:cNvSpPr>
          <p:nvPr/>
        </p:nvSpPr>
        <p:spPr bwMode="auto">
          <a:xfrm rot="-961964">
            <a:off x="288925" y="747713"/>
            <a:ext cx="3673475" cy="701675"/>
          </a:xfrm>
          <a:prstGeom prst="rect">
            <a:avLst/>
          </a:prstGeom>
          <a:noFill/>
          <a:ln w="9525">
            <a:noFill/>
            <a:miter lim="800000"/>
            <a:headEnd/>
            <a:tailEnd/>
          </a:ln>
        </p:spPr>
        <p:txBody>
          <a:bodyPr wrap="none">
            <a:spAutoFit/>
          </a:bodyPr>
          <a:lstStyle/>
          <a:p>
            <a:r>
              <a:rPr lang="en-US" altLang="en-US" sz="4000">
                <a:solidFill>
                  <a:srgbClr val="FF0000"/>
                </a:solidFill>
                <a:latin typeface="Monotype Corsiva" pitchFamily="66" charset="0"/>
              </a:rPr>
              <a:t>H Y P O C R I S 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7"/>
          <p:cNvSpPr txBox="1">
            <a:spLocks noChangeArrowheads="1"/>
          </p:cNvSpPr>
          <p:nvPr/>
        </p:nvSpPr>
        <p:spPr bwMode="auto">
          <a:xfrm>
            <a:off x="276225" y="481013"/>
            <a:ext cx="11630025" cy="1069975"/>
          </a:xfrm>
          <a:prstGeom prst="rect">
            <a:avLst/>
          </a:prstGeom>
          <a:noFill/>
          <a:ln w="9525">
            <a:noFill/>
            <a:miter lim="800000"/>
            <a:headEnd/>
            <a:tailEnd/>
          </a:ln>
        </p:spPr>
        <p:txBody>
          <a:bodyPr>
            <a:spAutoFit/>
          </a:bodyPr>
          <a:lstStyle/>
          <a:p>
            <a:pPr eaLnBrk="0" hangingPunct="0"/>
            <a:r>
              <a:rPr lang="en-US" altLang="en-US"/>
              <a:t>The perception of what is an “intense” laser pulse varies over a immense range.</a:t>
            </a:r>
          </a:p>
          <a:p>
            <a:pPr eaLnBrk="0" hangingPunct="0"/>
            <a:r>
              <a:rPr lang="en-US" altLang="en-US"/>
              <a:t> For the medical user, a beam that burns the skin can be qualified as intense, and this requires no more than 10 or 100 W/cm2.</a:t>
            </a:r>
          </a:p>
          <a:p>
            <a:pPr eaLnBrk="0" hangingPunct="0"/>
            <a:r>
              <a:rPr lang="en-US" altLang="en-US"/>
              <a:t> A chemist will consider high the intensity that will break a chemical bond, which can be in the range of MW/cm</a:t>
            </a:r>
            <a:r>
              <a:rPr lang="en-US" altLang="en-US" baseline="30000"/>
              <a:t>2</a:t>
            </a:r>
            <a:r>
              <a:rPr lang="en-US" altLang="en-US"/>
              <a:t> to GW/cm</a:t>
            </a:r>
            <a:r>
              <a:rPr lang="en-US" altLang="en-US" baseline="30000"/>
              <a:t>2</a:t>
            </a:r>
            <a:r>
              <a:rPr lang="en-US" altLang="en-US"/>
              <a:t>.</a:t>
            </a:r>
          </a:p>
          <a:p>
            <a:pPr eaLnBrk="0" hangingPunct="0"/>
            <a:r>
              <a:rPr lang="en-US" altLang="en-US"/>
              <a:t>Most power hungry are the physicists. At the lower end of the scale: multiphoton/tunneling</a:t>
            </a:r>
          </a:p>
        </p:txBody>
      </p:sp>
      <p:sp>
        <p:nvSpPr>
          <p:cNvPr id="116738" name="Oval 18"/>
          <p:cNvSpPr>
            <a:spLocks noChangeArrowheads="1"/>
          </p:cNvSpPr>
          <p:nvPr/>
        </p:nvSpPr>
        <p:spPr bwMode="auto">
          <a:xfrm>
            <a:off x="8715375" y="5651500"/>
            <a:ext cx="2655888" cy="401638"/>
          </a:xfrm>
          <a:prstGeom prst="ellipse">
            <a:avLst/>
          </a:prstGeom>
          <a:noFill/>
          <a:ln w="6350">
            <a:solidFill>
              <a:schemeClr val="tx1"/>
            </a:solidFill>
            <a:round/>
            <a:headEnd type="none" w="sm" len="sm"/>
            <a:tailEnd type="none" w="lg" len="lg"/>
          </a:ln>
        </p:spPr>
        <p:txBody>
          <a:bodyPr wrap="none" anchor="ctr"/>
          <a:lstStyle/>
          <a:p>
            <a:pPr eaLnBrk="0" hangingPunct="0"/>
            <a:endParaRPr lang="en-US" altLang="en-US"/>
          </a:p>
        </p:txBody>
      </p:sp>
      <p:sp>
        <p:nvSpPr>
          <p:cNvPr id="116739" name="Freeform 19"/>
          <p:cNvSpPr>
            <a:spLocks/>
          </p:cNvSpPr>
          <p:nvPr/>
        </p:nvSpPr>
        <p:spPr bwMode="auto">
          <a:xfrm>
            <a:off x="9402763" y="5646738"/>
            <a:ext cx="1962150" cy="411162"/>
          </a:xfrm>
          <a:custGeom>
            <a:avLst/>
            <a:gdLst>
              <a:gd name="T0" fmla="*/ 0 w 1512"/>
              <a:gd name="T1" fmla="*/ 371378887 h 417"/>
              <a:gd name="T2" fmla="*/ 166723042 w 1512"/>
              <a:gd name="T3" fmla="*/ 383045235 h 417"/>
              <a:gd name="T4" fmla="*/ 682049673 w 1512"/>
              <a:gd name="T5" fmla="*/ 403461345 h 417"/>
              <a:gd name="T6" fmla="*/ 1081174473 w 1512"/>
              <a:gd name="T7" fmla="*/ 397628171 h 417"/>
              <a:gd name="T8" fmla="*/ 1657127927 w 1512"/>
              <a:gd name="T9" fmla="*/ 377212061 h 417"/>
              <a:gd name="T10" fmla="*/ 1934999163 w 1512"/>
              <a:gd name="T11" fmla="*/ 350962777 h 417"/>
              <a:gd name="T12" fmla="*/ 2081514102 w 1512"/>
              <a:gd name="T13" fmla="*/ 339296428 h 417"/>
              <a:gd name="T14" fmla="*/ 2147483647 w 1512"/>
              <a:gd name="T15" fmla="*/ 315963731 h 417"/>
              <a:gd name="T16" fmla="*/ 2147483647 w 1512"/>
              <a:gd name="T17" fmla="*/ 280964685 h 417"/>
              <a:gd name="T18" fmla="*/ 2147483647 w 1512"/>
              <a:gd name="T19" fmla="*/ 263465162 h 417"/>
              <a:gd name="T20" fmla="*/ 2147483647 w 1512"/>
              <a:gd name="T21" fmla="*/ 245965578 h 417"/>
              <a:gd name="T22" fmla="*/ 2147483647 w 1512"/>
              <a:gd name="T23" fmla="*/ 228466055 h 417"/>
              <a:gd name="T24" fmla="*/ 2147483647 w 1512"/>
              <a:gd name="T25" fmla="*/ 175967486 h 417"/>
              <a:gd name="T26" fmla="*/ 2147483647 w 1512"/>
              <a:gd name="T27" fmla="*/ 149718202 h 417"/>
              <a:gd name="T28" fmla="*/ 2147483647 w 1512"/>
              <a:gd name="T29" fmla="*/ 117635712 h 417"/>
              <a:gd name="T30" fmla="*/ 2147483647 w 1512"/>
              <a:gd name="T31" fmla="*/ 97219602 h 417"/>
              <a:gd name="T32" fmla="*/ 2051200711 w 1512"/>
              <a:gd name="T33" fmla="*/ 62220541 h 417"/>
              <a:gd name="T34" fmla="*/ 1743014786 w 1512"/>
              <a:gd name="T35" fmla="*/ 33054670 h 417"/>
              <a:gd name="T36" fmla="*/ 1414620799 w 1512"/>
              <a:gd name="T37" fmla="*/ 15555135 h 417"/>
              <a:gd name="T38" fmla="*/ 1101383833 w 1512"/>
              <a:gd name="T39" fmla="*/ 3888784 h 417"/>
              <a:gd name="T40" fmla="*/ 747728471 w 1512"/>
              <a:gd name="T41" fmla="*/ 972196 h 417"/>
              <a:gd name="T42" fmla="*/ 454699728 w 1512"/>
              <a:gd name="T43" fmla="*/ 9721961 h 417"/>
              <a:gd name="T44" fmla="*/ 328394068 w 1512"/>
              <a:gd name="T45" fmla="*/ 12638548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2"/>
              <a:gd name="T70" fmla="*/ 0 h 417"/>
              <a:gd name="T71" fmla="*/ 1512 w 1512"/>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2" h="417">
                <a:moveTo>
                  <a:pt x="0" y="382"/>
                </a:moveTo>
                <a:cubicBezTo>
                  <a:pt x="16" y="385"/>
                  <a:pt x="32" y="389"/>
                  <a:pt x="99" y="394"/>
                </a:cubicBezTo>
                <a:cubicBezTo>
                  <a:pt x="166" y="399"/>
                  <a:pt x="315" y="413"/>
                  <a:pt x="405" y="415"/>
                </a:cubicBezTo>
                <a:cubicBezTo>
                  <a:pt x="495" y="417"/>
                  <a:pt x="546" y="413"/>
                  <a:pt x="642" y="409"/>
                </a:cubicBezTo>
                <a:cubicBezTo>
                  <a:pt x="738" y="405"/>
                  <a:pt x="900" y="396"/>
                  <a:pt x="984" y="388"/>
                </a:cubicBezTo>
                <a:cubicBezTo>
                  <a:pt x="1068" y="380"/>
                  <a:pt x="1107" y="367"/>
                  <a:pt x="1149" y="361"/>
                </a:cubicBezTo>
                <a:cubicBezTo>
                  <a:pt x="1191" y="355"/>
                  <a:pt x="1206" y="355"/>
                  <a:pt x="1236" y="349"/>
                </a:cubicBezTo>
                <a:cubicBezTo>
                  <a:pt x="1266" y="343"/>
                  <a:pt x="1296" y="335"/>
                  <a:pt x="1329" y="325"/>
                </a:cubicBezTo>
                <a:cubicBezTo>
                  <a:pt x="1362" y="315"/>
                  <a:pt x="1411" y="298"/>
                  <a:pt x="1434" y="289"/>
                </a:cubicBezTo>
                <a:cubicBezTo>
                  <a:pt x="1457" y="280"/>
                  <a:pt x="1457" y="277"/>
                  <a:pt x="1467" y="271"/>
                </a:cubicBezTo>
                <a:cubicBezTo>
                  <a:pt x="1477" y="265"/>
                  <a:pt x="1487" y="259"/>
                  <a:pt x="1494" y="253"/>
                </a:cubicBezTo>
                <a:cubicBezTo>
                  <a:pt x="1501" y="247"/>
                  <a:pt x="1504" y="247"/>
                  <a:pt x="1506" y="235"/>
                </a:cubicBezTo>
                <a:cubicBezTo>
                  <a:pt x="1508" y="223"/>
                  <a:pt x="1512" y="194"/>
                  <a:pt x="1509" y="181"/>
                </a:cubicBezTo>
                <a:cubicBezTo>
                  <a:pt x="1506" y="168"/>
                  <a:pt x="1499" y="164"/>
                  <a:pt x="1485" y="154"/>
                </a:cubicBezTo>
                <a:cubicBezTo>
                  <a:pt x="1471" y="144"/>
                  <a:pt x="1443" y="130"/>
                  <a:pt x="1422" y="121"/>
                </a:cubicBezTo>
                <a:cubicBezTo>
                  <a:pt x="1401" y="112"/>
                  <a:pt x="1390" y="109"/>
                  <a:pt x="1356" y="100"/>
                </a:cubicBezTo>
                <a:cubicBezTo>
                  <a:pt x="1322" y="91"/>
                  <a:pt x="1271" y="75"/>
                  <a:pt x="1218" y="64"/>
                </a:cubicBezTo>
                <a:cubicBezTo>
                  <a:pt x="1165" y="53"/>
                  <a:pt x="1098" y="42"/>
                  <a:pt x="1035" y="34"/>
                </a:cubicBezTo>
                <a:cubicBezTo>
                  <a:pt x="972" y="26"/>
                  <a:pt x="903" y="21"/>
                  <a:pt x="840" y="16"/>
                </a:cubicBezTo>
                <a:cubicBezTo>
                  <a:pt x="777" y="11"/>
                  <a:pt x="720" y="6"/>
                  <a:pt x="654" y="4"/>
                </a:cubicBezTo>
                <a:cubicBezTo>
                  <a:pt x="588" y="2"/>
                  <a:pt x="508" y="0"/>
                  <a:pt x="444" y="1"/>
                </a:cubicBezTo>
                <a:cubicBezTo>
                  <a:pt x="380" y="2"/>
                  <a:pt x="311" y="8"/>
                  <a:pt x="270" y="10"/>
                </a:cubicBezTo>
                <a:cubicBezTo>
                  <a:pt x="229" y="12"/>
                  <a:pt x="207" y="13"/>
                  <a:pt x="195" y="13"/>
                </a:cubicBezTo>
              </a:path>
            </a:pathLst>
          </a:custGeom>
          <a:noFill/>
          <a:ln w="31750" cap="flat" cmpd="sng">
            <a:solidFill>
              <a:srgbClr val="FF0000"/>
            </a:solidFill>
            <a:prstDash val="solid"/>
            <a:round/>
            <a:headEnd type="none" w="sm" len="sm"/>
            <a:tailEnd type="none" w="lg" len="lg"/>
          </a:ln>
        </p:spPr>
        <p:txBody>
          <a:bodyPr/>
          <a:lstStyle/>
          <a:p>
            <a:endParaRPr lang="en-US"/>
          </a:p>
        </p:txBody>
      </p:sp>
      <p:sp>
        <p:nvSpPr>
          <p:cNvPr id="116740" name="Oval 20"/>
          <p:cNvSpPr>
            <a:spLocks noChangeArrowheads="1"/>
          </p:cNvSpPr>
          <p:nvPr/>
        </p:nvSpPr>
        <p:spPr bwMode="auto">
          <a:xfrm>
            <a:off x="3835400" y="5386388"/>
            <a:ext cx="844550" cy="64611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41" name="Oval 21"/>
          <p:cNvSpPr>
            <a:spLocks noChangeArrowheads="1"/>
          </p:cNvSpPr>
          <p:nvPr/>
        </p:nvSpPr>
        <p:spPr bwMode="auto">
          <a:xfrm>
            <a:off x="2559050" y="5684838"/>
            <a:ext cx="65088" cy="44450"/>
          </a:xfrm>
          <a:prstGeom prst="ellipse">
            <a:avLst/>
          </a:prstGeom>
          <a:solidFill>
            <a:schemeClr val="tx1"/>
          </a:solidFill>
          <a:ln w="25400">
            <a:solidFill>
              <a:schemeClr val="tx1"/>
            </a:solidFill>
            <a:round/>
            <a:headEnd/>
            <a:tailEnd/>
          </a:ln>
        </p:spPr>
        <p:txBody>
          <a:bodyPr wrap="none" anchor="ctr"/>
          <a:lstStyle/>
          <a:p>
            <a:pPr eaLnBrk="0" hangingPunct="0"/>
            <a:endParaRPr lang="en-US" altLang="en-US"/>
          </a:p>
        </p:txBody>
      </p:sp>
      <p:sp>
        <p:nvSpPr>
          <p:cNvPr id="116742" name="Oval 22"/>
          <p:cNvSpPr>
            <a:spLocks noChangeArrowheads="1"/>
          </p:cNvSpPr>
          <p:nvPr/>
        </p:nvSpPr>
        <p:spPr bwMode="auto">
          <a:xfrm>
            <a:off x="2384425" y="5986463"/>
            <a:ext cx="47625" cy="30162"/>
          </a:xfrm>
          <a:prstGeom prst="ellipse">
            <a:avLst/>
          </a:prstGeom>
          <a:solidFill>
            <a:schemeClr val="tx1"/>
          </a:solidFill>
          <a:ln w="28575">
            <a:solidFill>
              <a:schemeClr val="tx1"/>
            </a:solidFill>
            <a:round/>
            <a:headEnd/>
            <a:tailEnd/>
          </a:ln>
        </p:spPr>
        <p:txBody>
          <a:bodyPr wrap="none" anchor="ctr"/>
          <a:lstStyle/>
          <a:p>
            <a:pPr eaLnBrk="0" hangingPunct="0"/>
            <a:endParaRPr lang="en-US" altLang="en-US"/>
          </a:p>
        </p:txBody>
      </p:sp>
      <p:sp>
        <p:nvSpPr>
          <p:cNvPr id="116743" name="Oval 23"/>
          <p:cNvSpPr>
            <a:spLocks noChangeArrowheads="1"/>
          </p:cNvSpPr>
          <p:nvPr/>
        </p:nvSpPr>
        <p:spPr bwMode="auto">
          <a:xfrm>
            <a:off x="2474913" y="5613400"/>
            <a:ext cx="231775" cy="1841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44" name="Oval 24"/>
          <p:cNvSpPr>
            <a:spLocks noChangeArrowheads="1"/>
          </p:cNvSpPr>
          <p:nvPr/>
        </p:nvSpPr>
        <p:spPr bwMode="auto">
          <a:xfrm>
            <a:off x="2328863" y="5495925"/>
            <a:ext cx="523875" cy="4254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45" name="Oval 25"/>
          <p:cNvSpPr>
            <a:spLocks noChangeArrowheads="1"/>
          </p:cNvSpPr>
          <p:nvPr/>
        </p:nvSpPr>
        <p:spPr bwMode="auto">
          <a:xfrm>
            <a:off x="2168525" y="5386388"/>
            <a:ext cx="846138" cy="64611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46" name="Text Box 26"/>
          <p:cNvSpPr txBox="1">
            <a:spLocks noChangeArrowheads="1"/>
          </p:cNvSpPr>
          <p:nvPr/>
        </p:nvSpPr>
        <p:spPr bwMode="auto">
          <a:xfrm>
            <a:off x="2351088" y="5457825"/>
            <a:ext cx="441325" cy="641350"/>
          </a:xfrm>
          <a:prstGeom prst="rect">
            <a:avLst/>
          </a:prstGeom>
          <a:noFill/>
          <a:ln w="9525">
            <a:noFill/>
            <a:miter lim="800000"/>
            <a:headEnd/>
            <a:tailEnd/>
          </a:ln>
        </p:spPr>
        <p:txBody>
          <a:bodyPr wrap="none">
            <a:spAutoFit/>
          </a:bodyPr>
          <a:lstStyle/>
          <a:p>
            <a:r>
              <a:rPr lang="en-US" altLang="en-US" sz="3600"/>
              <a:t>+</a:t>
            </a:r>
          </a:p>
        </p:txBody>
      </p:sp>
      <p:sp>
        <p:nvSpPr>
          <p:cNvPr id="116747" name="Text Box 27"/>
          <p:cNvSpPr txBox="1">
            <a:spLocks noChangeArrowheads="1"/>
          </p:cNvSpPr>
          <p:nvPr/>
        </p:nvSpPr>
        <p:spPr bwMode="auto">
          <a:xfrm>
            <a:off x="2195513" y="5924550"/>
            <a:ext cx="303212" cy="519113"/>
          </a:xfrm>
          <a:prstGeom prst="rect">
            <a:avLst/>
          </a:prstGeom>
          <a:noFill/>
          <a:ln w="9525">
            <a:noFill/>
            <a:miter lim="800000"/>
            <a:headEnd/>
            <a:tailEnd/>
          </a:ln>
        </p:spPr>
        <p:txBody>
          <a:bodyPr wrap="none">
            <a:spAutoFit/>
          </a:bodyPr>
          <a:lstStyle/>
          <a:p>
            <a:r>
              <a:rPr lang="en-US" altLang="en-US" sz="2800"/>
              <a:t>-</a:t>
            </a:r>
          </a:p>
        </p:txBody>
      </p:sp>
      <p:sp>
        <p:nvSpPr>
          <p:cNvPr id="116748" name="Text Box 28"/>
          <p:cNvSpPr txBox="1">
            <a:spLocks noChangeArrowheads="1"/>
          </p:cNvSpPr>
          <p:nvPr/>
        </p:nvSpPr>
        <p:spPr bwMode="auto">
          <a:xfrm>
            <a:off x="2054225" y="6024563"/>
            <a:ext cx="319088" cy="457200"/>
          </a:xfrm>
          <a:prstGeom prst="rect">
            <a:avLst/>
          </a:prstGeom>
          <a:noFill/>
          <a:ln w="9525">
            <a:noFill/>
            <a:miter lim="800000"/>
            <a:headEnd/>
            <a:tailEnd/>
          </a:ln>
        </p:spPr>
        <p:txBody>
          <a:bodyPr wrap="none">
            <a:spAutoFit/>
          </a:bodyPr>
          <a:lstStyle/>
          <a:p>
            <a:r>
              <a:rPr lang="en-US" altLang="en-US" sz="2400"/>
              <a:t>e</a:t>
            </a:r>
          </a:p>
        </p:txBody>
      </p:sp>
      <p:sp>
        <p:nvSpPr>
          <p:cNvPr id="116749" name="Line 29"/>
          <p:cNvSpPr>
            <a:spLocks noChangeShapeType="1"/>
          </p:cNvSpPr>
          <p:nvPr/>
        </p:nvSpPr>
        <p:spPr bwMode="auto">
          <a:xfrm flipV="1">
            <a:off x="2438400" y="5986463"/>
            <a:ext cx="622300" cy="17462"/>
          </a:xfrm>
          <a:prstGeom prst="line">
            <a:avLst/>
          </a:prstGeom>
          <a:noFill/>
          <a:ln w="25400">
            <a:solidFill>
              <a:srgbClr val="FF0000"/>
            </a:solidFill>
            <a:round/>
            <a:headEnd type="none" w="sm" len="sm"/>
            <a:tailEnd type="stealth" w="lg" len="lg"/>
          </a:ln>
        </p:spPr>
        <p:txBody>
          <a:bodyPr/>
          <a:lstStyle/>
          <a:p>
            <a:endParaRPr lang="en-US"/>
          </a:p>
        </p:txBody>
      </p:sp>
      <p:grpSp>
        <p:nvGrpSpPr>
          <p:cNvPr id="116750" name="Group 30"/>
          <p:cNvGrpSpPr>
            <a:grpSpLocks/>
          </p:cNvGrpSpPr>
          <p:nvPr/>
        </p:nvGrpSpPr>
        <p:grpSpPr bwMode="auto">
          <a:xfrm rot="5400000">
            <a:off x="1971675" y="4076700"/>
            <a:ext cx="1106488" cy="1487488"/>
            <a:chOff x="4908" y="875"/>
            <a:chExt cx="3492" cy="2524"/>
          </a:xfrm>
        </p:grpSpPr>
        <p:grpSp>
          <p:nvGrpSpPr>
            <p:cNvPr id="116797" name="Group 31"/>
            <p:cNvGrpSpPr>
              <a:grpSpLocks/>
            </p:cNvGrpSpPr>
            <p:nvPr/>
          </p:nvGrpSpPr>
          <p:grpSpPr bwMode="auto">
            <a:xfrm>
              <a:off x="4908" y="875"/>
              <a:ext cx="3492" cy="2524"/>
              <a:chOff x="4908" y="875"/>
              <a:chExt cx="3492" cy="2524"/>
            </a:xfrm>
          </p:grpSpPr>
          <p:sp>
            <p:nvSpPr>
              <p:cNvPr id="116799" name="Freeform 32"/>
              <p:cNvSpPr>
                <a:spLocks/>
              </p:cNvSpPr>
              <p:nvPr/>
            </p:nvSpPr>
            <p:spPr bwMode="auto">
              <a:xfrm>
                <a:off x="5040" y="875"/>
                <a:ext cx="3132" cy="2524"/>
              </a:xfrm>
              <a:custGeom>
                <a:avLst/>
                <a:gdLst>
                  <a:gd name="T0" fmla="*/ 0 w 3132"/>
                  <a:gd name="T1" fmla="*/ 1261 h 2524"/>
                  <a:gd name="T2" fmla="*/ 102 w 3132"/>
                  <a:gd name="T3" fmla="*/ 1261 h 2524"/>
                  <a:gd name="T4" fmla="*/ 300 w 3132"/>
                  <a:gd name="T5" fmla="*/ 1201 h 2524"/>
                  <a:gd name="T6" fmla="*/ 426 w 3132"/>
                  <a:gd name="T7" fmla="*/ 1141 h 2524"/>
                  <a:gd name="T8" fmla="*/ 492 w 3132"/>
                  <a:gd name="T9" fmla="*/ 1135 h 2524"/>
                  <a:gd name="T10" fmla="*/ 570 w 3132"/>
                  <a:gd name="T11" fmla="*/ 1183 h 2524"/>
                  <a:gd name="T12" fmla="*/ 672 w 3132"/>
                  <a:gd name="T13" fmla="*/ 1357 h 2524"/>
                  <a:gd name="T14" fmla="*/ 786 w 3132"/>
                  <a:gd name="T15" fmla="*/ 1657 h 2524"/>
                  <a:gd name="T16" fmla="*/ 858 w 3132"/>
                  <a:gd name="T17" fmla="*/ 1777 h 2524"/>
                  <a:gd name="T18" fmla="*/ 918 w 3132"/>
                  <a:gd name="T19" fmla="*/ 1789 h 2524"/>
                  <a:gd name="T20" fmla="*/ 948 w 3132"/>
                  <a:gd name="T21" fmla="*/ 1735 h 2524"/>
                  <a:gd name="T22" fmla="*/ 1020 w 3132"/>
                  <a:gd name="T23" fmla="*/ 1477 h 2524"/>
                  <a:gd name="T24" fmla="*/ 1104 w 3132"/>
                  <a:gd name="T25" fmla="*/ 985 h 2524"/>
                  <a:gd name="T26" fmla="*/ 1188 w 3132"/>
                  <a:gd name="T27" fmla="*/ 421 h 2524"/>
                  <a:gd name="T28" fmla="*/ 1230 w 3132"/>
                  <a:gd name="T29" fmla="*/ 175 h 2524"/>
                  <a:gd name="T30" fmla="*/ 1260 w 3132"/>
                  <a:gd name="T31" fmla="*/ 61 h 2524"/>
                  <a:gd name="T32" fmla="*/ 1290 w 3132"/>
                  <a:gd name="T33" fmla="*/ 7 h 2524"/>
                  <a:gd name="T34" fmla="*/ 1332 w 3132"/>
                  <a:gd name="T35" fmla="*/ 19 h 2524"/>
                  <a:gd name="T36" fmla="*/ 1350 w 3132"/>
                  <a:gd name="T37" fmla="*/ 61 h 2524"/>
                  <a:gd name="T38" fmla="*/ 1362 w 3132"/>
                  <a:gd name="T39" fmla="*/ 139 h 2524"/>
                  <a:gd name="T40" fmla="*/ 1416 w 3132"/>
                  <a:gd name="T41" fmla="*/ 421 h 2524"/>
                  <a:gd name="T42" fmla="*/ 1458 w 3132"/>
                  <a:gd name="T43" fmla="*/ 715 h 2524"/>
                  <a:gd name="T44" fmla="*/ 1500 w 3132"/>
                  <a:gd name="T45" fmla="*/ 1159 h 2524"/>
                  <a:gd name="T46" fmla="*/ 1536 w 3132"/>
                  <a:gd name="T47" fmla="*/ 1495 h 2524"/>
                  <a:gd name="T48" fmla="*/ 1578 w 3132"/>
                  <a:gd name="T49" fmla="*/ 1867 h 2524"/>
                  <a:gd name="T50" fmla="*/ 1614 w 3132"/>
                  <a:gd name="T51" fmla="*/ 2119 h 2524"/>
                  <a:gd name="T52" fmla="*/ 1644 w 3132"/>
                  <a:gd name="T53" fmla="*/ 2305 h 2524"/>
                  <a:gd name="T54" fmla="*/ 1668 w 3132"/>
                  <a:gd name="T55" fmla="*/ 2383 h 2524"/>
                  <a:gd name="T56" fmla="*/ 1698 w 3132"/>
                  <a:gd name="T57" fmla="*/ 2467 h 2524"/>
                  <a:gd name="T58" fmla="*/ 1758 w 3132"/>
                  <a:gd name="T59" fmla="*/ 2413 h 2524"/>
                  <a:gd name="T60" fmla="*/ 1878 w 3132"/>
                  <a:gd name="T61" fmla="*/ 1801 h 2524"/>
                  <a:gd name="T62" fmla="*/ 1932 w 3132"/>
                  <a:gd name="T63" fmla="*/ 1321 h 2524"/>
                  <a:gd name="T64" fmla="*/ 1974 w 3132"/>
                  <a:gd name="T65" fmla="*/ 1087 h 2524"/>
                  <a:gd name="T66" fmla="*/ 2016 w 3132"/>
                  <a:gd name="T67" fmla="*/ 931 h 2524"/>
                  <a:gd name="T68" fmla="*/ 2034 w 3132"/>
                  <a:gd name="T69" fmla="*/ 835 h 2524"/>
                  <a:gd name="T70" fmla="*/ 2082 w 3132"/>
                  <a:gd name="T71" fmla="*/ 745 h 2524"/>
                  <a:gd name="T72" fmla="*/ 2112 w 3132"/>
                  <a:gd name="T73" fmla="*/ 697 h 2524"/>
                  <a:gd name="T74" fmla="*/ 2166 w 3132"/>
                  <a:gd name="T75" fmla="*/ 715 h 2524"/>
                  <a:gd name="T76" fmla="*/ 2208 w 3132"/>
                  <a:gd name="T77" fmla="*/ 763 h 2524"/>
                  <a:gd name="T78" fmla="*/ 2232 w 3132"/>
                  <a:gd name="T79" fmla="*/ 829 h 2524"/>
                  <a:gd name="T80" fmla="*/ 2316 w 3132"/>
                  <a:gd name="T81" fmla="*/ 1093 h 2524"/>
                  <a:gd name="T82" fmla="*/ 2382 w 3132"/>
                  <a:gd name="T83" fmla="*/ 1243 h 2524"/>
                  <a:gd name="T84" fmla="*/ 2442 w 3132"/>
                  <a:gd name="T85" fmla="*/ 1321 h 2524"/>
                  <a:gd name="T86" fmla="*/ 2520 w 3132"/>
                  <a:gd name="T87" fmla="*/ 1351 h 2524"/>
                  <a:gd name="T88" fmla="*/ 2586 w 3132"/>
                  <a:gd name="T89" fmla="*/ 1333 h 2524"/>
                  <a:gd name="T90" fmla="*/ 2688 w 3132"/>
                  <a:gd name="T91" fmla="*/ 1303 h 2524"/>
                  <a:gd name="T92" fmla="*/ 2802 w 3132"/>
                  <a:gd name="T93" fmla="*/ 1267 h 2524"/>
                  <a:gd name="T94" fmla="*/ 2898 w 3132"/>
                  <a:gd name="T95" fmla="*/ 1255 h 2524"/>
                  <a:gd name="T96" fmla="*/ 3072 w 3132"/>
                  <a:gd name="T97" fmla="*/ 1243 h 2524"/>
                  <a:gd name="T98" fmla="*/ 3132 w 3132"/>
                  <a:gd name="T99" fmla="*/ 1249 h 2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2"/>
                  <a:gd name="T151" fmla="*/ 0 h 2524"/>
                  <a:gd name="T152" fmla="*/ 3132 w 3132"/>
                  <a:gd name="T153" fmla="*/ 2524 h 2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2" h="2524">
                    <a:moveTo>
                      <a:pt x="0" y="1261"/>
                    </a:moveTo>
                    <a:cubicBezTo>
                      <a:pt x="26" y="1266"/>
                      <a:pt x="52" y="1271"/>
                      <a:pt x="102" y="1261"/>
                    </a:cubicBezTo>
                    <a:cubicBezTo>
                      <a:pt x="152" y="1251"/>
                      <a:pt x="246" y="1221"/>
                      <a:pt x="300" y="1201"/>
                    </a:cubicBezTo>
                    <a:cubicBezTo>
                      <a:pt x="354" y="1181"/>
                      <a:pt x="394" y="1152"/>
                      <a:pt x="426" y="1141"/>
                    </a:cubicBezTo>
                    <a:cubicBezTo>
                      <a:pt x="458" y="1130"/>
                      <a:pt x="468" y="1128"/>
                      <a:pt x="492" y="1135"/>
                    </a:cubicBezTo>
                    <a:cubicBezTo>
                      <a:pt x="516" y="1142"/>
                      <a:pt x="540" y="1146"/>
                      <a:pt x="570" y="1183"/>
                    </a:cubicBezTo>
                    <a:cubicBezTo>
                      <a:pt x="600" y="1220"/>
                      <a:pt x="636" y="1278"/>
                      <a:pt x="672" y="1357"/>
                    </a:cubicBezTo>
                    <a:cubicBezTo>
                      <a:pt x="708" y="1436"/>
                      <a:pt x="755" y="1587"/>
                      <a:pt x="786" y="1657"/>
                    </a:cubicBezTo>
                    <a:cubicBezTo>
                      <a:pt x="817" y="1727"/>
                      <a:pt x="836" y="1755"/>
                      <a:pt x="858" y="1777"/>
                    </a:cubicBezTo>
                    <a:cubicBezTo>
                      <a:pt x="880" y="1799"/>
                      <a:pt x="903" y="1796"/>
                      <a:pt x="918" y="1789"/>
                    </a:cubicBezTo>
                    <a:cubicBezTo>
                      <a:pt x="933" y="1782"/>
                      <a:pt x="931" y="1787"/>
                      <a:pt x="948" y="1735"/>
                    </a:cubicBezTo>
                    <a:cubicBezTo>
                      <a:pt x="965" y="1683"/>
                      <a:pt x="994" y="1602"/>
                      <a:pt x="1020" y="1477"/>
                    </a:cubicBezTo>
                    <a:cubicBezTo>
                      <a:pt x="1046" y="1352"/>
                      <a:pt x="1076" y="1161"/>
                      <a:pt x="1104" y="985"/>
                    </a:cubicBezTo>
                    <a:cubicBezTo>
                      <a:pt x="1132" y="809"/>
                      <a:pt x="1167" y="556"/>
                      <a:pt x="1188" y="421"/>
                    </a:cubicBezTo>
                    <a:cubicBezTo>
                      <a:pt x="1209" y="286"/>
                      <a:pt x="1218" y="235"/>
                      <a:pt x="1230" y="175"/>
                    </a:cubicBezTo>
                    <a:cubicBezTo>
                      <a:pt x="1242" y="115"/>
                      <a:pt x="1250" y="89"/>
                      <a:pt x="1260" y="61"/>
                    </a:cubicBezTo>
                    <a:cubicBezTo>
                      <a:pt x="1270" y="33"/>
                      <a:pt x="1278" y="14"/>
                      <a:pt x="1290" y="7"/>
                    </a:cubicBezTo>
                    <a:cubicBezTo>
                      <a:pt x="1302" y="0"/>
                      <a:pt x="1322" y="10"/>
                      <a:pt x="1332" y="19"/>
                    </a:cubicBezTo>
                    <a:cubicBezTo>
                      <a:pt x="1342" y="28"/>
                      <a:pt x="1345" y="41"/>
                      <a:pt x="1350" y="61"/>
                    </a:cubicBezTo>
                    <a:cubicBezTo>
                      <a:pt x="1355" y="81"/>
                      <a:pt x="1351" y="79"/>
                      <a:pt x="1362" y="139"/>
                    </a:cubicBezTo>
                    <a:cubicBezTo>
                      <a:pt x="1373" y="199"/>
                      <a:pt x="1400" y="325"/>
                      <a:pt x="1416" y="421"/>
                    </a:cubicBezTo>
                    <a:cubicBezTo>
                      <a:pt x="1432" y="517"/>
                      <a:pt x="1444" y="592"/>
                      <a:pt x="1458" y="715"/>
                    </a:cubicBezTo>
                    <a:cubicBezTo>
                      <a:pt x="1472" y="838"/>
                      <a:pt x="1487" y="1029"/>
                      <a:pt x="1500" y="1159"/>
                    </a:cubicBezTo>
                    <a:cubicBezTo>
                      <a:pt x="1513" y="1289"/>
                      <a:pt x="1523" y="1377"/>
                      <a:pt x="1536" y="1495"/>
                    </a:cubicBezTo>
                    <a:cubicBezTo>
                      <a:pt x="1549" y="1613"/>
                      <a:pt x="1565" y="1763"/>
                      <a:pt x="1578" y="1867"/>
                    </a:cubicBezTo>
                    <a:cubicBezTo>
                      <a:pt x="1591" y="1971"/>
                      <a:pt x="1603" y="2046"/>
                      <a:pt x="1614" y="2119"/>
                    </a:cubicBezTo>
                    <a:cubicBezTo>
                      <a:pt x="1625" y="2192"/>
                      <a:pt x="1635" y="2261"/>
                      <a:pt x="1644" y="2305"/>
                    </a:cubicBezTo>
                    <a:cubicBezTo>
                      <a:pt x="1653" y="2349"/>
                      <a:pt x="1659" y="2356"/>
                      <a:pt x="1668" y="2383"/>
                    </a:cubicBezTo>
                    <a:cubicBezTo>
                      <a:pt x="1677" y="2410"/>
                      <a:pt x="1683" y="2462"/>
                      <a:pt x="1698" y="2467"/>
                    </a:cubicBezTo>
                    <a:cubicBezTo>
                      <a:pt x="1713" y="2472"/>
                      <a:pt x="1728" y="2524"/>
                      <a:pt x="1758" y="2413"/>
                    </a:cubicBezTo>
                    <a:cubicBezTo>
                      <a:pt x="1788" y="2302"/>
                      <a:pt x="1849" y="1983"/>
                      <a:pt x="1878" y="1801"/>
                    </a:cubicBezTo>
                    <a:cubicBezTo>
                      <a:pt x="1907" y="1619"/>
                      <a:pt x="1916" y="1440"/>
                      <a:pt x="1932" y="1321"/>
                    </a:cubicBezTo>
                    <a:cubicBezTo>
                      <a:pt x="1948" y="1202"/>
                      <a:pt x="1960" y="1152"/>
                      <a:pt x="1974" y="1087"/>
                    </a:cubicBezTo>
                    <a:cubicBezTo>
                      <a:pt x="1988" y="1022"/>
                      <a:pt x="2006" y="973"/>
                      <a:pt x="2016" y="931"/>
                    </a:cubicBezTo>
                    <a:cubicBezTo>
                      <a:pt x="2026" y="889"/>
                      <a:pt x="2023" y="866"/>
                      <a:pt x="2034" y="835"/>
                    </a:cubicBezTo>
                    <a:cubicBezTo>
                      <a:pt x="2045" y="804"/>
                      <a:pt x="2069" y="768"/>
                      <a:pt x="2082" y="745"/>
                    </a:cubicBezTo>
                    <a:cubicBezTo>
                      <a:pt x="2095" y="722"/>
                      <a:pt x="2098" y="702"/>
                      <a:pt x="2112" y="697"/>
                    </a:cubicBezTo>
                    <a:cubicBezTo>
                      <a:pt x="2126" y="692"/>
                      <a:pt x="2150" y="704"/>
                      <a:pt x="2166" y="715"/>
                    </a:cubicBezTo>
                    <a:cubicBezTo>
                      <a:pt x="2182" y="726"/>
                      <a:pt x="2197" y="744"/>
                      <a:pt x="2208" y="763"/>
                    </a:cubicBezTo>
                    <a:cubicBezTo>
                      <a:pt x="2219" y="782"/>
                      <a:pt x="2214" y="774"/>
                      <a:pt x="2232" y="829"/>
                    </a:cubicBezTo>
                    <a:cubicBezTo>
                      <a:pt x="2250" y="884"/>
                      <a:pt x="2291" y="1024"/>
                      <a:pt x="2316" y="1093"/>
                    </a:cubicBezTo>
                    <a:cubicBezTo>
                      <a:pt x="2341" y="1162"/>
                      <a:pt x="2361" y="1205"/>
                      <a:pt x="2382" y="1243"/>
                    </a:cubicBezTo>
                    <a:cubicBezTo>
                      <a:pt x="2403" y="1281"/>
                      <a:pt x="2419" y="1303"/>
                      <a:pt x="2442" y="1321"/>
                    </a:cubicBezTo>
                    <a:cubicBezTo>
                      <a:pt x="2465" y="1339"/>
                      <a:pt x="2496" y="1349"/>
                      <a:pt x="2520" y="1351"/>
                    </a:cubicBezTo>
                    <a:cubicBezTo>
                      <a:pt x="2544" y="1353"/>
                      <a:pt x="2558" y="1341"/>
                      <a:pt x="2586" y="1333"/>
                    </a:cubicBezTo>
                    <a:cubicBezTo>
                      <a:pt x="2614" y="1325"/>
                      <a:pt x="2652" y="1314"/>
                      <a:pt x="2688" y="1303"/>
                    </a:cubicBezTo>
                    <a:cubicBezTo>
                      <a:pt x="2724" y="1292"/>
                      <a:pt x="2767" y="1275"/>
                      <a:pt x="2802" y="1267"/>
                    </a:cubicBezTo>
                    <a:cubicBezTo>
                      <a:pt x="2837" y="1259"/>
                      <a:pt x="2853" y="1259"/>
                      <a:pt x="2898" y="1255"/>
                    </a:cubicBezTo>
                    <a:cubicBezTo>
                      <a:pt x="2943" y="1251"/>
                      <a:pt x="3033" y="1244"/>
                      <a:pt x="3072" y="1243"/>
                    </a:cubicBezTo>
                    <a:cubicBezTo>
                      <a:pt x="3111" y="1242"/>
                      <a:pt x="3121" y="1245"/>
                      <a:pt x="3132" y="1249"/>
                    </a:cubicBezTo>
                  </a:path>
                </a:pathLst>
              </a:custGeom>
              <a:noFill/>
              <a:ln w="6350" cap="flat" cmpd="sng">
                <a:solidFill>
                  <a:schemeClr val="tx1"/>
                </a:solidFill>
                <a:prstDash val="solid"/>
                <a:round/>
                <a:headEnd type="none" w="sm" len="sm"/>
                <a:tailEnd type="none" w="lg" len="lg"/>
              </a:ln>
            </p:spPr>
            <p:txBody>
              <a:bodyPr/>
              <a:lstStyle/>
              <a:p>
                <a:endParaRPr lang="en-US"/>
              </a:p>
            </p:txBody>
          </p:sp>
          <p:sp>
            <p:nvSpPr>
              <p:cNvPr id="116800" name="Line 33"/>
              <p:cNvSpPr>
                <a:spLocks noChangeShapeType="1"/>
              </p:cNvSpPr>
              <p:nvPr/>
            </p:nvSpPr>
            <p:spPr bwMode="auto">
              <a:xfrm>
                <a:off x="4908" y="2130"/>
                <a:ext cx="3492" cy="0"/>
              </a:xfrm>
              <a:prstGeom prst="line">
                <a:avLst/>
              </a:prstGeom>
              <a:noFill/>
              <a:ln w="6350">
                <a:solidFill>
                  <a:schemeClr val="tx1"/>
                </a:solidFill>
                <a:round/>
                <a:headEnd type="none" w="sm" len="sm"/>
                <a:tailEnd type="none" w="lg" len="lg"/>
              </a:ln>
            </p:spPr>
            <p:txBody>
              <a:bodyPr/>
              <a:lstStyle/>
              <a:p>
                <a:endParaRPr lang="en-US"/>
              </a:p>
            </p:txBody>
          </p:sp>
        </p:grpSp>
        <p:sp>
          <p:nvSpPr>
            <p:cNvPr id="116798" name="Freeform 34"/>
            <p:cNvSpPr>
              <a:spLocks/>
            </p:cNvSpPr>
            <p:nvPr/>
          </p:nvSpPr>
          <p:spPr bwMode="auto">
            <a:xfrm>
              <a:off x="5058" y="972"/>
              <a:ext cx="1218" cy="1710"/>
            </a:xfrm>
            <a:custGeom>
              <a:avLst/>
              <a:gdLst>
                <a:gd name="T0" fmla="*/ 0 w 1218"/>
                <a:gd name="T1" fmla="*/ 1164 h 1710"/>
                <a:gd name="T2" fmla="*/ 186 w 1218"/>
                <a:gd name="T3" fmla="*/ 1134 h 1710"/>
                <a:gd name="T4" fmla="*/ 294 w 1218"/>
                <a:gd name="T5" fmla="*/ 1098 h 1710"/>
                <a:gd name="T6" fmla="*/ 372 w 1218"/>
                <a:gd name="T7" fmla="*/ 1056 h 1710"/>
                <a:gd name="T8" fmla="*/ 438 w 1218"/>
                <a:gd name="T9" fmla="*/ 1038 h 1710"/>
                <a:gd name="T10" fmla="*/ 546 w 1218"/>
                <a:gd name="T11" fmla="*/ 1074 h 1710"/>
                <a:gd name="T12" fmla="*/ 606 w 1218"/>
                <a:gd name="T13" fmla="*/ 1176 h 1710"/>
                <a:gd name="T14" fmla="*/ 678 w 1218"/>
                <a:gd name="T15" fmla="*/ 1326 h 1710"/>
                <a:gd name="T16" fmla="*/ 756 w 1218"/>
                <a:gd name="T17" fmla="*/ 1560 h 1710"/>
                <a:gd name="T18" fmla="*/ 840 w 1218"/>
                <a:gd name="T19" fmla="*/ 1686 h 1710"/>
                <a:gd name="T20" fmla="*/ 894 w 1218"/>
                <a:gd name="T21" fmla="*/ 1698 h 1710"/>
                <a:gd name="T22" fmla="*/ 936 w 1218"/>
                <a:gd name="T23" fmla="*/ 1614 h 1710"/>
                <a:gd name="T24" fmla="*/ 1008 w 1218"/>
                <a:gd name="T25" fmla="*/ 1362 h 1710"/>
                <a:gd name="T26" fmla="*/ 1092 w 1218"/>
                <a:gd name="T27" fmla="*/ 822 h 1710"/>
                <a:gd name="T28" fmla="*/ 1182 w 1218"/>
                <a:gd name="T29" fmla="*/ 234 h 1710"/>
                <a:gd name="T30" fmla="*/ 1206 w 1218"/>
                <a:gd name="T31" fmla="*/ 54 h 1710"/>
                <a:gd name="T32" fmla="*/ 1218 w 1218"/>
                <a:gd name="T33" fmla="*/ 0 h 1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8"/>
                <a:gd name="T52" fmla="*/ 0 h 1710"/>
                <a:gd name="T53" fmla="*/ 1218 w 1218"/>
                <a:gd name="T54" fmla="*/ 1710 h 1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8" h="1710">
                  <a:moveTo>
                    <a:pt x="0" y="1164"/>
                  </a:moveTo>
                  <a:cubicBezTo>
                    <a:pt x="68" y="1154"/>
                    <a:pt x="137" y="1145"/>
                    <a:pt x="186" y="1134"/>
                  </a:cubicBezTo>
                  <a:cubicBezTo>
                    <a:pt x="235" y="1123"/>
                    <a:pt x="263" y="1111"/>
                    <a:pt x="294" y="1098"/>
                  </a:cubicBezTo>
                  <a:cubicBezTo>
                    <a:pt x="325" y="1085"/>
                    <a:pt x="348" y="1066"/>
                    <a:pt x="372" y="1056"/>
                  </a:cubicBezTo>
                  <a:cubicBezTo>
                    <a:pt x="396" y="1046"/>
                    <a:pt x="409" y="1035"/>
                    <a:pt x="438" y="1038"/>
                  </a:cubicBezTo>
                  <a:cubicBezTo>
                    <a:pt x="467" y="1041"/>
                    <a:pt x="518" y="1051"/>
                    <a:pt x="546" y="1074"/>
                  </a:cubicBezTo>
                  <a:cubicBezTo>
                    <a:pt x="574" y="1097"/>
                    <a:pt x="584" y="1134"/>
                    <a:pt x="606" y="1176"/>
                  </a:cubicBezTo>
                  <a:cubicBezTo>
                    <a:pt x="628" y="1218"/>
                    <a:pt x="653" y="1262"/>
                    <a:pt x="678" y="1326"/>
                  </a:cubicBezTo>
                  <a:cubicBezTo>
                    <a:pt x="703" y="1390"/>
                    <a:pt x="729" y="1500"/>
                    <a:pt x="756" y="1560"/>
                  </a:cubicBezTo>
                  <a:cubicBezTo>
                    <a:pt x="783" y="1620"/>
                    <a:pt x="817" y="1663"/>
                    <a:pt x="840" y="1686"/>
                  </a:cubicBezTo>
                  <a:cubicBezTo>
                    <a:pt x="863" y="1709"/>
                    <a:pt x="878" y="1710"/>
                    <a:pt x="894" y="1698"/>
                  </a:cubicBezTo>
                  <a:cubicBezTo>
                    <a:pt x="910" y="1686"/>
                    <a:pt x="917" y="1670"/>
                    <a:pt x="936" y="1614"/>
                  </a:cubicBezTo>
                  <a:cubicBezTo>
                    <a:pt x="955" y="1558"/>
                    <a:pt x="982" y="1494"/>
                    <a:pt x="1008" y="1362"/>
                  </a:cubicBezTo>
                  <a:cubicBezTo>
                    <a:pt x="1034" y="1230"/>
                    <a:pt x="1063" y="1010"/>
                    <a:pt x="1092" y="822"/>
                  </a:cubicBezTo>
                  <a:cubicBezTo>
                    <a:pt x="1121" y="634"/>
                    <a:pt x="1163" y="362"/>
                    <a:pt x="1182" y="234"/>
                  </a:cubicBezTo>
                  <a:cubicBezTo>
                    <a:pt x="1201" y="106"/>
                    <a:pt x="1200" y="93"/>
                    <a:pt x="1206" y="54"/>
                  </a:cubicBezTo>
                  <a:cubicBezTo>
                    <a:pt x="1212" y="15"/>
                    <a:pt x="1215" y="7"/>
                    <a:pt x="1218" y="0"/>
                  </a:cubicBezTo>
                </a:path>
              </a:pathLst>
            </a:custGeom>
            <a:noFill/>
            <a:ln w="25400" cap="flat" cmpd="sng">
              <a:solidFill>
                <a:srgbClr val="FF0000"/>
              </a:solidFill>
              <a:prstDash val="solid"/>
              <a:round/>
              <a:headEnd type="none" w="sm" len="sm"/>
              <a:tailEnd type="none" w="lg" len="lg"/>
            </a:ln>
          </p:spPr>
          <p:txBody>
            <a:bodyPr/>
            <a:lstStyle/>
            <a:p>
              <a:endParaRPr lang="en-US"/>
            </a:p>
          </p:txBody>
        </p:sp>
      </p:grpSp>
      <p:sp>
        <p:nvSpPr>
          <p:cNvPr id="116751" name="Text Box 35"/>
          <p:cNvSpPr txBox="1">
            <a:spLocks noChangeArrowheads="1"/>
          </p:cNvSpPr>
          <p:nvPr/>
        </p:nvSpPr>
        <p:spPr bwMode="auto">
          <a:xfrm rot="5400000">
            <a:off x="2220119" y="5083969"/>
            <a:ext cx="268288" cy="457200"/>
          </a:xfrm>
          <a:prstGeom prst="rect">
            <a:avLst/>
          </a:prstGeom>
          <a:noFill/>
          <a:ln w="9525">
            <a:noFill/>
            <a:miter lim="800000"/>
            <a:headEnd/>
            <a:tailEnd/>
          </a:ln>
        </p:spPr>
        <p:txBody>
          <a:bodyPr wrap="none">
            <a:spAutoFit/>
          </a:bodyPr>
          <a:lstStyle/>
          <a:p>
            <a:r>
              <a:rPr lang="en-US" altLang="en-US" sz="2400"/>
              <a:t>t</a:t>
            </a:r>
          </a:p>
        </p:txBody>
      </p:sp>
      <p:sp>
        <p:nvSpPr>
          <p:cNvPr id="116752" name="Line 36"/>
          <p:cNvSpPr>
            <a:spLocks noChangeShapeType="1"/>
          </p:cNvSpPr>
          <p:nvPr/>
        </p:nvSpPr>
        <p:spPr bwMode="auto">
          <a:xfrm rot="5400000" flipV="1">
            <a:off x="2894807" y="3917156"/>
            <a:ext cx="0" cy="747713"/>
          </a:xfrm>
          <a:prstGeom prst="line">
            <a:avLst/>
          </a:prstGeom>
          <a:noFill/>
          <a:ln w="12700">
            <a:solidFill>
              <a:schemeClr val="tx1"/>
            </a:solidFill>
            <a:round/>
            <a:headEnd type="none" w="sm" len="sm"/>
            <a:tailEnd type="stealth" w="lg" len="lg"/>
          </a:ln>
        </p:spPr>
        <p:txBody>
          <a:bodyPr/>
          <a:lstStyle/>
          <a:p>
            <a:endParaRPr lang="en-US"/>
          </a:p>
        </p:txBody>
      </p:sp>
      <p:sp>
        <p:nvSpPr>
          <p:cNvPr id="116753" name="Text Box 37"/>
          <p:cNvSpPr txBox="1">
            <a:spLocks noChangeArrowheads="1"/>
          </p:cNvSpPr>
          <p:nvPr/>
        </p:nvSpPr>
        <p:spPr bwMode="auto">
          <a:xfrm rot="5400000">
            <a:off x="2801144" y="3850482"/>
            <a:ext cx="471487" cy="457200"/>
          </a:xfrm>
          <a:prstGeom prst="rect">
            <a:avLst/>
          </a:prstGeom>
          <a:noFill/>
          <a:ln w="9525">
            <a:noFill/>
            <a:miter lim="800000"/>
            <a:headEnd/>
            <a:tailEnd/>
          </a:ln>
        </p:spPr>
        <p:txBody>
          <a:bodyPr wrap="none">
            <a:spAutoFit/>
          </a:bodyPr>
          <a:lstStyle/>
          <a:p>
            <a:r>
              <a:rPr lang="en-US" altLang="en-US" sz="2400"/>
              <a:t>-E</a:t>
            </a:r>
          </a:p>
        </p:txBody>
      </p:sp>
      <p:sp>
        <p:nvSpPr>
          <p:cNvPr id="116754" name="Oval 38"/>
          <p:cNvSpPr>
            <a:spLocks noChangeArrowheads="1"/>
          </p:cNvSpPr>
          <p:nvPr/>
        </p:nvSpPr>
        <p:spPr bwMode="auto">
          <a:xfrm>
            <a:off x="4225925" y="5684838"/>
            <a:ext cx="63500" cy="44450"/>
          </a:xfrm>
          <a:prstGeom prst="ellipse">
            <a:avLst/>
          </a:prstGeom>
          <a:solidFill>
            <a:schemeClr val="tx1"/>
          </a:solidFill>
          <a:ln w="25400">
            <a:solidFill>
              <a:schemeClr val="tx1"/>
            </a:solidFill>
            <a:round/>
            <a:headEnd/>
            <a:tailEnd/>
          </a:ln>
        </p:spPr>
        <p:txBody>
          <a:bodyPr wrap="none" anchor="ctr"/>
          <a:lstStyle/>
          <a:p>
            <a:pPr eaLnBrk="0" hangingPunct="0"/>
            <a:endParaRPr lang="en-US" altLang="en-US"/>
          </a:p>
        </p:txBody>
      </p:sp>
      <p:sp>
        <p:nvSpPr>
          <p:cNvPr id="116755" name="Oval 39"/>
          <p:cNvSpPr>
            <a:spLocks noChangeArrowheads="1"/>
          </p:cNvSpPr>
          <p:nvPr/>
        </p:nvSpPr>
        <p:spPr bwMode="auto">
          <a:xfrm>
            <a:off x="6308725" y="5840413"/>
            <a:ext cx="47625" cy="31750"/>
          </a:xfrm>
          <a:prstGeom prst="ellipse">
            <a:avLst/>
          </a:prstGeom>
          <a:solidFill>
            <a:schemeClr val="tx1"/>
          </a:solidFill>
          <a:ln w="28575">
            <a:solidFill>
              <a:schemeClr val="tx1"/>
            </a:solidFill>
            <a:round/>
            <a:headEnd/>
            <a:tailEnd/>
          </a:ln>
        </p:spPr>
        <p:txBody>
          <a:bodyPr wrap="none" anchor="ctr"/>
          <a:lstStyle/>
          <a:p>
            <a:pPr eaLnBrk="0" hangingPunct="0"/>
            <a:endParaRPr lang="en-US" altLang="en-US"/>
          </a:p>
        </p:txBody>
      </p:sp>
      <p:sp>
        <p:nvSpPr>
          <p:cNvPr id="116756" name="Oval 40"/>
          <p:cNvSpPr>
            <a:spLocks noChangeArrowheads="1"/>
          </p:cNvSpPr>
          <p:nvPr/>
        </p:nvSpPr>
        <p:spPr bwMode="auto">
          <a:xfrm>
            <a:off x="4141788" y="5613400"/>
            <a:ext cx="231775" cy="1841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57" name="Oval 41"/>
          <p:cNvSpPr>
            <a:spLocks noChangeArrowheads="1"/>
          </p:cNvSpPr>
          <p:nvPr/>
        </p:nvSpPr>
        <p:spPr bwMode="auto">
          <a:xfrm>
            <a:off x="3995738" y="5495925"/>
            <a:ext cx="523875" cy="4254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58" name="Text Box 42"/>
          <p:cNvSpPr txBox="1">
            <a:spLocks noChangeArrowheads="1"/>
          </p:cNvSpPr>
          <p:nvPr/>
        </p:nvSpPr>
        <p:spPr bwMode="auto">
          <a:xfrm>
            <a:off x="4017963" y="5457825"/>
            <a:ext cx="441325" cy="641350"/>
          </a:xfrm>
          <a:prstGeom prst="rect">
            <a:avLst/>
          </a:prstGeom>
          <a:noFill/>
          <a:ln w="9525">
            <a:noFill/>
            <a:miter lim="800000"/>
            <a:headEnd/>
            <a:tailEnd/>
          </a:ln>
        </p:spPr>
        <p:txBody>
          <a:bodyPr wrap="none">
            <a:spAutoFit/>
          </a:bodyPr>
          <a:lstStyle/>
          <a:p>
            <a:r>
              <a:rPr lang="en-US" altLang="en-US" sz="3600"/>
              <a:t>+</a:t>
            </a:r>
          </a:p>
        </p:txBody>
      </p:sp>
      <p:sp>
        <p:nvSpPr>
          <p:cNvPr id="116759" name="Text Box 43"/>
          <p:cNvSpPr txBox="1">
            <a:spLocks noChangeArrowheads="1"/>
          </p:cNvSpPr>
          <p:nvPr/>
        </p:nvSpPr>
        <p:spPr bwMode="auto">
          <a:xfrm>
            <a:off x="6278563" y="5751513"/>
            <a:ext cx="303212" cy="519112"/>
          </a:xfrm>
          <a:prstGeom prst="rect">
            <a:avLst/>
          </a:prstGeom>
          <a:noFill/>
          <a:ln w="9525">
            <a:noFill/>
            <a:miter lim="800000"/>
            <a:headEnd/>
            <a:tailEnd/>
          </a:ln>
        </p:spPr>
        <p:txBody>
          <a:bodyPr wrap="none">
            <a:spAutoFit/>
          </a:bodyPr>
          <a:lstStyle/>
          <a:p>
            <a:r>
              <a:rPr lang="en-US" altLang="en-US" sz="2800"/>
              <a:t>-</a:t>
            </a:r>
          </a:p>
        </p:txBody>
      </p:sp>
      <p:sp>
        <p:nvSpPr>
          <p:cNvPr id="116760" name="Text Box 44"/>
          <p:cNvSpPr txBox="1">
            <a:spLocks noChangeArrowheads="1"/>
          </p:cNvSpPr>
          <p:nvPr/>
        </p:nvSpPr>
        <p:spPr bwMode="auto">
          <a:xfrm>
            <a:off x="6146800" y="5848350"/>
            <a:ext cx="319088" cy="457200"/>
          </a:xfrm>
          <a:prstGeom prst="rect">
            <a:avLst/>
          </a:prstGeom>
          <a:noFill/>
          <a:ln w="9525">
            <a:noFill/>
            <a:miter lim="800000"/>
            <a:headEnd/>
            <a:tailEnd/>
          </a:ln>
        </p:spPr>
        <p:txBody>
          <a:bodyPr wrap="none">
            <a:spAutoFit/>
          </a:bodyPr>
          <a:lstStyle/>
          <a:p>
            <a:r>
              <a:rPr lang="en-US" altLang="en-US" sz="2400"/>
              <a:t>e</a:t>
            </a:r>
          </a:p>
        </p:txBody>
      </p:sp>
      <p:grpSp>
        <p:nvGrpSpPr>
          <p:cNvPr id="116761" name="Group 45"/>
          <p:cNvGrpSpPr>
            <a:grpSpLocks/>
          </p:cNvGrpSpPr>
          <p:nvPr/>
        </p:nvGrpSpPr>
        <p:grpSpPr bwMode="auto">
          <a:xfrm rot="5400000">
            <a:off x="3638550" y="4076700"/>
            <a:ext cx="1106488" cy="1487488"/>
            <a:chOff x="4908" y="875"/>
            <a:chExt cx="3492" cy="2524"/>
          </a:xfrm>
        </p:grpSpPr>
        <p:grpSp>
          <p:nvGrpSpPr>
            <p:cNvPr id="116793" name="Group 46"/>
            <p:cNvGrpSpPr>
              <a:grpSpLocks/>
            </p:cNvGrpSpPr>
            <p:nvPr/>
          </p:nvGrpSpPr>
          <p:grpSpPr bwMode="auto">
            <a:xfrm>
              <a:off x="4908" y="875"/>
              <a:ext cx="3492" cy="2524"/>
              <a:chOff x="4908" y="875"/>
              <a:chExt cx="3492" cy="2524"/>
            </a:xfrm>
          </p:grpSpPr>
          <p:sp>
            <p:nvSpPr>
              <p:cNvPr id="116795" name="Freeform 47"/>
              <p:cNvSpPr>
                <a:spLocks/>
              </p:cNvSpPr>
              <p:nvPr/>
            </p:nvSpPr>
            <p:spPr bwMode="auto">
              <a:xfrm>
                <a:off x="5040" y="875"/>
                <a:ext cx="3132" cy="2524"/>
              </a:xfrm>
              <a:custGeom>
                <a:avLst/>
                <a:gdLst>
                  <a:gd name="T0" fmla="*/ 0 w 3132"/>
                  <a:gd name="T1" fmla="*/ 1261 h 2524"/>
                  <a:gd name="T2" fmla="*/ 102 w 3132"/>
                  <a:gd name="T3" fmla="*/ 1261 h 2524"/>
                  <a:gd name="T4" fmla="*/ 300 w 3132"/>
                  <a:gd name="T5" fmla="*/ 1201 h 2524"/>
                  <a:gd name="T6" fmla="*/ 426 w 3132"/>
                  <a:gd name="T7" fmla="*/ 1141 h 2524"/>
                  <a:gd name="T8" fmla="*/ 492 w 3132"/>
                  <a:gd name="T9" fmla="*/ 1135 h 2524"/>
                  <a:gd name="T10" fmla="*/ 570 w 3132"/>
                  <a:gd name="T11" fmla="*/ 1183 h 2524"/>
                  <a:gd name="T12" fmla="*/ 672 w 3132"/>
                  <a:gd name="T13" fmla="*/ 1357 h 2524"/>
                  <a:gd name="T14" fmla="*/ 786 w 3132"/>
                  <a:gd name="T15" fmla="*/ 1657 h 2524"/>
                  <a:gd name="T16" fmla="*/ 858 w 3132"/>
                  <a:gd name="T17" fmla="*/ 1777 h 2524"/>
                  <a:gd name="T18" fmla="*/ 918 w 3132"/>
                  <a:gd name="T19" fmla="*/ 1789 h 2524"/>
                  <a:gd name="T20" fmla="*/ 948 w 3132"/>
                  <a:gd name="T21" fmla="*/ 1735 h 2524"/>
                  <a:gd name="T22" fmla="*/ 1020 w 3132"/>
                  <a:gd name="T23" fmla="*/ 1477 h 2524"/>
                  <a:gd name="T24" fmla="*/ 1104 w 3132"/>
                  <a:gd name="T25" fmla="*/ 985 h 2524"/>
                  <a:gd name="T26" fmla="*/ 1188 w 3132"/>
                  <a:gd name="T27" fmla="*/ 421 h 2524"/>
                  <a:gd name="T28" fmla="*/ 1230 w 3132"/>
                  <a:gd name="T29" fmla="*/ 175 h 2524"/>
                  <a:gd name="T30" fmla="*/ 1260 w 3132"/>
                  <a:gd name="T31" fmla="*/ 61 h 2524"/>
                  <a:gd name="T32" fmla="*/ 1290 w 3132"/>
                  <a:gd name="T33" fmla="*/ 7 h 2524"/>
                  <a:gd name="T34" fmla="*/ 1332 w 3132"/>
                  <a:gd name="T35" fmla="*/ 19 h 2524"/>
                  <a:gd name="T36" fmla="*/ 1350 w 3132"/>
                  <a:gd name="T37" fmla="*/ 61 h 2524"/>
                  <a:gd name="T38" fmla="*/ 1362 w 3132"/>
                  <a:gd name="T39" fmla="*/ 139 h 2524"/>
                  <a:gd name="T40" fmla="*/ 1416 w 3132"/>
                  <a:gd name="T41" fmla="*/ 421 h 2524"/>
                  <a:gd name="T42" fmla="*/ 1458 w 3132"/>
                  <a:gd name="T43" fmla="*/ 715 h 2524"/>
                  <a:gd name="T44" fmla="*/ 1500 w 3132"/>
                  <a:gd name="T45" fmla="*/ 1159 h 2524"/>
                  <a:gd name="T46" fmla="*/ 1536 w 3132"/>
                  <a:gd name="T47" fmla="*/ 1495 h 2524"/>
                  <a:gd name="T48" fmla="*/ 1578 w 3132"/>
                  <a:gd name="T49" fmla="*/ 1867 h 2524"/>
                  <a:gd name="T50" fmla="*/ 1614 w 3132"/>
                  <a:gd name="T51" fmla="*/ 2119 h 2524"/>
                  <a:gd name="T52" fmla="*/ 1644 w 3132"/>
                  <a:gd name="T53" fmla="*/ 2305 h 2524"/>
                  <a:gd name="T54" fmla="*/ 1668 w 3132"/>
                  <a:gd name="T55" fmla="*/ 2383 h 2524"/>
                  <a:gd name="T56" fmla="*/ 1698 w 3132"/>
                  <a:gd name="T57" fmla="*/ 2467 h 2524"/>
                  <a:gd name="T58" fmla="*/ 1758 w 3132"/>
                  <a:gd name="T59" fmla="*/ 2413 h 2524"/>
                  <a:gd name="T60" fmla="*/ 1878 w 3132"/>
                  <a:gd name="T61" fmla="*/ 1801 h 2524"/>
                  <a:gd name="T62" fmla="*/ 1932 w 3132"/>
                  <a:gd name="T63" fmla="*/ 1321 h 2524"/>
                  <a:gd name="T64" fmla="*/ 1974 w 3132"/>
                  <a:gd name="T65" fmla="*/ 1087 h 2524"/>
                  <a:gd name="T66" fmla="*/ 2016 w 3132"/>
                  <a:gd name="T67" fmla="*/ 931 h 2524"/>
                  <a:gd name="T68" fmla="*/ 2034 w 3132"/>
                  <a:gd name="T69" fmla="*/ 835 h 2524"/>
                  <a:gd name="T70" fmla="*/ 2082 w 3132"/>
                  <a:gd name="T71" fmla="*/ 745 h 2524"/>
                  <a:gd name="T72" fmla="*/ 2112 w 3132"/>
                  <a:gd name="T73" fmla="*/ 697 h 2524"/>
                  <a:gd name="T74" fmla="*/ 2166 w 3132"/>
                  <a:gd name="T75" fmla="*/ 715 h 2524"/>
                  <a:gd name="T76" fmla="*/ 2208 w 3132"/>
                  <a:gd name="T77" fmla="*/ 763 h 2524"/>
                  <a:gd name="T78" fmla="*/ 2232 w 3132"/>
                  <a:gd name="T79" fmla="*/ 829 h 2524"/>
                  <a:gd name="T80" fmla="*/ 2316 w 3132"/>
                  <a:gd name="T81" fmla="*/ 1093 h 2524"/>
                  <a:gd name="T82" fmla="*/ 2382 w 3132"/>
                  <a:gd name="T83" fmla="*/ 1243 h 2524"/>
                  <a:gd name="T84" fmla="*/ 2442 w 3132"/>
                  <a:gd name="T85" fmla="*/ 1321 h 2524"/>
                  <a:gd name="T86" fmla="*/ 2520 w 3132"/>
                  <a:gd name="T87" fmla="*/ 1351 h 2524"/>
                  <a:gd name="T88" fmla="*/ 2586 w 3132"/>
                  <a:gd name="T89" fmla="*/ 1333 h 2524"/>
                  <a:gd name="T90" fmla="*/ 2688 w 3132"/>
                  <a:gd name="T91" fmla="*/ 1303 h 2524"/>
                  <a:gd name="T92" fmla="*/ 2802 w 3132"/>
                  <a:gd name="T93" fmla="*/ 1267 h 2524"/>
                  <a:gd name="T94" fmla="*/ 2898 w 3132"/>
                  <a:gd name="T95" fmla="*/ 1255 h 2524"/>
                  <a:gd name="T96" fmla="*/ 3072 w 3132"/>
                  <a:gd name="T97" fmla="*/ 1243 h 2524"/>
                  <a:gd name="T98" fmla="*/ 3132 w 3132"/>
                  <a:gd name="T99" fmla="*/ 1249 h 2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2"/>
                  <a:gd name="T151" fmla="*/ 0 h 2524"/>
                  <a:gd name="T152" fmla="*/ 3132 w 3132"/>
                  <a:gd name="T153" fmla="*/ 2524 h 2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2" h="2524">
                    <a:moveTo>
                      <a:pt x="0" y="1261"/>
                    </a:moveTo>
                    <a:cubicBezTo>
                      <a:pt x="26" y="1266"/>
                      <a:pt x="52" y="1271"/>
                      <a:pt x="102" y="1261"/>
                    </a:cubicBezTo>
                    <a:cubicBezTo>
                      <a:pt x="152" y="1251"/>
                      <a:pt x="246" y="1221"/>
                      <a:pt x="300" y="1201"/>
                    </a:cubicBezTo>
                    <a:cubicBezTo>
                      <a:pt x="354" y="1181"/>
                      <a:pt x="394" y="1152"/>
                      <a:pt x="426" y="1141"/>
                    </a:cubicBezTo>
                    <a:cubicBezTo>
                      <a:pt x="458" y="1130"/>
                      <a:pt x="468" y="1128"/>
                      <a:pt x="492" y="1135"/>
                    </a:cubicBezTo>
                    <a:cubicBezTo>
                      <a:pt x="516" y="1142"/>
                      <a:pt x="540" y="1146"/>
                      <a:pt x="570" y="1183"/>
                    </a:cubicBezTo>
                    <a:cubicBezTo>
                      <a:pt x="600" y="1220"/>
                      <a:pt x="636" y="1278"/>
                      <a:pt x="672" y="1357"/>
                    </a:cubicBezTo>
                    <a:cubicBezTo>
                      <a:pt x="708" y="1436"/>
                      <a:pt x="755" y="1587"/>
                      <a:pt x="786" y="1657"/>
                    </a:cubicBezTo>
                    <a:cubicBezTo>
                      <a:pt x="817" y="1727"/>
                      <a:pt x="836" y="1755"/>
                      <a:pt x="858" y="1777"/>
                    </a:cubicBezTo>
                    <a:cubicBezTo>
                      <a:pt x="880" y="1799"/>
                      <a:pt x="903" y="1796"/>
                      <a:pt x="918" y="1789"/>
                    </a:cubicBezTo>
                    <a:cubicBezTo>
                      <a:pt x="933" y="1782"/>
                      <a:pt x="931" y="1787"/>
                      <a:pt x="948" y="1735"/>
                    </a:cubicBezTo>
                    <a:cubicBezTo>
                      <a:pt x="965" y="1683"/>
                      <a:pt x="994" y="1602"/>
                      <a:pt x="1020" y="1477"/>
                    </a:cubicBezTo>
                    <a:cubicBezTo>
                      <a:pt x="1046" y="1352"/>
                      <a:pt x="1076" y="1161"/>
                      <a:pt x="1104" y="985"/>
                    </a:cubicBezTo>
                    <a:cubicBezTo>
                      <a:pt x="1132" y="809"/>
                      <a:pt x="1167" y="556"/>
                      <a:pt x="1188" y="421"/>
                    </a:cubicBezTo>
                    <a:cubicBezTo>
                      <a:pt x="1209" y="286"/>
                      <a:pt x="1218" y="235"/>
                      <a:pt x="1230" y="175"/>
                    </a:cubicBezTo>
                    <a:cubicBezTo>
                      <a:pt x="1242" y="115"/>
                      <a:pt x="1250" y="89"/>
                      <a:pt x="1260" y="61"/>
                    </a:cubicBezTo>
                    <a:cubicBezTo>
                      <a:pt x="1270" y="33"/>
                      <a:pt x="1278" y="14"/>
                      <a:pt x="1290" y="7"/>
                    </a:cubicBezTo>
                    <a:cubicBezTo>
                      <a:pt x="1302" y="0"/>
                      <a:pt x="1322" y="10"/>
                      <a:pt x="1332" y="19"/>
                    </a:cubicBezTo>
                    <a:cubicBezTo>
                      <a:pt x="1342" y="28"/>
                      <a:pt x="1345" y="41"/>
                      <a:pt x="1350" y="61"/>
                    </a:cubicBezTo>
                    <a:cubicBezTo>
                      <a:pt x="1355" y="81"/>
                      <a:pt x="1351" y="79"/>
                      <a:pt x="1362" y="139"/>
                    </a:cubicBezTo>
                    <a:cubicBezTo>
                      <a:pt x="1373" y="199"/>
                      <a:pt x="1400" y="325"/>
                      <a:pt x="1416" y="421"/>
                    </a:cubicBezTo>
                    <a:cubicBezTo>
                      <a:pt x="1432" y="517"/>
                      <a:pt x="1444" y="592"/>
                      <a:pt x="1458" y="715"/>
                    </a:cubicBezTo>
                    <a:cubicBezTo>
                      <a:pt x="1472" y="838"/>
                      <a:pt x="1487" y="1029"/>
                      <a:pt x="1500" y="1159"/>
                    </a:cubicBezTo>
                    <a:cubicBezTo>
                      <a:pt x="1513" y="1289"/>
                      <a:pt x="1523" y="1377"/>
                      <a:pt x="1536" y="1495"/>
                    </a:cubicBezTo>
                    <a:cubicBezTo>
                      <a:pt x="1549" y="1613"/>
                      <a:pt x="1565" y="1763"/>
                      <a:pt x="1578" y="1867"/>
                    </a:cubicBezTo>
                    <a:cubicBezTo>
                      <a:pt x="1591" y="1971"/>
                      <a:pt x="1603" y="2046"/>
                      <a:pt x="1614" y="2119"/>
                    </a:cubicBezTo>
                    <a:cubicBezTo>
                      <a:pt x="1625" y="2192"/>
                      <a:pt x="1635" y="2261"/>
                      <a:pt x="1644" y="2305"/>
                    </a:cubicBezTo>
                    <a:cubicBezTo>
                      <a:pt x="1653" y="2349"/>
                      <a:pt x="1659" y="2356"/>
                      <a:pt x="1668" y="2383"/>
                    </a:cubicBezTo>
                    <a:cubicBezTo>
                      <a:pt x="1677" y="2410"/>
                      <a:pt x="1683" y="2462"/>
                      <a:pt x="1698" y="2467"/>
                    </a:cubicBezTo>
                    <a:cubicBezTo>
                      <a:pt x="1713" y="2472"/>
                      <a:pt x="1728" y="2524"/>
                      <a:pt x="1758" y="2413"/>
                    </a:cubicBezTo>
                    <a:cubicBezTo>
                      <a:pt x="1788" y="2302"/>
                      <a:pt x="1849" y="1983"/>
                      <a:pt x="1878" y="1801"/>
                    </a:cubicBezTo>
                    <a:cubicBezTo>
                      <a:pt x="1907" y="1619"/>
                      <a:pt x="1916" y="1440"/>
                      <a:pt x="1932" y="1321"/>
                    </a:cubicBezTo>
                    <a:cubicBezTo>
                      <a:pt x="1948" y="1202"/>
                      <a:pt x="1960" y="1152"/>
                      <a:pt x="1974" y="1087"/>
                    </a:cubicBezTo>
                    <a:cubicBezTo>
                      <a:pt x="1988" y="1022"/>
                      <a:pt x="2006" y="973"/>
                      <a:pt x="2016" y="931"/>
                    </a:cubicBezTo>
                    <a:cubicBezTo>
                      <a:pt x="2026" y="889"/>
                      <a:pt x="2023" y="866"/>
                      <a:pt x="2034" y="835"/>
                    </a:cubicBezTo>
                    <a:cubicBezTo>
                      <a:pt x="2045" y="804"/>
                      <a:pt x="2069" y="768"/>
                      <a:pt x="2082" y="745"/>
                    </a:cubicBezTo>
                    <a:cubicBezTo>
                      <a:pt x="2095" y="722"/>
                      <a:pt x="2098" y="702"/>
                      <a:pt x="2112" y="697"/>
                    </a:cubicBezTo>
                    <a:cubicBezTo>
                      <a:pt x="2126" y="692"/>
                      <a:pt x="2150" y="704"/>
                      <a:pt x="2166" y="715"/>
                    </a:cubicBezTo>
                    <a:cubicBezTo>
                      <a:pt x="2182" y="726"/>
                      <a:pt x="2197" y="744"/>
                      <a:pt x="2208" y="763"/>
                    </a:cubicBezTo>
                    <a:cubicBezTo>
                      <a:pt x="2219" y="782"/>
                      <a:pt x="2214" y="774"/>
                      <a:pt x="2232" y="829"/>
                    </a:cubicBezTo>
                    <a:cubicBezTo>
                      <a:pt x="2250" y="884"/>
                      <a:pt x="2291" y="1024"/>
                      <a:pt x="2316" y="1093"/>
                    </a:cubicBezTo>
                    <a:cubicBezTo>
                      <a:pt x="2341" y="1162"/>
                      <a:pt x="2361" y="1205"/>
                      <a:pt x="2382" y="1243"/>
                    </a:cubicBezTo>
                    <a:cubicBezTo>
                      <a:pt x="2403" y="1281"/>
                      <a:pt x="2419" y="1303"/>
                      <a:pt x="2442" y="1321"/>
                    </a:cubicBezTo>
                    <a:cubicBezTo>
                      <a:pt x="2465" y="1339"/>
                      <a:pt x="2496" y="1349"/>
                      <a:pt x="2520" y="1351"/>
                    </a:cubicBezTo>
                    <a:cubicBezTo>
                      <a:pt x="2544" y="1353"/>
                      <a:pt x="2558" y="1341"/>
                      <a:pt x="2586" y="1333"/>
                    </a:cubicBezTo>
                    <a:cubicBezTo>
                      <a:pt x="2614" y="1325"/>
                      <a:pt x="2652" y="1314"/>
                      <a:pt x="2688" y="1303"/>
                    </a:cubicBezTo>
                    <a:cubicBezTo>
                      <a:pt x="2724" y="1292"/>
                      <a:pt x="2767" y="1275"/>
                      <a:pt x="2802" y="1267"/>
                    </a:cubicBezTo>
                    <a:cubicBezTo>
                      <a:pt x="2837" y="1259"/>
                      <a:pt x="2853" y="1259"/>
                      <a:pt x="2898" y="1255"/>
                    </a:cubicBezTo>
                    <a:cubicBezTo>
                      <a:pt x="2943" y="1251"/>
                      <a:pt x="3033" y="1244"/>
                      <a:pt x="3072" y="1243"/>
                    </a:cubicBezTo>
                    <a:cubicBezTo>
                      <a:pt x="3111" y="1242"/>
                      <a:pt x="3121" y="1245"/>
                      <a:pt x="3132" y="1249"/>
                    </a:cubicBezTo>
                  </a:path>
                </a:pathLst>
              </a:custGeom>
              <a:noFill/>
              <a:ln w="6350" cap="flat" cmpd="sng">
                <a:solidFill>
                  <a:schemeClr val="tx1"/>
                </a:solidFill>
                <a:prstDash val="solid"/>
                <a:round/>
                <a:headEnd type="none" w="sm" len="sm"/>
                <a:tailEnd type="none" w="lg" len="lg"/>
              </a:ln>
            </p:spPr>
            <p:txBody>
              <a:bodyPr/>
              <a:lstStyle/>
              <a:p>
                <a:endParaRPr lang="en-US"/>
              </a:p>
            </p:txBody>
          </p:sp>
          <p:sp>
            <p:nvSpPr>
              <p:cNvPr id="116796" name="Line 48"/>
              <p:cNvSpPr>
                <a:spLocks noChangeShapeType="1"/>
              </p:cNvSpPr>
              <p:nvPr/>
            </p:nvSpPr>
            <p:spPr bwMode="auto">
              <a:xfrm>
                <a:off x="4908" y="2130"/>
                <a:ext cx="3492" cy="0"/>
              </a:xfrm>
              <a:prstGeom prst="line">
                <a:avLst/>
              </a:prstGeom>
              <a:noFill/>
              <a:ln w="6350">
                <a:solidFill>
                  <a:schemeClr val="tx1"/>
                </a:solidFill>
                <a:round/>
                <a:headEnd type="none" w="sm" len="sm"/>
                <a:tailEnd type="none" w="lg" len="lg"/>
              </a:ln>
            </p:spPr>
            <p:txBody>
              <a:bodyPr/>
              <a:lstStyle/>
              <a:p>
                <a:endParaRPr lang="en-US"/>
              </a:p>
            </p:txBody>
          </p:sp>
        </p:grpSp>
        <p:sp>
          <p:nvSpPr>
            <p:cNvPr id="116794" name="Freeform 49"/>
            <p:cNvSpPr>
              <a:spLocks/>
            </p:cNvSpPr>
            <p:nvPr/>
          </p:nvSpPr>
          <p:spPr bwMode="auto">
            <a:xfrm>
              <a:off x="5058" y="972"/>
              <a:ext cx="1218" cy="1710"/>
            </a:xfrm>
            <a:custGeom>
              <a:avLst/>
              <a:gdLst>
                <a:gd name="T0" fmla="*/ 0 w 1218"/>
                <a:gd name="T1" fmla="*/ 1164 h 1710"/>
                <a:gd name="T2" fmla="*/ 186 w 1218"/>
                <a:gd name="T3" fmla="*/ 1134 h 1710"/>
                <a:gd name="T4" fmla="*/ 294 w 1218"/>
                <a:gd name="T5" fmla="*/ 1098 h 1710"/>
                <a:gd name="T6" fmla="*/ 372 w 1218"/>
                <a:gd name="T7" fmla="*/ 1056 h 1710"/>
                <a:gd name="T8" fmla="*/ 438 w 1218"/>
                <a:gd name="T9" fmla="*/ 1038 h 1710"/>
                <a:gd name="T10" fmla="*/ 546 w 1218"/>
                <a:gd name="T11" fmla="*/ 1074 h 1710"/>
                <a:gd name="T12" fmla="*/ 606 w 1218"/>
                <a:gd name="T13" fmla="*/ 1176 h 1710"/>
                <a:gd name="T14" fmla="*/ 678 w 1218"/>
                <a:gd name="T15" fmla="*/ 1326 h 1710"/>
                <a:gd name="T16" fmla="*/ 756 w 1218"/>
                <a:gd name="T17" fmla="*/ 1560 h 1710"/>
                <a:gd name="T18" fmla="*/ 840 w 1218"/>
                <a:gd name="T19" fmla="*/ 1686 h 1710"/>
                <a:gd name="T20" fmla="*/ 894 w 1218"/>
                <a:gd name="T21" fmla="*/ 1698 h 1710"/>
                <a:gd name="T22" fmla="*/ 936 w 1218"/>
                <a:gd name="T23" fmla="*/ 1614 h 1710"/>
                <a:gd name="T24" fmla="*/ 1008 w 1218"/>
                <a:gd name="T25" fmla="*/ 1362 h 1710"/>
                <a:gd name="T26" fmla="*/ 1092 w 1218"/>
                <a:gd name="T27" fmla="*/ 822 h 1710"/>
                <a:gd name="T28" fmla="*/ 1182 w 1218"/>
                <a:gd name="T29" fmla="*/ 234 h 1710"/>
                <a:gd name="T30" fmla="*/ 1206 w 1218"/>
                <a:gd name="T31" fmla="*/ 54 h 1710"/>
                <a:gd name="T32" fmla="*/ 1218 w 1218"/>
                <a:gd name="T33" fmla="*/ 0 h 17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8"/>
                <a:gd name="T52" fmla="*/ 0 h 1710"/>
                <a:gd name="T53" fmla="*/ 1218 w 1218"/>
                <a:gd name="T54" fmla="*/ 1710 h 17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8" h="1710">
                  <a:moveTo>
                    <a:pt x="0" y="1164"/>
                  </a:moveTo>
                  <a:cubicBezTo>
                    <a:pt x="68" y="1154"/>
                    <a:pt x="137" y="1145"/>
                    <a:pt x="186" y="1134"/>
                  </a:cubicBezTo>
                  <a:cubicBezTo>
                    <a:pt x="235" y="1123"/>
                    <a:pt x="263" y="1111"/>
                    <a:pt x="294" y="1098"/>
                  </a:cubicBezTo>
                  <a:cubicBezTo>
                    <a:pt x="325" y="1085"/>
                    <a:pt x="348" y="1066"/>
                    <a:pt x="372" y="1056"/>
                  </a:cubicBezTo>
                  <a:cubicBezTo>
                    <a:pt x="396" y="1046"/>
                    <a:pt x="409" y="1035"/>
                    <a:pt x="438" y="1038"/>
                  </a:cubicBezTo>
                  <a:cubicBezTo>
                    <a:pt x="467" y="1041"/>
                    <a:pt x="518" y="1051"/>
                    <a:pt x="546" y="1074"/>
                  </a:cubicBezTo>
                  <a:cubicBezTo>
                    <a:pt x="574" y="1097"/>
                    <a:pt x="584" y="1134"/>
                    <a:pt x="606" y="1176"/>
                  </a:cubicBezTo>
                  <a:cubicBezTo>
                    <a:pt x="628" y="1218"/>
                    <a:pt x="653" y="1262"/>
                    <a:pt x="678" y="1326"/>
                  </a:cubicBezTo>
                  <a:cubicBezTo>
                    <a:pt x="703" y="1390"/>
                    <a:pt x="729" y="1500"/>
                    <a:pt x="756" y="1560"/>
                  </a:cubicBezTo>
                  <a:cubicBezTo>
                    <a:pt x="783" y="1620"/>
                    <a:pt x="817" y="1663"/>
                    <a:pt x="840" y="1686"/>
                  </a:cubicBezTo>
                  <a:cubicBezTo>
                    <a:pt x="863" y="1709"/>
                    <a:pt x="878" y="1710"/>
                    <a:pt x="894" y="1698"/>
                  </a:cubicBezTo>
                  <a:cubicBezTo>
                    <a:pt x="910" y="1686"/>
                    <a:pt x="917" y="1670"/>
                    <a:pt x="936" y="1614"/>
                  </a:cubicBezTo>
                  <a:cubicBezTo>
                    <a:pt x="955" y="1558"/>
                    <a:pt x="982" y="1494"/>
                    <a:pt x="1008" y="1362"/>
                  </a:cubicBezTo>
                  <a:cubicBezTo>
                    <a:pt x="1034" y="1230"/>
                    <a:pt x="1063" y="1010"/>
                    <a:pt x="1092" y="822"/>
                  </a:cubicBezTo>
                  <a:cubicBezTo>
                    <a:pt x="1121" y="634"/>
                    <a:pt x="1163" y="362"/>
                    <a:pt x="1182" y="234"/>
                  </a:cubicBezTo>
                  <a:cubicBezTo>
                    <a:pt x="1201" y="106"/>
                    <a:pt x="1200" y="93"/>
                    <a:pt x="1206" y="54"/>
                  </a:cubicBezTo>
                  <a:cubicBezTo>
                    <a:pt x="1212" y="15"/>
                    <a:pt x="1215" y="7"/>
                    <a:pt x="1218" y="0"/>
                  </a:cubicBezTo>
                </a:path>
              </a:pathLst>
            </a:custGeom>
            <a:noFill/>
            <a:ln w="25400" cap="flat" cmpd="sng">
              <a:solidFill>
                <a:srgbClr val="FF0000"/>
              </a:solidFill>
              <a:prstDash val="solid"/>
              <a:round/>
              <a:headEnd type="none" w="sm" len="sm"/>
              <a:tailEnd type="none" w="lg" len="lg"/>
            </a:ln>
          </p:spPr>
          <p:txBody>
            <a:bodyPr/>
            <a:lstStyle/>
            <a:p>
              <a:endParaRPr lang="en-US"/>
            </a:p>
          </p:txBody>
        </p:sp>
      </p:grpSp>
      <p:sp>
        <p:nvSpPr>
          <p:cNvPr id="116762" name="Text Box 50"/>
          <p:cNvSpPr txBox="1">
            <a:spLocks noChangeArrowheads="1"/>
          </p:cNvSpPr>
          <p:nvPr/>
        </p:nvSpPr>
        <p:spPr bwMode="auto">
          <a:xfrm rot="5400000">
            <a:off x="3886994" y="5083969"/>
            <a:ext cx="268288" cy="457200"/>
          </a:xfrm>
          <a:prstGeom prst="rect">
            <a:avLst/>
          </a:prstGeom>
          <a:noFill/>
          <a:ln w="9525">
            <a:noFill/>
            <a:miter lim="800000"/>
            <a:headEnd/>
            <a:tailEnd/>
          </a:ln>
        </p:spPr>
        <p:txBody>
          <a:bodyPr wrap="none">
            <a:spAutoFit/>
          </a:bodyPr>
          <a:lstStyle/>
          <a:p>
            <a:r>
              <a:rPr lang="en-US" altLang="en-US" sz="2400"/>
              <a:t>t</a:t>
            </a:r>
          </a:p>
        </p:txBody>
      </p:sp>
      <p:sp>
        <p:nvSpPr>
          <p:cNvPr id="116763" name="Line 51"/>
          <p:cNvSpPr>
            <a:spLocks noChangeShapeType="1"/>
          </p:cNvSpPr>
          <p:nvPr/>
        </p:nvSpPr>
        <p:spPr bwMode="auto">
          <a:xfrm rot="5400000" flipV="1">
            <a:off x="4561682" y="3917156"/>
            <a:ext cx="0" cy="747713"/>
          </a:xfrm>
          <a:prstGeom prst="line">
            <a:avLst/>
          </a:prstGeom>
          <a:noFill/>
          <a:ln w="12700">
            <a:solidFill>
              <a:schemeClr val="tx1"/>
            </a:solidFill>
            <a:round/>
            <a:headEnd type="none" w="sm" len="sm"/>
            <a:tailEnd type="stealth" w="lg" len="lg"/>
          </a:ln>
        </p:spPr>
        <p:txBody>
          <a:bodyPr/>
          <a:lstStyle/>
          <a:p>
            <a:endParaRPr lang="en-US"/>
          </a:p>
        </p:txBody>
      </p:sp>
      <p:sp>
        <p:nvSpPr>
          <p:cNvPr id="116764" name="Text Box 52"/>
          <p:cNvSpPr txBox="1">
            <a:spLocks noChangeArrowheads="1"/>
          </p:cNvSpPr>
          <p:nvPr/>
        </p:nvSpPr>
        <p:spPr bwMode="auto">
          <a:xfrm rot="5400000">
            <a:off x="4468019" y="3864769"/>
            <a:ext cx="471488" cy="457200"/>
          </a:xfrm>
          <a:prstGeom prst="rect">
            <a:avLst/>
          </a:prstGeom>
          <a:noFill/>
          <a:ln w="9525">
            <a:noFill/>
            <a:miter lim="800000"/>
            <a:headEnd/>
            <a:tailEnd/>
          </a:ln>
        </p:spPr>
        <p:txBody>
          <a:bodyPr wrap="none">
            <a:spAutoFit/>
          </a:bodyPr>
          <a:lstStyle/>
          <a:p>
            <a:r>
              <a:rPr lang="en-US" altLang="en-US" sz="2400"/>
              <a:t>-E</a:t>
            </a:r>
          </a:p>
        </p:txBody>
      </p:sp>
      <p:sp>
        <p:nvSpPr>
          <p:cNvPr id="116765" name="Oval 53"/>
          <p:cNvSpPr>
            <a:spLocks noChangeArrowheads="1"/>
          </p:cNvSpPr>
          <p:nvPr/>
        </p:nvSpPr>
        <p:spPr bwMode="auto">
          <a:xfrm>
            <a:off x="3678238" y="5651500"/>
            <a:ext cx="2655887" cy="401638"/>
          </a:xfrm>
          <a:prstGeom prst="ellipse">
            <a:avLst/>
          </a:prstGeom>
          <a:noFill/>
          <a:ln w="6350">
            <a:solidFill>
              <a:schemeClr val="tx1"/>
            </a:solidFill>
            <a:round/>
            <a:headEnd type="none" w="sm" len="sm"/>
            <a:tailEnd type="none" w="lg" len="lg"/>
          </a:ln>
        </p:spPr>
        <p:txBody>
          <a:bodyPr wrap="none" anchor="ctr"/>
          <a:lstStyle/>
          <a:p>
            <a:pPr eaLnBrk="0" hangingPunct="0"/>
            <a:endParaRPr lang="en-US" altLang="en-US"/>
          </a:p>
        </p:txBody>
      </p:sp>
      <p:sp>
        <p:nvSpPr>
          <p:cNvPr id="116766" name="Freeform 54"/>
          <p:cNvSpPr>
            <a:spLocks/>
          </p:cNvSpPr>
          <p:nvPr/>
        </p:nvSpPr>
        <p:spPr bwMode="auto">
          <a:xfrm>
            <a:off x="4332288" y="5881688"/>
            <a:ext cx="1981200" cy="169862"/>
          </a:xfrm>
          <a:custGeom>
            <a:avLst/>
            <a:gdLst>
              <a:gd name="T0" fmla="*/ 0 w 1526"/>
              <a:gd name="T1" fmla="*/ 137516140 h 172"/>
              <a:gd name="T2" fmla="*/ 394423720 w 1526"/>
              <a:gd name="T3" fmla="*/ 160923511 h 172"/>
              <a:gd name="T4" fmla="*/ 788848738 w 1526"/>
              <a:gd name="T5" fmla="*/ 166774859 h 172"/>
              <a:gd name="T6" fmla="*/ 1613092913 w 1526"/>
              <a:gd name="T7" fmla="*/ 152145994 h 172"/>
              <a:gd name="T8" fmla="*/ 2078311242 w 1526"/>
              <a:gd name="T9" fmla="*/ 114109727 h 172"/>
              <a:gd name="T10" fmla="*/ 2147483647 w 1526"/>
              <a:gd name="T11" fmla="*/ 70221154 h 172"/>
              <a:gd name="T12" fmla="*/ 2147483647 w 1526"/>
              <a:gd name="T13" fmla="*/ 23407378 h 172"/>
              <a:gd name="T14" fmla="*/ 2147483647 w 1526"/>
              <a:gd name="T15" fmla="*/ 0 h 172"/>
              <a:gd name="T16" fmla="*/ 0 60000 65536"/>
              <a:gd name="T17" fmla="*/ 0 60000 65536"/>
              <a:gd name="T18" fmla="*/ 0 60000 65536"/>
              <a:gd name="T19" fmla="*/ 0 60000 65536"/>
              <a:gd name="T20" fmla="*/ 0 60000 65536"/>
              <a:gd name="T21" fmla="*/ 0 60000 65536"/>
              <a:gd name="T22" fmla="*/ 0 60000 65536"/>
              <a:gd name="T23" fmla="*/ 0 60000 65536"/>
              <a:gd name="T24" fmla="*/ 0 w 1526"/>
              <a:gd name="T25" fmla="*/ 0 h 172"/>
              <a:gd name="T26" fmla="*/ 1526 w 1526"/>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6" h="172">
                <a:moveTo>
                  <a:pt x="0" y="141"/>
                </a:moveTo>
                <a:cubicBezTo>
                  <a:pt x="78" y="150"/>
                  <a:pt x="156" y="160"/>
                  <a:pt x="234" y="165"/>
                </a:cubicBezTo>
                <a:cubicBezTo>
                  <a:pt x="312" y="170"/>
                  <a:pt x="348" y="172"/>
                  <a:pt x="468" y="171"/>
                </a:cubicBezTo>
                <a:cubicBezTo>
                  <a:pt x="588" y="170"/>
                  <a:pt x="830" y="165"/>
                  <a:pt x="957" y="156"/>
                </a:cubicBezTo>
                <a:cubicBezTo>
                  <a:pt x="1084" y="147"/>
                  <a:pt x="1159" y="131"/>
                  <a:pt x="1233" y="117"/>
                </a:cubicBezTo>
                <a:cubicBezTo>
                  <a:pt x="1307" y="103"/>
                  <a:pt x="1356" y="88"/>
                  <a:pt x="1401" y="72"/>
                </a:cubicBezTo>
                <a:cubicBezTo>
                  <a:pt x="1446" y="56"/>
                  <a:pt x="1486" y="36"/>
                  <a:pt x="1506" y="24"/>
                </a:cubicBezTo>
                <a:cubicBezTo>
                  <a:pt x="1526" y="12"/>
                  <a:pt x="1517" y="6"/>
                  <a:pt x="1521" y="0"/>
                </a:cubicBezTo>
              </a:path>
            </a:pathLst>
          </a:custGeom>
          <a:noFill/>
          <a:ln w="31750" cap="flat" cmpd="sng">
            <a:solidFill>
              <a:srgbClr val="FF0000"/>
            </a:solidFill>
            <a:prstDash val="solid"/>
            <a:round/>
            <a:headEnd type="none" w="sm" len="sm"/>
            <a:tailEnd type="none" w="lg" len="lg"/>
          </a:ln>
        </p:spPr>
        <p:txBody>
          <a:bodyPr/>
          <a:lstStyle/>
          <a:p>
            <a:endParaRPr lang="en-US"/>
          </a:p>
        </p:txBody>
      </p:sp>
      <p:sp>
        <p:nvSpPr>
          <p:cNvPr id="116767" name="Oval 55"/>
          <p:cNvSpPr>
            <a:spLocks noChangeArrowheads="1"/>
          </p:cNvSpPr>
          <p:nvPr/>
        </p:nvSpPr>
        <p:spPr bwMode="auto">
          <a:xfrm>
            <a:off x="8872538" y="5386388"/>
            <a:ext cx="846137" cy="646112"/>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68" name="Oval 56"/>
          <p:cNvSpPr>
            <a:spLocks noChangeArrowheads="1"/>
          </p:cNvSpPr>
          <p:nvPr/>
        </p:nvSpPr>
        <p:spPr bwMode="auto">
          <a:xfrm>
            <a:off x="9263063" y="5684838"/>
            <a:ext cx="65087" cy="44450"/>
          </a:xfrm>
          <a:prstGeom prst="ellipse">
            <a:avLst/>
          </a:prstGeom>
          <a:solidFill>
            <a:schemeClr val="tx1"/>
          </a:solidFill>
          <a:ln w="25400">
            <a:solidFill>
              <a:schemeClr val="tx1"/>
            </a:solidFill>
            <a:round/>
            <a:headEnd/>
            <a:tailEnd/>
          </a:ln>
        </p:spPr>
        <p:txBody>
          <a:bodyPr wrap="none" anchor="ctr"/>
          <a:lstStyle/>
          <a:p>
            <a:pPr eaLnBrk="0" hangingPunct="0"/>
            <a:endParaRPr lang="en-US" altLang="en-US"/>
          </a:p>
        </p:txBody>
      </p:sp>
      <p:sp>
        <p:nvSpPr>
          <p:cNvPr id="116769" name="Oval 57"/>
          <p:cNvSpPr>
            <a:spLocks noChangeArrowheads="1"/>
          </p:cNvSpPr>
          <p:nvPr/>
        </p:nvSpPr>
        <p:spPr bwMode="auto">
          <a:xfrm>
            <a:off x="9178925" y="5613400"/>
            <a:ext cx="231775" cy="1841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70" name="Oval 58"/>
          <p:cNvSpPr>
            <a:spLocks noChangeArrowheads="1"/>
          </p:cNvSpPr>
          <p:nvPr/>
        </p:nvSpPr>
        <p:spPr bwMode="auto">
          <a:xfrm>
            <a:off x="9032875" y="5495925"/>
            <a:ext cx="523875" cy="425450"/>
          </a:xfrm>
          <a:prstGeom prst="ellipse">
            <a:avLst/>
          </a:prstGeom>
          <a:noFill/>
          <a:ln w="19050">
            <a:solidFill>
              <a:schemeClr val="tx1"/>
            </a:solidFill>
            <a:round/>
            <a:headEnd/>
            <a:tailEnd/>
          </a:ln>
        </p:spPr>
        <p:txBody>
          <a:bodyPr wrap="none" anchor="ctr"/>
          <a:lstStyle/>
          <a:p>
            <a:pPr eaLnBrk="0" hangingPunct="0"/>
            <a:endParaRPr lang="en-US" altLang="en-US"/>
          </a:p>
        </p:txBody>
      </p:sp>
      <p:sp>
        <p:nvSpPr>
          <p:cNvPr id="116771" name="Text Box 59"/>
          <p:cNvSpPr txBox="1">
            <a:spLocks noChangeArrowheads="1"/>
          </p:cNvSpPr>
          <p:nvPr/>
        </p:nvSpPr>
        <p:spPr bwMode="auto">
          <a:xfrm>
            <a:off x="9055100" y="5457825"/>
            <a:ext cx="441325" cy="641350"/>
          </a:xfrm>
          <a:prstGeom prst="rect">
            <a:avLst/>
          </a:prstGeom>
          <a:noFill/>
          <a:ln w="9525">
            <a:noFill/>
            <a:miter lim="800000"/>
            <a:headEnd/>
            <a:tailEnd/>
          </a:ln>
        </p:spPr>
        <p:txBody>
          <a:bodyPr wrap="none">
            <a:spAutoFit/>
          </a:bodyPr>
          <a:lstStyle/>
          <a:p>
            <a:r>
              <a:rPr lang="en-US" altLang="en-US" sz="3600"/>
              <a:t>+</a:t>
            </a:r>
          </a:p>
        </p:txBody>
      </p:sp>
      <p:sp>
        <p:nvSpPr>
          <p:cNvPr id="116772" name="Text Box 60"/>
          <p:cNvSpPr txBox="1">
            <a:spLocks noChangeArrowheads="1"/>
          </p:cNvSpPr>
          <p:nvPr/>
        </p:nvSpPr>
        <p:spPr bwMode="auto">
          <a:xfrm>
            <a:off x="9772650" y="5176838"/>
            <a:ext cx="303213" cy="519112"/>
          </a:xfrm>
          <a:prstGeom prst="rect">
            <a:avLst/>
          </a:prstGeom>
          <a:noFill/>
          <a:ln w="9525">
            <a:noFill/>
            <a:miter lim="800000"/>
            <a:headEnd/>
            <a:tailEnd/>
          </a:ln>
        </p:spPr>
        <p:txBody>
          <a:bodyPr wrap="none">
            <a:spAutoFit/>
          </a:bodyPr>
          <a:lstStyle/>
          <a:p>
            <a:r>
              <a:rPr lang="en-US" altLang="en-US" sz="2800"/>
              <a:t>-</a:t>
            </a:r>
          </a:p>
        </p:txBody>
      </p:sp>
      <p:sp>
        <p:nvSpPr>
          <p:cNvPr id="116773" name="Text Box 61"/>
          <p:cNvSpPr txBox="1">
            <a:spLocks noChangeArrowheads="1"/>
          </p:cNvSpPr>
          <p:nvPr/>
        </p:nvSpPr>
        <p:spPr bwMode="auto">
          <a:xfrm>
            <a:off x="9629775" y="5276850"/>
            <a:ext cx="319088" cy="457200"/>
          </a:xfrm>
          <a:prstGeom prst="rect">
            <a:avLst/>
          </a:prstGeom>
          <a:noFill/>
          <a:ln w="9525">
            <a:noFill/>
            <a:miter lim="800000"/>
            <a:headEnd/>
            <a:tailEnd/>
          </a:ln>
        </p:spPr>
        <p:txBody>
          <a:bodyPr wrap="none">
            <a:spAutoFit/>
          </a:bodyPr>
          <a:lstStyle/>
          <a:p>
            <a:r>
              <a:rPr lang="en-US" altLang="en-US" sz="2400"/>
              <a:t>e</a:t>
            </a:r>
          </a:p>
        </p:txBody>
      </p:sp>
      <p:sp>
        <p:nvSpPr>
          <p:cNvPr id="116774" name="Text Box 62"/>
          <p:cNvSpPr txBox="1">
            <a:spLocks noChangeArrowheads="1"/>
          </p:cNvSpPr>
          <p:nvPr/>
        </p:nvSpPr>
        <p:spPr bwMode="auto">
          <a:xfrm rot="5400000">
            <a:off x="8922544" y="5083969"/>
            <a:ext cx="268288" cy="457200"/>
          </a:xfrm>
          <a:prstGeom prst="rect">
            <a:avLst/>
          </a:prstGeom>
          <a:noFill/>
          <a:ln w="9525">
            <a:noFill/>
            <a:miter lim="800000"/>
            <a:headEnd/>
            <a:tailEnd/>
          </a:ln>
        </p:spPr>
        <p:txBody>
          <a:bodyPr wrap="none">
            <a:spAutoFit/>
          </a:bodyPr>
          <a:lstStyle/>
          <a:p>
            <a:r>
              <a:rPr lang="en-US" altLang="en-US" sz="2400"/>
              <a:t>t</a:t>
            </a:r>
          </a:p>
        </p:txBody>
      </p:sp>
      <p:sp>
        <p:nvSpPr>
          <p:cNvPr id="116775" name="Line 63"/>
          <p:cNvSpPr>
            <a:spLocks noChangeShapeType="1"/>
          </p:cNvSpPr>
          <p:nvPr/>
        </p:nvSpPr>
        <p:spPr bwMode="auto">
          <a:xfrm rot="5400000" flipV="1">
            <a:off x="9598819" y="3917157"/>
            <a:ext cx="0" cy="747712"/>
          </a:xfrm>
          <a:prstGeom prst="line">
            <a:avLst/>
          </a:prstGeom>
          <a:noFill/>
          <a:ln w="12700">
            <a:solidFill>
              <a:schemeClr val="tx1"/>
            </a:solidFill>
            <a:round/>
            <a:headEnd type="none" w="sm" len="sm"/>
            <a:tailEnd type="stealth" w="lg" len="lg"/>
          </a:ln>
        </p:spPr>
        <p:txBody>
          <a:bodyPr/>
          <a:lstStyle/>
          <a:p>
            <a:endParaRPr lang="en-US"/>
          </a:p>
        </p:txBody>
      </p:sp>
      <p:sp>
        <p:nvSpPr>
          <p:cNvPr id="116776" name="Text Box 64"/>
          <p:cNvSpPr txBox="1">
            <a:spLocks noChangeArrowheads="1"/>
          </p:cNvSpPr>
          <p:nvPr/>
        </p:nvSpPr>
        <p:spPr bwMode="auto">
          <a:xfrm rot="5400000">
            <a:off x="9505156" y="3836194"/>
            <a:ext cx="471488" cy="457200"/>
          </a:xfrm>
          <a:prstGeom prst="rect">
            <a:avLst/>
          </a:prstGeom>
          <a:noFill/>
          <a:ln w="9525">
            <a:noFill/>
            <a:miter lim="800000"/>
            <a:headEnd/>
            <a:tailEnd/>
          </a:ln>
        </p:spPr>
        <p:txBody>
          <a:bodyPr wrap="none">
            <a:spAutoFit/>
          </a:bodyPr>
          <a:lstStyle/>
          <a:p>
            <a:r>
              <a:rPr lang="en-US" altLang="en-US" sz="2400"/>
              <a:t>-E</a:t>
            </a:r>
          </a:p>
        </p:txBody>
      </p:sp>
      <p:grpSp>
        <p:nvGrpSpPr>
          <p:cNvPr id="116777" name="Group 65"/>
          <p:cNvGrpSpPr>
            <a:grpSpLocks/>
          </p:cNvGrpSpPr>
          <p:nvPr/>
        </p:nvGrpSpPr>
        <p:grpSpPr bwMode="auto">
          <a:xfrm rot="5400000">
            <a:off x="8659019" y="4083844"/>
            <a:ext cx="1138238" cy="1479550"/>
            <a:chOff x="5004" y="979"/>
            <a:chExt cx="3492" cy="2524"/>
          </a:xfrm>
        </p:grpSpPr>
        <p:grpSp>
          <p:nvGrpSpPr>
            <p:cNvPr id="116789" name="Group 66"/>
            <p:cNvGrpSpPr>
              <a:grpSpLocks/>
            </p:cNvGrpSpPr>
            <p:nvPr/>
          </p:nvGrpSpPr>
          <p:grpSpPr bwMode="auto">
            <a:xfrm>
              <a:off x="5004" y="979"/>
              <a:ext cx="3492" cy="2524"/>
              <a:chOff x="4908" y="875"/>
              <a:chExt cx="3492" cy="2524"/>
            </a:xfrm>
          </p:grpSpPr>
          <p:sp>
            <p:nvSpPr>
              <p:cNvPr id="116791" name="Freeform 67"/>
              <p:cNvSpPr>
                <a:spLocks/>
              </p:cNvSpPr>
              <p:nvPr/>
            </p:nvSpPr>
            <p:spPr bwMode="auto">
              <a:xfrm>
                <a:off x="5040" y="875"/>
                <a:ext cx="3132" cy="2524"/>
              </a:xfrm>
              <a:custGeom>
                <a:avLst/>
                <a:gdLst>
                  <a:gd name="T0" fmla="*/ 0 w 3132"/>
                  <a:gd name="T1" fmla="*/ 1261 h 2524"/>
                  <a:gd name="T2" fmla="*/ 102 w 3132"/>
                  <a:gd name="T3" fmla="*/ 1261 h 2524"/>
                  <a:gd name="T4" fmla="*/ 300 w 3132"/>
                  <a:gd name="T5" fmla="*/ 1201 h 2524"/>
                  <a:gd name="T6" fmla="*/ 426 w 3132"/>
                  <a:gd name="T7" fmla="*/ 1141 h 2524"/>
                  <a:gd name="T8" fmla="*/ 492 w 3132"/>
                  <a:gd name="T9" fmla="*/ 1135 h 2524"/>
                  <a:gd name="T10" fmla="*/ 570 w 3132"/>
                  <a:gd name="T11" fmla="*/ 1183 h 2524"/>
                  <a:gd name="T12" fmla="*/ 672 w 3132"/>
                  <a:gd name="T13" fmla="*/ 1357 h 2524"/>
                  <a:gd name="T14" fmla="*/ 786 w 3132"/>
                  <a:gd name="T15" fmla="*/ 1657 h 2524"/>
                  <a:gd name="T16" fmla="*/ 858 w 3132"/>
                  <a:gd name="T17" fmla="*/ 1777 h 2524"/>
                  <a:gd name="T18" fmla="*/ 918 w 3132"/>
                  <a:gd name="T19" fmla="*/ 1789 h 2524"/>
                  <a:gd name="T20" fmla="*/ 948 w 3132"/>
                  <a:gd name="T21" fmla="*/ 1735 h 2524"/>
                  <a:gd name="T22" fmla="*/ 1020 w 3132"/>
                  <a:gd name="T23" fmla="*/ 1477 h 2524"/>
                  <a:gd name="T24" fmla="*/ 1104 w 3132"/>
                  <a:gd name="T25" fmla="*/ 985 h 2524"/>
                  <a:gd name="T26" fmla="*/ 1188 w 3132"/>
                  <a:gd name="T27" fmla="*/ 421 h 2524"/>
                  <a:gd name="T28" fmla="*/ 1230 w 3132"/>
                  <a:gd name="T29" fmla="*/ 175 h 2524"/>
                  <a:gd name="T30" fmla="*/ 1260 w 3132"/>
                  <a:gd name="T31" fmla="*/ 61 h 2524"/>
                  <a:gd name="T32" fmla="*/ 1290 w 3132"/>
                  <a:gd name="T33" fmla="*/ 7 h 2524"/>
                  <a:gd name="T34" fmla="*/ 1332 w 3132"/>
                  <a:gd name="T35" fmla="*/ 19 h 2524"/>
                  <a:gd name="T36" fmla="*/ 1350 w 3132"/>
                  <a:gd name="T37" fmla="*/ 61 h 2524"/>
                  <a:gd name="T38" fmla="*/ 1362 w 3132"/>
                  <a:gd name="T39" fmla="*/ 139 h 2524"/>
                  <a:gd name="T40" fmla="*/ 1416 w 3132"/>
                  <a:gd name="T41" fmla="*/ 421 h 2524"/>
                  <a:gd name="T42" fmla="*/ 1458 w 3132"/>
                  <a:gd name="T43" fmla="*/ 715 h 2524"/>
                  <a:gd name="T44" fmla="*/ 1500 w 3132"/>
                  <a:gd name="T45" fmla="*/ 1159 h 2524"/>
                  <a:gd name="T46" fmla="*/ 1536 w 3132"/>
                  <a:gd name="T47" fmla="*/ 1495 h 2524"/>
                  <a:gd name="T48" fmla="*/ 1578 w 3132"/>
                  <a:gd name="T49" fmla="*/ 1867 h 2524"/>
                  <a:gd name="T50" fmla="*/ 1614 w 3132"/>
                  <a:gd name="T51" fmla="*/ 2119 h 2524"/>
                  <a:gd name="T52" fmla="*/ 1644 w 3132"/>
                  <a:gd name="T53" fmla="*/ 2305 h 2524"/>
                  <a:gd name="T54" fmla="*/ 1668 w 3132"/>
                  <a:gd name="T55" fmla="*/ 2383 h 2524"/>
                  <a:gd name="T56" fmla="*/ 1698 w 3132"/>
                  <a:gd name="T57" fmla="*/ 2467 h 2524"/>
                  <a:gd name="T58" fmla="*/ 1758 w 3132"/>
                  <a:gd name="T59" fmla="*/ 2413 h 2524"/>
                  <a:gd name="T60" fmla="*/ 1878 w 3132"/>
                  <a:gd name="T61" fmla="*/ 1801 h 2524"/>
                  <a:gd name="T62" fmla="*/ 1932 w 3132"/>
                  <a:gd name="T63" fmla="*/ 1321 h 2524"/>
                  <a:gd name="T64" fmla="*/ 1974 w 3132"/>
                  <a:gd name="T65" fmla="*/ 1087 h 2524"/>
                  <a:gd name="T66" fmla="*/ 2016 w 3132"/>
                  <a:gd name="T67" fmla="*/ 931 h 2524"/>
                  <a:gd name="T68" fmla="*/ 2034 w 3132"/>
                  <a:gd name="T69" fmla="*/ 835 h 2524"/>
                  <a:gd name="T70" fmla="*/ 2082 w 3132"/>
                  <a:gd name="T71" fmla="*/ 745 h 2524"/>
                  <a:gd name="T72" fmla="*/ 2112 w 3132"/>
                  <a:gd name="T73" fmla="*/ 697 h 2524"/>
                  <a:gd name="T74" fmla="*/ 2166 w 3132"/>
                  <a:gd name="T75" fmla="*/ 715 h 2524"/>
                  <a:gd name="T76" fmla="*/ 2208 w 3132"/>
                  <a:gd name="T77" fmla="*/ 763 h 2524"/>
                  <a:gd name="T78" fmla="*/ 2232 w 3132"/>
                  <a:gd name="T79" fmla="*/ 829 h 2524"/>
                  <a:gd name="T80" fmla="*/ 2316 w 3132"/>
                  <a:gd name="T81" fmla="*/ 1093 h 2524"/>
                  <a:gd name="T82" fmla="*/ 2382 w 3132"/>
                  <a:gd name="T83" fmla="*/ 1243 h 2524"/>
                  <a:gd name="T84" fmla="*/ 2442 w 3132"/>
                  <a:gd name="T85" fmla="*/ 1321 h 2524"/>
                  <a:gd name="T86" fmla="*/ 2520 w 3132"/>
                  <a:gd name="T87" fmla="*/ 1351 h 2524"/>
                  <a:gd name="T88" fmla="*/ 2586 w 3132"/>
                  <a:gd name="T89" fmla="*/ 1333 h 2524"/>
                  <a:gd name="T90" fmla="*/ 2688 w 3132"/>
                  <a:gd name="T91" fmla="*/ 1303 h 2524"/>
                  <a:gd name="T92" fmla="*/ 2802 w 3132"/>
                  <a:gd name="T93" fmla="*/ 1267 h 2524"/>
                  <a:gd name="T94" fmla="*/ 2898 w 3132"/>
                  <a:gd name="T95" fmla="*/ 1255 h 2524"/>
                  <a:gd name="T96" fmla="*/ 3072 w 3132"/>
                  <a:gd name="T97" fmla="*/ 1243 h 2524"/>
                  <a:gd name="T98" fmla="*/ 3132 w 3132"/>
                  <a:gd name="T99" fmla="*/ 1249 h 2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2"/>
                  <a:gd name="T151" fmla="*/ 0 h 2524"/>
                  <a:gd name="T152" fmla="*/ 3132 w 3132"/>
                  <a:gd name="T153" fmla="*/ 2524 h 2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2" h="2524">
                    <a:moveTo>
                      <a:pt x="0" y="1261"/>
                    </a:moveTo>
                    <a:cubicBezTo>
                      <a:pt x="26" y="1266"/>
                      <a:pt x="52" y="1271"/>
                      <a:pt x="102" y="1261"/>
                    </a:cubicBezTo>
                    <a:cubicBezTo>
                      <a:pt x="152" y="1251"/>
                      <a:pt x="246" y="1221"/>
                      <a:pt x="300" y="1201"/>
                    </a:cubicBezTo>
                    <a:cubicBezTo>
                      <a:pt x="354" y="1181"/>
                      <a:pt x="394" y="1152"/>
                      <a:pt x="426" y="1141"/>
                    </a:cubicBezTo>
                    <a:cubicBezTo>
                      <a:pt x="458" y="1130"/>
                      <a:pt x="468" y="1128"/>
                      <a:pt x="492" y="1135"/>
                    </a:cubicBezTo>
                    <a:cubicBezTo>
                      <a:pt x="516" y="1142"/>
                      <a:pt x="540" y="1146"/>
                      <a:pt x="570" y="1183"/>
                    </a:cubicBezTo>
                    <a:cubicBezTo>
                      <a:pt x="600" y="1220"/>
                      <a:pt x="636" y="1278"/>
                      <a:pt x="672" y="1357"/>
                    </a:cubicBezTo>
                    <a:cubicBezTo>
                      <a:pt x="708" y="1436"/>
                      <a:pt x="755" y="1587"/>
                      <a:pt x="786" y="1657"/>
                    </a:cubicBezTo>
                    <a:cubicBezTo>
                      <a:pt x="817" y="1727"/>
                      <a:pt x="836" y="1755"/>
                      <a:pt x="858" y="1777"/>
                    </a:cubicBezTo>
                    <a:cubicBezTo>
                      <a:pt x="880" y="1799"/>
                      <a:pt x="903" y="1796"/>
                      <a:pt x="918" y="1789"/>
                    </a:cubicBezTo>
                    <a:cubicBezTo>
                      <a:pt x="933" y="1782"/>
                      <a:pt x="931" y="1787"/>
                      <a:pt x="948" y="1735"/>
                    </a:cubicBezTo>
                    <a:cubicBezTo>
                      <a:pt x="965" y="1683"/>
                      <a:pt x="994" y="1602"/>
                      <a:pt x="1020" y="1477"/>
                    </a:cubicBezTo>
                    <a:cubicBezTo>
                      <a:pt x="1046" y="1352"/>
                      <a:pt x="1076" y="1161"/>
                      <a:pt x="1104" y="985"/>
                    </a:cubicBezTo>
                    <a:cubicBezTo>
                      <a:pt x="1132" y="809"/>
                      <a:pt x="1167" y="556"/>
                      <a:pt x="1188" y="421"/>
                    </a:cubicBezTo>
                    <a:cubicBezTo>
                      <a:pt x="1209" y="286"/>
                      <a:pt x="1218" y="235"/>
                      <a:pt x="1230" y="175"/>
                    </a:cubicBezTo>
                    <a:cubicBezTo>
                      <a:pt x="1242" y="115"/>
                      <a:pt x="1250" y="89"/>
                      <a:pt x="1260" y="61"/>
                    </a:cubicBezTo>
                    <a:cubicBezTo>
                      <a:pt x="1270" y="33"/>
                      <a:pt x="1278" y="14"/>
                      <a:pt x="1290" y="7"/>
                    </a:cubicBezTo>
                    <a:cubicBezTo>
                      <a:pt x="1302" y="0"/>
                      <a:pt x="1322" y="10"/>
                      <a:pt x="1332" y="19"/>
                    </a:cubicBezTo>
                    <a:cubicBezTo>
                      <a:pt x="1342" y="28"/>
                      <a:pt x="1345" y="41"/>
                      <a:pt x="1350" y="61"/>
                    </a:cubicBezTo>
                    <a:cubicBezTo>
                      <a:pt x="1355" y="81"/>
                      <a:pt x="1351" y="79"/>
                      <a:pt x="1362" y="139"/>
                    </a:cubicBezTo>
                    <a:cubicBezTo>
                      <a:pt x="1373" y="199"/>
                      <a:pt x="1400" y="325"/>
                      <a:pt x="1416" y="421"/>
                    </a:cubicBezTo>
                    <a:cubicBezTo>
                      <a:pt x="1432" y="517"/>
                      <a:pt x="1444" y="592"/>
                      <a:pt x="1458" y="715"/>
                    </a:cubicBezTo>
                    <a:cubicBezTo>
                      <a:pt x="1472" y="838"/>
                      <a:pt x="1487" y="1029"/>
                      <a:pt x="1500" y="1159"/>
                    </a:cubicBezTo>
                    <a:cubicBezTo>
                      <a:pt x="1513" y="1289"/>
                      <a:pt x="1523" y="1377"/>
                      <a:pt x="1536" y="1495"/>
                    </a:cubicBezTo>
                    <a:cubicBezTo>
                      <a:pt x="1549" y="1613"/>
                      <a:pt x="1565" y="1763"/>
                      <a:pt x="1578" y="1867"/>
                    </a:cubicBezTo>
                    <a:cubicBezTo>
                      <a:pt x="1591" y="1971"/>
                      <a:pt x="1603" y="2046"/>
                      <a:pt x="1614" y="2119"/>
                    </a:cubicBezTo>
                    <a:cubicBezTo>
                      <a:pt x="1625" y="2192"/>
                      <a:pt x="1635" y="2261"/>
                      <a:pt x="1644" y="2305"/>
                    </a:cubicBezTo>
                    <a:cubicBezTo>
                      <a:pt x="1653" y="2349"/>
                      <a:pt x="1659" y="2356"/>
                      <a:pt x="1668" y="2383"/>
                    </a:cubicBezTo>
                    <a:cubicBezTo>
                      <a:pt x="1677" y="2410"/>
                      <a:pt x="1683" y="2462"/>
                      <a:pt x="1698" y="2467"/>
                    </a:cubicBezTo>
                    <a:cubicBezTo>
                      <a:pt x="1713" y="2472"/>
                      <a:pt x="1728" y="2524"/>
                      <a:pt x="1758" y="2413"/>
                    </a:cubicBezTo>
                    <a:cubicBezTo>
                      <a:pt x="1788" y="2302"/>
                      <a:pt x="1849" y="1983"/>
                      <a:pt x="1878" y="1801"/>
                    </a:cubicBezTo>
                    <a:cubicBezTo>
                      <a:pt x="1907" y="1619"/>
                      <a:pt x="1916" y="1440"/>
                      <a:pt x="1932" y="1321"/>
                    </a:cubicBezTo>
                    <a:cubicBezTo>
                      <a:pt x="1948" y="1202"/>
                      <a:pt x="1960" y="1152"/>
                      <a:pt x="1974" y="1087"/>
                    </a:cubicBezTo>
                    <a:cubicBezTo>
                      <a:pt x="1988" y="1022"/>
                      <a:pt x="2006" y="973"/>
                      <a:pt x="2016" y="931"/>
                    </a:cubicBezTo>
                    <a:cubicBezTo>
                      <a:pt x="2026" y="889"/>
                      <a:pt x="2023" y="866"/>
                      <a:pt x="2034" y="835"/>
                    </a:cubicBezTo>
                    <a:cubicBezTo>
                      <a:pt x="2045" y="804"/>
                      <a:pt x="2069" y="768"/>
                      <a:pt x="2082" y="745"/>
                    </a:cubicBezTo>
                    <a:cubicBezTo>
                      <a:pt x="2095" y="722"/>
                      <a:pt x="2098" y="702"/>
                      <a:pt x="2112" y="697"/>
                    </a:cubicBezTo>
                    <a:cubicBezTo>
                      <a:pt x="2126" y="692"/>
                      <a:pt x="2150" y="704"/>
                      <a:pt x="2166" y="715"/>
                    </a:cubicBezTo>
                    <a:cubicBezTo>
                      <a:pt x="2182" y="726"/>
                      <a:pt x="2197" y="744"/>
                      <a:pt x="2208" y="763"/>
                    </a:cubicBezTo>
                    <a:cubicBezTo>
                      <a:pt x="2219" y="782"/>
                      <a:pt x="2214" y="774"/>
                      <a:pt x="2232" y="829"/>
                    </a:cubicBezTo>
                    <a:cubicBezTo>
                      <a:pt x="2250" y="884"/>
                      <a:pt x="2291" y="1024"/>
                      <a:pt x="2316" y="1093"/>
                    </a:cubicBezTo>
                    <a:cubicBezTo>
                      <a:pt x="2341" y="1162"/>
                      <a:pt x="2361" y="1205"/>
                      <a:pt x="2382" y="1243"/>
                    </a:cubicBezTo>
                    <a:cubicBezTo>
                      <a:pt x="2403" y="1281"/>
                      <a:pt x="2419" y="1303"/>
                      <a:pt x="2442" y="1321"/>
                    </a:cubicBezTo>
                    <a:cubicBezTo>
                      <a:pt x="2465" y="1339"/>
                      <a:pt x="2496" y="1349"/>
                      <a:pt x="2520" y="1351"/>
                    </a:cubicBezTo>
                    <a:cubicBezTo>
                      <a:pt x="2544" y="1353"/>
                      <a:pt x="2558" y="1341"/>
                      <a:pt x="2586" y="1333"/>
                    </a:cubicBezTo>
                    <a:cubicBezTo>
                      <a:pt x="2614" y="1325"/>
                      <a:pt x="2652" y="1314"/>
                      <a:pt x="2688" y="1303"/>
                    </a:cubicBezTo>
                    <a:cubicBezTo>
                      <a:pt x="2724" y="1292"/>
                      <a:pt x="2767" y="1275"/>
                      <a:pt x="2802" y="1267"/>
                    </a:cubicBezTo>
                    <a:cubicBezTo>
                      <a:pt x="2837" y="1259"/>
                      <a:pt x="2853" y="1259"/>
                      <a:pt x="2898" y="1255"/>
                    </a:cubicBezTo>
                    <a:cubicBezTo>
                      <a:pt x="2943" y="1251"/>
                      <a:pt x="3033" y="1244"/>
                      <a:pt x="3072" y="1243"/>
                    </a:cubicBezTo>
                    <a:cubicBezTo>
                      <a:pt x="3111" y="1242"/>
                      <a:pt x="3121" y="1245"/>
                      <a:pt x="3132" y="1249"/>
                    </a:cubicBezTo>
                  </a:path>
                </a:pathLst>
              </a:custGeom>
              <a:noFill/>
              <a:ln w="6350" cap="flat" cmpd="sng">
                <a:solidFill>
                  <a:schemeClr val="tx1"/>
                </a:solidFill>
                <a:prstDash val="solid"/>
                <a:round/>
                <a:headEnd type="none" w="sm" len="sm"/>
                <a:tailEnd type="none" w="lg" len="lg"/>
              </a:ln>
            </p:spPr>
            <p:txBody>
              <a:bodyPr/>
              <a:lstStyle/>
              <a:p>
                <a:endParaRPr lang="en-US"/>
              </a:p>
            </p:txBody>
          </p:sp>
          <p:sp>
            <p:nvSpPr>
              <p:cNvPr id="116792" name="Line 68"/>
              <p:cNvSpPr>
                <a:spLocks noChangeShapeType="1"/>
              </p:cNvSpPr>
              <p:nvPr/>
            </p:nvSpPr>
            <p:spPr bwMode="auto">
              <a:xfrm>
                <a:off x="4908" y="2130"/>
                <a:ext cx="3492" cy="0"/>
              </a:xfrm>
              <a:prstGeom prst="line">
                <a:avLst/>
              </a:prstGeom>
              <a:noFill/>
              <a:ln w="6350">
                <a:solidFill>
                  <a:schemeClr val="tx1"/>
                </a:solidFill>
                <a:round/>
                <a:headEnd type="none" w="sm" len="sm"/>
                <a:tailEnd type="none" w="lg" len="lg"/>
              </a:ln>
            </p:spPr>
            <p:txBody>
              <a:bodyPr/>
              <a:lstStyle/>
              <a:p>
                <a:endParaRPr lang="en-US"/>
              </a:p>
            </p:txBody>
          </p:sp>
        </p:grpSp>
        <p:sp>
          <p:nvSpPr>
            <p:cNvPr id="116790" name="Freeform 69"/>
            <p:cNvSpPr>
              <a:spLocks/>
            </p:cNvSpPr>
            <p:nvPr/>
          </p:nvSpPr>
          <p:spPr bwMode="auto">
            <a:xfrm>
              <a:off x="5154" y="988"/>
              <a:ext cx="1698" cy="2462"/>
            </a:xfrm>
            <a:custGeom>
              <a:avLst/>
              <a:gdLst>
                <a:gd name="T0" fmla="*/ 0 w 1698"/>
                <a:gd name="T1" fmla="*/ 1256 h 2462"/>
                <a:gd name="T2" fmla="*/ 180 w 1698"/>
                <a:gd name="T3" fmla="*/ 1226 h 2462"/>
                <a:gd name="T4" fmla="*/ 312 w 1698"/>
                <a:gd name="T5" fmla="*/ 1172 h 2462"/>
                <a:gd name="T6" fmla="*/ 384 w 1698"/>
                <a:gd name="T7" fmla="*/ 1136 h 2462"/>
                <a:gd name="T8" fmla="*/ 450 w 1698"/>
                <a:gd name="T9" fmla="*/ 1124 h 2462"/>
                <a:gd name="T10" fmla="*/ 546 w 1698"/>
                <a:gd name="T11" fmla="*/ 1160 h 2462"/>
                <a:gd name="T12" fmla="*/ 606 w 1698"/>
                <a:gd name="T13" fmla="*/ 1250 h 2462"/>
                <a:gd name="T14" fmla="*/ 708 w 1698"/>
                <a:gd name="T15" fmla="*/ 1502 h 2462"/>
                <a:gd name="T16" fmla="*/ 768 w 1698"/>
                <a:gd name="T17" fmla="*/ 1658 h 2462"/>
                <a:gd name="T18" fmla="*/ 816 w 1698"/>
                <a:gd name="T19" fmla="*/ 1736 h 2462"/>
                <a:gd name="T20" fmla="*/ 852 w 1698"/>
                <a:gd name="T21" fmla="*/ 1772 h 2462"/>
                <a:gd name="T22" fmla="*/ 894 w 1698"/>
                <a:gd name="T23" fmla="*/ 1778 h 2462"/>
                <a:gd name="T24" fmla="*/ 918 w 1698"/>
                <a:gd name="T25" fmla="*/ 1736 h 2462"/>
                <a:gd name="T26" fmla="*/ 954 w 1698"/>
                <a:gd name="T27" fmla="*/ 1646 h 2462"/>
                <a:gd name="T28" fmla="*/ 990 w 1698"/>
                <a:gd name="T29" fmla="*/ 1496 h 2462"/>
                <a:gd name="T30" fmla="*/ 1062 w 1698"/>
                <a:gd name="T31" fmla="*/ 1136 h 2462"/>
                <a:gd name="T32" fmla="*/ 1164 w 1698"/>
                <a:gd name="T33" fmla="*/ 428 h 2462"/>
                <a:gd name="T34" fmla="*/ 1206 w 1698"/>
                <a:gd name="T35" fmla="*/ 146 h 2462"/>
                <a:gd name="T36" fmla="*/ 1230 w 1698"/>
                <a:gd name="T37" fmla="*/ 62 h 2462"/>
                <a:gd name="T38" fmla="*/ 1248 w 1698"/>
                <a:gd name="T39" fmla="*/ 26 h 2462"/>
                <a:gd name="T40" fmla="*/ 1284 w 1698"/>
                <a:gd name="T41" fmla="*/ 2 h 2462"/>
                <a:gd name="T42" fmla="*/ 1320 w 1698"/>
                <a:gd name="T43" fmla="*/ 14 h 2462"/>
                <a:gd name="T44" fmla="*/ 1332 w 1698"/>
                <a:gd name="T45" fmla="*/ 62 h 2462"/>
                <a:gd name="T46" fmla="*/ 1338 w 1698"/>
                <a:gd name="T47" fmla="*/ 128 h 2462"/>
                <a:gd name="T48" fmla="*/ 1392 w 1698"/>
                <a:gd name="T49" fmla="*/ 386 h 2462"/>
                <a:gd name="T50" fmla="*/ 1464 w 1698"/>
                <a:gd name="T51" fmla="*/ 914 h 2462"/>
                <a:gd name="T52" fmla="*/ 1512 w 1698"/>
                <a:gd name="T53" fmla="*/ 1424 h 2462"/>
                <a:gd name="T54" fmla="*/ 1548 w 1698"/>
                <a:gd name="T55" fmla="*/ 1778 h 2462"/>
                <a:gd name="T56" fmla="*/ 1584 w 1698"/>
                <a:gd name="T57" fmla="*/ 2054 h 2462"/>
                <a:gd name="T58" fmla="*/ 1602 w 1698"/>
                <a:gd name="T59" fmla="*/ 2192 h 2462"/>
                <a:gd name="T60" fmla="*/ 1632 w 1698"/>
                <a:gd name="T61" fmla="*/ 2330 h 2462"/>
                <a:gd name="T62" fmla="*/ 1668 w 1698"/>
                <a:gd name="T63" fmla="*/ 2438 h 2462"/>
                <a:gd name="T64" fmla="*/ 1698 w 1698"/>
                <a:gd name="T65" fmla="*/ 2462 h 2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98"/>
                <a:gd name="T100" fmla="*/ 0 h 2462"/>
                <a:gd name="T101" fmla="*/ 1698 w 1698"/>
                <a:gd name="T102" fmla="*/ 2462 h 2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98" h="2462">
                  <a:moveTo>
                    <a:pt x="0" y="1256"/>
                  </a:moveTo>
                  <a:cubicBezTo>
                    <a:pt x="64" y="1248"/>
                    <a:pt x="128" y="1240"/>
                    <a:pt x="180" y="1226"/>
                  </a:cubicBezTo>
                  <a:cubicBezTo>
                    <a:pt x="232" y="1212"/>
                    <a:pt x="278" y="1187"/>
                    <a:pt x="312" y="1172"/>
                  </a:cubicBezTo>
                  <a:cubicBezTo>
                    <a:pt x="346" y="1157"/>
                    <a:pt x="361" y="1144"/>
                    <a:pt x="384" y="1136"/>
                  </a:cubicBezTo>
                  <a:cubicBezTo>
                    <a:pt x="407" y="1128"/>
                    <a:pt x="423" y="1120"/>
                    <a:pt x="450" y="1124"/>
                  </a:cubicBezTo>
                  <a:cubicBezTo>
                    <a:pt x="477" y="1128"/>
                    <a:pt x="520" y="1139"/>
                    <a:pt x="546" y="1160"/>
                  </a:cubicBezTo>
                  <a:cubicBezTo>
                    <a:pt x="572" y="1181"/>
                    <a:pt x="579" y="1193"/>
                    <a:pt x="606" y="1250"/>
                  </a:cubicBezTo>
                  <a:cubicBezTo>
                    <a:pt x="633" y="1307"/>
                    <a:pt x="681" y="1434"/>
                    <a:pt x="708" y="1502"/>
                  </a:cubicBezTo>
                  <a:cubicBezTo>
                    <a:pt x="735" y="1570"/>
                    <a:pt x="750" y="1619"/>
                    <a:pt x="768" y="1658"/>
                  </a:cubicBezTo>
                  <a:cubicBezTo>
                    <a:pt x="786" y="1697"/>
                    <a:pt x="802" y="1717"/>
                    <a:pt x="816" y="1736"/>
                  </a:cubicBezTo>
                  <a:cubicBezTo>
                    <a:pt x="830" y="1755"/>
                    <a:pt x="839" y="1765"/>
                    <a:pt x="852" y="1772"/>
                  </a:cubicBezTo>
                  <a:cubicBezTo>
                    <a:pt x="865" y="1779"/>
                    <a:pt x="883" y="1784"/>
                    <a:pt x="894" y="1778"/>
                  </a:cubicBezTo>
                  <a:cubicBezTo>
                    <a:pt x="905" y="1772"/>
                    <a:pt x="908" y="1758"/>
                    <a:pt x="918" y="1736"/>
                  </a:cubicBezTo>
                  <a:cubicBezTo>
                    <a:pt x="928" y="1714"/>
                    <a:pt x="942" y="1686"/>
                    <a:pt x="954" y="1646"/>
                  </a:cubicBezTo>
                  <a:cubicBezTo>
                    <a:pt x="966" y="1606"/>
                    <a:pt x="972" y="1581"/>
                    <a:pt x="990" y="1496"/>
                  </a:cubicBezTo>
                  <a:cubicBezTo>
                    <a:pt x="1008" y="1411"/>
                    <a:pt x="1033" y="1314"/>
                    <a:pt x="1062" y="1136"/>
                  </a:cubicBezTo>
                  <a:cubicBezTo>
                    <a:pt x="1091" y="958"/>
                    <a:pt x="1140" y="593"/>
                    <a:pt x="1164" y="428"/>
                  </a:cubicBezTo>
                  <a:cubicBezTo>
                    <a:pt x="1188" y="263"/>
                    <a:pt x="1195" y="207"/>
                    <a:pt x="1206" y="146"/>
                  </a:cubicBezTo>
                  <a:cubicBezTo>
                    <a:pt x="1217" y="85"/>
                    <a:pt x="1223" y="82"/>
                    <a:pt x="1230" y="62"/>
                  </a:cubicBezTo>
                  <a:cubicBezTo>
                    <a:pt x="1237" y="42"/>
                    <a:pt x="1239" y="36"/>
                    <a:pt x="1248" y="26"/>
                  </a:cubicBezTo>
                  <a:cubicBezTo>
                    <a:pt x="1257" y="16"/>
                    <a:pt x="1272" y="4"/>
                    <a:pt x="1284" y="2"/>
                  </a:cubicBezTo>
                  <a:cubicBezTo>
                    <a:pt x="1296" y="0"/>
                    <a:pt x="1312" y="4"/>
                    <a:pt x="1320" y="14"/>
                  </a:cubicBezTo>
                  <a:cubicBezTo>
                    <a:pt x="1328" y="24"/>
                    <a:pt x="1329" y="43"/>
                    <a:pt x="1332" y="62"/>
                  </a:cubicBezTo>
                  <a:cubicBezTo>
                    <a:pt x="1335" y="81"/>
                    <a:pt x="1328" y="74"/>
                    <a:pt x="1338" y="128"/>
                  </a:cubicBezTo>
                  <a:cubicBezTo>
                    <a:pt x="1348" y="182"/>
                    <a:pt x="1371" y="255"/>
                    <a:pt x="1392" y="386"/>
                  </a:cubicBezTo>
                  <a:cubicBezTo>
                    <a:pt x="1413" y="517"/>
                    <a:pt x="1444" y="741"/>
                    <a:pt x="1464" y="914"/>
                  </a:cubicBezTo>
                  <a:cubicBezTo>
                    <a:pt x="1484" y="1087"/>
                    <a:pt x="1498" y="1280"/>
                    <a:pt x="1512" y="1424"/>
                  </a:cubicBezTo>
                  <a:cubicBezTo>
                    <a:pt x="1526" y="1568"/>
                    <a:pt x="1536" y="1673"/>
                    <a:pt x="1548" y="1778"/>
                  </a:cubicBezTo>
                  <a:cubicBezTo>
                    <a:pt x="1560" y="1883"/>
                    <a:pt x="1575" y="1985"/>
                    <a:pt x="1584" y="2054"/>
                  </a:cubicBezTo>
                  <a:cubicBezTo>
                    <a:pt x="1593" y="2123"/>
                    <a:pt x="1594" y="2146"/>
                    <a:pt x="1602" y="2192"/>
                  </a:cubicBezTo>
                  <a:cubicBezTo>
                    <a:pt x="1610" y="2238"/>
                    <a:pt x="1621" y="2289"/>
                    <a:pt x="1632" y="2330"/>
                  </a:cubicBezTo>
                  <a:cubicBezTo>
                    <a:pt x="1643" y="2371"/>
                    <a:pt x="1657" y="2416"/>
                    <a:pt x="1668" y="2438"/>
                  </a:cubicBezTo>
                  <a:cubicBezTo>
                    <a:pt x="1679" y="2460"/>
                    <a:pt x="1688" y="2461"/>
                    <a:pt x="1698" y="2462"/>
                  </a:cubicBezTo>
                </a:path>
              </a:pathLst>
            </a:custGeom>
            <a:noFill/>
            <a:ln w="25400" cap="flat" cmpd="sng">
              <a:solidFill>
                <a:srgbClr val="FF0000"/>
              </a:solidFill>
              <a:prstDash val="solid"/>
              <a:round/>
              <a:headEnd type="none" w="sm" len="sm"/>
              <a:tailEnd type="none" w="lg" len="lg"/>
            </a:ln>
          </p:spPr>
          <p:txBody>
            <a:bodyPr/>
            <a:lstStyle/>
            <a:p>
              <a:endParaRPr lang="en-US"/>
            </a:p>
          </p:txBody>
        </p:sp>
      </p:grpSp>
      <p:sp>
        <p:nvSpPr>
          <p:cNvPr id="116778" name="Oval 70"/>
          <p:cNvSpPr>
            <a:spLocks noChangeArrowheads="1"/>
          </p:cNvSpPr>
          <p:nvPr/>
        </p:nvSpPr>
        <p:spPr bwMode="auto">
          <a:xfrm>
            <a:off x="9628188" y="5648325"/>
            <a:ext cx="47625" cy="31750"/>
          </a:xfrm>
          <a:prstGeom prst="ellipse">
            <a:avLst/>
          </a:prstGeom>
          <a:solidFill>
            <a:schemeClr val="tx1"/>
          </a:solidFill>
          <a:ln w="28575">
            <a:solidFill>
              <a:schemeClr val="tx1"/>
            </a:solidFill>
            <a:round/>
            <a:headEnd/>
            <a:tailEnd/>
          </a:ln>
        </p:spPr>
        <p:txBody>
          <a:bodyPr wrap="none" anchor="ctr"/>
          <a:lstStyle/>
          <a:p>
            <a:pPr eaLnBrk="0" hangingPunct="0"/>
            <a:endParaRPr lang="en-US" altLang="en-US"/>
          </a:p>
        </p:txBody>
      </p:sp>
      <p:grpSp>
        <p:nvGrpSpPr>
          <p:cNvPr id="116779" name="Group 71"/>
          <p:cNvGrpSpPr>
            <a:grpSpLocks/>
          </p:cNvGrpSpPr>
          <p:nvPr/>
        </p:nvGrpSpPr>
        <p:grpSpPr bwMode="auto">
          <a:xfrm rot="1049046">
            <a:off x="8491538" y="5186363"/>
            <a:ext cx="195262" cy="476250"/>
            <a:chOff x="4908" y="875"/>
            <a:chExt cx="3492" cy="2524"/>
          </a:xfrm>
        </p:grpSpPr>
        <p:sp>
          <p:nvSpPr>
            <p:cNvPr id="116787" name="Freeform 72"/>
            <p:cNvSpPr>
              <a:spLocks/>
            </p:cNvSpPr>
            <p:nvPr/>
          </p:nvSpPr>
          <p:spPr bwMode="auto">
            <a:xfrm>
              <a:off x="5040" y="875"/>
              <a:ext cx="3132" cy="2524"/>
            </a:xfrm>
            <a:custGeom>
              <a:avLst/>
              <a:gdLst>
                <a:gd name="T0" fmla="*/ 0 w 3132"/>
                <a:gd name="T1" fmla="*/ 1261 h 2524"/>
                <a:gd name="T2" fmla="*/ 102 w 3132"/>
                <a:gd name="T3" fmla="*/ 1261 h 2524"/>
                <a:gd name="T4" fmla="*/ 300 w 3132"/>
                <a:gd name="T5" fmla="*/ 1201 h 2524"/>
                <a:gd name="T6" fmla="*/ 426 w 3132"/>
                <a:gd name="T7" fmla="*/ 1141 h 2524"/>
                <a:gd name="T8" fmla="*/ 492 w 3132"/>
                <a:gd name="T9" fmla="*/ 1135 h 2524"/>
                <a:gd name="T10" fmla="*/ 570 w 3132"/>
                <a:gd name="T11" fmla="*/ 1183 h 2524"/>
                <a:gd name="T12" fmla="*/ 672 w 3132"/>
                <a:gd name="T13" fmla="*/ 1357 h 2524"/>
                <a:gd name="T14" fmla="*/ 786 w 3132"/>
                <a:gd name="T15" fmla="*/ 1657 h 2524"/>
                <a:gd name="T16" fmla="*/ 858 w 3132"/>
                <a:gd name="T17" fmla="*/ 1777 h 2524"/>
                <a:gd name="T18" fmla="*/ 918 w 3132"/>
                <a:gd name="T19" fmla="*/ 1789 h 2524"/>
                <a:gd name="T20" fmla="*/ 948 w 3132"/>
                <a:gd name="T21" fmla="*/ 1735 h 2524"/>
                <a:gd name="T22" fmla="*/ 1020 w 3132"/>
                <a:gd name="T23" fmla="*/ 1477 h 2524"/>
                <a:gd name="T24" fmla="*/ 1104 w 3132"/>
                <a:gd name="T25" fmla="*/ 985 h 2524"/>
                <a:gd name="T26" fmla="*/ 1188 w 3132"/>
                <a:gd name="T27" fmla="*/ 421 h 2524"/>
                <a:gd name="T28" fmla="*/ 1230 w 3132"/>
                <a:gd name="T29" fmla="*/ 175 h 2524"/>
                <a:gd name="T30" fmla="*/ 1260 w 3132"/>
                <a:gd name="T31" fmla="*/ 61 h 2524"/>
                <a:gd name="T32" fmla="*/ 1290 w 3132"/>
                <a:gd name="T33" fmla="*/ 7 h 2524"/>
                <a:gd name="T34" fmla="*/ 1332 w 3132"/>
                <a:gd name="T35" fmla="*/ 19 h 2524"/>
                <a:gd name="T36" fmla="*/ 1350 w 3132"/>
                <a:gd name="T37" fmla="*/ 61 h 2524"/>
                <a:gd name="T38" fmla="*/ 1362 w 3132"/>
                <a:gd name="T39" fmla="*/ 139 h 2524"/>
                <a:gd name="T40" fmla="*/ 1416 w 3132"/>
                <a:gd name="T41" fmla="*/ 421 h 2524"/>
                <a:gd name="T42" fmla="*/ 1458 w 3132"/>
                <a:gd name="T43" fmla="*/ 715 h 2524"/>
                <a:gd name="T44" fmla="*/ 1500 w 3132"/>
                <a:gd name="T45" fmla="*/ 1159 h 2524"/>
                <a:gd name="T46" fmla="*/ 1536 w 3132"/>
                <a:gd name="T47" fmla="*/ 1495 h 2524"/>
                <a:gd name="T48" fmla="*/ 1578 w 3132"/>
                <a:gd name="T49" fmla="*/ 1867 h 2524"/>
                <a:gd name="T50" fmla="*/ 1614 w 3132"/>
                <a:gd name="T51" fmla="*/ 2119 h 2524"/>
                <a:gd name="T52" fmla="*/ 1644 w 3132"/>
                <a:gd name="T53" fmla="*/ 2305 h 2524"/>
                <a:gd name="T54" fmla="*/ 1668 w 3132"/>
                <a:gd name="T55" fmla="*/ 2383 h 2524"/>
                <a:gd name="T56" fmla="*/ 1698 w 3132"/>
                <a:gd name="T57" fmla="*/ 2467 h 2524"/>
                <a:gd name="T58" fmla="*/ 1758 w 3132"/>
                <a:gd name="T59" fmla="*/ 2413 h 2524"/>
                <a:gd name="T60" fmla="*/ 1878 w 3132"/>
                <a:gd name="T61" fmla="*/ 1801 h 2524"/>
                <a:gd name="T62" fmla="*/ 1932 w 3132"/>
                <a:gd name="T63" fmla="*/ 1321 h 2524"/>
                <a:gd name="T64" fmla="*/ 1974 w 3132"/>
                <a:gd name="T65" fmla="*/ 1087 h 2524"/>
                <a:gd name="T66" fmla="*/ 2016 w 3132"/>
                <a:gd name="T67" fmla="*/ 931 h 2524"/>
                <a:gd name="T68" fmla="*/ 2034 w 3132"/>
                <a:gd name="T69" fmla="*/ 835 h 2524"/>
                <a:gd name="T70" fmla="*/ 2082 w 3132"/>
                <a:gd name="T71" fmla="*/ 745 h 2524"/>
                <a:gd name="T72" fmla="*/ 2112 w 3132"/>
                <a:gd name="T73" fmla="*/ 697 h 2524"/>
                <a:gd name="T74" fmla="*/ 2166 w 3132"/>
                <a:gd name="T75" fmla="*/ 715 h 2524"/>
                <a:gd name="T76" fmla="*/ 2208 w 3132"/>
                <a:gd name="T77" fmla="*/ 763 h 2524"/>
                <a:gd name="T78" fmla="*/ 2232 w 3132"/>
                <a:gd name="T79" fmla="*/ 829 h 2524"/>
                <a:gd name="T80" fmla="*/ 2316 w 3132"/>
                <a:gd name="T81" fmla="*/ 1093 h 2524"/>
                <a:gd name="T82" fmla="*/ 2382 w 3132"/>
                <a:gd name="T83" fmla="*/ 1243 h 2524"/>
                <a:gd name="T84" fmla="*/ 2442 w 3132"/>
                <a:gd name="T85" fmla="*/ 1321 h 2524"/>
                <a:gd name="T86" fmla="*/ 2520 w 3132"/>
                <a:gd name="T87" fmla="*/ 1351 h 2524"/>
                <a:gd name="T88" fmla="*/ 2586 w 3132"/>
                <a:gd name="T89" fmla="*/ 1333 h 2524"/>
                <a:gd name="T90" fmla="*/ 2688 w 3132"/>
                <a:gd name="T91" fmla="*/ 1303 h 2524"/>
                <a:gd name="T92" fmla="*/ 2802 w 3132"/>
                <a:gd name="T93" fmla="*/ 1267 h 2524"/>
                <a:gd name="T94" fmla="*/ 2898 w 3132"/>
                <a:gd name="T95" fmla="*/ 1255 h 2524"/>
                <a:gd name="T96" fmla="*/ 3072 w 3132"/>
                <a:gd name="T97" fmla="*/ 1243 h 2524"/>
                <a:gd name="T98" fmla="*/ 3132 w 3132"/>
                <a:gd name="T99" fmla="*/ 1249 h 2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2"/>
                <a:gd name="T151" fmla="*/ 0 h 2524"/>
                <a:gd name="T152" fmla="*/ 3132 w 3132"/>
                <a:gd name="T153" fmla="*/ 2524 h 2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2" h="2524">
                  <a:moveTo>
                    <a:pt x="0" y="1261"/>
                  </a:moveTo>
                  <a:cubicBezTo>
                    <a:pt x="26" y="1266"/>
                    <a:pt x="52" y="1271"/>
                    <a:pt x="102" y="1261"/>
                  </a:cubicBezTo>
                  <a:cubicBezTo>
                    <a:pt x="152" y="1251"/>
                    <a:pt x="246" y="1221"/>
                    <a:pt x="300" y="1201"/>
                  </a:cubicBezTo>
                  <a:cubicBezTo>
                    <a:pt x="354" y="1181"/>
                    <a:pt x="394" y="1152"/>
                    <a:pt x="426" y="1141"/>
                  </a:cubicBezTo>
                  <a:cubicBezTo>
                    <a:pt x="458" y="1130"/>
                    <a:pt x="468" y="1128"/>
                    <a:pt x="492" y="1135"/>
                  </a:cubicBezTo>
                  <a:cubicBezTo>
                    <a:pt x="516" y="1142"/>
                    <a:pt x="540" y="1146"/>
                    <a:pt x="570" y="1183"/>
                  </a:cubicBezTo>
                  <a:cubicBezTo>
                    <a:pt x="600" y="1220"/>
                    <a:pt x="636" y="1278"/>
                    <a:pt x="672" y="1357"/>
                  </a:cubicBezTo>
                  <a:cubicBezTo>
                    <a:pt x="708" y="1436"/>
                    <a:pt x="755" y="1587"/>
                    <a:pt x="786" y="1657"/>
                  </a:cubicBezTo>
                  <a:cubicBezTo>
                    <a:pt x="817" y="1727"/>
                    <a:pt x="836" y="1755"/>
                    <a:pt x="858" y="1777"/>
                  </a:cubicBezTo>
                  <a:cubicBezTo>
                    <a:pt x="880" y="1799"/>
                    <a:pt x="903" y="1796"/>
                    <a:pt x="918" y="1789"/>
                  </a:cubicBezTo>
                  <a:cubicBezTo>
                    <a:pt x="933" y="1782"/>
                    <a:pt x="931" y="1787"/>
                    <a:pt x="948" y="1735"/>
                  </a:cubicBezTo>
                  <a:cubicBezTo>
                    <a:pt x="965" y="1683"/>
                    <a:pt x="994" y="1602"/>
                    <a:pt x="1020" y="1477"/>
                  </a:cubicBezTo>
                  <a:cubicBezTo>
                    <a:pt x="1046" y="1352"/>
                    <a:pt x="1076" y="1161"/>
                    <a:pt x="1104" y="985"/>
                  </a:cubicBezTo>
                  <a:cubicBezTo>
                    <a:pt x="1132" y="809"/>
                    <a:pt x="1167" y="556"/>
                    <a:pt x="1188" y="421"/>
                  </a:cubicBezTo>
                  <a:cubicBezTo>
                    <a:pt x="1209" y="286"/>
                    <a:pt x="1218" y="235"/>
                    <a:pt x="1230" y="175"/>
                  </a:cubicBezTo>
                  <a:cubicBezTo>
                    <a:pt x="1242" y="115"/>
                    <a:pt x="1250" y="89"/>
                    <a:pt x="1260" y="61"/>
                  </a:cubicBezTo>
                  <a:cubicBezTo>
                    <a:pt x="1270" y="33"/>
                    <a:pt x="1278" y="14"/>
                    <a:pt x="1290" y="7"/>
                  </a:cubicBezTo>
                  <a:cubicBezTo>
                    <a:pt x="1302" y="0"/>
                    <a:pt x="1322" y="10"/>
                    <a:pt x="1332" y="19"/>
                  </a:cubicBezTo>
                  <a:cubicBezTo>
                    <a:pt x="1342" y="28"/>
                    <a:pt x="1345" y="41"/>
                    <a:pt x="1350" y="61"/>
                  </a:cubicBezTo>
                  <a:cubicBezTo>
                    <a:pt x="1355" y="81"/>
                    <a:pt x="1351" y="79"/>
                    <a:pt x="1362" y="139"/>
                  </a:cubicBezTo>
                  <a:cubicBezTo>
                    <a:pt x="1373" y="199"/>
                    <a:pt x="1400" y="325"/>
                    <a:pt x="1416" y="421"/>
                  </a:cubicBezTo>
                  <a:cubicBezTo>
                    <a:pt x="1432" y="517"/>
                    <a:pt x="1444" y="592"/>
                    <a:pt x="1458" y="715"/>
                  </a:cubicBezTo>
                  <a:cubicBezTo>
                    <a:pt x="1472" y="838"/>
                    <a:pt x="1487" y="1029"/>
                    <a:pt x="1500" y="1159"/>
                  </a:cubicBezTo>
                  <a:cubicBezTo>
                    <a:pt x="1513" y="1289"/>
                    <a:pt x="1523" y="1377"/>
                    <a:pt x="1536" y="1495"/>
                  </a:cubicBezTo>
                  <a:cubicBezTo>
                    <a:pt x="1549" y="1613"/>
                    <a:pt x="1565" y="1763"/>
                    <a:pt x="1578" y="1867"/>
                  </a:cubicBezTo>
                  <a:cubicBezTo>
                    <a:pt x="1591" y="1971"/>
                    <a:pt x="1603" y="2046"/>
                    <a:pt x="1614" y="2119"/>
                  </a:cubicBezTo>
                  <a:cubicBezTo>
                    <a:pt x="1625" y="2192"/>
                    <a:pt x="1635" y="2261"/>
                    <a:pt x="1644" y="2305"/>
                  </a:cubicBezTo>
                  <a:cubicBezTo>
                    <a:pt x="1653" y="2349"/>
                    <a:pt x="1659" y="2356"/>
                    <a:pt x="1668" y="2383"/>
                  </a:cubicBezTo>
                  <a:cubicBezTo>
                    <a:pt x="1677" y="2410"/>
                    <a:pt x="1683" y="2462"/>
                    <a:pt x="1698" y="2467"/>
                  </a:cubicBezTo>
                  <a:cubicBezTo>
                    <a:pt x="1713" y="2472"/>
                    <a:pt x="1728" y="2524"/>
                    <a:pt x="1758" y="2413"/>
                  </a:cubicBezTo>
                  <a:cubicBezTo>
                    <a:pt x="1788" y="2302"/>
                    <a:pt x="1849" y="1983"/>
                    <a:pt x="1878" y="1801"/>
                  </a:cubicBezTo>
                  <a:cubicBezTo>
                    <a:pt x="1907" y="1619"/>
                    <a:pt x="1916" y="1440"/>
                    <a:pt x="1932" y="1321"/>
                  </a:cubicBezTo>
                  <a:cubicBezTo>
                    <a:pt x="1948" y="1202"/>
                    <a:pt x="1960" y="1152"/>
                    <a:pt x="1974" y="1087"/>
                  </a:cubicBezTo>
                  <a:cubicBezTo>
                    <a:pt x="1988" y="1022"/>
                    <a:pt x="2006" y="973"/>
                    <a:pt x="2016" y="931"/>
                  </a:cubicBezTo>
                  <a:cubicBezTo>
                    <a:pt x="2026" y="889"/>
                    <a:pt x="2023" y="866"/>
                    <a:pt x="2034" y="835"/>
                  </a:cubicBezTo>
                  <a:cubicBezTo>
                    <a:pt x="2045" y="804"/>
                    <a:pt x="2069" y="768"/>
                    <a:pt x="2082" y="745"/>
                  </a:cubicBezTo>
                  <a:cubicBezTo>
                    <a:pt x="2095" y="722"/>
                    <a:pt x="2098" y="702"/>
                    <a:pt x="2112" y="697"/>
                  </a:cubicBezTo>
                  <a:cubicBezTo>
                    <a:pt x="2126" y="692"/>
                    <a:pt x="2150" y="704"/>
                    <a:pt x="2166" y="715"/>
                  </a:cubicBezTo>
                  <a:cubicBezTo>
                    <a:pt x="2182" y="726"/>
                    <a:pt x="2197" y="744"/>
                    <a:pt x="2208" y="763"/>
                  </a:cubicBezTo>
                  <a:cubicBezTo>
                    <a:pt x="2219" y="782"/>
                    <a:pt x="2214" y="774"/>
                    <a:pt x="2232" y="829"/>
                  </a:cubicBezTo>
                  <a:cubicBezTo>
                    <a:pt x="2250" y="884"/>
                    <a:pt x="2291" y="1024"/>
                    <a:pt x="2316" y="1093"/>
                  </a:cubicBezTo>
                  <a:cubicBezTo>
                    <a:pt x="2341" y="1162"/>
                    <a:pt x="2361" y="1205"/>
                    <a:pt x="2382" y="1243"/>
                  </a:cubicBezTo>
                  <a:cubicBezTo>
                    <a:pt x="2403" y="1281"/>
                    <a:pt x="2419" y="1303"/>
                    <a:pt x="2442" y="1321"/>
                  </a:cubicBezTo>
                  <a:cubicBezTo>
                    <a:pt x="2465" y="1339"/>
                    <a:pt x="2496" y="1349"/>
                    <a:pt x="2520" y="1351"/>
                  </a:cubicBezTo>
                  <a:cubicBezTo>
                    <a:pt x="2544" y="1353"/>
                    <a:pt x="2558" y="1341"/>
                    <a:pt x="2586" y="1333"/>
                  </a:cubicBezTo>
                  <a:cubicBezTo>
                    <a:pt x="2614" y="1325"/>
                    <a:pt x="2652" y="1314"/>
                    <a:pt x="2688" y="1303"/>
                  </a:cubicBezTo>
                  <a:cubicBezTo>
                    <a:pt x="2724" y="1292"/>
                    <a:pt x="2767" y="1275"/>
                    <a:pt x="2802" y="1267"/>
                  </a:cubicBezTo>
                  <a:cubicBezTo>
                    <a:pt x="2837" y="1259"/>
                    <a:pt x="2853" y="1259"/>
                    <a:pt x="2898" y="1255"/>
                  </a:cubicBezTo>
                  <a:cubicBezTo>
                    <a:pt x="2943" y="1251"/>
                    <a:pt x="3033" y="1244"/>
                    <a:pt x="3072" y="1243"/>
                  </a:cubicBezTo>
                  <a:cubicBezTo>
                    <a:pt x="3111" y="1242"/>
                    <a:pt x="3121" y="1245"/>
                    <a:pt x="3132" y="1249"/>
                  </a:cubicBezTo>
                </a:path>
              </a:pathLst>
            </a:custGeom>
            <a:noFill/>
            <a:ln w="6350" cap="flat" cmpd="sng">
              <a:solidFill>
                <a:schemeClr val="tx1"/>
              </a:solidFill>
              <a:prstDash val="solid"/>
              <a:round/>
              <a:headEnd type="none" w="sm" len="sm"/>
              <a:tailEnd type="none" w="lg" len="lg"/>
            </a:ln>
          </p:spPr>
          <p:txBody>
            <a:bodyPr/>
            <a:lstStyle/>
            <a:p>
              <a:endParaRPr lang="en-US"/>
            </a:p>
          </p:txBody>
        </p:sp>
        <p:sp>
          <p:nvSpPr>
            <p:cNvPr id="116788" name="Line 73"/>
            <p:cNvSpPr>
              <a:spLocks noChangeShapeType="1"/>
            </p:cNvSpPr>
            <p:nvPr/>
          </p:nvSpPr>
          <p:spPr bwMode="auto">
            <a:xfrm>
              <a:off x="4908" y="2130"/>
              <a:ext cx="3492" cy="0"/>
            </a:xfrm>
            <a:prstGeom prst="line">
              <a:avLst/>
            </a:prstGeom>
            <a:noFill/>
            <a:ln w="6350">
              <a:solidFill>
                <a:schemeClr val="tx1"/>
              </a:solidFill>
              <a:round/>
              <a:headEnd type="none" w="sm" len="sm"/>
              <a:tailEnd type="none" w="lg" len="lg"/>
            </a:ln>
          </p:spPr>
          <p:txBody>
            <a:bodyPr/>
            <a:lstStyle/>
            <a:p>
              <a:endParaRPr lang="en-US"/>
            </a:p>
          </p:txBody>
        </p:sp>
      </p:grpSp>
      <p:sp>
        <p:nvSpPr>
          <p:cNvPr id="116780" name="Line 74"/>
          <p:cNvSpPr>
            <a:spLocks noChangeShapeType="1"/>
          </p:cNvSpPr>
          <p:nvPr/>
        </p:nvSpPr>
        <p:spPr bwMode="auto">
          <a:xfrm flipH="1" flipV="1">
            <a:off x="8285163" y="5356225"/>
            <a:ext cx="1120775" cy="252413"/>
          </a:xfrm>
          <a:prstGeom prst="line">
            <a:avLst/>
          </a:prstGeom>
          <a:noFill/>
          <a:ln w="12700">
            <a:solidFill>
              <a:schemeClr val="tx1"/>
            </a:solidFill>
            <a:prstDash val="dash"/>
            <a:round/>
            <a:headEnd type="none" w="sm" len="sm"/>
            <a:tailEnd type="stealth" w="lg" len="lg"/>
          </a:ln>
        </p:spPr>
        <p:txBody>
          <a:bodyPr/>
          <a:lstStyle/>
          <a:p>
            <a:endParaRPr lang="en-US"/>
          </a:p>
        </p:txBody>
      </p:sp>
      <p:sp>
        <p:nvSpPr>
          <p:cNvPr id="116781" name="Text Box 75"/>
          <p:cNvSpPr txBox="1">
            <a:spLocks noChangeArrowheads="1"/>
          </p:cNvSpPr>
          <p:nvPr/>
        </p:nvSpPr>
        <p:spPr bwMode="auto">
          <a:xfrm>
            <a:off x="11107738" y="4333875"/>
            <a:ext cx="657225" cy="579438"/>
          </a:xfrm>
          <a:prstGeom prst="rect">
            <a:avLst/>
          </a:prstGeom>
          <a:noFill/>
          <a:ln w="9525">
            <a:noFill/>
            <a:miter lim="800000"/>
            <a:headEnd/>
            <a:tailEnd/>
          </a:ln>
        </p:spPr>
        <p:txBody>
          <a:bodyPr wrap="none">
            <a:spAutoFit/>
          </a:bodyPr>
          <a:lstStyle/>
          <a:p>
            <a:r>
              <a:rPr lang="en-US" altLang="en-US" sz="3200">
                <a:solidFill>
                  <a:schemeClr val="bg1"/>
                </a:solidFill>
              </a:rPr>
              <a:t>(d)</a:t>
            </a:r>
          </a:p>
        </p:txBody>
      </p:sp>
      <p:pic>
        <p:nvPicPr>
          <p:cNvPr id="116782" name="Picture 2"/>
          <p:cNvPicPr>
            <a:picLocks noChangeAspect="1" noChangeArrowheads="1"/>
          </p:cNvPicPr>
          <p:nvPr/>
        </p:nvPicPr>
        <p:blipFill>
          <a:blip r:embed="rId2"/>
          <a:srcRect/>
          <a:stretch>
            <a:fillRect/>
          </a:stretch>
        </p:blipFill>
        <p:spPr bwMode="auto">
          <a:xfrm>
            <a:off x="7997825" y="1846263"/>
            <a:ext cx="3321050" cy="2392362"/>
          </a:xfrm>
          <a:prstGeom prst="rect">
            <a:avLst/>
          </a:prstGeom>
          <a:noFill/>
          <a:ln w="9525">
            <a:noFill/>
            <a:miter lim="800000"/>
            <a:headEnd/>
            <a:tailEnd/>
          </a:ln>
        </p:spPr>
      </p:pic>
      <p:pic>
        <p:nvPicPr>
          <p:cNvPr id="116783" name="Picture 4"/>
          <p:cNvPicPr>
            <a:picLocks noChangeAspect="1" noChangeArrowheads="1"/>
          </p:cNvPicPr>
          <p:nvPr/>
        </p:nvPicPr>
        <p:blipFill>
          <a:blip r:embed="rId3"/>
          <a:srcRect/>
          <a:stretch>
            <a:fillRect/>
          </a:stretch>
        </p:blipFill>
        <p:spPr bwMode="auto">
          <a:xfrm>
            <a:off x="1470025" y="2052638"/>
            <a:ext cx="3263900" cy="2054225"/>
          </a:xfrm>
          <a:prstGeom prst="rect">
            <a:avLst/>
          </a:prstGeom>
          <a:noFill/>
          <a:ln w="9525">
            <a:noFill/>
            <a:miter lim="800000"/>
            <a:headEnd/>
            <a:tailEnd/>
          </a:ln>
        </p:spPr>
      </p:pic>
      <p:sp>
        <p:nvSpPr>
          <p:cNvPr id="116784" name="Text Box 5"/>
          <p:cNvSpPr txBox="1">
            <a:spLocks noChangeArrowheads="1"/>
          </p:cNvSpPr>
          <p:nvPr/>
        </p:nvSpPr>
        <p:spPr bwMode="auto">
          <a:xfrm>
            <a:off x="1698625" y="1543050"/>
            <a:ext cx="1800225" cy="457200"/>
          </a:xfrm>
          <a:prstGeom prst="rect">
            <a:avLst/>
          </a:prstGeom>
          <a:noFill/>
          <a:ln w="9525">
            <a:noFill/>
            <a:miter lim="800000"/>
            <a:headEnd/>
            <a:tailEnd/>
          </a:ln>
        </p:spPr>
        <p:txBody>
          <a:bodyPr wrap="none">
            <a:spAutoFit/>
          </a:bodyPr>
          <a:lstStyle/>
          <a:p>
            <a:pPr eaLnBrk="0" hangingPunct="0"/>
            <a:r>
              <a:rPr lang="en-US" altLang="en-US" sz="2400">
                <a:ea typeface="MS PGothic" pitchFamily="34" charset="-128"/>
                <a:cs typeface="Arial" charset="0"/>
              </a:rPr>
              <a:t>Multi Photon</a:t>
            </a:r>
          </a:p>
        </p:txBody>
      </p:sp>
      <p:sp>
        <p:nvSpPr>
          <p:cNvPr id="116785" name="Text Box 6"/>
          <p:cNvSpPr txBox="1">
            <a:spLocks noChangeArrowheads="1"/>
          </p:cNvSpPr>
          <p:nvPr/>
        </p:nvSpPr>
        <p:spPr bwMode="auto">
          <a:xfrm>
            <a:off x="8518525" y="1466850"/>
            <a:ext cx="1435100" cy="457200"/>
          </a:xfrm>
          <a:prstGeom prst="rect">
            <a:avLst/>
          </a:prstGeom>
          <a:noFill/>
          <a:ln w="9525">
            <a:noFill/>
            <a:miter lim="800000"/>
            <a:headEnd/>
            <a:tailEnd/>
          </a:ln>
        </p:spPr>
        <p:txBody>
          <a:bodyPr wrap="none">
            <a:spAutoFit/>
          </a:bodyPr>
          <a:lstStyle/>
          <a:p>
            <a:pPr eaLnBrk="0" hangingPunct="0"/>
            <a:r>
              <a:rPr lang="en-US" altLang="en-US" sz="2400">
                <a:ea typeface="MS PGothic" pitchFamily="34" charset="-128"/>
                <a:cs typeface="Arial" charset="0"/>
              </a:rPr>
              <a:t>Tunneling</a:t>
            </a:r>
          </a:p>
        </p:txBody>
      </p:sp>
      <p:sp>
        <p:nvSpPr>
          <p:cNvPr id="116786" name="Text Box 80"/>
          <p:cNvSpPr txBox="1">
            <a:spLocks noChangeArrowheads="1"/>
          </p:cNvSpPr>
          <p:nvPr/>
        </p:nvSpPr>
        <p:spPr bwMode="auto">
          <a:xfrm>
            <a:off x="5000625" y="2925763"/>
            <a:ext cx="2706688" cy="581025"/>
          </a:xfrm>
          <a:prstGeom prst="rect">
            <a:avLst/>
          </a:prstGeom>
          <a:noFill/>
          <a:ln w="9525">
            <a:noFill/>
            <a:miter lim="800000"/>
            <a:headEnd/>
            <a:tailEnd/>
          </a:ln>
        </p:spPr>
        <p:txBody>
          <a:bodyPr wrap="none">
            <a:spAutoFit/>
          </a:bodyPr>
          <a:lstStyle/>
          <a:p>
            <a:pPr eaLnBrk="0" hangingPunct="0"/>
            <a:r>
              <a:rPr lang="en-US" altLang="en-US"/>
              <a:t>Range: Terawatts to Petawatts.</a:t>
            </a:r>
          </a:p>
          <a:p>
            <a:pPr eaLnBrk="0" hangingPunct="0"/>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7" name="Group 7"/>
          <p:cNvGrpSpPr>
            <a:grpSpLocks/>
          </p:cNvGrpSpPr>
          <p:nvPr/>
        </p:nvGrpSpPr>
        <p:grpSpPr bwMode="auto">
          <a:xfrm>
            <a:off x="7985125" y="2073275"/>
            <a:ext cx="3898900" cy="4213225"/>
            <a:chOff x="274" y="2100"/>
            <a:chExt cx="1824" cy="1842"/>
          </a:xfrm>
        </p:grpSpPr>
        <p:pic>
          <p:nvPicPr>
            <p:cNvPr id="117764" name="Picture 8" descr="ocean_trenches"/>
            <p:cNvPicPr>
              <a:picLocks noChangeAspect="1" noChangeArrowheads="1"/>
            </p:cNvPicPr>
            <p:nvPr/>
          </p:nvPicPr>
          <p:blipFill>
            <a:blip r:embed="rId3"/>
            <a:srcRect r="6319"/>
            <a:stretch>
              <a:fillRect/>
            </a:stretch>
          </p:blipFill>
          <p:spPr bwMode="auto">
            <a:xfrm>
              <a:off x="759" y="2100"/>
              <a:ext cx="1339" cy="1829"/>
            </a:xfrm>
            <a:prstGeom prst="rect">
              <a:avLst/>
            </a:prstGeom>
            <a:noFill/>
            <a:ln w="9525">
              <a:noFill/>
              <a:miter lim="800000"/>
              <a:headEnd/>
              <a:tailEnd/>
            </a:ln>
          </p:spPr>
        </p:pic>
        <p:grpSp>
          <p:nvGrpSpPr>
            <p:cNvPr id="117765" name="Group 9"/>
            <p:cNvGrpSpPr>
              <a:grpSpLocks/>
            </p:cNvGrpSpPr>
            <p:nvPr/>
          </p:nvGrpSpPr>
          <p:grpSpPr bwMode="auto">
            <a:xfrm>
              <a:off x="274" y="3578"/>
              <a:ext cx="1434" cy="364"/>
              <a:chOff x="274" y="3578"/>
              <a:chExt cx="1434" cy="364"/>
            </a:xfrm>
          </p:grpSpPr>
          <p:sp>
            <p:nvSpPr>
              <p:cNvPr id="117766" name="Text Box 10"/>
              <p:cNvSpPr txBox="1">
                <a:spLocks noChangeArrowheads="1"/>
              </p:cNvSpPr>
              <p:nvPr/>
            </p:nvSpPr>
            <p:spPr bwMode="auto">
              <a:xfrm>
                <a:off x="274" y="3688"/>
                <a:ext cx="778" cy="254"/>
              </a:xfrm>
              <a:prstGeom prst="rect">
                <a:avLst/>
              </a:prstGeom>
              <a:solidFill>
                <a:srgbClr val="FFCC00"/>
              </a:solidFill>
              <a:ln w="9525">
                <a:noFill/>
                <a:miter lim="800000"/>
                <a:headEnd/>
                <a:tailEnd/>
              </a:ln>
            </p:spPr>
            <p:txBody>
              <a:bodyPr wrap="none">
                <a:spAutoFit/>
              </a:bodyPr>
              <a:lstStyle/>
              <a:p>
                <a:pPr algn="ctr"/>
                <a:r>
                  <a:rPr lang="en-US" altLang="en-US">
                    <a:latin typeface="Arial" charset="0"/>
                    <a:ea typeface="MS PGothic" pitchFamily="34" charset="-128"/>
                    <a:cs typeface="Arial" charset="0"/>
                  </a:rPr>
                  <a:t>Mariana Trench:</a:t>
                </a:r>
              </a:p>
              <a:p>
                <a:pPr algn="ctr"/>
                <a:r>
                  <a:rPr lang="en-US" altLang="en-US">
                    <a:latin typeface="Arial" charset="0"/>
                    <a:ea typeface="MS PGothic" pitchFamily="34" charset="-128"/>
                    <a:cs typeface="Arial" charset="0"/>
                  </a:rPr>
                  <a:t>1000 Bar</a:t>
                </a:r>
              </a:p>
            </p:txBody>
          </p:sp>
          <p:sp>
            <p:nvSpPr>
              <p:cNvPr id="117767" name="Line 11"/>
              <p:cNvSpPr>
                <a:spLocks noChangeShapeType="1"/>
              </p:cNvSpPr>
              <p:nvPr/>
            </p:nvSpPr>
            <p:spPr bwMode="auto">
              <a:xfrm flipV="1">
                <a:off x="942" y="3578"/>
                <a:ext cx="766" cy="156"/>
              </a:xfrm>
              <a:prstGeom prst="line">
                <a:avLst/>
              </a:prstGeom>
              <a:noFill/>
              <a:ln w="28575">
                <a:solidFill>
                  <a:srgbClr val="FFCC00"/>
                </a:solidFill>
                <a:round/>
                <a:headEnd/>
                <a:tailEnd type="triangle" w="med" len="med"/>
              </a:ln>
            </p:spPr>
            <p:txBody>
              <a:bodyPr/>
              <a:lstStyle/>
              <a:p>
                <a:endParaRPr lang="en-US"/>
              </a:p>
            </p:txBody>
          </p:sp>
        </p:grpSp>
      </p:grpSp>
      <p:sp>
        <p:nvSpPr>
          <p:cNvPr id="117762" name="Text Box 4"/>
          <p:cNvSpPr txBox="1">
            <a:spLocks noChangeArrowheads="1"/>
          </p:cNvSpPr>
          <p:nvPr/>
        </p:nvSpPr>
        <p:spPr bwMode="auto">
          <a:xfrm>
            <a:off x="276225" y="481013"/>
            <a:ext cx="11630025" cy="457200"/>
          </a:xfrm>
          <a:prstGeom prst="rect">
            <a:avLst/>
          </a:prstGeom>
          <a:noFill/>
          <a:ln w="9525">
            <a:noFill/>
            <a:miter lim="800000"/>
            <a:headEnd/>
            <a:tailEnd/>
          </a:ln>
        </p:spPr>
        <p:txBody>
          <a:bodyPr>
            <a:spAutoFit/>
          </a:bodyPr>
          <a:lstStyle/>
          <a:p>
            <a:pPr eaLnBrk="0" hangingPunct="0"/>
            <a:r>
              <a:rPr lang="en-US" altLang="en-US" sz="2400"/>
              <a:t>Range: Terawatts to Petawatts</a:t>
            </a:r>
            <a:r>
              <a:rPr lang="en-US" altLang="en-US"/>
              <a:t>.</a:t>
            </a:r>
          </a:p>
        </p:txBody>
      </p:sp>
      <p:pic>
        <p:nvPicPr>
          <p:cNvPr id="117763" name="Picture 6" descr="TP_tmp"/>
          <p:cNvPicPr>
            <a:picLocks noChangeAspect="1" noChangeArrowheads="1"/>
          </p:cNvPicPr>
          <p:nvPr>
            <p:custDataLst>
              <p:tags r:id="rId1"/>
            </p:custDataLst>
          </p:nvPr>
        </p:nvPicPr>
        <p:blipFill>
          <a:blip r:embed="rId4"/>
          <a:srcRect/>
          <a:stretch>
            <a:fillRect/>
          </a:stretch>
        </p:blipFill>
        <p:spPr bwMode="auto">
          <a:xfrm>
            <a:off x="241300" y="990600"/>
            <a:ext cx="8763000" cy="269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 calcmode="lin" valueType="num">
                                      <p:cBhvr>
                                        <p:cTn id="7" dur="1000" fill="hold"/>
                                        <p:tgtEl>
                                          <p:spTgt spid="66567"/>
                                        </p:tgtEl>
                                        <p:attrNameLst>
                                          <p:attrName>ppt_w</p:attrName>
                                        </p:attrNameLst>
                                      </p:cBhvr>
                                      <p:tavLst>
                                        <p:tav tm="0">
                                          <p:val>
                                            <p:strVal val="#ppt_w+.3"/>
                                          </p:val>
                                        </p:tav>
                                        <p:tav tm="100000">
                                          <p:val>
                                            <p:strVal val="#ppt_w"/>
                                          </p:val>
                                        </p:tav>
                                      </p:tavLst>
                                    </p:anim>
                                    <p:anim calcmode="lin" valueType="num">
                                      <p:cBhvr>
                                        <p:cTn id="8" dur="1000" fill="hold"/>
                                        <p:tgtEl>
                                          <p:spTgt spid="66567"/>
                                        </p:tgtEl>
                                        <p:attrNameLst>
                                          <p:attrName>ppt_h</p:attrName>
                                        </p:attrNameLst>
                                      </p:cBhvr>
                                      <p:tavLst>
                                        <p:tav tm="0">
                                          <p:val>
                                            <p:strVal val="#ppt_h"/>
                                          </p:val>
                                        </p:tav>
                                        <p:tav tm="100000">
                                          <p:val>
                                            <p:strVal val="#ppt_h"/>
                                          </p:val>
                                        </p:tav>
                                      </p:tavLst>
                                    </p:anim>
                                    <p:animEffect transition="in" filter="fade">
                                      <p:cBhvr>
                                        <p:cTn id="9" dur="10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3" descr="TP_tmp"/>
          <p:cNvPicPr>
            <a:picLocks noChangeAspect="1" noChangeArrowheads="1"/>
          </p:cNvPicPr>
          <p:nvPr>
            <p:custDataLst>
              <p:tags r:id="rId1"/>
            </p:custDataLst>
          </p:nvPr>
        </p:nvPicPr>
        <p:blipFill>
          <a:blip r:embed="rId4"/>
          <a:srcRect/>
          <a:stretch>
            <a:fillRect/>
          </a:stretch>
        </p:blipFill>
        <p:spPr bwMode="auto">
          <a:xfrm>
            <a:off x="1701800" y="1041400"/>
            <a:ext cx="8763000" cy="914400"/>
          </a:xfrm>
          <a:prstGeom prst="rect">
            <a:avLst/>
          </a:prstGeom>
          <a:noFill/>
          <a:ln w="9525">
            <a:noFill/>
            <a:miter lim="800000"/>
            <a:headEnd/>
            <a:tailEnd/>
          </a:ln>
        </p:spPr>
      </p:pic>
      <p:sp>
        <p:nvSpPr>
          <p:cNvPr id="118786" name="Text Box 4"/>
          <p:cNvSpPr txBox="1">
            <a:spLocks noChangeArrowheads="1"/>
          </p:cNvSpPr>
          <p:nvPr/>
        </p:nvSpPr>
        <p:spPr bwMode="auto">
          <a:xfrm>
            <a:off x="4333875" y="430213"/>
            <a:ext cx="3460750" cy="396875"/>
          </a:xfrm>
          <a:prstGeom prst="rect">
            <a:avLst/>
          </a:prstGeom>
          <a:noFill/>
          <a:ln w="9525">
            <a:noFill/>
            <a:miter lim="800000"/>
            <a:headEnd/>
            <a:tailEnd/>
          </a:ln>
        </p:spPr>
        <p:txBody>
          <a:bodyPr>
            <a:spAutoFit/>
          </a:bodyPr>
          <a:lstStyle/>
          <a:p>
            <a:pPr eaLnBrk="0" hangingPunct="0">
              <a:spcBef>
                <a:spcPct val="50000"/>
              </a:spcBef>
            </a:pPr>
            <a:r>
              <a:rPr lang="en-US" altLang="en-US" sz="2000" b="1"/>
              <a:t>What means high intensity?</a:t>
            </a:r>
          </a:p>
        </p:txBody>
      </p:sp>
      <p:pic>
        <p:nvPicPr>
          <p:cNvPr id="118787" name="Picture 7" descr="TP_tmp"/>
          <p:cNvPicPr>
            <a:picLocks noChangeAspect="1" noChangeArrowheads="1"/>
          </p:cNvPicPr>
          <p:nvPr>
            <p:custDataLst>
              <p:tags r:id="rId2"/>
            </p:custDataLst>
          </p:nvPr>
        </p:nvPicPr>
        <p:blipFill>
          <a:blip r:embed="rId5"/>
          <a:srcRect/>
          <a:stretch>
            <a:fillRect/>
          </a:stretch>
        </p:blipFill>
        <p:spPr bwMode="auto">
          <a:xfrm>
            <a:off x="1701800" y="2413000"/>
            <a:ext cx="8763000" cy="3302000"/>
          </a:xfrm>
          <a:prstGeom prst="rect">
            <a:avLst/>
          </a:prstGeom>
          <a:noFill/>
          <a:ln w="9525">
            <a:noFill/>
            <a:miter lim="800000"/>
            <a:headEnd/>
            <a:tailEnd/>
          </a:ln>
        </p:spPr>
      </p:pic>
      <p:sp>
        <p:nvSpPr>
          <p:cNvPr id="118788" name="Text Box 8"/>
          <p:cNvSpPr txBox="1">
            <a:spLocks noChangeArrowheads="1"/>
          </p:cNvSpPr>
          <p:nvPr/>
        </p:nvSpPr>
        <p:spPr bwMode="auto">
          <a:xfrm>
            <a:off x="2281238" y="6121400"/>
            <a:ext cx="6737350" cy="396875"/>
          </a:xfrm>
          <a:prstGeom prst="rect">
            <a:avLst/>
          </a:prstGeom>
          <a:noFill/>
          <a:ln w="9525">
            <a:noFill/>
            <a:miter lim="800000"/>
            <a:headEnd/>
            <a:tailEnd/>
          </a:ln>
        </p:spPr>
        <p:txBody>
          <a:bodyPr>
            <a:spAutoFit/>
          </a:bodyPr>
          <a:lstStyle/>
          <a:p>
            <a:pPr eaLnBrk="0" hangingPunct="0">
              <a:spcBef>
                <a:spcPct val="50000"/>
              </a:spcBef>
            </a:pPr>
            <a:r>
              <a:rPr lang="en-US" altLang="en-US" sz="2000" b="1">
                <a:solidFill>
                  <a:srgbClr val="FF0000"/>
                </a:solidFill>
              </a:rPr>
              <a:t>Today’s reach with the ELI in Roumania: 10</a:t>
            </a:r>
            <a:r>
              <a:rPr lang="en-US" altLang="en-US" sz="2000" b="1" baseline="30000">
                <a:solidFill>
                  <a:srgbClr val="FF0000"/>
                </a:solidFill>
              </a:rPr>
              <a:t>23</a:t>
            </a:r>
            <a:r>
              <a:rPr lang="en-US" altLang="en-US" sz="2000" b="1">
                <a:solidFill>
                  <a:srgbClr val="FF0000"/>
                </a:solidFill>
              </a:rPr>
              <a:t> W/cm</a:t>
            </a:r>
            <a:r>
              <a:rPr lang="en-US" altLang="en-US" sz="2000" b="1" baseline="30000">
                <a:solidFill>
                  <a:srgbClr val="FF0000"/>
                </a:solidFill>
              </a:rPr>
              <a:t>2</a:t>
            </a:r>
            <a:r>
              <a:rPr lang="en-US" altLang="en-US" sz="2000" b="1">
                <a:solidFill>
                  <a:srgbClr val="FF0000"/>
                </a:solidFil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5068888" y="160338"/>
            <a:ext cx="2178050" cy="366712"/>
          </a:xfrm>
          <a:prstGeom prst="rect">
            <a:avLst/>
          </a:prstGeom>
          <a:noFill/>
          <a:ln w="9525">
            <a:noFill/>
            <a:miter lim="800000"/>
            <a:headEnd/>
            <a:tailEnd/>
          </a:ln>
        </p:spPr>
        <p:txBody>
          <a:bodyPr wrap="none">
            <a:spAutoFit/>
          </a:bodyPr>
          <a:lstStyle/>
          <a:p>
            <a:r>
              <a:rPr lang="en-US" altLang="en-US" sz="1800" b="1">
                <a:solidFill>
                  <a:srgbClr val="0000FF"/>
                </a:solidFill>
              </a:rPr>
              <a:t>Introduction to light</a:t>
            </a:r>
          </a:p>
        </p:txBody>
      </p:sp>
      <p:sp>
        <p:nvSpPr>
          <p:cNvPr id="18434" name="Text Box 4"/>
          <p:cNvSpPr txBox="1">
            <a:spLocks noChangeArrowheads="1"/>
          </p:cNvSpPr>
          <p:nvPr/>
        </p:nvSpPr>
        <p:spPr bwMode="auto">
          <a:xfrm>
            <a:off x="5408613" y="788988"/>
            <a:ext cx="1346200" cy="366712"/>
          </a:xfrm>
          <a:prstGeom prst="rect">
            <a:avLst/>
          </a:prstGeom>
          <a:noFill/>
          <a:ln w="9525">
            <a:noFill/>
            <a:miter lim="800000"/>
            <a:headEnd/>
            <a:tailEnd/>
          </a:ln>
        </p:spPr>
        <p:txBody>
          <a:bodyPr wrap="none">
            <a:spAutoFit/>
          </a:bodyPr>
          <a:lstStyle/>
          <a:p>
            <a:r>
              <a:rPr lang="en-US" altLang="en-US" sz="1800"/>
              <a:t>Wave aspect</a:t>
            </a:r>
          </a:p>
        </p:txBody>
      </p:sp>
      <p:sp>
        <p:nvSpPr>
          <p:cNvPr id="18435" name="Text Box 5"/>
          <p:cNvSpPr txBox="1">
            <a:spLocks noChangeArrowheads="1"/>
          </p:cNvSpPr>
          <p:nvPr/>
        </p:nvSpPr>
        <p:spPr bwMode="auto">
          <a:xfrm>
            <a:off x="2255838" y="1419225"/>
            <a:ext cx="7988300" cy="366713"/>
          </a:xfrm>
          <a:prstGeom prst="rect">
            <a:avLst/>
          </a:prstGeom>
          <a:noFill/>
          <a:ln w="9525">
            <a:noFill/>
            <a:miter lim="800000"/>
            <a:headEnd/>
            <a:tailEnd/>
          </a:ln>
        </p:spPr>
        <p:txBody>
          <a:bodyPr wrap="none">
            <a:spAutoFit/>
          </a:bodyPr>
          <a:lstStyle/>
          <a:p>
            <a:r>
              <a:rPr lang="en-US" altLang="en-US" sz="1800"/>
              <a:t>Light wave: electric-magnetic field oscillating transverse to the propagation direction</a:t>
            </a:r>
          </a:p>
        </p:txBody>
      </p:sp>
      <p:sp>
        <p:nvSpPr>
          <p:cNvPr id="18436" name="Rectangle 6"/>
          <p:cNvSpPr>
            <a:spLocks noChangeArrowheads="1"/>
          </p:cNvSpPr>
          <p:nvPr/>
        </p:nvSpPr>
        <p:spPr bwMode="auto">
          <a:xfrm>
            <a:off x="1509713" y="2420938"/>
            <a:ext cx="9144000" cy="2014537"/>
          </a:xfrm>
          <a:prstGeom prst="rect">
            <a:avLst/>
          </a:prstGeom>
          <a:noFill/>
          <a:ln w="9525">
            <a:noFill/>
            <a:miter lim="800000"/>
            <a:headEnd/>
            <a:tailEnd/>
          </a:ln>
        </p:spPr>
        <p:txBody>
          <a:bodyPr>
            <a:spAutoFit/>
          </a:bodyPr>
          <a:lstStyle/>
          <a:p>
            <a:r>
              <a:rPr lang="en-US" altLang="en-US" sz="1800"/>
              <a:t>What is a wave? There is always a pattern and motion associated to the wave; the ripples of a</a:t>
            </a:r>
          </a:p>
          <a:p>
            <a:r>
              <a:rPr lang="en-US" altLang="en-US" sz="1800"/>
              <a:t>stone thrown in a pond. If you take a picture from the ripples on the pond you realize that there are regular patterns that repeat in water, and you can possibly count the number of peaks on the water surface, that are separated by “wavelength". You can also only consider a fixed point on the surface, and monitor its motion as it goes up and down, or oscillates. It takes a “period" for each point on the pond to repeat its position. The pattern on the wave (for example the peaks) have a certain “speed“ or “wave velocity"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495425" y="214313"/>
            <a:ext cx="9144000" cy="1739900"/>
          </a:xfrm>
          <a:prstGeom prst="rect">
            <a:avLst/>
          </a:prstGeom>
          <a:noFill/>
          <a:ln w="9525">
            <a:noFill/>
            <a:miter lim="800000"/>
            <a:headEnd/>
            <a:tailEnd/>
          </a:ln>
        </p:spPr>
        <p:txBody>
          <a:bodyPr>
            <a:spAutoFit/>
          </a:bodyPr>
          <a:lstStyle/>
          <a:p>
            <a:r>
              <a:rPr lang="en-US" altLang="en-US" sz="1800"/>
              <a:t>When a wave goes through a medium it does not mean that the medium is necessarily moving with it.. The wave propagate for huge distances, while each particle responsible for the</a:t>
            </a:r>
          </a:p>
          <a:p>
            <a:r>
              <a:rPr lang="en-US" altLang="en-US" sz="1800"/>
              <a:t>wave motion stays at the same average position, just inducing the motion of the next particle. In most cases, the wave starts from a local oscillation ,  and propagates radially from there, like rings produced by a duck paddling on a pond.  In the case of light, it is the electric field produced</a:t>
            </a:r>
          </a:p>
          <a:p>
            <a:r>
              <a:rPr lang="en-US" altLang="en-US" sz="1800"/>
              <a:t>by a charge oscillating up and down that starts off the wave. </a:t>
            </a:r>
          </a:p>
        </p:txBody>
      </p:sp>
      <p:pic>
        <p:nvPicPr>
          <p:cNvPr id="19458" name="Picture 5"/>
          <p:cNvPicPr>
            <a:picLocks noChangeAspect="1" noChangeArrowheads="1"/>
          </p:cNvPicPr>
          <p:nvPr/>
        </p:nvPicPr>
        <p:blipFill>
          <a:blip r:embed="rId2"/>
          <a:srcRect/>
          <a:stretch>
            <a:fillRect/>
          </a:stretch>
        </p:blipFill>
        <p:spPr bwMode="auto">
          <a:xfrm>
            <a:off x="2166938" y="1939925"/>
            <a:ext cx="6742112" cy="2835275"/>
          </a:xfrm>
          <a:prstGeom prst="rect">
            <a:avLst/>
          </a:prstGeom>
          <a:noFill/>
          <a:ln w="9525">
            <a:noFill/>
            <a:miter lim="800000"/>
            <a:headEnd/>
            <a:tailEnd/>
          </a:ln>
        </p:spPr>
      </p:pic>
      <p:sp>
        <p:nvSpPr>
          <p:cNvPr id="19459" name="Text Box 6"/>
          <p:cNvSpPr txBox="1">
            <a:spLocks noChangeArrowheads="1"/>
          </p:cNvSpPr>
          <p:nvPr/>
        </p:nvSpPr>
        <p:spPr bwMode="auto">
          <a:xfrm>
            <a:off x="1495425" y="4973638"/>
            <a:ext cx="9169400" cy="1190625"/>
          </a:xfrm>
          <a:prstGeom prst="rect">
            <a:avLst/>
          </a:prstGeom>
          <a:noFill/>
          <a:ln w="9525">
            <a:noFill/>
            <a:miter lim="800000"/>
            <a:headEnd/>
            <a:tailEnd/>
          </a:ln>
        </p:spPr>
        <p:txBody>
          <a:bodyPr wrap="none">
            <a:spAutoFit/>
          </a:bodyPr>
          <a:lstStyle/>
          <a:p>
            <a:r>
              <a:rPr lang="en-US" altLang="en-US" sz="1800"/>
              <a:t>The electric field produces a magnetic field that produces an electric field, and that is essentially</a:t>
            </a:r>
          </a:p>
          <a:p>
            <a:r>
              <a:rPr lang="en-US" altLang="en-US" sz="1800"/>
              <a:t>how light waves propagate. The velocity of a wave is a property of the medium in which the wave</a:t>
            </a:r>
          </a:p>
          <a:p>
            <a:r>
              <a:rPr lang="en-US" altLang="en-US" sz="1800"/>
              <a:t>propagates. Sound waves propagate at 343 m/s in dry air at room temperature, and faster</a:t>
            </a:r>
          </a:p>
          <a:p>
            <a:r>
              <a:rPr lang="en-US" altLang="en-US" sz="1800"/>
              <a:t>in denser media. It is the opposite for the light waves which usually travel faster in air or vacuum.</a:t>
            </a:r>
          </a:p>
        </p:txBody>
      </p:sp>
      <p:sp>
        <p:nvSpPr>
          <p:cNvPr id="8199" name="Text Box 7"/>
          <p:cNvSpPr txBox="1">
            <a:spLocks noChangeArrowheads="1"/>
          </p:cNvSpPr>
          <p:nvPr/>
        </p:nvSpPr>
        <p:spPr bwMode="auto">
          <a:xfrm>
            <a:off x="5387975" y="6265863"/>
            <a:ext cx="1471613" cy="457200"/>
          </a:xfrm>
          <a:prstGeom prst="rect">
            <a:avLst/>
          </a:prstGeom>
          <a:noFill/>
          <a:ln w="9525">
            <a:noFill/>
            <a:miter lim="800000"/>
            <a:headEnd/>
            <a:tailEnd/>
          </a:ln>
        </p:spPr>
        <p:txBody>
          <a:bodyPr>
            <a:spAutoFit/>
          </a:bodyPr>
          <a:lstStyle/>
          <a:p>
            <a:pPr>
              <a:spcBef>
                <a:spcPct val="50000"/>
              </a:spcBef>
            </a:pPr>
            <a:r>
              <a:rPr lang="en-US" altLang="en-US" sz="2400">
                <a:solidFill>
                  <a:srgbClr val="FF0000"/>
                </a:solidFill>
              </a:rPr>
              <a:t>dispersion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wipe(left)">
                                      <p:cBhvr>
                                        <p:cTn id="7"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5680075" y="2441575"/>
            <a:ext cx="1565275" cy="277813"/>
            <a:chOff x="2920" y="3807"/>
            <a:chExt cx="736" cy="513"/>
          </a:xfrm>
        </p:grpSpPr>
        <p:sp>
          <p:nvSpPr>
            <p:cNvPr id="20537" name="Freeform 3"/>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20538" name="Freeform 4"/>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245" name="Group 5"/>
          <p:cNvGrpSpPr>
            <a:grpSpLocks/>
          </p:cNvGrpSpPr>
          <p:nvPr/>
        </p:nvGrpSpPr>
        <p:grpSpPr bwMode="auto">
          <a:xfrm>
            <a:off x="8816975" y="2441575"/>
            <a:ext cx="1565275" cy="277813"/>
            <a:chOff x="2920" y="3807"/>
            <a:chExt cx="736" cy="513"/>
          </a:xfrm>
        </p:grpSpPr>
        <p:sp>
          <p:nvSpPr>
            <p:cNvPr id="20535" name="Freeform 6"/>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20536" name="Freeform 7"/>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248" name="Group 8"/>
          <p:cNvGrpSpPr>
            <a:grpSpLocks/>
          </p:cNvGrpSpPr>
          <p:nvPr/>
        </p:nvGrpSpPr>
        <p:grpSpPr bwMode="auto">
          <a:xfrm>
            <a:off x="7239000" y="2441575"/>
            <a:ext cx="1563688" cy="277813"/>
            <a:chOff x="2920" y="3807"/>
            <a:chExt cx="736" cy="513"/>
          </a:xfrm>
        </p:grpSpPr>
        <p:sp>
          <p:nvSpPr>
            <p:cNvPr id="20533" name="Freeform 9"/>
            <p:cNvSpPr>
              <a:spLocks/>
            </p:cNvSpPr>
            <p:nvPr/>
          </p:nvSpPr>
          <p:spPr bwMode="auto">
            <a:xfrm flipH="1">
              <a:off x="3282"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20534" name="Freeform 10"/>
            <p:cNvSpPr>
              <a:spLocks/>
            </p:cNvSpPr>
            <p:nvPr/>
          </p:nvSpPr>
          <p:spPr bwMode="auto">
            <a:xfrm>
              <a:off x="2920" y="3807"/>
              <a:ext cx="374" cy="513"/>
            </a:xfrm>
            <a:custGeom>
              <a:avLst/>
              <a:gdLst>
                <a:gd name="T0" fmla="*/ 0 w 357"/>
                <a:gd name="T1" fmla="*/ 513 h 513"/>
                <a:gd name="T2" fmla="*/ 79 w 357"/>
                <a:gd name="T3" fmla="*/ 498 h 513"/>
                <a:gd name="T4" fmla="*/ 161 w 357"/>
                <a:gd name="T5" fmla="*/ 435 h 513"/>
                <a:gd name="T6" fmla="*/ 227 w 357"/>
                <a:gd name="T7" fmla="*/ 303 h 513"/>
                <a:gd name="T8" fmla="*/ 272 w 357"/>
                <a:gd name="T9" fmla="*/ 144 h 513"/>
                <a:gd name="T10" fmla="*/ 309 w 357"/>
                <a:gd name="T11" fmla="*/ 60 h 513"/>
                <a:gd name="T12" fmla="*/ 333 w 357"/>
                <a:gd name="T13" fmla="*/ 30 h 513"/>
                <a:gd name="T14" fmla="*/ 377 w 357"/>
                <a:gd name="T15" fmla="*/ 9 h 513"/>
                <a:gd name="T16" fmla="*/ 419 w 357"/>
                <a:gd name="T17" fmla="*/ 0 h 513"/>
                <a:gd name="T18" fmla="*/ 452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251" name="Group 11"/>
          <p:cNvGrpSpPr>
            <a:grpSpLocks/>
          </p:cNvGrpSpPr>
          <p:nvPr/>
        </p:nvGrpSpPr>
        <p:grpSpPr bwMode="auto">
          <a:xfrm>
            <a:off x="3217863" y="2492375"/>
            <a:ext cx="1565275" cy="277813"/>
            <a:chOff x="1247" y="1570"/>
            <a:chExt cx="986" cy="175"/>
          </a:xfrm>
        </p:grpSpPr>
        <p:sp>
          <p:nvSpPr>
            <p:cNvPr id="20531" name="Freeform 12"/>
            <p:cNvSpPr>
              <a:spLocks/>
            </p:cNvSpPr>
            <p:nvPr/>
          </p:nvSpPr>
          <p:spPr bwMode="auto">
            <a:xfrm flipH="1">
              <a:off x="1732"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20532" name="Freeform 13"/>
            <p:cNvSpPr>
              <a:spLocks/>
            </p:cNvSpPr>
            <p:nvPr/>
          </p:nvSpPr>
          <p:spPr bwMode="auto">
            <a:xfrm>
              <a:off x="1247"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grpSp>
        <p:nvGrpSpPr>
          <p:cNvPr id="10254" name="Group 14"/>
          <p:cNvGrpSpPr>
            <a:grpSpLocks/>
          </p:cNvGrpSpPr>
          <p:nvPr/>
        </p:nvGrpSpPr>
        <p:grpSpPr bwMode="auto">
          <a:xfrm>
            <a:off x="1639888" y="2492375"/>
            <a:ext cx="1563687" cy="277813"/>
            <a:chOff x="253" y="1570"/>
            <a:chExt cx="985" cy="175"/>
          </a:xfrm>
        </p:grpSpPr>
        <p:sp>
          <p:nvSpPr>
            <p:cNvPr id="20529" name="Freeform 15"/>
            <p:cNvSpPr>
              <a:spLocks/>
            </p:cNvSpPr>
            <p:nvPr/>
          </p:nvSpPr>
          <p:spPr bwMode="auto">
            <a:xfrm flipH="1">
              <a:off x="737"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sp>
          <p:nvSpPr>
            <p:cNvPr id="20530" name="Freeform 16"/>
            <p:cNvSpPr>
              <a:spLocks/>
            </p:cNvSpPr>
            <p:nvPr/>
          </p:nvSpPr>
          <p:spPr bwMode="auto">
            <a:xfrm>
              <a:off x="253" y="1570"/>
              <a:ext cx="501" cy="175"/>
            </a:xfrm>
            <a:custGeom>
              <a:avLst/>
              <a:gdLst>
                <a:gd name="T0" fmla="*/ 0 w 357"/>
                <a:gd name="T1" fmla="*/ 2 h 513"/>
                <a:gd name="T2" fmla="*/ 341 w 357"/>
                <a:gd name="T3" fmla="*/ 2 h 513"/>
                <a:gd name="T4" fmla="*/ 699 w 357"/>
                <a:gd name="T5" fmla="*/ 2 h 513"/>
                <a:gd name="T6" fmla="*/ 981 w 357"/>
                <a:gd name="T7" fmla="*/ 1 h 513"/>
                <a:gd name="T8" fmla="*/ 1173 w 357"/>
                <a:gd name="T9" fmla="*/ 1 h 513"/>
                <a:gd name="T10" fmla="*/ 1335 w 357"/>
                <a:gd name="T11" fmla="*/ 0 h 513"/>
                <a:gd name="T12" fmla="*/ 1434 w 357"/>
                <a:gd name="T13" fmla="*/ 0 h 513"/>
                <a:gd name="T14" fmla="*/ 1629 w 357"/>
                <a:gd name="T15" fmla="*/ 0 h 513"/>
                <a:gd name="T16" fmla="*/ 1808 w 357"/>
                <a:gd name="T17" fmla="*/ 0 h 513"/>
                <a:gd name="T18" fmla="*/ 1944 w 357"/>
                <a:gd name="T19" fmla="*/ 0 h 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513"/>
                <a:gd name="T32" fmla="*/ 357 w 357"/>
                <a:gd name="T33" fmla="*/ 513 h 5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513">
                  <a:moveTo>
                    <a:pt x="0" y="513"/>
                  </a:moveTo>
                  <a:lnTo>
                    <a:pt x="63" y="498"/>
                  </a:lnTo>
                  <a:lnTo>
                    <a:pt x="128" y="435"/>
                  </a:lnTo>
                  <a:lnTo>
                    <a:pt x="180" y="303"/>
                  </a:lnTo>
                  <a:lnTo>
                    <a:pt x="216" y="144"/>
                  </a:lnTo>
                  <a:lnTo>
                    <a:pt x="245" y="60"/>
                  </a:lnTo>
                  <a:lnTo>
                    <a:pt x="264" y="30"/>
                  </a:lnTo>
                  <a:lnTo>
                    <a:pt x="299" y="9"/>
                  </a:lnTo>
                  <a:lnTo>
                    <a:pt x="332" y="0"/>
                  </a:lnTo>
                  <a:lnTo>
                    <a:pt x="357" y="0"/>
                  </a:lnTo>
                </a:path>
              </a:pathLst>
            </a:custGeom>
            <a:noFill/>
            <a:ln w="19050">
              <a:solidFill>
                <a:schemeClr val="tx1"/>
              </a:solidFill>
              <a:round/>
              <a:headEnd/>
              <a:tailEnd/>
            </a:ln>
          </p:spPr>
          <p:txBody>
            <a:bodyPr wrap="none" anchor="ctr"/>
            <a:lstStyle/>
            <a:p>
              <a:endParaRPr lang="en-US"/>
            </a:p>
          </p:txBody>
        </p:sp>
      </p:grpSp>
      <p:sp>
        <p:nvSpPr>
          <p:cNvPr id="20486" name="Freeform 17"/>
          <p:cNvSpPr>
            <a:spLocks/>
          </p:cNvSpPr>
          <p:nvPr/>
        </p:nvSpPr>
        <p:spPr bwMode="auto">
          <a:xfrm>
            <a:off x="5632450" y="1949450"/>
            <a:ext cx="155575" cy="774700"/>
          </a:xfrm>
          <a:custGeom>
            <a:avLst/>
            <a:gdLst>
              <a:gd name="T0" fmla="*/ 2147483647 w 98"/>
              <a:gd name="T1" fmla="*/ 0 h 488"/>
              <a:gd name="T2" fmla="*/ 2147483647 w 98"/>
              <a:gd name="T3" fmla="*/ 2147483647 h 488"/>
              <a:gd name="T4" fmla="*/ 2147483647 w 98"/>
              <a:gd name="T5" fmla="*/ 2147483647 h 488"/>
              <a:gd name="T6" fmla="*/ 2147483647 w 98"/>
              <a:gd name="T7" fmla="*/ 2147483647 h 488"/>
              <a:gd name="T8" fmla="*/ 2147483647 w 98"/>
              <a:gd name="T9" fmla="*/ 2147483647 h 488"/>
              <a:gd name="T10" fmla="*/ 2147483647 w 98"/>
              <a:gd name="T11" fmla="*/ 2147483647 h 488"/>
              <a:gd name="T12" fmla="*/ 2147483647 w 98"/>
              <a:gd name="T13" fmla="*/ 2147483647 h 488"/>
              <a:gd name="T14" fmla="*/ 2147483647 w 98"/>
              <a:gd name="T15" fmla="*/ 2147483647 h 488"/>
              <a:gd name="T16" fmla="*/ 0 w 98"/>
              <a:gd name="T17" fmla="*/ 2147483647 h 4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8"/>
              <a:gd name="T29" fmla="*/ 98 w 98"/>
              <a:gd name="T30" fmla="*/ 488 h 4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8">
                <a:moveTo>
                  <a:pt x="98" y="0"/>
                </a:moveTo>
                <a:cubicBezTo>
                  <a:pt x="91" y="7"/>
                  <a:pt x="84" y="14"/>
                  <a:pt x="76" y="18"/>
                </a:cubicBezTo>
                <a:cubicBezTo>
                  <a:pt x="68" y="22"/>
                  <a:pt x="58" y="17"/>
                  <a:pt x="50" y="22"/>
                </a:cubicBezTo>
                <a:cubicBezTo>
                  <a:pt x="42" y="27"/>
                  <a:pt x="31" y="39"/>
                  <a:pt x="26" y="46"/>
                </a:cubicBezTo>
                <a:cubicBezTo>
                  <a:pt x="21" y="53"/>
                  <a:pt x="20" y="53"/>
                  <a:pt x="20" y="66"/>
                </a:cubicBezTo>
                <a:cubicBezTo>
                  <a:pt x="20" y="79"/>
                  <a:pt x="24" y="101"/>
                  <a:pt x="26" y="124"/>
                </a:cubicBezTo>
                <a:cubicBezTo>
                  <a:pt x="28" y="147"/>
                  <a:pt x="34" y="174"/>
                  <a:pt x="34" y="206"/>
                </a:cubicBezTo>
                <a:cubicBezTo>
                  <a:pt x="34" y="238"/>
                  <a:pt x="32" y="269"/>
                  <a:pt x="26" y="316"/>
                </a:cubicBezTo>
                <a:cubicBezTo>
                  <a:pt x="20" y="363"/>
                  <a:pt x="5" y="459"/>
                  <a:pt x="0" y="488"/>
                </a:cubicBezTo>
              </a:path>
            </a:pathLst>
          </a:custGeom>
          <a:noFill/>
          <a:ln w="25400">
            <a:solidFill>
              <a:schemeClr val="tx1"/>
            </a:solidFill>
            <a:round/>
            <a:headEnd/>
            <a:tailEnd/>
          </a:ln>
        </p:spPr>
        <p:txBody>
          <a:bodyPr/>
          <a:lstStyle/>
          <a:p>
            <a:endParaRPr lang="en-US"/>
          </a:p>
        </p:txBody>
      </p:sp>
      <p:sp>
        <p:nvSpPr>
          <p:cNvPr id="20487" name="Freeform 18"/>
          <p:cNvSpPr>
            <a:spLocks/>
          </p:cNvSpPr>
          <p:nvPr/>
        </p:nvSpPr>
        <p:spPr bwMode="auto">
          <a:xfrm>
            <a:off x="5786438" y="1889125"/>
            <a:ext cx="180975" cy="58738"/>
          </a:xfrm>
          <a:custGeom>
            <a:avLst/>
            <a:gdLst>
              <a:gd name="T0" fmla="*/ 2147483647 w 114"/>
              <a:gd name="T1" fmla="*/ 0 h 37"/>
              <a:gd name="T2" fmla="*/ 2147483647 w 114"/>
              <a:gd name="T3" fmla="*/ 2147483647 h 37"/>
              <a:gd name="T4" fmla="*/ 2147483647 w 114"/>
              <a:gd name="T5" fmla="*/ 2147483647 h 37"/>
              <a:gd name="T6" fmla="*/ 2147483647 w 114"/>
              <a:gd name="T7" fmla="*/ 2147483647 h 37"/>
              <a:gd name="T8" fmla="*/ 2147483647 w 114"/>
              <a:gd name="T9" fmla="*/ 2147483647 h 37"/>
              <a:gd name="T10" fmla="*/ 2147483647 w 114"/>
              <a:gd name="T11" fmla="*/ 2147483647 h 37"/>
              <a:gd name="T12" fmla="*/ 2147483647 w 114"/>
              <a:gd name="T13" fmla="*/ 2147483647 h 37"/>
              <a:gd name="T14" fmla="*/ 2147483647 w 114"/>
              <a:gd name="T15" fmla="*/ 2147483647 h 37"/>
              <a:gd name="T16" fmla="*/ 0 w 114"/>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37"/>
              <a:gd name="T29" fmla="*/ 114 w 11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37">
                <a:moveTo>
                  <a:pt x="6" y="0"/>
                </a:moveTo>
                <a:cubicBezTo>
                  <a:pt x="11" y="3"/>
                  <a:pt x="16" y="7"/>
                  <a:pt x="29" y="9"/>
                </a:cubicBezTo>
                <a:cubicBezTo>
                  <a:pt x="42" y="11"/>
                  <a:pt x="72" y="10"/>
                  <a:pt x="86" y="12"/>
                </a:cubicBezTo>
                <a:cubicBezTo>
                  <a:pt x="100" y="14"/>
                  <a:pt x="108" y="15"/>
                  <a:pt x="111" y="18"/>
                </a:cubicBezTo>
                <a:cubicBezTo>
                  <a:pt x="114" y="21"/>
                  <a:pt x="107" y="25"/>
                  <a:pt x="105" y="28"/>
                </a:cubicBezTo>
                <a:cubicBezTo>
                  <a:pt x="103" y="31"/>
                  <a:pt x="102" y="33"/>
                  <a:pt x="96" y="34"/>
                </a:cubicBezTo>
                <a:cubicBezTo>
                  <a:pt x="90" y="35"/>
                  <a:pt x="82" y="37"/>
                  <a:pt x="71" y="37"/>
                </a:cubicBezTo>
                <a:cubicBezTo>
                  <a:pt x="60" y="37"/>
                  <a:pt x="44" y="36"/>
                  <a:pt x="32" y="36"/>
                </a:cubicBezTo>
                <a:cubicBezTo>
                  <a:pt x="20" y="36"/>
                  <a:pt x="10" y="36"/>
                  <a:pt x="0" y="37"/>
                </a:cubicBezTo>
              </a:path>
            </a:pathLst>
          </a:custGeom>
          <a:noFill/>
          <a:ln w="25400">
            <a:solidFill>
              <a:schemeClr val="tx1"/>
            </a:solidFill>
            <a:round/>
            <a:headEnd/>
            <a:tailEnd/>
          </a:ln>
        </p:spPr>
        <p:txBody>
          <a:bodyPr/>
          <a:lstStyle/>
          <a:p>
            <a:endParaRPr lang="en-US"/>
          </a:p>
        </p:txBody>
      </p:sp>
      <p:sp>
        <p:nvSpPr>
          <p:cNvPr id="20488" name="Freeform 19"/>
          <p:cNvSpPr>
            <a:spLocks/>
          </p:cNvSpPr>
          <p:nvPr/>
        </p:nvSpPr>
        <p:spPr bwMode="auto">
          <a:xfrm>
            <a:off x="4781550" y="2717800"/>
            <a:ext cx="900113" cy="44450"/>
          </a:xfrm>
          <a:custGeom>
            <a:avLst/>
            <a:gdLst>
              <a:gd name="T0" fmla="*/ 0 w 567"/>
              <a:gd name="T1" fmla="*/ 2147483647 h 28"/>
              <a:gd name="T2" fmla="*/ 2147483647 w 567"/>
              <a:gd name="T3" fmla="*/ 2147483647 h 28"/>
              <a:gd name="T4" fmla="*/ 2147483647 w 567"/>
              <a:gd name="T5" fmla="*/ 2147483647 h 28"/>
              <a:gd name="T6" fmla="*/ 2147483647 w 567"/>
              <a:gd name="T7" fmla="*/ 2147483647 h 28"/>
              <a:gd name="T8" fmla="*/ 2147483647 w 567"/>
              <a:gd name="T9" fmla="*/ 2147483647 h 28"/>
              <a:gd name="T10" fmla="*/ 2147483647 w 567"/>
              <a:gd name="T11" fmla="*/ 2147483647 h 28"/>
              <a:gd name="T12" fmla="*/ 0 60000 65536"/>
              <a:gd name="T13" fmla="*/ 0 60000 65536"/>
              <a:gd name="T14" fmla="*/ 0 60000 65536"/>
              <a:gd name="T15" fmla="*/ 0 60000 65536"/>
              <a:gd name="T16" fmla="*/ 0 60000 65536"/>
              <a:gd name="T17" fmla="*/ 0 60000 65536"/>
              <a:gd name="T18" fmla="*/ 0 w 567"/>
              <a:gd name="T19" fmla="*/ 0 h 28"/>
              <a:gd name="T20" fmla="*/ 567 w 56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567" h="28">
                <a:moveTo>
                  <a:pt x="0" y="28"/>
                </a:moveTo>
                <a:cubicBezTo>
                  <a:pt x="48" y="22"/>
                  <a:pt x="97" y="17"/>
                  <a:pt x="132" y="13"/>
                </a:cubicBezTo>
                <a:cubicBezTo>
                  <a:pt x="167" y="9"/>
                  <a:pt x="178" y="1"/>
                  <a:pt x="210" y="1"/>
                </a:cubicBezTo>
                <a:cubicBezTo>
                  <a:pt x="242" y="1"/>
                  <a:pt x="292" y="10"/>
                  <a:pt x="324" y="10"/>
                </a:cubicBezTo>
                <a:cubicBezTo>
                  <a:pt x="356" y="10"/>
                  <a:pt x="365" y="2"/>
                  <a:pt x="405" y="1"/>
                </a:cubicBezTo>
                <a:cubicBezTo>
                  <a:pt x="445" y="0"/>
                  <a:pt x="506" y="0"/>
                  <a:pt x="567" y="1"/>
                </a:cubicBezTo>
              </a:path>
            </a:pathLst>
          </a:custGeom>
          <a:noFill/>
          <a:ln w="19050">
            <a:solidFill>
              <a:schemeClr val="tx1"/>
            </a:solidFill>
            <a:round/>
            <a:headEnd/>
            <a:tailEnd/>
          </a:ln>
        </p:spPr>
        <p:txBody>
          <a:bodyPr/>
          <a:lstStyle/>
          <a:p>
            <a:endParaRPr lang="en-US"/>
          </a:p>
        </p:txBody>
      </p:sp>
      <p:sp>
        <p:nvSpPr>
          <p:cNvPr id="20489" name="Freeform 20"/>
          <p:cNvSpPr>
            <a:spLocks/>
          </p:cNvSpPr>
          <p:nvPr/>
        </p:nvSpPr>
        <p:spPr bwMode="auto">
          <a:xfrm>
            <a:off x="4660900" y="1803400"/>
            <a:ext cx="1117600" cy="622300"/>
          </a:xfrm>
          <a:custGeom>
            <a:avLst/>
            <a:gdLst>
              <a:gd name="T0" fmla="*/ 2147483647 w 704"/>
              <a:gd name="T1" fmla="*/ 2147483647 h 392"/>
              <a:gd name="T2" fmla="*/ 2147483647 w 704"/>
              <a:gd name="T3" fmla="*/ 2147483647 h 392"/>
              <a:gd name="T4" fmla="*/ 2147483647 w 704"/>
              <a:gd name="T5" fmla="*/ 2147483647 h 392"/>
              <a:gd name="T6" fmla="*/ 2147483647 w 704"/>
              <a:gd name="T7" fmla="*/ 0 h 392"/>
              <a:gd name="T8" fmla="*/ 2147483647 w 704"/>
              <a:gd name="T9" fmla="*/ 2147483647 h 392"/>
              <a:gd name="T10" fmla="*/ 2147483647 w 704"/>
              <a:gd name="T11" fmla="*/ 2147483647 h 392"/>
              <a:gd name="T12" fmla="*/ 2147483647 w 704"/>
              <a:gd name="T13" fmla="*/ 2147483647 h 392"/>
              <a:gd name="T14" fmla="*/ 2147483647 w 704"/>
              <a:gd name="T15" fmla="*/ 2147483647 h 392"/>
              <a:gd name="T16" fmla="*/ 2147483647 w 704"/>
              <a:gd name="T17" fmla="*/ 2147483647 h 392"/>
              <a:gd name="T18" fmla="*/ 2147483647 w 704"/>
              <a:gd name="T19" fmla="*/ 2147483647 h 392"/>
              <a:gd name="T20" fmla="*/ 2147483647 w 704"/>
              <a:gd name="T21" fmla="*/ 2147483647 h 392"/>
              <a:gd name="T22" fmla="*/ 2147483647 w 704"/>
              <a:gd name="T23" fmla="*/ 2147483647 h 392"/>
              <a:gd name="T24" fmla="*/ 2147483647 w 704"/>
              <a:gd name="T25" fmla="*/ 2147483647 h 392"/>
              <a:gd name="T26" fmla="*/ 2147483647 w 704"/>
              <a:gd name="T27" fmla="*/ 2147483647 h 392"/>
              <a:gd name="T28" fmla="*/ 2147483647 w 704"/>
              <a:gd name="T29" fmla="*/ 2147483647 h 392"/>
              <a:gd name="T30" fmla="*/ 2147483647 w 704"/>
              <a:gd name="T31" fmla="*/ 2147483647 h 392"/>
              <a:gd name="T32" fmla="*/ 2147483647 w 704"/>
              <a:gd name="T33" fmla="*/ 2147483647 h 392"/>
              <a:gd name="T34" fmla="*/ 2147483647 w 704"/>
              <a:gd name="T35" fmla="*/ 2147483647 h 392"/>
              <a:gd name="T36" fmla="*/ 0 w 704"/>
              <a:gd name="T37" fmla="*/ 2147483647 h 3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4"/>
              <a:gd name="T58" fmla="*/ 0 h 392"/>
              <a:gd name="T59" fmla="*/ 704 w 704"/>
              <a:gd name="T60" fmla="*/ 392 h 3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4" h="392">
                <a:moveTo>
                  <a:pt x="704" y="52"/>
                </a:moveTo>
                <a:cubicBezTo>
                  <a:pt x="702" y="44"/>
                  <a:pt x="692" y="26"/>
                  <a:pt x="692" y="24"/>
                </a:cubicBezTo>
                <a:lnTo>
                  <a:pt x="672" y="4"/>
                </a:lnTo>
                <a:lnTo>
                  <a:pt x="620" y="0"/>
                </a:lnTo>
                <a:lnTo>
                  <a:pt x="600" y="2"/>
                </a:lnTo>
                <a:lnTo>
                  <a:pt x="546" y="26"/>
                </a:lnTo>
                <a:lnTo>
                  <a:pt x="522" y="60"/>
                </a:lnTo>
                <a:lnTo>
                  <a:pt x="506" y="104"/>
                </a:lnTo>
                <a:lnTo>
                  <a:pt x="506" y="136"/>
                </a:lnTo>
                <a:lnTo>
                  <a:pt x="506" y="204"/>
                </a:lnTo>
                <a:lnTo>
                  <a:pt x="522" y="240"/>
                </a:lnTo>
                <a:lnTo>
                  <a:pt x="516" y="278"/>
                </a:lnTo>
                <a:lnTo>
                  <a:pt x="516" y="332"/>
                </a:lnTo>
                <a:lnTo>
                  <a:pt x="484" y="372"/>
                </a:lnTo>
                <a:lnTo>
                  <a:pt x="426" y="392"/>
                </a:lnTo>
                <a:lnTo>
                  <a:pt x="362" y="392"/>
                </a:lnTo>
                <a:lnTo>
                  <a:pt x="258" y="362"/>
                </a:lnTo>
                <a:lnTo>
                  <a:pt x="168" y="330"/>
                </a:lnTo>
                <a:lnTo>
                  <a:pt x="0" y="278"/>
                </a:lnTo>
              </a:path>
            </a:pathLst>
          </a:custGeom>
          <a:noFill/>
          <a:ln w="25400">
            <a:solidFill>
              <a:schemeClr val="tx1"/>
            </a:solidFill>
            <a:round/>
            <a:headEnd/>
            <a:tailEnd/>
          </a:ln>
        </p:spPr>
        <p:txBody>
          <a:bodyPr/>
          <a:lstStyle/>
          <a:p>
            <a:endParaRPr lang="en-US"/>
          </a:p>
        </p:txBody>
      </p:sp>
      <p:sp>
        <p:nvSpPr>
          <p:cNvPr id="20490" name="Freeform 21"/>
          <p:cNvSpPr>
            <a:spLocks/>
          </p:cNvSpPr>
          <p:nvPr/>
        </p:nvSpPr>
        <p:spPr bwMode="auto">
          <a:xfrm>
            <a:off x="4657725" y="2247900"/>
            <a:ext cx="269875" cy="492125"/>
          </a:xfrm>
          <a:custGeom>
            <a:avLst/>
            <a:gdLst>
              <a:gd name="T0" fmla="*/ 0 w 170"/>
              <a:gd name="T1" fmla="*/ 0 h 310"/>
              <a:gd name="T2" fmla="*/ 2147483647 w 170"/>
              <a:gd name="T3" fmla="*/ 2147483647 h 310"/>
              <a:gd name="T4" fmla="*/ 2147483647 w 170"/>
              <a:gd name="T5" fmla="*/ 2147483647 h 310"/>
              <a:gd name="T6" fmla="*/ 2147483647 w 170"/>
              <a:gd name="T7" fmla="*/ 2147483647 h 310"/>
              <a:gd name="T8" fmla="*/ 0 60000 65536"/>
              <a:gd name="T9" fmla="*/ 0 60000 65536"/>
              <a:gd name="T10" fmla="*/ 0 60000 65536"/>
              <a:gd name="T11" fmla="*/ 0 60000 65536"/>
              <a:gd name="T12" fmla="*/ 0 w 170"/>
              <a:gd name="T13" fmla="*/ 0 h 310"/>
              <a:gd name="T14" fmla="*/ 170 w 170"/>
              <a:gd name="T15" fmla="*/ 310 h 310"/>
            </a:gdLst>
            <a:ahLst/>
            <a:cxnLst>
              <a:cxn ang="T8">
                <a:pos x="T0" y="T1"/>
              </a:cxn>
              <a:cxn ang="T9">
                <a:pos x="T2" y="T3"/>
              </a:cxn>
              <a:cxn ang="T10">
                <a:pos x="T4" y="T5"/>
              </a:cxn>
              <a:cxn ang="T11">
                <a:pos x="T6" y="T7"/>
              </a:cxn>
            </a:cxnLst>
            <a:rect l="T12" t="T13" r="T14" b="T15"/>
            <a:pathLst>
              <a:path w="170" h="310">
                <a:moveTo>
                  <a:pt x="0" y="0"/>
                </a:moveTo>
                <a:cubicBezTo>
                  <a:pt x="35" y="43"/>
                  <a:pt x="71" y="87"/>
                  <a:pt x="96" y="122"/>
                </a:cubicBezTo>
                <a:cubicBezTo>
                  <a:pt x="121" y="157"/>
                  <a:pt x="136" y="181"/>
                  <a:pt x="148" y="212"/>
                </a:cubicBezTo>
                <a:cubicBezTo>
                  <a:pt x="160" y="243"/>
                  <a:pt x="165" y="276"/>
                  <a:pt x="170" y="310"/>
                </a:cubicBezTo>
              </a:path>
            </a:pathLst>
          </a:custGeom>
          <a:noFill/>
          <a:ln w="25400">
            <a:solidFill>
              <a:schemeClr val="tx1"/>
            </a:solidFill>
            <a:round/>
            <a:headEnd/>
            <a:tailEnd/>
          </a:ln>
        </p:spPr>
        <p:txBody>
          <a:bodyPr/>
          <a:lstStyle/>
          <a:p>
            <a:endParaRPr lang="en-US"/>
          </a:p>
        </p:txBody>
      </p:sp>
      <p:sp>
        <p:nvSpPr>
          <p:cNvPr id="20491" name="Freeform 22" descr="Horizontal gestrichelt"/>
          <p:cNvSpPr>
            <a:spLocks/>
          </p:cNvSpPr>
          <p:nvPr/>
        </p:nvSpPr>
        <p:spPr bwMode="auto">
          <a:xfrm>
            <a:off x="5053013" y="2719388"/>
            <a:ext cx="481012" cy="355600"/>
          </a:xfrm>
          <a:custGeom>
            <a:avLst/>
            <a:gdLst>
              <a:gd name="T0" fmla="*/ 2147483647 w 303"/>
              <a:gd name="T1" fmla="*/ 2147483647 h 224"/>
              <a:gd name="T2" fmla="*/ 2147483647 w 303"/>
              <a:gd name="T3" fmla="*/ 2147483647 h 224"/>
              <a:gd name="T4" fmla="*/ 2147483647 w 303"/>
              <a:gd name="T5" fmla="*/ 2147483647 h 224"/>
              <a:gd name="T6" fmla="*/ 2147483647 w 303"/>
              <a:gd name="T7" fmla="*/ 2147483647 h 224"/>
              <a:gd name="T8" fmla="*/ 2147483647 w 303"/>
              <a:gd name="T9" fmla="*/ 2147483647 h 224"/>
              <a:gd name="T10" fmla="*/ 2147483647 w 303"/>
              <a:gd name="T11" fmla="*/ 2147483647 h 224"/>
              <a:gd name="T12" fmla="*/ 2147483647 w 303"/>
              <a:gd name="T13" fmla="*/ 2147483647 h 224"/>
              <a:gd name="T14" fmla="*/ 2147483647 w 303"/>
              <a:gd name="T15" fmla="*/ 2147483647 h 224"/>
              <a:gd name="T16" fmla="*/ 2147483647 w 303"/>
              <a:gd name="T17" fmla="*/ 2147483647 h 224"/>
              <a:gd name="T18" fmla="*/ 2147483647 w 303"/>
              <a:gd name="T19" fmla="*/ 2147483647 h 224"/>
              <a:gd name="T20" fmla="*/ 2147483647 w 303"/>
              <a:gd name="T21" fmla="*/ 2147483647 h 224"/>
              <a:gd name="T22" fmla="*/ 2147483647 w 303"/>
              <a:gd name="T23" fmla="*/ 2147483647 h 224"/>
              <a:gd name="T24" fmla="*/ 2147483647 w 303"/>
              <a:gd name="T25" fmla="*/ 2147483647 h 224"/>
              <a:gd name="T26" fmla="*/ 2147483647 w 303"/>
              <a:gd name="T27" fmla="*/ 2147483647 h 224"/>
              <a:gd name="T28" fmla="*/ 2147483647 w 303"/>
              <a:gd name="T29" fmla="*/ 2147483647 h 224"/>
              <a:gd name="T30" fmla="*/ 2147483647 w 303"/>
              <a:gd name="T31" fmla="*/ 2147483647 h 224"/>
              <a:gd name="T32" fmla="*/ 2147483647 w 303"/>
              <a:gd name="T33" fmla="*/ 2147483647 h 224"/>
              <a:gd name="T34" fmla="*/ 2147483647 w 303"/>
              <a:gd name="T35" fmla="*/ 2147483647 h 224"/>
              <a:gd name="T36" fmla="*/ 2147483647 w 303"/>
              <a:gd name="T37" fmla="*/ 2147483647 h 224"/>
              <a:gd name="T38" fmla="*/ 2147483647 w 303"/>
              <a:gd name="T39" fmla="*/ 2147483647 h 224"/>
              <a:gd name="T40" fmla="*/ 2147483647 w 303"/>
              <a:gd name="T41" fmla="*/ 2147483647 h 224"/>
              <a:gd name="T42" fmla="*/ 2147483647 w 303"/>
              <a:gd name="T43" fmla="*/ 2147483647 h 224"/>
              <a:gd name="T44" fmla="*/ 2147483647 w 303"/>
              <a:gd name="T45" fmla="*/ 2147483647 h 224"/>
              <a:gd name="T46" fmla="*/ 2147483647 w 303"/>
              <a:gd name="T47" fmla="*/ 2147483647 h 224"/>
              <a:gd name="T48" fmla="*/ 2147483647 w 303"/>
              <a:gd name="T49" fmla="*/ 2147483647 h 224"/>
              <a:gd name="T50" fmla="*/ 2147483647 w 303"/>
              <a:gd name="T51" fmla="*/ 2147483647 h 224"/>
              <a:gd name="T52" fmla="*/ 2147483647 w 303"/>
              <a:gd name="T53" fmla="*/ 2147483647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24"/>
              <a:gd name="T83" fmla="*/ 303 w 303"/>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24">
                <a:moveTo>
                  <a:pt x="91" y="6"/>
                </a:moveTo>
                <a:cubicBezTo>
                  <a:pt x="89" y="12"/>
                  <a:pt x="92" y="32"/>
                  <a:pt x="91" y="46"/>
                </a:cubicBezTo>
                <a:cubicBezTo>
                  <a:pt x="90" y="60"/>
                  <a:pt x="85" y="77"/>
                  <a:pt x="83" y="90"/>
                </a:cubicBezTo>
                <a:cubicBezTo>
                  <a:pt x="81" y="103"/>
                  <a:pt x="86" y="121"/>
                  <a:pt x="77" y="126"/>
                </a:cubicBezTo>
                <a:cubicBezTo>
                  <a:pt x="68" y="131"/>
                  <a:pt x="42" y="122"/>
                  <a:pt x="31" y="120"/>
                </a:cubicBezTo>
                <a:cubicBezTo>
                  <a:pt x="20" y="118"/>
                  <a:pt x="18" y="117"/>
                  <a:pt x="13" y="117"/>
                </a:cubicBezTo>
                <a:cubicBezTo>
                  <a:pt x="8" y="117"/>
                  <a:pt x="4" y="118"/>
                  <a:pt x="2" y="120"/>
                </a:cubicBezTo>
                <a:cubicBezTo>
                  <a:pt x="0" y="122"/>
                  <a:pt x="1" y="128"/>
                  <a:pt x="2" y="130"/>
                </a:cubicBezTo>
                <a:cubicBezTo>
                  <a:pt x="3" y="132"/>
                  <a:pt x="7" y="134"/>
                  <a:pt x="11" y="135"/>
                </a:cubicBezTo>
                <a:cubicBezTo>
                  <a:pt x="15" y="136"/>
                  <a:pt x="17" y="138"/>
                  <a:pt x="28" y="139"/>
                </a:cubicBezTo>
                <a:cubicBezTo>
                  <a:pt x="39" y="140"/>
                  <a:pt x="60" y="138"/>
                  <a:pt x="79" y="141"/>
                </a:cubicBezTo>
                <a:cubicBezTo>
                  <a:pt x="98" y="144"/>
                  <a:pt x="117" y="144"/>
                  <a:pt x="140" y="157"/>
                </a:cubicBezTo>
                <a:cubicBezTo>
                  <a:pt x="163" y="170"/>
                  <a:pt x="201" y="208"/>
                  <a:pt x="215" y="216"/>
                </a:cubicBezTo>
                <a:cubicBezTo>
                  <a:pt x="229" y="224"/>
                  <a:pt x="224" y="209"/>
                  <a:pt x="223" y="205"/>
                </a:cubicBezTo>
                <a:cubicBezTo>
                  <a:pt x="222" y="201"/>
                  <a:pt x="209" y="194"/>
                  <a:pt x="208" y="190"/>
                </a:cubicBezTo>
                <a:cubicBezTo>
                  <a:pt x="207" y="186"/>
                  <a:pt x="205" y="176"/>
                  <a:pt x="215" y="178"/>
                </a:cubicBezTo>
                <a:cubicBezTo>
                  <a:pt x="225" y="180"/>
                  <a:pt x="257" y="203"/>
                  <a:pt x="266" y="205"/>
                </a:cubicBezTo>
                <a:cubicBezTo>
                  <a:pt x="275" y="207"/>
                  <a:pt x="272" y="195"/>
                  <a:pt x="269" y="190"/>
                </a:cubicBezTo>
                <a:cubicBezTo>
                  <a:pt x="266" y="185"/>
                  <a:pt x="243" y="172"/>
                  <a:pt x="247" y="172"/>
                </a:cubicBezTo>
                <a:cubicBezTo>
                  <a:pt x="251" y="172"/>
                  <a:pt x="289" y="188"/>
                  <a:pt x="296" y="187"/>
                </a:cubicBezTo>
                <a:cubicBezTo>
                  <a:pt x="303" y="186"/>
                  <a:pt x="303" y="177"/>
                  <a:pt x="287" y="169"/>
                </a:cubicBezTo>
                <a:cubicBezTo>
                  <a:pt x="271" y="161"/>
                  <a:pt x="230" y="144"/>
                  <a:pt x="200" y="136"/>
                </a:cubicBezTo>
                <a:cubicBezTo>
                  <a:pt x="170" y="128"/>
                  <a:pt x="124" y="129"/>
                  <a:pt x="109" y="123"/>
                </a:cubicBezTo>
                <a:cubicBezTo>
                  <a:pt x="94" y="117"/>
                  <a:pt x="106" y="116"/>
                  <a:pt x="107" y="102"/>
                </a:cubicBezTo>
                <a:cubicBezTo>
                  <a:pt x="108" y="88"/>
                  <a:pt x="114" y="51"/>
                  <a:pt x="113" y="36"/>
                </a:cubicBezTo>
                <a:cubicBezTo>
                  <a:pt x="112" y="21"/>
                  <a:pt x="106" y="14"/>
                  <a:pt x="103" y="10"/>
                </a:cubicBezTo>
                <a:cubicBezTo>
                  <a:pt x="100" y="6"/>
                  <a:pt x="93" y="0"/>
                  <a:pt x="91" y="6"/>
                </a:cubicBezTo>
                <a:close/>
              </a:path>
            </a:pathLst>
          </a:custGeom>
          <a:blipFill dpi="0" rotWithShape="0">
            <a:blip r:embed="rId8"/>
            <a:srcRect/>
            <a:tile tx="0" ty="0" sx="100000" sy="100000" flip="none" algn="tl"/>
          </a:blipFill>
          <a:ln w="12700">
            <a:solidFill>
              <a:schemeClr val="tx1"/>
            </a:solidFill>
            <a:round/>
            <a:headEnd/>
            <a:tailEnd/>
          </a:ln>
        </p:spPr>
        <p:txBody>
          <a:bodyPr/>
          <a:lstStyle/>
          <a:p>
            <a:endParaRPr lang="en-US"/>
          </a:p>
        </p:txBody>
      </p:sp>
      <p:sp>
        <p:nvSpPr>
          <p:cNvPr id="20492" name="Freeform 23" descr="Horizontal gestrichelt"/>
          <p:cNvSpPr>
            <a:spLocks/>
          </p:cNvSpPr>
          <p:nvPr/>
        </p:nvSpPr>
        <p:spPr bwMode="auto">
          <a:xfrm>
            <a:off x="5080000" y="2714625"/>
            <a:ext cx="476250" cy="273050"/>
          </a:xfrm>
          <a:custGeom>
            <a:avLst/>
            <a:gdLst>
              <a:gd name="T0" fmla="*/ 2147483647 w 300"/>
              <a:gd name="T1" fmla="*/ 2147483647 h 172"/>
              <a:gd name="T2" fmla="*/ 2147483647 w 300"/>
              <a:gd name="T3" fmla="*/ 2147483647 h 172"/>
              <a:gd name="T4" fmla="*/ 2147483647 w 300"/>
              <a:gd name="T5" fmla="*/ 2147483647 h 172"/>
              <a:gd name="T6" fmla="*/ 2147483647 w 300"/>
              <a:gd name="T7" fmla="*/ 2147483647 h 172"/>
              <a:gd name="T8" fmla="*/ 2147483647 w 300"/>
              <a:gd name="T9" fmla="*/ 2147483647 h 172"/>
              <a:gd name="T10" fmla="*/ 2147483647 w 300"/>
              <a:gd name="T11" fmla="*/ 2147483647 h 172"/>
              <a:gd name="T12" fmla="*/ 2147483647 w 300"/>
              <a:gd name="T13" fmla="*/ 2147483647 h 172"/>
              <a:gd name="T14" fmla="*/ 2147483647 w 300"/>
              <a:gd name="T15" fmla="*/ 2147483647 h 172"/>
              <a:gd name="T16" fmla="*/ 2147483647 w 300"/>
              <a:gd name="T17" fmla="*/ 2147483647 h 172"/>
              <a:gd name="T18" fmla="*/ 2147483647 w 300"/>
              <a:gd name="T19" fmla="*/ 2147483647 h 172"/>
              <a:gd name="T20" fmla="*/ 2147483647 w 300"/>
              <a:gd name="T21" fmla="*/ 2147483647 h 172"/>
              <a:gd name="T22" fmla="*/ 2147483647 w 300"/>
              <a:gd name="T23" fmla="*/ 2147483647 h 172"/>
              <a:gd name="T24" fmla="*/ 2147483647 w 300"/>
              <a:gd name="T25" fmla="*/ 2147483647 h 172"/>
              <a:gd name="T26" fmla="*/ 2147483647 w 300"/>
              <a:gd name="T27" fmla="*/ 2147483647 h 172"/>
              <a:gd name="T28" fmla="*/ 2147483647 w 300"/>
              <a:gd name="T29" fmla="*/ 2147483647 h 172"/>
              <a:gd name="T30" fmla="*/ 2147483647 w 300"/>
              <a:gd name="T31" fmla="*/ 2147483647 h 172"/>
              <a:gd name="T32" fmla="*/ 2147483647 w 300"/>
              <a:gd name="T33" fmla="*/ 2147483647 h 172"/>
              <a:gd name="T34" fmla="*/ 2147483647 w 300"/>
              <a:gd name="T35" fmla="*/ 2147483647 h 172"/>
              <a:gd name="T36" fmla="*/ 2147483647 w 300"/>
              <a:gd name="T37" fmla="*/ 2147483647 h 172"/>
              <a:gd name="T38" fmla="*/ 2147483647 w 300"/>
              <a:gd name="T39" fmla="*/ 2147483647 h 172"/>
              <a:gd name="T40" fmla="*/ 2147483647 w 300"/>
              <a:gd name="T41" fmla="*/ 2147483647 h 172"/>
              <a:gd name="T42" fmla="*/ 2147483647 w 300"/>
              <a:gd name="T43" fmla="*/ 2147483647 h 172"/>
              <a:gd name="T44" fmla="*/ 2147483647 w 300"/>
              <a:gd name="T45" fmla="*/ 2147483647 h 172"/>
              <a:gd name="T46" fmla="*/ 2147483647 w 300"/>
              <a:gd name="T47" fmla="*/ 2147483647 h 172"/>
              <a:gd name="T48" fmla="*/ 2147483647 w 300"/>
              <a:gd name="T49" fmla="*/ 2147483647 h 172"/>
              <a:gd name="T50" fmla="*/ 2147483647 w 300"/>
              <a:gd name="T51" fmla="*/ 2147483647 h 172"/>
              <a:gd name="T52" fmla="*/ 2147483647 w 300"/>
              <a:gd name="T53" fmla="*/ 2147483647 h 1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0"/>
              <a:gd name="T82" fmla="*/ 0 h 172"/>
              <a:gd name="T83" fmla="*/ 300 w 300"/>
              <a:gd name="T84" fmla="*/ 172 h 1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0" h="172">
                <a:moveTo>
                  <a:pt x="23" y="4"/>
                </a:moveTo>
                <a:cubicBezTo>
                  <a:pt x="21" y="8"/>
                  <a:pt x="33" y="25"/>
                  <a:pt x="38" y="39"/>
                </a:cubicBezTo>
                <a:cubicBezTo>
                  <a:pt x="43" y="53"/>
                  <a:pt x="51" y="75"/>
                  <a:pt x="54" y="88"/>
                </a:cubicBezTo>
                <a:cubicBezTo>
                  <a:pt x="57" y="101"/>
                  <a:pt x="58" y="109"/>
                  <a:pt x="57" y="115"/>
                </a:cubicBezTo>
                <a:cubicBezTo>
                  <a:pt x="56" y="121"/>
                  <a:pt x="57" y="117"/>
                  <a:pt x="48" y="123"/>
                </a:cubicBezTo>
                <a:cubicBezTo>
                  <a:pt x="39" y="129"/>
                  <a:pt x="10" y="145"/>
                  <a:pt x="5" y="153"/>
                </a:cubicBezTo>
                <a:cubicBezTo>
                  <a:pt x="0" y="161"/>
                  <a:pt x="10" y="172"/>
                  <a:pt x="17" y="171"/>
                </a:cubicBezTo>
                <a:cubicBezTo>
                  <a:pt x="24" y="170"/>
                  <a:pt x="33" y="160"/>
                  <a:pt x="47" y="150"/>
                </a:cubicBezTo>
                <a:cubicBezTo>
                  <a:pt x="61" y="140"/>
                  <a:pt x="82" y="122"/>
                  <a:pt x="102" y="114"/>
                </a:cubicBezTo>
                <a:cubicBezTo>
                  <a:pt x="122" y="106"/>
                  <a:pt x="141" y="97"/>
                  <a:pt x="167" y="99"/>
                </a:cubicBezTo>
                <a:cubicBezTo>
                  <a:pt x="193" y="101"/>
                  <a:pt x="246" y="125"/>
                  <a:pt x="260" y="126"/>
                </a:cubicBezTo>
                <a:cubicBezTo>
                  <a:pt x="274" y="127"/>
                  <a:pt x="251" y="111"/>
                  <a:pt x="252" y="108"/>
                </a:cubicBezTo>
                <a:cubicBezTo>
                  <a:pt x="253" y="105"/>
                  <a:pt x="262" y="107"/>
                  <a:pt x="267" y="108"/>
                </a:cubicBezTo>
                <a:cubicBezTo>
                  <a:pt x="272" y="109"/>
                  <a:pt x="283" y="113"/>
                  <a:pt x="284" y="112"/>
                </a:cubicBezTo>
                <a:cubicBezTo>
                  <a:pt x="285" y="111"/>
                  <a:pt x="275" y="103"/>
                  <a:pt x="276" y="99"/>
                </a:cubicBezTo>
                <a:cubicBezTo>
                  <a:pt x="277" y="95"/>
                  <a:pt x="284" y="88"/>
                  <a:pt x="288" y="87"/>
                </a:cubicBezTo>
                <a:cubicBezTo>
                  <a:pt x="292" y="86"/>
                  <a:pt x="300" y="95"/>
                  <a:pt x="299" y="94"/>
                </a:cubicBezTo>
                <a:cubicBezTo>
                  <a:pt x="298" y="93"/>
                  <a:pt x="286" y="84"/>
                  <a:pt x="281" y="81"/>
                </a:cubicBezTo>
                <a:cubicBezTo>
                  <a:pt x="276" y="78"/>
                  <a:pt x="275" y="80"/>
                  <a:pt x="266" y="78"/>
                </a:cubicBezTo>
                <a:cubicBezTo>
                  <a:pt x="257" y="76"/>
                  <a:pt x="241" y="71"/>
                  <a:pt x="227" y="69"/>
                </a:cubicBezTo>
                <a:cubicBezTo>
                  <a:pt x="213" y="67"/>
                  <a:pt x="194" y="65"/>
                  <a:pt x="180" y="66"/>
                </a:cubicBezTo>
                <a:cubicBezTo>
                  <a:pt x="166" y="67"/>
                  <a:pt x="152" y="74"/>
                  <a:pt x="144" y="76"/>
                </a:cubicBezTo>
                <a:cubicBezTo>
                  <a:pt x="136" y="78"/>
                  <a:pt x="139" y="75"/>
                  <a:pt x="129" y="78"/>
                </a:cubicBezTo>
                <a:cubicBezTo>
                  <a:pt x="119" y="81"/>
                  <a:pt x="96" y="99"/>
                  <a:pt x="86" y="93"/>
                </a:cubicBezTo>
                <a:cubicBezTo>
                  <a:pt x="76" y="87"/>
                  <a:pt x="76" y="56"/>
                  <a:pt x="71" y="43"/>
                </a:cubicBezTo>
                <a:cubicBezTo>
                  <a:pt x="66" y="30"/>
                  <a:pt x="61" y="18"/>
                  <a:pt x="53" y="12"/>
                </a:cubicBezTo>
                <a:cubicBezTo>
                  <a:pt x="45" y="6"/>
                  <a:pt x="25" y="0"/>
                  <a:pt x="23" y="4"/>
                </a:cubicBezTo>
                <a:close/>
              </a:path>
            </a:pathLst>
          </a:custGeom>
          <a:blipFill dpi="0" rotWithShape="0">
            <a:blip r:embed="rId8"/>
            <a:srcRect/>
            <a:tile tx="0" ty="0" sx="100000" sy="100000" flip="none" algn="tl"/>
          </a:blipFill>
          <a:ln w="12700">
            <a:solidFill>
              <a:schemeClr val="tx1"/>
            </a:solidFill>
            <a:round/>
            <a:headEnd/>
            <a:tailEnd/>
          </a:ln>
        </p:spPr>
        <p:txBody>
          <a:bodyPr/>
          <a:lstStyle/>
          <a:p>
            <a:endParaRPr lang="en-US"/>
          </a:p>
        </p:txBody>
      </p:sp>
      <p:sp>
        <p:nvSpPr>
          <p:cNvPr id="20493" name="Arc 24"/>
          <p:cNvSpPr>
            <a:spLocks/>
          </p:cNvSpPr>
          <p:nvPr/>
        </p:nvSpPr>
        <p:spPr bwMode="auto">
          <a:xfrm>
            <a:off x="5359400" y="2771775"/>
            <a:ext cx="242888" cy="69850"/>
          </a:xfrm>
          <a:custGeom>
            <a:avLst/>
            <a:gdLst>
              <a:gd name="T0" fmla="*/ 0 w 33306"/>
              <a:gd name="T1" fmla="*/ 1219012 h 21600"/>
              <a:gd name="T2" fmla="*/ 686974045 w 33306"/>
              <a:gd name="T3" fmla="*/ 7638667 h 21600"/>
              <a:gd name="T4" fmla="*/ 241448207 w 33306"/>
              <a:gd name="T5" fmla="*/ 7638667 h 21600"/>
              <a:gd name="T6" fmla="*/ 0 60000 65536"/>
              <a:gd name="T7" fmla="*/ 0 60000 65536"/>
              <a:gd name="T8" fmla="*/ 0 60000 65536"/>
              <a:gd name="T9" fmla="*/ 0 w 33306"/>
              <a:gd name="T10" fmla="*/ 0 h 21600"/>
              <a:gd name="T11" fmla="*/ 33306 w 33306"/>
              <a:gd name="T12" fmla="*/ 21600 h 21600"/>
            </a:gdLst>
            <a:ahLst/>
            <a:cxnLst>
              <a:cxn ang="T6">
                <a:pos x="T0" y="T1"/>
              </a:cxn>
              <a:cxn ang="T7">
                <a:pos x="T2" y="T3"/>
              </a:cxn>
              <a:cxn ang="T8">
                <a:pos x="T4" y="T5"/>
              </a:cxn>
            </a:cxnLst>
            <a:rect l="T9" t="T10" r="T11" b="T12"/>
            <a:pathLst>
              <a:path w="33306" h="21600" fill="none" extrusionOk="0">
                <a:moveTo>
                  <a:pt x="0" y="3447"/>
                </a:moveTo>
                <a:cubicBezTo>
                  <a:pt x="3489" y="1196"/>
                  <a:pt x="7553" y="0"/>
                  <a:pt x="11706" y="0"/>
                </a:cubicBezTo>
                <a:cubicBezTo>
                  <a:pt x="23635" y="0"/>
                  <a:pt x="33306" y="9670"/>
                  <a:pt x="33306" y="21600"/>
                </a:cubicBezTo>
              </a:path>
              <a:path w="33306" h="21600" stroke="0" extrusionOk="0">
                <a:moveTo>
                  <a:pt x="0" y="3447"/>
                </a:moveTo>
                <a:cubicBezTo>
                  <a:pt x="3489" y="1196"/>
                  <a:pt x="7553" y="0"/>
                  <a:pt x="11706" y="0"/>
                </a:cubicBezTo>
                <a:cubicBezTo>
                  <a:pt x="23635" y="0"/>
                  <a:pt x="33306" y="9670"/>
                  <a:pt x="33306" y="21600"/>
                </a:cubicBezTo>
                <a:lnTo>
                  <a:pt x="11706" y="21600"/>
                </a:lnTo>
                <a:lnTo>
                  <a:pt x="0" y="3447"/>
                </a:lnTo>
                <a:close/>
              </a:path>
            </a:pathLst>
          </a:custGeom>
          <a:noFill/>
          <a:ln w="12700">
            <a:solidFill>
              <a:schemeClr val="tx1"/>
            </a:solidFill>
            <a:round/>
            <a:headEnd/>
            <a:tailEnd/>
          </a:ln>
        </p:spPr>
        <p:txBody>
          <a:bodyPr wrap="none" anchor="ctr"/>
          <a:lstStyle/>
          <a:p>
            <a:endParaRPr lang="en-US"/>
          </a:p>
        </p:txBody>
      </p:sp>
      <p:sp>
        <p:nvSpPr>
          <p:cNvPr id="20494" name="Arc 25"/>
          <p:cNvSpPr>
            <a:spLocks/>
          </p:cNvSpPr>
          <p:nvPr/>
        </p:nvSpPr>
        <p:spPr bwMode="auto">
          <a:xfrm>
            <a:off x="5138738" y="3011488"/>
            <a:ext cx="225425" cy="227012"/>
          </a:xfrm>
          <a:custGeom>
            <a:avLst/>
            <a:gdLst>
              <a:gd name="T0" fmla="*/ 1264888563 w 18558"/>
              <a:gd name="T1" fmla="*/ 0 h 21064"/>
              <a:gd name="T2" fmla="*/ 2147483647 w 18558"/>
              <a:gd name="T3" fmla="*/ 1455664895 h 21064"/>
              <a:gd name="T4" fmla="*/ 0 w 18558"/>
              <a:gd name="T5" fmla="*/ 2147483647 h 21064"/>
              <a:gd name="T6" fmla="*/ 0 60000 65536"/>
              <a:gd name="T7" fmla="*/ 0 60000 65536"/>
              <a:gd name="T8" fmla="*/ 0 60000 65536"/>
              <a:gd name="T9" fmla="*/ 0 w 18558"/>
              <a:gd name="T10" fmla="*/ 0 h 21064"/>
              <a:gd name="T11" fmla="*/ 18558 w 18558"/>
              <a:gd name="T12" fmla="*/ 21064 h 21064"/>
            </a:gdLst>
            <a:ahLst/>
            <a:cxnLst>
              <a:cxn ang="T6">
                <a:pos x="T0" y="T1"/>
              </a:cxn>
              <a:cxn ang="T7">
                <a:pos x="T2" y="T3"/>
              </a:cxn>
              <a:cxn ang="T8">
                <a:pos x="T4" y="T5"/>
              </a:cxn>
            </a:cxnLst>
            <a:rect l="T9" t="T10" r="T11" b="T12"/>
            <a:pathLst>
              <a:path w="18558" h="21064" fill="none" extrusionOk="0">
                <a:moveTo>
                  <a:pt x="4782" y="0"/>
                </a:moveTo>
                <a:cubicBezTo>
                  <a:pt x="10551" y="1310"/>
                  <a:pt x="15531" y="4929"/>
                  <a:pt x="18558" y="10011"/>
                </a:cubicBezTo>
              </a:path>
              <a:path w="18558" h="21064" stroke="0" extrusionOk="0">
                <a:moveTo>
                  <a:pt x="4782" y="0"/>
                </a:moveTo>
                <a:cubicBezTo>
                  <a:pt x="10551" y="1310"/>
                  <a:pt x="15531" y="4929"/>
                  <a:pt x="18558" y="10011"/>
                </a:cubicBezTo>
                <a:lnTo>
                  <a:pt x="0" y="21064"/>
                </a:lnTo>
                <a:lnTo>
                  <a:pt x="4782" y="0"/>
                </a:lnTo>
                <a:close/>
              </a:path>
            </a:pathLst>
          </a:custGeom>
          <a:noFill/>
          <a:ln w="12700">
            <a:solidFill>
              <a:schemeClr val="tx1"/>
            </a:solidFill>
            <a:round/>
            <a:headEnd/>
            <a:tailEnd/>
          </a:ln>
        </p:spPr>
        <p:txBody>
          <a:bodyPr wrap="none" anchor="ctr"/>
          <a:lstStyle/>
          <a:p>
            <a:endParaRPr lang="en-US"/>
          </a:p>
        </p:txBody>
      </p:sp>
      <p:sp>
        <p:nvSpPr>
          <p:cNvPr id="20495" name="Freeform 26"/>
          <p:cNvSpPr>
            <a:spLocks/>
          </p:cNvSpPr>
          <p:nvPr/>
        </p:nvSpPr>
        <p:spPr bwMode="auto">
          <a:xfrm>
            <a:off x="4691063" y="1819275"/>
            <a:ext cx="1093787" cy="904875"/>
          </a:xfrm>
          <a:custGeom>
            <a:avLst/>
            <a:gdLst>
              <a:gd name="T0" fmla="*/ 2147483647 w 689"/>
              <a:gd name="T1" fmla="*/ 2147483647 h 570"/>
              <a:gd name="T2" fmla="*/ 2147483647 w 689"/>
              <a:gd name="T3" fmla="*/ 2147483647 h 570"/>
              <a:gd name="T4" fmla="*/ 2147483647 w 689"/>
              <a:gd name="T5" fmla="*/ 2147483647 h 570"/>
              <a:gd name="T6" fmla="*/ 2147483647 w 689"/>
              <a:gd name="T7" fmla="*/ 0 h 570"/>
              <a:gd name="T8" fmla="*/ 2147483647 w 689"/>
              <a:gd name="T9" fmla="*/ 2147483647 h 570"/>
              <a:gd name="T10" fmla="*/ 2147483647 w 689"/>
              <a:gd name="T11" fmla="*/ 2147483647 h 570"/>
              <a:gd name="T12" fmla="*/ 2147483647 w 689"/>
              <a:gd name="T13" fmla="*/ 2147483647 h 570"/>
              <a:gd name="T14" fmla="*/ 2147483647 w 689"/>
              <a:gd name="T15" fmla="*/ 2147483647 h 570"/>
              <a:gd name="T16" fmla="*/ 2147483647 w 689"/>
              <a:gd name="T17" fmla="*/ 2147483647 h 570"/>
              <a:gd name="T18" fmla="*/ 2147483647 w 689"/>
              <a:gd name="T19" fmla="*/ 2147483647 h 570"/>
              <a:gd name="T20" fmla="*/ 2147483647 w 689"/>
              <a:gd name="T21" fmla="*/ 2147483647 h 570"/>
              <a:gd name="T22" fmla="*/ 2147483647 w 689"/>
              <a:gd name="T23" fmla="*/ 2147483647 h 570"/>
              <a:gd name="T24" fmla="*/ 2147483647 w 689"/>
              <a:gd name="T25" fmla="*/ 2147483647 h 570"/>
              <a:gd name="T26" fmla="*/ 2147483647 w 689"/>
              <a:gd name="T27" fmla="*/ 2147483647 h 570"/>
              <a:gd name="T28" fmla="*/ 2147483647 w 689"/>
              <a:gd name="T29" fmla="*/ 2147483647 h 570"/>
              <a:gd name="T30" fmla="*/ 2147483647 w 689"/>
              <a:gd name="T31" fmla="*/ 2147483647 h 570"/>
              <a:gd name="T32" fmla="*/ 2147483647 w 689"/>
              <a:gd name="T33" fmla="*/ 2147483647 h 570"/>
              <a:gd name="T34" fmla="*/ 2147483647 w 689"/>
              <a:gd name="T35" fmla="*/ 2147483647 h 570"/>
              <a:gd name="T36" fmla="*/ 2147483647 w 689"/>
              <a:gd name="T37" fmla="*/ 2147483647 h 570"/>
              <a:gd name="T38" fmla="*/ 2147483647 w 689"/>
              <a:gd name="T39" fmla="*/ 2147483647 h 570"/>
              <a:gd name="T40" fmla="*/ 2147483647 w 689"/>
              <a:gd name="T41" fmla="*/ 2147483647 h 570"/>
              <a:gd name="T42" fmla="*/ 2147483647 w 689"/>
              <a:gd name="T43" fmla="*/ 2147483647 h 570"/>
              <a:gd name="T44" fmla="*/ 2147483647 w 689"/>
              <a:gd name="T45" fmla="*/ 2147483647 h 570"/>
              <a:gd name="T46" fmla="*/ 2147483647 w 689"/>
              <a:gd name="T47" fmla="*/ 2147483647 h 570"/>
              <a:gd name="T48" fmla="*/ 2147483647 w 689"/>
              <a:gd name="T49" fmla="*/ 2147483647 h 570"/>
              <a:gd name="T50" fmla="*/ 2147483647 w 689"/>
              <a:gd name="T51" fmla="*/ 2147483647 h 570"/>
              <a:gd name="T52" fmla="*/ 2147483647 w 689"/>
              <a:gd name="T53" fmla="*/ 2147483647 h 570"/>
              <a:gd name="T54" fmla="*/ 2147483647 w 689"/>
              <a:gd name="T55" fmla="*/ 2147483647 h 570"/>
              <a:gd name="T56" fmla="*/ 2147483647 w 689"/>
              <a:gd name="T57" fmla="*/ 2147483647 h 570"/>
              <a:gd name="T58" fmla="*/ 2147483647 w 689"/>
              <a:gd name="T59" fmla="*/ 2147483647 h 570"/>
              <a:gd name="T60" fmla="*/ 2147483647 w 689"/>
              <a:gd name="T61" fmla="*/ 2147483647 h 570"/>
              <a:gd name="T62" fmla="*/ 2147483647 w 689"/>
              <a:gd name="T63" fmla="*/ 2147483647 h 570"/>
              <a:gd name="T64" fmla="*/ 2147483647 w 689"/>
              <a:gd name="T65" fmla="*/ 2147483647 h 570"/>
              <a:gd name="T66" fmla="*/ 0 w 689"/>
              <a:gd name="T67" fmla="*/ 2147483647 h 570"/>
              <a:gd name="T68" fmla="*/ 2147483647 w 689"/>
              <a:gd name="T69" fmla="*/ 2147483647 h 570"/>
              <a:gd name="T70" fmla="*/ 2147483647 w 689"/>
              <a:gd name="T71" fmla="*/ 2147483647 h 570"/>
              <a:gd name="T72" fmla="*/ 2147483647 w 689"/>
              <a:gd name="T73" fmla="*/ 2147483647 h 570"/>
              <a:gd name="T74" fmla="*/ 2147483647 w 689"/>
              <a:gd name="T75" fmla="*/ 2147483647 h 570"/>
              <a:gd name="T76" fmla="*/ 2147483647 w 689"/>
              <a:gd name="T77" fmla="*/ 2147483647 h 570"/>
              <a:gd name="T78" fmla="*/ 2147483647 w 689"/>
              <a:gd name="T79" fmla="*/ 2147483647 h 570"/>
              <a:gd name="T80" fmla="*/ 2147483647 w 689"/>
              <a:gd name="T81" fmla="*/ 2147483647 h 570"/>
              <a:gd name="T82" fmla="*/ 2147483647 w 689"/>
              <a:gd name="T83" fmla="*/ 2147483647 h 570"/>
              <a:gd name="T84" fmla="*/ 2147483647 w 689"/>
              <a:gd name="T85" fmla="*/ 2147483647 h 570"/>
              <a:gd name="T86" fmla="*/ 2147483647 w 689"/>
              <a:gd name="T87" fmla="*/ 2147483647 h 570"/>
              <a:gd name="T88" fmla="*/ 2147483647 w 689"/>
              <a:gd name="T89" fmla="*/ 2147483647 h 570"/>
              <a:gd name="T90" fmla="*/ 2147483647 w 689"/>
              <a:gd name="T91" fmla="*/ 2147483647 h 570"/>
              <a:gd name="T92" fmla="*/ 2147483647 w 689"/>
              <a:gd name="T93" fmla="*/ 2147483647 h 570"/>
              <a:gd name="T94" fmla="*/ 2147483647 w 689"/>
              <a:gd name="T95" fmla="*/ 2147483647 h 570"/>
              <a:gd name="T96" fmla="*/ 2147483647 w 689"/>
              <a:gd name="T97" fmla="*/ 2147483647 h 570"/>
              <a:gd name="T98" fmla="*/ 2147483647 w 689"/>
              <a:gd name="T99" fmla="*/ 2147483647 h 570"/>
              <a:gd name="T100" fmla="*/ 2147483647 w 689"/>
              <a:gd name="T101" fmla="*/ 2147483647 h 570"/>
              <a:gd name="T102" fmla="*/ 2147483647 w 689"/>
              <a:gd name="T103" fmla="*/ 2147483647 h 570"/>
              <a:gd name="T104" fmla="*/ 2147483647 w 689"/>
              <a:gd name="T105" fmla="*/ 2147483647 h 570"/>
              <a:gd name="T106" fmla="*/ 2147483647 w 689"/>
              <a:gd name="T107" fmla="*/ 2147483647 h 570"/>
              <a:gd name="T108" fmla="*/ 2147483647 w 689"/>
              <a:gd name="T109" fmla="*/ 2147483647 h 570"/>
              <a:gd name="T110" fmla="*/ 2147483647 w 689"/>
              <a:gd name="T111" fmla="*/ 2147483647 h 570"/>
              <a:gd name="T112" fmla="*/ 2147483647 w 689"/>
              <a:gd name="T113" fmla="*/ 2147483647 h 570"/>
              <a:gd name="T114" fmla="*/ 2147483647 w 689"/>
              <a:gd name="T115" fmla="*/ 2147483647 h 570"/>
              <a:gd name="T116" fmla="*/ 2147483647 w 689"/>
              <a:gd name="T117" fmla="*/ 2147483647 h 570"/>
              <a:gd name="T118" fmla="*/ 2147483647 w 689"/>
              <a:gd name="T119" fmla="*/ 2147483647 h 5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9"/>
              <a:gd name="T181" fmla="*/ 0 h 570"/>
              <a:gd name="T182" fmla="*/ 689 w 689"/>
              <a:gd name="T183" fmla="*/ 570 h 5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9" h="570">
                <a:moveTo>
                  <a:pt x="674" y="42"/>
                </a:moveTo>
                <a:cubicBezTo>
                  <a:pt x="672" y="35"/>
                  <a:pt x="673" y="31"/>
                  <a:pt x="666" y="27"/>
                </a:cubicBezTo>
                <a:cubicBezTo>
                  <a:pt x="663" y="23"/>
                  <a:pt x="663" y="18"/>
                  <a:pt x="659" y="14"/>
                </a:cubicBezTo>
                <a:cubicBezTo>
                  <a:pt x="653" y="8"/>
                  <a:pt x="643" y="4"/>
                  <a:pt x="636" y="0"/>
                </a:cubicBezTo>
                <a:cubicBezTo>
                  <a:pt x="630" y="3"/>
                  <a:pt x="629" y="6"/>
                  <a:pt x="623" y="2"/>
                </a:cubicBezTo>
                <a:cubicBezTo>
                  <a:pt x="612" y="3"/>
                  <a:pt x="607" y="5"/>
                  <a:pt x="597" y="3"/>
                </a:cubicBezTo>
                <a:cubicBezTo>
                  <a:pt x="585" y="5"/>
                  <a:pt x="580" y="7"/>
                  <a:pt x="570" y="9"/>
                </a:cubicBezTo>
                <a:cubicBezTo>
                  <a:pt x="566" y="15"/>
                  <a:pt x="554" y="20"/>
                  <a:pt x="546" y="21"/>
                </a:cubicBezTo>
                <a:cubicBezTo>
                  <a:pt x="540" y="25"/>
                  <a:pt x="534" y="28"/>
                  <a:pt x="528" y="33"/>
                </a:cubicBezTo>
                <a:cubicBezTo>
                  <a:pt x="523" y="41"/>
                  <a:pt x="517" y="47"/>
                  <a:pt x="513" y="56"/>
                </a:cubicBezTo>
                <a:cubicBezTo>
                  <a:pt x="511" y="68"/>
                  <a:pt x="504" y="78"/>
                  <a:pt x="498" y="89"/>
                </a:cubicBezTo>
                <a:cubicBezTo>
                  <a:pt x="494" y="113"/>
                  <a:pt x="493" y="136"/>
                  <a:pt x="498" y="161"/>
                </a:cubicBezTo>
                <a:cubicBezTo>
                  <a:pt x="491" y="170"/>
                  <a:pt x="492" y="184"/>
                  <a:pt x="497" y="195"/>
                </a:cubicBezTo>
                <a:cubicBezTo>
                  <a:pt x="499" y="204"/>
                  <a:pt x="506" y="210"/>
                  <a:pt x="509" y="218"/>
                </a:cubicBezTo>
                <a:cubicBezTo>
                  <a:pt x="511" y="230"/>
                  <a:pt x="512" y="243"/>
                  <a:pt x="507" y="254"/>
                </a:cubicBezTo>
                <a:cubicBezTo>
                  <a:pt x="507" y="271"/>
                  <a:pt x="512" y="311"/>
                  <a:pt x="501" y="333"/>
                </a:cubicBezTo>
                <a:cubicBezTo>
                  <a:pt x="499" y="341"/>
                  <a:pt x="497" y="347"/>
                  <a:pt x="489" y="348"/>
                </a:cubicBezTo>
                <a:cubicBezTo>
                  <a:pt x="487" y="359"/>
                  <a:pt x="491" y="348"/>
                  <a:pt x="483" y="354"/>
                </a:cubicBezTo>
                <a:cubicBezTo>
                  <a:pt x="478" y="358"/>
                  <a:pt x="476" y="369"/>
                  <a:pt x="471" y="374"/>
                </a:cubicBezTo>
                <a:cubicBezTo>
                  <a:pt x="467" y="379"/>
                  <a:pt x="456" y="380"/>
                  <a:pt x="450" y="381"/>
                </a:cubicBezTo>
                <a:cubicBezTo>
                  <a:pt x="442" y="385"/>
                  <a:pt x="434" y="386"/>
                  <a:pt x="425" y="387"/>
                </a:cubicBezTo>
                <a:cubicBezTo>
                  <a:pt x="418" y="390"/>
                  <a:pt x="405" y="399"/>
                  <a:pt x="405" y="399"/>
                </a:cubicBezTo>
                <a:cubicBezTo>
                  <a:pt x="383" y="398"/>
                  <a:pt x="360" y="396"/>
                  <a:pt x="339" y="392"/>
                </a:cubicBezTo>
                <a:cubicBezTo>
                  <a:pt x="338" y="391"/>
                  <a:pt x="336" y="390"/>
                  <a:pt x="335" y="390"/>
                </a:cubicBezTo>
                <a:cubicBezTo>
                  <a:pt x="330" y="389"/>
                  <a:pt x="325" y="391"/>
                  <a:pt x="321" y="389"/>
                </a:cubicBezTo>
                <a:cubicBezTo>
                  <a:pt x="319" y="388"/>
                  <a:pt x="320" y="385"/>
                  <a:pt x="318" y="384"/>
                </a:cubicBezTo>
                <a:cubicBezTo>
                  <a:pt x="315" y="382"/>
                  <a:pt x="310" y="382"/>
                  <a:pt x="306" y="381"/>
                </a:cubicBezTo>
                <a:cubicBezTo>
                  <a:pt x="301" y="377"/>
                  <a:pt x="297" y="377"/>
                  <a:pt x="291" y="375"/>
                </a:cubicBezTo>
                <a:cubicBezTo>
                  <a:pt x="281" y="368"/>
                  <a:pt x="269" y="369"/>
                  <a:pt x="257" y="368"/>
                </a:cubicBezTo>
                <a:cubicBezTo>
                  <a:pt x="251" y="366"/>
                  <a:pt x="246" y="365"/>
                  <a:pt x="240" y="362"/>
                </a:cubicBezTo>
                <a:cubicBezTo>
                  <a:pt x="235" y="354"/>
                  <a:pt x="224" y="354"/>
                  <a:pt x="215" y="353"/>
                </a:cubicBezTo>
                <a:cubicBezTo>
                  <a:pt x="209" y="351"/>
                  <a:pt x="212" y="352"/>
                  <a:pt x="207" y="350"/>
                </a:cubicBezTo>
                <a:lnTo>
                  <a:pt x="74" y="306"/>
                </a:lnTo>
                <a:lnTo>
                  <a:pt x="0" y="281"/>
                </a:lnTo>
                <a:lnTo>
                  <a:pt x="47" y="338"/>
                </a:lnTo>
                <a:lnTo>
                  <a:pt x="80" y="381"/>
                </a:lnTo>
                <a:lnTo>
                  <a:pt x="113" y="423"/>
                </a:lnTo>
                <a:lnTo>
                  <a:pt x="140" y="492"/>
                </a:lnTo>
                <a:lnTo>
                  <a:pt x="155" y="548"/>
                </a:lnTo>
                <a:lnTo>
                  <a:pt x="159" y="570"/>
                </a:lnTo>
                <a:lnTo>
                  <a:pt x="308" y="554"/>
                </a:lnTo>
                <a:lnTo>
                  <a:pt x="377" y="570"/>
                </a:lnTo>
                <a:lnTo>
                  <a:pt x="494" y="555"/>
                </a:lnTo>
                <a:lnTo>
                  <a:pt x="560" y="560"/>
                </a:lnTo>
                <a:lnTo>
                  <a:pt x="585" y="555"/>
                </a:lnTo>
                <a:lnTo>
                  <a:pt x="608" y="431"/>
                </a:lnTo>
                <a:lnTo>
                  <a:pt x="614" y="377"/>
                </a:lnTo>
                <a:lnTo>
                  <a:pt x="614" y="365"/>
                </a:lnTo>
                <a:lnTo>
                  <a:pt x="617" y="303"/>
                </a:lnTo>
                <a:lnTo>
                  <a:pt x="615" y="237"/>
                </a:lnTo>
                <a:lnTo>
                  <a:pt x="603" y="168"/>
                </a:lnTo>
                <a:lnTo>
                  <a:pt x="608" y="129"/>
                </a:lnTo>
                <a:cubicBezTo>
                  <a:pt x="609" y="125"/>
                  <a:pt x="609" y="120"/>
                  <a:pt x="611" y="117"/>
                </a:cubicBezTo>
                <a:cubicBezTo>
                  <a:pt x="613" y="114"/>
                  <a:pt x="618" y="116"/>
                  <a:pt x="621" y="113"/>
                </a:cubicBezTo>
                <a:cubicBezTo>
                  <a:pt x="624" y="110"/>
                  <a:pt x="625" y="103"/>
                  <a:pt x="629" y="102"/>
                </a:cubicBezTo>
                <a:cubicBezTo>
                  <a:pt x="634" y="100"/>
                  <a:pt x="640" y="101"/>
                  <a:pt x="645" y="101"/>
                </a:cubicBezTo>
                <a:cubicBezTo>
                  <a:pt x="647" y="95"/>
                  <a:pt x="649" y="93"/>
                  <a:pt x="654" y="89"/>
                </a:cubicBezTo>
                <a:cubicBezTo>
                  <a:pt x="668" y="91"/>
                  <a:pt x="677" y="93"/>
                  <a:pt x="683" y="78"/>
                </a:cubicBezTo>
                <a:cubicBezTo>
                  <a:pt x="685" y="68"/>
                  <a:pt x="689" y="55"/>
                  <a:pt x="678" y="51"/>
                </a:cubicBezTo>
                <a:cubicBezTo>
                  <a:pt x="677" y="43"/>
                  <a:pt x="679" y="45"/>
                  <a:pt x="674" y="42"/>
                </a:cubicBezTo>
                <a:close/>
              </a:path>
            </a:pathLst>
          </a:custGeom>
          <a:solidFill>
            <a:schemeClr val="bg1"/>
          </a:solidFill>
          <a:ln w="9525">
            <a:noFill/>
            <a:round/>
            <a:headEnd/>
            <a:tailEnd/>
          </a:ln>
        </p:spPr>
        <p:txBody>
          <a:bodyPr/>
          <a:lstStyle/>
          <a:p>
            <a:endParaRPr lang="en-US"/>
          </a:p>
        </p:txBody>
      </p:sp>
      <p:sp>
        <p:nvSpPr>
          <p:cNvPr id="20496" name="Oval 27"/>
          <p:cNvSpPr>
            <a:spLocks noChangeArrowheads="1"/>
          </p:cNvSpPr>
          <p:nvPr/>
        </p:nvSpPr>
        <p:spPr bwMode="auto">
          <a:xfrm>
            <a:off x="5668963" y="1860550"/>
            <a:ext cx="42862" cy="42863"/>
          </a:xfrm>
          <a:prstGeom prst="ellipse">
            <a:avLst/>
          </a:prstGeom>
          <a:noFill/>
          <a:ln w="12700">
            <a:solidFill>
              <a:schemeClr val="tx1"/>
            </a:solidFill>
            <a:round/>
            <a:headEnd/>
            <a:tailEnd/>
          </a:ln>
        </p:spPr>
        <p:txBody>
          <a:bodyPr wrap="none" anchor="ctr"/>
          <a:lstStyle/>
          <a:p>
            <a:endParaRPr lang="en-US" altLang="en-US"/>
          </a:p>
        </p:txBody>
      </p:sp>
      <p:grpSp>
        <p:nvGrpSpPr>
          <p:cNvPr id="10268" name="Group 28"/>
          <p:cNvGrpSpPr>
            <a:grpSpLocks/>
          </p:cNvGrpSpPr>
          <p:nvPr/>
        </p:nvGrpSpPr>
        <p:grpSpPr bwMode="auto">
          <a:xfrm>
            <a:off x="3724275" y="2466975"/>
            <a:ext cx="2755900" cy="762000"/>
            <a:chOff x="1566" y="1554"/>
            <a:chExt cx="1736" cy="480"/>
          </a:xfrm>
        </p:grpSpPr>
        <p:sp>
          <p:nvSpPr>
            <p:cNvPr id="20527" name="Arc 29"/>
            <p:cNvSpPr>
              <a:spLocks/>
            </p:cNvSpPr>
            <p:nvPr/>
          </p:nvSpPr>
          <p:spPr bwMode="auto">
            <a:xfrm flipV="1">
              <a:off x="2088" y="1554"/>
              <a:ext cx="1214" cy="480"/>
            </a:xfrm>
            <a:custGeom>
              <a:avLst/>
              <a:gdLst>
                <a:gd name="T0" fmla="*/ 0 w 21556"/>
                <a:gd name="T1" fmla="*/ 0 h 21600"/>
                <a:gd name="T2" fmla="*/ 0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20528" name="Arc 30"/>
            <p:cNvSpPr>
              <a:spLocks/>
            </p:cNvSpPr>
            <p:nvPr/>
          </p:nvSpPr>
          <p:spPr bwMode="auto">
            <a:xfrm flipH="1" flipV="1">
              <a:off x="1566" y="1627"/>
              <a:ext cx="529" cy="407"/>
            </a:xfrm>
            <a:custGeom>
              <a:avLst/>
              <a:gdLst>
                <a:gd name="T0" fmla="*/ 0 w 21600"/>
                <a:gd name="T1" fmla="*/ 0 h 35768"/>
                <a:gd name="T2" fmla="*/ 0 w 21600"/>
                <a:gd name="T3" fmla="*/ 0 h 35768"/>
                <a:gd name="T4" fmla="*/ 0 w 21600"/>
                <a:gd name="T5" fmla="*/ 0 h 35768"/>
                <a:gd name="T6" fmla="*/ 0 60000 65536"/>
                <a:gd name="T7" fmla="*/ 0 60000 65536"/>
                <a:gd name="T8" fmla="*/ 0 60000 65536"/>
                <a:gd name="T9" fmla="*/ 0 w 21600"/>
                <a:gd name="T10" fmla="*/ 0 h 35768"/>
                <a:gd name="T11" fmla="*/ 21600 w 21600"/>
                <a:gd name="T12" fmla="*/ 35768 h 35768"/>
              </a:gdLst>
              <a:ahLst/>
              <a:cxnLst>
                <a:cxn ang="T6">
                  <a:pos x="T0" y="T1"/>
                </a:cxn>
                <a:cxn ang="T7">
                  <a:pos x="T2" y="T3"/>
                </a:cxn>
                <a:cxn ang="T8">
                  <a:pos x="T4" y="T5"/>
                </a:cxn>
              </a:cxnLst>
              <a:rect l="T9" t="T10" r="T11" b="T12"/>
              <a:pathLst>
                <a:path w="21600" h="35768" fill="none" extrusionOk="0">
                  <a:moveTo>
                    <a:pt x="0" y="0"/>
                  </a:moveTo>
                  <a:cubicBezTo>
                    <a:pt x="11929" y="0"/>
                    <a:pt x="21600" y="9670"/>
                    <a:pt x="21600" y="21600"/>
                  </a:cubicBezTo>
                  <a:cubicBezTo>
                    <a:pt x="21600" y="26806"/>
                    <a:pt x="19719" y="31838"/>
                    <a:pt x="16304" y="35768"/>
                  </a:cubicBezTo>
                </a:path>
                <a:path w="21600" h="35768" stroke="0" extrusionOk="0">
                  <a:moveTo>
                    <a:pt x="0" y="0"/>
                  </a:moveTo>
                  <a:cubicBezTo>
                    <a:pt x="11929" y="0"/>
                    <a:pt x="21600" y="9670"/>
                    <a:pt x="21600" y="21600"/>
                  </a:cubicBezTo>
                  <a:cubicBezTo>
                    <a:pt x="21600" y="26806"/>
                    <a:pt x="19719" y="31838"/>
                    <a:pt x="16304" y="35768"/>
                  </a:cubicBezTo>
                  <a:lnTo>
                    <a:pt x="0" y="21600"/>
                  </a:lnTo>
                  <a:lnTo>
                    <a:pt x="0" y="0"/>
                  </a:lnTo>
                  <a:close/>
                </a:path>
              </a:pathLst>
            </a:custGeom>
            <a:noFill/>
            <a:ln w="9525">
              <a:solidFill>
                <a:schemeClr val="tx1"/>
              </a:solidFill>
              <a:round/>
              <a:headEnd/>
              <a:tailEnd/>
            </a:ln>
          </p:spPr>
          <p:txBody>
            <a:bodyPr wrap="none" anchor="ctr"/>
            <a:lstStyle/>
            <a:p>
              <a:endParaRPr lang="en-US"/>
            </a:p>
          </p:txBody>
        </p:sp>
      </p:grpSp>
      <p:grpSp>
        <p:nvGrpSpPr>
          <p:cNvPr id="10271" name="Group 31"/>
          <p:cNvGrpSpPr>
            <a:grpSpLocks/>
          </p:cNvGrpSpPr>
          <p:nvPr/>
        </p:nvGrpSpPr>
        <p:grpSpPr bwMode="auto">
          <a:xfrm>
            <a:off x="2314575" y="2238375"/>
            <a:ext cx="5715000" cy="1689100"/>
            <a:chOff x="678" y="1410"/>
            <a:chExt cx="3600" cy="1064"/>
          </a:xfrm>
        </p:grpSpPr>
        <p:sp>
          <p:nvSpPr>
            <p:cNvPr id="20525" name="Arc 32"/>
            <p:cNvSpPr>
              <a:spLocks/>
            </p:cNvSpPr>
            <p:nvPr/>
          </p:nvSpPr>
          <p:spPr bwMode="auto">
            <a:xfrm flipV="1">
              <a:off x="1587" y="1410"/>
              <a:ext cx="2691" cy="1064"/>
            </a:xfrm>
            <a:custGeom>
              <a:avLst/>
              <a:gdLst>
                <a:gd name="T0" fmla="*/ 0 w 21556"/>
                <a:gd name="T1" fmla="*/ 0 h 21600"/>
                <a:gd name="T2" fmla="*/ 1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20526" name="Arc 33"/>
            <p:cNvSpPr>
              <a:spLocks/>
            </p:cNvSpPr>
            <p:nvPr/>
          </p:nvSpPr>
          <p:spPr bwMode="auto">
            <a:xfrm flipH="1" flipV="1">
              <a:off x="678" y="1589"/>
              <a:ext cx="925" cy="884"/>
            </a:xfrm>
            <a:custGeom>
              <a:avLst/>
              <a:gdLst>
                <a:gd name="T0" fmla="*/ 0 w 21600"/>
                <a:gd name="T1" fmla="*/ 0 h 32214"/>
                <a:gd name="T2" fmla="*/ 0 w 21600"/>
                <a:gd name="T3" fmla="*/ 0 h 32214"/>
                <a:gd name="T4" fmla="*/ 0 w 21600"/>
                <a:gd name="T5" fmla="*/ 0 h 32214"/>
                <a:gd name="T6" fmla="*/ 0 60000 65536"/>
                <a:gd name="T7" fmla="*/ 0 60000 65536"/>
                <a:gd name="T8" fmla="*/ 0 60000 65536"/>
                <a:gd name="T9" fmla="*/ 0 w 21600"/>
                <a:gd name="T10" fmla="*/ 0 h 32214"/>
                <a:gd name="T11" fmla="*/ 21600 w 21600"/>
                <a:gd name="T12" fmla="*/ 32214 h 32214"/>
              </a:gdLst>
              <a:ahLst/>
              <a:cxnLst>
                <a:cxn ang="T6">
                  <a:pos x="T0" y="T1"/>
                </a:cxn>
                <a:cxn ang="T7">
                  <a:pos x="T2" y="T3"/>
                </a:cxn>
                <a:cxn ang="T8">
                  <a:pos x="T4" y="T5"/>
                </a:cxn>
              </a:cxnLst>
              <a:rect l="T9" t="T10" r="T11" b="T12"/>
              <a:pathLst>
                <a:path w="21600" h="32214" fill="none" extrusionOk="0">
                  <a:moveTo>
                    <a:pt x="0" y="0"/>
                  </a:moveTo>
                  <a:cubicBezTo>
                    <a:pt x="11929" y="0"/>
                    <a:pt x="21600" y="9670"/>
                    <a:pt x="21600" y="21600"/>
                  </a:cubicBezTo>
                  <a:cubicBezTo>
                    <a:pt x="21600" y="25319"/>
                    <a:pt x="20639" y="28975"/>
                    <a:pt x="18812" y="32214"/>
                  </a:cubicBezTo>
                </a:path>
                <a:path w="21600" h="32214" stroke="0" extrusionOk="0">
                  <a:moveTo>
                    <a:pt x="0" y="0"/>
                  </a:moveTo>
                  <a:cubicBezTo>
                    <a:pt x="11929" y="0"/>
                    <a:pt x="21600" y="9670"/>
                    <a:pt x="21600" y="21600"/>
                  </a:cubicBezTo>
                  <a:cubicBezTo>
                    <a:pt x="21600" y="25319"/>
                    <a:pt x="20639" y="28975"/>
                    <a:pt x="18812" y="32214"/>
                  </a:cubicBezTo>
                  <a:lnTo>
                    <a:pt x="0" y="21600"/>
                  </a:lnTo>
                  <a:lnTo>
                    <a:pt x="0" y="0"/>
                  </a:lnTo>
                  <a:close/>
                </a:path>
              </a:pathLst>
            </a:custGeom>
            <a:noFill/>
            <a:ln w="9525">
              <a:solidFill>
                <a:schemeClr val="tx1"/>
              </a:solidFill>
              <a:round/>
              <a:headEnd/>
              <a:tailEnd/>
            </a:ln>
          </p:spPr>
          <p:txBody>
            <a:bodyPr wrap="none" anchor="ctr"/>
            <a:lstStyle/>
            <a:p>
              <a:endParaRPr lang="en-US"/>
            </a:p>
          </p:txBody>
        </p:sp>
      </p:grpSp>
      <p:grpSp>
        <p:nvGrpSpPr>
          <p:cNvPr id="10274" name="Group 34"/>
          <p:cNvGrpSpPr>
            <a:grpSpLocks/>
          </p:cNvGrpSpPr>
          <p:nvPr/>
        </p:nvGrpSpPr>
        <p:grpSpPr bwMode="auto">
          <a:xfrm>
            <a:off x="1517650" y="2136775"/>
            <a:ext cx="8120063" cy="2362200"/>
            <a:chOff x="176" y="1346"/>
            <a:chExt cx="5115" cy="1488"/>
          </a:xfrm>
        </p:grpSpPr>
        <p:sp>
          <p:nvSpPr>
            <p:cNvPr id="20523" name="Arc 35"/>
            <p:cNvSpPr>
              <a:spLocks/>
            </p:cNvSpPr>
            <p:nvPr/>
          </p:nvSpPr>
          <p:spPr bwMode="auto">
            <a:xfrm flipV="1">
              <a:off x="1220" y="1346"/>
              <a:ext cx="4071" cy="1488"/>
            </a:xfrm>
            <a:custGeom>
              <a:avLst/>
              <a:gdLst>
                <a:gd name="T0" fmla="*/ 0 w 21556"/>
                <a:gd name="T1" fmla="*/ 0 h 21600"/>
                <a:gd name="T2" fmla="*/ 5 w 21556"/>
                <a:gd name="T3" fmla="*/ 0 h 21600"/>
                <a:gd name="T4" fmla="*/ 0 w 21556"/>
                <a:gd name="T5" fmla="*/ 0 h 21600"/>
                <a:gd name="T6" fmla="*/ 0 60000 65536"/>
                <a:gd name="T7" fmla="*/ 0 60000 65536"/>
                <a:gd name="T8" fmla="*/ 0 60000 65536"/>
                <a:gd name="T9" fmla="*/ 0 w 21556"/>
                <a:gd name="T10" fmla="*/ 0 h 21600"/>
                <a:gd name="T11" fmla="*/ 21556 w 21556"/>
                <a:gd name="T12" fmla="*/ 21600 h 21600"/>
              </a:gdLst>
              <a:ahLst/>
              <a:cxnLst>
                <a:cxn ang="T6">
                  <a:pos x="T0" y="T1"/>
                </a:cxn>
                <a:cxn ang="T7">
                  <a:pos x="T2" y="T3"/>
                </a:cxn>
                <a:cxn ang="T8">
                  <a:pos x="T4" y="T5"/>
                </a:cxn>
              </a:cxnLst>
              <a:rect l="T9" t="T10" r="T11" b="T12"/>
              <a:pathLst>
                <a:path w="21556" h="21600" fill="none" extrusionOk="0">
                  <a:moveTo>
                    <a:pt x="-1" y="0"/>
                  </a:moveTo>
                  <a:cubicBezTo>
                    <a:pt x="50" y="0"/>
                    <a:pt x="100" y="0"/>
                    <a:pt x="151" y="0"/>
                  </a:cubicBezTo>
                  <a:cubicBezTo>
                    <a:pt x="10960" y="0"/>
                    <a:pt x="20104" y="7989"/>
                    <a:pt x="21555" y="18701"/>
                  </a:cubicBezTo>
                </a:path>
                <a:path w="21556" h="21600" stroke="0" extrusionOk="0">
                  <a:moveTo>
                    <a:pt x="-1" y="0"/>
                  </a:moveTo>
                  <a:cubicBezTo>
                    <a:pt x="50" y="0"/>
                    <a:pt x="100" y="0"/>
                    <a:pt x="151" y="0"/>
                  </a:cubicBezTo>
                  <a:cubicBezTo>
                    <a:pt x="10960" y="0"/>
                    <a:pt x="20104" y="7989"/>
                    <a:pt x="21555" y="18701"/>
                  </a:cubicBezTo>
                  <a:lnTo>
                    <a:pt x="151" y="21600"/>
                  </a:lnTo>
                  <a:lnTo>
                    <a:pt x="-1" y="0"/>
                  </a:lnTo>
                  <a:close/>
                </a:path>
              </a:pathLst>
            </a:custGeom>
            <a:noFill/>
            <a:ln w="9525">
              <a:solidFill>
                <a:schemeClr val="tx1"/>
              </a:solidFill>
              <a:round/>
              <a:headEnd/>
              <a:tailEnd/>
            </a:ln>
          </p:spPr>
          <p:txBody>
            <a:bodyPr wrap="none" anchor="ctr"/>
            <a:lstStyle/>
            <a:p>
              <a:endParaRPr lang="en-US"/>
            </a:p>
          </p:txBody>
        </p:sp>
        <p:sp>
          <p:nvSpPr>
            <p:cNvPr id="20524" name="Arc 36"/>
            <p:cNvSpPr>
              <a:spLocks/>
            </p:cNvSpPr>
            <p:nvPr/>
          </p:nvSpPr>
          <p:spPr bwMode="auto">
            <a:xfrm flipH="1" flipV="1">
              <a:off x="176" y="2071"/>
              <a:ext cx="1067" cy="762"/>
            </a:xfrm>
            <a:custGeom>
              <a:avLst/>
              <a:gdLst>
                <a:gd name="T0" fmla="*/ 0 w 16966"/>
                <a:gd name="T1" fmla="*/ 0 h 21600"/>
                <a:gd name="T2" fmla="*/ 0 w 16966"/>
                <a:gd name="T3" fmla="*/ 0 h 21600"/>
                <a:gd name="T4" fmla="*/ 0 w 16966"/>
                <a:gd name="T5" fmla="*/ 0 h 21600"/>
                <a:gd name="T6" fmla="*/ 0 60000 65536"/>
                <a:gd name="T7" fmla="*/ 0 60000 65536"/>
                <a:gd name="T8" fmla="*/ 0 60000 65536"/>
                <a:gd name="T9" fmla="*/ 0 w 16966"/>
                <a:gd name="T10" fmla="*/ 0 h 21600"/>
                <a:gd name="T11" fmla="*/ 16966 w 16966"/>
                <a:gd name="T12" fmla="*/ 21600 h 21600"/>
              </a:gdLst>
              <a:ahLst/>
              <a:cxnLst>
                <a:cxn ang="T6">
                  <a:pos x="T0" y="T1"/>
                </a:cxn>
                <a:cxn ang="T7">
                  <a:pos x="T2" y="T3"/>
                </a:cxn>
                <a:cxn ang="T8">
                  <a:pos x="T4" y="T5"/>
                </a:cxn>
              </a:cxnLst>
              <a:rect l="T9" t="T10" r="T11" b="T12"/>
              <a:pathLst>
                <a:path w="16966" h="21600" fill="none" extrusionOk="0">
                  <a:moveTo>
                    <a:pt x="0" y="0"/>
                  </a:moveTo>
                  <a:cubicBezTo>
                    <a:pt x="6617" y="0"/>
                    <a:pt x="12869" y="3033"/>
                    <a:pt x="16965" y="8231"/>
                  </a:cubicBezTo>
                </a:path>
                <a:path w="16966" h="21600" stroke="0" extrusionOk="0">
                  <a:moveTo>
                    <a:pt x="0" y="0"/>
                  </a:moveTo>
                  <a:cubicBezTo>
                    <a:pt x="6617" y="0"/>
                    <a:pt x="12869" y="3033"/>
                    <a:pt x="16965" y="8231"/>
                  </a:cubicBezTo>
                  <a:lnTo>
                    <a:pt x="0" y="21600"/>
                  </a:lnTo>
                  <a:lnTo>
                    <a:pt x="0" y="0"/>
                  </a:lnTo>
                  <a:close/>
                </a:path>
              </a:pathLst>
            </a:custGeom>
            <a:noFill/>
            <a:ln w="9525">
              <a:solidFill>
                <a:schemeClr val="tx1"/>
              </a:solidFill>
              <a:round/>
              <a:headEnd/>
              <a:tailEnd/>
            </a:ln>
          </p:spPr>
          <p:txBody>
            <a:bodyPr wrap="none" anchor="ctr"/>
            <a:lstStyle/>
            <a:p>
              <a:endParaRPr lang="en-US"/>
            </a:p>
          </p:txBody>
        </p:sp>
      </p:grpSp>
      <p:sp>
        <p:nvSpPr>
          <p:cNvPr id="20500" name="Freeform 37"/>
          <p:cNvSpPr>
            <a:spLocks/>
          </p:cNvSpPr>
          <p:nvPr/>
        </p:nvSpPr>
        <p:spPr bwMode="auto">
          <a:xfrm>
            <a:off x="5032375" y="2486025"/>
            <a:ext cx="469900" cy="187325"/>
          </a:xfrm>
          <a:custGeom>
            <a:avLst/>
            <a:gdLst>
              <a:gd name="T0" fmla="*/ 2147483647 w 296"/>
              <a:gd name="T1" fmla="*/ 0 h 118"/>
              <a:gd name="T2" fmla="*/ 2147483647 w 296"/>
              <a:gd name="T3" fmla="*/ 2147483647 h 118"/>
              <a:gd name="T4" fmla="*/ 2147483647 w 296"/>
              <a:gd name="T5" fmla="*/ 2147483647 h 118"/>
              <a:gd name="T6" fmla="*/ 2147483647 w 296"/>
              <a:gd name="T7" fmla="*/ 2147483647 h 118"/>
              <a:gd name="T8" fmla="*/ 2147483647 w 296"/>
              <a:gd name="T9" fmla="*/ 2147483647 h 118"/>
              <a:gd name="T10" fmla="*/ 2147483647 w 296"/>
              <a:gd name="T11" fmla="*/ 2147483647 h 118"/>
              <a:gd name="T12" fmla="*/ 2147483647 w 296"/>
              <a:gd name="T13" fmla="*/ 2147483647 h 118"/>
              <a:gd name="T14" fmla="*/ 2147483647 w 296"/>
              <a:gd name="T15" fmla="*/ 2147483647 h 118"/>
              <a:gd name="T16" fmla="*/ 0 w 296"/>
              <a:gd name="T17" fmla="*/ 2147483647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6"/>
              <a:gd name="T28" fmla="*/ 0 h 118"/>
              <a:gd name="T29" fmla="*/ 296 w 296"/>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6" h="118">
                <a:moveTo>
                  <a:pt x="241" y="0"/>
                </a:moveTo>
                <a:cubicBezTo>
                  <a:pt x="249" y="5"/>
                  <a:pt x="258" y="10"/>
                  <a:pt x="264" y="15"/>
                </a:cubicBezTo>
                <a:cubicBezTo>
                  <a:pt x="270" y="20"/>
                  <a:pt x="275" y="21"/>
                  <a:pt x="280" y="29"/>
                </a:cubicBezTo>
                <a:cubicBezTo>
                  <a:pt x="285" y="37"/>
                  <a:pt x="292" y="54"/>
                  <a:pt x="294" y="62"/>
                </a:cubicBezTo>
                <a:cubicBezTo>
                  <a:pt x="296" y="70"/>
                  <a:pt x="293" y="69"/>
                  <a:pt x="291" y="75"/>
                </a:cubicBezTo>
                <a:cubicBezTo>
                  <a:pt x="289" y="81"/>
                  <a:pt x="287" y="95"/>
                  <a:pt x="280" y="101"/>
                </a:cubicBezTo>
                <a:cubicBezTo>
                  <a:pt x="273" y="107"/>
                  <a:pt x="263" y="110"/>
                  <a:pt x="246" y="111"/>
                </a:cubicBezTo>
                <a:cubicBezTo>
                  <a:pt x="229" y="112"/>
                  <a:pt x="216" y="118"/>
                  <a:pt x="175" y="107"/>
                </a:cubicBezTo>
                <a:cubicBezTo>
                  <a:pt x="134" y="96"/>
                  <a:pt x="67" y="70"/>
                  <a:pt x="0" y="44"/>
                </a:cubicBezTo>
              </a:path>
            </a:pathLst>
          </a:custGeom>
          <a:noFill/>
          <a:ln w="19050">
            <a:solidFill>
              <a:schemeClr val="tx1"/>
            </a:solidFill>
            <a:round/>
            <a:headEnd/>
            <a:tailEnd/>
          </a:ln>
        </p:spPr>
        <p:txBody>
          <a:bodyPr/>
          <a:lstStyle/>
          <a:p>
            <a:endParaRPr lang="en-US"/>
          </a:p>
        </p:txBody>
      </p:sp>
      <p:sp>
        <p:nvSpPr>
          <p:cNvPr id="20501" name="Text Box 38"/>
          <p:cNvSpPr txBox="1">
            <a:spLocks noChangeArrowheads="1"/>
          </p:cNvSpPr>
          <p:nvPr/>
        </p:nvSpPr>
        <p:spPr bwMode="auto">
          <a:xfrm>
            <a:off x="3371850" y="333375"/>
            <a:ext cx="1993900" cy="366713"/>
          </a:xfrm>
          <a:prstGeom prst="rect">
            <a:avLst/>
          </a:prstGeom>
          <a:noFill/>
          <a:ln w="9525">
            <a:noFill/>
            <a:miter lim="800000"/>
            <a:headEnd/>
            <a:tailEnd/>
          </a:ln>
        </p:spPr>
        <p:txBody>
          <a:bodyPr wrap="none">
            <a:spAutoFit/>
          </a:bodyPr>
          <a:lstStyle/>
          <a:p>
            <a:r>
              <a:rPr lang="en-US" altLang="en-US" sz="1800" b="1">
                <a:solidFill>
                  <a:srgbClr val="0000FF"/>
                </a:solidFill>
              </a:rPr>
              <a:t>Wave propagation</a:t>
            </a:r>
          </a:p>
        </p:txBody>
      </p:sp>
      <p:grpSp>
        <p:nvGrpSpPr>
          <p:cNvPr id="10279" name="Group 39"/>
          <p:cNvGrpSpPr>
            <a:grpSpLocks/>
          </p:cNvGrpSpPr>
          <p:nvPr/>
        </p:nvGrpSpPr>
        <p:grpSpPr bwMode="auto">
          <a:xfrm>
            <a:off x="6013450" y="504825"/>
            <a:ext cx="457200" cy="2035175"/>
            <a:chOff x="3008" y="318"/>
            <a:chExt cx="288" cy="1282"/>
          </a:xfrm>
        </p:grpSpPr>
        <p:sp>
          <p:nvSpPr>
            <p:cNvPr id="20521" name="Line 40"/>
            <p:cNvSpPr>
              <a:spLocks noChangeShapeType="1"/>
            </p:cNvSpPr>
            <p:nvPr/>
          </p:nvSpPr>
          <p:spPr bwMode="auto">
            <a:xfrm flipV="1">
              <a:off x="3296" y="454"/>
              <a:ext cx="0" cy="1146"/>
            </a:xfrm>
            <a:prstGeom prst="line">
              <a:avLst/>
            </a:prstGeom>
            <a:noFill/>
            <a:ln w="19050">
              <a:solidFill>
                <a:schemeClr val="tx1"/>
              </a:solidFill>
              <a:round/>
              <a:headEnd/>
              <a:tailEnd type="stealth" w="lg" len="lg"/>
            </a:ln>
          </p:spPr>
          <p:txBody>
            <a:bodyPr/>
            <a:lstStyle/>
            <a:p>
              <a:endParaRPr lang="en-US"/>
            </a:p>
          </p:txBody>
        </p:sp>
        <p:sp>
          <p:nvSpPr>
            <p:cNvPr id="20522" name="Text Box 41"/>
            <p:cNvSpPr txBox="1">
              <a:spLocks noChangeArrowheads="1"/>
            </p:cNvSpPr>
            <p:nvPr/>
          </p:nvSpPr>
          <p:spPr bwMode="auto">
            <a:xfrm>
              <a:off x="3008" y="318"/>
              <a:ext cx="204" cy="231"/>
            </a:xfrm>
            <a:prstGeom prst="rect">
              <a:avLst/>
            </a:prstGeom>
            <a:noFill/>
            <a:ln w="9525">
              <a:noFill/>
              <a:miter lim="800000"/>
              <a:headEnd/>
              <a:tailEnd/>
            </a:ln>
          </p:spPr>
          <p:txBody>
            <a:bodyPr wrap="none">
              <a:spAutoFit/>
            </a:bodyPr>
            <a:lstStyle/>
            <a:p>
              <a:r>
                <a:rPr lang="en-US" altLang="en-US" sz="1800"/>
                <a:t>E</a:t>
              </a:r>
            </a:p>
          </p:txBody>
        </p:sp>
      </p:grpSp>
      <p:grpSp>
        <p:nvGrpSpPr>
          <p:cNvPr id="10282" name="Group 42"/>
          <p:cNvGrpSpPr>
            <a:grpSpLocks/>
          </p:cNvGrpSpPr>
          <p:nvPr/>
        </p:nvGrpSpPr>
        <p:grpSpPr bwMode="auto">
          <a:xfrm>
            <a:off x="6127750" y="1081088"/>
            <a:ext cx="2519363" cy="3382962"/>
            <a:chOff x="3080" y="681"/>
            <a:chExt cx="1587" cy="2131"/>
          </a:xfrm>
        </p:grpSpPr>
        <p:sp>
          <p:nvSpPr>
            <p:cNvPr id="20517" name="Line 43"/>
            <p:cNvSpPr>
              <a:spLocks noChangeShapeType="1"/>
            </p:cNvSpPr>
            <p:nvPr/>
          </p:nvSpPr>
          <p:spPr bwMode="auto">
            <a:xfrm>
              <a:off x="3469" y="992"/>
              <a:ext cx="1158" cy="0"/>
            </a:xfrm>
            <a:prstGeom prst="line">
              <a:avLst/>
            </a:prstGeom>
            <a:noFill/>
            <a:ln w="38100" cmpd="dbl">
              <a:solidFill>
                <a:schemeClr val="tx1"/>
              </a:solidFill>
              <a:round/>
              <a:headEnd/>
              <a:tailEnd type="stealth" w="lg" len="lg"/>
            </a:ln>
          </p:spPr>
          <p:txBody>
            <a:bodyPr/>
            <a:lstStyle/>
            <a:p>
              <a:endParaRPr lang="en-US"/>
            </a:p>
          </p:txBody>
        </p:sp>
        <p:sp>
          <p:nvSpPr>
            <p:cNvPr id="20518" name="Text Box 44"/>
            <p:cNvSpPr txBox="1">
              <a:spLocks noChangeArrowheads="1"/>
            </p:cNvSpPr>
            <p:nvPr/>
          </p:nvSpPr>
          <p:spPr bwMode="auto">
            <a:xfrm>
              <a:off x="4480" y="681"/>
              <a:ext cx="187" cy="250"/>
            </a:xfrm>
            <a:prstGeom prst="rect">
              <a:avLst/>
            </a:prstGeom>
            <a:noFill/>
            <a:ln w="9525">
              <a:noFill/>
              <a:miter lim="800000"/>
              <a:headEnd/>
              <a:tailEnd/>
            </a:ln>
          </p:spPr>
          <p:txBody>
            <a:bodyPr wrap="none">
              <a:spAutoFit/>
            </a:bodyPr>
            <a:lstStyle/>
            <a:p>
              <a:r>
                <a:rPr lang="en-US" altLang="en-US" sz="2000" i="1"/>
                <a:t>c</a:t>
              </a:r>
            </a:p>
          </p:txBody>
        </p:sp>
        <p:sp>
          <p:nvSpPr>
            <p:cNvPr id="20519" name="Line 45"/>
            <p:cNvSpPr>
              <a:spLocks noChangeShapeType="1"/>
            </p:cNvSpPr>
            <p:nvPr/>
          </p:nvSpPr>
          <p:spPr bwMode="auto">
            <a:xfrm>
              <a:off x="3080" y="1849"/>
              <a:ext cx="639" cy="915"/>
            </a:xfrm>
            <a:prstGeom prst="line">
              <a:avLst/>
            </a:prstGeom>
            <a:noFill/>
            <a:ln w="38100" cmpd="dbl">
              <a:solidFill>
                <a:schemeClr val="tx1"/>
              </a:solidFill>
              <a:round/>
              <a:headEnd/>
              <a:tailEnd type="stealth" w="lg" len="lg"/>
            </a:ln>
          </p:spPr>
          <p:txBody>
            <a:bodyPr/>
            <a:lstStyle/>
            <a:p>
              <a:endParaRPr lang="en-US"/>
            </a:p>
          </p:txBody>
        </p:sp>
        <p:sp>
          <p:nvSpPr>
            <p:cNvPr id="20520" name="Text Box 46"/>
            <p:cNvSpPr txBox="1">
              <a:spLocks noChangeArrowheads="1"/>
            </p:cNvSpPr>
            <p:nvPr/>
          </p:nvSpPr>
          <p:spPr bwMode="auto">
            <a:xfrm>
              <a:off x="3803" y="2562"/>
              <a:ext cx="187" cy="250"/>
            </a:xfrm>
            <a:prstGeom prst="rect">
              <a:avLst/>
            </a:prstGeom>
            <a:noFill/>
            <a:ln w="9525">
              <a:noFill/>
              <a:miter lim="800000"/>
              <a:headEnd/>
              <a:tailEnd/>
            </a:ln>
          </p:spPr>
          <p:txBody>
            <a:bodyPr wrap="none">
              <a:spAutoFit/>
            </a:bodyPr>
            <a:lstStyle/>
            <a:p>
              <a:r>
                <a:rPr lang="en-US" altLang="en-US" sz="2000" i="1"/>
                <a:t>c</a:t>
              </a:r>
            </a:p>
          </p:txBody>
        </p:sp>
      </p:grpSp>
      <p:pic>
        <p:nvPicPr>
          <p:cNvPr id="10302" name="Picture 62" descr="TP_tmp"/>
          <p:cNvPicPr>
            <a:picLocks noChangeAspect="1" noChangeArrowheads="1"/>
          </p:cNvPicPr>
          <p:nvPr>
            <p:custDataLst>
              <p:tags r:id="rId1"/>
            </p:custDataLst>
          </p:nvPr>
        </p:nvPicPr>
        <p:blipFill>
          <a:blip r:embed="rId9"/>
          <a:srcRect/>
          <a:stretch>
            <a:fillRect/>
          </a:stretch>
        </p:blipFill>
        <p:spPr bwMode="auto">
          <a:xfrm>
            <a:off x="1517650" y="4743450"/>
            <a:ext cx="4368800" cy="355600"/>
          </a:xfrm>
          <a:prstGeom prst="rect">
            <a:avLst/>
          </a:prstGeom>
          <a:noFill/>
          <a:ln w="9525">
            <a:noFill/>
            <a:miter lim="800000"/>
            <a:headEnd/>
            <a:tailEnd/>
          </a:ln>
        </p:spPr>
      </p:pic>
      <p:pic>
        <p:nvPicPr>
          <p:cNvPr id="10300" name="Picture 60" descr="TP_tmp"/>
          <p:cNvPicPr>
            <a:picLocks noChangeAspect="1" noChangeArrowheads="1"/>
          </p:cNvPicPr>
          <p:nvPr>
            <p:custDataLst>
              <p:tags r:id="rId2"/>
            </p:custDataLst>
          </p:nvPr>
        </p:nvPicPr>
        <p:blipFill>
          <a:blip r:embed="rId10"/>
          <a:srcRect/>
          <a:stretch>
            <a:fillRect/>
          </a:stretch>
        </p:blipFill>
        <p:spPr bwMode="auto">
          <a:xfrm>
            <a:off x="1692275" y="5451475"/>
            <a:ext cx="787400" cy="330200"/>
          </a:xfrm>
          <a:prstGeom prst="rect">
            <a:avLst/>
          </a:prstGeom>
          <a:noFill/>
          <a:ln w="9525">
            <a:noFill/>
            <a:miter lim="800000"/>
            <a:headEnd/>
            <a:tailEnd/>
          </a:ln>
        </p:spPr>
      </p:pic>
      <p:pic>
        <p:nvPicPr>
          <p:cNvPr id="10289" name="Picture 49" descr="TP_tmp"/>
          <p:cNvPicPr>
            <a:picLocks noChangeAspect="1" noChangeArrowheads="1"/>
          </p:cNvPicPr>
          <p:nvPr>
            <p:custDataLst>
              <p:tags r:id="rId3"/>
            </p:custDataLst>
          </p:nvPr>
        </p:nvPicPr>
        <p:blipFill>
          <a:blip r:embed="rId11"/>
          <a:srcRect/>
          <a:stretch>
            <a:fillRect/>
          </a:stretch>
        </p:blipFill>
        <p:spPr bwMode="auto">
          <a:xfrm>
            <a:off x="3435350" y="5461000"/>
            <a:ext cx="736600" cy="330200"/>
          </a:xfrm>
          <a:prstGeom prst="rect">
            <a:avLst/>
          </a:prstGeom>
          <a:noFill/>
          <a:ln w="9525">
            <a:noFill/>
            <a:miter lim="800000"/>
            <a:headEnd/>
            <a:tailEnd/>
          </a:ln>
        </p:spPr>
      </p:pic>
      <p:grpSp>
        <p:nvGrpSpPr>
          <p:cNvPr id="10290" name="Group 50"/>
          <p:cNvGrpSpPr>
            <a:grpSpLocks/>
          </p:cNvGrpSpPr>
          <p:nvPr/>
        </p:nvGrpSpPr>
        <p:grpSpPr bwMode="auto">
          <a:xfrm>
            <a:off x="8035925" y="1916113"/>
            <a:ext cx="1584325" cy="369887"/>
            <a:chOff x="4282" y="1207"/>
            <a:chExt cx="998" cy="233"/>
          </a:xfrm>
        </p:grpSpPr>
        <p:pic>
          <p:nvPicPr>
            <p:cNvPr id="20515" name="Picture 51" descr="TP_tmp"/>
            <p:cNvPicPr>
              <a:picLocks noChangeAspect="1" noChangeArrowheads="1"/>
            </p:cNvPicPr>
            <p:nvPr>
              <p:custDataLst>
                <p:tags r:id="rId6"/>
              </p:custDataLst>
            </p:nvPr>
          </p:nvPicPr>
          <p:blipFill>
            <a:blip r:embed="rId12"/>
            <a:srcRect/>
            <a:stretch>
              <a:fillRect/>
            </a:stretch>
          </p:blipFill>
          <p:spPr bwMode="auto">
            <a:xfrm>
              <a:off x="4800" y="1207"/>
              <a:ext cx="96" cy="128"/>
            </a:xfrm>
            <a:prstGeom prst="rect">
              <a:avLst/>
            </a:prstGeom>
            <a:noFill/>
            <a:ln w="9525">
              <a:noFill/>
              <a:miter lim="800000"/>
              <a:headEnd/>
              <a:tailEnd/>
            </a:ln>
          </p:spPr>
        </p:pic>
        <p:sp>
          <p:nvSpPr>
            <p:cNvPr id="20516" name="Line 52"/>
            <p:cNvSpPr>
              <a:spLocks noChangeShapeType="1"/>
            </p:cNvSpPr>
            <p:nvPr/>
          </p:nvSpPr>
          <p:spPr bwMode="auto">
            <a:xfrm>
              <a:off x="4282" y="1440"/>
              <a:ext cx="998" cy="0"/>
            </a:xfrm>
            <a:prstGeom prst="line">
              <a:avLst/>
            </a:prstGeom>
            <a:noFill/>
            <a:ln w="9525">
              <a:solidFill>
                <a:schemeClr val="tx1"/>
              </a:solidFill>
              <a:round/>
              <a:headEnd type="stealth" w="lg" len="lg"/>
              <a:tailEnd type="stealth" w="lg" len="lg"/>
            </a:ln>
          </p:spPr>
          <p:txBody>
            <a:bodyPr/>
            <a:lstStyle/>
            <a:p>
              <a:endParaRPr lang="en-US"/>
            </a:p>
          </p:txBody>
        </p:sp>
      </p:grpSp>
      <p:sp>
        <p:nvSpPr>
          <p:cNvPr id="10293" name="Text Box 53"/>
          <p:cNvSpPr txBox="1">
            <a:spLocks noChangeArrowheads="1"/>
          </p:cNvSpPr>
          <p:nvPr/>
        </p:nvSpPr>
        <p:spPr bwMode="auto">
          <a:xfrm>
            <a:off x="1471613" y="5935663"/>
            <a:ext cx="3417887" cy="366712"/>
          </a:xfrm>
          <a:prstGeom prst="rect">
            <a:avLst/>
          </a:prstGeom>
          <a:noFill/>
          <a:ln w="9525">
            <a:noFill/>
            <a:miter lim="800000"/>
            <a:headEnd/>
            <a:tailEnd/>
          </a:ln>
        </p:spPr>
        <p:txBody>
          <a:bodyPr wrap="none">
            <a:spAutoFit/>
          </a:bodyPr>
          <a:lstStyle/>
          <a:p>
            <a:r>
              <a:rPr lang="en-US" altLang="en-US" sz="1800" i="1"/>
              <a:t>T</a:t>
            </a:r>
            <a:r>
              <a:rPr lang="en-US" altLang="en-US" sz="1800"/>
              <a:t> = period               </a:t>
            </a:r>
            <a:r>
              <a:rPr lang="en-US" altLang="en-US" sz="1800" i="1">
                <a:latin typeface="Symbol" pitchFamily="18" charset="2"/>
              </a:rPr>
              <a:t>l</a:t>
            </a:r>
            <a:r>
              <a:rPr lang="en-US" altLang="en-US" sz="1800"/>
              <a:t> = wavelength</a:t>
            </a:r>
          </a:p>
        </p:txBody>
      </p:sp>
      <p:grpSp>
        <p:nvGrpSpPr>
          <p:cNvPr id="10294" name="Group 54"/>
          <p:cNvGrpSpPr>
            <a:grpSpLocks/>
          </p:cNvGrpSpPr>
          <p:nvPr/>
        </p:nvGrpSpPr>
        <p:grpSpPr bwMode="auto">
          <a:xfrm>
            <a:off x="5291138" y="5340350"/>
            <a:ext cx="2805112" cy="368300"/>
            <a:chOff x="2553" y="3364"/>
            <a:chExt cx="1767" cy="232"/>
          </a:xfrm>
        </p:grpSpPr>
        <p:sp>
          <p:nvSpPr>
            <p:cNvPr id="20513" name="Text Box 55"/>
            <p:cNvSpPr txBox="1">
              <a:spLocks noChangeArrowheads="1"/>
            </p:cNvSpPr>
            <p:nvPr/>
          </p:nvSpPr>
          <p:spPr bwMode="auto">
            <a:xfrm>
              <a:off x="2553" y="3365"/>
              <a:ext cx="1028" cy="231"/>
            </a:xfrm>
            <a:prstGeom prst="rect">
              <a:avLst/>
            </a:prstGeom>
            <a:noFill/>
            <a:ln w="9525">
              <a:noFill/>
              <a:miter lim="800000"/>
              <a:headEnd/>
              <a:tailEnd/>
            </a:ln>
          </p:spPr>
          <p:txBody>
            <a:bodyPr wrap="none">
              <a:spAutoFit/>
            </a:bodyPr>
            <a:lstStyle/>
            <a:p>
              <a:r>
                <a:rPr lang="en-US" altLang="en-US" sz="1800"/>
                <a:t>Wave velocity: </a:t>
              </a:r>
            </a:p>
          </p:txBody>
        </p:sp>
        <p:pic>
          <p:nvPicPr>
            <p:cNvPr id="20514" name="Picture 56" descr="TP_tmp"/>
            <p:cNvPicPr>
              <a:picLocks noChangeAspect="1" noChangeArrowheads="1"/>
            </p:cNvPicPr>
            <p:nvPr>
              <p:custDataLst>
                <p:tags r:id="rId5"/>
              </p:custDataLst>
            </p:nvPr>
          </p:nvPicPr>
          <p:blipFill>
            <a:blip r:embed="rId13"/>
            <a:srcRect/>
            <a:stretch>
              <a:fillRect/>
            </a:stretch>
          </p:blipFill>
          <p:spPr bwMode="auto">
            <a:xfrm>
              <a:off x="3584" y="3364"/>
              <a:ext cx="736" cy="224"/>
            </a:xfrm>
            <a:prstGeom prst="rect">
              <a:avLst/>
            </a:prstGeom>
            <a:noFill/>
            <a:ln w="9525">
              <a:noFill/>
              <a:miter lim="800000"/>
              <a:headEnd/>
              <a:tailEnd/>
            </a:ln>
          </p:spPr>
        </p:pic>
      </p:grpSp>
      <p:grpSp>
        <p:nvGrpSpPr>
          <p:cNvPr id="10297" name="Group 57"/>
          <p:cNvGrpSpPr>
            <a:grpSpLocks/>
          </p:cNvGrpSpPr>
          <p:nvPr/>
        </p:nvGrpSpPr>
        <p:grpSpPr bwMode="auto">
          <a:xfrm>
            <a:off x="5422900" y="5870575"/>
            <a:ext cx="3503613" cy="379413"/>
            <a:chOff x="2636" y="3698"/>
            <a:chExt cx="2207" cy="239"/>
          </a:xfrm>
        </p:grpSpPr>
        <p:sp>
          <p:nvSpPr>
            <p:cNvPr id="20511" name="Text Box 58"/>
            <p:cNvSpPr txBox="1">
              <a:spLocks noChangeArrowheads="1"/>
            </p:cNvSpPr>
            <p:nvPr/>
          </p:nvSpPr>
          <p:spPr bwMode="auto">
            <a:xfrm>
              <a:off x="2636" y="3698"/>
              <a:ext cx="1380" cy="231"/>
            </a:xfrm>
            <a:prstGeom prst="rect">
              <a:avLst/>
            </a:prstGeom>
            <a:noFill/>
            <a:ln w="9525">
              <a:noFill/>
              <a:miter lim="800000"/>
              <a:headEnd/>
              <a:tailEnd/>
            </a:ln>
          </p:spPr>
          <p:txBody>
            <a:bodyPr wrap="none">
              <a:spAutoFit/>
            </a:bodyPr>
            <a:lstStyle/>
            <a:p>
              <a:r>
                <a:rPr lang="en-US" altLang="en-US" sz="1800"/>
                <a:t>Light frequency (Hz):</a:t>
              </a:r>
            </a:p>
          </p:txBody>
        </p:sp>
        <p:pic>
          <p:nvPicPr>
            <p:cNvPr id="20512" name="Picture 59" descr="TP_tmp"/>
            <p:cNvPicPr>
              <a:picLocks noChangeAspect="1" noChangeArrowheads="1"/>
            </p:cNvPicPr>
            <p:nvPr>
              <p:custDataLst>
                <p:tags r:id="rId4"/>
              </p:custDataLst>
            </p:nvPr>
          </p:nvPicPr>
          <p:blipFill>
            <a:blip r:embed="rId14"/>
            <a:srcRect/>
            <a:stretch>
              <a:fillRect/>
            </a:stretch>
          </p:blipFill>
          <p:spPr bwMode="auto">
            <a:xfrm>
              <a:off x="4027" y="3729"/>
              <a:ext cx="816" cy="20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wipe(right)">
                                      <p:cBhvr>
                                        <p:cTn id="7" dur="2000"/>
                                        <p:tgtEl>
                                          <p:spTgt spid="10251"/>
                                        </p:tgtEl>
                                      </p:cBhvr>
                                    </p:animEffect>
                                  </p:childTnLst>
                                </p:cTn>
                              </p:par>
                              <p:par>
                                <p:cTn id="8" presetID="22" presetClass="entr" presetSubtype="8"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left)">
                                      <p:cBhvr>
                                        <p:cTn id="10" dur="2000"/>
                                        <p:tgtEl>
                                          <p:spTgt spid="10242"/>
                                        </p:tgtEl>
                                      </p:cBhvr>
                                    </p:animEffect>
                                  </p:childTnLst>
                                </p:cTn>
                              </p:par>
                              <p:par>
                                <p:cTn id="11" presetID="22" presetClass="entr" presetSubtype="1" fill="hold" nodeType="withEffect">
                                  <p:stCondLst>
                                    <p:cond delay="0"/>
                                  </p:stCondLst>
                                  <p:childTnLst>
                                    <p:set>
                                      <p:cBhvr>
                                        <p:cTn id="12" dur="1" fill="hold">
                                          <p:stCondLst>
                                            <p:cond delay="0"/>
                                          </p:stCondLst>
                                        </p:cTn>
                                        <p:tgtEl>
                                          <p:spTgt spid="10268"/>
                                        </p:tgtEl>
                                        <p:attrNameLst>
                                          <p:attrName>style.visibility</p:attrName>
                                        </p:attrNameLst>
                                      </p:cBhvr>
                                      <p:to>
                                        <p:strVal val="visible"/>
                                      </p:to>
                                    </p:set>
                                    <p:animEffect transition="in" filter="wipe(up)">
                                      <p:cBhvr>
                                        <p:cTn id="13" dur="2000"/>
                                        <p:tgtEl>
                                          <p:spTgt spid="10268"/>
                                        </p:tgtEl>
                                      </p:cBhvr>
                                    </p:animEffect>
                                  </p:child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wipe(left)">
                                      <p:cBhvr>
                                        <p:cTn id="17" dur="2000"/>
                                        <p:tgtEl>
                                          <p:spTgt spid="10248"/>
                                        </p:tgtEl>
                                      </p:cBhvr>
                                    </p:animEffect>
                                  </p:childTnLst>
                                </p:cTn>
                              </p:par>
                              <p:par>
                                <p:cTn id="18" presetID="22" presetClass="entr" presetSubtype="2" fill="hold" nodeType="withEffect">
                                  <p:stCondLst>
                                    <p:cond delay="0"/>
                                  </p:stCondLst>
                                  <p:childTnLst>
                                    <p:set>
                                      <p:cBhvr>
                                        <p:cTn id="19" dur="1" fill="hold">
                                          <p:stCondLst>
                                            <p:cond delay="0"/>
                                          </p:stCondLst>
                                        </p:cTn>
                                        <p:tgtEl>
                                          <p:spTgt spid="10254"/>
                                        </p:tgtEl>
                                        <p:attrNameLst>
                                          <p:attrName>style.visibility</p:attrName>
                                        </p:attrNameLst>
                                      </p:cBhvr>
                                      <p:to>
                                        <p:strVal val="visible"/>
                                      </p:to>
                                    </p:set>
                                    <p:animEffect transition="in" filter="wipe(right)">
                                      <p:cBhvr>
                                        <p:cTn id="20" dur="2000"/>
                                        <p:tgtEl>
                                          <p:spTgt spid="10254"/>
                                        </p:tgtEl>
                                      </p:cBhvr>
                                    </p:animEffect>
                                  </p:childTnLst>
                                </p:cTn>
                              </p:par>
                              <p:par>
                                <p:cTn id="21" presetID="22" presetClass="entr" presetSubtype="1" fill="hold" nodeType="withEffect">
                                  <p:stCondLst>
                                    <p:cond delay="0"/>
                                  </p:stCondLst>
                                  <p:childTnLst>
                                    <p:set>
                                      <p:cBhvr>
                                        <p:cTn id="22" dur="1" fill="hold">
                                          <p:stCondLst>
                                            <p:cond delay="0"/>
                                          </p:stCondLst>
                                        </p:cTn>
                                        <p:tgtEl>
                                          <p:spTgt spid="10271"/>
                                        </p:tgtEl>
                                        <p:attrNameLst>
                                          <p:attrName>style.visibility</p:attrName>
                                        </p:attrNameLst>
                                      </p:cBhvr>
                                      <p:to>
                                        <p:strVal val="visible"/>
                                      </p:to>
                                    </p:set>
                                    <p:animEffect transition="in" filter="wipe(up)">
                                      <p:cBhvr>
                                        <p:cTn id="23" dur="2000"/>
                                        <p:tgtEl>
                                          <p:spTgt spid="10271"/>
                                        </p:tgtEl>
                                      </p:cBhvr>
                                    </p:animEffect>
                                  </p:childTnLst>
                                </p:cTn>
                              </p:par>
                            </p:childTnLst>
                          </p:cTn>
                        </p:par>
                        <p:par>
                          <p:cTn id="24" fill="hold" nodeType="afterGroup">
                            <p:stCondLst>
                              <p:cond delay="4000"/>
                            </p:stCondLst>
                            <p:childTnLst>
                              <p:par>
                                <p:cTn id="25" presetID="22" presetClass="entr" presetSubtype="8"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wipe(left)">
                                      <p:cBhvr>
                                        <p:cTn id="27" dur="2000"/>
                                        <p:tgtEl>
                                          <p:spTgt spid="10245"/>
                                        </p:tgtEl>
                                      </p:cBhvr>
                                    </p:animEffect>
                                  </p:childTnLst>
                                </p:cTn>
                              </p:par>
                              <p:par>
                                <p:cTn id="28" presetID="22" presetClass="entr" presetSubtype="1" fill="hold" nodeType="withEffect">
                                  <p:stCondLst>
                                    <p:cond delay="0"/>
                                  </p:stCondLst>
                                  <p:childTnLst>
                                    <p:set>
                                      <p:cBhvr>
                                        <p:cTn id="29" dur="1" fill="hold">
                                          <p:stCondLst>
                                            <p:cond delay="0"/>
                                          </p:stCondLst>
                                        </p:cTn>
                                        <p:tgtEl>
                                          <p:spTgt spid="10274"/>
                                        </p:tgtEl>
                                        <p:attrNameLst>
                                          <p:attrName>style.visibility</p:attrName>
                                        </p:attrNameLst>
                                      </p:cBhvr>
                                      <p:to>
                                        <p:strVal val="visible"/>
                                      </p:to>
                                    </p:set>
                                    <p:animEffect transition="in" filter="wipe(up)">
                                      <p:cBhvr>
                                        <p:cTn id="30" dur="2000"/>
                                        <p:tgtEl>
                                          <p:spTgt spid="1027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282"/>
                                        </p:tgtEl>
                                        <p:attrNameLst>
                                          <p:attrName>style.visibility</p:attrName>
                                        </p:attrNameLst>
                                      </p:cBhvr>
                                      <p:to>
                                        <p:strVal val="visible"/>
                                      </p:to>
                                    </p:set>
                                    <p:animEffect transition="in" filter="wipe(left)">
                                      <p:cBhvr>
                                        <p:cTn id="35" dur="2000"/>
                                        <p:tgtEl>
                                          <p:spTgt spid="10282"/>
                                        </p:tgtEl>
                                      </p:cBhvr>
                                    </p:animEffect>
                                  </p:childTnLst>
                                </p:cTn>
                              </p:par>
                            </p:childTnLst>
                          </p:cTn>
                        </p:par>
                        <p:par>
                          <p:cTn id="36" fill="hold" nodeType="afterGroup">
                            <p:stCondLst>
                              <p:cond delay="2000"/>
                            </p:stCondLst>
                            <p:childTnLst>
                              <p:par>
                                <p:cTn id="37" presetID="22" presetClass="entr" presetSubtype="4" fill="hold" nodeType="afterEffect">
                                  <p:stCondLst>
                                    <p:cond delay="0"/>
                                  </p:stCondLst>
                                  <p:childTnLst>
                                    <p:set>
                                      <p:cBhvr>
                                        <p:cTn id="38" dur="1" fill="hold">
                                          <p:stCondLst>
                                            <p:cond delay="0"/>
                                          </p:stCondLst>
                                        </p:cTn>
                                        <p:tgtEl>
                                          <p:spTgt spid="10279"/>
                                        </p:tgtEl>
                                        <p:attrNameLst>
                                          <p:attrName>style.visibility</p:attrName>
                                        </p:attrNameLst>
                                      </p:cBhvr>
                                      <p:to>
                                        <p:strVal val="visible"/>
                                      </p:to>
                                    </p:set>
                                    <p:animEffect transition="in" filter="wipe(down)">
                                      <p:cBhvr>
                                        <p:cTn id="39" dur="1000"/>
                                        <p:tgtEl>
                                          <p:spTgt spid="1027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0302"/>
                                        </p:tgtEl>
                                        <p:attrNameLst>
                                          <p:attrName>style.visibility</p:attrName>
                                        </p:attrNameLst>
                                      </p:cBhvr>
                                      <p:to>
                                        <p:strVal val="visible"/>
                                      </p:to>
                                    </p:set>
                                    <p:animEffect transition="in" filter="wipe(left)">
                                      <p:cBhvr>
                                        <p:cTn id="44" dur="2000"/>
                                        <p:tgtEl>
                                          <p:spTgt spid="1030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10300"/>
                                        </p:tgtEl>
                                        <p:attrNameLst>
                                          <p:attrName>style.visibility</p:attrName>
                                        </p:attrNameLst>
                                      </p:cBhvr>
                                      <p:to>
                                        <p:strVal val="visible"/>
                                      </p:to>
                                    </p:set>
                                    <p:animEffect transition="in" filter="wipe(left)">
                                      <p:cBhvr>
                                        <p:cTn id="49" dur="500"/>
                                        <p:tgtEl>
                                          <p:spTgt spid="10300"/>
                                        </p:tgtEl>
                                      </p:cBhvr>
                                    </p:animEffec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10289"/>
                                        </p:tgtEl>
                                        <p:attrNameLst>
                                          <p:attrName>style.visibility</p:attrName>
                                        </p:attrNameLst>
                                      </p:cBhvr>
                                      <p:to>
                                        <p:strVal val="visible"/>
                                      </p:to>
                                    </p:set>
                                    <p:animEffect transition="in" filter="wipe(left)">
                                      <p:cBhvr>
                                        <p:cTn id="53" dur="1000"/>
                                        <p:tgtEl>
                                          <p:spTgt spid="10289"/>
                                        </p:tgtEl>
                                      </p:cBhvr>
                                    </p:animEffect>
                                  </p:childTnLst>
                                </p:cTn>
                              </p:par>
                            </p:childTnLst>
                          </p:cTn>
                        </p:par>
                        <p:par>
                          <p:cTn id="54" fill="hold" nodeType="afterGroup">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0293"/>
                                        </p:tgtEl>
                                        <p:attrNameLst>
                                          <p:attrName>style.visibility</p:attrName>
                                        </p:attrNameLst>
                                      </p:cBhvr>
                                      <p:to>
                                        <p:strVal val="visible"/>
                                      </p:to>
                                    </p:set>
                                    <p:animEffect transition="in" filter="wipe(left)">
                                      <p:cBhvr>
                                        <p:cTn id="57" dur="1000"/>
                                        <p:tgtEl>
                                          <p:spTgt spid="10293"/>
                                        </p:tgtEl>
                                      </p:cBhvr>
                                    </p:animEffect>
                                  </p:childTnLst>
                                </p:cTn>
                              </p:par>
                            </p:childTnLst>
                          </p:cTn>
                        </p:par>
                        <p:par>
                          <p:cTn id="58" fill="hold" nodeType="afterGroup">
                            <p:stCondLst>
                              <p:cond delay="2500"/>
                            </p:stCondLst>
                            <p:childTnLst>
                              <p:par>
                                <p:cTn id="59" presetID="22" presetClass="entr" presetSubtype="8" fill="hold" nodeType="afterEffect">
                                  <p:stCondLst>
                                    <p:cond delay="0"/>
                                  </p:stCondLst>
                                  <p:childTnLst>
                                    <p:set>
                                      <p:cBhvr>
                                        <p:cTn id="60" dur="1" fill="hold">
                                          <p:stCondLst>
                                            <p:cond delay="0"/>
                                          </p:stCondLst>
                                        </p:cTn>
                                        <p:tgtEl>
                                          <p:spTgt spid="10290"/>
                                        </p:tgtEl>
                                        <p:attrNameLst>
                                          <p:attrName>style.visibility</p:attrName>
                                        </p:attrNameLst>
                                      </p:cBhvr>
                                      <p:to>
                                        <p:strVal val="visible"/>
                                      </p:to>
                                    </p:set>
                                    <p:animEffect transition="in" filter="wipe(left)">
                                      <p:cBhvr>
                                        <p:cTn id="61" dur="500"/>
                                        <p:tgtEl>
                                          <p:spTgt spid="1029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10294"/>
                                        </p:tgtEl>
                                        <p:attrNameLst>
                                          <p:attrName>style.visibility</p:attrName>
                                        </p:attrNameLst>
                                      </p:cBhvr>
                                      <p:to>
                                        <p:strVal val="visible"/>
                                      </p:to>
                                    </p:set>
                                    <p:animEffect transition="in" filter="wipe(left)">
                                      <p:cBhvr>
                                        <p:cTn id="66" dur="1000"/>
                                        <p:tgtEl>
                                          <p:spTgt spid="1029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10297"/>
                                        </p:tgtEl>
                                        <p:attrNameLst>
                                          <p:attrName>style.visibility</p:attrName>
                                        </p:attrNameLst>
                                      </p:cBhvr>
                                      <p:to>
                                        <p:strVal val="visible"/>
                                      </p:to>
                                    </p:set>
                                    <p:animEffect transition="in" filter="wipe(left)">
                                      <p:cBhvr>
                                        <p:cTn id="71" dur="1000"/>
                                        <p:tgtEl>
                                          <p:spTgt spid="10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a:srcRect/>
          <a:stretch>
            <a:fillRect/>
          </a:stretch>
        </p:blipFill>
        <p:spPr bwMode="auto">
          <a:xfrm>
            <a:off x="1901825" y="1365250"/>
            <a:ext cx="8358188" cy="4127500"/>
          </a:xfrm>
          <a:prstGeom prst="rect">
            <a:avLst/>
          </a:prstGeom>
          <a:noFill/>
          <a:ln w="9525">
            <a:noFill/>
            <a:miter lim="800000"/>
            <a:headEnd/>
            <a:tailEnd/>
          </a:ln>
        </p:spPr>
      </p:pic>
      <p:sp>
        <p:nvSpPr>
          <p:cNvPr id="21506" name="Rectangle 5"/>
          <p:cNvSpPr>
            <a:spLocks noChangeArrowheads="1"/>
          </p:cNvSpPr>
          <p:nvPr/>
        </p:nvSpPr>
        <p:spPr bwMode="auto">
          <a:xfrm>
            <a:off x="5338763" y="300038"/>
            <a:ext cx="2139950" cy="457200"/>
          </a:xfrm>
          <a:prstGeom prst="rect">
            <a:avLst/>
          </a:prstGeom>
          <a:noFill/>
          <a:ln w="9525">
            <a:noFill/>
            <a:miter lim="800000"/>
            <a:headEnd/>
            <a:tailEnd/>
          </a:ln>
        </p:spPr>
        <p:txBody>
          <a:bodyPr wrap="none">
            <a:spAutoFit/>
          </a:bodyPr>
          <a:lstStyle/>
          <a:p>
            <a:r>
              <a:rPr lang="en-US" altLang="en-US" sz="2400" b="1">
                <a:solidFill>
                  <a:srgbClr val="0000FF"/>
                </a:solidFill>
              </a:rPr>
              <a:t>Making Waves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cal E}e^{i (\omega t - kz + \varphi)}&#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1"/>
  <p:tag name="PICTUREFILESIZE" val="7275"/>
</p:tagLst>
</file>

<file path=ppt/tags/tag10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 = \frac{1}{T_d} =  \nu_0 \frac{c}{u}$&#10;\end{document}&#10;"/>
  <p:tag name="FILENAME" val="TP_tmp"/>
  <p:tag name="FORMAT" val="pngmono"/>
  <p:tag name="RES" val="600"/>
  <p:tag name="BLEND" val="0"/>
  <p:tag name="TRANSPARENT" val="0"/>
  <p:tag name="TBUG" val="0"/>
  <p:tag name="ALLOWFS" val="0"/>
  <p:tag name="ORIGWIDTH" val="63"/>
  <p:tag name="PICTUREFILESIZE" val="1017"/>
</p:tagLst>
</file>

<file path=ppt/tags/tag10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_d = \frac{1}{n}\frac{n T_0 |u|}{c}$.&#10;\end{document}&#10;"/>
  <p:tag name="FILENAME" val="TP_tmp"/>
  <p:tag name="FORMAT" val="pngmono"/>
  <p:tag name="RES" val="600"/>
  <p:tag name="BLEND" val="0"/>
  <p:tag name="TRANSPARENT" val="0"/>
  <p:tag name="TBUG" val="0"/>
  <p:tag name="ALLOWFS" val="0"/>
  <p:tag name="ORIGWIDTH" val="59"/>
  <p:tag name="PICTUREFILESIZE" val="994"/>
</p:tagLst>
</file>

<file path=ppt/tags/tag10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u| = v \cos \theta + \sqrt{c^2 - v^2 \sin^2 \theta}$&#10;&#10;\end{document}&#10;"/>
  <p:tag name="FILENAME" val="TP_tmp"/>
  <p:tag name="FORMAT" val="pngmono"/>
  <p:tag name="RES" val="600"/>
  <p:tag name="BLEND" val="0"/>
  <p:tag name="TRANSPARENT" val="0"/>
  <p:tag name="TBUG" val="0"/>
  <p:tag name="ALLOWFS" val="0"/>
  <p:tag name="ORIGWIDTH" val="129"/>
  <p:tag name="PICTUREFILESIZE" val="2178"/>
</p:tagLst>
</file>

<file path=ppt/tags/tag10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 = \nu_0 \frac{1}{\sqrt{1 - (\frac{v}{c})^2 \sin^2 \theta} + \frac{v}{c}\cos \theta}$\end{document}&#10;"/>
  <p:tag name="FILENAME" val="TP_tmp"/>
  <p:tag name="FORMAT" val="pngmono"/>
  <p:tag name="RES" val="600"/>
  <p:tag name="BLEND" val="0"/>
  <p:tag name="TRANSPARENT" val="0"/>
  <p:tag name="TBUG" val="0"/>
  <p:tag name="ALLOWFS" val="0"/>
  <p:tag name="ORIGWIDTH" val="119"/>
  <p:tag name="PICTUREFILESIZE" val="2056"/>
</p:tagLst>
</file>

<file path=ppt/tags/tag10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 = \nu_0 \frac{1}{\sqrt{1 - (\frac{v}{c})^2 \sin^2 \theta} + \frac{v}{c}\cos \theta}$\end{document}&#10;"/>
  <p:tag name="FILENAME" val="TP_tmp"/>
  <p:tag name="FORMAT" val="pngmono"/>
  <p:tag name="RES" val="600"/>
  <p:tag name="BLEND" val="0"/>
  <p:tag name="TRANSPARENT" val="0"/>
  <p:tag name="TBUG" val="0"/>
  <p:tag name="ALLOWFS" val="0"/>
  <p:tag name="ORIGWIDTH" val="119"/>
  <p:tag name="PICTUREFILESIZE" val="2056"/>
</p:tagLst>
</file>

<file path=ppt/tags/tag10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heta = \frac{\pi}{2}$.&#10;\end{document}&#10;"/>
  <p:tag name="FILENAME" val="TP_tmp"/>
  <p:tag name="FORMAT" val="pngmono"/>
  <p:tag name="RES" val="600"/>
  <p:tag name="BLEND" val="0"/>
  <p:tag name="TRANSPARENT" val="0"/>
  <p:tag name="TBUG" val="0"/>
  <p:tag name="ALLOWFS" val="0"/>
  <p:tag name="ORIGWIDTH" val="28"/>
  <p:tag name="PICTUREFILESIZE" val="542"/>
</p:tagLst>
</file>

<file path=ppt/tags/tag10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heta$&#10;\end{document}&#10;"/>
  <p:tag name="FILENAME" val="TP_tmp"/>
  <p:tag name="FORMAT" val="pngmono"/>
  <p:tag name="RES" val="600"/>
  <p:tag name="BLEND" val="0"/>
  <p:tag name="TRANSPARENT" val="0"/>
  <p:tag name="TBUG" val="0"/>
  <p:tag name="ALLOWFS" val="0"/>
  <p:tag name="ORIGWIDTH" val="5"/>
  <p:tag name="PICTUREFILESIZE" val="287"/>
</p:tagLst>
</file>

<file path=ppt/tags/tag10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 = \nu_0 \frac{1}{\sqrt{1 - (\frac{v}{c})^2 }}  $&#10;\end{document}&#10;"/>
  <p:tag name="FILENAME" val="TP_tmp"/>
  <p:tag name="FORMAT" val="pngmono"/>
  <p:tag name="RES" val="600"/>
  <p:tag name="BLEND" val="0"/>
  <p:tag name="TRANSPARENT" val="0"/>
  <p:tag name="TBUG" val="0"/>
  <p:tag name="ALLOWFS" val="0"/>
  <p:tag name="ORIGWIDTH" val="68"/>
  <p:tag name="PICTUREFILESIZE" val="1278"/>
</p:tagLst>
</file>

<file path=ppt/tags/tag10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 $u$, $v$&#10;\end{document}&#10;"/>
  <p:tag name="FILENAME" val="TP_tmp"/>
  <p:tag name="FORMAT" val="pngmono"/>
  <p:tag name="RES" val="600"/>
  <p:tag name="BLEND" val="0"/>
  <p:tag name="TRANSPARENT" val="0"/>
  <p:tag name="TBUG" val="0"/>
  <p:tag name="ALLOWFS" val="0"/>
  <p:tag name="ORIGWIDTH" val="27"/>
  <p:tag name="PICTUREFILESIZE" val="579"/>
</p:tagLst>
</file>

<file path=ppt/tags/tag10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10;\end{document}&#10;"/>
  <p:tag name="FILENAME" val="TP_tmp"/>
  <p:tag name="FORMAT" val="pngmono"/>
  <p:tag name="RES" val="600"/>
  <p:tag name="BLEND" val="0"/>
  <p:tag name="TRANSPARENT" val="0"/>
  <p:tag name="TBUG" val="0"/>
  <p:tag name="ALLOWFS" val="0"/>
  <p:tag name="ORIGWIDTH" val="9"/>
  <p:tag name="PICTUREFILESIZE" val="356"/>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frac{\partial^2 E}{\partial z^2} &#10;- \frac{n^2}{c^2} \frac{\partial^2 E}{\partial t^2} = 0&#10;\end{displaymath}&#10;\begin{displaymath}&#10;\left ( \frac{\partial }{\partial z} + &#10;\frac{n}{c}\frac{\partial }{\partial t} \right )&#10;\left ( \frac{\partial }{\partial z} - &#10;\frac{n}{c}\frac{\partial }{\partial t} \right )E&#10;= 0.&#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99"/>
  <p:tag name="PICTUREFILESIZE" val="41018"/>
</p:tagLst>
</file>

<file path=ppt/tags/tag1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10;\end{document}&#10;"/>
  <p:tag name="FILENAME" val="TP_tmp"/>
  <p:tag name="FORMAT" val="pngmono"/>
  <p:tag name="RES" val="600"/>
  <p:tag name="BLEND" val="0"/>
  <p:tag name="TRANSPARENT" val="0"/>
  <p:tag name="TBUG" val="0"/>
  <p:tag name="ALLOWFS" val="0"/>
  <p:tag name="ORIGWIDTH" val="6"/>
  <p:tag name="PICTUREFILESIZE" val="269"/>
</p:tagLst>
</file>

<file path=ppt/tags/tag1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0$&#10;\end{document}&#10;"/>
  <p:tag name="FILENAME" val="TP_tmp"/>
  <p:tag name="FORMAT" val="pngmono"/>
  <p:tag name="RES" val="600"/>
  <p:tag name="BLEND" val="0"/>
  <p:tag name="TRANSPARENT" val="0"/>
  <p:tag name="TBUG" val="0"/>
  <p:tag name="ALLOWFS" val="0"/>
  <p:tag name="ORIGWIDTH" val="9"/>
  <p:tag name="PICTUREFILESIZE" val="320"/>
</p:tagLst>
</file>

<file path=ppt/tags/tag1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_d = \nu_0 \frac{1}{\sqrt{1 - (\frac{v}{c})^2 }}  $&#10;\end{document}&#10;"/>
  <p:tag name="FILENAME" val="TP_tmp"/>
  <p:tag name="FORMAT" val="pngmono"/>
  <p:tag name="RES" val="600"/>
  <p:tag name="BLEND" val="0"/>
  <p:tag name="TRANSPARENT" val="0"/>
  <p:tag name="TBUG" val="0"/>
  <p:tag name="ALLOWFS" val="0"/>
  <p:tag name="ORIGWIDTH" val="68"/>
  <p:tag name="PICTUREFILESIZE" val="1278"/>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1226.097"/>
  <p:tag name="OUTPUTTYPE" val="PNG"/>
  <p:tag name="IGUANATEXVERSION" val="160"/>
  <p:tag name="LATEXADDIN" val="\documentclass{article}&#10;\usepackage{amsmath}&#10;\pagestyle{empty}&#10;\begin{document}&#10;distance: $\sqrt{d^2 + \frac{v^2 \Delta t^2}{4}}$&#10;&#10;&#10;&#10;\end{document}"/>
  <p:tag name="IGUANATEXSIZE" val="20"/>
  <p:tag name="IGUANATEXCURSOR" val="104"/>
  <p:tag name="TRANSPARENCY" val="True"/>
  <p:tag name="FILENAME" val=""/>
  <p:tag name="LATEXENGINEID" val="0"/>
  <p:tag name="TEMPFOLDER" val="c:\temp\"/>
  <p:tag name="LATEXFORMHEIGHT" val="320"/>
  <p:tag name="LATEXFORMWIDTH" val="385"/>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224.222"/>
  <p:tag name="ORIGINALWIDTH" val="2495.688"/>
  <p:tag name="OUTPUTTYPE" val="PNG"/>
  <p:tag name="IGUANATEXVERSION" val="160"/>
  <p:tag name="LATEXADDIN" val="\documentclass{article}&#10;\usepackage{amsmath}&#10;\pagestyle{empty}&#10;\begin{document}&#10;Time for round-trip in S: $\Delta t = \frac{2}{c} \sqrt{d^2 + \frac{v^2 \Delta t^2}{4}}$&#10;&#10;&#10;&#10;\end{document}"/>
  <p:tag name="IGUANATEXSIZE" val="20"/>
  <p:tag name="IGUANATEXCURSOR" val="130"/>
  <p:tag name="TRANSPARENCY" val="True"/>
  <p:tag name="FILENAME" val=""/>
  <p:tag name="LATEXENGINEID" val="0"/>
  <p:tag name="TEMPFOLDER" val="c:\temp\"/>
  <p:tag name="LATEXFORMHEIGHT" val="320"/>
  <p:tag name="LATEXFORMWIDTH" val="385"/>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134.9832"/>
  <p:tag name="ORIGINALWIDTH" val="2300.712"/>
  <p:tag name="OUTPUTTYPE" val="PNG"/>
  <p:tag name="IGUANATEXVERSION" val="160"/>
  <p:tag name="LATEXADDIN" val="\documentclass{article}&#10;\usepackage{amsmath}&#10;\pagestyle{empty}&#10;\begin{document}&#10;Classically the velocity would be $\sqrt{c^2 + v^2}$&#10;&#10;&#10;&#10;\end{document}"/>
  <p:tag name="IGUANATEXSIZE" val="20"/>
  <p:tag name="IGUANATEXCURSOR" val="109"/>
  <p:tag name="TRANSPARENCY" val="True"/>
  <p:tag name="FILENAME" val=""/>
  <p:tag name="LATEXENGINEID" val="0"/>
  <p:tag name="TEMPFOLDER" val="c:\temp\"/>
  <p:tag name="LATEXFORMHEIGHT" val="320"/>
  <p:tag name="LATEXFORMWIDTH" val="385"/>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248.219"/>
  <p:tag name="ORIGINALWIDTH" val="2493.438"/>
  <p:tag name="OUTPUTTYPE" val="PNG"/>
  <p:tag name="IGUANATEXVERSION" val="160"/>
  <p:tag name="LATEXADDIN" val="\documentclass{article}&#10;\usepackage{amsmath}&#10;\pagestyle{empty}&#10;\begin{document}&#10;TIME DILATATION: $\Delta t = \frac{2d}{c} \frac{1}{&#10;\sqrt{1 -  \frac{v^2}{c^2}}} = \gamma \Delta t_0$&#10;&#10;&#10;&#10;\end{document}"/>
  <p:tag name="IGUANATEXSIZE" val="20"/>
  <p:tag name="IGUANATEXCURSOR" val="160"/>
  <p:tag name="TRANSPARENCY" val="True"/>
  <p:tag name="FILENAME" val=""/>
  <p:tag name="LATEXENGINEID" val="0"/>
  <p:tag name="TEMPFOLDER" val="c:\temp\"/>
  <p:tag name="LATEXFORMHEIGHT" val="320"/>
  <p:tag name="LATEXFORMWIDTH" val="385"/>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153.7308"/>
  <p:tag name="ORIGINALWIDTH" val="1217.848"/>
  <p:tag name="OUTPUTTYPE" val="PNG"/>
  <p:tag name="IGUANATEXVERSION" val="160"/>
  <p:tag name="LATEXADDIN" val="\documentclass{article}&#10;\usepackage{amsmath}&#10;\pagestyle{empty}&#10;\begin{document}&#10;Clock period  $\Delta t_0 = \frac{2d}{c}$&#10;&#10;\end{document}"/>
  <p:tag name="IGUANATEXSIZE" val="20"/>
  <p:tag name="IGUANATEXCURSOR" val="105"/>
  <p:tag name="TRANSPARENCY" val="True"/>
  <p:tag name="FILENAME" val=""/>
  <p:tag name="LATEXENGINEID" val="0"/>
  <p:tag name="TEMPFOLDER" val="c:\temp\"/>
  <p:tag name="LATEXFORMHEIGHT" val="320"/>
  <p:tag name="LATEXFORMWIDTH" val="385"/>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172.4784"/>
  <p:tag name="ORIGINALWIDTH" val="1505.062"/>
  <p:tag name="OUTPUTTYPE" val="PNG"/>
  <p:tag name="IGUANATEXVERSION" val="160"/>
  <p:tag name="LATEXADDIN" val="\documentclass{article}&#10;\usepackage{amsmath}&#10;\pagestyle{empty}&#10;\begin{document}&#10;Length contraction: $L = \frac{L_0}{\gamma}$&#10;&#10;\end{document}"/>
  <p:tag name="IGUANATEXSIZE" val="20"/>
  <p:tag name="IGUANATEXCURSOR" val="124"/>
  <p:tag name="TRANSPARENCY" val="True"/>
  <p:tag name="FILENAME" val=""/>
  <p:tag name="LATEXENGINEID" val="0"/>
  <p:tag name="TEMPFOLDER" val="c:\temp\"/>
  <p:tag name="LATEXFORMHEIGHT" val="320"/>
  <p:tag name="LATEXFORMWIDTH" val="385"/>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10;\end{document}&#10;"/>
  <p:tag name="FILENAME" val="TP_tmp"/>
  <p:tag name="FORMAT" val="emf"/>
  <p:tag name="RES" val="1200"/>
  <p:tag name="BLEND" val="0"/>
  <p:tag name="TRANSPARENT" val="0"/>
  <p:tag name="TBUG" val="0"/>
  <p:tag name="ALLOWFS" val="0"/>
  <p:tag name="ORIGWIDTH" val="4"/>
  <p:tag name="PICTUREFILESIZE" val="776"/>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31.2336"/>
  <p:tag name="ORIGINALWIDTH" val="308.9613"/>
  <p:tag name="OUTPUTTYPE" val="PNG"/>
  <p:tag name="IGUANATEXVERSION" val="160"/>
  <p:tag name="LATEXADDIN" val="\documentclass{article}&#10;\usepackage{amsmath}&#10;\pagestyle{empty}&#10;\begin{document}&#10;$k = \frac{\omega}{c}$&#10;&#10;&#10;&#10;\end{document}"/>
  <p:tag name="IGUANATEXSIZE" val="20"/>
  <p:tag name="IGUANATEXCURSOR" val="102"/>
  <p:tag name="TRANSPARENCY" val="True"/>
  <p:tag name="FILENAME" val=""/>
  <p:tag name="LATEXENGINEID" val="0"/>
  <p:tag name="TEMPFOLDER" val="c:\temp\"/>
  <p:tag name="LATEXFORMHEIGHT" val="320"/>
  <p:tag name="LATEXFORMWIDTH" val="385"/>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x,y,z$&#10;\end{document}&#10;"/>
  <p:tag name="FILENAME" val="TP_tmp"/>
  <p:tag name="FORMAT" val="bmpmono"/>
  <p:tag name="RES" val="1200"/>
  <p:tag name="BLEND" val="0"/>
  <p:tag name="TRANSPARENT" val="0"/>
  <p:tag name="TBUG" val="0"/>
  <p:tag name="ALLOWFS" val="0"/>
  <p:tag name="ORIGWIDTH" val="34"/>
  <p:tag name="PICTUREFILESIZE" val="10862"/>
</p:tagLst>
</file>

<file path=ppt/tags/tag1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y$&#10;\end{document}&#10;"/>
  <p:tag name="FILENAME" val="TP_tmp"/>
  <p:tag name="FORMAT" val="bmpmono"/>
  <p:tag name="RES" val="1200"/>
  <p:tag name="BLEND" val="0"/>
  <p:tag name="TRANSPARENT" val="0"/>
  <p:tag name="TBUG" val="0"/>
  <p:tag name="ALLOWFS" val="0"/>
  <p:tag name="ORIGWIDTH" val="75"/>
  <p:tag name="PICTUREFILESIZE" val="1934"/>
</p:tagLst>
</file>

<file path=ppt/tags/tag1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10;\end{document}&#10;"/>
  <p:tag name="FILENAME" val="TP_tmp"/>
  <p:tag name="FORMAT" val="bmpmono"/>
  <p:tag name="RES" val="1200"/>
  <p:tag name="BLEND" val="0"/>
  <p:tag name="TRANSPARENT" val="0"/>
  <p:tag name="TBUG" val="0"/>
  <p:tag name="ALLOWFS" val="0"/>
  <p:tag name="ORIGWIDTH" val="75"/>
  <p:tag name="PICTUREFILESIZE" val="1390"/>
</p:tagLst>
</file>

<file path=ppt/tags/tag1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 = \gamma(t - \frac{vx}{c^2})$$&#10;\end{document}&#10;"/>
  <p:tag name="FILENAME" val="TP_tmp"/>
  <p:tag name="FORMAT" val="bmpmono"/>
  <p:tag name="RES" val="1200"/>
  <p:tag name="BLEND" val="0"/>
  <p:tag name="TRANSPARENT" val="0"/>
  <p:tag name="TBUG" val="0"/>
  <p:tag name="ALLOWFS" val="0"/>
  <p:tag name="ORIGWIDTH" val="62"/>
  <p:tag name="PICTUREFILESIZE" val="41906"/>
</p:tagLst>
</file>

<file path=ppt/tags/tag1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 = \frac{1}{\sqrt{1 - \frac{v^2}{c^2}}}$&#10;\end{document}&#10;"/>
  <p:tag name="FILENAME" val="TP_tmp"/>
  <p:tag name="FORMAT" val="pngmono"/>
  <p:tag name="RES" val="1200"/>
  <p:tag name="BLEND" val="0"/>
  <p:tag name="TRANSPARENT" val="0"/>
  <p:tag name="TBUG" val="0"/>
  <p:tag name="ALLOWFS" val="0"/>
  <p:tag name="ORIGWIDTH" val="52"/>
  <p:tag name="PICTUREFILESIZE" val="2200"/>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 = \gamma(x - vt)$$&#10;\end{document}&#10;"/>
  <p:tag name="FILENAME" val="TP_tmp"/>
  <p:tag name="FORMAT" val="bmpmono"/>
  <p:tag name="RES" val="1200"/>
  <p:tag name="BLEND" val="0"/>
  <p:tag name="TRANSPARENT" val="0"/>
  <p:tag name="TBUG" val="0"/>
  <p:tag name="ALLOWFS" val="0"/>
  <p:tag name="ORIGWIDTH" val="62"/>
  <p:tag name="PICTUREFILESIZE" val="26462"/>
</p:tagLst>
</file>

<file path=ppt/tags/tag1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2 t^2 - x^2 - y^2 - z^2 \\ - \left ( c^2 t'^2 - x'^2 - y'^2 - z'^2 \right ) = 0 $&#10;\end{document}&#10;"/>
  <p:tag name="FILENAME" val="TP_tmp"/>
  <p:tag name="FORMAT" val="bmpmono"/>
  <p:tag name="RES" val="1200"/>
  <p:tag name="BLEND" val="0"/>
  <p:tag name="TRANSPARENT" val="0"/>
  <p:tag name="TBUG" val="0"/>
  <p:tag name="ALLOWFS" val="0"/>
  <p:tag name="ORIGWIDTH" val="129"/>
  <p:tag name="PICTUREFILESIZE" val="113486"/>
</p:tagLst>
</file>

<file path=ppt/tags/tag1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10;\end{document}&#10;"/>
  <p:tag name="FILENAME" val="TP_tmp"/>
  <p:tag name="FORMAT" val="bmpmono"/>
  <p:tag name="RES" val="1200"/>
  <p:tag name="BLEND" val="0"/>
  <p:tag name="TRANSPARENT" val="0"/>
  <p:tag name="TBUG" val="0"/>
  <p:tag name="ALLOWFS" val="0"/>
  <p:tag name="ORIGWIDTH" val="7"/>
  <p:tag name="PICTUREFILESIZE" val="2190"/>
</p:tagLst>
</file>

<file path=ppt/tags/tag1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10;\end{document}&#10;"/>
  <p:tag name="FILENAME" val="TP_tmp"/>
  <p:tag name="FORMAT" val="bmpmono"/>
  <p:tag name="RES" val="1200"/>
  <p:tag name="BLEND" val="0"/>
  <p:tag name="TRANSPARENT" val="0"/>
  <p:tag name="TBUG" val="0"/>
  <p:tag name="ALLOWFS" val="0"/>
  <p:tag name="ORIGWIDTH" val="9"/>
  <p:tag name="PICTUREFILESIZE" val="2722"/>
</p:tagLst>
</file>

<file path=ppt/tags/tag1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y'$&#10;\end{document}&#10;"/>
  <p:tag name="FILENAME" val="TP_tmp"/>
  <p:tag name="FORMAT" val="bmpmono"/>
  <p:tag name="RES" val="1200"/>
  <p:tag name="BLEND" val="0"/>
  <p:tag name="TRANSPARENT" val="0"/>
  <p:tag name="TBUG" val="0"/>
  <p:tag name="ALLOWFS" val="0"/>
  <p:tag name="ORIGWIDTH" val="9"/>
  <p:tag name="PICTUREFILESIZE" val="340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uation}&#10;|z| = a^{2} + b^{2}&#10;\end{equation}&#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8"/>
  <p:tag name="BOXWRAP" val="False"/>
  <p:tag name="WORKAROUNDTRANSPARENCYBUG" val="False"/>
  <p:tag name="ALLOWFONTSUBSTITUTION" val="False"/>
  <p:tag name="BITMAPFORMAT" val="pngmono"/>
  <p:tag name="ORIGWIDTH" val="292"/>
  <p:tag name="PICTUREFILESIZE" val="7591"/>
</p:tagLst>
</file>

<file path=ppt/tags/tag1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x,y,z$&#10;\end{document}&#10;"/>
  <p:tag name="FILENAME" val="TP_tmp"/>
  <p:tag name="FORMAT" val="emf"/>
  <p:tag name="RES" val="1200"/>
  <p:tag name="BLEND" val="0"/>
  <p:tag name="TRANSPARENT" val="0"/>
  <p:tag name="TBUG" val="0"/>
  <p:tag name="ALLOWFS" val="0"/>
  <p:tag name="ORIGWIDTH" val="21"/>
  <p:tag name="PICTUREFILESIZE" val="1352"/>
</p:tagLst>
</file>

<file path=ppt/tags/tag1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10;\end{document}&#10;"/>
  <p:tag name="FILENAME" val="TP_tmp"/>
  <p:tag name="FORMAT" val="emf"/>
  <p:tag name="RES" val="1200"/>
  <p:tag name="BLEND" val="0"/>
  <p:tag name="TRANSPARENT" val="0"/>
  <p:tag name="TBUG" val="0"/>
  <p:tag name="ALLOWFS" val="0"/>
  <p:tag name="ORIGWIDTH" val="4"/>
  <p:tag name="PICTUREFILESIZE" val="776"/>
</p:tagLst>
</file>

<file path=ppt/tags/tag1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y$&#10;\end{document}&#10;"/>
  <p:tag name="FILENAME" val="TP_tmp"/>
  <p:tag name="FORMAT" val="emf"/>
  <p:tag name="RES" val="1200"/>
  <p:tag name="BLEND" val="0"/>
  <p:tag name="TRANSPARENT" val="0"/>
  <p:tag name="TBUG" val="0"/>
  <p:tag name="ALLOWFS" val="0"/>
  <p:tag name="ORIGWIDTH" val="4"/>
  <p:tag name="PICTUREFILESIZE" val="776"/>
</p:tagLst>
</file>

<file path=ppt/tags/tag1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10;\end{document}&#10;"/>
  <p:tag name="FILENAME" val="TP_tmp"/>
  <p:tag name="FORMAT" val="emf"/>
  <p:tag name="RES" val="1200"/>
  <p:tag name="BLEND" val="0"/>
  <p:tag name="TRANSPARENT" val="0"/>
  <p:tag name="TBUG" val="0"/>
  <p:tag name="ALLOWFS" val="0"/>
  <p:tag name="ORIGWIDTH" val="4"/>
  <p:tag name="PICTUREFILESIZE" val="776"/>
</p:tagLst>
</file>

<file path=ppt/tags/tag1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10;\end{document}&#10;"/>
  <p:tag name="FILENAME" val="TP_tmp"/>
  <p:tag name="FORMAT" val="emf"/>
  <p:tag name="RES" val="1200"/>
  <p:tag name="BLEND" val="0"/>
  <p:tag name="TRANSPARENT" val="0"/>
  <p:tag name="TBUG" val="0"/>
  <p:tag name="ALLOWFS" val="0"/>
  <p:tag name="ORIGWIDTH" val="6"/>
  <p:tag name="PICTUREFILESIZE" val="1276"/>
</p:tagLst>
</file>

<file path=ppt/tags/tag1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y'$&#10;\end{document}&#10;"/>
  <p:tag name="FILENAME" val="TP_tmp"/>
  <p:tag name="FORMAT" val="emf"/>
  <p:tag name="RES" val="1200"/>
  <p:tag name="BLEND" val="0"/>
  <p:tag name="TRANSPARENT" val="0"/>
  <p:tag name="TBUG" val="0"/>
  <p:tag name="ALLOWFS" val="0"/>
  <p:tag name="ORIGWIDTH" val="6"/>
  <p:tag name="PICTUREFILESIZE" val="1276"/>
</p:tagLst>
</file>

<file path=ppt/tags/tag1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10;\end{document}&#10;"/>
  <p:tag name="FILENAME" val="TP_tmp"/>
  <p:tag name="FORMAT" val="emf"/>
  <p:tag name="RES" val="1200"/>
  <p:tag name="BLEND" val="0"/>
  <p:tag name="TRANSPARENT" val="0"/>
  <p:tag name="TBUG" val="0"/>
  <p:tag name="ALLOWFS" val="0"/>
  <p:tag name="ORIGWIDTH" val="5"/>
  <p:tag name="PICTUREFILESIZE" val="1276"/>
</p:tagLst>
</file>

<file path=ppt/tags/tag1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2 t^2 - x^2 - y^2 - z^2 \\ - \left ( c^2 t'^2 - x'^2 - y'^2 - z'^2 \right ) = 0 $&#10;\end{document}&#10;"/>
  <p:tag name="FILENAME" val="TP_tmp"/>
  <p:tag name="FORMAT" val="bmpmono"/>
  <p:tag name="RES" val="1200"/>
  <p:tag name="BLEND" val="0"/>
  <p:tag name="TRANSPARENT" val="0"/>
  <p:tag name="TBUG" val="0"/>
  <p:tag name="ALLOWFS" val="0"/>
  <p:tag name="ORIGWIDTH" val="129"/>
  <p:tag name="PICTUREFILESIZE" val="113486"/>
</p:tagLst>
</file>

<file path=ppt/tags/tag1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 = \gamma(t - \frac{vx}{c^2})$$&#10;\end{document}&#10;"/>
  <p:tag name="FILENAME" val="TP_tmp"/>
  <p:tag name="FORMAT" val="bmpmono"/>
  <p:tag name="RES" val="1200"/>
  <p:tag name="BLEND" val="0"/>
  <p:tag name="TRANSPARENT" val="0"/>
  <p:tag name="TBUG" val="0"/>
  <p:tag name="ALLOWFS" val="0"/>
  <p:tag name="ORIGWIDTH" val="62"/>
  <p:tag name="PICTUREFILESIZE" val="41906"/>
</p:tagLst>
</file>

<file path=ppt/tags/tag1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 = \frac{1}{\sqrt{1 - \frac{v^2}{c^2}}}$&#10;\end{document}&#10;"/>
  <p:tag name="FILENAME" val="TP_tmp"/>
  <p:tag name="FORMAT" val="pngmono"/>
  <p:tag name="RES" val="1200"/>
  <p:tag name="BLEND" val="0"/>
  <p:tag name="TRANSPARENT" val="0"/>
  <p:tag name="TBUG" val="0"/>
  <p:tag name="ALLOWFS" val="0"/>
  <p:tag name="ORIGWIDTH" val="52"/>
  <p:tag name="PICTUREFILESIZE" val="220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theta = \arctan \frac{b}{a}&#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1"/>
  <p:tag name="PICTUREFILESIZE" val="6353"/>
</p:tagLst>
</file>

<file path=ppt/tags/tag1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x' = \gamma(x - vt)$$&#10;\end{document}&#10;"/>
  <p:tag name="FILENAME" val="TP_tmp"/>
  <p:tag name="FORMAT" val="bmpmono"/>
  <p:tag name="RES" val="1200"/>
  <p:tag name="BLEND" val="0"/>
  <p:tag name="TRANSPARENT" val="0"/>
  <p:tag name="TBUG" val="0"/>
  <p:tag name="ALLOWFS" val="0"/>
  <p:tag name="ORIGWIDTH" val="62"/>
  <p:tag name="PICTUREFILESIZE" val="26462"/>
</p:tagLst>
</file>

<file path=ppt/tags/tag1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 = z_0 + vt$&#10;\end{document}&#10;"/>
  <p:tag name="FILENAME" val="TP_tmp"/>
  <p:tag name="FORMAT" val="pngmono"/>
  <p:tag name="RES" val="600"/>
  <p:tag name="BLEND" val="0"/>
  <p:tag name="TRANSPARENT" val="0"/>
  <p:tag name="TBUG" val="0"/>
  <p:tag name="ALLOWFS" val="0"/>
  <p:tag name="ORIGWIDTH" val="48"/>
  <p:tag name="PICTUREFILESIZE" val="737"/>
</p:tagLst>
</file>

<file path=ppt/tags/tag1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frac{1}{2} {\cal E}e^{i(\omega t - kz_0 - k v t)} &#10;= \frac{1}{2} {\cal E}e^{i[(\omega - kv)t - kz_0]}$&#10;\end{document}&#10;"/>
  <p:tag name="FILENAME" val="TP_tmp"/>
  <p:tag name="FORMAT" val="pngmono"/>
  <p:tag name="RES" val="600"/>
  <p:tag name="BLEND" val="0"/>
  <p:tag name="TRANSPARENT" val="0"/>
  <p:tag name="TBUG" val="0"/>
  <p:tag name="ALLOWFS" val="0"/>
  <p:tag name="ORIGWIDTH" val="177"/>
  <p:tag name="PICTUREFILESIZE" val="2661"/>
</p:tagLst>
</file>

<file path=ppt/tags/tag1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 \rightarrow \omega (1 - \frac{v}{c})$ &#10;\end{document}&#10;"/>
  <p:tag name="FILENAME" val="TP_tmp"/>
  <p:tag name="FORMAT" val="pngmono"/>
  <p:tag name="RES" val="600"/>
  <p:tag name="BLEND" val="0"/>
  <p:tag name="TRANSPARENT" val="0"/>
  <p:tag name="TBUG" val="0"/>
  <p:tag name="ALLOWFS" val="0"/>
  <p:tag name="ORIGWIDTH" val="60"/>
  <p:tag name="PICTUREFILESIZE" val="946"/>
</p:tagLst>
</file>

<file path=ppt/tags/tag1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 \nu_0 (1 - \frac{v}{c})$ &#10;&#10;\end{document}&#10;"/>
  <p:tag name="FILENAME" val="TP_tmp"/>
  <p:tag name="FORMAT" val="bmpmono"/>
  <p:tag name="RES" val="1200"/>
  <p:tag name="BLEND" val="0"/>
  <p:tag name="TRANSPARENT" val="0"/>
  <p:tag name="TBUG" val="0"/>
  <p:tag name="ALLOWFS" val="0"/>
  <p:tag name="ORIGWIDTH" val="59"/>
  <p:tag name="PICTUREFILESIZE" val="24862"/>
</p:tagLst>
</file>

<file path=ppt/tags/tag1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 \nu_0 \frac{\sqrt{ 1 - \frac{v^2}{c^2}}}{1 + \frac{v}{c}} =&#10;\nu_0 \frac{1 - \frac{v}{c}}{\sqrt{ 1 - \frac{v^2}{c^2}}}$&#10;&#10;\end{document}&#10;"/>
  <p:tag name="FILENAME" val="TP_tmp"/>
  <p:tag name="FORMAT" val="bmpmono"/>
  <p:tag name="RES" val="1200"/>
  <p:tag name="BLEND" val="0"/>
  <p:tag name="TRANSPARENT" val="0"/>
  <p:tag name="TBUG" val="0"/>
  <p:tag name="ALLOWFS" val="0"/>
  <p:tag name="ORIGWIDTH" val="115"/>
  <p:tag name="PICTUREFILESIZE" val="103982"/>
</p:tagLst>
</file>

<file path=ppt/tags/tag1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 = T_0 (1 + \frac{v}{c})$ &#10;&#10;\end{document}&#10;"/>
  <p:tag name="FILENAME" val="TP_tmp"/>
  <p:tag name="FORMAT" val="bmpmono"/>
  <p:tag name="RES" val="1200"/>
  <p:tag name="BLEND" val="0"/>
  <p:tag name="TRANSPARENT" val="0"/>
  <p:tag name="TBUG" val="0"/>
  <p:tag name="ALLOWFS" val="0"/>
  <p:tag name="ORIGWIDTH" val="63"/>
  <p:tag name="PICTUREFILESIZE" val="26462"/>
</p:tagLst>
</file>

<file path=ppt/tags/tag1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 = \gamma T_0 (1 + \frac{v}{c}\cos \theta)$ &#10;\end{document}&#10;"/>
  <p:tag name="FILENAME" val="TP_tmp"/>
  <p:tag name="FORMAT" val="bmpmono"/>
  <p:tag name="RES" val="1200"/>
  <p:tag name="BLEND" val="0"/>
  <p:tag name="TRANSPARENT" val="0"/>
  <p:tag name="TBUG" val="0"/>
  <p:tag name="ALLOWFS" val="0"/>
  <p:tag name="ORIGWIDTH" val="90"/>
  <p:tag name="PICTUREFILESIZE" val="37662"/>
</p:tagLst>
</file>

<file path=ppt/tags/tag1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frac{\nu_0}{ \gamma T_0 (1 + \frac{v}{c}\cos \theta)}$ &#10;\end{document}&#10;"/>
  <p:tag name="FILENAME" val="TP_tmp"/>
  <p:tag name="FORMAT" val="bmpmono"/>
  <p:tag name="RES" val="1200"/>
  <p:tag name="BLEND" val="0"/>
  <p:tag name="TRANSPARENT" val="0"/>
  <p:tag name="TBUG" val="0"/>
  <p:tag name="ALLOWFS" val="0"/>
  <p:tag name="ORIGWIDTH" val="73"/>
  <p:tag name="PICTUREFILESIZE" val="36410"/>
</p:tagLst>
</file>

<file path=ppt/tags/tag1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os \theta =0:$ transverse Doppler for light:&#10;\end{document}&#10;"/>
  <p:tag name="FILENAME" val="TP_tmp"/>
  <p:tag name="FORMAT" val="bmpmono"/>
  <p:tag name="RES" val="1200"/>
  <p:tag name="BLEND" val="0"/>
  <p:tag name="TRANSPARENT" val="0"/>
  <p:tag name="TBUG" val="0"/>
  <p:tag name="ALLOWFS" val="0"/>
  <p:tag name="ORIGWIDTH" val="169"/>
  <p:tag name="PICTUREFILESIZE" val="59514"/>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e ^{i \theta} = \cos (\theta) + i \sin (\theta)&#10;\end{displaymath}&#10;\end{document}&#10;"/>
  <p:tag name="EXTERNALNAME" val="txp_fig"/>
  <p:tag name="BLEND" val="Faux"/>
  <p:tag name="TRANSPARENT" val="Vrai"/>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13"/>
  <p:tag name="PICTUREFILESIZE" val="11282"/>
</p:tagLst>
</file>

<file path=ppt/tags/tag1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os \theta$ = 1:&#10;\end{document}&#10;"/>
  <p:tag name="FILENAME" val="TP_tmp"/>
  <p:tag name="FORMAT" val="bmpmono"/>
  <p:tag name="RES" val="1200"/>
  <p:tag name="BLEND" val="0"/>
  <p:tag name="TRANSPARENT" val="0"/>
  <p:tag name="TBUG" val="0"/>
  <p:tag name="ALLOWFS" val="0"/>
  <p:tag name="ORIGWIDTH" val="41"/>
  <p:tag name="PICTUREFILESIZE" val="11766"/>
</p:tagLst>
</file>

<file path=ppt/tags/tag1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 \nu_0 {\sqrt{ 1 - \frac{v^2}{c^2}}}$&#10;&#10;\end{document}&#10;"/>
  <p:tag name="FILENAME" val="TP_tmp"/>
  <p:tag name="FORMAT" val="bmpmono"/>
  <p:tag name="RES" val="1200"/>
  <p:tag name="BLEND" val="0"/>
  <p:tag name="TRANSPARENT" val="0"/>
  <p:tag name="TBUG" val="0"/>
  <p:tag name="ALLOWFS" val="0"/>
  <p:tag name="ORIGWIDTH" val="66"/>
  <p:tag name="PICTUREFILESIZE" val="44442"/>
</p:tagLst>
</file>

<file path=ppt/tags/tag1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e$&#10;\end{document}&#10;"/>
  <p:tag name="FILENAME" val="TP_tmp"/>
  <p:tag name="FORMAT" val="emf"/>
  <p:tag name="RES" val="1200"/>
  <p:tag name="BLEND" val="0"/>
  <p:tag name="TRANSPARENT" val="0"/>
  <p:tag name="TBUG" val="0"/>
  <p:tag name="ALLOWFS" val="0"/>
  <p:tag name="ORIGWIDTH" val="8"/>
  <p:tag name="PICTUREFILESIZE" val="1276"/>
</p:tagLst>
</file>

<file path=ppt/tags/tag1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rac{m_{e0}}{\sqrt{1 - \frac{v^2}{c^2}}}$$&#10;\end{document}&#10;"/>
  <p:tag name="FILENAME" val="TP_tmp"/>
  <p:tag name="FORMAT" val="bmpmono"/>
  <p:tag name="RES" val="1200"/>
  <p:tag name="BLEND" val="0"/>
  <p:tag name="TRANSPARENT" val="0"/>
  <p:tag name="TBUG" val="0"/>
  <p:tag name="ALLOWFS" val="0"/>
  <p:tag name="ORIGWIDTH" val="39"/>
  <p:tag name="PICTUREFILESIZE" val="40634"/>
</p:tagLst>
</file>

<file path=ppt/tags/tag1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e =$&#10;\end{document}&#10;"/>
  <p:tag name="FILENAME" val="TP_tmp"/>
  <p:tag name="FORMAT" val="bmpmono"/>
  <p:tag name="RES" val="1200"/>
  <p:tag name="BLEND" val="0"/>
  <p:tag name="TRANSPARENT" val="0"/>
  <p:tag name="TBUG" val="0"/>
  <p:tag name="ALLOWFS" val="0"/>
  <p:tag name="ORIGWIDTH" val="24"/>
  <p:tag name="PICTUREFILESIZE" val="6146"/>
</p:tagLst>
</file>

<file path=ppt/tags/tag1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 = c$&#10;\end{document}&#10;"/>
  <p:tag name="FILENAME" val="TP_tmp"/>
  <p:tag name="FORMAT" val="bmpmono"/>
  <p:tag name="RES" val="1200"/>
  <p:tag name="BLEND" val="0"/>
  <p:tag name="TRANSPARENT" val="0"/>
  <p:tag name="TBUG" val="0"/>
  <p:tag name="ALLOWFS" val="0"/>
  <p:tag name="ORIGWIDTH" val="24"/>
  <p:tag name="PICTUREFILESIZE" val="4378"/>
</p:tagLst>
</file>

<file path=ppt/tags/tag1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_0 = 0$&#10;\end{document}&#10;"/>
  <p:tag name="FILENAME" val="TP_tmp"/>
  <p:tag name="FORMAT" val="bmpmono"/>
  <p:tag name="RES" val="1200"/>
  <p:tag name="BLEND" val="0"/>
  <p:tag name="TRANSPARENT" val="0"/>
  <p:tag name="TBUG" val="0"/>
  <p:tag name="ALLOWFS" val="0"/>
  <p:tag name="ORIGWIDTH" val="32"/>
  <p:tag name="PICTUREFILESIZE" val="10262"/>
</p:tagLst>
</file>

<file path=ppt/tags/tag1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mv$&#10;\end{document}&#10;"/>
  <p:tag name="FILENAME" val="TP_tmp"/>
  <p:tag name="FORMAT" val="bmpmono"/>
  <p:tag name="RES" val="1200"/>
  <p:tag name="BLEND" val="0"/>
  <p:tag name="TRANSPARENT" val="0"/>
  <p:tag name="TBUG" val="0"/>
  <p:tag name="ALLOWFS" val="0"/>
  <p:tag name="ORIGWIDTH" val="15"/>
  <p:tag name="PICTUREFILESIZE" val="2718"/>
</p:tagLst>
</file>

<file path=ppt/tags/tag1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rac{h \nu}{c}$&#10;\end{document}&#10;"/>
  <p:tag name="FILENAME" val="TP_tmp"/>
  <p:tag name="FORMAT" val="bmpmono"/>
  <p:tag name="RES" val="1200"/>
  <p:tag name="BLEND" val="0"/>
  <p:tag name="TRANSPARENT" val="0"/>
  <p:tag name="TBUG" val="0"/>
  <p:tag name="ALLOWFS" val="0"/>
  <p:tag name="ORIGWIDTH" val="11"/>
  <p:tag name="PICTUREFILESIZE" val="5270"/>
</p:tagLst>
</file>

<file path=ppt/tags/tag1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nergy: $W = h \nu =  \frac{hc}{\lambda}$&#10;\end{document}&#10;"/>
  <p:tag name="FILENAME" val="TP_tmp"/>
  <p:tag name="FORMAT" val="pngmono"/>
  <p:tag name="RES" val="600"/>
  <p:tag name="BLEND" val="0"/>
  <p:tag name="TRANSPARENT" val="0"/>
  <p:tag name="TBUG" val="0"/>
  <p:tag name="ALLOWFS" val="0"/>
  <p:tag name="ORIGWIDTH" val="97"/>
  <p:tag name="PICTUREFILESIZE" val="1657"/>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cal E}e^{i (\omega t - kz + \varphi)}&#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1"/>
  <p:tag name="PICTUREFILESIZE" val="7275"/>
</p:tagLst>
</file>

<file path=ppt/tags/tag1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rac{W}{c} = \frac{h \nu}{c} = \frac{h}{\lambda} = p&#10;$&#10;\end{document}&#10;"/>
  <p:tag name="FILENAME" val="TP_tmp"/>
  <p:tag name="FORMAT" val="pngmono"/>
  <p:tag name="RES" val="600"/>
  <p:tag name="BLEND" val="0"/>
  <p:tag name="TRANSPARENT" val="0"/>
  <p:tag name="TBUG" val="0"/>
  <p:tag name="ALLOWFS" val="0"/>
  <p:tag name="ORIGWIDTH" val="75"/>
  <p:tag name="PICTUREFILESIZE" val="1152"/>
</p:tagLst>
</file>

<file path=ppt/tags/tag1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p &amp; = &amp; \frac{\sqrt{W^2 - m_0^2c^4}}{c}   \nonumber \\&#10;\lambda &amp; = &amp; \frac{h}{p} = \frac{hc}{\sqrt{W^2 - m_0^2c^4}}   \nonumber  \\&#10;v &amp; = &amp; \frac{p c^2}{W} = c \sqrt{1 - \frac{m_0^2 c^4}{W^2}} \nonumber &#10;\end{eqnarray}&#10;\end{document}&#10;"/>
  <p:tag name="FILENAME" val="TP_tmp"/>
  <p:tag name="FORMAT" val="pngmono"/>
  <p:tag name="RES" val="600"/>
  <p:tag name="BLEND" val="0"/>
  <p:tag name="TRANSPARENT" val="0"/>
  <p:tag name="TBUG" val="0"/>
  <p:tag name="ALLOWFS" val="0"/>
  <p:tag name="ORIGWIDTH" val="120"/>
  <p:tag name="PICTUREFILESIZE" val="6574"/>
</p:tagLst>
</file>

<file path=ppt/tags/tag1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 \rightarrow 1&#10;$&#10;\end{document}&#10;"/>
  <p:tag name="FILENAME" val="TP_tmp"/>
  <p:tag name="FORMAT" val="pngmono"/>
  <p:tag name="RES" val="600"/>
  <p:tag name="BLEND" val="0"/>
  <p:tag name="TRANSPARENT" val="0"/>
  <p:tag name="TBUG" val="0"/>
  <p:tag name="ALLOWFS" val="0"/>
  <p:tag name="ORIGWIDTH" val="27"/>
  <p:tag name="PICTUREFILESIZE" val="395"/>
</p:tagLst>
</file>

<file path=ppt/tags/tag1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W_{kinetic} = m_0c^2 (\gamma - 1) = m_0c^2 \left ( \frac{1}{\sqrt{1 - \frac{v^2}{c^2}}} - 1 \right )&#10;$&#10;\end{document}&#10;"/>
  <p:tag name="FILENAME" val="TP_tmp"/>
  <p:tag name="FORMAT" val="pngmono"/>
  <p:tag name="RES" val="600"/>
  <p:tag name="BLEND" val="0"/>
  <p:tag name="TRANSPARENT" val="0"/>
  <p:tag name="TBUG" val="0"/>
  <p:tag name="ALLOWFS" val="0"/>
  <p:tag name="ORIGWIDTH" val="201"/>
  <p:tag name="PICTUREFILESIZE" val="4068"/>
</p:tagLst>
</file>

<file path=ppt/tags/tag1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gamma \rightarrow \infty&#10;$&#10;\end{document}&#10;"/>
  <p:tag name="FILENAME" val="TP_tmp"/>
  <p:tag name="FORMAT" val="pngmono"/>
  <p:tag name="RES" val="600"/>
  <p:tag name="BLEND" val="0"/>
  <p:tag name="TRANSPARENT" val="0"/>
  <p:tag name="TBUG" val="0"/>
  <p:tag name="ALLOWFS" val="0"/>
  <p:tag name="ORIGWIDTH" val="32"/>
  <p:tag name="PICTUREFILESIZE" val="579"/>
</p:tagLst>
</file>

<file path=ppt/tags/tag1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 {\cal E}\cos( \omega t - kz) = \frac{1}{2} {\cal E}(z,t)e^{i(\omega t - kz)} + c.c.$&#10;\end{document}&#10;"/>
  <p:tag name="FILENAME" val="TP_tmp"/>
  <p:tag name="FORMAT" val="bmpmono"/>
  <p:tag name="RES" val="600"/>
  <p:tag name="BLEND" val="0"/>
  <p:tag name="TRANSPARENT" val="0"/>
  <p:tag name="TBUG" val="0"/>
  <p:tag name="ALLOWFS" val="0"/>
  <p:tag name="ORIGWIDTH" val="193"/>
  <p:tag name="PICTUREFILESIZE" val="23930"/>
</p:tagLst>
</file>

<file path=ppt/tags/tag1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 = \frac{2 \pi}{T}$&#10;\end{document}&#10;"/>
  <p:tag name="FILENAME" val="TP_tmp"/>
  <p:tag name="FORMAT" val="pngmono"/>
  <p:tag name="RES" val="600"/>
  <p:tag name="BLEND" val="0"/>
  <p:tag name="TRANSPARENT" val="0"/>
  <p:tag name="TBUG" val="0"/>
  <p:tag name="ALLOWFS" val="0"/>
  <p:tag name="ORIGWIDTH" val="31"/>
  <p:tag name="PICTUREFILESIZE" val="595"/>
</p:tagLst>
</file>

<file path=ppt/tags/tag1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k = \frac{2 \pi}{\lambda}$&#10;\end{document}&#10;"/>
  <p:tag name="FILENAME" val="TP_tmp"/>
  <p:tag name="FORMAT" val="pngmono"/>
  <p:tag name="RES" val="600"/>
  <p:tag name="BLEND" val="0"/>
  <p:tag name="TRANSPARENT" val="0"/>
  <p:tag name="TBUG" val="0"/>
  <p:tag name="ALLOWFS" val="0"/>
  <p:tag name="ORIGWIDTH" val="29"/>
  <p:tag name="PICTUREFILESIZE" val="616"/>
</p:tagLst>
</file>

<file path=ppt/tags/tag1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 \frac{1}{T} = \frac{\omega}{2 \pi}$&#10;\end{document}&#10;"/>
  <p:tag name="FILENAME" val="TP_tmp"/>
  <p:tag name="FORMAT" val="pngmono"/>
  <p:tag name="RES" val="600"/>
  <p:tag name="BLEND" val="0"/>
  <p:tag name="TRANSPARENT" val="0"/>
  <p:tag name="TBUG" val="0"/>
  <p:tag name="ALLOWFS" val="0"/>
  <p:tag name="ORIGWIDTH" val="51"/>
  <p:tag name="PICTUREFILESIZE" val="708"/>
</p:tagLst>
</file>

<file path=ppt/tags/tag1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 = \frac{\lambda}{T} = \frac{\omega}{k}$&#10;\end{document}&#10;"/>
  <p:tag name="FILENAME" val="TP_tmp"/>
  <p:tag name="FORMAT" val="pngmono"/>
  <p:tag name="RES" val="600"/>
  <p:tag name="BLEND" val="0"/>
  <p:tag name="TRANSPARENT" val="0"/>
  <p:tag name="TBUG" val="0"/>
  <p:tag name="ALLOWFS" val="0"/>
  <p:tag name="ORIGWIDTH" val="46"/>
  <p:tag name="PICTUREFILESIZE" val="745"/>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tilde{\cal E}} = \frac{1}{2}{\cal E}e^{i(\omega t - {\bf k.r})}&#10;\end{displaymath}&#10;\end{document}&#10;"/>
  <p:tag name="FILENAME" val="txp_fig"/>
  <p:tag name="FORMAT" val="pngmono"/>
  <p:tag name="RES" val="1200"/>
  <p:tag name="BLEND" val="0"/>
  <p:tag name="TRANSPARENT" val="0"/>
  <p:tag name="TBUG" val="0"/>
  <p:tag name="ALLOWFS" val="0"/>
  <p:tag name="ORIGWIDTH" val="156"/>
  <p:tag name="PICTUREFILESIZE" val="9339"/>
</p:tagLst>
</file>

<file path=ppt/tags/tag1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Photon  momentum $h\nu/c$.  \\&#10;When bouncing off  a mirror,  recoil momentum $Mv =2 h\nu/c$.\\&#10;A beam with a flux of $N$ photons/(cm$^2$ s) has an intensity $I$ (in Watts/cm$^2$), exerts a pressure&#10;of $N 2h\nu/c = 2I/c$ on the mirror.\\&#10;  Sunlight has an intensity of 0.1 W/cm$^2$.  The pressure that sunlight&#10;exerts on the 1 cm$^2$ area of the reflecting ``light mill''&#10;is equivalent to one millionth of a 1 mg flee distributed over a cm$^2$ area!&#10;At the intensity level of 10$^{16}$ W/cm$^2$ used in attosecond pulse generation, the radiation pressure&#10;is 1,000 $\times$ higher than the pressure at the deepest point of the ocean.&#10;\end{document}&#10;"/>
  <p:tag name="FILENAME" val="TP_tmp"/>
  <p:tag name="FORMAT" val="bmpmono"/>
  <p:tag name="RES" val="1200"/>
  <p:tag name="BLEND" val="0"/>
  <p:tag name="TRANSPARENT" val="0"/>
  <p:tag name="TBUG" val="0"/>
  <p:tag name="ALLOWFS" val="0"/>
  <p:tag name="ORIGWIDTH" val="345"/>
  <p:tag name="PICTUREFILESIZE" val="1272302"/>
</p:tagLst>
</file>

<file path=ppt/tags/tag17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or the relativist plasma physicist, $10^{18}$ W/cm$^2$ at $\lambda = 1 \mu$m.&#10;(field strength the accelerates the electron to a speed at which the&#10;electron mass has increased by 50\%.)&#10;\end{document}&#10;"/>
  <p:tag name="FILENAME" val="TP_tmp"/>
  <p:tag name="FORMAT" val="bmpmono"/>
  <p:tag name="RES" val="1200"/>
  <p:tag name="BLEND" val="0"/>
  <p:tag name="TRANSPARENT" val="0"/>
  <p:tag name="TBUG" val="0"/>
  <p:tag name="ALLOWFS" val="0"/>
  <p:tag name="ORIGWIDTH" val="345"/>
  <p:tag name="PICTUREFILESIZE" val="432062"/>
</p:tagLst>
</file>

<file path=ppt/tags/tag1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For the particle physicist, an intense laser field $E$ is such that an electron is&#10;accelerated over a wavelength $\lambda_c$ to an energy $eE\lambda_c \geq 2mc^2$. \\&#10;$mc^2$ is&#10;the energy equivalent to a particle of mass $m$ at rest. \\&#10;&#10;$\lambda_c$ is the wavelength associated with the accelerated electron,&#10; or ``Compton wavelength''.\\&#10;&#10;The corresponding laser intensity is  $5 \cdot 10^{29}$ W/cm$^2$. \\ &#10;&#10;The concentration of energy&#10;is such that the creation of matter --- a pair of electron-positrons --- will emerge from vacuum.&#10;\end{document}&#10;"/>
  <p:tag name="FILENAME" val="TP_tmp"/>
  <p:tag name="FORMAT" val="bmpmono"/>
  <p:tag name="RES" val="1200"/>
  <p:tag name="BLEND" val="0"/>
  <p:tag name="TRANSPARENT" val="0"/>
  <p:tag name="TBUG" val="0"/>
  <p:tag name="ALLOWFS" val="0"/>
  <p:tag name="ORIGWIDTH" val="345"/>
  <p:tag name="PICTUREFILESIZE" val="1560302"/>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frac{\partial^2 E}{\partial x^2} + \frac{\partial^2 E}{\partial y^2} &#10;+ \frac{\partial^2 E}{\partial z^2}  &#10;- \frac{n^2}{c^2} \frac{\partial^2 E}{\partial t^2} = 0&#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20"/>
  <p:tag name="PICTUREFILESIZE" val="26298"/>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k_x^2 + k_y^2 + k_z^2 - \frac{n^2 \omega^2}{c^2} = 0&#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42"/>
  <p:tag name="PICTUREFILESIZE" val="15136"/>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oindent&#10;\subsection*{\underline {Teaching Assistant}}&#10;\begin{flushleft}&#10;{\bf {\em Elaheh Zamani}}, ezamani@unm.edu&#10;\end{flushleft}&#10;\end{document}&#10;"/>
  <p:tag name="FILENAME" val="TP_tmp"/>
  <p:tag name="FORMAT" val="bmpmono"/>
  <p:tag name="RES" val="1200"/>
  <p:tag name="BLEND" val="0"/>
  <p:tag name="TRANSPARENT" val="0"/>
  <p:tag name="TBUG" val="0"/>
  <p:tag name="ALLOWFS" val="0"/>
  <p:tag name="ORIGWIDTH" val="164"/>
  <p:tag name="PICTUREFILESIZE" val="17206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nabla^2E &#10;- \frac{n^2}{c^2} \frac{\partial^2 E}{\partial t^2} = 0&#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81"/>
  <p:tag name="PICTUREFILESIZE" val="13499"/>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cal E} e^{i\vec{k}.\vec{r}} =&#10;{\cal E} e^{i\vec{k}.\left (\vec{r} + &#10;\lambda \frac{\vec{k}}{|k|} \right )} &#10;\end{displaymath}&#10;\begin{displaymath}&#10;\lambda \frac{\vec{k}.\vec{k}}{|k|} = 2 \pi&#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97"/>
  <p:tag name="PICTUREFILESIZE" val="23132"/>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nabla^2E &#10;- \frac{n^2}{c^2} \frac{\partial^2 E}{\partial t^2} = 0&#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81"/>
  <p:tag name="PICTUREFILESIZE" val="13499"/>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frac{1}{r} \frac{\partial^2}{\partial r^2}\left (rE \right ) &#10;- \frac{n^2}{c^2} \frac{\partial^2 E}{\partial t^2} = 0&#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36"/>
  <p:tag name="PICTUREFILESIZE" val="17948"/>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E = (\frac{{\cal E}}{r})e^{i(\omega t - k.r)}&#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67"/>
  <p:tag name="PICTUREFILESIZE" val="1030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frac{\partial^2}{\partial r^2}\left (rE \right ) &#10;- \frac{n^2}{c^2} \frac{\partial^2 \left (rE \right ) }{\partial t^2} = 0&#10;\end{displaymath}&#1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54"/>
  <p:tag name="PICTUREFILESIZE" val="20149"/>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int_0^R |E|^2 dA = \frac{{\cal E}^2}{R^2} 4 \pi R^2 = 4 \pi {\cal E}^2&#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91"/>
  <p:tag name="PICTUREFILESIZE" val="18369"/>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mbda}$&#10;\end{document}&#10;"/>
  <p:tag name="FILENAME" val="TP_tmp"/>
  <p:tag name="FORMAT" val="pngmono"/>
  <p:tag name="RES" val="600"/>
  <p:tag name="BLEND" val="0"/>
  <p:tag name="TRANSPARENT" val="0"/>
  <p:tag name="TBUG" val="0"/>
  <p:tag name="ALLOWFS" val="0"/>
  <p:tag name="ORIGWIDTH" val="6"/>
  <p:tag name="PICTUREFILESIZE" val="292"/>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cal 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8"/>
  <p:tag name="PICTUREFILESIZE" val="3114"/>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cal E}_1e^{i (\omega t - kz + \varphi_1)} + {\cal E}_2e^{i (\omega t - kz + \varphi_2)} &#10;\end{displaymath}&#10;\end{document}&#10;"/>
  <p:tag name="FILENAME" val="txp_fig"/>
  <p:tag name="FORMAT" val="bmpmono"/>
  <p:tag name="RES" val="1200"/>
  <p:tag name="BLEND" val="0"/>
  <p:tag name="TRANSPARENT" val="0"/>
  <p:tag name="TBUG" val="0"/>
  <p:tag name="ALLOWFS" val="0"/>
  <p:tag name="ORIGWIDTH" val="308"/>
  <p:tag name="PICTUREFILESIZE" val="27891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ubsection*{Remote}&#10;For those not able to attend in person:&#10;Zoom ID: 276 326 3855 \\&#10;Password lasers464 \\&#10;(definitely uncrackable by UNM IT)&#10;\end{document}&#10;"/>
  <p:tag name="FILENAME" val="TP_tmp"/>
  <p:tag name="FORMAT" val="bmpmono"/>
  <p:tag name="RES" val="1200"/>
  <p:tag name="BLEND" val="0"/>
  <p:tag name="TRANSPARENT" val="0"/>
  <p:tag name="TBUG" val="0"/>
  <p:tag name="ALLOWFS" val="0"/>
  <p:tag name="ORIGWIDTH" val="275"/>
  <p:tag name="PICTUREFILESIZE" val="518462"/>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cal E}_1e^{i (\omega t - kz + \varphi_1)} + {\cal E}_2e^{i (\omega t - kz + \varphi_2)} &#10;\end{displaymath}&#10;\end{document}&#10;"/>
  <p:tag name="FILENAME" val="txp_fig"/>
  <p:tag name="FORMAT" val="bmpmono"/>
  <p:tag name="RES" val="1200"/>
  <p:tag name="BLEND" val="0"/>
  <p:tag name="TRANSPARENT" val="0"/>
  <p:tag name="TBUG" val="0"/>
  <p:tag name="ALLOWFS" val="0"/>
  <p:tag name="ORIGWIDTH" val="308"/>
  <p:tag name="PICTUREFILESIZE" val="278914"/>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e^{i (\omega t - kz)} \left [ {\cal E}_1e^{i \varphi_1)} +&#10; {\cal E}_2e^{i \varphi_2)} \right ]&#10;\end{displaymath}&#10;\end{document}&#10;"/>
  <p:tag name="FILENAME" val="txp_fig"/>
  <p:tag name="FORMAT" val="bmpmono"/>
  <p:tag name="RES" val="1200"/>
  <p:tag name="BLEND" val="0"/>
  <p:tag name="TRANSPARENT" val="0"/>
  <p:tag name="TBUG" val="0"/>
  <p:tag name="ALLOWFS" val="0"/>
  <p:tag name="ORIGWIDTH" val="261"/>
  <p:tag name="PICTUREFILESIZE" val="29001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tilde{\cal E}} = {\cal E}_1e^{i(\omega t - {\bf k.r} + \varphi_1)} +&#10;{\cal E}_2e^{i(\omega t - {\bf k.r} + \varphi_2)}&#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62"/>
  <p:tag name="PICTUREFILESIZE" val="17899"/>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displaymath}&#10;{\tilde{\cal E}} = e^{i(\omega t - {\bf k.r})}&#10;\left ( {\cal E}_1 e^{i\varphi_1} + {\cal E}_2 e^{i\varphi_2} \right )&#10;\end{displaymath}&#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98"/>
  <p:tag name="PICTUREFILESIZE" val="16833"/>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cal E}}$&#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4"/>
  <p:tag name="PICTUREFILESIZE" val="1253"/>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al E}_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1"/>
  <p:tag name="PICTUREFILESIZE" val="1265"/>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arphi_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2"/>
  <p:tag name="PICTUREFILESIZE" val="1274"/>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al E}_2$&#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1"/>
  <p:tag name="PICTUREFILESIZE" val="1708"/>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varphi_2$&#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3"/>
  <p:tag name="PICTUREFILESIZE" val="1754"/>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 {\cal E}_{total} =  \left [ \sum_i {\cal E}_ie^{i \varphi_i)}  \right ]&#10;\end{displaymath}&#10;\end{document}&#10;"/>
  <p:tag name="FILENAME" val="txp_fig"/>
  <p:tag name="FORMAT" val="bmpmono"/>
  <p:tag name="RES" val="1200"/>
  <p:tag name="BLEND" val="0"/>
  <p:tag name="TRANSPARENT" val="0"/>
  <p:tag name="TBUG" val="0"/>
  <p:tag name="ALLOWFS" val="0"/>
  <p:tag name="ORIGWIDTH" val="183"/>
  <p:tag name="PICTUREFILESIZE" val="396734"/>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 {\cal E}\cos( \omega t - kz) = \frac{1}{2}{\cal E}e^{i(\omega t - kz)} + c.c.$&#10;\end{document}&#10;"/>
  <p:tag name="FILENAME" val="TP_tmp"/>
  <p:tag name="FORMAT" val="pngmono"/>
  <p:tag name="RES" val="600"/>
  <p:tag name="BLEND" val="0"/>
  <p:tag name="TRANSPARENT" val="0"/>
  <p:tag name="TBUG" val="0"/>
  <p:tag name="ALLOWFS" val="0"/>
  <p:tag name="ORIGWIDTH" val="172"/>
  <p:tag name="PICTUREFILESIZE" val="3115"/>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 I_{total} =  \frac{n}{2 \eta}\left | \sum_i {\cal E}_ie^{i \varphi_i)}  \right |^2&#10;\end{displaymath}&#10;\end{document}&#10;"/>
  <p:tag name="FILENAME" val="txp_fig"/>
  <p:tag name="FORMAT" val="bmpmono"/>
  <p:tag name="RES" val="1200"/>
  <p:tag name="BLEND" val="0"/>
  <p:tag name="TRANSPARENT" val="0"/>
  <p:tag name="TBUG" val="0"/>
  <p:tag name="ALLOWFS" val="0"/>
  <p:tag name="ORIGWIDTH" val="214"/>
  <p:tag name="PICTUREFILESIZE" val="507646"/>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 I_{total} = N^2 I_0&#10;\end{displaymath}&#10;\end{document}&#10;"/>
  <p:tag name="FILENAME" val="txp_fig"/>
  <p:tag name="FORMAT" val="bmpmono"/>
  <p:tag name="RES" val="1200"/>
  <p:tag name="BLEND" val="0"/>
  <p:tag name="TRANSPARENT" val="0"/>
  <p:tag name="TBUG" val="0"/>
  <p:tag name="ALLOWFS" val="0"/>
  <p:tag name="ORIGWIDTH" val="125"/>
  <p:tag name="PICTUREFILESIZE" val="114374"/>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 I_{total} = N I_0&#10;\end{displaymath}&#10;\end{document}&#10;"/>
  <p:tag name="FILENAME" val="txp_fig"/>
  <p:tag name="FORMAT" val="bmpmono"/>
  <p:tag name="RES" val="1200"/>
  <p:tag name="BLEND" val="0"/>
  <p:tag name="TRANSPARENT" val="0"/>
  <p:tag name="TBUG" val="0"/>
  <p:tag name="ALLOWFS" val="0"/>
  <p:tag name="ORIGWIDTH" val="114"/>
  <p:tag name="PICTUREFILESIZE" val="79982"/>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egin{displaymath}&#10; {\cal E}_{total} = \sqrt{N} {\cal E}_i&#10;\end{displaymath}&#10;\end{document}&#10;"/>
  <p:tag name="FILENAME" val="txp_fig"/>
  <p:tag name="FORMAT" val="bmpmono"/>
  <p:tag name="RES" val="1200"/>
  <p:tag name="BLEND" val="0"/>
  <p:tag name="TRANSPARENT" val="0"/>
  <p:tag name="TBUG" val="0"/>
  <p:tag name="ALLOWFS" val="0"/>
  <p:tag name="ORIGWIDTH" val="131"/>
  <p:tag name="PICTUREFILESIZE" val="115154"/>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1"/>
  <p:tag name="PICTUREFILESIZE" val="767"/>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0"/>
  <p:tag name="PICTUREFILESIZE" val="739"/>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al E}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55"/>
  <p:tag name="PICTUREFILESIZE" val="1588"/>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 \tilde{r}|^2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09"/>
  <p:tag name="PICTUREFILESIZE" val="3538"/>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 = t e^{i\varphi_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79"/>
  <p:tag name="PICTUREFILESIZE" val="392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os (\varphi_r - \varphi_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64"/>
  <p:tag name="PICTUREFILESIZE" val="780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 = \frac{2 \pi}{T}$&#10;\end{document}&#10;"/>
  <p:tag name="FILENAME" val="TP_tmp"/>
  <p:tag name="FORMAT" val="pngmono"/>
  <p:tag name="RES" val="600"/>
  <p:tag name="BLEND" val="0"/>
  <p:tag name="TRANSPARENT" val="0"/>
  <p:tag name="TBUG" val="0"/>
  <p:tag name="ALLOWFS" val="0"/>
  <p:tag name="ORIGWIDTH" val="31"/>
  <p:tag name="PICTUREFILESIZE" val="595"/>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r}\tilde{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5"/>
  <p:tag name="PICTUREFILESIZE" val="5447"/>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263.2171"/>
  <p:tag name="ORIGINALWIDTH" val="5797.525"/>
  <p:tag name="OUTPUTTYPE" val="PNG"/>
  <p:tag name="IGUANATEXVERSION" val="160"/>
  <p:tag name="LATEXADDIN" val="\documentclass{slides}\pagestyle{empty}&#10;\begin{document}&#10;This implies that $\tilde{r}^2 + \tilde{t}^2 =&#10;r^2 - t^2 $&#10;= 0 if $r = t$.&#10;\end{document}&#10;"/>
  <p:tag name="IGUANATEXSIZE" val="20"/>
  <p:tag name="IGUANATEXCURSOR" val="147"/>
  <p:tag name="TRANSPARENCY" val="True"/>
  <p:tag name="FILENAME" val=""/>
  <p:tag name="LATEXENGINEID" val="0"/>
  <p:tag name="TEMPFOLDER" val="c:\temp\"/>
  <p:tag name="LATEXFORMHEIGHT" val="320"/>
  <p:tag name="LATEXFORMWIDTH" val="385"/>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 = r e^{i\varphi_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85"/>
  <p:tag name="PICTUREFILESIZE" val="4054"/>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2 + |\tilde{t}|^2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31"/>
  <p:tag name="PICTUREFILESIZE" val="4641"/>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 \tilde{r}|^2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09"/>
  <p:tag name="PICTUREFILESIZE" val="3538"/>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t}’+ \tilde{r}|^2 + |\tilde{t}+ \tilde{r}’|^2 = 2$&#10;&#10;\end{document}&#10;"/>
  <p:tag name="FILENAME" val="TP_tmp"/>
  <p:tag name="FORMAT" val="bmpmono"/>
  <p:tag name="RES" val="1200"/>
  <p:tag name="BLEND" val="0"/>
  <p:tag name="TRANSPARENT" val="0"/>
  <p:tag name="TBUG" val="0"/>
  <p:tag name="ALLOWFS" val="0"/>
  <p:tag name="ORIGWIDTH" val="91"/>
  <p:tag name="PICTUREFILESIZE" val="38462"/>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r}\tilde{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5"/>
  <p:tag name="PICTUREFILESIZE" val="5447"/>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r}\tilde{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5"/>
  <p:tag name="PICTUREFILESIZE" val="5447"/>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0"/>
  <p:tag name="PICTUREFILESIZE" val="739"/>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al E}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55"/>
  <p:tag name="PICTUREFILESIZE" val="1588"/>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k = \frac{2 \pi}{\lambda}$&#10;\end{document}&#10;"/>
  <p:tag name="FILENAME" val="TP_tmp"/>
  <p:tag name="FORMAT" val="pngmono"/>
  <p:tag name="RES" val="600"/>
  <p:tag name="BLEND" val="0"/>
  <p:tag name="TRANSPARENT" val="0"/>
  <p:tag name="TBUG" val="0"/>
  <p:tag name="ALLOWFS" val="0"/>
  <p:tag name="ORIGWIDTH" val="29"/>
  <p:tag name="PICTUREFILESIZE" val="616"/>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r}$&#10;\end{document}&#10;"/>
  <p:tag name="FILENAME" val="TP_tmp"/>
  <p:tag name="FORMAT" val="bmpmono"/>
  <p:tag name="RES" val="1200"/>
  <p:tag name="BLEND" val="0"/>
  <p:tag name="TRANSPARENT" val="0"/>
  <p:tag name="TBUG" val="0"/>
  <p:tag name="ALLOWFS" val="0"/>
  <p:tag name="ORIGWIDTH" val="75"/>
  <p:tag name="PICTUREFILESIZE" val="1934"/>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ilde{r}$&#10;\end{document}&#10;"/>
  <p:tag name="FILENAME" val="TP_tmp"/>
  <p:tag name="FORMAT" val="bmpmono"/>
  <p:tag name="RES" val="1200"/>
  <p:tag name="BLEND" val="0"/>
  <p:tag name="TRANSPARENT" val="0"/>
  <p:tag name="TBUG" val="0"/>
  <p:tag name="ALLOWFS" val="0"/>
  <p:tag name="ORIGWIDTH" val="75"/>
  <p:tag name="PICTUREFILESIZE" val="1934"/>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al E} = 1$&#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55"/>
  <p:tag name="PICTUREFILESIZE" val="1588"/>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0"/>
  <p:tag name="PICTUREFILESIZE" val="739"/>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r}\tilde{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5"/>
  <p:tag name="PICTUREFILESIZE" val="5447"/>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r}\tilde{t}^* = 0$$&#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25"/>
  <p:tag name="PICTUREFILESIZE" val="5447"/>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Implication of $\tilde{r}^2 + \tilde{t}^2 =&#10;r^2 - t^2 $&#10;= 0 if $r = 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443"/>
  <p:tag name="PICTUREFILESIZE" val="15297"/>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1"/>
  <p:tag name="PICTUREFILESIZE" val="749"/>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1"/>
  <p:tag name="PICTUREFILESIZE" val="749"/>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2$&#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8"/>
  <p:tag name="PICTUREFILESIZE" val="1454"/>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u = \frac{1}{T} = \frac{\omega}{2 \pi}$&#10;\end{document}&#10;"/>
  <p:tag name="FILENAME" val="TP_tmp"/>
  <p:tag name="FORMAT" val="pngmono"/>
  <p:tag name="RES" val="600"/>
  <p:tag name="BLEND" val="0"/>
  <p:tag name="TRANSPARENT" val="0"/>
  <p:tag name="TBUG" val="0"/>
  <p:tag name="ALLOWFS" val="0"/>
  <p:tag name="ORIGWIDTH" val="51"/>
  <p:tag name="PICTUREFILESIZE" val="708"/>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1"/>
  <p:tag name="PICTUREFILESIZE" val="759"/>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1"/>
  <p:tag name="PICTUREFILESIZE" val="759"/>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tilde{r}^2$&#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8"/>
  <p:tag name="PICTUREFILESIZE" val="1842"/>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tilde{r}\tilde{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9"/>
  <p:tag name="PICTUREFILESIZE" val="1710"/>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2 + \tilde{t}^2$&#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67"/>
  <p:tag name="PICTUREFILESIZE" val="3329"/>
</p:tagLst>
</file>

<file path=ppt/tags/tag7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r}\tilde{t} + \tilde{t}\tilde{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65"/>
  <p:tag name="PICTUREFILESIZE" val="3247"/>
</p:tagLst>
</file>

<file path=ppt/tags/tag7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ilde{t}\tilde{r}$&#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9"/>
  <p:tag name="PICTUREFILESIZE" val="1413"/>
</p:tagLst>
</file>

<file path=ppt/tags/tag7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elta = S_2P - S_1P = m \lambda = a \sin \theta \approx a \theta$&#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55"/>
  <p:tag name="PICTUREFILESIZE" val="14693"/>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onstructive interference at $\theta = \frac{\lambda}{a}$ &#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343"/>
  <p:tag name="PICTUREFILESIZE" val="15543"/>
</p:tagLst>
</file>

<file path=ppt/tags/tag7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E =   {\cal E}_0 \left ( 1 + e^{ik\Delta} \right )e^{i \omega t}$$&#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214"/>
  <p:tag name="PICTUREFILESIZE" val="11455"/>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 = \frac{\lambda}{T} = \frac{\omega}{k}$&#10;\end{document}&#10;"/>
  <p:tag name="FILENAME" val="TP_tmp"/>
  <p:tag name="FORMAT" val="pngmono"/>
  <p:tag name="RES" val="600"/>
  <p:tag name="BLEND" val="0"/>
  <p:tag name="TRANSPARENT" val="0"/>
  <p:tag name="TBUG" val="0"/>
  <p:tag name="ALLOWFS" val="0"/>
  <p:tag name="ORIGWIDTH" val="46"/>
  <p:tag name="PICTUREFILESIZE" val="745"/>
</p:tagLst>
</file>

<file path=ppt/tags/tag8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2 = ?$&#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73"/>
  <p:tag name="PICTUREFILESIZE" val="2774"/>
</p:tagLst>
</file>

<file path=ppt/tags/tag8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i (\omega t - kz)} e^{(i \Omega_a t - K_a x)}$&#10;\end{document}&#10;"/>
  <p:tag name="EXTERNALNAME" val="txp_fig"/>
  <p:tag name="BLEND" val="Faux"/>
  <p:tag name="TRANSPARENT" val="Faux"/>
  <p:tag name="KEEPFILES" val="Faux"/>
  <p:tag name="DEBUGPAUSE" val="Faux"/>
  <p:tag name="RESOLUTION" val="1200"/>
  <p:tag name="TIMEOUT" val="(none)"/>
  <p:tag name="BOXWIDTH" val="348"/>
  <p:tag name="BOXHEIGHT" val="200"/>
  <p:tag name="BOXFONT" val="8"/>
  <p:tag name="BOXWRAP" val="Faux"/>
  <p:tag name="WORKAROUNDTRANSPARENCYBUG" val="Faux"/>
  <p:tag name="ALLOWFONTSUBSTITUTION" val="Faux"/>
  <p:tag name="BITMAPFORMAT" val="pngmono"/>
  <p:tag name="ORIGWIDTH" val="188"/>
  <p:tag name="PICTUREFILESIZE" val="11258"/>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 {\cal E}\cos( \omega t - kz) = \frac{1}{2} {\cal E}e^{i(\omega t - kz)} + c.c.$&#10;\end{document}&#10;"/>
  <p:tag name="FILENAME" val="TP_tmp"/>
  <p:tag name="FORMAT" val="pngmono"/>
  <p:tag name="RES" val="600"/>
  <p:tag name="BLEND" val="0"/>
  <p:tag name="TRANSPARENT" val="0"/>
  <p:tag name="TBUG" val="0"/>
  <p:tag name="ALLOWFS" val="0"/>
  <p:tag name="ORIGWIDTH" val="172"/>
  <p:tag name="PICTUREFILESIZE" val="3115"/>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mbda}$&#10;\end{document}&#10;"/>
  <p:tag name="FILENAME" val="TP_tmp"/>
  <p:tag name="FORMAT" val="pngmono"/>
  <p:tag name="RES" val="600"/>
  <p:tag name="BLEND" val="0"/>
  <p:tag name="TRANSPARENT" val="0"/>
  <p:tag name="TBUG" val="0"/>
  <p:tag name="ALLOWFS" val="0"/>
  <p:tag name="ORIGWIDTH" val="6"/>
  <p:tag name="PICTUREFILESIZE" val="292"/>
</p:tagLst>
</file>

<file path=ppt/tags/tag8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 = z_0 + vt$&#10;\end{document}&#10;"/>
  <p:tag name="FILENAME" val="TP_tmp"/>
  <p:tag name="FORMAT" val="pngmono"/>
  <p:tag name="RES" val="600"/>
  <p:tag name="BLEND" val="0"/>
  <p:tag name="TRANSPARENT" val="0"/>
  <p:tag name="TBUG" val="0"/>
  <p:tag name="ALLOWFS" val="0"/>
  <p:tag name="ORIGWIDTH" val="48"/>
  <p:tag name="PICTUREFILESIZE" val="737"/>
</p:tagLst>
</file>

<file path=ppt/tags/tag8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frac{1}{2} {\cal E}e^{i(\omega t - kz_0 - k v t)} &#10;= \frac{1}{2} {\cal E}e^{i[(\omega - kv)t - kz_0]}$&#10;\end{document}&#10;"/>
  <p:tag name="FILENAME" val="TP_tmp"/>
  <p:tag name="FORMAT" val="pngmono"/>
  <p:tag name="RES" val="600"/>
  <p:tag name="BLEND" val="0"/>
  <p:tag name="TRANSPARENT" val="0"/>
  <p:tag name="TBUG" val="0"/>
  <p:tag name="ALLOWFS" val="0"/>
  <p:tag name="ORIGWIDTH" val="177"/>
  <p:tag name="PICTUREFILESIZE" val="2661"/>
</p:tagLst>
</file>

<file path=ppt/tags/tag8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 \rightarrow \omega (1 - \frac{v}{c})$ &#10;\end{document}&#10;"/>
  <p:tag name="FILENAME" val="TP_tmp"/>
  <p:tag name="FORMAT" val="pngmono"/>
  <p:tag name="RES" val="600"/>
  <p:tag name="BLEND" val="0"/>
  <p:tag name="TRANSPARENT" val="0"/>
  <p:tag name="TBUG" val="0"/>
  <p:tag name="ALLOWFS" val="0"/>
  <p:tag name="ORIGWIDTH" val="60"/>
  <p:tag name="PICTUREFILESIZE" val="946"/>
</p:tagLst>
</file>

<file path=ppt/tags/tag8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 {\cal E}\cos( \omega t - kz) = \frac{1}{2} {\cal E}e^{i(\omega t - kz)} + c.c.$&#10;\end{document}&#10;"/>
  <p:tag name="FILENAME" val="TP_tmp"/>
  <p:tag name="FORMAT" val="pngmono"/>
  <p:tag name="RES" val="600"/>
  <p:tag name="BLEND" val="0"/>
  <p:tag name="TRANSPARENT" val="0"/>
  <p:tag name="TBUG" val="0"/>
  <p:tag name="ALLOWFS" val="0"/>
  <p:tag name="ORIGWIDTH" val="172"/>
  <p:tag name="PICTUREFILESIZE" val="3115"/>
</p:tagLst>
</file>

<file path=ppt/tags/tag8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z = z_0 + vt$&#10;\end{document}&#10;"/>
  <p:tag name="FILENAME" val="TP_tmp"/>
  <p:tag name="FORMAT" val="pngmono"/>
  <p:tag name="RES" val="600"/>
  <p:tag name="BLEND" val="0"/>
  <p:tag name="TRANSPARENT" val="0"/>
  <p:tag name="TBUG" val="0"/>
  <p:tag name="ALLOWFS" val="0"/>
  <p:tag name="ORIGWIDTH" val="48"/>
  <p:tag name="PICTUREFILESIZE" val="737"/>
</p:tagLst>
</file>

<file path=ppt/tags/tag8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 =\frac{1}{2} {\cal E}e^{i(\omega t - kz_0 - k v t)} &#10;= \frac{1}{2} {\cal E}e^{i[(\omega - kv)t - kz_0]}$&#10;\end{document}&#10;"/>
  <p:tag name="FILENAME" val="TP_tmp"/>
  <p:tag name="FORMAT" val="pngmono"/>
  <p:tag name="RES" val="600"/>
  <p:tag name="BLEND" val="0"/>
  <p:tag name="TRANSPARENT" val="0"/>
  <p:tag name="TBUG" val="0"/>
  <p:tag name="ALLOWFS" val="0"/>
  <p:tag name="ORIGWIDTH" val="177"/>
  <p:tag name="PICTUREFILESIZE" val="2661"/>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lambda}$&#10;\end{document}&#10;"/>
  <p:tag name="FILENAME" val="TP_tmp"/>
  <p:tag name="FORMAT" val="pngmono"/>
  <p:tag name="RES" val="600"/>
  <p:tag name="BLEND" val="0"/>
  <p:tag name="TRANSPARENT" val="0"/>
  <p:tag name="TBUG" val="0"/>
  <p:tag name="ALLOWFS" val="0"/>
  <p:tag name="ORIGWIDTH" val="6"/>
  <p:tag name="PICTUREFILESIZE" val="292"/>
</p:tagLst>
</file>

<file path=ppt/tags/tag9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 \rightarrow \omega (1 - \frac{v}{c})$ &#10;\end{document}&#10;"/>
  <p:tag name="FILENAME" val="TP_tmp"/>
  <p:tag name="FORMAT" val="pngmono"/>
  <p:tag name="RES" val="600"/>
  <p:tag name="BLEND" val="0"/>
  <p:tag name="TRANSPARENT" val="0"/>
  <p:tag name="TBUG" val="0"/>
  <p:tag name="ALLOWFS" val="0"/>
  <p:tag name="ORIGWIDTH" val="60"/>
  <p:tag name="PICTUREFILESIZE" val="946"/>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785.9017"/>
  <p:tag name="OUTPUTTYPE" val="PNG"/>
  <p:tag name="IGUANATEXVERSION" val="160"/>
  <p:tag name="LATEXADDIN" val="\documentclass{article}\pagestyle{empty}&#10;\begin{document}&#10;$\nu_{ds} =  (1 - \frac{v}{c})  \nu$ &#10;\end{document}&#10;"/>
  <p:tag name="IGUANATEXSIZE" val="20"/>
  <p:tag name="IGUANATEXCURSOR" val="69"/>
  <p:tag name="TRANSPARENCY" val="False"/>
  <p:tag name="FILENAME" val=""/>
  <p:tag name="LATEXENGINEID" val="0"/>
  <p:tag name="TEMPFOLDER" val="c:\temp\"/>
  <p:tag name="LATEXFORMHEIGHT" val="320"/>
  <p:tag name="LATEXFORMWIDTH" val="385"/>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37.2328"/>
  <p:tag name="ORIGINALWIDTH" val="847.3941"/>
  <p:tag name="OUTPUTTYPE" val="PNG"/>
  <p:tag name="IGUANATEXVERSION" val="160"/>
  <p:tag name="LATEXADDIN" val="\documentclass{article}\pagestyle{empty}&#10;\begin{document}&#10;$\lambda\nu_{ds} =  (1 - \frac{v}{c})  c$ &#10;\end{document}&#10;"/>
  <p:tag name="IGUANATEXSIZE" val="20"/>
  <p:tag name="IGUANATEXCURSOR" val="98"/>
  <p:tag name="TRANSPARENCY" val="False"/>
  <p:tag name="FILENAME" val=""/>
  <p:tag name="LATEXENGINEID" val="0"/>
  <p:tag name="TEMPFOLDER" val="c:\temp\"/>
  <p:tag name="LATEXFORMHEIGHT" val="320"/>
  <p:tag name="LATEXFORMWIDTH" val="385"/>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154.4807"/>
  <p:tag name="ORIGINALWIDTH" val="921.6348"/>
  <p:tag name="OUTPUTTYPE" val="PNG"/>
  <p:tag name="IGUANATEXVERSION" val="160"/>
  <p:tag name="LATEXADDIN" val="\documentclass{article}\pagestyle{empty}&#10;\begin{document}&#10;$\lambda\nu_{ds} =  (1 - \frac{v}{\ell}\frac{\ell}{c})  c$ &#10;\end{document}&#10;"/>
  <p:tag name="IGUANATEXSIZE" val="20"/>
  <p:tag name="IGUANATEXCURSOR" val="111"/>
  <p:tag name="TRANSPARENCY" val="False"/>
  <p:tag name="FILENAME" val=""/>
  <p:tag name="LATEXENGINEID" val="0"/>
  <p:tag name="TEMPFOLDER" val="c:\temp\"/>
  <p:tag name="LATEXFORMHEIGHT" val="320"/>
  <p:tag name="LATEXFORMWIDTH" val="385"/>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65.7293"/>
  <p:tag name="ORIGINALWIDTH" val="963.6295"/>
  <p:tag name="OUTPUTTYPE" val="PNG"/>
  <p:tag name="IGUANATEXVERSION" val="160"/>
  <p:tag name="LATEXADDIN" val="\documentclass{article}\pagestyle{empty}&#10;\begin{document}&#10;$\lambda\nu_{ds} =  (1 - \frac{T}{t_{obs}})  c$ &#10;\end{document}&#10;"/>
  <p:tag name="IGUANATEXSIZE" val="20"/>
  <p:tag name="IGUANATEXCURSOR" val="101"/>
  <p:tag name="TRANSPARENCY" val="False"/>
  <p:tag name="FILENAME" val=""/>
  <p:tag name="LATEXENGINEID" val="0"/>
  <p:tag name="TEMPFOLDER" val="c:\temp\"/>
  <p:tag name="LATEXFORMHEIGHT" val="320"/>
  <p:tag name="LATEXFORMWIDTH" val="385"/>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98.23772"/>
  <p:tag name="ORIGINALWIDTH" val="176.9779"/>
  <p:tag name="OUTPUTTYPE" val="PNG"/>
  <p:tag name="IGUANATEXVERSION" val="160"/>
  <p:tag name="LATEXADDIN" val="\documentclass{article}\pagestyle{empty}&#10;\begin{document}&#10;$t_{obs}$ &#10;\end{document}&#10;"/>
  <p:tag name="IGUANATEXSIZE" val="20"/>
  <p:tag name="IGUANATEXCURSOR" val="66"/>
  <p:tag name="TRANSPARENCY" val="False"/>
  <p:tag name="FILENAME" val=""/>
  <p:tag name="LATEXENGINEID" val="0"/>
  <p:tag name="TEMPFOLDER" val="c:\temp\"/>
  <p:tag name="LATEXFORMHEIGHT" val="320"/>
  <p:tag name="LATEXFORMWIDTH" val="385"/>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83.98952"/>
  <p:tag name="ORIGINALWIDTH" val="85.48929"/>
  <p:tag name="OUTPUTTYPE" val="PNG"/>
  <p:tag name="IGUANATEXVERSION" val="160"/>
  <p:tag name="LATEXADDIN" val="\documentclass{article}\pagestyle{empty}&#10;\begin{document}&#10;$T$ &#10;\end{document}&#10;"/>
  <p:tag name="IGUANATEXSIZE" val="20"/>
  <p:tag name="IGUANATEXCURSOR" val="60"/>
  <p:tag name="TRANSPARENCY" val="False"/>
  <p:tag name="FILENAME" val=""/>
  <p:tag name="LATEXENGINEID" val="0"/>
  <p:tag name="TEMPFOLDER" val="c:\temp\"/>
  <p:tag name="LATEXFORMHEIGHT" val="320"/>
  <p:tag name="LATEXFORMWIDTH" val="385"/>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mega(1 - \frac{v}{c})$$&#10;\end{document}&#10;"/>
  <p:tag name="FILENAME" val="TP_tmp"/>
  <p:tag name="FORMAT" val="pngmono"/>
  <p:tag name="RES" val="600"/>
  <p:tag name="BLEND" val="0"/>
  <p:tag name="TRANSPARENT" val="0"/>
  <p:tag name="TBUG" val="0"/>
  <p:tag name="ALLOWFS" val="0"/>
  <p:tag name="ORIGWIDTH" val="39"/>
  <p:tag name="PICTUREFILESIZE" val="842"/>
</p:tagLst>
</file>

<file path=ppt/tags/tag9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10;\end{document}&#10;"/>
  <p:tag name="FILENAME" val="TP_tmp"/>
  <p:tag name="FORMAT" val="pngmono"/>
  <p:tag name="RES" val="600"/>
  <p:tag name="BLEND" val="0"/>
  <p:tag name="TRANSPARENT" val="0"/>
  <p:tag name="TBUG" val="0"/>
  <p:tag name="ALLOWFS" val="0"/>
  <p:tag name="ORIGWIDTH" val="6"/>
  <p:tag name="PICTUREFILESIZE" val="269"/>
</p:tagLst>
</file>

<file path=ppt/tags/tag9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n T_0 |u|$.&#10;\end{document}&#10;"/>
  <p:tag name="FILENAME" val="TP_tmp"/>
  <p:tag name="FORMAT" val="pngmono"/>
  <p:tag name="RES" val="600"/>
  <p:tag name="BLEND" val="0"/>
  <p:tag name="TRANSPARENT" val="0"/>
  <p:tag name="TBUG" val="0"/>
  <p:tag name="ALLOWFS" val="0"/>
  <p:tag name="ORIGWIDTH" val="31"/>
  <p:tag name="PICTUREFILESIZE" val="63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2569</TotalTime>
  <Words>1956</Words>
  <Application>Microsoft Office PowerPoint</Application>
  <PresentationFormat>Custom</PresentationFormat>
  <Paragraphs>330</Paragraphs>
  <Slides>52</Slides>
  <Notes>0</Notes>
  <HiddenSlides>0</HiddenSlides>
  <MMClips>0</MMClips>
  <ScaleCrop>false</ScaleCrop>
  <HeadingPairs>
    <vt:vector size="8" baseType="variant">
      <vt:variant>
        <vt:lpstr>Fonts Used</vt:lpstr>
      </vt:variant>
      <vt:variant>
        <vt:i4>15</vt:i4>
      </vt:variant>
      <vt:variant>
        <vt:lpstr>Design Template</vt:lpstr>
      </vt:variant>
      <vt:variant>
        <vt:i4>1</vt:i4>
      </vt:variant>
      <vt:variant>
        <vt:lpstr>Embedded OLE Servers</vt:lpstr>
      </vt:variant>
      <vt:variant>
        <vt:i4>2</vt:i4>
      </vt:variant>
      <vt:variant>
        <vt:lpstr>Slide Titles</vt:lpstr>
      </vt:variant>
      <vt:variant>
        <vt:i4>52</vt:i4>
      </vt:variant>
    </vt:vector>
  </HeadingPairs>
  <TitlesOfParts>
    <vt:vector size="70" baseType="lpstr">
      <vt:lpstr>Times New Roman</vt:lpstr>
      <vt:lpstr>Arial</vt:lpstr>
      <vt:lpstr>Calibri</vt:lpstr>
      <vt:lpstr>cmmi10</vt:lpstr>
      <vt:lpstr>cmsy7</vt:lpstr>
      <vt:lpstr>cmr10</vt:lpstr>
      <vt:lpstr>cmsy10orig</vt:lpstr>
      <vt:lpstr>cmr7</vt:lpstr>
      <vt:lpstr>cmex10</vt:lpstr>
      <vt:lpstr>cmmi5</vt:lpstr>
      <vt:lpstr>cmr5</vt:lpstr>
      <vt:lpstr>MS PGothic</vt:lpstr>
      <vt:lpstr>Monotype Corsiva</vt:lpstr>
      <vt:lpstr>Symbol</vt:lpstr>
      <vt:lpstr>Math1</vt:lpstr>
      <vt:lpstr>Default Design</vt:lpstr>
      <vt:lpstr>Equation</vt:lpstr>
      <vt:lpstr>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jdiels</cp:lastModifiedBy>
  <cp:revision>59</cp:revision>
  <dcterms:created xsi:type="dcterms:W3CDTF">2023-07-27T19:23:28Z</dcterms:created>
  <dcterms:modified xsi:type="dcterms:W3CDTF">2023-08-24T01:43:21Z</dcterms:modified>
</cp:coreProperties>
</file>