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tags/tag29.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Default Extension="vml" ContentType="application/vnd.openxmlformats-officedocument.vmlDrawing"/>
  <Override PartName="/ppt/tags/tag2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61" r:id="rId3"/>
    <p:sldId id="260" r:id="rId4"/>
    <p:sldId id="263" r:id="rId5"/>
    <p:sldId id="262" r:id="rId6"/>
    <p:sldId id="264" r:id="rId7"/>
    <p:sldId id="265" r:id="rId8"/>
    <p:sldId id="269" r:id="rId9"/>
    <p:sldId id="287" r:id="rId10"/>
    <p:sldId id="276" r:id="rId11"/>
    <p:sldId id="277" r:id="rId12"/>
    <p:sldId id="278" r:id="rId13"/>
    <p:sldId id="282" r:id="rId14"/>
    <p:sldId id="279" r:id="rId15"/>
    <p:sldId id="281" r:id="rId16"/>
    <p:sldId id="280" r:id="rId17"/>
    <p:sldId id="283" r:id="rId18"/>
    <p:sldId id="285" r:id="rId19"/>
    <p:sldId id="286" r:id="rId20"/>
    <p:sldId id="284" r:id="rId21"/>
    <p:sldId id="273" r:id="rId22"/>
    <p:sldId id="257" r:id="rId23"/>
    <p:sldId id="258" r:id="rId24"/>
    <p:sldId id="259" r:id="rId25"/>
    <p:sldId id="289" r:id="rId26"/>
    <p:sldId id="290" r:id="rId27"/>
    <p:sldId id="291" r:id="rId28"/>
    <p:sldId id="292" r:id="rId29"/>
    <p:sldId id="293" r:id="rId3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0" autoAdjust="0"/>
    <p:restoredTop sz="94660"/>
  </p:normalViewPr>
  <p:slideViewPr>
    <p:cSldViewPr snapToGrid="0">
      <p:cViewPr varScale="1">
        <p:scale>
          <a:sx n="88" d="100"/>
          <a:sy n="88" d="100"/>
        </p:scale>
        <p:origin x="-149" y="-67"/>
      </p:cViewPr>
      <p:guideLst>
        <p:guide orient="horz" pos="2160"/>
        <p:guide pos="3840"/>
      </p:guideLst>
    </p:cSldViewPr>
  </p:slideViewPr>
  <p:notesTextViewPr>
    <p:cViewPr>
      <p:scale>
        <a:sx n="1" d="1"/>
        <a:sy n="1" d="1"/>
      </p:scale>
      <p:origin x="0" y="0"/>
    </p:cViewPr>
  </p:notesTextViewPr>
  <p:sorterViewPr>
    <p:cViewPr>
      <p:scale>
        <a:sx n="100" d="100"/>
        <a:sy n="100" d="100"/>
      </p:scale>
      <p:origin x="0" y="-466"/>
    </p:cViewPr>
  </p:sorterViewPr>
  <p:gridSpacing cx="93633925" cy="936339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6849A07-9C0C-47A4-83B3-803F4963F9C9}" type="datetimeFigureOut">
              <a:rPr lang="en-US"/>
              <a:pPr>
                <a:defRPr/>
              </a:pPr>
              <a:t>10/20/2024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624E95-285B-4853-BC16-A792D689E68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0D62AF-9424-419F-8B23-34A44716242B}" type="datetimeFigureOut">
              <a:rPr lang="en-US"/>
              <a:pPr>
                <a:defRPr/>
              </a:pPr>
              <a:t>10/20/2024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A33CAC-C37B-4E2A-8918-57BB88A95DA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F87DF5-5F2A-4051-8779-C4A91754D2F9}" type="datetimeFigureOut">
              <a:rPr lang="en-US"/>
              <a:pPr>
                <a:defRPr/>
              </a:pPr>
              <a:t>10/20/2024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B00A75-2D91-44AF-B52B-6C9BB669825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9EE2D0-5A84-450E-909D-00BAD354895B}" type="datetimeFigureOut">
              <a:rPr lang="en-US"/>
              <a:pPr>
                <a:defRPr/>
              </a:pPr>
              <a:t>10/20/2024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212C5F-D303-4941-8A73-EF600312C3F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AB16004-FA2C-4E37-897F-B23ED0CCA740}" type="datetimeFigureOut">
              <a:rPr lang="en-US"/>
              <a:pPr>
                <a:defRPr/>
              </a:pPr>
              <a:t>10/20/2024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802982-A226-4B97-B361-B224F9B011A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FB3DA19-D905-4A2C-90A4-BFB35F396A8C}" type="datetimeFigureOut">
              <a:rPr lang="en-US"/>
              <a:pPr>
                <a:defRPr/>
              </a:pPr>
              <a:t>10/20/2024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62CA2F-E631-4E31-8B89-7671FE8F7FB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66E8041-9585-4EF8-BA03-0D5DFFEEE76A}" type="datetimeFigureOut">
              <a:rPr lang="en-US"/>
              <a:pPr>
                <a:defRPr/>
              </a:pPr>
              <a:t>10/20/2024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BAC9886-6936-4F72-8E73-3D9E34F9091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57E46CA-37AF-47E2-AF86-DE0CB22F1EF1}" type="datetimeFigureOut">
              <a:rPr lang="en-US"/>
              <a:pPr>
                <a:defRPr/>
              </a:pPr>
              <a:t>10/20/2024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F00CE8C-F199-4FE0-9276-E814F1A94DF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93D4DE-5E4C-42A3-93ED-A2B253EDB751}" type="datetimeFigureOut">
              <a:rPr lang="en-US"/>
              <a:pPr>
                <a:defRPr/>
              </a:pPr>
              <a:t>10/20/2024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016E852-2F66-4BA8-A44C-1F0704DB14E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24854F-D4AA-4281-B2EA-60F4AB05304F}" type="datetimeFigureOut">
              <a:rPr lang="en-US"/>
              <a:pPr>
                <a:defRPr/>
              </a:pPr>
              <a:t>10/20/2024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D42F0A-0E6F-4961-A9E7-C5B98DD9648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DEEEDDA-3501-40BA-B37D-2599461B99EA}" type="datetimeFigureOut">
              <a:rPr lang="en-US"/>
              <a:pPr>
                <a:defRPr/>
              </a:pPr>
              <a:t>10/20/2024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E51EE6-249D-4DE4-ADDE-8C44F260202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5041F0F-2A0F-4D21-8D80-C4A396677607}" type="datetimeFigureOut">
              <a:rPr lang="en-US"/>
              <a:pPr>
                <a:defRPr/>
              </a:pPr>
              <a:t>10/20/2024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62C7461-CDD5-4D51-B9AB-A785E7A177B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3.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40.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45.png"/><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image" Target="../media/image44.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image" Target="../media/image43.png"/><Relationship Id="rId5" Type="http://schemas.openxmlformats.org/officeDocument/2006/relationships/tags" Target="../tags/tag30.xml"/><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tags" Target="../tags/tag29.xml"/><Relationship Id="rId9" Type="http://schemas.openxmlformats.org/officeDocument/2006/relationships/image" Target="../media/image41.png"/><Relationship Id="rId14" Type="http://schemas.openxmlformats.org/officeDocument/2006/relationships/image" Target="../media/image4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0.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tags" Target="../tags/tag12.xml"/><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slideLayout" Target="../slideLayouts/slideLayout7.xml"/><Relationship Id="rId9" Type="http://schemas.openxmlformats.org/officeDocument/2006/relationships/image" Target="../media/image15.pn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23.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Box 1"/>
          <p:cNvSpPr txBox="1">
            <a:spLocks noChangeArrowheads="1"/>
          </p:cNvSpPr>
          <p:nvPr/>
        </p:nvSpPr>
        <p:spPr bwMode="auto">
          <a:xfrm>
            <a:off x="4926013" y="466725"/>
            <a:ext cx="2727325" cy="369888"/>
          </a:xfrm>
          <a:prstGeom prst="rect">
            <a:avLst/>
          </a:prstGeom>
          <a:noFill/>
          <a:ln w="9525">
            <a:noFill/>
            <a:miter lim="800000"/>
            <a:headEnd/>
            <a:tailEnd/>
          </a:ln>
        </p:spPr>
        <p:txBody>
          <a:bodyPr wrap="none">
            <a:spAutoFit/>
          </a:bodyPr>
          <a:lstStyle/>
          <a:p>
            <a:r>
              <a:rPr lang="en-US"/>
              <a:t>ABOUT MIDTERM TEST</a:t>
            </a:r>
          </a:p>
        </p:txBody>
      </p:sp>
      <p:sp>
        <p:nvSpPr>
          <p:cNvPr id="13314" name="TextBox 2"/>
          <p:cNvSpPr txBox="1">
            <a:spLocks noChangeArrowheads="1"/>
          </p:cNvSpPr>
          <p:nvPr/>
        </p:nvSpPr>
        <p:spPr bwMode="auto">
          <a:xfrm>
            <a:off x="2584450" y="1476375"/>
            <a:ext cx="3248025" cy="369888"/>
          </a:xfrm>
          <a:prstGeom prst="rect">
            <a:avLst/>
          </a:prstGeom>
          <a:noFill/>
          <a:ln w="9525">
            <a:noFill/>
            <a:miter lim="800000"/>
            <a:headEnd/>
            <a:tailEnd/>
          </a:ln>
        </p:spPr>
        <p:txBody>
          <a:bodyPr wrap="none">
            <a:spAutoFit/>
          </a:bodyPr>
          <a:lstStyle/>
          <a:p>
            <a:r>
              <a:rPr lang="en-US"/>
              <a:t>RULE NB 1: NO CELL PHONE</a:t>
            </a:r>
          </a:p>
        </p:txBody>
      </p:sp>
      <p:sp>
        <p:nvSpPr>
          <p:cNvPr id="13315" name="TextBox 3"/>
          <p:cNvSpPr txBox="1">
            <a:spLocks noChangeArrowheads="1"/>
          </p:cNvSpPr>
          <p:nvPr/>
        </p:nvSpPr>
        <p:spPr bwMode="auto">
          <a:xfrm>
            <a:off x="2584450" y="2301875"/>
            <a:ext cx="5295900" cy="368300"/>
          </a:xfrm>
          <a:prstGeom prst="rect">
            <a:avLst/>
          </a:prstGeom>
          <a:noFill/>
          <a:ln w="9525">
            <a:noFill/>
            <a:miter lim="800000"/>
            <a:headEnd/>
            <a:tailEnd/>
          </a:ln>
        </p:spPr>
        <p:txBody>
          <a:bodyPr wrap="none">
            <a:spAutoFit/>
          </a:bodyPr>
          <a:lstStyle/>
          <a:p>
            <a:r>
              <a:rPr lang="en-US"/>
              <a:t>EVERYTHING ELSE ALLOWED (laptop, books, etc)</a:t>
            </a:r>
          </a:p>
        </p:txBody>
      </p:sp>
      <p:sp>
        <p:nvSpPr>
          <p:cNvPr id="13316" name="TextBox 4"/>
          <p:cNvSpPr txBox="1">
            <a:spLocks noChangeArrowheads="1"/>
          </p:cNvSpPr>
          <p:nvPr/>
        </p:nvSpPr>
        <p:spPr bwMode="auto">
          <a:xfrm>
            <a:off x="2127250" y="4991100"/>
            <a:ext cx="6688138" cy="369888"/>
          </a:xfrm>
          <a:prstGeom prst="rect">
            <a:avLst/>
          </a:prstGeom>
          <a:noFill/>
          <a:ln w="9525">
            <a:noFill/>
            <a:miter lim="800000"/>
            <a:headEnd/>
            <a:tailEnd/>
          </a:ln>
        </p:spPr>
        <p:txBody>
          <a:bodyPr wrap="none">
            <a:spAutoFit/>
          </a:bodyPr>
          <a:lstStyle/>
          <a:p>
            <a:r>
              <a:rPr lang="en-US"/>
              <a:t>General review next Monday.  Today, some examples of test questions</a:t>
            </a:r>
          </a:p>
        </p:txBody>
      </p:sp>
      <p:sp>
        <p:nvSpPr>
          <p:cNvPr id="13317" name="TextBox 5"/>
          <p:cNvSpPr txBox="1">
            <a:spLocks noChangeArrowheads="1"/>
          </p:cNvSpPr>
          <p:nvPr/>
        </p:nvSpPr>
        <p:spPr bwMode="auto">
          <a:xfrm>
            <a:off x="3032125" y="5816600"/>
            <a:ext cx="2982913" cy="246063"/>
          </a:xfrm>
          <a:prstGeom prst="rect">
            <a:avLst/>
          </a:prstGeom>
          <a:noFill/>
          <a:ln w="9525">
            <a:noFill/>
            <a:miter lim="800000"/>
            <a:headEnd/>
            <a:tailEnd/>
          </a:ln>
        </p:spPr>
        <p:txBody>
          <a:bodyPr>
            <a:spAutoFit/>
          </a:bodyPr>
          <a:lstStyle/>
          <a:p>
            <a:r>
              <a:rPr lang="en-US" sz="1000"/>
              <a:t>Index?  Table of content?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documentclass{article}&#10;\usepackage{amsmath}&#10;\pagestyle{empty}&#10;\begin{document}&#10;\section{Laser stability/instability}&#10;This question relates to the linewidth of any laser.&#10; We take as example a single mode  laser.&#10;At $t=0$ the laser starts to oscillate on a longitudinal mode resonant&#10;with its Fabry-Perot cavity.  The two cavity mirrors are mounted on posts that are not&#10;infinitely rigid, causing the cavity length to fluctuate.  As the&#10;cavity expands, the original frequency of the intracavity beam is no longer&#10;resonant with the drifting cavity.  One would expect the laser power to drop, until another cavity&#10;mode develops at the new cavity resonance, resulting in amplitude fluctuations of the output.&#10;That is not what is observed.  The output power is constant, but the width (in frequency) of the mode&#10;corresponds to the length fluctuation of the cavity. \\&#10; Can you explain?  \\&#10;To make you explanation quantitative, consider one mirror fixed, and the other moving&#10;at a constant velocity (take for instance 1 $\mu$m per ms).&#10;&#10;&#10;&#10;&#10;\end{document}"/>
          <p:cNvPicPr>
            <a:picLocks noChangeAspect="1"/>
          </p:cNvPicPr>
          <p:nvPr>
            <p:custDataLst>
              <p:tags r:id="rId1"/>
            </p:custDataLst>
          </p:nvPr>
        </p:nvPicPr>
        <p:blipFill>
          <a:blip r:embed="rId3"/>
          <a:srcRect/>
          <a:stretch>
            <a:fillRect/>
          </a:stretch>
        </p:blipFill>
        <p:spPr bwMode="auto">
          <a:xfrm>
            <a:off x="1644650" y="798513"/>
            <a:ext cx="8721725" cy="453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documentclass{article}&#10;\usepackage{amsmath}&#10;\pagestyle{empty}&#10;\begin{document}&#10;&#10;\section*{2. Phase on axis}&#10;&#10;A collimated beam (large diameter) is focused by a lens of focal distance $f \gg z_0$,&#10;where $z_0$ is the Rayleigh range of the focused beam.&#10;A circular hole at the center of the lens lets a plane wave pass through&#10;the center of the lens.&#10; Assume that the plane wave and focusing beam are&#10;in phase, on axis,  at the position of the lens $ ( z \rightarrow -\infty)$.  At which location&#10;along the beam axis will they be 90$^{\rm o}$ out of phase?&#10;At which location&#10;along the beam axis will they be 180$^{\rm o}$ out of phase?&#10;&#10;&#10;&#10;\end{document}"/>
          <p:cNvPicPr>
            <a:picLocks noChangeAspect="1"/>
          </p:cNvPicPr>
          <p:nvPr>
            <p:custDataLst>
              <p:tags r:id="rId1"/>
            </p:custDataLst>
          </p:nvPr>
        </p:nvPicPr>
        <p:blipFill>
          <a:blip r:embed="rId3"/>
          <a:srcRect/>
          <a:stretch>
            <a:fillRect/>
          </a:stretch>
        </p:blipFill>
        <p:spPr bwMode="auto">
          <a:xfrm>
            <a:off x="1727200" y="984250"/>
            <a:ext cx="8737600" cy="2374900"/>
          </a:xfrm>
          <a:prstGeom prst="rect">
            <a:avLst/>
          </a:prstGeom>
          <a:noFill/>
          <a:ln w="9525">
            <a:noFill/>
            <a:miter lim="800000"/>
            <a:headEnd/>
            <a:tailEnd/>
          </a:ln>
        </p:spPr>
      </p:pic>
      <p:cxnSp>
        <p:nvCxnSpPr>
          <p:cNvPr id="5" name="Straight Connector 4"/>
          <p:cNvCxnSpPr/>
          <p:nvPr/>
        </p:nvCxnSpPr>
        <p:spPr>
          <a:xfrm>
            <a:off x="2587625" y="5399088"/>
            <a:ext cx="7548563" cy="0"/>
          </a:xfrm>
          <a:prstGeom prst="line">
            <a:avLst/>
          </a:prstGeom>
          <a:ln w="22225">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a:off x="2732088" y="4238625"/>
            <a:ext cx="1905000" cy="2320925"/>
          </a:xfrm>
          <a:prstGeom prst="arc">
            <a:avLst>
              <a:gd name="adj1" fmla="val 17721984"/>
              <a:gd name="adj2" fmla="val 3877962"/>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9" name="Straight Connector 8"/>
          <p:cNvCxnSpPr/>
          <p:nvPr/>
        </p:nvCxnSpPr>
        <p:spPr>
          <a:xfrm>
            <a:off x="4164013" y="4381500"/>
            <a:ext cx="0" cy="20240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164013" y="5121275"/>
            <a:ext cx="4730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164013" y="5600700"/>
            <a:ext cx="4730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559" name="Group 22"/>
          <p:cNvGrpSpPr>
            <a:grpSpLocks/>
          </p:cNvGrpSpPr>
          <p:nvPr/>
        </p:nvGrpSpPr>
        <p:grpSpPr bwMode="auto">
          <a:xfrm>
            <a:off x="3576638" y="4414838"/>
            <a:ext cx="434975" cy="1997075"/>
            <a:chOff x="3575959" y="4414154"/>
            <a:chExt cx="435430" cy="1997528"/>
          </a:xfrm>
        </p:grpSpPr>
        <p:cxnSp>
          <p:nvCxnSpPr>
            <p:cNvPr id="14" name="Straight Connector 13"/>
            <p:cNvCxnSpPr/>
            <p:nvPr/>
          </p:nvCxnSpPr>
          <p:spPr>
            <a:xfrm>
              <a:off x="4011389" y="4418917"/>
              <a:ext cx="0" cy="19880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5959" y="4425269"/>
              <a:ext cx="0" cy="1986413"/>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28518" y="4425269"/>
              <a:ext cx="0" cy="1986413"/>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881078" y="4414154"/>
              <a:ext cx="0" cy="198641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3560" name="Group 33"/>
          <p:cNvGrpSpPr>
            <a:grpSpLocks/>
          </p:cNvGrpSpPr>
          <p:nvPr/>
        </p:nvGrpSpPr>
        <p:grpSpPr bwMode="auto">
          <a:xfrm>
            <a:off x="4316413" y="5143500"/>
            <a:ext cx="869950" cy="454025"/>
            <a:chOff x="4316190" y="5143502"/>
            <a:chExt cx="870860" cy="454468"/>
          </a:xfrm>
        </p:grpSpPr>
        <p:grpSp>
          <p:nvGrpSpPr>
            <p:cNvPr id="23576" name="Group 23"/>
            <p:cNvGrpSpPr>
              <a:grpSpLocks/>
            </p:cNvGrpSpPr>
            <p:nvPr/>
          </p:nvGrpSpPr>
          <p:grpSpPr bwMode="auto">
            <a:xfrm>
              <a:off x="4316190" y="5143502"/>
              <a:ext cx="435430" cy="435427"/>
              <a:chOff x="3575959" y="4414154"/>
              <a:chExt cx="435430" cy="1997528"/>
            </a:xfrm>
          </p:grpSpPr>
          <p:cxnSp>
            <p:nvCxnSpPr>
              <p:cNvPr id="25" name="Straight Connector 24"/>
              <p:cNvCxnSpPr/>
              <p:nvPr/>
            </p:nvCxnSpPr>
            <p:spPr>
              <a:xfrm>
                <a:off x="4011389" y="4421446"/>
                <a:ext cx="0" cy="198282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575959" y="4421446"/>
                <a:ext cx="0" cy="199010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728518" y="4421446"/>
                <a:ext cx="0" cy="199010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881078" y="4414154"/>
                <a:ext cx="0" cy="199011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3577" name="Group 28"/>
            <p:cNvGrpSpPr>
              <a:grpSpLocks/>
            </p:cNvGrpSpPr>
            <p:nvPr/>
          </p:nvGrpSpPr>
          <p:grpSpPr bwMode="auto">
            <a:xfrm>
              <a:off x="4751620" y="5162543"/>
              <a:ext cx="435430" cy="435427"/>
              <a:chOff x="3575959" y="4414154"/>
              <a:chExt cx="435430" cy="1997528"/>
            </a:xfrm>
          </p:grpSpPr>
          <p:cxnSp>
            <p:nvCxnSpPr>
              <p:cNvPr id="30" name="Straight Connector 29"/>
              <p:cNvCxnSpPr/>
              <p:nvPr/>
            </p:nvCxnSpPr>
            <p:spPr>
              <a:xfrm>
                <a:off x="4011389" y="4421575"/>
                <a:ext cx="0" cy="198282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575959" y="4421575"/>
                <a:ext cx="0" cy="199010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728518" y="4421575"/>
                <a:ext cx="0" cy="199010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881078" y="4414283"/>
                <a:ext cx="0" cy="199011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23561" name="Group 34"/>
          <p:cNvGrpSpPr>
            <a:grpSpLocks/>
          </p:cNvGrpSpPr>
          <p:nvPr/>
        </p:nvGrpSpPr>
        <p:grpSpPr bwMode="auto">
          <a:xfrm>
            <a:off x="5186363" y="5168900"/>
            <a:ext cx="869950" cy="455613"/>
            <a:chOff x="4316190" y="5143502"/>
            <a:chExt cx="870860" cy="454468"/>
          </a:xfrm>
        </p:grpSpPr>
        <p:grpSp>
          <p:nvGrpSpPr>
            <p:cNvPr id="23566" name="Group 35"/>
            <p:cNvGrpSpPr>
              <a:grpSpLocks/>
            </p:cNvGrpSpPr>
            <p:nvPr/>
          </p:nvGrpSpPr>
          <p:grpSpPr bwMode="auto">
            <a:xfrm>
              <a:off x="4316190" y="5143502"/>
              <a:ext cx="435430" cy="435427"/>
              <a:chOff x="3575959" y="4414154"/>
              <a:chExt cx="435430" cy="1997528"/>
            </a:xfrm>
          </p:grpSpPr>
          <p:cxnSp>
            <p:nvCxnSpPr>
              <p:cNvPr id="42" name="Straight Connector 41"/>
              <p:cNvCxnSpPr/>
              <p:nvPr/>
            </p:nvCxnSpPr>
            <p:spPr>
              <a:xfrm>
                <a:off x="4011389" y="4421421"/>
                <a:ext cx="0" cy="1983173"/>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575959" y="4421421"/>
                <a:ext cx="0" cy="199044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728518" y="4421421"/>
                <a:ext cx="0" cy="199044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881078" y="4414154"/>
                <a:ext cx="0" cy="199044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3567" name="Group 36"/>
            <p:cNvGrpSpPr>
              <a:grpSpLocks/>
            </p:cNvGrpSpPr>
            <p:nvPr/>
          </p:nvGrpSpPr>
          <p:grpSpPr bwMode="auto">
            <a:xfrm>
              <a:off x="4751620" y="5162543"/>
              <a:ext cx="435430" cy="435427"/>
              <a:chOff x="3575959" y="4414154"/>
              <a:chExt cx="435430" cy="1997528"/>
            </a:xfrm>
          </p:grpSpPr>
          <p:cxnSp>
            <p:nvCxnSpPr>
              <p:cNvPr id="38" name="Straight Connector 37"/>
              <p:cNvCxnSpPr/>
              <p:nvPr/>
            </p:nvCxnSpPr>
            <p:spPr>
              <a:xfrm>
                <a:off x="4011389" y="4421242"/>
                <a:ext cx="0" cy="1983173"/>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575959" y="4421242"/>
                <a:ext cx="0" cy="199044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728518" y="4421242"/>
                <a:ext cx="0" cy="199044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881078" y="4413976"/>
                <a:ext cx="0" cy="199044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grpSp>
      <p:cxnSp>
        <p:nvCxnSpPr>
          <p:cNvPr id="46" name="Straight Connector 45"/>
          <p:cNvCxnSpPr/>
          <p:nvPr/>
        </p:nvCxnSpPr>
        <p:spPr>
          <a:xfrm>
            <a:off x="2320925" y="4621213"/>
            <a:ext cx="2079625" cy="0"/>
          </a:xfrm>
          <a:prstGeom prst="line">
            <a:avLst/>
          </a:prstGeom>
          <a:ln w="2222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400550" y="4633913"/>
            <a:ext cx="2789238" cy="1422400"/>
          </a:xfrm>
          <a:prstGeom prst="line">
            <a:avLst/>
          </a:prstGeom>
          <a:ln w="2222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4341813" y="4786313"/>
            <a:ext cx="2789237" cy="1422400"/>
          </a:xfrm>
          <a:prstGeom prst="line">
            <a:avLst/>
          </a:prstGeom>
          <a:ln w="2222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263775" y="6208713"/>
            <a:ext cx="2078038" cy="0"/>
          </a:xfrm>
          <a:prstGeom prst="line">
            <a:avLst/>
          </a:prstGeom>
          <a:ln w="22225">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documentclass{article}&#10;\usepackage{amsmath}&#10;\pagestyle{empty}&#10;\begin{document}&#10;\section*{3. Laser beam focusing}&#10;You are given a 1 kW CO$_2$ laser at 10.6 $\mu$m with a Gaussian beam waist at its&#10;flat output mirroir of $w_0$ = 10 mm.&#10;&#10;\subsection*{3.1. Optimum focusing on a target}&#10;You are given a collection of lenses that can sustain at most a&#10;Gaussian beam of $w = 23$ mm.  Your target is at 60m from the laser.&#10;To achieve a maximum intensity on target, you can select a system of two lenses&#10;1 m apart, the first one being located at the output mirror.&#10;What is the maximum intensity you can achieve on target?&#10;&#10;\subsection*{3.2. Sketch the optimal lens arrangement}&#10;&#10;&#10;&#10;&#10;\end{document}"/>
          <p:cNvPicPr>
            <a:picLocks noChangeAspect="1"/>
          </p:cNvPicPr>
          <p:nvPr>
            <p:custDataLst>
              <p:tags r:id="rId1"/>
            </p:custDataLst>
          </p:nvPr>
        </p:nvPicPr>
        <p:blipFill>
          <a:blip r:embed="rId3"/>
          <a:srcRect/>
          <a:stretch>
            <a:fillRect/>
          </a:stretch>
        </p:blipFill>
        <p:spPr bwMode="auto">
          <a:xfrm>
            <a:off x="1854200" y="428625"/>
            <a:ext cx="8720138" cy="4268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85"/>
          <p:cNvPicPr>
            <a:picLocks noChangeAspect="1" noChangeArrowheads="1"/>
          </p:cNvPicPr>
          <p:nvPr/>
        </p:nvPicPr>
        <p:blipFill>
          <a:blip r:embed="rId2"/>
          <a:srcRect/>
          <a:stretch>
            <a:fillRect/>
          </a:stretch>
        </p:blipFill>
        <p:spPr bwMode="auto">
          <a:xfrm>
            <a:off x="195263" y="2071688"/>
            <a:ext cx="6065837" cy="3076575"/>
          </a:xfrm>
          <a:prstGeom prst="rect">
            <a:avLst/>
          </a:prstGeom>
          <a:noFill/>
          <a:ln w="9525">
            <a:noFill/>
            <a:miter lim="800000"/>
            <a:headEnd/>
            <a:tailEnd/>
          </a:ln>
        </p:spPr>
      </p:pic>
      <p:pic>
        <p:nvPicPr>
          <p:cNvPr id="25602" name="Picture 4"/>
          <p:cNvPicPr>
            <a:picLocks noChangeAspect="1" noChangeArrowheads="1"/>
          </p:cNvPicPr>
          <p:nvPr/>
        </p:nvPicPr>
        <p:blipFill>
          <a:blip r:embed="rId3"/>
          <a:srcRect/>
          <a:stretch>
            <a:fillRect/>
          </a:stretch>
        </p:blipFill>
        <p:spPr bwMode="auto">
          <a:xfrm>
            <a:off x="5922963" y="1066800"/>
            <a:ext cx="6024562"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descr="\documentclass{article}&#10;\usepackage{amsmath}&#10;\pagestyle{empty}&#10;\begin{document}&#10;A propaganda video of the British illustrated the role&#10;of a laser in marking an Argentine antiaircraft gun during the Malvinas (Falkland) war.&#10;The video was a bit shaky: the bullet were heard whistling&#10;near the ears of the cameraman and the infantry soldier holding&#10;a Nd:YAG laser, and trying to keep it pointed as steadily as possible on a&#10;not-so-distant antiaircraft battery.  Thanks to the brightness of&#10;the laser spot, a pilot could release his ``smart bomb'' from a safe distance.&#10;The smart bomb could guide itself onto the marked target.&#10;&#10;&#10;&#10;&#10;\end{document}"/>
          <p:cNvPicPr>
            <a:picLocks noChangeAspect="1"/>
          </p:cNvPicPr>
          <p:nvPr>
            <p:custDataLst>
              <p:tags r:id="rId1"/>
            </p:custDataLst>
          </p:nvPr>
        </p:nvPicPr>
        <p:blipFill>
          <a:blip r:embed="rId4"/>
          <a:srcRect/>
          <a:stretch>
            <a:fillRect/>
          </a:stretch>
        </p:blipFill>
        <p:spPr bwMode="auto">
          <a:xfrm>
            <a:off x="2006600" y="344488"/>
            <a:ext cx="8720138" cy="2054225"/>
          </a:xfrm>
          <a:prstGeom prst="rect">
            <a:avLst/>
          </a:prstGeom>
          <a:noFill/>
          <a:ln w="9525">
            <a:noFill/>
            <a:miter lim="800000"/>
            <a:headEnd/>
            <a:tailEnd/>
          </a:ln>
        </p:spPr>
      </p:pic>
      <p:pic>
        <p:nvPicPr>
          <p:cNvPr id="26626" name="Picture 3" descr="\documentclass{article}&#10;\usepackage{amsmath}&#10;\pagestyle{empty}&#10;\begin{document}&#10; After all, the&#10;infantry man is dispensable, not the pilot.&#10;&#10;&#10;&#10;\end{document}"/>
          <p:cNvPicPr>
            <a:picLocks noChangeAspect="1"/>
          </p:cNvPicPr>
          <p:nvPr>
            <p:custDataLst>
              <p:tags r:id="rId2"/>
            </p:custDataLst>
          </p:nvPr>
        </p:nvPicPr>
        <p:blipFill>
          <a:blip r:embed="rId5"/>
          <a:srcRect/>
          <a:stretch>
            <a:fillRect/>
          </a:stretch>
        </p:blipFill>
        <p:spPr bwMode="auto">
          <a:xfrm>
            <a:off x="2344738" y="6197600"/>
            <a:ext cx="6145212" cy="233363"/>
          </a:xfrm>
          <a:prstGeom prst="rect">
            <a:avLst/>
          </a:prstGeom>
          <a:noFill/>
          <a:ln w="9525">
            <a:noFill/>
            <a:miter lim="800000"/>
            <a:headEnd/>
            <a:tailEnd/>
          </a:ln>
        </p:spPr>
      </p:pic>
      <p:grpSp>
        <p:nvGrpSpPr>
          <p:cNvPr id="26627" name="Group 109"/>
          <p:cNvGrpSpPr>
            <a:grpSpLocks/>
          </p:cNvGrpSpPr>
          <p:nvPr/>
        </p:nvGrpSpPr>
        <p:grpSpPr bwMode="auto">
          <a:xfrm>
            <a:off x="2006600" y="2660650"/>
            <a:ext cx="7902575" cy="2917825"/>
            <a:chOff x="1160" y="423"/>
            <a:chExt cx="6849" cy="2529"/>
          </a:xfrm>
        </p:grpSpPr>
        <p:grpSp>
          <p:nvGrpSpPr>
            <p:cNvPr id="26628" name="Group 64"/>
            <p:cNvGrpSpPr>
              <a:grpSpLocks/>
            </p:cNvGrpSpPr>
            <p:nvPr/>
          </p:nvGrpSpPr>
          <p:grpSpPr bwMode="auto">
            <a:xfrm>
              <a:off x="3610" y="1418"/>
              <a:ext cx="4399" cy="1534"/>
              <a:chOff x="1072" y="1274"/>
              <a:chExt cx="4399" cy="1534"/>
            </a:xfrm>
          </p:grpSpPr>
          <p:grpSp>
            <p:nvGrpSpPr>
              <p:cNvPr id="26667" name="Group 56"/>
              <p:cNvGrpSpPr>
                <a:grpSpLocks/>
              </p:cNvGrpSpPr>
              <p:nvPr/>
            </p:nvGrpSpPr>
            <p:grpSpPr bwMode="auto">
              <a:xfrm>
                <a:off x="4077" y="1728"/>
                <a:ext cx="1394" cy="1064"/>
                <a:chOff x="4437" y="1321"/>
                <a:chExt cx="3152" cy="2407"/>
              </a:xfrm>
            </p:grpSpPr>
            <p:sp>
              <p:nvSpPr>
                <p:cNvPr id="26683" name="Freeform 51"/>
                <p:cNvSpPr>
                  <a:spLocks/>
                </p:cNvSpPr>
                <p:nvPr/>
              </p:nvSpPr>
              <p:spPr bwMode="auto">
                <a:xfrm>
                  <a:off x="4437" y="2056"/>
                  <a:ext cx="2590" cy="1639"/>
                </a:xfrm>
                <a:custGeom>
                  <a:avLst/>
                  <a:gdLst>
                    <a:gd name="T0" fmla="*/ 91 w 2590"/>
                    <a:gd name="T1" fmla="*/ 1608 h 1639"/>
                    <a:gd name="T2" fmla="*/ 43 w 2590"/>
                    <a:gd name="T3" fmla="*/ 1568 h 1639"/>
                    <a:gd name="T4" fmla="*/ 19 w 2590"/>
                    <a:gd name="T5" fmla="*/ 1520 h 1639"/>
                    <a:gd name="T6" fmla="*/ 43 w 2590"/>
                    <a:gd name="T7" fmla="*/ 1288 h 1639"/>
                    <a:gd name="T8" fmla="*/ 67 w 2590"/>
                    <a:gd name="T9" fmla="*/ 1280 h 1639"/>
                    <a:gd name="T10" fmla="*/ 91 w 2590"/>
                    <a:gd name="T11" fmla="*/ 1184 h 1639"/>
                    <a:gd name="T12" fmla="*/ 163 w 2590"/>
                    <a:gd name="T13" fmla="*/ 1080 h 1639"/>
                    <a:gd name="T14" fmla="*/ 259 w 2590"/>
                    <a:gd name="T15" fmla="*/ 1040 h 1639"/>
                    <a:gd name="T16" fmla="*/ 283 w 2590"/>
                    <a:gd name="T17" fmla="*/ 1024 h 1639"/>
                    <a:gd name="T18" fmla="*/ 307 w 2590"/>
                    <a:gd name="T19" fmla="*/ 1016 h 1639"/>
                    <a:gd name="T20" fmla="*/ 323 w 2590"/>
                    <a:gd name="T21" fmla="*/ 968 h 1639"/>
                    <a:gd name="T22" fmla="*/ 347 w 2590"/>
                    <a:gd name="T23" fmla="*/ 776 h 1639"/>
                    <a:gd name="T24" fmla="*/ 459 w 2590"/>
                    <a:gd name="T25" fmla="*/ 696 h 1639"/>
                    <a:gd name="T26" fmla="*/ 531 w 2590"/>
                    <a:gd name="T27" fmla="*/ 672 h 1639"/>
                    <a:gd name="T28" fmla="*/ 699 w 2590"/>
                    <a:gd name="T29" fmla="*/ 592 h 1639"/>
                    <a:gd name="T30" fmla="*/ 835 w 2590"/>
                    <a:gd name="T31" fmla="*/ 464 h 1639"/>
                    <a:gd name="T32" fmla="*/ 859 w 2590"/>
                    <a:gd name="T33" fmla="*/ 440 h 1639"/>
                    <a:gd name="T34" fmla="*/ 883 w 2590"/>
                    <a:gd name="T35" fmla="*/ 432 h 1639"/>
                    <a:gd name="T36" fmla="*/ 923 w 2590"/>
                    <a:gd name="T37" fmla="*/ 384 h 1639"/>
                    <a:gd name="T38" fmla="*/ 1019 w 2590"/>
                    <a:gd name="T39" fmla="*/ 352 h 1639"/>
                    <a:gd name="T40" fmla="*/ 1091 w 2590"/>
                    <a:gd name="T41" fmla="*/ 312 h 1639"/>
                    <a:gd name="T42" fmla="*/ 1139 w 2590"/>
                    <a:gd name="T43" fmla="*/ 296 h 1639"/>
                    <a:gd name="T44" fmla="*/ 1187 w 2590"/>
                    <a:gd name="T45" fmla="*/ 248 h 1639"/>
                    <a:gd name="T46" fmla="*/ 1211 w 2590"/>
                    <a:gd name="T47" fmla="*/ 224 h 1639"/>
                    <a:gd name="T48" fmla="*/ 1243 w 2590"/>
                    <a:gd name="T49" fmla="*/ 128 h 1639"/>
                    <a:gd name="T50" fmla="*/ 1291 w 2590"/>
                    <a:gd name="T51" fmla="*/ 96 h 1639"/>
                    <a:gd name="T52" fmla="*/ 1363 w 2590"/>
                    <a:gd name="T53" fmla="*/ 48 h 1639"/>
                    <a:gd name="T54" fmla="*/ 1467 w 2590"/>
                    <a:gd name="T55" fmla="*/ 16 h 1639"/>
                    <a:gd name="T56" fmla="*/ 1523 w 2590"/>
                    <a:gd name="T57" fmla="*/ 32 h 1639"/>
                    <a:gd name="T58" fmla="*/ 1587 w 2590"/>
                    <a:gd name="T59" fmla="*/ 64 h 1639"/>
                    <a:gd name="T60" fmla="*/ 1627 w 2590"/>
                    <a:gd name="T61" fmla="*/ 128 h 1639"/>
                    <a:gd name="T62" fmla="*/ 1635 w 2590"/>
                    <a:gd name="T63" fmla="*/ 152 h 1639"/>
                    <a:gd name="T64" fmla="*/ 1659 w 2590"/>
                    <a:gd name="T65" fmla="*/ 160 h 1639"/>
                    <a:gd name="T66" fmla="*/ 1739 w 2590"/>
                    <a:gd name="T67" fmla="*/ 200 h 1639"/>
                    <a:gd name="T68" fmla="*/ 1771 w 2590"/>
                    <a:gd name="T69" fmla="*/ 192 h 1639"/>
                    <a:gd name="T70" fmla="*/ 1779 w 2590"/>
                    <a:gd name="T71" fmla="*/ 168 h 1639"/>
                    <a:gd name="T72" fmla="*/ 1827 w 2590"/>
                    <a:gd name="T73" fmla="*/ 72 h 1639"/>
                    <a:gd name="T74" fmla="*/ 1891 w 2590"/>
                    <a:gd name="T75" fmla="*/ 16 h 1639"/>
                    <a:gd name="T76" fmla="*/ 2027 w 2590"/>
                    <a:gd name="T77" fmla="*/ 32 h 1639"/>
                    <a:gd name="T78" fmla="*/ 2067 w 2590"/>
                    <a:gd name="T79" fmla="*/ 64 h 1639"/>
                    <a:gd name="T80" fmla="*/ 2091 w 2590"/>
                    <a:gd name="T81" fmla="*/ 256 h 1639"/>
                    <a:gd name="T82" fmla="*/ 2187 w 2590"/>
                    <a:gd name="T83" fmla="*/ 312 h 1639"/>
                    <a:gd name="T84" fmla="*/ 2219 w 2590"/>
                    <a:gd name="T85" fmla="*/ 384 h 1639"/>
                    <a:gd name="T86" fmla="*/ 2235 w 2590"/>
                    <a:gd name="T87" fmla="*/ 432 h 1639"/>
                    <a:gd name="T88" fmla="*/ 2243 w 2590"/>
                    <a:gd name="T89" fmla="*/ 496 h 1639"/>
                    <a:gd name="T90" fmla="*/ 2291 w 2590"/>
                    <a:gd name="T91" fmla="*/ 520 h 1639"/>
                    <a:gd name="T92" fmla="*/ 2371 w 2590"/>
                    <a:gd name="T93" fmla="*/ 576 h 1639"/>
                    <a:gd name="T94" fmla="*/ 2419 w 2590"/>
                    <a:gd name="T95" fmla="*/ 752 h 1639"/>
                    <a:gd name="T96" fmla="*/ 2411 w 2590"/>
                    <a:gd name="T97" fmla="*/ 984 h 1639"/>
                    <a:gd name="T98" fmla="*/ 2395 w 2590"/>
                    <a:gd name="T99" fmla="*/ 1008 h 1639"/>
                    <a:gd name="T100" fmla="*/ 2435 w 2590"/>
                    <a:gd name="T101" fmla="*/ 1088 h 1639"/>
                    <a:gd name="T102" fmla="*/ 2499 w 2590"/>
                    <a:gd name="T103" fmla="*/ 1176 h 1639"/>
                    <a:gd name="T104" fmla="*/ 2571 w 2590"/>
                    <a:gd name="T105" fmla="*/ 1320 h 1639"/>
                    <a:gd name="T106" fmla="*/ 2539 w 2590"/>
                    <a:gd name="T107" fmla="*/ 1528 h 1639"/>
                    <a:gd name="T108" fmla="*/ 2523 w 2590"/>
                    <a:gd name="T109" fmla="*/ 1584 h 1639"/>
                    <a:gd name="T110" fmla="*/ 2467 w 2590"/>
                    <a:gd name="T111" fmla="*/ 1608 h 1639"/>
                    <a:gd name="T112" fmla="*/ 91 w 2590"/>
                    <a:gd name="T113" fmla="*/ 1608 h 163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90"/>
                    <a:gd name="T172" fmla="*/ 0 h 1639"/>
                    <a:gd name="T173" fmla="*/ 2590 w 2590"/>
                    <a:gd name="T174" fmla="*/ 1639 h 163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90" h="1639">
                      <a:moveTo>
                        <a:pt x="91" y="1608"/>
                      </a:moveTo>
                      <a:cubicBezTo>
                        <a:pt x="76" y="1593"/>
                        <a:pt x="56" y="1584"/>
                        <a:pt x="43" y="1568"/>
                      </a:cubicBezTo>
                      <a:cubicBezTo>
                        <a:pt x="32" y="1554"/>
                        <a:pt x="29" y="1535"/>
                        <a:pt x="19" y="1520"/>
                      </a:cubicBezTo>
                      <a:cubicBezTo>
                        <a:pt x="0" y="1443"/>
                        <a:pt x="19" y="1361"/>
                        <a:pt x="43" y="1288"/>
                      </a:cubicBezTo>
                      <a:cubicBezTo>
                        <a:pt x="46" y="1280"/>
                        <a:pt x="59" y="1283"/>
                        <a:pt x="67" y="1280"/>
                      </a:cubicBezTo>
                      <a:cubicBezTo>
                        <a:pt x="99" y="1232"/>
                        <a:pt x="76" y="1275"/>
                        <a:pt x="91" y="1184"/>
                      </a:cubicBezTo>
                      <a:cubicBezTo>
                        <a:pt x="96" y="1156"/>
                        <a:pt x="143" y="1100"/>
                        <a:pt x="163" y="1080"/>
                      </a:cubicBezTo>
                      <a:cubicBezTo>
                        <a:pt x="178" y="1036"/>
                        <a:pt x="213" y="1046"/>
                        <a:pt x="259" y="1040"/>
                      </a:cubicBezTo>
                      <a:cubicBezTo>
                        <a:pt x="267" y="1035"/>
                        <a:pt x="274" y="1028"/>
                        <a:pt x="283" y="1024"/>
                      </a:cubicBezTo>
                      <a:cubicBezTo>
                        <a:pt x="291" y="1020"/>
                        <a:pt x="302" y="1023"/>
                        <a:pt x="307" y="1016"/>
                      </a:cubicBezTo>
                      <a:cubicBezTo>
                        <a:pt x="317" y="1002"/>
                        <a:pt x="323" y="968"/>
                        <a:pt x="323" y="968"/>
                      </a:cubicBezTo>
                      <a:cubicBezTo>
                        <a:pt x="324" y="953"/>
                        <a:pt x="319" y="819"/>
                        <a:pt x="347" y="776"/>
                      </a:cubicBezTo>
                      <a:cubicBezTo>
                        <a:pt x="373" y="737"/>
                        <a:pt x="417" y="715"/>
                        <a:pt x="459" y="696"/>
                      </a:cubicBezTo>
                      <a:cubicBezTo>
                        <a:pt x="482" y="686"/>
                        <a:pt x="510" y="686"/>
                        <a:pt x="531" y="672"/>
                      </a:cubicBezTo>
                      <a:cubicBezTo>
                        <a:pt x="578" y="641"/>
                        <a:pt x="645" y="610"/>
                        <a:pt x="699" y="592"/>
                      </a:cubicBezTo>
                      <a:cubicBezTo>
                        <a:pt x="731" y="545"/>
                        <a:pt x="780" y="482"/>
                        <a:pt x="835" y="464"/>
                      </a:cubicBezTo>
                      <a:cubicBezTo>
                        <a:pt x="843" y="456"/>
                        <a:pt x="850" y="446"/>
                        <a:pt x="859" y="440"/>
                      </a:cubicBezTo>
                      <a:cubicBezTo>
                        <a:pt x="866" y="435"/>
                        <a:pt x="876" y="437"/>
                        <a:pt x="883" y="432"/>
                      </a:cubicBezTo>
                      <a:cubicBezTo>
                        <a:pt x="957" y="373"/>
                        <a:pt x="832" y="445"/>
                        <a:pt x="923" y="384"/>
                      </a:cubicBezTo>
                      <a:cubicBezTo>
                        <a:pt x="951" y="365"/>
                        <a:pt x="986" y="357"/>
                        <a:pt x="1019" y="352"/>
                      </a:cubicBezTo>
                      <a:cubicBezTo>
                        <a:pt x="1041" y="319"/>
                        <a:pt x="1054" y="323"/>
                        <a:pt x="1091" y="312"/>
                      </a:cubicBezTo>
                      <a:cubicBezTo>
                        <a:pt x="1107" y="307"/>
                        <a:pt x="1139" y="296"/>
                        <a:pt x="1139" y="296"/>
                      </a:cubicBezTo>
                      <a:cubicBezTo>
                        <a:pt x="1155" y="280"/>
                        <a:pt x="1171" y="264"/>
                        <a:pt x="1187" y="248"/>
                      </a:cubicBezTo>
                      <a:cubicBezTo>
                        <a:pt x="1195" y="240"/>
                        <a:pt x="1211" y="224"/>
                        <a:pt x="1211" y="224"/>
                      </a:cubicBezTo>
                      <a:cubicBezTo>
                        <a:pt x="1222" y="192"/>
                        <a:pt x="1232" y="160"/>
                        <a:pt x="1243" y="128"/>
                      </a:cubicBezTo>
                      <a:cubicBezTo>
                        <a:pt x="1249" y="110"/>
                        <a:pt x="1275" y="107"/>
                        <a:pt x="1291" y="96"/>
                      </a:cubicBezTo>
                      <a:cubicBezTo>
                        <a:pt x="1312" y="82"/>
                        <a:pt x="1339" y="56"/>
                        <a:pt x="1363" y="48"/>
                      </a:cubicBezTo>
                      <a:cubicBezTo>
                        <a:pt x="1398" y="36"/>
                        <a:pt x="1432" y="28"/>
                        <a:pt x="1467" y="16"/>
                      </a:cubicBezTo>
                      <a:cubicBezTo>
                        <a:pt x="1469" y="17"/>
                        <a:pt x="1518" y="28"/>
                        <a:pt x="1523" y="32"/>
                      </a:cubicBezTo>
                      <a:cubicBezTo>
                        <a:pt x="1576" y="74"/>
                        <a:pt x="1483" y="47"/>
                        <a:pt x="1587" y="64"/>
                      </a:cubicBezTo>
                      <a:cubicBezTo>
                        <a:pt x="1606" y="121"/>
                        <a:pt x="1589" y="103"/>
                        <a:pt x="1627" y="128"/>
                      </a:cubicBezTo>
                      <a:cubicBezTo>
                        <a:pt x="1630" y="136"/>
                        <a:pt x="1629" y="146"/>
                        <a:pt x="1635" y="152"/>
                      </a:cubicBezTo>
                      <a:cubicBezTo>
                        <a:pt x="1641" y="158"/>
                        <a:pt x="1652" y="156"/>
                        <a:pt x="1659" y="160"/>
                      </a:cubicBezTo>
                      <a:cubicBezTo>
                        <a:pt x="1737" y="203"/>
                        <a:pt x="1676" y="184"/>
                        <a:pt x="1739" y="200"/>
                      </a:cubicBezTo>
                      <a:cubicBezTo>
                        <a:pt x="1750" y="197"/>
                        <a:pt x="1762" y="199"/>
                        <a:pt x="1771" y="192"/>
                      </a:cubicBezTo>
                      <a:cubicBezTo>
                        <a:pt x="1778" y="187"/>
                        <a:pt x="1775" y="176"/>
                        <a:pt x="1779" y="168"/>
                      </a:cubicBezTo>
                      <a:cubicBezTo>
                        <a:pt x="1795" y="136"/>
                        <a:pt x="1811" y="104"/>
                        <a:pt x="1827" y="72"/>
                      </a:cubicBezTo>
                      <a:cubicBezTo>
                        <a:pt x="1840" y="47"/>
                        <a:pt x="1891" y="16"/>
                        <a:pt x="1891" y="16"/>
                      </a:cubicBezTo>
                      <a:cubicBezTo>
                        <a:pt x="1937" y="19"/>
                        <a:pt x="1995" y="0"/>
                        <a:pt x="2027" y="32"/>
                      </a:cubicBezTo>
                      <a:cubicBezTo>
                        <a:pt x="2069" y="74"/>
                        <a:pt x="1987" y="44"/>
                        <a:pt x="2067" y="64"/>
                      </a:cubicBezTo>
                      <a:cubicBezTo>
                        <a:pt x="2087" y="125"/>
                        <a:pt x="2072" y="201"/>
                        <a:pt x="2091" y="256"/>
                      </a:cubicBezTo>
                      <a:cubicBezTo>
                        <a:pt x="2098" y="276"/>
                        <a:pt x="2169" y="300"/>
                        <a:pt x="2187" y="312"/>
                      </a:cubicBezTo>
                      <a:cubicBezTo>
                        <a:pt x="2212" y="350"/>
                        <a:pt x="2200" y="327"/>
                        <a:pt x="2219" y="384"/>
                      </a:cubicBezTo>
                      <a:cubicBezTo>
                        <a:pt x="2224" y="400"/>
                        <a:pt x="2235" y="432"/>
                        <a:pt x="2235" y="432"/>
                      </a:cubicBezTo>
                      <a:cubicBezTo>
                        <a:pt x="2238" y="453"/>
                        <a:pt x="2235" y="476"/>
                        <a:pt x="2243" y="496"/>
                      </a:cubicBezTo>
                      <a:cubicBezTo>
                        <a:pt x="2249" y="510"/>
                        <a:pt x="2280" y="515"/>
                        <a:pt x="2291" y="520"/>
                      </a:cubicBezTo>
                      <a:cubicBezTo>
                        <a:pt x="2321" y="535"/>
                        <a:pt x="2348" y="553"/>
                        <a:pt x="2371" y="576"/>
                      </a:cubicBezTo>
                      <a:cubicBezTo>
                        <a:pt x="2390" y="634"/>
                        <a:pt x="2400" y="694"/>
                        <a:pt x="2419" y="752"/>
                      </a:cubicBezTo>
                      <a:cubicBezTo>
                        <a:pt x="2416" y="829"/>
                        <a:pt x="2418" y="907"/>
                        <a:pt x="2411" y="984"/>
                      </a:cubicBezTo>
                      <a:cubicBezTo>
                        <a:pt x="2410" y="994"/>
                        <a:pt x="2396" y="998"/>
                        <a:pt x="2395" y="1008"/>
                      </a:cubicBezTo>
                      <a:cubicBezTo>
                        <a:pt x="2391" y="1034"/>
                        <a:pt x="2426" y="1074"/>
                        <a:pt x="2435" y="1088"/>
                      </a:cubicBezTo>
                      <a:cubicBezTo>
                        <a:pt x="2454" y="1117"/>
                        <a:pt x="2484" y="1145"/>
                        <a:pt x="2499" y="1176"/>
                      </a:cubicBezTo>
                      <a:cubicBezTo>
                        <a:pt x="2523" y="1224"/>
                        <a:pt x="2543" y="1273"/>
                        <a:pt x="2571" y="1320"/>
                      </a:cubicBezTo>
                      <a:cubicBezTo>
                        <a:pt x="2590" y="1395"/>
                        <a:pt x="2572" y="1463"/>
                        <a:pt x="2539" y="1528"/>
                      </a:cubicBezTo>
                      <a:cubicBezTo>
                        <a:pt x="2530" y="1545"/>
                        <a:pt x="2539" y="1573"/>
                        <a:pt x="2523" y="1584"/>
                      </a:cubicBezTo>
                      <a:cubicBezTo>
                        <a:pt x="2446" y="1639"/>
                        <a:pt x="2491" y="1561"/>
                        <a:pt x="2467" y="1608"/>
                      </a:cubicBezTo>
                      <a:lnTo>
                        <a:pt x="91" y="1608"/>
                      </a:lnTo>
                      <a:close/>
                    </a:path>
                  </a:pathLst>
                </a:custGeom>
                <a:gradFill rotWithShape="1">
                  <a:gsLst>
                    <a:gs pos="0">
                      <a:srgbClr val="333333"/>
                    </a:gs>
                    <a:gs pos="100000">
                      <a:srgbClr val="888888"/>
                    </a:gs>
                  </a:gsLst>
                  <a:lin ang="0" scaled="1"/>
                </a:gradFill>
                <a:ln w="12700" cap="flat" cmpd="sng">
                  <a:solidFill>
                    <a:schemeClr val="tx1"/>
                  </a:solidFill>
                  <a:prstDash val="solid"/>
                  <a:round/>
                  <a:headEnd type="none" w="sm" len="sm"/>
                  <a:tailEnd type="none" w="lg" len="lg"/>
                </a:ln>
              </p:spPr>
              <p:txBody>
                <a:bodyPr/>
                <a:lstStyle/>
                <a:p>
                  <a:endParaRPr lang="en-US"/>
                </a:p>
              </p:txBody>
            </p:sp>
            <p:sp>
              <p:nvSpPr>
                <p:cNvPr id="26684" name="Freeform 45"/>
                <p:cNvSpPr>
                  <a:spLocks/>
                </p:cNvSpPr>
                <p:nvPr/>
              </p:nvSpPr>
              <p:spPr bwMode="auto">
                <a:xfrm>
                  <a:off x="5080" y="2113"/>
                  <a:ext cx="685" cy="1567"/>
                </a:xfrm>
                <a:custGeom>
                  <a:avLst/>
                  <a:gdLst>
                    <a:gd name="T0" fmla="*/ 679 w 549"/>
                    <a:gd name="T1" fmla="*/ 1515 h 1199"/>
                    <a:gd name="T2" fmla="*/ 639 w 549"/>
                    <a:gd name="T3" fmla="*/ 1055 h 1199"/>
                    <a:gd name="T4" fmla="*/ 559 w 549"/>
                    <a:gd name="T5" fmla="*/ 657 h 1199"/>
                    <a:gd name="T6" fmla="*/ 529 w 549"/>
                    <a:gd name="T7" fmla="*/ 438 h 1199"/>
                    <a:gd name="T8" fmla="*/ 449 w 549"/>
                    <a:gd name="T9" fmla="*/ 176 h 1199"/>
                    <a:gd name="T10" fmla="*/ 389 w 549"/>
                    <a:gd name="T11" fmla="*/ 51 h 1199"/>
                    <a:gd name="T12" fmla="*/ 369 w 549"/>
                    <a:gd name="T13" fmla="*/ 20 h 1199"/>
                    <a:gd name="T14" fmla="*/ 250 w 549"/>
                    <a:gd name="T15" fmla="*/ 124 h 1199"/>
                    <a:gd name="T16" fmla="*/ 270 w 549"/>
                    <a:gd name="T17" fmla="*/ 239 h 1199"/>
                    <a:gd name="T18" fmla="*/ 279 w 549"/>
                    <a:gd name="T19" fmla="*/ 281 h 1199"/>
                    <a:gd name="T20" fmla="*/ 170 w 549"/>
                    <a:gd name="T21" fmla="*/ 260 h 1199"/>
                    <a:gd name="T22" fmla="*/ 120 w 549"/>
                    <a:gd name="T23" fmla="*/ 354 h 1199"/>
                    <a:gd name="T24" fmla="*/ 130 w 549"/>
                    <a:gd name="T25" fmla="*/ 427 h 1199"/>
                    <a:gd name="T26" fmla="*/ 150 w 549"/>
                    <a:gd name="T27" fmla="*/ 459 h 1199"/>
                    <a:gd name="T28" fmla="*/ 120 w 549"/>
                    <a:gd name="T29" fmla="*/ 480 h 1199"/>
                    <a:gd name="T30" fmla="*/ 60 w 549"/>
                    <a:gd name="T31" fmla="*/ 574 h 1199"/>
                    <a:gd name="T32" fmla="*/ 80 w 549"/>
                    <a:gd name="T33" fmla="*/ 731 h 1199"/>
                    <a:gd name="T34" fmla="*/ 170 w 549"/>
                    <a:gd name="T35" fmla="*/ 772 h 1199"/>
                    <a:gd name="T36" fmla="*/ 90 w 549"/>
                    <a:gd name="T37" fmla="*/ 898 h 1199"/>
                    <a:gd name="T38" fmla="*/ 10 w 549"/>
                    <a:gd name="T39" fmla="*/ 1065 h 1199"/>
                    <a:gd name="T40" fmla="*/ 30 w 549"/>
                    <a:gd name="T41" fmla="*/ 1097 h 1199"/>
                    <a:gd name="T42" fmla="*/ 90 w 549"/>
                    <a:gd name="T43" fmla="*/ 1138 h 1199"/>
                    <a:gd name="T44" fmla="*/ 90 w 549"/>
                    <a:gd name="T45" fmla="*/ 1201 h 1199"/>
                    <a:gd name="T46" fmla="*/ 30 w 549"/>
                    <a:gd name="T47" fmla="*/ 1264 h 1199"/>
                    <a:gd name="T48" fmla="*/ 10 w 549"/>
                    <a:gd name="T49" fmla="*/ 1327 h 1199"/>
                    <a:gd name="T50" fmla="*/ 0 w 549"/>
                    <a:gd name="T51" fmla="*/ 1358 h 1199"/>
                    <a:gd name="T52" fmla="*/ 90 w 549"/>
                    <a:gd name="T53" fmla="*/ 1421 h 1199"/>
                    <a:gd name="T54" fmla="*/ 80 w 549"/>
                    <a:gd name="T55" fmla="*/ 1462 h 1199"/>
                    <a:gd name="T56" fmla="*/ 60 w 549"/>
                    <a:gd name="T57" fmla="*/ 1525 h 1199"/>
                    <a:gd name="T58" fmla="*/ 260 w 549"/>
                    <a:gd name="T59" fmla="*/ 1525 h 1199"/>
                    <a:gd name="T60" fmla="*/ 679 w 549"/>
                    <a:gd name="T61" fmla="*/ 1515 h 11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9"/>
                    <a:gd name="T94" fmla="*/ 0 h 1199"/>
                    <a:gd name="T95" fmla="*/ 549 w 549"/>
                    <a:gd name="T96" fmla="*/ 1199 h 11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9" h="1199">
                      <a:moveTo>
                        <a:pt x="544" y="1159"/>
                      </a:moveTo>
                      <a:cubicBezTo>
                        <a:pt x="540" y="1043"/>
                        <a:pt x="549" y="919"/>
                        <a:pt x="512" y="807"/>
                      </a:cubicBezTo>
                      <a:cubicBezTo>
                        <a:pt x="504" y="724"/>
                        <a:pt x="487" y="580"/>
                        <a:pt x="448" y="503"/>
                      </a:cubicBezTo>
                      <a:cubicBezTo>
                        <a:pt x="441" y="448"/>
                        <a:pt x="436" y="389"/>
                        <a:pt x="424" y="335"/>
                      </a:cubicBezTo>
                      <a:cubicBezTo>
                        <a:pt x="408" y="267"/>
                        <a:pt x="377" y="203"/>
                        <a:pt x="360" y="135"/>
                      </a:cubicBezTo>
                      <a:cubicBezTo>
                        <a:pt x="349" y="92"/>
                        <a:pt x="357" y="54"/>
                        <a:pt x="312" y="39"/>
                      </a:cubicBezTo>
                      <a:cubicBezTo>
                        <a:pt x="307" y="31"/>
                        <a:pt x="305" y="17"/>
                        <a:pt x="296" y="15"/>
                      </a:cubicBezTo>
                      <a:cubicBezTo>
                        <a:pt x="227" y="0"/>
                        <a:pt x="227" y="55"/>
                        <a:pt x="200" y="95"/>
                      </a:cubicBezTo>
                      <a:cubicBezTo>
                        <a:pt x="201" y="102"/>
                        <a:pt x="208" y="168"/>
                        <a:pt x="216" y="183"/>
                      </a:cubicBezTo>
                      <a:cubicBezTo>
                        <a:pt x="239" y="230"/>
                        <a:pt x="271" y="246"/>
                        <a:pt x="224" y="215"/>
                      </a:cubicBezTo>
                      <a:cubicBezTo>
                        <a:pt x="211" y="175"/>
                        <a:pt x="214" y="160"/>
                        <a:pt x="136" y="199"/>
                      </a:cubicBezTo>
                      <a:cubicBezTo>
                        <a:pt x="114" y="210"/>
                        <a:pt x="104" y="248"/>
                        <a:pt x="96" y="271"/>
                      </a:cubicBezTo>
                      <a:cubicBezTo>
                        <a:pt x="99" y="290"/>
                        <a:pt x="99" y="309"/>
                        <a:pt x="104" y="327"/>
                      </a:cubicBezTo>
                      <a:cubicBezTo>
                        <a:pt x="107" y="336"/>
                        <a:pt x="122" y="342"/>
                        <a:pt x="120" y="351"/>
                      </a:cubicBezTo>
                      <a:cubicBezTo>
                        <a:pt x="118" y="360"/>
                        <a:pt x="103" y="361"/>
                        <a:pt x="96" y="367"/>
                      </a:cubicBezTo>
                      <a:cubicBezTo>
                        <a:pt x="71" y="388"/>
                        <a:pt x="58" y="409"/>
                        <a:pt x="48" y="439"/>
                      </a:cubicBezTo>
                      <a:cubicBezTo>
                        <a:pt x="51" y="479"/>
                        <a:pt x="39" y="527"/>
                        <a:pt x="64" y="559"/>
                      </a:cubicBezTo>
                      <a:cubicBezTo>
                        <a:pt x="80" y="580"/>
                        <a:pt x="136" y="591"/>
                        <a:pt x="136" y="591"/>
                      </a:cubicBezTo>
                      <a:cubicBezTo>
                        <a:pt x="77" y="630"/>
                        <a:pt x="104" y="639"/>
                        <a:pt x="72" y="687"/>
                      </a:cubicBezTo>
                      <a:cubicBezTo>
                        <a:pt x="44" y="729"/>
                        <a:pt x="24" y="767"/>
                        <a:pt x="8" y="815"/>
                      </a:cubicBezTo>
                      <a:cubicBezTo>
                        <a:pt x="13" y="823"/>
                        <a:pt x="17" y="833"/>
                        <a:pt x="24" y="839"/>
                      </a:cubicBezTo>
                      <a:cubicBezTo>
                        <a:pt x="38" y="852"/>
                        <a:pt x="72" y="871"/>
                        <a:pt x="72" y="871"/>
                      </a:cubicBezTo>
                      <a:cubicBezTo>
                        <a:pt x="78" y="890"/>
                        <a:pt x="87" y="900"/>
                        <a:pt x="72" y="919"/>
                      </a:cubicBezTo>
                      <a:cubicBezTo>
                        <a:pt x="58" y="937"/>
                        <a:pt x="24" y="967"/>
                        <a:pt x="24" y="967"/>
                      </a:cubicBezTo>
                      <a:cubicBezTo>
                        <a:pt x="19" y="983"/>
                        <a:pt x="13" y="999"/>
                        <a:pt x="8" y="1015"/>
                      </a:cubicBezTo>
                      <a:cubicBezTo>
                        <a:pt x="5" y="1023"/>
                        <a:pt x="0" y="1039"/>
                        <a:pt x="0" y="1039"/>
                      </a:cubicBezTo>
                      <a:cubicBezTo>
                        <a:pt x="13" y="1089"/>
                        <a:pt x="22" y="1077"/>
                        <a:pt x="72" y="1087"/>
                      </a:cubicBezTo>
                      <a:cubicBezTo>
                        <a:pt x="69" y="1098"/>
                        <a:pt x="67" y="1108"/>
                        <a:pt x="64" y="1119"/>
                      </a:cubicBezTo>
                      <a:cubicBezTo>
                        <a:pt x="59" y="1135"/>
                        <a:pt x="48" y="1167"/>
                        <a:pt x="48" y="1167"/>
                      </a:cubicBezTo>
                      <a:cubicBezTo>
                        <a:pt x="95" y="1199"/>
                        <a:pt x="155" y="1175"/>
                        <a:pt x="208" y="1167"/>
                      </a:cubicBezTo>
                      <a:cubicBezTo>
                        <a:pt x="362" y="1173"/>
                        <a:pt x="409" y="1190"/>
                        <a:pt x="544" y="1159"/>
                      </a:cubicBezTo>
                      <a:close/>
                    </a:path>
                  </a:pathLst>
                </a:custGeom>
                <a:gradFill rotWithShape="1">
                  <a:gsLst>
                    <a:gs pos="0">
                      <a:srgbClr val="595959"/>
                    </a:gs>
                    <a:gs pos="100000">
                      <a:srgbClr val="C0C0C0"/>
                    </a:gs>
                  </a:gsLst>
                  <a:lin ang="0" scaled="1"/>
                </a:gradFill>
                <a:ln w="12700" cap="flat" cmpd="sng">
                  <a:solidFill>
                    <a:schemeClr val="tx1"/>
                  </a:solidFill>
                  <a:prstDash val="solid"/>
                  <a:round/>
                  <a:headEnd type="none" w="sm" len="sm"/>
                  <a:tailEnd type="none" w="lg" len="lg"/>
                </a:ln>
              </p:spPr>
              <p:txBody>
                <a:bodyPr/>
                <a:lstStyle/>
                <a:p>
                  <a:endParaRPr lang="en-US"/>
                </a:p>
              </p:txBody>
            </p:sp>
            <p:sp>
              <p:nvSpPr>
                <p:cNvPr id="26685" name="Arc 31"/>
                <p:cNvSpPr>
                  <a:spLocks/>
                </p:cNvSpPr>
                <p:nvPr/>
              </p:nvSpPr>
              <p:spPr bwMode="auto">
                <a:xfrm flipH="1">
                  <a:off x="6504" y="1801"/>
                  <a:ext cx="453" cy="315"/>
                </a:xfrm>
                <a:custGeom>
                  <a:avLst/>
                  <a:gdLst>
                    <a:gd name="T0" fmla="*/ 0 w 42955"/>
                    <a:gd name="T1" fmla="*/ 255 h 22688"/>
                    <a:gd name="T2" fmla="*/ 453 w 42955"/>
                    <a:gd name="T3" fmla="*/ 315 h 22688"/>
                    <a:gd name="T4" fmla="*/ 225 w 42955"/>
                    <a:gd name="T5" fmla="*/ 300 h 22688"/>
                    <a:gd name="T6" fmla="*/ 0 60000 65536"/>
                    <a:gd name="T7" fmla="*/ 0 60000 65536"/>
                    <a:gd name="T8" fmla="*/ 0 60000 65536"/>
                    <a:gd name="T9" fmla="*/ 0 w 42955"/>
                    <a:gd name="T10" fmla="*/ 0 h 22688"/>
                    <a:gd name="T11" fmla="*/ 42955 w 42955"/>
                    <a:gd name="T12" fmla="*/ 22688 h 22688"/>
                  </a:gdLst>
                  <a:ahLst/>
                  <a:cxnLst>
                    <a:cxn ang="T6">
                      <a:pos x="T0" y="T1"/>
                    </a:cxn>
                    <a:cxn ang="T7">
                      <a:pos x="T2" y="T3"/>
                    </a:cxn>
                    <a:cxn ang="T8">
                      <a:pos x="T4" y="T5"/>
                    </a:cxn>
                  </a:cxnLst>
                  <a:rect l="T9" t="T10" r="T11" b="T12"/>
                  <a:pathLst>
                    <a:path w="42955" h="22688" fill="none" extrusionOk="0">
                      <a:moveTo>
                        <a:pt x="0" y="18354"/>
                      </a:moveTo>
                      <a:cubicBezTo>
                        <a:pt x="1604" y="7799"/>
                        <a:pt x="10679" y="0"/>
                        <a:pt x="21355" y="0"/>
                      </a:cubicBezTo>
                      <a:cubicBezTo>
                        <a:pt x="33284" y="0"/>
                        <a:pt x="42955" y="9670"/>
                        <a:pt x="42955" y="21600"/>
                      </a:cubicBezTo>
                      <a:cubicBezTo>
                        <a:pt x="42955" y="21962"/>
                        <a:pt x="42945" y="22325"/>
                        <a:pt x="42927" y="22687"/>
                      </a:cubicBezTo>
                    </a:path>
                    <a:path w="42955" h="22688" stroke="0" extrusionOk="0">
                      <a:moveTo>
                        <a:pt x="0" y="18354"/>
                      </a:moveTo>
                      <a:cubicBezTo>
                        <a:pt x="1604" y="7799"/>
                        <a:pt x="10679" y="0"/>
                        <a:pt x="21355" y="0"/>
                      </a:cubicBezTo>
                      <a:cubicBezTo>
                        <a:pt x="33284" y="0"/>
                        <a:pt x="42955" y="9670"/>
                        <a:pt x="42955" y="21600"/>
                      </a:cubicBezTo>
                      <a:cubicBezTo>
                        <a:pt x="42955" y="21962"/>
                        <a:pt x="42945" y="22325"/>
                        <a:pt x="42927" y="22687"/>
                      </a:cubicBezTo>
                      <a:lnTo>
                        <a:pt x="21355" y="21600"/>
                      </a:lnTo>
                      <a:close/>
                    </a:path>
                  </a:pathLst>
                </a:custGeom>
                <a:noFill/>
                <a:ln w="12700">
                  <a:solidFill>
                    <a:schemeClr val="tx1"/>
                  </a:solidFill>
                  <a:round/>
                  <a:headEnd type="none" w="sm" len="sm"/>
                  <a:tailEnd type="none" w="lg" len="lg"/>
                </a:ln>
              </p:spPr>
              <p:txBody>
                <a:bodyPr wrap="none" anchor="ctr"/>
                <a:lstStyle/>
                <a:p>
                  <a:endParaRPr lang="en-US"/>
                </a:p>
              </p:txBody>
            </p:sp>
            <p:sp>
              <p:nvSpPr>
                <p:cNvPr id="26686" name="Arc 32"/>
                <p:cNvSpPr>
                  <a:spLocks/>
                </p:cNvSpPr>
                <p:nvPr/>
              </p:nvSpPr>
              <p:spPr bwMode="auto">
                <a:xfrm flipV="1">
                  <a:off x="6466" y="1772"/>
                  <a:ext cx="511" cy="348"/>
                </a:xfrm>
                <a:custGeom>
                  <a:avLst/>
                  <a:gdLst>
                    <a:gd name="T0" fmla="*/ 0 w 15760"/>
                    <a:gd name="T1" fmla="*/ 3 h 21600"/>
                    <a:gd name="T2" fmla="*/ 511 w 15760"/>
                    <a:gd name="T3" fmla="*/ 69 h 21600"/>
                    <a:gd name="T4" fmla="*/ 94 w 15760"/>
                    <a:gd name="T5" fmla="*/ 348 h 21600"/>
                    <a:gd name="T6" fmla="*/ 0 60000 65536"/>
                    <a:gd name="T7" fmla="*/ 0 60000 65536"/>
                    <a:gd name="T8" fmla="*/ 0 60000 65536"/>
                    <a:gd name="T9" fmla="*/ 0 w 15760"/>
                    <a:gd name="T10" fmla="*/ 0 h 21600"/>
                    <a:gd name="T11" fmla="*/ 15760 w 15760"/>
                    <a:gd name="T12" fmla="*/ 21600 h 21600"/>
                  </a:gdLst>
                  <a:ahLst/>
                  <a:cxnLst>
                    <a:cxn ang="T6">
                      <a:pos x="T0" y="T1"/>
                    </a:cxn>
                    <a:cxn ang="T7">
                      <a:pos x="T2" y="T3"/>
                    </a:cxn>
                    <a:cxn ang="T8">
                      <a:pos x="T4" y="T5"/>
                    </a:cxn>
                  </a:cxnLst>
                  <a:rect l="T9" t="T10" r="T11" b="T12"/>
                  <a:pathLst>
                    <a:path w="15760" h="21600" fill="none" extrusionOk="0">
                      <a:moveTo>
                        <a:pt x="-1" y="193"/>
                      </a:moveTo>
                      <a:cubicBezTo>
                        <a:pt x="956" y="64"/>
                        <a:pt x="1921" y="0"/>
                        <a:pt x="2887" y="0"/>
                      </a:cubicBezTo>
                      <a:cubicBezTo>
                        <a:pt x="7523" y="0"/>
                        <a:pt x="12036" y="1491"/>
                        <a:pt x="15759" y="4255"/>
                      </a:cubicBezTo>
                    </a:path>
                    <a:path w="15760" h="21600" stroke="0" extrusionOk="0">
                      <a:moveTo>
                        <a:pt x="-1" y="193"/>
                      </a:moveTo>
                      <a:cubicBezTo>
                        <a:pt x="956" y="64"/>
                        <a:pt x="1921" y="0"/>
                        <a:pt x="2887" y="0"/>
                      </a:cubicBezTo>
                      <a:cubicBezTo>
                        <a:pt x="7523" y="0"/>
                        <a:pt x="12036" y="1491"/>
                        <a:pt x="15759" y="4255"/>
                      </a:cubicBezTo>
                      <a:lnTo>
                        <a:pt x="2887" y="21600"/>
                      </a:lnTo>
                      <a:close/>
                    </a:path>
                  </a:pathLst>
                </a:custGeom>
                <a:noFill/>
                <a:ln w="12700">
                  <a:solidFill>
                    <a:schemeClr val="tx1"/>
                  </a:solidFill>
                  <a:round/>
                  <a:headEnd type="none" w="sm" len="sm"/>
                  <a:tailEnd type="none" w="lg" len="lg"/>
                </a:ln>
              </p:spPr>
              <p:txBody>
                <a:bodyPr wrap="none" anchor="ctr"/>
                <a:lstStyle/>
                <a:p>
                  <a:endParaRPr lang="en-US"/>
                </a:p>
              </p:txBody>
            </p:sp>
            <p:sp>
              <p:nvSpPr>
                <p:cNvPr id="26687" name="Rectangle 33"/>
                <p:cNvSpPr>
                  <a:spLocks noChangeArrowheads="1"/>
                </p:cNvSpPr>
                <p:nvPr/>
              </p:nvSpPr>
              <p:spPr bwMode="auto">
                <a:xfrm>
                  <a:off x="5328" y="2268"/>
                  <a:ext cx="1667" cy="192"/>
                </a:xfrm>
                <a:prstGeom prst="rect">
                  <a:avLst/>
                </a:prstGeom>
                <a:solidFill>
                  <a:schemeClr val="bg1"/>
                </a:solidFill>
                <a:ln w="12700">
                  <a:solidFill>
                    <a:schemeClr val="tx1"/>
                  </a:solidFill>
                  <a:miter lim="800000"/>
                  <a:headEnd type="none" w="sm" len="sm"/>
                  <a:tailEnd type="none" w="lg" len="lg"/>
                </a:ln>
              </p:spPr>
              <p:txBody>
                <a:bodyPr wrap="none" anchor="ctr"/>
                <a:lstStyle/>
                <a:p>
                  <a:endParaRPr lang="en-US">
                    <a:latin typeface="Calibri" pitchFamily="34" charset="0"/>
                    <a:cs typeface="Arial" charset="0"/>
                  </a:endParaRPr>
                </a:p>
              </p:txBody>
            </p:sp>
            <p:sp>
              <p:nvSpPr>
                <p:cNvPr id="26688" name="Oval 34"/>
                <p:cNvSpPr>
                  <a:spLocks noChangeArrowheads="1"/>
                </p:cNvSpPr>
                <p:nvPr/>
              </p:nvSpPr>
              <p:spPr bwMode="auto">
                <a:xfrm>
                  <a:off x="5556" y="2088"/>
                  <a:ext cx="69" cy="123"/>
                </a:xfrm>
                <a:prstGeom prst="ellipse">
                  <a:avLst/>
                </a:prstGeom>
                <a:solidFill>
                  <a:schemeClr val="bg1"/>
                </a:solidFill>
                <a:ln w="12700">
                  <a:solidFill>
                    <a:schemeClr val="tx1"/>
                  </a:solidFill>
                  <a:round/>
                  <a:headEnd type="none" w="sm" len="sm"/>
                  <a:tailEnd type="none" w="lg" len="lg"/>
                </a:ln>
              </p:spPr>
              <p:txBody>
                <a:bodyPr wrap="none" anchor="ctr"/>
                <a:lstStyle/>
                <a:p>
                  <a:endParaRPr lang="en-US">
                    <a:latin typeface="Calibri" pitchFamily="34" charset="0"/>
                    <a:cs typeface="Arial" charset="0"/>
                  </a:endParaRPr>
                </a:p>
              </p:txBody>
            </p:sp>
            <p:sp>
              <p:nvSpPr>
                <p:cNvPr id="26689" name="Line 35"/>
                <p:cNvSpPr>
                  <a:spLocks noChangeShapeType="1"/>
                </p:cNvSpPr>
                <p:nvPr/>
              </p:nvSpPr>
              <p:spPr bwMode="auto">
                <a:xfrm>
                  <a:off x="5591" y="2214"/>
                  <a:ext cx="0" cy="51"/>
                </a:xfrm>
                <a:prstGeom prst="line">
                  <a:avLst/>
                </a:prstGeom>
                <a:noFill/>
                <a:ln w="12700">
                  <a:solidFill>
                    <a:schemeClr val="tx1"/>
                  </a:solidFill>
                  <a:round/>
                  <a:headEnd type="none" w="sm" len="sm"/>
                  <a:tailEnd type="none" w="lg" len="lg"/>
                </a:ln>
              </p:spPr>
              <p:txBody>
                <a:bodyPr/>
                <a:lstStyle/>
                <a:p>
                  <a:endParaRPr lang="en-US"/>
                </a:p>
              </p:txBody>
            </p:sp>
            <p:sp>
              <p:nvSpPr>
                <p:cNvPr id="26690" name="Oval 36"/>
                <p:cNvSpPr>
                  <a:spLocks noChangeArrowheads="1"/>
                </p:cNvSpPr>
                <p:nvPr/>
              </p:nvSpPr>
              <p:spPr bwMode="auto">
                <a:xfrm>
                  <a:off x="6096" y="2090"/>
                  <a:ext cx="69" cy="123"/>
                </a:xfrm>
                <a:prstGeom prst="ellipse">
                  <a:avLst/>
                </a:prstGeom>
                <a:solidFill>
                  <a:schemeClr val="bg1"/>
                </a:solidFill>
                <a:ln w="12700">
                  <a:solidFill>
                    <a:schemeClr val="tx1"/>
                  </a:solidFill>
                  <a:round/>
                  <a:headEnd type="none" w="sm" len="sm"/>
                  <a:tailEnd type="none" w="lg" len="lg"/>
                </a:ln>
              </p:spPr>
              <p:txBody>
                <a:bodyPr wrap="none" anchor="ctr"/>
                <a:lstStyle/>
                <a:p>
                  <a:endParaRPr lang="en-US">
                    <a:latin typeface="Calibri" pitchFamily="34" charset="0"/>
                    <a:cs typeface="Arial" charset="0"/>
                  </a:endParaRPr>
                </a:p>
              </p:txBody>
            </p:sp>
            <p:sp>
              <p:nvSpPr>
                <p:cNvPr id="26691" name="Line 37"/>
                <p:cNvSpPr>
                  <a:spLocks noChangeShapeType="1"/>
                </p:cNvSpPr>
                <p:nvPr/>
              </p:nvSpPr>
              <p:spPr bwMode="auto">
                <a:xfrm>
                  <a:off x="6131" y="2216"/>
                  <a:ext cx="0" cy="51"/>
                </a:xfrm>
                <a:prstGeom prst="line">
                  <a:avLst/>
                </a:prstGeom>
                <a:noFill/>
                <a:ln w="12700">
                  <a:solidFill>
                    <a:schemeClr val="tx1"/>
                  </a:solidFill>
                  <a:round/>
                  <a:headEnd type="none" w="sm" len="sm"/>
                  <a:tailEnd type="none" w="lg" len="lg"/>
                </a:ln>
              </p:spPr>
              <p:txBody>
                <a:bodyPr/>
                <a:lstStyle/>
                <a:p>
                  <a:endParaRPr lang="en-US"/>
                </a:p>
              </p:txBody>
            </p:sp>
            <p:sp>
              <p:nvSpPr>
                <p:cNvPr id="26692" name="Freeform 38"/>
                <p:cNvSpPr>
                  <a:spLocks/>
                </p:cNvSpPr>
                <p:nvPr/>
              </p:nvSpPr>
              <p:spPr bwMode="auto">
                <a:xfrm>
                  <a:off x="6959" y="2055"/>
                  <a:ext cx="24" cy="203"/>
                </a:xfrm>
                <a:custGeom>
                  <a:avLst/>
                  <a:gdLst>
                    <a:gd name="T0" fmla="*/ 0 w 24"/>
                    <a:gd name="T1" fmla="*/ 0 h 203"/>
                    <a:gd name="T2" fmla="*/ 10 w 24"/>
                    <a:gd name="T3" fmla="*/ 41 h 203"/>
                    <a:gd name="T4" fmla="*/ 22 w 24"/>
                    <a:gd name="T5" fmla="*/ 86 h 203"/>
                    <a:gd name="T6" fmla="*/ 22 w 24"/>
                    <a:gd name="T7" fmla="*/ 203 h 203"/>
                    <a:gd name="T8" fmla="*/ 0 60000 65536"/>
                    <a:gd name="T9" fmla="*/ 0 60000 65536"/>
                    <a:gd name="T10" fmla="*/ 0 60000 65536"/>
                    <a:gd name="T11" fmla="*/ 0 60000 65536"/>
                    <a:gd name="T12" fmla="*/ 0 w 24"/>
                    <a:gd name="T13" fmla="*/ 0 h 203"/>
                    <a:gd name="T14" fmla="*/ 24 w 24"/>
                    <a:gd name="T15" fmla="*/ 203 h 203"/>
                  </a:gdLst>
                  <a:ahLst/>
                  <a:cxnLst>
                    <a:cxn ang="T8">
                      <a:pos x="T0" y="T1"/>
                    </a:cxn>
                    <a:cxn ang="T9">
                      <a:pos x="T2" y="T3"/>
                    </a:cxn>
                    <a:cxn ang="T10">
                      <a:pos x="T4" y="T5"/>
                    </a:cxn>
                    <a:cxn ang="T11">
                      <a:pos x="T6" y="T7"/>
                    </a:cxn>
                  </a:cxnLst>
                  <a:rect l="T12" t="T13" r="T14" b="T15"/>
                  <a:pathLst>
                    <a:path w="24" h="203">
                      <a:moveTo>
                        <a:pt x="0" y="0"/>
                      </a:moveTo>
                      <a:cubicBezTo>
                        <a:pt x="3" y="13"/>
                        <a:pt x="6" y="27"/>
                        <a:pt x="10" y="41"/>
                      </a:cubicBezTo>
                      <a:cubicBezTo>
                        <a:pt x="14" y="55"/>
                        <a:pt x="20" y="59"/>
                        <a:pt x="22" y="86"/>
                      </a:cubicBezTo>
                      <a:cubicBezTo>
                        <a:pt x="24" y="113"/>
                        <a:pt x="23" y="158"/>
                        <a:pt x="22" y="203"/>
                      </a:cubicBezTo>
                    </a:path>
                  </a:pathLst>
                </a:custGeom>
                <a:noFill/>
                <a:ln w="12700" cap="flat" cmpd="sng">
                  <a:solidFill>
                    <a:schemeClr val="tx1"/>
                  </a:solidFill>
                  <a:prstDash val="solid"/>
                  <a:round/>
                  <a:headEnd type="none" w="sm" len="sm"/>
                  <a:tailEnd type="none" w="lg" len="lg"/>
                </a:ln>
              </p:spPr>
              <p:txBody>
                <a:bodyPr/>
                <a:lstStyle/>
                <a:p>
                  <a:endParaRPr lang="en-US"/>
                </a:p>
              </p:txBody>
            </p:sp>
            <p:sp>
              <p:nvSpPr>
                <p:cNvPr id="26693" name="Freeform 39"/>
                <p:cNvSpPr>
                  <a:spLocks/>
                </p:cNvSpPr>
                <p:nvPr/>
              </p:nvSpPr>
              <p:spPr bwMode="auto">
                <a:xfrm>
                  <a:off x="6531" y="2177"/>
                  <a:ext cx="125" cy="52"/>
                </a:xfrm>
                <a:custGeom>
                  <a:avLst/>
                  <a:gdLst>
                    <a:gd name="T0" fmla="*/ 0 w 125"/>
                    <a:gd name="T1" fmla="*/ 18 h 52"/>
                    <a:gd name="T2" fmla="*/ 15 w 125"/>
                    <a:gd name="T3" fmla="*/ 0 h 52"/>
                    <a:gd name="T4" fmla="*/ 68 w 125"/>
                    <a:gd name="T5" fmla="*/ 18 h 52"/>
                    <a:gd name="T6" fmla="*/ 125 w 125"/>
                    <a:gd name="T7" fmla="*/ 52 h 52"/>
                    <a:gd name="T8" fmla="*/ 0 60000 65536"/>
                    <a:gd name="T9" fmla="*/ 0 60000 65536"/>
                    <a:gd name="T10" fmla="*/ 0 60000 65536"/>
                    <a:gd name="T11" fmla="*/ 0 60000 65536"/>
                    <a:gd name="T12" fmla="*/ 0 w 125"/>
                    <a:gd name="T13" fmla="*/ 0 h 52"/>
                    <a:gd name="T14" fmla="*/ 125 w 125"/>
                    <a:gd name="T15" fmla="*/ 52 h 52"/>
                  </a:gdLst>
                  <a:ahLst/>
                  <a:cxnLst>
                    <a:cxn ang="T8">
                      <a:pos x="T0" y="T1"/>
                    </a:cxn>
                    <a:cxn ang="T9">
                      <a:pos x="T2" y="T3"/>
                    </a:cxn>
                    <a:cxn ang="T10">
                      <a:pos x="T4" y="T5"/>
                    </a:cxn>
                    <a:cxn ang="T11">
                      <a:pos x="T6" y="T7"/>
                    </a:cxn>
                  </a:cxnLst>
                  <a:rect l="T12" t="T13" r="T14" b="T15"/>
                  <a:pathLst>
                    <a:path w="125" h="52">
                      <a:moveTo>
                        <a:pt x="0" y="18"/>
                      </a:moveTo>
                      <a:cubicBezTo>
                        <a:pt x="2" y="9"/>
                        <a:pt x="4" y="0"/>
                        <a:pt x="15" y="0"/>
                      </a:cubicBezTo>
                      <a:cubicBezTo>
                        <a:pt x="26" y="0"/>
                        <a:pt x="50" y="9"/>
                        <a:pt x="68" y="18"/>
                      </a:cubicBezTo>
                      <a:cubicBezTo>
                        <a:pt x="86" y="27"/>
                        <a:pt x="105" y="39"/>
                        <a:pt x="125" y="52"/>
                      </a:cubicBezTo>
                    </a:path>
                  </a:pathLst>
                </a:custGeom>
                <a:noFill/>
                <a:ln w="12700" cap="flat" cmpd="sng">
                  <a:solidFill>
                    <a:schemeClr val="tx1"/>
                  </a:solidFill>
                  <a:prstDash val="solid"/>
                  <a:round/>
                  <a:headEnd type="none" w="sm" len="sm"/>
                  <a:tailEnd type="none" w="lg" len="lg"/>
                </a:ln>
              </p:spPr>
              <p:txBody>
                <a:bodyPr/>
                <a:lstStyle/>
                <a:p>
                  <a:endParaRPr lang="en-US"/>
                </a:p>
              </p:txBody>
            </p:sp>
            <p:sp>
              <p:nvSpPr>
                <p:cNvPr id="26694" name="Oval 40"/>
                <p:cNvSpPr>
                  <a:spLocks noChangeArrowheads="1"/>
                </p:cNvSpPr>
                <p:nvPr/>
              </p:nvSpPr>
              <p:spPr bwMode="auto">
                <a:xfrm>
                  <a:off x="6530" y="2214"/>
                  <a:ext cx="66" cy="42"/>
                </a:xfrm>
                <a:prstGeom prst="ellipse">
                  <a:avLst/>
                </a:prstGeom>
                <a:noFill/>
                <a:ln w="12700">
                  <a:solidFill>
                    <a:schemeClr val="tx1"/>
                  </a:solidFill>
                  <a:round/>
                  <a:headEnd type="none" w="sm" len="sm"/>
                  <a:tailEnd type="none" w="lg" len="lg"/>
                </a:ln>
              </p:spPr>
              <p:txBody>
                <a:bodyPr wrap="none" anchor="ctr"/>
                <a:lstStyle/>
                <a:p>
                  <a:endParaRPr lang="en-US">
                    <a:latin typeface="Calibri" pitchFamily="34" charset="0"/>
                    <a:cs typeface="Arial" charset="0"/>
                  </a:endParaRPr>
                </a:p>
              </p:txBody>
            </p:sp>
            <p:sp>
              <p:nvSpPr>
                <p:cNvPr id="26695" name="Freeform 41"/>
                <p:cNvSpPr>
                  <a:spLocks/>
                </p:cNvSpPr>
                <p:nvPr/>
              </p:nvSpPr>
              <p:spPr bwMode="auto">
                <a:xfrm>
                  <a:off x="6510" y="2118"/>
                  <a:ext cx="18" cy="144"/>
                </a:xfrm>
                <a:custGeom>
                  <a:avLst/>
                  <a:gdLst>
                    <a:gd name="T0" fmla="*/ 0 w 18"/>
                    <a:gd name="T1" fmla="*/ 0 h 144"/>
                    <a:gd name="T2" fmla="*/ 11 w 18"/>
                    <a:gd name="T3" fmla="*/ 62 h 144"/>
                    <a:gd name="T4" fmla="*/ 18 w 18"/>
                    <a:gd name="T5" fmla="*/ 89 h 144"/>
                    <a:gd name="T6" fmla="*/ 9 w 18"/>
                    <a:gd name="T7" fmla="*/ 144 h 144"/>
                    <a:gd name="T8" fmla="*/ 0 60000 65536"/>
                    <a:gd name="T9" fmla="*/ 0 60000 65536"/>
                    <a:gd name="T10" fmla="*/ 0 60000 65536"/>
                    <a:gd name="T11" fmla="*/ 0 60000 65536"/>
                    <a:gd name="T12" fmla="*/ 0 w 18"/>
                    <a:gd name="T13" fmla="*/ 0 h 144"/>
                    <a:gd name="T14" fmla="*/ 18 w 18"/>
                    <a:gd name="T15" fmla="*/ 144 h 144"/>
                  </a:gdLst>
                  <a:ahLst/>
                  <a:cxnLst>
                    <a:cxn ang="T8">
                      <a:pos x="T0" y="T1"/>
                    </a:cxn>
                    <a:cxn ang="T9">
                      <a:pos x="T2" y="T3"/>
                    </a:cxn>
                    <a:cxn ang="T10">
                      <a:pos x="T4" y="T5"/>
                    </a:cxn>
                    <a:cxn ang="T11">
                      <a:pos x="T6" y="T7"/>
                    </a:cxn>
                  </a:cxnLst>
                  <a:rect l="T12" t="T13" r="T14" b="T15"/>
                  <a:pathLst>
                    <a:path w="18" h="144">
                      <a:moveTo>
                        <a:pt x="0" y="0"/>
                      </a:moveTo>
                      <a:cubicBezTo>
                        <a:pt x="4" y="23"/>
                        <a:pt x="8" y="47"/>
                        <a:pt x="11" y="62"/>
                      </a:cubicBezTo>
                      <a:cubicBezTo>
                        <a:pt x="14" y="77"/>
                        <a:pt x="18" y="75"/>
                        <a:pt x="18" y="89"/>
                      </a:cubicBezTo>
                      <a:cubicBezTo>
                        <a:pt x="18" y="103"/>
                        <a:pt x="13" y="123"/>
                        <a:pt x="9" y="144"/>
                      </a:cubicBezTo>
                    </a:path>
                  </a:pathLst>
                </a:custGeom>
                <a:noFill/>
                <a:ln w="12700" cap="flat" cmpd="sng">
                  <a:solidFill>
                    <a:schemeClr val="tx1"/>
                  </a:solidFill>
                  <a:prstDash val="solid"/>
                  <a:round/>
                  <a:headEnd type="none" w="sm" len="sm"/>
                  <a:tailEnd type="none" w="lg" len="lg"/>
                </a:ln>
              </p:spPr>
              <p:txBody>
                <a:bodyPr/>
                <a:lstStyle/>
                <a:p>
                  <a:endParaRPr lang="en-US"/>
                </a:p>
              </p:txBody>
            </p:sp>
            <p:sp>
              <p:nvSpPr>
                <p:cNvPr id="26696" name="Freeform 49"/>
                <p:cNvSpPr>
                  <a:spLocks/>
                </p:cNvSpPr>
                <p:nvPr/>
              </p:nvSpPr>
              <p:spPr bwMode="auto">
                <a:xfrm>
                  <a:off x="5348" y="2332"/>
                  <a:ext cx="1367" cy="1340"/>
                </a:xfrm>
                <a:custGeom>
                  <a:avLst/>
                  <a:gdLst>
                    <a:gd name="T0" fmla="*/ 52 w 1367"/>
                    <a:gd name="T1" fmla="*/ 1292 h 1340"/>
                    <a:gd name="T2" fmla="*/ 52 w 1367"/>
                    <a:gd name="T3" fmla="*/ 1124 h 1340"/>
                    <a:gd name="T4" fmla="*/ 68 w 1367"/>
                    <a:gd name="T5" fmla="*/ 1068 h 1340"/>
                    <a:gd name="T6" fmla="*/ 108 w 1367"/>
                    <a:gd name="T7" fmla="*/ 1068 h 1340"/>
                    <a:gd name="T8" fmla="*/ 132 w 1367"/>
                    <a:gd name="T9" fmla="*/ 1060 h 1340"/>
                    <a:gd name="T10" fmla="*/ 60 w 1367"/>
                    <a:gd name="T11" fmla="*/ 1020 h 1340"/>
                    <a:gd name="T12" fmla="*/ 28 w 1367"/>
                    <a:gd name="T13" fmla="*/ 844 h 1340"/>
                    <a:gd name="T14" fmla="*/ 36 w 1367"/>
                    <a:gd name="T15" fmla="*/ 820 h 1340"/>
                    <a:gd name="T16" fmla="*/ 132 w 1367"/>
                    <a:gd name="T17" fmla="*/ 788 h 1340"/>
                    <a:gd name="T18" fmla="*/ 28 w 1367"/>
                    <a:gd name="T19" fmla="*/ 660 h 1340"/>
                    <a:gd name="T20" fmla="*/ 108 w 1367"/>
                    <a:gd name="T21" fmla="*/ 484 h 1340"/>
                    <a:gd name="T22" fmla="*/ 164 w 1367"/>
                    <a:gd name="T23" fmla="*/ 188 h 1340"/>
                    <a:gd name="T24" fmla="*/ 220 w 1367"/>
                    <a:gd name="T25" fmla="*/ 12 h 1340"/>
                    <a:gd name="T26" fmla="*/ 268 w 1367"/>
                    <a:gd name="T27" fmla="*/ 4 h 1340"/>
                    <a:gd name="T28" fmla="*/ 332 w 1367"/>
                    <a:gd name="T29" fmla="*/ 12 h 1340"/>
                    <a:gd name="T30" fmla="*/ 348 w 1367"/>
                    <a:gd name="T31" fmla="*/ 60 h 1340"/>
                    <a:gd name="T32" fmla="*/ 396 w 1367"/>
                    <a:gd name="T33" fmla="*/ 92 h 1340"/>
                    <a:gd name="T34" fmla="*/ 452 w 1367"/>
                    <a:gd name="T35" fmla="*/ 100 h 1340"/>
                    <a:gd name="T36" fmla="*/ 500 w 1367"/>
                    <a:gd name="T37" fmla="*/ 84 h 1340"/>
                    <a:gd name="T38" fmla="*/ 604 w 1367"/>
                    <a:gd name="T39" fmla="*/ 92 h 1340"/>
                    <a:gd name="T40" fmla="*/ 700 w 1367"/>
                    <a:gd name="T41" fmla="*/ 220 h 1340"/>
                    <a:gd name="T42" fmla="*/ 796 w 1367"/>
                    <a:gd name="T43" fmla="*/ 108 h 1340"/>
                    <a:gd name="T44" fmla="*/ 868 w 1367"/>
                    <a:gd name="T45" fmla="*/ 68 h 1340"/>
                    <a:gd name="T46" fmla="*/ 988 w 1367"/>
                    <a:gd name="T47" fmla="*/ 92 h 1340"/>
                    <a:gd name="T48" fmla="*/ 1036 w 1367"/>
                    <a:gd name="T49" fmla="*/ 172 h 1340"/>
                    <a:gd name="T50" fmla="*/ 1132 w 1367"/>
                    <a:gd name="T51" fmla="*/ 332 h 1340"/>
                    <a:gd name="T52" fmla="*/ 1180 w 1367"/>
                    <a:gd name="T53" fmla="*/ 396 h 1340"/>
                    <a:gd name="T54" fmla="*/ 1244 w 1367"/>
                    <a:gd name="T55" fmla="*/ 404 h 1340"/>
                    <a:gd name="T56" fmla="*/ 1316 w 1367"/>
                    <a:gd name="T57" fmla="*/ 548 h 1340"/>
                    <a:gd name="T58" fmla="*/ 1268 w 1367"/>
                    <a:gd name="T59" fmla="*/ 660 h 1340"/>
                    <a:gd name="T60" fmla="*/ 1220 w 1367"/>
                    <a:gd name="T61" fmla="*/ 788 h 1340"/>
                    <a:gd name="T62" fmla="*/ 1332 w 1367"/>
                    <a:gd name="T63" fmla="*/ 972 h 1340"/>
                    <a:gd name="T64" fmla="*/ 1308 w 1367"/>
                    <a:gd name="T65" fmla="*/ 1124 h 1340"/>
                    <a:gd name="T66" fmla="*/ 1260 w 1367"/>
                    <a:gd name="T67" fmla="*/ 1228 h 1340"/>
                    <a:gd name="T68" fmla="*/ 1228 w 1367"/>
                    <a:gd name="T69" fmla="*/ 1340 h 1340"/>
                    <a:gd name="T70" fmla="*/ 52 w 1367"/>
                    <a:gd name="T71" fmla="*/ 1292 h 13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67"/>
                    <a:gd name="T109" fmla="*/ 0 h 1340"/>
                    <a:gd name="T110" fmla="*/ 1367 w 1367"/>
                    <a:gd name="T111" fmla="*/ 1340 h 13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67" h="1340">
                      <a:moveTo>
                        <a:pt x="52" y="1292"/>
                      </a:moveTo>
                      <a:cubicBezTo>
                        <a:pt x="40" y="1209"/>
                        <a:pt x="40" y="1234"/>
                        <a:pt x="52" y="1124"/>
                      </a:cubicBezTo>
                      <a:cubicBezTo>
                        <a:pt x="54" y="1105"/>
                        <a:pt x="51" y="1077"/>
                        <a:pt x="68" y="1068"/>
                      </a:cubicBezTo>
                      <a:cubicBezTo>
                        <a:pt x="80" y="1062"/>
                        <a:pt x="95" y="1068"/>
                        <a:pt x="108" y="1068"/>
                      </a:cubicBezTo>
                      <a:cubicBezTo>
                        <a:pt x="116" y="1065"/>
                        <a:pt x="136" y="1067"/>
                        <a:pt x="132" y="1060"/>
                      </a:cubicBezTo>
                      <a:cubicBezTo>
                        <a:pt x="118" y="1037"/>
                        <a:pt x="84" y="1028"/>
                        <a:pt x="60" y="1020"/>
                      </a:cubicBezTo>
                      <a:cubicBezTo>
                        <a:pt x="0" y="960"/>
                        <a:pt x="16" y="958"/>
                        <a:pt x="28" y="844"/>
                      </a:cubicBezTo>
                      <a:cubicBezTo>
                        <a:pt x="29" y="836"/>
                        <a:pt x="30" y="826"/>
                        <a:pt x="36" y="820"/>
                      </a:cubicBezTo>
                      <a:cubicBezTo>
                        <a:pt x="55" y="801"/>
                        <a:pt x="109" y="792"/>
                        <a:pt x="132" y="788"/>
                      </a:cubicBezTo>
                      <a:cubicBezTo>
                        <a:pt x="61" y="770"/>
                        <a:pt x="50" y="725"/>
                        <a:pt x="28" y="660"/>
                      </a:cubicBezTo>
                      <a:cubicBezTo>
                        <a:pt x="42" y="591"/>
                        <a:pt x="45" y="526"/>
                        <a:pt x="108" y="484"/>
                      </a:cubicBezTo>
                      <a:cubicBezTo>
                        <a:pt x="71" y="428"/>
                        <a:pt x="70" y="219"/>
                        <a:pt x="164" y="188"/>
                      </a:cubicBezTo>
                      <a:cubicBezTo>
                        <a:pt x="168" y="149"/>
                        <a:pt x="162" y="31"/>
                        <a:pt x="220" y="12"/>
                      </a:cubicBezTo>
                      <a:cubicBezTo>
                        <a:pt x="235" y="7"/>
                        <a:pt x="252" y="7"/>
                        <a:pt x="268" y="4"/>
                      </a:cubicBezTo>
                      <a:cubicBezTo>
                        <a:pt x="289" y="7"/>
                        <a:pt x="314" y="0"/>
                        <a:pt x="332" y="12"/>
                      </a:cubicBezTo>
                      <a:cubicBezTo>
                        <a:pt x="346" y="22"/>
                        <a:pt x="334" y="51"/>
                        <a:pt x="348" y="60"/>
                      </a:cubicBezTo>
                      <a:cubicBezTo>
                        <a:pt x="364" y="71"/>
                        <a:pt x="396" y="92"/>
                        <a:pt x="396" y="92"/>
                      </a:cubicBezTo>
                      <a:cubicBezTo>
                        <a:pt x="409" y="132"/>
                        <a:pt x="396" y="119"/>
                        <a:pt x="452" y="100"/>
                      </a:cubicBezTo>
                      <a:cubicBezTo>
                        <a:pt x="468" y="95"/>
                        <a:pt x="500" y="84"/>
                        <a:pt x="500" y="84"/>
                      </a:cubicBezTo>
                      <a:cubicBezTo>
                        <a:pt x="535" y="87"/>
                        <a:pt x="570" y="84"/>
                        <a:pt x="604" y="92"/>
                      </a:cubicBezTo>
                      <a:cubicBezTo>
                        <a:pt x="657" y="104"/>
                        <a:pt x="674" y="182"/>
                        <a:pt x="700" y="220"/>
                      </a:cubicBezTo>
                      <a:cubicBezTo>
                        <a:pt x="752" y="203"/>
                        <a:pt x="757" y="142"/>
                        <a:pt x="796" y="108"/>
                      </a:cubicBezTo>
                      <a:cubicBezTo>
                        <a:pt x="830" y="78"/>
                        <a:pt x="835" y="79"/>
                        <a:pt x="868" y="68"/>
                      </a:cubicBezTo>
                      <a:cubicBezTo>
                        <a:pt x="883" y="69"/>
                        <a:pt x="964" y="60"/>
                        <a:pt x="988" y="92"/>
                      </a:cubicBezTo>
                      <a:cubicBezTo>
                        <a:pt x="1007" y="117"/>
                        <a:pt x="1036" y="172"/>
                        <a:pt x="1036" y="172"/>
                      </a:cubicBezTo>
                      <a:cubicBezTo>
                        <a:pt x="1049" y="237"/>
                        <a:pt x="1097" y="277"/>
                        <a:pt x="1132" y="332"/>
                      </a:cubicBezTo>
                      <a:cubicBezTo>
                        <a:pt x="1148" y="357"/>
                        <a:pt x="1148" y="387"/>
                        <a:pt x="1180" y="396"/>
                      </a:cubicBezTo>
                      <a:cubicBezTo>
                        <a:pt x="1201" y="402"/>
                        <a:pt x="1223" y="401"/>
                        <a:pt x="1244" y="404"/>
                      </a:cubicBezTo>
                      <a:cubicBezTo>
                        <a:pt x="1276" y="447"/>
                        <a:pt x="1299" y="497"/>
                        <a:pt x="1316" y="548"/>
                      </a:cubicBezTo>
                      <a:cubicBezTo>
                        <a:pt x="1301" y="592"/>
                        <a:pt x="1301" y="627"/>
                        <a:pt x="1268" y="660"/>
                      </a:cubicBezTo>
                      <a:cubicBezTo>
                        <a:pt x="1253" y="704"/>
                        <a:pt x="1232" y="740"/>
                        <a:pt x="1220" y="788"/>
                      </a:cubicBezTo>
                      <a:cubicBezTo>
                        <a:pt x="1271" y="839"/>
                        <a:pt x="1309" y="902"/>
                        <a:pt x="1332" y="972"/>
                      </a:cubicBezTo>
                      <a:cubicBezTo>
                        <a:pt x="1335" y="1020"/>
                        <a:pt x="1367" y="1104"/>
                        <a:pt x="1308" y="1124"/>
                      </a:cubicBezTo>
                      <a:cubicBezTo>
                        <a:pt x="1286" y="1157"/>
                        <a:pt x="1282" y="1194"/>
                        <a:pt x="1260" y="1228"/>
                      </a:cubicBezTo>
                      <a:cubicBezTo>
                        <a:pt x="1258" y="1240"/>
                        <a:pt x="1250" y="1340"/>
                        <a:pt x="1228" y="1340"/>
                      </a:cubicBezTo>
                      <a:lnTo>
                        <a:pt x="52" y="1292"/>
                      </a:lnTo>
                      <a:close/>
                    </a:path>
                  </a:pathLst>
                </a:custGeom>
                <a:gradFill rotWithShape="1">
                  <a:gsLst>
                    <a:gs pos="0">
                      <a:srgbClr val="3B3B3B"/>
                    </a:gs>
                    <a:gs pos="100000">
                      <a:srgbClr val="808080"/>
                    </a:gs>
                  </a:gsLst>
                  <a:lin ang="0" scaled="1"/>
                </a:gradFill>
                <a:ln w="12700" cap="flat" cmpd="sng">
                  <a:solidFill>
                    <a:schemeClr val="tx1"/>
                  </a:solidFill>
                  <a:prstDash val="solid"/>
                  <a:round/>
                  <a:headEnd type="none" w="sm" len="sm"/>
                  <a:tailEnd type="none" w="lg" len="lg"/>
                </a:ln>
              </p:spPr>
              <p:txBody>
                <a:bodyPr/>
                <a:lstStyle/>
                <a:p>
                  <a:endParaRPr lang="en-US"/>
                </a:p>
              </p:txBody>
            </p:sp>
            <p:sp>
              <p:nvSpPr>
                <p:cNvPr id="26697" name="Freeform 52"/>
                <p:cNvSpPr>
                  <a:spLocks/>
                </p:cNvSpPr>
                <p:nvPr/>
              </p:nvSpPr>
              <p:spPr bwMode="auto">
                <a:xfrm>
                  <a:off x="6183" y="2392"/>
                  <a:ext cx="1380" cy="1299"/>
                </a:xfrm>
                <a:custGeom>
                  <a:avLst/>
                  <a:gdLst>
                    <a:gd name="T0" fmla="*/ 1321 w 1380"/>
                    <a:gd name="T1" fmla="*/ 1256 h 1299"/>
                    <a:gd name="T2" fmla="*/ 1369 w 1380"/>
                    <a:gd name="T3" fmla="*/ 1160 h 1299"/>
                    <a:gd name="T4" fmla="*/ 1377 w 1380"/>
                    <a:gd name="T5" fmla="*/ 1016 h 1299"/>
                    <a:gd name="T6" fmla="*/ 1305 w 1380"/>
                    <a:gd name="T7" fmla="*/ 736 h 1299"/>
                    <a:gd name="T8" fmla="*/ 1297 w 1380"/>
                    <a:gd name="T9" fmla="*/ 608 h 1299"/>
                    <a:gd name="T10" fmla="*/ 1249 w 1380"/>
                    <a:gd name="T11" fmla="*/ 456 h 1299"/>
                    <a:gd name="T12" fmla="*/ 1201 w 1380"/>
                    <a:gd name="T13" fmla="*/ 432 h 1299"/>
                    <a:gd name="T14" fmla="*/ 1105 w 1380"/>
                    <a:gd name="T15" fmla="*/ 264 h 1299"/>
                    <a:gd name="T16" fmla="*/ 993 w 1380"/>
                    <a:gd name="T17" fmla="*/ 80 h 1299"/>
                    <a:gd name="T18" fmla="*/ 913 w 1380"/>
                    <a:gd name="T19" fmla="*/ 8 h 1299"/>
                    <a:gd name="T20" fmla="*/ 705 w 1380"/>
                    <a:gd name="T21" fmla="*/ 24 h 1299"/>
                    <a:gd name="T22" fmla="*/ 697 w 1380"/>
                    <a:gd name="T23" fmla="*/ 56 h 1299"/>
                    <a:gd name="T24" fmla="*/ 657 w 1380"/>
                    <a:gd name="T25" fmla="*/ 104 h 1299"/>
                    <a:gd name="T26" fmla="*/ 641 w 1380"/>
                    <a:gd name="T27" fmla="*/ 192 h 1299"/>
                    <a:gd name="T28" fmla="*/ 625 w 1380"/>
                    <a:gd name="T29" fmla="*/ 168 h 1299"/>
                    <a:gd name="T30" fmla="*/ 577 w 1380"/>
                    <a:gd name="T31" fmla="*/ 136 h 1299"/>
                    <a:gd name="T32" fmla="*/ 641 w 1380"/>
                    <a:gd name="T33" fmla="*/ 72 h 1299"/>
                    <a:gd name="T34" fmla="*/ 569 w 1380"/>
                    <a:gd name="T35" fmla="*/ 56 h 1299"/>
                    <a:gd name="T36" fmla="*/ 521 w 1380"/>
                    <a:gd name="T37" fmla="*/ 72 h 1299"/>
                    <a:gd name="T38" fmla="*/ 569 w 1380"/>
                    <a:gd name="T39" fmla="*/ 344 h 1299"/>
                    <a:gd name="T40" fmla="*/ 625 w 1380"/>
                    <a:gd name="T41" fmla="*/ 360 h 1299"/>
                    <a:gd name="T42" fmla="*/ 713 w 1380"/>
                    <a:gd name="T43" fmla="*/ 288 h 1299"/>
                    <a:gd name="T44" fmla="*/ 721 w 1380"/>
                    <a:gd name="T45" fmla="*/ 248 h 1299"/>
                    <a:gd name="T46" fmla="*/ 737 w 1380"/>
                    <a:gd name="T47" fmla="*/ 200 h 1299"/>
                    <a:gd name="T48" fmla="*/ 673 w 1380"/>
                    <a:gd name="T49" fmla="*/ 0 h 1299"/>
                    <a:gd name="T50" fmla="*/ 497 w 1380"/>
                    <a:gd name="T51" fmla="*/ 48 h 1299"/>
                    <a:gd name="T52" fmla="*/ 377 w 1380"/>
                    <a:gd name="T53" fmla="*/ 328 h 1299"/>
                    <a:gd name="T54" fmla="*/ 385 w 1380"/>
                    <a:gd name="T55" fmla="*/ 448 h 1299"/>
                    <a:gd name="T56" fmla="*/ 433 w 1380"/>
                    <a:gd name="T57" fmla="*/ 528 h 1299"/>
                    <a:gd name="T58" fmla="*/ 441 w 1380"/>
                    <a:gd name="T59" fmla="*/ 560 h 1299"/>
                    <a:gd name="T60" fmla="*/ 497 w 1380"/>
                    <a:gd name="T61" fmla="*/ 576 h 1299"/>
                    <a:gd name="T62" fmla="*/ 425 w 1380"/>
                    <a:gd name="T63" fmla="*/ 608 h 1299"/>
                    <a:gd name="T64" fmla="*/ 377 w 1380"/>
                    <a:gd name="T65" fmla="*/ 640 h 1299"/>
                    <a:gd name="T66" fmla="*/ 321 w 1380"/>
                    <a:gd name="T67" fmla="*/ 720 h 1299"/>
                    <a:gd name="T68" fmla="*/ 273 w 1380"/>
                    <a:gd name="T69" fmla="*/ 888 h 1299"/>
                    <a:gd name="T70" fmla="*/ 225 w 1380"/>
                    <a:gd name="T71" fmla="*/ 920 h 1299"/>
                    <a:gd name="T72" fmla="*/ 129 w 1380"/>
                    <a:gd name="T73" fmla="*/ 928 h 1299"/>
                    <a:gd name="T74" fmla="*/ 57 w 1380"/>
                    <a:gd name="T75" fmla="*/ 1000 h 1299"/>
                    <a:gd name="T76" fmla="*/ 17 w 1380"/>
                    <a:gd name="T77" fmla="*/ 1128 h 1299"/>
                    <a:gd name="T78" fmla="*/ 17 w 1380"/>
                    <a:gd name="T79" fmla="*/ 1288 h 1299"/>
                    <a:gd name="T80" fmla="*/ 25 w 1380"/>
                    <a:gd name="T81" fmla="*/ 1256 h 1299"/>
                    <a:gd name="T82" fmla="*/ 1321 w 1380"/>
                    <a:gd name="T83" fmla="*/ 1256 h 12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0"/>
                    <a:gd name="T127" fmla="*/ 0 h 1299"/>
                    <a:gd name="T128" fmla="*/ 1380 w 1380"/>
                    <a:gd name="T129" fmla="*/ 1299 h 12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0" h="1299">
                      <a:moveTo>
                        <a:pt x="1321" y="1256"/>
                      </a:moveTo>
                      <a:cubicBezTo>
                        <a:pt x="1340" y="1227"/>
                        <a:pt x="1358" y="1193"/>
                        <a:pt x="1369" y="1160"/>
                      </a:cubicBezTo>
                      <a:cubicBezTo>
                        <a:pt x="1380" y="1064"/>
                        <a:pt x="1377" y="1112"/>
                        <a:pt x="1377" y="1016"/>
                      </a:cubicBezTo>
                      <a:cubicBezTo>
                        <a:pt x="1353" y="923"/>
                        <a:pt x="1324" y="831"/>
                        <a:pt x="1305" y="736"/>
                      </a:cubicBezTo>
                      <a:cubicBezTo>
                        <a:pt x="1297" y="694"/>
                        <a:pt x="1303" y="650"/>
                        <a:pt x="1297" y="608"/>
                      </a:cubicBezTo>
                      <a:cubicBezTo>
                        <a:pt x="1290" y="559"/>
                        <a:pt x="1264" y="502"/>
                        <a:pt x="1249" y="456"/>
                      </a:cubicBezTo>
                      <a:cubicBezTo>
                        <a:pt x="1243" y="439"/>
                        <a:pt x="1216" y="442"/>
                        <a:pt x="1201" y="432"/>
                      </a:cubicBezTo>
                      <a:cubicBezTo>
                        <a:pt x="1166" y="376"/>
                        <a:pt x="1134" y="322"/>
                        <a:pt x="1105" y="264"/>
                      </a:cubicBezTo>
                      <a:cubicBezTo>
                        <a:pt x="1068" y="190"/>
                        <a:pt x="1091" y="105"/>
                        <a:pt x="993" y="80"/>
                      </a:cubicBezTo>
                      <a:cubicBezTo>
                        <a:pt x="964" y="36"/>
                        <a:pt x="961" y="24"/>
                        <a:pt x="913" y="8"/>
                      </a:cubicBezTo>
                      <a:cubicBezTo>
                        <a:pt x="844" y="18"/>
                        <a:pt x="772" y="7"/>
                        <a:pt x="705" y="24"/>
                      </a:cubicBezTo>
                      <a:cubicBezTo>
                        <a:pt x="694" y="27"/>
                        <a:pt x="701" y="46"/>
                        <a:pt x="697" y="56"/>
                      </a:cubicBezTo>
                      <a:cubicBezTo>
                        <a:pt x="689" y="75"/>
                        <a:pt x="671" y="90"/>
                        <a:pt x="657" y="104"/>
                      </a:cubicBezTo>
                      <a:cubicBezTo>
                        <a:pt x="648" y="132"/>
                        <a:pt x="656" y="166"/>
                        <a:pt x="641" y="192"/>
                      </a:cubicBezTo>
                      <a:cubicBezTo>
                        <a:pt x="636" y="200"/>
                        <a:pt x="632" y="174"/>
                        <a:pt x="625" y="168"/>
                      </a:cubicBezTo>
                      <a:cubicBezTo>
                        <a:pt x="611" y="155"/>
                        <a:pt x="577" y="136"/>
                        <a:pt x="577" y="136"/>
                      </a:cubicBezTo>
                      <a:cubicBezTo>
                        <a:pt x="588" y="70"/>
                        <a:pt x="581" y="87"/>
                        <a:pt x="641" y="72"/>
                      </a:cubicBezTo>
                      <a:cubicBezTo>
                        <a:pt x="627" y="30"/>
                        <a:pt x="639" y="41"/>
                        <a:pt x="569" y="56"/>
                      </a:cubicBezTo>
                      <a:cubicBezTo>
                        <a:pt x="553" y="60"/>
                        <a:pt x="521" y="72"/>
                        <a:pt x="521" y="72"/>
                      </a:cubicBezTo>
                      <a:cubicBezTo>
                        <a:pt x="506" y="116"/>
                        <a:pt x="501" y="305"/>
                        <a:pt x="569" y="344"/>
                      </a:cubicBezTo>
                      <a:cubicBezTo>
                        <a:pt x="586" y="354"/>
                        <a:pt x="607" y="354"/>
                        <a:pt x="625" y="360"/>
                      </a:cubicBezTo>
                      <a:cubicBezTo>
                        <a:pt x="677" y="343"/>
                        <a:pt x="689" y="336"/>
                        <a:pt x="713" y="288"/>
                      </a:cubicBezTo>
                      <a:cubicBezTo>
                        <a:pt x="716" y="275"/>
                        <a:pt x="717" y="261"/>
                        <a:pt x="721" y="248"/>
                      </a:cubicBezTo>
                      <a:cubicBezTo>
                        <a:pt x="725" y="232"/>
                        <a:pt x="737" y="200"/>
                        <a:pt x="737" y="200"/>
                      </a:cubicBezTo>
                      <a:cubicBezTo>
                        <a:pt x="725" y="63"/>
                        <a:pt x="767" y="31"/>
                        <a:pt x="673" y="0"/>
                      </a:cubicBezTo>
                      <a:cubicBezTo>
                        <a:pt x="593" y="7"/>
                        <a:pt x="559" y="6"/>
                        <a:pt x="497" y="48"/>
                      </a:cubicBezTo>
                      <a:cubicBezTo>
                        <a:pt x="451" y="140"/>
                        <a:pt x="398" y="225"/>
                        <a:pt x="377" y="328"/>
                      </a:cubicBezTo>
                      <a:cubicBezTo>
                        <a:pt x="380" y="368"/>
                        <a:pt x="376" y="409"/>
                        <a:pt x="385" y="448"/>
                      </a:cubicBezTo>
                      <a:cubicBezTo>
                        <a:pt x="392" y="478"/>
                        <a:pt x="422" y="499"/>
                        <a:pt x="433" y="528"/>
                      </a:cubicBezTo>
                      <a:cubicBezTo>
                        <a:pt x="437" y="538"/>
                        <a:pt x="434" y="551"/>
                        <a:pt x="441" y="560"/>
                      </a:cubicBezTo>
                      <a:cubicBezTo>
                        <a:pt x="453" y="575"/>
                        <a:pt x="478" y="571"/>
                        <a:pt x="497" y="576"/>
                      </a:cubicBezTo>
                      <a:cubicBezTo>
                        <a:pt x="473" y="584"/>
                        <a:pt x="447" y="596"/>
                        <a:pt x="425" y="608"/>
                      </a:cubicBezTo>
                      <a:cubicBezTo>
                        <a:pt x="408" y="617"/>
                        <a:pt x="377" y="640"/>
                        <a:pt x="377" y="640"/>
                      </a:cubicBezTo>
                      <a:cubicBezTo>
                        <a:pt x="366" y="674"/>
                        <a:pt x="346" y="695"/>
                        <a:pt x="321" y="720"/>
                      </a:cubicBezTo>
                      <a:cubicBezTo>
                        <a:pt x="296" y="795"/>
                        <a:pt x="335" y="836"/>
                        <a:pt x="273" y="888"/>
                      </a:cubicBezTo>
                      <a:cubicBezTo>
                        <a:pt x="249" y="908"/>
                        <a:pt x="255" y="916"/>
                        <a:pt x="225" y="920"/>
                      </a:cubicBezTo>
                      <a:cubicBezTo>
                        <a:pt x="193" y="924"/>
                        <a:pt x="161" y="925"/>
                        <a:pt x="129" y="928"/>
                      </a:cubicBezTo>
                      <a:cubicBezTo>
                        <a:pt x="76" y="946"/>
                        <a:pt x="85" y="959"/>
                        <a:pt x="57" y="1000"/>
                      </a:cubicBezTo>
                      <a:cubicBezTo>
                        <a:pt x="50" y="1049"/>
                        <a:pt x="44" y="1088"/>
                        <a:pt x="17" y="1128"/>
                      </a:cubicBezTo>
                      <a:cubicBezTo>
                        <a:pt x="6" y="1193"/>
                        <a:pt x="0" y="1205"/>
                        <a:pt x="17" y="1288"/>
                      </a:cubicBezTo>
                      <a:cubicBezTo>
                        <a:pt x="19" y="1299"/>
                        <a:pt x="25" y="1256"/>
                        <a:pt x="25" y="1256"/>
                      </a:cubicBezTo>
                      <a:lnTo>
                        <a:pt x="1321" y="1256"/>
                      </a:lnTo>
                      <a:close/>
                    </a:path>
                  </a:pathLst>
                </a:custGeom>
                <a:gradFill rotWithShape="1">
                  <a:gsLst>
                    <a:gs pos="0">
                      <a:srgbClr val="969696"/>
                    </a:gs>
                    <a:gs pos="100000">
                      <a:srgbClr val="454545"/>
                    </a:gs>
                  </a:gsLst>
                  <a:lin ang="0" scaled="1"/>
                </a:gradFill>
                <a:ln w="12700" cap="flat" cmpd="sng">
                  <a:solidFill>
                    <a:schemeClr val="tx1"/>
                  </a:solidFill>
                  <a:prstDash val="solid"/>
                  <a:round/>
                  <a:headEnd type="none" w="sm" len="sm"/>
                  <a:tailEnd type="none" w="lg" len="lg"/>
                </a:ln>
              </p:spPr>
              <p:txBody>
                <a:bodyPr/>
                <a:lstStyle/>
                <a:p>
                  <a:endParaRPr lang="en-US"/>
                </a:p>
              </p:txBody>
            </p:sp>
            <p:sp>
              <p:nvSpPr>
                <p:cNvPr id="26698" name="Freeform 48"/>
                <p:cNvSpPr>
                  <a:spLocks/>
                </p:cNvSpPr>
                <p:nvPr/>
              </p:nvSpPr>
              <p:spPr bwMode="auto">
                <a:xfrm>
                  <a:off x="6712" y="1321"/>
                  <a:ext cx="877" cy="2407"/>
                </a:xfrm>
                <a:custGeom>
                  <a:avLst/>
                  <a:gdLst>
                    <a:gd name="T0" fmla="*/ 869 w 549"/>
                    <a:gd name="T1" fmla="*/ 2327 h 1199"/>
                    <a:gd name="T2" fmla="*/ 818 w 549"/>
                    <a:gd name="T3" fmla="*/ 1620 h 1199"/>
                    <a:gd name="T4" fmla="*/ 716 w 549"/>
                    <a:gd name="T5" fmla="*/ 1010 h 1199"/>
                    <a:gd name="T6" fmla="*/ 677 w 549"/>
                    <a:gd name="T7" fmla="*/ 673 h 1199"/>
                    <a:gd name="T8" fmla="*/ 575 w 549"/>
                    <a:gd name="T9" fmla="*/ 271 h 1199"/>
                    <a:gd name="T10" fmla="*/ 498 w 549"/>
                    <a:gd name="T11" fmla="*/ 78 h 1199"/>
                    <a:gd name="T12" fmla="*/ 473 w 549"/>
                    <a:gd name="T13" fmla="*/ 30 h 1199"/>
                    <a:gd name="T14" fmla="*/ 319 w 549"/>
                    <a:gd name="T15" fmla="*/ 191 h 1199"/>
                    <a:gd name="T16" fmla="*/ 345 w 549"/>
                    <a:gd name="T17" fmla="*/ 367 h 1199"/>
                    <a:gd name="T18" fmla="*/ 358 w 549"/>
                    <a:gd name="T19" fmla="*/ 432 h 1199"/>
                    <a:gd name="T20" fmla="*/ 217 w 549"/>
                    <a:gd name="T21" fmla="*/ 399 h 1199"/>
                    <a:gd name="T22" fmla="*/ 153 w 549"/>
                    <a:gd name="T23" fmla="*/ 544 h 1199"/>
                    <a:gd name="T24" fmla="*/ 166 w 549"/>
                    <a:gd name="T25" fmla="*/ 656 h 1199"/>
                    <a:gd name="T26" fmla="*/ 192 w 549"/>
                    <a:gd name="T27" fmla="*/ 705 h 1199"/>
                    <a:gd name="T28" fmla="*/ 153 w 549"/>
                    <a:gd name="T29" fmla="*/ 737 h 1199"/>
                    <a:gd name="T30" fmla="*/ 77 w 549"/>
                    <a:gd name="T31" fmla="*/ 881 h 1199"/>
                    <a:gd name="T32" fmla="*/ 102 w 549"/>
                    <a:gd name="T33" fmla="*/ 1122 h 1199"/>
                    <a:gd name="T34" fmla="*/ 217 w 549"/>
                    <a:gd name="T35" fmla="*/ 1186 h 1199"/>
                    <a:gd name="T36" fmla="*/ 115 w 549"/>
                    <a:gd name="T37" fmla="*/ 1379 h 1199"/>
                    <a:gd name="T38" fmla="*/ 13 w 549"/>
                    <a:gd name="T39" fmla="*/ 1636 h 1199"/>
                    <a:gd name="T40" fmla="*/ 38 w 549"/>
                    <a:gd name="T41" fmla="*/ 1684 h 1199"/>
                    <a:gd name="T42" fmla="*/ 115 w 549"/>
                    <a:gd name="T43" fmla="*/ 1749 h 1199"/>
                    <a:gd name="T44" fmla="*/ 115 w 549"/>
                    <a:gd name="T45" fmla="*/ 1845 h 1199"/>
                    <a:gd name="T46" fmla="*/ 38 w 549"/>
                    <a:gd name="T47" fmla="*/ 1941 h 1199"/>
                    <a:gd name="T48" fmla="*/ 13 w 549"/>
                    <a:gd name="T49" fmla="*/ 2038 h 1199"/>
                    <a:gd name="T50" fmla="*/ 0 w 549"/>
                    <a:gd name="T51" fmla="*/ 2086 h 1199"/>
                    <a:gd name="T52" fmla="*/ 115 w 549"/>
                    <a:gd name="T53" fmla="*/ 2182 h 1199"/>
                    <a:gd name="T54" fmla="*/ 102 w 549"/>
                    <a:gd name="T55" fmla="*/ 2246 h 1199"/>
                    <a:gd name="T56" fmla="*/ 77 w 549"/>
                    <a:gd name="T57" fmla="*/ 2343 h 1199"/>
                    <a:gd name="T58" fmla="*/ 332 w 549"/>
                    <a:gd name="T59" fmla="*/ 2343 h 1199"/>
                    <a:gd name="T60" fmla="*/ 869 w 549"/>
                    <a:gd name="T61" fmla="*/ 2327 h 11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9"/>
                    <a:gd name="T94" fmla="*/ 0 h 1199"/>
                    <a:gd name="T95" fmla="*/ 549 w 549"/>
                    <a:gd name="T96" fmla="*/ 1199 h 11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9" h="1199">
                      <a:moveTo>
                        <a:pt x="544" y="1159"/>
                      </a:moveTo>
                      <a:cubicBezTo>
                        <a:pt x="540" y="1043"/>
                        <a:pt x="549" y="919"/>
                        <a:pt x="512" y="807"/>
                      </a:cubicBezTo>
                      <a:cubicBezTo>
                        <a:pt x="504" y="724"/>
                        <a:pt x="487" y="580"/>
                        <a:pt x="448" y="503"/>
                      </a:cubicBezTo>
                      <a:cubicBezTo>
                        <a:pt x="441" y="448"/>
                        <a:pt x="436" y="389"/>
                        <a:pt x="424" y="335"/>
                      </a:cubicBezTo>
                      <a:cubicBezTo>
                        <a:pt x="408" y="267"/>
                        <a:pt x="377" y="203"/>
                        <a:pt x="360" y="135"/>
                      </a:cubicBezTo>
                      <a:cubicBezTo>
                        <a:pt x="349" y="92"/>
                        <a:pt x="357" y="54"/>
                        <a:pt x="312" y="39"/>
                      </a:cubicBezTo>
                      <a:cubicBezTo>
                        <a:pt x="307" y="31"/>
                        <a:pt x="305" y="17"/>
                        <a:pt x="296" y="15"/>
                      </a:cubicBezTo>
                      <a:cubicBezTo>
                        <a:pt x="227" y="0"/>
                        <a:pt x="227" y="55"/>
                        <a:pt x="200" y="95"/>
                      </a:cubicBezTo>
                      <a:cubicBezTo>
                        <a:pt x="201" y="102"/>
                        <a:pt x="208" y="168"/>
                        <a:pt x="216" y="183"/>
                      </a:cubicBezTo>
                      <a:cubicBezTo>
                        <a:pt x="239" y="230"/>
                        <a:pt x="271" y="246"/>
                        <a:pt x="224" y="215"/>
                      </a:cubicBezTo>
                      <a:cubicBezTo>
                        <a:pt x="211" y="175"/>
                        <a:pt x="214" y="160"/>
                        <a:pt x="136" y="199"/>
                      </a:cubicBezTo>
                      <a:cubicBezTo>
                        <a:pt x="114" y="210"/>
                        <a:pt x="104" y="248"/>
                        <a:pt x="96" y="271"/>
                      </a:cubicBezTo>
                      <a:cubicBezTo>
                        <a:pt x="99" y="290"/>
                        <a:pt x="99" y="309"/>
                        <a:pt x="104" y="327"/>
                      </a:cubicBezTo>
                      <a:cubicBezTo>
                        <a:pt x="107" y="336"/>
                        <a:pt x="122" y="342"/>
                        <a:pt x="120" y="351"/>
                      </a:cubicBezTo>
                      <a:cubicBezTo>
                        <a:pt x="118" y="360"/>
                        <a:pt x="103" y="361"/>
                        <a:pt x="96" y="367"/>
                      </a:cubicBezTo>
                      <a:cubicBezTo>
                        <a:pt x="71" y="388"/>
                        <a:pt x="58" y="409"/>
                        <a:pt x="48" y="439"/>
                      </a:cubicBezTo>
                      <a:cubicBezTo>
                        <a:pt x="51" y="479"/>
                        <a:pt x="39" y="527"/>
                        <a:pt x="64" y="559"/>
                      </a:cubicBezTo>
                      <a:cubicBezTo>
                        <a:pt x="80" y="580"/>
                        <a:pt x="136" y="591"/>
                        <a:pt x="136" y="591"/>
                      </a:cubicBezTo>
                      <a:cubicBezTo>
                        <a:pt x="77" y="630"/>
                        <a:pt x="104" y="639"/>
                        <a:pt x="72" y="687"/>
                      </a:cubicBezTo>
                      <a:cubicBezTo>
                        <a:pt x="44" y="729"/>
                        <a:pt x="24" y="767"/>
                        <a:pt x="8" y="815"/>
                      </a:cubicBezTo>
                      <a:cubicBezTo>
                        <a:pt x="13" y="823"/>
                        <a:pt x="17" y="833"/>
                        <a:pt x="24" y="839"/>
                      </a:cubicBezTo>
                      <a:cubicBezTo>
                        <a:pt x="38" y="852"/>
                        <a:pt x="72" y="871"/>
                        <a:pt x="72" y="871"/>
                      </a:cubicBezTo>
                      <a:cubicBezTo>
                        <a:pt x="78" y="890"/>
                        <a:pt x="87" y="900"/>
                        <a:pt x="72" y="919"/>
                      </a:cubicBezTo>
                      <a:cubicBezTo>
                        <a:pt x="58" y="937"/>
                        <a:pt x="24" y="967"/>
                        <a:pt x="24" y="967"/>
                      </a:cubicBezTo>
                      <a:cubicBezTo>
                        <a:pt x="19" y="983"/>
                        <a:pt x="13" y="999"/>
                        <a:pt x="8" y="1015"/>
                      </a:cubicBezTo>
                      <a:cubicBezTo>
                        <a:pt x="5" y="1023"/>
                        <a:pt x="0" y="1039"/>
                        <a:pt x="0" y="1039"/>
                      </a:cubicBezTo>
                      <a:cubicBezTo>
                        <a:pt x="13" y="1089"/>
                        <a:pt x="22" y="1077"/>
                        <a:pt x="72" y="1087"/>
                      </a:cubicBezTo>
                      <a:cubicBezTo>
                        <a:pt x="69" y="1098"/>
                        <a:pt x="67" y="1108"/>
                        <a:pt x="64" y="1119"/>
                      </a:cubicBezTo>
                      <a:cubicBezTo>
                        <a:pt x="59" y="1135"/>
                        <a:pt x="48" y="1167"/>
                        <a:pt x="48" y="1167"/>
                      </a:cubicBezTo>
                      <a:cubicBezTo>
                        <a:pt x="95" y="1199"/>
                        <a:pt x="155" y="1175"/>
                        <a:pt x="208" y="1167"/>
                      </a:cubicBezTo>
                      <a:cubicBezTo>
                        <a:pt x="362" y="1173"/>
                        <a:pt x="409" y="1190"/>
                        <a:pt x="544" y="1159"/>
                      </a:cubicBezTo>
                      <a:close/>
                    </a:path>
                  </a:pathLst>
                </a:custGeom>
                <a:gradFill rotWithShape="1">
                  <a:gsLst>
                    <a:gs pos="0">
                      <a:srgbClr val="595959"/>
                    </a:gs>
                    <a:gs pos="100000">
                      <a:srgbClr val="C0C0C0"/>
                    </a:gs>
                  </a:gsLst>
                  <a:lin ang="0" scaled="1"/>
                </a:gradFill>
                <a:ln w="12700" cap="flat" cmpd="sng">
                  <a:solidFill>
                    <a:schemeClr val="tx1"/>
                  </a:solidFill>
                  <a:prstDash val="solid"/>
                  <a:round/>
                  <a:headEnd type="none" w="sm" len="sm"/>
                  <a:tailEnd type="none" w="lg" len="lg"/>
                </a:ln>
              </p:spPr>
              <p:txBody>
                <a:bodyPr/>
                <a:lstStyle/>
                <a:p>
                  <a:endParaRPr lang="en-US"/>
                </a:p>
              </p:txBody>
            </p:sp>
          </p:grpSp>
          <p:grpSp>
            <p:nvGrpSpPr>
              <p:cNvPr id="26668" name="Group 55"/>
              <p:cNvGrpSpPr>
                <a:grpSpLocks/>
              </p:cNvGrpSpPr>
              <p:nvPr/>
            </p:nvGrpSpPr>
            <p:grpSpPr bwMode="auto">
              <a:xfrm>
                <a:off x="1072" y="1274"/>
                <a:ext cx="1816" cy="1534"/>
                <a:chOff x="1072" y="348"/>
                <a:chExt cx="2912" cy="2460"/>
              </a:xfrm>
            </p:grpSpPr>
            <p:sp>
              <p:nvSpPr>
                <p:cNvPr id="26675" name="Freeform 54"/>
                <p:cNvSpPr>
                  <a:spLocks/>
                </p:cNvSpPr>
                <p:nvPr/>
              </p:nvSpPr>
              <p:spPr bwMode="auto">
                <a:xfrm>
                  <a:off x="1460" y="1508"/>
                  <a:ext cx="1072" cy="1224"/>
                </a:xfrm>
                <a:custGeom>
                  <a:avLst/>
                  <a:gdLst>
                    <a:gd name="T0" fmla="*/ 1072 w 1072"/>
                    <a:gd name="T1" fmla="*/ 0 h 1224"/>
                    <a:gd name="T2" fmla="*/ 1044 w 1072"/>
                    <a:gd name="T3" fmla="*/ 4 h 1224"/>
                    <a:gd name="T4" fmla="*/ 804 w 1072"/>
                    <a:gd name="T5" fmla="*/ 16 h 1224"/>
                    <a:gd name="T6" fmla="*/ 708 w 1072"/>
                    <a:gd name="T7" fmla="*/ 28 h 1224"/>
                    <a:gd name="T8" fmla="*/ 680 w 1072"/>
                    <a:gd name="T9" fmla="*/ 32 h 1224"/>
                    <a:gd name="T10" fmla="*/ 416 w 1072"/>
                    <a:gd name="T11" fmla="*/ 172 h 1224"/>
                    <a:gd name="T12" fmla="*/ 344 w 1072"/>
                    <a:gd name="T13" fmla="*/ 252 h 1224"/>
                    <a:gd name="T14" fmla="*/ 272 w 1072"/>
                    <a:gd name="T15" fmla="*/ 336 h 1224"/>
                    <a:gd name="T16" fmla="*/ 224 w 1072"/>
                    <a:gd name="T17" fmla="*/ 400 h 1224"/>
                    <a:gd name="T18" fmla="*/ 204 w 1072"/>
                    <a:gd name="T19" fmla="*/ 436 h 1224"/>
                    <a:gd name="T20" fmla="*/ 144 w 1072"/>
                    <a:gd name="T21" fmla="*/ 552 h 1224"/>
                    <a:gd name="T22" fmla="*/ 100 w 1072"/>
                    <a:gd name="T23" fmla="*/ 664 h 1224"/>
                    <a:gd name="T24" fmla="*/ 60 w 1072"/>
                    <a:gd name="T25" fmla="*/ 792 h 1224"/>
                    <a:gd name="T26" fmla="*/ 28 w 1072"/>
                    <a:gd name="T27" fmla="*/ 932 h 1224"/>
                    <a:gd name="T28" fmla="*/ 12 w 1072"/>
                    <a:gd name="T29" fmla="*/ 1064 h 1224"/>
                    <a:gd name="T30" fmla="*/ 0 w 1072"/>
                    <a:gd name="T31" fmla="*/ 1224 h 1224"/>
                    <a:gd name="T32" fmla="*/ 104 w 1072"/>
                    <a:gd name="T33" fmla="*/ 1196 h 1224"/>
                    <a:gd name="T34" fmla="*/ 224 w 1072"/>
                    <a:gd name="T35" fmla="*/ 1144 h 1224"/>
                    <a:gd name="T36" fmla="*/ 264 w 1072"/>
                    <a:gd name="T37" fmla="*/ 1140 h 1224"/>
                    <a:gd name="T38" fmla="*/ 284 w 1072"/>
                    <a:gd name="T39" fmla="*/ 1020 h 1224"/>
                    <a:gd name="T40" fmla="*/ 316 w 1072"/>
                    <a:gd name="T41" fmla="*/ 844 h 1224"/>
                    <a:gd name="T42" fmla="*/ 356 w 1072"/>
                    <a:gd name="T43" fmla="*/ 696 h 1224"/>
                    <a:gd name="T44" fmla="*/ 428 w 1072"/>
                    <a:gd name="T45" fmla="*/ 508 h 1224"/>
                    <a:gd name="T46" fmla="*/ 520 w 1072"/>
                    <a:gd name="T47" fmla="*/ 344 h 1224"/>
                    <a:gd name="T48" fmla="*/ 624 w 1072"/>
                    <a:gd name="T49" fmla="*/ 220 h 1224"/>
                    <a:gd name="T50" fmla="*/ 752 w 1072"/>
                    <a:gd name="T51" fmla="*/ 108 h 1224"/>
                    <a:gd name="T52" fmla="*/ 876 w 1072"/>
                    <a:gd name="T53" fmla="*/ 52 h 1224"/>
                    <a:gd name="T54" fmla="*/ 968 w 1072"/>
                    <a:gd name="T55" fmla="*/ 16 h 1224"/>
                    <a:gd name="T56" fmla="*/ 1000 w 1072"/>
                    <a:gd name="T57" fmla="*/ 8 h 1224"/>
                    <a:gd name="T58" fmla="*/ 1036 w 1072"/>
                    <a:gd name="T59" fmla="*/ 4 h 12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72"/>
                    <a:gd name="T91" fmla="*/ 0 h 1224"/>
                    <a:gd name="T92" fmla="*/ 1072 w 1072"/>
                    <a:gd name="T93" fmla="*/ 1224 h 12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72" h="1224">
                      <a:moveTo>
                        <a:pt x="1072" y="0"/>
                      </a:moveTo>
                      <a:cubicBezTo>
                        <a:pt x="1052" y="5"/>
                        <a:pt x="1061" y="4"/>
                        <a:pt x="1044" y="4"/>
                      </a:cubicBezTo>
                      <a:lnTo>
                        <a:pt x="804" y="16"/>
                      </a:lnTo>
                      <a:lnTo>
                        <a:pt x="708" y="28"/>
                      </a:lnTo>
                      <a:lnTo>
                        <a:pt x="680" y="32"/>
                      </a:lnTo>
                      <a:lnTo>
                        <a:pt x="416" y="172"/>
                      </a:lnTo>
                      <a:lnTo>
                        <a:pt x="344" y="252"/>
                      </a:lnTo>
                      <a:lnTo>
                        <a:pt x="272" y="336"/>
                      </a:lnTo>
                      <a:lnTo>
                        <a:pt x="224" y="400"/>
                      </a:lnTo>
                      <a:lnTo>
                        <a:pt x="204" y="436"/>
                      </a:lnTo>
                      <a:lnTo>
                        <a:pt x="144" y="552"/>
                      </a:lnTo>
                      <a:lnTo>
                        <a:pt x="100" y="664"/>
                      </a:lnTo>
                      <a:lnTo>
                        <a:pt x="60" y="792"/>
                      </a:lnTo>
                      <a:lnTo>
                        <a:pt x="28" y="932"/>
                      </a:lnTo>
                      <a:lnTo>
                        <a:pt x="12" y="1064"/>
                      </a:lnTo>
                      <a:lnTo>
                        <a:pt x="0" y="1224"/>
                      </a:lnTo>
                      <a:lnTo>
                        <a:pt x="104" y="1196"/>
                      </a:lnTo>
                      <a:lnTo>
                        <a:pt x="224" y="1144"/>
                      </a:lnTo>
                      <a:lnTo>
                        <a:pt x="264" y="1140"/>
                      </a:lnTo>
                      <a:lnTo>
                        <a:pt x="284" y="1020"/>
                      </a:lnTo>
                      <a:lnTo>
                        <a:pt x="316" y="844"/>
                      </a:lnTo>
                      <a:lnTo>
                        <a:pt x="356" y="696"/>
                      </a:lnTo>
                      <a:lnTo>
                        <a:pt x="428" y="508"/>
                      </a:lnTo>
                      <a:lnTo>
                        <a:pt x="520" y="344"/>
                      </a:lnTo>
                      <a:lnTo>
                        <a:pt x="624" y="220"/>
                      </a:lnTo>
                      <a:lnTo>
                        <a:pt x="752" y="108"/>
                      </a:lnTo>
                      <a:lnTo>
                        <a:pt x="876" y="52"/>
                      </a:lnTo>
                      <a:lnTo>
                        <a:pt x="968" y="16"/>
                      </a:lnTo>
                      <a:lnTo>
                        <a:pt x="1000" y="8"/>
                      </a:lnTo>
                      <a:lnTo>
                        <a:pt x="1036" y="4"/>
                      </a:lnTo>
                    </a:path>
                  </a:pathLst>
                </a:custGeom>
                <a:solidFill>
                  <a:srgbClr val="C0C0C0"/>
                </a:solidFill>
                <a:ln w="9525">
                  <a:noFill/>
                  <a:round/>
                  <a:headEnd/>
                  <a:tailEnd/>
                </a:ln>
              </p:spPr>
              <p:txBody>
                <a:bodyPr/>
                <a:lstStyle/>
                <a:p>
                  <a:endParaRPr lang="en-US"/>
                </a:p>
              </p:txBody>
            </p:sp>
            <p:sp>
              <p:nvSpPr>
                <p:cNvPr id="26676" name="Arc 24"/>
                <p:cNvSpPr>
                  <a:spLocks/>
                </p:cNvSpPr>
                <p:nvPr/>
              </p:nvSpPr>
              <p:spPr bwMode="auto">
                <a:xfrm flipH="1">
                  <a:off x="1080" y="1320"/>
                  <a:ext cx="2899" cy="1488"/>
                </a:xfrm>
                <a:custGeom>
                  <a:avLst/>
                  <a:gdLst>
                    <a:gd name="T0" fmla="*/ 0 w 43126"/>
                    <a:gd name="T1" fmla="*/ 1365 h 21600"/>
                    <a:gd name="T2" fmla="*/ 2899 w 43126"/>
                    <a:gd name="T3" fmla="*/ 1488 h 21600"/>
                    <a:gd name="T4" fmla="*/ 1447 w 43126"/>
                    <a:gd name="T5" fmla="*/ 1488 h 21600"/>
                    <a:gd name="T6" fmla="*/ 0 60000 65536"/>
                    <a:gd name="T7" fmla="*/ 0 60000 65536"/>
                    <a:gd name="T8" fmla="*/ 0 60000 65536"/>
                    <a:gd name="T9" fmla="*/ 0 w 43126"/>
                    <a:gd name="T10" fmla="*/ 0 h 21600"/>
                    <a:gd name="T11" fmla="*/ 43126 w 43126"/>
                    <a:gd name="T12" fmla="*/ 21600 h 21600"/>
                  </a:gdLst>
                  <a:ahLst/>
                  <a:cxnLst>
                    <a:cxn ang="T6">
                      <a:pos x="T0" y="T1"/>
                    </a:cxn>
                    <a:cxn ang="T7">
                      <a:pos x="T2" y="T3"/>
                    </a:cxn>
                    <a:cxn ang="T8">
                      <a:pos x="T4" y="T5"/>
                    </a:cxn>
                  </a:cxnLst>
                  <a:rect l="T9" t="T10" r="T11" b="T12"/>
                  <a:pathLst>
                    <a:path w="43126" h="21600" fill="none" extrusionOk="0">
                      <a:moveTo>
                        <a:pt x="0" y="19812"/>
                      </a:moveTo>
                      <a:cubicBezTo>
                        <a:pt x="930" y="8614"/>
                        <a:pt x="10289" y="0"/>
                        <a:pt x="21526" y="0"/>
                      </a:cubicBezTo>
                      <a:cubicBezTo>
                        <a:pt x="33455" y="0"/>
                        <a:pt x="43126" y="9670"/>
                        <a:pt x="43126" y="21600"/>
                      </a:cubicBezTo>
                    </a:path>
                    <a:path w="43126" h="21600" stroke="0" extrusionOk="0">
                      <a:moveTo>
                        <a:pt x="0" y="19812"/>
                      </a:moveTo>
                      <a:cubicBezTo>
                        <a:pt x="930" y="8614"/>
                        <a:pt x="10289" y="0"/>
                        <a:pt x="21526" y="0"/>
                      </a:cubicBezTo>
                      <a:cubicBezTo>
                        <a:pt x="33455" y="0"/>
                        <a:pt x="43126" y="9670"/>
                        <a:pt x="43126" y="21600"/>
                      </a:cubicBezTo>
                      <a:lnTo>
                        <a:pt x="21526" y="21600"/>
                      </a:lnTo>
                      <a:close/>
                    </a:path>
                  </a:pathLst>
                </a:custGeom>
                <a:noFill/>
                <a:ln w="12700">
                  <a:solidFill>
                    <a:schemeClr val="tx1"/>
                  </a:solidFill>
                  <a:round/>
                  <a:headEnd type="none" w="sm" len="sm"/>
                  <a:tailEnd type="none" w="lg" len="lg"/>
                </a:ln>
              </p:spPr>
              <p:txBody>
                <a:bodyPr wrap="none" anchor="ctr"/>
                <a:lstStyle/>
                <a:p>
                  <a:endParaRPr lang="en-US"/>
                </a:p>
              </p:txBody>
            </p:sp>
            <p:sp>
              <p:nvSpPr>
                <p:cNvPr id="26677" name="Arc 26"/>
                <p:cNvSpPr>
                  <a:spLocks/>
                </p:cNvSpPr>
                <p:nvPr/>
              </p:nvSpPr>
              <p:spPr bwMode="auto">
                <a:xfrm flipH="1">
                  <a:off x="1464" y="1524"/>
                  <a:ext cx="816" cy="1212"/>
                </a:xfrm>
                <a:custGeom>
                  <a:avLst/>
                  <a:gdLst>
                    <a:gd name="T0" fmla="*/ 0 w 21600"/>
                    <a:gd name="T1" fmla="*/ 0 h 21600"/>
                    <a:gd name="T2" fmla="*/ 816 w 21600"/>
                    <a:gd name="T3" fmla="*/ 1212 h 21600"/>
                    <a:gd name="T4" fmla="*/ 0 w 21600"/>
                    <a:gd name="T5" fmla="*/ 121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2700">
                  <a:solidFill>
                    <a:schemeClr val="tx1"/>
                  </a:solidFill>
                  <a:round/>
                  <a:headEnd type="none" w="sm" len="sm"/>
                  <a:tailEnd type="none" w="lg" len="lg"/>
                </a:ln>
              </p:spPr>
              <p:txBody>
                <a:bodyPr wrap="none" anchor="ctr"/>
                <a:lstStyle/>
                <a:p>
                  <a:endParaRPr lang="en-US"/>
                </a:p>
              </p:txBody>
            </p:sp>
            <p:sp>
              <p:nvSpPr>
                <p:cNvPr id="26678" name="Arc 27"/>
                <p:cNvSpPr>
                  <a:spLocks/>
                </p:cNvSpPr>
                <p:nvPr/>
              </p:nvSpPr>
              <p:spPr bwMode="auto">
                <a:xfrm flipH="1">
                  <a:off x="1740" y="1512"/>
                  <a:ext cx="816" cy="1212"/>
                </a:xfrm>
                <a:custGeom>
                  <a:avLst/>
                  <a:gdLst>
                    <a:gd name="T0" fmla="*/ 0 w 21600"/>
                    <a:gd name="T1" fmla="*/ 0 h 21600"/>
                    <a:gd name="T2" fmla="*/ 816 w 21600"/>
                    <a:gd name="T3" fmla="*/ 1212 h 21600"/>
                    <a:gd name="T4" fmla="*/ 0 w 21600"/>
                    <a:gd name="T5" fmla="*/ 121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2700">
                  <a:solidFill>
                    <a:schemeClr val="tx1"/>
                  </a:solidFill>
                  <a:round/>
                  <a:headEnd type="none" w="sm" len="sm"/>
                  <a:tailEnd type="none" w="lg" len="lg"/>
                </a:ln>
              </p:spPr>
              <p:txBody>
                <a:bodyPr wrap="none" anchor="ctr"/>
                <a:lstStyle/>
                <a:p>
                  <a:endParaRPr lang="en-US"/>
                </a:p>
              </p:txBody>
            </p:sp>
            <p:grpSp>
              <p:nvGrpSpPr>
                <p:cNvPr id="26679" name="Group 30"/>
                <p:cNvGrpSpPr>
                  <a:grpSpLocks/>
                </p:cNvGrpSpPr>
                <p:nvPr/>
              </p:nvGrpSpPr>
              <p:grpSpPr bwMode="auto">
                <a:xfrm rot="2880439">
                  <a:off x="804" y="984"/>
                  <a:ext cx="1560" cy="288"/>
                  <a:chOff x="696" y="984"/>
                  <a:chExt cx="1560" cy="288"/>
                </a:xfrm>
              </p:grpSpPr>
              <p:sp>
                <p:nvSpPr>
                  <p:cNvPr id="26681" name="Rectangle 28"/>
                  <p:cNvSpPr>
                    <a:spLocks noChangeArrowheads="1"/>
                  </p:cNvSpPr>
                  <p:nvPr/>
                </p:nvSpPr>
                <p:spPr bwMode="auto">
                  <a:xfrm>
                    <a:off x="768" y="996"/>
                    <a:ext cx="1488" cy="276"/>
                  </a:xfrm>
                  <a:prstGeom prst="rect">
                    <a:avLst/>
                  </a:prstGeom>
                  <a:solidFill>
                    <a:srgbClr val="333333"/>
                  </a:solidFill>
                  <a:ln w="9525">
                    <a:noFill/>
                    <a:miter lim="800000"/>
                    <a:headEnd/>
                    <a:tailEnd/>
                  </a:ln>
                </p:spPr>
                <p:txBody>
                  <a:bodyPr wrap="none" anchor="ctr"/>
                  <a:lstStyle/>
                  <a:p>
                    <a:endParaRPr lang="en-US">
                      <a:latin typeface="Calibri" pitchFamily="34" charset="0"/>
                      <a:cs typeface="Arial" charset="0"/>
                    </a:endParaRPr>
                  </a:p>
                </p:txBody>
              </p:sp>
              <p:sp>
                <p:nvSpPr>
                  <p:cNvPr id="26682" name="Oval 29"/>
                  <p:cNvSpPr>
                    <a:spLocks noChangeArrowheads="1"/>
                  </p:cNvSpPr>
                  <p:nvPr/>
                </p:nvSpPr>
                <p:spPr bwMode="auto">
                  <a:xfrm>
                    <a:off x="696" y="984"/>
                    <a:ext cx="108" cy="288"/>
                  </a:xfrm>
                  <a:prstGeom prst="ellipse">
                    <a:avLst/>
                  </a:prstGeom>
                  <a:solidFill>
                    <a:schemeClr val="tx2"/>
                  </a:solidFill>
                  <a:ln w="12700">
                    <a:solidFill>
                      <a:schemeClr val="tx1"/>
                    </a:solidFill>
                    <a:round/>
                    <a:headEnd type="none" w="sm" len="sm"/>
                    <a:tailEnd type="none" w="lg" len="lg"/>
                  </a:ln>
                </p:spPr>
                <p:txBody>
                  <a:bodyPr wrap="none" anchor="ctr"/>
                  <a:lstStyle/>
                  <a:p>
                    <a:endParaRPr lang="en-US">
                      <a:latin typeface="Calibri" pitchFamily="34" charset="0"/>
                      <a:cs typeface="Arial" charset="0"/>
                    </a:endParaRPr>
                  </a:p>
                </p:txBody>
              </p:sp>
            </p:grpSp>
            <p:sp>
              <p:nvSpPr>
                <p:cNvPr id="26680" name="Freeform 53"/>
                <p:cNvSpPr>
                  <a:spLocks/>
                </p:cNvSpPr>
                <p:nvPr/>
              </p:nvSpPr>
              <p:spPr bwMode="auto">
                <a:xfrm>
                  <a:off x="1072" y="2572"/>
                  <a:ext cx="2912" cy="180"/>
                </a:xfrm>
                <a:custGeom>
                  <a:avLst/>
                  <a:gdLst>
                    <a:gd name="T0" fmla="*/ 0 w 2912"/>
                    <a:gd name="T1" fmla="*/ 180 h 180"/>
                    <a:gd name="T2" fmla="*/ 288 w 2912"/>
                    <a:gd name="T3" fmla="*/ 148 h 180"/>
                    <a:gd name="T4" fmla="*/ 360 w 2912"/>
                    <a:gd name="T5" fmla="*/ 164 h 180"/>
                    <a:gd name="T6" fmla="*/ 384 w 2912"/>
                    <a:gd name="T7" fmla="*/ 156 h 180"/>
                    <a:gd name="T8" fmla="*/ 392 w 2912"/>
                    <a:gd name="T9" fmla="*/ 172 h 180"/>
                    <a:gd name="T10" fmla="*/ 656 w 2912"/>
                    <a:gd name="T11" fmla="*/ 172 h 180"/>
                    <a:gd name="T12" fmla="*/ 2912 w 2912"/>
                    <a:gd name="T13" fmla="*/ 140 h 180"/>
                    <a:gd name="T14" fmla="*/ 0 60000 65536"/>
                    <a:gd name="T15" fmla="*/ 0 60000 65536"/>
                    <a:gd name="T16" fmla="*/ 0 60000 65536"/>
                    <a:gd name="T17" fmla="*/ 0 60000 65536"/>
                    <a:gd name="T18" fmla="*/ 0 60000 65536"/>
                    <a:gd name="T19" fmla="*/ 0 60000 65536"/>
                    <a:gd name="T20" fmla="*/ 0 60000 65536"/>
                    <a:gd name="T21" fmla="*/ 0 w 2912"/>
                    <a:gd name="T22" fmla="*/ 0 h 180"/>
                    <a:gd name="T23" fmla="*/ 2912 w 2912"/>
                    <a:gd name="T24" fmla="*/ 180 h 1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12" h="180">
                      <a:moveTo>
                        <a:pt x="0" y="180"/>
                      </a:moveTo>
                      <a:cubicBezTo>
                        <a:pt x="98" y="174"/>
                        <a:pt x="191" y="160"/>
                        <a:pt x="288" y="148"/>
                      </a:cubicBezTo>
                      <a:cubicBezTo>
                        <a:pt x="312" y="152"/>
                        <a:pt x="335" y="164"/>
                        <a:pt x="360" y="164"/>
                      </a:cubicBezTo>
                      <a:cubicBezTo>
                        <a:pt x="368" y="164"/>
                        <a:pt x="376" y="154"/>
                        <a:pt x="384" y="156"/>
                      </a:cubicBezTo>
                      <a:cubicBezTo>
                        <a:pt x="390" y="157"/>
                        <a:pt x="389" y="167"/>
                        <a:pt x="392" y="172"/>
                      </a:cubicBezTo>
                      <a:cubicBezTo>
                        <a:pt x="682" y="84"/>
                        <a:pt x="656" y="0"/>
                        <a:pt x="656" y="172"/>
                      </a:cubicBezTo>
                      <a:lnTo>
                        <a:pt x="2912" y="140"/>
                      </a:lnTo>
                    </a:path>
                  </a:pathLst>
                </a:custGeom>
                <a:noFill/>
                <a:ln w="12700" cap="flat" cmpd="sng">
                  <a:solidFill>
                    <a:schemeClr val="tx1"/>
                  </a:solidFill>
                  <a:prstDash val="solid"/>
                  <a:round/>
                  <a:headEnd type="none" w="sm" len="sm"/>
                  <a:tailEnd type="none" w="lg" len="lg"/>
                </a:ln>
              </p:spPr>
              <p:txBody>
                <a:bodyPr/>
                <a:lstStyle/>
                <a:p>
                  <a:endParaRPr lang="en-US"/>
                </a:p>
              </p:txBody>
            </p:sp>
          </p:grpSp>
          <p:sp>
            <p:nvSpPr>
              <p:cNvPr id="26669" name="Line 57"/>
              <p:cNvSpPr>
                <a:spLocks noChangeShapeType="1"/>
              </p:cNvSpPr>
              <p:nvPr/>
            </p:nvSpPr>
            <p:spPr bwMode="auto">
              <a:xfrm flipH="1">
                <a:off x="2267" y="2185"/>
                <a:ext cx="2213" cy="0"/>
              </a:xfrm>
              <a:prstGeom prst="line">
                <a:avLst/>
              </a:prstGeom>
              <a:noFill/>
              <a:ln w="38100" cmpd="dbl">
                <a:solidFill>
                  <a:schemeClr val="tx1"/>
                </a:solidFill>
                <a:round/>
                <a:headEnd type="none" w="sm" len="sm"/>
                <a:tailEnd type="none" w="lg" len="lg"/>
              </a:ln>
            </p:spPr>
            <p:txBody>
              <a:bodyPr/>
              <a:lstStyle/>
              <a:p>
                <a:endParaRPr lang="en-US"/>
              </a:p>
            </p:txBody>
          </p:sp>
          <p:sp>
            <p:nvSpPr>
              <p:cNvPr id="26670" name="Line 59"/>
              <p:cNvSpPr>
                <a:spLocks noChangeShapeType="1"/>
              </p:cNvSpPr>
              <p:nvPr/>
            </p:nvSpPr>
            <p:spPr bwMode="auto">
              <a:xfrm flipH="1" flipV="1">
                <a:off x="2228" y="2015"/>
                <a:ext cx="33" cy="156"/>
              </a:xfrm>
              <a:prstGeom prst="line">
                <a:avLst/>
              </a:prstGeom>
              <a:noFill/>
              <a:ln w="12700">
                <a:solidFill>
                  <a:schemeClr val="tx1"/>
                </a:solidFill>
                <a:round/>
                <a:headEnd type="none" w="sm" len="sm"/>
                <a:tailEnd type="none" w="lg" len="lg"/>
              </a:ln>
            </p:spPr>
            <p:txBody>
              <a:bodyPr/>
              <a:lstStyle/>
              <a:p>
                <a:endParaRPr lang="en-US"/>
              </a:p>
            </p:txBody>
          </p:sp>
          <p:sp>
            <p:nvSpPr>
              <p:cNvPr id="26671" name="Line 60"/>
              <p:cNvSpPr>
                <a:spLocks noChangeShapeType="1"/>
              </p:cNvSpPr>
              <p:nvPr/>
            </p:nvSpPr>
            <p:spPr bwMode="auto">
              <a:xfrm flipH="1">
                <a:off x="2192" y="2201"/>
                <a:ext cx="67" cy="159"/>
              </a:xfrm>
              <a:prstGeom prst="line">
                <a:avLst/>
              </a:prstGeom>
              <a:noFill/>
              <a:ln w="12700">
                <a:solidFill>
                  <a:schemeClr val="tx1"/>
                </a:solidFill>
                <a:round/>
                <a:headEnd type="none" w="sm" len="sm"/>
                <a:tailEnd type="none" w="lg" len="lg"/>
              </a:ln>
            </p:spPr>
            <p:txBody>
              <a:bodyPr/>
              <a:lstStyle/>
              <a:p>
                <a:endParaRPr lang="en-US"/>
              </a:p>
            </p:txBody>
          </p:sp>
          <p:sp>
            <p:nvSpPr>
              <p:cNvPr id="26672" name="Line 61"/>
              <p:cNvSpPr>
                <a:spLocks noChangeShapeType="1"/>
              </p:cNvSpPr>
              <p:nvPr/>
            </p:nvSpPr>
            <p:spPr bwMode="auto">
              <a:xfrm flipH="1" flipV="1">
                <a:off x="2162" y="2153"/>
                <a:ext cx="72" cy="30"/>
              </a:xfrm>
              <a:prstGeom prst="line">
                <a:avLst/>
              </a:prstGeom>
              <a:noFill/>
              <a:ln w="12700">
                <a:solidFill>
                  <a:schemeClr val="tx1"/>
                </a:solidFill>
                <a:round/>
                <a:headEnd type="none" w="sm" len="sm"/>
                <a:tailEnd type="none" w="lg" len="lg"/>
              </a:ln>
            </p:spPr>
            <p:txBody>
              <a:bodyPr/>
              <a:lstStyle/>
              <a:p>
                <a:endParaRPr lang="en-US"/>
              </a:p>
            </p:txBody>
          </p:sp>
          <p:sp>
            <p:nvSpPr>
              <p:cNvPr id="26673" name="Line 62"/>
              <p:cNvSpPr>
                <a:spLocks noChangeShapeType="1"/>
              </p:cNvSpPr>
              <p:nvPr/>
            </p:nvSpPr>
            <p:spPr bwMode="auto">
              <a:xfrm>
                <a:off x="2288" y="2217"/>
                <a:ext cx="139" cy="96"/>
              </a:xfrm>
              <a:prstGeom prst="line">
                <a:avLst/>
              </a:prstGeom>
              <a:noFill/>
              <a:ln w="12700">
                <a:solidFill>
                  <a:schemeClr val="tx1"/>
                </a:solidFill>
                <a:round/>
                <a:headEnd type="none" w="sm" len="sm"/>
                <a:tailEnd type="none" w="lg" len="lg"/>
              </a:ln>
            </p:spPr>
            <p:txBody>
              <a:bodyPr/>
              <a:lstStyle/>
              <a:p>
                <a:endParaRPr lang="en-US"/>
              </a:p>
            </p:txBody>
          </p:sp>
          <p:sp>
            <p:nvSpPr>
              <p:cNvPr id="26674" name="Line 63"/>
              <p:cNvSpPr>
                <a:spLocks noChangeShapeType="1"/>
              </p:cNvSpPr>
              <p:nvPr/>
            </p:nvSpPr>
            <p:spPr bwMode="auto">
              <a:xfrm flipV="1">
                <a:off x="2297" y="2097"/>
                <a:ext cx="52" cy="65"/>
              </a:xfrm>
              <a:prstGeom prst="line">
                <a:avLst/>
              </a:prstGeom>
              <a:noFill/>
              <a:ln w="12700">
                <a:solidFill>
                  <a:schemeClr val="tx1"/>
                </a:solidFill>
                <a:round/>
                <a:headEnd type="none" w="sm" len="sm"/>
                <a:tailEnd type="none" w="lg" len="lg"/>
              </a:ln>
            </p:spPr>
            <p:txBody>
              <a:bodyPr/>
              <a:lstStyle/>
              <a:p>
                <a:endParaRPr lang="en-US"/>
              </a:p>
            </p:txBody>
          </p:sp>
        </p:grpSp>
        <p:grpSp>
          <p:nvGrpSpPr>
            <p:cNvPr id="26629" name="Group 98"/>
            <p:cNvGrpSpPr>
              <a:grpSpLocks/>
            </p:cNvGrpSpPr>
            <p:nvPr/>
          </p:nvGrpSpPr>
          <p:grpSpPr bwMode="auto">
            <a:xfrm rot="20858332" flipH="1">
              <a:off x="1160" y="423"/>
              <a:ext cx="1602" cy="807"/>
              <a:chOff x="926" y="556"/>
              <a:chExt cx="2304" cy="1160"/>
            </a:xfrm>
          </p:grpSpPr>
          <p:sp>
            <p:nvSpPr>
              <p:cNvPr id="26640" name="Freeform 65"/>
              <p:cNvSpPr>
                <a:spLocks/>
              </p:cNvSpPr>
              <p:nvPr/>
            </p:nvSpPr>
            <p:spPr bwMode="auto">
              <a:xfrm>
                <a:off x="984" y="1044"/>
                <a:ext cx="1890" cy="258"/>
              </a:xfrm>
              <a:custGeom>
                <a:avLst/>
                <a:gdLst>
                  <a:gd name="T0" fmla="*/ 0 w 1890"/>
                  <a:gd name="T1" fmla="*/ 204 h 258"/>
                  <a:gd name="T2" fmla="*/ 396 w 1890"/>
                  <a:gd name="T3" fmla="*/ 24 h 258"/>
                  <a:gd name="T4" fmla="*/ 1116 w 1890"/>
                  <a:gd name="T5" fmla="*/ 60 h 258"/>
                  <a:gd name="T6" fmla="*/ 1890 w 1890"/>
                  <a:gd name="T7" fmla="*/ 258 h 258"/>
                  <a:gd name="T8" fmla="*/ 0 60000 65536"/>
                  <a:gd name="T9" fmla="*/ 0 60000 65536"/>
                  <a:gd name="T10" fmla="*/ 0 60000 65536"/>
                  <a:gd name="T11" fmla="*/ 0 60000 65536"/>
                  <a:gd name="T12" fmla="*/ 0 w 1890"/>
                  <a:gd name="T13" fmla="*/ 0 h 258"/>
                  <a:gd name="T14" fmla="*/ 1890 w 1890"/>
                  <a:gd name="T15" fmla="*/ 258 h 258"/>
                </a:gdLst>
                <a:ahLst/>
                <a:cxnLst>
                  <a:cxn ang="T8">
                    <a:pos x="T0" y="T1"/>
                  </a:cxn>
                  <a:cxn ang="T9">
                    <a:pos x="T2" y="T3"/>
                  </a:cxn>
                  <a:cxn ang="T10">
                    <a:pos x="T4" y="T5"/>
                  </a:cxn>
                  <a:cxn ang="T11">
                    <a:pos x="T6" y="T7"/>
                  </a:cxn>
                </a:cxnLst>
                <a:rect l="T12" t="T13" r="T14" b="T15"/>
                <a:pathLst>
                  <a:path w="1890" h="258">
                    <a:moveTo>
                      <a:pt x="0" y="204"/>
                    </a:moveTo>
                    <a:cubicBezTo>
                      <a:pt x="105" y="126"/>
                      <a:pt x="210" y="48"/>
                      <a:pt x="396" y="24"/>
                    </a:cubicBezTo>
                    <a:cubicBezTo>
                      <a:pt x="582" y="0"/>
                      <a:pt x="867" y="21"/>
                      <a:pt x="1116" y="60"/>
                    </a:cubicBezTo>
                    <a:cubicBezTo>
                      <a:pt x="1365" y="99"/>
                      <a:pt x="1627" y="178"/>
                      <a:pt x="1890" y="258"/>
                    </a:cubicBezTo>
                  </a:path>
                </a:pathLst>
              </a:custGeom>
              <a:noFill/>
              <a:ln w="25400" cap="flat" cmpd="sng">
                <a:solidFill>
                  <a:schemeClr val="tx1"/>
                </a:solidFill>
                <a:prstDash val="solid"/>
                <a:round/>
                <a:headEnd type="none" w="sm" len="sm"/>
                <a:tailEnd type="none" w="lg" len="lg"/>
              </a:ln>
            </p:spPr>
            <p:txBody>
              <a:bodyPr/>
              <a:lstStyle/>
              <a:p>
                <a:endParaRPr lang="en-US"/>
              </a:p>
            </p:txBody>
          </p:sp>
          <p:sp>
            <p:nvSpPr>
              <p:cNvPr id="26641" name="Freeform 66"/>
              <p:cNvSpPr>
                <a:spLocks/>
              </p:cNvSpPr>
              <p:nvPr/>
            </p:nvSpPr>
            <p:spPr bwMode="auto">
              <a:xfrm>
                <a:off x="2574" y="556"/>
                <a:ext cx="656" cy="660"/>
              </a:xfrm>
              <a:custGeom>
                <a:avLst/>
                <a:gdLst>
                  <a:gd name="T0" fmla="*/ 0 w 656"/>
                  <a:gd name="T1" fmla="*/ 660 h 660"/>
                  <a:gd name="T2" fmla="*/ 24 w 656"/>
                  <a:gd name="T3" fmla="*/ 612 h 660"/>
                  <a:gd name="T4" fmla="*/ 120 w 656"/>
                  <a:gd name="T5" fmla="*/ 440 h 660"/>
                  <a:gd name="T6" fmla="*/ 304 w 656"/>
                  <a:gd name="T7" fmla="*/ 188 h 660"/>
                  <a:gd name="T8" fmla="*/ 552 w 656"/>
                  <a:gd name="T9" fmla="*/ 28 h 660"/>
                  <a:gd name="T10" fmla="*/ 656 w 656"/>
                  <a:gd name="T11" fmla="*/ 20 h 660"/>
                  <a:gd name="T12" fmla="*/ 0 60000 65536"/>
                  <a:gd name="T13" fmla="*/ 0 60000 65536"/>
                  <a:gd name="T14" fmla="*/ 0 60000 65536"/>
                  <a:gd name="T15" fmla="*/ 0 60000 65536"/>
                  <a:gd name="T16" fmla="*/ 0 60000 65536"/>
                  <a:gd name="T17" fmla="*/ 0 60000 65536"/>
                  <a:gd name="T18" fmla="*/ 0 w 656"/>
                  <a:gd name="T19" fmla="*/ 0 h 660"/>
                  <a:gd name="T20" fmla="*/ 656 w 656"/>
                  <a:gd name="T21" fmla="*/ 660 h 660"/>
                </a:gdLst>
                <a:ahLst/>
                <a:cxnLst>
                  <a:cxn ang="T12">
                    <a:pos x="T0" y="T1"/>
                  </a:cxn>
                  <a:cxn ang="T13">
                    <a:pos x="T2" y="T3"/>
                  </a:cxn>
                  <a:cxn ang="T14">
                    <a:pos x="T4" y="T5"/>
                  </a:cxn>
                  <a:cxn ang="T15">
                    <a:pos x="T6" y="T7"/>
                  </a:cxn>
                  <a:cxn ang="T16">
                    <a:pos x="T8" y="T9"/>
                  </a:cxn>
                  <a:cxn ang="T17">
                    <a:pos x="T10" y="T11"/>
                  </a:cxn>
                </a:cxnLst>
                <a:rect l="T18" t="T19" r="T20" b="T21"/>
                <a:pathLst>
                  <a:path w="656" h="660">
                    <a:moveTo>
                      <a:pt x="0" y="660"/>
                    </a:moveTo>
                    <a:cubicBezTo>
                      <a:pt x="2" y="654"/>
                      <a:pt x="4" y="649"/>
                      <a:pt x="24" y="612"/>
                    </a:cubicBezTo>
                    <a:cubicBezTo>
                      <a:pt x="44" y="575"/>
                      <a:pt x="73" y="511"/>
                      <a:pt x="120" y="440"/>
                    </a:cubicBezTo>
                    <a:cubicBezTo>
                      <a:pt x="167" y="369"/>
                      <a:pt x="232" y="257"/>
                      <a:pt x="304" y="188"/>
                    </a:cubicBezTo>
                    <a:cubicBezTo>
                      <a:pt x="376" y="119"/>
                      <a:pt x="493" y="56"/>
                      <a:pt x="552" y="28"/>
                    </a:cubicBezTo>
                    <a:cubicBezTo>
                      <a:pt x="611" y="0"/>
                      <a:pt x="633" y="10"/>
                      <a:pt x="656" y="20"/>
                    </a:cubicBezTo>
                  </a:path>
                </a:pathLst>
              </a:custGeom>
              <a:noFill/>
              <a:ln w="25400" cap="flat" cmpd="sng">
                <a:solidFill>
                  <a:schemeClr val="tx1"/>
                </a:solidFill>
                <a:prstDash val="solid"/>
                <a:round/>
                <a:headEnd type="none" w="sm" len="sm"/>
                <a:tailEnd type="none" w="lg" len="lg"/>
              </a:ln>
            </p:spPr>
            <p:txBody>
              <a:bodyPr/>
              <a:lstStyle/>
              <a:p>
                <a:endParaRPr lang="en-US"/>
              </a:p>
            </p:txBody>
          </p:sp>
          <p:sp>
            <p:nvSpPr>
              <p:cNvPr id="26642" name="Line 67"/>
              <p:cNvSpPr>
                <a:spLocks noChangeShapeType="1"/>
              </p:cNvSpPr>
              <p:nvPr/>
            </p:nvSpPr>
            <p:spPr bwMode="auto">
              <a:xfrm flipH="1">
                <a:off x="2998" y="584"/>
                <a:ext cx="232" cy="740"/>
              </a:xfrm>
              <a:prstGeom prst="line">
                <a:avLst/>
              </a:prstGeom>
              <a:noFill/>
              <a:ln w="25400">
                <a:solidFill>
                  <a:schemeClr val="tx1"/>
                </a:solidFill>
                <a:round/>
                <a:headEnd type="none" w="sm" len="sm"/>
                <a:tailEnd type="none" w="lg" len="lg"/>
              </a:ln>
            </p:spPr>
            <p:txBody>
              <a:bodyPr/>
              <a:lstStyle/>
              <a:p>
                <a:endParaRPr lang="en-US"/>
              </a:p>
            </p:txBody>
          </p:sp>
          <p:sp>
            <p:nvSpPr>
              <p:cNvPr id="26643" name="Line 68"/>
              <p:cNvSpPr>
                <a:spLocks noChangeShapeType="1"/>
              </p:cNvSpPr>
              <p:nvPr/>
            </p:nvSpPr>
            <p:spPr bwMode="auto">
              <a:xfrm flipH="1">
                <a:off x="2874" y="768"/>
                <a:ext cx="160" cy="512"/>
              </a:xfrm>
              <a:prstGeom prst="line">
                <a:avLst/>
              </a:prstGeom>
              <a:noFill/>
              <a:ln w="12700">
                <a:solidFill>
                  <a:schemeClr val="tx1"/>
                </a:solidFill>
                <a:round/>
                <a:headEnd type="none" w="sm" len="sm"/>
                <a:tailEnd type="none" w="lg" len="lg"/>
              </a:ln>
            </p:spPr>
            <p:txBody>
              <a:bodyPr/>
              <a:lstStyle/>
              <a:p>
                <a:endParaRPr lang="en-US"/>
              </a:p>
            </p:txBody>
          </p:sp>
          <p:sp>
            <p:nvSpPr>
              <p:cNvPr id="26644" name="Line 69"/>
              <p:cNvSpPr>
                <a:spLocks noChangeShapeType="1"/>
              </p:cNvSpPr>
              <p:nvPr/>
            </p:nvSpPr>
            <p:spPr bwMode="auto">
              <a:xfrm>
                <a:off x="2874" y="1300"/>
                <a:ext cx="120" cy="20"/>
              </a:xfrm>
              <a:prstGeom prst="line">
                <a:avLst/>
              </a:prstGeom>
              <a:noFill/>
              <a:ln w="12700">
                <a:solidFill>
                  <a:schemeClr val="tx1"/>
                </a:solidFill>
                <a:round/>
                <a:headEnd type="none" w="sm" len="sm"/>
                <a:tailEnd type="none" w="lg" len="lg"/>
              </a:ln>
            </p:spPr>
            <p:txBody>
              <a:bodyPr/>
              <a:lstStyle/>
              <a:p>
                <a:endParaRPr lang="en-US"/>
              </a:p>
            </p:txBody>
          </p:sp>
          <p:sp>
            <p:nvSpPr>
              <p:cNvPr id="26645" name="Line 70"/>
              <p:cNvSpPr>
                <a:spLocks noChangeShapeType="1"/>
              </p:cNvSpPr>
              <p:nvPr/>
            </p:nvSpPr>
            <p:spPr bwMode="auto">
              <a:xfrm>
                <a:off x="3038" y="776"/>
                <a:ext cx="92" cy="20"/>
              </a:xfrm>
              <a:prstGeom prst="line">
                <a:avLst/>
              </a:prstGeom>
              <a:noFill/>
              <a:ln w="12700">
                <a:solidFill>
                  <a:schemeClr val="tx1"/>
                </a:solidFill>
                <a:round/>
                <a:headEnd type="none" w="sm" len="sm"/>
                <a:tailEnd type="none" w="lg" len="lg"/>
              </a:ln>
            </p:spPr>
            <p:txBody>
              <a:bodyPr/>
              <a:lstStyle/>
              <a:p>
                <a:endParaRPr lang="en-US"/>
              </a:p>
            </p:txBody>
          </p:sp>
          <p:sp>
            <p:nvSpPr>
              <p:cNvPr id="26646" name="Freeform 71"/>
              <p:cNvSpPr>
                <a:spLocks/>
              </p:cNvSpPr>
              <p:nvPr/>
            </p:nvSpPr>
            <p:spPr bwMode="auto">
              <a:xfrm>
                <a:off x="1534" y="1308"/>
                <a:ext cx="728" cy="408"/>
              </a:xfrm>
              <a:custGeom>
                <a:avLst/>
                <a:gdLst>
                  <a:gd name="T0" fmla="*/ 0 w 728"/>
                  <a:gd name="T1" fmla="*/ 0 h 408"/>
                  <a:gd name="T2" fmla="*/ 364 w 728"/>
                  <a:gd name="T3" fmla="*/ 340 h 408"/>
                  <a:gd name="T4" fmla="*/ 728 w 728"/>
                  <a:gd name="T5" fmla="*/ 408 h 408"/>
                  <a:gd name="T6" fmla="*/ 0 60000 65536"/>
                  <a:gd name="T7" fmla="*/ 0 60000 65536"/>
                  <a:gd name="T8" fmla="*/ 0 60000 65536"/>
                  <a:gd name="T9" fmla="*/ 0 w 728"/>
                  <a:gd name="T10" fmla="*/ 0 h 408"/>
                  <a:gd name="T11" fmla="*/ 728 w 728"/>
                  <a:gd name="T12" fmla="*/ 408 h 408"/>
                </a:gdLst>
                <a:ahLst/>
                <a:cxnLst>
                  <a:cxn ang="T6">
                    <a:pos x="T0" y="T1"/>
                  </a:cxn>
                  <a:cxn ang="T7">
                    <a:pos x="T2" y="T3"/>
                  </a:cxn>
                  <a:cxn ang="T8">
                    <a:pos x="T4" y="T5"/>
                  </a:cxn>
                </a:cxnLst>
                <a:rect l="T9" t="T10" r="T11" b="T12"/>
                <a:pathLst>
                  <a:path w="728" h="408">
                    <a:moveTo>
                      <a:pt x="0" y="0"/>
                    </a:moveTo>
                    <a:cubicBezTo>
                      <a:pt x="121" y="136"/>
                      <a:pt x="243" y="272"/>
                      <a:pt x="364" y="340"/>
                    </a:cubicBezTo>
                    <a:cubicBezTo>
                      <a:pt x="485" y="408"/>
                      <a:pt x="667" y="396"/>
                      <a:pt x="728" y="408"/>
                    </a:cubicBezTo>
                  </a:path>
                </a:pathLst>
              </a:custGeom>
              <a:noFill/>
              <a:ln w="25400" cap="flat" cmpd="sng">
                <a:solidFill>
                  <a:schemeClr val="tx1"/>
                </a:solidFill>
                <a:prstDash val="solid"/>
                <a:round/>
                <a:headEnd type="none" w="sm" len="sm"/>
                <a:tailEnd type="none" w="lg" len="lg"/>
              </a:ln>
            </p:spPr>
            <p:txBody>
              <a:bodyPr/>
              <a:lstStyle/>
              <a:p>
                <a:endParaRPr lang="en-US"/>
              </a:p>
            </p:txBody>
          </p:sp>
          <p:sp>
            <p:nvSpPr>
              <p:cNvPr id="26647" name="Line 72"/>
              <p:cNvSpPr>
                <a:spLocks noChangeShapeType="1"/>
              </p:cNvSpPr>
              <p:nvPr/>
            </p:nvSpPr>
            <p:spPr bwMode="auto">
              <a:xfrm>
                <a:off x="1918" y="1344"/>
                <a:ext cx="356" cy="372"/>
              </a:xfrm>
              <a:prstGeom prst="line">
                <a:avLst/>
              </a:prstGeom>
              <a:noFill/>
              <a:ln w="25400">
                <a:solidFill>
                  <a:schemeClr val="tx1"/>
                </a:solidFill>
                <a:round/>
                <a:headEnd type="none" w="sm" len="sm"/>
                <a:tailEnd type="none" w="lg" len="lg"/>
              </a:ln>
            </p:spPr>
            <p:txBody>
              <a:bodyPr/>
              <a:lstStyle/>
              <a:p>
                <a:endParaRPr lang="en-US"/>
              </a:p>
            </p:txBody>
          </p:sp>
          <p:sp>
            <p:nvSpPr>
              <p:cNvPr id="26648" name="Freeform 73"/>
              <p:cNvSpPr>
                <a:spLocks/>
              </p:cNvSpPr>
              <p:nvPr/>
            </p:nvSpPr>
            <p:spPr bwMode="auto">
              <a:xfrm>
                <a:off x="926" y="1240"/>
                <a:ext cx="624" cy="100"/>
              </a:xfrm>
              <a:custGeom>
                <a:avLst/>
                <a:gdLst>
                  <a:gd name="T0" fmla="*/ 72 w 624"/>
                  <a:gd name="T1" fmla="*/ 0 h 100"/>
                  <a:gd name="T2" fmla="*/ 92 w 624"/>
                  <a:gd name="T3" fmla="*/ 56 h 100"/>
                  <a:gd name="T4" fmla="*/ 624 w 624"/>
                  <a:gd name="T5" fmla="*/ 100 h 100"/>
                  <a:gd name="T6" fmla="*/ 0 60000 65536"/>
                  <a:gd name="T7" fmla="*/ 0 60000 65536"/>
                  <a:gd name="T8" fmla="*/ 0 60000 65536"/>
                  <a:gd name="T9" fmla="*/ 0 w 624"/>
                  <a:gd name="T10" fmla="*/ 0 h 100"/>
                  <a:gd name="T11" fmla="*/ 624 w 624"/>
                  <a:gd name="T12" fmla="*/ 100 h 100"/>
                </a:gdLst>
                <a:ahLst/>
                <a:cxnLst>
                  <a:cxn ang="T6">
                    <a:pos x="T0" y="T1"/>
                  </a:cxn>
                  <a:cxn ang="T7">
                    <a:pos x="T2" y="T3"/>
                  </a:cxn>
                  <a:cxn ang="T8">
                    <a:pos x="T4" y="T5"/>
                  </a:cxn>
                </a:cxnLst>
                <a:rect l="T9" t="T10" r="T11" b="T12"/>
                <a:pathLst>
                  <a:path w="624" h="100">
                    <a:moveTo>
                      <a:pt x="72" y="0"/>
                    </a:moveTo>
                    <a:cubicBezTo>
                      <a:pt x="36" y="19"/>
                      <a:pt x="0" y="39"/>
                      <a:pt x="92" y="56"/>
                    </a:cubicBezTo>
                    <a:cubicBezTo>
                      <a:pt x="184" y="73"/>
                      <a:pt x="404" y="86"/>
                      <a:pt x="624" y="100"/>
                    </a:cubicBezTo>
                  </a:path>
                </a:pathLst>
              </a:custGeom>
              <a:noFill/>
              <a:ln w="25400" cap="flat" cmpd="sng">
                <a:solidFill>
                  <a:schemeClr val="tx1"/>
                </a:solidFill>
                <a:prstDash val="solid"/>
                <a:round/>
                <a:headEnd type="none" w="sm" len="sm"/>
                <a:tailEnd type="none" w="lg" len="lg"/>
              </a:ln>
            </p:spPr>
            <p:txBody>
              <a:bodyPr/>
              <a:lstStyle/>
              <a:p>
                <a:endParaRPr lang="en-US"/>
              </a:p>
            </p:txBody>
          </p:sp>
          <p:sp>
            <p:nvSpPr>
              <p:cNvPr id="26649" name="Freeform 74"/>
              <p:cNvSpPr>
                <a:spLocks/>
              </p:cNvSpPr>
              <p:nvPr/>
            </p:nvSpPr>
            <p:spPr bwMode="auto">
              <a:xfrm>
                <a:off x="2006" y="1320"/>
                <a:ext cx="992" cy="126"/>
              </a:xfrm>
              <a:custGeom>
                <a:avLst/>
                <a:gdLst>
                  <a:gd name="T0" fmla="*/ 0 w 992"/>
                  <a:gd name="T1" fmla="*/ 84 h 126"/>
                  <a:gd name="T2" fmla="*/ 704 w 992"/>
                  <a:gd name="T3" fmla="*/ 112 h 126"/>
                  <a:gd name="T4" fmla="*/ 992 w 992"/>
                  <a:gd name="T5" fmla="*/ 0 h 126"/>
                  <a:gd name="T6" fmla="*/ 0 60000 65536"/>
                  <a:gd name="T7" fmla="*/ 0 60000 65536"/>
                  <a:gd name="T8" fmla="*/ 0 60000 65536"/>
                  <a:gd name="T9" fmla="*/ 0 w 992"/>
                  <a:gd name="T10" fmla="*/ 0 h 126"/>
                  <a:gd name="T11" fmla="*/ 992 w 992"/>
                  <a:gd name="T12" fmla="*/ 126 h 126"/>
                </a:gdLst>
                <a:ahLst/>
                <a:cxnLst>
                  <a:cxn ang="T6">
                    <a:pos x="T0" y="T1"/>
                  </a:cxn>
                  <a:cxn ang="T7">
                    <a:pos x="T2" y="T3"/>
                  </a:cxn>
                  <a:cxn ang="T8">
                    <a:pos x="T4" y="T5"/>
                  </a:cxn>
                </a:cxnLst>
                <a:rect l="T9" t="T10" r="T11" b="T12"/>
                <a:pathLst>
                  <a:path w="992" h="126">
                    <a:moveTo>
                      <a:pt x="0" y="84"/>
                    </a:moveTo>
                    <a:cubicBezTo>
                      <a:pt x="269" y="105"/>
                      <a:pt x="539" y="126"/>
                      <a:pt x="704" y="112"/>
                    </a:cubicBezTo>
                    <a:cubicBezTo>
                      <a:pt x="869" y="98"/>
                      <a:pt x="930" y="49"/>
                      <a:pt x="992" y="0"/>
                    </a:cubicBezTo>
                  </a:path>
                </a:pathLst>
              </a:custGeom>
              <a:noFill/>
              <a:ln w="25400" cap="flat" cmpd="sng">
                <a:solidFill>
                  <a:schemeClr val="tx1"/>
                </a:solidFill>
                <a:prstDash val="solid"/>
                <a:round/>
                <a:headEnd type="none" w="sm" len="sm"/>
                <a:tailEnd type="none" w="lg" len="lg"/>
              </a:ln>
            </p:spPr>
            <p:txBody>
              <a:bodyPr/>
              <a:lstStyle/>
              <a:p>
                <a:endParaRPr lang="en-US"/>
              </a:p>
            </p:txBody>
          </p:sp>
          <p:sp>
            <p:nvSpPr>
              <p:cNvPr id="26650" name="Freeform 75"/>
              <p:cNvSpPr>
                <a:spLocks/>
              </p:cNvSpPr>
              <p:nvPr/>
            </p:nvSpPr>
            <p:spPr bwMode="auto">
              <a:xfrm>
                <a:off x="1379" y="1068"/>
                <a:ext cx="71" cy="144"/>
              </a:xfrm>
              <a:custGeom>
                <a:avLst/>
                <a:gdLst>
                  <a:gd name="T0" fmla="*/ 71 w 71"/>
                  <a:gd name="T1" fmla="*/ 0 h 144"/>
                  <a:gd name="T2" fmla="*/ 11 w 71"/>
                  <a:gd name="T3" fmla="*/ 72 h 144"/>
                  <a:gd name="T4" fmla="*/ 3 w 71"/>
                  <a:gd name="T5" fmla="*/ 144 h 144"/>
                  <a:gd name="T6" fmla="*/ 0 60000 65536"/>
                  <a:gd name="T7" fmla="*/ 0 60000 65536"/>
                  <a:gd name="T8" fmla="*/ 0 60000 65536"/>
                  <a:gd name="T9" fmla="*/ 0 w 71"/>
                  <a:gd name="T10" fmla="*/ 0 h 144"/>
                  <a:gd name="T11" fmla="*/ 71 w 71"/>
                  <a:gd name="T12" fmla="*/ 144 h 144"/>
                </a:gdLst>
                <a:ahLst/>
                <a:cxnLst>
                  <a:cxn ang="T6">
                    <a:pos x="T0" y="T1"/>
                  </a:cxn>
                  <a:cxn ang="T7">
                    <a:pos x="T2" y="T3"/>
                  </a:cxn>
                  <a:cxn ang="T8">
                    <a:pos x="T4" y="T5"/>
                  </a:cxn>
                </a:cxnLst>
                <a:rect l="T9" t="T10" r="T11" b="T12"/>
                <a:pathLst>
                  <a:path w="71" h="144">
                    <a:moveTo>
                      <a:pt x="71" y="0"/>
                    </a:moveTo>
                    <a:cubicBezTo>
                      <a:pt x="46" y="24"/>
                      <a:pt x="22" y="48"/>
                      <a:pt x="11" y="72"/>
                    </a:cubicBezTo>
                    <a:cubicBezTo>
                      <a:pt x="0" y="96"/>
                      <a:pt x="1" y="120"/>
                      <a:pt x="3" y="144"/>
                    </a:cubicBezTo>
                  </a:path>
                </a:pathLst>
              </a:custGeom>
              <a:noFill/>
              <a:ln w="25400" cap="flat" cmpd="sng">
                <a:solidFill>
                  <a:schemeClr val="tx1"/>
                </a:solidFill>
                <a:prstDash val="solid"/>
                <a:round/>
                <a:headEnd type="none" w="sm" len="sm"/>
                <a:tailEnd type="none" w="lg" len="lg"/>
              </a:ln>
            </p:spPr>
            <p:txBody>
              <a:bodyPr/>
              <a:lstStyle/>
              <a:p>
                <a:endParaRPr lang="en-US"/>
              </a:p>
            </p:txBody>
          </p:sp>
          <p:sp>
            <p:nvSpPr>
              <p:cNvPr id="26651" name="Freeform 76"/>
              <p:cNvSpPr>
                <a:spLocks/>
              </p:cNvSpPr>
              <p:nvPr/>
            </p:nvSpPr>
            <p:spPr bwMode="auto">
              <a:xfrm>
                <a:off x="1382" y="1200"/>
                <a:ext cx="248" cy="12"/>
              </a:xfrm>
              <a:custGeom>
                <a:avLst/>
                <a:gdLst>
                  <a:gd name="T0" fmla="*/ 0 w 248"/>
                  <a:gd name="T1" fmla="*/ 0 h 12"/>
                  <a:gd name="T2" fmla="*/ 248 w 248"/>
                  <a:gd name="T3" fmla="*/ 12 h 12"/>
                  <a:gd name="T4" fmla="*/ 0 60000 65536"/>
                  <a:gd name="T5" fmla="*/ 0 60000 65536"/>
                  <a:gd name="T6" fmla="*/ 0 w 248"/>
                  <a:gd name="T7" fmla="*/ 0 h 12"/>
                  <a:gd name="T8" fmla="*/ 248 w 248"/>
                  <a:gd name="T9" fmla="*/ 12 h 12"/>
                </a:gdLst>
                <a:ahLst/>
                <a:cxnLst>
                  <a:cxn ang="T4">
                    <a:pos x="T0" y="T1"/>
                  </a:cxn>
                  <a:cxn ang="T5">
                    <a:pos x="T2" y="T3"/>
                  </a:cxn>
                </a:cxnLst>
                <a:rect l="T6" t="T7" r="T8" b="T9"/>
                <a:pathLst>
                  <a:path w="248" h="12">
                    <a:moveTo>
                      <a:pt x="0" y="0"/>
                    </a:moveTo>
                    <a:cubicBezTo>
                      <a:pt x="103" y="5"/>
                      <a:pt x="207" y="10"/>
                      <a:pt x="248" y="12"/>
                    </a:cubicBezTo>
                  </a:path>
                </a:pathLst>
              </a:custGeom>
              <a:noFill/>
              <a:ln w="25400" cap="flat" cmpd="sng">
                <a:solidFill>
                  <a:schemeClr val="tx1"/>
                </a:solidFill>
                <a:prstDash val="solid"/>
                <a:round/>
                <a:headEnd type="none" w="sm" len="sm"/>
                <a:tailEnd type="none" w="lg" len="lg"/>
              </a:ln>
            </p:spPr>
            <p:txBody>
              <a:bodyPr/>
              <a:lstStyle/>
              <a:p>
                <a:endParaRPr lang="en-US"/>
              </a:p>
            </p:txBody>
          </p:sp>
          <p:sp>
            <p:nvSpPr>
              <p:cNvPr id="26652" name="Freeform 77"/>
              <p:cNvSpPr>
                <a:spLocks/>
              </p:cNvSpPr>
              <p:nvPr/>
            </p:nvSpPr>
            <p:spPr bwMode="auto">
              <a:xfrm>
                <a:off x="1630" y="1076"/>
                <a:ext cx="164" cy="136"/>
              </a:xfrm>
              <a:custGeom>
                <a:avLst/>
                <a:gdLst>
                  <a:gd name="T0" fmla="*/ 0 w 164"/>
                  <a:gd name="T1" fmla="*/ 136 h 136"/>
                  <a:gd name="T2" fmla="*/ 32 w 164"/>
                  <a:gd name="T3" fmla="*/ 88 h 136"/>
                  <a:gd name="T4" fmla="*/ 68 w 164"/>
                  <a:gd name="T5" fmla="*/ 32 h 136"/>
                  <a:gd name="T6" fmla="*/ 164 w 164"/>
                  <a:gd name="T7" fmla="*/ 0 h 136"/>
                  <a:gd name="T8" fmla="*/ 0 60000 65536"/>
                  <a:gd name="T9" fmla="*/ 0 60000 65536"/>
                  <a:gd name="T10" fmla="*/ 0 60000 65536"/>
                  <a:gd name="T11" fmla="*/ 0 60000 65536"/>
                  <a:gd name="T12" fmla="*/ 0 w 164"/>
                  <a:gd name="T13" fmla="*/ 0 h 136"/>
                  <a:gd name="T14" fmla="*/ 164 w 164"/>
                  <a:gd name="T15" fmla="*/ 136 h 136"/>
                </a:gdLst>
                <a:ahLst/>
                <a:cxnLst>
                  <a:cxn ang="T8">
                    <a:pos x="T0" y="T1"/>
                  </a:cxn>
                  <a:cxn ang="T9">
                    <a:pos x="T2" y="T3"/>
                  </a:cxn>
                  <a:cxn ang="T10">
                    <a:pos x="T4" y="T5"/>
                  </a:cxn>
                  <a:cxn ang="T11">
                    <a:pos x="T6" y="T7"/>
                  </a:cxn>
                </a:cxnLst>
                <a:rect l="T12" t="T13" r="T14" b="T15"/>
                <a:pathLst>
                  <a:path w="164" h="136">
                    <a:moveTo>
                      <a:pt x="0" y="136"/>
                    </a:moveTo>
                    <a:cubicBezTo>
                      <a:pt x="10" y="120"/>
                      <a:pt x="21" y="105"/>
                      <a:pt x="32" y="88"/>
                    </a:cubicBezTo>
                    <a:cubicBezTo>
                      <a:pt x="43" y="71"/>
                      <a:pt x="46" y="47"/>
                      <a:pt x="68" y="32"/>
                    </a:cubicBezTo>
                    <a:cubicBezTo>
                      <a:pt x="90" y="17"/>
                      <a:pt x="127" y="8"/>
                      <a:pt x="164" y="0"/>
                    </a:cubicBezTo>
                  </a:path>
                </a:pathLst>
              </a:custGeom>
              <a:noFill/>
              <a:ln w="25400" cap="flat" cmpd="sng">
                <a:solidFill>
                  <a:schemeClr val="tx1"/>
                </a:solidFill>
                <a:prstDash val="solid"/>
                <a:round/>
                <a:headEnd type="none" w="sm" len="sm"/>
                <a:tailEnd type="none" w="lg" len="lg"/>
              </a:ln>
            </p:spPr>
            <p:txBody>
              <a:bodyPr/>
              <a:lstStyle/>
              <a:p>
                <a:endParaRPr lang="en-US"/>
              </a:p>
            </p:txBody>
          </p:sp>
          <p:sp>
            <p:nvSpPr>
              <p:cNvPr id="26653" name="Freeform 78"/>
              <p:cNvSpPr>
                <a:spLocks/>
              </p:cNvSpPr>
              <p:nvPr/>
            </p:nvSpPr>
            <p:spPr bwMode="auto">
              <a:xfrm>
                <a:off x="1459" y="1065"/>
                <a:ext cx="248" cy="1"/>
              </a:xfrm>
              <a:custGeom>
                <a:avLst/>
                <a:gdLst>
                  <a:gd name="T0" fmla="*/ 19 w 248"/>
                  <a:gd name="T1" fmla="*/ 0 h 1"/>
                  <a:gd name="T2" fmla="*/ 38 w 248"/>
                  <a:gd name="T3" fmla="*/ 1 h 1"/>
                  <a:gd name="T4" fmla="*/ 248 w 248"/>
                  <a:gd name="T5" fmla="*/ 1 h 1"/>
                  <a:gd name="T6" fmla="*/ 0 60000 65536"/>
                  <a:gd name="T7" fmla="*/ 0 60000 65536"/>
                  <a:gd name="T8" fmla="*/ 0 60000 65536"/>
                  <a:gd name="T9" fmla="*/ 0 w 248"/>
                  <a:gd name="T10" fmla="*/ 0 h 1"/>
                  <a:gd name="T11" fmla="*/ 248 w 248"/>
                  <a:gd name="T12" fmla="*/ 1 h 1"/>
                </a:gdLst>
                <a:ahLst/>
                <a:cxnLst>
                  <a:cxn ang="T6">
                    <a:pos x="T0" y="T1"/>
                  </a:cxn>
                  <a:cxn ang="T7">
                    <a:pos x="T2" y="T3"/>
                  </a:cxn>
                  <a:cxn ang="T8">
                    <a:pos x="T4" y="T5"/>
                  </a:cxn>
                </a:cxnLst>
                <a:rect l="T9" t="T10" r="T11" b="T12"/>
                <a:pathLst>
                  <a:path w="248" h="1">
                    <a:moveTo>
                      <a:pt x="19" y="0"/>
                    </a:moveTo>
                    <a:cubicBezTo>
                      <a:pt x="9" y="0"/>
                      <a:pt x="0" y="1"/>
                      <a:pt x="38" y="1"/>
                    </a:cubicBezTo>
                    <a:cubicBezTo>
                      <a:pt x="76" y="1"/>
                      <a:pt x="162" y="1"/>
                      <a:pt x="248" y="1"/>
                    </a:cubicBezTo>
                  </a:path>
                </a:pathLst>
              </a:custGeom>
              <a:noFill/>
              <a:ln w="53975" cap="flat" cmpd="sng">
                <a:solidFill>
                  <a:schemeClr val="bg1"/>
                </a:solidFill>
                <a:prstDash val="solid"/>
                <a:round/>
                <a:headEnd type="none" w="sm" len="sm"/>
                <a:tailEnd type="none" w="lg" len="lg"/>
              </a:ln>
            </p:spPr>
            <p:txBody>
              <a:bodyPr/>
              <a:lstStyle/>
              <a:p>
                <a:endParaRPr lang="en-US"/>
              </a:p>
            </p:txBody>
          </p:sp>
          <p:sp>
            <p:nvSpPr>
              <p:cNvPr id="26654" name="Line 84"/>
              <p:cNvSpPr>
                <a:spLocks noChangeShapeType="1"/>
              </p:cNvSpPr>
              <p:nvPr/>
            </p:nvSpPr>
            <p:spPr bwMode="auto">
              <a:xfrm>
                <a:off x="1170" y="1716"/>
                <a:ext cx="0" cy="0"/>
              </a:xfrm>
              <a:prstGeom prst="line">
                <a:avLst/>
              </a:prstGeom>
              <a:noFill/>
              <a:ln w="25400">
                <a:solidFill>
                  <a:schemeClr val="tx1"/>
                </a:solidFill>
                <a:round/>
                <a:headEnd type="none" w="sm" len="sm"/>
                <a:tailEnd type="none" w="lg" len="lg"/>
              </a:ln>
            </p:spPr>
            <p:txBody>
              <a:bodyPr/>
              <a:lstStyle/>
              <a:p>
                <a:endParaRPr lang="en-US"/>
              </a:p>
            </p:txBody>
          </p:sp>
          <p:grpSp>
            <p:nvGrpSpPr>
              <p:cNvPr id="26655" name="Group 85"/>
              <p:cNvGrpSpPr>
                <a:grpSpLocks/>
              </p:cNvGrpSpPr>
              <p:nvPr/>
            </p:nvGrpSpPr>
            <p:grpSpPr bwMode="auto">
              <a:xfrm>
                <a:off x="1476" y="757"/>
                <a:ext cx="282" cy="380"/>
                <a:chOff x="636" y="264"/>
                <a:chExt cx="336" cy="453"/>
              </a:xfrm>
            </p:grpSpPr>
            <p:grpSp>
              <p:nvGrpSpPr>
                <p:cNvPr id="26656" name="Group 86"/>
                <p:cNvGrpSpPr>
                  <a:grpSpLocks/>
                </p:cNvGrpSpPr>
                <p:nvPr/>
              </p:nvGrpSpPr>
              <p:grpSpPr bwMode="auto">
                <a:xfrm>
                  <a:off x="636" y="264"/>
                  <a:ext cx="336" cy="453"/>
                  <a:chOff x="5728" y="381"/>
                  <a:chExt cx="336" cy="453"/>
                </a:xfrm>
              </p:grpSpPr>
              <p:sp>
                <p:nvSpPr>
                  <p:cNvPr id="26659" name="Freeform 87"/>
                  <p:cNvSpPr>
                    <a:spLocks/>
                  </p:cNvSpPr>
                  <p:nvPr/>
                </p:nvSpPr>
                <p:spPr bwMode="auto">
                  <a:xfrm>
                    <a:off x="5753" y="382"/>
                    <a:ext cx="308" cy="210"/>
                  </a:xfrm>
                  <a:custGeom>
                    <a:avLst/>
                    <a:gdLst>
                      <a:gd name="T0" fmla="*/ 144 w 308"/>
                      <a:gd name="T1" fmla="*/ 2 h 210"/>
                      <a:gd name="T2" fmla="*/ 91 w 308"/>
                      <a:gd name="T3" fmla="*/ 14 h 210"/>
                      <a:gd name="T4" fmla="*/ 55 w 308"/>
                      <a:gd name="T5" fmla="*/ 41 h 210"/>
                      <a:gd name="T6" fmla="*/ 19 w 308"/>
                      <a:gd name="T7" fmla="*/ 85 h 210"/>
                      <a:gd name="T8" fmla="*/ 9 w 308"/>
                      <a:gd name="T9" fmla="*/ 116 h 210"/>
                      <a:gd name="T10" fmla="*/ 1 w 308"/>
                      <a:gd name="T11" fmla="*/ 152 h 210"/>
                      <a:gd name="T12" fmla="*/ 15 w 308"/>
                      <a:gd name="T13" fmla="*/ 173 h 210"/>
                      <a:gd name="T14" fmla="*/ 45 w 308"/>
                      <a:gd name="T15" fmla="*/ 185 h 210"/>
                      <a:gd name="T16" fmla="*/ 94 w 308"/>
                      <a:gd name="T17" fmla="*/ 202 h 210"/>
                      <a:gd name="T18" fmla="*/ 144 w 308"/>
                      <a:gd name="T19" fmla="*/ 209 h 210"/>
                      <a:gd name="T20" fmla="*/ 223 w 308"/>
                      <a:gd name="T21" fmla="*/ 206 h 210"/>
                      <a:gd name="T22" fmla="*/ 282 w 308"/>
                      <a:gd name="T23" fmla="*/ 185 h 210"/>
                      <a:gd name="T24" fmla="*/ 298 w 308"/>
                      <a:gd name="T25" fmla="*/ 169 h 210"/>
                      <a:gd name="T26" fmla="*/ 307 w 308"/>
                      <a:gd name="T27" fmla="*/ 145 h 210"/>
                      <a:gd name="T28" fmla="*/ 294 w 308"/>
                      <a:gd name="T29" fmla="*/ 92 h 210"/>
                      <a:gd name="T30" fmla="*/ 268 w 308"/>
                      <a:gd name="T31" fmla="*/ 50 h 210"/>
                      <a:gd name="T32" fmla="*/ 228 w 308"/>
                      <a:gd name="T33" fmla="*/ 20 h 210"/>
                      <a:gd name="T34" fmla="*/ 187 w 308"/>
                      <a:gd name="T35" fmla="*/ 5 h 210"/>
                      <a:gd name="T36" fmla="*/ 144 w 308"/>
                      <a:gd name="T37" fmla="*/ 2 h 2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8"/>
                      <a:gd name="T58" fmla="*/ 0 h 210"/>
                      <a:gd name="T59" fmla="*/ 308 w 308"/>
                      <a:gd name="T60" fmla="*/ 210 h 2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8" h="210">
                        <a:moveTo>
                          <a:pt x="144" y="2"/>
                        </a:moveTo>
                        <a:cubicBezTo>
                          <a:pt x="128" y="4"/>
                          <a:pt x="106" y="7"/>
                          <a:pt x="91" y="14"/>
                        </a:cubicBezTo>
                        <a:cubicBezTo>
                          <a:pt x="76" y="21"/>
                          <a:pt x="67" y="29"/>
                          <a:pt x="55" y="41"/>
                        </a:cubicBezTo>
                        <a:cubicBezTo>
                          <a:pt x="43" y="53"/>
                          <a:pt x="27" y="72"/>
                          <a:pt x="19" y="85"/>
                        </a:cubicBezTo>
                        <a:cubicBezTo>
                          <a:pt x="11" y="98"/>
                          <a:pt x="12" y="105"/>
                          <a:pt x="9" y="116"/>
                        </a:cubicBezTo>
                        <a:cubicBezTo>
                          <a:pt x="6" y="127"/>
                          <a:pt x="0" y="143"/>
                          <a:pt x="1" y="152"/>
                        </a:cubicBezTo>
                        <a:cubicBezTo>
                          <a:pt x="2" y="161"/>
                          <a:pt x="8" y="168"/>
                          <a:pt x="15" y="173"/>
                        </a:cubicBezTo>
                        <a:cubicBezTo>
                          <a:pt x="22" y="178"/>
                          <a:pt x="32" y="180"/>
                          <a:pt x="45" y="185"/>
                        </a:cubicBezTo>
                        <a:cubicBezTo>
                          <a:pt x="58" y="190"/>
                          <a:pt x="78" y="198"/>
                          <a:pt x="94" y="202"/>
                        </a:cubicBezTo>
                        <a:cubicBezTo>
                          <a:pt x="110" y="206"/>
                          <a:pt x="123" y="208"/>
                          <a:pt x="144" y="209"/>
                        </a:cubicBezTo>
                        <a:cubicBezTo>
                          <a:pt x="165" y="210"/>
                          <a:pt x="200" y="210"/>
                          <a:pt x="223" y="206"/>
                        </a:cubicBezTo>
                        <a:cubicBezTo>
                          <a:pt x="246" y="202"/>
                          <a:pt x="270" y="191"/>
                          <a:pt x="282" y="185"/>
                        </a:cubicBezTo>
                        <a:cubicBezTo>
                          <a:pt x="294" y="179"/>
                          <a:pt x="294" y="176"/>
                          <a:pt x="298" y="169"/>
                        </a:cubicBezTo>
                        <a:cubicBezTo>
                          <a:pt x="302" y="162"/>
                          <a:pt x="308" y="158"/>
                          <a:pt x="307" y="145"/>
                        </a:cubicBezTo>
                        <a:cubicBezTo>
                          <a:pt x="306" y="132"/>
                          <a:pt x="300" y="108"/>
                          <a:pt x="294" y="92"/>
                        </a:cubicBezTo>
                        <a:cubicBezTo>
                          <a:pt x="288" y="76"/>
                          <a:pt x="279" y="62"/>
                          <a:pt x="268" y="50"/>
                        </a:cubicBezTo>
                        <a:cubicBezTo>
                          <a:pt x="257" y="38"/>
                          <a:pt x="241" y="28"/>
                          <a:pt x="228" y="20"/>
                        </a:cubicBezTo>
                        <a:cubicBezTo>
                          <a:pt x="215" y="12"/>
                          <a:pt x="200" y="8"/>
                          <a:pt x="187" y="5"/>
                        </a:cubicBezTo>
                        <a:cubicBezTo>
                          <a:pt x="174" y="2"/>
                          <a:pt x="160" y="0"/>
                          <a:pt x="144" y="2"/>
                        </a:cubicBezTo>
                        <a:close/>
                      </a:path>
                    </a:pathLst>
                  </a:custGeom>
                  <a:solidFill>
                    <a:srgbClr val="333333"/>
                  </a:solidFill>
                  <a:ln w="9525">
                    <a:noFill/>
                    <a:round/>
                    <a:headEnd/>
                    <a:tailEnd/>
                  </a:ln>
                </p:spPr>
                <p:txBody>
                  <a:bodyPr/>
                  <a:lstStyle/>
                  <a:p>
                    <a:endParaRPr lang="en-US"/>
                  </a:p>
                </p:txBody>
              </p:sp>
              <p:sp>
                <p:nvSpPr>
                  <p:cNvPr id="26660" name="Arc 88"/>
                  <p:cNvSpPr>
                    <a:spLocks/>
                  </p:cNvSpPr>
                  <p:nvPr/>
                </p:nvSpPr>
                <p:spPr bwMode="auto">
                  <a:xfrm flipH="1">
                    <a:off x="5748" y="381"/>
                    <a:ext cx="316" cy="161"/>
                  </a:xfrm>
                  <a:custGeom>
                    <a:avLst/>
                    <a:gdLst>
                      <a:gd name="T0" fmla="*/ 0 w 43200"/>
                      <a:gd name="T1" fmla="*/ 161 h 22326"/>
                      <a:gd name="T2" fmla="*/ 316 w 43200"/>
                      <a:gd name="T3" fmla="*/ 156 h 22326"/>
                      <a:gd name="T4" fmla="*/ 158 w 43200"/>
                      <a:gd name="T5" fmla="*/ 156 h 22326"/>
                      <a:gd name="T6" fmla="*/ 0 60000 65536"/>
                      <a:gd name="T7" fmla="*/ 0 60000 65536"/>
                      <a:gd name="T8" fmla="*/ 0 60000 65536"/>
                      <a:gd name="T9" fmla="*/ 0 w 43200"/>
                      <a:gd name="T10" fmla="*/ 0 h 22326"/>
                      <a:gd name="T11" fmla="*/ 43200 w 43200"/>
                      <a:gd name="T12" fmla="*/ 22326 h 22326"/>
                    </a:gdLst>
                    <a:ahLst/>
                    <a:cxnLst>
                      <a:cxn ang="T6">
                        <a:pos x="T0" y="T1"/>
                      </a:cxn>
                      <a:cxn ang="T7">
                        <a:pos x="T2" y="T3"/>
                      </a:cxn>
                      <a:cxn ang="T8">
                        <a:pos x="T4" y="T5"/>
                      </a:cxn>
                    </a:cxnLst>
                    <a:rect l="T9" t="T10" r="T11" b="T12"/>
                    <a:pathLst>
                      <a:path w="43200" h="22326" fill="none" extrusionOk="0">
                        <a:moveTo>
                          <a:pt x="12" y="22325"/>
                        </a:moveTo>
                        <a:cubicBezTo>
                          <a:pt x="4" y="22084"/>
                          <a:pt x="0" y="21842"/>
                          <a:pt x="0" y="21600"/>
                        </a:cubicBezTo>
                        <a:cubicBezTo>
                          <a:pt x="0" y="9670"/>
                          <a:pt x="9670" y="0"/>
                          <a:pt x="21600" y="0"/>
                        </a:cubicBezTo>
                        <a:cubicBezTo>
                          <a:pt x="33529" y="0"/>
                          <a:pt x="43199" y="9670"/>
                          <a:pt x="43199" y="21599"/>
                        </a:cubicBezTo>
                      </a:path>
                      <a:path w="43200" h="22326" stroke="0" extrusionOk="0">
                        <a:moveTo>
                          <a:pt x="12" y="22325"/>
                        </a:moveTo>
                        <a:cubicBezTo>
                          <a:pt x="4" y="22084"/>
                          <a:pt x="0" y="21842"/>
                          <a:pt x="0" y="21600"/>
                        </a:cubicBezTo>
                        <a:cubicBezTo>
                          <a:pt x="0" y="9670"/>
                          <a:pt x="9670" y="0"/>
                          <a:pt x="21600" y="0"/>
                        </a:cubicBezTo>
                        <a:cubicBezTo>
                          <a:pt x="33529" y="0"/>
                          <a:pt x="43199" y="9670"/>
                          <a:pt x="43199" y="21599"/>
                        </a:cubicBezTo>
                        <a:lnTo>
                          <a:pt x="21600" y="21600"/>
                        </a:lnTo>
                        <a:close/>
                      </a:path>
                    </a:pathLst>
                  </a:custGeom>
                  <a:noFill/>
                  <a:ln w="25400">
                    <a:solidFill>
                      <a:schemeClr val="tx1"/>
                    </a:solidFill>
                    <a:round/>
                    <a:headEnd type="none" w="sm" len="sm"/>
                    <a:tailEnd type="none" w="lg" len="lg"/>
                  </a:ln>
                </p:spPr>
                <p:txBody>
                  <a:bodyPr wrap="none" anchor="ctr"/>
                  <a:lstStyle/>
                  <a:p>
                    <a:endParaRPr lang="en-US"/>
                  </a:p>
                </p:txBody>
              </p:sp>
              <p:sp>
                <p:nvSpPr>
                  <p:cNvPr id="26661" name="Arc 89"/>
                  <p:cNvSpPr>
                    <a:spLocks/>
                  </p:cNvSpPr>
                  <p:nvPr/>
                </p:nvSpPr>
                <p:spPr bwMode="auto">
                  <a:xfrm flipH="1" flipV="1">
                    <a:off x="5744" y="528"/>
                    <a:ext cx="208" cy="67"/>
                  </a:xfrm>
                  <a:custGeom>
                    <a:avLst/>
                    <a:gdLst>
                      <a:gd name="T0" fmla="*/ 30 w 21600"/>
                      <a:gd name="T1" fmla="*/ 0 h 21378"/>
                      <a:gd name="T2" fmla="*/ 208 w 21600"/>
                      <a:gd name="T3" fmla="*/ 67 h 21378"/>
                      <a:gd name="T4" fmla="*/ 0 w 21600"/>
                      <a:gd name="T5" fmla="*/ 67 h 21378"/>
                      <a:gd name="T6" fmla="*/ 0 60000 65536"/>
                      <a:gd name="T7" fmla="*/ 0 60000 65536"/>
                      <a:gd name="T8" fmla="*/ 0 60000 65536"/>
                      <a:gd name="T9" fmla="*/ 0 w 21600"/>
                      <a:gd name="T10" fmla="*/ 0 h 21378"/>
                      <a:gd name="T11" fmla="*/ 21600 w 21600"/>
                      <a:gd name="T12" fmla="*/ 21378 h 21378"/>
                    </a:gdLst>
                    <a:ahLst/>
                    <a:cxnLst>
                      <a:cxn ang="T6">
                        <a:pos x="T0" y="T1"/>
                      </a:cxn>
                      <a:cxn ang="T7">
                        <a:pos x="T2" y="T3"/>
                      </a:cxn>
                      <a:cxn ang="T8">
                        <a:pos x="T4" y="T5"/>
                      </a:cxn>
                    </a:cxnLst>
                    <a:rect l="T9" t="T10" r="T11" b="T12"/>
                    <a:pathLst>
                      <a:path w="21600" h="21378" fill="none" extrusionOk="0">
                        <a:moveTo>
                          <a:pt x="3087" y="-1"/>
                        </a:moveTo>
                        <a:cubicBezTo>
                          <a:pt x="13713" y="1534"/>
                          <a:pt x="21600" y="10641"/>
                          <a:pt x="21600" y="21378"/>
                        </a:cubicBezTo>
                      </a:path>
                      <a:path w="21600" h="21378" stroke="0" extrusionOk="0">
                        <a:moveTo>
                          <a:pt x="3087" y="-1"/>
                        </a:moveTo>
                        <a:cubicBezTo>
                          <a:pt x="13713" y="1534"/>
                          <a:pt x="21600" y="10641"/>
                          <a:pt x="21600" y="21378"/>
                        </a:cubicBezTo>
                        <a:lnTo>
                          <a:pt x="0" y="21378"/>
                        </a:lnTo>
                        <a:close/>
                      </a:path>
                    </a:pathLst>
                  </a:custGeom>
                  <a:noFill/>
                  <a:ln w="25400">
                    <a:solidFill>
                      <a:schemeClr val="tx1"/>
                    </a:solidFill>
                    <a:round/>
                    <a:headEnd type="none" w="sm" len="sm"/>
                    <a:tailEnd type="none" w="lg" len="lg"/>
                  </a:ln>
                </p:spPr>
                <p:txBody>
                  <a:bodyPr wrap="none" anchor="ctr"/>
                  <a:lstStyle/>
                  <a:p>
                    <a:endParaRPr lang="en-US"/>
                  </a:p>
                </p:txBody>
              </p:sp>
              <p:sp>
                <p:nvSpPr>
                  <p:cNvPr id="26662" name="Arc 90"/>
                  <p:cNvSpPr>
                    <a:spLocks/>
                  </p:cNvSpPr>
                  <p:nvPr/>
                </p:nvSpPr>
                <p:spPr bwMode="auto">
                  <a:xfrm flipV="1">
                    <a:off x="5920" y="538"/>
                    <a:ext cx="140" cy="56"/>
                  </a:xfrm>
                  <a:custGeom>
                    <a:avLst/>
                    <a:gdLst>
                      <a:gd name="T0" fmla="*/ 0 w 21600"/>
                      <a:gd name="T1" fmla="*/ 0 h 21600"/>
                      <a:gd name="T2" fmla="*/ 140 w 21600"/>
                      <a:gd name="T3" fmla="*/ 56 h 21600"/>
                      <a:gd name="T4" fmla="*/ 0 w 21600"/>
                      <a:gd name="T5" fmla="*/ 5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25400">
                    <a:solidFill>
                      <a:schemeClr val="tx1"/>
                    </a:solidFill>
                    <a:round/>
                    <a:headEnd type="none" w="sm" len="sm"/>
                    <a:tailEnd type="none" w="lg" len="lg"/>
                  </a:ln>
                </p:spPr>
                <p:txBody>
                  <a:bodyPr wrap="none" anchor="ctr"/>
                  <a:lstStyle/>
                  <a:p>
                    <a:endParaRPr lang="en-US"/>
                  </a:p>
                </p:txBody>
              </p:sp>
              <p:sp>
                <p:nvSpPr>
                  <p:cNvPr id="26663" name="Oval 91"/>
                  <p:cNvSpPr>
                    <a:spLocks noChangeArrowheads="1"/>
                  </p:cNvSpPr>
                  <p:nvPr/>
                </p:nvSpPr>
                <p:spPr bwMode="auto">
                  <a:xfrm>
                    <a:off x="5728" y="560"/>
                    <a:ext cx="56" cy="112"/>
                  </a:xfrm>
                  <a:prstGeom prst="ellipse">
                    <a:avLst/>
                  </a:prstGeom>
                  <a:solidFill>
                    <a:schemeClr val="bg2"/>
                  </a:solidFill>
                  <a:ln w="25400">
                    <a:solidFill>
                      <a:schemeClr val="tx1"/>
                    </a:solidFill>
                    <a:round/>
                    <a:headEnd type="none" w="sm" len="sm"/>
                    <a:tailEnd type="none" w="lg" len="lg"/>
                  </a:ln>
                </p:spPr>
                <p:txBody>
                  <a:bodyPr wrap="none" anchor="ctr"/>
                  <a:lstStyle/>
                  <a:p>
                    <a:endParaRPr lang="en-US">
                      <a:latin typeface="Calibri" pitchFamily="34" charset="0"/>
                      <a:cs typeface="Arial" charset="0"/>
                    </a:endParaRPr>
                  </a:p>
                </p:txBody>
              </p:sp>
              <p:sp>
                <p:nvSpPr>
                  <p:cNvPr id="26664" name="Freeform 92"/>
                  <p:cNvSpPr>
                    <a:spLocks/>
                  </p:cNvSpPr>
                  <p:nvPr/>
                </p:nvSpPr>
                <p:spPr bwMode="auto">
                  <a:xfrm>
                    <a:off x="5938" y="546"/>
                    <a:ext cx="126" cy="288"/>
                  </a:xfrm>
                  <a:custGeom>
                    <a:avLst/>
                    <a:gdLst>
                      <a:gd name="T0" fmla="*/ 122 w 126"/>
                      <a:gd name="T1" fmla="*/ 0 h 288"/>
                      <a:gd name="T2" fmla="*/ 108 w 126"/>
                      <a:gd name="T3" fmla="*/ 84 h 288"/>
                      <a:gd name="T4" fmla="*/ 16 w 126"/>
                      <a:gd name="T5" fmla="*/ 246 h 288"/>
                      <a:gd name="T6" fmla="*/ 12 w 126"/>
                      <a:gd name="T7" fmla="*/ 288 h 288"/>
                      <a:gd name="T8" fmla="*/ 0 60000 65536"/>
                      <a:gd name="T9" fmla="*/ 0 60000 65536"/>
                      <a:gd name="T10" fmla="*/ 0 60000 65536"/>
                      <a:gd name="T11" fmla="*/ 0 60000 65536"/>
                      <a:gd name="T12" fmla="*/ 0 w 126"/>
                      <a:gd name="T13" fmla="*/ 0 h 288"/>
                      <a:gd name="T14" fmla="*/ 126 w 126"/>
                      <a:gd name="T15" fmla="*/ 288 h 288"/>
                    </a:gdLst>
                    <a:ahLst/>
                    <a:cxnLst>
                      <a:cxn ang="T8">
                        <a:pos x="T0" y="T1"/>
                      </a:cxn>
                      <a:cxn ang="T9">
                        <a:pos x="T2" y="T3"/>
                      </a:cxn>
                      <a:cxn ang="T10">
                        <a:pos x="T4" y="T5"/>
                      </a:cxn>
                      <a:cxn ang="T11">
                        <a:pos x="T6" y="T7"/>
                      </a:cxn>
                    </a:cxnLst>
                    <a:rect l="T12" t="T13" r="T14" b="T15"/>
                    <a:pathLst>
                      <a:path w="126" h="288">
                        <a:moveTo>
                          <a:pt x="122" y="0"/>
                        </a:moveTo>
                        <a:cubicBezTo>
                          <a:pt x="124" y="21"/>
                          <a:pt x="126" y="43"/>
                          <a:pt x="108" y="84"/>
                        </a:cubicBezTo>
                        <a:cubicBezTo>
                          <a:pt x="90" y="125"/>
                          <a:pt x="32" y="212"/>
                          <a:pt x="16" y="246"/>
                        </a:cubicBezTo>
                        <a:cubicBezTo>
                          <a:pt x="0" y="280"/>
                          <a:pt x="6" y="284"/>
                          <a:pt x="12" y="288"/>
                        </a:cubicBezTo>
                      </a:path>
                    </a:pathLst>
                  </a:custGeom>
                  <a:noFill/>
                  <a:ln w="25400" cap="flat" cmpd="sng">
                    <a:solidFill>
                      <a:schemeClr val="tx1"/>
                    </a:solidFill>
                    <a:prstDash val="solid"/>
                    <a:round/>
                    <a:headEnd type="none" w="sm" len="sm"/>
                    <a:tailEnd type="none" w="lg" len="lg"/>
                  </a:ln>
                </p:spPr>
                <p:txBody>
                  <a:bodyPr/>
                  <a:lstStyle/>
                  <a:p>
                    <a:endParaRPr lang="en-US"/>
                  </a:p>
                </p:txBody>
              </p:sp>
              <p:sp>
                <p:nvSpPr>
                  <p:cNvPr id="26665" name="Freeform 93"/>
                  <p:cNvSpPr>
                    <a:spLocks/>
                  </p:cNvSpPr>
                  <p:nvPr/>
                </p:nvSpPr>
                <p:spPr bwMode="auto">
                  <a:xfrm>
                    <a:off x="5731" y="680"/>
                    <a:ext cx="128" cy="144"/>
                  </a:xfrm>
                  <a:custGeom>
                    <a:avLst/>
                    <a:gdLst>
                      <a:gd name="T0" fmla="*/ 37 w 128"/>
                      <a:gd name="T1" fmla="*/ 0 h 144"/>
                      <a:gd name="T2" fmla="*/ 1 w 128"/>
                      <a:gd name="T3" fmla="*/ 42 h 144"/>
                      <a:gd name="T4" fmla="*/ 45 w 128"/>
                      <a:gd name="T5" fmla="*/ 50 h 144"/>
                      <a:gd name="T6" fmla="*/ 59 w 128"/>
                      <a:gd name="T7" fmla="*/ 74 h 144"/>
                      <a:gd name="T8" fmla="*/ 93 w 128"/>
                      <a:gd name="T9" fmla="*/ 102 h 144"/>
                      <a:gd name="T10" fmla="*/ 123 w 128"/>
                      <a:gd name="T11" fmla="*/ 116 h 144"/>
                      <a:gd name="T12" fmla="*/ 125 w 128"/>
                      <a:gd name="T13" fmla="*/ 144 h 144"/>
                      <a:gd name="T14" fmla="*/ 0 60000 65536"/>
                      <a:gd name="T15" fmla="*/ 0 60000 65536"/>
                      <a:gd name="T16" fmla="*/ 0 60000 65536"/>
                      <a:gd name="T17" fmla="*/ 0 60000 65536"/>
                      <a:gd name="T18" fmla="*/ 0 60000 65536"/>
                      <a:gd name="T19" fmla="*/ 0 60000 65536"/>
                      <a:gd name="T20" fmla="*/ 0 60000 65536"/>
                      <a:gd name="T21" fmla="*/ 0 w 128"/>
                      <a:gd name="T22" fmla="*/ 0 h 144"/>
                      <a:gd name="T23" fmla="*/ 128 w 128"/>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8" h="144">
                        <a:moveTo>
                          <a:pt x="37" y="0"/>
                        </a:moveTo>
                        <a:cubicBezTo>
                          <a:pt x="18" y="17"/>
                          <a:pt x="0" y="34"/>
                          <a:pt x="1" y="42"/>
                        </a:cubicBezTo>
                        <a:cubicBezTo>
                          <a:pt x="2" y="50"/>
                          <a:pt x="35" y="45"/>
                          <a:pt x="45" y="50"/>
                        </a:cubicBezTo>
                        <a:cubicBezTo>
                          <a:pt x="55" y="55"/>
                          <a:pt x="51" y="65"/>
                          <a:pt x="59" y="74"/>
                        </a:cubicBezTo>
                        <a:cubicBezTo>
                          <a:pt x="67" y="83"/>
                          <a:pt x="82" y="95"/>
                          <a:pt x="93" y="102"/>
                        </a:cubicBezTo>
                        <a:cubicBezTo>
                          <a:pt x="104" y="109"/>
                          <a:pt x="118" y="109"/>
                          <a:pt x="123" y="116"/>
                        </a:cubicBezTo>
                        <a:cubicBezTo>
                          <a:pt x="128" y="123"/>
                          <a:pt x="126" y="133"/>
                          <a:pt x="125" y="144"/>
                        </a:cubicBezTo>
                      </a:path>
                    </a:pathLst>
                  </a:custGeom>
                  <a:noFill/>
                  <a:ln w="25400" cap="flat" cmpd="sng">
                    <a:solidFill>
                      <a:schemeClr val="tx1"/>
                    </a:solidFill>
                    <a:prstDash val="solid"/>
                    <a:round/>
                    <a:headEnd type="none" w="sm" len="sm"/>
                    <a:tailEnd type="none" w="lg" len="lg"/>
                  </a:ln>
                </p:spPr>
                <p:txBody>
                  <a:bodyPr/>
                  <a:lstStyle/>
                  <a:p>
                    <a:endParaRPr lang="en-US"/>
                  </a:p>
                </p:txBody>
              </p:sp>
              <p:sp>
                <p:nvSpPr>
                  <p:cNvPr id="26666" name="Freeform 94" descr="10%"/>
                  <p:cNvSpPr>
                    <a:spLocks/>
                  </p:cNvSpPr>
                  <p:nvPr/>
                </p:nvSpPr>
                <p:spPr bwMode="auto">
                  <a:xfrm>
                    <a:off x="5775" y="587"/>
                    <a:ext cx="272" cy="88"/>
                  </a:xfrm>
                  <a:custGeom>
                    <a:avLst/>
                    <a:gdLst>
                      <a:gd name="T0" fmla="*/ 9 w 272"/>
                      <a:gd name="T1" fmla="*/ 59 h 88"/>
                      <a:gd name="T2" fmla="*/ 67 w 272"/>
                      <a:gd name="T3" fmla="*/ 65 h 88"/>
                      <a:gd name="T4" fmla="*/ 125 w 272"/>
                      <a:gd name="T5" fmla="*/ 63 h 88"/>
                      <a:gd name="T6" fmla="*/ 219 w 272"/>
                      <a:gd name="T7" fmla="*/ 73 h 88"/>
                      <a:gd name="T8" fmla="*/ 237 w 272"/>
                      <a:gd name="T9" fmla="*/ 85 h 88"/>
                      <a:gd name="T10" fmla="*/ 255 w 272"/>
                      <a:gd name="T11" fmla="*/ 53 h 88"/>
                      <a:gd name="T12" fmla="*/ 267 w 272"/>
                      <a:gd name="T13" fmla="*/ 35 h 88"/>
                      <a:gd name="T14" fmla="*/ 223 w 272"/>
                      <a:gd name="T15" fmla="*/ 31 h 88"/>
                      <a:gd name="T16" fmla="*/ 149 w 272"/>
                      <a:gd name="T17" fmla="*/ 35 h 88"/>
                      <a:gd name="T18" fmla="*/ 79 w 272"/>
                      <a:gd name="T19" fmla="*/ 41 h 88"/>
                      <a:gd name="T20" fmla="*/ 39 w 272"/>
                      <a:gd name="T21" fmla="*/ 37 h 88"/>
                      <a:gd name="T22" fmla="*/ 13 w 272"/>
                      <a:gd name="T23" fmla="*/ 3 h 88"/>
                      <a:gd name="T24" fmla="*/ 15 w 272"/>
                      <a:gd name="T25" fmla="*/ 19 h 88"/>
                      <a:gd name="T26" fmla="*/ 15 w 272"/>
                      <a:gd name="T27" fmla="*/ 31 h 88"/>
                      <a:gd name="T28" fmla="*/ 15 w 272"/>
                      <a:gd name="T29" fmla="*/ 43 h 88"/>
                      <a:gd name="T30" fmla="*/ 9 w 272"/>
                      <a:gd name="T31" fmla="*/ 59 h 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2"/>
                      <a:gd name="T49" fmla="*/ 0 h 88"/>
                      <a:gd name="T50" fmla="*/ 272 w 272"/>
                      <a:gd name="T51" fmla="*/ 88 h 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2" h="88">
                        <a:moveTo>
                          <a:pt x="9" y="59"/>
                        </a:moveTo>
                        <a:cubicBezTo>
                          <a:pt x="18" y="63"/>
                          <a:pt x="48" y="64"/>
                          <a:pt x="67" y="65"/>
                        </a:cubicBezTo>
                        <a:cubicBezTo>
                          <a:pt x="86" y="66"/>
                          <a:pt x="100" y="62"/>
                          <a:pt x="125" y="63"/>
                        </a:cubicBezTo>
                        <a:cubicBezTo>
                          <a:pt x="150" y="64"/>
                          <a:pt x="200" y="69"/>
                          <a:pt x="219" y="73"/>
                        </a:cubicBezTo>
                        <a:cubicBezTo>
                          <a:pt x="238" y="77"/>
                          <a:pt x="231" y="88"/>
                          <a:pt x="237" y="85"/>
                        </a:cubicBezTo>
                        <a:cubicBezTo>
                          <a:pt x="243" y="82"/>
                          <a:pt x="250" y="61"/>
                          <a:pt x="255" y="53"/>
                        </a:cubicBezTo>
                        <a:cubicBezTo>
                          <a:pt x="260" y="45"/>
                          <a:pt x="272" y="39"/>
                          <a:pt x="267" y="35"/>
                        </a:cubicBezTo>
                        <a:cubicBezTo>
                          <a:pt x="262" y="31"/>
                          <a:pt x="243" y="31"/>
                          <a:pt x="223" y="31"/>
                        </a:cubicBezTo>
                        <a:cubicBezTo>
                          <a:pt x="203" y="31"/>
                          <a:pt x="173" y="33"/>
                          <a:pt x="149" y="35"/>
                        </a:cubicBezTo>
                        <a:cubicBezTo>
                          <a:pt x="125" y="37"/>
                          <a:pt x="97" y="41"/>
                          <a:pt x="79" y="41"/>
                        </a:cubicBezTo>
                        <a:cubicBezTo>
                          <a:pt x="61" y="41"/>
                          <a:pt x="50" y="43"/>
                          <a:pt x="39" y="37"/>
                        </a:cubicBezTo>
                        <a:cubicBezTo>
                          <a:pt x="28" y="31"/>
                          <a:pt x="17" y="6"/>
                          <a:pt x="13" y="3"/>
                        </a:cubicBezTo>
                        <a:cubicBezTo>
                          <a:pt x="9" y="0"/>
                          <a:pt x="15" y="14"/>
                          <a:pt x="15" y="19"/>
                        </a:cubicBezTo>
                        <a:cubicBezTo>
                          <a:pt x="15" y="24"/>
                          <a:pt x="15" y="27"/>
                          <a:pt x="15" y="31"/>
                        </a:cubicBezTo>
                        <a:cubicBezTo>
                          <a:pt x="15" y="35"/>
                          <a:pt x="16" y="39"/>
                          <a:pt x="15" y="43"/>
                        </a:cubicBezTo>
                        <a:cubicBezTo>
                          <a:pt x="14" y="47"/>
                          <a:pt x="0" y="55"/>
                          <a:pt x="9" y="59"/>
                        </a:cubicBezTo>
                        <a:close/>
                      </a:path>
                    </a:pathLst>
                  </a:custGeom>
                  <a:pattFill prst="pct10">
                    <a:fgClr>
                      <a:schemeClr val="tx2"/>
                    </a:fgClr>
                    <a:bgClr>
                      <a:schemeClr val="bg1"/>
                    </a:bgClr>
                  </a:pattFill>
                  <a:ln w="12700" cap="flat" cmpd="sng">
                    <a:solidFill>
                      <a:schemeClr val="tx1"/>
                    </a:solidFill>
                    <a:prstDash val="solid"/>
                    <a:round/>
                    <a:headEnd type="none" w="sm" len="sm"/>
                    <a:tailEnd type="none" w="lg" len="lg"/>
                  </a:ln>
                </p:spPr>
                <p:txBody>
                  <a:bodyPr/>
                  <a:lstStyle/>
                  <a:p>
                    <a:endParaRPr lang="en-US"/>
                  </a:p>
                </p:txBody>
              </p:sp>
            </p:grpSp>
            <p:sp>
              <p:nvSpPr>
                <p:cNvPr id="26657" name="Freeform 95"/>
                <p:cNvSpPr>
                  <a:spLocks/>
                </p:cNvSpPr>
                <p:nvPr/>
              </p:nvSpPr>
              <p:spPr bwMode="auto">
                <a:xfrm>
                  <a:off x="828" y="506"/>
                  <a:ext cx="82" cy="78"/>
                </a:xfrm>
                <a:custGeom>
                  <a:avLst/>
                  <a:gdLst>
                    <a:gd name="T0" fmla="*/ 0 w 82"/>
                    <a:gd name="T1" fmla="*/ 57 h 78"/>
                    <a:gd name="T2" fmla="*/ 12 w 82"/>
                    <a:gd name="T3" fmla="*/ 31 h 78"/>
                    <a:gd name="T4" fmla="*/ 24 w 82"/>
                    <a:gd name="T5" fmla="*/ 9 h 78"/>
                    <a:gd name="T6" fmla="*/ 66 w 82"/>
                    <a:gd name="T7" fmla="*/ 1 h 78"/>
                    <a:gd name="T8" fmla="*/ 78 w 82"/>
                    <a:gd name="T9" fmla="*/ 18 h 78"/>
                    <a:gd name="T10" fmla="*/ 78 w 82"/>
                    <a:gd name="T11" fmla="*/ 51 h 78"/>
                    <a:gd name="T12" fmla="*/ 54 w 82"/>
                    <a:gd name="T13" fmla="*/ 69 h 78"/>
                    <a:gd name="T14" fmla="*/ 20 w 82"/>
                    <a:gd name="T15" fmla="*/ 75 h 78"/>
                    <a:gd name="T16" fmla="*/ 35 w 82"/>
                    <a:gd name="T17" fmla="*/ 49 h 78"/>
                    <a:gd name="T18" fmla="*/ 53 w 82"/>
                    <a:gd name="T19" fmla="*/ 49 h 78"/>
                    <a:gd name="T20" fmla="*/ 54 w 82"/>
                    <a:gd name="T21" fmla="*/ 34 h 78"/>
                    <a:gd name="T22" fmla="*/ 42 w 82"/>
                    <a:gd name="T23" fmla="*/ 30 h 78"/>
                    <a:gd name="T24" fmla="*/ 23 w 82"/>
                    <a:gd name="T25" fmla="*/ 52 h 78"/>
                    <a:gd name="T26" fmla="*/ 12 w 82"/>
                    <a:gd name="T27" fmla="*/ 66 h 78"/>
                    <a:gd name="T28" fmla="*/ 0 w 82"/>
                    <a:gd name="T29" fmla="*/ 57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
                    <a:gd name="T46" fmla="*/ 0 h 78"/>
                    <a:gd name="T47" fmla="*/ 82 w 82"/>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 h="78">
                      <a:moveTo>
                        <a:pt x="0" y="57"/>
                      </a:moveTo>
                      <a:cubicBezTo>
                        <a:pt x="0" y="51"/>
                        <a:pt x="8" y="39"/>
                        <a:pt x="12" y="31"/>
                      </a:cubicBezTo>
                      <a:cubicBezTo>
                        <a:pt x="16" y="23"/>
                        <a:pt x="15" y="14"/>
                        <a:pt x="24" y="9"/>
                      </a:cubicBezTo>
                      <a:cubicBezTo>
                        <a:pt x="33" y="4"/>
                        <a:pt x="57" y="0"/>
                        <a:pt x="66" y="1"/>
                      </a:cubicBezTo>
                      <a:cubicBezTo>
                        <a:pt x="75" y="2"/>
                        <a:pt x="76" y="10"/>
                        <a:pt x="78" y="18"/>
                      </a:cubicBezTo>
                      <a:cubicBezTo>
                        <a:pt x="80" y="26"/>
                        <a:pt x="82" y="43"/>
                        <a:pt x="78" y="51"/>
                      </a:cubicBezTo>
                      <a:cubicBezTo>
                        <a:pt x="74" y="59"/>
                        <a:pt x="63" y="65"/>
                        <a:pt x="54" y="69"/>
                      </a:cubicBezTo>
                      <a:cubicBezTo>
                        <a:pt x="45" y="73"/>
                        <a:pt x="23" y="78"/>
                        <a:pt x="20" y="75"/>
                      </a:cubicBezTo>
                      <a:cubicBezTo>
                        <a:pt x="17" y="72"/>
                        <a:pt x="29" y="53"/>
                        <a:pt x="35" y="49"/>
                      </a:cubicBezTo>
                      <a:cubicBezTo>
                        <a:pt x="41" y="45"/>
                        <a:pt x="50" y="51"/>
                        <a:pt x="53" y="49"/>
                      </a:cubicBezTo>
                      <a:cubicBezTo>
                        <a:pt x="56" y="47"/>
                        <a:pt x="56" y="37"/>
                        <a:pt x="54" y="34"/>
                      </a:cubicBezTo>
                      <a:cubicBezTo>
                        <a:pt x="52" y="31"/>
                        <a:pt x="47" y="27"/>
                        <a:pt x="42" y="30"/>
                      </a:cubicBezTo>
                      <a:cubicBezTo>
                        <a:pt x="37" y="33"/>
                        <a:pt x="28" y="46"/>
                        <a:pt x="23" y="52"/>
                      </a:cubicBezTo>
                      <a:cubicBezTo>
                        <a:pt x="18" y="58"/>
                        <a:pt x="15" y="65"/>
                        <a:pt x="12" y="66"/>
                      </a:cubicBezTo>
                      <a:cubicBezTo>
                        <a:pt x="9" y="67"/>
                        <a:pt x="0" y="63"/>
                        <a:pt x="0" y="57"/>
                      </a:cubicBezTo>
                      <a:close/>
                    </a:path>
                  </a:pathLst>
                </a:custGeom>
                <a:solidFill>
                  <a:schemeClr val="bg1"/>
                </a:solidFill>
                <a:ln w="12700" cap="flat" cmpd="sng">
                  <a:solidFill>
                    <a:schemeClr val="tx1"/>
                  </a:solidFill>
                  <a:prstDash val="solid"/>
                  <a:round/>
                  <a:headEnd type="none" w="sm" len="sm"/>
                  <a:tailEnd type="none" w="lg" len="lg"/>
                </a:ln>
              </p:spPr>
              <p:txBody>
                <a:bodyPr/>
                <a:lstStyle/>
                <a:p>
                  <a:endParaRPr lang="en-US"/>
                </a:p>
              </p:txBody>
            </p:sp>
            <p:sp>
              <p:nvSpPr>
                <p:cNvPr id="26658" name="Oval 96"/>
                <p:cNvSpPr>
                  <a:spLocks noChangeArrowheads="1"/>
                </p:cNvSpPr>
                <p:nvPr/>
              </p:nvSpPr>
              <p:spPr bwMode="auto">
                <a:xfrm>
                  <a:off x="859" y="533"/>
                  <a:ext cx="27" cy="27"/>
                </a:xfrm>
                <a:prstGeom prst="ellipse">
                  <a:avLst/>
                </a:prstGeom>
                <a:solidFill>
                  <a:schemeClr val="tx1"/>
                </a:solidFill>
                <a:ln w="9525">
                  <a:solidFill>
                    <a:schemeClr val="tx1"/>
                  </a:solidFill>
                  <a:round/>
                  <a:headEnd type="none" w="sm" len="sm"/>
                  <a:tailEnd type="none" w="lg" len="lg"/>
                </a:ln>
              </p:spPr>
              <p:txBody>
                <a:bodyPr wrap="none" anchor="ctr"/>
                <a:lstStyle/>
                <a:p>
                  <a:endParaRPr lang="en-US">
                    <a:latin typeface="Calibri" pitchFamily="34" charset="0"/>
                    <a:cs typeface="Arial" charset="0"/>
                  </a:endParaRPr>
                </a:p>
              </p:txBody>
            </p:sp>
          </p:grpSp>
        </p:grpSp>
        <p:sp>
          <p:nvSpPr>
            <p:cNvPr id="26630" name="Freeform 103"/>
            <p:cNvSpPr>
              <a:spLocks/>
            </p:cNvSpPr>
            <p:nvPr/>
          </p:nvSpPr>
          <p:spPr bwMode="auto">
            <a:xfrm>
              <a:off x="3258" y="1174"/>
              <a:ext cx="1566" cy="1064"/>
            </a:xfrm>
            <a:custGeom>
              <a:avLst/>
              <a:gdLst>
                <a:gd name="T0" fmla="*/ 0 w 1566"/>
                <a:gd name="T1" fmla="*/ 2 h 1064"/>
                <a:gd name="T2" fmla="*/ 126 w 1566"/>
                <a:gd name="T3" fmla="*/ 20 h 1064"/>
                <a:gd name="T4" fmla="*/ 750 w 1566"/>
                <a:gd name="T5" fmla="*/ 122 h 1064"/>
                <a:gd name="T6" fmla="*/ 1368 w 1566"/>
                <a:gd name="T7" fmla="*/ 488 h 1064"/>
                <a:gd name="T8" fmla="*/ 1566 w 1566"/>
                <a:gd name="T9" fmla="*/ 1064 h 1064"/>
                <a:gd name="T10" fmla="*/ 0 60000 65536"/>
                <a:gd name="T11" fmla="*/ 0 60000 65536"/>
                <a:gd name="T12" fmla="*/ 0 60000 65536"/>
                <a:gd name="T13" fmla="*/ 0 60000 65536"/>
                <a:gd name="T14" fmla="*/ 0 60000 65536"/>
                <a:gd name="T15" fmla="*/ 0 w 1566"/>
                <a:gd name="T16" fmla="*/ 0 h 1064"/>
                <a:gd name="T17" fmla="*/ 1566 w 1566"/>
                <a:gd name="T18" fmla="*/ 1064 h 1064"/>
              </a:gdLst>
              <a:ahLst/>
              <a:cxnLst>
                <a:cxn ang="T10">
                  <a:pos x="T0" y="T1"/>
                </a:cxn>
                <a:cxn ang="T11">
                  <a:pos x="T2" y="T3"/>
                </a:cxn>
                <a:cxn ang="T12">
                  <a:pos x="T4" y="T5"/>
                </a:cxn>
                <a:cxn ang="T13">
                  <a:pos x="T6" y="T7"/>
                </a:cxn>
                <a:cxn ang="T14">
                  <a:pos x="T8" y="T9"/>
                </a:cxn>
              </a:cxnLst>
              <a:rect l="T15" t="T16" r="T17" b="T18"/>
              <a:pathLst>
                <a:path w="1566" h="1064">
                  <a:moveTo>
                    <a:pt x="0" y="2"/>
                  </a:moveTo>
                  <a:cubicBezTo>
                    <a:pt x="0" y="1"/>
                    <a:pt x="1" y="0"/>
                    <a:pt x="126" y="20"/>
                  </a:cubicBezTo>
                  <a:cubicBezTo>
                    <a:pt x="251" y="40"/>
                    <a:pt x="543" y="44"/>
                    <a:pt x="750" y="122"/>
                  </a:cubicBezTo>
                  <a:cubicBezTo>
                    <a:pt x="957" y="200"/>
                    <a:pt x="1232" y="331"/>
                    <a:pt x="1368" y="488"/>
                  </a:cubicBezTo>
                  <a:cubicBezTo>
                    <a:pt x="1504" y="645"/>
                    <a:pt x="1535" y="854"/>
                    <a:pt x="1566" y="1064"/>
                  </a:cubicBezTo>
                </a:path>
              </a:pathLst>
            </a:custGeom>
            <a:noFill/>
            <a:ln w="12700" cap="flat" cmpd="sng">
              <a:solidFill>
                <a:schemeClr val="tx1"/>
              </a:solidFill>
              <a:prstDash val="dash"/>
              <a:round/>
              <a:headEnd type="none" w="sm" len="sm"/>
              <a:tailEnd type="none" w="lg" len="lg"/>
            </a:ln>
          </p:spPr>
          <p:txBody>
            <a:bodyPr/>
            <a:lstStyle/>
            <a:p>
              <a:endParaRPr lang="en-US"/>
            </a:p>
          </p:txBody>
        </p:sp>
        <p:grpSp>
          <p:nvGrpSpPr>
            <p:cNvPr id="26631" name="Group 108"/>
            <p:cNvGrpSpPr>
              <a:grpSpLocks/>
            </p:cNvGrpSpPr>
            <p:nvPr/>
          </p:nvGrpSpPr>
          <p:grpSpPr bwMode="auto">
            <a:xfrm>
              <a:off x="2534" y="993"/>
              <a:ext cx="730" cy="177"/>
              <a:chOff x="2534" y="993"/>
              <a:chExt cx="730" cy="177"/>
            </a:xfrm>
          </p:grpSpPr>
          <p:grpSp>
            <p:nvGrpSpPr>
              <p:cNvPr id="26632" name="Group 102"/>
              <p:cNvGrpSpPr>
                <a:grpSpLocks/>
              </p:cNvGrpSpPr>
              <p:nvPr/>
            </p:nvGrpSpPr>
            <p:grpSpPr bwMode="auto">
              <a:xfrm rot="708634">
                <a:off x="2534" y="1037"/>
                <a:ext cx="730" cy="133"/>
                <a:chOff x="824" y="2774"/>
                <a:chExt cx="1894" cy="574"/>
              </a:xfrm>
            </p:grpSpPr>
            <p:sp>
              <p:nvSpPr>
                <p:cNvPr id="26637" name="Freeform 99"/>
                <p:cNvSpPr>
                  <a:spLocks/>
                </p:cNvSpPr>
                <p:nvPr/>
              </p:nvSpPr>
              <p:spPr bwMode="auto">
                <a:xfrm>
                  <a:off x="882" y="3054"/>
                  <a:ext cx="1836" cy="294"/>
                </a:xfrm>
                <a:custGeom>
                  <a:avLst/>
                  <a:gdLst>
                    <a:gd name="T0" fmla="*/ 0 w 1836"/>
                    <a:gd name="T1" fmla="*/ 240 h 294"/>
                    <a:gd name="T2" fmla="*/ 216 w 1836"/>
                    <a:gd name="T3" fmla="*/ 258 h 294"/>
                    <a:gd name="T4" fmla="*/ 918 w 1836"/>
                    <a:gd name="T5" fmla="*/ 258 h 294"/>
                    <a:gd name="T6" fmla="*/ 1638 w 1836"/>
                    <a:gd name="T7" fmla="*/ 42 h 294"/>
                    <a:gd name="T8" fmla="*/ 1836 w 1836"/>
                    <a:gd name="T9" fmla="*/ 6 h 294"/>
                    <a:gd name="T10" fmla="*/ 0 60000 65536"/>
                    <a:gd name="T11" fmla="*/ 0 60000 65536"/>
                    <a:gd name="T12" fmla="*/ 0 60000 65536"/>
                    <a:gd name="T13" fmla="*/ 0 60000 65536"/>
                    <a:gd name="T14" fmla="*/ 0 60000 65536"/>
                    <a:gd name="T15" fmla="*/ 0 w 1836"/>
                    <a:gd name="T16" fmla="*/ 0 h 294"/>
                    <a:gd name="T17" fmla="*/ 1836 w 1836"/>
                    <a:gd name="T18" fmla="*/ 294 h 294"/>
                  </a:gdLst>
                  <a:ahLst/>
                  <a:cxnLst>
                    <a:cxn ang="T10">
                      <a:pos x="T0" y="T1"/>
                    </a:cxn>
                    <a:cxn ang="T11">
                      <a:pos x="T2" y="T3"/>
                    </a:cxn>
                    <a:cxn ang="T12">
                      <a:pos x="T4" y="T5"/>
                    </a:cxn>
                    <a:cxn ang="T13">
                      <a:pos x="T6" y="T7"/>
                    </a:cxn>
                    <a:cxn ang="T14">
                      <a:pos x="T8" y="T9"/>
                    </a:cxn>
                  </a:cxnLst>
                  <a:rect l="T15" t="T16" r="T17" b="T18"/>
                  <a:pathLst>
                    <a:path w="1836" h="294">
                      <a:moveTo>
                        <a:pt x="0" y="240"/>
                      </a:moveTo>
                      <a:cubicBezTo>
                        <a:pt x="31" y="247"/>
                        <a:pt x="63" y="255"/>
                        <a:pt x="216" y="258"/>
                      </a:cubicBezTo>
                      <a:cubicBezTo>
                        <a:pt x="369" y="261"/>
                        <a:pt x="681" y="294"/>
                        <a:pt x="918" y="258"/>
                      </a:cubicBezTo>
                      <a:cubicBezTo>
                        <a:pt x="1155" y="222"/>
                        <a:pt x="1485" y="84"/>
                        <a:pt x="1638" y="42"/>
                      </a:cubicBezTo>
                      <a:cubicBezTo>
                        <a:pt x="1791" y="0"/>
                        <a:pt x="1803" y="12"/>
                        <a:pt x="1836" y="6"/>
                      </a:cubicBezTo>
                    </a:path>
                  </a:pathLst>
                </a:custGeom>
                <a:noFill/>
                <a:ln w="12700" cap="flat" cmpd="sng">
                  <a:solidFill>
                    <a:schemeClr val="tx1"/>
                  </a:solidFill>
                  <a:prstDash val="solid"/>
                  <a:round/>
                  <a:headEnd type="none" w="sm" len="sm"/>
                  <a:tailEnd type="none" w="lg" len="lg"/>
                </a:ln>
              </p:spPr>
              <p:txBody>
                <a:bodyPr/>
                <a:lstStyle/>
                <a:p>
                  <a:endParaRPr lang="en-US"/>
                </a:p>
              </p:txBody>
            </p:sp>
            <p:sp>
              <p:nvSpPr>
                <p:cNvPr id="26638" name="Freeform 100"/>
                <p:cNvSpPr>
                  <a:spLocks/>
                </p:cNvSpPr>
                <p:nvPr/>
              </p:nvSpPr>
              <p:spPr bwMode="auto">
                <a:xfrm flipV="1">
                  <a:off x="882" y="2774"/>
                  <a:ext cx="1836" cy="294"/>
                </a:xfrm>
                <a:custGeom>
                  <a:avLst/>
                  <a:gdLst>
                    <a:gd name="T0" fmla="*/ 0 w 1836"/>
                    <a:gd name="T1" fmla="*/ 240 h 294"/>
                    <a:gd name="T2" fmla="*/ 216 w 1836"/>
                    <a:gd name="T3" fmla="*/ 258 h 294"/>
                    <a:gd name="T4" fmla="*/ 918 w 1836"/>
                    <a:gd name="T5" fmla="*/ 258 h 294"/>
                    <a:gd name="T6" fmla="*/ 1638 w 1836"/>
                    <a:gd name="T7" fmla="*/ 42 h 294"/>
                    <a:gd name="T8" fmla="*/ 1836 w 1836"/>
                    <a:gd name="T9" fmla="*/ 6 h 294"/>
                    <a:gd name="T10" fmla="*/ 0 60000 65536"/>
                    <a:gd name="T11" fmla="*/ 0 60000 65536"/>
                    <a:gd name="T12" fmla="*/ 0 60000 65536"/>
                    <a:gd name="T13" fmla="*/ 0 60000 65536"/>
                    <a:gd name="T14" fmla="*/ 0 60000 65536"/>
                    <a:gd name="T15" fmla="*/ 0 w 1836"/>
                    <a:gd name="T16" fmla="*/ 0 h 294"/>
                    <a:gd name="T17" fmla="*/ 1836 w 1836"/>
                    <a:gd name="T18" fmla="*/ 294 h 294"/>
                  </a:gdLst>
                  <a:ahLst/>
                  <a:cxnLst>
                    <a:cxn ang="T10">
                      <a:pos x="T0" y="T1"/>
                    </a:cxn>
                    <a:cxn ang="T11">
                      <a:pos x="T2" y="T3"/>
                    </a:cxn>
                    <a:cxn ang="T12">
                      <a:pos x="T4" y="T5"/>
                    </a:cxn>
                    <a:cxn ang="T13">
                      <a:pos x="T6" y="T7"/>
                    </a:cxn>
                    <a:cxn ang="T14">
                      <a:pos x="T8" y="T9"/>
                    </a:cxn>
                  </a:cxnLst>
                  <a:rect l="T15" t="T16" r="T17" b="T18"/>
                  <a:pathLst>
                    <a:path w="1836" h="294">
                      <a:moveTo>
                        <a:pt x="0" y="240"/>
                      </a:moveTo>
                      <a:cubicBezTo>
                        <a:pt x="31" y="247"/>
                        <a:pt x="63" y="255"/>
                        <a:pt x="216" y="258"/>
                      </a:cubicBezTo>
                      <a:cubicBezTo>
                        <a:pt x="369" y="261"/>
                        <a:pt x="681" y="294"/>
                        <a:pt x="918" y="258"/>
                      </a:cubicBezTo>
                      <a:cubicBezTo>
                        <a:pt x="1155" y="222"/>
                        <a:pt x="1485" y="84"/>
                        <a:pt x="1638" y="42"/>
                      </a:cubicBezTo>
                      <a:cubicBezTo>
                        <a:pt x="1791" y="0"/>
                        <a:pt x="1803" y="12"/>
                        <a:pt x="1836" y="6"/>
                      </a:cubicBezTo>
                    </a:path>
                  </a:pathLst>
                </a:custGeom>
                <a:noFill/>
                <a:ln w="12700" cap="flat" cmpd="sng">
                  <a:solidFill>
                    <a:schemeClr val="tx1"/>
                  </a:solidFill>
                  <a:prstDash val="solid"/>
                  <a:round/>
                  <a:headEnd type="none" w="sm" len="sm"/>
                  <a:tailEnd type="none" w="lg" len="lg"/>
                </a:ln>
              </p:spPr>
              <p:txBody>
                <a:bodyPr/>
                <a:lstStyle/>
                <a:p>
                  <a:endParaRPr lang="en-US"/>
                </a:p>
              </p:txBody>
            </p:sp>
            <p:sp>
              <p:nvSpPr>
                <p:cNvPr id="26639" name="Oval 101"/>
                <p:cNvSpPr>
                  <a:spLocks noChangeArrowheads="1"/>
                </p:cNvSpPr>
                <p:nvPr/>
              </p:nvSpPr>
              <p:spPr bwMode="auto">
                <a:xfrm>
                  <a:off x="824" y="2826"/>
                  <a:ext cx="112" cy="470"/>
                </a:xfrm>
                <a:prstGeom prst="ellipse">
                  <a:avLst/>
                </a:prstGeom>
                <a:solidFill>
                  <a:srgbClr val="333333"/>
                </a:solidFill>
                <a:ln w="12700">
                  <a:solidFill>
                    <a:schemeClr val="tx1"/>
                  </a:solidFill>
                  <a:round/>
                  <a:headEnd type="none" w="sm" len="sm"/>
                  <a:tailEnd type="none" w="lg" len="lg"/>
                </a:ln>
              </p:spPr>
              <p:txBody>
                <a:bodyPr wrap="none" anchor="ctr"/>
                <a:lstStyle/>
                <a:p>
                  <a:endParaRPr lang="en-US">
                    <a:latin typeface="Calibri" pitchFamily="34" charset="0"/>
                    <a:cs typeface="Arial" charset="0"/>
                  </a:endParaRPr>
                </a:p>
              </p:txBody>
            </p:sp>
          </p:grpSp>
          <p:sp>
            <p:nvSpPr>
              <p:cNvPr id="26633" name="Line 104"/>
              <p:cNvSpPr>
                <a:spLocks noChangeShapeType="1"/>
              </p:cNvSpPr>
              <p:nvPr/>
            </p:nvSpPr>
            <p:spPr bwMode="auto">
              <a:xfrm>
                <a:off x="2591" y="1073"/>
                <a:ext cx="220" cy="55"/>
              </a:xfrm>
              <a:prstGeom prst="line">
                <a:avLst/>
              </a:prstGeom>
              <a:noFill/>
              <a:ln w="9525">
                <a:solidFill>
                  <a:schemeClr val="tx1"/>
                </a:solidFill>
                <a:round/>
                <a:headEnd type="none" w="sm" len="sm"/>
                <a:tailEnd type="none" w="lg" len="lg"/>
              </a:ln>
            </p:spPr>
            <p:txBody>
              <a:bodyPr/>
              <a:lstStyle/>
              <a:p>
                <a:endParaRPr lang="en-US"/>
              </a:p>
            </p:txBody>
          </p:sp>
          <p:sp>
            <p:nvSpPr>
              <p:cNvPr id="26634" name="Line 105"/>
              <p:cNvSpPr>
                <a:spLocks noChangeShapeType="1"/>
              </p:cNvSpPr>
              <p:nvPr/>
            </p:nvSpPr>
            <p:spPr bwMode="auto">
              <a:xfrm>
                <a:off x="2597" y="993"/>
                <a:ext cx="222" cy="47"/>
              </a:xfrm>
              <a:prstGeom prst="line">
                <a:avLst/>
              </a:prstGeom>
              <a:noFill/>
              <a:ln w="9525">
                <a:solidFill>
                  <a:schemeClr val="tx1"/>
                </a:solidFill>
                <a:round/>
                <a:headEnd type="none" w="sm" len="sm"/>
                <a:tailEnd type="none" w="lg" len="lg"/>
              </a:ln>
            </p:spPr>
            <p:txBody>
              <a:bodyPr/>
              <a:lstStyle/>
              <a:p>
                <a:endParaRPr lang="en-US"/>
              </a:p>
            </p:txBody>
          </p:sp>
          <p:sp>
            <p:nvSpPr>
              <p:cNvPr id="26635" name="Line 106"/>
              <p:cNvSpPr>
                <a:spLocks noChangeShapeType="1"/>
              </p:cNvSpPr>
              <p:nvPr/>
            </p:nvSpPr>
            <p:spPr bwMode="auto">
              <a:xfrm>
                <a:off x="2600" y="1049"/>
                <a:ext cx="220" cy="55"/>
              </a:xfrm>
              <a:prstGeom prst="line">
                <a:avLst/>
              </a:prstGeom>
              <a:noFill/>
              <a:ln w="9525">
                <a:solidFill>
                  <a:schemeClr val="tx1"/>
                </a:solidFill>
                <a:round/>
                <a:headEnd type="none" w="sm" len="sm"/>
                <a:tailEnd type="none" w="lg" len="lg"/>
              </a:ln>
            </p:spPr>
            <p:txBody>
              <a:bodyPr/>
              <a:lstStyle/>
              <a:p>
                <a:endParaRPr lang="en-US"/>
              </a:p>
            </p:txBody>
          </p:sp>
          <p:sp>
            <p:nvSpPr>
              <p:cNvPr id="26636" name="Line 107"/>
              <p:cNvSpPr>
                <a:spLocks noChangeShapeType="1"/>
              </p:cNvSpPr>
              <p:nvPr/>
            </p:nvSpPr>
            <p:spPr bwMode="auto">
              <a:xfrm>
                <a:off x="2599" y="1018"/>
                <a:ext cx="220" cy="51"/>
              </a:xfrm>
              <a:prstGeom prst="line">
                <a:avLst/>
              </a:prstGeom>
              <a:noFill/>
              <a:ln w="9525">
                <a:solidFill>
                  <a:schemeClr val="tx1"/>
                </a:solidFill>
                <a:round/>
                <a:headEnd type="none" w="sm" len="sm"/>
                <a:tailEnd type="none" w="lg" len="lg"/>
              </a:ln>
            </p:spPr>
            <p:txBody>
              <a:bodyPr/>
              <a:lstStyle/>
              <a:p>
                <a:endParaRPr lang="en-US"/>
              </a:p>
            </p:txBody>
          </p:sp>
        </p:gr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documentclass{article}&#10;\usepackage{amsmath}&#10;\pagestyle{empty}&#10;\begin{document}&#10;  Maybe the course of history may have&#10;been changed if the farmers that populated the bare Malvinas (Falkland) islands had raised cats instead&#10;of sheep.  The cat-s eye is a good retro-reflector, and would have&#10;guided the not-so-smart bomb to the laser instead of the anti-aircraft gun.&#10;&#10;&#10;&#10;\end{document}"/>
          <p:cNvPicPr>
            <a:picLocks noChangeAspect="1"/>
          </p:cNvPicPr>
          <p:nvPr>
            <p:custDataLst>
              <p:tags r:id="rId1"/>
            </p:custDataLst>
          </p:nvPr>
        </p:nvPicPr>
        <p:blipFill>
          <a:blip r:embed="rId3"/>
          <a:srcRect/>
          <a:stretch>
            <a:fillRect/>
          </a:stretch>
        </p:blipFill>
        <p:spPr bwMode="auto">
          <a:xfrm>
            <a:off x="1741488" y="962025"/>
            <a:ext cx="8709025" cy="1139825"/>
          </a:xfrm>
          <a:prstGeom prst="rect">
            <a:avLst/>
          </a:prstGeom>
          <a:noFill/>
          <a:ln w="9525">
            <a:noFill/>
            <a:miter lim="800000"/>
            <a:headEnd/>
            <a:tailEnd/>
          </a:ln>
        </p:spPr>
      </p:pic>
      <p:grpSp>
        <p:nvGrpSpPr>
          <p:cNvPr id="27650" name="Group 144"/>
          <p:cNvGrpSpPr>
            <a:grpSpLocks/>
          </p:cNvGrpSpPr>
          <p:nvPr/>
        </p:nvGrpSpPr>
        <p:grpSpPr bwMode="auto">
          <a:xfrm>
            <a:off x="1595438" y="2543175"/>
            <a:ext cx="9001125" cy="3324225"/>
            <a:chOff x="1160" y="423"/>
            <a:chExt cx="6849" cy="2529"/>
          </a:xfrm>
        </p:grpSpPr>
        <p:grpSp>
          <p:nvGrpSpPr>
            <p:cNvPr id="27651" name="Group 3"/>
            <p:cNvGrpSpPr>
              <a:grpSpLocks/>
            </p:cNvGrpSpPr>
            <p:nvPr/>
          </p:nvGrpSpPr>
          <p:grpSpPr bwMode="auto">
            <a:xfrm>
              <a:off x="6615" y="1872"/>
              <a:ext cx="1394" cy="1064"/>
              <a:chOff x="4437" y="1321"/>
              <a:chExt cx="3152" cy="2407"/>
            </a:xfrm>
          </p:grpSpPr>
          <p:sp>
            <p:nvSpPr>
              <p:cNvPr id="27753" name="Freeform 4"/>
              <p:cNvSpPr>
                <a:spLocks/>
              </p:cNvSpPr>
              <p:nvPr/>
            </p:nvSpPr>
            <p:spPr bwMode="auto">
              <a:xfrm>
                <a:off x="4437" y="2056"/>
                <a:ext cx="2590" cy="1639"/>
              </a:xfrm>
              <a:custGeom>
                <a:avLst/>
                <a:gdLst>
                  <a:gd name="T0" fmla="*/ 91 w 2590"/>
                  <a:gd name="T1" fmla="*/ 1608 h 1639"/>
                  <a:gd name="T2" fmla="*/ 43 w 2590"/>
                  <a:gd name="T3" fmla="*/ 1568 h 1639"/>
                  <a:gd name="T4" fmla="*/ 19 w 2590"/>
                  <a:gd name="T5" fmla="*/ 1520 h 1639"/>
                  <a:gd name="T6" fmla="*/ 43 w 2590"/>
                  <a:gd name="T7" fmla="*/ 1288 h 1639"/>
                  <a:gd name="T8" fmla="*/ 67 w 2590"/>
                  <a:gd name="T9" fmla="*/ 1280 h 1639"/>
                  <a:gd name="T10" fmla="*/ 91 w 2590"/>
                  <a:gd name="T11" fmla="*/ 1184 h 1639"/>
                  <a:gd name="T12" fmla="*/ 163 w 2590"/>
                  <a:gd name="T13" fmla="*/ 1080 h 1639"/>
                  <a:gd name="T14" fmla="*/ 259 w 2590"/>
                  <a:gd name="T15" fmla="*/ 1040 h 1639"/>
                  <a:gd name="T16" fmla="*/ 283 w 2590"/>
                  <a:gd name="T17" fmla="*/ 1024 h 1639"/>
                  <a:gd name="T18" fmla="*/ 307 w 2590"/>
                  <a:gd name="T19" fmla="*/ 1016 h 1639"/>
                  <a:gd name="T20" fmla="*/ 323 w 2590"/>
                  <a:gd name="T21" fmla="*/ 968 h 1639"/>
                  <a:gd name="T22" fmla="*/ 347 w 2590"/>
                  <a:gd name="T23" fmla="*/ 776 h 1639"/>
                  <a:gd name="T24" fmla="*/ 459 w 2590"/>
                  <a:gd name="T25" fmla="*/ 696 h 1639"/>
                  <a:gd name="T26" fmla="*/ 531 w 2590"/>
                  <a:gd name="T27" fmla="*/ 672 h 1639"/>
                  <a:gd name="T28" fmla="*/ 699 w 2590"/>
                  <a:gd name="T29" fmla="*/ 592 h 1639"/>
                  <a:gd name="T30" fmla="*/ 835 w 2590"/>
                  <a:gd name="T31" fmla="*/ 464 h 1639"/>
                  <a:gd name="T32" fmla="*/ 859 w 2590"/>
                  <a:gd name="T33" fmla="*/ 440 h 1639"/>
                  <a:gd name="T34" fmla="*/ 883 w 2590"/>
                  <a:gd name="T35" fmla="*/ 432 h 1639"/>
                  <a:gd name="T36" fmla="*/ 923 w 2590"/>
                  <a:gd name="T37" fmla="*/ 384 h 1639"/>
                  <a:gd name="T38" fmla="*/ 1019 w 2590"/>
                  <a:gd name="T39" fmla="*/ 352 h 1639"/>
                  <a:gd name="T40" fmla="*/ 1091 w 2590"/>
                  <a:gd name="T41" fmla="*/ 312 h 1639"/>
                  <a:gd name="T42" fmla="*/ 1139 w 2590"/>
                  <a:gd name="T43" fmla="*/ 296 h 1639"/>
                  <a:gd name="T44" fmla="*/ 1187 w 2590"/>
                  <a:gd name="T45" fmla="*/ 248 h 1639"/>
                  <a:gd name="T46" fmla="*/ 1211 w 2590"/>
                  <a:gd name="T47" fmla="*/ 224 h 1639"/>
                  <a:gd name="T48" fmla="*/ 1243 w 2590"/>
                  <a:gd name="T49" fmla="*/ 128 h 1639"/>
                  <a:gd name="T50" fmla="*/ 1291 w 2590"/>
                  <a:gd name="T51" fmla="*/ 96 h 1639"/>
                  <a:gd name="T52" fmla="*/ 1363 w 2590"/>
                  <a:gd name="T53" fmla="*/ 48 h 1639"/>
                  <a:gd name="T54" fmla="*/ 1467 w 2590"/>
                  <a:gd name="T55" fmla="*/ 16 h 1639"/>
                  <a:gd name="T56" fmla="*/ 1523 w 2590"/>
                  <a:gd name="T57" fmla="*/ 32 h 1639"/>
                  <a:gd name="T58" fmla="*/ 1587 w 2590"/>
                  <a:gd name="T59" fmla="*/ 64 h 1639"/>
                  <a:gd name="T60" fmla="*/ 1627 w 2590"/>
                  <a:gd name="T61" fmla="*/ 128 h 1639"/>
                  <a:gd name="T62" fmla="*/ 1635 w 2590"/>
                  <a:gd name="T63" fmla="*/ 152 h 1639"/>
                  <a:gd name="T64" fmla="*/ 1659 w 2590"/>
                  <a:gd name="T65" fmla="*/ 160 h 1639"/>
                  <a:gd name="T66" fmla="*/ 1739 w 2590"/>
                  <a:gd name="T67" fmla="*/ 200 h 1639"/>
                  <a:gd name="T68" fmla="*/ 1771 w 2590"/>
                  <a:gd name="T69" fmla="*/ 192 h 1639"/>
                  <a:gd name="T70" fmla="*/ 1779 w 2590"/>
                  <a:gd name="T71" fmla="*/ 168 h 1639"/>
                  <a:gd name="T72" fmla="*/ 1827 w 2590"/>
                  <a:gd name="T73" fmla="*/ 72 h 1639"/>
                  <a:gd name="T74" fmla="*/ 1891 w 2590"/>
                  <a:gd name="T75" fmla="*/ 16 h 1639"/>
                  <a:gd name="T76" fmla="*/ 2027 w 2590"/>
                  <a:gd name="T77" fmla="*/ 32 h 1639"/>
                  <a:gd name="T78" fmla="*/ 2067 w 2590"/>
                  <a:gd name="T79" fmla="*/ 64 h 1639"/>
                  <a:gd name="T80" fmla="*/ 2091 w 2590"/>
                  <a:gd name="T81" fmla="*/ 256 h 1639"/>
                  <a:gd name="T82" fmla="*/ 2187 w 2590"/>
                  <a:gd name="T83" fmla="*/ 312 h 1639"/>
                  <a:gd name="T84" fmla="*/ 2219 w 2590"/>
                  <a:gd name="T85" fmla="*/ 384 h 1639"/>
                  <a:gd name="T86" fmla="*/ 2235 w 2590"/>
                  <a:gd name="T87" fmla="*/ 432 h 1639"/>
                  <a:gd name="T88" fmla="*/ 2243 w 2590"/>
                  <a:gd name="T89" fmla="*/ 496 h 1639"/>
                  <a:gd name="T90" fmla="*/ 2291 w 2590"/>
                  <a:gd name="T91" fmla="*/ 520 h 1639"/>
                  <a:gd name="T92" fmla="*/ 2371 w 2590"/>
                  <a:gd name="T93" fmla="*/ 576 h 1639"/>
                  <a:gd name="T94" fmla="*/ 2419 w 2590"/>
                  <a:gd name="T95" fmla="*/ 752 h 1639"/>
                  <a:gd name="T96" fmla="*/ 2411 w 2590"/>
                  <a:gd name="T97" fmla="*/ 984 h 1639"/>
                  <a:gd name="T98" fmla="*/ 2395 w 2590"/>
                  <a:gd name="T99" fmla="*/ 1008 h 1639"/>
                  <a:gd name="T100" fmla="*/ 2435 w 2590"/>
                  <a:gd name="T101" fmla="*/ 1088 h 1639"/>
                  <a:gd name="T102" fmla="*/ 2499 w 2590"/>
                  <a:gd name="T103" fmla="*/ 1176 h 1639"/>
                  <a:gd name="T104" fmla="*/ 2571 w 2590"/>
                  <a:gd name="T105" fmla="*/ 1320 h 1639"/>
                  <a:gd name="T106" fmla="*/ 2539 w 2590"/>
                  <a:gd name="T107" fmla="*/ 1528 h 1639"/>
                  <a:gd name="T108" fmla="*/ 2523 w 2590"/>
                  <a:gd name="T109" fmla="*/ 1584 h 1639"/>
                  <a:gd name="T110" fmla="*/ 2467 w 2590"/>
                  <a:gd name="T111" fmla="*/ 1608 h 1639"/>
                  <a:gd name="T112" fmla="*/ 91 w 2590"/>
                  <a:gd name="T113" fmla="*/ 1608 h 163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90"/>
                  <a:gd name="T172" fmla="*/ 0 h 1639"/>
                  <a:gd name="T173" fmla="*/ 2590 w 2590"/>
                  <a:gd name="T174" fmla="*/ 1639 h 163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90" h="1639">
                    <a:moveTo>
                      <a:pt x="91" y="1608"/>
                    </a:moveTo>
                    <a:cubicBezTo>
                      <a:pt x="76" y="1593"/>
                      <a:pt x="56" y="1584"/>
                      <a:pt x="43" y="1568"/>
                    </a:cubicBezTo>
                    <a:cubicBezTo>
                      <a:pt x="32" y="1554"/>
                      <a:pt x="29" y="1535"/>
                      <a:pt x="19" y="1520"/>
                    </a:cubicBezTo>
                    <a:cubicBezTo>
                      <a:pt x="0" y="1443"/>
                      <a:pt x="19" y="1361"/>
                      <a:pt x="43" y="1288"/>
                    </a:cubicBezTo>
                    <a:cubicBezTo>
                      <a:pt x="46" y="1280"/>
                      <a:pt x="59" y="1283"/>
                      <a:pt x="67" y="1280"/>
                    </a:cubicBezTo>
                    <a:cubicBezTo>
                      <a:pt x="99" y="1232"/>
                      <a:pt x="76" y="1275"/>
                      <a:pt x="91" y="1184"/>
                    </a:cubicBezTo>
                    <a:cubicBezTo>
                      <a:pt x="96" y="1156"/>
                      <a:pt x="143" y="1100"/>
                      <a:pt x="163" y="1080"/>
                    </a:cubicBezTo>
                    <a:cubicBezTo>
                      <a:pt x="178" y="1036"/>
                      <a:pt x="213" y="1046"/>
                      <a:pt x="259" y="1040"/>
                    </a:cubicBezTo>
                    <a:cubicBezTo>
                      <a:pt x="267" y="1035"/>
                      <a:pt x="274" y="1028"/>
                      <a:pt x="283" y="1024"/>
                    </a:cubicBezTo>
                    <a:cubicBezTo>
                      <a:pt x="291" y="1020"/>
                      <a:pt x="302" y="1023"/>
                      <a:pt x="307" y="1016"/>
                    </a:cubicBezTo>
                    <a:cubicBezTo>
                      <a:pt x="317" y="1002"/>
                      <a:pt x="323" y="968"/>
                      <a:pt x="323" y="968"/>
                    </a:cubicBezTo>
                    <a:cubicBezTo>
                      <a:pt x="324" y="953"/>
                      <a:pt x="319" y="819"/>
                      <a:pt x="347" y="776"/>
                    </a:cubicBezTo>
                    <a:cubicBezTo>
                      <a:pt x="373" y="737"/>
                      <a:pt x="417" y="715"/>
                      <a:pt x="459" y="696"/>
                    </a:cubicBezTo>
                    <a:cubicBezTo>
                      <a:pt x="482" y="686"/>
                      <a:pt x="510" y="686"/>
                      <a:pt x="531" y="672"/>
                    </a:cubicBezTo>
                    <a:cubicBezTo>
                      <a:pt x="578" y="641"/>
                      <a:pt x="645" y="610"/>
                      <a:pt x="699" y="592"/>
                    </a:cubicBezTo>
                    <a:cubicBezTo>
                      <a:pt x="731" y="545"/>
                      <a:pt x="780" y="482"/>
                      <a:pt x="835" y="464"/>
                    </a:cubicBezTo>
                    <a:cubicBezTo>
                      <a:pt x="843" y="456"/>
                      <a:pt x="850" y="446"/>
                      <a:pt x="859" y="440"/>
                    </a:cubicBezTo>
                    <a:cubicBezTo>
                      <a:pt x="866" y="435"/>
                      <a:pt x="876" y="437"/>
                      <a:pt x="883" y="432"/>
                    </a:cubicBezTo>
                    <a:cubicBezTo>
                      <a:pt x="957" y="373"/>
                      <a:pt x="832" y="445"/>
                      <a:pt x="923" y="384"/>
                    </a:cubicBezTo>
                    <a:cubicBezTo>
                      <a:pt x="951" y="365"/>
                      <a:pt x="986" y="357"/>
                      <a:pt x="1019" y="352"/>
                    </a:cubicBezTo>
                    <a:cubicBezTo>
                      <a:pt x="1041" y="319"/>
                      <a:pt x="1054" y="323"/>
                      <a:pt x="1091" y="312"/>
                    </a:cubicBezTo>
                    <a:cubicBezTo>
                      <a:pt x="1107" y="307"/>
                      <a:pt x="1139" y="296"/>
                      <a:pt x="1139" y="296"/>
                    </a:cubicBezTo>
                    <a:cubicBezTo>
                      <a:pt x="1155" y="280"/>
                      <a:pt x="1171" y="264"/>
                      <a:pt x="1187" y="248"/>
                    </a:cubicBezTo>
                    <a:cubicBezTo>
                      <a:pt x="1195" y="240"/>
                      <a:pt x="1211" y="224"/>
                      <a:pt x="1211" y="224"/>
                    </a:cubicBezTo>
                    <a:cubicBezTo>
                      <a:pt x="1222" y="192"/>
                      <a:pt x="1232" y="160"/>
                      <a:pt x="1243" y="128"/>
                    </a:cubicBezTo>
                    <a:cubicBezTo>
                      <a:pt x="1249" y="110"/>
                      <a:pt x="1275" y="107"/>
                      <a:pt x="1291" y="96"/>
                    </a:cubicBezTo>
                    <a:cubicBezTo>
                      <a:pt x="1312" y="82"/>
                      <a:pt x="1339" y="56"/>
                      <a:pt x="1363" y="48"/>
                    </a:cubicBezTo>
                    <a:cubicBezTo>
                      <a:pt x="1398" y="36"/>
                      <a:pt x="1432" y="28"/>
                      <a:pt x="1467" y="16"/>
                    </a:cubicBezTo>
                    <a:cubicBezTo>
                      <a:pt x="1469" y="17"/>
                      <a:pt x="1518" y="28"/>
                      <a:pt x="1523" y="32"/>
                    </a:cubicBezTo>
                    <a:cubicBezTo>
                      <a:pt x="1576" y="74"/>
                      <a:pt x="1483" y="47"/>
                      <a:pt x="1587" y="64"/>
                    </a:cubicBezTo>
                    <a:cubicBezTo>
                      <a:pt x="1606" y="121"/>
                      <a:pt x="1589" y="103"/>
                      <a:pt x="1627" y="128"/>
                    </a:cubicBezTo>
                    <a:cubicBezTo>
                      <a:pt x="1630" y="136"/>
                      <a:pt x="1629" y="146"/>
                      <a:pt x="1635" y="152"/>
                    </a:cubicBezTo>
                    <a:cubicBezTo>
                      <a:pt x="1641" y="158"/>
                      <a:pt x="1652" y="156"/>
                      <a:pt x="1659" y="160"/>
                    </a:cubicBezTo>
                    <a:cubicBezTo>
                      <a:pt x="1737" y="203"/>
                      <a:pt x="1676" y="184"/>
                      <a:pt x="1739" y="200"/>
                    </a:cubicBezTo>
                    <a:cubicBezTo>
                      <a:pt x="1750" y="197"/>
                      <a:pt x="1762" y="199"/>
                      <a:pt x="1771" y="192"/>
                    </a:cubicBezTo>
                    <a:cubicBezTo>
                      <a:pt x="1778" y="187"/>
                      <a:pt x="1775" y="176"/>
                      <a:pt x="1779" y="168"/>
                    </a:cubicBezTo>
                    <a:cubicBezTo>
                      <a:pt x="1795" y="136"/>
                      <a:pt x="1811" y="104"/>
                      <a:pt x="1827" y="72"/>
                    </a:cubicBezTo>
                    <a:cubicBezTo>
                      <a:pt x="1840" y="47"/>
                      <a:pt x="1891" y="16"/>
                      <a:pt x="1891" y="16"/>
                    </a:cubicBezTo>
                    <a:cubicBezTo>
                      <a:pt x="1937" y="19"/>
                      <a:pt x="1995" y="0"/>
                      <a:pt x="2027" y="32"/>
                    </a:cubicBezTo>
                    <a:cubicBezTo>
                      <a:pt x="2069" y="74"/>
                      <a:pt x="1987" y="44"/>
                      <a:pt x="2067" y="64"/>
                    </a:cubicBezTo>
                    <a:cubicBezTo>
                      <a:pt x="2087" y="125"/>
                      <a:pt x="2072" y="201"/>
                      <a:pt x="2091" y="256"/>
                    </a:cubicBezTo>
                    <a:cubicBezTo>
                      <a:pt x="2098" y="276"/>
                      <a:pt x="2169" y="300"/>
                      <a:pt x="2187" y="312"/>
                    </a:cubicBezTo>
                    <a:cubicBezTo>
                      <a:pt x="2212" y="350"/>
                      <a:pt x="2200" y="327"/>
                      <a:pt x="2219" y="384"/>
                    </a:cubicBezTo>
                    <a:cubicBezTo>
                      <a:pt x="2224" y="400"/>
                      <a:pt x="2235" y="432"/>
                      <a:pt x="2235" y="432"/>
                    </a:cubicBezTo>
                    <a:cubicBezTo>
                      <a:pt x="2238" y="453"/>
                      <a:pt x="2235" y="476"/>
                      <a:pt x="2243" y="496"/>
                    </a:cubicBezTo>
                    <a:cubicBezTo>
                      <a:pt x="2249" y="510"/>
                      <a:pt x="2280" y="515"/>
                      <a:pt x="2291" y="520"/>
                    </a:cubicBezTo>
                    <a:cubicBezTo>
                      <a:pt x="2321" y="535"/>
                      <a:pt x="2348" y="553"/>
                      <a:pt x="2371" y="576"/>
                    </a:cubicBezTo>
                    <a:cubicBezTo>
                      <a:pt x="2390" y="634"/>
                      <a:pt x="2400" y="694"/>
                      <a:pt x="2419" y="752"/>
                    </a:cubicBezTo>
                    <a:cubicBezTo>
                      <a:pt x="2416" y="829"/>
                      <a:pt x="2418" y="907"/>
                      <a:pt x="2411" y="984"/>
                    </a:cubicBezTo>
                    <a:cubicBezTo>
                      <a:pt x="2410" y="994"/>
                      <a:pt x="2396" y="998"/>
                      <a:pt x="2395" y="1008"/>
                    </a:cubicBezTo>
                    <a:cubicBezTo>
                      <a:pt x="2391" y="1034"/>
                      <a:pt x="2426" y="1074"/>
                      <a:pt x="2435" y="1088"/>
                    </a:cubicBezTo>
                    <a:cubicBezTo>
                      <a:pt x="2454" y="1117"/>
                      <a:pt x="2484" y="1145"/>
                      <a:pt x="2499" y="1176"/>
                    </a:cubicBezTo>
                    <a:cubicBezTo>
                      <a:pt x="2523" y="1224"/>
                      <a:pt x="2543" y="1273"/>
                      <a:pt x="2571" y="1320"/>
                    </a:cubicBezTo>
                    <a:cubicBezTo>
                      <a:pt x="2590" y="1395"/>
                      <a:pt x="2572" y="1463"/>
                      <a:pt x="2539" y="1528"/>
                    </a:cubicBezTo>
                    <a:cubicBezTo>
                      <a:pt x="2530" y="1545"/>
                      <a:pt x="2539" y="1573"/>
                      <a:pt x="2523" y="1584"/>
                    </a:cubicBezTo>
                    <a:cubicBezTo>
                      <a:pt x="2446" y="1639"/>
                      <a:pt x="2491" y="1561"/>
                      <a:pt x="2467" y="1608"/>
                    </a:cubicBezTo>
                    <a:lnTo>
                      <a:pt x="91" y="1608"/>
                    </a:lnTo>
                    <a:close/>
                  </a:path>
                </a:pathLst>
              </a:custGeom>
              <a:gradFill rotWithShape="1">
                <a:gsLst>
                  <a:gs pos="0">
                    <a:srgbClr val="333333"/>
                  </a:gs>
                  <a:gs pos="100000">
                    <a:srgbClr val="888888"/>
                  </a:gs>
                </a:gsLst>
                <a:lin ang="0" scaled="1"/>
              </a:gradFill>
              <a:ln w="12700" cap="flat" cmpd="sng">
                <a:solidFill>
                  <a:schemeClr val="tx1"/>
                </a:solidFill>
                <a:prstDash val="solid"/>
                <a:round/>
                <a:headEnd type="none" w="sm" len="sm"/>
                <a:tailEnd type="none" w="lg" len="lg"/>
              </a:ln>
            </p:spPr>
            <p:txBody>
              <a:bodyPr/>
              <a:lstStyle/>
              <a:p>
                <a:endParaRPr lang="en-US"/>
              </a:p>
            </p:txBody>
          </p:sp>
          <p:sp>
            <p:nvSpPr>
              <p:cNvPr id="27754" name="Freeform 5"/>
              <p:cNvSpPr>
                <a:spLocks/>
              </p:cNvSpPr>
              <p:nvPr/>
            </p:nvSpPr>
            <p:spPr bwMode="auto">
              <a:xfrm>
                <a:off x="5080" y="2113"/>
                <a:ext cx="685" cy="1567"/>
              </a:xfrm>
              <a:custGeom>
                <a:avLst/>
                <a:gdLst>
                  <a:gd name="T0" fmla="*/ 679 w 549"/>
                  <a:gd name="T1" fmla="*/ 1515 h 1199"/>
                  <a:gd name="T2" fmla="*/ 639 w 549"/>
                  <a:gd name="T3" fmla="*/ 1055 h 1199"/>
                  <a:gd name="T4" fmla="*/ 559 w 549"/>
                  <a:gd name="T5" fmla="*/ 657 h 1199"/>
                  <a:gd name="T6" fmla="*/ 529 w 549"/>
                  <a:gd name="T7" fmla="*/ 438 h 1199"/>
                  <a:gd name="T8" fmla="*/ 449 w 549"/>
                  <a:gd name="T9" fmla="*/ 176 h 1199"/>
                  <a:gd name="T10" fmla="*/ 389 w 549"/>
                  <a:gd name="T11" fmla="*/ 51 h 1199"/>
                  <a:gd name="T12" fmla="*/ 369 w 549"/>
                  <a:gd name="T13" fmla="*/ 20 h 1199"/>
                  <a:gd name="T14" fmla="*/ 250 w 549"/>
                  <a:gd name="T15" fmla="*/ 124 h 1199"/>
                  <a:gd name="T16" fmla="*/ 270 w 549"/>
                  <a:gd name="T17" fmla="*/ 239 h 1199"/>
                  <a:gd name="T18" fmla="*/ 279 w 549"/>
                  <a:gd name="T19" fmla="*/ 281 h 1199"/>
                  <a:gd name="T20" fmla="*/ 170 w 549"/>
                  <a:gd name="T21" fmla="*/ 260 h 1199"/>
                  <a:gd name="T22" fmla="*/ 120 w 549"/>
                  <a:gd name="T23" fmla="*/ 354 h 1199"/>
                  <a:gd name="T24" fmla="*/ 130 w 549"/>
                  <a:gd name="T25" fmla="*/ 427 h 1199"/>
                  <a:gd name="T26" fmla="*/ 150 w 549"/>
                  <a:gd name="T27" fmla="*/ 459 h 1199"/>
                  <a:gd name="T28" fmla="*/ 120 w 549"/>
                  <a:gd name="T29" fmla="*/ 480 h 1199"/>
                  <a:gd name="T30" fmla="*/ 60 w 549"/>
                  <a:gd name="T31" fmla="*/ 574 h 1199"/>
                  <a:gd name="T32" fmla="*/ 80 w 549"/>
                  <a:gd name="T33" fmla="*/ 731 h 1199"/>
                  <a:gd name="T34" fmla="*/ 170 w 549"/>
                  <a:gd name="T35" fmla="*/ 772 h 1199"/>
                  <a:gd name="T36" fmla="*/ 90 w 549"/>
                  <a:gd name="T37" fmla="*/ 898 h 1199"/>
                  <a:gd name="T38" fmla="*/ 10 w 549"/>
                  <a:gd name="T39" fmla="*/ 1065 h 1199"/>
                  <a:gd name="T40" fmla="*/ 30 w 549"/>
                  <a:gd name="T41" fmla="*/ 1097 h 1199"/>
                  <a:gd name="T42" fmla="*/ 90 w 549"/>
                  <a:gd name="T43" fmla="*/ 1138 h 1199"/>
                  <a:gd name="T44" fmla="*/ 90 w 549"/>
                  <a:gd name="T45" fmla="*/ 1201 h 1199"/>
                  <a:gd name="T46" fmla="*/ 30 w 549"/>
                  <a:gd name="T47" fmla="*/ 1264 h 1199"/>
                  <a:gd name="T48" fmla="*/ 10 w 549"/>
                  <a:gd name="T49" fmla="*/ 1327 h 1199"/>
                  <a:gd name="T50" fmla="*/ 0 w 549"/>
                  <a:gd name="T51" fmla="*/ 1358 h 1199"/>
                  <a:gd name="T52" fmla="*/ 90 w 549"/>
                  <a:gd name="T53" fmla="*/ 1421 h 1199"/>
                  <a:gd name="T54" fmla="*/ 80 w 549"/>
                  <a:gd name="T55" fmla="*/ 1462 h 1199"/>
                  <a:gd name="T56" fmla="*/ 60 w 549"/>
                  <a:gd name="T57" fmla="*/ 1525 h 1199"/>
                  <a:gd name="T58" fmla="*/ 260 w 549"/>
                  <a:gd name="T59" fmla="*/ 1525 h 1199"/>
                  <a:gd name="T60" fmla="*/ 679 w 549"/>
                  <a:gd name="T61" fmla="*/ 1515 h 11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9"/>
                  <a:gd name="T94" fmla="*/ 0 h 1199"/>
                  <a:gd name="T95" fmla="*/ 549 w 549"/>
                  <a:gd name="T96" fmla="*/ 1199 h 11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9" h="1199">
                    <a:moveTo>
                      <a:pt x="544" y="1159"/>
                    </a:moveTo>
                    <a:cubicBezTo>
                      <a:pt x="540" y="1043"/>
                      <a:pt x="549" y="919"/>
                      <a:pt x="512" y="807"/>
                    </a:cubicBezTo>
                    <a:cubicBezTo>
                      <a:pt x="504" y="724"/>
                      <a:pt x="487" y="580"/>
                      <a:pt x="448" y="503"/>
                    </a:cubicBezTo>
                    <a:cubicBezTo>
                      <a:pt x="441" y="448"/>
                      <a:pt x="436" y="389"/>
                      <a:pt x="424" y="335"/>
                    </a:cubicBezTo>
                    <a:cubicBezTo>
                      <a:pt x="408" y="267"/>
                      <a:pt x="377" y="203"/>
                      <a:pt x="360" y="135"/>
                    </a:cubicBezTo>
                    <a:cubicBezTo>
                      <a:pt x="349" y="92"/>
                      <a:pt x="357" y="54"/>
                      <a:pt x="312" y="39"/>
                    </a:cubicBezTo>
                    <a:cubicBezTo>
                      <a:pt x="307" y="31"/>
                      <a:pt x="305" y="17"/>
                      <a:pt x="296" y="15"/>
                    </a:cubicBezTo>
                    <a:cubicBezTo>
                      <a:pt x="227" y="0"/>
                      <a:pt x="227" y="55"/>
                      <a:pt x="200" y="95"/>
                    </a:cubicBezTo>
                    <a:cubicBezTo>
                      <a:pt x="201" y="102"/>
                      <a:pt x="208" y="168"/>
                      <a:pt x="216" y="183"/>
                    </a:cubicBezTo>
                    <a:cubicBezTo>
                      <a:pt x="239" y="230"/>
                      <a:pt x="271" y="246"/>
                      <a:pt x="224" y="215"/>
                    </a:cubicBezTo>
                    <a:cubicBezTo>
                      <a:pt x="211" y="175"/>
                      <a:pt x="214" y="160"/>
                      <a:pt x="136" y="199"/>
                    </a:cubicBezTo>
                    <a:cubicBezTo>
                      <a:pt x="114" y="210"/>
                      <a:pt x="104" y="248"/>
                      <a:pt x="96" y="271"/>
                    </a:cubicBezTo>
                    <a:cubicBezTo>
                      <a:pt x="99" y="290"/>
                      <a:pt x="99" y="309"/>
                      <a:pt x="104" y="327"/>
                    </a:cubicBezTo>
                    <a:cubicBezTo>
                      <a:pt x="107" y="336"/>
                      <a:pt x="122" y="342"/>
                      <a:pt x="120" y="351"/>
                    </a:cubicBezTo>
                    <a:cubicBezTo>
                      <a:pt x="118" y="360"/>
                      <a:pt x="103" y="361"/>
                      <a:pt x="96" y="367"/>
                    </a:cubicBezTo>
                    <a:cubicBezTo>
                      <a:pt x="71" y="388"/>
                      <a:pt x="58" y="409"/>
                      <a:pt x="48" y="439"/>
                    </a:cubicBezTo>
                    <a:cubicBezTo>
                      <a:pt x="51" y="479"/>
                      <a:pt x="39" y="527"/>
                      <a:pt x="64" y="559"/>
                    </a:cubicBezTo>
                    <a:cubicBezTo>
                      <a:pt x="80" y="580"/>
                      <a:pt x="136" y="591"/>
                      <a:pt x="136" y="591"/>
                    </a:cubicBezTo>
                    <a:cubicBezTo>
                      <a:pt x="77" y="630"/>
                      <a:pt x="104" y="639"/>
                      <a:pt x="72" y="687"/>
                    </a:cubicBezTo>
                    <a:cubicBezTo>
                      <a:pt x="44" y="729"/>
                      <a:pt x="24" y="767"/>
                      <a:pt x="8" y="815"/>
                    </a:cubicBezTo>
                    <a:cubicBezTo>
                      <a:pt x="13" y="823"/>
                      <a:pt x="17" y="833"/>
                      <a:pt x="24" y="839"/>
                    </a:cubicBezTo>
                    <a:cubicBezTo>
                      <a:pt x="38" y="852"/>
                      <a:pt x="72" y="871"/>
                      <a:pt x="72" y="871"/>
                    </a:cubicBezTo>
                    <a:cubicBezTo>
                      <a:pt x="78" y="890"/>
                      <a:pt x="87" y="900"/>
                      <a:pt x="72" y="919"/>
                    </a:cubicBezTo>
                    <a:cubicBezTo>
                      <a:pt x="58" y="937"/>
                      <a:pt x="24" y="967"/>
                      <a:pt x="24" y="967"/>
                    </a:cubicBezTo>
                    <a:cubicBezTo>
                      <a:pt x="19" y="983"/>
                      <a:pt x="13" y="999"/>
                      <a:pt x="8" y="1015"/>
                    </a:cubicBezTo>
                    <a:cubicBezTo>
                      <a:pt x="5" y="1023"/>
                      <a:pt x="0" y="1039"/>
                      <a:pt x="0" y="1039"/>
                    </a:cubicBezTo>
                    <a:cubicBezTo>
                      <a:pt x="13" y="1089"/>
                      <a:pt x="22" y="1077"/>
                      <a:pt x="72" y="1087"/>
                    </a:cubicBezTo>
                    <a:cubicBezTo>
                      <a:pt x="69" y="1098"/>
                      <a:pt x="67" y="1108"/>
                      <a:pt x="64" y="1119"/>
                    </a:cubicBezTo>
                    <a:cubicBezTo>
                      <a:pt x="59" y="1135"/>
                      <a:pt x="48" y="1167"/>
                      <a:pt x="48" y="1167"/>
                    </a:cubicBezTo>
                    <a:cubicBezTo>
                      <a:pt x="95" y="1199"/>
                      <a:pt x="155" y="1175"/>
                      <a:pt x="208" y="1167"/>
                    </a:cubicBezTo>
                    <a:cubicBezTo>
                      <a:pt x="362" y="1173"/>
                      <a:pt x="409" y="1190"/>
                      <a:pt x="544" y="1159"/>
                    </a:cubicBezTo>
                    <a:close/>
                  </a:path>
                </a:pathLst>
              </a:custGeom>
              <a:gradFill rotWithShape="1">
                <a:gsLst>
                  <a:gs pos="0">
                    <a:srgbClr val="595959"/>
                  </a:gs>
                  <a:gs pos="100000">
                    <a:srgbClr val="C0C0C0"/>
                  </a:gs>
                </a:gsLst>
                <a:lin ang="0" scaled="1"/>
              </a:gradFill>
              <a:ln w="12700" cap="flat" cmpd="sng">
                <a:solidFill>
                  <a:schemeClr val="tx1"/>
                </a:solidFill>
                <a:prstDash val="solid"/>
                <a:round/>
                <a:headEnd type="none" w="sm" len="sm"/>
                <a:tailEnd type="none" w="lg" len="lg"/>
              </a:ln>
            </p:spPr>
            <p:txBody>
              <a:bodyPr/>
              <a:lstStyle/>
              <a:p>
                <a:endParaRPr lang="en-US"/>
              </a:p>
            </p:txBody>
          </p:sp>
          <p:sp>
            <p:nvSpPr>
              <p:cNvPr id="27755" name="Arc 6"/>
              <p:cNvSpPr>
                <a:spLocks/>
              </p:cNvSpPr>
              <p:nvPr/>
            </p:nvSpPr>
            <p:spPr bwMode="auto">
              <a:xfrm flipH="1">
                <a:off x="6504" y="1801"/>
                <a:ext cx="453" cy="315"/>
              </a:xfrm>
              <a:custGeom>
                <a:avLst/>
                <a:gdLst>
                  <a:gd name="T0" fmla="*/ 0 w 42955"/>
                  <a:gd name="T1" fmla="*/ 255 h 22688"/>
                  <a:gd name="T2" fmla="*/ 453 w 42955"/>
                  <a:gd name="T3" fmla="*/ 315 h 22688"/>
                  <a:gd name="T4" fmla="*/ 225 w 42955"/>
                  <a:gd name="T5" fmla="*/ 300 h 22688"/>
                  <a:gd name="T6" fmla="*/ 0 60000 65536"/>
                  <a:gd name="T7" fmla="*/ 0 60000 65536"/>
                  <a:gd name="T8" fmla="*/ 0 60000 65536"/>
                  <a:gd name="T9" fmla="*/ 0 w 42955"/>
                  <a:gd name="T10" fmla="*/ 0 h 22688"/>
                  <a:gd name="T11" fmla="*/ 42955 w 42955"/>
                  <a:gd name="T12" fmla="*/ 22688 h 22688"/>
                </a:gdLst>
                <a:ahLst/>
                <a:cxnLst>
                  <a:cxn ang="T6">
                    <a:pos x="T0" y="T1"/>
                  </a:cxn>
                  <a:cxn ang="T7">
                    <a:pos x="T2" y="T3"/>
                  </a:cxn>
                  <a:cxn ang="T8">
                    <a:pos x="T4" y="T5"/>
                  </a:cxn>
                </a:cxnLst>
                <a:rect l="T9" t="T10" r="T11" b="T12"/>
                <a:pathLst>
                  <a:path w="42955" h="22688" fill="none" extrusionOk="0">
                    <a:moveTo>
                      <a:pt x="0" y="18354"/>
                    </a:moveTo>
                    <a:cubicBezTo>
                      <a:pt x="1604" y="7799"/>
                      <a:pt x="10679" y="0"/>
                      <a:pt x="21355" y="0"/>
                    </a:cubicBezTo>
                    <a:cubicBezTo>
                      <a:pt x="33284" y="0"/>
                      <a:pt x="42955" y="9670"/>
                      <a:pt x="42955" y="21600"/>
                    </a:cubicBezTo>
                    <a:cubicBezTo>
                      <a:pt x="42955" y="21962"/>
                      <a:pt x="42945" y="22325"/>
                      <a:pt x="42927" y="22687"/>
                    </a:cubicBezTo>
                  </a:path>
                  <a:path w="42955" h="22688" stroke="0" extrusionOk="0">
                    <a:moveTo>
                      <a:pt x="0" y="18354"/>
                    </a:moveTo>
                    <a:cubicBezTo>
                      <a:pt x="1604" y="7799"/>
                      <a:pt x="10679" y="0"/>
                      <a:pt x="21355" y="0"/>
                    </a:cubicBezTo>
                    <a:cubicBezTo>
                      <a:pt x="33284" y="0"/>
                      <a:pt x="42955" y="9670"/>
                      <a:pt x="42955" y="21600"/>
                    </a:cubicBezTo>
                    <a:cubicBezTo>
                      <a:pt x="42955" y="21962"/>
                      <a:pt x="42945" y="22325"/>
                      <a:pt x="42927" y="22687"/>
                    </a:cubicBezTo>
                    <a:lnTo>
                      <a:pt x="21355" y="21600"/>
                    </a:lnTo>
                    <a:close/>
                  </a:path>
                </a:pathLst>
              </a:custGeom>
              <a:noFill/>
              <a:ln w="12700">
                <a:solidFill>
                  <a:schemeClr val="tx1"/>
                </a:solidFill>
                <a:round/>
                <a:headEnd type="none" w="sm" len="sm"/>
                <a:tailEnd type="none" w="lg" len="lg"/>
              </a:ln>
            </p:spPr>
            <p:txBody>
              <a:bodyPr wrap="none" anchor="ctr"/>
              <a:lstStyle/>
              <a:p>
                <a:endParaRPr lang="en-US"/>
              </a:p>
            </p:txBody>
          </p:sp>
          <p:sp>
            <p:nvSpPr>
              <p:cNvPr id="27756" name="Arc 7"/>
              <p:cNvSpPr>
                <a:spLocks/>
              </p:cNvSpPr>
              <p:nvPr/>
            </p:nvSpPr>
            <p:spPr bwMode="auto">
              <a:xfrm flipV="1">
                <a:off x="6466" y="1772"/>
                <a:ext cx="511" cy="348"/>
              </a:xfrm>
              <a:custGeom>
                <a:avLst/>
                <a:gdLst>
                  <a:gd name="T0" fmla="*/ 0 w 15760"/>
                  <a:gd name="T1" fmla="*/ 3 h 21600"/>
                  <a:gd name="T2" fmla="*/ 511 w 15760"/>
                  <a:gd name="T3" fmla="*/ 69 h 21600"/>
                  <a:gd name="T4" fmla="*/ 94 w 15760"/>
                  <a:gd name="T5" fmla="*/ 348 h 21600"/>
                  <a:gd name="T6" fmla="*/ 0 60000 65536"/>
                  <a:gd name="T7" fmla="*/ 0 60000 65536"/>
                  <a:gd name="T8" fmla="*/ 0 60000 65536"/>
                  <a:gd name="T9" fmla="*/ 0 w 15760"/>
                  <a:gd name="T10" fmla="*/ 0 h 21600"/>
                  <a:gd name="T11" fmla="*/ 15760 w 15760"/>
                  <a:gd name="T12" fmla="*/ 21600 h 21600"/>
                </a:gdLst>
                <a:ahLst/>
                <a:cxnLst>
                  <a:cxn ang="T6">
                    <a:pos x="T0" y="T1"/>
                  </a:cxn>
                  <a:cxn ang="T7">
                    <a:pos x="T2" y="T3"/>
                  </a:cxn>
                  <a:cxn ang="T8">
                    <a:pos x="T4" y="T5"/>
                  </a:cxn>
                </a:cxnLst>
                <a:rect l="T9" t="T10" r="T11" b="T12"/>
                <a:pathLst>
                  <a:path w="15760" h="21600" fill="none" extrusionOk="0">
                    <a:moveTo>
                      <a:pt x="-1" y="193"/>
                    </a:moveTo>
                    <a:cubicBezTo>
                      <a:pt x="956" y="64"/>
                      <a:pt x="1921" y="0"/>
                      <a:pt x="2887" y="0"/>
                    </a:cubicBezTo>
                    <a:cubicBezTo>
                      <a:pt x="7523" y="0"/>
                      <a:pt x="12036" y="1491"/>
                      <a:pt x="15759" y="4255"/>
                    </a:cubicBezTo>
                  </a:path>
                  <a:path w="15760" h="21600" stroke="0" extrusionOk="0">
                    <a:moveTo>
                      <a:pt x="-1" y="193"/>
                    </a:moveTo>
                    <a:cubicBezTo>
                      <a:pt x="956" y="64"/>
                      <a:pt x="1921" y="0"/>
                      <a:pt x="2887" y="0"/>
                    </a:cubicBezTo>
                    <a:cubicBezTo>
                      <a:pt x="7523" y="0"/>
                      <a:pt x="12036" y="1491"/>
                      <a:pt x="15759" y="4255"/>
                    </a:cubicBezTo>
                    <a:lnTo>
                      <a:pt x="2887" y="21600"/>
                    </a:lnTo>
                    <a:close/>
                  </a:path>
                </a:pathLst>
              </a:custGeom>
              <a:noFill/>
              <a:ln w="12700">
                <a:solidFill>
                  <a:schemeClr val="tx1"/>
                </a:solidFill>
                <a:round/>
                <a:headEnd type="none" w="sm" len="sm"/>
                <a:tailEnd type="none" w="lg" len="lg"/>
              </a:ln>
            </p:spPr>
            <p:txBody>
              <a:bodyPr wrap="none" anchor="ctr"/>
              <a:lstStyle/>
              <a:p>
                <a:endParaRPr lang="en-US"/>
              </a:p>
            </p:txBody>
          </p:sp>
          <p:sp>
            <p:nvSpPr>
              <p:cNvPr id="27757" name="Rectangle 8"/>
              <p:cNvSpPr>
                <a:spLocks noChangeArrowheads="1"/>
              </p:cNvSpPr>
              <p:nvPr/>
            </p:nvSpPr>
            <p:spPr bwMode="auto">
              <a:xfrm>
                <a:off x="5328" y="2268"/>
                <a:ext cx="1667" cy="192"/>
              </a:xfrm>
              <a:prstGeom prst="rect">
                <a:avLst/>
              </a:prstGeom>
              <a:solidFill>
                <a:schemeClr val="bg1"/>
              </a:solidFill>
              <a:ln w="12700">
                <a:solidFill>
                  <a:schemeClr val="tx1"/>
                </a:solidFill>
                <a:miter lim="800000"/>
                <a:headEnd type="none" w="sm" len="sm"/>
                <a:tailEnd type="none" w="lg" len="lg"/>
              </a:ln>
            </p:spPr>
            <p:txBody>
              <a:bodyPr wrap="none" anchor="ctr"/>
              <a:lstStyle/>
              <a:p>
                <a:endParaRPr lang="en-US">
                  <a:latin typeface="Calibri" pitchFamily="34" charset="0"/>
                  <a:cs typeface="Arial" charset="0"/>
                </a:endParaRPr>
              </a:p>
            </p:txBody>
          </p:sp>
          <p:sp>
            <p:nvSpPr>
              <p:cNvPr id="27758" name="Oval 9"/>
              <p:cNvSpPr>
                <a:spLocks noChangeArrowheads="1"/>
              </p:cNvSpPr>
              <p:nvPr/>
            </p:nvSpPr>
            <p:spPr bwMode="auto">
              <a:xfrm>
                <a:off x="5556" y="2088"/>
                <a:ext cx="69" cy="123"/>
              </a:xfrm>
              <a:prstGeom prst="ellipse">
                <a:avLst/>
              </a:prstGeom>
              <a:solidFill>
                <a:schemeClr val="bg1"/>
              </a:solidFill>
              <a:ln w="12700">
                <a:solidFill>
                  <a:schemeClr val="tx1"/>
                </a:solidFill>
                <a:round/>
                <a:headEnd type="none" w="sm" len="sm"/>
                <a:tailEnd type="none" w="lg" len="lg"/>
              </a:ln>
            </p:spPr>
            <p:txBody>
              <a:bodyPr wrap="none" anchor="ctr"/>
              <a:lstStyle/>
              <a:p>
                <a:endParaRPr lang="en-US">
                  <a:latin typeface="Calibri" pitchFamily="34" charset="0"/>
                  <a:cs typeface="Arial" charset="0"/>
                </a:endParaRPr>
              </a:p>
            </p:txBody>
          </p:sp>
          <p:sp>
            <p:nvSpPr>
              <p:cNvPr id="27759" name="Line 10"/>
              <p:cNvSpPr>
                <a:spLocks noChangeShapeType="1"/>
              </p:cNvSpPr>
              <p:nvPr/>
            </p:nvSpPr>
            <p:spPr bwMode="auto">
              <a:xfrm>
                <a:off x="5591" y="2214"/>
                <a:ext cx="0" cy="51"/>
              </a:xfrm>
              <a:prstGeom prst="line">
                <a:avLst/>
              </a:prstGeom>
              <a:noFill/>
              <a:ln w="12700">
                <a:solidFill>
                  <a:schemeClr val="tx1"/>
                </a:solidFill>
                <a:round/>
                <a:headEnd type="none" w="sm" len="sm"/>
                <a:tailEnd type="none" w="lg" len="lg"/>
              </a:ln>
            </p:spPr>
            <p:txBody>
              <a:bodyPr/>
              <a:lstStyle/>
              <a:p>
                <a:endParaRPr lang="en-US"/>
              </a:p>
            </p:txBody>
          </p:sp>
          <p:sp>
            <p:nvSpPr>
              <p:cNvPr id="27760" name="Oval 11"/>
              <p:cNvSpPr>
                <a:spLocks noChangeArrowheads="1"/>
              </p:cNvSpPr>
              <p:nvPr/>
            </p:nvSpPr>
            <p:spPr bwMode="auto">
              <a:xfrm>
                <a:off x="6096" y="2090"/>
                <a:ext cx="69" cy="123"/>
              </a:xfrm>
              <a:prstGeom prst="ellipse">
                <a:avLst/>
              </a:prstGeom>
              <a:solidFill>
                <a:schemeClr val="bg1"/>
              </a:solidFill>
              <a:ln w="12700">
                <a:solidFill>
                  <a:schemeClr val="tx1"/>
                </a:solidFill>
                <a:round/>
                <a:headEnd type="none" w="sm" len="sm"/>
                <a:tailEnd type="none" w="lg" len="lg"/>
              </a:ln>
            </p:spPr>
            <p:txBody>
              <a:bodyPr wrap="none" anchor="ctr"/>
              <a:lstStyle/>
              <a:p>
                <a:endParaRPr lang="en-US">
                  <a:latin typeface="Calibri" pitchFamily="34" charset="0"/>
                  <a:cs typeface="Arial" charset="0"/>
                </a:endParaRPr>
              </a:p>
            </p:txBody>
          </p:sp>
          <p:sp>
            <p:nvSpPr>
              <p:cNvPr id="27761" name="Line 12"/>
              <p:cNvSpPr>
                <a:spLocks noChangeShapeType="1"/>
              </p:cNvSpPr>
              <p:nvPr/>
            </p:nvSpPr>
            <p:spPr bwMode="auto">
              <a:xfrm>
                <a:off x="6131" y="2216"/>
                <a:ext cx="0" cy="51"/>
              </a:xfrm>
              <a:prstGeom prst="line">
                <a:avLst/>
              </a:prstGeom>
              <a:noFill/>
              <a:ln w="12700">
                <a:solidFill>
                  <a:schemeClr val="tx1"/>
                </a:solidFill>
                <a:round/>
                <a:headEnd type="none" w="sm" len="sm"/>
                <a:tailEnd type="none" w="lg" len="lg"/>
              </a:ln>
            </p:spPr>
            <p:txBody>
              <a:bodyPr/>
              <a:lstStyle/>
              <a:p>
                <a:endParaRPr lang="en-US"/>
              </a:p>
            </p:txBody>
          </p:sp>
          <p:sp>
            <p:nvSpPr>
              <p:cNvPr id="27762" name="Freeform 13"/>
              <p:cNvSpPr>
                <a:spLocks/>
              </p:cNvSpPr>
              <p:nvPr/>
            </p:nvSpPr>
            <p:spPr bwMode="auto">
              <a:xfrm>
                <a:off x="6959" y="2055"/>
                <a:ext cx="24" cy="203"/>
              </a:xfrm>
              <a:custGeom>
                <a:avLst/>
                <a:gdLst>
                  <a:gd name="T0" fmla="*/ 0 w 24"/>
                  <a:gd name="T1" fmla="*/ 0 h 203"/>
                  <a:gd name="T2" fmla="*/ 10 w 24"/>
                  <a:gd name="T3" fmla="*/ 41 h 203"/>
                  <a:gd name="T4" fmla="*/ 22 w 24"/>
                  <a:gd name="T5" fmla="*/ 86 h 203"/>
                  <a:gd name="T6" fmla="*/ 22 w 24"/>
                  <a:gd name="T7" fmla="*/ 203 h 203"/>
                  <a:gd name="T8" fmla="*/ 0 60000 65536"/>
                  <a:gd name="T9" fmla="*/ 0 60000 65536"/>
                  <a:gd name="T10" fmla="*/ 0 60000 65536"/>
                  <a:gd name="T11" fmla="*/ 0 60000 65536"/>
                  <a:gd name="T12" fmla="*/ 0 w 24"/>
                  <a:gd name="T13" fmla="*/ 0 h 203"/>
                  <a:gd name="T14" fmla="*/ 24 w 24"/>
                  <a:gd name="T15" fmla="*/ 203 h 203"/>
                </a:gdLst>
                <a:ahLst/>
                <a:cxnLst>
                  <a:cxn ang="T8">
                    <a:pos x="T0" y="T1"/>
                  </a:cxn>
                  <a:cxn ang="T9">
                    <a:pos x="T2" y="T3"/>
                  </a:cxn>
                  <a:cxn ang="T10">
                    <a:pos x="T4" y="T5"/>
                  </a:cxn>
                  <a:cxn ang="T11">
                    <a:pos x="T6" y="T7"/>
                  </a:cxn>
                </a:cxnLst>
                <a:rect l="T12" t="T13" r="T14" b="T15"/>
                <a:pathLst>
                  <a:path w="24" h="203">
                    <a:moveTo>
                      <a:pt x="0" y="0"/>
                    </a:moveTo>
                    <a:cubicBezTo>
                      <a:pt x="3" y="13"/>
                      <a:pt x="6" y="27"/>
                      <a:pt x="10" y="41"/>
                    </a:cubicBezTo>
                    <a:cubicBezTo>
                      <a:pt x="14" y="55"/>
                      <a:pt x="20" y="59"/>
                      <a:pt x="22" y="86"/>
                    </a:cubicBezTo>
                    <a:cubicBezTo>
                      <a:pt x="24" y="113"/>
                      <a:pt x="23" y="158"/>
                      <a:pt x="22" y="203"/>
                    </a:cubicBezTo>
                  </a:path>
                </a:pathLst>
              </a:custGeom>
              <a:noFill/>
              <a:ln w="12700" cap="flat" cmpd="sng">
                <a:solidFill>
                  <a:schemeClr val="tx1"/>
                </a:solidFill>
                <a:prstDash val="solid"/>
                <a:round/>
                <a:headEnd type="none" w="sm" len="sm"/>
                <a:tailEnd type="none" w="lg" len="lg"/>
              </a:ln>
            </p:spPr>
            <p:txBody>
              <a:bodyPr/>
              <a:lstStyle/>
              <a:p>
                <a:endParaRPr lang="en-US"/>
              </a:p>
            </p:txBody>
          </p:sp>
          <p:sp>
            <p:nvSpPr>
              <p:cNvPr id="27763" name="Freeform 14"/>
              <p:cNvSpPr>
                <a:spLocks/>
              </p:cNvSpPr>
              <p:nvPr/>
            </p:nvSpPr>
            <p:spPr bwMode="auto">
              <a:xfrm>
                <a:off x="6531" y="2177"/>
                <a:ext cx="125" cy="52"/>
              </a:xfrm>
              <a:custGeom>
                <a:avLst/>
                <a:gdLst>
                  <a:gd name="T0" fmla="*/ 0 w 125"/>
                  <a:gd name="T1" fmla="*/ 18 h 52"/>
                  <a:gd name="T2" fmla="*/ 15 w 125"/>
                  <a:gd name="T3" fmla="*/ 0 h 52"/>
                  <a:gd name="T4" fmla="*/ 68 w 125"/>
                  <a:gd name="T5" fmla="*/ 18 h 52"/>
                  <a:gd name="T6" fmla="*/ 125 w 125"/>
                  <a:gd name="T7" fmla="*/ 52 h 52"/>
                  <a:gd name="T8" fmla="*/ 0 60000 65536"/>
                  <a:gd name="T9" fmla="*/ 0 60000 65536"/>
                  <a:gd name="T10" fmla="*/ 0 60000 65536"/>
                  <a:gd name="T11" fmla="*/ 0 60000 65536"/>
                  <a:gd name="T12" fmla="*/ 0 w 125"/>
                  <a:gd name="T13" fmla="*/ 0 h 52"/>
                  <a:gd name="T14" fmla="*/ 125 w 125"/>
                  <a:gd name="T15" fmla="*/ 52 h 52"/>
                </a:gdLst>
                <a:ahLst/>
                <a:cxnLst>
                  <a:cxn ang="T8">
                    <a:pos x="T0" y="T1"/>
                  </a:cxn>
                  <a:cxn ang="T9">
                    <a:pos x="T2" y="T3"/>
                  </a:cxn>
                  <a:cxn ang="T10">
                    <a:pos x="T4" y="T5"/>
                  </a:cxn>
                  <a:cxn ang="T11">
                    <a:pos x="T6" y="T7"/>
                  </a:cxn>
                </a:cxnLst>
                <a:rect l="T12" t="T13" r="T14" b="T15"/>
                <a:pathLst>
                  <a:path w="125" h="52">
                    <a:moveTo>
                      <a:pt x="0" y="18"/>
                    </a:moveTo>
                    <a:cubicBezTo>
                      <a:pt x="2" y="9"/>
                      <a:pt x="4" y="0"/>
                      <a:pt x="15" y="0"/>
                    </a:cubicBezTo>
                    <a:cubicBezTo>
                      <a:pt x="26" y="0"/>
                      <a:pt x="50" y="9"/>
                      <a:pt x="68" y="18"/>
                    </a:cubicBezTo>
                    <a:cubicBezTo>
                      <a:pt x="86" y="27"/>
                      <a:pt x="105" y="39"/>
                      <a:pt x="125" y="52"/>
                    </a:cubicBezTo>
                  </a:path>
                </a:pathLst>
              </a:custGeom>
              <a:noFill/>
              <a:ln w="12700" cap="flat" cmpd="sng">
                <a:solidFill>
                  <a:schemeClr val="tx1"/>
                </a:solidFill>
                <a:prstDash val="solid"/>
                <a:round/>
                <a:headEnd type="none" w="sm" len="sm"/>
                <a:tailEnd type="none" w="lg" len="lg"/>
              </a:ln>
            </p:spPr>
            <p:txBody>
              <a:bodyPr/>
              <a:lstStyle/>
              <a:p>
                <a:endParaRPr lang="en-US"/>
              </a:p>
            </p:txBody>
          </p:sp>
          <p:sp>
            <p:nvSpPr>
              <p:cNvPr id="27764" name="Oval 15"/>
              <p:cNvSpPr>
                <a:spLocks noChangeArrowheads="1"/>
              </p:cNvSpPr>
              <p:nvPr/>
            </p:nvSpPr>
            <p:spPr bwMode="auto">
              <a:xfrm>
                <a:off x="6530" y="2214"/>
                <a:ext cx="66" cy="42"/>
              </a:xfrm>
              <a:prstGeom prst="ellipse">
                <a:avLst/>
              </a:prstGeom>
              <a:noFill/>
              <a:ln w="12700">
                <a:solidFill>
                  <a:schemeClr val="tx1"/>
                </a:solidFill>
                <a:round/>
                <a:headEnd type="none" w="sm" len="sm"/>
                <a:tailEnd type="none" w="lg" len="lg"/>
              </a:ln>
            </p:spPr>
            <p:txBody>
              <a:bodyPr wrap="none" anchor="ctr"/>
              <a:lstStyle/>
              <a:p>
                <a:endParaRPr lang="en-US">
                  <a:latin typeface="Calibri" pitchFamily="34" charset="0"/>
                  <a:cs typeface="Arial" charset="0"/>
                </a:endParaRPr>
              </a:p>
            </p:txBody>
          </p:sp>
          <p:sp>
            <p:nvSpPr>
              <p:cNvPr id="27765" name="Freeform 16"/>
              <p:cNvSpPr>
                <a:spLocks/>
              </p:cNvSpPr>
              <p:nvPr/>
            </p:nvSpPr>
            <p:spPr bwMode="auto">
              <a:xfrm>
                <a:off x="6510" y="2118"/>
                <a:ext cx="18" cy="144"/>
              </a:xfrm>
              <a:custGeom>
                <a:avLst/>
                <a:gdLst>
                  <a:gd name="T0" fmla="*/ 0 w 18"/>
                  <a:gd name="T1" fmla="*/ 0 h 144"/>
                  <a:gd name="T2" fmla="*/ 11 w 18"/>
                  <a:gd name="T3" fmla="*/ 62 h 144"/>
                  <a:gd name="T4" fmla="*/ 18 w 18"/>
                  <a:gd name="T5" fmla="*/ 89 h 144"/>
                  <a:gd name="T6" fmla="*/ 9 w 18"/>
                  <a:gd name="T7" fmla="*/ 144 h 144"/>
                  <a:gd name="T8" fmla="*/ 0 60000 65536"/>
                  <a:gd name="T9" fmla="*/ 0 60000 65536"/>
                  <a:gd name="T10" fmla="*/ 0 60000 65536"/>
                  <a:gd name="T11" fmla="*/ 0 60000 65536"/>
                  <a:gd name="T12" fmla="*/ 0 w 18"/>
                  <a:gd name="T13" fmla="*/ 0 h 144"/>
                  <a:gd name="T14" fmla="*/ 18 w 18"/>
                  <a:gd name="T15" fmla="*/ 144 h 144"/>
                </a:gdLst>
                <a:ahLst/>
                <a:cxnLst>
                  <a:cxn ang="T8">
                    <a:pos x="T0" y="T1"/>
                  </a:cxn>
                  <a:cxn ang="T9">
                    <a:pos x="T2" y="T3"/>
                  </a:cxn>
                  <a:cxn ang="T10">
                    <a:pos x="T4" y="T5"/>
                  </a:cxn>
                  <a:cxn ang="T11">
                    <a:pos x="T6" y="T7"/>
                  </a:cxn>
                </a:cxnLst>
                <a:rect l="T12" t="T13" r="T14" b="T15"/>
                <a:pathLst>
                  <a:path w="18" h="144">
                    <a:moveTo>
                      <a:pt x="0" y="0"/>
                    </a:moveTo>
                    <a:cubicBezTo>
                      <a:pt x="4" y="23"/>
                      <a:pt x="8" y="47"/>
                      <a:pt x="11" y="62"/>
                    </a:cubicBezTo>
                    <a:cubicBezTo>
                      <a:pt x="14" y="77"/>
                      <a:pt x="18" y="75"/>
                      <a:pt x="18" y="89"/>
                    </a:cubicBezTo>
                    <a:cubicBezTo>
                      <a:pt x="18" y="103"/>
                      <a:pt x="13" y="123"/>
                      <a:pt x="9" y="144"/>
                    </a:cubicBezTo>
                  </a:path>
                </a:pathLst>
              </a:custGeom>
              <a:noFill/>
              <a:ln w="12700" cap="flat" cmpd="sng">
                <a:solidFill>
                  <a:schemeClr val="tx1"/>
                </a:solidFill>
                <a:prstDash val="solid"/>
                <a:round/>
                <a:headEnd type="none" w="sm" len="sm"/>
                <a:tailEnd type="none" w="lg" len="lg"/>
              </a:ln>
            </p:spPr>
            <p:txBody>
              <a:bodyPr/>
              <a:lstStyle/>
              <a:p>
                <a:endParaRPr lang="en-US"/>
              </a:p>
            </p:txBody>
          </p:sp>
          <p:sp>
            <p:nvSpPr>
              <p:cNvPr id="27766" name="Freeform 17"/>
              <p:cNvSpPr>
                <a:spLocks/>
              </p:cNvSpPr>
              <p:nvPr/>
            </p:nvSpPr>
            <p:spPr bwMode="auto">
              <a:xfrm>
                <a:off x="5348" y="2332"/>
                <a:ext cx="1367" cy="1340"/>
              </a:xfrm>
              <a:custGeom>
                <a:avLst/>
                <a:gdLst>
                  <a:gd name="T0" fmla="*/ 52 w 1367"/>
                  <a:gd name="T1" fmla="*/ 1292 h 1340"/>
                  <a:gd name="T2" fmla="*/ 52 w 1367"/>
                  <a:gd name="T3" fmla="*/ 1124 h 1340"/>
                  <a:gd name="T4" fmla="*/ 68 w 1367"/>
                  <a:gd name="T5" fmla="*/ 1068 h 1340"/>
                  <a:gd name="T6" fmla="*/ 108 w 1367"/>
                  <a:gd name="T7" fmla="*/ 1068 h 1340"/>
                  <a:gd name="T8" fmla="*/ 132 w 1367"/>
                  <a:gd name="T9" fmla="*/ 1060 h 1340"/>
                  <a:gd name="T10" fmla="*/ 60 w 1367"/>
                  <a:gd name="T11" fmla="*/ 1020 h 1340"/>
                  <a:gd name="T12" fmla="*/ 28 w 1367"/>
                  <a:gd name="T13" fmla="*/ 844 h 1340"/>
                  <a:gd name="T14" fmla="*/ 36 w 1367"/>
                  <a:gd name="T15" fmla="*/ 820 h 1340"/>
                  <a:gd name="T16" fmla="*/ 132 w 1367"/>
                  <a:gd name="T17" fmla="*/ 788 h 1340"/>
                  <a:gd name="T18" fmla="*/ 28 w 1367"/>
                  <a:gd name="T19" fmla="*/ 660 h 1340"/>
                  <a:gd name="T20" fmla="*/ 108 w 1367"/>
                  <a:gd name="T21" fmla="*/ 484 h 1340"/>
                  <a:gd name="T22" fmla="*/ 164 w 1367"/>
                  <a:gd name="T23" fmla="*/ 188 h 1340"/>
                  <a:gd name="T24" fmla="*/ 220 w 1367"/>
                  <a:gd name="T25" fmla="*/ 12 h 1340"/>
                  <a:gd name="T26" fmla="*/ 268 w 1367"/>
                  <a:gd name="T27" fmla="*/ 4 h 1340"/>
                  <a:gd name="T28" fmla="*/ 332 w 1367"/>
                  <a:gd name="T29" fmla="*/ 12 h 1340"/>
                  <a:gd name="T30" fmla="*/ 348 w 1367"/>
                  <a:gd name="T31" fmla="*/ 60 h 1340"/>
                  <a:gd name="T32" fmla="*/ 396 w 1367"/>
                  <a:gd name="T33" fmla="*/ 92 h 1340"/>
                  <a:gd name="T34" fmla="*/ 452 w 1367"/>
                  <a:gd name="T35" fmla="*/ 100 h 1340"/>
                  <a:gd name="T36" fmla="*/ 500 w 1367"/>
                  <a:gd name="T37" fmla="*/ 84 h 1340"/>
                  <a:gd name="T38" fmla="*/ 604 w 1367"/>
                  <a:gd name="T39" fmla="*/ 92 h 1340"/>
                  <a:gd name="T40" fmla="*/ 700 w 1367"/>
                  <a:gd name="T41" fmla="*/ 220 h 1340"/>
                  <a:gd name="T42" fmla="*/ 796 w 1367"/>
                  <a:gd name="T43" fmla="*/ 108 h 1340"/>
                  <a:gd name="T44" fmla="*/ 868 w 1367"/>
                  <a:gd name="T45" fmla="*/ 68 h 1340"/>
                  <a:gd name="T46" fmla="*/ 988 w 1367"/>
                  <a:gd name="T47" fmla="*/ 92 h 1340"/>
                  <a:gd name="T48" fmla="*/ 1036 w 1367"/>
                  <a:gd name="T49" fmla="*/ 172 h 1340"/>
                  <a:gd name="T50" fmla="*/ 1132 w 1367"/>
                  <a:gd name="T51" fmla="*/ 332 h 1340"/>
                  <a:gd name="T52" fmla="*/ 1180 w 1367"/>
                  <a:gd name="T53" fmla="*/ 396 h 1340"/>
                  <a:gd name="T54" fmla="*/ 1244 w 1367"/>
                  <a:gd name="T55" fmla="*/ 404 h 1340"/>
                  <a:gd name="T56" fmla="*/ 1316 w 1367"/>
                  <a:gd name="T57" fmla="*/ 548 h 1340"/>
                  <a:gd name="T58" fmla="*/ 1268 w 1367"/>
                  <a:gd name="T59" fmla="*/ 660 h 1340"/>
                  <a:gd name="T60" fmla="*/ 1220 w 1367"/>
                  <a:gd name="T61" fmla="*/ 788 h 1340"/>
                  <a:gd name="T62" fmla="*/ 1332 w 1367"/>
                  <a:gd name="T63" fmla="*/ 972 h 1340"/>
                  <a:gd name="T64" fmla="*/ 1308 w 1367"/>
                  <a:gd name="T65" fmla="*/ 1124 h 1340"/>
                  <a:gd name="T66" fmla="*/ 1260 w 1367"/>
                  <a:gd name="T67" fmla="*/ 1228 h 1340"/>
                  <a:gd name="T68" fmla="*/ 1228 w 1367"/>
                  <a:gd name="T69" fmla="*/ 1340 h 1340"/>
                  <a:gd name="T70" fmla="*/ 52 w 1367"/>
                  <a:gd name="T71" fmla="*/ 1292 h 13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67"/>
                  <a:gd name="T109" fmla="*/ 0 h 1340"/>
                  <a:gd name="T110" fmla="*/ 1367 w 1367"/>
                  <a:gd name="T111" fmla="*/ 1340 h 13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67" h="1340">
                    <a:moveTo>
                      <a:pt x="52" y="1292"/>
                    </a:moveTo>
                    <a:cubicBezTo>
                      <a:pt x="40" y="1209"/>
                      <a:pt x="40" y="1234"/>
                      <a:pt x="52" y="1124"/>
                    </a:cubicBezTo>
                    <a:cubicBezTo>
                      <a:pt x="54" y="1105"/>
                      <a:pt x="51" y="1077"/>
                      <a:pt x="68" y="1068"/>
                    </a:cubicBezTo>
                    <a:cubicBezTo>
                      <a:pt x="80" y="1062"/>
                      <a:pt x="95" y="1068"/>
                      <a:pt x="108" y="1068"/>
                    </a:cubicBezTo>
                    <a:cubicBezTo>
                      <a:pt x="116" y="1065"/>
                      <a:pt x="136" y="1067"/>
                      <a:pt x="132" y="1060"/>
                    </a:cubicBezTo>
                    <a:cubicBezTo>
                      <a:pt x="118" y="1037"/>
                      <a:pt x="84" y="1028"/>
                      <a:pt x="60" y="1020"/>
                    </a:cubicBezTo>
                    <a:cubicBezTo>
                      <a:pt x="0" y="960"/>
                      <a:pt x="16" y="958"/>
                      <a:pt x="28" y="844"/>
                    </a:cubicBezTo>
                    <a:cubicBezTo>
                      <a:pt x="29" y="836"/>
                      <a:pt x="30" y="826"/>
                      <a:pt x="36" y="820"/>
                    </a:cubicBezTo>
                    <a:cubicBezTo>
                      <a:pt x="55" y="801"/>
                      <a:pt x="109" y="792"/>
                      <a:pt x="132" y="788"/>
                    </a:cubicBezTo>
                    <a:cubicBezTo>
                      <a:pt x="61" y="770"/>
                      <a:pt x="50" y="725"/>
                      <a:pt x="28" y="660"/>
                    </a:cubicBezTo>
                    <a:cubicBezTo>
                      <a:pt x="42" y="591"/>
                      <a:pt x="45" y="526"/>
                      <a:pt x="108" y="484"/>
                    </a:cubicBezTo>
                    <a:cubicBezTo>
                      <a:pt x="71" y="428"/>
                      <a:pt x="70" y="219"/>
                      <a:pt x="164" y="188"/>
                    </a:cubicBezTo>
                    <a:cubicBezTo>
                      <a:pt x="168" y="149"/>
                      <a:pt x="162" y="31"/>
                      <a:pt x="220" y="12"/>
                    </a:cubicBezTo>
                    <a:cubicBezTo>
                      <a:pt x="235" y="7"/>
                      <a:pt x="252" y="7"/>
                      <a:pt x="268" y="4"/>
                    </a:cubicBezTo>
                    <a:cubicBezTo>
                      <a:pt x="289" y="7"/>
                      <a:pt x="314" y="0"/>
                      <a:pt x="332" y="12"/>
                    </a:cubicBezTo>
                    <a:cubicBezTo>
                      <a:pt x="346" y="22"/>
                      <a:pt x="334" y="51"/>
                      <a:pt x="348" y="60"/>
                    </a:cubicBezTo>
                    <a:cubicBezTo>
                      <a:pt x="364" y="71"/>
                      <a:pt x="396" y="92"/>
                      <a:pt x="396" y="92"/>
                    </a:cubicBezTo>
                    <a:cubicBezTo>
                      <a:pt x="409" y="132"/>
                      <a:pt x="396" y="119"/>
                      <a:pt x="452" y="100"/>
                    </a:cubicBezTo>
                    <a:cubicBezTo>
                      <a:pt x="468" y="95"/>
                      <a:pt x="500" y="84"/>
                      <a:pt x="500" y="84"/>
                    </a:cubicBezTo>
                    <a:cubicBezTo>
                      <a:pt x="535" y="87"/>
                      <a:pt x="570" y="84"/>
                      <a:pt x="604" y="92"/>
                    </a:cubicBezTo>
                    <a:cubicBezTo>
                      <a:pt x="657" y="104"/>
                      <a:pt x="674" y="182"/>
                      <a:pt x="700" y="220"/>
                    </a:cubicBezTo>
                    <a:cubicBezTo>
                      <a:pt x="752" y="203"/>
                      <a:pt x="757" y="142"/>
                      <a:pt x="796" y="108"/>
                    </a:cubicBezTo>
                    <a:cubicBezTo>
                      <a:pt x="830" y="78"/>
                      <a:pt x="835" y="79"/>
                      <a:pt x="868" y="68"/>
                    </a:cubicBezTo>
                    <a:cubicBezTo>
                      <a:pt x="883" y="69"/>
                      <a:pt x="964" y="60"/>
                      <a:pt x="988" y="92"/>
                    </a:cubicBezTo>
                    <a:cubicBezTo>
                      <a:pt x="1007" y="117"/>
                      <a:pt x="1036" y="172"/>
                      <a:pt x="1036" y="172"/>
                    </a:cubicBezTo>
                    <a:cubicBezTo>
                      <a:pt x="1049" y="237"/>
                      <a:pt x="1097" y="277"/>
                      <a:pt x="1132" y="332"/>
                    </a:cubicBezTo>
                    <a:cubicBezTo>
                      <a:pt x="1148" y="357"/>
                      <a:pt x="1148" y="387"/>
                      <a:pt x="1180" y="396"/>
                    </a:cubicBezTo>
                    <a:cubicBezTo>
                      <a:pt x="1201" y="402"/>
                      <a:pt x="1223" y="401"/>
                      <a:pt x="1244" y="404"/>
                    </a:cubicBezTo>
                    <a:cubicBezTo>
                      <a:pt x="1276" y="447"/>
                      <a:pt x="1299" y="497"/>
                      <a:pt x="1316" y="548"/>
                    </a:cubicBezTo>
                    <a:cubicBezTo>
                      <a:pt x="1301" y="592"/>
                      <a:pt x="1301" y="627"/>
                      <a:pt x="1268" y="660"/>
                    </a:cubicBezTo>
                    <a:cubicBezTo>
                      <a:pt x="1253" y="704"/>
                      <a:pt x="1232" y="740"/>
                      <a:pt x="1220" y="788"/>
                    </a:cubicBezTo>
                    <a:cubicBezTo>
                      <a:pt x="1271" y="839"/>
                      <a:pt x="1309" y="902"/>
                      <a:pt x="1332" y="972"/>
                    </a:cubicBezTo>
                    <a:cubicBezTo>
                      <a:pt x="1335" y="1020"/>
                      <a:pt x="1367" y="1104"/>
                      <a:pt x="1308" y="1124"/>
                    </a:cubicBezTo>
                    <a:cubicBezTo>
                      <a:pt x="1286" y="1157"/>
                      <a:pt x="1282" y="1194"/>
                      <a:pt x="1260" y="1228"/>
                    </a:cubicBezTo>
                    <a:cubicBezTo>
                      <a:pt x="1258" y="1240"/>
                      <a:pt x="1250" y="1340"/>
                      <a:pt x="1228" y="1340"/>
                    </a:cubicBezTo>
                    <a:lnTo>
                      <a:pt x="52" y="1292"/>
                    </a:lnTo>
                    <a:close/>
                  </a:path>
                </a:pathLst>
              </a:custGeom>
              <a:gradFill rotWithShape="1">
                <a:gsLst>
                  <a:gs pos="0">
                    <a:srgbClr val="3B3B3B"/>
                  </a:gs>
                  <a:gs pos="100000">
                    <a:srgbClr val="808080"/>
                  </a:gs>
                </a:gsLst>
                <a:lin ang="0" scaled="1"/>
              </a:gradFill>
              <a:ln w="12700" cap="flat" cmpd="sng">
                <a:solidFill>
                  <a:schemeClr val="tx1"/>
                </a:solidFill>
                <a:prstDash val="solid"/>
                <a:round/>
                <a:headEnd type="none" w="sm" len="sm"/>
                <a:tailEnd type="none" w="lg" len="lg"/>
              </a:ln>
            </p:spPr>
            <p:txBody>
              <a:bodyPr/>
              <a:lstStyle/>
              <a:p>
                <a:endParaRPr lang="en-US"/>
              </a:p>
            </p:txBody>
          </p:sp>
          <p:sp>
            <p:nvSpPr>
              <p:cNvPr id="27767" name="Freeform 18"/>
              <p:cNvSpPr>
                <a:spLocks/>
              </p:cNvSpPr>
              <p:nvPr/>
            </p:nvSpPr>
            <p:spPr bwMode="auto">
              <a:xfrm>
                <a:off x="6183" y="2392"/>
                <a:ext cx="1380" cy="1299"/>
              </a:xfrm>
              <a:custGeom>
                <a:avLst/>
                <a:gdLst>
                  <a:gd name="T0" fmla="*/ 1321 w 1380"/>
                  <a:gd name="T1" fmla="*/ 1256 h 1299"/>
                  <a:gd name="T2" fmla="*/ 1369 w 1380"/>
                  <a:gd name="T3" fmla="*/ 1160 h 1299"/>
                  <a:gd name="T4" fmla="*/ 1377 w 1380"/>
                  <a:gd name="T5" fmla="*/ 1016 h 1299"/>
                  <a:gd name="T6" fmla="*/ 1305 w 1380"/>
                  <a:gd name="T7" fmla="*/ 736 h 1299"/>
                  <a:gd name="T8" fmla="*/ 1297 w 1380"/>
                  <a:gd name="T9" fmla="*/ 608 h 1299"/>
                  <a:gd name="T10" fmla="*/ 1249 w 1380"/>
                  <a:gd name="T11" fmla="*/ 456 h 1299"/>
                  <a:gd name="T12" fmla="*/ 1201 w 1380"/>
                  <a:gd name="T13" fmla="*/ 432 h 1299"/>
                  <a:gd name="T14" fmla="*/ 1105 w 1380"/>
                  <a:gd name="T15" fmla="*/ 264 h 1299"/>
                  <a:gd name="T16" fmla="*/ 993 w 1380"/>
                  <a:gd name="T17" fmla="*/ 80 h 1299"/>
                  <a:gd name="T18" fmla="*/ 913 w 1380"/>
                  <a:gd name="T19" fmla="*/ 8 h 1299"/>
                  <a:gd name="T20" fmla="*/ 705 w 1380"/>
                  <a:gd name="T21" fmla="*/ 24 h 1299"/>
                  <a:gd name="T22" fmla="*/ 697 w 1380"/>
                  <a:gd name="T23" fmla="*/ 56 h 1299"/>
                  <a:gd name="T24" fmla="*/ 657 w 1380"/>
                  <a:gd name="T25" fmla="*/ 104 h 1299"/>
                  <a:gd name="T26" fmla="*/ 641 w 1380"/>
                  <a:gd name="T27" fmla="*/ 192 h 1299"/>
                  <a:gd name="T28" fmla="*/ 625 w 1380"/>
                  <a:gd name="T29" fmla="*/ 168 h 1299"/>
                  <a:gd name="T30" fmla="*/ 577 w 1380"/>
                  <a:gd name="T31" fmla="*/ 136 h 1299"/>
                  <a:gd name="T32" fmla="*/ 641 w 1380"/>
                  <a:gd name="T33" fmla="*/ 72 h 1299"/>
                  <a:gd name="T34" fmla="*/ 569 w 1380"/>
                  <a:gd name="T35" fmla="*/ 56 h 1299"/>
                  <a:gd name="T36" fmla="*/ 521 w 1380"/>
                  <a:gd name="T37" fmla="*/ 72 h 1299"/>
                  <a:gd name="T38" fmla="*/ 569 w 1380"/>
                  <a:gd name="T39" fmla="*/ 344 h 1299"/>
                  <a:gd name="T40" fmla="*/ 625 w 1380"/>
                  <a:gd name="T41" fmla="*/ 360 h 1299"/>
                  <a:gd name="T42" fmla="*/ 713 w 1380"/>
                  <a:gd name="T43" fmla="*/ 288 h 1299"/>
                  <a:gd name="T44" fmla="*/ 721 w 1380"/>
                  <a:gd name="T45" fmla="*/ 248 h 1299"/>
                  <a:gd name="T46" fmla="*/ 737 w 1380"/>
                  <a:gd name="T47" fmla="*/ 200 h 1299"/>
                  <a:gd name="T48" fmla="*/ 673 w 1380"/>
                  <a:gd name="T49" fmla="*/ 0 h 1299"/>
                  <a:gd name="T50" fmla="*/ 497 w 1380"/>
                  <a:gd name="T51" fmla="*/ 48 h 1299"/>
                  <a:gd name="T52" fmla="*/ 377 w 1380"/>
                  <a:gd name="T53" fmla="*/ 328 h 1299"/>
                  <a:gd name="T54" fmla="*/ 385 w 1380"/>
                  <a:gd name="T55" fmla="*/ 448 h 1299"/>
                  <a:gd name="T56" fmla="*/ 433 w 1380"/>
                  <a:gd name="T57" fmla="*/ 528 h 1299"/>
                  <a:gd name="T58" fmla="*/ 441 w 1380"/>
                  <a:gd name="T59" fmla="*/ 560 h 1299"/>
                  <a:gd name="T60" fmla="*/ 497 w 1380"/>
                  <a:gd name="T61" fmla="*/ 576 h 1299"/>
                  <a:gd name="T62" fmla="*/ 425 w 1380"/>
                  <a:gd name="T63" fmla="*/ 608 h 1299"/>
                  <a:gd name="T64" fmla="*/ 377 w 1380"/>
                  <a:gd name="T65" fmla="*/ 640 h 1299"/>
                  <a:gd name="T66" fmla="*/ 321 w 1380"/>
                  <a:gd name="T67" fmla="*/ 720 h 1299"/>
                  <a:gd name="T68" fmla="*/ 273 w 1380"/>
                  <a:gd name="T69" fmla="*/ 888 h 1299"/>
                  <a:gd name="T70" fmla="*/ 225 w 1380"/>
                  <a:gd name="T71" fmla="*/ 920 h 1299"/>
                  <a:gd name="T72" fmla="*/ 129 w 1380"/>
                  <a:gd name="T73" fmla="*/ 928 h 1299"/>
                  <a:gd name="T74" fmla="*/ 57 w 1380"/>
                  <a:gd name="T75" fmla="*/ 1000 h 1299"/>
                  <a:gd name="T76" fmla="*/ 17 w 1380"/>
                  <a:gd name="T77" fmla="*/ 1128 h 1299"/>
                  <a:gd name="T78" fmla="*/ 17 w 1380"/>
                  <a:gd name="T79" fmla="*/ 1288 h 1299"/>
                  <a:gd name="T80" fmla="*/ 25 w 1380"/>
                  <a:gd name="T81" fmla="*/ 1256 h 1299"/>
                  <a:gd name="T82" fmla="*/ 1321 w 1380"/>
                  <a:gd name="T83" fmla="*/ 1256 h 12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0"/>
                  <a:gd name="T127" fmla="*/ 0 h 1299"/>
                  <a:gd name="T128" fmla="*/ 1380 w 1380"/>
                  <a:gd name="T129" fmla="*/ 1299 h 12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0" h="1299">
                    <a:moveTo>
                      <a:pt x="1321" y="1256"/>
                    </a:moveTo>
                    <a:cubicBezTo>
                      <a:pt x="1340" y="1227"/>
                      <a:pt x="1358" y="1193"/>
                      <a:pt x="1369" y="1160"/>
                    </a:cubicBezTo>
                    <a:cubicBezTo>
                      <a:pt x="1380" y="1064"/>
                      <a:pt x="1377" y="1112"/>
                      <a:pt x="1377" y="1016"/>
                    </a:cubicBezTo>
                    <a:cubicBezTo>
                      <a:pt x="1353" y="923"/>
                      <a:pt x="1324" y="831"/>
                      <a:pt x="1305" y="736"/>
                    </a:cubicBezTo>
                    <a:cubicBezTo>
                      <a:pt x="1297" y="694"/>
                      <a:pt x="1303" y="650"/>
                      <a:pt x="1297" y="608"/>
                    </a:cubicBezTo>
                    <a:cubicBezTo>
                      <a:pt x="1290" y="559"/>
                      <a:pt x="1264" y="502"/>
                      <a:pt x="1249" y="456"/>
                    </a:cubicBezTo>
                    <a:cubicBezTo>
                      <a:pt x="1243" y="439"/>
                      <a:pt x="1216" y="442"/>
                      <a:pt x="1201" y="432"/>
                    </a:cubicBezTo>
                    <a:cubicBezTo>
                      <a:pt x="1166" y="376"/>
                      <a:pt x="1134" y="322"/>
                      <a:pt x="1105" y="264"/>
                    </a:cubicBezTo>
                    <a:cubicBezTo>
                      <a:pt x="1068" y="190"/>
                      <a:pt x="1091" y="105"/>
                      <a:pt x="993" y="80"/>
                    </a:cubicBezTo>
                    <a:cubicBezTo>
                      <a:pt x="964" y="36"/>
                      <a:pt x="961" y="24"/>
                      <a:pt x="913" y="8"/>
                    </a:cubicBezTo>
                    <a:cubicBezTo>
                      <a:pt x="844" y="18"/>
                      <a:pt x="772" y="7"/>
                      <a:pt x="705" y="24"/>
                    </a:cubicBezTo>
                    <a:cubicBezTo>
                      <a:pt x="694" y="27"/>
                      <a:pt x="701" y="46"/>
                      <a:pt x="697" y="56"/>
                    </a:cubicBezTo>
                    <a:cubicBezTo>
                      <a:pt x="689" y="75"/>
                      <a:pt x="671" y="90"/>
                      <a:pt x="657" y="104"/>
                    </a:cubicBezTo>
                    <a:cubicBezTo>
                      <a:pt x="648" y="132"/>
                      <a:pt x="656" y="166"/>
                      <a:pt x="641" y="192"/>
                    </a:cubicBezTo>
                    <a:cubicBezTo>
                      <a:pt x="636" y="200"/>
                      <a:pt x="632" y="174"/>
                      <a:pt x="625" y="168"/>
                    </a:cubicBezTo>
                    <a:cubicBezTo>
                      <a:pt x="611" y="155"/>
                      <a:pt x="577" y="136"/>
                      <a:pt x="577" y="136"/>
                    </a:cubicBezTo>
                    <a:cubicBezTo>
                      <a:pt x="588" y="70"/>
                      <a:pt x="581" y="87"/>
                      <a:pt x="641" y="72"/>
                    </a:cubicBezTo>
                    <a:cubicBezTo>
                      <a:pt x="627" y="30"/>
                      <a:pt x="639" y="41"/>
                      <a:pt x="569" y="56"/>
                    </a:cubicBezTo>
                    <a:cubicBezTo>
                      <a:pt x="553" y="60"/>
                      <a:pt x="521" y="72"/>
                      <a:pt x="521" y="72"/>
                    </a:cubicBezTo>
                    <a:cubicBezTo>
                      <a:pt x="506" y="116"/>
                      <a:pt x="501" y="305"/>
                      <a:pt x="569" y="344"/>
                    </a:cubicBezTo>
                    <a:cubicBezTo>
                      <a:pt x="586" y="354"/>
                      <a:pt x="607" y="354"/>
                      <a:pt x="625" y="360"/>
                    </a:cubicBezTo>
                    <a:cubicBezTo>
                      <a:pt x="677" y="343"/>
                      <a:pt x="689" y="336"/>
                      <a:pt x="713" y="288"/>
                    </a:cubicBezTo>
                    <a:cubicBezTo>
                      <a:pt x="716" y="275"/>
                      <a:pt x="717" y="261"/>
                      <a:pt x="721" y="248"/>
                    </a:cubicBezTo>
                    <a:cubicBezTo>
                      <a:pt x="725" y="232"/>
                      <a:pt x="737" y="200"/>
                      <a:pt x="737" y="200"/>
                    </a:cubicBezTo>
                    <a:cubicBezTo>
                      <a:pt x="725" y="63"/>
                      <a:pt x="767" y="31"/>
                      <a:pt x="673" y="0"/>
                    </a:cubicBezTo>
                    <a:cubicBezTo>
                      <a:pt x="593" y="7"/>
                      <a:pt x="559" y="6"/>
                      <a:pt x="497" y="48"/>
                    </a:cubicBezTo>
                    <a:cubicBezTo>
                      <a:pt x="451" y="140"/>
                      <a:pt x="398" y="225"/>
                      <a:pt x="377" y="328"/>
                    </a:cubicBezTo>
                    <a:cubicBezTo>
                      <a:pt x="380" y="368"/>
                      <a:pt x="376" y="409"/>
                      <a:pt x="385" y="448"/>
                    </a:cubicBezTo>
                    <a:cubicBezTo>
                      <a:pt x="392" y="478"/>
                      <a:pt x="422" y="499"/>
                      <a:pt x="433" y="528"/>
                    </a:cubicBezTo>
                    <a:cubicBezTo>
                      <a:pt x="437" y="538"/>
                      <a:pt x="434" y="551"/>
                      <a:pt x="441" y="560"/>
                    </a:cubicBezTo>
                    <a:cubicBezTo>
                      <a:pt x="453" y="575"/>
                      <a:pt x="478" y="571"/>
                      <a:pt x="497" y="576"/>
                    </a:cubicBezTo>
                    <a:cubicBezTo>
                      <a:pt x="473" y="584"/>
                      <a:pt x="447" y="596"/>
                      <a:pt x="425" y="608"/>
                    </a:cubicBezTo>
                    <a:cubicBezTo>
                      <a:pt x="408" y="617"/>
                      <a:pt x="377" y="640"/>
                      <a:pt x="377" y="640"/>
                    </a:cubicBezTo>
                    <a:cubicBezTo>
                      <a:pt x="366" y="674"/>
                      <a:pt x="346" y="695"/>
                      <a:pt x="321" y="720"/>
                    </a:cubicBezTo>
                    <a:cubicBezTo>
                      <a:pt x="296" y="795"/>
                      <a:pt x="335" y="836"/>
                      <a:pt x="273" y="888"/>
                    </a:cubicBezTo>
                    <a:cubicBezTo>
                      <a:pt x="249" y="908"/>
                      <a:pt x="255" y="916"/>
                      <a:pt x="225" y="920"/>
                    </a:cubicBezTo>
                    <a:cubicBezTo>
                      <a:pt x="193" y="924"/>
                      <a:pt x="161" y="925"/>
                      <a:pt x="129" y="928"/>
                    </a:cubicBezTo>
                    <a:cubicBezTo>
                      <a:pt x="76" y="946"/>
                      <a:pt x="85" y="959"/>
                      <a:pt x="57" y="1000"/>
                    </a:cubicBezTo>
                    <a:cubicBezTo>
                      <a:pt x="50" y="1049"/>
                      <a:pt x="44" y="1088"/>
                      <a:pt x="17" y="1128"/>
                    </a:cubicBezTo>
                    <a:cubicBezTo>
                      <a:pt x="6" y="1193"/>
                      <a:pt x="0" y="1205"/>
                      <a:pt x="17" y="1288"/>
                    </a:cubicBezTo>
                    <a:cubicBezTo>
                      <a:pt x="19" y="1299"/>
                      <a:pt x="25" y="1256"/>
                      <a:pt x="25" y="1256"/>
                    </a:cubicBezTo>
                    <a:lnTo>
                      <a:pt x="1321" y="1256"/>
                    </a:lnTo>
                    <a:close/>
                  </a:path>
                </a:pathLst>
              </a:custGeom>
              <a:gradFill rotWithShape="1">
                <a:gsLst>
                  <a:gs pos="0">
                    <a:srgbClr val="969696"/>
                  </a:gs>
                  <a:gs pos="100000">
                    <a:srgbClr val="454545"/>
                  </a:gs>
                </a:gsLst>
                <a:lin ang="0" scaled="1"/>
              </a:gradFill>
              <a:ln w="12700" cap="flat" cmpd="sng">
                <a:solidFill>
                  <a:schemeClr val="tx1"/>
                </a:solidFill>
                <a:prstDash val="solid"/>
                <a:round/>
                <a:headEnd type="none" w="sm" len="sm"/>
                <a:tailEnd type="none" w="lg" len="lg"/>
              </a:ln>
            </p:spPr>
            <p:txBody>
              <a:bodyPr/>
              <a:lstStyle/>
              <a:p>
                <a:endParaRPr lang="en-US"/>
              </a:p>
            </p:txBody>
          </p:sp>
          <p:sp>
            <p:nvSpPr>
              <p:cNvPr id="27768" name="Freeform 19"/>
              <p:cNvSpPr>
                <a:spLocks/>
              </p:cNvSpPr>
              <p:nvPr/>
            </p:nvSpPr>
            <p:spPr bwMode="auto">
              <a:xfrm>
                <a:off x="6712" y="1321"/>
                <a:ext cx="877" cy="2407"/>
              </a:xfrm>
              <a:custGeom>
                <a:avLst/>
                <a:gdLst>
                  <a:gd name="T0" fmla="*/ 869 w 549"/>
                  <a:gd name="T1" fmla="*/ 2327 h 1199"/>
                  <a:gd name="T2" fmla="*/ 818 w 549"/>
                  <a:gd name="T3" fmla="*/ 1620 h 1199"/>
                  <a:gd name="T4" fmla="*/ 716 w 549"/>
                  <a:gd name="T5" fmla="*/ 1010 h 1199"/>
                  <a:gd name="T6" fmla="*/ 677 w 549"/>
                  <a:gd name="T7" fmla="*/ 673 h 1199"/>
                  <a:gd name="T8" fmla="*/ 575 w 549"/>
                  <a:gd name="T9" fmla="*/ 271 h 1199"/>
                  <a:gd name="T10" fmla="*/ 498 w 549"/>
                  <a:gd name="T11" fmla="*/ 78 h 1199"/>
                  <a:gd name="T12" fmla="*/ 473 w 549"/>
                  <a:gd name="T13" fmla="*/ 30 h 1199"/>
                  <a:gd name="T14" fmla="*/ 319 w 549"/>
                  <a:gd name="T15" fmla="*/ 191 h 1199"/>
                  <a:gd name="T16" fmla="*/ 345 w 549"/>
                  <a:gd name="T17" fmla="*/ 367 h 1199"/>
                  <a:gd name="T18" fmla="*/ 358 w 549"/>
                  <a:gd name="T19" fmla="*/ 432 h 1199"/>
                  <a:gd name="T20" fmla="*/ 217 w 549"/>
                  <a:gd name="T21" fmla="*/ 399 h 1199"/>
                  <a:gd name="T22" fmla="*/ 153 w 549"/>
                  <a:gd name="T23" fmla="*/ 544 h 1199"/>
                  <a:gd name="T24" fmla="*/ 166 w 549"/>
                  <a:gd name="T25" fmla="*/ 656 h 1199"/>
                  <a:gd name="T26" fmla="*/ 192 w 549"/>
                  <a:gd name="T27" fmla="*/ 705 h 1199"/>
                  <a:gd name="T28" fmla="*/ 153 w 549"/>
                  <a:gd name="T29" fmla="*/ 737 h 1199"/>
                  <a:gd name="T30" fmla="*/ 77 w 549"/>
                  <a:gd name="T31" fmla="*/ 881 h 1199"/>
                  <a:gd name="T32" fmla="*/ 102 w 549"/>
                  <a:gd name="T33" fmla="*/ 1122 h 1199"/>
                  <a:gd name="T34" fmla="*/ 217 w 549"/>
                  <a:gd name="T35" fmla="*/ 1186 h 1199"/>
                  <a:gd name="T36" fmla="*/ 115 w 549"/>
                  <a:gd name="T37" fmla="*/ 1379 h 1199"/>
                  <a:gd name="T38" fmla="*/ 13 w 549"/>
                  <a:gd name="T39" fmla="*/ 1636 h 1199"/>
                  <a:gd name="T40" fmla="*/ 38 w 549"/>
                  <a:gd name="T41" fmla="*/ 1684 h 1199"/>
                  <a:gd name="T42" fmla="*/ 115 w 549"/>
                  <a:gd name="T43" fmla="*/ 1749 h 1199"/>
                  <a:gd name="T44" fmla="*/ 115 w 549"/>
                  <a:gd name="T45" fmla="*/ 1845 h 1199"/>
                  <a:gd name="T46" fmla="*/ 38 w 549"/>
                  <a:gd name="T47" fmla="*/ 1941 h 1199"/>
                  <a:gd name="T48" fmla="*/ 13 w 549"/>
                  <a:gd name="T49" fmla="*/ 2038 h 1199"/>
                  <a:gd name="T50" fmla="*/ 0 w 549"/>
                  <a:gd name="T51" fmla="*/ 2086 h 1199"/>
                  <a:gd name="T52" fmla="*/ 115 w 549"/>
                  <a:gd name="T53" fmla="*/ 2182 h 1199"/>
                  <a:gd name="T54" fmla="*/ 102 w 549"/>
                  <a:gd name="T55" fmla="*/ 2246 h 1199"/>
                  <a:gd name="T56" fmla="*/ 77 w 549"/>
                  <a:gd name="T57" fmla="*/ 2343 h 1199"/>
                  <a:gd name="T58" fmla="*/ 332 w 549"/>
                  <a:gd name="T59" fmla="*/ 2343 h 1199"/>
                  <a:gd name="T60" fmla="*/ 869 w 549"/>
                  <a:gd name="T61" fmla="*/ 2327 h 11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9"/>
                  <a:gd name="T94" fmla="*/ 0 h 1199"/>
                  <a:gd name="T95" fmla="*/ 549 w 549"/>
                  <a:gd name="T96" fmla="*/ 1199 h 11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9" h="1199">
                    <a:moveTo>
                      <a:pt x="544" y="1159"/>
                    </a:moveTo>
                    <a:cubicBezTo>
                      <a:pt x="540" y="1043"/>
                      <a:pt x="549" y="919"/>
                      <a:pt x="512" y="807"/>
                    </a:cubicBezTo>
                    <a:cubicBezTo>
                      <a:pt x="504" y="724"/>
                      <a:pt x="487" y="580"/>
                      <a:pt x="448" y="503"/>
                    </a:cubicBezTo>
                    <a:cubicBezTo>
                      <a:pt x="441" y="448"/>
                      <a:pt x="436" y="389"/>
                      <a:pt x="424" y="335"/>
                    </a:cubicBezTo>
                    <a:cubicBezTo>
                      <a:pt x="408" y="267"/>
                      <a:pt x="377" y="203"/>
                      <a:pt x="360" y="135"/>
                    </a:cubicBezTo>
                    <a:cubicBezTo>
                      <a:pt x="349" y="92"/>
                      <a:pt x="357" y="54"/>
                      <a:pt x="312" y="39"/>
                    </a:cubicBezTo>
                    <a:cubicBezTo>
                      <a:pt x="307" y="31"/>
                      <a:pt x="305" y="17"/>
                      <a:pt x="296" y="15"/>
                    </a:cubicBezTo>
                    <a:cubicBezTo>
                      <a:pt x="227" y="0"/>
                      <a:pt x="227" y="55"/>
                      <a:pt x="200" y="95"/>
                    </a:cubicBezTo>
                    <a:cubicBezTo>
                      <a:pt x="201" y="102"/>
                      <a:pt x="208" y="168"/>
                      <a:pt x="216" y="183"/>
                    </a:cubicBezTo>
                    <a:cubicBezTo>
                      <a:pt x="239" y="230"/>
                      <a:pt x="271" y="246"/>
                      <a:pt x="224" y="215"/>
                    </a:cubicBezTo>
                    <a:cubicBezTo>
                      <a:pt x="211" y="175"/>
                      <a:pt x="214" y="160"/>
                      <a:pt x="136" y="199"/>
                    </a:cubicBezTo>
                    <a:cubicBezTo>
                      <a:pt x="114" y="210"/>
                      <a:pt x="104" y="248"/>
                      <a:pt x="96" y="271"/>
                    </a:cubicBezTo>
                    <a:cubicBezTo>
                      <a:pt x="99" y="290"/>
                      <a:pt x="99" y="309"/>
                      <a:pt x="104" y="327"/>
                    </a:cubicBezTo>
                    <a:cubicBezTo>
                      <a:pt x="107" y="336"/>
                      <a:pt x="122" y="342"/>
                      <a:pt x="120" y="351"/>
                    </a:cubicBezTo>
                    <a:cubicBezTo>
                      <a:pt x="118" y="360"/>
                      <a:pt x="103" y="361"/>
                      <a:pt x="96" y="367"/>
                    </a:cubicBezTo>
                    <a:cubicBezTo>
                      <a:pt x="71" y="388"/>
                      <a:pt x="58" y="409"/>
                      <a:pt x="48" y="439"/>
                    </a:cubicBezTo>
                    <a:cubicBezTo>
                      <a:pt x="51" y="479"/>
                      <a:pt x="39" y="527"/>
                      <a:pt x="64" y="559"/>
                    </a:cubicBezTo>
                    <a:cubicBezTo>
                      <a:pt x="80" y="580"/>
                      <a:pt x="136" y="591"/>
                      <a:pt x="136" y="591"/>
                    </a:cubicBezTo>
                    <a:cubicBezTo>
                      <a:pt x="77" y="630"/>
                      <a:pt x="104" y="639"/>
                      <a:pt x="72" y="687"/>
                    </a:cubicBezTo>
                    <a:cubicBezTo>
                      <a:pt x="44" y="729"/>
                      <a:pt x="24" y="767"/>
                      <a:pt x="8" y="815"/>
                    </a:cubicBezTo>
                    <a:cubicBezTo>
                      <a:pt x="13" y="823"/>
                      <a:pt x="17" y="833"/>
                      <a:pt x="24" y="839"/>
                    </a:cubicBezTo>
                    <a:cubicBezTo>
                      <a:pt x="38" y="852"/>
                      <a:pt x="72" y="871"/>
                      <a:pt x="72" y="871"/>
                    </a:cubicBezTo>
                    <a:cubicBezTo>
                      <a:pt x="78" y="890"/>
                      <a:pt x="87" y="900"/>
                      <a:pt x="72" y="919"/>
                    </a:cubicBezTo>
                    <a:cubicBezTo>
                      <a:pt x="58" y="937"/>
                      <a:pt x="24" y="967"/>
                      <a:pt x="24" y="967"/>
                    </a:cubicBezTo>
                    <a:cubicBezTo>
                      <a:pt x="19" y="983"/>
                      <a:pt x="13" y="999"/>
                      <a:pt x="8" y="1015"/>
                    </a:cubicBezTo>
                    <a:cubicBezTo>
                      <a:pt x="5" y="1023"/>
                      <a:pt x="0" y="1039"/>
                      <a:pt x="0" y="1039"/>
                    </a:cubicBezTo>
                    <a:cubicBezTo>
                      <a:pt x="13" y="1089"/>
                      <a:pt x="22" y="1077"/>
                      <a:pt x="72" y="1087"/>
                    </a:cubicBezTo>
                    <a:cubicBezTo>
                      <a:pt x="69" y="1098"/>
                      <a:pt x="67" y="1108"/>
                      <a:pt x="64" y="1119"/>
                    </a:cubicBezTo>
                    <a:cubicBezTo>
                      <a:pt x="59" y="1135"/>
                      <a:pt x="48" y="1167"/>
                      <a:pt x="48" y="1167"/>
                    </a:cubicBezTo>
                    <a:cubicBezTo>
                      <a:pt x="95" y="1199"/>
                      <a:pt x="155" y="1175"/>
                      <a:pt x="208" y="1167"/>
                    </a:cubicBezTo>
                    <a:cubicBezTo>
                      <a:pt x="362" y="1173"/>
                      <a:pt x="409" y="1190"/>
                      <a:pt x="544" y="1159"/>
                    </a:cubicBezTo>
                    <a:close/>
                  </a:path>
                </a:pathLst>
              </a:custGeom>
              <a:gradFill rotWithShape="1">
                <a:gsLst>
                  <a:gs pos="0">
                    <a:srgbClr val="595959"/>
                  </a:gs>
                  <a:gs pos="100000">
                    <a:srgbClr val="C0C0C0"/>
                  </a:gs>
                </a:gsLst>
                <a:lin ang="0" scaled="1"/>
              </a:gradFill>
              <a:ln w="12700" cap="flat" cmpd="sng">
                <a:solidFill>
                  <a:schemeClr val="tx1"/>
                </a:solidFill>
                <a:prstDash val="solid"/>
                <a:round/>
                <a:headEnd type="none" w="sm" len="sm"/>
                <a:tailEnd type="none" w="lg" len="lg"/>
              </a:ln>
            </p:spPr>
            <p:txBody>
              <a:bodyPr/>
              <a:lstStyle/>
              <a:p>
                <a:endParaRPr lang="en-US"/>
              </a:p>
            </p:txBody>
          </p:sp>
        </p:grpSp>
        <p:grpSp>
          <p:nvGrpSpPr>
            <p:cNvPr id="27652" name="Group 20"/>
            <p:cNvGrpSpPr>
              <a:grpSpLocks/>
            </p:cNvGrpSpPr>
            <p:nvPr/>
          </p:nvGrpSpPr>
          <p:grpSpPr bwMode="auto">
            <a:xfrm>
              <a:off x="3610" y="1418"/>
              <a:ext cx="1816" cy="1534"/>
              <a:chOff x="1072" y="348"/>
              <a:chExt cx="2912" cy="2460"/>
            </a:xfrm>
          </p:grpSpPr>
          <p:sp>
            <p:nvSpPr>
              <p:cNvPr id="27745" name="Freeform 21"/>
              <p:cNvSpPr>
                <a:spLocks/>
              </p:cNvSpPr>
              <p:nvPr/>
            </p:nvSpPr>
            <p:spPr bwMode="auto">
              <a:xfrm>
                <a:off x="1460" y="1508"/>
                <a:ext cx="1072" cy="1224"/>
              </a:xfrm>
              <a:custGeom>
                <a:avLst/>
                <a:gdLst>
                  <a:gd name="T0" fmla="*/ 1072 w 1072"/>
                  <a:gd name="T1" fmla="*/ 0 h 1224"/>
                  <a:gd name="T2" fmla="*/ 1044 w 1072"/>
                  <a:gd name="T3" fmla="*/ 4 h 1224"/>
                  <a:gd name="T4" fmla="*/ 804 w 1072"/>
                  <a:gd name="T5" fmla="*/ 16 h 1224"/>
                  <a:gd name="T6" fmla="*/ 708 w 1072"/>
                  <a:gd name="T7" fmla="*/ 28 h 1224"/>
                  <a:gd name="T8" fmla="*/ 680 w 1072"/>
                  <a:gd name="T9" fmla="*/ 32 h 1224"/>
                  <a:gd name="T10" fmla="*/ 416 w 1072"/>
                  <a:gd name="T11" fmla="*/ 172 h 1224"/>
                  <a:gd name="T12" fmla="*/ 344 w 1072"/>
                  <a:gd name="T13" fmla="*/ 252 h 1224"/>
                  <a:gd name="T14" fmla="*/ 272 w 1072"/>
                  <a:gd name="T15" fmla="*/ 336 h 1224"/>
                  <a:gd name="T16" fmla="*/ 224 w 1072"/>
                  <a:gd name="T17" fmla="*/ 400 h 1224"/>
                  <a:gd name="T18" fmla="*/ 204 w 1072"/>
                  <a:gd name="T19" fmla="*/ 436 h 1224"/>
                  <a:gd name="T20" fmla="*/ 144 w 1072"/>
                  <a:gd name="T21" fmla="*/ 552 h 1224"/>
                  <a:gd name="T22" fmla="*/ 100 w 1072"/>
                  <a:gd name="T23" fmla="*/ 664 h 1224"/>
                  <a:gd name="T24" fmla="*/ 60 w 1072"/>
                  <a:gd name="T25" fmla="*/ 792 h 1224"/>
                  <a:gd name="T26" fmla="*/ 28 w 1072"/>
                  <a:gd name="T27" fmla="*/ 932 h 1224"/>
                  <a:gd name="T28" fmla="*/ 12 w 1072"/>
                  <a:gd name="T29" fmla="*/ 1064 h 1224"/>
                  <a:gd name="T30" fmla="*/ 0 w 1072"/>
                  <a:gd name="T31" fmla="*/ 1224 h 1224"/>
                  <a:gd name="T32" fmla="*/ 104 w 1072"/>
                  <a:gd name="T33" fmla="*/ 1196 h 1224"/>
                  <a:gd name="T34" fmla="*/ 224 w 1072"/>
                  <a:gd name="T35" fmla="*/ 1144 h 1224"/>
                  <a:gd name="T36" fmla="*/ 264 w 1072"/>
                  <a:gd name="T37" fmla="*/ 1140 h 1224"/>
                  <a:gd name="T38" fmla="*/ 284 w 1072"/>
                  <a:gd name="T39" fmla="*/ 1020 h 1224"/>
                  <a:gd name="T40" fmla="*/ 316 w 1072"/>
                  <a:gd name="T41" fmla="*/ 844 h 1224"/>
                  <a:gd name="T42" fmla="*/ 356 w 1072"/>
                  <a:gd name="T43" fmla="*/ 696 h 1224"/>
                  <a:gd name="T44" fmla="*/ 428 w 1072"/>
                  <a:gd name="T45" fmla="*/ 508 h 1224"/>
                  <a:gd name="T46" fmla="*/ 520 w 1072"/>
                  <a:gd name="T47" fmla="*/ 344 h 1224"/>
                  <a:gd name="T48" fmla="*/ 624 w 1072"/>
                  <a:gd name="T49" fmla="*/ 220 h 1224"/>
                  <a:gd name="T50" fmla="*/ 752 w 1072"/>
                  <a:gd name="T51" fmla="*/ 108 h 1224"/>
                  <a:gd name="T52" fmla="*/ 876 w 1072"/>
                  <a:gd name="T53" fmla="*/ 52 h 1224"/>
                  <a:gd name="T54" fmla="*/ 968 w 1072"/>
                  <a:gd name="T55" fmla="*/ 16 h 1224"/>
                  <a:gd name="T56" fmla="*/ 1000 w 1072"/>
                  <a:gd name="T57" fmla="*/ 8 h 1224"/>
                  <a:gd name="T58" fmla="*/ 1036 w 1072"/>
                  <a:gd name="T59" fmla="*/ 4 h 12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72"/>
                  <a:gd name="T91" fmla="*/ 0 h 1224"/>
                  <a:gd name="T92" fmla="*/ 1072 w 1072"/>
                  <a:gd name="T93" fmla="*/ 1224 h 12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72" h="1224">
                    <a:moveTo>
                      <a:pt x="1072" y="0"/>
                    </a:moveTo>
                    <a:cubicBezTo>
                      <a:pt x="1052" y="5"/>
                      <a:pt x="1061" y="4"/>
                      <a:pt x="1044" y="4"/>
                    </a:cubicBezTo>
                    <a:lnTo>
                      <a:pt x="804" y="16"/>
                    </a:lnTo>
                    <a:lnTo>
                      <a:pt x="708" y="28"/>
                    </a:lnTo>
                    <a:lnTo>
                      <a:pt x="680" y="32"/>
                    </a:lnTo>
                    <a:lnTo>
                      <a:pt x="416" y="172"/>
                    </a:lnTo>
                    <a:lnTo>
                      <a:pt x="344" y="252"/>
                    </a:lnTo>
                    <a:lnTo>
                      <a:pt x="272" y="336"/>
                    </a:lnTo>
                    <a:lnTo>
                      <a:pt x="224" y="400"/>
                    </a:lnTo>
                    <a:lnTo>
                      <a:pt x="204" y="436"/>
                    </a:lnTo>
                    <a:lnTo>
                      <a:pt x="144" y="552"/>
                    </a:lnTo>
                    <a:lnTo>
                      <a:pt x="100" y="664"/>
                    </a:lnTo>
                    <a:lnTo>
                      <a:pt x="60" y="792"/>
                    </a:lnTo>
                    <a:lnTo>
                      <a:pt x="28" y="932"/>
                    </a:lnTo>
                    <a:lnTo>
                      <a:pt x="12" y="1064"/>
                    </a:lnTo>
                    <a:lnTo>
                      <a:pt x="0" y="1224"/>
                    </a:lnTo>
                    <a:lnTo>
                      <a:pt x="104" y="1196"/>
                    </a:lnTo>
                    <a:lnTo>
                      <a:pt x="224" y="1144"/>
                    </a:lnTo>
                    <a:lnTo>
                      <a:pt x="264" y="1140"/>
                    </a:lnTo>
                    <a:lnTo>
                      <a:pt x="284" y="1020"/>
                    </a:lnTo>
                    <a:lnTo>
                      <a:pt x="316" y="844"/>
                    </a:lnTo>
                    <a:lnTo>
                      <a:pt x="356" y="696"/>
                    </a:lnTo>
                    <a:lnTo>
                      <a:pt x="428" y="508"/>
                    </a:lnTo>
                    <a:lnTo>
                      <a:pt x="520" y="344"/>
                    </a:lnTo>
                    <a:lnTo>
                      <a:pt x="624" y="220"/>
                    </a:lnTo>
                    <a:lnTo>
                      <a:pt x="752" y="108"/>
                    </a:lnTo>
                    <a:lnTo>
                      <a:pt x="876" y="52"/>
                    </a:lnTo>
                    <a:lnTo>
                      <a:pt x="968" y="16"/>
                    </a:lnTo>
                    <a:lnTo>
                      <a:pt x="1000" y="8"/>
                    </a:lnTo>
                    <a:lnTo>
                      <a:pt x="1036" y="4"/>
                    </a:lnTo>
                  </a:path>
                </a:pathLst>
              </a:custGeom>
              <a:solidFill>
                <a:srgbClr val="C0C0C0"/>
              </a:solidFill>
              <a:ln w="9525">
                <a:noFill/>
                <a:round/>
                <a:headEnd/>
                <a:tailEnd/>
              </a:ln>
            </p:spPr>
            <p:txBody>
              <a:bodyPr/>
              <a:lstStyle/>
              <a:p>
                <a:endParaRPr lang="en-US"/>
              </a:p>
            </p:txBody>
          </p:sp>
          <p:sp>
            <p:nvSpPr>
              <p:cNvPr id="27746" name="Arc 22"/>
              <p:cNvSpPr>
                <a:spLocks/>
              </p:cNvSpPr>
              <p:nvPr/>
            </p:nvSpPr>
            <p:spPr bwMode="auto">
              <a:xfrm flipH="1">
                <a:off x="1080" y="1320"/>
                <a:ext cx="2899" cy="1488"/>
              </a:xfrm>
              <a:custGeom>
                <a:avLst/>
                <a:gdLst>
                  <a:gd name="T0" fmla="*/ 0 w 43126"/>
                  <a:gd name="T1" fmla="*/ 1365 h 21600"/>
                  <a:gd name="T2" fmla="*/ 2899 w 43126"/>
                  <a:gd name="T3" fmla="*/ 1488 h 21600"/>
                  <a:gd name="T4" fmla="*/ 1447 w 43126"/>
                  <a:gd name="T5" fmla="*/ 1488 h 21600"/>
                  <a:gd name="T6" fmla="*/ 0 60000 65536"/>
                  <a:gd name="T7" fmla="*/ 0 60000 65536"/>
                  <a:gd name="T8" fmla="*/ 0 60000 65536"/>
                  <a:gd name="T9" fmla="*/ 0 w 43126"/>
                  <a:gd name="T10" fmla="*/ 0 h 21600"/>
                  <a:gd name="T11" fmla="*/ 43126 w 43126"/>
                  <a:gd name="T12" fmla="*/ 21600 h 21600"/>
                </a:gdLst>
                <a:ahLst/>
                <a:cxnLst>
                  <a:cxn ang="T6">
                    <a:pos x="T0" y="T1"/>
                  </a:cxn>
                  <a:cxn ang="T7">
                    <a:pos x="T2" y="T3"/>
                  </a:cxn>
                  <a:cxn ang="T8">
                    <a:pos x="T4" y="T5"/>
                  </a:cxn>
                </a:cxnLst>
                <a:rect l="T9" t="T10" r="T11" b="T12"/>
                <a:pathLst>
                  <a:path w="43126" h="21600" fill="none" extrusionOk="0">
                    <a:moveTo>
                      <a:pt x="0" y="19812"/>
                    </a:moveTo>
                    <a:cubicBezTo>
                      <a:pt x="930" y="8614"/>
                      <a:pt x="10289" y="0"/>
                      <a:pt x="21526" y="0"/>
                    </a:cubicBezTo>
                    <a:cubicBezTo>
                      <a:pt x="33455" y="0"/>
                      <a:pt x="43126" y="9670"/>
                      <a:pt x="43126" y="21600"/>
                    </a:cubicBezTo>
                  </a:path>
                  <a:path w="43126" h="21600" stroke="0" extrusionOk="0">
                    <a:moveTo>
                      <a:pt x="0" y="19812"/>
                    </a:moveTo>
                    <a:cubicBezTo>
                      <a:pt x="930" y="8614"/>
                      <a:pt x="10289" y="0"/>
                      <a:pt x="21526" y="0"/>
                    </a:cubicBezTo>
                    <a:cubicBezTo>
                      <a:pt x="33455" y="0"/>
                      <a:pt x="43126" y="9670"/>
                      <a:pt x="43126" y="21600"/>
                    </a:cubicBezTo>
                    <a:lnTo>
                      <a:pt x="21526" y="21600"/>
                    </a:lnTo>
                    <a:close/>
                  </a:path>
                </a:pathLst>
              </a:custGeom>
              <a:noFill/>
              <a:ln w="12700">
                <a:solidFill>
                  <a:schemeClr val="tx1"/>
                </a:solidFill>
                <a:round/>
                <a:headEnd type="none" w="sm" len="sm"/>
                <a:tailEnd type="none" w="lg" len="lg"/>
              </a:ln>
            </p:spPr>
            <p:txBody>
              <a:bodyPr wrap="none" anchor="ctr"/>
              <a:lstStyle/>
              <a:p>
                <a:endParaRPr lang="en-US"/>
              </a:p>
            </p:txBody>
          </p:sp>
          <p:sp>
            <p:nvSpPr>
              <p:cNvPr id="27747" name="Arc 23"/>
              <p:cNvSpPr>
                <a:spLocks/>
              </p:cNvSpPr>
              <p:nvPr/>
            </p:nvSpPr>
            <p:spPr bwMode="auto">
              <a:xfrm flipH="1">
                <a:off x="1464" y="1524"/>
                <a:ext cx="816" cy="1212"/>
              </a:xfrm>
              <a:custGeom>
                <a:avLst/>
                <a:gdLst>
                  <a:gd name="T0" fmla="*/ 0 w 21600"/>
                  <a:gd name="T1" fmla="*/ 0 h 21600"/>
                  <a:gd name="T2" fmla="*/ 816 w 21600"/>
                  <a:gd name="T3" fmla="*/ 1212 h 21600"/>
                  <a:gd name="T4" fmla="*/ 0 w 21600"/>
                  <a:gd name="T5" fmla="*/ 121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2700">
                <a:solidFill>
                  <a:schemeClr val="tx1"/>
                </a:solidFill>
                <a:round/>
                <a:headEnd type="none" w="sm" len="sm"/>
                <a:tailEnd type="none" w="lg" len="lg"/>
              </a:ln>
            </p:spPr>
            <p:txBody>
              <a:bodyPr wrap="none" anchor="ctr"/>
              <a:lstStyle/>
              <a:p>
                <a:endParaRPr lang="en-US"/>
              </a:p>
            </p:txBody>
          </p:sp>
          <p:sp>
            <p:nvSpPr>
              <p:cNvPr id="27748" name="Arc 24"/>
              <p:cNvSpPr>
                <a:spLocks/>
              </p:cNvSpPr>
              <p:nvPr/>
            </p:nvSpPr>
            <p:spPr bwMode="auto">
              <a:xfrm flipH="1">
                <a:off x="1740" y="1512"/>
                <a:ext cx="816" cy="1212"/>
              </a:xfrm>
              <a:custGeom>
                <a:avLst/>
                <a:gdLst>
                  <a:gd name="T0" fmla="*/ 0 w 21600"/>
                  <a:gd name="T1" fmla="*/ 0 h 21600"/>
                  <a:gd name="T2" fmla="*/ 816 w 21600"/>
                  <a:gd name="T3" fmla="*/ 1212 h 21600"/>
                  <a:gd name="T4" fmla="*/ 0 w 21600"/>
                  <a:gd name="T5" fmla="*/ 121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2700">
                <a:solidFill>
                  <a:schemeClr val="tx1"/>
                </a:solidFill>
                <a:round/>
                <a:headEnd type="none" w="sm" len="sm"/>
                <a:tailEnd type="none" w="lg" len="lg"/>
              </a:ln>
            </p:spPr>
            <p:txBody>
              <a:bodyPr wrap="none" anchor="ctr"/>
              <a:lstStyle/>
              <a:p>
                <a:endParaRPr lang="en-US"/>
              </a:p>
            </p:txBody>
          </p:sp>
          <p:grpSp>
            <p:nvGrpSpPr>
              <p:cNvPr id="27749" name="Group 25"/>
              <p:cNvGrpSpPr>
                <a:grpSpLocks/>
              </p:cNvGrpSpPr>
              <p:nvPr/>
            </p:nvGrpSpPr>
            <p:grpSpPr bwMode="auto">
              <a:xfrm rot="2880439">
                <a:off x="804" y="984"/>
                <a:ext cx="1560" cy="288"/>
                <a:chOff x="696" y="984"/>
                <a:chExt cx="1560" cy="288"/>
              </a:xfrm>
            </p:grpSpPr>
            <p:sp>
              <p:nvSpPr>
                <p:cNvPr id="27751" name="Rectangle 26"/>
                <p:cNvSpPr>
                  <a:spLocks noChangeArrowheads="1"/>
                </p:cNvSpPr>
                <p:nvPr/>
              </p:nvSpPr>
              <p:spPr bwMode="auto">
                <a:xfrm>
                  <a:off x="768" y="996"/>
                  <a:ext cx="1488" cy="276"/>
                </a:xfrm>
                <a:prstGeom prst="rect">
                  <a:avLst/>
                </a:prstGeom>
                <a:solidFill>
                  <a:srgbClr val="333333"/>
                </a:solidFill>
                <a:ln w="9525">
                  <a:noFill/>
                  <a:miter lim="800000"/>
                  <a:headEnd/>
                  <a:tailEnd/>
                </a:ln>
              </p:spPr>
              <p:txBody>
                <a:bodyPr wrap="none" anchor="ctr"/>
                <a:lstStyle/>
                <a:p>
                  <a:endParaRPr lang="en-US">
                    <a:latin typeface="Calibri" pitchFamily="34" charset="0"/>
                    <a:cs typeface="Arial" charset="0"/>
                  </a:endParaRPr>
                </a:p>
              </p:txBody>
            </p:sp>
            <p:sp>
              <p:nvSpPr>
                <p:cNvPr id="27752" name="Oval 27"/>
                <p:cNvSpPr>
                  <a:spLocks noChangeArrowheads="1"/>
                </p:cNvSpPr>
                <p:nvPr/>
              </p:nvSpPr>
              <p:spPr bwMode="auto">
                <a:xfrm>
                  <a:off x="696" y="984"/>
                  <a:ext cx="108" cy="288"/>
                </a:xfrm>
                <a:prstGeom prst="ellipse">
                  <a:avLst/>
                </a:prstGeom>
                <a:solidFill>
                  <a:schemeClr val="tx2"/>
                </a:solidFill>
                <a:ln w="12700">
                  <a:solidFill>
                    <a:schemeClr val="tx1"/>
                  </a:solidFill>
                  <a:round/>
                  <a:headEnd type="none" w="sm" len="sm"/>
                  <a:tailEnd type="none" w="lg" len="lg"/>
                </a:ln>
              </p:spPr>
              <p:txBody>
                <a:bodyPr wrap="none" anchor="ctr"/>
                <a:lstStyle/>
                <a:p>
                  <a:endParaRPr lang="en-US">
                    <a:latin typeface="Calibri" pitchFamily="34" charset="0"/>
                    <a:cs typeface="Arial" charset="0"/>
                  </a:endParaRPr>
                </a:p>
              </p:txBody>
            </p:sp>
          </p:grpSp>
          <p:sp>
            <p:nvSpPr>
              <p:cNvPr id="27750" name="Freeform 28"/>
              <p:cNvSpPr>
                <a:spLocks/>
              </p:cNvSpPr>
              <p:nvPr/>
            </p:nvSpPr>
            <p:spPr bwMode="auto">
              <a:xfrm>
                <a:off x="1072" y="2572"/>
                <a:ext cx="2912" cy="180"/>
              </a:xfrm>
              <a:custGeom>
                <a:avLst/>
                <a:gdLst>
                  <a:gd name="T0" fmla="*/ 0 w 2912"/>
                  <a:gd name="T1" fmla="*/ 180 h 180"/>
                  <a:gd name="T2" fmla="*/ 288 w 2912"/>
                  <a:gd name="T3" fmla="*/ 148 h 180"/>
                  <a:gd name="T4" fmla="*/ 360 w 2912"/>
                  <a:gd name="T5" fmla="*/ 164 h 180"/>
                  <a:gd name="T6" fmla="*/ 384 w 2912"/>
                  <a:gd name="T7" fmla="*/ 156 h 180"/>
                  <a:gd name="T8" fmla="*/ 392 w 2912"/>
                  <a:gd name="T9" fmla="*/ 172 h 180"/>
                  <a:gd name="T10" fmla="*/ 656 w 2912"/>
                  <a:gd name="T11" fmla="*/ 172 h 180"/>
                  <a:gd name="T12" fmla="*/ 2912 w 2912"/>
                  <a:gd name="T13" fmla="*/ 140 h 180"/>
                  <a:gd name="T14" fmla="*/ 0 60000 65536"/>
                  <a:gd name="T15" fmla="*/ 0 60000 65536"/>
                  <a:gd name="T16" fmla="*/ 0 60000 65536"/>
                  <a:gd name="T17" fmla="*/ 0 60000 65536"/>
                  <a:gd name="T18" fmla="*/ 0 60000 65536"/>
                  <a:gd name="T19" fmla="*/ 0 60000 65536"/>
                  <a:gd name="T20" fmla="*/ 0 60000 65536"/>
                  <a:gd name="T21" fmla="*/ 0 w 2912"/>
                  <a:gd name="T22" fmla="*/ 0 h 180"/>
                  <a:gd name="T23" fmla="*/ 2912 w 2912"/>
                  <a:gd name="T24" fmla="*/ 180 h 1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12" h="180">
                    <a:moveTo>
                      <a:pt x="0" y="180"/>
                    </a:moveTo>
                    <a:cubicBezTo>
                      <a:pt x="98" y="174"/>
                      <a:pt x="191" y="160"/>
                      <a:pt x="288" y="148"/>
                    </a:cubicBezTo>
                    <a:cubicBezTo>
                      <a:pt x="312" y="152"/>
                      <a:pt x="335" y="164"/>
                      <a:pt x="360" y="164"/>
                    </a:cubicBezTo>
                    <a:cubicBezTo>
                      <a:pt x="368" y="164"/>
                      <a:pt x="376" y="154"/>
                      <a:pt x="384" y="156"/>
                    </a:cubicBezTo>
                    <a:cubicBezTo>
                      <a:pt x="390" y="157"/>
                      <a:pt x="389" y="167"/>
                      <a:pt x="392" y="172"/>
                    </a:cubicBezTo>
                    <a:cubicBezTo>
                      <a:pt x="682" y="84"/>
                      <a:pt x="656" y="0"/>
                      <a:pt x="656" y="172"/>
                    </a:cubicBezTo>
                    <a:lnTo>
                      <a:pt x="2912" y="140"/>
                    </a:lnTo>
                  </a:path>
                </a:pathLst>
              </a:custGeom>
              <a:noFill/>
              <a:ln w="12700" cap="flat" cmpd="sng">
                <a:solidFill>
                  <a:schemeClr val="tx1"/>
                </a:solidFill>
                <a:prstDash val="solid"/>
                <a:round/>
                <a:headEnd type="none" w="sm" len="sm"/>
                <a:tailEnd type="none" w="lg" len="lg"/>
              </a:ln>
            </p:spPr>
            <p:txBody>
              <a:bodyPr/>
              <a:lstStyle/>
              <a:p>
                <a:endParaRPr lang="en-US"/>
              </a:p>
            </p:txBody>
          </p:sp>
        </p:grpSp>
        <p:sp>
          <p:nvSpPr>
            <p:cNvPr id="27653" name="Line 29"/>
            <p:cNvSpPr>
              <a:spLocks noChangeShapeType="1"/>
            </p:cNvSpPr>
            <p:nvPr/>
          </p:nvSpPr>
          <p:spPr bwMode="auto">
            <a:xfrm flipH="1" flipV="1">
              <a:off x="5393" y="2257"/>
              <a:ext cx="1625" cy="72"/>
            </a:xfrm>
            <a:prstGeom prst="line">
              <a:avLst/>
            </a:prstGeom>
            <a:noFill/>
            <a:ln w="38100" cmpd="dbl">
              <a:solidFill>
                <a:schemeClr val="tx1"/>
              </a:solidFill>
              <a:round/>
              <a:headEnd type="none" w="sm" len="sm"/>
              <a:tailEnd type="none" w="lg" len="lg"/>
            </a:ln>
          </p:spPr>
          <p:txBody>
            <a:bodyPr/>
            <a:lstStyle/>
            <a:p>
              <a:endParaRPr lang="en-US"/>
            </a:p>
          </p:txBody>
        </p:sp>
        <p:sp>
          <p:nvSpPr>
            <p:cNvPr id="27654" name="Line 30"/>
            <p:cNvSpPr>
              <a:spLocks noChangeShapeType="1"/>
            </p:cNvSpPr>
            <p:nvPr/>
          </p:nvSpPr>
          <p:spPr bwMode="auto">
            <a:xfrm flipH="1" flipV="1">
              <a:off x="7511" y="1985"/>
              <a:ext cx="33" cy="156"/>
            </a:xfrm>
            <a:prstGeom prst="line">
              <a:avLst/>
            </a:prstGeom>
            <a:noFill/>
            <a:ln w="12700">
              <a:solidFill>
                <a:schemeClr val="tx1"/>
              </a:solidFill>
              <a:round/>
              <a:headEnd type="none" w="sm" len="sm"/>
              <a:tailEnd type="none" w="lg" len="lg"/>
            </a:ln>
          </p:spPr>
          <p:txBody>
            <a:bodyPr/>
            <a:lstStyle/>
            <a:p>
              <a:endParaRPr lang="en-US"/>
            </a:p>
          </p:txBody>
        </p:sp>
        <p:sp>
          <p:nvSpPr>
            <p:cNvPr id="27655" name="Line 31"/>
            <p:cNvSpPr>
              <a:spLocks noChangeShapeType="1"/>
            </p:cNvSpPr>
            <p:nvPr/>
          </p:nvSpPr>
          <p:spPr bwMode="auto">
            <a:xfrm flipH="1">
              <a:off x="7475" y="2171"/>
              <a:ext cx="67" cy="159"/>
            </a:xfrm>
            <a:prstGeom prst="line">
              <a:avLst/>
            </a:prstGeom>
            <a:noFill/>
            <a:ln w="12700">
              <a:solidFill>
                <a:schemeClr val="tx1"/>
              </a:solidFill>
              <a:round/>
              <a:headEnd type="none" w="sm" len="sm"/>
              <a:tailEnd type="none" w="lg" len="lg"/>
            </a:ln>
          </p:spPr>
          <p:txBody>
            <a:bodyPr/>
            <a:lstStyle/>
            <a:p>
              <a:endParaRPr lang="en-US"/>
            </a:p>
          </p:txBody>
        </p:sp>
        <p:sp>
          <p:nvSpPr>
            <p:cNvPr id="27656" name="Line 32"/>
            <p:cNvSpPr>
              <a:spLocks noChangeShapeType="1"/>
            </p:cNvSpPr>
            <p:nvPr/>
          </p:nvSpPr>
          <p:spPr bwMode="auto">
            <a:xfrm flipH="1" flipV="1">
              <a:off x="7445" y="2123"/>
              <a:ext cx="72" cy="30"/>
            </a:xfrm>
            <a:prstGeom prst="line">
              <a:avLst/>
            </a:prstGeom>
            <a:noFill/>
            <a:ln w="12700">
              <a:solidFill>
                <a:schemeClr val="tx1"/>
              </a:solidFill>
              <a:round/>
              <a:headEnd type="none" w="sm" len="sm"/>
              <a:tailEnd type="none" w="lg" len="lg"/>
            </a:ln>
          </p:spPr>
          <p:txBody>
            <a:bodyPr/>
            <a:lstStyle/>
            <a:p>
              <a:endParaRPr lang="en-US"/>
            </a:p>
          </p:txBody>
        </p:sp>
        <p:sp>
          <p:nvSpPr>
            <p:cNvPr id="27657" name="Line 33"/>
            <p:cNvSpPr>
              <a:spLocks noChangeShapeType="1"/>
            </p:cNvSpPr>
            <p:nvPr/>
          </p:nvSpPr>
          <p:spPr bwMode="auto">
            <a:xfrm>
              <a:off x="7571" y="2187"/>
              <a:ext cx="139" cy="96"/>
            </a:xfrm>
            <a:prstGeom prst="line">
              <a:avLst/>
            </a:prstGeom>
            <a:noFill/>
            <a:ln w="12700">
              <a:solidFill>
                <a:schemeClr val="tx1"/>
              </a:solidFill>
              <a:round/>
              <a:headEnd type="none" w="sm" len="sm"/>
              <a:tailEnd type="none" w="lg" len="lg"/>
            </a:ln>
          </p:spPr>
          <p:txBody>
            <a:bodyPr/>
            <a:lstStyle/>
            <a:p>
              <a:endParaRPr lang="en-US"/>
            </a:p>
          </p:txBody>
        </p:sp>
        <p:sp>
          <p:nvSpPr>
            <p:cNvPr id="27658" name="Line 34"/>
            <p:cNvSpPr>
              <a:spLocks noChangeShapeType="1"/>
            </p:cNvSpPr>
            <p:nvPr/>
          </p:nvSpPr>
          <p:spPr bwMode="auto">
            <a:xfrm flipV="1">
              <a:off x="7580" y="2067"/>
              <a:ext cx="52" cy="65"/>
            </a:xfrm>
            <a:prstGeom prst="line">
              <a:avLst/>
            </a:prstGeom>
            <a:noFill/>
            <a:ln w="12700">
              <a:solidFill>
                <a:schemeClr val="tx1"/>
              </a:solidFill>
              <a:round/>
              <a:headEnd type="none" w="sm" len="sm"/>
              <a:tailEnd type="none" w="lg" len="lg"/>
            </a:ln>
          </p:spPr>
          <p:txBody>
            <a:bodyPr/>
            <a:lstStyle/>
            <a:p>
              <a:endParaRPr lang="en-US"/>
            </a:p>
          </p:txBody>
        </p:sp>
        <p:grpSp>
          <p:nvGrpSpPr>
            <p:cNvPr id="27659" name="Group 35"/>
            <p:cNvGrpSpPr>
              <a:grpSpLocks/>
            </p:cNvGrpSpPr>
            <p:nvPr/>
          </p:nvGrpSpPr>
          <p:grpSpPr bwMode="auto">
            <a:xfrm rot="20858332" flipH="1">
              <a:off x="1160" y="423"/>
              <a:ext cx="1602" cy="807"/>
              <a:chOff x="926" y="556"/>
              <a:chExt cx="2304" cy="1160"/>
            </a:xfrm>
          </p:grpSpPr>
          <p:sp>
            <p:nvSpPr>
              <p:cNvPr id="27718" name="Freeform 36"/>
              <p:cNvSpPr>
                <a:spLocks/>
              </p:cNvSpPr>
              <p:nvPr/>
            </p:nvSpPr>
            <p:spPr bwMode="auto">
              <a:xfrm>
                <a:off x="984" y="1044"/>
                <a:ext cx="1890" cy="258"/>
              </a:xfrm>
              <a:custGeom>
                <a:avLst/>
                <a:gdLst>
                  <a:gd name="T0" fmla="*/ 0 w 1890"/>
                  <a:gd name="T1" fmla="*/ 204 h 258"/>
                  <a:gd name="T2" fmla="*/ 396 w 1890"/>
                  <a:gd name="T3" fmla="*/ 24 h 258"/>
                  <a:gd name="T4" fmla="*/ 1116 w 1890"/>
                  <a:gd name="T5" fmla="*/ 60 h 258"/>
                  <a:gd name="T6" fmla="*/ 1890 w 1890"/>
                  <a:gd name="T7" fmla="*/ 258 h 258"/>
                  <a:gd name="T8" fmla="*/ 0 60000 65536"/>
                  <a:gd name="T9" fmla="*/ 0 60000 65536"/>
                  <a:gd name="T10" fmla="*/ 0 60000 65536"/>
                  <a:gd name="T11" fmla="*/ 0 60000 65536"/>
                  <a:gd name="T12" fmla="*/ 0 w 1890"/>
                  <a:gd name="T13" fmla="*/ 0 h 258"/>
                  <a:gd name="T14" fmla="*/ 1890 w 1890"/>
                  <a:gd name="T15" fmla="*/ 258 h 258"/>
                </a:gdLst>
                <a:ahLst/>
                <a:cxnLst>
                  <a:cxn ang="T8">
                    <a:pos x="T0" y="T1"/>
                  </a:cxn>
                  <a:cxn ang="T9">
                    <a:pos x="T2" y="T3"/>
                  </a:cxn>
                  <a:cxn ang="T10">
                    <a:pos x="T4" y="T5"/>
                  </a:cxn>
                  <a:cxn ang="T11">
                    <a:pos x="T6" y="T7"/>
                  </a:cxn>
                </a:cxnLst>
                <a:rect l="T12" t="T13" r="T14" b="T15"/>
                <a:pathLst>
                  <a:path w="1890" h="258">
                    <a:moveTo>
                      <a:pt x="0" y="204"/>
                    </a:moveTo>
                    <a:cubicBezTo>
                      <a:pt x="105" y="126"/>
                      <a:pt x="210" y="48"/>
                      <a:pt x="396" y="24"/>
                    </a:cubicBezTo>
                    <a:cubicBezTo>
                      <a:pt x="582" y="0"/>
                      <a:pt x="867" y="21"/>
                      <a:pt x="1116" y="60"/>
                    </a:cubicBezTo>
                    <a:cubicBezTo>
                      <a:pt x="1365" y="99"/>
                      <a:pt x="1627" y="178"/>
                      <a:pt x="1890" y="258"/>
                    </a:cubicBezTo>
                  </a:path>
                </a:pathLst>
              </a:custGeom>
              <a:noFill/>
              <a:ln w="25400" cap="flat" cmpd="sng">
                <a:solidFill>
                  <a:schemeClr val="tx1"/>
                </a:solidFill>
                <a:prstDash val="solid"/>
                <a:round/>
                <a:headEnd type="none" w="sm" len="sm"/>
                <a:tailEnd type="none" w="lg" len="lg"/>
              </a:ln>
            </p:spPr>
            <p:txBody>
              <a:bodyPr/>
              <a:lstStyle/>
              <a:p>
                <a:endParaRPr lang="en-US"/>
              </a:p>
            </p:txBody>
          </p:sp>
          <p:sp>
            <p:nvSpPr>
              <p:cNvPr id="27719" name="Freeform 37"/>
              <p:cNvSpPr>
                <a:spLocks/>
              </p:cNvSpPr>
              <p:nvPr/>
            </p:nvSpPr>
            <p:spPr bwMode="auto">
              <a:xfrm>
                <a:off x="2574" y="556"/>
                <a:ext cx="656" cy="660"/>
              </a:xfrm>
              <a:custGeom>
                <a:avLst/>
                <a:gdLst>
                  <a:gd name="T0" fmla="*/ 0 w 656"/>
                  <a:gd name="T1" fmla="*/ 660 h 660"/>
                  <a:gd name="T2" fmla="*/ 24 w 656"/>
                  <a:gd name="T3" fmla="*/ 612 h 660"/>
                  <a:gd name="T4" fmla="*/ 120 w 656"/>
                  <a:gd name="T5" fmla="*/ 440 h 660"/>
                  <a:gd name="T6" fmla="*/ 304 w 656"/>
                  <a:gd name="T7" fmla="*/ 188 h 660"/>
                  <a:gd name="T8" fmla="*/ 552 w 656"/>
                  <a:gd name="T9" fmla="*/ 28 h 660"/>
                  <a:gd name="T10" fmla="*/ 656 w 656"/>
                  <a:gd name="T11" fmla="*/ 20 h 660"/>
                  <a:gd name="T12" fmla="*/ 0 60000 65536"/>
                  <a:gd name="T13" fmla="*/ 0 60000 65536"/>
                  <a:gd name="T14" fmla="*/ 0 60000 65536"/>
                  <a:gd name="T15" fmla="*/ 0 60000 65536"/>
                  <a:gd name="T16" fmla="*/ 0 60000 65536"/>
                  <a:gd name="T17" fmla="*/ 0 60000 65536"/>
                  <a:gd name="T18" fmla="*/ 0 w 656"/>
                  <a:gd name="T19" fmla="*/ 0 h 660"/>
                  <a:gd name="T20" fmla="*/ 656 w 656"/>
                  <a:gd name="T21" fmla="*/ 660 h 660"/>
                </a:gdLst>
                <a:ahLst/>
                <a:cxnLst>
                  <a:cxn ang="T12">
                    <a:pos x="T0" y="T1"/>
                  </a:cxn>
                  <a:cxn ang="T13">
                    <a:pos x="T2" y="T3"/>
                  </a:cxn>
                  <a:cxn ang="T14">
                    <a:pos x="T4" y="T5"/>
                  </a:cxn>
                  <a:cxn ang="T15">
                    <a:pos x="T6" y="T7"/>
                  </a:cxn>
                  <a:cxn ang="T16">
                    <a:pos x="T8" y="T9"/>
                  </a:cxn>
                  <a:cxn ang="T17">
                    <a:pos x="T10" y="T11"/>
                  </a:cxn>
                </a:cxnLst>
                <a:rect l="T18" t="T19" r="T20" b="T21"/>
                <a:pathLst>
                  <a:path w="656" h="660">
                    <a:moveTo>
                      <a:pt x="0" y="660"/>
                    </a:moveTo>
                    <a:cubicBezTo>
                      <a:pt x="2" y="654"/>
                      <a:pt x="4" y="649"/>
                      <a:pt x="24" y="612"/>
                    </a:cubicBezTo>
                    <a:cubicBezTo>
                      <a:pt x="44" y="575"/>
                      <a:pt x="73" y="511"/>
                      <a:pt x="120" y="440"/>
                    </a:cubicBezTo>
                    <a:cubicBezTo>
                      <a:pt x="167" y="369"/>
                      <a:pt x="232" y="257"/>
                      <a:pt x="304" y="188"/>
                    </a:cubicBezTo>
                    <a:cubicBezTo>
                      <a:pt x="376" y="119"/>
                      <a:pt x="493" y="56"/>
                      <a:pt x="552" y="28"/>
                    </a:cubicBezTo>
                    <a:cubicBezTo>
                      <a:pt x="611" y="0"/>
                      <a:pt x="633" y="10"/>
                      <a:pt x="656" y="20"/>
                    </a:cubicBezTo>
                  </a:path>
                </a:pathLst>
              </a:custGeom>
              <a:noFill/>
              <a:ln w="25400" cap="flat" cmpd="sng">
                <a:solidFill>
                  <a:schemeClr val="tx1"/>
                </a:solidFill>
                <a:prstDash val="solid"/>
                <a:round/>
                <a:headEnd type="none" w="sm" len="sm"/>
                <a:tailEnd type="none" w="lg" len="lg"/>
              </a:ln>
            </p:spPr>
            <p:txBody>
              <a:bodyPr/>
              <a:lstStyle/>
              <a:p>
                <a:endParaRPr lang="en-US"/>
              </a:p>
            </p:txBody>
          </p:sp>
          <p:sp>
            <p:nvSpPr>
              <p:cNvPr id="27720" name="Line 38"/>
              <p:cNvSpPr>
                <a:spLocks noChangeShapeType="1"/>
              </p:cNvSpPr>
              <p:nvPr/>
            </p:nvSpPr>
            <p:spPr bwMode="auto">
              <a:xfrm flipH="1">
                <a:off x="2998" y="584"/>
                <a:ext cx="232" cy="740"/>
              </a:xfrm>
              <a:prstGeom prst="line">
                <a:avLst/>
              </a:prstGeom>
              <a:noFill/>
              <a:ln w="25400">
                <a:solidFill>
                  <a:schemeClr val="tx1"/>
                </a:solidFill>
                <a:round/>
                <a:headEnd type="none" w="sm" len="sm"/>
                <a:tailEnd type="none" w="lg" len="lg"/>
              </a:ln>
            </p:spPr>
            <p:txBody>
              <a:bodyPr/>
              <a:lstStyle/>
              <a:p>
                <a:endParaRPr lang="en-US"/>
              </a:p>
            </p:txBody>
          </p:sp>
          <p:sp>
            <p:nvSpPr>
              <p:cNvPr id="27721" name="Line 39"/>
              <p:cNvSpPr>
                <a:spLocks noChangeShapeType="1"/>
              </p:cNvSpPr>
              <p:nvPr/>
            </p:nvSpPr>
            <p:spPr bwMode="auto">
              <a:xfrm flipH="1">
                <a:off x="2874" y="768"/>
                <a:ext cx="160" cy="512"/>
              </a:xfrm>
              <a:prstGeom prst="line">
                <a:avLst/>
              </a:prstGeom>
              <a:noFill/>
              <a:ln w="12700">
                <a:solidFill>
                  <a:schemeClr val="tx1"/>
                </a:solidFill>
                <a:round/>
                <a:headEnd type="none" w="sm" len="sm"/>
                <a:tailEnd type="none" w="lg" len="lg"/>
              </a:ln>
            </p:spPr>
            <p:txBody>
              <a:bodyPr/>
              <a:lstStyle/>
              <a:p>
                <a:endParaRPr lang="en-US"/>
              </a:p>
            </p:txBody>
          </p:sp>
          <p:sp>
            <p:nvSpPr>
              <p:cNvPr id="27722" name="Line 40"/>
              <p:cNvSpPr>
                <a:spLocks noChangeShapeType="1"/>
              </p:cNvSpPr>
              <p:nvPr/>
            </p:nvSpPr>
            <p:spPr bwMode="auto">
              <a:xfrm>
                <a:off x="2874" y="1300"/>
                <a:ext cx="120" cy="20"/>
              </a:xfrm>
              <a:prstGeom prst="line">
                <a:avLst/>
              </a:prstGeom>
              <a:noFill/>
              <a:ln w="12700">
                <a:solidFill>
                  <a:schemeClr val="tx1"/>
                </a:solidFill>
                <a:round/>
                <a:headEnd type="none" w="sm" len="sm"/>
                <a:tailEnd type="none" w="lg" len="lg"/>
              </a:ln>
            </p:spPr>
            <p:txBody>
              <a:bodyPr/>
              <a:lstStyle/>
              <a:p>
                <a:endParaRPr lang="en-US"/>
              </a:p>
            </p:txBody>
          </p:sp>
          <p:sp>
            <p:nvSpPr>
              <p:cNvPr id="27723" name="Line 41"/>
              <p:cNvSpPr>
                <a:spLocks noChangeShapeType="1"/>
              </p:cNvSpPr>
              <p:nvPr/>
            </p:nvSpPr>
            <p:spPr bwMode="auto">
              <a:xfrm>
                <a:off x="3038" y="776"/>
                <a:ext cx="92" cy="20"/>
              </a:xfrm>
              <a:prstGeom prst="line">
                <a:avLst/>
              </a:prstGeom>
              <a:noFill/>
              <a:ln w="12700">
                <a:solidFill>
                  <a:schemeClr val="tx1"/>
                </a:solidFill>
                <a:round/>
                <a:headEnd type="none" w="sm" len="sm"/>
                <a:tailEnd type="none" w="lg" len="lg"/>
              </a:ln>
            </p:spPr>
            <p:txBody>
              <a:bodyPr/>
              <a:lstStyle/>
              <a:p>
                <a:endParaRPr lang="en-US"/>
              </a:p>
            </p:txBody>
          </p:sp>
          <p:sp>
            <p:nvSpPr>
              <p:cNvPr id="27724" name="Freeform 42"/>
              <p:cNvSpPr>
                <a:spLocks/>
              </p:cNvSpPr>
              <p:nvPr/>
            </p:nvSpPr>
            <p:spPr bwMode="auto">
              <a:xfrm>
                <a:off x="1534" y="1308"/>
                <a:ext cx="728" cy="408"/>
              </a:xfrm>
              <a:custGeom>
                <a:avLst/>
                <a:gdLst>
                  <a:gd name="T0" fmla="*/ 0 w 728"/>
                  <a:gd name="T1" fmla="*/ 0 h 408"/>
                  <a:gd name="T2" fmla="*/ 364 w 728"/>
                  <a:gd name="T3" fmla="*/ 340 h 408"/>
                  <a:gd name="T4" fmla="*/ 728 w 728"/>
                  <a:gd name="T5" fmla="*/ 408 h 408"/>
                  <a:gd name="T6" fmla="*/ 0 60000 65536"/>
                  <a:gd name="T7" fmla="*/ 0 60000 65536"/>
                  <a:gd name="T8" fmla="*/ 0 60000 65536"/>
                  <a:gd name="T9" fmla="*/ 0 w 728"/>
                  <a:gd name="T10" fmla="*/ 0 h 408"/>
                  <a:gd name="T11" fmla="*/ 728 w 728"/>
                  <a:gd name="T12" fmla="*/ 408 h 408"/>
                </a:gdLst>
                <a:ahLst/>
                <a:cxnLst>
                  <a:cxn ang="T6">
                    <a:pos x="T0" y="T1"/>
                  </a:cxn>
                  <a:cxn ang="T7">
                    <a:pos x="T2" y="T3"/>
                  </a:cxn>
                  <a:cxn ang="T8">
                    <a:pos x="T4" y="T5"/>
                  </a:cxn>
                </a:cxnLst>
                <a:rect l="T9" t="T10" r="T11" b="T12"/>
                <a:pathLst>
                  <a:path w="728" h="408">
                    <a:moveTo>
                      <a:pt x="0" y="0"/>
                    </a:moveTo>
                    <a:cubicBezTo>
                      <a:pt x="121" y="136"/>
                      <a:pt x="243" y="272"/>
                      <a:pt x="364" y="340"/>
                    </a:cubicBezTo>
                    <a:cubicBezTo>
                      <a:pt x="485" y="408"/>
                      <a:pt x="667" y="396"/>
                      <a:pt x="728" y="408"/>
                    </a:cubicBezTo>
                  </a:path>
                </a:pathLst>
              </a:custGeom>
              <a:noFill/>
              <a:ln w="25400" cap="flat" cmpd="sng">
                <a:solidFill>
                  <a:schemeClr val="tx1"/>
                </a:solidFill>
                <a:prstDash val="solid"/>
                <a:round/>
                <a:headEnd type="none" w="sm" len="sm"/>
                <a:tailEnd type="none" w="lg" len="lg"/>
              </a:ln>
            </p:spPr>
            <p:txBody>
              <a:bodyPr/>
              <a:lstStyle/>
              <a:p>
                <a:endParaRPr lang="en-US"/>
              </a:p>
            </p:txBody>
          </p:sp>
          <p:sp>
            <p:nvSpPr>
              <p:cNvPr id="27725" name="Line 43"/>
              <p:cNvSpPr>
                <a:spLocks noChangeShapeType="1"/>
              </p:cNvSpPr>
              <p:nvPr/>
            </p:nvSpPr>
            <p:spPr bwMode="auto">
              <a:xfrm>
                <a:off x="1918" y="1344"/>
                <a:ext cx="356" cy="372"/>
              </a:xfrm>
              <a:prstGeom prst="line">
                <a:avLst/>
              </a:prstGeom>
              <a:noFill/>
              <a:ln w="25400">
                <a:solidFill>
                  <a:schemeClr val="tx1"/>
                </a:solidFill>
                <a:round/>
                <a:headEnd type="none" w="sm" len="sm"/>
                <a:tailEnd type="none" w="lg" len="lg"/>
              </a:ln>
            </p:spPr>
            <p:txBody>
              <a:bodyPr/>
              <a:lstStyle/>
              <a:p>
                <a:endParaRPr lang="en-US"/>
              </a:p>
            </p:txBody>
          </p:sp>
          <p:sp>
            <p:nvSpPr>
              <p:cNvPr id="27726" name="Freeform 44"/>
              <p:cNvSpPr>
                <a:spLocks/>
              </p:cNvSpPr>
              <p:nvPr/>
            </p:nvSpPr>
            <p:spPr bwMode="auto">
              <a:xfrm>
                <a:off x="926" y="1240"/>
                <a:ext cx="624" cy="100"/>
              </a:xfrm>
              <a:custGeom>
                <a:avLst/>
                <a:gdLst>
                  <a:gd name="T0" fmla="*/ 72 w 624"/>
                  <a:gd name="T1" fmla="*/ 0 h 100"/>
                  <a:gd name="T2" fmla="*/ 92 w 624"/>
                  <a:gd name="T3" fmla="*/ 56 h 100"/>
                  <a:gd name="T4" fmla="*/ 624 w 624"/>
                  <a:gd name="T5" fmla="*/ 100 h 100"/>
                  <a:gd name="T6" fmla="*/ 0 60000 65536"/>
                  <a:gd name="T7" fmla="*/ 0 60000 65536"/>
                  <a:gd name="T8" fmla="*/ 0 60000 65536"/>
                  <a:gd name="T9" fmla="*/ 0 w 624"/>
                  <a:gd name="T10" fmla="*/ 0 h 100"/>
                  <a:gd name="T11" fmla="*/ 624 w 624"/>
                  <a:gd name="T12" fmla="*/ 100 h 100"/>
                </a:gdLst>
                <a:ahLst/>
                <a:cxnLst>
                  <a:cxn ang="T6">
                    <a:pos x="T0" y="T1"/>
                  </a:cxn>
                  <a:cxn ang="T7">
                    <a:pos x="T2" y="T3"/>
                  </a:cxn>
                  <a:cxn ang="T8">
                    <a:pos x="T4" y="T5"/>
                  </a:cxn>
                </a:cxnLst>
                <a:rect l="T9" t="T10" r="T11" b="T12"/>
                <a:pathLst>
                  <a:path w="624" h="100">
                    <a:moveTo>
                      <a:pt x="72" y="0"/>
                    </a:moveTo>
                    <a:cubicBezTo>
                      <a:pt x="36" y="19"/>
                      <a:pt x="0" y="39"/>
                      <a:pt x="92" y="56"/>
                    </a:cubicBezTo>
                    <a:cubicBezTo>
                      <a:pt x="184" y="73"/>
                      <a:pt x="404" y="86"/>
                      <a:pt x="624" y="100"/>
                    </a:cubicBezTo>
                  </a:path>
                </a:pathLst>
              </a:custGeom>
              <a:noFill/>
              <a:ln w="25400" cap="flat" cmpd="sng">
                <a:solidFill>
                  <a:schemeClr val="tx1"/>
                </a:solidFill>
                <a:prstDash val="solid"/>
                <a:round/>
                <a:headEnd type="none" w="sm" len="sm"/>
                <a:tailEnd type="none" w="lg" len="lg"/>
              </a:ln>
            </p:spPr>
            <p:txBody>
              <a:bodyPr/>
              <a:lstStyle/>
              <a:p>
                <a:endParaRPr lang="en-US"/>
              </a:p>
            </p:txBody>
          </p:sp>
          <p:sp>
            <p:nvSpPr>
              <p:cNvPr id="27727" name="Freeform 45"/>
              <p:cNvSpPr>
                <a:spLocks/>
              </p:cNvSpPr>
              <p:nvPr/>
            </p:nvSpPr>
            <p:spPr bwMode="auto">
              <a:xfrm>
                <a:off x="2006" y="1320"/>
                <a:ext cx="992" cy="126"/>
              </a:xfrm>
              <a:custGeom>
                <a:avLst/>
                <a:gdLst>
                  <a:gd name="T0" fmla="*/ 0 w 992"/>
                  <a:gd name="T1" fmla="*/ 84 h 126"/>
                  <a:gd name="T2" fmla="*/ 704 w 992"/>
                  <a:gd name="T3" fmla="*/ 112 h 126"/>
                  <a:gd name="T4" fmla="*/ 992 w 992"/>
                  <a:gd name="T5" fmla="*/ 0 h 126"/>
                  <a:gd name="T6" fmla="*/ 0 60000 65536"/>
                  <a:gd name="T7" fmla="*/ 0 60000 65536"/>
                  <a:gd name="T8" fmla="*/ 0 60000 65536"/>
                  <a:gd name="T9" fmla="*/ 0 w 992"/>
                  <a:gd name="T10" fmla="*/ 0 h 126"/>
                  <a:gd name="T11" fmla="*/ 992 w 992"/>
                  <a:gd name="T12" fmla="*/ 126 h 126"/>
                </a:gdLst>
                <a:ahLst/>
                <a:cxnLst>
                  <a:cxn ang="T6">
                    <a:pos x="T0" y="T1"/>
                  </a:cxn>
                  <a:cxn ang="T7">
                    <a:pos x="T2" y="T3"/>
                  </a:cxn>
                  <a:cxn ang="T8">
                    <a:pos x="T4" y="T5"/>
                  </a:cxn>
                </a:cxnLst>
                <a:rect l="T9" t="T10" r="T11" b="T12"/>
                <a:pathLst>
                  <a:path w="992" h="126">
                    <a:moveTo>
                      <a:pt x="0" y="84"/>
                    </a:moveTo>
                    <a:cubicBezTo>
                      <a:pt x="269" y="105"/>
                      <a:pt x="539" y="126"/>
                      <a:pt x="704" y="112"/>
                    </a:cubicBezTo>
                    <a:cubicBezTo>
                      <a:pt x="869" y="98"/>
                      <a:pt x="930" y="49"/>
                      <a:pt x="992" y="0"/>
                    </a:cubicBezTo>
                  </a:path>
                </a:pathLst>
              </a:custGeom>
              <a:noFill/>
              <a:ln w="25400" cap="flat" cmpd="sng">
                <a:solidFill>
                  <a:schemeClr val="tx1"/>
                </a:solidFill>
                <a:prstDash val="solid"/>
                <a:round/>
                <a:headEnd type="none" w="sm" len="sm"/>
                <a:tailEnd type="none" w="lg" len="lg"/>
              </a:ln>
            </p:spPr>
            <p:txBody>
              <a:bodyPr/>
              <a:lstStyle/>
              <a:p>
                <a:endParaRPr lang="en-US"/>
              </a:p>
            </p:txBody>
          </p:sp>
          <p:sp>
            <p:nvSpPr>
              <p:cNvPr id="27728" name="Freeform 46"/>
              <p:cNvSpPr>
                <a:spLocks/>
              </p:cNvSpPr>
              <p:nvPr/>
            </p:nvSpPr>
            <p:spPr bwMode="auto">
              <a:xfrm>
                <a:off x="1379" y="1068"/>
                <a:ext cx="71" cy="144"/>
              </a:xfrm>
              <a:custGeom>
                <a:avLst/>
                <a:gdLst>
                  <a:gd name="T0" fmla="*/ 71 w 71"/>
                  <a:gd name="T1" fmla="*/ 0 h 144"/>
                  <a:gd name="T2" fmla="*/ 11 w 71"/>
                  <a:gd name="T3" fmla="*/ 72 h 144"/>
                  <a:gd name="T4" fmla="*/ 3 w 71"/>
                  <a:gd name="T5" fmla="*/ 144 h 144"/>
                  <a:gd name="T6" fmla="*/ 0 60000 65536"/>
                  <a:gd name="T7" fmla="*/ 0 60000 65536"/>
                  <a:gd name="T8" fmla="*/ 0 60000 65536"/>
                  <a:gd name="T9" fmla="*/ 0 w 71"/>
                  <a:gd name="T10" fmla="*/ 0 h 144"/>
                  <a:gd name="T11" fmla="*/ 71 w 71"/>
                  <a:gd name="T12" fmla="*/ 144 h 144"/>
                </a:gdLst>
                <a:ahLst/>
                <a:cxnLst>
                  <a:cxn ang="T6">
                    <a:pos x="T0" y="T1"/>
                  </a:cxn>
                  <a:cxn ang="T7">
                    <a:pos x="T2" y="T3"/>
                  </a:cxn>
                  <a:cxn ang="T8">
                    <a:pos x="T4" y="T5"/>
                  </a:cxn>
                </a:cxnLst>
                <a:rect l="T9" t="T10" r="T11" b="T12"/>
                <a:pathLst>
                  <a:path w="71" h="144">
                    <a:moveTo>
                      <a:pt x="71" y="0"/>
                    </a:moveTo>
                    <a:cubicBezTo>
                      <a:pt x="46" y="24"/>
                      <a:pt x="22" y="48"/>
                      <a:pt x="11" y="72"/>
                    </a:cubicBezTo>
                    <a:cubicBezTo>
                      <a:pt x="0" y="96"/>
                      <a:pt x="1" y="120"/>
                      <a:pt x="3" y="144"/>
                    </a:cubicBezTo>
                  </a:path>
                </a:pathLst>
              </a:custGeom>
              <a:noFill/>
              <a:ln w="25400" cap="flat" cmpd="sng">
                <a:solidFill>
                  <a:schemeClr val="tx1"/>
                </a:solidFill>
                <a:prstDash val="solid"/>
                <a:round/>
                <a:headEnd type="none" w="sm" len="sm"/>
                <a:tailEnd type="none" w="lg" len="lg"/>
              </a:ln>
            </p:spPr>
            <p:txBody>
              <a:bodyPr/>
              <a:lstStyle/>
              <a:p>
                <a:endParaRPr lang="en-US"/>
              </a:p>
            </p:txBody>
          </p:sp>
          <p:sp>
            <p:nvSpPr>
              <p:cNvPr id="27729" name="Freeform 47"/>
              <p:cNvSpPr>
                <a:spLocks/>
              </p:cNvSpPr>
              <p:nvPr/>
            </p:nvSpPr>
            <p:spPr bwMode="auto">
              <a:xfrm>
                <a:off x="1382" y="1200"/>
                <a:ext cx="248" cy="12"/>
              </a:xfrm>
              <a:custGeom>
                <a:avLst/>
                <a:gdLst>
                  <a:gd name="T0" fmla="*/ 0 w 248"/>
                  <a:gd name="T1" fmla="*/ 0 h 12"/>
                  <a:gd name="T2" fmla="*/ 248 w 248"/>
                  <a:gd name="T3" fmla="*/ 12 h 12"/>
                  <a:gd name="T4" fmla="*/ 0 60000 65536"/>
                  <a:gd name="T5" fmla="*/ 0 60000 65536"/>
                  <a:gd name="T6" fmla="*/ 0 w 248"/>
                  <a:gd name="T7" fmla="*/ 0 h 12"/>
                  <a:gd name="T8" fmla="*/ 248 w 248"/>
                  <a:gd name="T9" fmla="*/ 12 h 12"/>
                </a:gdLst>
                <a:ahLst/>
                <a:cxnLst>
                  <a:cxn ang="T4">
                    <a:pos x="T0" y="T1"/>
                  </a:cxn>
                  <a:cxn ang="T5">
                    <a:pos x="T2" y="T3"/>
                  </a:cxn>
                </a:cxnLst>
                <a:rect l="T6" t="T7" r="T8" b="T9"/>
                <a:pathLst>
                  <a:path w="248" h="12">
                    <a:moveTo>
                      <a:pt x="0" y="0"/>
                    </a:moveTo>
                    <a:cubicBezTo>
                      <a:pt x="103" y="5"/>
                      <a:pt x="207" y="10"/>
                      <a:pt x="248" y="12"/>
                    </a:cubicBezTo>
                  </a:path>
                </a:pathLst>
              </a:custGeom>
              <a:noFill/>
              <a:ln w="25400" cap="flat" cmpd="sng">
                <a:solidFill>
                  <a:schemeClr val="tx1"/>
                </a:solidFill>
                <a:prstDash val="solid"/>
                <a:round/>
                <a:headEnd type="none" w="sm" len="sm"/>
                <a:tailEnd type="none" w="lg" len="lg"/>
              </a:ln>
            </p:spPr>
            <p:txBody>
              <a:bodyPr/>
              <a:lstStyle/>
              <a:p>
                <a:endParaRPr lang="en-US"/>
              </a:p>
            </p:txBody>
          </p:sp>
          <p:sp>
            <p:nvSpPr>
              <p:cNvPr id="27730" name="Freeform 48"/>
              <p:cNvSpPr>
                <a:spLocks/>
              </p:cNvSpPr>
              <p:nvPr/>
            </p:nvSpPr>
            <p:spPr bwMode="auto">
              <a:xfrm>
                <a:off x="1630" y="1076"/>
                <a:ext cx="164" cy="136"/>
              </a:xfrm>
              <a:custGeom>
                <a:avLst/>
                <a:gdLst>
                  <a:gd name="T0" fmla="*/ 0 w 164"/>
                  <a:gd name="T1" fmla="*/ 136 h 136"/>
                  <a:gd name="T2" fmla="*/ 32 w 164"/>
                  <a:gd name="T3" fmla="*/ 88 h 136"/>
                  <a:gd name="T4" fmla="*/ 68 w 164"/>
                  <a:gd name="T5" fmla="*/ 32 h 136"/>
                  <a:gd name="T6" fmla="*/ 164 w 164"/>
                  <a:gd name="T7" fmla="*/ 0 h 136"/>
                  <a:gd name="T8" fmla="*/ 0 60000 65536"/>
                  <a:gd name="T9" fmla="*/ 0 60000 65536"/>
                  <a:gd name="T10" fmla="*/ 0 60000 65536"/>
                  <a:gd name="T11" fmla="*/ 0 60000 65536"/>
                  <a:gd name="T12" fmla="*/ 0 w 164"/>
                  <a:gd name="T13" fmla="*/ 0 h 136"/>
                  <a:gd name="T14" fmla="*/ 164 w 164"/>
                  <a:gd name="T15" fmla="*/ 136 h 136"/>
                </a:gdLst>
                <a:ahLst/>
                <a:cxnLst>
                  <a:cxn ang="T8">
                    <a:pos x="T0" y="T1"/>
                  </a:cxn>
                  <a:cxn ang="T9">
                    <a:pos x="T2" y="T3"/>
                  </a:cxn>
                  <a:cxn ang="T10">
                    <a:pos x="T4" y="T5"/>
                  </a:cxn>
                  <a:cxn ang="T11">
                    <a:pos x="T6" y="T7"/>
                  </a:cxn>
                </a:cxnLst>
                <a:rect l="T12" t="T13" r="T14" b="T15"/>
                <a:pathLst>
                  <a:path w="164" h="136">
                    <a:moveTo>
                      <a:pt x="0" y="136"/>
                    </a:moveTo>
                    <a:cubicBezTo>
                      <a:pt x="10" y="120"/>
                      <a:pt x="21" y="105"/>
                      <a:pt x="32" y="88"/>
                    </a:cubicBezTo>
                    <a:cubicBezTo>
                      <a:pt x="43" y="71"/>
                      <a:pt x="46" y="47"/>
                      <a:pt x="68" y="32"/>
                    </a:cubicBezTo>
                    <a:cubicBezTo>
                      <a:pt x="90" y="17"/>
                      <a:pt x="127" y="8"/>
                      <a:pt x="164" y="0"/>
                    </a:cubicBezTo>
                  </a:path>
                </a:pathLst>
              </a:custGeom>
              <a:noFill/>
              <a:ln w="25400" cap="flat" cmpd="sng">
                <a:solidFill>
                  <a:schemeClr val="tx1"/>
                </a:solidFill>
                <a:prstDash val="solid"/>
                <a:round/>
                <a:headEnd type="none" w="sm" len="sm"/>
                <a:tailEnd type="none" w="lg" len="lg"/>
              </a:ln>
            </p:spPr>
            <p:txBody>
              <a:bodyPr/>
              <a:lstStyle/>
              <a:p>
                <a:endParaRPr lang="en-US"/>
              </a:p>
            </p:txBody>
          </p:sp>
          <p:sp>
            <p:nvSpPr>
              <p:cNvPr id="27731" name="Freeform 49"/>
              <p:cNvSpPr>
                <a:spLocks/>
              </p:cNvSpPr>
              <p:nvPr/>
            </p:nvSpPr>
            <p:spPr bwMode="auto">
              <a:xfrm>
                <a:off x="1459" y="1065"/>
                <a:ext cx="248" cy="1"/>
              </a:xfrm>
              <a:custGeom>
                <a:avLst/>
                <a:gdLst>
                  <a:gd name="T0" fmla="*/ 19 w 248"/>
                  <a:gd name="T1" fmla="*/ 0 h 1"/>
                  <a:gd name="T2" fmla="*/ 38 w 248"/>
                  <a:gd name="T3" fmla="*/ 1 h 1"/>
                  <a:gd name="T4" fmla="*/ 248 w 248"/>
                  <a:gd name="T5" fmla="*/ 1 h 1"/>
                  <a:gd name="T6" fmla="*/ 0 60000 65536"/>
                  <a:gd name="T7" fmla="*/ 0 60000 65536"/>
                  <a:gd name="T8" fmla="*/ 0 60000 65536"/>
                  <a:gd name="T9" fmla="*/ 0 w 248"/>
                  <a:gd name="T10" fmla="*/ 0 h 1"/>
                  <a:gd name="T11" fmla="*/ 248 w 248"/>
                  <a:gd name="T12" fmla="*/ 1 h 1"/>
                </a:gdLst>
                <a:ahLst/>
                <a:cxnLst>
                  <a:cxn ang="T6">
                    <a:pos x="T0" y="T1"/>
                  </a:cxn>
                  <a:cxn ang="T7">
                    <a:pos x="T2" y="T3"/>
                  </a:cxn>
                  <a:cxn ang="T8">
                    <a:pos x="T4" y="T5"/>
                  </a:cxn>
                </a:cxnLst>
                <a:rect l="T9" t="T10" r="T11" b="T12"/>
                <a:pathLst>
                  <a:path w="248" h="1">
                    <a:moveTo>
                      <a:pt x="19" y="0"/>
                    </a:moveTo>
                    <a:cubicBezTo>
                      <a:pt x="9" y="0"/>
                      <a:pt x="0" y="1"/>
                      <a:pt x="38" y="1"/>
                    </a:cubicBezTo>
                    <a:cubicBezTo>
                      <a:pt x="76" y="1"/>
                      <a:pt x="162" y="1"/>
                      <a:pt x="248" y="1"/>
                    </a:cubicBezTo>
                  </a:path>
                </a:pathLst>
              </a:custGeom>
              <a:noFill/>
              <a:ln w="53975" cap="flat" cmpd="sng">
                <a:solidFill>
                  <a:schemeClr val="bg1"/>
                </a:solidFill>
                <a:prstDash val="solid"/>
                <a:round/>
                <a:headEnd type="none" w="sm" len="sm"/>
                <a:tailEnd type="none" w="lg" len="lg"/>
              </a:ln>
            </p:spPr>
            <p:txBody>
              <a:bodyPr/>
              <a:lstStyle/>
              <a:p>
                <a:endParaRPr lang="en-US"/>
              </a:p>
            </p:txBody>
          </p:sp>
          <p:sp>
            <p:nvSpPr>
              <p:cNvPr id="27732" name="Line 50"/>
              <p:cNvSpPr>
                <a:spLocks noChangeShapeType="1"/>
              </p:cNvSpPr>
              <p:nvPr/>
            </p:nvSpPr>
            <p:spPr bwMode="auto">
              <a:xfrm>
                <a:off x="1170" y="1716"/>
                <a:ext cx="0" cy="0"/>
              </a:xfrm>
              <a:prstGeom prst="line">
                <a:avLst/>
              </a:prstGeom>
              <a:noFill/>
              <a:ln w="25400">
                <a:solidFill>
                  <a:schemeClr val="tx1"/>
                </a:solidFill>
                <a:round/>
                <a:headEnd type="none" w="sm" len="sm"/>
                <a:tailEnd type="none" w="lg" len="lg"/>
              </a:ln>
            </p:spPr>
            <p:txBody>
              <a:bodyPr/>
              <a:lstStyle/>
              <a:p>
                <a:endParaRPr lang="en-US"/>
              </a:p>
            </p:txBody>
          </p:sp>
          <p:grpSp>
            <p:nvGrpSpPr>
              <p:cNvPr id="27733" name="Group 51"/>
              <p:cNvGrpSpPr>
                <a:grpSpLocks/>
              </p:cNvGrpSpPr>
              <p:nvPr/>
            </p:nvGrpSpPr>
            <p:grpSpPr bwMode="auto">
              <a:xfrm>
                <a:off x="1476" y="757"/>
                <a:ext cx="282" cy="380"/>
                <a:chOff x="636" y="264"/>
                <a:chExt cx="336" cy="453"/>
              </a:xfrm>
            </p:grpSpPr>
            <p:grpSp>
              <p:nvGrpSpPr>
                <p:cNvPr id="27734" name="Group 52"/>
                <p:cNvGrpSpPr>
                  <a:grpSpLocks/>
                </p:cNvGrpSpPr>
                <p:nvPr/>
              </p:nvGrpSpPr>
              <p:grpSpPr bwMode="auto">
                <a:xfrm>
                  <a:off x="636" y="264"/>
                  <a:ext cx="336" cy="453"/>
                  <a:chOff x="5728" y="381"/>
                  <a:chExt cx="336" cy="453"/>
                </a:xfrm>
              </p:grpSpPr>
              <p:sp>
                <p:nvSpPr>
                  <p:cNvPr id="27737" name="Freeform 53"/>
                  <p:cNvSpPr>
                    <a:spLocks/>
                  </p:cNvSpPr>
                  <p:nvPr/>
                </p:nvSpPr>
                <p:spPr bwMode="auto">
                  <a:xfrm>
                    <a:off x="5753" y="382"/>
                    <a:ext cx="308" cy="210"/>
                  </a:xfrm>
                  <a:custGeom>
                    <a:avLst/>
                    <a:gdLst>
                      <a:gd name="T0" fmla="*/ 144 w 308"/>
                      <a:gd name="T1" fmla="*/ 2 h 210"/>
                      <a:gd name="T2" fmla="*/ 91 w 308"/>
                      <a:gd name="T3" fmla="*/ 14 h 210"/>
                      <a:gd name="T4" fmla="*/ 55 w 308"/>
                      <a:gd name="T5" fmla="*/ 41 h 210"/>
                      <a:gd name="T6" fmla="*/ 19 w 308"/>
                      <a:gd name="T7" fmla="*/ 85 h 210"/>
                      <a:gd name="T8" fmla="*/ 9 w 308"/>
                      <a:gd name="T9" fmla="*/ 116 h 210"/>
                      <a:gd name="T10" fmla="*/ 1 w 308"/>
                      <a:gd name="T11" fmla="*/ 152 h 210"/>
                      <a:gd name="T12" fmla="*/ 15 w 308"/>
                      <a:gd name="T13" fmla="*/ 173 h 210"/>
                      <a:gd name="T14" fmla="*/ 45 w 308"/>
                      <a:gd name="T15" fmla="*/ 185 h 210"/>
                      <a:gd name="T16" fmla="*/ 94 w 308"/>
                      <a:gd name="T17" fmla="*/ 202 h 210"/>
                      <a:gd name="T18" fmla="*/ 144 w 308"/>
                      <a:gd name="T19" fmla="*/ 209 h 210"/>
                      <a:gd name="T20" fmla="*/ 223 w 308"/>
                      <a:gd name="T21" fmla="*/ 206 h 210"/>
                      <a:gd name="T22" fmla="*/ 282 w 308"/>
                      <a:gd name="T23" fmla="*/ 185 h 210"/>
                      <a:gd name="T24" fmla="*/ 298 w 308"/>
                      <a:gd name="T25" fmla="*/ 169 h 210"/>
                      <a:gd name="T26" fmla="*/ 307 w 308"/>
                      <a:gd name="T27" fmla="*/ 145 h 210"/>
                      <a:gd name="T28" fmla="*/ 294 w 308"/>
                      <a:gd name="T29" fmla="*/ 92 h 210"/>
                      <a:gd name="T30" fmla="*/ 268 w 308"/>
                      <a:gd name="T31" fmla="*/ 50 h 210"/>
                      <a:gd name="T32" fmla="*/ 228 w 308"/>
                      <a:gd name="T33" fmla="*/ 20 h 210"/>
                      <a:gd name="T34" fmla="*/ 187 w 308"/>
                      <a:gd name="T35" fmla="*/ 5 h 210"/>
                      <a:gd name="T36" fmla="*/ 144 w 308"/>
                      <a:gd name="T37" fmla="*/ 2 h 2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8"/>
                      <a:gd name="T58" fmla="*/ 0 h 210"/>
                      <a:gd name="T59" fmla="*/ 308 w 308"/>
                      <a:gd name="T60" fmla="*/ 210 h 2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8" h="210">
                        <a:moveTo>
                          <a:pt x="144" y="2"/>
                        </a:moveTo>
                        <a:cubicBezTo>
                          <a:pt x="128" y="4"/>
                          <a:pt x="106" y="7"/>
                          <a:pt x="91" y="14"/>
                        </a:cubicBezTo>
                        <a:cubicBezTo>
                          <a:pt x="76" y="21"/>
                          <a:pt x="67" y="29"/>
                          <a:pt x="55" y="41"/>
                        </a:cubicBezTo>
                        <a:cubicBezTo>
                          <a:pt x="43" y="53"/>
                          <a:pt x="27" y="72"/>
                          <a:pt x="19" y="85"/>
                        </a:cubicBezTo>
                        <a:cubicBezTo>
                          <a:pt x="11" y="98"/>
                          <a:pt x="12" y="105"/>
                          <a:pt x="9" y="116"/>
                        </a:cubicBezTo>
                        <a:cubicBezTo>
                          <a:pt x="6" y="127"/>
                          <a:pt x="0" y="143"/>
                          <a:pt x="1" y="152"/>
                        </a:cubicBezTo>
                        <a:cubicBezTo>
                          <a:pt x="2" y="161"/>
                          <a:pt x="8" y="168"/>
                          <a:pt x="15" y="173"/>
                        </a:cubicBezTo>
                        <a:cubicBezTo>
                          <a:pt x="22" y="178"/>
                          <a:pt x="32" y="180"/>
                          <a:pt x="45" y="185"/>
                        </a:cubicBezTo>
                        <a:cubicBezTo>
                          <a:pt x="58" y="190"/>
                          <a:pt x="78" y="198"/>
                          <a:pt x="94" y="202"/>
                        </a:cubicBezTo>
                        <a:cubicBezTo>
                          <a:pt x="110" y="206"/>
                          <a:pt x="123" y="208"/>
                          <a:pt x="144" y="209"/>
                        </a:cubicBezTo>
                        <a:cubicBezTo>
                          <a:pt x="165" y="210"/>
                          <a:pt x="200" y="210"/>
                          <a:pt x="223" y="206"/>
                        </a:cubicBezTo>
                        <a:cubicBezTo>
                          <a:pt x="246" y="202"/>
                          <a:pt x="270" y="191"/>
                          <a:pt x="282" y="185"/>
                        </a:cubicBezTo>
                        <a:cubicBezTo>
                          <a:pt x="294" y="179"/>
                          <a:pt x="294" y="176"/>
                          <a:pt x="298" y="169"/>
                        </a:cubicBezTo>
                        <a:cubicBezTo>
                          <a:pt x="302" y="162"/>
                          <a:pt x="308" y="158"/>
                          <a:pt x="307" y="145"/>
                        </a:cubicBezTo>
                        <a:cubicBezTo>
                          <a:pt x="306" y="132"/>
                          <a:pt x="300" y="108"/>
                          <a:pt x="294" y="92"/>
                        </a:cubicBezTo>
                        <a:cubicBezTo>
                          <a:pt x="288" y="76"/>
                          <a:pt x="279" y="62"/>
                          <a:pt x="268" y="50"/>
                        </a:cubicBezTo>
                        <a:cubicBezTo>
                          <a:pt x="257" y="38"/>
                          <a:pt x="241" y="28"/>
                          <a:pt x="228" y="20"/>
                        </a:cubicBezTo>
                        <a:cubicBezTo>
                          <a:pt x="215" y="12"/>
                          <a:pt x="200" y="8"/>
                          <a:pt x="187" y="5"/>
                        </a:cubicBezTo>
                        <a:cubicBezTo>
                          <a:pt x="174" y="2"/>
                          <a:pt x="160" y="0"/>
                          <a:pt x="144" y="2"/>
                        </a:cubicBezTo>
                        <a:close/>
                      </a:path>
                    </a:pathLst>
                  </a:custGeom>
                  <a:solidFill>
                    <a:srgbClr val="333333"/>
                  </a:solidFill>
                  <a:ln w="9525">
                    <a:noFill/>
                    <a:round/>
                    <a:headEnd/>
                    <a:tailEnd/>
                  </a:ln>
                </p:spPr>
                <p:txBody>
                  <a:bodyPr/>
                  <a:lstStyle/>
                  <a:p>
                    <a:endParaRPr lang="en-US"/>
                  </a:p>
                </p:txBody>
              </p:sp>
              <p:sp>
                <p:nvSpPr>
                  <p:cNvPr id="27738" name="Arc 54"/>
                  <p:cNvSpPr>
                    <a:spLocks/>
                  </p:cNvSpPr>
                  <p:nvPr/>
                </p:nvSpPr>
                <p:spPr bwMode="auto">
                  <a:xfrm flipH="1">
                    <a:off x="5748" y="381"/>
                    <a:ext cx="316" cy="161"/>
                  </a:xfrm>
                  <a:custGeom>
                    <a:avLst/>
                    <a:gdLst>
                      <a:gd name="T0" fmla="*/ 0 w 43200"/>
                      <a:gd name="T1" fmla="*/ 161 h 22326"/>
                      <a:gd name="T2" fmla="*/ 316 w 43200"/>
                      <a:gd name="T3" fmla="*/ 156 h 22326"/>
                      <a:gd name="T4" fmla="*/ 158 w 43200"/>
                      <a:gd name="T5" fmla="*/ 156 h 22326"/>
                      <a:gd name="T6" fmla="*/ 0 60000 65536"/>
                      <a:gd name="T7" fmla="*/ 0 60000 65536"/>
                      <a:gd name="T8" fmla="*/ 0 60000 65536"/>
                      <a:gd name="T9" fmla="*/ 0 w 43200"/>
                      <a:gd name="T10" fmla="*/ 0 h 22326"/>
                      <a:gd name="T11" fmla="*/ 43200 w 43200"/>
                      <a:gd name="T12" fmla="*/ 22326 h 22326"/>
                    </a:gdLst>
                    <a:ahLst/>
                    <a:cxnLst>
                      <a:cxn ang="T6">
                        <a:pos x="T0" y="T1"/>
                      </a:cxn>
                      <a:cxn ang="T7">
                        <a:pos x="T2" y="T3"/>
                      </a:cxn>
                      <a:cxn ang="T8">
                        <a:pos x="T4" y="T5"/>
                      </a:cxn>
                    </a:cxnLst>
                    <a:rect l="T9" t="T10" r="T11" b="T12"/>
                    <a:pathLst>
                      <a:path w="43200" h="22326" fill="none" extrusionOk="0">
                        <a:moveTo>
                          <a:pt x="12" y="22325"/>
                        </a:moveTo>
                        <a:cubicBezTo>
                          <a:pt x="4" y="22084"/>
                          <a:pt x="0" y="21842"/>
                          <a:pt x="0" y="21600"/>
                        </a:cubicBezTo>
                        <a:cubicBezTo>
                          <a:pt x="0" y="9670"/>
                          <a:pt x="9670" y="0"/>
                          <a:pt x="21600" y="0"/>
                        </a:cubicBezTo>
                        <a:cubicBezTo>
                          <a:pt x="33529" y="0"/>
                          <a:pt x="43199" y="9670"/>
                          <a:pt x="43199" y="21599"/>
                        </a:cubicBezTo>
                      </a:path>
                      <a:path w="43200" h="22326" stroke="0" extrusionOk="0">
                        <a:moveTo>
                          <a:pt x="12" y="22325"/>
                        </a:moveTo>
                        <a:cubicBezTo>
                          <a:pt x="4" y="22084"/>
                          <a:pt x="0" y="21842"/>
                          <a:pt x="0" y="21600"/>
                        </a:cubicBezTo>
                        <a:cubicBezTo>
                          <a:pt x="0" y="9670"/>
                          <a:pt x="9670" y="0"/>
                          <a:pt x="21600" y="0"/>
                        </a:cubicBezTo>
                        <a:cubicBezTo>
                          <a:pt x="33529" y="0"/>
                          <a:pt x="43199" y="9670"/>
                          <a:pt x="43199" y="21599"/>
                        </a:cubicBezTo>
                        <a:lnTo>
                          <a:pt x="21600" y="21600"/>
                        </a:lnTo>
                        <a:close/>
                      </a:path>
                    </a:pathLst>
                  </a:custGeom>
                  <a:noFill/>
                  <a:ln w="25400">
                    <a:solidFill>
                      <a:schemeClr val="tx1"/>
                    </a:solidFill>
                    <a:round/>
                    <a:headEnd type="none" w="sm" len="sm"/>
                    <a:tailEnd type="none" w="lg" len="lg"/>
                  </a:ln>
                </p:spPr>
                <p:txBody>
                  <a:bodyPr wrap="none" anchor="ctr"/>
                  <a:lstStyle/>
                  <a:p>
                    <a:endParaRPr lang="en-US"/>
                  </a:p>
                </p:txBody>
              </p:sp>
              <p:sp>
                <p:nvSpPr>
                  <p:cNvPr id="27739" name="Arc 55"/>
                  <p:cNvSpPr>
                    <a:spLocks/>
                  </p:cNvSpPr>
                  <p:nvPr/>
                </p:nvSpPr>
                <p:spPr bwMode="auto">
                  <a:xfrm flipH="1" flipV="1">
                    <a:off x="5744" y="528"/>
                    <a:ext cx="208" cy="67"/>
                  </a:xfrm>
                  <a:custGeom>
                    <a:avLst/>
                    <a:gdLst>
                      <a:gd name="T0" fmla="*/ 30 w 21600"/>
                      <a:gd name="T1" fmla="*/ 0 h 21378"/>
                      <a:gd name="T2" fmla="*/ 208 w 21600"/>
                      <a:gd name="T3" fmla="*/ 67 h 21378"/>
                      <a:gd name="T4" fmla="*/ 0 w 21600"/>
                      <a:gd name="T5" fmla="*/ 67 h 21378"/>
                      <a:gd name="T6" fmla="*/ 0 60000 65536"/>
                      <a:gd name="T7" fmla="*/ 0 60000 65536"/>
                      <a:gd name="T8" fmla="*/ 0 60000 65536"/>
                      <a:gd name="T9" fmla="*/ 0 w 21600"/>
                      <a:gd name="T10" fmla="*/ 0 h 21378"/>
                      <a:gd name="T11" fmla="*/ 21600 w 21600"/>
                      <a:gd name="T12" fmla="*/ 21378 h 21378"/>
                    </a:gdLst>
                    <a:ahLst/>
                    <a:cxnLst>
                      <a:cxn ang="T6">
                        <a:pos x="T0" y="T1"/>
                      </a:cxn>
                      <a:cxn ang="T7">
                        <a:pos x="T2" y="T3"/>
                      </a:cxn>
                      <a:cxn ang="T8">
                        <a:pos x="T4" y="T5"/>
                      </a:cxn>
                    </a:cxnLst>
                    <a:rect l="T9" t="T10" r="T11" b="T12"/>
                    <a:pathLst>
                      <a:path w="21600" h="21378" fill="none" extrusionOk="0">
                        <a:moveTo>
                          <a:pt x="3087" y="-1"/>
                        </a:moveTo>
                        <a:cubicBezTo>
                          <a:pt x="13713" y="1534"/>
                          <a:pt x="21600" y="10641"/>
                          <a:pt x="21600" y="21378"/>
                        </a:cubicBezTo>
                      </a:path>
                      <a:path w="21600" h="21378" stroke="0" extrusionOk="0">
                        <a:moveTo>
                          <a:pt x="3087" y="-1"/>
                        </a:moveTo>
                        <a:cubicBezTo>
                          <a:pt x="13713" y="1534"/>
                          <a:pt x="21600" y="10641"/>
                          <a:pt x="21600" y="21378"/>
                        </a:cubicBezTo>
                        <a:lnTo>
                          <a:pt x="0" y="21378"/>
                        </a:lnTo>
                        <a:close/>
                      </a:path>
                    </a:pathLst>
                  </a:custGeom>
                  <a:noFill/>
                  <a:ln w="25400">
                    <a:solidFill>
                      <a:schemeClr val="tx1"/>
                    </a:solidFill>
                    <a:round/>
                    <a:headEnd type="none" w="sm" len="sm"/>
                    <a:tailEnd type="none" w="lg" len="lg"/>
                  </a:ln>
                </p:spPr>
                <p:txBody>
                  <a:bodyPr wrap="none" anchor="ctr"/>
                  <a:lstStyle/>
                  <a:p>
                    <a:endParaRPr lang="en-US"/>
                  </a:p>
                </p:txBody>
              </p:sp>
              <p:sp>
                <p:nvSpPr>
                  <p:cNvPr id="27740" name="Arc 56"/>
                  <p:cNvSpPr>
                    <a:spLocks/>
                  </p:cNvSpPr>
                  <p:nvPr/>
                </p:nvSpPr>
                <p:spPr bwMode="auto">
                  <a:xfrm flipV="1">
                    <a:off x="5920" y="538"/>
                    <a:ext cx="140" cy="56"/>
                  </a:xfrm>
                  <a:custGeom>
                    <a:avLst/>
                    <a:gdLst>
                      <a:gd name="T0" fmla="*/ 0 w 21600"/>
                      <a:gd name="T1" fmla="*/ 0 h 21600"/>
                      <a:gd name="T2" fmla="*/ 140 w 21600"/>
                      <a:gd name="T3" fmla="*/ 56 h 21600"/>
                      <a:gd name="T4" fmla="*/ 0 w 21600"/>
                      <a:gd name="T5" fmla="*/ 5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25400">
                    <a:solidFill>
                      <a:schemeClr val="tx1"/>
                    </a:solidFill>
                    <a:round/>
                    <a:headEnd type="none" w="sm" len="sm"/>
                    <a:tailEnd type="none" w="lg" len="lg"/>
                  </a:ln>
                </p:spPr>
                <p:txBody>
                  <a:bodyPr wrap="none" anchor="ctr"/>
                  <a:lstStyle/>
                  <a:p>
                    <a:endParaRPr lang="en-US"/>
                  </a:p>
                </p:txBody>
              </p:sp>
              <p:sp>
                <p:nvSpPr>
                  <p:cNvPr id="27741" name="Oval 57"/>
                  <p:cNvSpPr>
                    <a:spLocks noChangeArrowheads="1"/>
                  </p:cNvSpPr>
                  <p:nvPr/>
                </p:nvSpPr>
                <p:spPr bwMode="auto">
                  <a:xfrm>
                    <a:off x="5728" y="560"/>
                    <a:ext cx="56" cy="112"/>
                  </a:xfrm>
                  <a:prstGeom prst="ellipse">
                    <a:avLst/>
                  </a:prstGeom>
                  <a:solidFill>
                    <a:schemeClr val="bg2"/>
                  </a:solidFill>
                  <a:ln w="25400">
                    <a:solidFill>
                      <a:schemeClr val="tx1"/>
                    </a:solidFill>
                    <a:round/>
                    <a:headEnd type="none" w="sm" len="sm"/>
                    <a:tailEnd type="none" w="lg" len="lg"/>
                  </a:ln>
                </p:spPr>
                <p:txBody>
                  <a:bodyPr wrap="none" anchor="ctr"/>
                  <a:lstStyle/>
                  <a:p>
                    <a:endParaRPr lang="en-US">
                      <a:latin typeface="Calibri" pitchFamily="34" charset="0"/>
                      <a:cs typeface="Arial" charset="0"/>
                    </a:endParaRPr>
                  </a:p>
                </p:txBody>
              </p:sp>
              <p:sp>
                <p:nvSpPr>
                  <p:cNvPr id="27742" name="Freeform 58"/>
                  <p:cNvSpPr>
                    <a:spLocks/>
                  </p:cNvSpPr>
                  <p:nvPr/>
                </p:nvSpPr>
                <p:spPr bwMode="auto">
                  <a:xfrm>
                    <a:off x="5938" y="546"/>
                    <a:ext cx="126" cy="288"/>
                  </a:xfrm>
                  <a:custGeom>
                    <a:avLst/>
                    <a:gdLst>
                      <a:gd name="T0" fmla="*/ 122 w 126"/>
                      <a:gd name="T1" fmla="*/ 0 h 288"/>
                      <a:gd name="T2" fmla="*/ 108 w 126"/>
                      <a:gd name="T3" fmla="*/ 84 h 288"/>
                      <a:gd name="T4" fmla="*/ 16 w 126"/>
                      <a:gd name="T5" fmla="*/ 246 h 288"/>
                      <a:gd name="T6" fmla="*/ 12 w 126"/>
                      <a:gd name="T7" fmla="*/ 288 h 288"/>
                      <a:gd name="T8" fmla="*/ 0 60000 65536"/>
                      <a:gd name="T9" fmla="*/ 0 60000 65536"/>
                      <a:gd name="T10" fmla="*/ 0 60000 65536"/>
                      <a:gd name="T11" fmla="*/ 0 60000 65536"/>
                      <a:gd name="T12" fmla="*/ 0 w 126"/>
                      <a:gd name="T13" fmla="*/ 0 h 288"/>
                      <a:gd name="T14" fmla="*/ 126 w 126"/>
                      <a:gd name="T15" fmla="*/ 288 h 288"/>
                    </a:gdLst>
                    <a:ahLst/>
                    <a:cxnLst>
                      <a:cxn ang="T8">
                        <a:pos x="T0" y="T1"/>
                      </a:cxn>
                      <a:cxn ang="T9">
                        <a:pos x="T2" y="T3"/>
                      </a:cxn>
                      <a:cxn ang="T10">
                        <a:pos x="T4" y="T5"/>
                      </a:cxn>
                      <a:cxn ang="T11">
                        <a:pos x="T6" y="T7"/>
                      </a:cxn>
                    </a:cxnLst>
                    <a:rect l="T12" t="T13" r="T14" b="T15"/>
                    <a:pathLst>
                      <a:path w="126" h="288">
                        <a:moveTo>
                          <a:pt x="122" y="0"/>
                        </a:moveTo>
                        <a:cubicBezTo>
                          <a:pt x="124" y="21"/>
                          <a:pt x="126" y="43"/>
                          <a:pt x="108" y="84"/>
                        </a:cubicBezTo>
                        <a:cubicBezTo>
                          <a:pt x="90" y="125"/>
                          <a:pt x="32" y="212"/>
                          <a:pt x="16" y="246"/>
                        </a:cubicBezTo>
                        <a:cubicBezTo>
                          <a:pt x="0" y="280"/>
                          <a:pt x="6" y="284"/>
                          <a:pt x="12" y="288"/>
                        </a:cubicBezTo>
                      </a:path>
                    </a:pathLst>
                  </a:custGeom>
                  <a:noFill/>
                  <a:ln w="25400" cap="flat" cmpd="sng">
                    <a:solidFill>
                      <a:schemeClr val="tx1"/>
                    </a:solidFill>
                    <a:prstDash val="solid"/>
                    <a:round/>
                    <a:headEnd type="none" w="sm" len="sm"/>
                    <a:tailEnd type="none" w="lg" len="lg"/>
                  </a:ln>
                </p:spPr>
                <p:txBody>
                  <a:bodyPr/>
                  <a:lstStyle/>
                  <a:p>
                    <a:endParaRPr lang="en-US"/>
                  </a:p>
                </p:txBody>
              </p:sp>
              <p:sp>
                <p:nvSpPr>
                  <p:cNvPr id="27743" name="Freeform 59"/>
                  <p:cNvSpPr>
                    <a:spLocks/>
                  </p:cNvSpPr>
                  <p:nvPr/>
                </p:nvSpPr>
                <p:spPr bwMode="auto">
                  <a:xfrm>
                    <a:off x="5731" y="680"/>
                    <a:ext cx="128" cy="144"/>
                  </a:xfrm>
                  <a:custGeom>
                    <a:avLst/>
                    <a:gdLst>
                      <a:gd name="T0" fmla="*/ 37 w 128"/>
                      <a:gd name="T1" fmla="*/ 0 h 144"/>
                      <a:gd name="T2" fmla="*/ 1 w 128"/>
                      <a:gd name="T3" fmla="*/ 42 h 144"/>
                      <a:gd name="T4" fmla="*/ 45 w 128"/>
                      <a:gd name="T5" fmla="*/ 50 h 144"/>
                      <a:gd name="T6" fmla="*/ 59 w 128"/>
                      <a:gd name="T7" fmla="*/ 74 h 144"/>
                      <a:gd name="T8" fmla="*/ 93 w 128"/>
                      <a:gd name="T9" fmla="*/ 102 h 144"/>
                      <a:gd name="T10" fmla="*/ 123 w 128"/>
                      <a:gd name="T11" fmla="*/ 116 h 144"/>
                      <a:gd name="T12" fmla="*/ 125 w 128"/>
                      <a:gd name="T13" fmla="*/ 144 h 144"/>
                      <a:gd name="T14" fmla="*/ 0 60000 65536"/>
                      <a:gd name="T15" fmla="*/ 0 60000 65536"/>
                      <a:gd name="T16" fmla="*/ 0 60000 65536"/>
                      <a:gd name="T17" fmla="*/ 0 60000 65536"/>
                      <a:gd name="T18" fmla="*/ 0 60000 65536"/>
                      <a:gd name="T19" fmla="*/ 0 60000 65536"/>
                      <a:gd name="T20" fmla="*/ 0 60000 65536"/>
                      <a:gd name="T21" fmla="*/ 0 w 128"/>
                      <a:gd name="T22" fmla="*/ 0 h 144"/>
                      <a:gd name="T23" fmla="*/ 128 w 128"/>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8" h="144">
                        <a:moveTo>
                          <a:pt x="37" y="0"/>
                        </a:moveTo>
                        <a:cubicBezTo>
                          <a:pt x="18" y="17"/>
                          <a:pt x="0" y="34"/>
                          <a:pt x="1" y="42"/>
                        </a:cubicBezTo>
                        <a:cubicBezTo>
                          <a:pt x="2" y="50"/>
                          <a:pt x="35" y="45"/>
                          <a:pt x="45" y="50"/>
                        </a:cubicBezTo>
                        <a:cubicBezTo>
                          <a:pt x="55" y="55"/>
                          <a:pt x="51" y="65"/>
                          <a:pt x="59" y="74"/>
                        </a:cubicBezTo>
                        <a:cubicBezTo>
                          <a:pt x="67" y="83"/>
                          <a:pt x="82" y="95"/>
                          <a:pt x="93" y="102"/>
                        </a:cubicBezTo>
                        <a:cubicBezTo>
                          <a:pt x="104" y="109"/>
                          <a:pt x="118" y="109"/>
                          <a:pt x="123" y="116"/>
                        </a:cubicBezTo>
                        <a:cubicBezTo>
                          <a:pt x="128" y="123"/>
                          <a:pt x="126" y="133"/>
                          <a:pt x="125" y="144"/>
                        </a:cubicBezTo>
                      </a:path>
                    </a:pathLst>
                  </a:custGeom>
                  <a:noFill/>
                  <a:ln w="25400" cap="flat" cmpd="sng">
                    <a:solidFill>
                      <a:schemeClr val="tx1"/>
                    </a:solidFill>
                    <a:prstDash val="solid"/>
                    <a:round/>
                    <a:headEnd type="none" w="sm" len="sm"/>
                    <a:tailEnd type="none" w="lg" len="lg"/>
                  </a:ln>
                </p:spPr>
                <p:txBody>
                  <a:bodyPr/>
                  <a:lstStyle/>
                  <a:p>
                    <a:endParaRPr lang="en-US"/>
                  </a:p>
                </p:txBody>
              </p:sp>
              <p:sp>
                <p:nvSpPr>
                  <p:cNvPr id="27744" name="Freeform 60" descr="10%"/>
                  <p:cNvSpPr>
                    <a:spLocks/>
                  </p:cNvSpPr>
                  <p:nvPr/>
                </p:nvSpPr>
                <p:spPr bwMode="auto">
                  <a:xfrm>
                    <a:off x="5775" y="587"/>
                    <a:ext cx="272" cy="88"/>
                  </a:xfrm>
                  <a:custGeom>
                    <a:avLst/>
                    <a:gdLst>
                      <a:gd name="T0" fmla="*/ 9 w 272"/>
                      <a:gd name="T1" fmla="*/ 59 h 88"/>
                      <a:gd name="T2" fmla="*/ 67 w 272"/>
                      <a:gd name="T3" fmla="*/ 65 h 88"/>
                      <a:gd name="T4" fmla="*/ 125 w 272"/>
                      <a:gd name="T5" fmla="*/ 63 h 88"/>
                      <a:gd name="T6" fmla="*/ 219 w 272"/>
                      <a:gd name="T7" fmla="*/ 73 h 88"/>
                      <a:gd name="T8" fmla="*/ 237 w 272"/>
                      <a:gd name="T9" fmla="*/ 85 h 88"/>
                      <a:gd name="T10" fmla="*/ 255 w 272"/>
                      <a:gd name="T11" fmla="*/ 53 h 88"/>
                      <a:gd name="T12" fmla="*/ 267 w 272"/>
                      <a:gd name="T13" fmla="*/ 35 h 88"/>
                      <a:gd name="T14" fmla="*/ 223 w 272"/>
                      <a:gd name="T15" fmla="*/ 31 h 88"/>
                      <a:gd name="T16" fmla="*/ 149 w 272"/>
                      <a:gd name="T17" fmla="*/ 35 h 88"/>
                      <a:gd name="T18" fmla="*/ 79 w 272"/>
                      <a:gd name="T19" fmla="*/ 41 h 88"/>
                      <a:gd name="T20" fmla="*/ 39 w 272"/>
                      <a:gd name="T21" fmla="*/ 37 h 88"/>
                      <a:gd name="T22" fmla="*/ 13 w 272"/>
                      <a:gd name="T23" fmla="*/ 3 h 88"/>
                      <a:gd name="T24" fmla="*/ 15 w 272"/>
                      <a:gd name="T25" fmla="*/ 19 h 88"/>
                      <a:gd name="T26" fmla="*/ 15 w 272"/>
                      <a:gd name="T27" fmla="*/ 31 h 88"/>
                      <a:gd name="T28" fmla="*/ 15 w 272"/>
                      <a:gd name="T29" fmla="*/ 43 h 88"/>
                      <a:gd name="T30" fmla="*/ 9 w 272"/>
                      <a:gd name="T31" fmla="*/ 59 h 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2"/>
                      <a:gd name="T49" fmla="*/ 0 h 88"/>
                      <a:gd name="T50" fmla="*/ 272 w 272"/>
                      <a:gd name="T51" fmla="*/ 88 h 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2" h="88">
                        <a:moveTo>
                          <a:pt x="9" y="59"/>
                        </a:moveTo>
                        <a:cubicBezTo>
                          <a:pt x="18" y="63"/>
                          <a:pt x="48" y="64"/>
                          <a:pt x="67" y="65"/>
                        </a:cubicBezTo>
                        <a:cubicBezTo>
                          <a:pt x="86" y="66"/>
                          <a:pt x="100" y="62"/>
                          <a:pt x="125" y="63"/>
                        </a:cubicBezTo>
                        <a:cubicBezTo>
                          <a:pt x="150" y="64"/>
                          <a:pt x="200" y="69"/>
                          <a:pt x="219" y="73"/>
                        </a:cubicBezTo>
                        <a:cubicBezTo>
                          <a:pt x="238" y="77"/>
                          <a:pt x="231" y="88"/>
                          <a:pt x="237" y="85"/>
                        </a:cubicBezTo>
                        <a:cubicBezTo>
                          <a:pt x="243" y="82"/>
                          <a:pt x="250" y="61"/>
                          <a:pt x="255" y="53"/>
                        </a:cubicBezTo>
                        <a:cubicBezTo>
                          <a:pt x="260" y="45"/>
                          <a:pt x="272" y="39"/>
                          <a:pt x="267" y="35"/>
                        </a:cubicBezTo>
                        <a:cubicBezTo>
                          <a:pt x="262" y="31"/>
                          <a:pt x="243" y="31"/>
                          <a:pt x="223" y="31"/>
                        </a:cubicBezTo>
                        <a:cubicBezTo>
                          <a:pt x="203" y="31"/>
                          <a:pt x="173" y="33"/>
                          <a:pt x="149" y="35"/>
                        </a:cubicBezTo>
                        <a:cubicBezTo>
                          <a:pt x="125" y="37"/>
                          <a:pt x="97" y="41"/>
                          <a:pt x="79" y="41"/>
                        </a:cubicBezTo>
                        <a:cubicBezTo>
                          <a:pt x="61" y="41"/>
                          <a:pt x="50" y="43"/>
                          <a:pt x="39" y="37"/>
                        </a:cubicBezTo>
                        <a:cubicBezTo>
                          <a:pt x="28" y="31"/>
                          <a:pt x="17" y="6"/>
                          <a:pt x="13" y="3"/>
                        </a:cubicBezTo>
                        <a:cubicBezTo>
                          <a:pt x="9" y="0"/>
                          <a:pt x="15" y="14"/>
                          <a:pt x="15" y="19"/>
                        </a:cubicBezTo>
                        <a:cubicBezTo>
                          <a:pt x="15" y="24"/>
                          <a:pt x="15" y="27"/>
                          <a:pt x="15" y="31"/>
                        </a:cubicBezTo>
                        <a:cubicBezTo>
                          <a:pt x="15" y="35"/>
                          <a:pt x="16" y="39"/>
                          <a:pt x="15" y="43"/>
                        </a:cubicBezTo>
                        <a:cubicBezTo>
                          <a:pt x="14" y="47"/>
                          <a:pt x="0" y="55"/>
                          <a:pt x="9" y="59"/>
                        </a:cubicBezTo>
                        <a:close/>
                      </a:path>
                    </a:pathLst>
                  </a:custGeom>
                  <a:pattFill prst="pct10">
                    <a:fgClr>
                      <a:schemeClr val="tx2"/>
                    </a:fgClr>
                    <a:bgClr>
                      <a:schemeClr val="bg1"/>
                    </a:bgClr>
                  </a:pattFill>
                  <a:ln w="12700" cap="flat" cmpd="sng">
                    <a:solidFill>
                      <a:schemeClr val="tx1"/>
                    </a:solidFill>
                    <a:prstDash val="solid"/>
                    <a:round/>
                    <a:headEnd type="none" w="sm" len="sm"/>
                    <a:tailEnd type="none" w="lg" len="lg"/>
                  </a:ln>
                </p:spPr>
                <p:txBody>
                  <a:bodyPr/>
                  <a:lstStyle/>
                  <a:p>
                    <a:endParaRPr lang="en-US"/>
                  </a:p>
                </p:txBody>
              </p:sp>
            </p:grpSp>
            <p:sp>
              <p:nvSpPr>
                <p:cNvPr id="27735" name="Freeform 61"/>
                <p:cNvSpPr>
                  <a:spLocks/>
                </p:cNvSpPr>
                <p:nvPr/>
              </p:nvSpPr>
              <p:spPr bwMode="auto">
                <a:xfrm>
                  <a:off x="828" y="506"/>
                  <a:ext cx="82" cy="78"/>
                </a:xfrm>
                <a:custGeom>
                  <a:avLst/>
                  <a:gdLst>
                    <a:gd name="T0" fmla="*/ 0 w 82"/>
                    <a:gd name="T1" fmla="*/ 57 h 78"/>
                    <a:gd name="T2" fmla="*/ 12 w 82"/>
                    <a:gd name="T3" fmla="*/ 31 h 78"/>
                    <a:gd name="T4" fmla="*/ 24 w 82"/>
                    <a:gd name="T5" fmla="*/ 9 h 78"/>
                    <a:gd name="T6" fmla="*/ 66 w 82"/>
                    <a:gd name="T7" fmla="*/ 1 h 78"/>
                    <a:gd name="T8" fmla="*/ 78 w 82"/>
                    <a:gd name="T9" fmla="*/ 18 h 78"/>
                    <a:gd name="T10" fmla="*/ 78 w 82"/>
                    <a:gd name="T11" fmla="*/ 51 h 78"/>
                    <a:gd name="T12" fmla="*/ 54 w 82"/>
                    <a:gd name="T13" fmla="*/ 69 h 78"/>
                    <a:gd name="T14" fmla="*/ 20 w 82"/>
                    <a:gd name="T15" fmla="*/ 75 h 78"/>
                    <a:gd name="T16" fmla="*/ 35 w 82"/>
                    <a:gd name="T17" fmla="*/ 49 h 78"/>
                    <a:gd name="T18" fmla="*/ 53 w 82"/>
                    <a:gd name="T19" fmla="*/ 49 h 78"/>
                    <a:gd name="T20" fmla="*/ 54 w 82"/>
                    <a:gd name="T21" fmla="*/ 34 h 78"/>
                    <a:gd name="T22" fmla="*/ 42 w 82"/>
                    <a:gd name="T23" fmla="*/ 30 h 78"/>
                    <a:gd name="T24" fmla="*/ 23 w 82"/>
                    <a:gd name="T25" fmla="*/ 52 h 78"/>
                    <a:gd name="T26" fmla="*/ 12 w 82"/>
                    <a:gd name="T27" fmla="*/ 66 h 78"/>
                    <a:gd name="T28" fmla="*/ 0 w 82"/>
                    <a:gd name="T29" fmla="*/ 57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
                    <a:gd name="T46" fmla="*/ 0 h 78"/>
                    <a:gd name="T47" fmla="*/ 82 w 82"/>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 h="78">
                      <a:moveTo>
                        <a:pt x="0" y="57"/>
                      </a:moveTo>
                      <a:cubicBezTo>
                        <a:pt x="0" y="51"/>
                        <a:pt x="8" y="39"/>
                        <a:pt x="12" y="31"/>
                      </a:cubicBezTo>
                      <a:cubicBezTo>
                        <a:pt x="16" y="23"/>
                        <a:pt x="15" y="14"/>
                        <a:pt x="24" y="9"/>
                      </a:cubicBezTo>
                      <a:cubicBezTo>
                        <a:pt x="33" y="4"/>
                        <a:pt x="57" y="0"/>
                        <a:pt x="66" y="1"/>
                      </a:cubicBezTo>
                      <a:cubicBezTo>
                        <a:pt x="75" y="2"/>
                        <a:pt x="76" y="10"/>
                        <a:pt x="78" y="18"/>
                      </a:cubicBezTo>
                      <a:cubicBezTo>
                        <a:pt x="80" y="26"/>
                        <a:pt x="82" y="43"/>
                        <a:pt x="78" y="51"/>
                      </a:cubicBezTo>
                      <a:cubicBezTo>
                        <a:pt x="74" y="59"/>
                        <a:pt x="63" y="65"/>
                        <a:pt x="54" y="69"/>
                      </a:cubicBezTo>
                      <a:cubicBezTo>
                        <a:pt x="45" y="73"/>
                        <a:pt x="23" y="78"/>
                        <a:pt x="20" y="75"/>
                      </a:cubicBezTo>
                      <a:cubicBezTo>
                        <a:pt x="17" y="72"/>
                        <a:pt x="29" y="53"/>
                        <a:pt x="35" y="49"/>
                      </a:cubicBezTo>
                      <a:cubicBezTo>
                        <a:pt x="41" y="45"/>
                        <a:pt x="50" y="51"/>
                        <a:pt x="53" y="49"/>
                      </a:cubicBezTo>
                      <a:cubicBezTo>
                        <a:pt x="56" y="47"/>
                        <a:pt x="56" y="37"/>
                        <a:pt x="54" y="34"/>
                      </a:cubicBezTo>
                      <a:cubicBezTo>
                        <a:pt x="52" y="31"/>
                        <a:pt x="47" y="27"/>
                        <a:pt x="42" y="30"/>
                      </a:cubicBezTo>
                      <a:cubicBezTo>
                        <a:pt x="37" y="33"/>
                        <a:pt x="28" y="46"/>
                        <a:pt x="23" y="52"/>
                      </a:cubicBezTo>
                      <a:cubicBezTo>
                        <a:pt x="18" y="58"/>
                        <a:pt x="15" y="65"/>
                        <a:pt x="12" y="66"/>
                      </a:cubicBezTo>
                      <a:cubicBezTo>
                        <a:pt x="9" y="67"/>
                        <a:pt x="0" y="63"/>
                        <a:pt x="0" y="57"/>
                      </a:cubicBezTo>
                      <a:close/>
                    </a:path>
                  </a:pathLst>
                </a:custGeom>
                <a:solidFill>
                  <a:schemeClr val="bg1"/>
                </a:solidFill>
                <a:ln w="12700" cap="flat" cmpd="sng">
                  <a:solidFill>
                    <a:schemeClr val="tx1"/>
                  </a:solidFill>
                  <a:prstDash val="solid"/>
                  <a:round/>
                  <a:headEnd type="none" w="sm" len="sm"/>
                  <a:tailEnd type="none" w="lg" len="lg"/>
                </a:ln>
              </p:spPr>
              <p:txBody>
                <a:bodyPr/>
                <a:lstStyle/>
                <a:p>
                  <a:endParaRPr lang="en-US"/>
                </a:p>
              </p:txBody>
            </p:sp>
            <p:sp>
              <p:nvSpPr>
                <p:cNvPr id="27736" name="Oval 62"/>
                <p:cNvSpPr>
                  <a:spLocks noChangeArrowheads="1"/>
                </p:cNvSpPr>
                <p:nvPr/>
              </p:nvSpPr>
              <p:spPr bwMode="auto">
                <a:xfrm>
                  <a:off x="859" y="533"/>
                  <a:ext cx="27" cy="27"/>
                </a:xfrm>
                <a:prstGeom prst="ellipse">
                  <a:avLst/>
                </a:prstGeom>
                <a:solidFill>
                  <a:schemeClr val="tx1"/>
                </a:solidFill>
                <a:ln w="9525">
                  <a:solidFill>
                    <a:schemeClr val="tx1"/>
                  </a:solidFill>
                  <a:round/>
                  <a:headEnd type="none" w="sm" len="sm"/>
                  <a:tailEnd type="none" w="lg" len="lg"/>
                </a:ln>
              </p:spPr>
              <p:txBody>
                <a:bodyPr wrap="none" anchor="ctr"/>
                <a:lstStyle/>
                <a:p>
                  <a:endParaRPr lang="en-US">
                    <a:latin typeface="Calibri" pitchFamily="34" charset="0"/>
                    <a:cs typeface="Arial" charset="0"/>
                  </a:endParaRPr>
                </a:p>
              </p:txBody>
            </p:sp>
          </p:grpSp>
        </p:grpSp>
        <p:grpSp>
          <p:nvGrpSpPr>
            <p:cNvPr id="27660" name="Group 122"/>
            <p:cNvGrpSpPr>
              <a:grpSpLocks/>
            </p:cNvGrpSpPr>
            <p:nvPr/>
          </p:nvGrpSpPr>
          <p:grpSpPr bwMode="auto">
            <a:xfrm>
              <a:off x="4363" y="2058"/>
              <a:ext cx="544" cy="389"/>
              <a:chOff x="5815" y="1530"/>
              <a:chExt cx="624" cy="413"/>
            </a:xfrm>
          </p:grpSpPr>
          <p:sp>
            <p:nvSpPr>
              <p:cNvPr id="27706" name="Freeform 85"/>
              <p:cNvSpPr>
                <a:spLocks/>
              </p:cNvSpPr>
              <p:nvPr/>
            </p:nvSpPr>
            <p:spPr bwMode="auto">
              <a:xfrm>
                <a:off x="5815" y="1530"/>
                <a:ext cx="624" cy="413"/>
              </a:xfrm>
              <a:custGeom>
                <a:avLst/>
                <a:gdLst>
                  <a:gd name="T0" fmla="*/ 152 w 2854"/>
                  <a:gd name="T1" fmla="*/ 343 h 2326"/>
                  <a:gd name="T2" fmla="*/ 143 w 2854"/>
                  <a:gd name="T3" fmla="*/ 362 h 2326"/>
                  <a:gd name="T4" fmla="*/ 88 w 2854"/>
                  <a:gd name="T5" fmla="*/ 380 h 2326"/>
                  <a:gd name="T6" fmla="*/ 32 w 2854"/>
                  <a:gd name="T7" fmla="*/ 371 h 2326"/>
                  <a:gd name="T8" fmla="*/ 32 w 2854"/>
                  <a:gd name="T9" fmla="*/ 329 h 2326"/>
                  <a:gd name="T10" fmla="*/ 34 w 2854"/>
                  <a:gd name="T11" fmla="*/ 272 h 2326"/>
                  <a:gd name="T12" fmla="*/ 5 w 2854"/>
                  <a:gd name="T13" fmla="*/ 190 h 2326"/>
                  <a:gd name="T14" fmla="*/ 2 w 2854"/>
                  <a:gd name="T15" fmla="*/ 129 h 2326"/>
                  <a:gd name="T16" fmla="*/ 12 w 2854"/>
                  <a:gd name="T17" fmla="*/ 97 h 2326"/>
                  <a:gd name="T18" fmla="*/ 30 w 2854"/>
                  <a:gd name="T19" fmla="*/ 75 h 2326"/>
                  <a:gd name="T20" fmla="*/ 121 w 2854"/>
                  <a:gd name="T21" fmla="*/ 25 h 2326"/>
                  <a:gd name="T22" fmla="*/ 181 w 2854"/>
                  <a:gd name="T23" fmla="*/ 6 h 2326"/>
                  <a:gd name="T24" fmla="*/ 243 w 2854"/>
                  <a:gd name="T25" fmla="*/ 1 h 2326"/>
                  <a:gd name="T26" fmla="*/ 295 w 2854"/>
                  <a:gd name="T27" fmla="*/ 5 h 2326"/>
                  <a:gd name="T28" fmla="*/ 323 w 2854"/>
                  <a:gd name="T29" fmla="*/ 29 h 2326"/>
                  <a:gd name="T30" fmla="*/ 347 w 2854"/>
                  <a:gd name="T31" fmla="*/ 30 h 2326"/>
                  <a:gd name="T32" fmla="*/ 448 w 2854"/>
                  <a:gd name="T33" fmla="*/ 24 h 2326"/>
                  <a:gd name="T34" fmla="*/ 576 w 2854"/>
                  <a:gd name="T35" fmla="*/ 43 h 2326"/>
                  <a:gd name="T36" fmla="*/ 618 w 2854"/>
                  <a:gd name="T37" fmla="*/ 80 h 2326"/>
                  <a:gd name="T38" fmla="*/ 612 w 2854"/>
                  <a:gd name="T39" fmla="*/ 107 h 2326"/>
                  <a:gd name="T40" fmla="*/ 551 w 2854"/>
                  <a:gd name="T41" fmla="*/ 144 h 2326"/>
                  <a:gd name="T42" fmla="*/ 513 w 2854"/>
                  <a:gd name="T43" fmla="*/ 158 h 2326"/>
                  <a:gd name="T44" fmla="*/ 503 w 2854"/>
                  <a:gd name="T45" fmla="*/ 153 h 2326"/>
                  <a:gd name="T46" fmla="*/ 508 w 2854"/>
                  <a:gd name="T47" fmla="*/ 137 h 2326"/>
                  <a:gd name="T48" fmla="*/ 537 w 2854"/>
                  <a:gd name="T49" fmla="*/ 126 h 2326"/>
                  <a:gd name="T50" fmla="*/ 572 w 2854"/>
                  <a:gd name="T51" fmla="*/ 108 h 2326"/>
                  <a:gd name="T52" fmla="*/ 591 w 2854"/>
                  <a:gd name="T53" fmla="*/ 95 h 2326"/>
                  <a:gd name="T54" fmla="*/ 588 w 2854"/>
                  <a:gd name="T55" fmla="*/ 74 h 2326"/>
                  <a:gd name="T56" fmla="*/ 566 w 2854"/>
                  <a:gd name="T57" fmla="*/ 62 h 2326"/>
                  <a:gd name="T58" fmla="*/ 512 w 2854"/>
                  <a:gd name="T59" fmla="*/ 46 h 2326"/>
                  <a:gd name="T60" fmla="*/ 467 w 2854"/>
                  <a:gd name="T61" fmla="*/ 42 h 2326"/>
                  <a:gd name="T62" fmla="*/ 375 w 2854"/>
                  <a:gd name="T63" fmla="*/ 48 h 2326"/>
                  <a:gd name="T64" fmla="*/ 356 w 2854"/>
                  <a:gd name="T65" fmla="*/ 51 h 2326"/>
                  <a:gd name="T66" fmla="*/ 353 w 2854"/>
                  <a:gd name="T67" fmla="*/ 63 h 2326"/>
                  <a:gd name="T68" fmla="*/ 358 w 2854"/>
                  <a:gd name="T69" fmla="*/ 91 h 2326"/>
                  <a:gd name="T70" fmla="*/ 341 w 2854"/>
                  <a:gd name="T71" fmla="*/ 120 h 2326"/>
                  <a:gd name="T72" fmla="*/ 290 w 2854"/>
                  <a:gd name="T73" fmla="*/ 169 h 2326"/>
                  <a:gd name="T74" fmla="*/ 286 w 2854"/>
                  <a:gd name="T75" fmla="*/ 198 h 2326"/>
                  <a:gd name="T76" fmla="*/ 288 w 2854"/>
                  <a:gd name="T77" fmla="*/ 211 h 2326"/>
                  <a:gd name="T78" fmla="*/ 281 w 2854"/>
                  <a:gd name="T79" fmla="*/ 263 h 2326"/>
                  <a:gd name="T80" fmla="*/ 256 w 2854"/>
                  <a:gd name="T81" fmla="*/ 289 h 2326"/>
                  <a:gd name="T82" fmla="*/ 230 w 2854"/>
                  <a:gd name="T83" fmla="*/ 299 h 2326"/>
                  <a:gd name="T84" fmla="*/ 230 w 2854"/>
                  <a:gd name="T85" fmla="*/ 395 h 2326"/>
                  <a:gd name="T86" fmla="*/ 210 w 2854"/>
                  <a:gd name="T87" fmla="*/ 409 h 2326"/>
                  <a:gd name="T88" fmla="*/ 198 w 2854"/>
                  <a:gd name="T89" fmla="*/ 392 h 2326"/>
                  <a:gd name="T90" fmla="*/ 192 w 2854"/>
                  <a:gd name="T91" fmla="*/ 299 h 2326"/>
                  <a:gd name="T92" fmla="*/ 143 w 2854"/>
                  <a:gd name="T93" fmla="*/ 303 h 2326"/>
                  <a:gd name="T94" fmla="*/ 68 w 2854"/>
                  <a:gd name="T95" fmla="*/ 349 h 2326"/>
                  <a:gd name="T96" fmla="*/ 80 w 2854"/>
                  <a:gd name="T97" fmla="*/ 356 h 2326"/>
                  <a:gd name="T98" fmla="*/ 126 w 2854"/>
                  <a:gd name="T99" fmla="*/ 347 h 2326"/>
                  <a:gd name="T100" fmla="*/ 138 w 2854"/>
                  <a:gd name="T101" fmla="*/ 338 h 2326"/>
                  <a:gd name="T102" fmla="*/ 152 w 2854"/>
                  <a:gd name="T103" fmla="*/ 343 h 23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54"/>
                  <a:gd name="T157" fmla="*/ 0 h 2326"/>
                  <a:gd name="T158" fmla="*/ 2854 w 2854"/>
                  <a:gd name="T159" fmla="*/ 2326 h 23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54" h="2326">
                    <a:moveTo>
                      <a:pt x="697" y="1929"/>
                    </a:moveTo>
                    <a:cubicBezTo>
                      <a:pt x="701" y="1951"/>
                      <a:pt x="704" y="2002"/>
                      <a:pt x="655" y="2037"/>
                    </a:cubicBezTo>
                    <a:cubicBezTo>
                      <a:pt x="606" y="2072"/>
                      <a:pt x="488" y="2130"/>
                      <a:pt x="403" y="2139"/>
                    </a:cubicBezTo>
                    <a:cubicBezTo>
                      <a:pt x="318" y="2148"/>
                      <a:pt x="188" y="2139"/>
                      <a:pt x="145" y="2091"/>
                    </a:cubicBezTo>
                    <a:cubicBezTo>
                      <a:pt x="102" y="2043"/>
                      <a:pt x="143" y="1944"/>
                      <a:pt x="145" y="1851"/>
                    </a:cubicBezTo>
                    <a:cubicBezTo>
                      <a:pt x="147" y="1758"/>
                      <a:pt x="177" y="1663"/>
                      <a:pt x="157" y="1533"/>
                    </a:cubicBezTo>
                    <a:cubicBezTo>
                      <a:pt x="137" y="1403"/>
                      <a:pt x="50" y="1205"/>
                      <a:pt x="25" y="1071"/>
                    </a:cubicBezTo>
                    <a:cubicBezTo>
                      <a:pt x="0" y="937"/>
                      <a:pt x="2" y="816"/>
                      <a:pt x="7" y="729"/>
                    </a:cubicBezTo>
                    <a:cubicBezTo>
                      <a:pt x="12" y="642"/>
                      <a:pt x="33" y="600"/>
                      <a:pt x="55" y="549"/>
                    </a:cubicBezTo>
                    <a:cubicBezTo>
                      <a:pt x="77" y="498"/>
                      <a:pt x="56" y="491"/>
                      <a:pt x="139" y="423"/>
                    </a:cubicBezTo>
                    <a:cubicBezTo>
                      <a:pt x="222" y="355"/>
                      <a:pt x="438" y="206"/>
                      <a:pt x="553" y="141"/>
                    </a:cubicBezTo>
                    <a:cubicBezTo>
                      <a:pt x="668" y="76"/>
                      <a:pt x="736" y="56"/>
                      <a:pt x="829" y="33"/>
                    </a:cubicBezTo>
                    <a:cubicBezTo>
                      <a:pt x="922" y="10"/>
                      <a:pt x="1024" y="4"/>
                      <a:pt x="1111" y="3"/>
                    </a:cubicBezTo>
                    <a:cubicBezTo>
                      <a:pt x="1198" y="2"/>
                      <a:pt x="1290" y="0"/>
                      <a:pt x="1351" y="27"/>
                    </a:cubicBezTo>
                    <a:cubicBezTo>
                      <a:pt x="1412" y="54"/>
                      <a:pt x="1438" y="141"/>
                      <a:pt x="1477" y="165"/>
                    </a:cubicBezTo>
                    <a:cubicBezTo>
                      <a:pt x="1516" y="189"/>
                      <a:pt x="1490" y="176"/>
                      <a:pt x="1585" y="171"/>
                    </a:cubicBezTo>
                    <a:cubicBezTo>
                      <a:pt x="1680" y="166"/>
                      <a:pt x="1872" y="123"/>
                      <a:pt x="2047" y="135"/>
                    </a:cubicBezTo>
                    <a:cubicBezTo>
                      <a:pt x="2222" y="147"/>
                      <a:pt x="2505" y="190"/>
                      <a:pt x="2635" y="243"/>
                    </a:cubicBezTo>
                    <a:cubicBezTo>
                      <a:pt x="2765" y="296"/>
                      <a:pt x="2800" y="393"/>
                      <a:pt x="2827" y="453"/>
                    </a:cubicBezTo>
                    <a:cubicBezTo>
                      <a:pt x="2854" y="513"/>
                      <a:pt x="2848" y="543"/>
                      <a:pt x="2797" y="603"/>
                    </a:cubicBezTo>
                    <a:cubicBezTo>
                      <a:pt x="2746" y="663"/>
                      <a:pt x="2596" y="765"/>
                      <a:pt x="2521" y="813"/>
                    </a:cubicBezTo>
                    <a:cubicBezTo>
                      <a:pt x="2446" y="861"/>
                      <a:pt x="2384" y="883"/>
                      <a:pt x="2347" y="891"/>
                    </a:cubicBezTo>
                    <a:cubicBezTo>
                      <a:pt x="2310" y="899"/>
                      <a:pt x="2303" y="881"/>
                      <a:pt x="2299" y="861"/>
                    </a:cubicBezTo>
                    <a:cubicBezTo>
                      <a:pt x="2295" y="841"/>
                      <a:pt x="2297" y="796"/>
                      <a:pt x="2323" y="771"/>
                    </a:cubicBezTo>
                    <a:cubicBezTo>
                      <a:pt x="2349" y="746"/>
                      <a:pt x="2406" y="738"/>
                      <a:pt x="2455" y="711"/>
                    </a:cubicBezTo>
                    <a:cubicBezTo>
                      <a:pt x="2504" y="684"/>
                      <a:pt x="2576" y="638"/>
                      <a:pt x="2617" y="609"/>
                    </a:cubicBezTo>
                    <a:cubicBezTo>
                      <a:pt x="2658" y="580"/>
                      <a:pt x="2689" y="569"/>
                      <a:pt x="2701" y="537"/>
                    </a:cubicBezTo>
                    <a:cubicBezTo>
                      <a:pt x="2713" y="505"/>
                      <a:pt x="2708" y="448"/>
                      <a:pt x="2689" y="417"/>
                    </a:cubicBezTo>
                    <a:cubicBezTo>
                      <a:pt x="2670" y="386"/>
                      <a:pt x="2645" y="377"/>
                      <a:pt x="2587" y="351"/>
                    </a:cubicBezTo>
                    <a:cubicBezTo>
                      <a:pt x="2529" y="325"/>
                      <a:pt x="2416" y="280"/>
                      <a:pt x="2341" y="261"/>
                    </a:cubicBezTo>
                    <a:cubicBezTo>
                      <a:pt x="2266" y="242"/>
                      <a:pt x="2241" y="235"/>
                      <a:pt x="2137" y="237"/>
                    </a:cubicBezTo>
                    <a:cubicBezTo>
                      <a:pt x="2033" y="239"/>
                      <a:pt x="1802" y="265"/>
                      <a:pt x="1717" y="273"/>
                    </a:cubicBezTo>
                    <a:cubicBezTo>
                      <a:pt x="1632" y="281"/>
                      <a:pt x="1644" y="271"/>
                      <a:pt x="1627" y="285"/>
                    </a:cubicBezTo>
                    <a:cubicBezTo>
                      <a:pt x="1610" y="299"/>
                      <a:pt x="1613" y="319"/>
                      <a:pt x="1615" y="357"/>
                    </a:cubicBezTo>
                    <a:cubicBezTo>
                      <a:pt x="1617" y="395"/>
                      <a:pt x="1648" y="460"/>
                      <a:pt x="1639" y="513"/>
                    </a:cubicBezTo>
                    <a:cubicBezTo>
                      <a:pt x="1630" y="566"/>
                      <a:pt x="1613" y="602"/>
                      <a:pt x="1561" y="675"/>
                    </a:cubicBezTo>
                    <a:cubicBezTo>
                      <a:pt x="1509" y="748"/>
                      <a:pt x="1369" y="878"/>
                      <a:pt x="1327" y="951"/>
                    </a:cubicBezTo>
                    <a:cubicBezTo>
                      <a:pt x="1285" y="1024"/>
                      <a:pt x="1311" y="1073"/>
                      <a:pt x="1309" y="1113"/>
                    </a:cubicBezTo>
                    <a:cubicBezTo>
                      <a:pt x="1307" y="1153"/>
                      <a:pt x="1319" y="1130"/>
                      <a:pt x="1315" y="1191"/>
                    </a:cubicBezTo>
                    <a:cubicBezTo>
                      <a:pt x="1311" y="1252"/>
                      <a:pt x="1309" y="1406"/>
                      <a:pt x="1285" y="1479"/>
                    </a:cubicBezTo>
                    <a:cubicBezTo>
                      <a:pt x="1261" y="1552"/>
                      <a:pt x="1210" y="1595"/>
                      <a:pt x="1171" y="1629"/>
                    </a:cubicBezTo>
                    <a:cubicBezTo>
                      <a:pt x="1132" y="1663"/>
                      <a:pt x="1071" y="1584"/>
                      <a:pt x="1051" y="1683"/>
                    </a:cubicBezTo>
                    <a:cubicBezTo>
                      <a:pt x="1031" y="1782"/>
                      <a:pt x="1066" y="2120"/>
                      <a:pt x="1051" y="2223"/>
                    </a:cubicBezTo>
                    <a:cubicBezTo>
                      <a:pt x="1036" y="2326"/>
                      <a:pt x="985" y="2304"/>
                      <a:pt x="961" y="2301"/>
                    </a:cubicBezTo>
                    <a:cubicBezTo>
                      <a:pt x="937" y="2298"/>
                      <a:pt x="921" y="2308"/>
                      <a:pt x="907" y="2205"/>
                    </a:cubicBezTo>
                    <a:cubicBezTo>
                      <a:pt x="893" y="2102"/>
                      <a:pt x="919" y="1766"/>
                      <a:pt x="877" y="1683"/>
                    </a:cubicBezTo>
                    <a:cubicBezTo>
                      <a:pt x="835" y="1600"/>
                      <a:pt x="749" y="1660"/>
                      <a:pt x="655" y="1707"/>
                    </a:cubicBezTo>
                    <a:cubicBezTo>
                      <a:pt x="561" y="1754"/>
                      <a:pt x="361" y="1915"/>
                      <a:pt x="313" y="1965"/>
                    </a:cubicBezTo>
                    <a:cubicBezTo>
                      <a:pt x="265" y="2015"/>
                      <a:pt x="323" y="2009"/>
                      <a:pt x="367" y="2007"/>
                    </a:cubicBezTo>
                    <a:cubicBezTo>
                      <a:pt x="411" y="2005"/>
                      <a:pt x="533" y="1970"/>
                      <a:pt x="577" y="1953"/>
                    </a:cubicBezTo>
                    <a:cubicBezTo>
                      <a:pt x="621" y="1936"/>
                      <a:pt x="613" y="1907"/>
                      <a:pt x="631" y="1905"/>
                    </a:cubicBezTo>
                    <a:cubicBezTo>
                      <a:pt x="649" y="1903"/>
                      <a:pt x="693" y="1907"/>
                      <a:pt x="697" y="1929"/>
                    </a:cubicBezTo>
                    <a:close/>
                  </a:path>
                </a:pathLst>
              </a:custGeom>
              <a:gradFill rotWithShape="1">
                <a:gsLst>
                  <a:gs pos="0">
                    <a:srgbClr val="DDDDDD"/>
                  </a:gs>
                  <a:gs pos="100000">
                    <a:srgbClr val="AAAAAA"/>
                  </a:gs>
                </a:gsLst>
                <a:path path="rect">
                  <a:fillToRect l="50000" t="50000" r="50000" b="50000"/>
                </a:path>
              </a:gradFill>
              <a:ln w="12700" cap="flat" cmpd="sng">
                <a:solidFill>
                  <a:schemeClr val="tx1"/>
                </a:solidFill>
                <a:prstDash val="solid"/>
                <a:round/>
                <a:headEnd type="none" w="sm" len="sm"/>
                <a:tailEnd type="none" w="lg" len="lg"/>
              </a:ln>
            </p:spPr>
            <p:txBody>
              <a:bodyPr/>
              <a:lstStyle/>
              <a:p>
                <a:endParaRPr lang="en-US"/>
              </a:p>
            </p:txBody>
          </p:sp>
          <p:sp>
            <p:nvSpPr>
              <p:cNvPr id="27707" name="Freeform 86"/>
              <p:cNvSpPr>
                <a:spLocks/>
              </p:cNvSpPr>
              <p:nvPr/>
            </p:nvSpPr>
            <p:spPr bwMode="auto">
              <a:xfrm>
                <a:off x="5880" y="1712"/>
                <a:ext cx="31" cy="21"/>
              </a:xfrm>
              <a:custGeom>
                <a:avLst/>
                <a:gdLst>
                  <a:gd name="T0" fmla="*/ 31 w 140"/>
                  <a:gd name="T1" fmla="*/ 16 h 119"/>
                  <a:gd name="T2" fmla="*/ 29 w 140"/>
                  <a:gd name="T3" fmla="*/ 18 h 119"/>
                  <a:gd name="T4" fmla="*/ 23 w 140"/>
                  <a:gd name="T5" fmla="*/ 20 h 119"/>
                  <a:gd name="T6" fmla="*/ 12 w 140"/>
                  <a:gd name="T7" fmla="*/ 20 h 119"/>
                  <a:gd name="T8" fmla="*/ 3 w 140"/>
                  <a:gd name="T9" fmla="*/ 13 h 119"/>
                  <a:gd name="T10" fmla="*/ 0 w 140"/>
                  <a:gd name="T11" fmla="*/ 4 h 119"/>
                  <a:gd name="T12" fmla="*/ 4 w 140"/>
                  <a:gd name="T13" fmla="*/ 0 h 119"/>
                  <a:gd name="T14" fmla="*/ 11 w 140"/>
                  <a:gd name="T15" fmla="*/ 2 h 119"/>
                  <a:gd name="T16" fmla="*/ 20 w 140"/>
                  <a:gd name="T17" fmla="*/ 5 h 119"/>
                  <a:gd name="T18" fmla="*/ 26 w 140"/>
                  <a:gd name="T19" fmla="*/ 8 h 119"/>
                  <a:gd name="T20" fmla="*/ 29 w 140"/>
                  <a:gd name="T21" fmla="*/ 13 h 119"/>
                  <a:gd name="T22" fmla="*/ 31 w 140"/>
                  <a:gd name="T23" fmla="*/ 16 h 1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
                  <a:gd name="T37" fmla="*/ 0 h 119"/>
                  <a:gd name="T38" fmla="*/ 140 w 140"/>
                  <a:gd name="T39" fmla="*/ 119 h 1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 h="119">
                    <a:moveTo>
                      <a:pt x="139" y="91"/>
                    </a:moveTo>
                    <a:cubicBezTo>
                      <a:pt x="138" y="96"/>
                      <a:pt x="135" y="100"/>
                      <a:pt x="129" y="104"/>
                    </a:cubicBezTo>
                    <a:cubicBezTo>
                      <a:pt x="123" y="108"/>
                      <a:pt x="114" y="112"/>
                      <a:pt x="102" y="113"/>
                    </a:cubicBezTo>
                    <a:cubicBezTo>
                      <a:pt x="90" y="114"/>
                      <a:pt x="70" y="119"/>
                      <a:pt x="55" y="113"/>
                    </a:cubicBezTo>
                    <a:cubicBezTo>
                      <a:pt x="40" y="107"/>
                      <a:pt x="21" y="91"/>
                      <a:pt x="12" y="76"/>
                    </a:cubicBezTo>
                    <a:cubicBezTo>
                      <a:pt x="3" y="61"/>
                      <a:pt x="0" y="37"/>
                      <a:pt x="1" y="25"/>
                    </a:cubicBezTo>
                    <a:cubicBezTo>
                      <a:pt x="2" y="13"/>
                      <a:pt x="8" y="4"/>
                      <a:pt x="16" y="2"/>
                    </a:cubicBezTo>
                    <a:cubicBezTo>
                      <a:pt x="24" y="0"/>
                      <a:pt x="36" y="7"/>
                      <a:pt x="48" y="11"/>
                    </a:cubicBezTo>
                    <a:cubicBezTo>
                      <a:pt x="60" y="15"/>
                      <a:pt x="78" y="22"/>
                      <a:pt x="90" y="28"/>
                    </a:cubicBezTo>
                    <a:cubicBezTo>
                      <a:pt x="102" y="34"/>
                      <a:pt x="110" y="40"/>
                      <a:pt x="117" y="47"/>
                    </a:cubicBezTo>
                    <a:cubicBezTo>
                      <a:pt x="124" y="54"/>
                      <a:pt x="129" y="64"/>
                      <a:pt x="133" y="71"/>
                    </a:cubicBezTo>
                    <a:cubicBezTo>
                      <a:pt x="137" y="78"/>
                      <a:pt x="140" y="86"/>
                      <a:pt x="139" y="91"/>
                    </a:cubicBezTo>
                    <a:close/>
                  </a:path>
                </a:pathLst>
              </a:custGeom>
              <a:solidFill>
                <a:srgbClr val="CCFFCC"/>
              </a:solidFill>
              <a:ln w="12700" cap="flat" cmpd="sng">
                <a:solidFill>
                  <a:schemeClr val="tx1"/>
                </a:solidFill>
                <a:prstDash val="solid"/>
                <a:round/>
                <a:headEnd type="none" w="sm" len="sm"/>
                <a:tailEnd type="none" w="lg" len="lg"/>
              </a:ln>
            </p:spPr>
            <p:txBody>
              <a:bodyPr/>
              <a:lstStyle/>
              <a:p>
                <a:endParaRPr lang="en-US"/>
              </a:p>
            </p:txBody>
          </p:sp>
          <p:sp>
            <p:nvSpPr>
              <p:cNvPr id="27708" name="Freeform 87"/>
              <p:cNvSpPr>
                <a:spLocks/>
              </p:cNvSpPr>
              <p:nvPr/>
            </p:nvSpPr>
            <p:spPr bwMode="auto">
              <a:xfrm>
                <a:off x="5963" y="1725"/>
                <a:ext cx="31" cy="16"/>
              </a:xfrm>
              <a:custGeom>
                <a:avLst/>
                <a:gdLst>
                  <a:gd name="T0" fmla="*/ 14 w 144"/>
                  <a:gd name="T1" fmla="*/ 1 h 93"/>
                  <a:gd name="T2" fmla="*/ 8 w 144"/>
                  <a:gd name="T3" fmla="*/ 1 h 93"/>
                  <a:gd name="T4" fmla="*/ 7 w 144"/>
                  <a:gd name="T5" fmla="*/ 1 h 93"/>
                  <a:gd name="T6" fmla="*/ 2 w 144"/>
                  <a:gd name="T7" fmla="*/ 3 h 93"/>
                  <a:gd name="T8" fmla="*/ 0 w 144"/>
                  <a:gd name="T9" fmla="*/ 7 h 93"/>
                  <a:gd name="T10" fmla="*/ 4 w 144"/>
                  <a:gd name="T11" fmla="*/ 12 h 93"/>
                  <a:gd name="T12" fmla="*/ 10 w 144"/>
                  <a:gd name="T13" fmla="*/ 14 h 93"/>
                  <a:gd name="T14" fmla="*/ 16 w 144"/>
                  <a:gd name="T15" fmla="*/ 16 h 93"/>
                  <a:gd name="T16" fmla="*/ 24 w 144"/>
                  <a:gd name="T17" fmla="*/ 13 h 93"/>
                  <a:gd name="T18" fmla="*/ 30 w 144"/>
                  <a:gd name="T19" fmla="*/ 7 h 93"/>
                  <a:gd name="T20" fmla="*/ 31 w 144"/>
                  <a:gd name="T21" fmla="*/ 3 h 93"/>
                  <a:gd name="T22" fmla="*/ 27 w 144"/>
                  <a:gd name="T23" fmla="*/ 1 h 93"/>
                  <a:gd name="T24" fmla="*/ 21 w 144"/>
                  <a:gd name="T25" fmla="*/ 0 h 93"/>
                  <a:gd name="T26" fmla="*/ 14 w 144"/>
                  <a:gd name="T27" fmla="*/ 1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4"/>
                  <a:gd name="T43" fmla="*/ 0 h 93"/>
                  <a:gd name="T44" fmla="*/ 144 w 144"/>
                  <a:gd name="T45" fmla="*/ 93 h 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4" h="93">
                    <a:moveTo>
                      <a:pt x="63" y="3"/>
                    </a:moveTo>
                    <a:cubicBezTo>
                      <a:pt x="55" y="3"/>
                      <a:pt x="47" y="3"/>
                      <a:pt x="39" y="4"/>
                    </a:cubicBezTo>
                    <a:cubicBezTo>
                      <a:pt x="37" y="4"/>
                      <a:pt x="34" y="7"/>
                      <a:pt x="34" y="7"/>
                    </a:cubicBezTo>
                    <a:lnTo>
                      <a:pt x="7" y="16"/>
                    </a:lnTo>
                    <a:lnTo>
                      <a:pt x="0" y="39"/>
                    </a:lnTo>
                    <a:lnTo>
                      <a:pt x="18" y="69"/>
                    </a:lnTo>
                    <a:lnTo>
                      <a:pt x="46" y="81"/>
                    </a:lnTo>
                    <a:lnTo>
                      <a:pt x="73" y="93"/>
                    </a:lnTo>
                    <a:lnTo>
                      <a:pt x="112" y="78"/>
                    </a:lnTo>
                    <a:lnTo>
                      <a:pt x="139" y="42"/>
                    </a:lnTo>
                    <a:lnTo>
                      <a:pt x="144" y="16"/>
                    </a:lnTo>
                    <a:lnTo>
                      <a:pt x="124" y="3"/>
                    </a:lnTo>
                    <a:lnTo>
                      <a:pt x="96" y="0"/>
                    </a:lnTo>
                    <a:lnTo>
                      <a:pt x="63" y="3"/>
                    </a:lnTo>
                    <a:close/>
                  </a:path>
                </a:pathLst>
              </a:custGeom>
              <a:solidFill>
                <a:srgbClr val="CCFFCC"/>
              </a:solidFill>
              <a:ln w="12700" cap="flat" cmpd="sng">
                <a:solidFill>
                  <a:schemeClr val="tx1"/>
                </a:solidFill>
                <a:prstDash val="solid"/>
                <a:round/>
                <a:headEnd type="none" w="sm" len="sm"/>
                <a:tailEnd type="none" w="lg" len="lg"/>
              </a:ln>
            </p:spPr>
            <p:txBody>
              <a:bodyPr/>
              <a:lstStyle/>
              <a:p>
                <a:endParaRPr lang="en-US"/>
              </a:p>
            </p:txBody>
          </p:sp>
          <p:sp>
            <p:nvSpPr>
              <p:cNvPr id="27709" name="Oval 88"/>
              <p:cNvSpPr>
                <a:spLocks noChangeArrowheads="1"/>
              </p:cNvSpPr>
              <p:nvPr/>
            </p:nvSpPr>
            <p:spPr bwMode="auto">
              <a:xfrm>
                <a:off x="5973" y="1726"/>
                <a:ext cx="9" cy="8"/>
              </a:xfrm>
              <a:prstGeom prst="ellipse">
                <a:avLst/>
              </a:prstGeom>
              <a:solidFill>
                <a:srgbClr val="333333"/>
              </a:solidFill>
              <a:ln w="12700">
                <a:solidFill>
                  <a:schemeClr val="tx1"/>
                </a:solidFill>
                <a:round/>
                <a:headEnd type="none" w="sm" len="sm"/>
                <a:tailEnd type="none" w="lg" len="lg"/>
              </a:ln>
            </p:spPr>
            <p:txBody>
              <a:bodyPr wrap="none" anchor="ctr"/>
              <a:lstStyle/>
              <a:p>
                <a:endParaRPr lang="en-US">
                  <a:latin typeface="Calibri" pitchFamily="34" charset="0"/>
                  <a:cs typeface="Arial" charset="0"/>
                </a:endParaRPr>
              </a:p>
            </p:txBody>
          </p:sp>
          <p:sp>
            <p:nvSpPr>
              <p:cNvPr id="27710" name="Oval 89"/>
              <p:cNvSpPr>
                <a:spLocks noChangeArrowheads="1"/>
              </p:cNvSpPr>
              <p:nvPr/>
            </p:nvSpPr>
            <p:spPr bwMode="auto">
              <a:xfrm>
                <a:off x="5891" y="1716"/>
                <a:ext cx="9" cy="9"/>
              </a:xfrm>
              <a:prstGeom prst="ellipse">
                <a:avLst/>
              </a:prstGeom>
              <a:solidFill>
                <a:srgbClr val="333333"/>
              </a:solidFill>
              <a:ln w="12700">
                <a:solidFill>
                  <a:schemeClr val="tx1"/>
                </a:solidFill>
                <a:round/>
                <a:headEnd type="none" w="sm" len="sm"/>
                <a:tailEnd type="none" w="lg" len="lg"/>
              </a:ln>
            </p:spPr>
            <p:txBody>
              <a:bodyPr wrap="none" anchor="ctr"/>
              <a:lstStyle/>
              <a:p>
                <a:endParaRPr lang="en-US">
                  <a:latin typeface="Calibri" pitchFamily="34" charset="0"/>
                  <a:cs typeface="Arial" charset="0"/>
                </a:endParaRPr>
              </a:p>
            </p:txBody>
          </p:sp>
          <p:sp>
            <p:nvSpPr>
              <p:cNvPr id="27711" name="Freeform 90"/>
              <p:cNvSpPr>
                <a:spLocks/>
              </p:cNvSpPr>
              <p:nvPr/>
            </p:nvSpPr>
            <p:spPr bwMode="auto">
              <a:xfrm>
                <a:off x="5849" y="1707"/>
                <a:ext cx="213" cy="97"/>
              </a:xfrm>
              <a:custGeom>
                <a:avLst/>
                <a:gdLst>
                  <a:gd name="T0" fmla="*/ 0 w 974"/>
                  <a:gd name="T1" fmla="*/ 0 h 547"/>
                  <a:gd name="T2" fmla="*/ 2 w 974"/>
                  <a:gd name="T3" fmla="*/ 8 h 547"/>
                  <a:gd name="T4" fmla="*/ 8 w 974"/>
                  <a:gd name="T5" fmla="*/ 20 h 547"/>
                  <a:gd name="T6" fmla="*/ 24 w 974"/>
                  <a:gd name="T7" fmla="*/ 37 h 547"/>
                  <a:gd name="T8" fmla="*/ 42 w 974"/>
                  <a:gd name="T9" fmla="*/ 47 h 547"/>
                  <a:gd name="T10" fmla="*/ 45 w 974"/>
                  <a:gd name="T11" fmla="*/ 53 h 547"/>
                  <a:gd name="T12" fmla="*/ 55 w 974"/>
                  <a:gd name="T13" fmla="*/ 76 h 547"/>
                  <a:gd name="T14" fmla="*/ 61 w 974"/>
                  <a:gd name="T15" fmla="*/ 87 h 547"/>
                  <a:gd name="T16" fmla="*/ 75 w 974"/>
                  <a:gd name="T17" fmla="*/ 94 h 547"/>
                  <a:gd name="T18" fmla="*/ 97 w 974"/>
                  <a:gd name="T19" fmla="*/ 95 h 547"/>
                  <a:gd name="T20" fmla="*/ 120 w 974"/>
                  <a:gd name="T21" fmla="*/ 84 h 547"/>
                  <a:gd name="T22" fmla="*/ 144 w 974"/>
                  <a:gd name="T23" fmla="*/ 57 h 547"/>
                  <a:gd name="T24" fmla="*/ 157 w 974"/>
                  <a:gd name="T25" fmla="*/ 51 h 547"/>
                  <a:gd name="T26" fmla="*/ 193 w 974"/>
                  <a:gd name="T27" fmla="*/ 33 h 547"/>
                  <a:gd name="T28" fmla="*/ 213 w 974"/>
                  <a:gd name="T29" fmla="*/ 8 h 5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4"/>
                  <a:gd name="T46" fmla="*/ 0 h 547"/>
                  <a:gd name="T47" fmla="*/ 974 w 974"/>
                  <a:gd name="T48" fmla="*/ 547 h 5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4" h="547">
                    <a:moveTo>
                      <a:pt x="0" y="0"/>
                    </a:moveTo>
                    <a:cubicBezTo>
                      <a:pt x="2" y="14"/>
                      <a:pt x="4" y="28"/>
                      <a:pt x="10" y="46"/>
                    </a:cubicBezTo>
                    <a:cubicBezTo>
                      <a:pt x="16" y="64"/>
                      <a:pt x="20" y="83"/>
                      <a:pt x="36" y="110"/>
                    </a:cubicBezTo>
                    <a:cubicBezTo>
                      <a:pt x="52" y="137"/>
                      <a:pt x="82" y="180"/>
                      <a:pt x="108" y="206"/>
                    </a:cubicBezTo>
                    <a:cubicBezTo>
                      <a:pt x="134" y="232"/>
                      <a:pt x="174" y="249"/>
                      <a:pt x="190" y="264"/>
                    </a:cubicBezTo>
                    <a:cubicBezTo>
                      <a:pt x="206" y="279"/>
                      <a:pt x="196" y="270"/>
                      <a:pt x="206" y="298"/>
                    </a:cubicBezTo>
                    <a:cubicBezTo>
                      <a:pt x="216" y="326"/>
                      <a:pt x="238" y="398"/>
                      <a:pt x="250" y="430"/>
                    </a:cubicBezTo>
                    <a:cubicBezTo>
                      <a:pt x="262" y="462"/>
                      <a:pt x="263" y="471"/>
                      <a:pt x="278" y="488"/>
                    </a:cubicBezTo>
                    <a:cubicBezTo>
                      <a:pt x="293" y="505"/>
                      <a:pt x="314" y="522"/>
                      <a:pt x="342" y="530"/>
                    </a:cubicBezTo>
                    <a:cubicBezTo>
                      <a:pt x="370" y="538"/>
                      <a:pt x="409" y="547"/>
                      <a:pt x="444" y="538"/>
                    </a:cubicBezTo>
                    <a:cubicBezTo>
                      <a:pt x="479" y="529"/>
                      <a:pt x="514" y="510"/>
                      <a:pt x="550" y="474"/>
                    </a:cubicBezTo>
                    <a:cubicBezTo>
                      <a:pt x="586" y="438"/>
                      <a:pt x="630" y="353"/>
                      <a:pt x="658" y="322"/>
                    </a:cubicBezTo>
                    <a:cubicBezTo>
                      <a:pt x="686" y="291"/>
                      <a:pt x="679" y="311"/>
                      <a:pt x="716" y="288"/>
                    </a:cubicBezTo>
                    <a:cubicBezTo>
                      <a:pt x="753" y="265"/>
                      <a:pt x="841" y="226"/>
                      <a:pt x="884" y="186"/>
                    </a:cubicBezTo>
                    <a:cubicBezTo>
                      <a:pt x="927" y="146"/>
                      <a:pt x="959" y="69"/>
                      <a:pt x="974" y="46"/>
                    </a:cubicBezTo>
                  </a:path>
                </a:pathLst>
              </a:custGeom>
              <a:noFill/>
              <a:ln w="12700" cap="flat" cmpd="sng">
                <a:solidFill>
                  <a:schemeClr val="tx1"/>
                </a:solidFill>
                <a:prstDash val="solid"/>
                <a:round/>
                <a:headEnd type="none" w="sm" len="sm"/>
                <a:tailEnd type="none" w="lg" len="lg"/>
              </a:ln>
            </p:spPr>
            <p:txBody>
              <a:bodyPr/>
              <a:lstStyle/>
              <a:p>
                <a:endParaRPr lang="en-US"/>
              </a:p>
            </p:txBody>
          </p:sp>
          <p:sp>
            <p:nvSpPr>
              <p:cNvPr id="27712" name="Freeform 91"/>
              <p:cNvSpPr>
                <a:spLocks/>
              </p:cNvSpPr>
              <p:nvPr/>
            </p:nvSpPr>
            <p:spPr bwMode="auto">
              <a:xfrm>
                <a:off x="5830" y="1612"/>
                <a:ext cx="88" cy="57"/>
              </a:xfrm>
              <a:custGeom>
                <a:avLst/>
                <a:gdLst>
                  <a:gd name="T0" fmla="*/ 23 w 401"/>
                  <a:gd name="T1" fmla="*/ 36 h 321"/>
                  <a:gd name="T2" fmla="*/ 17 w 401"/>
                  <a:gd name="T3" fmla="*/ 27 h 321"/>
                  <a:gd name="T4" fmla="*/ 5 w 401"/>
                  <a:gd name="T5" fmla="*/ 12 h 321"/>
                  <a:gd name="T6" fmla="*/ 1 w 401"/>
                  <a:gd name="T7" fmla="*/ 4 h 321"/>
                  <a:gd name="T8" fmla="*/ 9 w 401"/>
                  <a:gd name="T9" fmla="*/ 2 h 321"/>
                  <a:gd name="T10" fmla="*/ 48 w 401"/>
                  <a:gd name="T11" fmla="*/ 18 h 321"/>
                  <a:gd name="T12" fmla="*/ 72 w 401"/>
                  <a:gd name="T13" fmla="*/ 29 h 321"/>
                  <a:gd name="T14" fmla="*/ 82 w 401"/>
                  <a:gd name="T15" fmla="*/ 47 h 321"/>
                  <a:gd name="T16" fmla="*/ 88 w 401"/>
                  <a:gd name="T17" fmla="*/ 57 h 3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1"/>
                  <a:gd name="T28" fmla="*/ 0 h 321"/>
                  <a:gd name="T29" fmla="*/ 401 w 401"/>
                  <a:gd name="T30" fmla="*/ 321 h 3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1" h="321">
                    <a:moveTo>
                      <a:pt x="103" y="201"/>
                    </a:moveTo>
                    <a:cubicBezTo>
                      <a:pt x="97" y="187"/>
                      <a:pt x="92" y="173"/>
                      <a:pt x="79" y="151"/>
                    </a:cubicBezTo>
                    <a:cubicBezTo>
                      <a:pt x="66" y="129"/>
                      <a:pt x="38" y="88"/>
                      <a:pt x="25" y="67"/>
                    </a:cubicBezTo>
                    <a:cubicBezTo>
                      <a:pt x="12" y="46"/>
                      <a:pt x="0" y="32"/>
                      <a:pt x="3" y="23"/>
                    </a:cubicBezTo>
                    <a:cubicBezTo>
                      <a:pt x="6" y="14"/>
                      <a:pt x="5" y="0"/>
                      <a:pt x="41" y="13"/>
                    </a:cubicBezTo>
                    <a:cubicBezTo>
                      <a:pt x="77" y="26"/>
                      <a:pt x="173" y="74"/>
                      <a:pt x="221" y="99"/>
                    </a:cubicBezTo>
                    <a:cubicBezTo>
                      <a:pt x="269" y="124"/>
                      <a:pt x="303" y="135"/>
                      <a:pt x="329" y="163"/>
                    </a:cubicBezTo>
                    <a:cubicBezTo>
                      <a:pt x="355" y="191"/>
                      <a:pt x="363" y="241"/>
                      <a:pt x="375" y="267"/>
                    </a:cubicBezTo>
                    <a:cubicBezTo>
                      <a:pt x="387" y="293"/>
                      <a:pt x="394" y="307"/>
                      <a:pt x="401" y="321"/>
                    </a:cubicBezTo>
                  </a:path>
                </a:pathLst>
              </a:custGeom>
              <a:noFill/>
              <a:ln w="12700" cap="flat" cmpd="sng">
                <a:solidFill>
                  <a:schemeClr val="tx1"/>
                </a:solidFill>
                <a:prstDash val="solid"/>
                <a:round/>
                <a:headEnd type="none" w="sm" len="sm"/>
                <a:tailEnd type="none" w="lg" len="lg"/>
              </a:ln>
            </p:spPr>
            <p:txBody>
              <a:bodyPr/>
              <a:lstStyle/>
              <a:p>
                <a:endParaRPr lang="en-US"/>
              </a:p>
            </p:txBody>
          </p:sp>
          <p:sp>
            <p:nvSpPr>
              <p:cNvPr id="27713" name="Freeform 92"/>
              <p:cNvSpPr>
                <a:spLocks/>
              </p:cNvSpPr>
              <p:nvPr/>
            </p:nvSpPr>
            <p:spPr bwMode="auto">
              <a:xfrm>
                <a:off x="5839" y="1612"/>
                <a:ext cx="93" cy="42"/>
              </a:xfrm>
              <a:custGeom>
                <a:avLst/>
                <a:gdLst>
                  <a:gd name="T0" fmla="*/ 0 w 424"/>
                  <a:gd name="T1" fmla="*/ 1 h 234"/>
                  <a:gd name="T2" fmla="*/ 19 w 424"/>
                  <a:gd name="T3" fmla="*/ 5 h 234"/>
                  <a:gd name="T4" fmla="*/ 38 w 424"/>
                  <a:gd name="T5" fmla="*/ 3 h 234"/>
                  <a:gd name="T6" fmla="*/ 64 w 424"/>
                  <a:gd name="T7" fmla="*/ 3 h 234"/>
                  <a:gd name="T8" fmla="*/ 80 w 424"/>
                  <a:gd name="T9" fmla="*/ 19 h 234"/>
                  <a:gd name="T10" fmla="*/ 93 w 424"/>
                  <a:gd name="T11" fmla="*/ 42 h 234"/>
                  <a:gd name="T12" fmla="*/ 0 60000 65536"/>
                  <a:gd name="T13" fmla="*/ 0 60000 65536"/>
                  <a:gd name="T14" fmla="*/ 0 60000 65536"/>
                  <a:gd name="T15" fmla="*/ 0 60000 65536"/>
                  <a:gd name="T16" fmla="*/ 0 60000 65536"/>
                  <a:gd name="T17" fmla="*/ 0 60000 65536"/>
                  <a:gd name="T18" fmla="*/ 0 w 424"/>
                  <a:gd name="T19" fmla="*/ 0 h 234"/>
                  <a:gd name="T20" fmla="*/ 424 w 424"/>
                  <a:gd name="T21" fmla="*/ 234 h 234"/>
                </a:gdLst>
                <a:ahLst/>
                <a:cxnLst>
                  <a:cxn ang="T12">
                    <a:pos x="T0" y="T1"/>
                  </a:cxn>
                  <a:cxn ang="T13">
                    <a:pos x="T2" y="T3"/>
                  </a:cxn>
                  <a:cxn ang="T14">
                    <a:pos x="T4" y="T5"/>
                  </a:cxn>
                  <a:cxn ang="T15">
                    <a:pos x="T6" y="T7"/>
                  </a:cxn>
                  <a:cxn ang="T16">
                    <a:pos x="T8" y="T9"/>
                  </a:cxn>
                  <a:cxn ang="T17">
                    <a:pos x="T10" y="T11"/>
                  </a:cxn>
                </a:cxnLst>
                <a:rect l="T18" t="T19" r="T20" b="T21"/>
                <a:pathLst>
                  <a:path w="424" h="234">
                    <a:moveTo>
                      <a:pt x="0" y="8"/>
                    </a:moveTo>
                    <a:cubicBezTo>
                      <a:pt x="28" y="16"/>
                      <a:pt x="57" y="25"/>
                      <a:pt x="86" y="26"/>
                    </a:cubicBezTo>
                    <a:cubicBezTo>
                      <a:pt x="115" y="27"/>
                      <a:pt x="140" y="16"/>
                      <a:pt x="174" y="14"/>
                    </a:cubicBezTo>
                    <a:cubicBezTo>
                      <a:pt x="208" y="12"/>
                      <a:pt x="260" y="0"/>
                      <a:pt x="292" y="16"/>
                    </a:cubicBezTo>
                    <a:cubicBezTo>
                      <a:pt x="324" y="32"/>
                      <a:pt x="344" y="72"/>
                      <a:pt x="366" y="108"/>
                    </a:cubicBezTo>
                    <a:cubicBezTo>
                      <a:pt x="388" y="144"/>
                      <a:pt x="406" y="189"/>
                      <a:pt x="424" y="234"/>
                    </a:cubicBezTo>
                  </a:path>
                </a:pathLst>
              </a:custGeom>
              <a:noFill/>
              <a:ln w="12700" cap="flat" cmpd="sng">
                <a:solidFill>
                  <a:schemeClr val="tx1"/>
                </a:solidFill>
                <a:prstDash val="solid"/>
                <a:round/>
                <a:headEnd type="none" w="sm" len="sm"/>
                <a:tailEnd type="none" w="lg" len="lg"/>
              </a:ln>
            </p:spPr>
            <p:txBody>
              <a:bodyPr/>
              <a:lstStyle/>
              <a:p>
                <a:endParaRPr lang="en-US"/>
              </a:p>
            </p:txBody>
          </p:sp>
          <p:sp>
            <p:nvSpPr>
              <p:cNvPr id="27714" name="Freeform 93"/>
              <p:cNvSpPr>
                <a:spLocks/>
              </p:cNvSpPr>
              <p:nvPr/>
            </p:nvSpPr>
            <p:spPr bwMode="auto">
              <a:xfrm>
                <a:off x="5985" y="1637"/>
                <a:ext cx="74" cy="52"/>
              </a:xfrm>
              <a:custGeom>
                <a:avLst/>
                <a:gdLst>
                  <a:gd name="T0" fmla="*/ 25 w 335"/>
                  <a:gd name="T1" fmla="*/ 52 h 291"/>
                  <a:gd name="T2" fmla="*/ 7 w 335"/>
                  <a:gd name="T3" fmla="*/ 45 h 291"/>
                  <a:gd name="T4" fmla="*/ 0 w 335"/>
                  <a:gd name="T5" fmla="*/ 31 h 291"/>
                  <a:gd name="T6" fmla="*/ 9 w 335"/>
                  <a:gd name="T7" fmla="*/ 13 h 291"/>
                  <a:gd name="T8" fmla="*/ 35 w 335"/>
                  <a:gd name="T9" fmla="*/ 4 h 291"/>
                  <a:gd name="T10" fmla="*/ 56 w 335"/>
                  <a:gd name="T11" fmla="*/ 2 h 291"/>
                  <a:gd name="T12" fmla="*/ 63 w 335"/>
                  <a:gd name="T13" fmla="*/ 1 h 291"/>
                  <a:gd name="T14" fmla="*/ 70 w 335"/>
                  <a:gd name="T15" fmla="*/ 7 h 291"/>
                  <a:gd name="T16" fmla="*/ 74 w 335"/>
                  <a:gd name="T17" fmla="*/ 16 h 291"/>
                  <a:gd name="T18" fmla="*/ 69 w 335"/>
                  <a:gd name="T19" fmla="*/ 24 h 291"/>
                  <a:gd name="T20" fmla="*/ 67 w 335"/>
                  <a:gd name="T21" fmla="*/ 35 h 2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5"/>
                  <a:gd name="T34" fmla="*/ 0 h 291"/>
                  <a:gd name="T35" fmla="*/ 335 w 335"/>
                  <a:gd name="T36" fmla="*/ 291 h 2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5" h="291">
                    <a:moveTo>
                      <a:pt x="114" y="291"/>
                    </a:moveTo>
                    <a:cubicBezTo>
                      <a:pt x="81" y="282"/>
                      <a:pt x="49" y="273"/>
                      <a:pt x="30" y="253"/>
                    </a:cubicBezTo>
                    <a:cubicBezTo>
                      <a:pt x="11" y="233"/>
                      <a:pt x="0" y="201"/>
                      <a:pt x="2" y="171"/>
                    </a:cubicBezTo>
                    <a:cubicBezTo>
                      <a:pt x="4" y="141"/>
                      <a:pt x="16" y="98"/>
                      <a:pt x="42" y="73"/>
                    </a:cubicBezTo>
                    <a:cubicBezTo>
                      <a:pt x="68" y="48"/>
                      <a:pt x="125" y="33"/>
                      <a:pt x="160" y="23"/>
                    </a:cubicBezTo>
                    <a:cubicBezTo>
                      <a:pt x="195" y="13"/>
                      <a:pt x="233" y="14"/>
                      <a:pt x="254" y="11"/>
                    </a:cubicBezTo>
                    <a:cubicBezTo>
                      <a:pt x="275" y="8"/>
                      <a:pt x="276" y="0"/>
                      <a:pt x="286" y="5"/>
                    </a:cubicBezTo>
                    <a:cubicBezTo>
                      <a:pt x="296" y="10"/>
                      <a:pt x="308" y="25"/>
                      <a:pt x="316" y="39"/>
                    </a:cubicBezTo>
                    <a:cubicBezTo>
                      <a:pt x="324" y="53"/>
                      <a:pt x="335" y="75"/>
                      <a:pt x="334" y="91"/>
                    </a:cubicBezTo>
                    <a:cubicBezTo>
                      <a:pt x="333" y="107"/>
                      <a:pt x="317" y="116"/>
                      <a:pt x="312" y="133"/>
                    </a:cubicBezTo>
                    <a:cubicBezTo>
                      <a:pt x="307" y="150"/>
                      <a:pt x="305" y="184"/>
                      <a:pt x="304" y="195"/>
                    </a:cubicBezTo>
                  </a:path>
                </a:pathLst>
              </a:custGeom>
              <a:noFill/>
              <a:ln w="12700" cap="flat" cmpd="sng">
                <a:solidFill>
                  <a:schemeClr val="tx1"/>
                </a:solidFill>
                <a:prstDash val="solid"/>
                <a:round/>
                <a:headEnd type="none" w="sm" len="sm"/>
                <a:tailEnd type="none" w="lg" len="lg"/>
              </a:ln>
            </p:spPr>
            <p:txBody>
              <a:bodyPr/>
              <a:lstStyle/>
              <a:p>
                <a:endParaRPr lang="en-US"/>
              </a:p>
            </p:txBody>
          </p:sp>
          <p:sp>
            <p:nvSpPr>
              <p:cNvPr id="27715" name="Freeform 94"/>
              <p:cNvSpPr>
                <a:spLocks/>
              </p:cNvSpPr>
              <p:nvPr/>
            </p:nvSpPr>
            <p:spPr bwMode="auto">
              <a:xfrm>
                <a:off x="5958" y="1625"/>
                <a:ext cx="88" cy="34"/>
              </a:xfrm>
              <a:custGeom>
                <a:avLst/>
                <a:gdLst>
                  <a:gd name="T0" fmla="*/ 88 w 404"/>
                  <a:gd name="T1" fmla="*/ 13 h 193"/>
                  <a:gd name="T2" fmla="*/ 58 w 404"/>
                  <a:gd name="T3" fmla="*/ 4 h 193"/>
                  <a:gd name="T4" fmla="*/ 34 w 404"/>
                  <a:gd name="T5" fmla="*/ 2 h 193"/>
                  <a:gd name="T6" fmla="*/ 20 w 404"/>
                  <a:gd name="T7" fmla="*/ 17 h 193"/>
                  <a:gd name="T8" fmla="*/ 0 w 404"/>
                  <a:gd name="T9" fmla="*/ 34 h 193"/>
                  <a:gd name="T10" fmla="*/ 0 60000 65536"/>
                  <a:gd name="T11" fmla="*/ 0 60000 65536"/>
                  <a:gd name="T12" fmla="*/ 0 60000 65536"/>
                  <a:gd name="T13" fmla="*/ 0 60000 65536"/>
                  <a:gd name="T14" fmla="*/ 0 60000 65536"/>
                  <a:gd name="T15" fmla="*/ 0 w 404"/>
                  <a:gd name="T16" fmla="*/ 0 h 193"/>
                  <a:gd name="T17" fmla="*/ 404 w 404"/>
                  <a:gd name="T18" fmla="*/ 193 h 193"/>
                </a:gdLst>
                <a:ahLst/>
                <a:cxnLst>
                  <a:cxn ang="T10">
                    <a:pos x="T0" y="T1"/>
                  </a:cxn>
                  <a:cxn ang="T11">
                    <a:pos x="T2" y="T3"/>
                  </a:cxn>
                  <a:cxn ang="T12">
                    <a:pos x="T4" y="T5"/>
                  </a:cxn>
                  <a:cxn ang="T13">
                    <a:pos x="T6" y="T7"/>
                  </a:cxn>
                  <a:cxn ang="T14">
                    <a:pos x="T8" y="T9"/>
                  </a:cxn>
                </a:cxnLst>
                <a:rect l="T15" t="T16" r="T17" b="T18"/>
                <a:pathLst>
                  <a:path w="404" h="193">
                    <a:moveTo>
                      <a:pt x="404" y="75"/>
                    </a:moveTo>
                    <a:cubicBezTo>
                      <a:pt x="356" y="54"/>
                      <a:pt x="309" y="33"/>
                      <a:pt x="268" y="23"/>
                    </a:cubicBezTo>
                    <a:cubicBezTo>
                      <a:pt x="227" y="13"/>
                      <a:pt x="187" y="0"/>
                      <a:pt x="158" y="13"/>
                    </a:cubicBezTo>
                    <a:cubicBezTo>
                      <a:pt x="129" y="26"/>
                      <a:pt x="120" y="69"/>
                      <a:pt x="94" y="99"/>
                    </a:cubicBezTo>
                    <a:cubicBezTo>
                      <a:pt x="68" y="129"/>
                      <a:pt x="34" y="161"/>
                      <a:pt x="0" y="193"/>
                    </a:cubicBezTo>
                  </a:path>
                </a:pathLst>
              </a:custGeom>
              <a:noFill/>
              <a:ln w="12700" cap="flat" cmpd="sng">
                <a:solidFill>
                  <a:schemeClr val="tx1"/>
                </a:solidFill>
                <a:prstDash val="solid"/>
                <a:round/>
                <a:headEnd type="none" w="sm" len="sm"/>
                <a:tailEnd type="none" w="lg" len="lg"/>
              </a:ln>
            </p:spPr>
            <p:txBody>
              <a:bodyPr/>
              <a:lstStyle/>
              <a:p>
                <a:endParaRPr lang="en-US"/>
              </a:p>
            </p:txBody>
          </p:sp>
          <p:sp>
            <p:nvSpPr>
              <p:cNvPr id="27716" name="Freeform 95"/>
              <p:cNvSpPr>
                <a:spLocks/>
              </p:cNvSpPr>
              <p:nvPr/>
            </p:nvSpPr>
            <p:spPr bwMode="auto">
              <a:xfrm>
                <a:off x="5908" y="1749"/>
                <a:ext cx="15" cy="40"/>
              </a:xfrm>
              <a:custGeom>
                <a:avLst/>
                <a:gdLst>
                  <a:gd name="T0" fmla="*/ 1 w 67"/>
                  <a:gd name="T1" fmla="*/ 0 h 224"/>
                  <a:gd name="T2" fmla="*/ 0 w 67"/>
                  <a:gd name="T3" fmla="*/ 10 h 224"/>
                  <a:gd name="T4" fmla="*/ 1 w 67"/>
                  <a:gd name="T5" fmla="*/ 18 h 224"/>
                  <a:gd name="T6" fmla="*/ 4 w 67"/>
                  <a:gd name="T7" fmla="*/ 28 h 224"/>
                  <a:gd name="T8" fmla="*/ 11 w 67"/>
                  <a:gd name="T9" fmla="*/ 31 h 224"/>
                  <a:gd name="T10" fmla="*/ 15 w 67"/>
                  <a:gd name="T11" fmla="*/ 38 h 224"/>
                  <a:gd name="T12" fmla="*/ 10 w 67"/>
                  <a:gd name="T13" fmla="*/ 39 h 224"/>
                  <a:gd name="T14" fmla="*/ 5 w 67"/>
                  <a:gd name="T15" fmla="*/ 34 h 224"/>
                  <a:gd name="T16" fmla="*/ 4 w 67"/>
                  <a:gd name="T17" fmla="*/ 29 h 2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224"/>
                  <a:gd name="T29" fmla="*/ 67 w 67"/>
                  <a:gd name="T30" fmla="*/ 224 h 2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224">
                    <a:moveTo>
                      <a:pt x="6" y="0"/>
                    </a:moveTo>
                    <a:cubicBezTo>
                      <a:pt x="3" y="19"/>
                      <a:pt x="0" y="38"/>
                      <a:pt x="0" y="54"/>
                    </a:cubicBezTo>
                    <a:cubicBezTo>
                      <a:pt x="0" y="70"/>
                      <a:pt x="1" y="81"/>
                      <a:pt x="4" y="98"/>
                    </a:cubicBezTo>
                    <a:cubicBezTo>
                      <a:pt x="7" y="115"/>
                      <a:pt x="8" y="141"/>
                      <a:pt x="16" y="154"/>
                    </a:cubicBezTo>
                    <a:cubicBezTo>
                      <a:pt x="24" y="167"/>
                      <a:pt x="42" y="166"/>
                      <a:pt x="50" y="176"/>
                    </a:cubicBezTo>
                    <a:cubicBezTo>
                      <a:pt x="58" y="186"/>
                      <a:pt x="67" y="207"/>
                      <a:pt x="66" y="214"/>
                    </a:cubicBezTo>
                    <a:cubicBezTo>
                      <a:pt x="65" y="221"/>
                      <a:pt x="53" y="224"/>
                      <a:pt x="46" y="220"/>
                    </a:cubicBezTo>
                    <a:cubicBezTo>
                      <a:pt x="39" y="216"/>
                      <a:pt x="26" y="202"/>
                      <a:pt x="22" y="192"/>
                    </a:cubicBezTo>
                    <a:cubicBezTo>
                      <a:pt x="18" y="182"/>
                      <a:pt x="19" y="171"/>
                      <a:pt x="20" y="160"/>
                    </a:cubicBezTo>
                  </a:path>
                </a:pathLst>
              </a:custGeom>
              <a:noFill/>
              <a:ln w="12700" cap="flat" cmpd="sng">
                <a:solidFill>
                  <a:schemeClr val="tx1"/>
                </a:solidFill>
                <a:prstDash val="solid"/>
                <a:round/>
                <a:headEnd type="none" w="sm" len="sm"/>
                <a:tailEnd type="none" w="lg" len="lg"/>
              </a:ln>
            </p:spPr>
            <p:txBody>
              <a:bodyPr/>
              <a:lstStyle/>
              <a:p>
                <a:endParaRPr lang="en-US"/>
              </a:p>
            </p:txBody>
          </p:sp>
          <p:sp>
            <p:nvSpPr>
              <p:cNvPr id="27717" name="Freeform 96"/>
              <p:cNvSpPr>
                <a:spLocks/>
              </p:cNvSpPr>
              <p:nvPr/>
            </p:nvSpPr>
            <p:spPr bwMode="auto">
              <a:xfrm>
                <a:off x="5936" y="1762"/>
                <a:ext cx="22" cy="28"/>
              </a:xfrm>
              <a:custGeom>
                <a:avLst/>
                <a:gdLst>
                  <a:gd name="T0" fmla="*/ 6 w 97"/>
                  <a:gd name="T1" fmla="*/ 23 h 160"/>
                  <a:gd name="T2" fmla="*/ 0 w 97"/>
                  <a:gd name="T3" fmla="*/ 26 h 160"/>
                  <a:gd name="T4" fmla="*/ 6 w 97"/>
                  <a:gd name="T5" fmla="*/ 27 h 160"/>
                  <a:gd name="T6" fmla="*/ 20 w 97"/>
                  <a:gd name="T7" fmla="*/ 20 h 160"/>
                  <a:gd name="T8" fmla="*/ 15 w 97"/>
                  <a:gd name="T9" fmla="*/ 18 h 160"/>
                  <a:gd name="T10" fmla="*/ 18 w 97"/>
                  <a:gd name="T11" fmla="*/ 0 h 160"/>
                  <a:gd name="T12" fmla="*/ 0 60000 65536"/>
                  <a:gd name="T13" fmla="*/ 0 60000 65536"/>
                  <a:gd name="T14" fmla="*/ 0 60000 65536"/>
                  <a:gd name="T15" fmla="*/ 0 60000 65536"/>
                  <a:gd name="T16" fmla="*/ 0 60000 65536"/>
                  <a:gd name="T17" fmla="*/ 0 60000 65536"/>
                  <a:gd name="T18" fmla="*/ 0 w 97"/>
                  <a:gd name="T19" fmla="*/ 0 h 160"/>
                  <a:gd name="T20" fmla="*/ 97 w 97"/>
                  <a:gd name="T21" fmla="*/ 160 h 160"/>
                </a:gdLst>
                <a:ahLst/>
                <a:cxnLst>
                  <a:cxn ang="T12">
                    <a:pos x="T0" y="T1"/>
                  </a:cxn>
                  <a:cxn ang="T13">
                    <a:pos x="T2" y="T3"/>
                  </a:cxn>
                  <a:cxn ang="T14">
                    <a:pos x="T4" y="T5"/>
                  </a:cxn>
                  <a:cxn ang="T15">
                    <a:pos x="T6" y="T7"/>
                  </a:cxn>
                  <a:cxn ang="T16">
                    <a:pos x="T8" y="T9"/>
                  </a:cxn>
                  <a:cxn ang="T17">
                    <a:pos x="T10" y="T11"/>
                  </a:cxn>
                </a:cxnLst>
                <a:rect l="T18" t="T19" r="T20" b="T21"/>
                <a:pathLst>
                  <a:path w="97" h="160">
                    <a:moveTo>
                      <a:pt x="26" y="130"/>
                    </a:moveTo>
                    <a:cubicBezTo>
                      <a:pt x="13" y="138"/>
                      <a:pt x="0" y="146"/>
                      <a:pt x="0" y="150"/>
                    </a:cubicBezTo>
                    <a:cubicBezTo>
                      <a:pt x="0" y="154"/>
                      <a:pt x="13" y="160"/>
                      <a:pt x="28" y="154"/>
                    </a:cubicBezTo>
                    <a:cubicBezTo>
                      <a:pt x="43" y="148"/>
                      <a:pt x="83" y="125"/>
                      <a:pt x="90" y="116"/>
                    </a:cubicBezTo>
                    <a:cubicBezTo>
                      <a:pt x="97" y="107"/>
                      <a:pt x="70" y="121"/>
                      <a:pt x="68" y="102"/>
                    </a:cubicBezTo>
                    <a:cubicBezTo>
                      <a:pt x="66" y="83"/>
                      <a:pt x="72" y="41"/>
                      <a:pt x="78" y="0"/>
                    </a:cubicBezTo>
                  </a:path>
                </a:pathLst>
              </a:custGeom>
              <a:noFill/>
              <a:ln w="12700" cap="flat" cmpd="sng">
                <a:solidFill>
                  <a:schemeClr val="tx1"/>
                </a:solidFill>
                <a:prstDash val="solid"/>
                <a:round/>
                <a:headEnd type="none" w="sm" len="sm"/>
                <a:tailEnd type="none" w="lg" len="lg"/>
              </a:ln>
            </p:spPr>
            <p:txBody>
              <a:bodyPr/>
              <a:lstStyle/>
              <a:p>
                <a:endParaRPr lang="en-US"/>
              </a:p>
            </p:txBody>
          </p:sp>
        </p:grpSp>
        <p:grpSp>
          <p:nvGrpSpPr>
            <p:cNvPr id="27661" name="Group 97"/>
            <p:cNvGrpSpPr>
              <a:grpSpLocks/>
            </p:cNvGrpSpPr>
            <p:nvPr/>
          </p:nvGrpSpPr>
          <p:grpSpPr bwMode="auto">
            <a:xfrm rot="-822472">
              <a:off x="2534" y="831"/>
              <a:ext cx="730" cy="177"/>
              <a:chOff x="2534" y="993"/>
              <a:chExt cx="730" cy="177"/>
            </a:xfrm>
          </p:grpSpPr>
          <p:grpSp>
            <p:nvGrpSpPr>
              <p:cNvPr id="27698" name="Group 98"/>
              <p:cNvGrpSpPr>
                <a:grpSpLocks/>
              </p:cNvGrpSpPr>
              <p:nvPr/>
            </p:nvGrpSpPr>
            <p:grpSpPr bwMode="auto">
              <a:xfrm rot="708634">
                <a:off x="2534" y="1037"/>
                <a:ext cx="730" cy="133"/>
                <a:chOff x="824" y="2774"/>
                <a:chExt cx="1894" cy="574"/>
              </a:xfrm>
            </p:grpSpPr>
            <p:sp>
              <p:nvSpPr>
                <p:cNvPr id="27703" name="Freeform 99"/>
                <p:cNvSpPr>
                  <a:spLocks/>
                </p:cNvSpPr>
                <p:nvPr/>
              </p:nvSpPr>
              <p:spPr bwMode="auto">
                <a:xfrm>
                  <a:off x="882" y="3054"/>
                  <a:ext cx="1836" cy="294"/>
                </a:xfrm>
                <a:custGeom>
                  <a:avLst/>
                  <a:gdLst>
                    <a:gd name="T0" fmla="*/ 0 w 1836"/>
                    <a:gd name="T1" fmla="*/ 240 h 294"/>
                    <a:gd name="T2" fmla="*/ 216 w 1836"/>
                    <a:gd name="T3" fmla="*/ 258 h 294"/>
                    <a:gd name="T4" fmla="*/ 918 w 1836"/>
                    <a:gd name="T5" fmla="*/ 258 h 294"/>
                    <a:gd name="T6" fmla="*/ 1638 w 1836"/>
                    <a:gd name="T7" fmla="*/ 42 h 294"/>
                    <a:gd name="T8" fmla="*/ 1836 w 1836"/>
                    <a:gd name="T9" fmla="*/ 6 h 294"/>
                    <a:gd name="T10" fmla="*/ 0 60000 65536"/>
                    <a:gd name="T11" fmla="*/ 0 60000 65536"/>
                    <a:gd name="T12" fmla="*/ 0 60000 65536"/>
                    <a:gd name="T13" fmla="*/ 0 60000 65536"/>
                    <a:gd name="T14" fmla="*/ 0 60000 65536"/>
                    <a:gd name="T15" fmla="*/ 0 w 1836"/>
                    <a:gd name="T16" fmla="*/ 0 h 294"/>
                    <a:gd name="T17" fmla="*/ 1836 w 1836"/>
                    <a:gd name="T18" fmla="*/ 294 h 294"/>
                  </a:gdLst>
                  <a:ahLst/>
                  <a:cxnLst>
                    <a:cxn ang="T10">
                      <a:pos x="T0" y="T1"/>
                    </a:cxn>
                    <a:cxn ang="T11">
                      <a:pos x="T2" y="T3"/>
                    </a:cxn>
                    <a:cxn ang="T12">
                      <a:pos x="T4" y="T5"/>
                    </a:cxn>
                    <a:cxn ang="T13">
                      <a:pos x="T6" y="T7"/>
                    </a:cxn>
                    <a:cxn ang="T14">
                      <a:pos x="T8" y="T9"/>
                    </a:cxn>
                  </a:cxnLst>
                  <a:rect l="T15" t="T16" r="T17" b="T18"/>
                  <a:pathLst>
                    <a:path w="1836" h="294">
                      <a:moveTo>
                        <a:pt x="0" y="240"/>
                      </a:moveTo>
                      <a:cubicBezTo>
                        <a:pt x="31" y="247"/>
                        <a:pt x="63" y="255"/>
                        <a:pt x="216" y="258"/>
                      </a:cubicBezTo>
                      <a:cubicBezTo>
                        <a:pt x="369" y="261"/>
                        <a:pt x="681" y="294"/>
                        <a:pt x="918" y="258"/>
                      </a:cubicBezTo>
                      <a:cubicBezTo>
                        <a:pt x="1155" y="222"/>
                        <a:pt x="1485" y="84"/>
                        <a:pt x="1638" y="42"/>
                      </a:cubicBezTo>
                      <a:cubicBezTo>
                        <a:pt x="1791" y="0"/>
                        <a:pt x="1803" y="12"/>
                        <a:pt x="1836" y="6"/>
                      </a:cubicBezTo>
                    </a:path>
                  </a:pathLst>
                </a:custGeom>
                <a:noFill/>
                <a:ln w="12700" cap="flat" cmpd="sng">
                  <a:solidFill>
                    <a:schemeClr val="tx1"/>
                  </a:solidFill>
                  <a:prstDash val="solid"/>
                  <a:round/>
                  <a:headEnd type="none" w="sm" len="sm"/>
                  <a:tailEnd type="none" w="lg" len="lg"/>
                </a:ln>
              </p:spPr>
              <p:txBody>
                <a:bodyPr/>
                <a:lstStyle/>
                <a:p>
                  <a:endParaRPr lang="en-US"/>
                </a:p>
              </p:txBody>
            </p:sp>
            <p:sp>
              <p:nvSpPr>
                <p:cNvPr id="27704" name="Freeform 100"/>
                <p:cNvSpPr>
                  <a:spLocks/>
                </p:cNvSpPr>
                <p:nvPr/>
              </p:nvSpPr>
              <p:spPr bwMode="auto">
                <a:xfrm flipV="1">
                  <a:off x="882" y="2774"/>
                  <a:ext cx="1836" cy="294"/>
                </a:xfrm>
                <a:custGeom>
                  <a:avLst/>
                  <a:gdLst>
                    <a:gd name="T0" fmla="*/ 0 w 1836"/>
                    <a:gd name="T1" fmla="*/ 240 h 294"/>
                    <a:gd name="T2" fmla="*/ 216 w 1836"/>
                    <a:gd name="T3" fmla="*/ 258 h 294"/>
                    <a:gd name="T4" fmla="*/ 918 w 1836"/>
                    <a:gd name="T5" fmla="*/ 258 h 294"/>
                    <a:gd name="T6" fmla="*/ 1638 w 1836"/>
                    <a:gd name="T7" fmla="*/ 42 h 294"/>
                    <a:gd name="T8" fmla="*/ 1836 w 1836"/>
                    <a:gd name="T9" fmla="*/ 6 h 294"/>
                    <a:gd name="T10" fmla="*/ 0 60000 65536"/>
                    <a:gd name="T11" fmla="*/ 0 60000 65536"/>
                    <a:gd name="T12" fmla="*/ 0 60000 65536"/>
                    <a:gd name="T13" fmla="*/ 0 60000 65536"/>
                    <a:gd name="T14" fmla="*/ 0 60000 65536"/>
                    <a:gd name="T15" fmla="*/ 0 w 1836"/>
                    <a:gd name="T16" fmla="*/ 0 h 294"/>
                    <a:gd name="T17" fmla="*/ 1836 w 1836"/>
                    <a:gd name="T18" fmla="*/ 294 h 294"/>
                  </a:gdLst>
                  <a:ahLst/>
                  <a:cxnLst>
                    <a:cxn ang="T10">
                      <a:pos x="T0" y="T1"/>
                    </a:cxn>
                    <a:cxn ang="T11">
                      <a:pos x="T2" y="T3"/>
                    </a:cxn>
                    <a:cxn ang="T12">
                      <a:pos x="T4" y="T5"/>
                    </a:cxn>
                    <a:cxn ang="T13">
                      <a:pos x="T6" y="T7"/>
                    </a:cxn>
                    <a:cxn ang="T14">
                      <a:pos x="T8" y="T9"/>
                    </a:cxn>
                  </a:cxnLst>
                  <a:rect l="T15" t="T16" r="T17" b="T18"/>
                  <a:pathLst>
                    <a:path w="1836" h="294">
                      <a:moveTo>
                        <a:pt x="0" y="240"/>
                      </a:moveTo>
                      <a:cubicBezTo>
                        <a:pt x="31" y="247"/>
                        <a:pt x="63" y="255"/>
                        <a:pt x="216" y="258"/>
                      </a:cubicBezTo>
                      <a:cubicBezTo>
                        <a:pt x="369" y="261"/>
                        <a:pt x="681" y="294"/>
                        <a:pt x="918" y="258"/>
                      </a:cubicBezTo>
                      <a:cubicBezTo>
                        <a:pt x="1155" y="222"/>
                        <a:pt x="1485" y="84"/>
                        <a:pt x="1638" y="42"/>
                      </a:cubicBezTo>
                      <a:cubicBezTo>
                        <a:pt x="1791" y="0"/>
                        <a:pt x="1803" y="12"/>
                        <a:pt x="1836" y="6"/>
                      </a:cubicBezTo>
                    </a:path>
                  </a:pathLst>
                </a:custGeom>
                <a:noFill/>
                <a:ln w="12700" cap="flat" cmpd="sng">
                  <a:solidFill>
                    <a:schemeClr val="tx1"/>
                  </a:solidFill>
                  <a:prstDash val="solid"/>
                  <a:round/>
                  <a:headEnd type="none" w="sm" len="sm"/>
                  <a:tailEnd type="none" w="lg" len="lg"/>
                </a:ln>
              </p:spPr>
              <p:txBody>
                <a:bodyPr/>
                <a:lstStyle/>
                <a:p>
                  <a:endParaRPr lang="en-US"/>
                </a:p>
              </p:txBody>
            </p:sp>
            <p:sp>
              <p:nvSpPr>
                <p:cNvPr id="27705" name="Oval 101"/>
                <p:cNvSpPr>
                  <a:spLocks noChangeArrowheads="1"/>
                </p:cNvSpPr>
                <p:nvPr/>
              </p:nvSpPr>
              <p:spPr bwMode="auto">
                <a:xfrm>
                  <a:off x="824" y="2826"/>
                  <a:ext cx="112" cy="470"/>
                </a:xfrm>
                <a:prstGeom prst="ellipse">
                  <a:avLst/>
                </a:prstGeom>
                <a:solidFill>
                  <a:srgbClr val="333333"/>
                </a:solidFill>
                <a:ln w="12700">
                  <a:solidFill>
                    <a:schemeClr val="tx1"/>
                  </a:solidFill>
                  <a:round/>
                  <a:headEnd type="none" w="sm" len="sm"/>
                  <a:tailEnd type="none" w="lg" len="lg"/>
                </a:ln>
              </p:spPr>
              <p:txBody>
                <a:bodyPr wrap="none" anchor="ctr"/>
                <a:lstStyle/>
                <a:p>
                  <a:endParaRPr lang="en-US">
                    <a:latin typeface="Calibri" pitchFamily="34" charset="0"/>
                    <a:cs typeface="Arial" charset="0"/>
                  </a:endParaRPr>
                </a:p>
              </p:txBody>
            </p:sp>
          </p:grpSp>
          <p:sp>
            <p:nvSpPr>
              <p:cNvPr id="27699" name="Line 102"/>
              <p:cNvSpPr>
                <a:spLocks noChangeShapeType="1"/>
              </p:cNvSpPr>
              <p:nvPr/>
            </p:nvSpPr>
            <p:spPr bwMode="auto">
              <a:xfrm>
                <a:off x="2591" y="1073"/>
                <a:ext cx="220" cy="55"/>
              </a:xfrm>
              <a:prstGeom prst="line">
                <a:avLst/>
              </a:prstGeom>
              <a:noFill/>
              <a:ln w="9525">
                <a:solidFill>
                  <a:schemeClr val="tx1"/>
                </a:solidFill>
                <a:round/>
                <a:headEnd type="none" w="sm" len="sm"/>
                <a:tailEnd type="none" w="lg" len="lg"/>
              </a:ln>
            </p:spPr>
            <p:txBody>
              <a:bodyPr/>
              <a:lstStyle/>
              <a:p>
                <a:endParaRPr lang="en-US"/>
              </a:p>
            </p:txBody>
          </p:sp>
          <p:sp>
            <p:nvSpPr>
              <p:cNvPr id="27700" name="Line 103"/>
              <p:cNvSpPr>
                <a:spLocks noChangeShapeType="1"/>
              </p:cNvSpPr>
              <p:nvPr/>
            </p:nvSpPr>
            <p:spPr bwMode="auto">
              <a:xfrm>
                <a:off x="2597" y="993"/>
                <a:ext cx="222" cy="47"/>
              </a:xfrm>
              <a:prstGeom prst="line">
                <a:avLst/>
              </a:prstGeom>
              <a:noFill/>
              <a:ln w="9525">
                <a:solidFill>
                  <a:schemeClr val="tx1"/>
                </a:solidFill>
                <a:round/>
                <a:headEnd type="none" w="sm" len="sm"/>
                <a:tailEnd type="none" w="lg" len="lg"/>
              </a:ln>
            </p:spPr>
            <p:txBody>
              <a:bodyPr/>
              <a:lstStyle/>
              <a:p>
                <a:endParaRPr lang="en-US"/>
              </a:p>
            </p:txBody>
          </p:sp>
          <p:sp>
            <p:nvSpPr>
              <p:cNvPr id="27701" name="Line 104"/>
              <p:cNvSpPr>
                <a:spLocks noChangeShapeType="1"/>
              </p:cNvSpPr>
              <p:nvPr/>
            </p:nvSpPr>
            <p:spPr bwMode="auto">
              <a:xfrm>
                <a:off x="2600" y="1049"/>
                <a:ext cx="220" cy="55"/>
              </a:xfrm>
              <a:prstGeom prst="line">
                <a:avLst/>
              </a:prstGeom>
              <a:noFill/>
              <a:ln w="9525">
                <a:solidFill>
                  <a:schemeClr val="tx1"/>
                </a:solidFill>
                <a:round/>
                <a:headEnd type="none" w="sm" len="sm"/>
                <a:tailEnd type="none" w="lg" len="lg"/>
              </a:ln>
            </p:spPr>
            <p:txBody>
              <a:bodyPr/>
              <a:lstStyle/>
              <a:p>
                <a:endParaRPr lang="en-US"/>
              </a:p>
            </p:txBody>
          </p:sp>
          <p:sp>
            <p:nvSpPr>
              <p:cNvPr id="27702" name="Line 105"/>
              <p:cNvSpPr>
                <a:spLocks noChangeShapeType="1"/>
              </p:cNvSpPr>
              <p:nvPr/>
            </p:nvSpPr>
            <p:spPr bwMode="auto">
              <a:xfrm>
                <a:off x="2599" y="1018"/>
                <a:ext cx="220" cy="51"/>
              </a:xfrm>
              <a:prstGeom prst="line">
                <a:avLst/>
              </a:prstGeom>
              <a:noFill/>
              <a:ln w="9525">
                <a:solidFill>
                  <a:schemeClr val="tx1"/>
                </a:solidFill>
                <a:round/>
                <a:headEnd type="none" w="sm" len="sm"/>
                <a:tailEnd type="none" w="lg" len="lg"/>
              </a:ln>
            </p:spPr>
            <p:txBody>
              <a:bodyPr/>
              <a:lstStyle/>
              <a:p>
                <a:endParaRPr lang="en-US"/>
              </a:p>
            </p:txBody>
          </p:sp>
        </p:grpSp>
        <p:grpSp>
          <p:nvGrpSpPr>
            <p:cNvPr id="27662" name="Group 106"/>
            <p:cNvGrpSpPr>
              <a:grpSpLocks/>
            </p:cNvGrpSpPr>
            <p:nvPr/>
          </p:nvGrpSpPr>
          <p:grpSpPr bwMode="auto">
            <a:xfrm rot="1214648">
              <a:off x="5112" y="1436"/>
              <a:ext cx="528" cy="935"/>
              <a:chOff x="3821" y="2073"/>
              <a:chExt cx="400" cy="798"/>
            </a:xfrm>
          </p:grpSpPr>
          <p:sp>
            <p:nvSpPr>
              <p:cNvPr id="27683" name="Freeform 107"/>
              <p:cNvSpPr>
                <a:spLocks/>
              </p:cNvSpPr>
              <p:nvPr/>
            </p:nvSpPr>
            <p:spPr bwMode="auto">
              <a:xfrm>
                <a:off x="3821" y="2073"/>
                <a:ext cx="71" cy="735"/>
              </a:xfrm>
              <a:custGeom>
                <a:avLst/>
                <a:gdLst>
                  <a:gd name="T0" fmla="*/ 71 w 71"/>
                  <a:gd name="T1" fmla="*/ 33 h 735"/>
                  <a:gd name="T2" fmla="*/ 53 w 71"/>
                  <a:gd name="T3" fmla="*/ 27 h 735"/>
                  <a:gd name="T4" fmla="*/ 15 w 71"/>
                  <a:gd name="T5" fmla="*/ 195 h 735"/>
                  <a:gd name="T6" fmla="*/ 1 w 71"/>
                  <a:gd name="T7" fmla="*/ 389 h 735"/>
                  <a:gd name="T8" fmla="*/ 9 w 71"/>
                  <a:gd name="T9" fmla="*/ 543 h 735"/>
                  <a:gd name="T10" fmla="*/ 11 w 71"/>
                  <a:gd name="T11" fmla="*/ 623 h 735"/>
                  <a:gd name="T12" fmla="*/ 9 w 71"/>
                  <a:gd name="T13" fmla="*/ 665 h 735"/>
                  <a:gd name="T14" fmla="*/ 3 w 71"/>
                  <a:gd name="T15" fmla="*/ 685 h 735"/>
                  <a:gd name="T16" fmla="*/ 1 w 71"/>
                  <a:gd name="T17" fmla="*/ 701 h 735"/>
                  <a:gd name="T18" fmla="*/ 3 w 71"/>
                  <a:gd name="T19" fmla="*/ 713 h 735"/>
                  <a:gd name="T20" fmla="*/ 19 w 71"/>
                  <a:gd name="T21" fmla="*/ 715 h 735"/>
                  <a:gd name="T22" fmla="*/ 31 w 71"/>
                  <a:gd name="T23" fmla="*/ 717 h 735"/>
                  <a:gd name="T24" fmla="*/ 49 w 71"/>
                  <a:gd name="T25" fmla="*/ 735 h 735"/>
                  <a:gd name="T26" fmla="*/ 51 w 71"/>
                  <a:gd name="T27" fmla="*/ 719 h 735"/>
                  <a:gd name="T28" fmla="*/ 51 w 71"/>
                  <a:gd name="T29" fmla="*/ 707 h 735"/>
                  <a:gd name="T30" fmla="*/ 47 w 71"/>
                  <a:gd name="T31" fmla="*/ 695 h 735"/>
                  <a:gd name="T32" fmla="*/ 35 w 71"/>
                  <a:gd name="T33" fmla="*/ 685 h 7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735"/>
                  <a:gd name="T53" fmla="*/ 71 w 71"/>
                  <a:gd name="T54" fmla="*/ 735 h 7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735">
                    <a:moveTo>
                      <a:pt x="71" y="33"/>
                    </a:moveTo>
                    <a:cubicBezTo>
                      <a:pt x="66" y="16"/>
                      <a:pt x="62" y="0"/>
                      <a:pt x="53" y="27"/>
                    </a:cubicBezTo>
                    <a:cubicBezTo>
                      <a:pt x="44" y="54"/>
                      <a:pt x="24" y="135"/>
                      <a:pt x="15" y="195"/>
                    </a:cubicBezTo>
                    <a:cubicBezTo>
                      <a:pt x="6" y="255"/>
                      <a:pt x="2" y="331"/>
                      <a:pt x="1" y="389"/>
                    </a:cubicBezTo>
                    <a:cubicBezTo>
                      <a:pt x="0" y="447"/>
                      <a:pt x="7" y="504"/>
                      <a:pt x="9" y="543"/>
                    </a:cubicBezTo>
                    <a:cubicBezTo>
                      <a:pt x="11" y="582"/>
                      <a:pt x="11" y="603"/>
                      <a:pt x="11" y="623"/>
                    </a:cubicBezTo>
                    <a:cubicBezTo>
                      <a:pt x="11" y="643"/>
                      <a:pt x="10" y="655"/>
                      <a:pt x="9" y="665"/>
                    </a:cubicBezTo>
                    <a:cubicBezTo>
                      <a:pt x="8" y="675"/>
                      <a:pt x="4" y="679"/>
                      <a:pt x="3" y="685"/>
                    </a:cubicBezTo>
                    <a:cubicBezTo>
                      <a:pt x="2" y="691"/>
                      <a:pt x="1" y="696"/>
                      <a:pt x="1" y="701"/>
                    </a:cubicBezTo>
                    <a:cubicBezTo>
                      <a:pt x="1" y="706"/>
                      <a:pt x="0" y="711"/>
                      <a:pt x="3" y="713"/>
                    </a:cubicBezTo>
                    <a:cubicBezTo>
                      <a:pt x="6" y="715"/>
                      <a:pt x="14" y="714"/>
                      <a:pt x="19" y="715"/>
                    </a:cubicBezTo>
                    <a:cubicBezTo>
                      <a:pt x="24" y="716"/>
                      <a:pt x="26" y="714"/>
                      <a:pt x="31" y="717"/>
                    </a:cubicBezTo>
                    <a:cubicBezTo>
                      <a:pt x="36" y="720"/>
                      <a:pt x="46" y="735"/>
                      <a:pt x="49" y="735"/>
                    </a:cubicBezTo>
                    <a:cubicBezTo>
                      <a:pt x="52" y="735"/>
                      <a:pt x="51" y="724"/>
                      <a:pt x="51" y="719"/>
                    </a:cubicBezTo>
                    <a:cubicBezTo>
                      <a:pt x="51" y="714"/>
                      <a:pt x="52" y="711"/>
                      <a:pt x="51" y="707"/>
                    </a:cubicBezTo>
                    <a:cubicBezTo>
                      <a:pt x="50" y="703"/>
                      <a:pt x="50" y="699"/>
                      <a:pt x="47" y="695"/>
                    </a:cubicBezTo>
                    <a:cubicBezTo>
                      <a:pt x="44" y="691"/>
                      <a:pt x="37" y="687"/>
                      <a:pt x="35" y="685"/>
                    </a:cubicBezTo>
                  </a:path>
                </a:pathLst>
              </a:custGeom>
              <a:noFill/>
              <a:ln w="12700" cap="flat" cmpd="sng">
                <a:solidFill>
                  <a:schemeClr val="tx1"/>
                </a:solidFill>
                <a:prstDash val="solid"/>
                <a:round/>
                <a:headEnd type="none" w="sm" len="sm"/>
                <a:tailEnd type="none" w="lg" len="lg"/>
              </a:ln>
            </p:spPr>
            <p:txBody>
              <a:bodyPr/>
              <a:lstStyle/>
              <a:p>
                <a:endParaRPr lang="en-US"/>
              </a:p>
            </p:txBody>
          </p:sp>
          <p:sp>
            <p:nvSpPr>
              <p:cNvPr id="27684" name="Freeform 108"/>
              <p:cNvSpPr>
                <a:spLocks/>
              </p:cNvSpPr>
              <p:nvPr/>
            </p:nvSpPr>
            <p:spPr bwMode="auto">
              <a:xfrm>
                <a:off x="3876" y="2648"/>
                <a:ext cx="30" cy="164"/>
              </a:xfrm>
              <a:custGeom>
                <a:avLst/>
                <a:gdLst>
                  <a:gd name="T0" fmla="*/ 4 w 30"/>
                  <a:gd name="T1" fmla="*/ 0 h 164"/>
                  <a:gd name="T2" fmla="*/ 2 w 30"/>
                  <a:gd name="T3" fmla="*/ 100 h 164"/>
                  <a:gd name="T4" fmla="*/ 18 w 30"/>
                  <a:gd name="T5" fmla="*/ 106 h 164"/>
                  <a:gd name="T6" fmla="*/ 24 w 30"/>
                  <a:gd name="T7" fmla="*/ 116 h 164"/>
                  <a:gd name="T8" fmla="*/ 22 w 30"/>
                  <a:gd name="T9" fmla="*/ 140 h 164"/>
                  <a:gd name="T10" fmla="*/ 28 w 30"/>
                  <a:gd name="T11" fmla="*/ 150 h 164"/>
                  <a:gd name="T12" fmla="*/ 28 w 30"/>
                  <a:gd name="T13" fmla="*/ 164 h 164"/>
                  <a:gd name="T14" fmla="*/ 14 w 30"/>
                  <a:gd name="T15" fmla="*/ 150 h 16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164"/>
                  <a:gd name="T26" fmla="*/ 30 w 30"/>
                  <a:gd name="T27" fmla="*/ 164 h 1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164">
                    <a:moveTo>
                      <a:pt x="4" y="0"/>
                    </a:moveTo>
                    <a:cubicBezTo>
                      <a:pt x="2" y="41"/>
                      <a:pt x="0" y="82"/>
                      <a:pt x="2" y="100"/>
                    </a:cubicBezTo>
                    <a:cubicBezTo>
                      <a:pt x="4" y="118"/>
                      <a:pt x="14" y="103"/>
                      <a:pt x="18" y="106"/>
                    </a:cubicBezTo>
                    <a:cubicBezTo>
                      <a:pt x="22" y="109"/>
                      <a:pt x="23" y="110"/>
                      <a:pt x="24" y="116"/>
                    </a:cubicBezTo>
                    <a:cubicBezTo>
                      <a:pt x="25" y="122"/>
                      <a:pt x="21" y="134"/>
                      <a:pt x="22" y="140"/>
                    </a:cubicBezTo>
                    <a:cubicBezTo>
                      <a:pt x="23" y="146"/>
                      <a:pt x="27" y="146"/>
                      <a:pt x="28" y="150"/>
                    </a:cubicBezTo>
                    <a:cubicBezTo>
                      <a:pt x="29" y="154"/>
                      <a:pt x="30" y="164"/>
                      <a:pt x="28" y="164"/>
                    </a:cubicBezTo>
                    <a:cubicBezTo>
                      <a:pt x="26" y="164"/>
                      <a:pt x="20" y="157"/>
                      <a:pt x="14" y="150"/>
                    </a:cubicBezTo>
                  </a:path>
                </a:pathLst>
              </a:custGeom>
              <a:noFill/>
              <a:ln w="12700" cap="flat" cmpd="sng">
                <a:solidFill>
                  <a:schemeClr val="tx1"/>
                </a:solidFill>
                <a:prstDash val="solid"/>
                <a:round/>
                <a:headEnd type="none" w="sm" len="sm"/>
                <a:tailEnd type="none" w="lg" len="lg"/>
              </a:ln>
            </p:spPr>
            <p:txBody>
              <a:bodyPr/>
              <a:lstStyle/>
              <a:p>
                <a:endParaRPr lang="en-US"/>
              </a:p>
            </p:txBody>
          </p:sp>
          <p:sp>
            <p:nvSpPr>
              <p:cNvPr id="27685" name="Freeform 109"/>
              <p:cNvSpPr>
                <a:spLocks/>
              </p:cNvSpPr>
              <p:nvPr/>
            </p:nvSpPr>
            <p:spPr bwMode="auto">
              <a:xfrm>
                <a:off x="3880" y="2654"/>
                <a:ext cx="256" cy="217"/>
              </a:xfrm>
              <a:custGeom>
                <a:avLst/>
                <a:gdLst>
                  <a:gd name="T0" fmla="*/ 0 w 256"/>
                  <a:gd name="T1" fmla="*/ 0 h 217"/>
                  <a:gd name="T2" fmla="*/ 28 w 256"/>
                  <a:gd name="T3" fmla="*/ 48 h 217"/>
                  <a:gd name="T4" fmla="*/ 40 w 256"/>
                  <a:gd name="T5" fmla="*/ 88 h 217"/>
                  <a:gd name="T6" fmla="*/ 60 w 256"/>
                  <a:gd name="T7" fmla="*/ 112 h 217"/>
                  <a:gd name="T8" fmla="*/ 72 w 256"/>
                  <a:gd name="T9" fmla="*/ 128 h 217"/>
                  <a:gd name="T10" fmla="*/ 120 w 256"/>
                  <a:gd name="T11" fmla="*/ 184 h 217"/>
                  <a:gd name="T12" fmla="*/ 132 w 256"/>
                  <a:gd name="T13" fmla="*/ 212 h 217"/>
                  <a:gd name="T14" fmla="*/ 146 w 256"/>
                  <a:gd name="T15" fmla="*/ 216 h 217"/>
                  <a:gd name="T16" fmla="*/ 168 w 256"/>
                  <a:gd name="T17" fmla="*/ 204 h 217"/>
                  <a:gd name="T18" fmla="*/ 176 w 256"/>
                  <a:gd name="T19" fmla="*/ 180 h 217"/>
                  <a:gd name="T20" fmla="*/ 174 w 256"/>
                  <a:gd name="T21" fmla="*/ 154 h 217"/>
                  <a:gd name="T22" fmla="*/ 164 w 256"/>
                  <a:gd name="T23" fmla="*/ 86 h 217"/>
                  <a:gd name="T24" fmla="*/ 188 w 256"/>
                  <a:gd name="T25" fmla="*/ 70 h 217"/>
                  <a:gd name="T26" fmla="*/ 208 w 256"/>
                  <a:gd name="T27" fmla="*/ 60 h 217"/>
                  <a:gd name="T28" fmla="*/ 230 w 256"/>
                  <a:gd name="T29" fmla="*/ 68 h 217"/>
                  <a:gd name="T30" fmla="*/ 244 w 256"/>
                  <a:gd name="T31" fmla="*/ 70 h 217"/>
                  <a:gd name="T32" fmla="*/ 254 w 256"/>
                  <a:gd name="T33" fmla="*/ 46 h 217"/>
                  <a:gd name="T34" fmla="*/ 234 w 256"/>
                  <a:gd name="T35" fmla="*/ 36 h 217"/>
                  <a:gd name="T36" fmla="*/ 188 w 256"/>
                  <a:gd name="T37" fmla="*/ 28 h 217"/>
                  <a:gd name="T38" fmla="*/ 166 w 256"/>
                  <a:gd name="T39" fmla="*/ 38 h 217"/>
                  <a:gd name="T40" fmla="*/ 144 w 256"/>
                  <a:gd name="T41" fmla="*/ 74 h 217"/>
                  <a:gd name="T42" fmla="*/ 148 w 256"/>
                  <a:gd name="T43" fmla="*/ 132 h 217"/>
                  <a:gd name="T44" fmla="*/ 162 w 256"/>
                  <a:gd name="T45" fmla="*/ 178 h 217"/>
                  <a:gd name="T46" fmla="*/ 150 w 256"/>
                  <a:gd name="T47" fmla="*/ 164 h 217"/>
                  <a:gd name="T48" fmla="*/ 138 w 256"/>
                  <a:gd name="T49" fmla="*/ 142 h 217"/>
                  <a:gd name="T50" fmla="*/ 124 w 256"/>
                  <a:gd name="T51" fmla="*/ 126 h 2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6"/>
                  <a:gd name="T79" fmla="*/ 0 h 217"/>
                  <a:gd name="T80" fmla="*/ 256 w 256"/>
                  <a:gd name="T81" fmla="*/ 217 h 2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6" h="217">
                    <a:moveTo>
                      <a:pt x="0" y="0"/>
                    </a:moveTo>
                    <a:cubicBezTo>
                      <a:pt x="10" y="16"/>
                      <a:pt x="21" y="33"/>
                      <a:pt x="28" y="48"/>
                    </a:cubicBezTo>
                    <a:cubicBezTo>
                      <a:pt x="35" y="63"/>
                      <a:pt x="35" y="77"/>
                      <a:pt x="40" y="88"/>
                    </a:cubicBezTo>
                    <a:cubicBezTo>
                      <a:pt x="45" y="99"/>
                      <a:pt x="55" y="105"/>
                      <a:pt x="60" y="112"/>
                    </a:cubicBezTo>
                    <a:cubicBezTo>
                      <a:pt x="65" y="119"/>
                      <a:pt x="62" y="116"/>
                      <a:pt x="72" y="128"/>
                    </a:cubicBezTo>
                    <a:cubicBezTo>
                      <a:pt x="82" y="140"/>
                      <a:pt x="110" y="170"/>
                      <a:pt x="120" y="184"/>
                    </a:cubicBezTo>
                    <a:cubicBezTo>
                      <a:pt x="130" y="198"/>
                      <a:pt x="128" y="207"/>
                      <a:pt x="132" y="212"/>
                    </a:cubicBezTo>
                    <a:cubicBezTo>
                      <a:pt x="136" y="217"/>
                      <a:pt x="140" y="217"/>
                      <a:pt x="146" y="216"/>
                    </a:cubicBezTo>
                    <a:cubicBezTo>
                      <a:pt x="152" y="215"/>
                      <a:pt x="163" y="210"/>
                      <a:pt x="168" y="204"/>
                    </a:cubicBezTo>
                    <a:cubicBezTo>
                      <a:pt x="173" y="198"/>
                      <a:pt x="175" y="188"/>
                      <a:pt x="176" y="180"/>
                    </a:cubicBezTo>
                    <a:cubicBezTo>
                      <a:pt x="177" y="172"/>
                      <a:pt x="176" y="170"/>
                      <a:pt x="174" y="154"/>
                    </a:cubicBezTo>
                    <a:cubicBezTo>
                      <a:pt x="172" y="138"/>
                      <a:pt x="162" y="100"/>
                      <a:pt x="164" y="86"/>
                    </a:cubicBezTo>
                    <a:cubicBezTo>
                      <a:pt x="166" y="72"/>
                      <a:pt x="181" y="74"/>
                      <a:pt x="188" y="70"/>
                    </a:cubicBezTo>
                    <a:cubicBezTo>
                      <a:pt x="195" y="66"/>
                      <a:pt x="201" y="60"/>
                      <a:pt x="208" y="60"/>
                    </a:cubicBezTo>
                    <a:cubicBezTo>
                      <a:pt x="215" y="60"/>
                      <a:pt x="224" y="66"/>
                      <a:pt x="230" y="68"/>
                    </a:cubicBezTo>
                    <a:cubicBezTo>
                      <a:pt x="236" y="70"/>
                      <a:pt x="240" y="74"/>
                      <a:pt x="244" y="70"/>
                    </a:cubicBezTo>
                    <a:cubicBezTo>
                      <a:pt x="248" y="66"/>
                      <a:pt x="256" y="52"/>
                      <a:pt x="254" y="46"/>
                    </a:cubicBezTo>
                    <a:cubicBezTo>
                      <a:pt x="252" y="40"/>
                      <a:pt x="245" y="39"/>
                      <a:pt x="234" y="36"/>
                    </a:cubicBezTo>
                    <a:cubicBezTo>
                      <a:pt x="223" y="33"/>
                      <a:pt x="199" y="28"/>
                      <a:pt x="188" y="28"/>
                    </a:cubicBezTo>
                    <a:cubicBezTo>
                      <a:pt x="177" y="28"/>
                      <a:pt x="173" y="30"/>
                      <a:pt x="166" y="38"/>
                    </a:cubicBezTo>
                    <a:cubicBezTo>
                      <a:pt x="159" y="46"/>
                      <a:pt x="147" y="58"/>
                      <a:pt x="144" y="74"/>
                    </a:cubicBezTo>
                    <a:cubicBezTo>
                      <a:pt x="141" y="90"/>
                      <a:pt x="145" y="115"/>
                      <a:pt x="148" y="132"/>
                    </a:cubicBezTo>
                    <a:cubicBezTo>
                      <a:pt x="151" y="149"/>
                      <a:pt x="162" y="173"/>
                      <a:pt x="162" y="178"/>
                    </a:cubicBezTo>
                    <a:cubicBezTo>
                      <a:pt x="162" y="183"/>
                      <a:pt x="154" y="170"/>
                      <a:pt x="150" y="164"/>
                    </a:cubicBezTo>
                    <a:cubicBezTo>
                      <a:pt x="146" y="158"/>
                      <a:pt x="142" y="148"/>
                      <a:pt x="138" y="142"/>
                    </a:cubicBezTo>
                    <a:cubicBezTo>
                      <a:pt x="134" y="136"/>
                      <a:pt x="129" y="131"/>
                      <a:pt x="124" y="126"/>
                    </a:cubicBezTo>
                  </a:path>
                </a:pathLst>
              </a:custGeom>
              <a:noFill/>
              <a:ln w="12700" cap="flat" cmpd="sng">
                <a:solidFill>
                  <a:schemeClr val="tx1"/>
                </a:solidFill>
                <a:prstDash val="solid"/>
                <a:round/>
                <a:headEnd type="none" w="sm" len="sm"/>
                <a:tailEnd type="none" w="lg" len="lg"/>
              </a:ln>
            </p:spPr>
            <p:txBody>
              <a:bodyPr/>
              <a:lstStyle/>
              <a:p>
                <a:endParaRPr lang="en-US"/>
              </a:p>
            </p:txBody>
          </p:sp>
          <p:sp>
            <p:nvSpPr>
              <p:cNvPr id="27686" name="Freeform 110"/>
              <p:cNvSpPr>
                <a:spLocks/>
              </p:cNvSpPr>
              <p:nvPr/>
            </p:nvSpPr>
            <p:spPr bwMode="auto">
              <a:xfrm>
                <a:off x="4052" y="2715"/>
                <a:ext cx="95" cy="111"/>
              </a:xfrm>
              <a:custGeom>
                <a:avLst/>
                <a:gdLst>
                  <a:gd name="T0" fmla="*/ 46 w 95"/>
                  <a:gd name="T1" fmla="*/ 17 h 111"/>
                  <a:gd name="T2" fmla="*/ 51 w 95"/>
                  <a:gd name="T3" fmla="*/ 0 h 111"/>
                  <a:gd name="T4" fmla="*/ 64 w 95"/>
                  <a:gd name="T5" fmla="*/ 17 h 111"/>
                  <a:gd name="T6" fmla="*/ 78 w 95"/>
                  <a:gd name="T7" fmla="*/ 21 h 111"/>
                  <a:gd name="T8" fmla="*/ 93 w 95"/>
                  <a:gd name="T9" fmla="*/ 59 h 111"/>
                  <a:gd name="T10" fmla="*/ 91 w 95"/>
                  <a:gd name="T11" fmla="*/ 81 h 111"/>
                  <a:gd name="T12" fmla="*/ 85 w 95"/>
                  <a:gd name="T13" fmla="*/ 96 h 111"/>
                  <a:gd name="T14" fmla="*/ 43 w 95"/>
                  <a:gd name="T15" fmla="*/ 111 h 111"/>
                  <a:gd name="T16" fmla="*/ 25 w 95"/>
                  <a:gd name="T17" fmla="*/ 104 h 111"/>
                  <a:gd name="T18" fmla="*/ 12 w 95"/>
                  <a:gd name="T19" fmla="*/ 89 h 111"/>
                  <a:gd name="T20" fmla="*/ 0 w 95"/>
                  <a:gd name="T21" fmla="*/ 69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111"/>
                  <a:gd name="T35" fmla="*/ 95 w 95"/>
                  <a:gd name="T36" fmla="*/ 111 h 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111">
                    <a:moveTo>
                      <a:pt x="46" y="17"/>
                    </a:moveTo>
                    <a:cubicBezTo>
                      <a:pt x="47" y="12"/>
                      <a:pt x="51" y="5"/>
                      <a:pt x="51" y="0"/>
                    </a:cubicBezTo>
                    <a:lnTo>
                      <a:pt x="64" y="17"/>
                    </a:lnTo>
                    <a:lnTo>
                      <a:pt x="78" y="21"/>
                    </a:lnTo>
                    <a:cubicBezTo>
                      <a:pt x="83" y="35"/>
                      <a:pt x="88" y="46"/>
                      <a:pt x="93" y="59"/>
                    </a:cubicBezTo>
                    <a:cubicBezTo>
                      <a:pt x="94" y="67"/>
                      <a:pt x="95" y="74"/>
                      <a:pt x="91" y="81"/>
                    </a:cubicBezTo>
                    <a:cubicBezTo>
                      <a:pt x="90" y="87"/>
                      <a:pt x="89" y="91"/>
                      <a:pt x="85" y="96"/>
                    </a:cubicBezTo>
                    <a:cubicBezTo>
                      <a:pt x="82" y="109"/>
                      <a:pt x="53" y="109"/>
                      <a:pt x="43" y="111"/>
                    </a:cubicBezTo>
                    <a:cubicBezTo>
                      <a:pt x="38" y="107"/>
                      <a:pt x="31" y="105"/>
                      <a:pt x="25" y="104"/>
                    </a:cubicBezTo>
                    <a:cubicBezTo>
                      <a:pt x="23" y="96"/>
                      <a:pt x="20" y="90"/>
                      <a:pt x="12" y="89"/>
                    </a:cubicBezTo>
                    <a:cubicBezTo>
                      <a:pt x="3" y="85"/>
                      <a:pt x="3" y="78"/>
                      <a:pt x="0" y="69"/>
                    </a:cubicBezTo>
                  </a:path>
                </a:pathLst>
              </a:custGeom>
              <a:noFill/>
              <a:ln w="12700" cap="flat" cmpd="sng">
                <a:solidFill>
                  <a:schemeClr val="tx1"/>
                </a:solidFill>
                <a:prstDash val="solid"/>
                <a:round/>
                <a:headEnd type="none" w="sm" len="sm"/>
                <a:tailEnd type="none" w="lg" len="lg"/>
              </a:ln>
            </p:spPr>
            <p:txBody>
              <a:bodyPr/>
              <a:lstStyle/>
              <a:p>
                <a:endParaRPr lang="en-US"/>
              </a:p>
            </p:txBody>
          </p:sp>
          <p:sp>
            <p:nvSpPr>
              <p:cNvPr id="27687" name="Freeform 111"/>
              <p:cNvSpPr>
                <a:spLocks/>
              </p:cNvSpPr>
              <p:nvPr/>
            </p:nvSpPr>
            <p:spPr bwMode="auto">
              <a:xfrm>
                <a:off x="4049" y="2729"/>
                <a:ext cx="46" cy="45"/>
              </a:xfrm>
              <a:custGeom>
                <a:avLst/>
                <a:gdLst>
                  <a:gd name="T0" fmla="*/ 46 w 46"/>
                  <a:gd name="T1" fmla="*/ 7 h 45"/>
                  <a:gd name="T2" fmla="*/ 28 w 46"/>
                  <a:gd name="T3" fmla="*/ 9 h 45"/>
                  <a:gd name="T4" fmla="*/ 13 w 46"/>
                  <a:gd name="T5" fmla="*/ 9 h 45"/>
                  <a:gd name="T6" fmla="*/ 1 w 46"/>
                  <a:gd name="T7" fmla="*/ 0 h 45"/>
                  <a:gd name="T8" fmla="*/ 6 w 46"/>
                  <a:gd name="T9" fmla="*/ 25 h 45"/>
                  <a:gd name="T10" fmla="*/ 0 w 46"/>
                  <a:gd name="T11" fmla="*/ 45 h 45"/>
                  <a:gd name="T12" fmla="*/ 0 60000 65536"/>
                  <a:gd name="T13" fmla="*/ 0 60000 65536"/>
                  <a:gd name="T14" fmla="*/ 0 60000 65536"/>
                  <a:gd name="T15" fmla="*/ 0 60000 65536"/>
                  <a:gd name="T16" fmla="*/ 0 60000 65536"/>
                  <a:gd name="T17" fmla="*/ 0 60000 65536"/>
                  <a:gd name="T18" fmla="*/ 0 w 46"/>
                  <a:gd name="T19" fmla="*/ 0 h 45"/>
                  <a:gd name="T20" fmla="*/ 46 w 46"/>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46" h="45">
                    <a:moveTo>
                      <a:pt x="46" y="7"/>
                    </a:moveTo>
                    <a:cubicBezTo>
                      <a:pt x="39" y="11"/>
                      <a:pt x="34" y="3"/>
                      <a:pt x="28" y="9"/>
                    </a:cubicBezTo>
                    <a:cubicBezTo>
                      <a:pt x="19" y="15"/>
                      <a:pt x="22" y="11"/>
                      <a:pt x="13" y="9"/>
                    </a:cubicBezTo>
                    <a:cubicBezTo>
                      <a:pt x="9" y="3"/>
                      <a:pt x="6" y="5"/>
                      <a:pt x="1" y="0"/>
                    </a:cubicBezTo>
                    <a:lnTo>
                      <a:pt x="6" y="25"/>
                    </a:lnTo>
                    <a:lnTo>
                      <a:pt x="0" y="45"/>
                    </a:lnTo>
                  </a:path>
                </a:pathLst>
              </a:custGeom>
              <a:noFill/>
              <a:ln w="12700" cap="flat" cmpd="sng">
                <a:solidFill>
                  <a:schemeClr val="tx1"/>
                </a:solidFill>
                <a:prstDash val="solid"/>
                <a:round/>
                <a:headEnd type="none" w="sm" len="sm"/>
                <a:tailEnd type="none" w="lg" len="lg"/>
              </a:ln>
            </p:spPr>
            <p:txBody>
              <a:bodyPr/>
              <a:lstStyle/>
              <a:p>
                <a:endParaRPr lang="en-US"/>
              </a:p>
            </p:txBody>
          </p:sp>
          <p:sp>
            <p:nvSpPr>
              <p:cNvPr id="27688" name="Oval 112"/>
              <p:cNvSpPr>
                <a:spLocks noChangeArrowheads="1"/>
              </p:cNvSpPr>
              <p:nvPr/>
            </p:nvSpPr>
            <p:spPr bwMode="auto">
              <a:xfrm>
                <a:off x="4068" y="2755"/>
                <a:ext cx="27" cy="27"/>
              </a:xfrm>
              <a:prstGeom prst="ellipse">
                <a:avLst/>
              </a:prstGeom>
              <a:noFill/>
              <a:ln w="12700">
                <a:solidFill>
                  <a:schemeClr val="tx1"/>
                </a:solidFill>
                <a:round/>
                <a:headEnd type="none" w="sm" len="sm"/>
                <a:tailEnd type="none" w="lg" len="lg"/>
              </a:ln>
            </p:spPr>
            <p:txBody>
              <a:bodyPr wrap="none" anchor="ctr"/>
              <a:lstStyle/>
              <a:p>
                <a:endParaRPr lang="en-US">
                  <a:latin typeface="Calibri" pitchFamily="34" charset="0"/>
                  <a:cs typeface="Arial" charset="0"/>
                </a:endParaRPr>
              </a:p>
            </p:txBody>
          </p:sp>
          <p:sp>
            <p:nvSpPr>
              <p:cNvPr id="27689" name="Oval 113"/>
              <p:cNvSpPr>
                <a:spLocks noChangeArrowheads="1"/>
              </p:cNvSpPr>
              <p:nvPr/>
            </p:nvSpPr>
            <p:spPr bwMode="auto">
              <a:xfrm>
                <a:off x="4104" y="2745"/>
                <a:ext cx="27" cy="27"/>
              </a:xfrm>
              <a:prstGeom prst="ellipse">
                <a:avLst/>
              </a:prstGeom>
              <a:noFill/>
              <a:ln w="12700">
                <a:solidFill>
                  <a:schemeClr val="tx1"/>
                </a:solidFill>
                <a:round/>
                <a:headEnd type="none" w="sm" len="sm"/>
                <a:tailEnd type="none" w="lg" len="lg"/>
              </a:ln>
            </p:spPr>
            <p:txBody>
              <a:bodyPr wrap="none" anchor="ctr"/>
              <a:lstStyle/>
              <a:p>
                <a:endParaRPr lang="en-US">
                  <a:latin typeface="Calibri" pitchFamily="34" charset="0"/>
                  <a:cs typeface="Arial" charset="0"/>
                </a:endParaRPr>
              </a:p>
            </p:txBody>
          </p:sp>
          <p:sp>
            <p:nvSpPr>
              <p:cNvPr id="27690" name="Line 114"/>
              <p:cNvSpPr>
                <a:spLocks noChangeShapeType="1"/>
              </p:cNvSpPr>
              <p:nvPr/>
            </p:nvSpPr>
            <p:spPr bwMode="auto">
              <a:xfrm flipV="1">
                <a:off x="4122" y="2753"/>
                <a:ext cx="69" cy="31"/>
              </a:xfrm>
              <a:prstGeom prst="line">
                <a:avLst/>
              </a:prstGeom>
              <a:noFill/>
              <a:ln w="12700">
                <a:solidFill>
                  <a:schemeClr val="tx1"/>
                </a:solidFill>
                <a:round/>
                <a:headEnd type="none" w="sm" len="sm"/>
                <a:tailEnd type="none" w="lg" len="lg"/>
              </a:ln>
            </p:spPr>
            <p:txBody>
              <a:bodyPr/>
              <a:lstStyle/>
              <a:p>
                <a:endParaRPr lang="en-US"/>
              </a:p>
            </p:txBody>
          </p:sp>
          <p:sp>
            <p:nvSpPr>
              <p:cNvPr id="27691" name="Line 115"/>
              <p:cNvSpPr>
                <a:spLocks noChangeShapeType="1"/>
              </p:cNvSpPr>
              <p:nvPr/>
            </p:nvSpPr>
            <p:spPr bwMode="auto">
              <a:xfrm flipH="1">
                <a:off x="4023" y="2792"/>
                <a:ext cx="78" cy="9"/>
              </a:xfrm>
              <a:prstGeom prst="line">
                <a:avLst/>
              </a:prstGeom>
              <a:noFill/>
              <a:ln w="12700">
                <a:solidFill>
                  <a:schemeClr val="tx1"/>
                </a:solidFill>
                <a:round/>
                <a:headEnd type="none" w="sm" len="sm"/>
                <a:tailEnd type="none" w="lg" len="lg"/>
              </a:ln>
            </p:spPr>
            <p:txBody>
              <a:bodyPr/>
              <a:lstStyle/>
              <a:p>
                <a:endParaRPr lang="en-US"/>
              </a:p>
            </p:txBody>
          </p:sp>
          <p:sp>
            <p:nvSpPr>
              <p:cNvPr id="27692" name="Line 116"/>
              <p:cNvSpPr>
                <a:spLocks noChangeShapeType="1"/>
              </p:cNvSpPr>
              <p:nvPr/>
            </p:nvSpPr>
            <p:spPr bwMode="auto">
              <a:xfrm flipV="1">
                <a:off x="4133" y="2766"/>
                <a:ext cx="88" cy="20"/>
              </a:xfrm>
              <a:prstGeom prst="line">
                <a:avLst/>
              </a:prstGeom>
              <a:noFill/>
              <a:ln w="12700">
                <a:solidFill>
                  <a:schemeClr val="tx1"/>
                </a:solidFill>
                <a:round/>
                <a:headEnd type="none" w="sm" len="sm"/>
                <a:tailEnd type="none" w="lg" len="lg"/>
              </a:ln>
            </p:spPr>
            <p:txBody>
              <a:bodyPr/>
              <a:lstStyle/>
              <a:p>
                <a:endParaRPr lang="en-US"/>
              </a:p>
            </p:txBody>
          </p:sp>
          <p:sp>
            <p:nvSpPr>
              <p:cNvPr id="27693" name="Line 117"/>
              <p:cNvSpPr>
                <a:spLocks noChangeShapeType="1"/>
              </p:cNvSpPr>
              <p:nvPr/>
            </p:nvSpPr>
            <p:spPr bwMode="auto">
              <a:xfrm flipH="1">
                <a:off x="4041" y="2798"/>
                <a:ext cx="57" cy="37"/>
              </a:xfrm>
              <a:prstGeom prst="line">
                <a:avLst/>
              </a:prstGeom>
              <a:noFill/>
              <a:ln w="12700">
                <a:solidFill>
                  <a:schemeClr val="tx1"/>
                </a:solidFill>
                <a:round/>
                <a:headEnd type="none" w="sm" len="sm"/>
                <a:tailEnd type="none" w="lg" len="lg"/>
              </a:ln>
            </p:spPr>
            <p:txBody>
              <a:bodyPr/>
              <a:lstStyle/>
              <a:p>
                <a:endParaRPr lang="en-US"/>
              </a:p>
            </p:txBody>
          </p:sp>
          <p:sp>
            <p:nvSpPr>
              <p:cNvPr id="27694" name="Line 118"/>
              <p:cNvSpPr>
                <a:spLocks noChangeShapeType="1"/>
              </p:cNvSpPr>
              <p:nvPr/>
            </p:nvSpPr>
            <p:spPr bwMode="auto">
              <a:xfrm flipH="1">
                <a:off x="4086" y="2795"/>
                <a:ext cx="14" cy="33"/>
              </a:xfrm>
              <a:prstGeom prst="line">
                <a:avLst/>
              </a:prstGeom>
              <a:noFill/>
              <a:ln w="12700">
                <a:solidFill>
                  <a:schemeClr val="tx1"/>
                </a:solidFill>
                <a:round/>
                <a:headEnd type="none" w="sm" len="sm"/>
                <a:tailEnd type="none" w="lg" len="lg"/>
              </a:ln>
            </p:spPr>
            <p:txBody>
              <a:bodyPr/>
              <a:lstStyle/>
              <a:p>
                <a:endParaRPr lang="en-US"/>
              </a:p>
            </p:txBody>
          </p:sp>
          <p:sp>
            <p:nvSpPr>
              <p:cNvPr id="27695" name="Line 119"/>
              <p:cNvSpPr>
                <a:spLocks noChangeShapeType="1"/>
              </p:cNvSpPr>
              <p:nvPr/>
            </p:nvSpPr>
            <p:spPr bwMode="auto">
              <a:xfrm>
                <a:off x="4128" y="2786"/>
                <a:ext cx="50" cy="6"/>
              </a:xfrm>
              <a:prstGeom prst="line">
                <a:avLst/>
              </a:prstGeom>
              <a:noFill/>
              <a:ln w="12700">
                <a:solidFill>
                  <a:schemeClr val="tx1"/>
                </a:solidFill>
                <a:round/>
                <a:headEnd type="none" w="sm" len="sm"/>
                <a:tailEnd type="none" w="lg" len="lg"/>
              </a:ln>
            </p:spPr>
            <p:txBody>
              <a:bodyPr/>
              <a:lstStyle/>
              <a:p>
                <a:endParaRPr lang="en-US"/>
              </a:p>
            </p:txBody>
          </p:sp>
          <p:sp>
            <p:nvSpPr>
              <p:cNvPr id="27696" name="Freeform 120"/>
              <p:cNvSpPr>
                <a:spLocks/>
              </p:cNvSpPr>
              <p:nvPr/>
            </p:nvSpPr>
            <p:spPr bwMode="auto">
              <a:xfrm>
                <a:off x="4100" y="2781"/>
                <a:ext cx="19" cy="12"/>
              </a:xfrm>
              <a:custGeom>
                <a:avLst/>
                <a:gdLst>
                  <a:gd name="T0" fmla="*/ 0 w 19"/>
                  <a:gd name="T1" fmla="*/ 12 h 12"/>
                  <a:gd name="T2" fmla="*/ 10 w 19"/>
                  <a:gd name="T3" fmla="*/ 0 h 12"/>
                  <a:gd name="T4" fmla="*/ 19 w 19"/>
                  <a:gd name="T5" fmla="*/ 11 h 12"/>
                  <a:gd name="T6" fmla="*/ 0 60000 65536"/>
                  <a:gd name="T7" fmla="*/ 0 60000 65536"/>
                  <a:gd name="T8" fmla="*/ 0 60000 65536"/>
                  <a:gd name="T9" fmla="*/ 0 w 19"/>
                  <a:gd name="T10" fmla="*/ 0 h 12"/>
                  <a:gd name="T11" fmla="*/ 19 w 19"/>
                  <a:gd name="T12" fmla="*/ 12 h 12"/>
                </a:gdLst>
                <a:ahLst/>
                <a:cxnLst>
                  <a:cxn ang="T6">
                    <a:pos x="T0" y="T1"/>
                  </a:cxn>
                  <a:cxn ang="T7">
                    <a:pos x="T2" y="T3"/>
                  </a:cxn>
                  <a:cxn ang="T8">
                    <a:pos x="T4" y="T5"/>
                  </a:cxn>
                </a:cxnLst>
                <a:rect l="T9" t="T10" r="T11" b="T12"/>
                <a:pathLst>
                  <a:path w="19" h="12">
                    <a:moveTo>
                      <a:pt x="0" y="12"/>
                    </a:moveTo>
                    <a:cubicBezTo>
                      <a:pt x="1" y="4"/>
                      <a:pt x="4" y="4"/>
                      <a:pt x="10" y="0"/>
                    </a:cubicBezTo>
                    <a:cubicBezTo>
                      <a:pt x="19" y="2"/>
                      <a:pt x="19" y="2"/>
                      <a:pt x="19" y="11"/>
                    </a:cubicBezTo>
                  </a:path>
                </a:pathLst>
              </a:custGeom>
              <a:noFill/>
              <a:ln w="12700" cap="flat" cmpd="sng">
                <a:solidFill>
                  <a:schemeClr val="tx1"/>
                </a:solidFill>
                <a:prstDash val="solid"/>
                <a:round/>
                <a:headEnd type="none" w="sm" len="sm"/>
                <a:tailEnd type="none" w="lg" len="lg"/>
              </a:ln>
            </p:spPr>
            <p:txBody>
              <a:bodyPr/>
              <a:lstStyle/>
              <a:p>
                <a:endParaRPr lang="en-US"/>
              </a:p>
            </p:txBody>
          </p:sp>
          <p:sp>
            <p:nvSpPr>
              <p:cNvPr id="27697" name="Freeform 121"/>
              <p:cNvSpPr>
                <a:spLocks/>
              </p:cNvSpPr>
              <p:nvPr/>
            </p:nvSpPr>
            <p:spPr bwMode="auto">
              <a:xfrm>
                <a:off x="3853" y="2102"/>
                <a:ext cx="167" cy="618"/>
              </a:xfrm>
              <a:custGeom>
                <a:avLst/>
                <a:gdLst>
                  <a:gd name="T0" fmla="*/ 37 w 167"/>
                  <a:gd name="T1" fmla="*/ 0 h 618"/>
                  <a:gd name="T2" fmla="*/ 43 w 167"/>
                  <a:gd name="T3" fmla="*/ 20 h 618"/>
                  <a:gd name="T4" fmla="*/ 35 w 167"/>
                  <a:gd name="T5" fmla="*/ 60 h 618"/>
                  <a:gd name="T6" fmla="*/ 5 w 167"/>
                  <a:gd name="T7" fmla="*/ 202 h 618"/>
                  <a:gd name="T8" fmla="*/ 5 w 167"/>
                  <a:gd name="T9" fmla="*/ 328 h 618"/>
                  <a:gd name="T10" fmla="*/ 9 w 167"/>
                  <a:gd name="T11" fmla="*/ 364 h 618"/>
                  <a:gd name="T12" fmla="*/ 23 w 167"/>
                  <a:gd name="T13" fmla="*/ 356 h 618"/>
                  <a:gd name="T14" fmla="*/ 39 w 167"/>
                  <a:gd name="T15" fmla="*/ 378 h 618"/>
                  <a:gd name="T16" fmla="*/ 69 w 167"/>
                  <a:gd name="T17" fmla="*/ 434 h 618"/>
                  <a:gd name="T18" fmla="*/ 99 w 167"/>
                  <a:gd name="T19" fmla="*/ 510 h 618"/>
                  <a:gd name="T20" fmla="*/ 113 w 167"/>
                  <a:gd name="T21" fmla="*/ 524 h 618"/>
                  <a:gd name="T22" fmla="*/ 133 w 167"/>
                  <a:gd name="T23" fmla="*/ 576 h 618"/>
                  <a:gd name="T24" fmla="*/ 167 w 167"/>
                  <a:gd name="T25" fmla="*/ 618 h 6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618"/>
                  <a:gd name="T41" fmla="*/ 167 w 167"/>
                  <a:gd name="T42" fmla="*/ 618 h 6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618">
                    <a:moveTo>
                      <a:pt x="37" y="0"/>
                    </a:moveTo>
                    <a:cubicBezTo>
                      <a:pt x="40" y="5"/>
                      <a:pt x="43" y="10"/>
                      <a:pt x="43" y="20"/>
                    </a:cubicBezTo>
                    <a:cubicBezTo>
                      <a:pt x="43" y="30"/>
                      <a:pt x="41" y="30"/>
                      <a:pt x="35" y="60"/>
                    </a:cubicBezTo>
                    <a:cubicBezTo>
                      <a:pt x="29" y="90"/>
                      <a:pt x="10" y="157"/>
                      <a:pt x="5" y="202"/>
                    </a:cubicBezTo>
                    <a:cubicBezTo>
                      <a:pt x="0" y="247"/>
                      <a:pt x="4" y="301"/>
                      <a:pt x="5" y="328"/>
                    </a:cubicBezTo>
                    <a:cubicBezTo>
                      <a:pt x="6" y="355"/>
                      <a:pt x="6" y="359"/>
                      <a:pt x="9" y="364"/>
                    </a:cubicBezTo>
                    <a:cubicBezTo>
                      <a:pt x="12" y="369"/>
                      <a:pt x="18" y="354"/>
                      <a:pt x="23" y="356"/>
                    </a:cubicBezTo>
                    <a:cubicBezTo>
                      <a:pt x="28" y="358"/>
                      <a:pt x="31" y="365"/>
                      <a:pt x="39" y="378"/>
                    </a:cubicBezTo>
                    <a:cubicBezTo>
                      <a:pt x="47" y="391"/>
                      <a:pt x="59" y="412"/>
                      <a:pt x="69" y="434"/>
                    </a:cubicBezTo>
                    <a:cubicBezTo>
                      <a:pt x="79" y="456"/>
                      <a:pt x="92" y="495"/>
                      <a:pt x="99" y="510"/>
                    </a:cubicBezTo>
                    <a:cubicBezTo>
                      <a:pt x="106" y="525"/>
                      <a:pt x="107" y="513"/>
                      <a:pt x="113" y="524"/>
                    </a:cubicBezTo>
                    <a:cubicBezTo>
                      <a:pt x="119" y="535"/>
                      <a:pt x="124" y="560"/>
                      <a:pt x="133" y="576"/>
                    </a:cubicBezTo>
                    <a:cubicBezTo>
                      <a:pt x="142" y="592"/>
                      <a:pt x="154" y="605"/>
                      <a:pt x="167" y="618"/>
                    </a:cubicBezTo>
                  </a:path>
                </a:pathLst>
              </a:custGeom>
              <a:noFill/>
              <a:ln w="15875" cap="flat" cmpd="sng">
                <a:solidFill>
                  <a:schemeClr val="tx1"/>
                </a:solidFill>
                <a:prstDash val="solid"/>
                <a:round/>
                <a:headEnd type="none" w="sm" len="sm"/>
                <a:tailEnd type="none" w="lg" len="lg"/>
              </a:ln>
            </p:spPr>
            <p:txBody>
              <a:bodyPr/>
              <a:lstStyle/>
              <a:p>
                <a:endParaRPr lang="en-US"/>
              </a:p>
            </p:txBody>
          </p:sp>
        </p:grpSp>
        <p:grpSp>
          <p:nvGrpSpPr>
            <p:cNvPr id="27663" name="Group 140"/>
            <p:cNvGrpSpPr>
              <a:grpSpLocks/>
            </p:cNvGrpSpPr>
            <p:nvPr/>
          </p:nvGrpSpPr>
          <p:grpSpPr bwMode="auto">
            <a:xfrm>
              <a:off x="4047" y="1478"/>
              <a:ext cx="632" cy="569"/>
              <a:chOff x="2655" y="1670"/>
              <a:chExt cx="632" cy="569"/>
            </a:xfrm>
          </p:grpSpPr>
          <p:sp>
            <p:nvSpPr>
              <p:cNvPr id="27666" name="Oval 123"/>
              <p:cNvSpPr>
                <a:spLocks noChangeArrowheads="1"/>
              </p:cNvSpPr>
              <p:nvPr/>
            </p:nvSpPr>
            <p:spPr bwMode="auto">
              <a:xfrm>
                <a:off x="2784" y="1884"/>
                <a:ext cx="240" cy="355"/>
              </a:xfrm>
              <a:prstGeom prst="ellipse">
                <a:avLst/>
              </a:prstGeom>
              <a:noFill/>
              <a:ln w="12700">
                <a:solidFill>
                  <a:schemeClr val="tx1"/>
                </a:solidFill>
                <a:round/>
                <a:headEnd type="none" w="sm" len="sm"/>
                <a:tailEnd type="none" w="lg" len="lg"/>
              </a:ln>
            </p:spPr>
            <p:txBody>
              <a:bodyPr wrap="none" anchor="ctr"/>
              <a:lstStyle/>
              <a:p>
                <a:endParaRPr lang="en-US">
                  <a:latin typeface="Calibri" pitchFamily="34" charset="0"/>
                  <a:cs typeface="Arial" charset="0"/>
                </a:endParaRPr>
              </a:p>
            </p:txBody>
          </p:sp>
          <p:grpSp>
            <p:nvGrpSpPr>
              <p:cNvPr id="27667" name="Group 138"/>
              <p:cNvGrpSpPr>
                <a:grpSpLocks/>
              </p:cNvGrpSpPr>
              <p:nvPr/>
            </p:nvGrpSpPr>
            <p:grpSpPr bwMode="auto">
              <a:xfrm>
                <a:off x="2655" y="1670"/>
                <a:ext cx="551" cy="218"/>
                <a:chOff x="2747" y="1748"/>
                <a:chExt cx="354" cy="140"/>
              </a:xfrm>
            </p:grpSpPr>
            <p:sp>
              <p:nvSpPr>
                <p:cNvPr id="27669" name="Oval 124"/>
                <p:cNvSpPr>
                  <a:spLocks noChangeArrowheads="1"/>
                </p:cNvSpPr>
                <p:nvPr/>
              </p:nvSpPr>
              <p:spPr bwMode="auto">
                <a:xfrm>
                  <a:off x="2848" y="1776"/>
                  <a:ext cx="116" cy="112"/>
                </a:xfrm>
                <a:prstGeom prst="ellipse">
                  <a:avLst/>
                </a:prstGeom>
                <a:noFill/>
                <a:ln w="12700">
                  <a:solidFill>
                    <a:schemeClr val="tx1"/>
                  </a:solidFill>
                  <a:round/>
                  <a:headEnd type="none" w="sm" len="sm"/>
                  <a:tailEnd type="none" w="lg" len="lg"/>
                </a:ln>
              </p:spPr>
              <p:txBody>
                <a:bodyPr wrap="none" anchor="ctr"/>
                <a:lstStyle/>
                <a:p>
                  <a:endParaRPr lang="en-US">
                    <a:latin typeface="Calibri" pitchFamily="34" charset="0"/>
                    <a:cs typeface="Arial" charset="0"/>
                  </a:endParaRPr>
                </a:p>
              </p:txBody>
            </p:sp>
            <p:sp>
              <p:nvSpPr>
                <p:cNvPr id="27670" name="Oval 125"/>
                <p:cNvSpPr>
                  <a:spLocks noChangeArrowheads="1"/>
                </p:cNvSpPr>
                <p:nvPr/>
              </p:nvSpPr>
              <p:spPr bwMode="auto">
                <a:xfrm>
                  <a:off x="2871" y="1803"/>
                  <a:ext cx="27" cy="27"/>
                </a:xfrm>
                <a:prstGeom prst="ellipse">
                  <a:avLst/>
                </a:prstGeom>
                <a:noFill/>
                <a:ln w="6350">
                  <a:solidFill>
                    <a:schemeClr val="tx1"/>
                  </a:solidFill>
                  <a:round/>
                  <a:headEnd type="none" w="sm" len="sm"/>
                  <a:tailEnd type="none" w="lg" len="lg"/>
                </a:ln>
              </p:spPr>
              <p:txBody>
                <a:bodyPr wrap="none" anchor="ctr"/>
                <a:lstStyle/>
                <a:p>
                  <a:endParaRPr lang="en-US">
                    <a:latin typeface="Calibri" pitchFamily="34" charset="0"/>
                    <a:cs typeface="Arial" charset="0"/>
                  </a:endParaRPr>
                </a:p>
              </p:txBody>
            </p:sp>
            <p:sp>
              <p:nvSpPr>
                <p:cNvPr id="27671" name="Line 126"/>
                <p:cNvSpPr>
                  <a:spLocks noChangeShapeType="1"/>
                </p:cNvSpPr>
                <p:nvPr/>
              </p:nvSpPr>
              <p:spPr bwMode="auto">
                <a:xfrm flipH="1" flipV="1">
                  <a:off x="2856" y="1748"/>
                  <a:ext cx="9" cy="40"/>
                </a:xfrm>
                <a:prstGeom prst="line">
                  <a:avLst/>
                </a:prstGeom>
                <a:noFill/>
                <a:ln w="12700">
                  <a:solidFill>
                    <a:schemeClr val="tx1"/>
                  </a:solidFill>
                  <a:round/>
                  <a:headEnd type="none" w="sm" len="sm"/>
                  <a:tailEnd type="none" w="lg" len="lg"/>
                </a:ln>
              </p:spPr>
              <p:txBody>
                <a:bodyPr/>
                <a:lstStyle/>
                <a:p>
                  <a:endParaRPr lang="en-US"/>
                </a:p>
              </p:txBody>
            </p:sp>
            <p:sp>
              <p:nvSpPr>
                <p:cNvPr id="27672" name="Line 127"/>
                <p:cNvSpPr>
                  <a:spLocks noChangeShapeType="1"/>
                </p:cNvSpPr>
                <p:nvPr/>
              </p:nvSpPr>
              <p:spPr bwMode="auto">
                <a:xfrm>
                  <a:off x="2856" y="1748"/>
                  <a:ext cx="35" cy="25"/>
                </a:xfrm>
                <a:prstGeom prst="line">
                  <a:avLst/>
                </a:prstGeom>
                <a:noFill/>
                <a:ln w="12700">
                  <a:solidFill>
                    <a:schemeClr val="tx1"/>
                  </a:solidFill>
                  <a:round/>
                  <a:headEnd type="none" w="sm" len="sm"/>
                  <a:tailEnd type="none" w="lg" len="lg"/>
                </a:ln>
              </p:spPr>
              <p:txBody>
                <a:bodyPr/>
                <a:lstStyle/>
                <a:p>
                  <a:endParaRPr lang="en-US"/>
                </a:p>
              </p:txBody>
            </p:sp>
            <p:sp>
              <p:nvSpPr>
                <p:cNvPr id="27673" name="Line 128"/>
                <p:cNvSpPr>
                  <a:spLocks noChangeShapeType="1"/>
                </p:cNvSpPr>
                <p:nvPr/>
              </p:nvSpPr>
              <p:spPr bwMode="auto">
                <a:xfrm flipV="1">
                  <a:off x="2937" y="1754"/>
                  <a:ext cx="27" cy="25"/>
                </a:xfrm>
                <a:prstGeom prst="line">
                  <a:avLst/>
                </a:prstGeom>
                <a:noFill/>
                <a:ln w="12700">
                  <a:solidFill>
                    <a:schemeClr val="tx1"/>
                  </a:solidFill>
                  <a:round/>
                  <a:headEnd type="none" w="sm" len="sm"/>
                  <a:tailEnd type="none" w="lg" len="lg"/>
                </a:ln>
              </p:spPr>
              <p:txBody>
                <a:bodyPr/>
                <a:lstStyle/>
                <a:p>
                  <a:endParaRPr lang="en-US"/>
                </a:p>
              </p:txBody>
            </p:sp>
            <p:sp>
              <p:nvSpPr>
                <p:cNvPr id="27674" name="Line 129"/>
                <p:cNvSpPr>
                  <a:spLocks noChangeShapeType="1"/>
                </p:cNvSpPr>
                <p:nvPr/>
              </p:nvSpPr>
              <p:spPr bwMode="auto">
                <a:xfrm flipH="1">
                  <a:off x="2958" y="1751"/>
                  <a:ext cx="9" cy="48"/>
                </a:xfrm>
                <a:prstGeom prst="line">
                  <a:avLst/>
                </a:prstGeom>
                <a:noFill/>
                <a:ln w="12700">
                  <a:solidFill>
                    <a:schemeClr val="tx1"/>
                  </a:solidFill>
                  <a:round/>
                  <a:headEnd type="none" w="sm" len="sm"/>
                  <a:tailEnd type="none" w="lg" len="lg"/>
                </a:ln>
              </p:spPr>
              <p:txBody>
                <a:bodyPr/>
                <a:lstStyle/>
                <a:p>
                  <a:endParaRPr lang="en-US"/>
                </a:p>
              </p:txBody>
            </p:sp>
            <p:sp>
              <p:nvSpPr>
                <p:cNvPr id="27675" name="Oval 130"/>
                <p:cNvSpPr>
                  <a:spLocks noChangeArrowheads="1"/>
                </p:cNvSpPr>
                <p:nvPr/>
              </p:nvSpPr>
              <p:spPr bwMode="auto">
                <a:xfrm>
                  <a:off x="2913" y="1801"/>
                  <a:ext cx="27" cy="27"/>
                </a:xfrm>
                <a:prstGeom prst="ellipse">
                  <a:avLst/>
                </a:prstGeom>
                <a:noFill/>
                <a:ln w="6350">
                  <a:solidFill>
                    <a:schemeClr val="tx1"/>
                  </a:solidFill>
                  <a:round/>
                  <a:headEnd type="none" w="sm" len="sm"/>
                  <a:tailEnd type="none" w="lg" len="lg"/>
                </a:ln>
              </p:spPr>
              <p:txBody>
                <a:bodyPr wrap="none" anchor="ctr"/>
                <a:lstStyle/>
                <a:p>
                  <a:endParaRPr lang="en-US">
                    <a:latin typeface="Calibri" pitchFamily="34" charset="0"/>
                    <a:cs typeface="Arial" charset="0"/>
                  </a:endParaRPr>
                </a:p>
              </p:txBody>
            </p:sp>
            <p:sp>
              <p:nvSpPr>
                <p:cNvPr id="27676" name="Line 131"/>
                <p:cNvSpPr>
                  <a:spLocks noChangeShapeType="1"/>
                </p:cNvSpPr>
                <p:nvPr/>
              </p:nvSpPr>
              <p:spPr bwMode="auto">
                <a:xfrm>
                  <a:off x="2747" y="1835"/>
                  <a:ext cx="151" cy="16"/>
                </a:xfrm>
                <a:prstGeom prst="line">
                  <a:avLst/>
                </a:prstGeom>
                <a:noFill/>
                <a:ln w="6350">
                  <a:solidFill>
                    <a:schemeClr val="tx1"/>
                  </a:solidFill>
                  <a:round/>
                  <a:headEnd type="none" w="sm" len="sm"/>
                  <a:tailEnd type="none" w="lg" len="lg"/>
                </a:ln>
              </p:spPr>
              <p:txBody>
                <a:bodyPr/>
                <a:lstStyle/>
                <a:p>
                  <a:endParaRPr lang="en-US"/>
                </a:p>
              </p:txBody>
            </p:sp>
            <p:sp>
              <p:nvSpPr>
                <p:cNvPr id="27677" name="Line 132"/>
                <p:cNvSpPr>
                  <a:spLocks noChangeShapeType="1"/>
                </p:cNvSpPr>
                <p:nvPr/>
              </p:nvSpPr>
              <p:spPr bwMode="auto">
                <a:xfrm>
                  <a:off x="2930" y="1853"/>
                  <a:ext cx="151" cy="16"/>
                </a:xfrm>
                <a:prstGeom prst="line">
                  <a:avLst/>
                </a:prstGeom>
                <a:noFill/>
                <a:ln w="6350">
                  <a:solidFill>
                    <a:schemeClr val="tx1"/>
                  </a:solidFill>
                  <a:round/>
                  <a:headEnd type="none" w="sm" len="sm"/>
                  <a:tailEnd type="none" w="lg" len="lg"/>
                </a:ln>
              </p:spPr>
              <p:txBody>
                <a:bodyPr/>
                <a:lstStyle/>
                <a:p>
                  <a:endParaRPr lang="en-US"/>
                </a:p>
              </p:txBody>
            </p:sp>
            <p:sp>
              <p:nvSpPr>
                <p:cNvPr id="27678" name="Line 133"/>
                <p:cNvSpPr>
                  <a:spLocks noChangeShapeType="1"/>
                </p:cNvSpPr>
                <p:nvPr/>
              </p:nvSpPr>
              <p:spPr bwMode="auto">
                <a:xfrm flipV="1">
                  <a:off x="2937" y="1841"/>
                  <a:ext cx="164" cy="9"/>
                </a:xfrm>
                <a:prstGeom prst="line">
                  <a:avLst/>
                </a:prstGeom>
                <a:noFill/>
                <a:ln w="6350">
                  <a:solidFill>
                    <a:schemeClr val="tx1"/>
                  </a:solidFill>
                  <a:round/>
                  <a:headEnd type="none" w="sm" len="sm"/>
                  <a:tailEnd type="none" w="lg" len="lg"/>
                </a:ln>
              </p:spPr>
              <p:txBody>
                <a:bodyPr/>
                <a:lstStyle/>
                <a:p>
                  <a:endParaRPr lang="en-US"/>
                </a:p>
              </p:txBody>
            </p:sp>
            <p:sp>
              <p:nvSpPr>
                <p:cNvPr id="27679" name="Line 134"/>
                <p:cNvSpPr>
                  <a:spLocks noChangeShapeType="1"/>
                </p:cNvSpPr>
                <p:nvPr/>
              </p:nvSpPr>
              <p:spPr bwMode="auto">
                <a:xfrm flipV="1">
                  <a:off x="2749" y="1854"/>
                  <a:ext cx="147" cy="11"/>
                </a:xfrm>
                <a:prstGeom prst="line">
                  <a:avLst/>
                </a:prstGeom>
                <a:noFill/>
                <a:ln w="6350">
                  <a:solidFill>
                    <a:schemeClr val="tx1"/>
                  </a:solidFill>
                  <a:round/>
                  <a:headEnd type="none" w="sm" len="sm"/>
                  <a:tailEnd type="none" w="lg" len="lg"/>
                </a:ln>
              </p:spPr>
              <p:txBody>
                <a:bodyPr/>
                <a:lstStyle/>
                <a:p>
                  <a:endParaRPr lang="en-US"/>
                </a:p>
              </p:txBody>
            </p:sp>
            <p:sp>
              <p:nvSpPr>
                <p:cNvPr id="27680" name="Line 135"/>
                <p:cNvSpPr>
                  <a:spLocks noChangeShapeType="1"/>
                </p:cNvSpPr>
                <p:nvPr/>
              </p:nvSpPr>
              <p:spPr bwMode="auto">
                <a:xfrm flipV="1">
                  <a:off x="2926" y="1823"/>
                  <a:ext cx="87" cy="24"/>
                </a:xfrm>
                <a:prstGeom prst="line">
                  <a:avLst/>
                </a:prstGeom>
                <a:noFill/>
                <a:ln w="6350">
                  <a:solidFill>
                    <a:schemeClr val="tx1"/>
                  </a:solidFill>
                  <a:round/>
                  <a:headEnd type="none" w="sm" len="sm"/>
                  <a:tailEnd type="none" w="lg" len="lg"/>
                </a:ln>
              </p:spPr>
              <p:txBody>
                <a:bodyPr/>
                <a:lstStyle/>
                <a:p>
                  <a:endParaRPr lang="en-US"/>
                </a:p>
              </p:txBody>
            </p:sp>
            <p:sp>
              <p:nvSpPr>
                <p:cNvPr id="27681" name="Line 136"/>
                <p:cNvSpPr>
                  <a:spLocks noChangeShapeType="1"/>
                </p:cNvSpPr>
                <p:nvPr/>
              </p:nvSpPr>
              <p:spPr bwMode="auto">
                <a:xfrm flipV="1">
                  <a:off x="2803" y="1856"/>
                  <a:ext cx="87" cy="24"/>
                </a:xfrm>
                <a:prstGeom prst="line">
                  <a:avLst/>
                </a:prstGeom>
                <a:noFill/>
                <a:ln w="6350">
                  <a:solidFill>
                    <a:schemeClr val="tx1"/>
                  </a:solidFill>
                  <a:round/>
                  <a:headEnd type="none" w="sm" len="sm"/>
                  <a:tailEnd type="none" w="lg" len="lg"/>
                </a:ln>
              </p:spPr>
              <p:txBody>
                <a:bodyPr/>
                <a:lstStyle/>
                <a:p>
                  <a:endParaRPr lang="en-US"/>
                </a:p>
              </p:txBody>
            </p:sp>
            <p:sp>
              <p:nvSpPr>
                <p:cNvPr id="27682" name="Line 137"/>
                <p:cNvSpPr>
                  <a:spLocks noChangeShapeType="1"/>
                </p:cNvSpPr>
                <p:nvPr/>
              </p:nvSpPr>
              <p:spPr bwMode="auto">
                <a:xfrm>
                  <a:off x="2934" y="1859"/>
                  <a:ext cx="77" cy="29"/>
                </a:xfrm>
                <a:prstGeom prst="line">
                  <a:avLst/>
                </a:prstGeom>
                <a:noFill/>
                <a:ln w="6350">
                  <a:solidFill>
                    <a:schemeClr val="tx1"/>
                  </a:solidFill>
                  <a:round/>
                  <a:headEnd type="none" w="sm" len="sm"/>
                  <a:tailEnd type="none" w="lg" len="lg"/>
                </a:ln>
              </p:spPr>
              <p:txBody>
                <a:bodyPr/>
                <a:lstStyle/>
                <a:p>
                  <a:endParaRPr lang="en-US"/>
                </a:p>
              </p:txBody>
            </p:sp>
          </p:grpSp>
          <p:sp>
            <p:nvSpPr>
              <p:cNvPr id="27668" name="Freeform 139"/>
              <p:cNvSpPr>
                <a:spLocks/>
              </p:cNvSpPr>
              <p:nvPr/>
            </p:nvSpPr>
            <p:spPr bwMode="auto">
              <a:xfrm>
                <a:off x="2967" y="2064"/>
                <a:ext cx="320" cy="165"/>
              </a:xfrm>
              <a:custGeom>
                <a:avLst/>
                <a:gdLst>
                  <a:gd name="T0" fmla="*/ 30 w 320"/>
                  <a:gd name="T1" fmla="*/ 129 h 165"/>
                  <a:gd name="T2" fmla="*/ 75 w 320"/>
                  <a:gd name="T3" fmla="*/ 105 h 165"/>
                  <a:gd name="T4" fmla="*/ 141 w 320"/>
                  <a:gd name="T5" fmla="*/ 12 h 165"/>
                  <a:gd name="T6" fmla="*/ 243 w 320"/>
                  <a:gd name="T7" fmla="*/ 30 h 165"/>
                  <a:gd name="T8" fmla="*/ 309 w 320"/>
                  <a:gd name="T9" fmla="*/ 126 h 165"/>
                  <a:gd name="T10" fmla="*/ 309 w 320"/>
                  <a:gd name="T11" fmla="*/ 162 h 165"/>
                  <a:gd name="T12" fmla="*/ 297 w 320"/>
                  <a:gd name="T13" fmla="*/ 141 h 165"/>
                  <a:gd name="T14" fmla="*/ 267 w 320"/>
                  <a:gd name="T15" fmla="*/ 96 h 165"/>
                  <a:gd name="T16" fmla="*/ 240 w 320"/>
                  <a:gd name="T17" fmla="*/ 48 h 165"/>
                  <a:gd name="T18" fmla="*/ 189 w 320"/>
                  <a:gd name="T19" fmla="*/ 30 h 165"/>
                  <a:gd name="T20" fmla="*/ 144 w 320"/>
                  <a:gd name="T21" fmla="*/ 45 h 165"/>
                  <a:gd name="T22" fmla="*/ 111 w 320"/>
                  <a:gd name="T23" fmla="*/ 99 h 165"/>
                  <a:gd name="T24" fmla="*/ 75 w 320"/>
                  <a:gd name="T25" fmla="*/ 138 h 165"/>
                  <a:gd name="T26" fmla="*/ 0 w 320"/>
                  <a:gd name="T27" fmla="*/ 150 h 1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0"/>
                  <a:gd name="T43" fmla="*/ 0 h 165"/>
                  <a:gd name="T44" fmla="*/ 320 w 320"/>
                  <a:gd name="T45" fmla="*/ 165 h 1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0" h="165">
                    <a:moveTo>
                      <a:pt x="30" y="129"/>
                    </a:moveTo>
                    <a:cubicBezTo>
                      <a:pt x="43" y="126"/>
                      <a:pt x="57" y="124"/>
                      <a:pt x="75" y="105"/>
                    </a:cubicBezTo>
                    <a:cubicBezTo>
                      <a:pt x="93" y="86"/>
                      <a:pt x="113" y="24"/>
                      <a:pt x="141" y="12"/>
                    </a:cubicBezTo>
                    <a:cubicBezTo>
                      <a:pt x="169" y="0"/>
                      <a:pt x="215" y="11"/>
                      <a:pt x="243" y="30"/>
                    </a:cubicBezTo>
                    <a:cubicBezTo>
                      <a:pt x="271" y="49"/>
                      <a:pt x="298" y="104"/>
                      <a:pt x="309" y="126"/>
                    </a:cubicBezTo>
                    <a:cubicBezTo>
                      <a:pt x="320" y="148"/>
                      <a:pt x="311" y="159"/>
                      <a:pt x="309" y="162"/>
                    </a:cubicBezTo>
                    <a:cubicBezTo>
                      <a:pt x="307" y="165"/>
                      <a:pt x="304" y="152"/>
                      <a:pt x="297" y="141"/>
                    </a:cubicBezTo>
                    <a:cubicBezTo>
                      <a:pt x="290" y="130"/>
                      <a:pt x="276" y="111"/>
                      <a:pt x="267" y="96"/>
                    </a:cubicBezTo>
                    <a:cubicBezTo>
                      <a:pt x="258" y="81"/>
                      <a:pt x="253" y="59"/>
                      <a:pt x="240" y="48"/>
                    </a:cubicBezTo>
                    <a:cubicBezTo>
                      <a:pt x="227" y="37"/>
                      <a:pt x="205" y="30"/>
                      <a:pt x="189" y="30"/>
                    </a:cubicBezTo>
                    <a:cubicBezTo>
                      <a:pt x="173" y="30"/>
                      <a:pt x="157" y="34"/>
                      <a:pt x="144" y="45"/>
                    </a:cubicBezTo>
                    <a:cubicBezTo>
                      <a:pt x="131" y="56"/>
                      <a:pt x="122" y="84"/>
                      <a:pt x="111" y="99"/>
                    </a:cubicBezTo>
                    <a:cubicBezTo>
                      <a:pt x="100" y="114"/>
                      <a:pt x="93" y="130"/>
                      <a:pt x="75" y="138"/>
                    </a:cubicBezTo>
                    <a:cubicBezTo>
                      <a:pt x="57" y="146"/>
                      <a:pt x="28" y="148"/>
                      <a:pt x="0" y="150"/>
                    </a:cubicBezTo>
                  </a:path>
                </a:pathLst>
              </a:custGeom>
              <a:noFill/>
              <a:ln w="12700" cap="flat" cmpd="sng">
                <a:solidFill>
                  <a:schemeClr val="tx1"/>
                </a:solidFill>
                <a:prstDash val="solid"/>
                <a:round/>
                <a:headEnd type="none" w="sm" len="sm"/>
                <a:tailEnd type="none" w="lg" len="lg"/>
              </a:ln>
            </p:spPr>
            <p:txBody>
              <a:bodyPr/>
              <a:lstStyle/>
              <a:p>
                <a:endParaRPr lang="en-US"/>
              </a:p>
            </p:txBody>
          </p:sp>
        </p:grpSp>
        <p:sp>
          <p:nvSpPr>
            <p:cNvPr id="27664" name="Line 141"/>
            <p:cNvSpPr>
              <a:spLocks noChangeShapeType="1"/>
            </p:cNvSpPr>
            <p:nvPr/>
          </p:nvSpPr>
          <p:spPr bwMode="auto">
            <a:xfrm flipV="1">
              <a:off x="5400" y="2190"/>
              <a:ext cx="2157" cy="57"/>
            </a:xfrm>
            <a:prstGeom prst="line">
              <a:avLst/>
            </a:prstGeom>
            <a:noFill/>
            <a:ln w="38100" cmpd="dbl">
              <a:solidFill>
                <a:schemeClr val="tx1"/>
              </a:solidFill>
              <a:prstDash val="sysDot"/>
              <a:round/>
              <a:headEnd type="none" w="sm" len="sm"/>
              <a:tailEnd type="none" w="lg" len="lg"/>
            </a:ln>
          </p:spPr>
          <p:txBody>
            <a:bodyPr/>
            <a:lstStyle/>
            <a:p>
              <a:endParaRPr lang="en-US"/>
            </a:p>
          </p:txBody>
        </p:sp>
        <p:sp>
          <p:nvSpPr>
            <p:cNvPr id="27665" name="Freeform 143"/>
            <p:cNvSpPr>
              <a:spLocks/>
            </p:cNvSpPr>
            <p:nvPr/>
          </p:nvSpPr>
          <p:spPr bwMode="auto">
            <a:xfrm>
              <a:off x="3255" y="910"/>
              <a:ext cx="4260" cy="1202"/>
            </a:xfrm>
            <a:custGeom>
              <a:avLst/>
              <a:gdLst>
                <a:gd name="T0" fmla="*/ 0 w 4260"/>
                <a:gd name="T1" fmla="*/ 13 h 1202"/>
                <a:gd name="T2" fmla="*/ 302 w 4260"/>
                <a:gd name="T3" fmla="*/ 41 h 1202"/>
                <a:gd name="T4" fmla="*/ 594 w 4260"/>
                <a:gd name="T5" fmla="*/ 260 h 1202"/>
                <a:gd name="T6" fmla="*/ 832 w 4260"/>
                <a:gd name="T7" fmla="*/ 397 h 1202"/>
                <a:gd name="T8" fmla="*/ 1444 w 4260"/>
                <a:gd name="T9" fmla="*/ 461 h 1202"/>
                <a:gd name="T10" fmla="*/ 3447 w 4260"/>
                <a:gd name="T11" fmla="*/ 635 h 1202"/>
                <a:gd name="T12" fmla="*/ 4260 w 4260"/>
                <a:gd name="T13" fmla="*/ 1202 h 1202"/>
                <a:gd name="T14" fmla="*/ 0 60000 65536"/>
                <a:gd name="T15" fmla="*/ 0 60000 65536"/>
                <a:gd name="T16" fmla="*/ 0 60000 65536"/>
                <a:gd name="T17" fmla="*/ 0 60000 65536"/>
                <a:gd name="T18" fmla="*/ 0 60000 65536"/>
                <a:gd name="T19" fmla="*/ 0 60000 65536"/>
                <a:gd name="T20" fmla="*/ 0 60000 65536"/>
                <a:gd name="T21" fmla="*/ 0 w 4260"/>
                <a:gd name="T22" fmla="*/ 0 h 1202"/>
                <a:gd name="T23" fmla="*/ 4260 w 4260"/>
                <a:gd name="T24" fmla="*/ 1202 h 12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60" h="1202">
                  <a:moveTo>
                    <a:pt x="0" y="13"/>
                  </a:moveTo>
                  <a:cubicBezTo>
                    <a:pt x="101" y="6"/>
                    <a:pt x="203" y="0"/>
                    <a:pt x="302" y="41"/>
                  </a:cubicBezTo>
                  <a:cubicBezTo>
                    <a:pt x="401" y="82"/>
                    <a:pt x="506" y="201"/>
                    <a:pt x="594" y="260"/>
                  </a:cubicBezTo>
                  <a:cubicBezTo>
                    <a:pt x="682" y="319"/>
                    <a:pt x="690" y="364"/>
                    <a:pt x="832" y="397"/>
                  </a:cubicBezTo>
                  <a:cubicBezTo>
                    <a:pt x="974" y="430"/>
                    <a:pt x="1008" y="421"/>
                    <a:pt x="1444" y="461"/>
                  </a:cubicBezTo>
                  <a:cubicBezTo>
                    <a:pt x="1880" y="501"/>
                    <a:pt x="2978" y="512"/>
                    <a:pt x="3447" y="635"/>
                  </a:cubicBezTo>
                  <a:cubicBezTo>
                    <a:pt x="3916" y="758"/>
                    <a:pt x="4088" y="980"/>
                    <a:pt x="4260" y="1202"/>
                  </a:cubicBezTo>
                </a:path>
              </a:pathLst>
            </a:custGeom>
            <a:noFill/>
            <a:ln w="12700" cap="flat" cmpd="sng">
              <a:solidFill>
                <a:schemeClr val="tx1"/>
              </a:solidFill>
              <a:prstDash val="dash"/>
              <a:round/>
              <a:headEnd type="none" w="sm" len="sm"/>
              <a:tailEnd type="none" w="lg" len="lg"/>
            </a:ln>
          </p:spPr>
          <p:txBody>
            <a:bodyPr/>
            <a:lstStyle/>
            <a:p>
              <a:endParaRPr lang="en-US"/>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documentclass{article}&#10;\usepackage{amsmath}&#10;\pagestyle{empty}&#10;\begin{document}&#10;\subsection*{3.3. Feedback on the laser}&#10;Estimate the amount of light reflected back into the laser, assuming the&#10;``target'' to be a 6 mm diameter plane reflector. \\&#10;Knowing that the laser was operated at 80\% of saturation, and that the&#10;laser output coupler had 10\% transmission, find the change in laser power&#10;induced by the target reflection.  Assume that the laser was at threshold&#10;(before introducing the reflector), and that the power supplied by the source remains constant,&#10;as well as the overall efficiency.&#10;&#10;&#10;&#10;&#10;&#10;\end{document}"/>
          <p:cNvPicPr>
            <a:picLocks noChangeAspect="1"/>
          </p:cNvPicPr>
          <p:nvPr>
            <p:custDataLst>
              <p:tags r:id="rId1"/>
            </p:custDataLst>
          </p:nvPr>
        </p:nvPicPr>
        <p:blipFill>
          <a:blip r:embed="rId3"/>
          <a:srcRect/>
          <a:stretch>
            <a:fillRect/>
          </a:stretch>
        </p:blipFill>
        <p:spPr bwMode="auto">
          <a:xfrm>
            <a:off x="1735138" y="1462088"/>
            <a:ext cx="8721725" cy="254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4"/>
          <p:cNvPicPr>
            <a:picLocks noChangeAspect="1" noChangeArrowheads="1"/>
          </p:cNvPicPr>
          <p:nvPr/>
        </p:nvPicPr>
        <p:blipFill>
          <a:blip r:embed="rId2"/>
          <a:srcRect/>
          <a:stretch>
            <a:fillRect/>
          </a:stretch>
        </p:blipFill>
        <p:spPr bwMode="auto">
          <a:xfrm>
            <a:off x="1154113" y="2081213"/>
            <a:ext cx="10153650" cy="2695575"/>
          </a:xfrm>
          <a:prstGeom prst="rect">
            <a:avLst/>
          </a:prstGeom>
          <a:noFill/>
          <a:ln w="9525">
            <a:noFill/>
            <a:miter lim="800000"/>
            <a:headEnd/>
            <a:tailEnd/>
          </a:ln>
        </p:spPr>
      </p:pic>
      <p:sp>
        <p:nvSpPr>
          <p:cNvPr id="29698" name="TextBox 2"/>
          <p:cNvSpPr txBox="1">
            <a:spLocks noChangeArrowheads="1"/>
          </p:cNvSpPr>
          <p:nvPr/>
        </p:nvSpPr>
        <p:spPr bwMode="auto">
          <a:xfrm flipH="1">
            <a:off x="4705350" y="519113"/>
            <a:ext cx="2781300" cy="368300"/>
          </a:xfrm>
          <a:prstGeom prst="rect">
            <a:avLst/>
          </a:prstGeom>
          <a:noFill/>
          <a:ln w="9525">
            <a:noFill/>
            <a:miter lim="800000"/>
            <a:headEnd/>
            <a:tailEnd/>
          </a:ln>
        </p:spPr>
        <p:txBody>
          <a:bodyPr>
            <a:spAutoFit/>
          </a:bodyPr>
          <a:lstStyle/>
          <a:p>
            <a:r>
              <a:rPr lang="en-US"/>
              <a:t>ABOUT THE CO2 LASER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p:cNvPicPr>
          <p:nvPr/>
        </p:nvPicPr>
        <p:blipFill>
          <a:blip r:embed="rId2"/>
          <a:srcRect/>
          <a:stretch>
            <a:fillRect/>
          </a:stretch>
        </p:blipFill>
        <p:spPr bwMode="auto">
          <a:xfrm>
            <a:off x="1989138" y="446088"/>
            <a:ext cx="8172450" cy="612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p:cNvPicPr>
          <p:nvPr/>
        </p:nvPicPr>
        <p:blipFill>
          <a:blip r:embed="rId2"/>
          <a:srcRect/>
          <a:stretch>
            <a:fillRect/>
          </a:stretch>
        </p:blipFill>
        <p:spPr bwMode="auto">
          <a:xfrm>
            <a:off x="538163" y="590550"/>
            <a:ext cx="10491787" cy="6037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1"/>
          <p:cNvSpPr txBox="1">
            <a:spLocks noChangeArrowheads="1"/>
          </p:cNvSpPr>
          <p:nvPr/>
        </p:nvSpPr>
        <p:spPr bwMode="auto">
          <a:xfrm>
            <a:off x="2474913" y="2663825"/>
            <a:ext cx="7315200" cy="369888"/>
          </a:xfrm>
          <a:prstGeom prst="rect">
            <a:avLst/>
          </a:prstGeom>
          <a:noFill/>
          <a:ln w="9525">
            <a:noFill/>
            <a:miter lim="800000"/>
            <a:headEnd/>
            <a:tailEnd/>
          </a:ln>
        </p:spPr>
        <p:txBody>
          <a:bodyPr>
            <a:spAutoFit/>
          </a:bodyPr>
          <a:lstStyle/>
          <a:p>
            <a:r>
              <a:rPr lang="en-US" b="1">
                <a:latin typeface="Calibri" pitchFamily="34" charset="0"/>
                <a:cs typeface="Arial" charset="0"/>
              </a:rPr>
              <a:t>Empty cavity, a quite ordinary Fabry-Perot with “normal” coatings</a:t>
            </a:r>
            <a:r>
              <a:rPr lang="en-US">
                <a:latin typeface="Calibri" pitchFamily="34" charset="0"/>
                <a:cs typeface="Arial" charset="0"/>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p:cNvPicPr>
          <p:nvPr/>
        </p:nvPicPr>
        <p:blipFill>
          <a:blip r:embed="rId2"/>
          <a:srcRect/>
          <a:stretch>
            <a:fillRect/>
          </a:stretch>
        </p:blipFill>
        <p:spPr bwMode="auto">
          <a:xfrm>
            <a:off x="3267075" y="0"/>
            <a:ext cx="5657850" cy="6858000"/>
          </a:xfrm>
          <a:prstGeom prst="rect">
            <a:avLst/>
          </a:prstGeom>
          <a:noFill/>
          <a:ln w="9525">
            <a:noFill/>
            <a:miter lim="800000"/>
            <a:headEnd/>
            <a:tailEnd/>
          </a:ln>
        </p:spPr>
      </p:pic>
      <p:sp>
        <p:nvSpPr>
          <p:cNvPr id="32770" name="TextBox 2"/>
          <p:cNvSpPr txBox="1">
            <a:spLocks noChangeArrowheads="1"/>
          </p:cNvSpPr>
          <p:nvPr/>
        </p:nvSpPr>
        <p:spPr bwMode="auto">
          <a:xfrm>
            <a:off x="4665663" y="528638"/>
            <a:ext cx="887412" cy="368300"/>
          </a:xfrm>
          <a:prstGeom prst="rect">
            <a:avLst/>
          </a:prstGeom>
          <a:noFill/>
          <a:ln w="9525">
            <a:noFill/>
            <a:miter lim="800000"/>
            <a:headEnd/>
            <a:tailEnd/>
          </a:ln>
        </p:spPr>
        <p:txBody>
          <a:bodyPr>
            <a:spAutoFit/>
          </a:bodyPr>
          <a:lstStyle/>
          <a:p>
            <a:r>
              <a:rPr lang="en-US">
                <a:latin typeface="Calibri" pitchFamily="34" charset="0"/>
                <a:cs typeface="Arial" charset="0"/>
              </a:rPr>
              <a:t>(0 0 1)</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1"/>
          <p:cNvSpPr txBox="1">
            <a:spLocks noChangeArrowheads="1"/>
          </p:cNvSpPr>
          <p:nvPr/>
        </p:nvSpPr>
        <p:spPr bwMode="auto">
          <a:xfrm>
            <a:off x="4143375" y="2344738"/>
            <a:ext cx="4616450" cy="366712"/>
          </a:xfrm>
          <a:prstGeom prst="rect">
            <a:avLst/>
          </a:prstGeom>
          <a:noFill/>
          <a:ln w="9525">
            <a:noFill/>
            <a:miter lim="800000"/>
            <a:headEnd/>
            <a:tailEnd/>
          </a:ln>
        </p:spPr>
        <p:txBody>
          <a:bodyPr wrap="none">
            <a:spAutoFit/>
          </a:bodyPr>
          <a:lstStyle/>
          <a:p>
            <a:r>
              <a:rPr lang="en-US"/>
              <a:t>CLARIFICATION ABOUT MODE-LOCKING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93" name="Object 21"/>
          <p:cNvGraphicFramePr>
            <a:graphicFrameLocks noChangeAspect="1"/>
          </p:cNvGraphicFramePr>
          <p:nvPr/>
        </p:nvGraphicFramePr>
        <p:xfrm>
          <a:off x="95250" y="52388"/>
          <a:ext cx="11931650" cy="6710362"/>
        </p:xfrm>
        <a:graphic>
          <a:graphicData uri="http://schemas.openxmlformats.org/presentationml/2006/ole">
            <p:oleObj spid="_x0000_s3093" name="Slide" r:id="rId3" imgW="6096120" imgH="3428876" progId="PowerPoint.Slide.8">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descr="\documentclass{article}&#10;\usepackage{amsmath}&#10;\pagestyle{empty}&#10;\begin{document}&#10;Resonant frequencies:&#10;$$\nu = \frac{c}{2nL}\left[N +\frac{1}{2\pi}&#10;\arctan (2L/\rho_0) \right ]$$&#10;\end{document}"/>
          <p:cNvPicPr>
            <a:picLocks noChangeAspect="1"/>
          </p:cNvPicPr>
          <p:nvPr>
            <p:custDataLst>
              <p:tags r:id="rId1"/>
            </p:custDataLst>
          </p:nvPr>
        </p:nvPicPr>
        <p:blipFill>
          <a:blip r:embed="rId5"/>
          <a:srcRect/>
          <a:stretch>
            <a:fillRect/>
          </a:stretch>
        </p:blipFill>
        <p:spPr bwMode="auto">
          <a:xfrm>
            <a:off x="3259138" y="974725"/>
            <a:ext cx="5808662" cy="1109663"/>
          </a:xfrm>
          <a:prstGeom prst="rect">
            <a:avLst/>
          </a:prstGeom>
          <a:noFill/>
          <a:ln w="9525">
            <a:noFill/>
            <a:miter lim="800000"/>
            <a:headEnd/>
            <a:tailEnd/>
          </a:ln>
        </p:spPr>
      </p:pic>
      <p:sp>
        <p:nvSpPr>
          <p:cNvPr id="36866" name="TextBox 3"/>
          <p:cNvSpPr txBox="1">
            <a:spLocks noChangeArrowheads="1"/>
          </p:cNvSpPr>
          <p:nvPr/>
        </p:nvSpPr>
        <p:spPr bwMode="auto">
          <a:xfrm>
            <a:off x="3724275" y="295275"/>
            <a:ext cx="5722938" cy="368300"/>
          </a:xfrm>
          <a:prstGeom prst="rect">
            <a:avLst/>
          </a:prstGeom>
          <a:noFill/>
          <a:ln w="9525">
            <a:noFill/>
            <a:miter lim="800000"/>
            <a:headEnd/>
            <a:tailEnd/>
          </a:ln>
        </p:spPr>
        <p:txBody>
          <a:bodyPr>
            <a:spAutoFit/>
          </a:bodyPr>
          <a:lstStyle/>
          <a:p>
            <a:pPr eaLnBrk="0" hangingPunct="0"/>
            <a:r>
              <a:rPr lang="en-US" altLang="en-US">
                <a:latin typeface="Calibri" pitchFamily="34" charset="0"/>
                <a:cs typeface="Arial" charset="0"/>
              </a:rPr>
              <a:t>Mode-locking – from textbook approach to reality</a:t>
            </a:r>
          </a:p>
        </p:txBody>
      </p:sp>
      <p:pic>
        <p:nvPicPr>
          <p:cNvPr id="36867" name="Picture 2" descr="\documentclass{article}&#10;\usepackage{amsmath}&#10;\pagestyle{empty}&#10;\begin{document}&#10;Mode-locking refers to establishing a phase relationship between&#10;longitudinal modes. A transverse mode structure will generally&#10;contribute to amplitude noise at frequencies corresponding to the&#10;differences between mode frequencies. Most fs lasers operate in a&#10;single ${\rm TEM}_{00}$ transverse mode. The laser can&#10;operate on any of the longitudinal modes of&#10;index $m$, whose frequency $\nu_m$ satisfies the condition&#10;$$&#10;    \nu_m=\frac{mc}{2n(\nu_m)L}&#10;$$&#10;&#10;&#10;\end{document}"/>
          <p:cNvPicPr>
            <a:picLocks noChangeAspect="1"/>
          </p:cNvPicPr>
          <p:nvPr>
            <p:custDataLst>
              <p:tags r:id="rId2"/>
            </p:custDataLst>
          </p:nvPr>
        </p:nvPicPr>
        <p:blipFill>
          <a:blip r:embed="rId6"/>
          <a:srcRect/>
          <a:stretch>
            <a:fillRect/>
          </a:stretch>
        </p:blipFill>
        <p:spPr bwMode="auto">
          <a:xfrm>
            <a:off x="2112963" y="2657475"/>
            <a:ext cx="8715375" cy="2236788"/>
          </a:xfrm>
          <a:prstGeom prst="rect">
            <a:avLst/>
          </a:prstGeom>
          <a:noFill/>
          <a:ln w="9525">
            <a:noFill/>
            <a:miter lim="800000"/>
            <a:headEnd/>
            <a:tailEnd/>
          </a:ln>
        </p:spPr>
      </p:pic>
      <p:pic>
        <p:nvPicPr>
          <p:cNvPr id="36868" name="Picture 2" descr="\documentclass{article}&#10;\usepackage{amsmath}&#10;\pagestyle{empty}&#10;\begin{document}&#10;Ideal textbook case: the mode spacing  is &#10;$$\Delta =\nu_{m+1}-\nu_m = c/(2nL)$$ which is not constant [$n = n(nu)$] &#10;&#10;&#10;&#10;\end{document}"/>
          <p:cNvPicPr>
            <a:picLocks noChangeAspect="1"/>
          </p:cNvPicPr>
          <p:nvPr>
            <p:custDataLst>
              <p:tags r:id="rId3"/>
            </p:custDataLst>
          </p:nvPr>
        </p:nvPicPr>
        <p:blipFill>
          <a:blip r:embed="rId7"/>
          <a:srcRect/>
          <a:stretch>
            <a:fillRect/>
          </a:stretch>
        </p:blipFill>
        <p:spPr bwMode="auto">
          <a:xfrm>
            <a:off x="2579688" y="5145088"/>
            <a:ext cx="5821362" cy="1350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documentclass{article}&#10;\usepackage{amsmath}&#10;\pagestyle{empty}&#10;\begin{document}&#10;$  \tilde{E}^+(t)= \frac{1}{2}\tilde{\cal E}(t) e^{i \omega_\ell t}&#10;    = \frac{1}{2}{\cal E}_0 e^{i\omega_\ell t}&#10;    \sum_{m=(1-M)/2}^{(M-1)/2} e^{i(2m\pi\Delta \cdot t+ \phi_m)}$&#10;&#10;&#10;&#10;\end{document}"/>
          <p:cNvPicPr>
            <a:picLocks noChangeAspect="1"/>
          </p:cNvPicPr>
          <p:nvPr>
            <p:custDataLst>
              <p:tags r:id="rId1"/>
            </p:custDataLst>
          </p:nvPr>
        </p:nvPicPr>
        <p:blipFill>
          <a:blip r:embed="rId9"/>
          <a:srcRect/>
          <a:stretch>
            <a:fillRect/>
          </a:stretch>
        </p:blipFill>
        <p:spPr bwMode="auto">
          <a:xfrm>
            <a:off x="1427163" y="-1588"/>
            <a:ext cx="6337300" cy="395288"/>
          </a:xfrm>
          <a:prstGeom prst="rect">
            <a:avLst/>
          </a:prstGeom>
          <a:noFill/>
          <a:ln w="9525">
            <a:noFill/>
            <a:miter lim="800000"/>
            <a:headEnd/>
            <a:tailEnd/>
          </a:ln>
        </p:spPr>
      </p:pic>
      <p:cxnSp>
        <p:nvCxnSpPr>
          <p:cNvPr id="4" name="Straight Connector 3"/>
          <p:cNvCxnSpPr/>
          <p:nvPr/>
        </p:nvCxnSpPr>
        <p:spPr>
          <a:xfrm>
            <a:off x="1701800" y="1120775"/>
            <a:ext cx="6089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752975" y="909638"/>
            <a:ext cx="0" cy="22383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122738" y="889000"/>
            <a:ext cx="0" cy="22383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94325" y="889000"/>
            <a:ext cx="0" cy="22383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500438" y="889000"/>
            <a:ext cx="0" cy="22383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016625" y="889000"/>
            <a:ext cx="0" cy="22383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37896" name="Picture 15" descr="\documentclass{article}&#10;\usepackage{amsmath}&#10;\pagestyle{empty}&#10;\begin{document}&#10;$\omega_\ell$&#10;&#10;&#10;&#10;\end{document}"/>
          <p:cNvPicPr>
            <a:picLocks noChangeAspect="1"/>
          </p:cNvPicPr>
          <p:nvPr>
            <p:custDataLst>
              <p:tags r:id="rId2"/>
            </p:custDataLst>
          </p:nvPr>
        </p:nvPicPr>
        <p:blipFill>
          <a:blip r:embed="rId10"/>
          <a:srcRect/>
          <a:stretch>
            <a:fillRect/>
          </a:stretch>
        </p:blipFill>
        <p:spPr bwMode="auto">
          <a:xfrm>
            <a:off x="4678363" y="1193800"/>
            <a:ext cx="233362" cy="150813"/>
          </a:xfrm>
          <a:prstGeom prst="rect">
            <a:avLst/>
          </a:prstGeom>
          <a:noFill/>
          <a:ln w="9525">
            <a:noFill/>
            <a:miter lim="800000"/>
            <a:headEnd/>
            <a:tailEnd/>
          </a:ln>
        </p:spPr>
      </p:pic>
      <p:pic>
        <p:nvPicPr>
          <p:cNvPr id="37897" name="Picture 17" descr="\documentclass{article}&#10;\usepackage{amsmath}&#10;\pagestyle{empty}&#10;\begin{document}&#10;$\Delta$&#10;&#10;&#10;&#10;\end{document}"/>
          <p:cNvPicPr>
            <a:picLocks noChangeAspect="1"/>
          </p:cNvPicPr>
          <p:nvPr>
            <p:custDataLst>
              <p:tags r:id="rId3"/>
            </p:custDataLst>
          </p:nvPr>
        </p:nvPicPr>
        <p:blipFill>
          <a:blip r:embed="rId11"/>
          <a:srcRect/>
          <a:stretch>
            <a:fillRect/>
          </a:stretch>
        </p:blipFill>
        <p:spPr bwMode="auto">
          <a:xfrm>
            <a:off x="5637213" y="849313"/>
            <a:ext cx="188912" cy="180975"/>
          </a:xfrm>
          <a:prstGeom prst="rect">
            <a:avLst/>
          </a:prstGeom>
          <a:noFill/>
          <a:ln w="9525">
            <a:noFill/>
            <a:miter lim="800000"/>
            <a:headEnd/>
            <a:tailEnd/>
          </a:ln>
        </p:spPr>
      </p:pic>
      <p:sp>
        <p:nvSpPr>
          <p:cNvPr id="37898" name="TextBox 18"/>
          <p:cNvSpPr txBox="1">
            <a:spLocks noChangeArrowheads="1"/>
          </p:cNvSpPr>
          <p:nvPr/>
        </p:nvSpPr>
        <p:spPr bwMode="auto">
          <a:xfrm>
            <a:off x="1427163" y="742950"/>
            <a:ext cx="1004887" cy="369888"/>
          </a:xfrm>
          <a:prstGeom prst="rect">
            <a:avLst/>
          </a:prstGeom>
          <a:noFill/>
          <a:ln w="9525">
            <a:noFill/>
            <a:miter lim="800000"/>
            <a:headEnd/>
            <a:tailEnd/>
          </a:ln>
        </p:spPr>
        <p:txBody>
          <a:bodyPr>
            <a:spAutoFit/>
          </a:bodyPr>
          <a:lstStyle/>
          <a:p>
            <a:pPr eaLnBrk="0" hangingPunct="0"/>
            <a:r>
              <a:rPr lang="en-US" altLang="en-US" i="1">
                <a:latin typeface="Arial" charset="0"/>
                <a:cs typeface="Arial" charset="0"/>
              </a:rPr>
              <a:t>M=5</a:t>
            </a:r>
            <a:endParaRPr lang="en-US" altLang="en-US">
              <a:latin typeface="Arial" charset="0"/>
              <a:cs typeface="Arial" charset="0"/>
            </a:endParaRPr>
          </a:p>
        </p:txBody>
      </p:sp>
      <p:pic>
        <p:nvPicPr>
          <p:cNvPr id="37899" name="Picture 4" descr="\documentclass{article}&#10;\usepackage{amsmath}&#10;\pagestyle{empty}&#10;\begin{document}&#10;If the modes are in phase $\phi_m = 0$. \\&#10;For any integer $q$:&#10;$ \tilde{E}^+\left(t+\frac{1}{\Delta}q\right)&#10;    =\tilde{E}^+(t)e^{i[2m \pi \Delta \cdot t &#10;+ 2(m+q)\pi]} \ \ \ \rightarrow$  PULSE TRAIN.&#10;&#10;&#10;&#10;\end{document}"/>
          <p:cNvPicPr>
            <a:picLocks noChangeAspect="1"/>
          </p:cNvPicPr>
          <p:nvPr>
            <p:custDataLst>
              <p:tags r:id="rId4"/>
            </p:custDataLst>
          </p:nvPr>
        </p:nvPicPr>
        <p:blipFill>
          <a:blip r:embed="rId12"/>
          <a:srcRect/>
          <a:stretch>
            <a:fillRect/>
          </a:stretch>
        </p:blipFill>
        <p:spPr bwMode="auto">
          <a:xfrm>
            <a:off x="893763" y="1643063"/>
            <a:ext cx="8696325" cy="569912"/>
          </a:xfrm>
          <a:prstGeom prst="rect">
            <a:avLst/>
          </a:prstGeom>
          <a:noFill/>
          <a:ln w="9525">
            <a:noFill/>
            <a:miter lim="800000"/>
            <a:headEnd/>
            <a:tailEnd/>
          </a:ln>
        </p:spPr>
      </p:pic>
      <p:pic>
        <p:nvPicPr>
          <p:cNvPr id="37900" name="Picture 20" descr="\documentclass{article}&#10;\usepackage{amsmath}&#10;\pagestyle{empty}&#10;\begin{document}&#10;$  \tilde{E}^+(t)= \frac{1}{2} \tilde{\cal E}(t) e^{i\omega_\ell t} =&#10;      \frac{1}{2} {\cal E}_0e^{i\phi_0}e^{i\omega_\ell t}\frac{\sin (M\pi\Delta t)}&#10;    {\sin( \pi\Delta t)} \ \ \  \rightarrow  \tau_p = \frac{1}{M \Delta}$ &#10;&#10;&#10;&#10;\end{document}"/>
          <p:cNvPicPr>
            <a:picLocks noChangeAspect="1"/>
          </p:cNvPicPr>
          <p:nvPr>
            <p:custDataLst>
              <p:tags r:id="rId5"/>
            </p:custDataLst>
          </p:nvPr>
        </p:nvPicPr>
        <p:blipFill>
          <a:blip r:embed="rId13"/>
          <a:srcRect/>
          <a:stretch>
            <a:fillRect/>
          </a:stretch>
        </p:blipFill>
        <p:spPr bwMode="auto">
          <a:xfrm>
            <a:off x="303213" y="2441575"/>
            <a:ext cx="8899525" cy="536575"/>
          </a:xfrm>
          <a:prstGeom prst="rect">
            <a:avLst/>
          </a:prstGeom>
          <a:noFill/>
          <a:ln w="9525">
            <a:noFill/>
            <a:miter lim="800000"/>
            <a:headEnd/>
            <a:tailEnd/>
          </a:ln>
        </p:spPr>
      </p:pic>
      <p:pic>
        <p:nvPicPr>
          <p:cNvPr id="37901" name="Picture 21" descr="\documentclass{article}&#10;\usepackage{amsmath}&#10;\pagestyle{empty}&#10;\begin{document}&#10;Train of single pulses spaced&#10;by $\tau_{RT} = 1/\Delta$&#10;&#10;&#10;&#10;\end{document}"/>
          <p:cNvPicPr>
            <a:picLocks noChangeAspect="1"/>
          </p:cNvPicPr>
          <p:nvPr>
            <p:custDataLst>
              <p:tags r:id="rId6"/>
            </p:custDataLst>
          </p:nvPr>
        </p:nvPicPr>
        <p:blipFill>
          <a:blip r:embed="rId14"/>
          <a:srcRect/>
          <a:stretch>
            <a:fillRect/>
          </a:stretch>
        </p:blipFill>
        <p:spPr bwMode="auto">
          <a:xfrm>
            <a:off x="477838" y="3327400"/>
            <a:ext cx="4795837" cy="254000"/>
          </a:xfrm>
          <a:prstGeom prst="rect">
            <a:avLst/>
          </a:prstGeom>
          <a:noFill/>
          <a:ln w="9525">
            <a:noFill/>
            <a:miter lim="800000"/>
            <a:headEnd/>
            <a:tailEnd/>
          </a:ln>
        </p:spPr>
      </p:pic>
      <p:pic>
        <p:nvPicPr>
          <p:cNvPr id="37902" name="Picture 22" descr="\documentclass{article}&#10;\usepackage{amsmath}&#10;\pagestyle{empty}&#10;\begin{document}&#10; The ratio $\tau_{RT}/\tau_p$ is &#10;a measure of the number of longitudinal modes oscillating in&#10;phase.&#10;&#10;&#10;&#10;\end{document}"/>
          <p:cNvPicPr>
            <a:picLocks noChangeAspect="1"/>
          </p:cNvPicPr>
          <p:nvPr>
            <p:custDataLst>
              <p:tags r:id="rId7"/>
            </p:custDataLst>
          </p:nvPr>
        </p:nvPicPr>
        <p:blipFill>
          <a:blip r:embed="rId15"/>
          <a:srcRect/>
          <a:stretch>
            <a:fillRect/>
          </a:stretch>
        </p:blipFill>
        <p:spPr bwMode="auto">
          <a:xfrm>
            <a:off x="0" y="4143375"/>
            <a:ext cx="87153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1"/>
          <p:cNvSpPr txBox="1">
            <a:spLocks noChangeArrowheads="1"/>
          </p:cNvSpPr>
          <p:nvPr/>
        </p:nvSpPr>
        <p:spPr bwMode="auto">
          <a:xfrm>
            <a:off x="4430713" y="1744663"/>
            <a:ext cx="3506787" cy="460375"/>
          </a:xfrm>
          <a:prstGeom prst="rect">
            <a:avLst/>
          </a:prstGeom>
          <a:noFill/>
          <a:ln w="9525">
            <a:noFill/>
            <a:miter lim="800000"/>
            <a:headEnd/>
            <a:tailEnd/>
          </a:ln>
        </p:spPr>
        <p:txBody>
          <a:bodyPr>
            <a:spAutoFit/>
          </a:bodyPr>
          <a:lstStyle/>
          <a:p>
            <a:r>
              <a:rPr lang="en-US" sz="2400" b="1"/>
              <a:t>Simple matrix problems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Line 2"/>
          <p:cNvSpPr>
            <a:spLocks noChangeShapeType="1"/>
          </p:cNvSpPr>
          <p:nvPr/>
        </p:nvSpPr>
        <p:spPr bwMode="auto">
          <a:xfrm flipV="1">
            <a:off x="1866900" y="2843213"/>
            <a:ext cx="5619750" cy="38100"/>
          </a:xfrm>
          <a:prstGeom prst="line">
            <a:avLst/>
          </a:prstGeom>
          <a:noFill/>
          <a:ln w="9525">
            <a:solidFill>
              <a:schemeClr val="tx1"/>
            </a:solidFill>
            <a:round/>
            <a:headEnd/>
            <a:tailEnd/>
          </a:ln>
        </p:spPr>
        <p:txBody>
          <a:bodyPr/>
          <a:lstStyle/>
          <a:p>
            <a:endParaRPr lang="en-US"/>
          </a:p>
        </p:txBody>
      </p:sp>
      <p:sp>
        <p:nvSpPr>
          <p:cNvPr id="39938" name="Line 3"/>
          <p:cNvSpPr>
            <a:spLocks noChangeShapeType="1"/>
          </p:cNvSpPr>
          <p:nvPr/>
        </p:nvSpPr>
        <p:spPr bwMode="auto">
          <a:xfrm>
            <a:off x="7493000" y="2239963"/>
            <a:ext cx="6350" cy="2376487"/>
          </a:xfrm>
          <a:prstGeom prst="line">
            <a:avLst/>
          </a:prstGeom>
          <a:noFill/>
          <a:ln w="9525">
            <a:solidFill>
              <a:schemeClr val="tx1"/>
            </a:solidFill>
            <a:round/>
            <a:headEnd type="triangle" w="med" len="med"/>
            <a:tailEnd type="triangle" w="med" len="med"/>
          </a:ln>
        </p:spPr>
        <p:txBody>
          <a:bodyPr/>
          <a:lstStyle/>
          <a:p>
            <a:endParaRPr lang="en-US"/>
          </a:p>
        </p:txBody>
      </p:sp>
      <p:sp>
        <p:nvSpPr>
          <p:cNvPr id="39939" name="Line 4"/>
          <p:cNvSpPr>
            <a:spLocks noChangeShapeType="1"/>
          </p:cNvSpPr>
          <p:nvPr/>
        </p:nvSpPr>
        <p:spPr bwMode="auto">
          <a:xfrm flipH="1" flipV="1">
            <a:off x="8435975" y="3062288"/>
            <a:ext cx="0" cy="101600"/>
          </a:xfrm>
          <a:prstGeom prst="line">
            <a:avLst/>
          </a:prstGeom>
          <a:noFill/>
          <a:ln w="9525">
            <a:solidFill>
              <a:schemeClr val="tx1"/>
            </a:solidFill>
            <a:round/>
            <a:headEnd type="arrow" w="lg" len="lg"/>
            <a:tailEnd/>
          </a:ln>
        </p:spPr>
        <p:txBody>
          <a:bodyPr/>
          <a:lstStyle/>
          <a:p>
            <a:endParaRPr lang="en-US"/>
          </a:p>
        </p:txBody>
      </p:sp>
      <p:sp>
        <p:nvSpPr>
          <p:cNvPr id="39940" name="Line 5"/>
          <p:cNvSpPr>
            <a:spLocks noChangeShapeType="1"/>
          </p:cNvSpPr>
          <p:nvPr/>
        </p:nvSpPr>
        <p:spPr bwMode="auto">
          <a:xfrm>
            <a:off x="7502525" y="2855913"/>
            <a:ext cx="1598613" cy="741362"/>
          </a:xfrm>
          <a:prstGeom prst="line">
            <a:avLst/>
          </a:prstGeom>
          <a:noFill/>
          <a:ln w="9525">
            <a:solidFill>
              <a:schemeClr val="tx1"/>
            </a:solidFill>
            <a:round/>
            <a:headEnd/>
            <a:tailEnd/>
          </a:ln>
        </p:spPr>
        <p:txBody>
          <a:bodyPr/>
          <a:lstStyle/>
          <a:p>
            <a:endParaRPr lang="en-US"/>
          </a:p>
        </p:txBody>
      </p:sp>
      <p:sp>
        <p:nvSpPr>
          <p:cNvPr id="39941" name="Line 6"/>
          <p:cNvSpPr>
            <a:spLocks noChangeShapeType="1"/>
          </p:cNvSpPr>
          <p:nvPr/>
        </p:nvSpPr>
        <p:spPr bwMode="auto">
          <a:xfrm>
            <a:off x="1801813" y="3432175"/>
            <a:ext cx="8247062" cy="0"/>
          </a:xfrm>
          <a:prstGeom prst="line">
            <a:avLst/>
          </a:prstGeom>
          <a:noFill/>
          <a:ln w="9525">
            <a:solidFill>
              <a:schemeClr val="tx1"/>
            </a:solidFill>
            <a:round/>
            <a:headEnd/>
            <a:tailEnd/>
          </a:ln>
        </p:spPr>
        <p:txBody>
          <a:bodyPr/>
          <a:lstStyle/>
          <a:p>
            <a:endParaRPr lang="en-US"/>
          </a:p>
        </p:txBody>
      </p:sp>
      <p:sp>
        <p:nvSpPr>
          <p:cNvPr id="39942" name="Line 7"/>
          <p:cNvSpPr>
            <a:spLocks noChangeShapeType="1"/>
          </p:cNvSpPr>
          <p:nvPr/>
        </p:nvSpPr>
        <p:spPr bwMode="auto">
          <a:xfrm>
            <a:off x="5518150" y="2833688"/>
            <a:ext cx="6350" cy="595312"/>
          </a:xfrm>
          <a:prstGeom prst="line">
            <a:avLst/>
          </a:prstGeom>
          <a:noFill/>
          <a:ln w="57150">
            <a:solidFill>
              <a:schemeClr val="accent2"/>
            </a:solidFill>
            <a:round/>
            <a:headEnd/>
            <a:tailEnd/>
          </a:ln>
        </p:spPr>
        <p:txBody>
          <a:bodyPr/>
          <a:lstStyle/>
          <a:p>
            <a:endParaRPr lang="en-US"/>
          </a:p>
        </p:txBody>
      </p:sp>
      <p:sp>
        <p:nvSpPr>
          <p:cNvPr id="39943" name="Line 8"/>
          <p:cNvSpPr>
            <a:spLocks noChangeShapeType="1"/>
          </p:cNvSpPr>
          <p:nvPr/>
        </p:nvSpPr>
        <p:spPr bwMode="auto">
          <a:xfrm>
            <a:off x="3787775" y="2873375"/>
            <a:ext cx="22225" cy="555625"/>
          </a:xfrm>
          <a:prstGeom prst="line">
            <a:avLst/>
          </a:prstGeom>
          <a:noFill/>
          <a:ln w="9525">
            <a:solidFill>
              <a:schemeClr val="tx1"/>
            </a:solidFill>
            <a:round/>
            <a:headEnd/>
            <a:tailEnd/>
          </a:ln>
        </p:spPr>
        <p:txBody>
          <a:bodyPr/>
          <a:lstStyle/>
          <a:p>
            <a:endParaRPr lang="en-US"/>
          </a:p>
        </p:txBody>
      </p:sp>
      <p:sp>
        <p:nvSpPr>
          <p:cNvPr id="39944" name="Text Box 9"/>
          <p:cNvSpPr txBox="1">
            <a:spLocks noChangeArrowheads="1"/>
          </p:cNvSpPr>
          <p:nvPr/>
        </p:nvSpPr>
        <p:spPr bwMode="auto">
          <a:xfrm>
            <a:off x="5532438" y="2943225"/>
            <a:ext cx="355600" cy="338138"/>
          </a:xfrm>
          <a:prstGeom prst="rect">
            <a:avLst/>
          </a:prstGeom>
          <a:noFill/>
          <a:ln w="9525">
            <a:noFill/>
            <a:miter lim="800000"/>
            <a:headEnd/>
            <a:tailEnd/>
          </a:ln>
        </p:spPr>
        <p:txBody>
          <a:bodyPr wrap="none">
            <a:spAutoFit/>
          </a:bodyPr>
          <a:lstStyle/>
          <a:p>
            <a:r>
              <a:rPr lang="en-US" altLang="en-US" sz="1600"/>
              <a:t>h</a:t>
            </a:r>
            <a:r>
              <a:rPr lang="en-US" altLang="en-US" sz="1600" baseline="-25000"/>
              <a:t>1</a:t>
            </a:r>
          </a:p>
        </p:txBody>
      </p:sp>
      <p:sp>
        <p:nvSpPr>
          <p:cNvPr id="92170" name="Text Box 10"/>
          <p:cNvSpPr txBox="1">
            <a:spLocks noChangeArrowheads="1"/>
          </p:cNvSpPr>
          <p:nvPr/>
        </p:nvSpPr>
        <p:spPr bwMode="auto">
          <a:xfrm>
            <a:off x="9809163" y="3062288"/>
            <a:ext cx="355600" cy="338137"/>
          </a:xfrm>
          <a:prstGeom prst="rect">
            <a:avLst/>
          </a:prstGeom>
          <a:noFill/>
          <a:ln w="9525">
            <a:noFill/>
            <a:miter lim="800000"/>
            <a:headEnd/>
            <a:tailEnd/>
          </a:ln>
        </p:spPr>
        <p:txBody>
          <a:bodyPr wrap="none">
            <a:spAutoFit/>
          </a:bodyPr>
          <a:lstStyle/>
          <a:p>
            <a:r>
              <a:rPr lang="en-US" altLang="en-US" sz="1600"/>
              <a:t>h</a:t>
            </a:r>
            <a:r>
              <a:rPr lang="en-US" altLang="en-US" sz="1600" baseline="-25000"/>
              <a:t>2</a:t>
            </a:r>
          </a:p>
        </p:txBody>
      </p:sp>
      <p:sp>
        <p:nvSpPr>
          <p:cNvPr id="39946" name="Line 11"/>
          <p:cNvSpPr>
            <a:spLocks noChangeShapeType="1"/>
          </p:cNvSpPr>
          <p:nvPr/>
        </p:nvSpPr>
        <p:spPr bwMode="auto">
          <a:xfrm flipH="1">
            <a:off x="8435975" y="3836988"/>
            <a:ext cx="0" cy="93662"/>
          </a:xfrm>
          <a:prstGeom prst="line">
            <a:avLst/>
          </a:prstGeom>
          <a:noFill/>
          <a:ln w="9525">
            <a:solidFill>
              <a:schemeClr val="tx1"/>
            </a:solidFill>
            <a:round/>
            <a:headEnd type="arrow" w="lg" len="lg"/>
            <a:tailEnd/>
          </a:ln>
        </p:spPr>
        <p:txBody>
          <a:bodyPr/>
          <a:lstStyle/>
          <a:p>
            <a:endParaRPr lang="en-US"/>
          </a:p>
        </p:txBody>
      </p:sp>
      <p:sp>
        <p:nvSpPr>
          <p:cNvPr id="39947" name="Line 12"/>
          <p:cNvSpPr>
            <a:spLocks noChangeShapeType="1"/>
          </p:cNvSpPr>
          <p:nvPr/>
        </p:nvSpPr>
        <p:spPr bwMode="auto">
          <a:xfrm flipV="1">
            <a:off x="8435975" y="3116263"/>
            <a:ext cx="0" cy="735012"/>
          </a:xfrm>
          <a:prstGeom prst="line">
            <a:avLst/>
          </a:prstGeom>
          <a:noFill/>
          <a:ln w="9525">
            <a:solidFill>
              <a:schemeClr val="tx1"/>
            </a:solidFill>
            <a:round/>
            <a:headEnd/>
            <a:tailEnd/>
          </a:ln>
        </p:spPr>
        <p:txBody>
          <a:bodyPr/>
          <a:lstStyle/>
          <a:p>
            <a:endParaRPr lang="en-US"/>
          </a:p>
        </p:txBody>
      </p:sp>
      <p:sp>
        <p:nvSpPr>
          <p:cNvPr id="39948" name="Line 13"/>
          <p:cNvSpPr>
            <a:spLocks noChangeShapeType="1"/>
          </p:cNvSpPr>
          <p:nvPr/>
        </p:nvSpPr>
        <p:spPr bwMode="auto">
          <a:xfrm>
            <a:off x="8755063" y="3429000"/>
            <a:ext cx="0" cy="1104900"/>
          </a:xfrm>
          <a:prstGeom prst="line">
            <a:avLst/>
          </a:prstGeom>
          <a:noFill/>
          <a:ln w="3175">
            <a:solidFill>
              <a:schemeClr val="tx1"/>
            </a:solidFill>
            <a:round/>
            <a:headEnd/>
            <a:tailEnd/>
          </a:ln>
        </p:spPr>
        <p:txBody>
          <a:bodyPr/>
          <a:lstStyle/>
          <a:p>
            <a:endParaRPr lang="en-US"/>
          </a:p>
        </p:txBody>
      </p:sp>
      <p:sp>
        <p:nvSpPr>
          <p:cNvPr id="39949" name="Line 14"/>
          <p:cNvSpPr>
            <a:spLocks noChangeShapeType="1"/>
          </p:cNvSpPr>
          <p:nvPr/>
        </p:nvSpPr>
        <p:spPr bwMode="auto">
          <a:xfrm>
            <a:off x="7497763" y="4484688"/>
            <a:ext cx="1249362" cy="0"/>
          </a:xfrm>
          <a:prstGeom prst="line">
            <a:avLst/>
          </a:prstGeom>
          <a:noFill/>
          <a:ln w="9525">
            <a:solidFill>
              <a:schemeClr val="tx1"/>
            </a:solidFill>
            <a:round/>
            <a:headEnd type="stealth" w="lg" len="lg"/>
            <a:tailEnd type="stealth" w="lg" len="lg"/>
          </a:ln>
        </p:spPr>
        <p:txBody>
          <a:bodyPr/>
          <a:lstStyle/>
          <a:p>
            <a:endParaRPr lang="en-US"/>
          </a:p>
        </p:txBody>
      </p:sp>
      <p:sp>
        <p:nvSpPr>
          <p:cNvPr id="39950" name="Line 15"/>
          <p:cNvSpPr>
            <a:spLocks noChangeShapeType="1"/>
          </p:cNvSpPr>
          <p:nvPr/>
        </p:nvSpPr>
        <p:spPr bwMode="auto">
          <a:xfrm>
            <a:off x="6237288" y="4484688"/>
            <a:ext cx="1249362" cy="0"/>
          </a:xfrm>
          <a:prstGeom prst="line">
            <a:avLst/>
          </a:prstGeom>
          <a:noFill/>
          <a:ln w="9525">
            <a:solidFill>
              <a:schemeClr val="tx1"/>
            </a:solidFill>
            <a:round/>
            <a:headEnd type="stealth" w="lg" len="lg"/>
            <a:tailEnd type="stealth" w="lg" len="lg"/>
          </a:ln>
        </p:spPr>
        <p:txBody>
          <a:bodyPr/>
          <a:lstStyle/>
          <a:p>
            <a:endParaRPr lang="en-US"/>
          </a:p>
        </p:txBody>
      </p:sp>
      <p:sp>
        <p:nvSpPr>
          <p:cNvPr id="39951" name="Line 16"/>
          <p:cNvSpPr>
            <a:spLocks noChangeShapeType="1"/>
          </p:cNvSpPr>
          <p:nvPr/>
        </p:nvSpPr>
        <p:spPr bwMode="auto">
          <a:xfrm>
            <a:off x="6229350" y="3429000"/>
            <a:ext cx="0" cy="1104900"/>
          </a:xfrm>
          <a:prstGeom prst="line">
            <a:avLst/>
          </a:prstGeom>
          <a:noFill/>
          <a:ln w="3175">
            <a:solidFill>
              <a:schemeClr val="tx1"/>
            </a:solidFill>
            <a:round/>
            <a:headEnd/>
            <a:tailEnd/>
          </a:ln>
        </p:spPr>
        <p:txBody>
          <a:bodyPr/>
          <a:lstStyle/>
          <a:p>
            <a:endParaRPr lang="en-US"/>
          </a:p>
        </p:txBody>
      </p:sp>
      <p:sp>
        <p:nvSpPr>
          <p:cNvPr id="39952" name="Line 17"/>
          <p:cNvSpPr>
            <a:spLocks noChangeShapeType="1"/>
          </p:cNvSpPr>
          <p:nvPr/>
        </p:nvSpPr>
        <p:spPr bwMode="auto">
          <a:xfrm flipH="1">
            <a:off x="8450263" y="3295650"/>
            <a:ext cx="1009650" cy="0"/>
          </a:xfrm>
          <a:prstGeom prst="line">
            <a:avLst/>
          </a:prstGeom>
          <a:noFill/>
          <a:ln w="9525">
            <a:solidFill>
              <a:schemeClr val="tx1"/>
            </a:solidFill>
            <a:round/>
            <a:headEnd/>
            <a:tailEnd/>
          </a:ln>
        </p:spPr>
        <p:txBody>
          <a:bodyPr/>
          <a:lstStyle/>
          <a:p>
            <a:endParaRPr lang="en-US"/>
          </a:p>
        </p:txBody>
      </p:sp>
      <p:grpSp>
        <p:nvGrpSpPr>
          <p:cNvPr id="92178" name="Group 18"/>
          <p:cNvGrpSpPr>
            <a:grpSpLocks/>
          </p:cNvGrpSpPr>
          <p:nvPr/>
        </p:nvGrpSpPr>
        <p:grpSpPr bwMode="auto">
          <a:xfrm>
            <a:off x="5303838" y="2841625"/>
            <a:ext cx="3848100" cy="450850"/>
            <a:chOff x="2381" y="1790"/>
            <a:chExt cx="2424" cy="284"/>
          </a:xfrm>
        </p:grpSpPr>
        <p:sp>
          <p:nvSpPr>
            <p:cNvPr id="39971" name="Line 19"/>
            <p:cNvSpPr>
              <a:spLocks noChangeShapeType="1"/>
            </p:cNvSpPr>
            <p:nvPr/>
          </p:nvSpPr>
          <p:spPr bwMode="auto">
            <a:xfrm>
              <a:off x="2381" y="1795"/>
              <a:ext cx="1373" cy="0"/>
            </a:xfrm>
            <a:prstGeom prst="line">
              <a:avLst/>
            </a:prstGeom>
            <a:noFill/>
            <a:ln w="28575">
              <a:solidFill>
                <a:schemeClr val="tx1"/>
              </a:solidFill>
              <a:round/>
              <a:headEnd/>
              <a:tailEnd/>
            </a:ln>
          </p:spPr>
          <p:txBody>
            <a:bodyPr/>
            <a:lstStyle/>
            <a:p>
              <a:endParaRPr lang="en-US"/>
            </a:p>
          </p:txBody>
        </p:sp>
        <p:sp>
          <p:nvSpPr>
            <p:cNvPr id="39972" name="Line 20"/>
            <p:cNvSpPr>
              <a:spLocks noChangeShapeType="1"/>
            </p:cNvSpPr>
            <p:nvPr/>
          </p:nvSpPr>
          <p:spPr bwMode="auto">
            <a:xfrm>
              <a:off x="3763" y="1790"/>
              <a:ext cx="596" cy="284"/>
            </a:xfrm>
            <a:prstGeom prst="line">
              <a:avLst/>
            </a:prstGeom>
            <a:noFill/>
            <a:ln w="28575">
              <a:solidFill>
                <a:schemeClr val="tx1"/>
              </a:solidFill>
              <a:round/>
              <a:headEnd/>
              <a:tailEnd/>
            </a:ln>
          </p:spPr>
          <p:txBody>
            <a:bodyPr/>
            <a:lstStyle/>
            <a:p>
              <a:endParaRPr lang="en-US"/>
            </a:p>
          </p:txBody>
        </p:sp>
        <p:sp>
          <p:nvSpPr>
            <p:cNvPr id="39973" name="Line 21"/>
            <p:cNvSpPr>
              <a:spLocks noChangeShapeType="1"/>
            </p:cNvSpPr>
            <p:nvPr/>
          </p:nvSpPr>
          <p:spPr bwMode="auto">
            <a:xfrm>
              <a:off x="4358" y="2074"/>
              <a:ext cx="447" cy="0"/>
            </a:xfrm>
            <a:prstGeom prst="line">
              <a:avLst/>
            </a:prstGeom>
            <a:noFill/>
            <a:ln w="28575">
              <a:solidFill>
                <a:schemeClr val="tx1"/>
              </a:solidFill>
              <a:round/>
              <a:headEnd/>
              <a:tailEnd/>
            </a:ln>
          </p:spPr>
          <p:txBody>
            <a:bodyPr/>
            <a:lstStyle/>
            <a:p>
              <a:endParaRPr lang="en-US"/>
            </a:p>
          </p:txBody>
        </p:sp>
      </p:grpSp>
      <p:sp>
        <p:nvSpPr>
          <p:cNvPr id="39954" name="Text Box 22"/>
          <p:cNvSpPr txBox="1">
            <a:spLocks noChangeArrowheads="1"/>
          </p:cNvSpPr>
          <p:nvPr/>
        </p:nvSpPr>
        <p:spPr bwMode="auto">
          <a:xfrm>
            <a:off x="8023225" y="4030663"/>
            <a:ext cx="322263" cy="338137"/>
          </a:xfrm>
          <a:prstGeom prst="rect">
            <a:avLst/>
          </a:prstGeom>
          <a:noFill/>
          <a:ln w="9525">
            <a:noFill/>
            <a:miter lim="800000"/>
            <a:headEnd/>
            <a:tailEnd/>
          </a:ln>
        </p:spPr>
        <p:txBody>
          <a:bodyPr wrap="none">
            <a:spAutoFit/>
          </a:bodyPr>
          <a:lstStyle/>
          <a:p>
            <a:r>
              <a:rPr lang="en-US" altLang="en-US" sz="1600"/>
              <a:t>f</a:t>
            </a:r>
            <a:r>
              <a:rPr lang="en-US" altLang="en-US" sz="1600" baseline="-25000"/>
              <a:t>1</a:t>
            </a:r>
          </a:p>
        </p:txBody>
      </p:sp>
      <p:sp>
        <p:nvSpPr>
          <p:cNvPr id="39955" name="Text Box 23"/>
          <p:cNvSpPr txBox="1">
            <a:spLocks noChangeArrowheads="1"/>
          </p:cNvSpPr>
          <p:nvPr/>
        </p:nvSpPr>
        <p:spPr bwMode="auto">
          <a:xfrm>
            <a:off x="8445500" y="3660775"/>
            <a:ext cx="322263" cy="338138"/>
          </a:xfrm>
          <a:prstGeom prst="rect">
            <a:avLst/>
          </a:prstGeom>
          <a:noFill/>
          <a:ln w="9525">
            <a:noFill/>
            <a:miter lim="800000"/>
            <a:headEnd/>
            <a:tailEnd/>
          </a:ln>
        </p:spPr>
        <p:txBody>
          <a:bodyPr wrap="none">
            <a:spAutoFit/>
          </a:bodyPr>
          <a:lstStyle/>
          <a:p>
            <a:r>
              <a:rPr lang="en-US" altLang="en-US" sz="1600"/>
              <a:t>f</a:t>
            </a:r>
            <a:r>
              <a:rPr lang="en-US" altLang="en-US" sz="1600" baseline="-25000"/>
              <a:t>2</a:t>
            </a:r>
          </a:p>
        </p:txBody>
      </p:sp>
      <p:sp>
        <p:nvSpPr>
          <p:cNvPr id="39956" name="Line 24"/>
          <p:cNvSpPr>
            <a:spLocks noChangeShapeType="1"/>
          </p:cNvSpPr>
          <p:nvPr/>
        </p:nvSpPr>
        <p:spPr bwMode="auto">
          <a:xfrm>
            <a:off x="8426450" y="4043363"/>
            <a:ext cx="320675" cy="0"/>
          </a:xfrm>
          <a:prstGeom prst="line">
            <a:avLst/>
          </a:prstGeom>
          <a:noFill/>
          <a:ln w="9525">
            <a:solidFill>
              <a:schemeClr val="tx1"/>
            </a:solidFill>
            <a:round/>
            <a:headEnd type="stealth" w="lg" len="lg"/>
            <a:tailEnd type="stealth" w="lg" len="lg"/>
          </a:ln>
        </p:spPr>
        <p:txBody>
          <a:bodyPr/>
          <a:lstStyle/>
          <a:p>
            <a:endParaRPr lang="en-US"/>
          </a:p>
        </p:txBody>
      </p:sp>
      <p:sp>
        <p:nvSpPr>
          <p:cNvPr id="39957" name="Line 25"/>
          <p:cNvSpPr>
            <a:spLocks noChangeShapeType="1"/>
          </p:cNvSpPr>
          <p:nvPr/>
        </p:nvSpPr>
        <p:spPr bwMode="auto">
          <a:xfrm>
            <a:off x="9069388" y="3321050"/>
            <a:ext cx="1587" cy="107950"/>
          </a:xfrm>
          <a:prstGeom prst="line">
            <a:avLst/>
          </a:prstGeom>
          <a:noFill/>
          <a:ln w="57150">
            <a:solidFill>
              <a:schemeClr val="accent2"/>
            </a:solidFill>
            <a:round/>
            <a:headEnd/>
            <a:tailEnd/>
          </a:ln>
        </p:spPr>
        <p:txBody>
          <a:bodyPr/>
          <a:lstStyle/>
          <a:p>
            <a:endParaRPr lang="en-US"/>
          </a:p>
        </p:txBody>
      </p:sp>
      <p:sp>
        <p:nvSpPr>
          <p:cNvPr id="39958" name="Text Box 26"/>
          <p:cNvSpPr txBox="1">
            <a:spLocks noChangeArrowheads="1"/>
          </p:cNvSpPr>
          <p:nvPr/>
        </p:nvSpPr>
        <p:spPr bwMode="auto">
          <a:xfrm>
            <a:off x="6613525" y="4081463"/>
            <a:ext cx="322263" cy="338137"/>
          </a:xfrm>
          <a:prstGeom prst="rect">
            <a:avLst/>
          </a:prstGeom>
          <a:noFill/>
          <a:ln w="9525">
            <a:noFill/>
            <a:miter lim="800000"/>
            <a:headEnd/>
            <a:tailEnd/>
          </a:ln>
        </p:spPr>
        <p:txBody>
          <a:bodyPr wrap="none">
            <a:spAutoFit/>
          </a:bodyPr>
          <a:lstStyle/>
          <a:p>
            <a:r>
              <a:rPr lang="en-US" altLang="en-US" sz="1600"/>
              <a:t>f</a:t>
            </a:r>
            <a:r>
              <a:rPr lang="en-US" altLang="en-US" sz="1600" baseline="-25000"/>
              <a:t>1</a:t>
            </a:r>
          </a:p>
        </p:txBody>
      </p:sp>
      <p:sp>
        <p:nvSpPr>
          <p:cNvPr id="39959" name="Text Box 27"/>
          <p:cNvSpPr txBox="1">
            <a:spLocks noChangeArrowheads="1"/>
          </p:cNvSpPr>
          <p:nvPr/>
        </p:nvSpPr>
        <p:spPr bwMode="auto">
          <a:xfrm>
            <a:off x="3532188" y="473075"/>
            <a:ext cx="4054475" cy="338138"/>
          </a:xfrm>
          <a:prstGeom prst="rect">
            <a:avLst/>
          </a:prstGeom>
          <a:noFill/>
          <a:ln w="9525">
            <a:noFill/>
            <a:miter lim="800000"/>
            <a:headEnd/>
            <a:tailEnd/>
          </a:ln>
        </p:spPr>
        <p:txBody>
          <a:bodyPr wrap="none">
            <a:spAutoFit/>
          </a:bodyPr>
          <a:lstStyle/>
          <a:p>
            <a:r>
              <a:rPr lang="en-US" altLang="en-US" sz="1600">
                <a:cs typeface="Arial" charset="0"/>
              </a:rPr>
              <a:t>Beam expander – reducer: use ABCD Matrices</a:t>
            </a:r>
          </a:p>
        </p:txBody>
      </p:sp>
      <p:grpSp>
        <p:nvGrpSpPr>
          <p:cNvPr id="39960" name="Group 53"/>
          <p:cNvGrpSpPr>
            <a:grpSpLocks/>
          </p:cNvGrpSpPr>
          <p:nvPr/>
        </p:nvGrpSpPr>
        <p:grpSpPr bwMode="auto">
          <a:xfrm>
            <a:off x="9002713" y="422275"/>
            <a:ext cx="711200" cy="684213"/>
            <a:chOff x="570" y="1303"/>
            <a:chExt cx="448" cy="431"/>
          </a:xfrm>
        </p:grpSpPr>
        <p:sp>
          <p:nvSpPr>
            <p:cNvPr id="39968" name="Text Box 54"/>
            <p:cNvSpPr txBox="1">
              <a:spLocks noChangeArrowheads="1"/>
            </p:cNvSpPr>
            <p:nvPr/>
          </p:nvSpPr>
          <p:spPr bwMode="auto">
            <a:xfrm>
              <a:off x="601" y="1303"/>
              <a:ext cx="407" cy="368"/>
            </a:xfrm>
            <a:prstGeom prst="rect">
              <a:avLst/>
            </a:prstGeom>
            <a:noFill/>
            <a:ln w="9525">
              <a:noFill/>
              <a:miter lim="800000"/>
              <a:headEnd/>
              <a:tailEnd/>
            </a:ln>
          </p:spPr>
          <p:txBody>
            <a:bodyPr wrap="none">
              <a:spAutoFit/>
            </a:bodyPr>
            <a:lstStyle/>
            <a:p>
              <a:pPr marL="342900" indent="-342900">
                <a:buFontTx/>
                <a:buAutoNum type="arabicPlain"/>
              </a:pPr>
              <a:r>
                <a:rPr lang="en-US" altLang="en-US" sz="1600">
                  <a:cs typeface="Arial" charset="0"/>
                </a:rPr>
                <a:t>d</a:t>
              </a:r>
            </a:p>
            <a:p>
              <a:pPr marL="342900" indent="-342900"/>
              <a:r>
                <a:rPr lang="en-US" altLang="en-US" sz="1600">
                  <a:cs typeface="Arial" charset="0"/>
                </a:rPr>
                <a:t>0     1</a:t>
              </a:r>
            </a:p>
          </p:txBody>
        </p:sp>
        <p:sp>
          <p:nvSpPr>
            <p:cNvPr id="39969" name="Line 55"/>
            <p:cNvSpPr>
              <a:spLocks noChangeShapeType="1"/>
            </p:cNvSpPr>
            <p:nvPr/>
          </p:nvSpPr>
          <p:spPr bwMode="auto">
            <a:xfrm>
              <a:off x="570" y="1319"/>
              <a:ext cx="0" cy="403"/>
            </a:xfrm>
            <a:prstGeom prst="line">
              <a:avLst/>
            </a:prstGeom>
            <a:noFill/>
            <a:ln w="19050">
              <a:solidFill>
                <a:schemeClr val="tx1"/>
              </a:solidFill>
              <a:round/>
              <a:headEnd/>
              <a:tailEnd/>
            </a:ln>
          </p:spPr>
          <p:txBody>
            <a:bodyPr/>
            <a:lstStyle/>
            <a:p>
              <a:endParaRPr lang="en-US"/>
            </a:p>
          </p:txBody>
        </p:sp>
        <p:sp>
          <p:nvSpPr>
            <p:cNvPr id="39970" name="Line 56"/>
            <p:cNvSpPr>
              <a:spLocks noChangeShapeType="1"/>
            </p:cNvSpPr>
            <p:nvPr/>
          </p:nvSpPr>
          <p:spPr bwMode="auto">
            <a:xfrm>
              <a:off x="1018" y="1331"/>
              <a:ext cx="0" cy="403"/>
            </a:xfrm>
            <a:prstGeom prst="line">
              <a:avLst/>
            </a:prstGeom>
            <a:noFill/>
            <a:ln w="19050">
              <a:solidFill>
                <a:schemeClr val="tx1"/>
              </a:solidFill>
              <a:round/>
              <a:headEnd/>
              <a:tailEnd/>
            </a:ln>
          </p:spPr>
          <p:txBody>
            <a:bodyPr/>
            <a:lstStyle/>
            <a:p>
              <a:endParaRPr lang="en-US"/>
            </a:p>
          </p:txBody>
        </p:sp>
      </p:grpSp>
      <p:sp>
        <p:nvSpPr>
          <p:cNvPr id="39961" name="Text Box 57"/>
          <p:cNvSpPr txBox="1">
            <a:spLocks noChangeArrowheads="1"/>
          </p:cNvSpPr>
          <p:nvPr/>
        </p:nvSpPr>
        <p:spPr bwMode="auto">
          <a:xfrm>
            <a:off x="9020175" y="1193800"/>
            <a:ext cx="841375" cy="584200"/>
          </a:xfrm>
          <a:prstGeom prst="rect">
            <a:avLst/>
          </a:prstGeom>
          <a:noFill/>
          <a:ln w="9525">
            <a:noFill/>
            <a:miter lim="800000"/>
            <a:headEnd/>
            <a:tailEnd/>
          </a:ln>
        </p:spPr>
        <p:txBody>
          <a:bodyPr wrap="none">
            <a:spAutoFit/>
          </a:bodyPr>
          <a:lstStyle/>
          <a:p>
            <a:pPr marL="342900" indent="-342900">
              <a:buFontTx/>
              <a:buAutoNum type="arabicPlain"/>
            </a:pPr>
            <a:r>
              <a:rPr lang="en-US" altLang="en-US" sz="1600">
                <a:cs typeface="Arial" charset="0"/>
              </a:rPr>
              <a:t>    0</a:t>
            </a:r>
          </a:p>
          <a:p>
            <a:pPr marL="342900" indent="-342900"/>
            <a:r>
              <a:rPr lang="en-US" altLang="en-US" sz="1600">
                <a:cs typeface="Arial" charset="0"/>
              </a:rPr>
              <a:t>-1/f     1</a:t>
            </a:r>
          </a:p>
        </p:txBody>
      </p:sp>
      <p:sp>
        <p:nvSpPr>
          <p:cNvPr id="39962" name="Line 58"/>
          <p:cNvSpPr>
            <a:spLocks noChangeShapeType="1"/>
          </p:cNvSpPr>
          <p:nvPr/>
        </p:nvSpPr>
        <p:spPr bwMode="auto">
          <a:xfrm>
            <a:off x="9031288" y="1250950"/>
            <a:ext cx="0" cy="639763"/>
          </a:xfrm>
          <a:prstGeom prst="line">
            <a:avLst/>
          </a:prstGeom>
          <a:noFill/>
          <a:ln w="19050">
            <a:solidFill>
              <a:schemeClr val="tx1"/>
            </a:solidFill>
            <a:round/>
            <a:headEnd/>
            <a:tailEnd/>
          </a:ln>
        </p:spPr>
        <p:txBody>
          <a:bodyPr/>
          <a:lstStyle/>
          <a:p>
            <a:endParaRPr lang="en-US"/>
          </a:p>
        </p:txBody>
      </p:sp>
      <p:sp>
        <p:nvSpPr>
          <p:cNvPr id="39963" name="Line 59"/>
          <p:cNvSpPr>
            <a:spLocks noChangeShapeType="1"/>
          </p:cNvSpPr>
          <p:nvPr/>
        </p:nvSpPr>
        <p:spPr bwMode="auto">
          <a:xfrm>
            <a:off x="9894888" y="1187450"/>
            <a:ext cx="0" cy="639763"/>
          </a:xfrm>
          <a:prstGeom prst="line">
            <a:avLst/>
          </a:prstGeom>
          <a:noFill/>
          <a:ln w="19050">
            <a:solidFill>
              <a:schemeClr val="tx1"/>
            </a:solidFill>
            <a:round/>
            <a:headEnd/>
            <a:tailEnd/>
          </a:ln>
        </p:spPr>
        <p:txBody>
          <a:bodyPr/>
          <a:lstStyle/>
          <a:p>
            <a:endParaRPr lang="en-US"/>
          </a:p>
        </p:txBody>
      </p:sp>
      <p:sp>
        <p:nvSpPr>
          <p:cNvPr id="39964" name="Text Box 60"/>
          <p:cNvSpPr txBox="1">
            <a:spLocks noChangeArrowheads="1"/>
          </p:cNvSpPr>
          <p:nvPr/>
        </p:nvSpPr>
        <p:spPr bwMode="auto">
          <a:xfrm>
            <a:off x="9872663" y="1835150"/>
            <a:ext cx="287337" cy="338138"/>
          </a:xfrm>
          <a:prstGeom prst="rect">
            <a:avLst/>
          </a:prstGeom>
          <a:noFill/>
          <a:ln w="9525">
            <a:noFill/>
            <a:miter lim="800000"/>
            <a:headEnd/>
            <a:tailEnd/>
          </a:ln>
        </p:spPr>
        <p:txBody>
          <a:bodyPr wrap="none">
            <a:spAutoFit/>
          </a:bodyPr>
          <a:lstStyle/>
          <a:p>
            <a:r>
              <a:rPr lang="en-US" altLang="en-US" sz="1600">
                <a:cs typeface="Arial" charset="0"/>
              </a:rPr>
              <a:t>y</a:t>
            </a:r>
          </a:p>
        </p:txBody>
      </p:sp>
      <p:sp>
        <p:nvSpPr>
          <p:cNvPr id="39965" name="Text Box 61"/>
          <p:cNvSpPr txBox="1">
            <a:spLocks noChangeArrowheads="1"/>
          </p:cNvSpPr>
          <p:nvPr/>
        </p:nvSpPr>
        <p:spPr bwMode="auto">
          <a:xfrm>
            <a:off x="9882188" y="2197100"/>
            <a:ext cx="314325" cy="338138"/>
          </a:xfrm>
          <a:prstGeom prst="rect">
            <a:avLst/>
          </a:prstGeom>
          <a:noFill/>
          <a:ln w="9525">
            <a:noFill/>
            <a:miter lim="800000"/>
            <a:headEnd/>
            <a:tailEnd/>
          </a:ln>
        </p:spPr>
        <p:txBody>
          <a:bodyPr wrap="none">
            <a:spAutoFit/>
          </a:bodyPr>
          <a:lstStyle/>
          <a:p>
            <a:r>
              <a:rPr lang="en-US" altLang="en-US" sz="1600">
                <a:latin typeface="Symbol" pitchFamily="18" charset="2"/>
                <a:cs typeface="Arial" charset="0"/>
              </a:rPr>
              <a:t>a</a:t>
            </a:r>
          </a:p>
        </p:txBody>
      </p:sp>
      <p:sp>
        <p:nvSpPr>
          <p:cNvPr id="39966" name="Line 62"/>
          <p:cNvSpPr>
            <a:spLocks noChangeShapeType="1"/>
          </p:cNvSpPr>
          <p:nvPr/>
        </p:nvSpPr>
        <p:spPr bwMode="auto">
          <a:xfrm>
            <a:off x="9866313" y="1939925"/>
            <a:ext cx="0" cy="639763"/>
          </a:xfrm>
          <a:prstGeom prst="line">
            <a:avLst/>
          </a:prstGeom>
          <a:noFill/>
          <a:ln w="19050">
            <a:solidFill>
              <a:schemeClr val="tx1"/>
            </a:solidFill>
            <a:round/>
            <a:headEnd/>
            <a:tailEnd/>
          </a:ln>
        </p:spPr>
        <p:txBody>
          <a:bodyPr/>
          <a:lstStyle/>
          <a:p>
            <a:endParaRPr lang="en-US"/>
          </a:p>
        </p:txBody>
      </p:sp>
      <p:sp>
        <p:nvSpPr>
          <p:cNvPr id="39967" name="Line 63"/>
          <p:cNvSpPr>
            <a:spLocks noChangeShapeType="1"/>
          </p:cNvSpPr>
          <p:nvPr/>
        </p:nvSpPr>
        <p:spPr bwMode="auto">
          <a:xfrm>
            <a:off x="10191750" y="1951038"/>
            <a:ext cx="0" cy="639762"/>
          </a:xfrm>
          <a:prstGeom prst="line">
            <a:avLst/>
          </a:prstGeom>
          <a:noFill/>
          <a:ln w="19050">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2178"/>
                                        </p:tgtEl>
                                        <p:attrNameLst>
                                          <p:attrName>style.visibility</p:attrName>
                                        </p:attrNameLst>
                                      </p:cBhvr>
                                      <p:to>
                                        <p:strVal val="visible"/>
                                      </p:to>
                                    </p:set>
                                    <p:animEffect transition="in" filter="wipe(left)">
                                      <p:cBhvr>
                                        <p:cTn id="7" dur="2000"/>
                                        <p:tgtEl>
                                          <p:spTgt spid="92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nodeType="clickEffect">
                                  <p:stCondLst>
                                    <p:cond delay="0"/>
                                  </p:stCondLst>
                                  <p:childTnLst>
                                    <p:animEffect transition="out" filter="wipe(left)">
                                      <p:cBhvr>
                                        <p:cTn id="11" dur="2000"/>
                                        <p:tgtEl>
                                          <p:spTgt spid="92178"/>
                                        </p:tgtEl>
                                      </p:cBhvr>
                                    </p:animEffect>
                                    <p:set>
                                      <p:cBhvr>
                                        <p:cTn id="12" dur="1" fill="hold">
                                          <p:stCondLst>
                                            <p:cond delay="1999"/>
                                          </p:stCondLst>
                                        </p:cTn>
                                        <p:tgtEl>
                                          <p:spTgt spid="92178"/>
                                        </p:tgtEl>
                                        <p:attrNameLst>
                                          <p:attrName>style.visibility</p:attrName>
                                        </p:attrNameLst>
                                      </p:cBhvr>
                                      <p:to>
                                        <p:strVal val="hidden"/>
                                      </p:to>
                                    </p:set>
                                  </p:childTnLst>
                                </p:cTn>
                              </p:par>
                            </p:childTnLst>
                          </p:cTn>
                        </p:par>
                        <p:par>
                          <p:cTn id="13" fill="hold" nodeType="afterGroup">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92170"/>
                                        </p:tgtEl>
                                        <p:attrNameLst>
                                          <p:attrName>style.visibility</p:attrName>
                                        </p:attrNameLst>
                                      </p:cBhvr>
                                      <p:to>
                                        <p:strVal val="visible"/>
                                      </p:to>
                                    </p:set>
                                    <p:animEffect transition="in" filter="fade">
                                      <p:cBhvr>
                                        <p:cTn id="16" dur="2000"/>
                                        <p:tgtEl>
                                          <p:spTgt spid="92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Line 2"/>
          <p:cNvSpPr>
            <a:spLocks noChangeShapeType="1"/>
          </p:cNvSpPr>
          <p:nvPr/>
        </p:nvSpPr>
        <p:spPr bwMode="auto">
          <a:xfrm>
            <a:off x="7493000" y="2239963"/>
            <a:ext cx="6350" cy="2376487"/>
          </a:xfrm>
          <a:prstGeom prst="line">
            <a:avLst/>
          </a:prstGeom>
          <a:noFill/>
          <a:ln w="9525">
            <a:solidFill>
              <a:schemeClr val="tx1"/>
            </a:solidFill>
            <a:round/>
            <a:headEnd type="triangle" w="med" len="med"/>
            <a:tailEnd type="triangle" w="med" len="med"/>
          </a:ln>
        </p:spPr>
        <p:txBody>
          <a:bodyPr/>
          <a:lstStyle/>
          <a:p>
            <a:endParaRPr lang="en-US"/>
          </a:p>
        </p:txBody>
      </p:sp>
      <p:sp>
        <p:nvSpPr>
          <p:cNvPr id="40962" name="Line 3"/>
          <p:cNvSpPr>
            <a:spLocks noChangeShapeType="1"/>
          </p:cNvSpPr>
          <p:nvPr/>
        </p:nvSpPr>
        <p:spPr bwMode="auto">
          <a:xfrm flipH="1" flipV="1">
            <a:off x="8435975" y="3062288"/>
            <a:ext cx="0" cy="101600"/>
          </a:xfrm>
          <a:prstGeom prst="line">
            <a:avLst/>
          </a:prstGeom>
          <a:noFill/>
          <a:ln w="9525">
            <a:solidFill>
              <a:schemeClr val="tx1"/>
            </a:solidFill>
            <a:round/>
            <a:headEnd type="arrow" w="lg" len="lg"/>
            <a:tailEnd/>
          </a:ln>
        </p:spPr>
        <p:txBody>
          <a:bodyPr/>
          <a:lstStyle/>
          <a:p>
            <a:endParaRPr lang="en-US"/>
          </a:p>
        </p:txBody>
      </p:sp>
      <p:sp>
        <p:nvSpPr>
          <p:cNvPr id="40963" name="Line 4"/>
          <p:cNvSpPr>
            <a:spLocks noChangeShapeType="1"/>
          </p:cNvSpPr>
          <p:nvPr/>
        </p:nvSpPr>
        <p:spPr bwMode="auto">
          <a:xfrm>
            <a:off x="1801813" y="3432175"/>
            <a:ext cx="8247062" cy="0"/>
          </a:xfrm>
          <a:prstGeom prst="line">
            <a:avLst/>
          </a:prstGeom>
          <a:noFill/>
          <a:ln w="9525">
            <a:solidFill>
              <a:schemeClr val="tx1"/>
            </a:solidFill>
            <a:round/>
            <a:headEnd/>
            <a:tailEnd/>
          </a:ln>
        </p:spPr>
        <p:txBody>
          <a:bodyPr/>
          <a:lstStyle/>
          <a:p>
            <a:endParaRPr lang="en-US"/>
          </a:p>
        </p:txBody>
      </p:sp>
      <p:sp>
        <p:nvSpPr>
          <p:cNvPr id="93189" name="Line 5"/>
          <p:cNvSpPr>
            <a:spLocks noChangeShapeType="1"/>
          </p:cNvSpPr>
          <p:nvPr/>
        </p:nvSpPr>
        <p:spPr bwMode="auto">
          <a:xfrm>
            <a:off x="5341938" y="3305175"/>
            <a:ext cx="2252662" cy="293688"/>
          </a:xfrm>
          <a:prstGeom prst="line">
            <a:avLst/>
          </a:prstGeom>
          <a:noFill/>
          <a:ln w="19050">
            <a:solidFill>
              <a:srgbClr val="FF0000"/>
            </a:solidFill>
            <a:round/>
            <a:headEnd/>
            <a:tailEnd/>
          </a:ln>
        </p:spPr>
        <p:txBody>
          <a:bodyPr/>
          <a:lstStyle/>
          <a:p>
            <a:endParaRPr lang="en-US"/>
          </a:p>
        </p:txBody>
      </p:sp>
      <p:sp>
        <p:nvSpPr>
          <p:cNvPr id="93190" name="Arc 6"/>
          <p:cNvSpPr>
            <a:spLocks/>
          </p:cNvSpPr>
          <p:nvPr/>
        </p:nvSpPr>
        <p:spPr bwMode="auto">
          <a:xfrm flipV="1">
            <a:off x="9185275" y="3432175"/>
            <a:ext cx="495300" cy="539750"/>
          </a:xfrm>
          <a:custGeom>
            <a:avLst/>
            <a:gdLst>
              <a:gd name="T0" fmla="*/ 4608720 w 21600"/>
              <a:gd name="T1" fmla="*/ 0 h 19742"/>
              <a:gd name="T2" fmla="*/ 11357503 w 21600"/>
              <a:gd name="T3" fmla="*/ 14756868 h 19742"/>
              <a:gd name="T4" fmla="*/ 0 w 21600"/>
              <a:gd name="T5" fmla="*/ 14756868 h 19742"/>
              <a:gd name="T6" fmla="*/ 0 60000 65536"/>
              <a:gd name="T7" fmla="*/ 0 60000 65536"/>
              <a:gd name="T8" fmla="*/ 0 60000 65536"/>
              <a:gd name="T9" fmla="*/ 0 w 21600"/>
              <a:gd name="T10" fmla="*/ 0 h 19742"/>
              <a:gd name="T11" fmla="*/ 21600 w 21600"/>
              <a:gd name="T12" fmla="*/ 19742 h 19742"/>
            </a:gdLst>
            <a:ahLst/>
            <a:cxnLst>
              <a:cxn ang="T6">
                <a:pos x="T0" y="T1"/>
              </a:cxn>
              <a:cxn ang="T7">
                <a:pos x="T2" y="T3"/>
              </a:cxn>
              <a:cxn ang="T8">
                <a:pos x="T4" y="T5"/>
              </a:cxn>
            </a:cxnLst>
            <a:rect l="T9" t="T10" r="T11" b="T12"/>
            <a:pathLst>
              <a:path w="21600" h="19742" fill="none" extrusionOk="0">
                <a:moveTo>
                  <a:pt x="8764" y="0"/>
                </a:moveTo>
                <a:cubicBezTo>
                  <a:pt x="16569" y="3465"/>
                  <a:pt x="21600" y="11202"/>
                  <a:pt x="21600" y="19742"/>
                </a:cubicBezTo>
              </a:path>
              <a:path w="21600" h="19742" stroke="0" extrusionOk="0">
                <a:moveTo>
                  <a:pt x="8764" y="0"/>
                </a:moveTo>
                <a:cubicBezTo>
                  <a:pt x="16569" y="3465"/>
                  <a:pt x="21600" y="11202"/>
                  <a:pt x="21600" y="19742"/>
                </a:cubicBezTo>
                <a:lnTo>
                  <a:pt x="0" y="19742"/>
                </a:lnTo>
                <a:lnTo>
                  <a:pt x="8764" y="0"/>
                </a:lnTo>
                <a:close/>
              </a:path>
            </a:pathLst>
          </a:custGeom>
          <a:noFill/>
          <a:ln w="9525">
            <a:solidFill>
              <a:schemeClr val="tx1"/>
            </a:solidFill>
            <a:round/>
            <a:headEnd/>
            <a:tailEnd/>
          </a:ln>
        </p:spPr>
        <p:txBody>
          <a:bodyPr wrap="none" anchor="ctr"/>
          <a:lstStyle/>
          <a:p>
            <a:endParaRPr lang="en-US"/>
          </a:p>
        </p:txBody>
      </p:sp>
      <p:sp>
        <p:nvSpPr>
          <p:cNvPr id="40966" name="Arc 7"/>
          <p:cNvSpPr>
            <a:spLocks/>
          </p:cNvSpPr>
          <p:nvPr/>
        </p:nvSpPr>
        <p:spPr bwMode="auto">
          <a:xfrm flipV="1">
            <a:off x="5329238" y="3368675"/>
            <a:ext cx="1893887" cy="247650"/>
          </a:xfrm>
          <a:custGeom>
            <a:avLst/>
            <a:gdLst>
              <a:gd name="T0" fmla="*/ 161681557 w 21600"/>
              <a:gd name="T1" fmla="*/ 0 h 4926"/>
              <a:gd name="T2" fmla="*/ 166055908 w 21600"/>
              <a:gd name="T3" fmla="*/ 12450368 h 4926"/>
              <a:gd name="T4" fmla="*/ 0 w 21600"/>
              <a:gd name="T5" fmla="*/ 12450368 h 4926"/>
              <a:gd name="T6" fmla="*/ 0 60000 65536"/>
              <a:gd name="T7" fmla="*/ 0 60000 65536"/>
              <a:gd name="T8" fmla="*/ 0 60000 65536"/>
              <a:gd name="T9" fmla="*/ 0 w 21600"/>
              <a:gd name="T10" fmla="*/ 0 h 4926"/>
              <a:gd name="T11" fmla="*/ 21600 w 21600"/>
              <a:gd name="T12" fmla="*/ 4926 h 4926"/>
            </a:gdLst>
            <a:ahLst/>
            <a:cxnLst>
              <a:cxn ang="T6">
                <a:pos x="T0" y="T1"/>
              </a:cxn>
              <a:cxn ang="T7">
                <a:pos x="T2" y="T3"/>
              </a:cxn>
              <a:cxn ang="T8">
                <a:pos x="T4" y="T5"/>
              </a:cxn>
            </a:cxnLst>
            <a:rect l="T9" t="T10" r="T11" b="T12"/>
            <a:pathLst>
              <a:path w="21600" h="4926" fill="none" extrusionOk="0">
                <a:moveTo>
                  <a:pt x="21030" y="0"/>
                </a:moveTo>
                <a:cubicBezTo>
                  <a:pt x="21409" y="1614"/>
                  <a:pt x="21600" y="3267"/>
                  <a:pt x="21600" y="4926"/>
                </a:cubicBezTo>
              </a:path>
              <a:path w="21600" h="4926" stroke="0" extrusionOk="0">
                <a:moveTo>
                  <a:pt x="21030" y="0"/>
                </a:moveTo>
                <a:cubicBezTo>
                  <a:pt x="21409" y="1614"/>
                  <a:pt x="21600" y="3267"/>
                  <a:pt x="21600" y="4926"/>
                </a:cubicBezTo>
                <a:lnTo>
                  <a:pt x="0" y="4926"/>
                </a:lnTo>
                <a:lnTo>
                  <a:pt x="21030" y="0"/>
                </a:lnTo>
                <a:close/>
              </a:path>
            </a:pathLst>
          </a:custGeom>
          <a:noFill/>
          <a:ln w="9525">
            <a:solidFill>
              <a:schemeClr val="tx1"/>
            </a:solidFill>
            <a:round/>
            <a:headEnd/>
            <a:tailEnd/>
          </a:ln>
        </p:spPr>
        <p:txBody>
          <a:bodyPr wrap="none" anchor="ctr"/>
          <a:lstStyle/>
          <a:p>
            <a:endParaRPr lang="en-US"/>
          </a:p>
        </p:txBody>
      </p:sp>
      <p:sp>
        <p:nvSpPr>
          <p:cNvPr id="93192" name="Text Box 8"/>
          <p:cNvSpPr txBox="1">
            <a:spLocks noChangeArrowheads="1"/>
          </p:cNvSpPr>
          <p:nvPr/>
        </p:nvSpPr>
        <p:spPr bwMode="auto">
          <a:xfrm>
            <a:off x="6916738" y="3062288"/>
            <a:ext cx="349250" cy="338137"/>
          </a:xfrm>
          <a:prstGeom prst="rect">
            <a:avLst/>
          </a:prstGeom>
          <a:noFill/>
          <a:ln w="9525">
            <a:noFill/>
            <a:miter lim="800000"/>
            <a:headEnd/>
            <a:tailEnd/>
          </a:ln>
        </p:spPr>
        <p:txBody>
          <a:bodyPr wrap="none">
            <a:spAutoFit/>
          </a:bodyPr>
          <a:lstStyle/>
          <a:p>
            <a:r>
              <a:rPr lang="en-US" altLang="en-US" sz="1600">
                <a:latin typeface="Symbol" pitchFamily="18" charset="2"/>
              </a:rPr>
              <a:t>q</a:t>
            </a:r>
            <a:r>
              <a:rPr lang="en-US" altLang="en-US" sz="1600"/>
              <a:t>i</a:t>
            </a:r>
            <a:endParaRPr lang="en-US" altLang="en-US" sz="1600">
              <a:latin typeface="Symbol" pitchFamily="18" charset="2"/>
            </a:endParaRPr>
          </a:p>
        </p:txBody>
      </p:sp>
      <p:sp>
        <p:nvSpPr>
          <p:cNvPr id="93193" name="Text Box 9"/>
          <p:cNvSpPr txBox="1">
            <a:spLocks noChangeArrowheads="1"/>
          </p:cNvSpPr>
          <p:nvPr/>
        </p:nvSpPr>
        <p:spPr bwMode="auto">
          <a:xfrm>
            <a:off x="9490075" y="3698875"/>
            <a:ext cx="336550" cy="338138"/>
          </a:xfrm>
          <a:prstGeom prst="rect">
            <a:avLst/>
          </a:prstGeom>
          <a:noFill/>
          <a:ln w="9525">
            <a:noFill/>
            <a:miter lim="800000"/>
            <a:headEnd/>
            <a:tailEnd/>
          </a:ln>
        </p:spPr>
        <p:txBody>
          <a:bodyPr wrap="none">
            <a:spAutoFit/>
          </a:bodyPr>
          <a:lstStyle/>
          <a:p>
            <a:r>
              <a:rPr lang="en-US" altLang="en-US" sz="1600">
                <a:latin typeface="Symbol" pitchFamily="18" charset="2"/>
              </a:rPr>
              <a:t>q</a:t>
            </a:r>
            <a:r>
              <a:rPr lang="en-US" altLang="en-US" sz="1600" baseline="-25000"/>
              <a:t>f</a:t>
            </a:r>
          </a:p>
        </p:txBody>
      </p:sp>
      <p:sp>
        <p:nvSpPr>
          <p:cNvPr id="40969" name="Line 10"/>
          <p:cNvSpPr>
            <a:spLocks noChangeShapeType="1"/>
          </p:cNvSpPr>
          <p:nvPr/>
        </p:nvSpPr>
        <p:spPr bwMode="auto">
          <a:xfrm flipH="1">
            <a:off x="8435975" y="3836988"/>
            <a:ext cx="0" cy="93662"/>
          </a:xfrm>
          <a:prstGeom prst="line">
            <a:avLst/>
          </a:prstGeom>
          <a:noFill/>
          <a:ln w="9525">
            <a:solidFill>
              <a:schemeClr val="tx1"/>
            </a:solidFill>
            <a:round/>
            <a:headEnd type="arrow" w="lg" len="lg"/>
            <a:tailEnd/>
          </a:ln>
        </p:spPr>
        <p:txBody>
          <a:bodyPr/>
          <a:lstStyle/>
          <a:p>
            <a:endParaRPr lang="en-US"/>
          </a:p>
        </p:txBody>
      </p:sp>
      <p:sp>
        <p:nvSpPr>
          <p:cNvPr id="40970" name="Line 11"/>
          <p:cNvSpPr>
            <a:spLocks noChangeShapeType="1"/>
          </p:cNvSpPr>
          <p:nvPr/>
        </p:nvSpPr>
        <p:spPr bwMode="auto">
          <a:xfrm flipV="1">
            <a:off x="8435975" y="3116263"/>
            <a:ext cx="0" cy="735012"/>
          </a:xfrm>
          <a:prstGeom prst="line">
            <a:avLst/>
          </a:prstGeom>
          <a:noFill/>
          <a:ln w="9525">
            <a:solidFill>
              <a:schemeClr val="tx1"/>
            </a:solidFill>
            <a:round/>
            <a:headEnd/>
            <a:tailEnd/>
          </a:ln>
        </p:spPr>
        <p:txBody>
          <a:bodyPr/>
          <a:lstStyle/>
          <a:p>
            <a:endParaRPr lang="en-US"/>
          </a:p>
        </p:txBody>
      </p:sp>
      <p:sp>
        <p:nvSpPr>
          <p:cNvPr id="40971" name="Line 12"/>
          <p:cNvSpPr>
            <a:spLocks noChangeShapeType="1"/>
          </p:cNvSpPr>
          <p:nvPr/>
        </p:nvSpPr>
        <p:spPr bwMode="auto">
          <a:xfrm>
            <a:off x="8755063" y="3429000"/>
            <a:ext cx="0" cy="1104900"/>
          </a:xfrm>
          <a:prstGeom prst="line">
            <a:avLst/>
          </a:prstGeom>
          <a:noFill/>
          <a:ln w="3175">
            <a:solidFill>
              <a:schemeClr val="tx1"/>
            </a:solidFill>
            <a:round/>
            <a:headEnd/>
            <a:tailEnd/>
          </a:ln>
        </p:spPr>
        <p:txBody>
          <a:bodyPr/>
          <a:lstStyle/>
          <a:p>
            <a:endParaRPr lang="en-US"/>
          </a:p>
        </p:txBody>
      </p:sp>
      <p:sp>
        <p:nvSpPr>
          <p:cNvPr id="40972" name="Line 13"/>
          <p:cNvSpPr>
            <a:spLocks noChangeShapeType="1"/>
          </p:cNvSpPr>
          <p:nvPr/>
        </p:nvSpPr>
        <p:spPr bwMode="auto">
          <a:xfrm>
            <a:off x="7497763" y="4484688"/>
            <a:ext cx="1249362" cy="0"/>
          </a:xfrm>
          <a:prstGeom prst="line">
            <a:avLst/>
          </a:prstGeom>
          <a:noFill/>
          <a:ln w="9525">
            <a:solidFill>
              <a:schemeClr val="tx1"/>
            </a:solidFill>
            <a:round/>
            <a:headEnd type="stealth" w="lg" len="lg"/>
            <a:tailEnd type="stealth" w="lg" len="lg"/>
          </a:ln>
        </p:spPr>
        <p:txBody>
          <a:bodyPr/>
          <a:lstStyle/>
          <a:p>
            <a:endParaRPr lang="en-US"/>
          </a:p>
        </p:txBody>
      </p:sp>
      <p:sp>
        <p:nvSpPr>
          <p:cNvPr id="40973" name="Line 14"/>
          <p:cNvSpPr>
            <a:spLocks noChangeShapeType="1"/>
          </p:cNvSpPr>
          <p:nvPr/>
        </p:nvSpPr>
        <p:spPr bwMode="auto">
          <a:xfrm>
            <a:off x="6237288" y="4484688"/>
            <a:ext cx="1249362" cy="0"/>
          </a:xfrm>
          <a:prstGeom prst="line">
            <a:avLst/>
          </a:prstGeom>
          <a:noFill/>
          <a:ln w="9525">
            <a:solidFill>
              <a:schemeClr val="tx1"/>
            </a:solidFill>
            <a:round/>
            <a:headEnd type="stealth" w="lg" len="lg"/>
            <a:tailEnd type="stealth" w="lg" len="lg"/>
          </a:ln>
        </p:spPr>
        <p:txBody>
          <a:bodyPr/>
          <a:lstStyle/>
          <a:p>
            <a:endParaRPr lang="en-US"/>
          </a:p>
        </p:txBody>
      </p:sp>
      <p:sp>
        <p:nvSpPr>
          <p:cNvPr id="40974" name="Line 15"/>
          <p:cNvSpPr>
            <a:spLocks noChangeShapeType="1"/>
          </p:cNvSpPr>
          <p:nvPr/>
        </p:nvSpPr>
        <p:spPr bwMode="auto">
          <a:xfrm>
            <a:off x="6229350" y="3429000"/>
            <a:ext cx="0" cy="1104900"/>
          </a:xfrm>
          <a:prstGeom prst="line">
            <a:avLst/>
          </a:prstGeom>
          <a:noFill/>
          <a:ln w="3175">
            <a:solidFill>
              <a:schemeClr val="tx1"/>
            </a:solidFill>
            <a:round/>
            <a:headEnd/>
            <a:tailEnd/>
          </a:ln>
        </p:spPr>
        <p:txBody>
          <a:bodyPr/>
          <a:lstStyle/>
          <a:p>
            <a:endParaRPr lang="en-US"/>
          </a:p>
        </p:txBody>
      </p:sp>
      <p:sp>
        <p:nvSpPr>
          <p:cNvPr id="40975" name="Line 16"/>
          <p:cNvSpPr>
            <a:spLocks noChangeShapeType="1"/>
          </p:cNvSpPr>
          <p:nvPr/>
        </p:nvSpPr>
        <p:spPr bwMode="auto">
          <a:xfrm>
            <a:off x="7505700" y="3581400"/>
            <a:ext cx="920750" cy="0"/>
          </a:xfrm>
          <a:prstGeom prst="line">
            <a:avLst/>
          </a:prstGeom>
          <a:noFill/>
          <a:ln w="28575">
            <a:solidFill>
              <a:srgbClr val="FF0000"/>
            </a:solidFill>
            <a:round/>
            <a:headEnd/>
            <a:tailEnd/>
          </a:ln>
        </p:spPr>
        <p:txBody>
          <a:bodyPr/>
          <a:lstStyle/>
          <a:p>
            <a:endParaRPr lang="en-US"/>
          </a:p>
        </p:txBody>
      </p:sp>
      <p:sp>
        <p:nvSpPr>
          <p:cNvPr id="40976" name="Line 17"/>
          <p:cNvSpPr>
            <a:spLocks noChangeShapeType="1"/>
          </p:cNvSpPr>
          <p:nvPr/>
        </p:nvSpPr>
        <p:spPr bwMode="auto">
          <a:xfrm flipV="1">
            <a:off x="8115300" y="3402013"/>
            <a:ext cx="0" cy="76200"/>
          </a:xfrm>
          <a:prstGeom prst="line">
            <a:avLst/>
          </a:prstGeom>
          <a:noFill/>
          <a:ln w="9525">
            <a:solidFill>
              <a:schemeClr val="tx1"/>
            </a:solidFill>
            <a:round/>
            <a:headEnd/>
            <a:tailEnd/>
          </a:ln>
        </p:spPr>
        <p:txBody>
          <a:bodyPr/>
          <a:lstStyle/>
          <a:p>
            <a:endParaRPr lang="en-US"/>
          </a:p>
        </p:txBody>
      </p:sp>
      <p:sp>
        <p:nvSpPr>
          <p:cNvPr id="40977" name="Line 18"/>
          <p:cNvSpPr>
            <a:spLocks noChangeShapeType="1"/>
          </p:cNvSpPr>
          <p:nvPr/>
        </p:nvSpPr>
        <p:spPr bwMode="auto">
          <a:xfrm flipV="1">
            <a:off x="8755063" y="3390900"/>
            <a:ext cx="0" cy="76200"/>
          </a:xfrm>
          <a:prstGeom prst="line">
            <a:avLst/>
          </a:prstGeom>
          <a:noFill/>
          <a:ln w="9525">
            <a:solidFill>
              <a:schemeClr val="tx1"/>
            </a:solidFill>
            <a:round/>
            <a:headEnd/>
            <a:tailEnd/>
          </a:ln>
        </p:spPr>
        <p:txBody>
          <a:bodyPr/>
          <a:lstStyle/>
          <a:p>
            <a:endParaRPr lang="en-US"/>
          </a:p>
        </p:txBody>
      </p:sp>
      <p:sp>
        <p:nvSpPr>
          <p:cNvPr id="40978" name="Line 19"/>
          <p:cNvSpPr>
            <a:spLocks noChangeShapeType="1"/>
          </p:cNvSpPr>
          <p:nvPr/>
        </p:nvSpPr>
        <p:spPr bwMode="auto">
          <a:xfrm flipH="1">
            <a:off x="8435975" y="3836988"/>
            <a:ext cx="0" cy="93662"/>
          </a:xfrm>
          <a:prstGeom prst="line">
            <a:avLst/>
          </a:prstGeom>
          <a:noFill/>
          <a:ln w="9525">
            <a:solidFill>
              <a:schemeClr val="tx1"/>
            </a:solidFill>
            <a:round/>
            <a:headEnd type="arrow" w="lg" len="lg"/>
            <a:tailEnd/>
          </a:ln>
        </p:spPr>
        <p:txBody>
          <a:bodyPr/>
          <a:lstStyle/>
          <a:p>
            <a:endParaRPr lang="en-US"/>
          </a:p>
        </p:txBody>
      </p:sp>
      <p:sp>
        <p:nvSpPr>
          <p:cNvPr id="40979" name="Text Box 20"/>
          <p:cNvSpPr txBox="1">
            <a:spLocks noChangeArrowheads="1"/>
          </p:cNvSpPr>
          <p:nvPr/>
        </p:nvSpPr>
        <p:spPr bwMode="auto">
          <a:xfrm>
            <a:off x="8445500" y="3660775"/>
            <a:ext cx="322263" cy="338138"/>
          </a:xfrm>
          <a:prstGeom prst="rect">
            <a:avLst/>
          </a:prstGeom>
          <a:noFill/>
          <a:ln w="9525">
            <a:noFill/>
            <a:miter lim="800000"/>
            <a:headEnd/>
            <a:tailEnd/>
          </a:ln>
        </p:spPr>
        <p:txBody>
          <a:bodyPr wrap="none">
            <a:spAutoFit/>
          </a:bodyPr>
          <a:lstStyle/>
          <a:p>
            <a:r>
              <a:rPr lang="en-US" altLang="en-US" sz="1600"/>
              <a:t>f</a:t>
            </a:r>
            <a:r>
              <a:rPr lang="en-US" altLang="en-US" sz="1600" baseline="-25000"/>
              <a:t>2</a:t>
            </a:r>
          </a:p>
        </p:txBody>
      </p:sp>
      <p:sp>
        <p:nvSpPr>
          <p:cNvPr id="40980" name="Line 21"/>
          <p:cNvSpPr>
            <a:spLocks noChangeShapeType="1"/>
          </p:cNvSpPr>
          <p:nvPr/>
        </p:nvSpPr>
        <p:spPr bwMode="auto">
          <a:xfrm>
            <a:off x="8426450" y="4043363"/>
            <a:ext cx="320675" cy="0"/>
          </a:xfrm>
          <a:prstGeom prst="line">
            <a:avLst/>
          </a:prstGeom>
          <a:noFill/>
          <a:ln w="9525">
            <a:solidFill>
              <a:schemeClr val="tx1"/>
            </a:solidFill>
            <a:round/>
            <a:headEnd type="stealth" w="lg" len="lg"/>
            <a:tailEnd type="stealth" w="lg" len="lg"/>
          </a:ln>
        </p:spPr>
        <p:txBody>
          <a:bodyPr/>
          <a:lstStyle/>
          <a:p>
            <a:endParaRPr lang="en-US"/>
          </a:p>
        </p:txBody>
      </p:sp>
      <p:sp>
        <p:nvSpPr>
          <p:cNvPr id="40981" name="Text Box 22"/>
          <p:cNvSpPr txBox="1">
            <a:spLocks noChangeArrowheads="1"/>
          </p:cNvSpPr>
          <p:nvPr/>
        </p:nvSpPr>
        <p:spPr bwMode="auto">
          <a:xfrm>
            <a:off x="8023225" y="4030663"/>
            <a:ext cx="322263" cy="338137"/>
          </a:xfrm>
          <a:prstGeom prst="rect">
            <a:avLst/>
          </a:prstGeom>
          <a:noFill/>
          <a:ln w="9525">
            <a:noFill/>
            <a:miter lim="800000"/>
            <a:headEnd/>
            <a:tailEnd/>
          </a:ln>
        </p:spPr>
        <p:txBody>
          <a:bodyPr wrap="none">
            <a:spAutoFit/>
          </a:bodyPr>
          <a:lstStyle/>
          <a:p>
            <a:r>
              <a:rPr lang="en-US" altLang="en-US" sz="1600"/>
              <a:t>f</a:t>
            </a:r>
            <a:r>
              <a:rPr lang="en-US" altLang="en-US" sz="1600" baseline="-25000"/>
              <a:t>1</a:t>
            </a:r>
          </a:p>
        </p:txBody>
      </p:sp>
      <p:sp>
        <p:nvSpPr>
          <p:cNvPr id="40982" name="Text Box 23"/>
          <p:cNvSpPr txBox="1">
            <a:spLocks noChangeArrowheads="1"/>
          </p:cNvSpPr>
          <p:nvPr/>
        </p:nvSpPr>
        <p:spPr bwMode="auto">
          <a:xfrm>
            <a:off x="6583363" y="4049713"/>
            <a:ext cx="322262" cy="338137"/>
          </a:xfrm>
          <a:prstGeom prst="rect">
            <a:avLst/>
          </a:prstGeom>
          <a:noFill/>
          <a:ln w="9525">
            <a:noFill/>
            <a:miter lim="800000"/>
            <a:headEnd/>
            <a:tailEnd/>
          </a:ln>
        </p:spPr>
        <p:txBody>
          <a:bodyPr wrap="none">
            <a:spAutoFit/>
          </a:bodyPr>
          <a:lstStyle/>
          <a:p>
            <a:r>
              <a:rPr lang="en-US" altLang="en-US" sz="1600"/>
              <a:t>f</a:t>
            </a:r>
            <a:r>
              <a:rPr lang="en-US" altLang="en-US" sz="1600" baseline="-25000"/>
              <a:t>1</a:t>
            </a:r>
          </a:p>
        </p:txBody>
      </p:sp>
      <p:sp>
        <p:nvSpPr>
          <p:cNvPr id="40983" name="Line 24"/>
          <p:cNvSpPr>
            <a:spLocks noChangeShapeType="1"/>
          </p:cNvSpPr>
          <p:nvPr/>
        </p:nvSpPr>
        <p:spPr bwMode="auto">
          <a:xfrm>
            <a:off x="8113713" y="3429000"/>
            <a:ext cx="1373187" cy="609600"/>
          </a:xfrm>
          <a:prstGeom prst="line">
            <a:avLst/>
          </a:prstGeom>
          <a:noFill/>
          <a:ln w="9525">
            <a:solidFill>
              <a:srgbClr val="FF0000"/>
            </a:solidFill>
            <a:round/>
            <a:headEnd/>
            <a:tailEnd/>
          </a:ln>
        </p:spPr>
        <p:txBody>
          <a:bodyPr/>
          <a:lstStyle/>
          <a:p>
            <a:endParaRPr lang="en-US"/>
          </a:p>
        </p:txBody>
      </p:sp>
      <p:sp>
        <p:nvSpPr>
          <p:cNvPr id="40984" name="Line 25"/>
          <p:cNvSpPr>
            <a:spLocks noChangeShapeType="1"/>
          </p:cNvSpPr>
          <p:nvPr/>
        </p:nvSpPr>
        <p:spPr bwMode="auto">
          <a:xfrm>
            <a:off x="8448675" y="3584575"/>
            <a:ext cx="1046163" cy="454025"/>
          </a:xfrm>
          <a:prstGeom prst="line">
            <a:avLst/>
          </a:prstGeom>
          <a:noFill/>
          <a:ln w="28575">
            <a:solidFill>
              <a:srgbClr val="FF0000"/>
            </a:solidFill>
            <a:round/>
            <a:headEnd/>
            <a:tailEnd/>
          </a:ln>
        </p:spPr>
        <p:txBody>
          <a:bodyPr/>
          <a:lstStyle/>
          <a:p>
            <a:endParaRPr lang="en-US"/>
          </a:p>
        </p:txBody>
      </p:sp>
      <p:sp>
        <p:nvSpPr>
          <p:cNvPr id="40985" name="Text Box 26"/>
          <p:cNvSpPr txBox="1">
            <a:spLocks noChangeArrowheads="1"/>
          </p:cNvSpPr>
          <p:nvPr/>
        </p:nvSpPr>
        <p:spPr bwMode="auto">
          <a:xfrm>
            <a:off x="3532188" y="473075"/>
            <a:ext cx="4054475" cy="338138"/>
          </a:xfrm>
          <a:prstGeom prst="rect">
            <a:avLst/>
          </a:prstGeom>
          <a:noFill/>
          <a:ln w="9525">
            <a:noFill/>
            <a:miter lim="800000"/>
            <a:headEnd/>
            <a:tailEnd/>
          </a:ln>
        </p:spPr>
        <p:txBody>
          <a:bodyPr wrap="none">
            <a:spAutoFit/>
          </a:bodyPr>
          <a:lstStyle/>
          <a:p>
            <a:r>
              <a:rPr lang="en-US" altLang="en-US" sz="1600">
                <a:cs typeface="Arial" charset="0"/>
              </a:rPr>
              <a:t>Beam expander – reducer: use ABCD Matrices</a:t>
            </a:r>
          </a:p>
        </p:txBody>
      </p:sp>
      <p:grpSp>
        <p:nvGrpSpPr>
          <p:cNvPr id="40986" name="Group 27"/>
          <p:cNvGrpSpPr>
            <a:grpSpLocks/>
          </p:cNvGrpSpPr>
          <p:nvPr/>
        </p:nvGrpSpPr>
        <p:grpSpPr bwMode="auto">
          <a:xfrm>
            <a:off x="9155113" y="574675"/>
            <a:ext cx="711200" cy="684213"/>
            <a:chOff x="570" y="1303"/>
            <a:chExt cx="448" cy="431"/>
          </a:xfrm>
        </p:grpSpPr>
        <p:sp>
          <p:nvSpPr>
            <p:cNvPr id="40994" name="Text Box 28"/>
            <p:cNvSpPr txBox="1">
              <a:spLocks noChangeArrowheads="1"/>
            </p:cNvSpPr>
            <p:nvPr/>
          </p:nvSpPr>
          <p:spPr bwMode="auto">
            <a:xfrm>
              <a:off x="601" y="1303"/>
              <a:ext cx="407" cy="368"/>
            </a:xfrm>
            <a:prstGeom prst="rect">
              <a:avLst/>
            </a:prstGeom>
            <a:noFill/>
            <a:ln w="9525">
              <a:noFill/>
              <a:miter lim="800000"/>
              <a:headEnd/>
              <a:tailEnd/>
            </a:ln>
          </p:spPr>
          <p:txBody>
            <a:bodyPr wrap="none">
              <a:spAutoFit/>
            </a:bodyPr>
            <a:lstStyle/>
            <a:p>
              <a:pPr marL="342900" indent="-342900">
                <a:buFontTx/>
                <a:buAutoNum type="arabicPlain"/>
              </a:pPr>
              <a:r>
                <a:rPr lang="en-US" altLang="en-US" sz="1600">
                  <a:cs typeface="Arial" charset="0"/>
                </a:rPr>
                <a:t>d</a:t>
              </a:r>
            </a:p>
            <a:p>
              <a:pPr marL="342900" indent="-342900"/>
              <a:r>
                <a:rPr lang="en-US" altLang="en-US" sz="1600">
                  <a:cs typeface="Arial" charset="0"/>
                </a:rPr>
                <a:t>0     1</a:t>
              </a:r>
            </a:p>
          </p:txBody>
        </p:sp>
        <p:sp>
          <p:nvSpPr>
            <p:cNvPr id="40995" name="Line 29"/>
            <p:cNvSpPr>
              <a:spLocks noChangeShapeType="1"/>
            </p:cNvSpPr>
            <p:nvPr/>
          </p:nvSpPr>
          <p:spPr bwMode="auto">
            <a:xfrm>
              <a:off x="570" y="1319"/>
              <a:ext cx="0" cy="403"/>
            </a:xfrm>
            <a:prstGeom prst="line">
              <a:avLst/>
            </a:prstGeom>
            <a:noFill/>
            <a:ln w="19050">
              <a:solidFill>
                <a:schemeClr val="tx1"/>
              </a:solidFill>
              <a:round/>
              <a:headEnd/>
              <a:tailEnd/>
            </a:ln>
          </p:spPr>
          <p:txBody>
            <a:bodyPr/>
            <a:lstStyle/>
            <a:p>
              <a:endParaRPr lang="en-US"/>
            </a:p>
          </p:txBody>
        </p:sp>
        <p:sp>
          <p:nvSpPr>
            <p:cNvPr id="40996" name="Line 30"/>
            <p:cNvSpPr>
              <a:spLocks noChangeShapeType="1"/>
            </p:cNvSpPr>
            <p:nvPr/>
          </p:nvSpPr>
          <p:spPr bwMode="auto">
            <a:xfrm>
              <a:off x="1018" y="1331"/>
              <a:ext cx="0" cy="403"/>
            </a:xfrm>
            <a:prstGeom prst="line">
              <a:avLst/>
            </a:prstGeom>
            <a:noFill/>
            <a:ln w="19050">
              <a:solidFill>
                <a:schemeClr val="tx1"/>
              </a:solidFill>
              <a:round/>
              <a:headEnd/>
              <a:tailEnd/>
            </a:ln>
          </p:spPr>
          <p:txBody>
            <a:bodyPr/>
            <a:lstStyle/>
            <a:p>
              <a:endParaRPr lang="en-US"/>
            </a:p>
          </p:txBody>
        </p:sp>
      </p:grpSp>
      <p:sp>
        <p:nvSpPr>
          <p:cNvPr id="40987" name="Text Box 31"/>
          <p:cNvSpPr txBox="1">
            <a:spLocks noChangeArrowheads="1"/>
          </p:cNvSpPr>
          <p:nvPr/>
        </p:nvSpPr>
        <p:spPr bwMode="auto">
          <a:xfrm>
            <a:off x="9172575" y="1346200"/>
            <a:ext cx="841375" cy="584200"/>
          </a:xfrm>
          <a:prstGeom prst="rect">
            <a:avLst/>
          </a:prstGeom>
          <a:noFill/>
          <a:ln w="9525">
            <a:noFill/>
            <a:miter lim="800000"/>
            <a:headEnd/>
            <a:tailEnd/>
          </a:ln>
        </p:spPr>
        <p:txBody>
          <a:bodyPr wrap="none">
            <a:spAutoFit/>
          </a:bodyPr>
          <a:lstStyle/>
          <a:p>
            <a:pPr marL="342900" indent="-342900">
              <a:buFontTx/>
              <a:buAutoNum type="arabicPlain"/>
            </a:pPr>
            <a:r>
              <a:rPr lang="en-US" altLang="en-US" sz="1600">
                <a:cs typeface="Arial" charset="0"/>
              </a:rPr>
              <a:t>    0</a:t>
            </a:r>
          </a:p>
          <a:p>
            <a:pPr marL="342900" indent="-342900"/>
            <a:r>
              <a:rPr lang="en-US" altLang="en-US" sz="1600">
                <a:cs typeface="Arial" charset="0"/>
              </a:rPr>
              <a:t>-1/f     1</a:t>
            </a:r>
          </a:p>
        </p:txBody>
      </p:sp>
      <p:sp>
        <p:nvSpPr>
          <p:cNvPr id="40988" name="Line 32"/>
          <p:cNvSpPr>
            <a:spLocks noChangeShapeType="1"/>
          </p:cNvSpPr>
          <p:nvPr/>
        </p:nvSpPr>
        <p:spPr bwMode="auto">
          <a:xfrm>
            <a:off x="9183688" y="1403350"/>
            <a:ext cx="0" cy="639763"/>
          </a:xfrm>
          <a:prstGeom prst="line">
            <a:avLst/>
          </a:prstGeom>
          <a:noFill/>
          <a:ln w="19050">
            <a:solidFill>
              <a:schemeClr val="tx1"/>
            </a:solidFill>
            <a:round/>
            <a:headEnd/>
            <a:tailEnd/>
          </a:ln>
        </p:spPr>
        <p:txBody>
          <a:bodyPr/>
          <a:lstStyle/>
          <a:p>
            <a:endParaRPr lang="en-US"/>
          </a:p>
        </p:txBody>
      </p:sp>
      <p:sp>
        <p:nvSpPr>
          <p:cNvPr id="40989" name="Line 33"/>
          <p:cNvSpPr>
            <a:spLocks noChangeShapeType="1"/>
          </p:cNvSpPr>
          <p:nvPr/>
        </p:nvSpPr>
        <p:spPr bwMode="auto">
          <a:xfrm>
            <a:off x="10047288" y="1339850"/>
            <a:ext cx="0" cy="639763"/>
          </a:xfrm>
          <a:prstGeom prst="line">
            <a:avLst/>
          </a:prstGeom>
          <a:noFill/>
          <a:ln w="19050">
            <a:solidFill>
              <a:schemeClr val="tx1"/>
            </a:solidFill>
            <a:round/>
            <a:headEnd/>
            <a:tailEnd/>
          </a:ln>
        </p:spPr>
        <p:txBody>
          <a:bodyPr/>
          <a:lstStyle/>
          <a:p>
            <a:endParaRPr lang="en-US"/>
          </a:p>
        </p:txBody>
      </p:sp>
      <p:sp>
        <p:nvSpPr>
          <p:cNvPr id="40990" name="Text Box 34"/>
          <p:cNvSpPr txBox="1">
            <a:spLocks noChangeArrowheads="1"/>
          </p:cNvSpPr>
          <p:nvPr/>
        </p:nvSpPr>
        <p:spPr bwMode="auto">
          <a:xfrm>
            <a:off x="10025063" y="1987550"/>
            <a:ext cx="287337" cy="338138"/>
          </a:xfrm>
          <a:prstGeom prst="rect">
            <a:avLst/>
          </a:prstGeom>
          <a:noFill/>
          <a:ln w="9525">
            <a:noFill/>
            <a:miter lim="800000"/>
            <a:headEnd/>
            <a:tailEnd/>
          </a:ln>
        </p:spPr>
        <p:txBody>
          <a:bodyPr wrap="none">
            <a:spAutoFit/>
          </a:bodyPr>
          <a:lstStyle/>
          <a:p>
            <a:r>
              <a:rPr lang="en-US" altLang="en-US" sz="1600">
                <a:cs typeface="Arial" charset="0"/>
              </a:rPr>
              <a:t>y</a:t>
            </a:r>
          </a:p>
        </p:txBody>
      </p:sp>
      <p:sp>
        <p:nvSpPr>
          <p:cNvPr id="40991" name="Text Box 35"/>
          <p:cNvSpPr txBox="1">
            <a:spLocks noChangeArrowheads="1"/>
          </p:cNvSpPr>
          <p:nvPr/>
        </p:nvSpPr>
        <p:spPr bwMode="auto">
          <a:xfrm>
            <a:off x="10034588" y="2349500"/>
            <a:ext cx="314325" cy="338138"/>
          </a:xfrm>
          <a:prstGeom prst="rect">
            <a:avLst/>
          </a:prstGeom>
          <a:noFill/>
          <a:ln w="9525">
            <a:noFill/>
            <a:miter lim="800000"/>
            <a:headEnd/>
            <a:tailEnd/>
          </a:ln>
        </p:spPr>
        <p:txBody>
          <a:bodyPr wrap="none">
            <a:spAutoFit/>
          </a:bodyPr>
          <a:lstStyle/>
          <a:p>
            <a:r>
              <a:rPr lang="en-US" altLang="en-US" sz="1600">
                <a:latin typeface="Symbol" pitchFamily="18" charset="2"/>
                <a:cs typeface="Arial" charset="0"/>
              </a:rPr>
              <a:t>a</a:t>
            </a:r>
          </a:p>
        </p:txBody>
      </p:sp>
      <p:sp>
        <p:nvSpPr>
          <p:cNvPr id="40992" name="Line 36"/>
          <p:cNvSpPr>
            <a:spLocks noChangeShapeType="1"/>
          </p:cNvSpPr>
          <p:nvPr/>
        </p:nvSpPr>
        <p:spPr bwMode="auto">
          <a:xfrm>
            <a:off x="10018713" y="2092325"/>
            <a:ext cx="0" cy="639763"/>
          </a:xfrm>
          <a:prstGeom prst="line">
            <a:avLst/>
          </a:prstGeom>
          <a:noFill/>
          <a:ln w="19050">
            <a:solidFill>
              <a:schemeClr val="tx1"/>
            </a:solidFill>
            <a:round/>
            <a:headEnd/>
            <a:tailEnd/>
          </a:ln>
        </p:spPr>
        <p:txBody>
          <a:bodyPr/>
          <a:lstStyle/>
          <a:p>
            <a:endParaRPr lang="en-US"/>
          </a:p>
        </p:txBody>
      </p:sp>
      <p:sp>
        <p:nvSpPr>
          <p:cNvPr id="40993" name="Line 37"/>
          <p:cNvSpPr>
            <a:spLocks noChangeShapeType="1"/>
          </p:cNvSpPr>
          <p:nvPr/>
        </p:nvSpPr>
        <p:spPr bwMode="auto">
          <a:xfrm>
            <a:off x="10344150" y="2103438"/>
            <a:ext cx="0" cy="639762"/>
          </a:xfrm>
          <a:prstGeom prst="line">
            <a:avLst/>
          </a:prstGeom>
          <a:noFill/>
          <a:ln w="19050">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189"/>
                                        </p:tgtEl>
                                        <p:attrNameLst>
                                          <p:attrName>style.visibility</p:attrName>
                                        </p:attrNameLst>
                                      </p:cBhvr>
                                      <p:to>
                                        <p:strVal val="visible"/>
                                      </p:to>
                                    </p:set>
                                    <p:animEffect transition="in" filter="wipe(left)">
                                      <p:cBhvr>
                                        <p:cTn id="7" dur="3000"/>
                                        <p:tgtEl>
                                          <p:spTgt spid="93189"/>
                                        </p:tgtEl>
                                      </p:cBhvr>
                                    </p:animEffect>
                                  </p:childTnLst>
                                </p:cTn>
                              </p:par>
                            </p:childTnLst>
                          </p:cTn>
                        </p:par>
                        <p:par>
                          <p:cTn id="8" fill="hold" nodeType="afterGroup">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93192"/>
                                        </p:tgtEl>
                                        <p:attrNameLst>
                                          <p:attrName>style.visibility</p:attrName>
                                        </p:attrNameLst>
                                      </p:cBhvr>
                                      <p:to>
                                        <p:strVal val="visible"/>
                                      </p:to>
                                    </p:set>
                                    <p:animEffect transition="in" filter="fade">
                                      <p:cBhvr>
                                        <p:cTn id="11" dur="2000"/>
                                        <p:tgtEl>
                                          <p:spTgt spid="93192"/>
                                        </p:tgtEl>
                                      </p:cBhvr>
                                    </p:animEffect>
                                  </p:childTnLst>
                                </p:cTn>
                              </p:par>
                            </p:childTnLst>
                          </p:cTn>
                        </p:par>
                        <p:par>
                          <p:cTn id="12" fill="hold" nodeType="afterGroup">
                            <p:stCondLst>
                              <p:cond delay="5000"/>
                            </p:stCondLst>
                            <p:childTnLst>
                              <p:par>
                                <p:cTn id="13" presetID="10" presetClass="entr" presetSubtype="0" fill="hold" grpId="0" nodeType="afterEffect">
                                  <p:stCondLst>
                                    <p:cond delay="0"/>
                                  </p:stCondLst>
                                  <p:childTnLst>
                                    <p:set>
                                      <p:cBhvr>
                                        <p:cTn id="14" dur="1" fill="hold">
                                          <p:stCondLst>
                                            <p:cond delay="0"/>
                                          </p:stCondLst>
                                        </p:cTn>
                                        <p:tgtEl>
                                          <p:spTgt spid="93193"/>
                                        </p:tgtEl>
                                        <p:attrNameLst>
                                          <p:attrName>style.visibility</p:attrName>
                                        </p:attrNameLst>
                                      </p:cBhvr>
                                      <p:to>
                                        <p:strVal val="visible"/>
                                      </p:to>
                                    </p:set>
                                    <p:animEffect transition="in" filter="fade">
                                      <p:cBhvr>
                                        <p:cTn id="15" dur="2000"/>
                                        <p:tgtEl>
                                          <p:spTgt spid="93193"/>
                                        </p:tgtEl>
                                      </p:cBhvr>
                                    </p:animEffect>
                                  </p:childTnLst>
                                </p:cTn>
                              </p:par>
                            </p:childTnLst>
                          </p:cTn>
                        </p:par>
                        <p:par>
                          <p:cTn id="16" fill="hold" nodeType="afterGroup">
                            <p:stCondLst>
                              <p:cond delay="7000"/>
                            </p:stCondLst>
                            <p:childTnLst>
                              <p:par>
                                <p:cTn id="17" presetID="22" presetClass="entr" presetSubtype="1" fill="hold" grpId="0" nodeType="afterEffect">
                                  <p:stCondLst>
                                    <p:cond delay="0"/>
                                  </p:stCondLst>
                                  <p:childTnLst>
                                    <p:set>
                                      <p:cBhvr>
                                        <p:cTn id="18" dur="1" fill="hold">
                                          <p:stCondLst>
                                            <p:cond delay="0"/>
                                          </p:stCondLst>
                                        </p:cTn>
                                        <p:tgtEl>
                                          <p:spTgt spid="93190"/>
                                        </p:tgtEl>
                                        <p:attrNameLst>
                                          <p:attrName>style.visibility</p:attrName>
                                        </p:attrNameLst>
                                      </p:cBhvr>
                                      <p:to>
                                        <p:strVal val="visible"/>
                                      </p:to>
                                    </p:set>
                                    <p:animEffect transition="in" filter="wipe(up)">
                                      <p:cBhvr>
                                        <p:cTn id="19" dur="500"/>
                                        <p:tgtEl>
                                          <p:spTgt spid="93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animBg="1"/>
      <p:bldP spid="93190" grpId="0" animBg="1"/>
      <p:bldP spid="93192" grpId="0"/>
      <p:bldP spid="9319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
          <p:cNvSpPr txBox="1">
            <a:spLocks noChangeArrowheads="1"/>
          </p:cNvSpPr>
          <p:nvPr/>
        </p:nvSpPr>
        <p:spPr bwMode="auto">
          <a:xfrm>
            <a:off x="4989513" y="280988"/>
            <a:ext cx="1644650" cy="338137"/>
          </a:xfrm>
          <a:prstGeom prst="rect">
            <a:avLst/>
          </a:prstGeom>
          <a:noFill/>
          <a:ln w="9525">
            <a:noFill/>
            <a:miter lim="800000"/>
            <a:headEnd/>
            <a:tailEnd/>
          </a:ln>
        </p:spPr>
        <p:txBody>
          <a:bodyPr wrap="none">
            <a:spAutoFit/>
          </a:bodyPr>
          <a:lstStyle/>
          <a:p>
            <a:pPr algn="ctr"/>
            <a:r>
              <a:rPr lang="en-US" altLang="en-US" sz="1600">
                <a:cs typeface="Arial" charset="0"/>
              </a:rPr>
              <a:t>Principal plane(s)</a:t>
            </a:r>
          </a:p>
        </p:txBody>
      </p:sp>
      <p:sp>
        <p:nvSpPr>
          <p:cNvPr id="41986" name="Rectangle 3"/>
          <p:cNvSpPr>
            <a:spLocks noChangeArrowheads="1"/>
          </p:cNvSpPr>
          <p:nvPr/>
        </p:nvSpPr>
        <p:spPr bwMode="auto">
          <a:xfrm>
            <a:off x="4633913" y="1584325"/>
            <a:ext cx="2803525" cy="1860550"/>
          </a:xfrm>
          <a:prstGeom prst="rect">
            <a:avLst/>
          </a:prstGeom>
          <a:solidFill>
            <a:srgbClr val="FFFFFF"/>
          </a:solidFill>
          <a:ln w="19050" algn="ctr">
            <a:solidFill>
              <a:schemeClr val="tx1"/>
            </a:solidFill>
            <a:miter lim="800000"/>
            <a:headEnd/>
            <a:tailEnd/>
          </a:ln>
        </p:spPr>
        <p:txBody>
          <a:bodyPr wrap="none" anchor="ctr"/>
          <a:lstStyle/>
          <a:p>
            <a:pPr algn="ctr"/>
            <a:r>
              <a:rPr lang="en-US" altLang="en-US" sz="6000"/>
              <a:t>?</a:t>
            </a:r>
          </a:p>
        </p:txBody>
      </p:sp>
      <p:sp>
        <p:nvSpPr>
          <p:cNvPr id="41987" name="Line 4"/>
          <p:cNvSpPr>
            <a:spLocks noChangeShapeType="1"/>
          </p:cNvSpPr>
          <p:nvPr/>
        </p:nvSpPr>
        <p:spPr bwMode="auto">
          <a:xfrm>
            <a:off x="2428875" y="1981200"/>
            <a:ext cx="2224088" cy="0"/>
          </a:xfrm>
          <a:prstGeom prst="line">
            <a:avLst/>
          </a:prstGeom>
          <a:noFill/>
          <a:ln w="28575">
            <a:solidFill>
              <a:srgbClr val="FF0000"/>
            </a:solidFill>
            <a:round/>
            <a:headEnd/>
            <a:tailEnd/>
          </a:ln>
        </p:spPr>
        <p:txBody>
          <a:bodyPr/>
          <a:lstStyle/>
          <a:p>
            <a:endParaRPr lang="en-US"/>
          </a:p>
        </p:txBody>
      </p:sp>
      <p:sp>
        <p:nvSpPr>
          <p:cNvPr id="41988" name="Line 5"/>
          <p:cNvSpPr>
            <a:spLocks noChangeShapeType="1"/>
          </p:cNvSpPr>
          <p:nvPr/>
        </p:nvSpPr>
        <p:spPr bwMode="auto">
          <a:xfrm>
            <a:off x="2378075" y="2498725"/>
            <a:ext cx="6816725" cy="0"/>
          </a:xfrm>
          <a:prstGeom prst="line">
            <a:avLst/>
          </a:prstGeom>
          <a:noFill/>
          <a:ln w="19050">
            <a:solidFill>
              <a:schemeClr val="tx1"/>
            </a:solidFill>
            <a:prstDash val="dashDot"/>
            <a:round/>
            <a:headEnd/>
            <a:tailEnd/>
          </a:ln>
        </p:spPr>
        <p:txBody>
          <a:bodyPr/>
          <a:lstStyle/>
          <a:p>
            <a:endParaRPr lang="en-US"/>
          </a:p>
        </p:txBody>
      </p:sp>
      <p:sp>
        <p:nvSpPr>
          <p:cNvPr id="41989" name="Line 7"/>
          <p:cNvSpPr>
            <a:spLocks noChangeShapeType="1"/>
          </p:cNvSpPr>
          <p:nvPr/>
        </p:nvSpPr>
        <p:spPr bwMode="auto">
          <a:xfrm>
            <a:off x="7437438" y="2066925"/>
            <a:ext cx="1450975" cy="446088"/>
          </a:xfrm>
          <a:prstGeom prst="line">
            <a:avLst/>
          </a:prstGeom>
          <a:noFill/>
          <a:ln w="19050">
            <a:solidFill>
              <a:srgbClr val="FF0000"/>
            </a:solidFill>
            <a:round/>
            <a:headEnd/>
            <a:tailEnd/>
          </a:ln>
        </p:spPr>
        <p:txBody>
          <a:bodyPr/>
          <a:lstStyle/>
          <a:p>
            <a:endParaRPr lang="en-US"/>
          </a:p>
        </p:txBody>
      </p:sp>
      <p:sp>
        <p:nvSpPr>
          <p:cNvPr id="41990" name="Text Box 9"/>
          <p:cNvSpPr txBox="1">
            <a:spLocks noChangeArrowheads="1"/>
          </p:cNvSpPr>
          <p:nvPr/>
        </p:nvSpPr>
        <p:spPr bwMode="auto">
          <a:xfrm>
            <a:off x="8688388" y="1965325"/>
            <a:ext cx="298450" cy="338138"/>
          </a:xfrm>
          <a:prstGeom prst="rect">
            <a:avLst/>
          </a:prstGeom>
          <a:noFill/>
          <a:ln w="9525">
            <a:noFill/>
            <a:miter lim="800000"/>
            <a:headEnd/>
            <a:tailEnd/>
          </a:ln>
        </p:spPr>
        <p:txBody>
          <a:bodyPr wrap="none">
            <a:spAutoFit/>
          </a:bodyPr>
          <a:lstStyle/>
          <a:p>
            <a:pPr algn="ctr"/>
            <a:r>
              <a:rPr lang="en-US" altLang="en-US" sz="1600">
                <a:cs typeface="Arial" charset="0"/>
              </a:rPr>
              <a:t>F</a:t>
            </a:r>
          </a:p>
        </p:txBody>
      </p:sp>
      <p:sp>
        <p:nvSpPr>
          <p:cNvPr id="41991" name="Line 10"/>
          <p:cNvSpPr>
            <a:spLocks noChangeShapeType="1"/>
          </p:cNvSpPr>
          <p:nvPr/>
        </p:nvSpPr>
        <p:spPr bwMode="auto">
          <a:xfrm>
            <a:off x="8869363" y="2459038"/>
            <a:ext cx="11112" cy="111125"/>
          </a:xfrm>
          <a:prstGeom prst="line">
            <a:avLst/>
          </a:prstGeom>
          <a:noFill/>
          <a:ln w="19050">
            <a:solidFill>
              <a:srgbClr val="FF0000"/>
            </a:solidFill>
            <a:round/>
            <a:headEnd/>
            <a:tailEnd/>
          </a:ln>
        </p:spPr>
        <p:txBody>
          <a:bodyPr/>
          <a:lstStyle/>
          <a:p>
            <a:endParaRPr lang="en-US"/>
          </a:p>
        </p:txBody>
      </p:sp>
      <p:grpSp>
        <p:nvGrpSpPr>
          <p:cNvPr id="41992" name="Group 11"/>
          <p:cNvGrpSpPr>
            <a:grpSpLocks/>
          </p:cNvGrpSpPr>
          <p:nvPr/>
        </p:nvGrpSpPr>
        <p:grpSpPr bwMode="auto">
          <a:xfrm>
            <a:off x="9155113" y="574675"/>
            <a:ext cx="711200" cy="684213"/>
            <a:chOff x="570" y="1303"/>
            <a:chExt cx="448" cy="431"/>
          </a:xfrm>
        </p:grpSpPr>
        <p:sp>
          <p:nvSpPr>
            <p:cNvPr id="42000" name="Text Box 12"/>
            <p:cNvSpPr txBox="1">
              <a:spLocks noChangeArrowheads="1"/>
            </p:cNvSpPr>
            <p:nvPr/>
          </p:nvSpPr>
          <p:spPr bwMode="auto">
            <a:xfrm>
              <a:off x="601" y="1303"/>
              <a:ext cx="407" cy="368"/>
            </a:xfrm>
            <a:prstGeom prst="rect">
              <a:avLst/>
            </a:prstGeom>
            <a:noFill/>
            <a:ln w="9525">
              <a:noFill/>
              <a:miter lim="800000"/>
              <a:headEnd/>
              <a:tailEnd/>
            </a:ln>
          </p:spPr>
          <p:txBody>
            <a:bodyPr wrap="none">
              <a:spAutoFit/>
            </a:bodyPr>
            <a:lstStyle/>
            <a:p>
              <a:pPr marL="342900" indent="-342900">
                <a:buFontTx/>
                <a:buAutoNum type="arabicPlain"/>
              </a:pPr>
              <a:r>
                <a:rPr lang="en-US" altLang="en-US" sz="1600">
                  <a:cs typeface="Arial" charset="0"/>
                </a:rPr>
                <a:t>d</a:t>
              </a:r>
            </a:p>
            <a:p>
              <a:pPr marL="342900" indent="-342900"/>
              <a:r>
                <a:rPr lang="en-US" altLang="en-US" sz="1600">
                  <a:cs typeface="Arial" charset="0"/>
                </a:rPr>
                <a:t>0     1</a:t>
              </a:r>
            </a:p>
          </p:txBody>
        </p:sp>
        <p:sp>
          <p:nvSpPr>
            <p:cNvPr id="42001" name="Line 13"/>
            <p:cNvSpPr>
              <a:spLocks noChangeShapeType="1"/>
            </p:cNvSpPr>
            <p:nvPr/>
          </p:nvSpPr>
          <p:spPr bwMode="auto">
            <a:xfrm>
              <a:off x="570" y="1319"/>
              <a:ext cx="0" cy="403"/>
            </a:xfrm>
            <a:prstGeom prst="line">
              <a:avLst/>
            </a:prstGeom>
            <a:noFill/>
            <a:ln w="19050">
              <a:solidFill>
                <a:schemeClr val="tx1"/>
              </a:solidFill>
              <a:round/>
              <a:headEnd/>
              <a:tailEnd/>
            </a:ln>
          </p:spPr>
          <p:txBody>
            <a:bodyPr/>
            <a:lstStyle/>
            <a:p>
              <a:endParaRPr lang="en-US"/>
            </a:p>
          </p:txBody>
        </p:sp>
        <p:sp>
          <p:nvSpPr>
            <p:cNvPr id="42002" name="Line 14"/>
            <p:cNvSpPr>
              <a:spLocks noChangeShapeType="1"/>
            </p:cNvSpPr>
            <p:nvPr/>
          </p:nvSpPr>
          <p:spPr bwMode="auto">
            <a:xfrm>
              <a:off x="1018" y="1331"/>
              <a:ext cx="0" cy="403"/>
            </a:xfrm>
            <a:prstGeom prst="line">
              <a:avLst/>
            </a:prstGeom>
            <a:noFill/>
            <a:ln w="19050">
              <a:solidFill>
                <a:schemeClr val="tx1"/>
              </a:solidFill>
              <a:round/>
              <a:headEnd/>
              <a:tailEnd/>
            </a:ln>
          </p:spPr>
          <p:txBody>
            <a:bodyPr/>
            <a:lstStyle/>
            <a:p>
              <a:endParaRPr lang="en-US"/>
            </a:p>
          </p:txBody>
        </p:sp>
      </p:grpSp>
      <p:sp>
        <p:nvSpPr>
          <p:cNvPr id="41993" name="Text Box 15"/>
          <p:cNvSpPr txBox="1">
            <a:spLocks noChangeArrowheads="1"/>
          </p:cNvSpPr>
          <p:nvPr/>
        </p:nvSpPr>
        <p:spPr bwMode="auto">
          <a:xfrm>
            <a:off x="9172575" y="1346200"/>
            <a:ext cx="841375" cy="584200"/>
          </a:xfrm>
          <a:prstGeom prst="rect">
            <a:avLst/>
          </a:prstGeom>
          <a:noFill/>
          <a:ln w="9525">
            <a:noFill/>
            <a:miter lim="800000"/>
            <a:headEnd/>
            <a:tailEnd/>
          </a:ln>
        </p:spPr>
        <p:txBody>
          <a:bodyPr wrap="none">
            <a:spAutoFit/>
          </a:bodyPr>
          <a:lstStyle/>
          <a:p>
            <a:pPr marL="342900" indent="-342900">
              <a:buFontTx/>
              <a:buAutoNum type="arabicPlain"/>
            </a:pPr>
            <a:r>
              <a:rPr lang="en-US" altLang="en-US" sz="1600">
                <a:cs typeface="Arial" charset="0"/>
              </a:rPr>
              <a:t>    0</a:t>
            </a:r>
          </a:p>
          <a:p>
            <a:pPr marL="342900" indent="-342900"/>
            <a:r>
              <a:rPr lang="en-US" altLang="en-US" sz="1600">
                <a:cs typeface="Arial" charset="0"/>
              </a:rPr>
              <a:t>-1/f     1</a:t>
            </a:r>
          </a:p>
        </p:txBody>
      </p:sp>
      <p:sp>
        <p:nvSpPr>
          <p:cNvPr id="41994" name="Line 16"/>
          <p:cNvSpPr>
            <a:spLocks noChangeShapeType="1"/>
          </p:cNvSpPr>
          <p:nvPr/>
        </p:nvSpPr>
        <p:spPr bwMode="auto">
          <a:xfrm>
            <a:off x="9183688" y="1403350"/>
            <a:ext cx="0" cy="639763"/>
          </a:xfrm>
          <a:prstGeom prst="line">
            <a:avLst/>
          </a:prstGeom>
          <a:noFill/>
          <a:ln w="19050">
            <a:solidFill>
              <a:schemeClr val="tx1"/>
            </a:solidFill>
            <a:round/>
            <a:headEnd/>
            <a:tailEnd/>
          </a:ln>
        </p:spPr>
        <p:txBody>
          <a:bodyPr/>
          <a:lstStyle/>
          <a:p>
            <a:endParaRPr lang="en-US"/>
          </a:p>
        </p:txBody>
      </p:sp>
      <p:sp>
        <p:nvSpPr>
          <p:cNvPr id="41995" name="Line 17"/>
          <p:cNvSpPr>
            <a:spLocks noChangeShapeType="1"/>
          </p:cNvSpPr>
          <p:nvPr/>
        </p:nvSpPr>
        <p:spPr bwMode="auto">
          <a:xfrm>
            <a:off x="10047288" y="1339850"/>
            <a:ext cx="0" cy="639763"/>
          </a:xfrm>
          <a:prstGeom prst="line">
            <a:avLst/>
          </a:prstGeom>
          <a:noFill/>
          <a:ln w="19050">
            <a:solidFill>
              <a:schemeClr val="tx1"/>
            </a:solidFill>
            <a:round/>
            <a:headEnd/>
            <a:tailEnd/>
          </a:ln>
        </p:spPr>
        <p:txBody>
          <a:bodyPr/>
          <a:lstStyle/>
          <a:p>
            <a:endParaRPr lang="en-US"/>
          </a:p>
        </p:txBody>
      </p:sp>
      <p:sp>
        <p:nvSpPr>
          <p:cNvPr id="41996" name="Text Box 18"/>
          <p:cNvSpPr txBox="1">
            <a:spLocks noChangeArrowheads="1"/>
          </p:cNvSpPr>
          <p:nvPr/>
        </p:nvSpPr>
        <p:spPr bwMode="auto">
          <a:xfrm>
            <a:off x="10025063" y="1987550"/>
            <a:ext cx="287337" cy="338138"/>
          </a:xfrm>
          <a:prstGeom prst="rect">
            <a:avLst/>
          </a:prstGeom>
          <a:noFill/>
          <a:ln w="9525">
            <a:noFill/>
            <a:miter lim="800000"/>
            <a:headEnd/>
            <a:tailEnd/>
          </a:ln>
        </p:spPr>
        <p:txBody>
          <a:bodyPr wrap="none">
            <a:spAutoFit/>
          </a:bodyPr>
          <a:lstStyle/>
          <a:p>
            <a:r>
              <a:rPr lang="en-US" altLang="en-US" sz="1600">
                <a:cs typeface="Arial" charset="0"/>
              </a:rPr>
              <a:t>y</a:t>
            </a:r>
          </a:p>
        </p:txBody>
      </p:sp>
      <p:sp>
        <p:nvSpPr>
          <p:cNvPr id="41997" name="Text Box 19"/>
          <p:cNvSpPr txBox="1">
            <a:spLocks noChangeArrowheads="1"/>
          </p:cNvSpPr>
          <p:nvPr/>
        </p:nvSpPr>
        <p:spPr bwMode="auto">
          <a:xfrm>
            <a:off x="10034588" y="2349500"/>
            <a:ext cx="314325" cy="338138"/>
          </a:xfrm>
          <a:prstGeom prst="rect">
            <a:avLst/>
          </a:prstGeom>
          <a:noFill/>
          <a:ln w="9525">
            <a:noFill/>
            <a:miter lim="800000"/>
            <a:headEnd/>
            <a:tailEnd/>
          </a:ln>
        </p:spPr>
        <p:txBody>
          <a:bodyPr wrap="none">
            <a:spAutoFit/>
          </a:bodyPr>
          <a:lstStyle/>
          <a:p>
            <a:r>
              <a:rPr lang="en-US" altLang="en-US" sz="1600">
                <a:latin typeface="Symbol" pitchFamily="18" charset="2"/>
                <a:cs typeface="Arial" charset="0"/>
              </a:rPr>
              <a:t>a</a:t>
            </a:r>
          </a:p>
        </p:txBody>
      </p:sp>
      <p:sp>
        <p:nvSpPr>
          <p:cNvPr id="41998" name="Line 20"/>
          <p:cNvSpPr>
            <a:spLocks noChangeShapeType="1"/>
          </p:cNvSpPr>
          <p:nvPr/>
        </p:nvSpPr>
        <p:spPr bwMode="auto">
          <a:xfrm>
            <a:off x="10018713" y="2092325"/>
            <a:ext cx="0" cy="639763"/>
          </a:xfrm>
          <a:prstGeom prst="line">
            <a:avLst/>
          </a:prstGeom>
          <a:noFill/>
          <a:ln w="19050">
            <a:solidFill>
              <a:schemeClr val="tx1"/>
            </a:solidFill>
            <a:round/>
            <a:headEnd/>
            <a:tailEnd/>
          </a:ln>
        </p:spPr>
        <p:txBody>
          <a:bodyPr/>
          <a:lstStyle/>
          <a:p>
            <a:endParaRPr lang="en-US"/>
          </a:p>
        </p:txBody>
      </p:sp>
      <p:sp>
        <p:nvSpPr>
          <p:cNvPr id="41999" name="Line 21"/>
          <p:cNvSpPr>
            <a:spLocks noChangeShapeType="1"/>
          </p:cNvSpPr>
          <p:nvPr/>
        </p:nvSpPr>
        <p:spPr bwMode="auto">
          <a:xfrm>
            <a:off x="10344150" y="2103438"/>
            <a:ext cx="0" cy="639762"/>
          </a:xfrm>
          <a:prstGeom prst="line">
            <a:avLst/>
          </a:prstGeom>
          <a:noFill/>
          <a:ln w="19050">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ChangeArrowheads="1"/>
          </p:cNvSpPr>
          <p:nvPr/>
        </p:nvSpPr>
        <p:spPr bwMode="auto">
          <a:xfrm>
            <a:off x="4633913" y="1584325"/>
            <a:ext cx="2803525" cy="1860550"/>
          </a:xfrm>
          <a:prstGeom prst="rect">
            <a:avLst/>
          </a:prstGeom>
          <a:solidFill>
            <a:srgbClr val="FFFFFF"/>
          </a:solidFill>
          <a:ln w="19050" algn="ctr">
            <a:solidFill>
              <a:schemeClr val="tx1"/>
            </a:solidFill>
            <a:miter lim="800000"/>
            <a:headEnd/>
            <a:tailEnd/>
          </a:ln>
        </p:spPr>
        <p:txBody>
          <a:bodyPr wrap="none" anchor="ctr"/>
          <a:lstStyle/>
          <a:p>
            <a:pPr algn="ctr"/>
            <a:r>
              <a:rPr lang="en-US" altLang="en-US" sz="6000"/>
              <a:t>?</a:t>
            </a:r>
          </a:p>
        </p:txBody>
      </p:sp>
      <p:sp>
        <p:nvSpPr>
          <p:cNvPr id="43010" name="Line 4"/>
          <p:cNvSpPr>
            <a:spLocks noChangeShapeType="1"/>
          </p:cNvSpPr>
          <p:nvPr/>
        </p:nvSpPr>
        <p:spPr bwMode="auto">
          <a:xfrm>
            <a:off x="2378075" y="2498725"/>
            <a:ext cx="6816725" cy="0"/>
          </a:xfrm>
          <a:prstGeom prst="line">
            <a:avLst/>
          </a:prstGeom>
          <a:noFill/>
          <a:ln w="19050">
            <a:solidFill>
              <a:schemeClr val="tx1"/>
            </a:solidFill>
            <a:prstDash val="dashDot"/>
            <a:round/>
            <a:headEnd/>
            <a:tailEnd/>
          </a:ln>
        </p:spPr>
        <p:txBody>
          <a:bodyPr/>
          <a:lstStyle/>
          <a:p>
            <a:endParaRPr lang="en-US"/>
          </a:p>
        </p:txBody>
      </p:sp>
      <p:sp>
        <p:nvSpPr>
          <p:cNvPr id="43011" name="Line 5"/>
          <p:cNvSpPr>
            <a:spLocks noChangeShapeType="1"/>
          </p:cNvSpPr>
          <p:nvPr/>
        </p:nvSpPr>
        <p:spPr bwMode="auto">
          <a:xfrm flipV="1">
            <a:off x="1870075" y="2713038"/>
            <a:ext cx="2762250" cy="893762"/>
          </a:xfrm>
          <a:prstGeom prst="line">
            <a:avLst/>
          </a:prstGeom>
          <a:noFill/>
          <a:ln w="19050">
            <a:solidFill>
              <a:srgbClr val="FF0000"/>
            </a:solidFill>
            <a:round/>
            <a:headEnd/>
            <a:tailEnd/>
          </a:ln>
        </p:spPr>
        <p:txBody>
          <a:bodyPr/>
          <a:lstStyle/>
          <a:p>
            <a:endParaRPr lang="en-US"/>
          </a:p>
        </p:txBody>
      </p:sp>
      <p:sp>
        <p:nvSpPr>
          <p:cNvPr id="43012" name="Line 6"/>
          <p:cNvSpPr>
            <a:spLocks noChangeShapeType="1"/>
          </p:cNvSpPr>
          <p:nvPr/>
        </p:nvSpPr>
        <p:spPr bwMode="auto">
          <a:xfrm flipV="1">
            <a:off x="7467600" y="1411288"/>
            <a:ext cx="2762250" cy="893762"/>
          </a:xfrm>
          <a:prstGeom prst="line">
            <a:avLst/>
          </a:prstGeom>
          <a:noFill/>
          <a:ln w="19050">
            <a:solidFill>
              <a:srgbClr val="FF0000"/>
            </a:solidFill>
            <a:round/>
            <a:headEnd/>
            <a:tailEnd/>
          </a:ln>
        </p:spPr>
        <p:txBody>
          <a:bodyPr/>
          <a:lstStyle/>
          <a:p>
            <a:endParaRPr lang="en-US"/>
          </a:p>
        </p:txBody>
      </p:sp>
      <p:sp>
        <p:nvSpPr>
          <p:cNvPr id="43013" name="Line 7"/>
          <p:cNvSpPr>
            <a:spLocks noChangeShapeType="1"/>
          </p:cNvSpPr>
          <p:nvPr/>
        </p:nvSpPr>
        <p:spPr bwMode="auto">
          <a:xfrm flipV="1">
            <a:off x="2736850" y="2432050"/>
            <a:ext cx="2762250" cy="893763"/>
          </a:xfrm>
          <a:prstGeom prst="line">
            <a:avLst/>
          </a:prstGeom>
          <a:noFill/>
          <a:ln w="19050">
            <a:solidFill>
              <a:srgbClr val="FF0000"/>
            </a:solidFill>
            <a:prstDash val="dash"/>
            <a:round/>
            <a:headEnd/>
            <a:tailEnd/>
          </a:ln>
        </p:spPr>
        <p:txBody>
          <a:bodyPr/>
          <a:lstStyle/>
          <a:p>
            <a:endParaRPr lang="en-US"/>
          </a:p>
        </p:txBody>
      </p:sp>
      <p:sp>
        <p:nvSpPr>
          <p:cNvPr id="43014" name="Line 8"/>
          <p:cNvSpPr>
            <a:spLocks noChangeShapeType="1"/>
          </p:cNvSpPr>
          <p:nvPr/>
        </p:nvSpPr>
        <p:spPr bwMode="auto">
          <a:xfrm flipV="1">
            <a:off x="6388100" y="1758950"/>
            <a:ext cx="2762250" cy="893763"/>
          </a:xfrm>
          <a:prstGeom prst="line">
            <a:avLst/>
          </a:prstGeom>
          <a:noFill/>
          <a:ln w="19050">
            <a:solidFill>
              <a:srgbClr val="FF0000"/>
            </a:solidFill>
            <a:prstDash val="dash"/>
            <a:round/>
            <a:headEnd/>
            <a:tailEnd/>
          </a:ln>
        </p:spPr>
        <p:txBody>
          <a:bodyPr/>
          <a:lstStyle/>
          <a:p>
            <a:endParaRPr lang="en-US"/>
          </a:p>
        </p:txBody>
      </p:sp>
      <p:grpSp>
        <p:nvGrpSpPr>
          <p:cNvPr id="43015" name="Group 9"/>
          <p:cNvGrpSpPr>
            <a:grpSpLocks/>
          </p:cNvGrpSpPr>
          <p:nvPr/>
        </p:nvGrpSpPr>
        <p:grpSpPr bwMode="auto">
          <a:xfrm>
            <a:off x="9155113" y="574675"/>
            <a:ext cx="711200" cy="684213"/>
            <a:chOff x="570" y="1303"/>
            <a:chExt cx="448" cy="431"/>
          </a:xfrm>
        </p:grpSpPr>
        <p:sp>
          <p:nvSpPr>
            <p:cNvPr id="43024" name="Text Box 10"/>
            <p:cNvSpPr txBox="1">
              <a:spLocks noChangeArrowheads="1"/>
            </p:cNvSpPr>
            <p:nvPr/>
          </p:nvSpPr>
          <p:spPr bwMode="auto">
            <a:xfrm>
              <a:off x="601" y="1303"/>
              <a:ext cx="407" cy="368"/>
            </a:xfrm>
            <a:prstGeom prst="rect">
              <a:avLst/>
            </a:prstGeom>
            <a:noFill/>
            <a:ln w="9525">
              <a:noFill/>
              <a:miter lim="800000"/>
              <a:headEnd/>
              <a:tailEnd/>
            </a:ln>
          </p:spPr>
          <p:txBody>
            <a:bodyPr wrap="none">
              <a:spAutoFit/>
            </a:bodyPr>
            <a:lstStyle/>
            <a:p>
              <a:pPr marL="342900" indent="-342900">
                <a:buFontTx/>
                <a:buAutoNum type="arabicPlain"/>
              </a:pPr>
              <a:r>
                <a:rPr lang="en-US" altLang="en-US" sz="1600">
                  <a:cs typeface="Arial" charset="0"/>
                </a:rPr>
                <a:t>d</a:t>
              </a:r>
            </a:p>
            <a:p>
              <a:pPr marL="342900" indent="-342900"/>
              <a:r>
                <a:rPr lang="en-US" altLang="en-US" sz="1600">
                  <a:cs typeface="Arial" charset="0"/>
                </a:rPr>
                <a:t>0     1</a:t>
              </a:r>
            </a:p>
          </p:txBody>
        </p:sp>
        <p:sp>
          <p:nvSpPr>
            <p:cNvPr id="43025" name="Line 11"/>
            <p:cNvSpPr>
              <a:spLocks noChangeShapeType="1"/>
            </p:cNvSpPr>
            <p:nvPr/>
          </p:nvSpPr>
          <p:spPr bwMode="auto">
            <a:xfrm>
              <a:off x="570" y="1319"/>
              <a:ext cx="0" cy="403"/>
            </a:xfrm>
            <a:prstGeom prst="line">
              <a:avLst/>
            </a:prstGeom>
            <a:noFill/>
            <a:ln w="19050">
              <a:solidFill>
                <a:schemeClr val="tx1"/>
              </a:solidFill>
              <a:round/>
              <a:headEnd/>
              <a:tailEnd/>
            </a:ln>
          </p:spPr>
          <p:txBody>
            <a:bodyPr/>
            <a:lstStyle/>
            <a:p>
              <a:endParaRPr lang="en-US"/>
            </a:p>
          </p:txBody>
        </p:sp>
        <p:sp>
          <p:nvSpPr>
            <p:cNvPr id="43026" name="Line 12"/>
            <p:cNvSpPr>
              <a:spLocks noChangeShapeType="1"/>
            </p:cNvSpPr>
            <p:nvPr/>
          </p:nvSpPr>
          <p:spPr bwMode="auto">
            <a:xfrm>
              <a:off x="1018" y="1331"/>
              <a:ext cx="0" cy="403"/>
            </a:xfrm>
            <a:prstGeom prst="line">
              <a:avLst/>
            </a:prstGeom>
            <a:noFill/>
            <a:ln w="19050">
              <a:solidFill>
                <a:schemeClr val="tx1"/>
              </a:solidFill>
              <a:round/>
              <a:headEnd/>
              <a:tailEnd/>
            </a:ln>
          </p:spPr>
          <p:txBody>
            <a:bodyPr/>
            <a:lstStyle/>
            <a:p>
              <a:endParaRPr lang="en-US"/>
            </a:p>
          </p:txBody>
        </p:sp>
      </p:grpSp>
      <p:sp>
        <p:nvSpPr>
          <p:cNvPr id="43016" name="Text Box 13"/>
          <p:cNvSpPr txBox="1">
            <a:spLocks noChangeArrowheads="1"/>
          </p:cNvSpPr>
          <p:nvPr/>
        </p:nvSpPr>
        <p:spPr bwMode="auto">
          <a:xfrm>
            <a:off x="9172575" y="1346200"/>
            <a:ext cx="841375" cy="584200"/>
          </a:xfrm>
          <a:prstGeom prst="rect">
            <a:avLst/>
          </a:prstGeom>
          <a:noFill/>
          <a:ln w="9525">
            <a:noFill/>
            <a:miter lim="800000"/>
            <a:headEnd/>
            <a:tailEnd/>
          </a:ln>
        </p:spPr>
        <p:txBody>
          <a:bodyPr wrap="none">
            <a:spAutoFit/>
          </a:bodyPr>
          <a:lstStyle/>
          <a:p>
            <a:pPr marL="342900" indent="-342900">
              <a:buFontTx/>
              <a:buAutoNum type="arabicPlain"/>
            </a:pPr>
            <a:r>
              <a:rPr lang="en-US" altLang="en-US" sz="1600">
                <a:cs typeface="Arial" charset="0"/>
              </a:rPr>
              <a:t>    0</a:t>
            </a:r>
          </a:p>
          <a:p>
            <a:pPr marL="342900" indent="-342900"/>
            <a:r>
              <a:rPr lang="en-US" altLang="en-US" sz="1600">
                <a:cs typeface="Arial" charset="0"/>
              </a:rPr>
              <a:t>-1/f     1</a:t>
            </a:r>
          </a:p>
        </p:txBody>
      </p:sp>
      <p:sp>
        <p:nvSpPr>
          <p:cNvPr id="43017" name="Line 14"/>
          <p:cNvSpPr>
            <a:spLocks noChangeShapeType="1"/>
          </p:cNvSpPr>
          <p:nvPr/>
        </p:nvSpPr>
        <p:spPr bwMode="auto">
          <a:xfrm>
            <a:off x="9183688" y="1403350"/>
            <a:ext cx="0" cy="639763"/>
          </a:xfrm>
          <a:prstGeom prst="line">
            <a:avLst/>
          </a:prstGeom>
          <a:noFill/>
          <a:ln w="19050">
            <a:solidFill>
              <a:schemeClr val="tx1"/>
            </a:solidFill>
            <a:round/>
            <a:headEnd/>
            <a:tailEnd/>
          </a:ln>
        </p:spPr>
        <p:txBody>
          <a:bodyPr/>
          <a:lstStyle/>
          <a:p>
            <a:endParaRPr lang="en-US"/>
          </a:p>
        </p:txBody>
      </p:sp>
      <p:sp>
        <p:nvSpPr>
          <p:cNvPr id="43018" name="Line 15"/>
          <p:cNvSpPr>
            <a:spLocks noChangeShapeType="1"/>
          </p:cNvSpPr>
          <p:nvPr/>
        </p:nvSpPr>
        <p:spPr bwMode="auto">
          <a:xfrm>
            <a:off x="10047288" y="1339850"/>
            <a:ext cx="0" cy="639763"/>
          </a:xfrm>
          <a:prstGeom prst="line">
            <a:avLst/>
          </a:prstGeom>
          <a:noFill/>
          <a:ln w="19050">
            <a:solidFill>
              <a:schemeClr val="tx1"/>
            </a:solidFill>
            <a:round/>
            <a:headEnd/>
            <a:tailEnd/>
          </a:ln>
        </p:spPr>
        <p:txBody>
          <a:bodyPr/>
          <a:lstStyle/>
          <a:p>
            <a:endParaRPr lang="en-US"/>
          </a:p>
        </p:txBody>
      </p:sp>
      <p:sp>
        <p:nvSpPr>
          <p:cNvPr id="43019" name="Text Box 16"/>
          <p:cNvSpPr txBox="1">
            <a:spLocks noChangeArrowheads="1"/>
          </p:cNvSpPr>
          <p:nvPr/>
        </p:nvSpPr>
        <p:spPr bwMode="auto">
          <a:xfrm>
            <a:off x="10025063" y="1987550"/>
            <a:ext cx="287337" cy="338138"/>
          </a:xfrm>
          <a:prstGeom prst="rect">
            <a:avLst/>
          </a:prstGeom>
          <a:noFill/>
          <a:ln w="9525">
            <a:noFill/>
            <a:miter lim="800000"/>
            <a:headEnd/>
            <a:tailEnd/>
          </a:ln>
        </p:spPr>
        <p:txBody>
          <a:bodyPr wrap="none">
            <a:spAutoFit/>
          </a:bodyPr>
          <a:lstStyle/>
          <a:p>
            <a:r>
              <a:rPr lang="en-US" altLang="en-US" sz="1600">
                <a:cs typeface="Arial" charset="0"/>
              </a:rPr>
              <a:t>y</a:t>
            </a:r>
          </a:p>
        </p:txBody>
      </p:sp>
      <p:sp>
        <p:nvSpPr>
          <p:cNvPr id="43020" name="Text Box 17"/>
          <p:cNvSpPr txBox="1">
            <a:spLocks noChangeArrowheads="1"/>
          </p:cNvSpPr>
          <p:nvPr/>
        </p:nvSpPr>
        <p:spPr bwMode="auto">
          <a:xfrm>
            <a:off x="10034588" y="2349500"/>
            <a:ext cx="314325" cy="338138"/>
          </a:xfrm>
          <a:prstGeom prst="rect">
            <a:avLst/>
          </a:prstGeom>
          <a:noFill/>
          <a:ln w="9525">
            <a:noFill/>
            <a:miter lim="800000"/>
            <a:headEnd/>
            <a:tailEnd/>
          </a:ln>
        </p:spPr>
        <p:txBody>
          <a:bodyPr wrap="none">
            <a:spAutoFit/>
          </a:bodyPr>
          <a:lstStyle/>
          <a:p>
            <a:r>
              <a:rPr lang="en-US" altLang="en-US" sz="1600">
                <a:latin typeface="Symbol" pitchFamily="18" charset="2"/>
                <a:cs typeface="Arial" charset="0"/>
              </a:rPr>
              <a:t>a</a:t>
            </a:r>
          </a:p>
        </p:txBody>
      </p:sp>
      <p:sp>
        <p:nvSpPr>
          <p:cNvPr id="43021" name="Line 18"/>
          <p:cNvSpPr>
            <a:spLocks noChangeShapeType="1"/>
          </p:cNvSpPr>
          <p:nvPr/>
        </p:nvSpPr>
        <p:spPr bwMode="auto">
          <a:xfrm>
            <a:off x="10018713" y="2092325"/>
            <a:ext cx="0" cy="639763"/>
          </a:xfrm>
          <a:prstGeom prst="line">
            <a:avLst/>
          </a:prstGeom>
          <a:noFill/>
          <a:ln w="19050">
            <a:solidFill>
              <a:schemeClr val="tx1"/>
            </a:solidFill>
            <a:round/>
            <a:headEnd/>
            <a:tailEnd/>
          </a:ln>
        </p:spPr>
        <p:txBody>
          <a:bodyPr/>
          <a:lstStyle/>
          <a:p>
            <a:endParaRPr lang="en-US"/>
          </a:p>
        </p:txBody>
      </p:sp>
      <p:sp>
        <p:nvSpPr>
          <p:cNvPr id="43022" name="Line 19"/>
          <p:cNvSpPr>
            <a:spLocks noChangeShapeType="1"/>
          </p:cNvSpPr>
          <p:nvPr/>
        </p:nvSpPr>
        <p:spPr bwMode="auto">
          <a:xfrm>
            <a:off x="10344150" y="2103438"/>
            <a:ext cx="0" cy="639762"/>
          </a:xfrm>
          <a:prstGeom prst="line">
            <a:avLst/>
          </a:prstGeom>
          <a:noFill/>
          <a:ln w="19050">
            <a:solidFill>
              <a:schemeClr val="tx1"/>
            </a:solidFill>
            <a:round/>
            <a:headEnd/>
            <a:tailEnd/>
          </a:ln>
        </p:spPr>
        <p:txBody>
          <a:bodyPr/>
          <a:lstStyle/>
          <a:p>
            <a:endParaRPr lang="en-US"/>
          </a:p>
        </p:txBody>
      </p:sp>
      <p:sp>
        <p:nvSpPr>
          <p:cNvPr id="43023" name="Text Box 20"/>
          <p:cNvSpPr txBox="1">
            <a:spLocks noChangeArrowheads="1"/>
          </p:cNvSpPr>
          <p:nvPr/>
        </p:nvSpPr>
        <p:spPr bwMode="auto">
          <a:xfrm>
            <a:off x="5132388" y="339725"/>
            <a:ext cx="1241425" cy="338138"/>
          </a:xfrm>
          <a:prstGeom prst="rect">
            <a:avLst/>
          </a:prstGeom>
          <a:noFill/>
          <a:ln w="9525">
            <a:noFill/>
            <a:miter lim="800000"/>
            <a:headEnd/>
            <a:tailEnd/>
          </a:ln>
        </p:spPr>
        <p:txBody>
          <a:bodyPr wrap="none">
            <a:spAutoFit/>
          </a:bodyPr>
          <a:lstStyle/>
          <a:p>
            <a:r>
              <a:rPr lang="en-US" altLang="en-US" sz="1600">
                <a:cs typeface="Arial" charset="0"/>
              </a:rPr>
              <a:t>Nodal points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documentclass{article}&#10;\usepackage{amsmath}&#10;\usepackage{color}&#10;\pagestyle{empty}&#10;\begin{document}&#10;\section{Fabry-Perot}&#10;\subsection{Empty cavity}&#10;Find the linewidth, free spectral range of the transmission modes of the Fabry-Perot with the following parameters:&#10;\begin{enumerate}&#10;\item thickness 1 mm.&#10;\item 2 mirrors with equal (intensity) reflectivity of $R$ = 99\%&#10;\item $\lambda = 500$ nm&#10;\item Index of refraction $n = 1$&#10;\end{enumerate}&#10;&#10;&#10;&#10;&#10;&#10;&#10;\end{document}"/>
          <p:cNvPicPr>
            <a:picLocks noChangeAspect="1"/>
          </p:cNvPicPr>
          <p:nvPr>
            <p:custDataLst>
              <p:tags r:id="rId1"/>
            </p:custDataLst>
          </p:nvPr>
        </p:nvPicPr>
        <p:blipFill>
          <a:blip r:embed="rId5"/>
          <a:srcRect/>
          <a:stretch>
            <a:fillRect/>
          </a:stretch>
        </p:blipFill>
        <p:spPr bwMode="auto">
          <a:xfrm>
            <a:off x="1793875" y="280988"/>
            <a:ext cx="8705850" cy="3654425"/>
          </a:xfrm>
          <a:prstGeom prst="rect">
            <a:avLst/>
          </a:prstGeom>
          <a:noFill/>
          <a:ln w="9525">
            <a:noFill/>
            <a:miter lim="800000"/>
            <a:headEnd/>
            <a:tailEnd/>
          </a:ln>
        </p:spPr>
      </p:pic>
      <p:pic>
        <p:nvPicPr>
          <p:cNvPr id="4" name="Picture 3" descr="\documentclass{article}&#10;\usepackage{amsmath}&#10;\usepackage{color}&#10;\pagestyle{empty}&#10;\begin{document}&#10;&#10;\textcolor{blue}{\noindent&#10;Free spectral range: $\Delta \nu_{fsr} = c/2 \ell = 1.5 \cdot 10^{11}$ HZ. \\&#10;In radian/s: $9.42\cdot 10^{11}$ S$^{-1}$} \\&#10;&#10;&#10;&#10;\end{document}"/>
          <p:cNvPicPr>
            <a:picLocks noChangeAspect="1"/>
          </p:cNvPicPr>
          <p:nvPr>
            <p:custDataLst>
              <p:tags r:id="rId2"/>
            </p:custDataLst>
          </p:nvPr>
        </p:nvPicPr>
        <p:blipFill>
          <a:blip r:embed="rId6"/>
          <a:srcRect/>
          <a:stretch>
            <a:fillRect/>
          </a:stretch>
        </p:blipFill>
        <p:spPr bwMode="auto">
          <a:xfrm>
            <a:off x="1793875" y="4089400"/>
            <a:ext cx="5918200" cy="576263"/>
          </a:xfrm>
          <a:prstGeom prst="rect">
            <a:avLst/>
          </a:prstGeom>
          <a:noFill/>
          <a:ln w="9525">
            <a:noFill/>
            <a:miter lim="800000"/>
            <a:headEnd/>
            <a:tailEnd/>
          </a:ln>
        </p:spPr>
      </p:pic>
      <p:pic>
        <p:nvPicPr>
          <p:cNvPr id="5" name="Picture 4" descr="\documentclass{article}&#10;\usepackage{amsmath}&#10;\usepackage{color}&#10;\pagestyle{empty}&#10;\begin{document}&#10;\textcolor{blue}{&#10;Finesse:&#10; $$ F = \frac{\pi \sqrt{R}}{1-R} = 313  $$&#10;which makes the FWHM of the transmission 0.48$\cdot10^9$ Hz.\\&#10;In radian/s: $3.015 \cdot 10^9$.}&#10;&#10;&#10;&#10;\end{document}"/>
          <p:cNvPicPr>
            <a:picLocks noChangeAspect="1"/>
          </p:cNvPicPr>
          <p:nvPr>
            <p:custDataLst>
              <p:tags r:id="rId3"/>
            </p:custDataLst>
          </p:nvPr>
        </p:nvPicPr>
        <p:blipFill>
          <a:blip r:embed="rId7"/>
          <a:srcRect/>
          <a:stretch>
            <a:fillRect/>
          </a:stretch>
        </p:blipFill>
        <p:spPr bwMode="auto">
          <a:xfrm>
            <a:off x="1793875" y="4819650"/>
            <a:ext cx="6359525" cy="1547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documentclass{article}&#10;\usepackage{amsmath}&#10;\pagestyle{empty}&#10;\begin{document}&#10;&#10;\subsection*{Dispersion due to an absorber}&#10;The inverse linewidth of the line (phase relaxation time) is $T_2 =$ 1 ps.\\&#10;Calculate the contribution of this line to the index of refraction $n(\Delta \omega)$&#10;where $\Delta \omega$ is the detuning from the center of the line.&#10;&#10;&#10;\end{document}"/>
          <p:cNvPicPr>
            <a:picLocks noChangeAspect="1"/>
          </p:cNvPicPr>
          <p:nvPr>
            <p:custDataLst>
              <p:tags r:id="rId1"/>
            </p:custDataLst>
          </p:nvPr>
        </p:nvPicPr>
        <p:blipFill>
          <a:blip r:embed="rId4"/>
          <a:srcRect/>
          <a:stretch>
            <a:fillRect/>
          </a:stretch>
        </p:blipFill>
        <p:spPr bwMode="auto">
          <a:xfrm>
            <a:off x="1833563" y="382588"/>
            <a:ext cx="7529512" cy="1155700"/>
          </a:xfrm>
          <a:prstGeom prst="rect">
            <a:avLst/>
          </a:prstGeom>
          <a:noFill/>
          <a:ln w="9525">
            <a:noFill/>
            <a:miter lim="800000"/>
            <a:headEnd/>
            <a:tailEnd/>
          </a:ln>
        </p:spPr>
      </p:pic>
      <p:pic>
        <p:nvPicPr>
          <p:cNvPr id="16386" name="Picture 3" descr="\documentclass{article}&#10;\usepackage{amsmath}&#10;\usepackage{color}&#10;\pagestyle{empty}&#10;\begin{document}&#10;\textcolor{blue}{&#10;$\frac{d{\cal E}}{dz} = {\cal E}_0 e^{-\alpha z/2}$&#10;For a Lorentzian line:&#10;$$\alpha/2 = \frac{\alpha_0/2}{1 + \Delta \omega^2 T_2^2}$$&#10;which is the real part of the complex function&#10;$$\frac{\alpha_0/2}{1 + i\Delta \omega T_2}$$&#10;which has as imaginary part&#10;$$\frac{(\alpha_0/2) \Delta \omega T_2}{1 + \Delta \omega^2 T_2^2}$$&#10;which is the dispersion function to be identified with $k(\Delta \omega) = \frac{2 \pi}{\lambda}n(\Delta \omega).$&#10;We thus have:&#10;$$n(\Delta \omega) = \frac{ \lambda \alpha_0}{4 \pi} \frac{\Delta \omega T_2}{1 + \Delta \omega^2 T_2^2}.$$ }&#10;&#10;&#10;&#10;\end{document}"/>
          <p:cNvPicPr>
            <a:picLocks noChangeAspect="1"/>
          </p:cNvPicPr>
          <p:nvPr>
            <p:custDataLst>
              <p:tags r:id="rId2"/>
            </p:custDataLst>
          </p:nvPr>
        </p:nvPicPr>
        <p:blipFill>
          <a:blip r:embed="rId5"/>
          <a:srcRect/>
          <a:stretch>
            <a:fillRect/>
          </a:stretch>
        </p:blipFill>
        <p:spPr bwMode="auto">
          <a:xfrm>
            <a:off x="1754188" y="1646238"/>
            <a:ext cx="8716962" cy="4981575"/>
          </a:xfrm>
          <a:prstGeom prst="rect">
            <a:avLst/>
          </a:prstGeom>
          <a:noFill/>
          <a:ln w="9525">
            <a:noFill/>
            <a:miter lim="800000"/>
            <a:headEnd/>
            <a:tailEnd/>
          </a:ln>
        </p:spPr>
      </p:pic>
      <p:sp>
        <p:nvSpPr>
          <p:cNvPr id="2" name="Rectangle 1"/>
          <p:cNvSpPr/>
          <p:nvPr/>
        </p:nvSpPr>
        <p:spPr>
          <a:xfrm>
            <a:off x="1122363" y="1538288"/>
            <a:ext cx="10442575" cy="2784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892175" y="4430713"/>
            <a:ext cx="10442575" cy="2305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2"/>
                                        </p:tgtEl>
                                      </p:cBhvr>
                                    </p:animEffect>
                                    <p:set>
                                      <p:cBhvr>
                                        <p:cTn id="7" dur="1" fill="hold">
                                          <p:stCondLst>
                                            <p:cond delay="2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3000"/>
                                        <p:tgtEl>
                                          <p:spTgt spid="5"/>
                                        </p:tgtEl>
                                      </p:cBhvr>
                                    </p:animEffect>
                                    <p:set>
                                      <p:cBhvr>
                                        <p:cTn id="12" dur="1" fill="hold">
                                          <p:stCondLst>
                                            <p:cond delay="2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1"/>
          <p:cNvSpPr txBox="1">
            <a:spLocks noChangeArrowheads="1"/>
          </p:cNvSpPr>
          <p:nvPr/>
        </p:nvSpPr>
        <p:spPr bwMode="auto">
          <a:xfrm>
            <a:off x="3298825" y="447675"/>
            <a:ext cx="5594350" cy="368300"/>
          </a:xfrm>
          <a:prstGeom prst="rect">
            <a:avLst/>
          </a:prstGeom>
          <a:noFill/>
          <a:ln w="9525">
            <a:noFill/>
            <a:miter lim="800000"/>
            <a:headEnd/>
            <a:tailEnd/>
          </a:ln>
        </p:spPr>
        <p:txBody>
          <a:bodyPr>
            <a:spAutoFit/>
          </a:bodyPr>
          <a:lstStyle/>
          <a:p>
            <a:r>
              <a:rPr lang="en-US" b="1">
                <a:latin typeface="Calibri" pitchFamily="34" charset="0"/>
                <a:cs typeface="Arial" charset="0"/>
              </a:rPr>
              <a:t>More about real/imaginary parts of a complex function</a:t>
            </a:r>
          </a:p>
        </p:txBody>
      </p:sp>
      <p:sp>
        <p:nvSpPr>
          <p:cNvPr id="17410" name="TextBox 2"/>
          <p:cNvSpPr txBox="1">
            <a:spLocks noChangeArrowheads="1"/>
          </p:cNvSpPr>
          <p:nvPr/>
        </p:nvSpPr>
        <p:spPr bwMode="auto">
          <a:xfrm>
            <a:off x="1520825" y="814388"/>
            <a:ext cx="9332913" cy="647700"/>
          </a:xfrm>
          <a:prstGeom prst="rect">
            <a:avLst/>
          </a:prstGeom>
          <a:noFill/>
          <a:ln w="9525">
            <a:noFill/>
            <a:miter lim="800000"/>
            <a:headEnd/>
            <a:tailEnd/>
          </a:ln>
        </p:spPr>
        <p:txBody>
          <a:bodyPr>
            <a:spAutoFit/>
          </a:bodyPr>
          <a:lstStyle/>
          <a:p>
            <a:r>
              <a:rPr lang="en-US">
                <a:latin typeface="Calibri" pitchFamily="34" charset="0"/>
                <a:cs typeface="Arial" charset="0"/>
              </a:rPr>
              <a:t>In the introductory lectures, the polarization was directly introduced as a complex function, of which the real part </a:t>
            </a:r>
            <a:r>
              <a:rPr lang="en-US" b="1" i="1">
                <a:latin typeface="Calibri" pitchFamily="34" charset="0"/>
                <a:cs typeface="Arial" charset="0"/>
              </a:rPr>
              <a:t>u</a:t>
            </a:r>
            <a:r>
              <a:rPr lang="en-US">
                <a:latin typeface="Calibri" pitchFamily="34" charset="0"/>
                <a:cs typeface="Arial" charset="0"/>
              </a:rPr>
              <a:t> represents polarization, the imaginary part </a:t>
            </a:r>
            <a:r>
              <a:rPr lang="en-US" b="1" i="1">
                <a:latin typeface="Calibri" pitchFamily="34" charset="0"/>
                <a:cs typeface="Arial" charset="0"/>
              </a:rPr>
              <a:t>v</a:t>
            </a:r>
            <a:r>
              <a:rPr lang="en-US">
                <a:latin typeface="Calibri" pitchFamily="34" charset="0"/>
                <a:cs typeface="Arial" charset="0"/>
              </a:rPr>
              <a:t> the absorption.</a:t>
            </a:r>
          </a:p>
        </p:txBody>
      </p:sp>
      <p:pic>
        <p:nvPicPr>
          <p:cNvPr id="17411" name="Picture 4" descr="\documentclass{article}&#10;\usepackage{amsmath}&#10;\pagestyle{empty}&#10;\begin{document}&#10; If we have a complex function $W$&#10;of a complex variable $z = x + iy$:&#10;$$&#10;W(z) = U(z) + i V(z).&#10;\label{W(z)}&#10;$$&#10;\begin{eqnarray}&#10;\frac{dW}{dz} &amp; = &amp; \frac{dU}{dz} + i \frac{dV}{dx} \nonumber \\&#10;&amp; = &amp; \frac{dU}{diy} + i \frac{dV}{diy} = \frac{dV}{dy} - i \frac{dU}{dy},&#10;\nonumber \end{eqnarray}&#10;which leads to the condition:&#10;\begin{eqnarray}&#10;\frac{dU}{dx} &amp; = &amp; \frac{dV}{dy} \nonumber \\&#10;\frac{dV}{dx} &amp; = &amp; - \frac{dU}{dy}.&#10;\nonumber&#10;\end{eqnarray}&#10;&#10;&#10;&#10;\end{document}"/>
          <p:cNvPicPr>
            <a:picLocks noChangeAspect="1"/>
          </p:cNvPicPr>
          <p:nvPr>
            <p:custDataLst>
              <p:tags r:id="rId1"/>
            </p:custDataLst>
          </p:nvPr>
        </p:nvPicPr>
        <p:blipFill>
          <a:blip r:embed="rId3"/>
          <a:srcRect/>
          <a:stretch>
            <a:fillRect/>
          </a:stretch>
        </p:blipFill>
        <p:spPr bwMode="auto">
          <a:xfrm>
            <a:off x="2241550" y="2116138"/>
            <a:ext cx="7764463" cy="4494212"/>
          </a:xfrm>
          <a:prstGeom prst="rect">
            <a:avLst/>
          </a:prstGeom>
          <a:noFill/>
          <a:ln w="9525">
            <a:noFill/>
            <a:miter lim="800000"/>
            <a:headEnd/>
            <a:tailEnd/>
          </a:ln>
        </p:spPr>
      </p:pic>
      <p:sp>
        <p:nvSpPr>
          <p:cNvPr id="17412" name="TextBox 5"/>
          <p:cNvSpPr txBox="1">
            <a:spLocks noChangeArrowheads="1"/>
          </p:cNvSpPr>
          <p:nvPr/>
        </p:nvSpPr>
        <p:spPr bwMode="auto">
          <a:xfrm flipH="1">
            <a:off x="814388" y="1411288"/>
            <a:ext cx="10675937" cy="584200"/>
          </a:xfrm>
          <a:prstGeom prst="rect">
            <a:avLst/>
          </a:prstGeom>
          <a:noFill/>
          <a:ln w="9525">
            <a:noFill/>
            <a:miter lim="800000"/>
            <a:headEnd/>
            <a:tailEnd/>
          </a:ln>
        </p:spPr>
        <p:txBody>
          <a:bodyPr>
            <a:spAutoFit/>
          </a:bodyPr>
          <a:lstStyle/>
          <a:p>
            <a:r>
              <a:rPr lang="en-US" sz="1600">
                <a:latin typeface="Calibri" pitchFamily="34" charset="0"/>
                <a:cs typeface="Arial" charset="0"/>
              </a:rPr>
              <a:t>The Kramers-Kroenig relations are the integral form of the Cauchy Rieman condition.  The Cauchy Rieman condition is that statement that you should obtain the same derivative independently of the path along which you take the derivative.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1"/>
          <p:cNvSpPr txBox="1">
            <a:spLocks noChangeArrowheads="1"/>
          </p:cNvSpPr>
          <p:nvPr/>
        </p:nvSpPr>
        <p:spPr bwMode="auto">
          <a:xfrm flipH="1">
            <a:off x="814388" y="1282700"/>
            <a:ext cx="10675937" cy="584200"/>
          </a:xfrm>
          <a:prstGeom prst="rect">
            <a:avLst/>
          </a:prstGeom>
          <a:noFill/>
          <a:ln w="9525">
            <a:noFill/>
            <a:miter lim="800000"/>
            <a:headEnd/>
            <a:tailEnd/>
          </a:ln>
        </p:spPr>
        <p:txBody>
          <a:bodyPr>
            <a:spAutoFit/>
          </a:bodyPr>
          <a:lstStyle/>
          <a:p>
            <a:r>
              <a:rPr lang="en-US" sz="1600">
                <a:latin typeface="Calibri" pitchFamily="34" charset="0"/>
                <a:cs typeface="Arial" charset="0"/>
              </a:rPr>
              <a:t>The derivation of the Kramers-Kroenig relations as the integral form of the Cauchy Rieman conditionis nicely illustrated on Wikepedia;</a:t>
            </a:r>
          </a:p>
        </p:txBody>
      </p:sp>
      <p:pic>
        <p:nvPicPr>
          <p:cNvPr id="18434" name="Picture 2"/>
          <p:cNvPicPr>
            <a:picLocks noChangeAspect="1"/>
          </p:cNvPicPr>
          <p:nvPr/>
        </p:nvPicPr>
        <p:blipFill>
          <a:blip r:embed="rId2"/>
          <a:srcRect/>
          <a:stretch>
            <a:fillRect/>
          </a:stretch>
        </p:blipFill>
        <p:spPr bwMode="auto">
          <a:xfrm>
            <a:off x="814388" y="2095500"/>
            <a:ext cx="11064875" cy="3167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p:cNvSpPr txBox="1">
            <a:spLocks noChangeArrowheads="1"/>
          </p:cNvSpPr>
          <p:nvPr/>
        </p:nvSpPr>
        <p:spPr bwMode="auto">
          <a:xfrm flipH="1">
            <a:off x="758825" y="611188"/>
            <a:ext cx="10674350" cy="830262"/>
          </a:xfrm>
          <a:prstGeom prst="rect">
            <a:avLst/>
          </a:prstGeom>
          <a:noFill/>
          <a:ln w="9525">
            <a:noFill/>
            <a:miter lim="800000"/>
            <a:headEnd/>
            <a:tailEnd/>
          </a:ln>
        </p:spPr>
        <p:txBody>
          <a:bodyPr>
            <a:spAutoFit/>
          </a:bodyPr>
          <a:lstStyle/>
          <a:p>
            <a:r>
              <a:rPr lang="en-US" sz="1600">
                <a:latin typeface="Calibri" pitchFamily="34" charset="0"/>
                <a:cs typeface="Arial" charset="0"/>
              </a:rPr>
              <a:t>The example chosen is nearly always absorption and index of refraction,  which are the exponent of the transfer function for propagation of light.</a:t>
            </a:r>
          </a:p>
          <a:p>
            <a:r>
              <a:rPr lang="en-US" sz="1600">
                <a:latin typeface="Calibri" pitchFamily="34" charset="0"/>
                <a:cs typeface="Arial" charset="0"/>
              </a:rPr>
              <a:t>The KK relations apply also to the real part and imaginary parts of  any transfer function, for instance that of the Fabry-Perot. </a:t>
            </a:r>
          </a:p>
        </p:txBody>
      </p:sp>
      <p:pic>
        <p:nvPicPr>
          <p:cNvPr id="3" name="Picture 2" descr="\documentclass{article}&#10;\usepackage{amsmath}&#10;\pagestyle{empty}&#10;\begin{document}&#10;$E = {\cal E}e^{i(\omega t - kz)}$ \\&#10;In the frequency domain, &#10;${\cal E}(\Omega,z)E = {\cal E}(\Omega,0)e^{-ik(\Omega)z)}$ \\&#10;$e^{-ik(\Omega)z)}$ is the transfer function for the spectral field, with a phase factor $kz$.\\&#10;That phase factor itself is a complex function.\\&#10;$\frac{\partial {\cal E}}{\partial z} = - i k{\cal E} = &#10;(-i k - \frac{\alpha}{2}){\cal E}$&#10;Kramers-Kr\&quot;onig relations apply between the real and imaginary parts of \\complex $k$ (or $k$ and $\alpha/2$).&#10;&#10;&#10;&#10;\end{document}"/>
          <p:cNvPicPr>
            <a:picLocks noChangeAspect="1"/>
          </p:cNvPicPr>
          <p:nvPr>
            <p:custDataLst>
              <p:tags r:id="rId1"/>
            </p:custDataLst>
          </p:nvPr>
        </p:nvPicPr>
        <p:blipFill>
          <a:blip r:embed="rId5"/>
          <a:srcRect/>
          <a:stretch>
            <a:fillRect/>
          </a:stretch>
        </p:blipFill>
        <p:spPr bwMode="auto">
          <a:xfrm>
            <a:off x="849313" y="1589088"/>
            <a:ext cx="8713787" cy="2108200"/>
          </a:xfrm>
          <a:prstGeom prst="rect">
            <a:avLst/>
          </a:prstGeom>
          <a:noFill/>
          <a:ln w="9525">
            <a:noFill/>
            <a:miter lim="800000"/>
            <a:headEnd/>
            <a:tailEnd/>
          </a:ln>
        </p:spPr>
      </p:pic>
      <p:pic>
        <p:nvPicPr>
          <p:cNvPr id="4" name="Picture 3" descr="\documentclass{article}&#10;\usepackage{amsmath}&#10;\pagestyle{empty}&#10;\begin{document}&#10;In the Fabry-Perot, the complex transmission ${\cal T}(\Omega)$ and the complex reflection ${\cal T}(\Omega)$&#10;each have a real and imaginary part to chich the Kramers Kroenig relations apply.&#10;They can be written as amplitude and phase $|{\cal T}(\Omega)| e^{-i \psi(\Omega)}$.  There is no Kramers-Kroenig relation between amplitude and phase $\psi$.&#10;&#10;&#10;&#10;\end{document}"/>
          <p:cNvPicPr>
            <a:picLocks noChangeAspect="1"/>
          </p:cNvPicPr>
          <p:nvPr>
            <p:custDataLst>
              <p:tags r:id="rId2"/>
            </p:custDataLst>
          </p:nvPr>
        </p:nvPicPr>
        <p:blipFill>
          <a:blip r:embed="rId6"/>
          <a:srcRect/>
          <a:stretch>
            <a:fillRect/>
          </a:stretch>
        </p:blipFill>
        <p:spPr bwMode="auto">
          <a:xfrm>
            <a:off x="849313" y="3886200"/>
            <a:ext cx="8718550" cy="1152525"/>
          </a:xfrm>
          <a:prstGeom prst="rect">
            <a:avLst/>
          </a:prstGeom>
          <a:noFill/>
          <a:ln w="9525">
            <a:noFill/>
            <a:miter lim="800000"/>
            <a:headEnd/>
            <a:tailEnd/>
          </a:ln>
        </p:spPr>
      </p:pic>
      <p:pic>
        <p:nvPicPr>
          <p:cNvPr id="6" name="Picture 5" descr="\documentclass{article}&#10;\usepackage{amsmath}&#10;\pagestyle{empty}&#10;\begin{document}&#10;The meaning of the derivative $\frac{dk \ell}{d \Omega}$ is group delay over the distance $\ell$.\\&#10;The meaning of the derivative $\frac{d\psi}{d \Omega}$ is group delay by transmission through the Fabry-Perot.\\&#10;Physical meaning: the time it takes for the energy to build up.&#10;&#10;\end{document}"/>
          <p:cNvPicPr>
            <a:picLocks noChangeAspect="1"/>
          </p:cNvPicPr>
          <p:nvPr>
            <p:custDataLst>
              <p:tags r:id="rId3"/>
            </p:custDataLst>
          </p:nvPr>
        </p:nvPicPr>
        <p:blipFill>
          <a:blip r:embed="rId7"/>
          <a:srcRect/>
          <a:stretch>
            <a:fillRect/>
          </a:stretch>
        </p:blipFill>
        <p:spPr bwMode="auto">
          <a:xfrm>
            <a:off x="1014413" y="5297488"/>
            <a:ext cx="8713787" cy="1231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3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ocumentclass{article}&#10;\usepackage{amsmath}&#10;\pagestyle{empty}&#10;\begin{document}&#10;If we change from absorption to gain, &#10;the complex function is\\ $- \frac{1}{1 + ix}$ and both the real and imaginary parts change sign.\\  The phase does not change sign.&#10;&#10;&#10;&#10;\end{document}"/>
          <p:cNvPicPr>
            <a:picLocks noChangeAspect="1"/>
          </p:cNvPicPr>
          <p:nvPr>
            <p:custDataLst>
              <p:tags r:id="rId1"/>
            </p:custDataLst>
          </p:nvPr>
        </p:nvPicPr>
        <p:blipFill>
          <a:blip r:embed="rId5"/>
          <a:srcRect/>
          <a:stretch>
            <a:fillRect/>
          </a:stretch>
        </p:blipFill>
        <p:spPr bwMode="auto">
          <a:xfrm>
            <a:off x="973138" y="3654425"/>
            <a:ext cx="7189787" cy="836613"/>
          </a:xfrm>
          <a:prstGeom prst="rect">
            <a:avLst/>
          </a:prstGeom>
          <a:noFill/>
          <a:ln w="9525">
            <a:noFill/>
            <a:miter lim="800000"/>
            <a:headEnd/>
            <a:tailEnd/>
          </a:ln>
        </p:spPr>
      </p:pic>
      <p:grpSp>
        <p:nvGrpSpPr>
          <p:cNvPr id="80" name="Group 79"/>
          <p:cNvGrpSpPr>
            <a:grpSpLocks/>
          </p:cNvGrpSpPr>
          <p:nvPr/>
        </p:nvGrpSpPr>
        <p:grpSpPr bwMode="auto">
          <a:xfrm>
            <a:off x="7997825" y="2676525"/>
            <a:ext cx="3475038" cy="3032125"/>
            <a:chOff x="6851065" y="1135684"/>
            <a:chExt cx="4919323" cy="4291662"/>
          </a:xfrm>
        </p:grpSpPr>
        <p:grpSp>
          <p:nvGrpSpPr>
            <p:cNvPr id="20485" name="Group 80"/>
            <p:cNvGrpSpPr>
              <a:grpSpLocks/>
            </p:cNvGrpSpPr>
            <p:nvPr/>
          </p:nvGrpSpPr>
          <p:grpSpPr bwMode="auto">
            <a:xfrm>
              <a:off x="6851065" y="1543441"/>
              <a:ext cx="4620319" cy="3000927"/>
              <a:chOff x="6870031" y="1308993"/>
              <a:chExt cx="4620319" cy="3338137"/>
            </a:xfrm>
          </p:grpSpPr>
          <p:sp>
            <p:nvSpPr>
              <p:cNvPr id="106" name="Arc 105">
                <a:extLst>
                  <a:ext uri="{FF2B5EF4-FFF2-40B4-BE49-F238E27FC236}"/>
                </a:extLst>
              </p:cNvPr>
              <p:cNvSpPr/>
              <p:nvPr/>
            </p:nvSpPr>
            <p:spPr>
              <a:xfrm rot="16435649">
                <a:off x="8692704" y="1849292"/>
                <a:ext cx="3339238" cy="2256281"/>
              </a:xfrm>
              <a:prstGeom prst="arc">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596" dirty="0"/>
              </a:p>
            </p:txBody>
          </p:sp>
          <p:sp>
            <p:nvSpPr>
              <p:cNvPr id="107" name="Arc 106">
                <a:extLst>
                  <a:ext uri="{FF2B5EF4-FFF2-40B4-BE49-F238E27FC236}"/>
                </a:extLst>
              </p:cNvPr>
              <p:cNvSpPr/>
              <p:nvPr/>
            </p:nvSpPr>
            <p:spPr>
              <a:xfrm rot="5400000">
                <a:off x="6513708" y="1699129"/>
                <a:ext cx="3076797" cy="2364151"/>
              </a:xfrm>
              <a:prstGeom prst="arc">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596" dirty="0"/>
              </a:p>
            </p:txBody>
          </p:sp>
        </p:grpSp>
        <p:grpSp>
          <p:nvGrpSpPr>
            <p:cNvPr id="20486" name="Group 81"/>
            <p:cNvGrpSpPr>
              <a:grpSpLocks/>
            </p:cNvGrpSpPr>
            <p:nvPr/>
          </p:nvGrpSpPr>
          <p:grpSpPr bwMode="auto">
            <a:xfrm>
              <a:off x="7656926" y="1135684"/>
              <a:ext cx="4113462" cy="4291662"/>
              <a:chOff x="7656926" y="1135684"/>
              <a:chExt cx="4113462" cy="4291662"/>
            </a:xfrm>
          </p:grpSpPr>
          <p:grpSp>
            <p:nvGrpSpPr>
              <p:cNvPr id="20487" name="Group 82"/>
              <p:cNvGrpSpPr>
                <a:grpSpLocks/>
              </p:cNvGrpSpPr>
              <p:nvPr/>
            </p:nvGrpSpPr>
            <p:grpSpPr bwMode="auto">
              <a:xfrm>
                <a:off x="7656926" y="1144759"/>
                <a:ext cx="3421057" cy="3472823"/>
                <a:chOff x="2060525" y="1530589"/>
                <a:chExt cx="5025494" cy="3957639"/>
              </a:xfrm>
            </p:grpSpPr>
            <p:grpSp>
              <p:nvGrpSpPr>
                <p:cNvPr id="20501" name="Group 96"/>
                <p:cNvGrpSpPr>
                  <a:grpSpLocks/>
                </p:cNvGrpSpPr>
                <p:nvPr/>
              </p:nvGrpSpPr>
              <p:grpSpPr bwMode="auto">
                <a:xfrm>
                  <a:off x="2060525" y="1530589"/>
                  <a:ext cx="5025494" cy="3957639"/>
                  <a:chOff x="2315316" y="33656"/>
                  <a:chExt cx="5025494" cy="3957639"/>
                </a:xfrm>
              </p:grpSpPr>
              <p:sp>
                <p:nvSpPr>
                  <p:cNvPr id="20505" name="Text Box 50 1"/>
                  <p:cNvSpPr txBox="1">
                    <a:spLocks noChangeArrowheads="1"/>
                  </p:cNvSpPr>
                  <p:nvPr/>
                </p:nvSpPr>
                <p:spPr bwMode="auto">
                  <a:xfrm>
                    <a:off x="2315316" y="67705"/>
                    <a:ext cx="478494" cy="420892"/>
                  </a:xfrm>
                  <a:prstGeom prst="rect">
                    <a:avLst/>
                  </a:prstGeom>
                  <a:noFill/>
                  <a:ln w="9525">
                    <a:noFill/>
                    <a:miter lim="800000"/>
                    <a:headEnd/>
                    <a:tailEnd/>
                  </a:ln>
                </p:spPr>
                <p:txBody>
                  <a:bodyPr wrap="none">
                    <a:spAutoFit/>
                  </a:bodyPr>
                  <a:lstStyle/>
                  <a:p>
                    <a:r>
                      <a:rPr lang="en-US"/>
                      <a:t>T</a:t>
                    </a:r>
                  </a:p>
                </p:txBody>
              </p:sp>
              <p:sp>
                <p:nvSpPr>
                  <p:cNvPr id="102" name="Text Box 72 1">
                    <a:extLst>
                      <a:ext uri="{FF2B5EF4-FFF2-40B4-BE49-F238E27FC236}"/>
                    </a:extLst>
                  </p:cNvPr>
                  <p:cNvSpPr txBox="1">
                    <a:spLocks noRot="1" noChangeAspect="1" noMove="1" noResize="1" noEditPoints="1" noAdjustHandles="1" noChangeArrowheads="1" noChangeShapeType="1" noTextEdit="1"/>
                  </p:cNvSpPr>
                  <p:nvPr/>
                </p:nvSpPr>
                <p:spPr bwMode="auto">
                  <a:xfrm>
                    <a:off x="6822433" y="2051196"/>
                    <a:ext cx="509106" cy="350744"/>
                  </a:xfrm>
                  <a:prstGeom prst="rect">
                    <a:avLst/>
                  </a:prstGeom>
                  <a:blipFill>
                    <a:blip r:embed="rId6"/>
                    <a:stretch>
                      <a:fillRect r="-12500" b="-25000"/>
                    </a:stretch>
                  </a:blipFill>
                  <a:ln w="9525">
                    <a:noFill/>
                    <a:miter lim="800000"/>
                    <a:headEnd/>
                    <a:tailEnd/>
                  </a:ln>
                </p:spPr>
                <p:txBody>
                  <a:bodyPr/>
                  <a:lstStyle/>
                  <a:p>
                    <a:pPr fontAlgn="auto">
                      <a:spcBef>
                        <a:spcPts val="0"/>
                      </a:spcBef>
                      <a:spcAft>
                        <a:spcPts val="0"/>
                      </a:spcAft>
                      <a:defRPr/>
                    </a:pPr>
                    <a:r>
                      <a:rPr lang="en-US">
                        <a:noFill/>
                        <a:latin typeface="+mn-lt"/>
                        <a:cs typeface="+mn-cs"/>
                      </a:rPr>
                      <a:t> </a:t>
                    </a:r>
                  </a:p>
                </p:txBody>
              </p:sp>
              <p:grpSp>
                <p:nvGrpSpPr>
                  <p:cNvPr id="20507" name="Group 49"/>
                  <p:cNvGrpSpPr>
                    <a:grpSpLocks/>
                  </p:cNvGrpSpPr>
                  <p:nvPr/>
                </p:nvGrpSpPr>
                <p:grpSpPr bwMode="auto">
                  <a:xfrm>
                    <a:off x="2852206" y="33656"/>
                    <a:ext cx="4488604" cy="3957639"/>
                    <a:chOff x="411" y="2187"/>
                    <a:chExt cx="1433" cy="2493"/>
                  </a:xfrm>
                </p:grpSpPr>
                <p:sp>
                  <p:nvSpPr>
                    <p:cNvPr id="20508" name="Line 47"/>
                    <p:cNvSpPr>
                      <a:spLocks noChangeShapeType="1"/>
                    </p:cNvSpPr>
                    <p:nvPr/>
                  </p:nvSpPr>
                  <p:spPr bwMode="auto">
                    <a:xfrm flipV="1">
                      <a:off x="412" y="3436"/>
                      <a:ext cx="1432" cy="2"/>
                    </a:xfrm>
                    <a:prstGeom prst="line">
                      <a:avLst/>
                    </a:prstGeom>
                    <a:noFill/>
                    <a:ln w="9525">
                      <a:solidFill>
                        <a:schemeClr val="tx1"/>
                      </a:solidFill>
                      <a:round/>
                      <a:headEnd/>
                      <a:tailEnd type="stealth" w="lg" len="lg"/>
                    </a:ln>
                  </p:spPr>
                  <p:txBody>
                    <a:bodyPr/>
                    <a:lstStyle/>
                    <a:p>
                      <a:endParaRPr lang="en-US"/>
                    </a:p>
                  </p:txBody>
                </p:sp>
                <p:sp>
                  <p:nvSpPr>
                    <p:cNvPr id="20509" name="Line 48 1"/>
                    <p:cNvSpPr>
                      <a:spLocks noChangeShapeType="1"/>
                    </p:cNvSpPr>
                    <p:nvPr/>
                  </p:nvSpPr>
                  <p:spPr bwMode="auto">
                    <a:xfrm flipV="1">
                      <a:off x="411" y="2187"/>
                      <a:ext cx="1" cy="2493"/>
                    </a:xfrm>
                    <a:prstGeom prst="line">
                      <a:avLst/>
                    </a:prstGeom>
                    <a:noFill/>
                    <a:ln w="9525">
                      <a:solidFill>
                        <a:schemeClr val="tx1"/>
                      </a:solidFill>
                      <a:round/>
                      <a:headEnd/>
                      <a:tailEnd type="stealth" w="lg" len="lg"/>
                    </a:ln>
                  </p:spPr>
                  <p:txBody>
                    <a:bodyPr/>
                    <a:lstStyle/>
                    <a:p>
                      <a:endParaRPr lang="en-US"/>
                    </a:p>
                  </p:txBody>
                </p:sp>
              </p:grpSp>
            </p:grpSp>
            <p:sp>
              <p:nvSpPr>
                <p:cNvPr id="98" name="Freeform 97">
                  <a:extLst>
                    <a:ext uri="{FF2B5EF4-FFF2-40B4-BE49-F238E27FC236}"/>
                  </a:extLst>
                </p:cNvPr>
                <p:cNvSpPr/>
                <p:nvPr/>
              </p:nvSpPr>
              <p:spPr>
                <a:xfrm>
                  <a:off x="2986222" y="2431828"/>
                  <a:ext cx="2710323" cy="1044734"/>
                </a:xfrm>
                <a:custGeom>
                  <a:avLst/>
                  <a:gdLst>
                    <a:gd name="connsiteX0" fmla="*/ 0 w 5852160"/>
                    <a:gd name="connsiteY0" fmla="*/ 3011424 h 3023616"/>
                    <a:gd name="connsiteX1" fmla="*/ 1463040 w 5852160"/>
                    <a:gd name="connsiteY1" fmla="*/ 2426208 h 3023616"/>
                    <a:gd name="connsiteX2" fmla="*/ 2926080 w 5852160"/>
                    <a:gd name="connsiteY2" fmla="*/ 0 h 3023616"/>
                    <a:gd name="connsiteX3" fmla="*/ 4389120 w 5852160"/>
                    <a:gd name="connsiteY3" fmla="*/ 2426208 h 3023616"/>
                    <a:gd name="connsiteX4" fmla="*/ 5852160 w 5852160"/>
                    <a:gd name="connsiteY4" fmla="*/ 3023616 h 3023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160" h="3023616">
                      <a:moveTo>
                        <a:pt x="0" y="3011424"/>
                      </a:moveTo>
                      <a:cubicBezTo>
                        <a:pt x="487680" y="2969768"/>
                        <a:pt x="975360" y="2928112"/>
                        <a:pt x="1463040" y="2426208"/>
                      </a:cubicBezTo>
                      <a:cubicBezTo>
                        <a:pt x="1950720" y="1924304"/>
                        <a:pt x="2438400" y="0"/>
                        <a:pt x="2926080" y="0"/>
                      </a:cubicBezTo>
                      <a:cubicBezTo>
                        <a:pt x="3413760" y="0"/>
                        <a:pt x="3901440" y="1922272"/>
                        <a:pt x="4389120" y="2426208"/>
                      </a:cubicBezTo>
                      <a:cubicBezTo>
                        <a:pt x="4876800" y="2930144"/>
                        <a:pt x="5364480" y="2976880"/>
                        <a:pt x="5852160" y="3023616"/>
                      </a:cubicBezTo>
                    </a:path>
                  </a:pathLst>
                </a:custGeom>
                <a:ln w="22225"/>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en-US"/>
                </a:p>
              </p:txBody>
            </p:sp>
            <p:cxnSp>
              <p:nvCxnSpPr>
                <p:cNvPr id="99" name="Straight Connector 98">
                  <a:extLst>
                    <a:ext uri="{FF2B5EF4-FFF2-40B4-BE49-F238E27FC236}"/>
                  </a:extLst>
                </p:cNvPr>
                <p:cNvCxnSpPr>
                  <a:cxnSpLocks/>
                </p:cNvCxnSpPr>
                <p:nvPr/>
              </p:nvCxnSpPr>
              <p:spPr>
                <a:xfrm>
                  <a:off x="4343033" y="1730218"/>
                  <a:ext cx="0" cy="1789876"/>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00" name="Text Box 72 2">
                  <a:extLst>
                    <a:ext uri="{FF2B5EF4-FFF2-40B4-BE49-F238E27FC236}"/>
                  </a:extLst>
                </p:cNvPr>
                <p:cNvSpPr txBox="1">
                  <a:spLocks noRot="1" noChangeAspect="1" noMove="1" noResize="1" noEditPoints="1" noAdjustHandles="1" noChangeArrowheads="1" noChangeShapeType="1" noTextEdit="1"/>
                </p:cNvSpPr>
                <p:nvPr/>
              </p:nvSpPr>
              <p:spPr bwMode="auto">
                <a:xfrm>
                  <a:off x="4178106" y="3475308"/>
                  <a:ext cx="409342" cy="369332"/>
                </a:xfrm>
                <a:prstGeom prst="rect">
                  <a:avLst/>
                </a:prstGeom>
                <a:blipFill>
                  <a:blip r:embed="rId7"/>
                  <a:stretch>
                    <a:fillRect r="-65625" b="-40541"/>
                  </a:stretch>
                </a:blipFill>
                <a:ln w="9525">
                  <a:noFill/>
                  <a:miter lim="800000"/>
                  <a:headEnd/>
                  <a:tailEnd/>
                </a:ln>
              </p:spPr>
              <p:txBody>
                <a:bodyPr/>
                <a:lstStyle/>
                <a:p>
                  <a:pPr fontAlgn="auto">
                    <a:spcBef>
                      <a:spcPts val="0"/>
                    </a:spcBef>
                    <a:spcAft>
                      <a:spcPts val="0"/>
                    </a:spcAft>
                    <a:defRPr/>
                  </a:pPr>
                  <a:r>
                    <a:rPr lang="en-US">
                      <a:noFill/>
                      <a:latin typeface="+mn-lt"/>
                      <a:cs typeface="+mn-cs"/>
                    </a:rPr>
                    <a:t> </a:t>
                  </a:r>
                </a:p>
              </p:txBody>
            </p:sp>
          </p:grpSp>
          <p:cxnSp>
            <p:nvCxnSpPr>
              <p:cNvPr id="84" name="Straight Connector 83">
                <a:extLst>
                  <a:ext uri="{FF2B5EF4-FFF2-40B4-BE49-F238E27FC236}"/>
                </a:extLst>
              </p:cNvPr>
              <p:cNvCxnSpPr>
                <a:cxnSpLocks/>
              </p:cNvCxnSpPr>
              <p:nvPr/>
            </p:nvCxnSpPr>
            <p:spPr>
              <a:xfrm flipH="1">
                <a:off x="9048916" y="2106364"/>
                <a:ext cx="0" cy="1518934"/>
              </a:xfrm>
              <a:prstGeom prst="line">
                <a:avLst/>
              </a:prstGeom>
              <a:ln w="28575">
                <a:solidFill>
                  <a:srgbClr val="1B23B7"/>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extLst>
              </p:cNvPr>
              <p:cNvCxnSpPr>
                <a:cxnSpLocks/>
              </p:cNvCxnSpPr>
              <p:nvPr/>
            </p:nvCxnSpPr>
            <p:spPr>
              <a:xfrm>
                <a:off x="9397247" y="2106364"/>
                <a:ext cx="0" cy="1518934"/>
              </a:xfrm>
              <a:prstGeom prst="line">
                <a:avLst/>
              </a:prstGeom>
              <a:ln w="28575">
                <a:solidFill>
                  <a:srgbClr val="1B23B7"/>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extLst>
              </p:cNvPr>
              <p:cNvCxnSpPr>
                <a:cxnSpLocks/>
              </p:cNvCxnSpPr>
              <p:nvPr/>
            </p:nvCxnSpPr>
            <p:spPr>
              <a:xfrm>
                <a:off x="9026444" y="3748880"/>
                <a:ext cx="424739"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extLst>
              </p:cNvPr>
              <p:cNvSpPr txBox="1">
                <a:spLocks noRot="1" noChangeAspect="1" noMove="1" noResize="1" noEditPoints="1" noAdjustHandles="1" noChangeArrowheads="1" noChangeShapeType="1" noTextEdit="1"/>
              </p:cNvSpPr>
              <p:nvPr/>
            </p:nvSpPr>
            <p:spPr>
              <a:xfrm>
                <a:off x="8971518" y="3797669"/>
                <a:ext cx="532518" cy="369332"/>
              </a:xfrm>
              <a:prstGeom prst="rect">
                <a:avLst/>
              </a:prstGeom>
              <a:blipFill>
                <a:blip r:embed="rId8"/>
                <a:stretch>
                  <a:fillRect r="-25806" b="-30233"/>
                </a:stretch>
              </a:blipFill>
            </p:spPr>
            <p:txBody>
              <a:bodyPr/>
              <a:lstStyle/>
              <a:p>
                <a:pPr fontAlgn="auto">
                  <a:spcBef>
                    <a:spcPts val="0"/>
                  </a:spcBef>
                  <a:spcAft>
                    <a:spcPts val="0"/>
                  </a:spcAft>
                  <a:defRPr/>
                </a:pPr>
                <a:r>
                  <a:rPr lang="en-US">
                    <a:noFill/>
                    <a:latin typeface="+mn-lt"/>
                    <a:cs typeface="+mn-cs"/>
                  </a:rPr>
                  <a:t> </a:t>
                </a:r>
              </a:p>
            </p:txBody>
          </p:sp>
          <p:cxnSp>
            <p:nvCxnSpPr>
              <p:cNvPr id="88" name="Straight Connector 87">
                <a:extLst>
                  <a:ext uri="{FF2B5EF4-FFF2-40B4-BE49-F238E27FC236}"/>
                </a:extLst>
              </p:cNvPr>
              <p:cNvCxnSpPr>
                <a:cxnSpLocks/>
              </p:cNvCxnSpPr>
              <p:nvPr/>
            </p:nvCxnSpPr>
            <p:spPr>
              <a:xfrm flipH="1">
                <a:off x="9377021" y="2254662"/>
                <a:ext cx="1177581" cy="2248"/>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extLst>
              </p:cNvPr>
              <p:cNvCxnSpPr>
                <a:cxnSpLocks/>
              </p:cNvCxnSpPr>
              <p:nvPr/>
            </p:nvCxnSpPr>
            <p:spPr>
              <a:xfrm flipH="1">
                <a:off x="9048916" y="3607322"/>
                <a:ext cx="1505686"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extLst>
              </p:cNvPr>
              <p:cNvCxnSpPr>
                <a:cxnSpLocks/>
              </p:cNvCxnSpPr>
              <p:nvPr/>
            </p:nvCxnSpPr>
            <p:spPr>
              <a:xfrm>
                <a:off x="10572581" y="2227699"/>
                <a:ext cx="0" cy="1370636"/>
              </a:xfrm>
              <a:prstGeom prst="straightConnector1">
                <a:avLst/>
              </a:prstGeom>
              <a:ln w="254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extLst>
              </p:cNvPr>
              <p:cNvSpPr txBox="1">
                <a:spLocks noRot="1" noChangeAspect="1" noMove="1" noResize="1" noEditPoints="1" noAdjustHandles="1" noChangeArrowheads="1" noChangeShapeType="1" noTextEdit="1"/>
              </p:cNvSpPr>
              <p:nvPr/>
            </p:nvSpPr>
            <p:spPr>
              <a:xfrm>
                <a:off x="10548103" y="2326525"/>
                <a:ext cx="540725" cy="369332"/>
              </a:xfrm>
              <a:prstGeom prst="rect">
                <a:avLst/>
              </a:prstGeom>
              <a:blipFill>
                <a:blip r:embed="rId9"/>
                <a:stretch>
                  <a:fillRect r="-31746" b="-60465"/>
                </a:stretch>
              </a:blipFill>
            </p:spPr>
            <p:txBody>
              <a:bodyPr/>
              <a:lstStyle/>
              <a:p>
                <a:pPr fontAlgn="auto">
                  <a:spcBef>
                    <a:spcPts val="0"/>
                  </a:spcBef>
                  <a:spcAft>
                    <a:spcPts val="0"/>
                  </a:spcAft>
                  <a:defRPr/>
                </a:pPr>
                <a:r>
                  <a:rPr lang="en-US">
                    <a:noFill/>
                    <a:latin typeface="+mn-lt"/>
                    <a:cs typeface="+mn-cs"/>
                  </a:rPr>
                  <a:t> </a:t>
                </a:r>
              </a:p>
            </p:txBody>
          </p:sp>
          <p:sp>
            <p:nvSpPr>
              <p:cNvPr id="92" name="Text Box 50 2">
                <a:extLst>
                  <a:ext uri="{FF2B5EF4-FFF2-40B4-BE49-F238E27FC236}"/>
                </a:extLst>
              </p:cNvPr>
              <p:cNvSpPr txBox="1">
                <a:spLocks noRot="1" noChangeAspect="1" noMove="1" noResize="1" noEditPoints="1" noAdjustHandles="1" noChangeArrowheads="1" noChangeShapeType="1" noTextEdit="1"/>
              </p:cNvSpPr>
              <p:nvPr/>
            </p:nvSpPr>
            <p:spPr bwMode="auto">
              <a:xfrm>
                <a:off x="10554092" y="1135684"/>
                <a:ext cx="407676" cy="369332"/>
              </a:xfrm>
              <a:prstGeom prst="rect">
                <a:avLst/>
              </a:prstGeom>
              <a:blipFill>
                <a:blip r:embed="rId10"/>
                <a:stretch>
                  <a:fillRect l="-6383" r="-27660" b="-62791"/>
                </a:stretch>
              </a:blipFill>
              <a:ln w="9525">
                <a:noFill/>
                <a:miter lim="800000"/>
                <a:headEnd/>
                <a:tailEnd/>
              </a:ln>
            </p:spPr>
            <p:txBody>
              <a:bodyPr/>
              <a:lstStyle/>
              <a:p>
                <a:pPr fontAlgn="auto">
                  <a:spcBef>
                    <a:spcPts val="0"/>
                  </a:spcBef>
                  <a:spcAft>
                    <a:spcPts val="0"/>
                  </a:spcAft>
                  <a:defRPr/>
                </a:pPr>
                <a:r>
                  <a:rPr lang="en-US">
                    <a:noFill/>
                    <a:latin typeface="+mn-lt"/>
                    <a:cs typeface="+mn-cs"/>
                  </a:rPr>
                  <a:t> </a:t>
                </a:r>
              </a:p>
            </p:txBody>
          </p:sp>
          <p:sp>
            <p:nvSpPr>
              <p:cNvPr id="20497" name="Line 48 2"/>
              <p:cNvSpPr>
                <a:spLocks noChangeShapeType="1"/>
              </p:cNvSpPr>
              <p:nvPr/>
            </p:nvSpPr>
            <p:spPr bwMode="auto">
              <a:xfrm flipV="1">
                <a:off x="10448500" y="1174637"/>
                <a:ext cx="2132" cy="3472823"/>
              </a:xfrm>
              <a:prstGeom prst="line">
                <a:avLst/>
              </a:prstGeom>
              <a:noFill/>
              <a:ln w="9525">
                <a:solidFill>
                  <a:srgbClr val="FF0000"/>
                </a:solidFill>
                <a:round/>
                <a:headEnd/>
                <a:tailEnd type="stealth" w="lg" len="lg"/>
              </a:ln>
            </p:spPr>
            <p:txBody>
              <a:bodyPr/>
              <a:lstStyle/>
              <a:p>
                <a:endParaRPr lang="en-US"/>
              </a:p>
            </p:txBody>
          </p:sp>
          <p:sp>
            <p:nvSpPr>
              <p:cNvPr id="20498" name="TextBox 93"/>
              <p:cNvSpPr txBox="1">
                <a:spLocks noChangeArrowheads="1"/>
              </p:cNvSpPr>
              <p:nvPr/>
            </p:nvSpPr>
            <p:spPr bwMode="auto">
              <a:xfrm>
                <a:off x="7748337" y="2983832"/>
                <a:ext cx="312906" cy="400110"/>
              </a:xfrm>
              <a:prstGeom prst="rect">
                <a:avLst/>
              </a:prstGeom>
              <a:noFill/>
              <a:ln w="9525">
                <a:noFill/>
                <a:miter lim="800000"/>
                <a:headEnd/>
                <a:tailEnd/>
              </a:ln>
            </p:spPr>
            <p:txBody>
              <a:bodyPr wrap="none">
                <a:spAutoFit/>
              </a:bodyPr>
              <a:lstStyle/>
              <a:p>
                <a:r>
                  <a:rPr lang="en-US" sz="2000">
                    <a:solidFill>
                      <a:srgbClr val="212121"/>
                    </a:solidFill>
                  </a:rPr>
                  <a:t>0</a:t>
                </a:r>
              </a:p>
            </p:txBody>
          </p:sp>
          <p:sp>
            <p:nvSpPr>
              <p:cNvPr id="95" name="TextBox 94">
                <a:extLst>
                  <a:ext uri="{FF2B5EF4-FFF2-40B4-BE49-F238E27FC236}"/>
                </a:extLst>
              </p:cNvPr>
              <p:cNvSpPr txBox="1">
                <a:spLocks noRot="1" noChangeAspect="1" noMove="1" noResize="1" noEditPoints="1" noAdjustHandles="1" noChangeArrowheads="1" noChangeShapeType="1" noTextEdit="1"/>
              </p:cNvSpPr>
              <p:nvPr/>
            </p:nvSpPr>
            <p:spPr>
              <a:xfrm>
                <a:off x="7982656" y="4994920"/>
                <a:ext cx="2030696" cy="369332"/>
              </a:xfrm>
              <a:prstGeom prst="rect">
                <a:avLst/>
              </a:prstGeom>
              <a:blipFill>
                <a:blip r:embed="rId11"/>
                <a:stretch>
                  <a:fillRect l="-1277" b="-62791"/>
                </a:stretch>
              </a:blipFill>
            </p:spPr>
            <p:txBody>
              <a:bodyPr/>
              <a:lstStyle/>
              <a:p>
                <a:pPr fontAlgn="auto">
                  <a:spcBef>
                    <a:spcPts val="0"/>
                  </a:spcBef>
                  <a:spcAft>
                    <a:spcPts val="0"/>
                  </a:spcAft>
                  <a:defRPr/>
                </a:pPr>
                <a:r>
                  <a:rPr lang="en-US">
                    <a:noFill/>
                    <a:latin typeface="+mn-lt"/>
                    <a:cs typeface="+mn-cs"/>
                  </a:rPr>
                  <a:t> </a:t>
                </a:r>
              </a:p>
            </p:txBody>
          </p:sp>
          <p:sp>
            <p:nvSpPr>
              <p:cNvPr id="96" name="TextBox 95">
                <a:extLst>
                  <a:ext uri="{FF2B5EF4-FFF2-40B4-BE49-F238E27FC236}"/>
                </a:extLst>
              </p:cNvPr>
              <p:cNvSpPr txBox="1">
                <a:spLocks noRot="1" noChangeAspect="1" noMove="1" noResize="1" noEditPoints="1" noAdjustHandles="1" noChangeArrowheads="1" noChangeShapeType="1" noTextEdit="1"/>
              </p:cNvSpPr>
              <p:nvPr/>
            </p:nvSpPr>
            <p:spPr>
              <a:xfrm>
                <a:off x="10068352" y="4931826"/>
                <a:ext cx="1702036" cy="495520"/>
              </a:xfrm>
              <a:prstGeom prst="rect">
                <a:avLst/>
              </a:prstGeom>
              <a:blipFill>
                <a:blip r:embed="rId12"/>
                <a:stretch>
                  <a:fillRect l="-4040" t="-10526" b="-131579"/>
                </a:stretch>
              </a:blipFill>
            </p:spPr>
            <p:txBody>
              <a:bodyPr/>
              <a:lstStyle/>
              <a:p>
                <a:pPr fontAlgn="auto">
                  <a:spcBef>
                    <a:spcPts val="0"/>
                  </a:spcBef>
                  <a:spcAft>
                    <a:spcPts val="0"/>
                  </a:spcAft>
                  <a:defRPr/>
                </a:pPr>
                <a:r>
                  <a:rPr lang="en-US">
                    <a:noFill/>
                    <a:latin typeface="+mn-lt"/>
                    <a:cs typeface="+mn-cs"/>
                  </a:rPr>
                  <a:t> </a:t>
                </a:r>
              </a:p>
            </p:txBody>
          </p:sp>
        </p:grpSp>
      </p:grpSp>
      <p:pic>
        <p:nvPicPr>
          <p:cNvPr id="8" name="Picture 7" descr="\documentclass{article}&#10;\usepackage{amsmath}&#10;\pagestyle{empty}&#10;\begin{document}&#10;At resonance, you can approximate the transfer function by a Lorentzian.\\In the  case of $k$ and $\alpha$:\\&#10;If $\alpha$ is a Lorentzian of the form &#10;$ \frac{1}{1 + x^2}$\\ then $k$ is of the form &#10;$ \frac{x}{1 + x^2}$.\\&#10;These are the real and imaginary parts of the complex function $$\frac{1}{1 + ix}&#10;= \frac{1}{1 + x^2}e^{-i \psi}$$&#10;where $\psi = \arctan x$.&#10;&#10;&#10;&#10;\end{document}"/>
          <p:cNvPicPr>
            <a:picLocks noChangeAspect="1"/>
          </p:cNvPicPr>
          <p:nvPr>
            <p:custDataLst>
              <p:tags r:id="rId2"/>
            </p:custDataLst>
          </p:nvPr>
        </p:nvPicPr>
        <p:blipFill>
          <a:blip r:embed="rId13"/>
          <a:srcRect/>
          <a:stretch>
            <a:fillRect/>
          </a:stretch>
        </p:blipFill>
        <p:spPr bwMode="auto">
          <a:xfrm>
            <a:off x="976313" y="609600"/>
            <a:ext cx="8523287" cy="2755900"/>
          </a:xfrm>
          <a:prstGeom prst="rect">
            <a:avLst/>
          </a:prstGeom>
          <a:noFill/>
          <a:ln w="9525">
            <a:noFill/>
            <a:miter lim="800000"/>
            <a:headEnd/>
            <a:tailEnd/>
          </a:ln>
        </p:spPr>
      </p:pic>
      <p:pic>
        <p:nvPicPr>
          <p:cNvPr id="11" name="Picture 10" descr="\documentclass{article}&#10;\usepackage{amsmath}&#10;\pagestyle{empty}&#10;\begin{document}&#10;In the case of the Fabry-Perot, If the real part of ${\cal T}$\\ changes sign, the imaginary part changes sign also,\\ but the phase $\psi$ remains unchanged.&#10;&#10;&#10;&#10;\end{document}"/>
          <p:cNvPicPr>
            <a:picLocks noChangeAspect="1"/>
          </p:cNvPicPr>
          <p:nvPr>
            <p:custDataLst>
              <p:tags r:id="rId3"/>
            </p:custDataLst>
          </p:nvPr>
        </p:nvPicPr>
        <p:blipFill>
          <a:blip r:embed="rId14"/>
          <a:srcRect/>
          <a:stretch>
            <a:fillRect/>
          </a:stretch>
        </p:blipFill>
        <p:spPr bwMode="auto">
          <a:xfrm>
            <a:off x="985838" y="5289550"/>
            <a:ext cx="6097587" cy="8397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3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3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fade">
                                      <p:cBhvr>
                                        <p:cTn id="22" dur="2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1"/>
          <p:cNvSpPr txBox="1">
            <a:spLocks noChangeArrowheads="1"/>
          </p:cNvSpPr>
          <p:nvPr/>
        </p:nvSpPr>
        <p:spPr bwMode="auto">
          <a:xfrm flipH="1">
            <a:off x="2865438" y="593725"/>
            <a:ext cx="6618287" cy="368300"/>
          </a:xfrm>
          <a:prstGeom prst="rect">
            <a:avLst/>
          </a:prstGeom>
          <a:noFill/>
          <a:ln w="9525">
            <a:noFill/>
            <a:miter lim="800000"/>
            <a:headEnd/>
            <a:tailEnd/>
          </a:ln>
        </p:spPr>
        <p:txBody>
          <a:bodyPr>
            <a:spAutoFit/>
          </a:bodyPr>
          <a:lstStyle/>
          <a:p>
            <a:r>
              <a:rPr lang="en-US" b="1"/>
              <a:t>Different example of Kramers-Kroenig relation: Gaussian beams</a:t>
            </a:r>
          </a:p>
        </p:txBody>
      </p:sp>
      <p:pic>
        <p:nvPicPr>
          <p:cNvPr id="21506" name="Picture 62" descr="TP_tmp"/>
          <p:cNvPicPr>
            <a:picLocks noChangeAspect="1" noChangeArrowheads="1"/>
          </p:cNvPicPr>
          <p:nvPr>
            <p:custDataLst>
              <p:tags r:id="rId1"/>
            </p:custDataLst>
          </p:nvPr>
        </p:nvPicPr>
        <p:blipFill>
          <a:blip r:embed="rId5"/>
          <a:srcRect/>
          <a:stretch>
            <a:fillRect/>
          </a:stretch>
        </p:blipFill>
        <p:spPr bwMode="auto">
          <a:xfrm>
            <a:off x="3590925" y="1109663"/>
            <a:ext cx="4806950" cy="444500"/>
          </a:xfrm>
          <a:prstGeom prst="rect">
            <a:avLst/>
          </a:prstGeom>
          <a:noFill/>
          <a:ln w="9525">
            <a:noFill/>
            <a:miter lim="800000"/>
            <a:headEnd/>
            <a:tailEnd/>
          </a:ln>
        </p:spPr>
      </p:pic>
      <p:pic>
        <p:nvPicPr>
          <p:cNvPr id="7" name="Picture 6" descr="\documentclass{article}\pagestyle{empty}&#10;\begin{document}&#10;In the derivation of the Gaussian beam parameters, we found that: $$&#10;P = -i \ln \left(\frac{q_0 + z}{q_0}\right )&#10;$$&#10;which is a complex function with real and imaginary parts.&#10;More useful is the decomposition in amplitude and phase of $\exp(-iP)$:&#10;\end{document}&#10;"/>
          <p:cNvPicPr>
            <a:picLocks noChangeAspect="1"/>
          </p:cNvPicPr>
          <p:nvPr>
            <p:custDataLst>
              <p:tags r:id="rId2"/>
            </p:custDataLst>
          </p:nvPr>
        </p:nvPicPr>
        <p:blipFill>
          <a:blip r:embed="rId6"/>
          <a:srcRect/>
          <a:stretch>
            <a:fillRect/>
          </a:stretch>
        </p:blipFill>
        <p:spPr bwMode="auto">
          <a:xfrm>
            <a:off x="1292225" y="1701800"/>
            <a:ext cx="8718550" cy="1935163"/>
          </a:xfrm>
          <a:prstGeom prst="rect">
            <a:avLst/>
          </a:prstGeom>
          <a:solidFill>
            <a:srgbClr val="FFFFFF"/>
          </a:solidFill>
          <a:ln w="9525">
            <a:noFill/>
            <a:miter lim="800000"/>
            <a:headEnd/>
            <a:tailEnd/>
          </a:ln>
        </p:spPr>
      </p:pic>
      <p:pic>
        <p:nvPicPr>
          <p:cNvPr id="10" name="Picture 9" descr="\documentclass{article}\pagestyle{empty}&#10;\begin{document}&#10;$$&#10;e^{-i P } = \frac{q_0}{q_0 + z} = \frac{1}{1 - i \frac{z}{\rho_0}}&#10;= \frac{1 + i \frac{z}{\rho_0}}{1 + \frac{z^2}{\rho_0^2}}&#10;= \frac{\sqrt{1 + \frac{z^2}{\rho_0^2}}\ \ e^{-i\Theta(z)}}&#10;{1 + \frac{z^2}{\rho_0^2}}&#10;=&#10;\frac{1}{\sqrt{1 + \frac{z^2}{\rho_0^2}}} e^{-i\Theta(z)}$$&#10;The Kramers-Kroenig relation apply netween the real and imaginary parts which are $\frac{1}{\sqrt{1 + \frac{z^2}{\rho_0^2}}}\cos \Theta$ and $-\frac{1}{\sqrt{1 + \frac{z^2}{\rho_0^2}}}\sin \Theta$&#10;\end{document}&#10;"/>
          <p:cNvPicPr>
            <a:picLocks noChangeAspect="1"/>
          </p:cNvPicPr>
          <p:nvPr>
            <p:custDataLst>
              <p:tags r:id="rId3"/>
            </p:custDataLst>
          </p:nvPr>
        </p:nvPicPr>
        <p:blipFill>
          <a:blip r:embed="rId7"/>
          <a:srcRect/>
          <a:stretch>
            <a:fillRect/>
          </a:stretch>
        </p:blipFill>
        <p:spPr bwMode="auto">
          <a:xfrm>
            <a:off x="1381125" y="3773488"/>
            <a:ext cx="8715375" cy="2166937"/>
          </a:xfrm>
          <a:prstGeom prst="rect">
            <a:avLst/>
          </a:prstGeom>
          <a:solidFill>
            <a:srgbClr val="FFFFFF"/>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1798.275"/>
  <p:tag name="ORIGINALWIDTH" val="4284.214"/>
  <p:tag name="OUTPUTTYPE" val="PNG"/>
  <p:tag name="IGUANATEXVERSION" val="160"/>
  <p:tag name="LATEXADDIN" val="\documentclass{article}&#10;\usepackage{amsmath}&#10;\usepackage{color}&#10;\pagestyle{empty}&#10;\begin{document}&#10;\section{Fabry-Perot}&#10;\subsection{Empty cavity}&#10;Find the linewidth, free spectral range of the transmission modes of the Fabry-Perot with the following parameters:&#10;\begin{enumerate}&#10;\item thickness 1 mm.&#10;\item 2 mirrors with equal (intensity) reflectivity of $R$ = 99\%&#10;\item $\lambda = 500$ nm&#10;\item Index of refraction $n = 1$&#10;\end{enumerate}&#10;&#10;&#10;&#10;&#10;&#10;&#10;\end{document}"/>
  <p:tag name="IGUANATEXSIZE" val="20"/>
  <p:tag name="IGUANATEXCURSOR" val="445"/>
  <p:tag name="TRANSPARENCY" val="True"/>
  <p:tag name="FILENAME" val=""/>
  <p:tag name="LATEXENGINEID" val="0"/>
  <p:tag name="TEMPFOLDER" val="c:\temp\"/>
  <p:tag name="LATEXFORMHEIGHT" val="320"/>
  <p:tag name="LATEXFORMWIDTH" val="385"/>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411.6985"/>
  <p:tag name="ORIGINALWIDTH" val="3538.808"/>
  <p:tag name="OUTPUTTYPE" val="PNG"/>
  <p:tag name="IGUANATEXVERSION" val="160"/>
  <p:tag name="LATEXADDIN" val="\documentclass{article}&#10;\usepackage{amsmath}&#10;\pagestyle{empty}&#10;\begin{document}&#10;If we change from absorption to gain, &#10;the complex function is\\ $- \frac{1}{1 + ix}$ and both the real and imaginary parts change sign.\\  The phase does not change sign.&#10;&#10;&#10;&#10;\end{document}"/>
  <p:tag name="IGUANATEXSIZE" val="20"/>
  <p:tag name="IGUANATEXCURSOR" val="218"/>
  <p:tag name="TRANSPARENCY" val="True"/>
  <p:tag name="FILENAME" val=""/>
  <p:tag name="LATEXENGINEID" val="0"/>
  <p:tag name="TEMPFOLDER" val="c:\temp\"/>
  <p:tag name="LATEXFORMHEIGHT" val="320"/>
  <p:tag name="LATEXFORMWIDTH" val="385"/>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1356.58"/>
  <p:tag name="ORIGINALWIDTH" val="4194.226"/>
  <p:tag name="OUTPUTTYPE" val="PNG"/>
  <p:tag name="IGUANATEXVERSION" val="160"/>
  <p:tag name="LATEXADDIN" val="\documentclass{article}&#10;\usepackage{amsmath}&#10;\pagestyle{empty}&#10;\begin{document}&#10;At resonance, you can approximate the transfer function by a Lorentzian.\\In the  case of $k$ and $\alpha$:\\&#10;If $\alpha$ is a Lorentzian of the form &#10;$ \frac{1}{1 + x^2}$\\ then $k$ is of the form &#10;$ \frac{x}{1 + x^2}$.\\&#10;These are the real and imaginary parts of the complex function $$\frac{1}{1 + ix}&#10;= \frac{1}{1 + x^2}e^{-i \psi}$$&#10;where $\psi = \arctan x$.&#10;&#10;&#10;&#10;\end{document}"/>
  <p:tag name="IGUANATEXSIZE" val="20"/>
  <p:tag name="IGUANATEXCURSOR" val="443"/>
  <p:tag name="TRANSPARENCY" val="True"/>
  <p:tag name="FILENAME" val=""/>
  <p:tag name="LATEXENGINEID" val="0"/>
  <p:tag name="TEMPFOLDER" val="c:\temp\"/>
  <p:tag name="LATEXFORMHEIGHT" val="320"/>
  <p:tag name="LATEXFORMWIDTH" val="385"/>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413.1983"/>
  <p:tag name="ORIGINALWIDTH" val="3001.125"/>
  <p:tag name="OUTPUTTYPE" val="PNG"/>
  <p:tag name="IGUANATEXVERSION" val="160"/>
  <p:tag name="LATEXADDIN" val="\documentclass{article}&#10;\usepackage{amsmath}&#10;\pagestyle{empty}&#10;\begin{document}&#10;In the case of the Fabry-Perot, If the real part of ${\cal T}$\\ changes sign, the imaginary part changes sign also,\\ but the phase $\psi$ remains unchanged.&#10;&#10;&#10;&#10;\end{document}"/>
  <p:tag name="IGUANATEXSIZE" val="20"/>
  <p:tag name="IGUANATEXCURSOR" val="198"/>
  <p:tag name="TRANSPARENCY" val="True"/>
  <p:tag name="FILENAME" val=""/>
  <p:tag name="LATEXENGINEID" val="0"/>
  <p:tag name="TEMPFOLDER" val="c:\temp\"/>
  <p:tag name="LATEXFORMHEIGHT" val="320"/>
  <p:tag name="LATEXFORMWIDTH" val="385"/>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ilde {\cal E}(x,y,z) ={\cal E}_0&#10;e^{-iP(z)} \times &#10; e^{-ik_{\ell}(r^2)/2\tilde {q(z)}}&#10; $$&#10;\end{document}&#10;"/>
  <p:tag name="FILENAME" val="TP_tmp"/>
  <p:tag name="FORMAT" val="bmpmono"/>
  <p:tag name="RES" val="600"/>
  <p:tag name="BLEND" val="0"/>
  <p:tag name="TRANSPARENT" val="0"/>
  <p:tag name="TBUG" val="0"/>
  <p:tag name="ALLOWFS" val="0"/>
  <p:tag name="ORIGWIDTH" val="162"/>
  <p:tag name="PICTUREFILESIZE" val="21562"/>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951.631"/>
  <p:tag name="ORIGINALWIDTH" val="4290.213"/>
  <p:tag name="OUTPUTTYPE" val="PNG"/>
  <p:tag name="IGUANATEXVERSION" val="160"/>
  <p:tag name="LATEXADDIN" val="\documentclass{article}\pagestyle{empty}&#10;\begin{document}&#10;In the derivation of the Gaussian beam parameters, we found that: $$&#10;P = -i \ln \left(\frac{q_0 + z}{q_0}\right )&#10;$$&#10;which is a complex function with real and imaginary parts.&#10;More useful is the decomposition in amplitude and phase of $\exp(-iP)$:&#10;\end{document}&#10;"/>
  <p:tag name="IGUANATEXSIZE" val="20"/>
  <p:tag name="IGUANATEXCURSOR" val="304"/>
  <p:tag name="TRANSPARENCY" val="False"/>
  <p:tag name="FILENAME" val=""/>
  <p:tag name="LATEXENGINEID" val="0"/>
  <p:tag name="TEMPFOLDER" val="c:\temp\"/>
  <p:tag name="LATEXFORMHEIGHT" val="320"/>
  <p:tag name="LATEXFORMWIDTH" val="385"/>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1066.367"/>
  <p:tag name="ORIGINALWIDTH" val="4288.714"/>
  <p:tag name="OUTPUTTYPE" val="PNG"/>
  <p:tag name="IGUANATEXVERSION" val="160"/>
  <p:tag name="LATEXADDIN" val="\documentclass{article}\pagestyle{empty}&#10;\begin{document}&#10;$$&#10;e^{-i P } = \frac{q_0}{q_0 + z} = \frac{1}{1 - i \frac{z}{\rho_0}}&#10;= \frac{1 + i \frac{z}{\rho_0}}{1 + \frac{z^2}{\rho_0^2}}&#10;= \frac{\sqrt{1 + \frac{z^2}{\rho_0^2}}\ \ e^{-i\Theta(z)}}&#10;{1 + \frac{z^2}{\rho_0^2}}&#10;=&#10;\frac{1}{\sqrt{1 + \frac{z^2}{\rho_0^2}}} e^{-i\Theta(z)}$$&#10;The Kramers-Kroenig relation apply netween the real and imaginary parts which are $\frac{1}{\sqrt{1 + \frac{z^2}{\rho_0^2}}}\cos \Theta$ and $-\frac{1}{\sqrt{1 + \frac{z^2}{\rho_0^2}}}\sin \Theta$&#10;\end{document}&#10;"/>
  <p:tag name="IGUANATEXSIZE" val="20"/>
  <p:tag name="IGUANATEXCURSOR" val="337"/>
  <p:tag name="TRANSPARENCY" val="False"/>
  <p:tag name="FILENAME" val=""/>
  <p:tag name="LATEXENGINEID" val="0"/>
  <p:tag name="TEMPFOLDER" val="c:\temp\"/>
  <p:tag name="LATEXFORMHEIGHT" val="320"/>
  <p:tag name="LATEXFORMWIDTH" val="385"/>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2230.971"/>
  <p:tag name="ORIGINALWIDTH" val="4291.713"/>
  <p:tag name="OUTPUTTYPE" val="PNG"/>
  <p:tag name="IGUANATEXVERSION" val="160"/>
  <p:tag name="LATEXADDIN" val="\documentclass{article}&#10;\usepackage{amsmath}&#10;\pagestyle{empty}&#10;\begin{document}&#10;\section{Laser stability/instability}&#10;This question relates to the linewidth of any laser.&#10; We take as example a single mode  laser.&#10;At $t=0$ the laser starts to oscillate on a longitudinal mode resonant&#10;with its Fabry-Perot cavity.  The two cavity mirrors are mounted on posts that are not&#10;infinitely rigid, causing the cavity length to fluctuate.  As the&#10;cavity expands, the original frequency of the intracavity beam is no longer&#10;resonant with the drifting cavity.  One would expect the laser power to drop, until another cavity&#10;mode develops at the new cavity resonance, resulting in amplitude fluctuations of the output.&#10;That is not what is observed.  The output power is constant, but the width (in frequency) of the mode&#10;corresponds to the length fluctuation of the cavity. \\&#10; Can you explain?  \\&#10;To make you explanation quantitative, consider one mirror fixed, and the other moving&#10;at a constant velocity (take for instance 1 $\mu$m per ms).&#10;&#10;&#10;&#10;&#10;\end{document}"/>
  <p:tag name="IGUANATEXSIZE" val="20"/>
  <p:tag name="IGUANATEXCURSOR" val="1032"/>
  <p:tag name="TRANSPARENCY" val="True"/>
  <p:tag name="FILENAME" val=""/>
  <p:tag name="LATEXENGINEID" val="0"/>
  <p:tag name="TEMPFOLDER" val="c:\temp\"/>
  <p:tag name="LATEXFORMHEIGHT" val="320"/>
  <p:tag name="LATEXFORMWIDTH" val="385"/>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1169.104"/>
  <p:tag name="ORIGINALWIDTH" val="4299.962"/>
  <p:tag name="OUTPUTTYPE" val="PNG"/>
  <p:tag name="IGUANATEXVERSION" val="160"/>
  <p:tag name="LATEXADDIN" val="\documentclass{article}&#10;\usepackage{amsmath}&#10;\pagestyle{empty}&#10;\begin{document}&#10;&#10;\section*{2. Phase on axis}&#10;&#10;A collimated beam (large diameter) is focused by a lens of focal distance $f \gg z_0$,&#10;where $z_0$ is the Rayleigh range of the focused beam.&#10;A circular hole at the center of the lens lets a plane wave pass through&#10;the center of the lens.&#10; Assume that the plane wave and focusing beam are&#10;in phase, on axis,  at the position of the lens $ ( z \rightarrow -\infty)$.  At which location&#10;along the beam axis will they be 90$^{\rm o}$ out of phase?&#10;At which location&#10;along the beam axis will they be 180$^{\rm o}$ out of phase?&#10;&#10;&#10;&#10;\end{document}"/>
  <p:tag name="IGUANATEXSIZE" val="20"/>
  <p:tag name="IGUANATEXCURSOR" val="94"/>
  <p:tag name="TRANSPARENCY" val="True"/>
  <p:tag name="FILENAME" val=""/>
  <p:tag name="LATEXENGINEID" val="0"/>
  <p:tag name="TEMPFOLDER" val="c:\temp\"/>
  <p:tag name="LATEXFORMHEIGHT" val="320"/>
  <p:tag name="LATEXFORMWIDTH" val="385"/>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2101.237"/>
  <p:tag name="ORIGINALWIDTH" val="4291.713"/>
  <p:tag name="OUTPUTTYPE" val="PNG"/>
  <p:tag name="IGUANATEXVERSION" val="160"/>
  <p:tag name="LATEXADDIN" val="\documentclass{article}&#10;\usepackage{amsmath}&#10;\pagestyle{empty}&#10;\begin{document}&#10;\section*{3. Laser beam focusing}&#10;You are given a 1 kW CO$_2$ laser at 10.6 $\mu$m with a Gaussian beam waist at its&#10;flat output mirroir of $w_0$ = 10 mm.&#10;&#10;\subsection*{3.1. Optimum focusing on a target}&#10;You are given a collection of lenses that can sustain at most a&#10;Gaussian beam of $w = 23$ mm.  Your target is at 60m from the laser.&#10;To achieve a maximum intensity on target, you can select a system of two lenses&#10;1 m apart, the first one being located at the output mirror.&#10;What is the maximum intensity you can achieve on target?&#10;&#10;\subsection*{3.2. Sketch the optimal lens arrangement}&#10;&#10;&#10;&#10;&#10;\end{document}"/>
  <p:tag name="IGUANATEXSIZE" val="20"/>
  <p:tag name="IGUANATEXCURSOR" val="400"/>
  <p:tag name="TRANSPARENCY" val="True"/>
  <p:tag name="FILENAME" val=""/>
  <p:tag name="LATEXENGINEID" val="0"/>
  <p:tag name="TEMPFOLDER" val="c:\temp\"/>
  <p:tag name="LATEXFORMHEIGHT" val="320"/>
  <p:tag name="LATEXFORMWIDTH" val="385"/>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1010.874"/>
  <p:tag name="ORIGINALWIDTH" val="4291.713"/>
  <p:tag name="OUTPUTTYPE" val="PNG"/>
  <p:tag name="IGUANATEXVERSION" val="160"/>
  <p:tag name="LATEXADDIN" val="\documentclass{article}&#10;\usepackage{amsmath}&#10;\pagestyle{empty}&#10;\begin{document}&#10;A propaganda video of the British illustrated the role&#10;of a laser in marking an Argentine antiaircraft gun during the Malvinas (Falkland) war.&#10;The video was a bit shaky: the bullet were heard whistling&#10;near the ears of the cameraman and the infantry soldier holding&#10;a Nd:YAG laser, and trying to keep it pointed as steadily as possible on a&#10;not-so-distant antiaircraft battery.  Thanks to the brightness of&#10;the laser spot, a pilot could release his ``smart bomb'' from a safe distance.&#10;The smart bomb could guide itself onto the marked target.&#10;&#10;&#10;&#10;&#10;\end{document}"/>
  <p:tag name="IGUANATEXSIZE" val="20"/>
  <p:tag name="IGUANATEXCURSOR" val="217"/>
  <p:tag name="TRANSPARENCY" val="True"/>
  <p:tag name="FILENAME" val=""/>
  <p:tag name="LATEXENGINEID" val="0"/>
  <p:tag name="TEMPFOLDER" val="c:\temp\"/>
  <p:tag name="LATEXFORMHEIGHT" val="320"/>
  <p:tag name="LATEXFORMWIDTH" val="385"/>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283.4646"/>
  <p:tag name="ORIGINALWIDTH" val="2911.886"/>
  <p:tag name="OUTPUTTYPE" val="PNG"/>
  <p:tag name="IGUANATEXVERSION" val="160"/>
  <p:tag name="LATEXADDIN" val="\documentclass{article}&#10;\usepackage{amsmath}&#10;\usepackage{color}&#10;\pagestyle{empty}&#10;\begin{document}&#10;&#10;\textcolor{blue}{\noindent&#10;Free spectral range: $\Delta \nu_{fsr} = c/2 \ell = 1.5 \cdot 10^{11}$ HZ. \\&#10;In radian/s: $9.42\cdot 10^{11}$ S$^{-1}$} \\&#10;&#10;&#10;&#10;\end{document}"/>
  <p:tag name="IGUANATEXSIZE" val="20"/>
  <p:tag name="IGUANATEXCURSOR" val="247"/>
  <p:tag name="TRANSPARENCY" val="True"/>
  <p:tag name="FILENAME" val=""/>
  <p:tag name="LATEXENGINEID" val="0"/>
  <p:tag name="TEMPFOLDER" val="c:\temp\"/>
  <p:tag name="LATEXFORMHEIGHT" val="320"/>
  <p:tag name="LATEXFORMWIDTH" val="385"/>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114.7357"/>
  <p:tag name="ORIGINALWIDTH" val="3024.372"/>
  <p:tag name="OUTPUTTYPE" val="PNG"/>
  <p:tag name="IGUANATEXVERSION" val="160"/>
  <p:tag name="LATEXADDIN" val="\documentclass{article}&#10;\usepackage{amsmath}&#10;\pagestyle{empty}&#10;\begin{document}&#10; After all, the&#10;infantry man is dispensable, not the pilot.&#10;&#10;&#10;&#10;\end{document}"/>
  <p:tag name="IGUANATEXSIZE" val="20"/>
  <p:tag name="IGUANATEXCURSOR" val="139"/>
  <p:tag name="TRANSPARENCY" val="True"/>
  <p:tag name="FILENAME" val=""/>
  <p:tag name="LATEXENGINEID" val="0"/>
  <p:tag name="TEMPFOLDER" val="c:\temp\"/>
  <p:tag name="LATEXFORMHEIGHT" val="320"/>
  <p:tag name="LATEXFORMWIDTH" val="385"/>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560.9299"/>
  <p:tag name="ORIGINALWIDTH" val="4285.714"/>
  <p:tag name="OUTPUTTYPE" val="PNG"/>
  <p:tag name="IGUANATEXVERSION" val="160"/>
  <p:tag name="LATEXADDIN" val="\documentclass{article}&#10;\usepackage{amsmath}&#10;\pagestyle{empty}&#10;\begin{document}&#10;  Maybe the course of history may have&#10;been changed if the farmers that populated the bare Malvinas (Falkland) islands had raised cats instead&#10;of sheep.  The cat-s eye is a good retro-reflector, and would have&#10;guided the not-so-smart bomb to the laser instead of the anti-aircraft gun.&#10;&#10;&#10;&#10;\end{document}"/>
  <p:tag name="IGUANATEXSIZE" val="20"/>
  <p:tag name="IGUANATEXCURSOR" val="365"/>
  <p:tag name="TRANSPARENCY" val="True"/>
  <p:tag name="FILENAME" val=""/>
  <p:tag name="LATEXENGINEID" val="0"/>
  <p:tag name="TEMPFOLDER" val="c:\temp\"/>
  <p:tag name="LATEXFORMHEIGHT" val="320"/>
  <p:tag name="LATEXFORMWIDTH" val="385"/>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1254.593"/>
  <p:tag name="ORIGINALWIDTH" val="4291.713"/>
  <p:tag name="OUTPUTTYPE" val="PNG"/>
  <p:tag name="IGUANATEXVERSION" val="160"/>
  <p:tag name="LATEXADDIN" val="\documentclass{article}&#10;\usepackage{amsmath}&#10;\pagestyle{empty}&#10;\begin{document}&#10;\subsection*{3.3. Feedback on the laser}&#10;Estimate the amount of light reflected back into the laser, assuming the&#10;``target'' to be a 6 mm diameter plane reflector. \\&#10;Knowing that the laser was operated at 80\% of saturation, and that the&#10;laser output coupler had 10\% transmission, find the change in laser power&#10;induced by the target reflection.  Assume that the laser was at threshold&#10;(before introducing the reflector), and that the power supplied by the source remains constant,&#10;as well as the overall efficiency.&#10;&#10;&#10;&#10;&#10;&#10;\end{document}"/>
  <p:tag name="IGUANATEXSIZE" val="20"/>
  <p:tag name="IGUANATEXCURSOR" val="318"/>
  <p:tag name="TRANSPARENCY" val="True"/>
  <p:tag name="FILENAME" val=""/>
  <p:tag name="LATEXENGINEID" val="0"/>
  <p:tag name="TEMPFOLDER" val="c:\temp\"/>
  <p:tag name="LATEXFORMHEIGHT" val="320"/>
  <p:tag name="LATEXFORMWIDTH" val="385"/>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546.6816"/>
  <p:tag name="ORIGINALWIDTH" val="2858.643"/>
  <p:tag name="OUTPUTTYPE" val="PNG"/>
  <p:tag name="IGUANATEXVERSION" val="160"/>
  <p:tag name="LATEXADDIN" val="\documentclass{article}&#10;\usepackage{amsmath}&#10;\pagestyle{empty}&#10;\begin{document}&#10;Resonant frequencies:&#10;$$\nu = \frac{c}{2nL}\left[N +\frac{1}{2\pi}&#10;\arctan (2L/\rho_0) \right ]$$&#10;\end{document}"/>
  <p:tag name="IGUANATEXSIZE" val="20"/>
  <p:tag name="IGUANATEXCURSOR" val="81"/>
  <p:tag name="TRANSPARENCY" val="True"/>
  <p:tag name="FILENAME" val=""/>
  <p:tag name="LATEXENGINEID" val="0"/>
  <p:tag name="TEMPFOLDER" val="c:\temp\"/>
  <p:tag name="LATEXFORMHEIGHT" val="320"/>
  <p:tag name="LATEXFORMWIDTH" val="385"/>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1100.862"/>
  <p:tag name="ORIGINALWIDTH" val="4288.714"/>
  <p:tag name="OUTPUTTYPE" val="PNG"/>
  <p:tag name="IGUANATEXVERSION" val="160"/>
  <p:tag name="LATEXADDIN" val="\documentclass{article}&#10;\usepackage{amsmath}&#10;\pagestyle{empty}&#10;\begin{document}&#10;Mode-locking refers to establishing a phase relationship between&#10;longitudinal modes. A transverse mode structure will generally&#10;contribute to amplitude noise at frequencies corresponding to the&#10;differences between mode frequencies. Most fs lasers operate in a&#10;single ${\rm TEM}_{00}$ transverse mode. The laser can&#10;operate on any of the longitudinal modes of&#10;index $m$, whose frequency $\nu_m$ satisfies the condition&#10;$$&#10;    \nu_m=\frac{mc}{2n(\nu_m)L}&#10;$$&#10;&#10;&#10;\end{document}"/>
  <p:tag name="IGUANATEXSIZE" val="20"/>
  <p:tag name="IGUANATEXCURSOR" val="535"/>
  <p:tag name="TRANSPARENCY" val="True"/>
  <p:tag name="FILENAME" val=""/>
  <p:tag name="LATEXENGINEID" val="0"/>
  <p:tag name="TEMPFOLDER" val="c:\temp\"/>
  <p:tag name="LATEXFORMHEIGHT" val="320"/>
  <p:tag name="LATEXFORMWIDTH" val="385"/>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1200"/>
  <p:tag name="ORIGINALHEIGHT" val="665.1669"/>
  <p:tag name="ORIGINALWIDTH" val="2864.642"/>
  <p:tag name="OUTPUTTYPE" val="PNG"/>
  <p:tag name="IGUANATEXVERSION" val="160"/>
  <p:tag name="LATEXADDIN" val="\documentclass{article}&#10;\usepackage{amsmath}&#10;\pagestyle{empty}&#10;\begin{document}&#10;Ideal textbook case: the mode spacing  is &#10;$$\Delta =\nu_{m+1}-\nu_m = c/(2nL)$$ which is not constant [$n = n(nu)$] &#10;&#10;&#10;&#10;\end{document}"/>
  <p:tag name="IGUANATEXSIZE" val="20"/>
  <p:tag name="IGUANATEXCURSOR" val="215"/>
  <p:tag name="TRANSPARENCY" val="True"/>
  <p:tag name="FILENAME" val=""/>
  <p:tag name="LATEXENGINEID" val="0"/>
  <p:tag name="TEMPFOLDER" val="c:\temp\"/>
  <p:tag name="LATEXFORMHEIGHT" val="320"/>
  <p:tag name="LATEXFORMWIDTH" val="385"/>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1200"/>
  <p:tag name="ORIGINALHEIGHT" val="194.2258"/>
  <p:tag name="ORIGINALWIDTH" val="3118.86"/>
  <p:tag name="OUTPUTTYPE" val="PNG"/>
  <p:tag name="IGUANATEXVERSION" val="160"/>
  <p:tag name="LATEXADDIN" val="\documentclass{article}&#10;\usepackage{amsmath}&#10;\pagestyle{empty}&#10;\begin{document}&#10;$  \tilde{E}^+(t)= \frac{1}{2}\tilde{\cal E}(t) e^{i \omega_\ell t}&#10;    = \frac{1}{2}{\cal E}_0 e^{i\omega_\ell t}&#10;    \sum_{m=(1-M)/2}^{(M-1)/2} e^{i(2m\pi\Delta \cdot t+ \phi_m)}$&#10;&#10;&#10;&#10;\end{document}"/>
  <p:tag name="IGUANATEXSIZE" val="20"/>
  <p:tag name="IGUANATEXCURSOR" val="249"/>
  <p:tag name="TRANSPARENCY" val="True"/>
  <p:tag name="FILENAME" val=""/>
  <p:tag name="LATEXENGINEID" val="0"/>
  <p:tag name="TEMPFOLDER" val="c:\temp\"/>
  <p:tag name="LATEXFORMHEIGHT" val="320"/>
  <p:tag name="LATEXFORMWIDTH" val="385"/>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1200"/>
  <p:tag name="ORIGINALHEIGHT" val="74.24071"/>
  <p:tag name="ORIGINALWIDTH" val="114.7357"/>
  <p:tag name="OUTPUTTYPE" val="PNG"/>
  <p:tag name="IGUANATEXVERSION" val="160"/>
  <p:tag name="LATEXADDIN" val="\documentclass{article}&#10;\usepackage{amsmath}&#10;\pagestyle{empty}&#10;\begin{document}&#10;$\omega_\ell$&#10;&#10;&#10;&#10;\end{document}"/>
  <p:tag name="IGUANATEXSIZE" val="20"/>
  <p:tag name="IGUANATEXCURSOR" val="93"/>
  <p:tag name="TRANSPARENCY" val="True"/>
  <p:tag name="FILENAME" val=""/>
  <p:tag name="LATEXENGINEID" val="0"/>
  <p:tag name="TEMPFOLDER" val="c:\temp\"/>
  <p:tag name="LATEXFORMHEIGHT" val="320"/>
  <p:tag name="LATEXFORMWIDTH" val="385"/>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1200"/>
  <p:tag name="ORIGINALHEIGHT" val="89.23882"/>
  <p:tag name="ORIGINALWIDTH" val="92.98835"/>
  <p:tag name="OUTPUTTYPE" val="PNG"/>
  <p:tag name="IGUANATEXVERSION" val="160"/>
  <p:tag name="LATEXADDIN" val="\documentclass{article}&#10;\usepackage{amsmath}&#10;\pagestyle{empty}&#10;\begin{document}&#10;$\Delta$&#10;&#10;&#10;&#10;\end{document}"/>
  <p:tag name="IGUANATEXSIZE" val="20"/>
  <p:tag name="IGUANATEXCURSOR" val="87"/>
  <p:tag name="TRANSPARENCY" val="True"/>
  <p:tag name="FILENAME" val=""/>
  <p:tag name="LATEXENGINEID" val="0"/>
  <p:tag name="TEMPFOLDER" val="c:\temp\"/>
  <p:tag name="LATEXFORMHEIGHT" val="320"/>
  <p:tag name="LATEXFORMWIDTH" val="385"/>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1200"/>
  <p:tag name="ORIGINALHEIGHT" val="280.465"/>
  <p:tag name="ORIGINALWIDTH" val="4279.715"/>
  <p:tag name="OUTPUTTYPE" val="PNG"/>
  <p:tag name="IGUANATEXVERSION" val="160"/>
  <p:tag name="LATEXADDIN" val="\documentclass{article}&#10;\usepackage{amsmath}&#10;\pagestyle{empty}&#10;\begin{document}&#10;If the modes are in phase $\phi_m = 0$. \\&#10;For any integer $q$:&#10;$ \tilde{E}^+\left(t+\frac{1}{\Delta}q\right)&#10;    =\tilde{E}^+(t)e^{i[2m \pi \Delta \cdot t &#10;+ 2(m+q)\pi]} \ \ \ \rightarrow$  PULSE TRAIN.&#10;&#10;&#10;&#10;\end{document}"/>
  <p:tag name="IGUANATEXSIZE" val="20"/>
  <p:tag name="IGUANATEXCURSOR" val="122"/>
  <p:tag name="TRANSPARENCY" val="True"/>
  <p:tag name="FILENAME" val=""/>
  <p:tag name="LATEXENGINEID" val="0"/>
  <p:tag name="TEMPFOLDER" val="c:\temp\"/>
  <p:tag name="LATEXFORMHEIGHT" val="320"/>
  <p:tag name="LATEXFORMWIDTH" val="385"/>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761.9047"/>
  <p:tag name="ORIGINALWIDTH" val="3129.359"/>
  <p:tag name="OUTPUTTYPE" val="PNG"/>
  <p:tag name="IGUANATEXVERSION" val="160"/>
  <p:tag name="LATEXADDIN" val="\documentclass{article}&#10;\usepackage{amsmath}&#10;\usepackage{color}&#10;\pagestyle{empty}&#10;\begin{document}&#10;\textcolor{blue}{&#10;Finesse:&#10; $$ F = \frac{\pi \sqrt{R}}{1-R} = 313  $$&#10;which makes the FWHM of the transmission 0.48$\cdot10^9$ Hz.\\&#10;In radian/s: $3.015 \cdot 10^9$.}&#10;&#10;&#10;&#10;\end{document}"/>
  <p:tag name="IGUANATEXSIZE" val="20"/>
  <p:tag name="IGUANATEXCURSOR" val="62"/>
  <p:tag name="TRANSPARENCY" val="True"/>
  <p:tag name="FILENAME" val=""/>
  <p:tag name="LATEXENGINEID" val="0"/>
  <p:tag name="TEMPFOLDER" val="c:\temp\"/>
  <p:tag name="LATEXFORMHEIGHT" val="320"/>
  <p:tag name="LATEXFORMWIDTH" val="385"/>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UTPUTDPI" val="1200"/>
  <p:tag name="ORIGINALHEIGHT" val="190.4762"/>
  <p:tag name="ORIGINALWIDTH" val="3157.105"/>
  <p:tag name="OUTPUTTYPE" val="PNG"/>
  <p:tag name="IGUANATEXVERSION" val="160"/>
  <p:tag name="LATEXADDIN" val="\documentclass{article}&#10;\usepackage{amsmath}&#10;\pagestyle{empty}&#10;\begin{document}&#10;$  \tilde{E}^+(t)= \frac{1}{2} \tilde{\cal E}(t) e^{i\omega_\ell t} =&#10;      \frac{1}{2} {\cal E}_0e^{i\phi_0}e^{i\omega_\ell t}\frac{\sin (M\pi\Delta t)}&#10;    {\sin( \pi\Delta t)} \ \ \  \rightarrow  \tau_p = \frac{1}{M \Delta}$ &#10;&#10;&#10;&#10;\end{document}"/>
  <p:tag name="IGUANATEXSIZE" val="20"/>
  <p:tag name="IGUANATEXCURSOR" val="258"/>
  <p:tag name="TRANSPARENCY" val="True"/>
  <p:tag name="FILENAME" val=""/>
  <p:tag name="LATEXENGINEID" val="0"/>
  <p:tag name="TEMPFOLDER" val="c:\temp\"/>
  <p:tag name="LATEXFORMHEIGHT" val="320"/>
  <p:tag name="LATEXFORMWIDTH" val="385"/>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359.955"/>
  <p:tag name="OUTPUTTYPE" val="PNG"/>
  <p:tag name="IGUANATEXVERSION" val="160"/>
  <p:tag name="LATEXADDIN" val="\documentclass{article}&#10;\usepackage{amsmath}&#10;\pagestyle{empty}&#10;\begin{document}&#10;Train of single pulses spaced&#10;by $\tau_{RT} = 1/\Delta$&#10;&#10;&#10;&#10;\end{document}"/>
  <p:tag name="IGUANATEXSIZE" val="20"/>
  <p:tag name="IGUANATEXCURSOR" val="81"/>
  <p:tag name="TRANSPARENCY" val="True"/>
  <p:tag name="FILENAME" val=""/>
  <p:tag name="LATEXENGINEID" val="0"/>
  <p:tag name="TEMPFOLDER" val="c:\temp\"/>
  <p:tag name="LATEXFORMHEIGHT" val="320"/>
  <p:tag name="LATEXFORMWIDTH" val="385"/>
  <p:tag name="LATEXFORMWRAP" val="True"/>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1200"/>
  <p:tag name="ORIGINALHEIGHT" val="266.9666"/>
  <p:tag name="ORIGINALWIDTH" val="4289.464"/>
  <p:tag name="OUTPUTTYPE" val="PNG"/>
  <p:tag name="IGUANATEXVERSION" val="160"/>
  <p:tag name="LATEXADDIN" val="\documentclass{article}&#10;\usepackage{amsmath}&#10;\pagestyle{empty}&#10;\begin{document}&#10; The ratio $\tau_{RT}/\tau_p$ is &#10;a measure of the number of longitudinal modes oscillating in&#10;phase.&#10;&#10;&#10;&#10;\end{document}"/>
  <p:tag name="IGUANATEXSIZE" val="20"/>
  <p:tag name="IGUANATEXCURSOR" val="113"/>
  <p:tag name="TRANSPARENCY" val="True"/>
  <p:tag name="FILENAME" val=""/>
  <p:tag name="LATEXENGINEID" val="0"/>
  <p:tag name="TEMPFOLDER" val="c:\temp\"/>
  <p:tag name="LATEXFORMHEIGHT" val="320"/>
  <p:tag name="LATEXFORMWIDTH" val="385"/>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657.6678"/>
  <p:tag name="ORIGINALWIDTH" val="4287.214"/>
  <p:tag name="OUTPUTTYPE" val="PNG"/>
  <p:tag name="IGUANATEXVERSION" val="160"/>
  <p:tag name="LATEXADDIN" val="\documentclass{article}&#10;\usepackage{amsmath}&#10;\pagestyle{empty}&#10;\begin{document}&#10;&#10;\subsection*{Dispersion due to an absorber}&#10;The inverse linewidth of the line (phase relaxation time) is $T_2 =$ 1 ps.\\&#10;Calculate the contribution of this line to the index of refraction $n(\Delta \omega)$&#10;where $\Delta \omega$ is the detuning from the center of the line.&#10;&#10;&#10;\end{document}"/>
  <p:tag name="IGUANATEXSIZE" val="20"/>
  <p:tag name="IGUANATEXCURSOR" val="125"/>
  <p:tag name="TRANSPARENCY" val="True"/>
  <p:tag name="FILENAME" val=""/>
  <p:tag name="LATEXENGINEID" val="0"/>
  <p:tag name="TEMPFOLDER" val="c:\temp\"/>
  <p:tag name="LATEXFORMHEIGHT" val="320"/>
  <p:tag name="LATEXFORMWIDTH" val="385"/>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2452.193"/>
  <p:tag name="ORIGINALWIDTH" val="4289.464"/>
  <p:tag name="OUTPUTTYPE" val="PNG"/>
  <p:tag name="IGUANATEXVERSION" val="160"/>
  <p:tag name="LATEXADDIN" val="\documentclass{article}&#10;\usepackage{amsmath}&#10;\usepackage{color}&#10;\pagestyle{empty}&#10;\begin{document}&#10;\textcolor{blue}{&#10;$\frac{d{\cal E}}{dz} = {\cal E}_0 e^{-\alpha z/2}$&#10;For a Lorentzian line:&#10;$$\alpha/2 = \frac{\alpha_0/2}{1 + \Delta \omega^2 T_2^2}$$&#10;which is the real part of the complex function&#10;$$\frac{\alpha_0/2}{1 + i\Delta \omega T_2}$$&#10;which has as imaginary part&#10;$$\frac{(\alpha_0/2) \Delta \omega T_2}{1 + \Delta \omega^2 T_2^2}$$&#10;which is the dispersion function to be identified with $k(\Delta \omega) = \frac{2 \pi}{\lambda}n(\Delta \omega).$&#10;We thus have:&#10;$$n(\Delta \omega) = \frac{ \lambda \alpha_0}{4 \pi} \frac{\Delta \omega T_2}{1 + \Delta \omega^2 T_2^2}.$$ }&#10;&#10;&#10;&#10;\end{document}"/>
  <p:tag name="IGUANATEXSIZE" val="20"/>
  <p:tag name="IGUANATEXCURSOR" val="680"/>
  <p:tag name="TRANSPARENCY" val="True"/>
  <p:tag name="FILENAME" val=""/>
  <p:tag name="LATEXENGINEID" val="0"/>
  <p:tag name="TEMPFOLDER" val="c:\temp\"/>
  <p:tag name="LATEXFORMHEIGHT" val="320"/>
  <p:tag name="LATEXFORMWIDTH" val="385"/>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2212.223"/>
  <p:tag name="ORIGINALWIDTH" val="3820.772"/>
  <p:tag name="OUTPUTTYPE" val="PNG"/>
  <p:tag name="IGUANATEXVERSION" val="160"/>
  <p:tag name="LATEXADDIN" val="\documentclass{article}&#10;\usepackage{amsmath}&#10;\pagestyle{empty}&#10;\begin{document}&#10; If we have a complex function $W$&#10;of a complex variable $z = x + iy$:&#10;$$&#10;W(z) = U(z) + i V(z).&#10;\label{W(z)}&#10;$$&#10;\begin{eqnarray}&#10;\frac{dW}{dz} &amp; = &amp; \frac{dU}{dz} + i \frac{dV}{dx} \nonumber \\&#10;&amp; = &amp; \frac{dU}{diy} + i \frac{dV}{diy} = \frac{dV}{dy} - i \frac{dU}{dy},&#10;\nonumber \end{eqnarray}&#10;which leads to the condition:&#10;\begin{eqnarray}&#10;\frac{dU}{dx} &amp; = &amp; \frac{dV}{dy} \nonumber \\&#10;\frac{dV}{dx} &amp; = &amp; - \frac{dU}{dy}.&#10;\nonumber&#10;\end{eqnarray}&#10;&#10;&#10;&#10;\end{document}"/>
  <p:tag name="IGUANATEXSIZE" val="20"/>
  <p:tag name="IGUANATEXCURSOR" val="514"/>
  <p:tag name="TRANSPARENCY" val="True"/>
  <p:tag name="FILENAME" val=""/>
  <p:tag name="LATEXENGINEID" val="0"/>
  <p:tag name="TEMPFOLDER" val="c:\temp\"/>
  <p:tag name="LATEXFORMHEIGHT" val="320"/>
  <p:tag name="LATEXFORMWIDTH" val="385"/>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1037.87"/>
  <p:tag name="ORIGINALWIDTH" val="4288.714"/>
  <p:tag name="OUTPUTTYPE" val="PNG"/>
  <p:tag name="IGUANATEXVERSION" val="160"/>
  <p:tag name="LATEXADDIN" val="\documentclass{article}&#10;\usepackage{amsmath}&#10;\pagestyle{empty}&#10;\begin{document}&#10;$E = {\cal E}e^{i(\omega t - kz)}$ \\&#10;In the frequency domain, &#10;${\cal E}(\Omega,z)E = {\cal E}(\Omega,0)e^{-ik(\Omega)z)}$ \\&#10;$e^{-ik(\Omega)z)}$ is the transfer function for the spectral field, with a phase factor $kz$.\\&#10;That phase factor itself is a complex function.\\&#10;$\frac{\partial {\cal E}}{\partial z} = - i k{\cal E} = &#10;(-i k - \frac{\alpha}{2}){\cal E}$&#10;Kramers-Kr\&quot;onig relations apply between the real and imaginary parts of \\complex $k$ (or $k$ and $\alpha/2$).&#10;&#10;&#10;&#10;\end{document}"/>
  <p:tag name="IGUANATEXSIZE" val="20"/>
  <p:tag name="IGUANATEXCURSOR" val="251"/>
  <p:tag name="TRANSPARENCY" val="True"/>
  <p:tag name="FILENAME" val=""/>
  <p:tag name="LATEXENGINEID" val="0"/>
  <p:tag name="TEMPFOLDER" val="c:\temp\"/>
  <p:tag name="LATEXFORMHEIGHT" val="320"/>
  <p:tag name="LATEXFORMWIDTH" val="385"/>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566.9291"/>
  <p:tag name="ORIGINALWIDTH" val="4290.964"/>
  <p:tag name="OUTPUTTYPE" val="PNG"/>
  <p:tag name="IGUANATEXVERSION" val="160"/>
  <p:tag name="LATEXADDIN" val="\documentclass{article}&#10;\usepackage{amsmath}&#10;\pagestyle{empty}&#10;\begin{document}&#10;In the Fabry-Perot, the complex transmission ${\cal T}(\Omega)$ and the complex reflection ${\cal T}(\Omega)$&#10;each have a real and imaginary part to chich the Kramers Kroenig relations apply.&#10;They can be written as amplitude and phase $|{\cal T}(\Omega)| e^{-i \psi(\Omega)}$.  There is no Kramers-Kroenig relation between amplitude and phase $\psi$.&#10;&#10;&#10;&#10;\end{document}"/>
  <p:tag name="IGUANATEXSIZE" val="20"/>
  <p:tag name="IGUANATEXCURSOR" val="430"/>
  <p:tag name="TRANSPARENCY" val="True"/>
  <p:tag name="FILENAME" val=""/>
  <p:tag name="LATEXENGINEID" val="0"/>
  <p:tag name="TEMPFOLDER" val="c:\temp\"/>
  <p:tag name="LATEXFORMHEIGHT" val="320"/>
  <p:tag name="LATEXFORMWIDTH" val="385"/>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606.6742"/>
  <p:tag name="ORIGINALWIDTH" val="4287.964"/>
  <p:tag name="OUTPUTTYPE" val="PNG"/>
  <p:tag name="IGUANATEXVERSION" val="160"/>
  <p:tag name="LATEXADDIN" val="\documentclass{article}&#10;\usepackage{amsmath}&#10;\pagestyle{empty}&#10;\begin{document}&#10;The meaning of the derivative $\frac{dk \ell}{d \Omega}$ is group delay over the distance $\ell$.\\&#10;The meaning of the derivative $\frac{d\psi}{d \Omega}$ is group delay by transmission through the Fabry-Perot.\\&#10;Physical meaning: the time it takes for the energy to build up.&#10;&#10;\end{document}"/>
  <p:tag name="IGUANATEXSIZE" val="20"/>
  <p:tag name="IGUANATEXCURSOR" val="218"/>
  <p:tag name="TRANSPARENCY" val="True"/>
  <p:tag name="FILENAME" val=""/>
  <p:tag name="LATEXENGINEID" val="0"/>
  <p:tag name="TEMPFOLDER" val="c:\temp\"/>
  <p:tag name="LATEXFORMHEIGHT" val="320"/>
  <p:tag name="LATEXFORMWIDTH" val="385"/>
  <p:tag name="LATEXFORMWRAP" val="True"/>
  <p:tag name="BITMAPVECTOR"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TotalTime>
  <Words>261</Words>
  <Application>Microsoft Office PowerPoint</Application>
  <PresentationFormat>Custom</PresentationFormat>
  <Paragraphs>62</Paragraphs>
  <Slides>29</Slides>
  <Notes>0</Notes>
  <HiddenSlides>0</HiddenSlides>
  <MMClips>0</MMClips>
  <ScaleCrop>false</ScaleCrop>
  <HeadingPairs>
    <vt:vector size="8" baseType="variant">
      <vt:variant>
        <vt:lpstr>Fonts Used</vt:lpstr>
      </vt:variant>
      <vt:variant>
        <vt:i4>5</vt:i4>
      </vt:variant>
      <vt:variant>
        <vt:lpstr>Design Template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Calibri</vt:lpstr>
      <vt:lpstr>Arial</vt:lpstr>
      <vt:lpstr>Calibri Light</vt:lpstr>
      <vt:lpstr>Times New Roman</vt:lpstr>
      <vt:lpstr>Symbol</vt:lpstr>
      <vt:lpstr>Office Theme</vt:lpstr>
      <vt:lpstr>Slide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jdiels</dc:creator>
  <cp:lastModifiedBy>jdiels</cp:lastModifiedBy>
  <cp:revision>38</cp:revision>
  <dcterms:created xsi:type="dcterms:W3CDTF">2023-11-21T23:35:26Z</dcterms:created>
  <dcterms:modified xsi:type="dcterms:W3CDTF">2024-10-20T20:59:05Z</dcterms:modified>
</cp:coreProperties>
</file>