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06" r:id="rId3"/>
    <p:sldId id="307" r:id="rId4"/>
    <p:sldId id="308" r:id="rId5"/>
    <p:sldId id="309" r:id="rId6"/>
    <p:sldId id="310" r:id="rId7"/>
    <p:sldId id="320" r:id="rId8"/>
    <p:sldId id="324" r:id="rId9"/>
    <p:sldId id="325" r:id="rId10"/>
    <p:sldId id="326" r:id="rId11"/>
    <p:sldId id="330" r:id="rId12"/>
    <p:sldId id="329" r:id="rId13"/>
    <p:sldId id="327" r:id="rId14"/>
    <p:sldId id="328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4862F-F367-4AA2-B320-06024FABF4A9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7605F-AC64-4B8C-92AE-72BAC775D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5ED6-0824-48B6-871F-3FF906F980A6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61786-D4B6-4818-918C-CE1F08300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44EE-3D63-4DE5-8606-02EDEEE2EF22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03E45-76FC-4BC8-84C4-B93B03593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FB4F4-2D48-42C7-9AB9-4BA7CE042B07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4C6B5-25FC-455D-A12A-9B7FFCED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ACB36-49B2-4F54-81C9-590C8956A38E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B8A4-E78C-44DD-B84F-6290ABB86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FFDD1-CC73-4BD7-BA1B-A8EFF0673767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D4CF-0AA7-4243-8B0A-A009769FD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41027-8A0A-4D9E-A89F-45BCD7970B0C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C63CE-152E-4FD1-9F08-E4762A0D1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EF990-58B4-4953-933D-CF37C3E658F1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8B6B1-2D2A-4C92-93AF-51BD19AD34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24688-653C-4412-BB86-E5D2DD755BF7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6FFE5-CF89-49D5-AF09-DC1A55CA3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FA29-3D5B-4DC0-BD28-2608A90DDB0B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A1B7C-4B6B-4685-BB4C-0FE6B4DDA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A1A95-7F1D-4F02-9712-296BF11BDAEF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91C00-76BD-44D1-9769-A496C37A1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BC0AA0-7903-4551-9FB6-272F85DECA9B}" type="datetimeFigureOut">
              <a:rPr lang="en-US"/>
              <a:pPr>
                <a:defRPr/>
              </a:pPr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2F1F77-910E-4A85-8198-90923BA113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10.png"/><Relationship Id="rId5" Type="http://schemas.openxmlformats.org/officeDocument/2006/relationships/tags" Target="../tags/tag10.xml"/><Relationship Id="rId10" Type="http://schemas.openxmlformats.org/officeDocument/2006/relationships/image" Target="../media/image9.png"/><Relationship Id="rId4" Type="http://schemas.openxmlformats.org/officeDocument/2006/relationships/tags" Target="../tags/tag9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4.xml"/><Relationship Id="rId7" Type="http://schemas.openxmlformats.org/officeDocument/2006/relationships/image" Target="../media/image1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tags" Target="../tags/tag15.xm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18.xml"/><Relationship Id="rId7" Type="http://schemas.openxmlformats.org/officeDocument/2006/relationships/image" Target="../media/image1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1.png"/><Relationship Id="rId5" Type="http://schemas.openxmlformats.org/officeDocument/2006/relationships/tags" Target="../tags/tag20.xml"/><Relationship Id="rId10" Type="http://schemas.openxmlformats.org/officeDocument/2006/relationships/image" Target="../media/image20.png"/><Relationship Id="rId4" Type="http://schemas.openxmlformats.org/officeDocument/2006/relationships/tags" Target="../tags/tag19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ext Box 5"/>
          <p:cNvSpPr txBox="1">
            <a:spLocks noChangeArrowheads="1"/>
          </p:cNvSpPr>
          <p:nvPr/>
        </p:nvSpPr>
        <p:spPr bwMode="auto">
          <a:xfrm>
            <a:off x="174625" y="447675"/>
            <a:ext cx="3549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NONINEAR SCHROEDINGER</a:t>
            </a:r>
          </a:p>
          <a:p>
            <a:r>
              <a:rPr lang="en-US"/>
              <a:t>EQUATION IN TIME</a:t>
            </a:r>
          </a:p>
          <a:p>
            <a:r>
              <a:rPr lang="en-US"/>
              <a:t>NOT NORMALIZED SOLUTIONS</a:t>
            </a:r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216025" y="1677988"/>
          <a:ext cx="9759950" cy="493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Acrobat Document" r:id="rId3" imgW="2189880" imgH="1107720" progId="Acrobat.Document.11">
                  <p:embed/>
                </p:oleObj>
              </mc:Choice>
              <mc:Fallback>
                <p:oleObj name="Acrobat Document" r:id="rId3" imgW="2189880" imgH="1107720" progId="Acrobat.Document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6025" y="1677988"/>
                        <a:ext cx="9759950" cy="4935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0"/>
            <a:ext cx="11598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H="1">
            <a:off x="2466975" y="1627188"/>
            <a:ext cx="2403475" cy="39687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466975" y="1647825"/>
            <a:ext cx="53975" cy="2168525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76513" y="3879850"/>
            <a:ext cx="4003675" cy="20638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8021638" y="3879850"/>
            <a:ext cx="2798762" cy="5191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844088" y="4398963"/>
            <a:ext cx="976312" cy="20796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69413" y="3713163"/>
            <a:ext cx="568325" cy="476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147050" y="3795713"/>
            <a:ext cx="755650" cy="841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9837738" y="4668838"/>
            <a:ext cx="1682750" cy="457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61050" y="5487988"/>
            <a:ext cx="2901950" cy="3175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093325" y="5154613"/>
            <a:ext cx="1427163" cy="15716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861050" y="5867400"/>
            <a:ext cx="2306638" cy="412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011613" y="3367088"/>
            <a:ext cx="4135437" cy="254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060575" y="3013075"/>
            <a:ext cx="3640138" cy="349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100513" y="3030538"/>
            <a:ext cx="1600200" cy="2635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100513" y="4502150"/>
            <a:ext cx="750887" cy="10477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100513" y="4554538"/>
            <a:ext cx="750887" cy="15081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881438" y="4606925"/>
            <a:ext cx="912812" cy="1039813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881438" y="3725863"/>
            <a:ext cx="5956300" cy="194786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863" y="0"/>
            <a:ext cx="11598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H="1">
            <a:off x="2466975" y="1627188"/>
            <a:ext cx="2403475" cy="39687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466975" y="1647825"/>
            <a:ext cx="53975" cy="2168525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76513" y="3879850"/>
            <a:ext cx="4003675" cy="20638"/>
          </a:xfrm>
          <a:prstGeom prst="line">
            <a:avLst/>
          </a:prstGeom>
          <a:ln w="254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8021638" y="3879850"/>
            <a:ext cx="2798762" cy="51911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9844088" y="4398963"/>
            <a:ext cx="976312" cy="20796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9269413" y="3713163"/>
            <a:ext cx="568325" cy="476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147050" y="3795713"/>
            <a:ext cx="755650" cy="8413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9837738" y="4668838"/>
            <a:ext cx="1682750" cy="457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61050" y="5487988"/>
            <a:ext cx="2901950" cy="3175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0093325" y="5154613"/>
            <a:ext cx="1427163" cy="15716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5861050" y="5867400"/>
            <a:ext cx="2306638" cy="412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4011613" y="3367088"/>
            <a:ext cx="4135437" cy="2541587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060575" y="3013075"/>
            <a:ext cx="3640138" cy="349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100513" y="3030538"/>
            <a:ext cx="1600200" cy="2635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 flipV="1">
            <a:off x="4100513" y="4502150"/>
            <a:ext cx="750887" cy="10477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4100513" y="4554538"/>
            <a:ext cx="750887" cy="150812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3881438" y="4606925"/>
            <a:ext cx="912812" cy="1039813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881438" y="3725863"/>
            <a:ext cx="5956300" cy="194786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6" name="Oval 21"/>
          <p:cNvSpPr>
            <a:spLocks noChangeArrowheads="1"/>
          </p:cNvSpPr>
          <p:nvPr/>
        </p:nvSpPr>
        <p:spPr bwMode="auto">
          <a:xfrm>
            <a:off x="9290050" y="3068638"/>
            <a:ext cx="1176338" cy="12192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Line 22"/>
          <p:cNvSpPr>
            <a:spLocks noChangeShapeType="1"/>
          </p:cNvSpPr>
          <p:nvPr/>
        </p:nvSpPr>
        <p:spPr bwMode="auto">
          <a:xfrm flipH="1">
            <a:off x="8736013" y="3303588"/>
            <a:ext cx="636587" cy="142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3813" y="6350"/>
            <a:ext cx="921385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115462"/>
              </p:ext>
            </p:extLst>
          </p:nvPr>
        </p:nvGraphicFramePr>
        <p:xfrm>
          <a:off x="1706444" y="1232711"/>
          <a:ext cx="9188259" cy="4628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r:id="rId3" imgW="3825210" imgH="1927807" progId="Acrobat.Document.DC">
                  <p:embed/>
                </p:oleObj>
              </mc:Choice>
              <mc:Fallback>
                <p:oleObj name="Acrobat Document" r:id="rId3" imgW="3825210" imgH="192780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6444" y="1232711"/>
                        <a:ext cx="9188259" cy="4628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\documentclass{article}&#10;\usepackage{amsmath}&#10;\pagestyle{empty}&#10;\begin{document}&#10;The effect of GVD is to create a pulse broadening and a down-chirp, with&#10;the change of the second derivative of the phase versus time equal to:&#10;$$&#10;\Delta\left( \frac{\partial^2}{\partial t^2}\varphi(t)\right)=&#10;\frac{4 k''_{\ell}}{\tau^4_{G0}}\Delta z&#10;$$&#10;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804988" y="627063"/>
            <a:ext cx="8716962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7" descr="\documentclass{article}&#10;\usepackage{amsmath}&#10;\pagestyle{empty}&#10;\begin{document}&#10; The chirp induced by self-phase modulation&#10;is:&#10;$$&#10;\Delta\left( \frac{\partial^2}{\partial t^2}\varphi(t)\right)=&#10;-\frac{2\pi}{\lambda_{\ell}}{\bar n}_2\frac{\partial^2 I}{\partial t^2}\Delta z \approx &#10;\frac{8 \pi I_0 \ell_k}{\lambda \tau_{G0}^2}&#10;$$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587625" y="2219325"/>
            <a:ext cx="6224588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9" descr="\documentclass{article}&#10;\usepackage{amsmath}&#10;\pagestyle{empty}&#10;\begin{document}&#10;Equating both relations for the chirp in the pulse center, we find as condition&#10;for the pulse parameters:&#10;$$&#10;I_{0}\tau^2_{G0}= \frac{\lambda_{\ell}k_{\ell}''}{2\pi{\bar n}_2}&#10;$$&#10;where $I_{0}$ is the peak intensity.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870075" y="3671888"/>
            <a:ext cx="8720138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 flipH="1">
            <a:off x="2816225" y="5626100"/>
            <a:ext cx="6559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actions of nonlinearity and GVD exactly compensate each other.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\documentclass{article}&#10;\usepackage{amsmath}&#10;\pagestyle{empty}&#10;\begin{document}&#10;From&#10;$$&#10;I_{0}\tau^2_{G0}= \frac{\lambda_{\ell}k_{\ell}''}{2\pi{\bar n}_2}&#10;$$&#10;we get:&#10;$$\tau_{G0}^2 = \frac{\lambda_{\ell}k_{\ell}''}{2\pi{\bar n}_2 I_0}&#10;$$&#10;&#10;&#10;\end{document}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425825" y="1520825"/>
            <a:ext cx="510540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 flipH="1">
            <a:off x="2944813" y="681038"/>
            <a:ext cx="6557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actions of nonlinearity and GVD exactly compensate each other.</a:t>
            </a:r>
          </a:p>
        </p:txBody>
      </p:sp>
      <p:pic>
        <p:nvPicPr>
          <p:cNvPr id="16387" name="Picture 3" descr="\documentclass{article}&#10;\usepackage{amsmath}&#10;\pagestyle{empty}&#10;\begin{document}&#10;$A \tau_s = \sqrt{\frac{-\psi''}{2L K}}$&#10;&#10;&#10;&#10;\end{document}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769100" y="4197350"/>
            <a:ext cx="1476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2944813" y="4197350"/>
            <a:ext cx="3998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 the soliton equation we got:</a:t>
            </a:r>
          </a:p>
        </p:txBody>
      </p:sp>
      <p:sp>
        <p:nvSpPr>
          <p:cNvPr id="2" name="Arc 1"/>
          <p:cNvSpPr/>
          <p:nvPr/>
        </p:nvSpPr>
        <p:spPr>
          <a:xfrm>
            <a:off x="7639050" y="2090738"/>
            <a:ext cx="2390775" cy="2362200"/>
          </a:xfrm>
          <a:prstGeom prst="arc">
            <a:avLst>
              <a:gd name="adj1" fmla="val 16200000"/>
              <a:gd name="adj2" fmla="val 5787779"/>
            </a:avLst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time_ca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37388" y="3732213"/>
            <a:ext cx="29813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1709738" y="688975"/>
            <a:ext cx="3121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K is Kerr lensing in space and time!</a:t>
            </a:r>
          </a:p>
        </p:txBody>
      </p:sp>
      <p:grpSp>
        <p:nvGrpSpPr>
          <p:cNvPr id="195588" name="Group 4"/>
          <p:cNvGrpSpPr>
            <a:grpSpLocks/>
          </p:cNvGrpSpPr>
          <p:nvPr/>
        </p:nvGrpSpPr>
        <p:grpSpPr bwMode="auto">
          <a:xfrm>
            <a:off x="1919288" y="1166813"/>
            <a:ext cx="3703637" cy="336550"/>
            <a:chOff x="153" y="1229"/>
            <a:chExt cx="2333" cy="212"/>
          </a:xfrm>
        </p:grpSpPr>
        <p:sp>
          <p:nvSpPr>
            <p:cNvPr id="17452" name="Text Box 5"/>
            <p:cNvSpPr txBox="1">
              <a:spLocks noChangeArrowheads="1"/>
            </p:cNvSpPr>
            <p:nvPr/>
          </p:nvSpPr>
          <p:spPr bwMode="auto">
            <a:xfrm>
              <a:off x="153" y="1229"/>
              <a:ext cx="102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Non-linear index:</a:t>
              </a:r>
            </a:p>
          </p:txBody>
        </p:sp>
        <p:pic>
          <p:nvPicPr>
            <p:cNvPr id="17453" name="Picture 6" descr="TP_tmp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85" y="1277"/>
              <a:ext cx="1301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5591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7975600" y="982663"/>
            <a:ext cx="11874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5592" name="Group 8"/>
          <p:cNvGrpSpPr>
            <a:grpSpLocks/>
          </p:cNvGrpSpPr>
          <p:nvPr/>
        </p:nvGrpSpPr>
        <p:grpSpPr bwMode="auto">
          <a:xfrm>
            <a:off x="2154238" y="1828800"/>
            <a:ext cx="8113712" cy="614363"/>
            <a:chOff x="279" y="1152"/>
            <a:chExt cx="5111" cy="387"/>
          </a:xfrm>
        </p:grpSpPr>
        <p:pic>
          <p:nvPicPr>
            <p:cNvPr id="17450" name="Picture 9" descr="TP_tmp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220" y="1152"/>
              <a:ext cx="4170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51" name="Text Box 10"/>
            <p:cNvSpPr txBox="1">
              <a:spLocks noChangeArrowheads="1"/>
            </p:cNvSpPr>
            <p:nvPr/>
          </p:nvSpPr>
          <p:spPr bwMode="auto">
            <a:xfrm>
              <a:off x="279" y="1234"/>
              <a:ext cx="52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In time:</a:t>
              </a:r>
            </a:p>
          </p:txBody>
        </p:sp>
      </p:grpSp>
      <p:grpSp>
        <p:nvGrpSpPr>
          <p:cNvPr id="195595" name="Group 11"/>
          <p:cNvGrpSpPr>
            <a:grpSpLocks/>
          </p:cNvGrpSpPr>
          <p:nvPr/>
        </p:nvGrpSpPr>
        <p:grpSpPr bwMode="auto">
          <a:xfrm>
            <a:off x="2347913" y="2408238"/>
            <a:ext cx="5722937" cy="392112"/>
            <a:chOff x="489" y="1517"/>
            <a:chExt cx="3605" cy="247"/>
          </a:xfrm>
        </p:grpSpPr>
        <p:pic>
          <p:nvPicPr>
            <p:cNvPr id="17448" name="Picture 12" descr="TP_tmp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599" y="1517"/>
              <a:ext cx="1495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49" name="Picture 13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89" y="1570"/>
              <a:ext cx="143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5598" name="Group 14"/>
          <p:cNvGrpSpPr>
            <a:grpSpLocks/>
          </p:cNvGrpSpPr>
          <p:nvPr/>
        </p:nvGrpSpPr>
        <p:grpSpPr bwMode="auto">
          <a:xfrm>
            <a:off x="2474913" y="3048000"/>
            <a:ext cx="3838575" cy="603250"/>
            <a:chOff x="599" y="1920"/>
            <a:chExt cx="2418" cy="380"/>
          </a:xfrm>
        </p:grpSpPr>
        <p:pic>
          <p:nvPicPr>
            <p:cNvPr id="17446" name="Picture 15" descr="TP_tmp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596" y="1920"/>
              <a:ext cx="142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47" name="Text Box 16"/>
            <p:cNvSpPr txBox="1">
              <a:spLocks noChangeArrowheads="1"/>
            </p:cNvSpPr>
            <p:nvPr/>
          </p:nvSpPr>
          <p:spPr bwMode="auto">
            <a:xfrm>
              <a:off x="599" y="1995"/>
              <a:ext cx="6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Time lens:</a:t>
              </a:r>
            </a:p>
          </p:txBody>
        </p:sp>
      </p:grpSp>
      <p:sp>
        <p:nvSpPr>
          <p:cNvPr id="17416" name="Line 17"/>
          <p:cNvSpPr>
            <a:spLocks noChangeShapeType="1"/>
          </p:cNvSpPr>
          <p:nvPr/>
        </p:nvSpPr>
        <p:spPr bwMode="auto">
          <a:xfrm rot="2044973" flipV="1">
            <a:off x="2546350" y="4754563"/>
            <a:ext cx="985838" cy="679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18"/>
          <p:cNvSpPr>
            <a:spLocks noChangeShapeType="1"/>
          </p:cNvSpPr>
          <p:nvPr/>
        </p:nvSpPr>
        <p:spPr bwMode="auto">
          <a:xfrm rot="2044973" flipV="1">
            <a:off x="3832225" y="4403725"/>
            <a:ext cx="2000250" cy="1368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7418" name="Group 19"/>
          <p:cNvGrpSpPr>
            <a:grpSpLocks/>
          </p:cNvGrpSpPr>
          <p:nvPr/>
        </p:nvGrpSpPr>
        <p:grpSpPr bwMode="auto">
          <a:xfrm>
            <a:off x="5202238" y="4752975"/>
            <a:ext cx="103187" cy="646113"/>
            <a:chOff x="2249" y="406"/>
            <a:chExt cx="140" cy="1567"/>
          </a:xfrm>
        </p:grpSpPr>
        <p:sp>
          <p:nvSpPr>
            <p:cNvPr id="17430" name="Freeform 20"/>
            <p:cNvSpPr>
              <a:spLocks/>
            </p:cNvSpPr>
            <p:nvPr/>
          </p:nvSpPr>
          <p:spPr bwMode="auto">
            <a:xfrm>
              <a:off x="2249" y="406"/>
              <a:ext cx="72" cy="1567"/>
            </a:xfrm>
            <a:custGeom>
              <a:avLst/>
              <a:gdLst>
                <a:gd name="T0" fmla="*/ 72 w 72"/>
                <a:gd name="T1" fmla="*/ 0 h 1567"/>
                <a:gd name="T2" fmla="*/ 63 w 72"/>
                <a:gd name="T3" fmla="*/ 42 h 1567"/>
                <a:gd name="T4" fmla="*/ 56 w 72"/>
                <a:gd name="T5" fmla="*/ 86 h 1567"/>
                <a:gd name="T6" fmla="*/ 48 w 72"/>
                <a:gd name="T7" fmla="*/ 133 h 1567"/>
                <a:gd name="T8" fmla="*/ 41 w 72"/>
                <a:gd name="T9" fmla="*/ 179 h 1567"/>
                <a:gd name="T10" fmla="*/ 28 w 72"/>
                <a:gd name="T11" fmla="*/ 275 h 1567"/>
                <a:gd name="T12" fmla="*/ 18 w 72"/>
                <a:gd name="T13" fmla="*/ 374 h 1567"/>
                <a:gd name="T14" fmla="*/ 11 w 72"/>
                <a:gd name="T15" fmla="*/ 477 h 1567"/>
                <a:gd name="T16" fmla="*/ 4 w 72"/>
                <a:gd name="T17" fmla="*/ 582 h 1567"/>
                <a:gd name="T18" fmla="*/ 1 w 72"/>
                <a:gd name="T19" fmla="*/ 688 h 1567"/>
                <a:gd name="T20" fmla="*/ 0 w 72"/>
                <a:gd name="T21" fmla="*/ 797 h 1567"/>
                <a:gd name="T22" fmla="*/ 1 w 72"/>
                <a:gd name="T23" fmla="*/ 901 h 1567"/>
                <a:gd name="T24" fmla="*/ 4 w 72"/>
                <a:gd name="T25" fmla="*/ 1003 h 1567"/>
                <a:gd name="T26" fmla="*/ 10 w 72"/>
                <a:gd name="T27" fmla="*/ 1104 h 1567"/>
                <a:gd name="T28" fmla="*/ 17 w 72"/>
                <a:gd name="T29" fmla="*/ 1204 h 1567"/>
                <a:gd name="T30" fmla="*/ 27 w 72"/>
                <a:gd name="T31" fmla="*/ 1299 h 1567"/>
                <a:gd name="T32" fmla="*/ 38 w 72"/>
                <a:gd name="T33" fmla="*/ 1392 h 1567"/>
                <a:gd name="T34" fmla="*/ 52 w 72"/>
                <a:gd name="T35" fmla="*/ 1482 h 1567"/>
                <a:gd name="T36" fmla="*/ 59 w 72"/>
                <a:gd name="T37" fmla="*/ 1526 h 1567"/>
                <a:gd name="T38" fmla="*/ 67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1567"/>
                <a:gd name="T62" fmla="*/ 72 w 72"/>
                <a:gd name="T63" fmla="*/ 1567 h 1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1567">
                  <a:moveTo>
                    <a:pt x="72" y="0"/>
                  </a:moveTo>
                  <a:lnTo>
                    <a:pt x="63" y="42"/>
                  </a:lnTo>
                  <a:lnTo>
                    <a:pt x="56" y="86"/>
                  </a:lnTo>
                  <a:lnTo>
                    <a:pt x="48" y="133"/>
                  </a:lnTo>
                  <a:lnTo>
                    <a:pt x="41" y="179"/>
                  </a:lnTo>
                  <a:lnTo>
                    <a:pt x="28" y="275"/>
                  </a:lnTo>
                  <a:lnTo>
                    <a:pt x="18" y="374"/>
                  </a:lnTo>
                  <a:lnTo>
                    <a:pt x="11" y="477"/>
                  </a:lnTo>
                  <a:lnTo>
                    <a:pt x="4" y="582"/>
                  </a:lnTo>
                  <a:lnTo>
                    <a:pt x="1" y="688"/>
                  </a:lnTo>
                  <a:lnTo>
                    <a:pt x="0" y="797"/>
                  </a:lnTo>
                  <a:lnTo>
                    <a:pt x="1" y="901"/>
                  </a:lnTo>
                  <a:lnTo>
                    <a:pt x="4" y="1003"/>
                  </a:lnTo>
                  <a:lnTo>
                    <a:pt x="10" y="1104"/>
                  </a:lnTo>
                  <a:lnTo>
                    <a:pt x="17" y="1204"/>
                  </a:lnTo>
                  <a:lnTo>
                    <a:pt x="27" y="1299"/>
                  </a:lnTo>
                  <a:lnTo>
                    <a:pt x="38" y="1392"/>
                  </a:lnTo>
                  <a:lnTo>
                    <a:pt x="52" y="1482"/>
                  </a:lnTo>
                  <a:lnTo>
                    <a:pt x="59" y="1526"/>
                  </a:lnTo>
                  <a:lnTo>
                    <a:pt x="67" y="1567"/>
                  </a:lnTo>
                </a:path>
              </a:pathLst>
            </a:custGeom>
            <a:solidFill>
              <a:schemeClr val="accent1">
                <a:alpha val="14902"/>
              </a:schemeClr>
            </a:solidFill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1" name="Freeform 21"/>
            <p:cNvSpPr>
              <a:spLocks/>
            </p:cNvSpPr>
            <p:nvPr/>
          </p:nvSpPr>
          <p:spPr bwMode="auto">
            <a:xfrm>
              <a:off x="2317" y="406"/>
              <a:ext cx="72" cy="1567"/>
            </a:xfrm>
            <a:custGeom>
              <a:avLst/>
              <a:gdLst>
                <a:gd name="T0" fmla="*/ 0 w 72"/>
                <a:gd name="T1" fmla="*/ 0 h 1567"/>
                <a:gd name="T2" fmla="*/ 8 w 72"/>
                <a:gd name="T3" fmla="*/ 42 h 1567"/>
                <a:gd name="T4" fmla="*/ 16 w 72"/>
                <a:gd name="T5" fmla="*/ 86 h 1567"/>
                <a:gd name="T6" fmla="*/ 23 w 72"/>
                <a:gd name="T7" fmla="*/ 133 h 1567"/>
                <a:gd name="T8" fmla="*/ 31 w 72"/>
                <a:gd name="T9" fmla="*/ 179 h 1567"/>
                <a:gd name="T10" fmla="*/ 43 w 72"/>
                <a:gd name="T11" fmla="*/ 275 h 1567"/>
                <a:gd name="T12" fmla="*/ 53 w 72"/>
                <a:gd name="T13" fmla="*/ 374 h 1567"/>
                <a:gd name="T14" fmla="*/ 61 w 72"/>
                <a:gd name="T15" fmla="*/ 477 h 1567"/>
                <a:gd name="T16" fmla="*/ 67 w 72"/>
                <a:gd name="T17" fmla="*/ 582 h 1567"/>
                <a:gd name="T18" fmla="*/ 70 w 72"/>
                <a:gd name="T19" fmla="*/ 688 h 1567"/>
                <a:gd name="T20" fmla="*/ 72 w 72"/>
                <a:gd name="T21" fmla="*/ 797 h 1567"/>
                <a:gd name="T22" fmla="*/ 70 w 72"/>
                <a:gd name="T23" fmla="*/ 901 h 1567"/>
                <a:gd name="T24" fmla="*/ 67 w 72"/>
                <a:gd name="T25" fmla="*/ 1003 h 1567"/>
                <a:gd name="T26" fmla="*/ 62 w 72"/>
                <a:gd name="T27" fmla="*/ 1104 h 1567"/>
                <a:gd name="T28" fmla="*/ 54 w 72"/>
                <a:gd name="T29" fmla="*/ 1204 h 1567"/>
                <a:gd name="T30" fmla="*/ 45 w 72"/>
                <a:gd name="T31" fmla="*/ 1299 h 1567"/>
                <a:gd name="T32" fmla="*/ 33 w 72"/>
                <a:gd name="T33" fmla="*/ 1392 h 1567"/>
                <a:gd name="T34" fmla="*/ 20 w 72"/>
                <a:gd name="T35" fmla="*/ 1482 h 1567"/>
                <a:gd name="T36" fmla="*/ 11 w 72"/>
                <a:gd name="T37" fmla="*/ 1526 h 1567"/>
                <a:gd name="T38" fmla="*/ 4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1567"/>
                <a:gd name="T62" fmla="*/ 72 w 72"/>
                <a:gd name="T63" fmla="*/ 1567 h 1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1567">
                  <a:moveTo>
                    <a:pt x="0" y="0"/>
                  </a:moveTo>
                  <a:lnTo>
                    <a:pt x="8" y="42"/>
                  </a:lnTo>
                  <a:lnTo>
                    <a:pt x="16" y="86"/>
                  </a:lnTo>
                  <a:lnTo>
                    <a:pt x="23" y="133"/>
                  </a:lnTo>
                  <a:lnTo>
                    <a:pt x="31" y="179"/>
                  </a:lnTo>
                  <a:lnTo>
                    <a:pt x="43" y="275"/>
                  </a:lnTo>
                  <a:lnTo>
                    <a:pt x="53" y="374"/>
                  </a:lnTo>
                  <a:lnTo>
                    <a:pt x="61" y="477"/>
                  </a:lnTo>
                  <a:lnTo>
                    <a:pt x="67" y="582"/>
                  </a:lnTo>
                  <a:lnTo>
                    <a:pt x="70" y="688"/>
                  </a:lnTo>
                  <a:lnTo>
                    <a:pt x="72" y="797"/>
                  </a:lnTo>
                  <a:lnTo>
                    <a:pt x="70" y="901"/>
                  </a:lnTo>
                  <a:lnTo>
                    <a:pt x="67" y="1003"/>
                  </a:lnTo>
                  <a:lnTo>
                    <a:pt x="62" y="1104"/>
                  </a:lnTo>
                  <a:lnTo>
                    <a:pt x="54" y="1204"/>
                  </a:lnTo>
                  <a:lnTo>
                    <a:pt x="45" y="1299"/>
                  </a:lnTo>
                  <a:lnTo>
                    <a:pt x="33" y="1392"/>
                  </a:lnTo>
                  <a:lnTo>
                    <a:pt x="20" y="1482"/>
                  </a:lnTo>
                  <a:lnTo>
                    <a:pt x="11" y="1526"/>
                  </a:lnTo>
                  <a:lnTo>
                    <a:pt x="4" y="1567"/>
                  </a:lnTo>
                </a:path>
              </a:pathLst>
            </a:custGeom>
            <a:solidFill>
              <a:schemeClr val="accent1">
                <a:alpha val="14902"/>
              </a:schemeClr>
            </a:solidFill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32" name="Group 22"/>
            <p:cNvGrpSpPr>
              <a:grpSpLocks/>
            </p:cNvGrpSpPr>
            <p:nvPr/>
          </p:nvGrpSpPr>
          <p:grpSpPr bwMode="auto">
            <a:xfrm>
              <a:off x="2249" y="406"/>
              <a:ext cx="72" cy="1567"/>
              <a:chOff x="2249" y="406"/>
              <a:chExt cx="72" cy="1567"/>
            </a:xfrm>
          </p:grpSpPr>
          <p:sp>
            <p:nvSpPr>
              <p:cNvPr id="17444" name="Freeform 23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72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"/>
                  <a:gd name="T64" fmla="*/ 0 h 1567"/>
                  <a:gd name="T65" fmla="*/ 72 w 72"/>
                  <a:gd name="T66" fmla="*/ 1567 h 15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24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"/>
                  <a:gd name="T61" fmla="*/ 0 h 1567"/>
                  <a:gd name="T62" fmla="*/ 72 w 72"/>
                  <a:gd name="T63" fmla="*/ 1567 h 156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3" name="Group 25"/>
            <p:cNvGrpSpPr>
              <a:grpSpLocks/>
            </p:cNvGrpSpPr>
            <p:nvPr/>
          </p:nvGrpSpPr>
          <p:grpSpPr bwMode="auto">
            <a:xfrm>
              <a:off x="2317" y="406"/>
              <a:ext cx="72" cy="1567"/>
              <a:chOff x="2317" y="406"/>
              <a:chExt cx="72" cy="1567"/>
            </a:xfrm>
          </p:grpSpPr>
          <p:sp>
            <p:nvSpPr>
              <p:cNvPr id="17442" name="Freeform 26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"/>
                  <a:gd name="T64" fmla="*/ 0 h 1567"/>
                  <a:gd name="T65" fmla="*/ 72 w 72"/>
                  <a:gd name="T66" fmla="*/ 1567 h 15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27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"/>
                  <a:gd name="T61" fmla="*/ 0 h 1567"/>
                  <a:gd name="T62" fmla="*/ 72 w 72"/>
                  <a:gd name="T63" fmla="*/ 1567 h 156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4" name="Freeform 28"/>
            <p:cNvSpPr>
              <a:spLocks/>
            </p:cNvSpPr>
            <p:nvPr/>
          </p:nvSpPr>
          <p:spPr bwMode="auto">
            <a:xfrm>
              <a:off x="2249" y="406"/>
              <a:ext cx="72" cy="1567"/>
            </a:xfrm>
            <a:custGeom>
              <a:avLst/>
              <a:gdLst>
                <a:gd name="T0" fmla="*/ 72 w 72"/>
                <a:gd name="T1" fmla="*/ 0 h 1567"/>
                <a:gd name="T2" fmla="*/ 63 w 72"/>
                <a:gd name="T3" fmla="*/ 42 h 1567"/>
                <a:gd name="T4" fmla="*/ 56 w 72"/>
                <a:gd name="T5" fmla="*/ 86 h 1567"/>
                <a:gd name="T6" fmla="*/ 48 w 72"/>
                <a:gd name="T7" fmla="*/ 133 h 1567"/>
                <a:gd name="T8" fmla="*/ 41 w 72"/>
                <a:gd name="T9" fmla="*/ 179 h 1567"/>
                <a:gd name="T10" fmla="*/ 28 w 72"/>
                <a:gd name="T11" fmla="*/ 275 h 1567"/>
                <a:gd name="T12" fmla="*/ 18 w 72"/>
                <a:gd name="T13" fmla="*/ 374 h 1567"/>
                <a:gd name="T14" fmla="*/ 11 w 72"/>
                <a:gd name="T15" fmla="*/ 477 h 1567"/>
                <a:gd name="T16" fmla="*/ 4 w 72"/>
                <a:gd name="T17" fmla="*/ 582 h 1567"/>
                <a:gd name="T18" fmla="*/ 1 w 72"/>
                <a:gd name="T19" fmla="*/ 688 h 1567"/>
                <a:gd name="T20" fmla="*/ 0 w 72"/>
                <a:gd name="T21" fmla="*/ 797 h 1567"/>
                <a:gd name="T22" fmla="*/ 1 w 72"/>
                <a:gd name="T23" fmla="*/ 901 h 1567"/>
                <a:gd name="T24" fmla="*/ 4 w 72"/>
                <a:gd name="T25" fmla="*/ 1003 h 1567"/>
                <a:gd name="T26" fmla="*/ 10 w 72"/>
                <a:gd name="T27" fmla="*/ 1104 h 1567"/>
                <a:gd name="T28" fmla="*/ 17 w 72"/>
                <a:gd name="T29" fmla="*/ 1204 h 1567"/>
                <a:gd name="T30" fmla="*/ 27 w 72"/>
                <a:gd name="T31" fmla="*/ 1299 h 1567"/>
                <a:gd name="T32" fmla="*/ 38 w 72"/>
                <a:gd name="T33" fmla="*/ 1392 h 1567"/>
                <a:gd name="T34" fmla="*/ 52 w 72"/>
                <a:gd name="T35" fmla="*/ 1482 h 1567"/>
                <a:gd name="T36" fmla="*/ 59 w 72"/>
                <a:gd name="T37" fmla="*/ 1526 h 1567"/>
                <a:gd name="T38" fmla="*/ 67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1567"/>
                <a:gd name="T62" fmla="*/ 72 w 72"/>
                <a:gd name="T63" fmla="*/ 1567 h 1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1567">
                  <a:moveTo>
                    <a:pt x="72" y="0"/>
                  </a:moveTo>
                  <a:lnTo>
                    <a:pt x="63" y="42"/>
                  </a:lnTo>
                  <a:lnTo>
                    <a:pt x="56" y="86"/>
                  </a:lnTo>
                  <a:lnTo>
                    <a:pt x="48" y="133"/>
                  </a:lnTo>
                  <a:lnTo>
                    <a:pt x="41" y="179"/>
                  </a:lnTo>
                  <a:lnTo>
                    <a:pt x="28" y="275"/>
                  </a:lnTo>
                  <a:lnTo>
                    <a:pt x="18" y="374"/>
                  </a:lnTo>
                  <a:lnTo>
                    <a:pt x="11" y="477"/>
                  </a:lnTo>
                  <a:lnTo>
                    <a:pt x="4" y="582"/>
                  </a:lnTo>
                  <a:lnTo>
                    <a:pt x="1" y="688"/>
                  </a:lnTo>
                  <a:lnTo>
                    <a:pt x="0" y="797"/>
                  </a:lnTo>
                  <a:lnTo>
                    <a:pt x="1" y="901"/>
                  </a:lnTo>
                  <a:lnTo>
                    <a:pt x="4" y="1003"/>
                  </a:lnTo>
                  <a:lnTo>
                    <a:pt x="10" y="1104"/>
                  </a:lnTo>
                  <a:lnTo>
                    <a:pt x="17" y="1204"/>
                  </a:lnTo>
                  <a:lnTo>
                    <a:pt x="27" y="1299"/>
                  </a:lnTo>
                  <a:lnTo>
                    <a:pt x="38" y="1392"/>
                  </a:lnTo>
                  <a:lnTo>
                    <a:pt x="52" y="1482"/>
                  </a:lnTo>
                  <a:lnTo>
                    <a:pt x="59" y="1526"/>
                  </a:lnTo>
                  <a:lnTo>
                    <a:pt x="67" y="1567"/>
                  </a:lnTo>
                </a:path>
              </a:pathLst>
            </a:custGeom>
            <a:solidFill>
              <a:schemeClr val="accent1">
                <a:alpha val="14902"/>
              </a:schemeClr>
            </a:solidFill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Freeform 29"/>
            <p:cNvSpPr>
              <a:spLocks/>
            </p:cNvSpPr>
            <p:nvPr/>
          </p:nvSpPr>
          <p:spPr bwMode="auto">
            <a:xfrm>
              <a:off x="2317" y="406"/>
              <a:ext cx="72" cy="1567"/>
            </a:xfrm>
            <a:custGeom>
              <a:avLst/>
              <a:gdLst>
                <a:gd name="T0" fmla="*/ 0 w 72"/>
                <a:gd name="T1" fmla="*/ 0 h 1567"/>
                <a:gd name="T2" fmla="*/ 8 w 72"/>
                <a:gd name="T3" fmla="*/ 42 h 1567"/>
                <a:gd name="T4" fmla="*/ 16 w 72"/>
                <a:gd name="T5" fmla="*/ 86 h 1567"/>
                <a:gd name="T6" fmla="*/ 23 w 72"/>
                <a:gd name="T7" fmla="*/ 133 h 1567"/>
                <a:gd name="T8" fmla="*/ 31 w 72"/>
                <a:gd name="T9" fmla="*/ 179 h 1567"/>
                <a:gd name="T10" fmla="*/ 43 w 72"/>
                <a:gd name="T11" fmla="*/ 275 h 1567"/>
                <a:gd name="T12" fmla="*/ 53 w 72"/>
                <a:gd name="T13" fmla="*/ 374 h 1567"/>
                <a:gd name="T14" fmla="*/ 61 w 72"/>
                <a:gd name="T15" fmla="*/ 477 h 1567"/>
                <a:gd name="T16" fmla="*/ 67 w 72"/>
                <a:gd name="T17" fmla="*/ 582 h 1567"/>
                <a:gd name="T18" fmla="*/ 70 w 72"/>
                <a:gd name="T19" fmla="*/ 688 h 1567"/>
                <a:gd name="T20" fmla="*/ 72 w 72"/>
                <a:gd name="T21" fmla="*/ 797 h 1567"/>
                <a:gd name="T22" fmla="*/ 70 w 72"/>
                <a:gd name="T23" fmla="*/ 901 h 1567"/>
                <a:gd name="T24" fmla="*/ 67 w 72"/>
                <a:gd name="T25" fmla="*/ 1003 h 1567"/>
                <a:gd name="T26" fmla="*/ 62 w 72"/>
                <a:gd name="T27" fmla="*/ 1104 h 1567"/>
                <a:gd name="T28" fmla="*/ 54 w 72"/>
                <a:gd name="T29" fmla="*/ 1204 h 1567"/>
                <a:gd name="T30" fmla="*/ 45 w 72"/>
                <a:gd name="T31" fmla="*/ 1299 h 1567"/>
                <a:gd name="T32" fmla="*/ 33 w 72"/>
                <a:gd name="T33" fmla="*/ 1392 h 1567"/>
                <a:gd name="T34" fmla="*/ 20 w 72"/>
                <a:gd name="T35" fmla="*/ 1482 h 1567"/>
                <a:gd name="T36" fmla="*/ 11 w 72"/>
                <a:gd name="T37" fmla="*/ 1526 h 1567"/>
                <a:gd name="T38" fmla="*/ 4 w 72"/>
                <a:gd name="T39" fmla="*/ 1567 h 15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2"/>
                <a:gd name="T61" fmla="*/ 0 h 1567"/>
                <a:gd name="T62" fmla="*/ 72 w 72"/>
                <a:gd name="T63" fmla="*/ 1567 h 15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2" h="1567">
                  <a:moveTo>
                    <a:pt x="0" y="0"/>
                  </a:moveTo>
                  <a:lnTo>
                    <a:pt x="8" y="42"/>
                  </a:lnTo>
                  <a:lnTo>
                    <a:pt x="16" y="86"/>
                  </a:lnTo>
                  <a:lnTo>
                    <a:pt x="23" y="133"/>
                  </a:lnTo>
                  <a:lnTo>
                    <a:pt x="31" y="179"/>
                  </a:lnTo>
                  <a:lnTo>
                    <a:pt x="43" y="275"/>
                  </a:lnTo>
                  <a:lnTo>
                    <a:pt x="53" y="374"/>
                  </a:lnTo>
                  <a:lnTo>
                    <a:pt x="61" y="477"/>
                  </a:lnTo>
                  <a:lnTo>
                    <a:pt x="67" y="582"/>
                  </a:lnTo>
                  <a:lnTo>
                    <a:pt x="70" y="688"/>
                  </a:lnTo>
                  <a:lnTo>
                    <a:pt x="72" y="797"/>
                  </a:lnTo>
                  <a:lnTo>
                    <a:pt x="70" y="901"/>
                  </a:lnTo>
                  <a:lnTo>
                    <a:pt x="67" y="1003"/>
                  </a:lnTo>
                  <a:lnTo>
                    <a:pt x="62" y="1104"/>
                  </a:lnTo>
                  <a:lnTo>
                    <a:pt x="54" y="1204"/>
                  </a:lnTo>
                  <a:lnTo>
                    <a:pt x="45" y="1299"/>
                  </a:lnTo>
                  <a:lnTo>
                    <a:pt x="33" y="1392"/>
                  </a:lnTo>
                  <a:lnTo>
                    <a:pt x="20" y="1482"/>
                  </a:lnTo>
                  <a:lnTo>
                    <a:pt x="11" y="1526"/>
                  </a:lnTo>
                  <a:lnTo>
                    <a:pt x="4" y="1567"/>
                  </a:lnTo>
                </a:path>
              </a:pathLst>
            </a:custGeom>
            <a:solidFill>
              <a:schemeClr val="accent1">
                <a:alpha val="14902"/>
              </a:schemeClr>
            </a:solidFill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36" name="Group 30"/>
            <p:cNvGrpSpPr>
              <a:grpSpLocks/>
            </p:cNvGrpSpPr>
            <p:nvPr/>
          </p:nvGrpSpPr>
          <p:grpSpPr bwMode="auto">
            <a:xfrm>
              <a:off x="2249" y="406"/>
              <a:ext cx="72" cy="1567"/>
              <a:chOff x="2249" y="406"/>
              <a:chExt cx="72" cy="1567"/>
            </a:xfrm>
          </p:grpSpPr>
          <p:sp>
            <p:nvSpPr>
              <p:cNvPr id="17440" name="Freeform 31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72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"/>
                  <a:gd name="T64" fmla="*/ 0 h 1567"/>
                  <a:gd name="T65" fmla="*/ 72 w 72"/>
                  <a:gd name="T66" fmla="*/ 1567 h 15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1" name="Freeform 32"/>
              <p:cNvSpPr>
                <a:spLocks/>
              </p:cNvSpPr>
              <p:nvPr/>
            </p:nvSpPr>
            <p:spPr bwMode="auto">
              <a:xfrm>
                <a:off x="2249" y="406"/>
                <a:ext cx="72" cy="1567"/>
              </a:xfrm>
              <a:custGeom>
                <a:avLst/>
                <a:gdLst>
                  <a:gd name="T0" fmla="*/ 72 w 72"/>
                  <a:gd name="T1" fmla="*/ 0 h 1567"/>
                  <a:gd name="T2" fmla="*/ 63 w 72"/>
                  <a:gd name="T3" fmla="*/ 42 h 1567"/>
                  <a:gd name="T4" fmla="*/ 56 w 72"/>
                  <a:gd name="T5" fmla="*/ 86 h 1567"/>
                  <a:gd name="T6" fmla="*/ 48 w 72"/>
                  <a:gd name="T7" fmla="*/ 133 h 1567"/>
                  <a:gd name="T8" fmla="*/ 41 w 72"/>
                  <a:gd name="T9" fmla="*/ 179 h 1567"/>
                  <a:gd name="T10" fmla="*/ 28 w 72"/>
                  <a:gd name="T11" fmla="*/ 275 h 1567"/>
                  <a:gd name="T12" fmla="*/ 18 w 72"/>
                  <a:gd name="T13" fmla="*/ 374 h 1567"/>
                  <a:gd name="T14" fmla="*/ 11 w 72"/>
                  <a:gd name="T15" fmla="*/ 477 h 1567"/>
                  <a:gd name="T16" fmla="*/ 4 w 72"/>
                  <a:gd name="T17" fmla="*/ 582 h 1567"/>
                  <a:gd name="T18" fmla="*/ 1 w 72"/>
                  <a:gd name="T19" fmla="*/ 688 h 1567"/>
                  <a:gd name="T20" fmla="*/ 0 w 72"/>
                  <a:gd name="T21" fmla="*/ 797 h 1567"/>
                  <a:gd name="T22" fmla="*/ 1 w 72"/>
                  <a:gd name="T23" fmla="*/ 901 h 1567"/>
                  <a:gd name="T24" fmla="*/ 4 w 72"/>
                  <a:gd name="T25" fmla="*/ 1003 h 1567"/>
                  <a:gd name="T26" fmla="*/ 10 w 72"/>
                  <a:gd name="T27" fmla="*/ 1104 h 1567"/>
                  <a:gd name="T28" fmla="*/ 17 w 72"/>
                  <a:gd name="T29" fmla="*/ 1204 h 1567"/>
                  <a:gd name="T30" fmla="*/ 27 w 72"/>
                  <a:gd name="T31" fmla="*/ 1299 h 1567"/>
                  <a:gd name="T32" fmla="*/ 38 w 72"/>
                  <a:gd name="T33" fmla="*/ 1392 h 1567"/>
                  <a:gd name="T34" fmla="*/ 52 w 72"/>
                  <a:gd name="T35" fmla="*/ 1482 h 1567"/>
                  <a:gd name="T36" fmla="*/ 59 w 72"/>
                  <a:gd name="T37" fmla="*/ 1526 h 1567"/>
                  <a:gd name="T38" fmla="*/ 67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"/>
                  <a:gd name="T61" fmla="*/ 0 h 1567"/>
                  <a:gd name="T62" fmla="*/ 72 w 72"/>
                  <a:gd name="T63" fmla="*/ 1567 h 156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" h="1567">
                    <a:moveTo>
                      <a:pt x="72" y="0"/>
                    </a:moveTo>
                    <a:lnTo>
                      <a:pt x="63" y="42"/>
                    </a:lnTo>
                    <a:lnTo>
                      <a:pt x="56" y="86"/>
                    </a:lnTo>
                    <a:lnTo>
                      <a:pt x="48" y="133"/>
                    </a:lnTo>
                    <a:lnTo>
                      <a:pt x="41" y="179"/>
                    </a:lnTo>
                    <a:lnTo>
                      <a:pt x="28" y="275"/>
                    </a:lnTo>
                    <a:lnTo>
                      <a:pt x="18" y="374"/>
                    </a:lnTo>
                    <a:lnTo>
                      <a:pt x="11" y="477"/>
                    </a:lnTo>
                    <a:lnTo>
                      <a:pt x="4" y="582"/>
                    </a:lnTo>
                    <a:lnTo>
                      <a:pt x="1" y="688"/>
                    </a:lnTo>
                    <a:lnTo>
                      <a:pt x="0" y="797"/>
                    </a:lnTo>
                    <a:lnTo>
                      <a:pt x="1" y="901"/>
                    </a:lnTo>
                    <a:lnTo>
                      <a:pt x="4" y="1003"/>
                    </a:lnTo>
                    <a:lnTo>
                      <a:pt x="10" y="1104"/>
                    </a:lnTo>
                    <a:lnTo>
                      <a:pt x="17" y="1204"/>
                    </a:lnTo>
                    <a:lnTo>
                      <a:pt x="27" y="1299"/>
                    </a:lnTo>
                    <a:lnTo>
                      <a:pt x="38" y="1392"/>
                    </a:lnTo>
                    <a:lnTo>
                      <a:pt x="52" y="1482"/>
                    </a:lnTo>
                    <a:lnTo>
                      <a:pt x="59" y="1526"/>
                    </a:lnTo>
                    <a:lnTo>
                      <a:pt x="67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37" name="Group 33"/>
            <p:cNvGrpSpPr>
              <a:grpSpLocks/>
            </p:cNvGrpSpPr>
            <p:nvPr/>
          </p:nvGrpSpPr>
          <p:grpSpPr bwMode="auto">
            <a:xfrm>
              <a:off x="2317" y="406"/>
              <a:ext cx="72" cy="1567"/>
              <a:chOff x="2317" y="406"/>
              <a:chExt cx="72" cy="1567"/>
            </a:xfrm>
          </p:grpSpPr>
          <p:sp>
            <p:nvSpPr>
              <p:cNvPr id="17438" name="Freeform 34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w 72"/>
                  <a:gd name="T41" fmla="*/ 0 h 15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2"/>
                  <a:gd name="T64" fmla="*/ 0 h 1567"/>
                  <a:gd name="T65" fmla="*/ 72 w 72"/>
                  <a:gd name="T66" fmla="*/ 1567 h 15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9" name="Freeform 35"/>
              <p:cNvSpPr>
                <a:spLocks/>
              </p:cNvSpPr>
              <p:nvPr/>
            </p:nvSpPr>
            <p:spPr bwMode="auto">
              <a:xfrm>
                <a:off x="2317" y="406"/>
                <a:ext cx="72" cy="1567"/>
              </a:xfrm>
              <a:custGeom>
                <a:avLst/>
                <a:gdLst>
                  <a:gd name="T0" fmla="*/ 0 w 72"/>
                  <a:gd name="T1" fmla="*/ 0 h 1567"/>
                  <a:gd name="T2" fmla="*/ 8 w 72"/>
                  <a:gd name="T3" fmla="*/ 42 h 1567"/>
                  <a:gd name="T4" fmla="*/ 16 w 72"/>
                  <a:gd name="T5" fmla="*/ 86 h 1567"/>
                  <a:gd name="T6" fmla="*/ 23 w 72"/>
                  <a:gd name="T7" fmla="*/ 133 h 1567"/>
                  <a:gd name="T8" fmla="*/ 31 w 72"/>
                  <a:gd name="T9" fmla="*/ 179 h 1567"/>
                  <a:gd name="T10" fmla="*/ 43 w 72"/>
                  <a:gd name="T11" fmla="*/ 275 h 1567"/>
                  <a:gd name="T12" fmla="*/ 53 w 72"/>
                  <a:gd name="T13" fmla="*/ 374 h 1567"/>
                  <a:gd name="T14" fmla="*/ 61 w 72"/>
                  <a:gd name="T15" fmla="*/ 477 h 1567"/>
                  <a:gd name="T16" fmla="*/ 67 w 72"/>
                  <a:gd name="T17" fmla="*/ 582 h 1567"/>
                  <a:gd name="T18" fmla="*/ 70 w 72"/>
                  <a:gd name="T19" fmla="*/ 688 h 1567"/>
                  <a:gd name="T20" fmla="*/ 72 w 72"/>
                  <a:gd name="T21" fmla="*/ 797 h 1567"/>
                  <a:gd name="T22" fmla="*/ 70 w 72"/>
                  <a:gd name="T23" fmla="*/ 901 h 1567"/>
                  <a:gd name="T24" fmla="*/ 67 w 72"/>
                  <a:gd name="T25" fmla="*/ 1003 h 1567"/>
                  <a:gd name="T26" fmla="*/ 62 w 72"/>
                  <a:gd name="T27" fmla="*/ 1104 h 1567"/>
                  <a:gd name="T28" fmla="*/ 54 w 72"/>
                  <a:gd name="T29" fmla="*/ 1204 h 1567"/>
                  <a:gd name="T30" fmla="*/ 45 w 72"/>
                  <a:gd name="T31" fmla="*/ 1299 h 1567"/>
                  <a:gd name="T32" fmla="*/ 33 w 72"/>
                  <a:gd name="T33" fmla="*/ 1392 h 1567"/>
                  <a:gd name="T34" fmla="*/ 20 w 72"/>
                  <a:gd name="T35" fmla="*/ 1482 h 1567"/>
                  <a:gd name="T36" fmla="*/ 11 w 72"/>
                  <a:gd name="T37" fmla="*/ 1526 h 1567"/>
                  <a:gd name="T38" fmla="*/ 4 w 72"/>
                  <a:gd name="T39" fmla="*/ 1567 h 156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2"/>
                  <a:gd name="T61" fmla="*/ 0 h 1567"/>
                  <a:gd name="T62" fmla="*/ 72 w 72"/>
                  <a:gd name="T63" fmla="*/ 1567 h 156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2" h="1567">
                    <a:moveTo>
                      <a:pt x="0" y="0"/>
                    </a:moveTo>
                    <a:lnTo>
                      <a:pt x="8" y="42"/>
                    </a:lnTo>
                    <a:lnTo>
                      <a:pt x="16" y="86"/>
                    </a:lnTo>
                    <a:lnTo>
                      <a:pt x="23" y="133"/>
                    </a:lnTo>
                    <a:lnTo>
                      <a:pt x="31" y="179"/>
                    </a:lnTo>
                    <a:lnTo>
                      <a:pt x="43" y="275"/>
                    </a:lnTo>
                    <a:lnTo>
                      <a:pt x="53" y="374"/>
                    </a:lnTo>
                    <a:lnTo>
                      <a:pt x="61" y="477"/>
                    </a:lnTo>
                    <a:lnTo>
                      <a:pt x="67" y="582"/>
                    </a:lnTo>
                    <a:lnTo>
                      <a:pt x="70" y="688"/>
                    </a:lnTo>
                    <a:lnTo>
                      <a:pt x="72" y="797"/>
                    </a:lnTo>
                    <a:lnTo>
                      <a:pt x="70" y="901"/>
                    </a:lnTo>
                    <a:lnTo>
                      <a:pt x="67" y="1003"/>
                    </a:lnTo>
                    <a:lnTo>
                      <a:pt x="62" y="1104"/>
                    </a:lnTo>
                    <a:lnTo>
                      <a:pt x="54" y="1204"/>
                    </a:lnTo>
                    <a:lnTo>
                      <a:pt x="45" y="1299"/>
                    </a:lnTo>
                    <a:lnTo>
                      <a:pt x="33" y="1392"/>
                    </a:lnTo>
                    <a:lnTo>
                      <a:pt x="20" y="1482"/>
                    </a:lnTo>
                    <a:lnTo>
                      <a:pt x="11" y="1526"/>
                    </a:lnTo>
                    <a:lnTo>
                      <a:pt x="4" y="1567"/>
                    </a:lnTo>
                  </a:path>
                </a:pathLst>
              </a:custGeom>
              <a:solidFill>
                <a:schemeClr val="accent1">
                  <a:alpha val="14902"/>
                </a:schemeClr>
              </a:solidFill>
              <a:ln w="9525" cap="flat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19" name="Line 36"/>
          <p:cNvSpPr>
            <a:spLocks noChangeShapeType="1"/>
          </p:cNvSpPr>
          <p:nvPr/>
        </p:nvSpPr>
        <p:spPr bwMode="auto">
          <a:xfrm>
            <a:off x="2419350" y="4711700"/>
            <a:ext cx="0" cy="876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Text Box 37"/>
          <p:cNvSpPr txBox="1">
            <a:spLocks noChangeArrowheads="1"/>
          </p:cNvSpPr>
          <p:nvPr/>
        </p:nvSpPr>
        <p:spPr bwMode="auto">
          <a:xfrm>
            <a:off x="3622675" y="40862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/>
              <a:t>L</a:t>
            </a:r>
          </a:p>
        </p:txBody>
      </p:sp>
      <p:sp>
        <p:nvSpPr>
          <p:cNvPr id="17421" name="Line 38"/>
          <p:cNvSpPr>
            <a:spLocks noChangeShapeType="1"/>
          </p:cNvSpPr>
          <p:nvPr/>
        </p:nvSpPr>
        <p:spPr bwMode="auto">
          <a:xfrm>
            <a:off x="2457450" y="4524375"/>
            <a:ext cx="276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Text Box 39"/>
          <p:cNvSpPr txBox="1">
            <a:spLocks noChangeArrowheads="1"/>
          </p:cNvSpPr>
          <p:nvPr/>
        </p:nvSpPr>
        <p:spPr bwMode="auto">
          <a:xfrm>
            <a:off x="5594350" y="41417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d</a:t>
            </a:r>
          </a:p>
        </p:txBody>
      </p:sp>
      <p:sp>
        <p:nvSpPr>
          <p:cNvPr id="17423" name="Line 40"/>
          <p:cNvSpPr>
            <a:spLocks noChangeShapeType="1"/>
          </p:cNvSpPr>
          <p:nvPr/>
        </p:nvSpPr>
        <p:spPr bwMode="auto">
          <a:xfrm>
            <a:off x="5210175" y="4524375"/>
            <a:ext cx="885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lg" len="lg"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Arc 41"/>
          <p:cNvSpPr>
            <a:spLocks/>
          </p:cNvSpPr>
          <p:nvPr/>
        </p:nvSpPr>
        <p:spPr bwMode="auto">
          <a:xfrm>
            <a:off x="4887913" y="4754563"/>
            <a:ext cx="398462" cy="592137"/>
          </a:xfrm>
          <a:custGeom>
            <a:avLst/>
            <a:gdLst>
              <a:gd name="T0" fmla="*/ 2125397310 w 21600"/>
              <a:gd name="T1" fmla="*/ 0 h 23386"/>
              <a:gd name="T2" fmla="*/ 2080116695 w 21600"/>
              <a:gd name="T3" fmla="*/ 2147483647 h 23386"/>
              <a:gd name="T4" fmla="*/ 0 w 21600"/>
              <a:gd name="T5" fmla="*/ 2147483647 h 23386"/>
              <a:gd name="T6" fmla="*/ 0 60000 65536"/>
              <a:gd name="T7" fmla="*/ 0 60000 65536"/>
              <a:gd name="T8" fmla="*/ 0 60000 65536"/>
              <a:gd name="T9" fmla="*/ 0 w 21600"/>
              <a:gd name="T10" fmla="*/ 0 h 23386"/>
              <a:gd name="T11" fmla="*/ 21600 w 21600"/>
              <a:gd name="T12" fmla="*/ 23386 h 233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386" fill="none" extrusionOk="0">
                <a:moveTo>
                  <a:pt x="18353" y="-1"/>
                </a:moveTo>
                <a:cubicBezTo>
                  <a:pt x="20475" y="3419"/>
                  <a:pt x="21600" y="7364"/>
                  <a:pt x="21600" y="11389"/>
                </a:cubicBezTo>
                <a:cubicBezTo>
                  <a:pt x="21600" y="15659"/>
                  <a:pt x="20333" y="19834"/>
                  <a:pt x="17961" y="23385"/>
                </a:cubicBezTo>
              </a:path>
              <a:path w="21600" h="23386" stroke="0" extrusionOk="0">
                <a:moveTo>
                  <a:pt x="18353" y="-1"/>
                </a:moveTo>
                <a:cubicBezTo>
                  <a:pt x="20475" y="3419"/>
                  <a:pt x="21600" y="7364"/>
                  <a:pt x="21600" y="11389"/>
                </a:cubicBezTo>
                <a:cubicBezTo>
                  <a:pt x="21600" y="15659"/>
                  <a:pt x="20333" y="19834"/>
                  <a:pt x="17961" y="23385"/>
                </a:cubicBezTo>
                <a:lnTo>
                  <a:pt x="0" y="11389"/>
                </a:lnTo>
                <a:lnTo>
                  <a:pt x="18353" y="-1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Text Box 42"/>
          <p:cNvSpPr txBox="1">
            <a:spLocks noChangeArrowheads="1"/>
          </p:cNvSpPr>
          <p:nvPr/>
        </p:nvSpPr>
        <p:spPr bwMode="auto">
          <a:xfrm>
            <a:off x="5097463" y="53848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cs typeface="Arial" charset="0"/>
              </a:rPr>
              <a:t>K</a:t>
            </a:r>
          </a:p>
        </p:txBody>
      </p:sp>
      <p:grpSp>
        <p:nvGrpSpPr>
          <p:cNvPr id="17426" name="Group 43"/>
          <p:cNvGrpSpPr>
            <a:grpSpLocks/>
          </p:cNvGrpSpPr>
          <p:nvPr/>
        </p:nvGrpSpPr>
        <p:grpSpPr bwMode="auto">
          <a:xfrm>
            <a:off x="5500688" y="4945063"/>
            <a:ext cx="292100" cy="282575"/>
            <a:chOff x="4964" y="1950"/>
            <a:chExt cx="184" cy="178"/>
          </a:xfrm>
        </p:grpSpPr>
        <p:sp>
          <p:nvSpPr>
            <p:cNvPr id="17428" name="Line 44"/>
            <p:cNvSpPr>
              <a:spLocks noChangeShapeType="1"/>
            </p:cNvSpPr>
            <p:nvPr/>
          </p:nvSpPr>
          <p:spPr bwMode="auto">
            <a:xfrm>
              <a:off x="4972" y="1952"/>
              <a:ext cx="176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9" name="Line 45"/>
            <p:cNvSpPr>
              <a:spLocks noChangeShapeType="1"/>
            </p:cNvSpPr>
            <p:nvPr/>
          </p:nvSpPr>
          <p:spPr bwMode="auto">
            <a:xfrm flipH="1">
              <a:off x="4964" y="1950"/>
              <a:ext cx="176" cy="1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7" name="Text Box 46"/>
          <p:cNvSpPr txBox="1">
            <a:spLocks noChangeArrowheads="1"/>
          </p:cNvSpPr>
          <p:nvPr/>
        </p:nvSpPr>
        <p:spPr bwMode="auto">
          <a:xfrm>
            <a:off x="3389313" y="255588"/>
            <a:ext cx="5391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rgbClr val="0033CC"/>
                </a:solidFill>
              </a:rPr>
              <a:t>Another nearly equivalent approach is Gaussian time cavity</a:t>
            </a:r>
            <a:endParaRPr lang="en-US" altLang="en-US" sz="16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9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/>
          </p:cNvSpPr>
          <p:nvPr/>
        </p:nvSpPr>
        <p:spPr bwMode="auto">
          <a:xfrm>
            <a:off x="265113" y="187325"/>
            <a:ext cx="2803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2000" b="1"/>
              <a:t>Time empty cavity</a:t>
            </a:r>
          </a:p>
        </p:txBody>
      </p:sp>
      <p:pic>
        <p:nvPicPr>
          <p:cNvPr id="1843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97138" y="2579688"/>
            <a:ext cx="720407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4386263" y="1035050"/>
            <a:ext cx="1271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Lens matrix: </a:t>
            </a:r>
          </a:p>
        </p:txBody>
      </p:sp>
      <p:pic>
        <p:nvPicPr>
          <p:cNvPr id="18436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324600" y="1062038"/>
            <a:ext cx="963613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4249738" y="1981200"/>
            <a:ext cx="20256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Matrix for dispersion: </a:t>
            </a:r>
          </a:p>
        </p:txBody>
      </p:sp>
      <p:pic>
        <p:nvPicPr>
          <p:cNvPr id="18438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6307138" y="1839913"/>
            <a:ext cx="1031875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0" descr="Pages from Time-space_analog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33738" y="165100"/>
            <a:ext cx="29368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2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2474913" y="3429000"/>
            <a:ext cx="8004175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2474913" y="3048000"/>
            <a:ext cx="3838575" cy="603250"/>
            <a:chOff x="599" y="1920"/>
            <a:chExt cx="2418" cy="380"/>
          </a:xfrm>
        </p:grpSpPr>
        <p:pic>
          <p:nvPicPr>
            <p:cNvPr id="18442" name="Picture 15" descr="TP_tmp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596" y="1920"/>
              <a:ext cx="1421" cy="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3" name="Text Box 16"/>
            <p:cNvSpPr txBox="1">
              <a:spLocks noChangeArrowheads="1"/>
            </p:cNvSpPr>
            <p:nvPr/>
          </p:nvSpPr>
          <p:spPr bwMode="auto">
            <a:xfrm>
              <a:off x="599" y="1995"/>
              <a:ext cx="6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/>
                <a:t>Time lens: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5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7991475" y="1371600"/>
            <a:ext cx="2255838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 Box 16"/>
          <p:cNvSpPr txBox="1">
            <a:spLocks noChangeArrowheads="1"/>
          </p:cNvSpPr>
          <p:nvPr/>
        </p:nvSpPr>
        <p:spPr bwMode="auto">
          <a:xfrm>
            <a:off x="8713788" y="1035050"/>
            <a:ext cx="1050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Time lens:</a:t>
            </a:r>
          </a:p>
        </p:txBody>
      </p:sp>
      <p:pic>
        <p:nvPicPr>
          <p:cNvPr id="19459" name="Picture 5" descr="\documentclass{article}\pagestyle{empty}&#10;\begin{document}&#10;:&#10;$$&#10;\frac{2}{\tau^2} = \frac{\sqrt{4 - (A+D)^2}}{2 |B|} =&#10;\frac{1}{2}\sqrt{\frac{\ddot{\Phi}}{|\psi''|}}\sqrt{1 - |\psi''|\ddot{\Phi}}&#10;$$&#10;&#10;\end{document}&#10;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655763" y="790575"/>
            <a:ext cx="5913437" cy="825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9460" name="Picture 6" descr="\documentclass{article}&#10;\usepackage{amsmath}&#10;\pagestyle{empty}&#10;\begin{document}&#10;$A \tau_s = \sqrt{\frac{-\psi''}{2L K}}$&#10;&#10;&#10;&#10;\end{document}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5559425" y="2997200"/>
            <a:ext cx="1476375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 descr="\documentclass{article}\pagestyle{empty}&#10;\begin{document}&#10;$&#10;\frac{2}{\tau^2} \approx&#10;\frac{1}{2}\sqrt{\frac{\ddot{\Phi}}{|\psi''|}}&#10;= \frac{1}{2}\sqrt{\frac{4n_2 2\pi d I_0}{\lambda_\ell\tau_g^2|\psi''|}} \propto \frac{A}{\tau}\sqrt{\frac{K}{|\psi''|}}&#10;$&#10;     &#10;\end{document}&#10;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1077913" y="1906588"/>
            <a:ext cx="5711825" cy="642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1735138" y="2997200"/>
            <a:ext cx="39989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 the soliton equation we got:</a:t>
            </a: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990600" y="3900488"/>
            <a:ext cx="7439025" cy="387350"/>
            <a:chOff x="990600" y="3900886"/>
            <a:chExt cx="7439386" cy="387048"/>
          </a:xfrm>
        </p:grpSpPr>
        <p:sp>
          <p:nvSpPr>
            <p:cNvPr id="19468" name="TextBox 12"/>
            <p:cNvSpPr txBox="1">
              <a:spLocks noChangeArrowheads="1"/>
            </p:cNvSpPr>
            <p:nvPr/>
          </p:nvSpPr>
          <p:spPr bwMode="auto">
            <a:xfrm flipH="1">
              <a:off x="990600" y="3900886"/>
              <a:ext cx="579891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From GVD and dispersion compensating each other we got:  </a:t>
              </a:r>
            </a:p>
          </p:txBody>
        </p:sp>
        <p:pic>
          <p:nvPicPr>
            <p:cNvPr id="19469" name="Picture 14" descr="\documentclass{article}&#10;\usepackage{amsmath}&#10;\pagestyle{empty}&#10;\begin{document}&#10;$&#10;I_{0}\tau^2_{G0}= \frac{\lambda_{\ell}k_{\ell}''}{2\pi{\bar n}_2}&#10;$&#10;&#10;\end{document}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7014367" y="3900886"/>
              <a:ext cx="1415619" cy="387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464" name="TextBox 15"/>
          <p:cNvSpPr txBox="1">
            <a:spLocks noChangeArrowheads="1"/>
          </p:cNvSpPr>
          <p:nvPr/>
        </p:nvSpPr>
        <p:spPr bwMode="auto">
          <a:xfrm>
            <a:off x="1560513" y="349250"/>
            <a:ext cx="4649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From Gaussian beams/ABCD matrices we got: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62250" y="866775"/>
            <a:ext cx="4959350" cy="9048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486400" y="2847975"/>
            <a:ext cx="1809750" cy="766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04038" y="3702050"/>
            <a:ext cx="1809750" cy="766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2"/>
          <p:cNvSpPr txBox="1">
            <a:spLocks noChangeArrowheads="1"/>
          </p:cNvSpPr>
          <p:nvPr/>
        </p:nvSpPr>
        <p:spPr bwMode="auto">
          <a:xfrm>
            <a:off x="1524000" y="273050"/>
            <a:ext cx="5643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000" b="1">
                <a:solidFill>
                  <a:srgbClr val="000099"/>
                </a:solidFill>
                <a:cs typeface="Arial" charset="0"/>
              </a:rPr>
              <a:t>A purely dispersive mechanism, creates the soliton</a:t>
            </a:r>
          </a:p>
        </p:txBody>
      </p:sp>
      <p:grpSp>
        <p:nvGrpSpPr>
          <p:cNvPr id="20482" name="Group 4"/>
          <p:cNvGrpSpPr>
            <a:grpSpLocks/>
          </p:cNvGrpSpPr>
          <p:nvPr/>
        </p:nvGrpSpPr>
        <p:grpSpPr bwMode="auto">
          <a:xfrm>
            <a:off x="1909763" y="889000"/>
            <a:ext cx="8123237" cy="3967163"/>
            <a:chOff x="475" y="1480"/>
            <a:chExt cx="5117" cy="2499"/>
          </a:xfrm>
        </p:grpSpPr>
        <p:sp>
          <p:nvSpPr>
            <p:cNvPr id="20505" name="Oval 5"/>
            <p:cNvSpPr>
              <a:spLocks noChangeArrowheads="1"/>
            </p:cNvSpPr>
            <p:nvPr/>
          </p:nvSpPr>
          <p:spPr bwMode="auto">
            <a:xfrm>
              <a:off x="1444" y="3828"/>
              <a:ext cx="59" cy="1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20506" name="Freeform 6"/>
            <p:cNvSpPr>
              <a:spLocks/>
            </p:cNvSpPr>
            <p:nvPr/>
          </p:nvSpPr>
          <p:spPr bwMode="auto">
            <a:xfrm>
              <a:off x="475" y="1770"/>
              <a:ext cx="4373" cy="2209"/>
            </a:xfrm>
            <a:custGeom>
              <a:avLst/>
              <a:gdLst>
                <a:gd name="T0" fmla="*/ 935 w 4373"/>
                <a:gd name="T1" fmla="*/ 2202 h 2209"/>
                <a:gd name="T2" fmla="*/ 659 w 4373"/>
                <a:gd name="T3" fmla="*/ 2190 h 2209"/>
                <a:gd name="T4" fmla="*/ 329 w 4373"/>
                <a:gd name="T5" fmla="*/ 2088 h 2209"/>
                <a:gd name="T6" fmla="*/ 137 w 4373"/>
                <a:gd name="T7" fmla="*/ 1896 h 2209"/>
                <a:gd name="T8" fmla="*/ 23 w 4373"/>
                <a:gd name="T9" fmla="*/ 1590 h 2209"/>
                <a:gd name="T10" fmla="*/ 11 w 4373"/>
                <a:gd name="T11" fmla="*/ 1314 h 2209"/>
                <a:gd name="T12" fmla="*/ 89 w 4373"/>
                <a:gd name="T13" fmla="*/ 984 h 2209"/>
                <a:gd name="T14" fmla="*/ 311 w 4373"/>
                <a:gd name="T15" fmla="*/ 726 h 2209"/>
                <a:gd name="T16" fmla="*/ 533 w 4373"/>
                <a:gd name="T17" fmla="*/ 630 h 2209"/>
                <a:gd name="T18" fmla="*/ 707 w 4373"/>
                <a:gd name="T19" fmla="*/ 594 h 2209"/>
                <a:gd name="T20" fmla="*/ 1739 w 4373"/>
                <a:gd name="T21" fmla="*/ 576 h 2209"/>
                <a:gd name="T22" fmla="*/ 3011 w 4373"/>
                <a:gd name="T23" fmla="*/ 378 h 2209"/>
                <a:gd name="T24" fmla="*/ 4373 w 4373"/>
                <a:gd name="T25" fmla="*/ 0 h 22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73"/>
                <a:gd name="T40" fmla="*/ 0 h 2209"/>
                <a:gd name="T41" fmla="*/ 4373 w 4373"/>
                <a:gd name="T42" fmla="*/ 2209 h 22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73" h="2209">
                  <a:moveTo>
                    <a:pt x="935" y="2202"/>
                  </a:moveTo>
                  <a:cubicBezTo>
                    <a:pt x="847" y="2205"/>
                    <a:pt x="760" y="2209"/>
                    <a:pt x="659" y="2190"/>
                  </a:cubicBezTo>
                  <a:cubicBezTo>
                    <a:pt x="558" y="2171"/>
                    <a:pt x="416" y="2137"/>
                    <a:pt x="329" y="2088"/>
                  </a:cubicBezTo>
                  <a:cubicBezTo>
                    <a:pt x="242" y="2039"/>
                    <a:pt x="188" y="1979"/>
                    <a:pt x="137" y="1896"/>
                  </a:cubicBezTo>
                  <a:cubicBezTo>
                    <a:pt x="86" y="1813"/>
                    <a:pt x="44" y="1687"/>
                    <a:pt x="23" y="1590"/>
                  </a:cubicBezTo>
                  <a:cubicBezTo>
                    <a:pt x="2" y="1493"/>
                    <a:pt x="0" y="1415"/>
                    <a:pt x="11" y="1314"/>
                  </a:cubicBezTo>
                  <a:cubicBezTo>
                    <a:pt x="22" y="1213"/>
                    <a:pt x="39" y="1082"/>
                    <a:pt x="89" y="984"/>
                  </a:cubicBezTo>
                  <a:cubicBezTo>
                    <a:pt x="139" y="886"/>
                    <a:pt x="237" y="785"/>
                    <a:pt x="311" y="726"/>
                  </a:cubicBezTo>
                  <a:cubicBezTo>
                    <a:pt x="385" y="667"/>
                    <a:pt x="467" y="652"/>
                    <a:pt x="533" y="630"/>
                  </a:cubicBezTo>
                  <a:cubicBezTo>
                    <a:pt x="599" y="608"/>
                    <a:pt x="506" y="603"/>
                    <a:pt x="707" y="594"/>
                  </a:cubicBezTo>
                  <a:cubicBezTo>
                    <a:pt x="908" y="585"/>
                    <a:pt x="1355" y="612"/>
                    <a:pt x="1739" y="576"/>
                  </a:cubicBezTo>
                  <a:cubicBezTo>
                    <a:pt x="2123" y="540"/>
                    <a:pt x="2572" y="474"/>
                    <a:pt x="3011" y="378"/>
                  </a:cubicBezTo>
                  <a:cubicBezTo>
                    <a:pt x="3450" y="282"/>
                    <a:pt x="3911" y="141"/>
                    <a:pt x="437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7" name="Freeform 7"/>
            <p:cNvSpPr>
              <a:spLocks/>
            </p:cNvSpPr>
            <p:nvPr/>
          </p:nvSpPr>
          <p:spPr bwMode="auto">
            <a:xfrm>
              <a:off x="611" y="1970"/>
              <a:ext cx="4069" cy="1865"/>
            </a:xfrm>
            <a:custGeom>
              <a:avLst/>
              <a:gdLst>
                <a:gd name="T0" fmla="*/ 702 w 4373"/>
                <a:gd name="T1" fmla="*/ 1120 h 2209"/>
                <a:gd name="T2" fmla="*/ 493 w 4373"/>
                <a:gd name="T3" fmla="*/ 1113 h 2209"/>
                <a:gd name="T4" fmla="*/ 247 w 4373"/>
                <a:gd name="T5" fmla="*/ 1060 h 2209"/>
                <a:gd name="T6" fmla="*/ 102 w 4373"/>
                <a:gd name="T7" fmla="*/ 963 h 2209"/>
                <a:gd name="T8" fmla="*/ 18 w 4373"/>
                <a:gd name="T9" fmla="*/ 808 h 2209"/>
                <a:gd name="T10" fmla="*/ 7 w 4373"/>
                <a:gd name="T11" fmla="*/ 667 h 2209"/>
                <a:gd name="T12" fmla="*/ 67 w 4373"/>
                <a:gd name="T13" fmla="*/ 501 h 2209"/>
                <a:gd name="T14" fmla="*/ 233 w 4373"/>
                <a:gd name="T15" fmla="*/ 369 h 2209"/>
                <a:gd name="T16" fmla="*/ 400 w 4373"/>
                <a:gd name="T17" fmla="*/ 320 h 2209"/>
                <a:gd name="T18" fmla="*/ 529 w 4373"/>
                <a:gd name="T19" fmla="*/ 301 h 2209"/>
                <a:gd name="T20" fmla="*/ 1304 w 4373"/>
                <a:gd name="T21" fmla="*/ 292 h 2209"/>
                <a:gd name="T22" fmla="*/ 2257 w 4373"/>
                <a:gd name="T23" fmla="*/ 192 h 2209"/>
                <a:gd name="T24" fmla="*/ 3278 w 4373"/>
                <a:gd name="T25" fmla="*/ 0 h 22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73"/>
                <a:gd name="T40" fmla="*/ 0 h 2209"/>
                <a:gd name="T41" fmla="*/ 4373 w 4373"/>
                <a:gd name="T42" fmla="*/ 2209 h 22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73" h="2209">
                  <a:moveTo>
                    <a:pt x="935" y="2202"/>
                  </a:moveTo>
                  <a:cubicBezTo>
                    <a:pt x="847" y="2205"/>
                    <a:pt x="760" y="2209"/>
                    <a:pt x="659" y="2190"/>
                  </a:cubicBezTo>
                  <a:cubicBezTo>
                    <a:pt x="558" y="2171"/>
                    <a:pt x="416" y="2137"/>
                    <a:pt x="329" y="2088"/>
                  </a:cubicBezTo>
                  <a:cubicBezTo>
                    <a:pt x="242" y="2039"/>
                    <a:pt x="188" y="1979"/>
                    <a:pt x="137" y="1896"/>
                  </a:cubicBezTo>
                  <a:cubicBezTo>
                    <a:pt x="86" y="1813"/>
                    <a:pt x="44" y="1687"/>
                    <a:pt x="23" y="1590"/>
                  </a:cubicBezTo>
                  <a:cubicBezTo>
                    <a:pt x="2" y="1493"/>
                    <a:pt x="0" y="1415"/>
                    <a:pt x="11" y="1314"/>
                  </a:cubicBezTo>
                  <a:cubicBezTo>
                    <a:pt x="22" y="1213"/>
                    <a:pt x="39" y="1082"/>
                    <a:pt x="89" y="984"/>
                  </a:cubicBezTo>
                  <a:cubicBezTo>
                    <a:pt x="139" y="886"/>
                    <a:pt x="237" y="785"/>
                    <a:pt x="311" y="726"/>
                  </a:cubicBezTo>
                  <a:cubicBezTo>
                    <a:pt x="385" y="667"/>
                    <a:pt x="467" y="652"/>
                    <a:pt x="533" y="630"/>
                  </a:cubicBezTo>
                  <a:cubicBezTo>
                    <a:pt x="599" y="608"/>
                    <a:pt x="506" y="603"/>
                    <a:pt x="707" y="594"/>
                  </a:cubicBezTo>
                  <a:cubicBezTo>
                    <a:pt x="908" y="585"/>
                    <a:pt x="1355" y="612"/>
                    <a:pt x="1739" y="576"/>
                  </a:cubicBezTo>
                  <a:cubicBezTo>
                    <a:pt x="2123" y="540"/>
                    <a:pt x="2572" y="474"/>
                    <a:pt x="3011" y="378"/>
                  </a:cubicBezTo>
                  <a:cubicBezTo>
                    <a:pt x="3450" y="282"/>
                    <a:pt x="3911" y="141"/>
                    <a:pt x="4373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8" name="Freeform 8"/>
            <p:cNvSpPr>
              <a:spLocks/>
            </p:cNvSpPr>
            <p:nvPr/>
          </p:nvSpPr>
          <p:spPr bwMode="auto">
            <a:xfrm>
              <a:off x="1407" y="3968"/>
              <a:ext cx="68" cy="4"/>
            </a:xfrm>
            <a:custGeom>
              <a:avLst/>
              <a:gdLst>
                <a:gd name="T0" fmla="*/ 0 w 68"/>
                <a:gd name="T1" fmla="*/ 4 h 4"/>
                <a:gd name="T2" fmla="*/ 68 w 68"/>
                <a:gd name="T3" fmla="*/ 0 h 4"/>
                <a:gd name="T4" fmla="*/ 0 60000 65536"/>
                <a:gd name="T5" fmla="*/ 0 60000 65536"/>
                <a:gd name="T6" fmla="*/ 0 w 68"/>
                <a:gd name="T7" fmla="*/ 0 h 4"/>
                <a:gd name="T8" fmla="*/ 68 w 68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8" h="4">
                  <a:moveTo>
                    <a:pt x="0" y="4"/>
                  </a:moveTo>
                  <a:cubicBezTo>
                    <a:pt x="28" y="2"/>
                    <a:pt x="57" y="1"/>
                    <a:pt x="68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Freeform 9"/>
            <p:cNvSpPr>
              <a:spLocks/>
            </p:cNvSpPr>
            <p:nvPr/>
          </p:nvSpPr>
          <p:spPr bwMode="auto">
            <a:xfrm>
              <a:off x="4641" y="1632"/>
              <a:ext cx="903" cy="345"/>
            </a:xfrm>
            <a:custGeom>
              <a:avLst/>
              <a:gdLst>
                <a:gd name="T0" fmla="*/ 23 w 903"/>
                <a:gd name="T1" fmla="*/ 336 h 345"/>
                <a:gd name="T2" fmla="*/ 71 w 903"/>
                <a:gd name="T3" fmla="*/ 320 h 345"/>
                <a:gd name="T4" fmla="*/ 447 w 903"/>
                <a:gd name="T5" fmla="*/ 184 h 345"/>
                <a:gd name="T6" fmla="*/ 903 w 903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3"/>
                <a:gd name="T13" fmla="*/ 0 h 345"/>
                <a:gd name="T14" fmla="*/ 903 w 903"/>
                <a:gd name="T15" fmla="*/ 345 h 3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3" h="345">
                  <a:moveTo>
                    <a:pt x="23" y="336"/>
                  </a:moveTo>
                  <a:cubicBezTo>
                    <a:pt x="11" y="340"/>
                    <a:pt x="0" y="345"/>
                    <a:pt x="71" y="320"/>
                  </a:cubicBezTo>
                  <a:cubicBezTo>
                    <a:pt x="142" y="295"/>
                    <a:pt x="308" y="237"/>
                    <a:pt x="447" y="184"/>
                  </a:cubicBezTo>
                  <a:cubicBezTo>
                    <a:pt x="586" y="131"/>
                    <a:pt x="744" y="65"/>
                    <a:pt x="903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Freeform 10"/>
            <p:cNvSpPr>
              <a:spLocks/>
            </p:cNvSpPr>
            <p:nvPr/>
          </p:nvSpPr>
          <p:spPr bwMode="auto">
            <a:xfrm>
              <a:off x="4689" y="1480"/>
              <a:ext cx="903" cy="345"/>
            </a:xfrm>
            <a:custGeom>
              <a:avLst/>
              <a:gdLst>
                <a:gd name="T0" fmla="*/ 23 w 903"/>
                <a:gd name="T1" fmla="*/ 336 h 345"/>
                <a:gd name="T2" fmla="*/ 71 w 903"/>
                <a:gd name="T3" fmla="*/ 320 h 345"/>
                <a:gd name="T4" fmla="*/ 447 w 903"/>
                <a:gd name="T5" fmla="*/ 184 h 345"/>
                <a:gd name="T6" fmla="*/ 903 w 903"/>
                <a:gd name="T7" fmla="*/ 0 h 3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3"/>
                <a:gd name="T13" fmla="*/ 0 h 345"/>
                <a:gd name="T14" fmla="*/ 903 w 903"/>
                <a:gd name="T15" fmla="*/ 345 h 3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3" h="345">
                  <a:moveTo>
                    <a:pt x="23" y="336"/>
                  </a:moveTo>
                  <a:cubicBezTo>
                    <a:pt x="11" y="340"/>
                    <a:pt x="0" y="345"/>
                    <a:pt x="71" y="320"/>
                  </a:cubicBezTo>
                  <a:cubicBezTo>
                    <a:pt x="142" y="295"/>
                    <a:pt x="308" y="237"/>
                    <a:pt x="447" y="184"/>
                  </a:cubicBezTo>
                  <a:cubicBezTo>
                    <a:pt x="586" y="131"/>
                    <a:pt x="744" y="65"/>
                    <a:pt x="903" y="0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3" name="Group 11"/>
          <p:cNvGrpSpPr>
            <a:grpSpLocks/>
          </p:cNvGrpSpPr>
          <p:nvPr/>
        </p:nvGrpSpPr>
        <p:grpSpPr bwMode="auto">
          <a:xfrm>
            <a:off x="3171825" y="2030413"/>
            <a:ext cx="1112838" cy="692150"/>
            <a:chOff x="1038" y="1279"/>
            <a:chExt cx="701" cy="436"/>
          </a:xfrm>
        </p:grpSpPr>
        <p:sp>
          <p:nvSpPr>
            <p:cNvPr id="20503" name="Text Box 12"/>
            <p:cNvSpPr txBox="1">
              <a:spLocks noChangeArrowheads="1"/>
            </p:cNvSpPr>
            <p:nvPr/>
          </p:nvSpPr>
          <p:spPr bwMode="auto">
            <a:xfrm>
              <a:off x="1150" y="1279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cs typeface="Arial" charset="0"/>
                </a:rPr>
                <a:t>Phase</a:t>
              </a:r>
            </a:p>
          </p:txBody>
        </p:sp>
        <p:sp>
          <p:nvSpPr>
            <p:cNvPr id="20504" name="Text Box 13"/>
            <p:cNvSpPr txBox="1">
              <a:spLocks noChangeArrowheads="1"/>
            </p:cNvSpPr>
            <p:nvPr/>
          </p:nvSpPr>
          <p:spPr bwMode="auto">
            <a:xfrm>
              <a:off x="1038" y="1503"/>
              <a:ext cx="7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cs typeface="Arial" charset="0"/>
                </a:rPr>
                <a:t>modulation</a:t>
              </a:r>
            </a:p>
          </p:txBody>
        </p:sp>
      </p:grpSp>
      <p:sp>
        <p:nvSpPr>
          <p:cNvPr id="20484" name="Text Box 14"/>
          <p:cNvSpPr txBox="1">
            <a:spLocks noChangeArrowheads="1"/>
          </p:cNvSpPr>
          <p:nvPr/>
        </p:nvSpPr>
        <p:spPr bwMode="auto">
          <a:xfrm rot="-173748">
            <a:off x="4111625" y="215741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dispersion</a:t>
            </a:r>
          </a:p>
        </p:txBody>
      </p:sp>
      <p:grpSp>
        <p:nvGrpSpPr>
          <p:cNvPr id="20485" name="Group 15"/>
          <p:cNvGrpSpPr>
            <a:grpSpLocks/>
          </p:cNvGrpSpPr>
          <p:nvPr/>
        </p:nvGrpSpPr>
        <p:grpSpPr bwMode="auto">
          <a:xfrm rot="-518230">
            <a:off x="5089525" y="1878013"/>
            <a:ext cx="1112838" cy="692150"/>
            <a:chOff x="1038" y="1279"/>
            <a:chExt cx="701" cy="436"/>
          </a:xfrm>
        </p:grpSpPr>
        <p:sp>
          <p:nvSpPr>
            <p:cNvPr id="20501" name="Text Box 16"/>
            <p:cNvSpPr txBox="1">
              <a:spLocks noChangeArrowheads="1"/>
            </p:cNvSpPr>
            <p:nvPr/>
          </p:nvSpPr>
          <p:spPr bwMode="auto">
            <a:xfrm>
              <a:off x="1150" y="1279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cs typeface="Arial" charset="0"/>
                </a:rPr>
                <a:t>Phase</a:t>
              </a:r>
            </a:p>
          </p:txBody>
        </p:sp>
        <p:sp>
          <p:nvSpPr>
            <p:cNvPr id="20502" name="Text Box 17"/>
            <p:cNvSpPr txBox="1">
              <a:spLocks noChangeArrowheads="1"/>
            </p:cNvSpPr>
            <p:nvPr/>
          </p:nvSpPr>
          <p:spPr bwMode="auto">
            <a:xfrm>
              <a:off x="1038" y="1503"/>
              <a:ext cx="7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cs typeface="Arial" charset="0"/>
                </a:rPr>
                <a:t>modulation</a:t>
              </a:r>
            </a:p>
          </p:txBody>
        </p:sp>
      </p:grpSp>
      <p:sp>
        <p:nvSpPr>
          <p:cNvPr id="20486" name="Text Box 18"/>
          <p:cNvSpPr txBox="1">
            <a:spLocks noChangeArrowheads="1"/>
          </p:cNvSpPr>
          <p:nvPr/>
        </p:nvSpPr>
        <p:spPr bwMode="auto">
          <a:xfrm rot="-654179">
            <a:off x="6100763" y="187801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dispersion</a:t>
            </a:r>
          </a:p>
        </p:txBody>
      </p:sp>
      <p:grpSp>
        <p:nvGrpSpPr>
          <p:cNvPr id="20487" name="Group 19"/>
          <p:cNvGrpSpPr>
            <a:grpSpLocks/>
          </p:cNvGrpSpPr>
          <p:nvPr/>
        </p:nvGrpSpPr>
        <p:grpSpPr bwMode="auto">
          <a:xfrm rot="-811684">
            <a:off x="7134225" y="1458913"/>
            <a:ext cx="1112838" cy="692150"/>
            <a:chOff x="1038" y="1279"/>
            <a:chExt cx="701" cy="436"/>
          </a:xfrm>
        </p:grpSpPr>
        <p:sp>
          <p:nvSpPr>
            <p:cNvPr id="20499" name="Text Box 20"/>
            <p:cNvSpPr txBox="1">
              <a:spLocks noChangeArrowheads="1"/>
            </p:cNvSpPr>
            <p:nvPr/>
          </p:nvSpPr>
          <p:spPr bwMode="auto">
            <a:xfrm>
              <a:off x="1150" y="1279"/>
              <a:ext cx="4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cs typeface="Arial" charset="0"/>
                </a:rPr>
                <a:t>Phase</a:t>
              </a:r>
            </a:p>
          </p:txBody>
        </p:sp>
        <p:sp>
          <p:nvSpPr>
            <p:cNvPr id="20500" name="Text Box 21"/>
            <p:cNvSpPr txBox="1">
              <a:spLocks noChangeArrowheads="1"/>
            </p:cNvSpPr>
            <p:nvPr/>
          </p:nvSpPr>
          <p:spPr bwMode="auto">
            <a:xfrm>
              <a:off x="1038" y="1503"/>
              <a:ext cx="70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1600">
                  <a:cs typeface="Arial" charset="0"/>
                </a:rPr>
                <a:t>modulation</a:t>
              </a:r>
            </a:p>
          </p:txBody>
        </p:sp>
      </p:grpSp>
      <p:sp>
        <p:nvSpPr>
          <p:cNvPr id="20488" name="Text Box 22"/>
          <p:cNvSpPr txBox="1">
            <a:spLocks noChangeArrowheads="1"/>
          </p:cNvSpPr>
          <p:nvPr/>
        </p:nvSpPr>
        <p:spPr bwMode="auto">
          <a:xfrm rot="-979193">
            <a:off x="8145463" y="129381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dispersion</a:t>
            </a:r>
          </a:p>
        </p:txBody>
      </p:sp>
      <p:sp>
        <p:nvSpPr>
          <p:cNvPr id="20489" name="Oval 23"/>
          <p:cNvSpPr>
            <a:spLocks noChangeArrowheads="1"/>
          </p:cNvSpPr>
          <p:nvPr/>
        </p:nvSpPr>
        <p:spPr bwMode="auto">
          <a:xfrm>
            <a:off x="5813425" y="2816225"/>
            <a:ext cx="2730500" cy="275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20490" name="Oval 24"/>
          <p:cNvSpPr>
            <a:spLocks noChangeArrowheads="1"/>
          </p:cNvSpPr>
          <p:nvPr/>
        </p:nvSpPr>
        <p:spPr bwMode="auto">
          <a:xfrm>
            <a:off x="6067425" y="3057525"/>
            <a:ext cx="2197100" cy="2222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20491" name="Rectangle 25"/>
          <p:cNvSpPr>
            <a:spLocks noChangeArrowheads="1"/>
          </p:cNvSpPr>
          <p:nvPr/>
        </p:nvSpPr>
        <p:spPr bwMode="auto">
          <a:xfrm>
            <a:off x="5419725" y="3883025"/>
            <a:ext cx="1223963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/>
              <a:t>Phase</a:t>
            </a:r>
          </a:p>
          <a:p>
            <a:pPr algn="ctr"/>
            <a:r>
              <a:rPr lang="en-US" altLang="en-US" sz="1600"/>
              <a:t>modulation</a:t>
            </a:r>
          </a:p>
        </p:txBody>
      </p:sp>
      <p:sp>
        <p:nvSpPr>
          <p:cNvPr id="20492" name="Text Box 26"/>
          <p:cNvSpPr txBox="1">
            <a:spLocks noChangeArrowheads="1"/>
          </p:cNvSpPr>
          <p:nvPr/>
        </p:nvSpPr>
        <p:spPr bwMode="auto">
          <a:xfrm rot="-654179">
            <a:off x="6253163" y="2030413"/>
            <a:ext cx="102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dispersion</a:t>
            </a:r>
          </a:p>
        </p:txBody>
      </p:sp>
      <p:sp>
        <p:nvSpPr>
          <p:cNvPr id="20493" name="Rectangle 27"/>
          <p:cNvSpPr>
            <a:spLocks noChangeArrowheads="1"/>
          </p:cNvSpPr>
          <p:nvPr/>
        </p:nvSpPr>
        <p:spPr bwMode="auto">
          <a:xfrm>
            <a:off x="7781925" y="3819525"/>
            <a:ext cx="1223963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1600"/>
              <a:t>Dispersion</a:t>
            </a:r>
          </a:p>
        </p:txBody>
      </p:sp>
      <p:sp>
        <p:nvSpPr>
          <p:cNvPr id="20494" name="Text Box 28"/>
          <p:cNvSpPr txBox="1">
            <a:spLocks noChangeArrowheads="1"/>
          </p:cNvSpPr>
          <p:nvPr/>
        </p:nvSpPr>
        <p:spPr bwMode="auto">
          <a:xfrm>
            <a:off x="2155825" y="1425575"/>
            <a:ext cx="1116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/>
              <a:t>FIBER</a:t>
            </a:r>
          </a:p>
        </p:txBody>
      </p:sp>
      <p:sp>
        <p:nvSpPr>
          <p:cNvPr id="20495" name="Text Box 29"/>
          <p:cNvSpPr txBox="1">
            <a:spLocks noChangeArrowheads="1"/>
          </p:cNvSpPr>
          <p:nvPr/>
        </p:nvSpPr>
        <p:spPr bwMode="auto">
          <a:xfrm>
            <a:off x="9086850" y="4711700"/>
            <a:ext cx="120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b="1"/>
              <a:t>LASER</a:t>
            </a:r>
          </a:p>
        </p:txBody>
      </p:sp>
      <p:sp>
        <p:nvSpPr>
          <p:cNvPr id="20496" name="Text Box 30"/>
          <p:cNvSpPr txBox="1">
            <a:spLocks noChangeArrowheads="1"/>
          </p:cNvSpPr>
          <p:nvPr/>
        </p:nvSpPr>
        <p:spPr bwMode="auto">
          <a:xfrm>
            <a:off x="1965325" y="5451475"/>
            <a:ext cx="4594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Are phase manipulations sufficient for mode-locking?</a:t>
            </a:r>
          </a:p>
        </p:txBody>
      </p:sp>
      <p:sp>
        <p:nvSpPr>
          <p:cNvPr id="20497" name="Text Box 31"/>
          <p:cNvSpPr txBox="1">
            <a:spLocks noChangeArrowheads="1"/>
          </p:cNvSpPr>
          <p:nvPr/>
        </p:nvSpPr>
        <p:spPr bwMode="auto">
          <a:xfrm>
            <a:off x="3387725" y="5937250"/>
            <a:ext cx="54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NO!</a:t>
            </a:r>
          </a:p>
        </p:txBody>
      </p:sp>
      <p:sp>
        <p:nvSpPr>
          <p:cNvPr id="20498" name="Text Box 32"/>
          <p:cNvSpPr txBox="1">
            <a:spLocks noChangeArrowheads="1"/>
          </p:cNvSpPr>
          <p:nvPr/>
        </p:nvSpPr>
        <p:spPr bwMode="auto">
          <a:xfrm>
            <a:off x="5772150" y="6030913"/>
            <a:ext cx="330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/>
              <a:t>Intensity dependent losses are needed.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val 35"/>
          <p:cNvSpPr>
            <a:spLocks noChangeArrowheads="1"/>
          </p:cNvSpPr>
          <p:nvPr/>
        </p:nvSpPr>
        <p:spPr bwMode="auto">
          <a:xfrm>
            <a:off x="1878013" y="1949450"/>
            <a:ext cx="3067050" cy="29400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21506" name="Oval 36"/>
          <p:cNvSpPr>
            <a:spLocks noChangeArrowheads="1"/>
          </p:cNvSpPr>
          <p:nvPr/>
        </p:nvSpPr>
        <p:spPr bwMode="auto">
          <a:xfrm>
            <a:off x="7294563" y="1949450"/>
            <a:ext cx="3067050" cy="29400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 sz="1600"/>
          </a:p>
        </p:txBody>
      </p:sp>
      <p:sp>
        <p:nvSpPr>
          <p:cNvPr id="21507" name="Text Box 37"/>
          <p:cNvSpPr txBox="1">
            <a:spLocks noChangeArrowheads="1"/>
          </p:cNvSpPr>
          <p:nvPr/>
        </p:nvSpPr>
        <p:spPr bwMode="auto">
          <a:xfrm>
            <a:off x="2444750" y="3062288"/>
            <a:ext cx="19161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Ensemble of stable solutions of ABCD in space</a:t>
            </a:r>
          </a:p>
          <a:p>
            <a:pPr algn="ctr"/>
            <a:endParaRPr lang="en-US" altLang="en-US" sz="1600"/>
          </a:p>
        </p:txBody>
      </p:sp>
      <p:sp>
        <p:nvSpPr>
          <p:cNvPr id="21508" name="Text Box 38"/>
          <p:cNvSpPr txBox="1">
            <a:spLocks noChangeArrowheads="1"/>
          </p:cNvSpPr>
          <p:nvPr/>
        </p:nvSpPr>
        <p:spPr bwMode="auto">
          <a:xfrm>
            <a:off x="7816850" y="3041650"/>
            <a:ext cx="19161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1600"/>
              <a:t>Ensemble of stable solutions of ABCD in time</a:t>
            </a:r>
          </a:p>
          <a:p>
            <a:pPr algn="ctr"/>
            <a:endParaRPr lang="en-US" altLang="en-US" sz="1600"/>
          </a:p>
        </p:txBody>
      </p:sp>
      <p:grpSp>
        <p:nvGrpSpPr>
          <p:cNvPr id="153650" name="Group 50"/>
          <p:cNvGrpSpPr>
            <a:grpSpLocks/>
          </p:cNvGrpSpPr>
          <p:nvPr/>
        </p:nvGrpSpPr>
        <p:grpSpPr bwMode="auto">
          <a:xfrm>
            <a:off x="4960938" y="2986088"/>
            <a:ext cx="2311400" cy="892175"/>
            <a:chOff x="2165" y="1881"/>
            <a:chExt cx="1456" cy="562"/>
          </a:xfrm>
        </p:grpSpPr>
        <p:sp>
          <p:nvSpPr>
            <p:cNvPr id="21516" name="Text Box 39"/>
            <p:cNvSpPr txBox="1">
              <a:spLocks noChangeArrowheads="1"/>
            </p:cNvSpPr>
            <p:nvPr/>
          </p:nvSpPr>
          <p:spPr bwMode="auto">
            <a:xfrm>
              <a:off x="2331" y="1894"/>
              <a:ext cx="108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en-US" sz="1600"/>
                <a:t>Coupling imposed by common energy</a:t>
              </a:r>
            </a:p>
          </p:txBody>
        </p:sp>
        <p:grpSp>
          <p:nvGrpSpPr>
            <p:cNvPr id="21517" name="Group 43"/>
            <p:cNvGrpSpPr>
              <a:grpSpLocks/>
            </p:cNvGrpSpPr>
            <p:nvPr/>
          </p:nvGrpSpPr>
          <p:grpSpPr bwMode="auto">
            <a:xfrm>
              <a:off x="2165" y="1881"/>
              <a:ext cx="1456" cy="562"/>
              <a:chOff x="2165" y="1881"/>
              <a:chExt cx="1456" cy="562"/>
            </a:xfrm>
          </p:grpSpPr>
          <p:sp>
            <p:nvSpPr>
              <p:cNvPr id="21518" name="Rectangle 40"/>
              <p:cNvSpPr>
                <a:spLocks noChangeArrowheads="1"/>
              </p:cNvSpPr>
              <p:nvPr/>
            </p:nvSpPr>
            <p:spPr bwMode="auto">
              <a:xfrm>
                <a:off x="2362" y="1881"/>
                <a:ext cx="1072" cy="562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 sz="1600"/>
              </a:p>
            </p:txBody>
          </p:sp>
          <p:sp>
            <p:nvSpPr>
              <p:cNvPr id="21519" name="Line 41"/>
              <p:cNvSpPr>
                <a:spLocks noChangeShapeType="1"/>
              </p:cNvSpPr>
              <p:nvPr/>
            </p:nvSpPr>
            <p:spPr bwMode="auto">
              <a:xfrm>
                <a:off x="2165" y="2154"/>
                <a:ext cx="1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Line 42"/>
              <p:cNvSpPr>
                <a:spLocks noChangeShapeType="1"/>
              </p:cNvSpPr>
              <p:nvPr/>
            </p:nvSpPr>
            <p:spPr bwMode="auto">
              <a:xfrm>
                <a:off x="3431" y="2155"/>
                <a:ext cx="19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3649" name="Group 49"/>
          <p:cNvGrpSpPr>
            <a:grpSpLocks/>
          </p:cNvGrpSpPr>
          <p:nvPr/>
        </p:nvGrpSpPr>
        <p:grpSpPr bwMode="auto">
          <a:xfrm>
            <a:off x="4905375" y="3889375"/>
            <a:ext cx="2359025" cy="1724025"/>
            <a:chOff x="2130" y="2450"/>
            <a:chExt cx="1486" cy="1086"/>
          </a:xfrm>
        </p:grpSpPr>
        <p:sp>
          <p:nvSpPr>
            <p:cNvPr id="21512" name="Line 45"/>
            <p:cNvSpPr>
              <a:spLocks noChangeShapeType="1"/>
            </p:cNvSpPr>
            <p:nvPr/>
          </p:nvSpPr>
          <p:spPr bwMode="auto">
            <a:xfrm>
              <a:off x="2873" y="2450"/>
              <a:ext cx="0" cy="554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13" name="Group 48"/>
            <p:cNvGrpSpPr>
              <a:grpSpLocks/>
            </p:cNvGrpSpPr>
            <p:nvPr/>
          </p:nvGrpSpPr>
          <p:grpSpPr bwMode="auto">
            <a:xfrm>
              <a:off x="2130" y="2997"/>
              <a:ext cx="1486" cy="539"/>
              <a:chOff x="2130" y="2997"/>
              <a:chExt cx="1486" cy="539"/>
            </a:xfrm>
          </p:grpSpPr>
          <p:sp>
            <p:nvSpPr>
              <p:cNvPr id="21514" name="Text Box 44"/>
              <p:cNvSpPr txBox="1">
                <a:spLocks noChangeArrowheads="1"/>
              </p:cNvSpPr>
              <p:nvPr/>
            </p:nvSpPr>
            <p:spPr bwMode="auto">
              <a:xfrm>
                <a:off x="2130" y="3054"/>
                <a:ext cx="1486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en-US" sz="1600"/>
                  <a:t>Only one stable solution for given dispersion</a:t>
                </a:r>
              </a:p>
            </p:txBody>
          </p:sp>
          <p:sp>
            <p:nvSpPr>
              <p:cNvPr id="21515" name="Rectangle 46"/>
              <p:cNvSpPr>
                <a:spLocks noChangeArrowheads="1"/>
              </p:cNvSpPr>
              <p:nvPr/>
            </p:nvSpPr>
            <p:spPr bwMode="auto">
              <a:xfrm>
                <a:off x="2180" y="2997"/>
                <a:ext cx="1356" cy="539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 sz="1600"/>
              </a:p>
            </p:txBody>
          </p:sp>
        </p:grpSp>
      </p:grpSp>
      <p:sp>
        <p:nvSpPr>
          <p:cNvPr id="21511" name="Text Box 47"/>
          <p:cNvSpPr txBox="1">
            <a:spLocks noChangeArrowheads="1"/>
          </p:cNvSpPr>
          <p:nvPr/>
        </p:nvSpPr>
        <p:spPr bwMode="auto">
          <a:xfrm>
            <a:off x="4976813" y="555625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CC"/>
                </a:solidFill>
              </a:rPr>
              <a:t>The coupled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5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8" y="0"/>
            <a:ext cx="12125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7.1616"/>
  <p:tag name="ORIGINALWIDTH" val="4290.213"/>
  <p:tag name="OUTPUTTYPE" val="PNG"/>
  <p:tag name="IGUANATEXVERSION" val="160"/>
  <p:tag name="LATEXADDIN" val="\documentclass{article}&#10;\usepackage{amsmath}&#10;\pagestyle{empty}&#10;\begin{document}&#10;The effect of GVD is to create a pulse broadening and a down-chirp, with&#10;the change of the second derivative of the phase versus time equal to:&#10;$$&#10;\Delta\left( \frac{\partial^2}{\partial t^2}\varphi(t)\right)=&#10;\frac{4 k''_{\ell}}{\tau^4_{G0}}\Delta z&#10;$$&#10;&#10;&#10;&#10;\end{document}"/>
  <p:tag name="IGUANATEXSIZE" val="20"/>
  <p:tag name="IGUANATEXCURSOR" val="33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   \varphi(t) = \frac{2\pi d}{\lambda_\ell}\Delta n_{\rm nl}(t)&#10;      =-{n}_2 \frac{2 \pi}{\lambda_\ell} d I_0&#10;e^{-(2t^2/\tau_g^2)} \approx -{n}_2 \frac{2\pi}{\lambda_\ell} d&#10;I_0 \left(1 - 2 \frac{t^2}{\tau_g^2}\right)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291"/>
  <p:tag name="PICTUREFILESIZE" val="684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n = n_0 + n_2I(z,r,t) 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7"/>
  <p:tag name="PICTUREFILESIZE" val="852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eft (&#10;\begin{array}{cc}&#10;1      &amp;      0 \\&#10;\ddot{\Phi}      &amp;      1&#10;\end{array}   \right )&#10;\end{displaymath}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584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displaymath}&#10;\left (&#10;\begin{array}{cc}&#10;1      &amp;     \psi'' \\&#10;0      &amp;      1&#10;\end{array}   \right )&#10;\end{displaymath}&#10;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8"/>
  <p:tag name="PICTUREFILESIZE" val="66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s in the case of the cavity in space, the stability condition is:&#10;$$&#10;\left | \frac{A + D}{2} \right | = \left | 1 + {\psi'' \ddot{\Phi}} \right | \leq 1&#10;\  \  {\rm or} \  \  -1 \leq \psi'' \ddot{\Phi}  \leq 0,&#10;$$&#10;which, as expected, requires that $\psi''$ and $\ddot{\Phi}$ have opposite sign.&#10;The pulse duration at the starting point of the $ABCD$ matrix  is given by:&#10;$$&#10;\frac{2}{\tau^2} = \frac{\sqrt{4 - (A+D)^2}}{2 |B|} =&#10;\frac{1}{2}\sqrt{\frac{\ddot{\Phi}}{|\psi''|}}\sqrt{1 - |\psi''|\ddot{\Phi}}&#10;$$&#10;&#10;\end{document}&#10;"/>
  <p:tag name="FILENAME" val="TP_tmp"/>
  <p:tag name="FORMAT" val="bmpmono"/>
  <p:tag name="RES" val="1200"/>
  <p:tag name="BLEND" val="0"/>
  <p:tag name="TRANSPARENT" val="0"/>
  <p:tag name="TBUG" val="0"/>
  <p:tag name="ALLOWFS" val="0"/>
  <p:tag name="ORIGWIDTH" val="345"/>
  <p:tag name="PICTUREFILESIZE" val="14400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ddot{\Phi} = (4{n}_2 \frac{2\pi}{\lambda_\ell} d I_0)/\tau_g^2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6"/>
  <p:tag name="PICTUREFILESIZE" val="1772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ddot{\Phi} = (4{n}_2 \frac{2\pi}{\lambda_\ell} d I_0)/\tau_g^2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6"/>
  <p:tag name="PICTUREFILESIZE" val="17726"/>
  <p:tag name="TEXPOINTSCALING" val="2.0654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4.6944"/>
  <p:tag name="ORIGINALWIDTH" val="3186.352"/>
  <p:tag name="OUTPUTTYPE" val="PNG"/>
  <p:tag name="IGUANATEXVERSION" val="160"/>
  <p:tag name="LATEXADDIN" val="\documentclass{article}\pagestyle{empty}&#10;\begin{document}&#10;:&#10;$$&#10;\frac{2}{\tau^2} = \frac{\sqrt{4 - (A+D)^2}}{2 |B|} =&#10;\frac{1}{2}\sqrt{\frac{\ddot{\Phi}}{|\psi''|}}\sqrt{1 - |\psi''|\ddot{\Phi}}&#10;$$&#10;&#10;\end{document}&#10;"/>
  <p:tag name="IGUANATEXSIZE" val="20"/>
  <p:tag name="IGUANATEXCURSOR" val="58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726.6591"/>
  <p:tag name="OUTPUTTYPE" val="PNG"/>
  <p:tag name="IGUANATEXVERSION" val="160"/>
  <p:tag name="LATEXADDIN" val="\documentclass{article}&#10;\usepackage{amsmath}&#10;\pagestyle{empty}&#10;\begin{document}&#10;$A \tau_s = \sqrt{\frac{-\psi''}{2L K}}$&#10;&#10;&#10;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40.7199"/>
  <p:tag name="ORIGINALWIDTH" val="2138.733"/>
  <p:tag name="OUTPUTTYPE" val="PNG"/>
  <p:tag name="IGUANATEXVERSION" val="160"/>
  <p:tag name="LATEXADDIN" val="\documentclass{article}\pagestyle{empty}&#10;\begin{document}&#10;$&#10;\frac{2}{\tau^2} \approx&#10;\frac{1}{2}\sqrt{\frac{\ddot{\Phi}}{|\psi''|}}&#10;= \frac{1}{2}\sqrt{\frac{4n_2 2\pi d I_0}{\lambda_\ell\tau_g^2|\psi''|}} \propto \frac{A}{\tau}\sqrt{\frac{K}{|\psi''|}}&#10;$&#10;     &#10;\end{document}&#10;"/>
  <p:tag name="IGUANATEXSIZE" val="20"/>
  <p:tag name="IGUANATEXCURSOR" val="252"/>
  <p:tag name="TRANSPARENCY" val="Fals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57.9302"/>
  <p:tag name="ORIGINALWIDTH" val="3063.367"/>
  <p:tag name="OUTPUTTYPE" val="PNG"/>
  <p:tag name="IGUANATEXVERSION" val="160"/>
  <p:tag name="LATEXADDIN" val="\documentclass{article}&#10;\usepackage{amsmath}&#10;\pagestyle{empty}&#10;\begin{document}&#10; The chirp induced by self-phase modulation&#10;is:&#10;$$&#10;\Delta\left( \frac{\partial^2}{\partial t^2}\varphi(t)\right)=&#10;-\frac{2\pi}{\lambda_{\ell}}{\bar n}_2\frac{\partial^2 I}{\partial t^2}\Delta z \approx &#10;\frac{8 \pi I_0 \ell_k}{\lambda \tau_{G0}^2}&#10;$$&#10;&#10;&#10;&#10;\end{document}"/>
  <p:tag name="IGUANATEXSIZE" val="20"/>
  <p:tag name="IGUANATEXCURSOR" val="29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0.4762"/>
  <p:tag name="ORIGINALWIDTH" val="696.6629"/>
  <p:tag name="OUTPUTTYPE" val="PNG"/>
  <p:tag name="IGUANATEXVERSION" val="160"/>
  <p:tag name="LATEXADDIN" val="\documentclass{article}&#10;\usepackage{amsmath}&#10;\pagestyle{empty}&#10;\begin{document}&#10;$&#10;I_{0}\tau^2_{G0}= \frac{\lambda_{\ell}k_{\ell}''}{2\pi{\bar n}_2}&#10;$&#10;&#10;\end{document}"/>
  <p:tag name="IGUANATEXSIZE" val="20"/>
  <p:tag name="IGUANATEXCURSOR" val="14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4.4056"/>
  <p:tag name="ORIGINALWIDTH" val="4290.964"/>
  <p:tag name="OUTPUTTYPE" val="PNG"/>
  <p:tag name="IGUANATEXVERSION" val="160"/>
  <p:tag name="LATEXADDIN" val="\documentclass{article}&#10;\usepackage{amsmath}&#10;\pagestyle{empty}&#10;\begin{document}&#10;Equating both relations for the chirp in the pulse center, we find as condition&#10;for the pulse parameters:&#10;$$&#10;I_{0}\tau^2_{G0}= \frac{\lambda_{\ell}k_{\ell}''}{2\pi{\bar n}_2}&#10;$$&#10;where $I_{0}$ is the peak intensity.&#10;&#10;&#10;&#10;\end{document}"/>
  <p:tag name="IGUANATEXSIZE" val="20"/>
  <p:tag name="IGUANATEXCURSOR" val="26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2.3922"/>
  <p:tag name="ORIGINALWIDTH" val="2512.936"/>
  <p:tag name="OUTPUTTYPE" val="PNG"/>
  <p:tag name="IGUANATEXVERSION" val="160"/>
  <p:tag name="LATEXADDIN" val="\documentclass{article}&#10;\usepackage{amsmath}&#10;\pagestyle{empty}&#10;\begin{document}&#10;From&#10;$$&#10;I_{0}\tau^2_{G0}= \frac{\lambda_{\ell}k_{\ell}''}{2\pi{\bar n}_2}&#10;$$&#10;we get:&#10;$$\tau_{G0}^2 = \frac{\lambda_{\ell}k_{\ell}''}{2\pi{\bar n}_2 I_0}&#10;$$&#10;&#10;&#10;\end{document}"/>
  <p:tag name="IGUANATEXSIZE" val="20"/>
  <p:tag name="IGUANATEXCURSOR" val="2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4.222"/>
  <p:tag name="ORIGINALWIDTH" val="726.6591"/>
  <p:tag name="OUTPUTTYPE" val="PNG"/>
  <p:tag name="IGUANATEXVERSION" val="160"/>
  <p:tag name="LATEXADDIN" val="\documentclass{article}&#10;\usepackage{amsmath}&#10;\pagestyle{empty}&#10;\begin{document}&#10;$A \tau_s = \sqrt{\frac{-\psi''}{2L K}}$&#10;&#10;&#10;&#10;\end{document}"/>
  <p:tag name="IGUANATEXSIZE" val="20"/>
  <p:tag name="IGUANATEXCURSOR" val="12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I_0 = \frac{n_0{\cal E}_0^2}{2 \sqrt{\frac{\mu_0}{\epsilon_0}}}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50"/>
  <p:tag name="PICTUREFILESIZE" val="154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 \ddot{\Phi} = (4{n}_2 \frac{2\pi}{\lambda_\ell} d I_0)/\tau_g^2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86"/>
  <p:tag name="PICTUREFILESIZE" val="1772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e^{i \varphi(t)} \approx e^{(2{n}_2 \frac{2\pi}{\lambda_\ell} d I_0) t^2/\tau_g^2}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100"/>
  <p:tag name="PICTUREFILESIZE" val="108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{\cal E}(d,t) = {\cal E}(0,t)e^{i\varphi(d,t)}$$&#10;\end{document}&#10;"/>
  <p:tag name="FILENAME" val="TP_tmp"/>
  <p:tag name="FORMAT" val="bmpmono"/>
  <p:tag name="RES" val="600"/>
  <p:tag name="BLEND" val="0"/>
  <p:tag name="TRANSPARENT" val="0"/>
  <p:tag name="TBUG" val="0"/>
  <p:tag name="ALLOWFS" val="0"/>
  <p:tag name="ORIGWIDTH" val="96"/>
  <p:tag name="PICTUREFILESIZE" val="108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175</Words>
  <Application>Microsoft Office PowerPoint</Application>
  <PresentationFormat>Widescreen</PresentationFormat>
  <Paragraphs>46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Acrobat Document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jcdiel</dc:creator>
  <cp:lastModifiedBy>jcdiel</cp:lastModifiedBy>
  <cp:revision>30</cp:revision>
  <dcterms:created xsi:type="dcterms:W3CDTF">2023-11-14T02:27:41Z</dcterms:created>
  <dcterms:modified xsi:type="dcterms:W3CDTF">2024-11-20T16:38:11Z</dcterms:modified>
</cp:coreProperties>
</file>