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65" r:id="rId3"/>
    <p:sldId id="266" r:id="rId4"/>
    <p:sldId id="271" r:id="rId5"/>
    <p:sldId id="272" r:id="rId6"/>
    <p:sldId id="273" r:id="rId7"/>
    <p:sldId id="274" r:id="rId8"/>
    <p:sldId id="275" r:id="rId9"/>
    <p:sldId id="268" r:id="rId10"/>
    <p:sldId id="276" r:id="rId11"/>
    <p:sldId id="277" r:id="rId12"/>
    <p:sldId id="258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314" r:id="rId31"/>
    <p:sldId id="295" r:id="rId32"/>
    <p:sldId id="296" r:id="rId33"/>
    <p:sldId id="297" r:id="rId34"/>
    <p:sldId id="298" r:id="rId35"/>
    <p:sldId id="299" r:id="rId36"/>
    <p:sldId id="301" r:id="rId37"/>
    <p:sldId id="302" r:id="rId38"/>
    <p:sldId id="303" r:id="rId39"/>
    <p:sldId id="305" r:id="rId40"/>
    <p:sldId id="304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259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4" r:id="rId59"/>
    <p:sldId id="260" r:id="rId60"/>
    <p:sldId id="261" r:id="rId61"/>
    <p:sldId id="262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93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C802-E2F3-42DD-A98B-F6066E3748B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F8794-D3E2-46D5-BEDF-6BD6BE4A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4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15132164-FDEA-47CA-A3B9-0CD65A34E821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6664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3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9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4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1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8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3F6-6934-4614-A239-11B967DBD53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4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63F6-6934-4614-A239-11B967DBD53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C3361-300F-4E2A-B5EF-BF6E3E5F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image" Target="../media/image11.png"/><Relationship Id="rId26" Type="http://schemas.openxmlformats.org/officeDocument/2006/relationships/image" Target="../media/image25.png"/><Relationship Id="rId3" Type="http://schemas.openxmlformats.org/officeDocument/2006/relationships/tags" Target="../tags/tag27.xml"/><Relationship Id="rId21" Type="http://schemas.openxmlformats.org/officeDocument/2006/relationships/image" Target="../media/image14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image" Target="../media/image10.png"/><Relationship Id="rId25" Type="http://schemas.openxmlformats.org/officeDocument/2006/relationships/image" Target="../media/image24.png"/><Relationship Id="rId2" Type="http://schemas.openxmlformats.org/officeDocument/2006/relationships/tags" Target="../tags/tag26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23.png"/><Relationship Id="rId5" Type="http://schemas.openxmlformats.org/officeDocument/2006/relationships/tags" Target="../tags/tag29.xml"/><Relationship Id="rId15" Type="http://schemas.openxmlformats.org/officeDocument/2006/relationships/image" Target="../media/image8.png"/><Relationship Id="rId23" Type="http://schemas.openxmlformats.org/officeDocument/2006/relationships/image" Target="../media/image22.png"/><Relationship Id="rId10" Type="http://schemas.openxmlformats.org/officeDocument/2006/relationships/tags" Target="../tags/tag34.xml"/><Relationship Id="rId19" Type="http://schemas.openxmlformats.org/officeDocument/2006/relationships/image" Target="../media/image12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5.png"/><Relationship Id="rId27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0.xml"/><Relationship Id="rId7" Type="http://schemas.openxmlformats.org/officeDocument/2006/relationships/image" Target="../media/image2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3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32.png"/><Relationship Id="rId2" Type="http://schemas.openxmlformats.org/officeDocument/2006/relationships/tags" Target="../tags/tag42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6" Type="http://schemas.openxmlformats.org/officeDocument/2006/relationships/tags" Target="../tags/tag46.xml"/><Relationship Id="rId11" Type="http://schemas.openxmlformats.org/officeDocument/2006/relationships/image" Target="../media/image31.png"/><Relationship Id="rId5" Type="http://schemas.openxmlformats.org/officeDocument/2006/relationships/tags" Target="../tags/tag45.xml"/><Relationship Id="rId15" Type="http://schemas.openxmlformats.org/officeDocument/2006/relationships/image" Target="../media/image35.png"/><Relationship Id="rId10" Type="http://schemas.openxmlformats.org/officeDocument/2006/relationships/image" Target="../media/image30.emf"/><Relationship Id="rId4" Type="http://schemas.openxmlformats.org/officeDocument/2006/relationships/tags" Target="../tags/tag44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39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57.xml"/><Relationship Id="rId7" Type="http://schemas.openxmlformats.org/officeDocument/2006/relationships/image" Target="../media/image45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8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50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55.png"/><Relationship Id="rId3" Type="http://schemas.openxmlformats.org/officeDocument/2006/relationships/tags" Target="../tags/tag64.xml"/><Relationship Id="rId21" Type="http://schemas.openxmlformats.org/officeDocument/2006/relationships/image" Target="../media/image58.png"/><Relationship Id="rId7" Type="http://schemas.openxmlformats.org/officeDocument/2006/relationships/tags" Target="../tags/tag6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54.png"/><Relationship Id="rId2" Type="http://schemas.openxmlformats.org/officeDocument/2006/relationships/tags" Target="../tags/tag63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61.png"/><Relationship Id="rId5" Type="http://schemas.openxmlformats.org/officeDocument/2006/relationships/tags" Target="../tags/tag66.xml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tags" Target="../tags/tag71.xml"/><Relationship Id="rId19" Type="http://schemas.openxmlformats.org/officeDocument/2006/relationships/image" Target="../media/image56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5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77.xml"/><Relationship Id="rId7" Type="http://schemas.openxmlformats.org/officeDocument/2006/relationships/image" Target="../media/image53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6.png"/><Relationship Id="rId5" Type="http://schemas.openxmlformats.org/officeDocument/2006/relationships/tags" Target="../tags/tag79.xml"/><Relationship Id="rId10" Type="http://schemas.openxmlformats.org/officeDocument/2006/relationships/image" Target="../media/image57.png"/><Relationship Id="rId4" Type="http://schemas.openxmlformats.org/officeDocument/2006/relationships/tags" Target="../tags/tag78.xml"/><Relationship Id="rId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82.xml"/><Relationship Id="rId7" Type="http://schemas.openxmlformats.org/officeDocument/2006/relationships/image" Target="../media/image5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7.png"/><Relationship Id="rId5" Type="http://schemas.openxmlformats.org/officeDocument/2006/relationships/tags" Target="../tags/tag84.xml"/><Relationship Id="rId10" Type="http://schemas.openxmlformats.org/officeDocument/2006/relationships/image" Target="../media/image57.png"/><Relationship Id="rId4" Type="http://schemas.openxmlformats.org/officeDocument/2006/relationships/tags" Target="../tags/tag83.xml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88.xml"/><Relationship Id="rId7" Type="http://schemas.openxmlformats.org/officeDocument/2006/relationships/image" Target="../media/image61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9.xml"/><Relationship Id="rId9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92.xml"/><Relationship Id="rId7" Type="http://schemas.openxmlformats.org/officeDocument/2006/relationships/image" Target="../media/image71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7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3.xml"/><Relationship Id="rId9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4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55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100.xml"/><Relationship Id="rId7" Type="http://schemas.openxmlformats.org/officeDocument/2006/relationships/image" Target="../media/image52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1.xml"/><Relationship Id="rId9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105.xml"/><Relationship Id="rId7" Type="http://schemas.openxmlformats.org/officeDocument/2006/relationships/image" Target="../media/image79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1.png"/><Relationship Id="rId5" Type="http://schemas.openxmlformats.org/officeDocument/2006/relationships/tags" Target="../tags/tag107.xml"/><Relationship Id="rId10" Type="http://schemas.openxmlformats.org/officeDocument/2006/relationships/image" Target="../media/image72.png"/><Relationship Id="rId4" Type="http://schemas.openxmlformats.org/officeDocument/2006/relationships/tags" Target="../tags/tag106.xml"/><Relationship Id="rId9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1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112.xml"/><Relationship Id="rId7" Type="http://schemas.openxmlformats.org/officeDocument/2006/relationships/image" Target="../media/image64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117.xml"/><Relationship Id="rId7" Type="http://schemas.openxmlformats.org/officeDocument/2006/relationships/image" Target="../media/image88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2.png"/><Relationship Id="rId5" Type="http://schemas.openxmlformats.org/officeDocument/2006/relationships/tags" Target="../tags/tag119.xml"/><Relationship Id="rId10" Type="http://schemas.openxmlformats.org/officeDocument/2006/relationships/image" Target="../media/image91.png"/><Relationship Id="rId4" Type="http://schemas.openxmlformats.org/officeDocument/2006/relationships/tags" Target="../tags/tag118.xml"/><Relationship Id="rId9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9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../media/image97.png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tags" Target="../tags/tag124.xml"/><Relationship Id="rId16" Type="http://schemas.openxmlformats.org/officeDocument/2006/relationships/image" Target="../media/image100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image" Target="../media/image95.png"/><Relationship Id="rId5" Type="http://schemas.openxmlformats.org/officeDocument/2006/relationships/tags" Target="../tags/tag127.xml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tags" Target="../tags/tag12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9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tags" Target="../tags/tag133.xml"/><Relationship Id="rId7" Type="http://schemas.openxmlformats.org/officeDocument/2006/relationships/image" Target="../media/image105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9.png"/><Relationship Id="rId5" Type="http://schemas.openxmlformats.org/officeDocument/2006/relationships/tags" Target="../tags/tag135.xml"/><Relationship Id="rId10" Type="http://schemas.openxmlformats.org/officeDocument/2006/relationships/image" Target="../media/image108.png"/><Relationship Id="rId4" Type="http://schemas.openxmlformats.org/officeDocument/2006/relationships/tags" Target="../tags/tag134.xml"/><Relationship Id="rId9" Type="http://schemas.openxmlformats.org/officeDocument/2006/relationships/image" Target="../media/image10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138.xml"/><Relationship Id="rId7" Type="http://schemas.openxmlformats.org/officeDocument/2006/relationships/image" Target="../media/image88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2.png"/><Relationship Id="rId5" Type="http://schemas.openxmlformats.org/officeDocument/2006/relationships/tags" Target="../tags/tag140.xml"/><Relationship Id="rId10" Type="http://schemas.openxmlformats.org/officeDocument/2006/relationships/image" Target="../media/image91.png"/><Relationship Id="rId4" Type="http://schemas.openxmlformats.org/officeDocument/2006/relationships/tags" Target="../tags/tag139.xml"/><Relationship Id="rId9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91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image" Target="../media/image97.png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tags" Target="../tags/tag145.xml"/><Relationship Id="rId16" Type="http://schemas.openxmlformats.org/officeDocument/2006/relationships/image" Target="../media/image100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95.png"/><Relationship Id="rId5" Type="http://schemas.openxmlformats.org/officeDocument/2006/relationships/tags" Target="../tags/tag148.xml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tags" Target="../tags/tag14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9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tags" Target="../tags/tag154.xml"/><Relationship Id="rId7" Type="http://schemas.openxmlformats.org/officeDocument/2006/relationships/image" Target="../media/image105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9.png"/><Relationship Id="rId5" Type="http://schemas.openxmlformats.org/officeDocument/2006/relationships/tags" Target="../tags/tag156.xml"/><Relationship Id="rId10" Type="http://schemas.openxmlformats.org/officeDocument/2006/relationships/image" Target="../media/image108.png"/><Relationship Id="rId4" Type="http://schemas.openxmlformats.org/officeDocument/2006/relationships/tags" Target="../tags/tag155.xml"/><Relationship Id="rId9" Type="http://schemas.openxmlformats.org/officeDocument/2006/relationships/image" Target="../media/image10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tags" Target="../tags/tag7.xml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2.png"/><Relationship Id="rId3" Type="http://schemas.openxmlformats.org/officeDocument/2006/relationships/tags" Target="../tags/tag12.xml"/><Relationship Id="rId21" Type="http://schemas.openxmlformats.org/officeDocument/2006/relationships/image" Target="../media/image15.pn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11.png"/><Relationship Id="rId2" Type="http://schemas.openxmlformats.org/officeDocument/2006/relationships/tags" Target="../tags/tag1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18.png"/><Relationship Id="rId5" Type="http://schemas.openxmlformats.org/officeDocument/2006/relationships/tags" Target="../tags/tag14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tags" Target="../tags/tag19.xml"/><Relationship Id="rId19" Type="http://schemas.openxmlformats.org/officeDocument/2006/relationships/image" Target="../media/image13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4493270" y="505540"/>
            <a:ext cx="32054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LIGHT-MATTER INTERACTION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1970882" y="1341439"/>
            <a:ext cx="44957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Time-Bandwidth product to Uncertainty relations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970882" y="1849439"/>
            <a:ext cx="4379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relations to </a:t>
            </a:r>
            <a:r>
              <a:rPr lang="en-US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Schroedinger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1970881" y="2357439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LASER-MATTER INTERACTION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3008313" y="2930526"/>
            <a:ext cx="4495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level systems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3008313" y="3562352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Bloch Vector Model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3008313" y="4086226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</a:t>
            </a:r>
            <a:r>
              <a:rPr lang="en-US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propagationi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9" name="TextBox 9"/>
          <p:cNvSpPr txBox="1">
            <a:spLocks noChangeArrowheads="1"/>
          </p:cNvSpPr>
          <p:nvPr/>
        </p:nvSpPr>
        <p:spPr bwMode="auto">
          <a:xfrm>
            <a:off x="3083814" y="4782008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transients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steady state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653507" y="188913"/>
            <a:ext cx="686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Particle wave duality, uncertainty principle, even leads to Schroedinger equation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294982" y="828675"/>
            <a:ext cx="3654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The Wigner function in optics told us that:</a:t>
            </a:r>
          </a:p>
        </p:txBody>
      </p:sp>
      <p:pic>
        <p:nvPicPr>
          <p:cNvPr id="389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45" y="1257300"/>
            <a:ext cx="10001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95" y="1320801"/>
            <a:ext cx="12096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853906" y="1250950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197895" y="1720850"/>
            <a:ext cx="3240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Combine with particle-wave duality:</a:t>
            </a:r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7489032" y="2501901"/>
            <a:ext cx="1439863" cy="377825"/>
            <a:chOff x="3613" y="1720"/>
            <a:chExt cx="907" cy="238"/>
          </a:xfrm>
        </p:grpSpPr>
        <p:pic>
          <p:nvPicPr>
            <p:cNvPr id="38945" name="Picture 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1720"/>
              <a:ext cx="61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46" name="Line 10"/>
            <p:cNvSpPr>
              <a:spLocks noChangeShapeType="1"/>
            </p:cNvSpPr>
            <p:nvPr/>
          </p:nvSpPr>
          <p:spPr bwMode="auto">
            <a:xfrm>
              <a:off x="3613" y="1850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21" name="Group 11"/>
          <p:cNvGrpSpPr>
            <a:grpSpLocks/>
          </p:cNvGrpSpPr>
          <p:nvPr/>
        </p:nvGrpSpPr>
        <p:grpSpPr bwMode="auto">
          <a:xfrm>
            <a:off x="7498556" y="3213101"/>
            <a:ext cx="1423988" cy="333375"/>
            <a:chOff x="3619" y="2168"/>
            <a:chExt cx="897" cy="210"/>
          </a:xfrm>
        </p:grpSpPr>
        <p:pic>
          <p:nvPicPr>
            <p:cNvPr id="38943" name="Picture 12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68"/>
              <a:ext cx="6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44" name="Line 13"/>
            <p:cNvSpPr>
              <a:spLocks noChangeShapeType="1"/>
            </p:cNvSpPr>
            <p:nvPr/>
          </p:nvSpPr>
          <p:spPr bwMode="auto">
            <a:xfrm>
              <a:off x="3619" y="2275"/>
              <a:ext cx="2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22" name="Group 14"/>
          <p:cNvGrpSpPr>
            <a:grpSpLocks/>
          </p:cNvGrpSpPr>
          <p:nvPr/>
        </p:nvGrpSpPr>
        <p:grpSpPr bwMode="auto">
          <a:xfrm>
            <a:off x="3937794" y="2154239"/>
            <a:ext cx="3784600" cy="1817687"/>
            <a:chOff x="1376" y="1501"/>
            <a:chExt cx="2384" cy="1145"/>
          </a:xfrm>
        </p:grpSpPr>
        <p:grpSp>
          <p:nvGrpSpPr>
            <p:cNvPr id="38933" name="Group 15"/>
            <p:cNvGrpSpPr>
              <a:grpSpLocks/>
            </p:cNvGrpSpPr>
            <p:nvPr/>
          </p:nvGrpSpPr>
          <p:grpSpPr bwMode="auto">
            <a:xfrm>
              <a:off x="1376" y="1501"/>
              <a:ext cx="2384" cy="1145"/>
              <a:chOff x="1376" y="1501"/>
              <a:chExt cx="2384" cy="1145"/>
            </a:xfrm>
          </p:grpSpPr>
          <p:sp>
            <p:nvSpPr>
              <p:cNvPr id="38935" name="Text Box 16"/>
              <p:cNvSpPr txBox="1">
                <a:spLocks noChangeArrowheads="1"/>
              </p:cNvSpPr>
              <p:nvPr/>
            </p:nvSpPr>
            <p:spPr bwMode="auto">
              <a:xfrm>
                <a:off x="2073" y="1501"/>
                <a:ext cx="16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                        Wave</a:t>
                </a:r>
              </a:p>
            </p:txBody>
          </p:sp>
          <p:sp>
            <p:nvSpPr>
              <p:cNvPr id="38936" name="Text Box 17"/>
              <p:cNvSpPr txBox="1">
                <a:spLocks noChangeArrowheads="1"/>
              </p:cNvSpPr>
              <p:nvPr/>
            </p:nvSpPr>
            <p:spPr bwMode="auto">
              <a:xfrm>
                <a:off x="1420" y="1732"/>
                <a:ext cx="102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            W</a:t>
                </a:r>
              </a:p>
            </p:txBody>
          </p:sp>
          <p:pic>
            <p:nvPicPr>
              <p:cNvPr id="38937" name="Picture 18" descr="TP_tmp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" y="1774"/>
                <a:ext cx="173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938" name="Text Box 19"/>
              <p:cNvSpPr txBox="1">
                <a:spLocks noChangeArrowheads="1"/>
              </p:cNvSpPr>
              <p:nvPr/>
            </p:nvSpPr>
            <p:spPr bwMode="auto">
              <a:xfrm>
                <a:off x="1420" y="2167"/>
                <a:ext cx="10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      p</a:t>
                </a:r>
              </a:p>
            </p:txBody>
          </p:sp>
          <p:pic>
            <p:nvPicPr>
              <p:cNvPr id="38939" name="Picture 20" descr="TP_tmp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" y="2216"/>
                <a:ext cx="159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8940" name="Rectangle 21"/>
              <p:cNvSpPr>
                <a:spLocks noChangeArrowheads="1"/>
              </p:cNvSpPr>
              <p:nvPr/>
            </p:nvSpPr>
            <p:spPr bwMode="auto">
              <a:xfrm>
                <a:off x="1376" y="1514"/>
                <a:ext cx="2384" cy="11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941" name="Line 22"/>
              <p:cNvSpPr>
                <a:spLocks noChangeShapeType="1"/>
              </p:cNvSpPr>
              <p:nvPr/>
            </p:nvSpPr>
            <p:spPr bwMode="auto">
              <a:xfrm>
                <a:off x="2131" y="1722"/>
                <a:ext cx="0" cy="9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" name="Line 23"/>
              <p:cNvSpPr>
                <a:spLocks noChangeShapeType="1"/>
              </p:cNvSpPr>
              <p:nvPr/>
            </p:nvSpPr>
            <p:spPr bwMode="auto">
              <a:xfrm>
                <a:off x="2872" y="1510"/>
                <a:ext cx="0" cy="1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34" name="Line 24"/>
            <p:cNvSpPr>
              <a:spLocks noChangeShapeType="1"/>
            </p:cNvSpPr>
            <p:nvPr/>
          </p:nvSpPr>
          <p:spPr bwMode="auto">
            <a:xfrm>
              <a:off x="1382" y="1715"/>
              <a:ext cx="23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923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56" y="2871789"/>
            <a:ext cx="113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4" name="Picture 2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07" y="3590925"/>
            <a:ext cx="129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5" name="Text Box 27"/>
          <p:cNvSpPr txBox="1">
            <a:spLocks noChangeArrowheads="1"/>
          </p:cNvSpPr>
          <p:nvPr/>
        </p:nvSpPr>
        <p:spPr bwMode="auto">
          <a:xfrm>
            <a:off x="2412206" y="4149725"/>
            <a:ext cx="414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Particle-wave duality calls for a wave equation.</a:t>
            </a:r>
          </a:p>
        </p:txBody>
      </p:sp>
      <p:sp>
        <p:nvSpPr>
          <p:cNvPr id="38926" name="Text Box 28"/>
          <p:cNvSpPr txBox="1">
            <a:spLocks noChangeArrowheads="1"/>
          </p:cNvSpPr>
          <p:nvPr/>
        </p:nvSpPr>
        <p:spPr bwMode="auto">
          <a:xfrm>
            <a:off x="2534444" y="4505325"/>
            <a:ext cx="740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Differentiation with respect to t                            multiplication by </a:t>
            </a:r>
            <a:r>
              <a:rPr lang="en-US" altLang="en-US" sz="1600"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38927" name="Text Box 29"/>
          <p:cNvSpPr txBox="1">
            <a:spLocks noChangeArrowheads="1"/>
          </p:cNvSpPr>
          <p:nvPr/>
        </p:nvSpPr>
        <p:spPr bwMode="auto">
          <a:xfrm>
            <a:off x="2547144" y="4846638"/>
            <a:ext cx="740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Differentiation with respect to x                            multiplication by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pic>
        <p:nvPicPr>
          <p:cNvPr id="38928" name="Picture 3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06" y="5192713"/>
            <a:ext cx="11430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9" name="Picture 31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94" y="5211763"/>
            <a:ext cx="12954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30" name="Picture 32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981" y="5157788"/>
            <a:ext cx="1447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31" name="Picture 33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69" y="5802313"/>
            <a:ext cx="195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32" name="Picture 3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06" y="5919788"/>
            <a:ext cx="312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9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94" y="230188"/>
            <a:ext cx="312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94" y="947738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94" y="1595438"/>
            <a:ext cx="1117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81" y="1747838"/>
            <a:ext cx="1168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4034631" y="1463675"/>
            <a:ext cx="547688" cy="2428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574632" y="1514476"/>
            <a:ext cx="1279525" cy="1825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521994" y="904875"/>
            <a:ext cx="3128962" cy="6794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5036344" y="3992564"/>
            <a:ext cx="2100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Two-level coherent.pdf</a:t>
            </a:r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4788694" y="5211764"/>
            <a:ext cx="3402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Bloch generalized.ppt</a:t>
            </a:r>
          </a:p>
        </p:txBody>
      </p:sp>
    </p:spTree>
    <p:extLst>
      <p:ext uri="{BB962C8B-B14F-4D97-AF65-F5344CB8AC3E}">
        <p14:creationId xmlns:p14="http://schemas.microsoft.com/office/powerpoint/2010/main" val="6530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5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433095" y="2044700"/>
            <a:ext cx="3343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LASER-MATTER INTERACTION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075906" y="2940050"/>
            <a:ext cx="4057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MATTER: 2 LEVEL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9743" y="4194495"/>
            <a:ext cx="72313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@ARTICLE{Feynman56,</a:t>
            </a:r>
          </a:p>
          <a:p>
            <a:r>
              <a:rPr lang="en-US"/>
              <a:t>AUTHOR = "R.~P.~Feynman and F.~L.~Vernon and R.~W.~Hellwarth",</a:t>
            </a:r>
          </a:p>
          <a:p>
            <a:r>
              <a:rPr lang="en-US"/>
              <a:t>TITLE = "Geometrical representation of</a:t>
            </a:r>
          </a:p>
          <a:p>
            <a:r>
              <a:rPr lang="en-US"/>
              <a:t>the {Schroedinger} equation for solving maser problems",</a:t>
            </a:r>
          </a:p>
          <a:p>
            <a:r>
              <a:rPr lang="en-US"/>
              <a:t>JOURNAL = "J.~Appl.~Phys.",</a:t>
            </a:r>
          </a:p>
          <a:p>
            <a:r>
              <a:rPr lang="en-US"/>
              <a:t>VOLUME = "28",</a:t>
            </a:r>
          </a:p>
          <a:p>
            <a:r>
              <a:rPr lang="en-US"/>
              <a:t>PAGES = "49-52",</a:t>
            </a:r>
          </a:p>
          <a:p>
            <a:r>
              <a:rPr lang="en-US"/>
              <a:t>YEAR = {1957} }</a:t>
            </a:r>
          </a:p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9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647531" y="825501"/>
            <a:ext cx="1073150" cy="1863725"/>
            <a:chOff x="5632450" y="824753"/>
            <a:chExt cx="1073150" cy="1864659"/>
          </a:xfrm>
        </p:grpSpPr>
        <p:sp>
          <p:nvSpPr>
            <p:cNvPr id="4119" name="TextBox 1"/>
            <p:cNvSpPr txBox="1">
              <a:spLocks noChangeArrowheads="1"/>
            </p:cNvSpPr>
            <p:nvPr/>
          </p:nvSpPr>
          <p:spPr bwMode="auto">
            <a:xfrm>
              <a:off x="5632450" y="824753"/>
              <a:ext cx="107315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 atom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 level system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ground state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5916613" y="2573467"/>
              <a:ext cx="173037" cy="1159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483769" y="2297114"/>
            <a:ext cx="1954212" cy="338137"/>
            <a:chOff x="3469341" y="2296886"/>
            <a:chExt cx="1954306" cy="33855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69341" y="2573452"/>
              <a:ext cx="1954306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8" name="TextBox 7"/>
            <p:cNvSpPr txBox="1">
              <a:spLocks noChangeArrowheads="1"/>
            </p:cNvSpPr>
            <p:nvPr/>
          </p:nvSpPr>
          <p:spPr bwMode="auto">
            <a:xfrm>
              <a:off x="3469341" y="2296886"/>
              <a:ext cx="10342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 photons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598444" y="2368550"/>
            <a:ext cx="1954212" cy="585788"/>
            <a:chOff x="6582709" y="2369292"/>
            <a:chExt cx="1954306" cy="58477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582709" y="2645039"/>
              <a:ext cx="1954306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6" name="TextBox 9"/>
            <p:cNvSpPr txBox="1">
              <a:spLocks noChangeArrowheads="1"/>
            </p:cNvSpPr>
            <p:nvPr/>
          </p:nvSpPr>
          <p:spPr bwMode="auto">
            <a:xfrm>
              <a:off x="6582709" y="2369292"/>
              <a:ext cx="11058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 photons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880644" y="3833813"/>
            <a:ext cx="1954212" cy="584200"/>
            <a:chOff x="3865768" y="3833938"/>
            <a:chExt cx="1954306" cy="5847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865768" y="4110435"/>
              <a:ext cx="1954306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4" name="TextBox 13"/>
            <p:cNvSpPr txBox="1">
              <a:spLocks noChangeArrowheads="1"/>
            </p:cNvSpPr>
            <p:nvPr/>
          </p:nvSpPr>
          <p:spPr bwMode="auto">
            <a:xfrm>
              <a:off x="3865768" y="3833938"/>
              <a:ext cx="11058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 photons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631782" y="3829050"/>
            <a:ext cx="1954213" cy="338138"/>
            <a:chOff x="6617064" y="3828963"/>
            <a:chExt cx="1954306" cy="3385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617064" y="4105528"/>
              <a:ext cx="1954306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2" name="TextBox 15"/>
            <p:cNvSpPr txBox="1">
              <a:spLocks noChangeArrowheads="1"/>
            </p:cNvSpPr>
            <p:nvPr/>
          </p:nvSpPr>
          <p:spPr bwMode="auto">
            <a:xfrm>
              <a:off x="6617064" y="3828963"/>
              <a:ext cx="10342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 photons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725319" y="2846389"/>
            <a:ext cx="995362" cy="1279525"/>
            <a:chOff x="5709622" y="2846565"/>
            <a:chExt cx="995978" cy="1279761"/>
          </a:xfrm>
        </p:grpSpPr>
        <p:sp>
          <p:nvSpPr>
            <p:cNvPr id="11" name="Oval 10"/>
            <p:cNvSpPr/>
            <p:nvPr/>
          </p:nvSpPr>
          <p:spPr>
            <a:xfrm>
              <a:off x="6003491" y="4010417"/>
              <a:ext cx="173145" cy="11590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9" name="TextBox 11"/>
            <p:cNvSpPr txBox="1">
              <a:spLocks noChangeArrowheads="1"/>
            </p:cNvSpPr>
            <p:nvPr/>
          </p:nvSpPr>
          <p:spPr bwMode="auto">
            <a:xfrm>
              <a:off x="5709622" y="3178788"/>
              <a:ext cx="99597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Atom in excited state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03491" y="2846565"/>
              <a:ext cx="0" cy="269925"/>
            </a:xfrm>
            <a:prstGeom prst="line">
              <a:avLst/>
            </a:prstGeom>
            <a:ln w="38100" cmpd="dbl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653881" y="4238626"/>
            <a:ext cx="1073150" cy="1927225"/>
            <a:chOff x="5639547" y="4239049"/>
            <a:chExt cx="1073150" cy="1926347"/>
          </a:xfrm>
        </p:grpSpPr>
        <p:sp>
          <p:nvSpPr>
            <p:cNvPr id="4105" name="TextBox 16"/>
            <p:cNvSpPr txBox="1">
              <a:spLocks noChangeArrowheads="1"/>
            </p:cNvSpPr>
            <p:nvPr/>
          </p:nvSpPr>
          <p:spPr bwMode="auto">
            <a:xfrm>
              <a:off x="5639547" y="4615487"/>
              <a:ext cx="107315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 atom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 level system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ground state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950697" y="6049562"/>
              <a:ext cx="173038" cy="1158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123735" y="4239049"/>
              <a:ext cx="0" cy="269752"/>
            </a:xfrm>
            <a:prstGeom prst="line">
              <a:avLst/>
            </a:prstGeom>
            <a:ln w="38100" cmpd="dbl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29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495506" y="0"/>
          <a:ext cx="17716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9" imgW="1771391" imgH="2743200" progId="Acrobat.Document.DC">
                  <p:embed/>
                </p:oleObj>
              </mc:Choice>
              <mc:Fallback>
                <p:oleObj name="Acrobat Document" r:id="rId9" imgW="1771391" imgH="2743200" progId="Acrobat.Document.DC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5506" y="0"/>
                        <a:ext cx="17716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\documentclass{article}&#10;\usepackage{amsmath}&#10;\pagestyle{empty}&#10;\begin{document}&#10;We consider a  laser pulse described by:&#10;$&#10;E(t) = \frac{1}{2} {\cal E}_1(t) e^{i[\omega_{\ell,1} t + \varphi_1(t)]}&#10;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2920" y="854075"/>
            <a:ext cx="7299325" cy="311150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The detuning:&#10;$&#10;\Delta_1 =  \omega_{01} - \omega_{\ell,1}&#10;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92920" y="1320800"/>
            <a:ext cx="3394075" cy="254000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Time dependent Schr\&quot;{o}dinger equation:&#10;$$&#10;H\psi = i \hbar \frac{\partial \psi}{\partial t},&#10;$$&#10;with:&#10;$$&#10;H = H_0 + H' = H_0 -  p\cdot  E(t)&#10;$$&#10;where $ p$ is the dipole moment.&#10;The wave function $\psi$ is written as a linear combination&#10;of the wave function of the unperturbed atomic system $\psi_k$:&#10;$$&#10;\psi(t) = \sum_k a_k(t) \psi_k&#10;$$&#10;which leads to a system of differential equations&#10;for the coefficients $a_k(t)$:&#10;$$&#10;\frac{d a_k}{dt} = -i \omega_k a_k&#10;+ \sum_j \frac{i}{2\hbar} p_{k,j}&#10;[\tilde{\cal E}_1e^{i\omega_{\ell,1}t} + c.c.] a_j&#10;$$&#10;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13607" y="1873250"/>
            <a:ext cx="8232775" cy="46799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678070" y="2262189"/>
            <a:ext cx="1819275" cy="708025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416132" y="4764"/>
            <a:ext cx="1819275" cy="706437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495631" y="1635125"/>
            <a:ext cx="2451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Pure states - do not radiate.</a:t>
            </a:r>
          </a:p>
        </p:txBody>
      </p:sp>
      <p:pic>
        <p:nvPicPr>
          <p:cNvPr id="4" name="Picture 3" descr="\documentclass{article}&#10;\usepackage{amsmath}&#10;\pagestyle{empty}&#10;\begin{document}&#10;$\langle \psi_1|p|\psi_1 \rangle = 0$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97344" y="2089150"/>
            <a:ext cx="1116012" cy="173038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$\langle \psi_2|p|\psi_2 \rangle = 0$&#10;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359232" y="554038"/>
            <a:ext cx="1158875" cy="20320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$\langle \psi_1|p|\psi_2 \rangle \neq 0$&#10;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662194" y="4622800"/>
            <a:ext cx="1892300" cy="3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System of differential equations&#10;for the coefficients $a_k(t)$:&#10;$$&#10;\frac{d a_k}{dt} = -i \omega_k a_k&#10;+ \sum_j \frac{i}{2\hbar} p_{k,j}&#10;[\tilde{\cal E}_1e^{i\omega_{\ell,1}t} + c.c.] a_j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15432" y="361950"/>
            <a:ext cx="6442075" cy="1212850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The ``rotating frame'' approximation for this particular&#10;situation is:&#10;\begin{eqnarray}&#10;a_0 &amp; = &amp; c_0  \nonumber \\&#10;a_1 &amp; = &amp; e^{i \omega_{\ell,1} t} \ c_1&#10;\nonumber&#10;\end{eqnarray}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15432" y="1728789"/>
            <a:ext cx="7453313" cy="115252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Substituting:&#10;\begin{eqnarray}&#10;\frac{d c_0}{dt} &amp; = &amp;&#10;\frac{i}{2 \hbar} p_{1,0} \tilde{{\cal E}_1^*}(t) \ c_{1}&#10;\nonumber \\&#10;\frac{d c_1}{dt} &amp; = &amp;&#10;-i \Delta_1  c_1&#10;+ \frac{i}{2 \hbar} p_{0,1} \tilde{{\cal E}_1}(t) c_{0}.&#10;\nonumber&#10;\end{eqnarray}&#10;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877344" y="2881313"/>
            <a:ext cx="5859462" cy="164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&#10;\begin{eqnarray}&#10;\frac{d c_0}{dt} &amp; = &amp;&#10;\frac{i}{2 \hbar} p_{1,0} \tilde{{\cal E}_1^*}(t) \ c_{1}&#10;\nonumber \\&#10;\frac{d c_1}{dt} &amp; = &amp;&#10;-i \Delta_1  c_1&#10;+ \frac{i}{2 \hbar} p_{0,1} \tilde{{\cal E}_1}(t) c_{0}.&#10;\nonumber&#10;\end{eqnarray}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39432" y="190500"/>
            <a:ext cx="3768725" cy="1144588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This systems takes a simpler form is we define the&#10;Rabi frequency as:&#10;$$&#10;\tilde{E}_{1} = \frac{i}{\hbar} p_{1,0} \tilde{\cal E}_1&#10;$$ &#10;Substituting:&#10;&#10;\begin{eqnarray}&#10;\frac{d c_0}{dt} &amp; = &amp; 0  +   \frac{1}{2} \tilde{E}_1^* c_1  +  0  \nonumber \\&#10;\frac{d c_1}{dt} &amp; = &amp; -\frac{1}{2} \tilde{E}_1 c_0&#10;-  i\Delta_1 c_1   \nonumber &#10;\end{eqnarray}&#10;In matrix form:&#10;$$&#10;\frac{d}{dt}\left(&#10;\begin{array}{c} c_0 \\ c_1 \end{array} \right ) =&#10;\left ( \begin{array}{cc}&#10; 0  &amp;   \frac{1}{2} \tilde{E}_1^*      \\&#10; -\frac{1}{2} \tilde{E}_1  &amp; i\Delta_1   \\&#10;\end{array} \right ) \left(&#10;\begin{array}{c} c_0 \\ c_1  \end{array} \right )&#10;$$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99370" y="1670051"/>
            <a:ext cx="8054975" cy="4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documentclass{article}&#10;\usepackage{amsmath}&#10;\pagestyle{empty}&#10;\begin{document}&#10;&#10;One is generally not interested in expressing the results as a matrix of&#10;$c$ coefficients, but instead the $2 \times 2$ matrix of the density matrix elements $$\rho_{ij} = c_ic^*_j$$.&#10;The diagonal elements $c_i c^*_i$ represent the populations of the level $i$.\\&#10;The off-diagonal elements $ c_ic^*_j$ are a measure of the amplitude excitation at the frequency&#10; $\omega_j - \omega_i$, and is directly connected to the polarization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72469" y="469901"/>
            <a:ext cx="8718550" cy="227647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The dipole moment of the transition is:&#10; $$&#10; p = \langle \psi_0 | er| \psi_1 \rangle.&#10;$$&#10; The (complex) polarisation is:&#10;$$&#10; \langle \psi | er| \psi \rangle= p c_0 c^*_1 = p \rho_{01} = u + iv,&#10;$$&#10;where $u$ is the dispersive component of the polarization, and $v$ the absorptive component.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04207" y="3425825"/>
            <a:ext cx="8716963" cy="2757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3232" y="4356100"/>
            <a:ext cx="9102725" cy="2032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documentclass{article}&#10;\usepackage{amsmath}&#10;\pagestyle{empty}&#10;\begin{document}&#10;&#10;$$&#10;\dot{\rho}_{01} = \dot{c}_0 c_1^* + c_0 \dot{c}_1^* = \frac{1}{2}&#10;E (c_1 c_1^* - c_0 c_0^*) + i \Delta c_0c_1^*$$&#10;and&#10;$$\dot{\rho}_{11} = - \frac{1}{2} {c}_0 c_1^* - \frac{1}{2} c_0 {c}_1^*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39194" y="1430339"/>
            <a:ext cx="6470650" cy="131762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&#10;&#10;$$&#10;\frac{d}{dt}\left(&#10;\begin{array}{c} c_0 \\ c_1 \end{array} \right ) =&#10;\left ( \begin{array}{cc}&#10; 0  &amp;   \frac{1}{2} \tilde{E}_1^*      \\&#10; -\frac{1}{2} \tilde{E}_1  &amp; i\Delta_1   \\&#10;\end{array} \right ) \left(&#10;\begin{array}{c} c_0 \\ c_1  \end{array} \right )&#10;$$&#10;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209257" y="442914"/>
            <a:ext cx="4335463" cy="644525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\begin{eqnarray}&#10;\dot{\rho}_{11} - \dot{\rho}_{00} &amp; = &amp; \frac{2 p}{\hbar} \left[ i&#10;{\rho}_{01} \tilde{E}^{-} -&#10;i {\rho}_{10} \tilde{E}^+ \right] \nonumber\\&#10;\dot{\rho}_{01} &amp; = &amp; i \omega_0 {\rho}_{01} +&#10;\frac{ip\tilde{E}^+}{\hbar} \left[ \rho_{11} - \rho_{00} \right]&#10;\nonumber&#10;\end{eqnarray}&#10;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569495" y="3090864"/>
            <a:ext cx="4173537" cy="1106487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&#10;&#10;Defining: $$W =  \frac{1}{2}(\rho_{11} -\rho_{00})$$&#10;leads to Bloch's equations:&#10;\begin{eqnarray}&#10;\dot{\rho}_{01}    &amp; = &amp; i \Delta \rho_{01} + E W               \nonumber \\&#10; \dot{W}     &amp; = &amp; - {\rm Re}E \rho_{01}^*&#10;\nonumber&#10;\end{eqnarray}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66232" y="4537075"/>
            <a:ext cx="5584825" cy="21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103814" y="298450"/>
            <a:ext cx="1958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492626" y="3162300"/>
            <a:ext cx="5046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Demonstration:  Wigner functions and Appendix A of book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3679825" y="812800"/>
            <a:ext cx="3651250" cy="520700"/>
            <a:chOff x="204" y="1152"/>
            <a:chExt cx="4276" cy="610"/>
          </a:xfrm>
        </p:grpSpPr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204" y="1226"/>
              <a:ext cx="216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17420" name="Picture 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" y="1152"/>
              <a:ext cx="2308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429126" y="3613150"/>
            <a:ext cx="330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(based purely on energy conservation)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273425" y="4235451"/>
            <a:ext cx="56197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Equality only holds for a Gaussian pulse (beam) shape free of any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phase modulation, which implies that the Wigner distribution for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Gaussian shape occupies the smallest area in the time/frequency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plane.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1947864" y="2206626"/>
            <a:ext cx="3679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Only holds for the pulse widths defined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the mean square deviation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pic>
        <p:nvPicPr>
          <p:cNvPr id="17416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1646238"/>
            <a:ext cx="208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2068513" y="150495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 space:</a:t>
            </a:r>
          </a:p>
        </p:txBody>
      </p:sp>
      <p:sp>
        <p:nvSpPr>
          <p:cNvPr id="17418" name="Rectangle 13"/>
          <p:cNvSpPr>
            <a:spLocks noChangeArrowheads="1"/>
          </p:cNvSpPr>
          <p:nvPr/>
        </p:nvSpPr>
        <p:spPr bwMode="auto">
          <a:xfrm>
            <a:off x="6248400" y="723900"/>
            <a:ext cx="698500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0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/>
      <p:bldP spid="109577" grpId="0"/>
      <p:bldP spid="109577" grpId="1"/>
      <p:bldP spid="109577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documentclass{article}&#10;\usepackage{amsmath}&#10;\pagestyle{empty}&#10;\begin{document}&#10;&#10; The (complex) polarisation is:&#10;$$&#10; \langle \psi | er| \psi \rangle= p c_0 c^*_1 = p \rho_{01} = u + iv,&#10;$$&#10;where $u$ is the dispersive component of the polarization, and $v$ the absorptive component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72432" y="441326"/>
            <a:ext cx="8715375" cy="1654175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&#10;&#10;&#10;\begin{eqnarray}&#10;\dot{\rho}_{01}    &amp; = &amp; i \Delta \rho_{01} + E W               \nonumber \\&#10; \dot{W}     &amp; = &amp; - {\rm Re}E \rho_{01}^*&#10;\nonumber&#10;\end{eqnarray}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85107" y="2311401"/>
            <a:ext cx="2460625" cy="627063"/>
          </a:xfrm>
          <a:prstGeom prst="rect">
            <a:avLst/>
          </a:prstGeom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5122069" y="2579689"/>
            <a:ext cx="4356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</a:p>
        </p:txBody>
      </p:sp>
      <p:pic>
        <p:nvPicPr>
          <p:cNvPr id="9" name="Picture 8" descr="\documentclass{article}&#10;\usepackage{amsmath}&#10;\pagestyle{empty}&#10;\begin{document}&#10;\begin{eqnarray}&#10;\dot{u} &amp; = &amp; (\omega_0 - \omega_\ell -&#10; \dot{\varphi}) v - \frac{u}{T_2}&#10; \nonumber \\&#10;\dot{v} &amp; = &amp; -(\omega_0 - \omega_\ell - \dot{\varphi}) u -&#10;\kappa {\cal E} w - \frac{v}{T_2}&#10;\nonumber \\&#10;\dot{w} &amp; = &amp; \kappa {\cal E} v - \frac{w - w_0}{T_1} \nonumber&#10;\end{eqnarray}&#10;&#10;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66332" y="3387726"/>
            <a:ext cx="5008563" cy="2081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6444" y="3154363"/>
            <a:ext cx="5688012" cy="250666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0" y="428625"/>
            <a:ext cx="41687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31" y="723900"/>
            <a:ext cx="24145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2668589"/>
            <a:ext cx="2241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20" y="3225801"/>
            <a:ext cx="17684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45" y="2895601"/>
            <a:ext cx="1704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Oval 20"/>
          <p:cNvSpPr>
            <a:spLocks noChangeArrowheads="1"/>
          </p:cNvSpPr>
          <p:nvPr/>
        </p:nvSpPr>
        <p:spPr bwMode="auto">
          <a:xfrm>
            <a:off x="992981" y="4046539"/>
            <a:ext cx="2184400" cy="2293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Oval 21"/>
          <p:cNvSpPr>
            <a:spLocks noChangeArrowheads="1"/>
          </p:cNvSpPr>
          <p:nvPr/>
        </p:nvSpPr>
        <p:spPr bwMode="auto">
          <a:xfrm>
            <a:off x="1464470" y="4043364"/>
            <a:ext cx="1246187" cy="2301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 flipV="1">
            <a:off x="2080419" y="3675064"/>
            <a:ext cx="0" cy="286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23"/>
          <p:cNvSpPr>
            <a:spLocks noChangeShapeType="1"/>
          </p:cNvSpPr>
          <p:nvPr/>
        </p:nvSpPr>
        <p:spPr bwMode="auto">
          <a:xfrm>
            <a:off x="2067720" y="5160963"/>
            <a:ext cx="1254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 flipH="1">
            <a:off x="1085056" y="5172076"/>
            <a:ext cx="973138" cy="893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Arc 25"/>
          <p:cNvSpPr>
            <a:spLocks/>
          </p:cNvSpPr>
          <p:nvPr/>
        </p:nvSpPr>
        <p:spPr bwMode="auto">
          <a:xfrm>
            <a:off x="2067720" y="4046539"/>
            <a:ext cx="644525" cy="2293937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Arc 26"/>
          <p:cNvSpPr>
            <a:spLocks/>
          </p:cNvSpPr>
          <p:nvPr/>
        </p:nvSpPr>
        <p:spPr bwMode="auto">
          <a:xfrm>
            <a:off x="2077245" y="4046539"/>
            <a:ext cx="644525" cy="2293937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Text Box 27"/>
          <p:cNvSpPr txBox="1">
            <a:spLocks noChangeArrowheads="1"/>
          </p:cNvSpPr>
          <p:nvPr/>
        </p:nvSpPr>
        <p:spPr bwMode="auto">
          <a:xfrm>
            <a:off x="915194" y="5953125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1279" name="Text Box 28"/>
          <p:cNvSpPr txBox="1">
            <a:spLocks noChangeArrowheads="1"/>
          </p:cNvSpPr>
          <p:nvPr/>
        </p:nvSpPr>
        <p:spPr bwMode="auto">
          <a:xfrm>
            <a:off x="3250406" y="5075238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1280" name="Text Box 29"/>
          <p:cNvSpPr txBox="1">
            <a:spLocks noChangeArrowheads="1"/>
          </p:cNvSpPr>
          <p:nvPr/>
        </p:nvSpPr>
        <p:spPr bwMode="auto">
          <a:xfrm>
            <a:off x="1735931" y="3659188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 flipH="1">
            <a:off x="1632745" y="5167314"/>
            <a:ext cx="447675" cy="79057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2067719" y="5167314"/>
            <a:ext cx="25400" cy="117157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rc 32"/>
          <p:cNvSpPr>
            <a:spLocks/>
          </p:cNvSpPr>
          <p:nvPr/>
        </p:nvSpPr>
        <p:spPr bwMode="auto">
          <a:xfrm flipH="1" flipV="1">
            <a:off x="1735932" y="5235575"/>
            <a:ext cx="360363" cy="863600"/>
          </a:xfrm>
          <a:custGeom>
            <a:avLst/>
            <a:gdLst>
              <a:gd name="T0" fmla="*/ 0 w 17012"/>
              <a:gd name="T1" fmla="*/ 0 h 21600"/>
              <a:gd name="T2" fmla="*/ 2147483646 w 17012"/>
              <a:gd name="T3" fmla="*/ 2147483646 h 21600"/>
              <a:gd name="T4" fmla="*/ 0 w 17012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12" h="21600" fill="none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</a:path>
              <a:path w="17012" h="21600" stroke="0" extrusionOk="0">
                <a:moveTo>
                  <a:pt x="0" y="0"/>
                </a:moveTo>
                <a:cubicBezTo>
                  <a:pt x="6644" y="0"/>
                  <a:pt x="12918" y="3057"/>
                  <a:pt x="17012" y="829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33"/>
          <p:cNvSpPr>
            <a:spLocks noChangeShapeType="1"/>
          </p:cNvSpPr>
          <p:nvPr/>
        </p:nvSpPr>
        <p:spPr bwMode="auto">
          <a:xfrm>
            <a:off x="2097881" y="5167313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34"/>
          <p:cNvSpPr>
            <a:spLocks noChangeShapeType="1"/>
          </p:cNvSpPr>
          <p:nvPr/>
        </p:nvSpPr>
        <p:spPr bwMode="auto">
          <a:xfrm>
            <a:off x="2089944" y="5157788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2102645" y="5175250"/>
            <a:ext cx="879475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36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69" y="4529138"/>
            <a:ext cx="41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37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9" y="6240463"/>
            <a:ext cx="4619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4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56" y="3732213"/>
            <a:ext cx="16573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Line 40"/>
          <p:cNvSpPr>
            <a:spLocks noChangeShapeType="1"/>
          </p:cNvSpPr>
          <p:nvPr/>
        </p:nvSpPr>
        <p:spPr bwMode="auto">
          <a:xfrm rot="5400000">
            <a:off x="5713413" y="1786732"/>
            <a:ext cx="735013" cy="92075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4704556" y="639763"/>
            <a:ext cx="1117600" cy="425450"/>
            <a:chOff x="2954" y="403"/>
            <a:chExt cx="704" cy="268"/>
          </a:xfrm>
        </p:grpSpPr>
        <p:sp>
          <p:nvSpPr>
            <p:cNvPr id="11296" name="Line 10"/>
            <p:cNvSpPr>
              <a:spLocks noChangeShapeType="1"/>
            </p:cNvSpPr>
            <p:nvPr/>
          </p:nvSpPr>
          <p:spPr bwMode="auto">
            <a:xfrm>
              <a:off x="3139" y="671"/>
              <a:ext cx="466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Text Box 41"/>
            <p:cNvSpPr txBox="1">
              <a:spLocks noChangeArrowheads="1"/>
            </p:cNvSpPr>
            <p:nvPr/>
          </p:nvSpPr>
          <p:spPr bwMode="auto">
            <a:xfrm>
              <a:off x="2954" y="403"/>
              <a:ext cx="7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relaxation</a:t>
              </a:r>
            </a:p>
          </p:txBody>
        </p:sp>
      </p:grpSp>
      <p:pic>
        <p:nvPicPr>
          <p:cNvPr id="30" name="Picture 43 1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82" y="4949826"/>
            <a:ext cx="28416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\documentclass{article}\pagestyle{empty}&#10;\begin{document}&#10;$u^2 +v^2 +w^2 = w_0^2$&#10;\end{document}&#10;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007644" y="5597525"/>
            <a:ext cx="2843212" cy="382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33" name="Picture 11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94" y="3336926"/>
            <a:ext cx="5186362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505032" y="2568575"/>
            <a:ext cx="247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</a:p>
        </p:txBody>
      </p:sp>
    </p:spTree>
    <p:extLst>
      <p:ext uri="{BB962C8B-B14F-4D97-AF65-F5344CB8AC3E}">
        <p14:creationId xmlns:p14="http://schemas.microsoft.com/office/powerpoint/2010/main" val="13079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4" y="506414"/>
            <a:ext cx="6043612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8363745" y="1698625"/>
            <a:ext cx="341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Homogeneous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broadening</a:t>
            </a:r>
          </a:p>
        </p:txBody>
      </p:sp>
      <p:pic>
        <p:nvPicPr>
          <p:cNvPr id="4" name="Picture 3" descr="\documentclass{article}&#10;\usepackage{amsmath}&#10;\pagestyle{empty}&#10;\begin{document}&#10;&#10;$T_2 = 2 T_1$ for an isolated atom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54220" y="2319338"/>
            <a:ext cx="3290887" cy="215900"/>
          </a:xfrm>
          <a:prstGeom prst="rect">
            <a:avLst/>
          </a:prstGeom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44" y="4503738"/>
            <a:ext cx="44259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6796881" y="3541714"/>
            <a:ext cx="341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Inhomogeneous broadening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798594" y="4035425"/>
            <a:ext cx="119062" cy="57785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20420" y="1882775"/>
            <a:ext cx="3716337" cy="750888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515894" y="1882775"/>
            <a:ext cx="1706562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339556" y="1044575"/>
            <a:ext cx="2806700" cy="83820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\documentclass{article}&#10;\usepackage{amsmath}&#10;\pagestyle{empty}&#10;\begin{document}&#10;Spontaneous emission rate $\frac{1}{T_1} = 2A_{21}$ \\&#10;= Einstein coefficient of spontaneous emission.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45295" y="3465513"/>
            <a:ext cx="5138737" cy="5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 flipH="1">
            <a:off x="5417345" y="268288"/>
            <a:ext cx="194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At resonance</a:t>
            </a:r>
          </a:p>
        </p:txBody>
      </p:sp>
      <p:pic>
        <p:nvPicPr>
          <p:cNvPr id="6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1482726"/>
            <a:ext cx="2241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20" y="2039938"/>
            <a:ext cx="17684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Oval 20"/>
          <p:cNvSpPr>
            <a:spLocks noChangeArrowheads="1"/>
          </p:cNvSpPr>
          <p:nvPr/>
        </p:nvSpPr>
        <p:spPr bwMode="auto">
          <a:xfrm>
            <a:off x="992981" y="2860675"/>
            <a:ext cx="2184400" cy="2293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Oval 21"/>
          <p:cNvSpPr>
            <a:spLocks noChangeArrowheads="1"/>
          </p:cNvSpPr>
          <p:nvPr/>
        </p:nvSpPr>
        <p:spPr bwMode="auto">
          <a:xfrm>
            <a:off x="1464470" y="2868614"/>
            <a:ext cx="1246187" cy="2301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Line 22"/>
          <p:cNvSpPr>
            <a:spLocks noChangeShapeType="1"/>
          </p:cNvSpPr>
          <p:nvPr/>
        </p:nvSpPr>
        <p:spPr bwMode="auto">
          <a:xfrm flipV="1">
            <a:off x="2080419" y="2489201"/>
            <a:ext cx="0" cy="286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23"/>
          <p:cNvSpPr>
            <a:spLocks noChangeShapeType="1"/>
          </p:cNvSpPr>
          <p:nvPr/>
        </p:nvSpPr>
        <p:spPr bwMode="auto">
          <a:xfrm>
            <a:off x="2067720" y="3975100"/>
            <a:ext cx="1254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24"/>
          <p:cNvSpPr>
            <a:spLocks noChangeShapeType="1"/>
          </p:cNvSpPr>
          <p:nvPr/>
        </p:nvSpPr>
        <p:spPr bwMode="auto">
          <a:xfrm flipH="1">
            <a:off x="1085056" y="3986213"/>
            <a:ext cx="973138" cy="893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Arc 25"/>
          <p:cNvSpPr>
            <a:spLocks/>
          </p:cNvSpPr>
          <p:nvPr/>
        </p:nvSpPr>
        <p:spPr bwMode="auto">
          <a:xfrm>
            <a:off x="2067720" y="2860675"/>
            <a:ext cx="644525" cy="2293938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rc 26"/>
          <p:cNvSpPr>
            <a:spLocks/>
          </p:cNvSpPr>
          <p:nvPr/>
        </p:nvSpPr>
        <p:spPr bwMode="auto">
          <a:xfrm>
            <a:off x="2077245" y="2860675"/>
            <a:ext cx="644525" cy="2293938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27"/>
          <p:cNvSpPr txBox="1">
            <a:spLocks noChangeArrowheads="1"/>
          </p:cNvSpPr>
          <p:nvPr/>
        </p:nvSpPr>
        <p:spPr bwMode="auto">
          <a:xfrm>
            <a:off x="915194" y="4767263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5373" name="Text Box 28"/>
          <p:cNvSpPr txBox="1">
            <a:spLocks noChangeArrowheads="1"/>
          </p:cNvSpPr>
          <p:nvPr/>
        </p:nvSpPr>
        <p:spPr bwMode="auto">
          <a:xfrm>
            <a:off x="3250406" y="3889375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5374" name="Text Box 29"/>
          <p:cNvSpPr txBox="1">
            <a:spLocks noChangeArrowheads="1"/>
          </p:cNvSpPr>
          <p:nvPr/>
        </p:nvSpPr>
        <p:spPr bwMode="auto">
          <a:xfrm>
            <a:off x="1735931" y="2473325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2067719" y="3981451"/>
            <a:ext cx="25400" cy="117157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33"/>
          <p:cNvSpPr>
            <a:spLocks noChangeShapeType="1"/>
          </p:cNvSpPr>
          <p:nvPr/>
        </p:nvSpPr>
        <p:spPr bwMode="auto">
          <a:xfrm>
            <a:off x="2097881" y="398145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34"/>
          <p:cNvSpPr>
            <a:spLocks noChangeShapeType="1"/>
          </p:cNvSpPr>
          <p:nvPr/>
        </p:nvSpPr>
        <p:spPr bwMode="auto">
          <a:xfrm>
            <a:off x="2089944" y="3971925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>
            <a:off x="2102645" y="3989388"/>
            <a:ext cx="879475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3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69" y="3343276"/>
            <a:ext cx="41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3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9" y="5054600"/>
            <a:ext cx="4619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877345" y="1517651"/>
            <a:ext cx="522287" cy="461963"/>
            <a:chOff x="2862677" y="2703989"/>
            <a:chExt cx="521598" cy="461665"/>
          </a:xfrm>
        </p:grpSpPr>
        <p:sp>
          <p:nvSpPr>
            <p:cNvPr id="26" name="Rectangle 25"/>
            <p:cNvSpPr/>
            <p:nvPr/>
          </p:nvSpPr>
          <p:spPr>
            <a:xfrm>
              <a:off x="2862677" y="2716681"/>
              <a:ext cx="521598" cy="344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z00</a:t>
              </a:r>
            </a:p>
          </p:txBody>
        </p:sp>
        <p:sp>
          <p:nvSpPr>
            <p:cNvPr id="15396" name="TextBox 27"/>
            <p:cNvSpPr txBox="1">
              <a:spLocks noChangeArrowheads="1"/>
            </p:cNvSpPr>
            <p:nvPr/>
          </p:nvSpPr>
          <p:spPr bwMode="auto">
            <a:xfrm>
              <a:off x="2862678" y="2703989"/>
              <a:ext cx="5215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5569744" y="1185863"/>
            <a:ext cx="6254750" cy="2157412"/>
            <a:chOff x="5555427" y="1186543"/>
            <a:chExt cx="6253619" cy="2156052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6336336" y="1186543"/>
              <a:ext cx="0" cy="2156052"/>
            </a:xfrm>
            <a:prstGeom prst="line">
              <a:avLst/>
            </a:prstGeom>
            <a:ln w="254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555427" y="2274881"/>
              <a:ext cx="6253619" cy="0"/>
            </a:xfrm>
            <a:prstGeom prst="line">
              <a:avLst/>
            </a:prstGeom>
            <a:ln w="254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34748" y="1530813"/>
              <a:ext cx="54123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328399" y="3011017"/>
              <a:ext cx="52076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 19"/>
          <p:cNvSpPr>
            <a:spLocks/>
          </p:cNvSpPr>
          <p:nvPr/>
        </p:nvSpPr>
        <p:spPr bwMode="auto">
          <a:xfrm>
            <a:off x="6390482" y="1517650"/>
            <a:ext cx="6791325" cy="1493838"/>
          </a:xfrm>
          <a:custGeom>
            <a:avLst/>
            <a:gdLst>
              <a:gd name="T0" fmla="*/ 2147483646 w 668"/>
              <a:gd name="T1" fmla="*/ 2147483646 h 521"/>
              <a:gd name="T2" fmla="*/ 2147483646 w 668"/>
              <a:gd name="T3" fmla="*/ 2147483646 h 521"/>
              <a:gd name="T4" fmla="*/ 2147483646 w 668"/>
              <a:gd name="T5" fmla="*/ 2147483646 h 521"/>
              <a:gd name="T6" fmla="*/ 2147483646 w 668"/>
              <a:gd name="T7" fmla="*/ 2147483646 h 521"/>
              <a:gd name="T8" fmla="*/ 2147483646 w 668"/>
              <a:gd name="T9" fmla="*/ 2147483646 h 521"/>
              <a:gd name="T10" fmla="*/ 2147483646 w 668"/>
              <a:gd name="T11" fmla="*/ 2147483646 h 521"/>
              <a:gd name="T12" fmla="*/ 2147483646 w 668"/>
              <a:gd name="T13" fmla="*/ 2147483646 h 521"/>
              <a:gd name="T14" fmla="*/ 2147483646 w 668"/>
              <a:gd name="T15" fmla="*/ 2147483646 h 521"/>
              <a:gd name="T16" fmla="*/ 2147483646 w 668"/>
              <a:gd name="T17" fmla="*/ 2147483646 h 521"/>
              <a:gd name="T18" fmla="*/ 2147483646 w 668"/>
              <a:gd name="T19" fmla="*/ 2147483646 h 521"/>
              <a:gd name="T20" fmla="*/ 2147483646 w 668"/>
              <a:gd name="T21" fmla="*/ 2147483646 h 521"/>
              <a:gd name="T22" fmla="*/ 2147483646 w 668"/>
              <a:gd name="T23" fmla="*/ 2147483646 h 521"/>
              <a:gd name="T24" fmla="*/ 2147483646 w 668"/>
              <a:gd name="T25" fmla="*/ 2147483646 h 521"/>
              <a:gd name="T26" fmla="*/ 2147483646 w 668"/>
              <a:gd name="T27" fmla="*/ 2147483646 h 521"/>
              <a:gd name="T28" fmla="*/ 2147483646 w 668"/>
              <a:gd name="T29" fmla="*/ 2147483646 h 521"/>
              <a:gd name="T30" fmla="*/ 2147483646 w 668"/>
              <a:gd name="T31" fmla="*/ 2147483646 h 521"/>
              <a:gd name="T32" fmla="*/ 2147483646 w 668"/>
              <a:gd name="T33" fmla="*/ 2147483646 h 521"/>
              <a:gd name="T34" fmla="*/ 2147483646 w 668"/>
              <a:gd name="T35" fmla="*/ 2147483646 h 521"/>
              <a:gd name="T36" fmla="*/ 2147483646 w 668"/>
              <a:gd name="T37" fmla="*/ 2147483646 h 521"/>
              <a:gd name="T38" fmla="*/ 2147483646 w 668"/>
              <a:gd name="T39" fmla="*/ 2147483646 h 521"/>
              <a:gd name="T40" fmla="*/ 2147483646 w 668"/>
              <a:gd name="T41" fmla="*/ 2147483646 h 521"/>
              <a:gd name="T42" fmla="*/ 2147483646 w 668"/>
              <a:gd name="T43" fmla="*/ 2147483646 h 521"/>
              <a:gd name="T44" fmla="*/ 2147483646 w 668"/>
              <a:gd name="T45" fmla="*/ 2147483646 h 521"/>
              <a:gd name="T46" fmla="*/ 2147483646 w 668"/>
              <a:gd name="T47" fmla="*/ 2147483646 h 521"/>
              <a:gd name="T48" fmla="*/ 2147483646 w 668"/>
              <a:gd name="T49" fmla="*/ 2147483646 h 521"/>
              <a:gd name="T50" fmla="*/ 2147483646 w 668"/>
              <a:gd name="T51" fmla="*/ 2147483646 h 521"/>
              <a:gd name="T52" fmla="*/ 2147483646 w 668"/>
              <a:gd name="T53" fmla="*/ 2147483646 h 521"/>
              <a:gd name="T54" fmla="*/ 2147483646 w 668"/>
              <a:gd name="T55" fmla="*/ 2147483646 h 521"/>
              <a:gd name="T56" fmla="*/ 2147483646 w 668"/>
              <a:gd name="T57" fmla="*/ 2147483646 h 521"/>
              <a:gd name="T58" fmla="*/ 2147483646 w 668"/>
              <a:gd name="T59" fmla="*/ 2147483646 h 521"/>
              <a:gd name="T60" fmla="*/ 2147483646 w 668"/>
              <a:gd name="T61" fmla="*/ 2147483646 h 521"/>
              <a:gd name="T62" fmla="*/ 2147483646 w 668"/>
              <a:gd name="T63" fmla="*/ 2147483646 h 521"/>
              <a:gd name="T64" fmla="*/ 2147483646 w 668"/>
              <a:gd name="T65" fmla="*/ 2147483646 h 521"/>
              <a:gd name="T66" fmla="*/ 2147483646 w 668"/>
              <a:gd name="T67" fmla="*/ 2147483646 h 521"/>
              <a:gd name="T68" fmla="*/ 2147483646 w 668"/>
              <a:gd name="T69" fmla="*/ 2147483646 h 521"/>
              <a:gd name="T70" fmla="*/ 2147483646 w 668"/>
              <a:gd name="T71" fmla="*/ 2147483646 h 521"/>
              <a:gd name="T72" fmla="*/ 2147483646 w 668"/>
              <a:gd name="T73" fmla="*/ 2147483646 h 521"/>
              <a:gd name="T74" fmla="*/ 2147483646 w 668"/>
              <a:gd name="T75" fmla="*/ 2147483646 h 521"/>
              <a:gd name="T76" fmla="*/ 2147483646 w 668"/>
              <a:gd name="T77" fmla="*/ 2147483646 h 521"/>
              <a:gd name="T78" fmla="*/ 2147483646 w 668"/>
              <a:gd name="T79" fmla="*/ 2147483646 h 521"/>
              <a:gd name="T80" fmla="*/ 2147483646 w 668"/>
              <a:gd name="T81" fmla="*/ 2147483646 h 521"/>
              <a:gd name="T82" fmla="*/ 2147483646 w 668"/>
              <a:gd name="T83" fmla="*/ 2147483646 h 521"/>
              <a:gd name="T84" fmla="*/ 2147483646 w 668"/>
              <a:gd name="T85" fmla="*/ 2147483646 h 521"/>
              <a:gd name="T86" fmla="*/ 2147483646 w 668"/>
              <a:gd name="T87" fmla="*/ 2147483646 h 521"/>
              <a:gd name="T88" fmla="*/ 2147483646 w 668"/>
              <a:gd name="T89" fmla="*/ 2147483646 h 521"/>
              <a:gd name="T90" fmla="*/ 2147483646 w 668"/>
              <a:gd name="T91" fmla="*/ 2147483646 h 521"/>
              <a:gd name="T92" fmla="*/ 2147483646 w 668"/>
              <a:gd name="T93" fmla="*/ 2147483646 h 521"/>
              <a:gd name="T94" fmla="*/ 2147483646 w 668"/>
              <a:gd name="T95" fmla="*/ 2147483646 h 521"/>
              <a:gd name="T96" fmla="*/ 2147483646 w 668"/>
              <a:gd name="T97" fmla="*/ 2147483646 h 521"/>
              <a:gd name="T98" fmla="*/ 2147483646 w 668"/>
              <a:gd name="T99" fmla="*/ 2147483646 h 521"/>
              <a:gd name="T100" fmla="*/ 2147483646 w 668"/>
              <a:gd name="T101" fmla="*/ 2147483646 h 521"/>
              <a:gd name="T102" fmla="*/ 2147483646 w 668"/>
              <a:gd name="T103" fmla="*/ 2147483646 h 521"/>
              <a:gd name="T104" fmla="*/ 2147483646 w 668"/>
              <a:gd name="T105" fmla="*/ 2147483646 h 521"/>
              <a:gd name="T106" fmla="*/ 2147483646 w 668"/>
              <a:gd name="T107" fmla="*/ 2147483646 h 521"/>
              <a:gd name="T108" fmla="*/ 2147483646 w 668"/>
              <a:gd name="T109" fmla="*/ 2147483646 h 521"/>
              <a:gd name="T110" fmla="*/ 2147483646 w 668"/>
              <a:gd name="T111" fmla="*/ 2147483646 h 521"/>
              <a:gd name="T112" fmla="*/ 2147483646 w 668"/>
              <a:gd name="T113" fmla="*/ 2147483646 h 521"/>
              <a:gd name="T114" fmla="*/ 2147483646 w 668"/>
              <a:gd name="T115" fmla="*/ 2147483646 h 521"/>
              <a:gd name="T116" fmla="*/ 2147483646 w 668"/>
              <a:gd name="T117" fmla="*/ 2147483646 h 521"/>
              <a:gd name="T118" fmla="*/ 2147483646 w 668"/>
              <a:gd name="T119" fmla="*/ 2147483646 h 521"/>
              <a:gd name="T120" fmla="*/ 2147483646 w 668"/>
              <a:gd name="T121" fmla="*/ 2147483646 h 521"/>
              <a:gd name="T122" fmla="*/ 2147483646 w 668"/>
              <a:gd name="T123" fmla="*/ 2147483646 h 5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8" h="521">
                <a:moveTo>
                  <a:pt x="0" y="520"/>
                </a:moveTo>
                <a:lnTo>
                  <a:pt x="1" y="520"/>
                </a:lnTo>
                <a:lnTo>
                  <a:pt x="2" y="520"/>
                </a:lnTo>
                <a:lnTo>
                  <a:pt x="2" y="513"/>
                </a:lnTo>
                <a:lnTo>
                  <a:pt x="4" y="513"/>
                </a:lnTo>
                <a:lnTo>
                  <a:pt x="5" y="504"/>
                </a:lnTo>
                <a:lnTo>
                  <a:pt x="7" y="497"/>
                </a:lnTo>
                <a:lnTo>
                  <a:pt x="8" y="488"/>
                </a:lnTo>
                <a:lnTo>
                  <a:pt x="10" y="481"/>
                </a:lnTo>
                <a:lnTo>
                  <a:pt x="11" y="465"/>
                </a:lnTo>
                <a:lnTo>
                  <a:pt x="12" y="458"/>
                </a:lnTo>
                <a:lnTo>
                  <a:pt x="14" y="443"/>
                </a:lnTo>
                <a:lnTo>
                  <a:pt x="15" y="434"/>
                </a:lnTo>
                <a:lnTo>
                  <a:pt x="17" y="411"/>
                </a:lnTo>
                <a:lnTo>
                  <a:pt x="18" y="395"/>
                </a:lnTo>
                <a:lnTo>
                  <a:pt x="20" y="373"/>
                </a:lnTo>
                <a:lnTo>
                  <a:pt x="20" y="357"/>
                </a:lnTo>
                <a:lnTo>
                  <a:pt x="21" y="334"/>
                </a:lnTo>
                <a:lnTo>
                  <a:pt x="22" y="318"/>
                </a:lnTo>
                <a:lnTo>
                  <a:pt x="24" y="295"/>
                </a:lnTo>
                <a:lnTo>
                  <a:pt x="25" y="271"/>
                </a:lnTo>
                <a:lnTo>
                  <a:pt x="27" y="248"/>
                </a:lnTo>
                <a:lnTo>
                  <a:pt x="28" y="225"/>
                </a:lnTo>
                <a:lnTo>
                  <a:pt x="30" y="210"/>
                </a:lnTo>
                <a:lnTo>
                  <a:pt x="31" y="178"/>
                </a:lnTo>
                <a:lnTo>
                  <a:pt x="32" y="163"/>
                </a:lnTo>
                <a:lnTo>
                  <a:pt x="34" y="147"/>
                </a:lnTo>
                <a:lnTo>
                  <a:pt x="35" y="124"/>
                </a:lnTo>
                <a:lnTo>
                  <a:pt x="35" y="108"/>
                </a:lnTo>
                <a:lnTo>
                  <a:pt x="37" y="93"/>
                </a:lnTo>
                <a:lnTo>
                  <a:pt x="38" y="85"/>
                </a:lnTo>
                <a:lnTo>
                  <a:pt x="40" y="63"/>
                </a:lnTo>
                <a:lnTo>
                  <a:pt x="41" y="47"/>
                </a:lnTo>
                <a:lnTo>
                  <a:pt x="42" y="38"/>
                </a:lnTo>
                <a:lnTo>
                  <a:pt x="44" y="31"/>
                </a:lnTo>
                <a:lnTo>
                  <a:pt x="45" y="24"/>
                </a:lnTo>
                <a:lnTo>
                  <a:pt x="47" y="15"/>
                </a:lnTo>
                <a:lnTo>
                  <a:pt x="48" y="8"/>
                </a:lnTo>
                <a:lnTo>
                  <a:pt x="50" y="8"/>
                </a:lnTo>
                <a:lnTo>
                  <a:pt x="51" y="8"/>
                </a:lnTo>
                <a:lnTo>
                  <a:pt x="52" y="8"/>
                </a:lnTo>
                <a:lnTo>
                  <a:pt x="54" y="15"/>
                </a:lnTo>
                <a:lnTo>
                  <a:pt x="55" y="24"/>
                </a:lnTo>
                <a:lnTo>
                  <a:pt x="57" y="24"/>
                </a:lnTo>
                <a:lnTo>
                  <a:pt x="58" y="31"/>
                </a:lnTo>
                <a:lnTo>
                  <a:pt x="60" y="38"/>
                </a:lnTo>
                <a:lnTo>
                  <a:pt x="61" y="54"/>
                </a:lnTo>
                <a:lnTo>
                  <a:pt x="62" y="63"/>
                </a:lnTo>
                <a:lnTo>
                  <a:pt x="64" y="78"/>
                </a:lnTo>
                <a:lnTo>
                  <a:pt x="65" y="85"/>
                </a:lnTo>
                <a:lnTo>
                  <a:pt x="67" y="108"/>
                </a:lnTo>
                <a:lnTo>
                  <a:pt x="68" y="124"/>
                </a:lnTo>
                <a:lnTo>
                  <a:pt x="70" y="140"/>
                </a:lnTo>
                <a:lnTo>
                  <a:pt x="70" y="155"/>
                </a:lnTo>
                <a:lnTo>
                  <a:pt x="71" y="178"/>
                </a:lnTo>
                <a:lnTo>
                  <a:pt x="72" y="194"/>
                </a:lnTo>
                <a:lnTo>
                  <a:pt x="74" y="217"/>
                </a:lnTo>
                <a:lnTo>
                  <a:pt x="75" y="233"/>
                </a:lnTo>
                <a:lnTo>
                  <a:pt x="77" y="264"/>
                </a:lnTo>
                <a:lnTo>
                  <a:pt x="78" y="280"/>
                </a:lnTo>
                <a:lnTo>
                  <a:pt x="80" y="295"/>
                </a:lnTo>
                <a:lnTo>
                  <a:pt x="81" y="325"/>
                </a:lnTo>
                <a:lnTo>
                  <a:pt x="82" y="341"/>
                </a:lnTo>
                <a:lnTo>
                  <a:pt x="84" y="357"/>
                </a:lnTo>
                <a:lnTo>
                  <a:pt x="85" y="380"/>
                </a:lnTo>
                <a:lnTo>
                  <a:pt x="87" y="395"/>
                </a:lnTo>
                <a:lnTo>
                  <a:pt x="87" y="411"/>
                </a:lnTo>
                <a:lnTo>
                  <a:pt x="88" y="434"/>
                </a:lnTo>
                <a:lnTo>
                  <a:pt x="90" y="450"/>
                </a:lnTo>
                <a:lnTo>
                  <a:pt x="91" y="458"/>
                </a:lnTo>
                <a:lnTo>
                  <a:pt x="92" y="481"/>
                </a:lnTo>
                <a:lnTo>
                  <a:pt x="94" y="481"/>
                </a:lnTo>
                <a:lnTo>
                  <a:pt x="95" y="497"/>
                </a:lnTo>
                <a:lnTo>
                  <a:pt x="97" y="504"/>
                </a:lnTo>
                <a:lnTo>
                  <a:pt x="98" y="513"/>
                </a:lnTo>
                <a:lnTo>
                  <a:pt x="100" y="513"/>
                </a:lnTo>
                <a:lnTo>
                  <a:pt x="101" y="520"/>
                </a:lnTo>
                <a:lnTo>
                  <a:pt x="102" y="520"/>
                </a:lnTo>
                <a:lnTo>
                  <a:pt x="104" y="520"/>
                </a:lnTo>
                <a:lnTo>
                  <a:pt x="105" y="520"/>
                </a:lnTo>
                <a:lnTo>
                  <a:pt x="107" y="513"/>
                </a:lnTo>
                <a:lnTo>
                  <a:pt x="108" y="504"/>
                </a:lnTo>
                <a:lnTo>
                  <a:pt x="110" y="497"/>
                </a:lnTo>
                <a:lnTo>
                  <a:pt x="111" y="488"/>
                </a:lnTo>
                <a:lnTo>
                  <a:pt x="112" y="473"/>
                </a:lnTo>
                <a:lnTo>
                  <a:pt x="114" y="473"/>
                </a:lnTo>
                <a:lnTo>
                  <a:pt x="115" y="450"/>
                </a:lnTo>
                <a:lnTo>
                  <a:pt x="117" y="443"/>
                </a:lnTo>
                <a:lnTo>
                  <a:pt x="118" y="427"/>
                </a:lnTo>
                <a:lnTo>
                  <a:pt x="120" y="404"/>
                </a:lnTo>
                <a:lnTo>
                  <a:pt x="121" y="388"/>
                </a:lnTo>
                <a:lnTo>
                  <a:pt x="121" y="364"/>
                </a:lnTo>
                <a:lnTo>
                  <a:pt x="122" y="350"/>
                </a:lnTo>
                <a:lnTo>
                  <a:pt x="124" y="325"/>
                </a:lnTo>
                <a:lnTo>
                  <a:pt x="125" y="310"/>
                </a:lnTo>
                <a:lnTo>
                  <a:pt x="127" y="287"/>
                </a:lnTo>
                <a:lnTo>
                  <a:pt x="128" y="264"/>
                </a:lnTo>
                <a:lnTo>
                  <a:pt x="130" y="241"/>
                </a:lnTo>
                <a:lnTo>
                  <a:pt x="131" y="225"/>
                </a:lnTo>
                <a:lnTo>
                  <a:pt x="132" y="201"/>
                </a:lnTo>
                <a:lnTo>
                  <a:pt x="134" y="178"/>
                </a:lnTo>
                <a:lnTo>
                  <a:pt x="135" y="163"/>
                </a:lnTo>
                <a:lnTo>
                  <a:pt x="137" y="140"/>
                </a:lnTo>
                <a:lnTo>
                  <a:pt x="138" y="117"/>
                </a:lnTo>
                <a:lnTo>
                  <a:pt x="138" y="101"/>
                </a:lnTo>
                <a:lnTo>
                  <a:pt x="140" y="85"/>
                </a:lnTo>
                <a:lnTo>
                  <a:pt x="141" y="78"/>
                </a:lnTo>
                <a:lnTo>
                  <a:pt x="142" y="63"/>
                </a:lnTo>
                <a:lnTo>
                  <a:pt x="144" y="38"/>
                </a:lnTo>
                <a:lnTo>
                  <a:pt x="145" y="38"/>
                </a:lnTo>
                <a:lnTo>
                  <a:pt x="147" y="31"/>
                </a:lnTo>
                <a:lnTo>
                  <a:pt x="148" y="15"/>
                </a:lnTo>
                <a:lnTo>
                  <a:pt x="150" y="15"/>
                </a:lnTo>
                <a:lnTo>
                  <a:pt x="151" y="8"/>
                </a:lnTo>
                <a:lnTo>
                  <a:pt x="152" y="8"/>
                </a:lnTo>
                <a:lnTo>
                  <a:pt x="154" y="8"/>
                </a:lnTo>
                <a:lnTo>
                  <a:pt x="155" y="8"/>
                </a:lnTo>
                <a:lnTo>
                  <a:pt x="157" y="8"/>
                </a:lnTo>
                <a:lnTo>
                  <a:pt x="158" y="15"/>
                </a:lnTo>
                <a:lnTo>
                  <a:pt x="160" y="24"/>
                </a:lnTo>
                <a:lnTo>
                  <a:pt x="161" y="38"/>
                </a:lnTo>
                <a:lnTo>
                  <a:pt x="162" y="38"/>
                </a:lnTo>
                <a:lnTo>
                  <a:pt x="164" y="54"/>
                </a:lnTo>
                <a:lnTo>
                  <a:pt x="165" y="63"/>
                </a:lnTo>
                <a:lnTo>
                  <a:pt x="167" y="78"/>
                </a:lnTo>
                <a:lnTo>
                  <a:pt x="168" y="93"/>
                </a:lnTo>
                <a:lnTo>
                  <a:pt x="170" y="108"/>
                </a:lnTo>
                <a:lnTo>
                  <a:pt x="171" y="124"/>
                </a:lnTo>
                <a:lnTo>
                  <a:pt x="172" y="133"/>
                </a:lnTo>
                <a:lnTo>
                  <a:pt x="172" y="155"/>
                </a:lnTo>
                <a:lnTo>
                  <a:pt x="174" y="171"/>
                </a:lnTo>
                <a:lnTo>
                  <a:pt x="175" y="194"/>
                </a:lnTo>
                <a:lnTo>
                  <a:pt x="177" y="210"/>
                </a:lnTo>
                <a:lnTo>
                  <a:pt x="178" y="233"/>
                </a:lnTo>
                <a:lnTo>
                  <a:pt x="180" y="255"/>
                </a:lnTo>
                <a:lnTo>
                  <a:pt x="181" y="280"/>
                </a:lnTo>
                <a:lnTo>
                  <a:pt x="182" y="295"/>
                </a:lnTo>
                <a:lnTo>
                  <a:pt x="184" y="318"/>
                </a:lnTo>
                <a:lnTo>
                  <a:pt x="185" y="341"/>
                </a:lnTo>
                <a:lnTo>
                  <a:pt x="187" y="357"/>
                </a:lnTo>
                <a:lnTo>
                  <a:pt x="188" y="380"/>
                </a:lnTo>
                <a:lnTo>
                  <a:pt x="188" y="404"/>
                </a:lnTo>
                <a:lnTo>
                  <a:pt x="190" y="418"/>
                </a:lnTo>
                <a:lnTo>
                  <a:pt x="191" y="427"/>
                </a:lnTo>
                <a:lnTo>
                  <a:pt x="192" y="450"/>
                </a:lnTo>
                <a:lnTo>
                  <a:pt x="194" y="465"/>
                </a:lnTo>
                <a:lnTo>
                  <a:pt x="195" y="481"/>
                </a:lnTo>
                <a:lnTo>
                  <a:pt x="197" y="488"/>
                </a:lnTo>
                <a:lnTo>
                  <a:pt x="198" y="497"/>
                </a:lnTo>
                <a:lnTo>
                  <a:pt x="200" y="497"/>
                </a:lnTo>
                <a:lnTo>
                  <a:pt x="201" y="504"/>
                </a:lnTo>
                <a:lnTo>
                  <a:pt x="202" y="513"/>
                </a:lnTo>
                <a:lnTo>
                  <a:pt x="204" y="513"/>
                </a:lnTo>
                <a:lnTo>
                  <a:pt x="205" y="513"/>
                </a:lnTo>
                <a:lnTo>
                  <a:pt x="207" y="513"/>
                </a:lnTo>
                <a:lnTo>
                  <a:pt x="208" y="513"/>
                </a:lnTo>
                <a:lnTo>
                  <a:pt x="210" y="497"/>
                </a:lnTo>
                <a:lnTo>
                  <a:pt x="211" y="497"/>
                </a:lnTo>
                <a:lnTo>
                  <a:pt x="212" y="481"/>
                </a:lnTo>
                <a:lnTo>
                  <a:pt x="214" y="473"/>
                </a:lnTo>
                <a:lnTo>
                  <a:pt x="215" y="458"/>
                </a:lnTo>
                <a:lnTo>
                  <a:pt x="217" y="450"/>
                </a:lnTo>
                <a:lnTo>
                  <a:pt x="218" y="427"/>
                </a:lnTo>
                <a:lnTo>
                  <a:pt x="220" y="418"/>
                </a:lnTo>
                <a:lnTo>
                  <a:pt x="221" y="404"/>
                </a:lnTo>
                <a:lnTo>
                  <a:pt x="222" y="388"/>
                </a:lnTo>
                <a:lnTo>
                  <a:pt x="222" y="364"/>
                </a:lnTo>
                <a:lnTo>
                  <a:pt x="224" y="341"/>
                </a:lnTo>
                <a:lnTo>
                  <a:pt x="225" y="325"/>
                </a:lnTo>
                <a:lnTo>
                  <a:pt x="227" y="310"/>
                </a:lnTo>
                <a:lnTo>
                  <a:pt x="228" y="287"/>
                </a:lnTo>
                <a:lnTo>
                  <a:pt x="230" y="264"/>
                </a:lnTo>
                <a:lnTo>
                  <a:pt x="231" y="248"/>
                </a:lnTo>
                <a:lnTo>
                  <a:pt x="232" y="217"/>
                </a:lnTo>
                <a:lnTo>
                  <a:pt x="234" y="201"/>
                </a:lnTo>
                <a:lnTo>
                  <a:pt x="235" y="178"/>
                </a:lnTo>
                <a:lnTo>
                  <a:pt x="237" y="163"/>
                </a:lnTo>
                <a:lnTo>
                  <a:pt x="238" y="140"/>
                </a:lnTo>
                <a:lnTo>
                  <a:pt x="240" y="124"/>
                </a:lnTo>
                <a:lnTo>
                  <a:pt x="240" y="108"/>
                </a:lnTo>
                <a:lnTo>
                  <a:pt x="241" y="85"/>
                </a:lnTo>
                <a:lnTo>
                  <a:pt x="242" y="78"/>
                </a:lnTo>
                <a:lnTo>
                  <a:pt x="244" y="63"/>
                </a:lnTo>
                <a:lnTo>
                  <a:pt x="245" y="47"/>
                </a:lnTo>
                <a:lnTo>
                  <a:pt x="247" y="38"/>
                </a:lnTo>
                <a:lnTo>
                  <a:pt x="248" y="31"/>
                </a:lnTo>
                <a:lnTo>
                  <a:pt x="250" y="15"/>
                </a:lnTo>
                <a:lnTo>
                  <a:pt x="251" y="15"/>
                </a:lnTo>
                <a:lnTo>
                  <a:pt x="252" y="8"/>
                </a:lnTo>
                <a:lnTo>
                  <a:pt x="254" y="8"/>
                </a:lnTo>
                <a:lnTo>
                  <a:pt x="255" y="8"/>
                </a:lnTo>
                <a:lnTo>
                  <a:pt x="257" y="8"/>
                </a:lnTo>
                <a:lnTo>
                  <a:pt x="258" y="8"/>
                </a:lnTo>
                <a:lnTo>
                  <a:pt x="260" y="15"/>
                </a:lnTo>
                <a:lnTo>
                  <a:pt x="261" y="24"/>
                </a:lnTo>
                <a:lnTo>
                  <a:pt x="262" y="31"/>
                </a:lnTo>
                <a:lnTo>
                  <a:pt x="264" y="31"/>
                </a:lnTo>
                <a:lnTo>
                  <a:pt x="265" y="47"/>
                </a:lnTo>
                <a:lnTo>
                  <a:pt x="267" y="63"/>
                </a:lnTo>
                <a:lnTo>
                  <a:pt x="268" y="70"/>
                </a:lnTo>
                <a:lnTo>
                  <a:pt x="270" y="85"/>
                </a:lnTo>
                <a:lnTo>
                  <a:pt x="271" y="101"/>
                </a:lnTo>
                <a:lnTo>
                  <a:pt x="272" y="117"/>
                </a:lnTo>
                <a:lnTo>
                  <a:pt x="274" y="133"/>
                </a:lnTo>
                <a:lnTo>
                  <a:pt x="274" y="155"/>
                </a:lnTo>
                <a:lnTo>
                  <a:pt x="275" y="178"/>
                </a:lnTo>
                <a:lnTo>
                  <a:pt x="277" y="194"/>
                </a:lnTo>
                <a:lnTo>
                  <a:pt x="278" y="217"/>
                </a:lnTo>
                <a:lnTo>
                  <a:pt x="280" y="233"/>
                </a:lnTo>
                <a:lnTo>
                  <a:pt x="281" y="255"/>
                </a:lnTo>
                <a:lnTo>
                  <a:pt x="282" y="287"/>
                </a:lnTo>
                <a:lnTo>
                  <a:pt x="284" y="303"/>
                </a:lnTo>
                <a:lnTo>
                  <a:pt x="285" y="318"/>
                </a:lnTo>
                <a:lnTo>
                  <a:pt x="287" y="341"/>
                </a:lnTo>
                <a:lnTo>
                  <a:pt x="288" y="364"/>
                </a:lnTo>
                <a:lnTo>
                  <a:pt x="290" y="388"/>
                </a:lnTo>
                <a:lnTo>
                  <a:pt x="291" y="404"/>
                </a:lnTo>
                <a:lnTo>
                  <a:pt x="291" y="418"/>
                </a:lnTo>
                <a:lnTo>
                  <a:pt x="292" y="434"/>
                </a:lnTo>
                <a:lnTo>
                  <a:pt x="294" y="450"/>
                </a:lnTo>
                <a:lnTo>
                  <a:pt x="295" y="458"/>
                </a:lnTo>
                <a:lnTo>
                  <a:pt x="297" y="473"/>
                </a:lnTo>
                <a:lnTo>
                  <a:pt x="298" y="488"/>
                </a:lnTo>
                <a:lnTo>
                  <a:pt x="300" y="488"/>
                </a:lnTo>
                <a:lnTo>
                  <a:pt x="301" y="497"/>
                </a:lnTo>
                <a:lnTo>
                  <a:pt x="302" y="513"/>
                </a:lnTo>
                <a:lnTo>
                  <a:pt x="304" y="513"/>
                </a:lnTo>
                <a:lnTo>
                  <a:pt x="305" y="520"/>
                </a:lnTo>
                <a:lnTo>
                  <a:pt x="307" y="513"/>
                </a:lnTo>
                <a:lnTo>
                  <a:pt x="308" y="513"/>
                </a:lnTo>
                <a:lnTo>
                  <a:pt x="308" y="504"/>
                </a:lnTo>
                <a:lnTo>
                  <a:pt x="310" y="504"/>
                </a:lnTo>
                <a:lnTo>
                  <a:pt x="311" y="497"/>
                </a:lnTo>
                <a:lnTo>
                  <a:pt x="312" y="497"/>
                </a:lnTo>
                <a:lnTo>
                  <a:pt x="314" y="473"/>
                </a:lnTo>
                <a:lnTo>
                  <a:pt x="315" y="473"/>
                </a:lnTo>
                <a:lnTo>
                  <a:pt x="317" y="450"/>
                </a:lnTo>
                <a:lnTo>
                  <a:pt x="318" y="443"/>
                </a:lnTo>
                <a:lnTo>
                  <a:pt x="320" y="427"/>
                </a:lnTo>
                <a:lnTo>
                  <a:pt x="321" y="418"/>
                </a:lnTo>
                <a:lnTo>
                  <a:pt x="322" y="388"/>
                </a:lnTo>
                <a:lnTo>
                  <a:pt x="324" y="380"/>
                </a:lnTo>
                <a:lnTo>
                  <a:pt x="325" y="357"/>
                </a:lnTo>
                <a:lnTo>
                  <a:pt x="325" y="341"/>
                </a:lnTo>
                <a:lnTo>
                  <a:pt x="327" y="318"/>
                </a:lnTo>
                <a:lnTo>
                  <a:pt x="328" y="303"/>
                </a:lnTo>
                <a:lnTo>
                  <a:pt x="330" y="271"/>
                </a:lnTo>
                <a:lnTo>
                  <a:pt x="331" y="248"/>
                </a:lnTo>
                <a:lnTo>
                  <a:pt x="332" y="225"/>
                </a:lnTo>
                <a:lnTo>
                  <a:pt x="334" y="217"/>
                </a:lnTo>
                <a:lnTo>
                  <a:pt x="335" y="194"/>
                </a:lnTo>
                <a:lnTo>
                  <a:pt x="337" y="171"/>
                </a:lnTo>
                <a:lnTo>
                  <a:pt x="338" y="147"/>
                </a:lnTo>
                <a:lnTo>
                  <a:pt x="340" y="133"/>
                </a:lnTo>
                <a:lnTo>
                  <a:pt x="341" y="108"/>
                </a:lnTo>
                <a:lnTo>
                  <a:pt x="341" y="101"/>
                </a:lnTo>
                <a:lnTo>
                  <a:pt x="342" y="78"/>
                </a:lnTo>
                <a:lnTo>
                  <a:pt x="344" y="70"/>
                </a:lnTo>
                <a:lnTo>
                  <a:pt x="345" y="54"/>
                </a:lnTo>
                <a:lnTo>
                  <a:pt x="347" y="38"/>
                </a:lnTo>
                <a:lnTo>
                  <a:pt x="348" y="38"/>
                </a:lnTo>
                <a:lnTo>
                  <a:pt x="350" y="24"/>
                </a:lnTo>
                <a:lnTo>
                  <a:pt x="351" y="15"/>
                </a:lnTo>
                <a:lnTo>
                  <a:pt x="352" y="8"/>
                </a:lnTo>
                <a:lnTo>
                  <a:pt x="354" y="8"/>
                </a:lnTo>
                <a:lnTo>
                  <a:pt x="355" y="8"/>
                </a:lnTo>
                <a:lnTo>
                  <a:pt x="357" y="8"/>
                </a:lnTo>
                <a:lnTo>
                  <a:pt x="358" y="0"/>
                </a:lnTo>
                <a:lnTo>
                  <a:pt x="358" y="8"/>
                </a:lnTo>
                <a:lnTo>
                  <a:pt x="360" y="8"/>
                </a:lnTo>
                <a:lnTo>
                  <a:pt x="361" y="8"/>
                </a:lnTo>
                <a:lnTo>
                  <a:pt x="362" y="31"/>
                </a:lnTo>
                <a:lnTo>
                  <a:pt x="364" y="24"/>
                </a:lnTo>
                <a:lnTo>
                  <a:pt x="365" y="38"/>
                </a:lnTo>
                <a:lnTo>
                  <a:pt x="367" y="47"/>
                </a:lnTo>
                <a:lnTo>
                  <a:pt x="368" y="63"/>
                </a:lnTo>
                <a:lnTo>
                  <a:pt x="370" y="78"/>
                </a:lnTo>
                <a:lnTo>
                  <a:pt x="371" y="101"/>
                </a:lnTo>
                <a:lnTo>
                  <a:pt x="372" y="108"/>
                </a:lnTo>
                <a:lnTo>
                  <a:pt x="374" y="124"/>
                </a:lnTo>
                <a:lnTo>
                  <a:pt x="375" y="147"/>
                </a:lnTo>
                <a:lnTo>
                  <a:pt x="375" y="163"/>
                </a:lnTo>
                <a:lnTo>
                  <a:pt x="377" y="187"/>
                </a:lnTo>
                <a:lnTo>
                  <a:pt x="378" y="201"/>
                </a:lnTo>
                <a:lnTo>
                  <a:pt x="380" y="225"/>
                </a:lnTo>
                <a:lnTo>
                  <a:pt x="381" y="241"/>
                </a:lnTo>
                <a:lnTo>
                  <a:pt x="382" y="271"/>
                </a:lnTo>
                <a:lnTo>
                  <a:pt x="384" y="295"/>
                </a:lnTo>
                <a:lnTo>
                  <a:pt x="385" y="318"/>
                </a:lnTo>
                <a:lnTo>
                  <a:pt x="387" y="341"/>
                </a:lnTo>
                <a:lnTo>
                  <a:pt x="388" y="357"/>
                </a:lnTo>
                <a:lnTo>
                  <a:pt x="390" y="380"/>
                </a:lnTo>
                <a:lnTo>
                  <a:pt x="391" y="395"/>
                </a:lnTo>
                <a:lnTo>
                  <a:pt x="392" y="418"/>
                </a:lnTo>
                <a:lnTo>
                  <a:pt x="392" y="434"/>
                </a:lnTo>
                <a:lnTo>
                  <a:pt x="394" y="450"/>
                </a:lnTo>
                <a:lnTo>
                  <a:pt x="395" y="458"/>
                </a:lnTo>
                <a:lnTo>
                  <a:pt x="397" y="473"/>
                </a:lnTo>
                <a:lnTo>
                  <a:pt x="398" y="488"/>
                </a:lnTo>
                <a:lnTo>
                  <a:pt x="400" y="497"/>
                </a:lnTo>
                <a:lnTo>
                  <a:pt x="401" y="497"/>
                </a:lnTo>
                <a:lnTo>
                  <a:pt x="402" y="504"/>
                </a:lnTo>
                <a:lnTo>
                  <a:pt x="404" y="513"/>
                </a:lnTo>
                <a:lnTo>
                  <a:pt x="405" y="513"/>
                </a:lnTo>
                <a:lnTo>
                  <a:pt x="407" y="520"/>
                </a:lnTo>
                <a:lnTo>
                  <a:pt x="408" y="513"/>
                </a:lnTo>
                <a:lnTo>
                  <a:pt x="410" y="520"/>
                </a:lnTo>
                <a:lnTo>
                  <a:pt x="410" y="504"/>
                </a:lnTo>
                <a:lnTo>
                  <a:pt x="411" y="497"/>
                </a:lnTo>
                <a:lnTo>
                  <a:pt x="412" y="497"/>
                </a:lnTo>
                <a:lnTo>
                  <a:pt x="414" y="488"/>
                </a:lnTo>
                <a:lnTo>
                  <a:pt x="415" y="473"/>
                </a:lnTo>
                <a:lnTo>
                  <a:pt x="417" y="465"/>
                </a:lnTo>
                <a:lnTo>
                  <a:pt x="418" y="450"/>
                </a:lnTo>
                <a:lnTo>
                  <a:pt x="420" y="443"/>
                </a:lnTo>
                <a:lnTo>
                  <a:pt x="421" y="427"/>
                </a:lnTo>
                <a:lnTo>
                  <a:pt x="422" y="411"/>
                </a:lnTo>
                <a:lnTo>
                  <a:pt x="424" y="388"/>
                </a:lnTo>
                <a:lnTo>
                  <a:pt x="425" y="373"/>
                </a:lnTo>
                <a:lnTo>
                  <a:pt x="427" y="350"/>
                </a:lnTo>
                <a:lnTo>
                  <a:pt x="427" y="334"/>
                </a:lnTo>
                <a:lnTo>
                  <a:pt x="428" y="303"/>
                </a:lnTo>
                <a:lnTo>
                  <a:pt x="430" y="287"/>
                </a:lnTo>
                <a:lnTo>
                  <a:pt x="431" y="264"/>
                </a:lnTo>
                <a:lnTo>
                  <a:pt x="432" y="248"/>
                </a:lnTo>
                <a:lnTo>
                  <a:pt x="434" y="225"/>
                </a:lnTo>
                <a:lnTo>
                  <a:pt x="435" y="225"/>
                </a:lnTo>
                <a:lnTo>
                  <a:pt x="437" y="210"/>
                </a:lnTo>
                <a:lnTo>
                  <a:pt x="438" y="187"/>
                </a:lnTo>
                <a:lnTo>
                  <a:pt x="440" y="171"/>
                </a:lnTo>
                <a:lnTo>
                  <a:pt x="441" y="155"/>
                </a:lnTo>
                <a:lnTo>
                  <a:pt x="442" y="140"/>
                </a:lnTo>
                <a:lnTo>
                  <a:pt x="444" y="117"/>
                </a:lnTo>
                <a:lnTo>
                  <a:pt x="444" y="101"/>
                </a:lnTo>
                <a:lnTo>
                  <a:pt x="445" y="93"/>
                </a:lnTo>
                <a:lnTo>
                  <a:pt x="447" y="70"/>
                </a:lnTo>
                <a:lnTo>
                  <a:pt x="448" y="63"/>
                </a:lnTo>
                <a:lnTo>
                  <a:pt x="450" y="47"/>
                </a:lnTo>
                <a:lnTo>
                  <a:pt x="451" y="38"/>
                </a:lnTo>
                <a:lnTo>
                  <a:pt x="452" y="31"/>
                </a:lnTo>
                <a:lnTo>
                  <a:pt x="454" y="24"/>
                </a:lnTo>
                <a:lnTo>
                  <a:pt x="455" y="24"/>
                </a:lnTo>
                <a:lnTo>
                  <a:pt x="457" y="15"/>
                </a:lnTo>
                <a:lnTo>
                  <a:pt x="458" y="15"/>
                </a:lnTo>
                <a:lnTo>
                  <a:pt x="460" y="24"/>
                </a:lnTo>
                <a:lnTo>
                  <a:pt x="461" y="24"/>
                </a:lnTo>
                <a:lnTo>
                  <a:pt x="462" y="31"/>
                </a:lnTo>
                <a:lnTo>
                  <a:pt x="464" y="38"/>
                </a:lnTo>
                <a:lnTo>
                  <a:pt x="465" y="47"/>
                </a:lnTo>
                <a:lnTo>
                  <a:pt x="467" y="54"/>
                </a:lnTo>
                <a:lnTo>
                  <a:pt x="468" y="70"/>
                </a:lnTo>
                <a:lnTo>
                  <a:pt x="470" y="78"/>
                </a:lnTo>
                <a:lnTo>
                  <a:pt x="471" y="93"/>
                </a:lnTo>
                <a:lnTo>
                  <a:pt x="472" y="101"/>
                </a:lnTo>
                <a:lnTo>
                  <a:pt x="474" y="117"/>
                </a:lnTo>
                <a:lnTo>
                  <a:pt x="475" y="140"/>
                </a:lnTo>
                <a:lnTo>
                  <a:pt x="477" y="163"/>
                </a:lnTo>
                <a:lnTo>
                  <a:pt x="478" y="178"/>
                </a:lnTo>
                <a:lnTo>
                  <a:pt x="478" y="187"/>
                </a:lnTo>
                <a:lnTo>
                  <a:pt x="480" y="217"/>
                </a:lnTo>
                <a:lnTo>
                  <a:pt x="481" y="233"/>
                </a:lnTo>
                <a:lnTo>
                  <a:pt x="482" y="255"/>
                </a:lnTo>
                <a:lnTo>
                  <a:pt x="484" y="271"/>
                </a:lnTo>
                <a:lnTo>
                  <a:pt x="485" y="295"/>
                </a:lnTo>
                <a:lnTo>
                  <a:pt x="487" y="318"/>
                </a:lnTo>
                <a:lnTo>
                  <a:pt x="488" y="341"/>
                </a:lnTo>
                <a:lnTo>
                  <a:pt x="490" y="364"/>
                </a:lnTo>
                <a:lnTo>
                  <a:pt x="491" y="380"/>
                </a:lnTo>
                <a:lnTo>
                  <a:pt x="492" y="395"/>
                </a:lnTo>
                <a:lnTo>
                  <a:pt x="494" y="411"/>
                </a:lnTo>
                <a:lnTo>
                  <a:pt x="494" y="427"/>
                </a:lnTo>
                <a:lnTo>
                  <a:pt x="495" y="443"/>
                </a:lnTo>
                <a:lnTo>
                  <a:pt x="497" y="458"/>
                </a:lnTo>
                <a:lnTo>
                  <a:pt x="498" y="473"/>
                </a:lnTo>
                <a:lnTo>
                  <a:pt x="500" y="481"/>
                </a:lnTo>
                <a:lnTo>
                  <a:pt x="501" y="488"/>
                </a:lnTo>
                <a:lnTo>
                  <a:pt x="502" y="504"/>
                </a:lnTo>
                <a:lnTo>
                  <a:pt x="504" y="497"/>
                </a:lnTo>
                <a:lnTo>
                  <a:pt x="505" y="513"/>
                </a:lnTo>
                <a:lnTo>
                  <a:pt x="507" y="513"/>
                </a:lnTo>
                <a:lnTo>
                  <a:pt x="508" y="513"/>
                </a:lnTo>
                <a:lnTo>
                  <a:pt x="510" y="513"/>
                </a:lnTo>
                <a:lnTo>
                  <a:pt x="511" y="513"/>
                </a:lnTo>
                <a:lnTo>
                  <a:pt x="511" y="504"/>
                </a:lnTo>
                <a:lnTo>
                  <a:pt x="512" y="497"/>
                </a:lnTo>
                <a:lnTo>
                  <a:pt x="514" y="497"/>
                </a:lnTo>
                <a:lnTo>
                  <a:pt x="515" y="488"/>
                </a:lnTo>
                <a:lnTo>
                  <a:pt x="517" y="465"/>
                </a:lnTo>
                <a:lnTo>
                  <a:pt x="518" y="465"/>
                </a:lnTo>
                <a:lnTo>
                  <a:pt x="520" y="458"/>
                </a:lnTo>
                <a:lnTo>
                  <a:pt x="521" y="434"/>
                </a:lnTo>
                <a:lnTo>
                  <a:pt x="522" y="427"/>
                </a:lnTo>
                <a:lnTo>
                  <a:pt x="524" y="404"/>
                </a:lnTo>
                <a:lnTo>
                  <a:pt x="525" y="388"/>
                </a:lnTo>
                <a:lnTo>
                  <a:pt x="527" y="364"/>
                </a:lnTo>
                <a:lnTo>
                  <a:pt x="528" y="350"/>
                </a:lnTo>
                <a:lnTo>
                  <a:pt x="528" y="325"/>
                </a:lnTo>
                <a:lnTo>
                  <a:pt x="530" y="303"/>
                </a:lnTo>
                <a:lnTo>
                  <a:pt x="531" y="287"/>
                </a:lnTo>
                <a:lnTo>
                  <a:pt x="532" y="255"/>
                </a:lnTo>
                <a:lnTo>
                  <a:pt x="534" y="241"/>
                </a:lnTo>
                <a:lnTo>
                  <a:pt x="535" y="217"/>
                </a:lnTo>
                <a:lnTo>
                  <a:pt x="537" y="201"/>
                </a:lnTo>
                <a:lnTo>
                  <a:pt x="538" y="178"/>
                </a:lnTo>
                <a:lnTo>
                  <a:pt x="540" y="163"/>
                </a:lnTo>
                <a:lnTo>
                  <a:pt x="541" y="140"/>
                </a:lnTo>
                <a:lnTo>
                  <a:pt x="542" y="124"/>
                </a:lnTo>
                <a:lnTo>
                  <a:pt x="544" y="108"/>
                </a:lnTo>
                <a:lnTo>
                  <a:pt x="545" y="93"/>
                </a:lnTo>
                <a:lnTo>
                  <a:pt x="545" y="78"/>
                </a:lnTo>
                <a:lnTo>
                  <a:pt x="547" y="63"/>
                </a:lnTo>
                <a:lnTo>
                  <a:pt x="548" y="47"/>
                </a:lnTo>
                <a:lnTo>
                  <a:pt x="550" y="38"/>
                </a:lnTo>
                <a:lnTo>
                  <a:pt x="551" y="31"/>
                </a:lnTo>
                <a:lnTo>
                  <a:pt x="552" y="24"/>
                </a:lnTo>
                <a:lnTo>
                  <a:pt x="554" y="24"/>
                </a:lnTo>
                <a:lnTo>
                  <a:pt x="555" y="15"/>
                </a:lnTo>
                <a:lnTo>
                  <a:pt x="557" y="15"/>
                </a:lnTo>
                <a:lnTo>
                  <a:pt x="558" y="15"/>
                </a:lnTo>
                <a:lnTo>
                  <a:pt x="560" y="15"/>
                </a:lnTo>
                <a:lnTo>
                  <a:pt x="561" y="15"/>
                </a:lnTo>
                <a:lnTo>
                  <a:pt x="562" y="24"/>
                </a:lnTo>
                <a:lnTo>
                  <a:pt x="562" y="31"/>
                </a:lnTo>
                <a:lnTo>
                  <a:pt x="564" y="38"/>
                </a:lnTo>
                <a:lnTo>
                  <a:pt x="565" y="47"/>
                </a:lnTo>
                <a:lnTo>
                  <a:pt x="567" y="54"/>
                </a:lnTo>
                <a:lnTo>
                  <a:pt x="568" y="70"/>
                </a:lnTo>
                <a:lnTo>
                  <a:pt x="570" y="78"/>
                </a:lnTo>
                <a:lnTo>
                  <a:pt x="571" y="93"/>
                </a:lnTo>
                <a:lnTo>
                  <a:pt x="572" y="108"/>
                </a:lnTo>
                <a:lnTo>
                  <a:pt x="574" y="124"/>
                </a:lnTo>
                <a:lnTo>
                  <a:pt x="575" y="140"/>
                </a:lnTo>
                <a:lnTo>
                  <a:pt x="577" y="163"/>
                </a:lnTo>
                <a:lnTo>
                  <a:pt x="578" y="178"/>
                </a:lnTo>
                <a:lnTo>
                  <a:pt x="580" y="194"/>
                </a:lnTo>
                <a:lnTo>
                  <a:pt x="580" y="217"/>
                </a:lnTo>
                <a:lnTo>
                  <a:pt x="581" y="241"/>
                </a:lnTo>
                <a:lnTo>
                  <a:pt x="582" y="264"/>
                </a:lnTo>
                <a:lnTo>
                  <a:pt x="584" y="280"/>
                </a:lnTo>
                <a:lnTo>
                  <a:pt x="585" y="295"/>
                </a:lnTo>
                <a:lnTo>
                  <a:pt x="587" y="318"/>
                </a:lnTo>
                <a:lnTo>
                  <a:pt x="588" y="334"/>
                </a:lnTo>
                <a:lnTo>
                  <a:pt x="590" y="357"/>
                </a:lnTo>
                <a:lnTo>
                  <a:pt x="591" y="373"/>
                </a:lnTo>
                <a:lnTo>
                  <a:pt x="592" y="388"/>
                </a:lnTo>
                <a:lnTo>
                  <a:pt x="594" y="411"/>
                </a:lnTo>
                <a:lnTo>
                  <a:pt x="595" y="434"/>
                </a:lnTo>
                <a:lnTo>
                  <a:pt x="597" y="443"/>
                </a:lnTo>
                <a:lnTo>
                  <a:pt x="597" y="458"/>
                </a:lnTo>
                <a:lnTo>
                  <a:pt x="598" y="465"/>
                </a:lnTo>
                <a:lnTo>
                  <a:pt x="600" y="488"/>
                </a:lnTo>
                <a:lnTo>
                  <a:pt x="601" y="497"/>
                </a:lnTo>
                <a:lnTo>
                  <a:pt x="602" y="504"/>
                </a:lnTo>
                <a:lnTo>
                  <a:pt x="604" y="504"/>
                </a:lnTo>
                <a:lnTo>
                  <a:pt x="605" y="513"/>
                </a:lnTo>
                <a:lnTo>
                  <a:pt x="607" y="520"/>
                </a:lnTo>
                <a:lnTo>
                  <a:pt x="608" y="520"/>
                </a:lnTo>
                <a:lnTo>
                  <a:pt x="610" y="520"/>
                </a:lnTo>
                <a:lnTo>
                  <a:pt x="611" y="520"/>
                </a:lnTo>
                <a:lnTo>
                  <a:pt x="612" y="520"/>
                </a:lnTo>
                <a:lnTo>
                  <a:pt x="614" y="513"/>
                </a:lnTo>
                <a:lnTo>
                  <a:pt x="615" y="497"/>
                </a:lnTo>
                <a:lnTo>
                  <a:pt x="617" y="497"/>
                </a:lnTo>
                <a:lnTo>
                  <a:pt x="618" y="488"/>
                </a:lnTo>
                <a:lnTo>
                  <a:pt x="620" y="473"/>
                </a:lnTo>
                <a:lnTo>
                  <a:pt x="621" y="465"/>
                </a:lnTo>
                <a:lnTo>
                  <a:pt x="622" y="450"/>
                </a:lnTo>
                <a:lnTo>
                  <a:pt x="624" y="434"/>
                </a:lnTo>
                <a:lnTo>
                  <a:pt x="625" y="418"/>
                </a:lnTo>
                <a:lnTo>
                  <a:pt x="627" y="395"/>
                </a:lnTo>
                <a:lnTo>
                  <a:pt x="628" y="380"/>
                </a:lnTo>
                <a:lnTo>
                  <a:pt x="630" y="357"/>
                </a:lnTo>
                <a:lnTo>
                  <a:pt x="630" y="334"/>
                </a:lnTo>
                <a:lnTo>
                  <a:pt x="631" y="318"/>
                </a:lnTo>
                <a:lnTo>
                  <a:pt x="632" y="295"/>
                </a:lnTo>
                <a:lnTo>
                  <a:pt x="634" y="271"/>
                </a:lnTo>
                <a:lnTo>
                  <a:pt x="635" y="248"/>
                </a:lnTo>
                <a:lnTo>
                  <a:pt x="637" y="233"/>
                </a:lnTo>
                <a:lnTo>
                  <a:pt x="638" y="210"/>
                </a:lnTo>
                <a:lnTo>
                  <a:pt x="640" y="187"/>
                </a:lnTo>
                <a:lnTo>
                  <a:pt x="641" y="171"/>
                </a:lnTo>
                <a:lnTo>
                  <a:pt x="642" y="147"/>
                </a:lnTo>
                <a:lnTo>
                  <a:pt x="644" y="133"/>
                </a:lnTo>
                <a:lnTo>
                  <a:pt x="645" y="108"/>
                </a:lnTo>
                <a:lnTo>
                  <a:pt x="647" y="93"/>
                </a:lnTo>
                <a:lnTo>
                  <a:pt x="647" y="78"/>
                </a:lnTo>
                <a:lnTo>
                  <a:pt x="648" y="63"/>
                </a:lnTo>
                <a:lnTo>
                  <a:pt x="650" y="54"/>
                </a:lnTo>
                <a:lnTo>
                  <a:pt x="651" y="47"/>
                </a:lnTo>
                <a:lnTo>
                  <a:pt x="652" y="31"/>
                </a:lnTo>
                <a:lnTo>
                  <a:pt x="654" y="24"/>
                </a:lnTo>
                <a:lnTo>
                  <a:pt x="655" y="15"/>
                </a:lnTo>
                <a:lnTo>
                  <a:pt x="657" y="15"/>
                </a:lnTo>
                <a:lnTo>
                  <a:pt x="658" y="15"/>
                </a:lnTo>
                <a:lnTo>
                  <a:pt x="660" y="8"/>
                </a:lnTo>
                <a:lnTo>
                  <a:pt x="661" y="8"/>
                </a:lnTo>
                <a:lnTo>
                  <a:pt x="662" y="15"/>
                </a:lnTo>
                <a:lnTo>
                  <a:pt x="664" y="15"/>
                </a:lnTo>
                <a:lnTo>
                  <a:pt x="665" y="24"/>
                </a:lnTo>
                <a:lnTo>
                  <a:pt x="667" y="3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994694" y="5087939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25381" y="2924176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018506" y="5092701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50919" y="2922589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88" name="Picture 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82" y="4332289"/>
            <a:ext cx="3325813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7" name="Straight Connector 56"/>
          <p:cNvCxnSpPr/>
          <p:nvPr/>
        </p:nvCxnSpPr>
        <p:spPr>
          <a:xfrm>
            <a:off x="7509669" y="4332289"/>
            <a:ext cx="723900" cy="4349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81131" y="4822825"/>
            <a:ext cx="725488" cy="4333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7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7633E-7 3.7037E-7 C -0.02924 3.7037E-7 -0.05287 -0.07639 -0.05287 -0.17037 C -0.05287 -0.26435 -0.02924 -0.34051 3.27633E-7 -0.34051 C 0.02937 -0.34051 0.05339 -0.26435 0.05339 -0.17037 C 0.05339 -0.07639 0.02937 3.7037E-7 3.27633E-7 3.7037E-7 Z " pathEditMode="relative" rAng="0" ptsTypes="AAAAA">
                                      <p:cBhvr>
                                        <p:cTn id="4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703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649E-6 -3.7037E-7 L 4.07649E-6 0.00023 C 0.00208 -0.00324 0.00404 -0.00648 0.00626 -0.00949 C 0.01187 -0.01759 0.00639 -0.0081 0.0107 -0.01597 C 0.01318 -0.0294 0.00966 -0.01296 0.01331 -0.02384 C 0.01383 -0.02523 0.01383 -0.02708 0.01422 -0.02847 C 0.01475 -0.03032 0.01553 -0.03171 0.01605 -0.03333 C 0.01644 -0.03472 0.01644 -0.03681 0.01696 -0.03819 C 0.01762 -0.04005 0.01879 -0.0412 0.01958 -0.04282 C 0.02166 -0.0537 0.0201 -0.05 0.02323 -0.05556 C 0.02349 -0.05718 0.02349 -0.05903 0.02414 -0.06042 C 0.0248 -0.06157 0.02623 -0.06065 0.02675 -0.06181 C 0.02754 -0.06366 0.02715 -0.0662 0.02767 -0.06829 C 0.02806 -0.06968 0.02897 -0.07037 0.0295 -0.07153 C 0.03145 -0.07593 0.03119 -0.07593 0.03224 -0.08102 C 0.0325 -0.08403 0.03263 -0.08727 0.03302 -0.09051 C 0.03328 -0.09213 0.03393 -0.09352 0.03393 -0.09514 C 0.03393 -0.12199 0.03472 -0.11667 0.03224 -0.13009 C 0.03224 -0.13171 0.03145 -0.1625 0.03485 -0.17153 C 0.03707 -0.17755 0.03589 -0.17477 0.0385 -0.1794 L 0.0402 -0.18889 C 0.04059 -0.19051 0.0402 -0.19306 0.04111 -0.19375 L 0.04385 -0.19514 C 0.04464 -0.19977 0.04464 -0.20093 0.04647 -0.20486 C 0.04764 -0.20694 0.04921 -0.20856 0.05012 -0.21111 C 0.05234 -0.21736 0.0509 -0.21528 0.05456 -0.21736 C 0.059 -0.20556 0.05495 -0.21829 0.0573 -0.19051 C 0.05756 -0.18727 0.05847 -0.18403 0.059 -0.18102 C 0.05939 -0.1794 0.05978 -0.17778 0.05991 -0.17616 C 0.0603 -0.17292 0.06043 -0.16991 0.06082 -0.16667 C 0.06135 -0.16343 0.06226 -0.16042 0.06265 -0.15718 C 0.06291 -0.1544 0.06317 -0.15185 0.06356 -0.14931 C 0.06396 -0.14606 0.065 -0.14306 0.06526 -0.13958 C 0.06565 -0.13704 0.06578 -0.13426 0.06618 -0.13171 C 0.0667 -0.12847 0.068 -0.12222 0.068 -0.12199 C 0.06826 -0.10579 0.06813 -0.08935 0.06892 -0.07292 C 0.06905 -0.07106 0.06996 -0.06968 0.07074 -0.06829 C 0.07179 -0.06597 0.07427 -0.06181 0.07427 -0.06157 C 0.07492 -0.05671 0.07505 -0.05116 0.0761 -0.04606 L 0.07779 -0.03657 C 0.07792 -0.03565 0.0791 -0.01667 0.08053 -0.01597 L 0.08327 -0.01435 C 0.08536 -0.01042 0.0851 -0.01181 0.08589 -0.00625 C 0.08628 -0.0037 0.08602 -0.00069 0.0868 0.00162 C 0.08706 0.00255 0.08797 0.00162 0.08863 0.00162 L 0.08863 0.00185 L 0.09045 0.00648 " pathEditMode="relative" rAng="0" ptsTypes="AAAAAAAAAAAAAAAAAAAAAAAAAAAAAAAAAAAAAAAAAAAAAAA">
                                      <p:cBhvr>
                                        <p:cTn id="51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6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 flipH="1">
            <a:off x="4812507" y="187325"/>
            <a:ext cx="250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</a:t>
            </a:r>
            <a:r>
              <a:rPr lang="en-US" altLang="en-US" sz="200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pulse</a:t>
            </a:r>
          </a:p>
        </p:txBody>
      </p:sp>
      <p:grpSp>
        <p:nvGrpSpPr>
          <p:cNvPr id="16387" name="Group 24"/>
          <p:cNvGrpSpPr>
            <a:grpSpLocks/>
          </p:cNvGrpSpPr>
          <p:nvPr/>
        </p:nvGrpSpPr>
        <p:grpSpPr bwMode="auto">
          <a:xfrm>
            <a:off x="1470819" y="1976439"/>
            <a:ext cx="6527800" cy="3316287"/>
            <a:chOff x="3191317" y="2858980"/>
            <a:chExt cx="4791686" cy="2434367"/>
          </a:xfrm>
        </p:grpSpPr>
        <p:sp>
          <p:nvSpPr>
            <p:cNvPr id="8" name="Rectangle 7"/>
            <p:cNvSpPr/>
            <p:nvPr/>
          </p:nvSpPr>
          <p:spPr>
            <a:xfrm>
              <a:off x="4498776" y="3379881"/>
              <a:ext cx="736465" cy="7691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191317" y="3567499"/>
              <a:ext cx="744622" cy="393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2" name="TextBox 3"/>
            <p:cNvSpPr txBox="1">
              <a:spLocks noChangeArrowheads="1"/>
            </p:cNvSpPr>
            <p:nvPr/>
          </p:nvSpPr>
          <p:spPr bwMode="auto">
            <a:xfrm>
              <a:off x="3348763" y="3567492"/>
              <a:ext cx="429949" cy="24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Li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35939" y="3379881"/>
              <a:ext cx="3803517" cy="76911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22334" y="2858980"/>
              <a:ext cx="812209" cy="17444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>
              <a:stCxn id="5" idx="1"/>
              <a:endCxn id="5" idx="3"/>
            </p:cNvCxnSpPr>
            <p:nvPr/>
          </p:nvCxnSpPr>
          <p:spPr>
            <a:xfrm>
              <a:off x="3935939" y="3764438"/>
              <a:ext cx="3803517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1"/>
            </p:cNvCxnSpPr>
            <p:nvPr/>
          </p:nvCxnSpPr>
          <p:spPr>
            <a:xfrm flipV="1">
              <a:off x="3935939" y="3736471"/>
              <a:ext cx="2191917" cy="27968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/>
            <p:cNvSpPr/>
            <p:nvPr/>
          </p:nvSpPr>
          <p:spPr>
            <a:xfrm>
              <a:off x="5033645" y="3736471"/>
              <a:ext cx="2949358" cy="618789"/>
            </a:xfrm>
            <a:prstGeom prst="arc">
              <a:avLst>
                <a:gd name="adj1" fmla="val 13012199"/>
                <a:gd name="adj2" fmla="val 21086178"/>
              </a:avLst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40243" y="4603474"/>
              <a:ext cx="302976" cy="604805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19053" y="5191964"/>
              <a:ext cx="551184" cy="10138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16722" y="2858980"/>
              <a:ext cx="551184" cy="10138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>
              <a:stCxn id="19" idx="0"/>
              <a:endCxn id="17" idx="2"/>
            </p:cNvCxnSpPr>
            <p:nvPr/>
          </p:nvCxnSpPr>
          <p:spPr>
            <a:xfrm flipH="1">
              <a:off x="6091732" y="2858980"/>
              <a:ext cx="1166" cy="234929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8" name="Freeform 15"/>
          <p:cNvSpPr>
            <a:spLocks/>
          </p:cNvSpPr>
          <p:nvPr/>
        </p:nvSpPr>
        <p:spPr bwMode="auto">
          <a:xfrm rot="5400000">
            <a:off x="5394326" y="2316958"/>
            <a:ext cx="657225" cy="433387"/>
          </a:xfrm>
          <a:custGeom>
            <a:avLst/>
            <a:gdLst>
              <a:gd name="T0" fmla="*/ 0 w 2460"/>
              <a:gd name="T1" fmla="*/ 2147483646 h 1174"/>
              <a:gd name="T2" fmla="*/ 2147483646 w 2460"/>
              <a:gd name="T3" fmla="*/ 2147483646 h 1174"/>
              <a:gd name="T4" fmla="*/ 2147483646 w 2460"/>
              <a:gd name="T5" fmla="*/ 2147483646 h 1174"/>
              <a:gd name="T6" fmla="*/ 2147483646 w 2460"/>
              <a:gd name="T7" fmla="*/ 2147483646 h 1174"/>
              <a:gd name="T8" fmla="*/ 2147483646 w 2460"/>
              <a:gd name="T9" fmla="*/ 2147483646 h 1174"/>
              <a:gd name="T10" fmla="*/ 2147483646 w 2460"/>
              <a:gd name="T11" fmla="*/ 2147483646 h 1174"/>
              <a:gd name="T12" fmla="*/ 2147483646 w 2460"/>
              <a:gd name="T13" fmla="*/ 2147483646 h 1174"/>
              <a:gd name="T14" fmla="*/ 2147483646 w 2460"/>
              <a:gd name="T15" fmla="*/ 2147483646 h 1174"/>
              <a:gd name="T16" fmla="*/ 2147483646 w 2460"/>
              <a:gd name="T17" fmla="*/ 2147483646 h 1174"/>
              <a:gd name="T18" fmla="*/ 2147483646 w 2460"/>
              <a:gd name="T19" fmla="*/ 2147483646 h 1174"/>
              <a:gd name="T20" fmla="*/ 2147483646 w 2460"/>
              <a:gd name="T21" fmla="*/ 2147483646 h 1174"/>
              <a:gd name="T22" fmla="*/ 2147483646 w 2460"/>
              <a:gd name="T23" fmla="*/ 2147483646 h 1174"/>
              <a:gd name="T24" fmla="*/ 2147483646 w 2460"/>
              <a:gd name="T25" fmla="*/ 2147483646 h 1174"/>
              <a:gd name="T26" fmla="*/ 2147483646 w 2460"/>
              <a:gd name="T27" fmla="*/ 0 h 1174"/>
              <a:gd name="T28" fmla="*/ 2147483646 w 2460"/>
              <a:gd name="T29" fmla="*/ 2147483646 h 1174"/>
              <a:gd name="T30" fmla="*/ 2147483646 w 2460"/>
              <a:gd name="T31" fmla="*/ 2147483646 h 1174"/>
              <a:gd name="T32" fmla="*/ 2147483646 w 2460"/>
              <a:gd name="T33" fmla="*/ 2147483646 h 1174"/>
              <a:gd name="T34" fmla="*/ 2147483646 w 2460"/>
              <a:gd name="T35" fmla="*/ 2147483646 h 1174"/>
              <a:gd name="T36" fmla="*/ 2147483646 w 2460"/>
              <a:gd name="T37" fmla="*/ 2147483646 h 1174"/>
              <a:gd name="T38" fmla="*/ 2147483646 w 2460"/>
              <a:gd name="T39" fmla="*/ 2147483646 h 1174"/>
              <a:gd name="T40" fmla="*/ 2147483646 w 2460"/>
              <a:gd name="T41" fmla="*/ 2147483646 h 1174"/>
              <a:gd name="T42" fmla="*/ 2147483646 w 2460"/>
              <a:gd name="T43" fmla="*/ 2147483646 h 1174"/>
              <a:gd name="T44" fmla="*/ 2147483646 w 2460"/>
              <a:gd name="T45" fmla="*/ 2147483646 h 1174"/>
              <a:gd name="T46" fmla="*/ 2147483646 w 2460"/>
              <a:gd name="T47" fmla="*/ 2147483646 h 1174"/>
              <a:gd name="T48" fmla="*/ 2147483646 w 2460"/>
              <a:gd name="T49" fmla="*/ 2147483646 h 1174"/>
              <a:gd name="T50" fmla="*/ 2147483646 w 2460"/>
              <a:gd name="T51" fmla="*/ 2147483646 h 1174"/>
              <a:gd name="T52" fmla="*/ 2147483646 w 2460"/>
              <a:gd name="T53" fmla="*/ 2147483646 h 1174"/>
              <a:gd name="T54" fmla="*/ 2147483646 w 2460"/>
              <a:gd name="T55" fmla="*/ 2147483646 h 1174"/>
              <a:gd name="T56" fmla="*/ 2147483646 w 2460"/>
              <a:gd name="T57" fmla="*/ 2147483646 h 117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460" h="1174">
                <a:moveTo>
                  <a:pt x="0" y="1170"/>
                </a:moveTo>
                <a:cubicBezTo>
                  <a:pt x="3" y="1172"/>
                  <a:pt x="7" y="1174"/>
                  <a:pt x="63" y="1173"/>
                </a:cubicBezTo>
                <a:cubicBezTo>
                  <a:pt x="119" y="1172"/>
                  <a:pt x="254" y="1170"/>
                  <a:pt x="336" y="1164"/>
                </a:cubicBezTo>
                <a:cubicBezTo>
                  <a:pt x="418" y="1158"/>
                  <a:pt x="488" y="1152"/>
                  <a:pt x="555" y="1134"/>
                </a:cubicBezTo>
                <a:cubicBezTo>
                  <a:pt x="622" y="1116"/>
                  <a:pt x="688" y="1094"/>
                  <a:pt x="741" y="1056"/>
                </a:cubicBezTo>
                <a:cubicBezTo>
                  <a:pt x="794" y="1018"/>
                  <a:pt x="833" y="971"/>
                  <a:pt x="873" y="909"/>
                </a:cubicBezTo>
                <a:cubicBezTo>
                  <a:pt x="913" y="847"/>
                  <a:pt x="951" y="765"/>
                  <a:pt x="984" y="681"/>
                </a:cubicBezTo>
                <a:cubicBezTo>
                  <a:pt x="1017" y="597"/>
                  <a:pt x="1047" y="477"/>
                  <a:pt x="1068" y="405"/>
                </a:cubicBezTo>
                <a:cubicBezTo>
                  <a:pt x="1089" y="333"/>
                  <a:pt x="1097" y="290"/>
                  <a:pt x="1110" y="246"/>
                </a:cubicBezTo>
                <a:cubicBezTo>
                  <a:pt x="1123" y="202"/>
                  <a:pt x="1133" y="171"/>
                  <a:pt x="1143" y="141"/>
                </a:cubicBezTo>
                <a:cubicBezTo>
                  <a:pt x="1153" y="111"/>
                  <a:pt x="1162" y="85"/>
                  <a:pt x="1170" y="66"/>
                </a:cubicBezTo>
                <a:cubicBezTo>
                  <a:pt x="1178" y="47"/>
                  <a:pt x="1185" y="36"/>
                  <a:pt x="1191" y="27"/>
                </a:cubicBezTo>
                <a:cubicBezTo>
                  <a:pt x="1197" y="18"/>
                  <a:pt x="1200" y="20"/>
                  <a:pt x="1206" y="15"/>
                </a:cubicBezTo>
                <a:cubicBezTo>
                  <a:pt x="1212" y="10"/>
                  <a:pt x="1220" y="0"/>
                  <a:pt x="1227" y="0"/>
                </a:cubicBezTo>
                <a:cubicBezTo>
                  <a:pt x="1234" y="0"/>
                  <a:pt x="1245" y="10"/>
                  <a:pt x="1251" y="15"/>
                </a:cubicBezTo>
                <a:cubicBezTo>
                  <a:pt x="1257" y="20"/>
                  <a:pt x="1262" y="26"/>
                  <a:pt x="1266" y="33"/>
                </a:cubicBezTo>
                <a:cubicBezTo>
                  <a:pt x="1270" y="40"/>
                  <a:pt x="1270" y="43"/>
                  <a:pt x="1275" y="54"/>
                </a:cubicBezTo>
                <a:cubicBezTo>
                  <a:pt x="1280" y="65"/>
                  <a:pt x="1289" y="80"/>
                  <a:pt x="1296" y="99"/>
                </a:cubicBezTo>
                <a:cubicBezTo>
                  <a:pt x="1303" y="118"/>
                  <a:pt x="1308" y="141"/>
                  <a:pt x="1317" y="171"/>
                </a:cubicBezTo>
                <a:cubicBezTo>
                  <a:pt x="1326" y="201"/>
                  <a:pt x="1343" y="245"/>
                  <a:pt x="1353" y="279"/>
                </a:cubicBezTo>
                <a:cubicBezTo>
                  <a:pt x="1363" y="313"/>
                  <a:pt x="1365" y="331"/>
                  <a:pt x="1377" y="375"/>
                </a:cubicBezTo>
                <a:cubicBezTo>
                  <a:pt x="1389" y="419"/>
                  <a:pt x="1403" y="471"/>
                  <a:pt x="1428" y="543"/>
                </a:cubicBezTo>
                <a:cubicBezTo>
                  <a:pt x="1453" y="615"/>
                  <a:pt x="1494" y="739"/>
                  <a:pt x="1527" y="810"/>
                </a:cubicBezTo>
                <a:cubicBezTo>
                  <a:pt x="1560" y="881"/>
                  <a:pt x="1588" y="925"/>
                  <a:pt x="1629" y="972"/>
                </a:cubicBezTo>
                <a:cubicBezTo>
                  <a:pt x="1670" y="1019"/>
                  <a:pt x="1716" y="1061"/>
                  <a:pt x="1770" y="1089"/>
                </a:cubicBezTo>
                <a:cubicBezTo>
                  <a:pt x="1824" y="1117"/>
                  <a:pt x="1891" y="1131"/>
                  <a:pt x="1956" y="1143"/>
                </a:cubicBezTo>
                <a:cubicBezTo>
                  <a:pt x="2021" y="1155"/>
                  <a:pt x="2103" y="1157"/>
                  <a:pt x="2163" y="1161"/>
                </a:cubicBezTo>
                <a:cubicBezTo>
                  <a:pt x="2223" y="1165"/>
                  <a:pt x="2267" y="1166"/>
                  <a:pt x="2316" y="1167"/>
                </a:cubicBezTo>
                <a:cubicBezTo>
                  <a:pt x="2365" y="1168"/>
                  <a:pt x="2412" y="1169"/>
                  <a:pt x="2460" y="117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23731" y="2686050"/>
            <a:ext cx="0" cy="38258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 flipH="1">
            <a:off x="5417345" y="268288"/>
            <a:ext cx="365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At resonance, phase relaxation</a:t>
            </a:r>
          </a:p>
        </p:txBody>
      </p:sp>
      <p:pic>
        <p:nvPicPr>
          <p:cNvPr id="17411" name="Picture 1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1482726"/>
            <a:ext cx="2241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20" y="2039938"/>
            <a:ext cx="17684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Oval 20"/>
          <p:cNvSpPr>
            <a:spLocks noChangeArrowheads="1"/>
          </p:cNvSpPr>
          <p:nvPr/>
        </p:nvSpPr>
        <p:spPr bwMode="auto">
          <a:xfrm>
            <a:off x="992981" y="2860675"/>
            <a:ext cx="2184400" cy="2293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Oval 21"/>
          <p:cNvSpPr>
            <a:spLocks noChangeArrowheads="1"/>
          </p:cNvSpPr>
          <p:nvPr/>
        </p:nvSpPr>
        <p:spPr bwMode="auto">
          <a:xfrm>
            <a:off x="1464470" y="2868614"/>
            <a:ext cx="1246187" cy="23018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Line 22"/>
          <p:cNvSpPr>
            <a:spLocks noChangeShapeType="1"/>
          </p:cNvSpPr>
          <p:nvPr/>
        </p:nvSpPr>
        <p:spPr bwMode="auto">
          <a:xfrm flipV="1">
            <a:off x="2080419" y="2489201"/>
            <a:ext cx="0" cy="286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23"/>
          <p:cNvSpPr>
            <a:spLocks noChangeShapeType="1"/>
          </p:cNvSpPr>
          <p:nvPr/>
        </p:nvSpPr>
        <p:spPr bwMode="auto">
          <a:xfrm>
            <a:off x="2067720" y="3975100"/>
            <a:ext cx="1254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24"/>
          <p:cNvSpPr>
            <a:spLocks noChangeShapeType="1"/>
          </p:cNvSpPr>
          <p:nvPr/>
        </p:nvSpPr>
        <p:spPr bwMode="auto">
          <a:xfrm flipH="1">
            <a:off x="1085056" y="3986213"/>
            <a:ext cx="973138" cy="893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Arc 25"/>
          <p:cNvSpPr>
            <a:spLocks/>
          </p:cNvSpPr>
          <p:nvPr/>
        </p:nvSpPr>
        <p:spPr bwMode="auto">
          <a:xfrm>
            <a:off x="2067720" y="2860675"/>
            <a:ext cx="644525" cy="2293938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Arc 26"/>
          <p:cNvSpPr>
            <a:spLocks/>
          </p:cNvSpPr>
          <p:nvPr/>
        </p:nvSpPr>
        <p:spPr bwMode="auto">
          <a:xfrm>
            <a:off x="2077245" y="2860675"/>
            <a:ext cx="644525" cy="2293938"/>
          </a:xfrm>
          <a:custGeom>
            <a:avLst/>
            <a:gdLst>
              <a:gd name="T0" fmla="*/ 0 w 21600"/>
              <a:gd name="T1" fmla="*/ 0 h 43183"/>
              <a:gd name="T2" fmla="*/ 2147483646 w 21600"/>
              <a:gd name="T3" fmla="*/ 2147483646 h 43183"/>
              <a:gd name="T4" fmla="*/ 0 w 21600"/>
              <a:gd name="T5" fmla="*/ 2147483646 h 43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</a:path>
              <a:path w="21600" h="4318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97"/>
                  <a:pt x="12441" y="42725"/>
                  <a:pt x="853" y="4318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27"/>
          <p:cNvSpPr txBox="1">
            <a:spLocks noChangeArrowheads="1"/>
          </p:cNvSpPr>
          <p:nvPr/>
        </p:nvSpPr>
        <p:spPr bwMode="auto">
          <a:xfrm>
            <a:off x="915194" y="4767263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7421" name="Text Box 28"/>
          <p:cNvSpPr txBox="1">
            <a:spLocks noChangeArrowheads="1"/>
          </p:cNvSpPr>
          <p:nvPr/>
        </p:nvSpPr>
        <p:spPr bwMode="auto">
          <a:xfrm>
            <a:off x="3250406" y="3889375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7422" name="Text Box 29"/>
          <p:cNvSpPr txBox="1">
            <a:spLocks noChangeArrowheads="1"/>
          </p:cNvSpPr>
          <p:nvPr/>
        </p:nvSpPr>
        <p:spPr bwMode="auto">
          <a:xfrm>
            <a:off x="1735931" y="2473325"/>
            <a:ext cx="34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17423" name="Line 31"/>
          <p:cNvSpPr>
            <a:spLocks noChangeShapeType="1"/>
          </p:cNvSpPr>
          <p:nvPr/>
        </p:nvSpPr>
        <p:spPr bwMode="auto">
          <a:xfrm>
            <a:off x="2067719" y="3981451"/>
            <a:ext cx="25400" cy="117157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33"/>
          <p:cNvSpPr>
            <a:spLocks noChangeShapeType="1"/>
          </p:cNvSpPr>
          <p:nvPr/>
        </p:nvSpPr>
        <p:spPr bwMode="auto">
          <a:xfrm>
            <a:off x="2097881" y="3981450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34"/>
          <p:cNvSpPr>
            <a:spLocks noChangeShapeType="1"/>
          </p:cNvSpPr>
          <p:nvPr/>
        </p:nvSpPr>
        <p:spPr bwMode="auto">
          <a:xfrm>
            <a:off x="2089944" y="3971925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35"/>
          <p:cNvSpPr>
            <a:spLocks noChangeShapeType="1"/>
          </p:cNvSpPr>
          <p:nvPr/>
        </p:nvSpPr>
        <p:spPr bwMode="auto">
          <a:xfrm>
            <a:off x="2102645" y="3989388"/>
            <a:ext cx="879475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27" name="Picture 3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69" y="3343276"/>
            <a:ext cx="41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8" name="Picture 3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9" y="5054600"/>
            <a:ext cx="4619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429" name="Group 28"/>
          <p:cNvGrpSpPr>
            <a:grpSpLocks/>
          </p:cNvGrpSpPr>
          <p:nvPr/>
        </p:nvGrpSpPr>
        <p:grpSpPr bwMode="auto">
          <a:xfrm>
            <a:off x="2877345" y="1517651"/>
            <a:ext cx="522287" cy="461963"/>
            <a:chOff x="2862677" y="2703989"/>
            <a:chExt cx="521598" cy="461665"/>
          </a:xfrm>
        </p:grpSpPr>
        <p:sp>
          <p:nvSpPr>
            <p:cNvPr id="26" name="Rectangle 25"/>
            <p:cNvSpPr/>
            <p:nvPr/>
          </p:nvSpPr>
          <p:spPr>
            <a:xfrm>
              <a:off x="2862677" y="2716681"/>
              <a:ext cx="521598" cy="344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z00</a:t>
              </a:r>
            </a:p>
          </p:txBody>
        </p:sp>
        <p:sp>
          <p:nvSpPr>
            <p:cNvPr id="17443" name="TextBox 27"/>
            <p:cNvSpPr txBox="1">
              <a:spLocks noChangeArrowheads="1"/>
            </p:cNvSpPr>
            <p:nvPr/>
          </p:nvSpPr>
          <p:spPr bwMode="auto">
            <a:xfrm>
              <a:off x="2862678" y="2703989"/>
              <a:ext cx="5215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6285706" y="1166814"/>
            <a:ext cx="0" cy="2155825"/>
          </a:xfrm>
          <a:prstGeom prst="line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504656" y="2255838"/>
            <a:ext cx="6254750" cy="0"/>
          </a:xfrm>
          <a:prstGeom prst="line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285706" y="1511300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7769" y="2990850"/>
            <a:ext cx="520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994694" y="5087939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25381" y="2924176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018506" y="5092701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50919" y="2922589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306345" y="1747838"/>
            <a:ext cx="3038475" cy="1212850"/>
          </a:xfrm>
          <a:custGeom>
            <a:avLst/>
            <a:gdLst>
              <a:gd name="connsiteX0" fmla="*/ 0 w 3037114"/>
              <a:gd name="connsiteY0" fmla="*/ 1212336 h 1212336"/>
              <a:gd name="connsiteX1" fmla="*/ 206828 w 3037114"/>
              <a:gd name="connsiteY1" fmla="*/ 1081708 h 1212336"/>
              <a:gd name="connsiteX2" fmla="*/ 272143 w 3037114"/>
              <a:gd name="connsiteY2" fmla="*/ 1005508 h 1212336"/>
              <a:gd name="connsiteX3" fmla="*/ 413657 w 3037114"/>
              <a:gd name="connsiteY3" fmla="*/ 711593 h 1212336"/>
              <a:gd name="connsiteX4" fmla="*/ 576943 w 3037114"/>
              <a:gd name="connsiteY4" fmla="*/ 319708 h 1212336"/>
              <a:gd name="connsiteX5" fmla="*/ 631371 w 3037114"/>
              <a:gd name="connsiteY5" fmla="*/ 123765 h 1212336"/>
              <a:gd name="connsiteX6" fmla="*/ 783771 w 3037114"/>
              <a:gd name="connsiteY6" fmla="*/ 4022 h 1212336"/>
              <a:gd name="connsiteX7" fmla="*/ 957943 w 3037114"/>
              <a:gd name="connsiteY7" fmla="*/ 47565 h 1212336"/>
              <a:gd name="connsiteX8" fmla="*/ 1077686 w 3037114"/>
              <a:gd name="connsiteY8" fmla="*/ 232622 h 1212336"/>
              <a:gd name="connsiteX9" fmla="*/ 1240971 w 3037114"/>
              <a:gd name="connsiteY9" fmla="*/ 580965 h 1212336"/>
              <a:gd name="connsiteX10" fmla="*/ 1415143 w 3037114"/>
              <a:gd name="connsiteY10" fmla="*/ 755136 h 1212336"/>
              <a:gd name="connsiteX11" fmla="*/ 1491343 w 3037114"/>
              <a:gd name="connsiteY11" fmla="*/ 907536 h 1212336"/>
              <a:gd name="connsiteX12" fmla="*/ 1719943 w 3037114"/>
              <a:gd name="connsiteY12" fmla="*/ 961965 h 1212336"/>
              <a:gd name="connsiteX13" fmla="*/ 2035628 w 3037114"/>
              <a:gd name="connsiteY13" fmla="*/ 809565 h 1212336"/>
              <a:gd name="connsiteX14" fmla="*/ 2166257 w 3037114"/>
              <a:gd name="connsiteY14" fmla="*/ 744251 h 1212336"/>
              <a:gd name="connsiteX15" fmla="*/ 2427514 w 3037114"/>
              <a:gd name="connsiteY15" fmla="*/ 798679 h 1212336"/>
              <a:gd name="connsiteX16" fmla="*/ 2699657 w 3037114"/>
              <a:gd name="connsiteY16" fmla="*/ 863993 h 1212336"/>
              <a:gd name="connsiteX17" fmla="*/ 3037114 w 3037114"/>
              <a:gd name="connsiteY17" fmla="*/ 874879 h 12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7114" h="1212336">
                <a:moveTo>
                  <a:pt x="0" y="1212336"/>
                </a:moveTo>
                <a:cubicBezTo>
                  <a:pt x="80735" y="1164257"/>
                  <a:pt x="161471" y="1116179"/>
                  <a:pt x="206828" y="1081708"/>
                </a:cubicBezTo>
                <a:cubicBezTo>
                  <a:pt x="252185" y="1047237"/>
                  <a:pt x="237671" y="1067194"/>
                  <a:pt x="272143" y="1005508"/>
                </a:cubicBezTo>
                <a:cubicBezTo>
                  <a:pt x="306615" y="943822"/>
                  <a:pt x="362857" y="825893"/>
                  <a:pt x="413657" y="711593"/>
                </a:cubicBezTo>
                <a:cubicBezTo>
                  <a:pt x="464457" y="597293"/>
                  <a:pt x="540657" y="417679"/>
                  <a:pt x="576943" y="319708"/>
                </a:cubicBezTo>
                <a:cubicBezTo>
                  <a:pt x="613229" y="221737"/>
                  <a:pt x="596900" y="176379"/>
                  <a:pt x="631371" y="123765"/>
                </a:cubicBezTo>
                <a:cubicBezTo>
                  <a:pt x="665842" y="71151"/>
                  <a:pt x="729342" y="16722"/>
                  <a:pt x="783771" y="4022"/>
                </a:cubicBezTo>
                <a:cubicBezTo>
                  <a:pt x="838200" y="-8678"/>
                  <a:pt x="908957" y="9465"/>
                  <a:pt x="957943" y="47565"/>
                </a:cubicBezTo>
                <a:cubicBezTo>
                  <a:pt x="1006929" y="85665"/>
                  <a:pt x="1030515" y="143722"/>
                  <a:pt x="1077686" y="232622"/>
                </a:cubicBezTo>
                <a:cubicBezTo>
                  <a:pt x="1124857" y="321522"/>
                  <a:pt x="1184728" y="493879"/>
                  <a:pt x="1240971" y="580965"/>
                </a:cubicBezTo>
                <a:cubicBezTo>
                  <a:pt x="1297214" y="668051"/>
                  <a:pt x="1373414" y="700708"/>
                  <a:pt x="1415143" y="755136"/>
                </a:cubicBezTo>
                <a:cubicBezTo>
                  <a:pt x="1456872" y="809564"/>
                  <a:pt x="1440543" y="873065"/>
                  <a:pt x="1491343" y="907536"/>
                </a:cubicBezTo>
                <a:cubicBezTo>
                  <a:pt x="1542143" y="942007"/>
                  <a:pt x="1629229" y="978294"/>
                  <a:pt x="1719943" y="961965"/>
                </a:cubicBezTo>
                <a:cubicBezTo>
                  <a:pt x="1810657" y="945636"/>
                  <a:pt x="1961242" y="845851"/>
                  <a:pt x="2035628" y="809565"/>
                </a:cubicBezTo>
                <a:cubicBezTo>
                  <a:pt x="2110014" y="773279"/>
                  <a:pt x="2100943" y="746065"/>
                  <a:pt x="2166257" y="744251"/>
                </a:cubicBezTo>
                <a:cubicBezTo>
                  <a:pt x="2231571" y="742437"/>
                  <a:pt x="2338614" y="778722"/>
                  <a:pt x="2427514" y="798679"/>
                </a:cubicBezTo>
                <a:cubicBezTo>
                  <a:pt x="2516414" y="818636"/>
                  <a:pt x="2598057" y="851293"/>
                  <a:pt x="2699657" y="863993"/>
                </a:cubicBezTo>
                <a:cubicBezTo>
                  <a:pt x="2801257" y="876693"/>
                  <a:pt x="2919185" y="875786"/>
                  <a:pt x="3037114" y="8748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Picture 17" descr="\documentclass{article}\pagestyle{empty}&#10;\begin{document}&#10;\begin{eqnarray}&#10;\dot{u} &amp; = &amp; \Delta \omega v- \frac{u}{T_2}&#10;\nonumber \\&#10;\dot{v} &amp; = &amp; - \Delta \omega u -&#10;\kappa {\cal E} w - \frac{v}{T_2}&#10;\nonumber \\&#10;\dot{w} &amp; = &amp; \kappa {\cal E} v - \frac{w - w_0}{T-1} \nonumber&#10;\end{eqnarray}&#10;\end{document}&#10;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90481" y="4332289"/>
            <a:ext cx="4141788" cy="231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cxnSp>
        <p:nvCxnSpPr>
          <p:cNvPr id="38" name="Straight Connector 37"/>
          <p:cNvCxnSpPr/>
          <p:nvPr/>
        </p:nvCxnSpPr>
        <p:spPr>
          <a:xfrm>
            <a:off x="7509669" y="4332289"/>
            <a:ext cx="723900" cy="4349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35095" y="5272089"/>
            <a:ext cx="727075" cy="4349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7 -0.0037 0.00692 -0.00578 0.00888 -0.01111 C 0.0111 -0.01713 0.00992 -0.01458 0.01253 -0.01921 C 0.01279 -0.02083 0.01292 -0.02245 0.01331 -0.02384 C 0.01384 -0.02523 0.01475 -0.02569 0.01514 -0.02708 C 0.01606 -0.03009 0.01632 -0.03333 0.01697 -0.03657 C 0.01749 -0.03981 0.01801 -0.04398 0.01958 -0.04606 C 0.02036 -0.04722 0.02141 -0.04722 0.02232 -0.04768 C 0.02258 -0.0493 0.02271 -0.05115 0.02323 -0.05254 C 0.02363 -0.0537 0.02467 -0.05439 0.02506 -0.05555 C 0.02585 -0.05856 0.02624 -0.06203 0.02676 -0.06527 C 0.02715 -0.06666 0.02702 -0.06875 0.02767 -0.0699 L 0.0295 -0.07314 C 0.02976 -0.07477 0.03015 -0.07615 0.03041 -0.07777 C 0.03107 -0.08426 0.03107 -0.09074 0.03211 -0.09699 L 0.03394 -0.10648 C 0.0342 -0.1118 0.03433 -0.11713 0.03485 -0.12222 C 0.03537 -0.12824 0.03564 -0.12615 0.03759 -0.13032 C 0.04203 -0.14027 0.03681 -0.13055 0.04112 -0.13819 C 0.04138 -0.13981 0.04177 -0.1412 0.04203 -0.14305 C 0.04242 -0.14652 0.04203 -0.15069 0.04295 -0.15416 C 0.0436 -0.15671 0.04529 -0.15833 0.04647 -0.16041 L 0.05012 -0.16666 C 0.05091 -0.16782 0.05195 -0.16875 0.05273 -0.1699 C 0.05339 -0.17083 0.05378 -0.17222 0.05456 -0.17314 C 0.05548 -0.17407 0.06018 -0.17592 0.06083 -0.17615 C 0.06474 -0.17569 0.06866 -0.17592 0.07245 -0.17477 C 0.0744 -0.17407 0.07453 -0.16875 0.07519 -0.16666 C 0.07558 -0.16504 0.07649 -0.16365 0.07688 -0.16203 C 0.07727 -0.16041 0.07727 -0.15856 0.0778 -0.15717 C 0.07884 -0.15486 0.08015 -0.15301 0.08145 -0.15092 C 0.08197 -0.14977 0.08276 -0.14884 0.08315 -0.14768 L 0.0868 -0.13819 C 0.08733 -0.13657 0.08785 -0.13472 0.0885 -0.13333 L 0.09033 -0.13032 C 0.09255 -0.11828 0.08954 -0.1331 0.09307 -0.12083 C 0.09346 -0.11921 0.0932 -0.11713 0.09398 -0.11597 C 0.09464 -0.11481 0.09568 -0.11481 0.09659 -0.11435 C 0.10168 -0.10069 0.09555 -0.11805 0.09933 -0.10486 C 0.10181 -0.09606 0.10129 -0.10416 0.10286 -0.09051 C 0.10312 -0.08796 0.10351 -0.08518 0.10377 -0.08264 C 0.10403 -0.07939 0.10416 -0.07615 0.10469 -0.07314 C 0.10508 -0.0699 0.10586 -0.06666 0.10651 -0.06365 C 0.10677 -0.06203 0.10664 -0.05995 0.1073 -0.05879 C 0.10899 -0.05578 0.10978 -0.05486 0.11095 -0.05092 C 0.11134 -0.0493 0.11134 -0.04768 0.11187 -0.04606 C 0.11226 -0.0449 0.11291 -0.04398 0.11356 -0.04305 C 0.11813 -0.03657 0.11435 -0.04305 0.11983 -0.03657 C 0.12466 -0.03102 0.11774 -0.03518 0.12531 -0.03194 C 0.12596 -0.03194 0.13758 -0.03217 0.14137 -0.03495 C 0.14241 -0.03588 0.14306 -0.0375 0.14411 -0.03819 C 0.1458 -0.03958 0.14946 -0.04143 0.14946 -0.04143 C 0.14972 -0.04305 0.14959 -0.0449 0.15037 -0.04606 C 0.15102 -0.04722 0.1522 -0.04676 0.15298 -0.04768 C 0.15912 -0.05416 0.14985 -0.04791 0.15742 -0.05254 C 0.15807 -0.05347 0.15847 -0.05555 0.15925 -0.05555 C 0.18744 -0.05694 0.1817 -0.05995 0.19423 -0.05254 C 0.19501 -0.05139 0.1958 -0.04977 0.19684 -0.0493 C 0.20037 -0.04768 0.20754 -0.04606 0.20754 -0.04606 C 0.21916 -0.03935 0.20728 -0.04583 0.21747 -0.04143 C 0.21838 -0.04097 0.21916 -0.03981 0.22008 -0.03981 C 0.23887 -0.03935 0.25767 -0.03981 0.2766 -0.03981 L 0.2766 -0.03981 " pathEditMode="relative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08 -0.00278 -0.00404 -0.00579 -0.00626 -0.00811 C -0.00704 -0.00903 -0.00809 -0.0088 -0.009 -0.00973 C -0.01592 -0.01575 -0.00757 -0.01042 -0.01435 -0.01436 C -0.02101 -0.02616 -0.01122 -0.00788 -0.01709 -0.02246 C -0.01801 -0.02477 -0.02062 -0.02871 -0.02062 -0.02871 C -0.02127 -0.03195 -0.0214 -0.03542 -0.02245 -0.0382 L -0.02597 -0.04769 C -0.02832 -0.06042 -0.0248 -0.04561 -0.02963 -0.05417 C -0.03028 -0.05533 -0.03002 -0.05741 -0.03041 -0.0588 C -0.03093 -0.06019 -0.03171 -0.06088 -0.03224 -0.06204 C -0.0325 -0.06413 -0.03263 -0.06644 -0.03315 -0.06829 C -0.03354 -0.06968 -0.03459 -0.07014 -0.03498 -0.07153 C -0.0355 -0.07408 -0.03524 -0.07709 -0.03589 -0.0794 C -0.03615 -0.08079 -0.03707 -0.08149 -0.03759 -0.08264 C -0.03824 -0.08426 -0.03889 -0.08565 -0.03942 -0.0875 C -0.03981 -0.08889 -0.03968 -0.09098 -0.04033 -0.09213 C -0.04098 -0.09329 -0.04216 -0.09329 -0.04294 -0.09375 C -0.04333 -0.09538 -0.04346 -0.097 -0.04385 -0.09862 C -0.0449 -0.10186 -0.04751 -0.10811 -0.04751 -0.10811 L -0.04921 -0.1176 C -0.0496 -0.11922 -0.0496 -0.12107 -0.05012 -0.12246 C -0.05077 -0.12385 -0.05156 -0.12547 -0.05195 -0.12709 C -0.05312 -0.13218 -0.0539 -0.13774 -0.05456 -0.14306 C -0.0543 -0.17639 -0.05508 -0.20973 -0.05377 -0.24306 C -0.05364 -0.24607 -0.05129 -0.24723 -0.05012 -0.24931 C -0.0466 -0.25556 -0.05038 -0.25 -0.04568 -0.25417 C -0.03498 -0.26366 -0.04947 -0.25163 -0.04124 -0.26042 C -0.04033 -0.26135 -0.03942 -0.26158 -0.0385 -0.26204 C -0.03798 -0.2632 -0.03746 -0.26436 -0.03667 -0.26528 C -0.03589 -0.26598 -0.03472 -0.26575 -0.03406 -0.2669 C -0.03341 -0.26806 -0.03367 -0.27038 -0.03315 -0.27153 C -0.03106 -0.27616 -0.02688 -0.2757 -0.02414 -0.27639 C -0.02336 -0.27732 -0.02245 -0.27871 -0.02153 -0.2794 C -0.02062 -0.28033 -0.01958 -0.28033 -0.01879 -0.28102 C -0.01514 -0.28496 -0.01892 -0.2838 -0.01527 -0.28913 C -0.01448 -0.29005 -0.01344 -0.29005 -0.01253 -0.29051 C -0.012 -0.29167 -0.01148 -0.29306 -0.01083 -0.29375 C -0.00913 -0.29538 -0.00717 -0.29584 -0.00535 -0.297 C -0.00456 -0.29746 -0.00352 -0.29769 -0.00274 -0.29862 L 0 -0.30163 C 0.0017 -0.30116 0.00392 -0.30232 0.00536 -0.30024 C 0.00679 -0.29792 0.00653 -0.29375 0.00718 -0.29051 L 0.00797 -0.28588 C 0.00836 -0.28426 0.00836 -0.28241 0.00888 -0.28102 L 0.01071 -0.27639 C 0.0128 -0.26482 0.01019 -0.27917 0.01254 -0.26528 C 0.0128 -0.26366 0.01293 -0.26181 0.01345 -0.26042 C 0.01384 -0.25926 0.01462 -0.25834 0.01515 -0.25718 L 0.01697 -0.24769 C 0.01723 -0.24607 0.01723 -0.24422 0.01789 -0.24306 L 0.01971 -0.23982 C 0.02193 -0.22778 0.0188 -0.2426 0.02233 -0.23033 C 0.02272 -0.22871 0.02285 -0.22709 0.02324 -0.22547 C 0.02676 -0.2132 0.02363 -0.22801 0.02598 -0.21598 C 0.02559 -0.20764 0.02546 -0.19908 0.02507 -0.19051 C 0.02494 -0.18889 0.02415 -0.1875 0.02415 -0.18588 C 0.02363 -0.16528 0.02376 -0.14445 0.02324 -0.12385 C 0.02324 -0.12223 0.02298 -0.12038 0.02233 -0.11922 C 0.02167 -0.1176 0.0205 -0.11713 0.01971 -0.11598 C 0.01828 -0.10834 0.01945 -0.1125 0.01515 -0.10487 L 0.01345 -0.10163 C 0.01306 -0.10024 0.01306 -0.09815 0.01254 -0.097 C 0.01188 -0.09538 0.01071 -0.09491 0.00979 -0.09375 C 0.00914 -0.09283 0.00862 -0.09167 0.00797 -0.09051 C -0.00091 -0.09121 -0.00992 -0.09075 -0.01879 -0.09213 C -0.01971 -0.09237 -0.01984 -0.09468 -0.02062 -0.09538 C -0.0214 -0.0963 -0.02245 -0.09653 -0.02336 -0.097 C -0.02336 -0.09723 -0.02401 -0.10996 -0.02506 -0.11274 C -0.0261 -0.11528 -0.02871 -0.11922 -0.02871 -0.11922 C -0.02845 -0.12223 -0.02897 -0.13473 -0.02597 -0.1382 C -0.02493 -0.13936 -0.02362 -0.13936 -0.02245 -0.13982 C -0.02179 -0.14098 -0.02127 -0.14213 -0.02062 -0.14306 C -0.01657 -0.14862 -0.01749 -0.14607 -0.01083 -0.14468 C -0.00613 -0.1419 -0.00874 -0.14422 -0.00365 -0.13496 C -0.003 -0.13403 -0.00261 -0.13218 -0.00182 -0.13195 C 0.00353 -0.12987 0.00118 -0.13125 0.00536 -0.12871 C 0.00588 -0.12755 0.00666 -0.12686 0.00718 -0.12547 C 0.00875 -0.12061 0.00771 -0.11852 0.00718 -0.11274 L 0 -0.11436 C -0.00796 -0.11598 -0.00548 -0.11598 -0.009 -0.11598 L -0.009 -0.12084 L -0.009 -0.12084 L -0.009 -0.12709 " pathEditMode="relative" ptsTypes="AAAAAAAAAAAAAAAAAAAAAAA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08 -0.00278 -0.00404 -0.00579 -0.00626 -0.00811 C -0.00704 -0.00903 -0.00809 -0.0088 -0.009 -0.00973 C -0.01592 -0.01575 -0.00757 -0.01042 -0.01435 -0.01436 C -0.02101 -0.02616 -0.01122 -0.00788 -0.01709 -0.02246 C -0.01801 -0.02477 -0.02062 -0.02871 -0.02062 -0.02871 C -0.02127 -0.03195 -0.0214 -0.03542 -0.02245 -0.0382 L -0.02597 -0.04769 C -0.02832 -0.06042 -0.0248 -0.04561 -0.02963 -0.05417 C -0.03028 -0.05533 -0.03002 -0.05741 -0.03041 -0.0588 C -0.03093 -0.06019 -0.03171 -0.06088 -0.03224 -0.06204 C -0.0325 -0.06413 -0.03263 -0.06644 -0.03315 -0.06829 C -0.03354 -0.06968 -0.03459 -0.07014 -0.03498 -0.07153 C -0.0355 -0.07408 -0.03524 -0.07709 -0.03589 -0.0794 C -0.03615 -0.08079 -0.03707 -0.08149 -0.03759 -0.08264 C -0.03824 -0.08426 -0.03889 -0.08565 -0.03942 -0.0875 C -0.03981 -0.08889 -0.03968 -0.09098 -0.04033 -0.09213 C -0.04098 -0.09329 -0.04216 -0.09329 -0.04294 -0.09375 C -0.04333 -0.09538 -0.04346 -0.097 -0.04385 -0.09862 C -0.0449 -0.10186 -0.04751 -0.10811 -0.04751 -0.10811 L -0.04921 -0.1176 C -0.0496 -0.11922 -0.0496 -0.12107 -0.05012 -0.12246 C -0.05077 -0.12385 -0.05156 -0.12547 -0.05195 -0.12709 C -0.05312 -0.13218 -0.0539 -0.13774 -0.05456 -0.14306 C -0.0543 -0.17639 -0.05508 -0.20973 -0.05377 -0.24306 C -0.05364 -0.24607 -0.05129 -0.24723 -0.05012 -0.24931 C -0.0466 -0.25556 -0.05038 -0.25 -0.04568 -0.25417 C -0.03498 -0.26366 -0.04947 -0.25163 -0.04124 -0.26042 C -0.04033 -0.26135 -0.03942 -0.26158 -0.0385 -0.26204 C -0.03798 -0.2632 -0.03746 -0.26436 -0.03667 -0.26528 C -0.03589 -0.26598 -0.03472 -0.26575 -0.03406 -0.2669 C -0.03341 -0.26806 -0.03367 -0.27038 -0.03315 -0.27153 C -0.03106 -0.27616 -0.02688 -0.2757 -0.02414 -0.27639 C -0.02336 -0.27732 -0.02245 -0.27871 -0.02153 -0.2794 C -0.02062 -0.28033 -0.01958 -0.28033 -0.01879 -0.28102 C -0.01514 -0.28496 -0.01892 -0.2838 -0.01527 -0.28913 C -0.01448 -0.29005 -0.01344 -0.29005 -0.01253 -0.29051 C -0.012 -0.29167 -0.01148 -0.29306 -0.01083 -0.29375 C -0.00913 -0.29538 -0.00717 -0.29584 -0.00535 -0.297 C -0.00456 -0.29746 -0.00352 -0.29769 -0.00274 -0.29862 L 0 -0.30163 C 0.0017 -0.30116 0.00392 -0.30232 0.00536 -0.30024 C 0.00679 -0.29792 0.00653 -0.29375 0.00718 -0.29051 L 0.00797 -0.28588 C 0.00836 -0.28426 0.00836 -0.28241 0.00888 -0.28102 L 0.01071 -0.27639 C 0.0128 -0.26482 0.01019 -0.27917 0.01254 -0.26528 C 0.0128 -0.26366 0.01293 -0.26181 0.01345 -0.26042 C 0.01384 -0.25926 0.01462 -0.25834 0.01515 -0.25718 L 0.01697 -0.24769 C 0.01723 -0.24607 0.01723 -0.24422 0.01789 -0.24306 L 0.01971 -0.23982 C 0.02193 -0.22778 0.0188 -0.2426 0.02233 -0.23033 C 0.02272 -0.22871 0.02285 -0.22709 0.02324 -0.22547 C 0.02676 -0.2132 0.02363 -0.22801 0.02598 -0.21598 C 0.02559 -0.20764 0.02546 -0.19908 0.02507 -0.19051 C 0.02494 -0.18889 0.02415 -0.1875 0.02415 -0.18588 C 0.02363 -0.16528 0.02376 -0.14445 0.02324 -0.12385 C 0.02324 -0.12223 0.02298 -0.12038 0.02233 -0.11922 C 0.02167 -0.1176 0.0205 -0.11713 0.01971 -0.11598 C 0.01828 -0.10834 0.01945 -0.1125 0.01515 -0.10487 L 0.01345 -0.10163 C 0.01306 -0.10024 0.01306 -0.09815 0.01254 -0.097 C 0.01188 -0.09538 0.01071 -0.09491 0.00979 -0.09375 C 0.00914 -0.09283 0.00862 -0.09167 0.00797 -0.09051 C -0.00091 -0.09121 -0.00992 -0.09075 -0.01879 -0.09213 C -0.01971 -0.09237 -0.01984 -0.09468 -0.02062 -0.09538 C -0.0214 -0.0963 -0.02245 -0.09653 -0.02336 -0.097 C -0.02336 -0.09723 -0.02401 -0.10996 -0.02506 -0.11274 C -0.0261 -0.11528 -0.02871 -0.11922 -0.02871 -0.11922 C -0.02845 -0.12223 -0.02897 -0.13473 -0.02597 -0.1382 C -0.02493 -0.13936 -0.02362 -0.13936 -0.02245 -0.13982 C -0.02179 -0.14098 -0.02127 -0.14213 -0.02062 -0.14306 C -0.01657 -0.14862 -0.01749 -0.14607 -0.01083 -0.14468 C -0.00613 -0.1419 -0.00874 -0.14422 -0.00365 -0.13496 C -0.003 -0.13403 -0.00261 -0.13218 -0.00182 -0.13195 C 0.00353 -0.12987 0.00118 -0.13125 0.00536 -0.12871 C 0.00588 -0.12755 0.00666 -0.12686 0.00718 -0.12547 C 0.00875 -0.12061 0.00771 -0.11852 0.00718 -0.11274 L 0 -0.11436 C -0.00796 -0.11598 -0.00548 -0.11598 -0.009 -0.11598 L -0.009 -0.12084 L -0.009 -0.12084 L -0.009 -0.12709 " pathEditMode="relative" ptsTypes="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44" y="149225"/>
            <a:ext cx="38862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557169" y="593726"/>
            <a:ext cx="37512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ADIABATIC FOLLOWING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(slow motion)</a:t>
            </a:r>
          </a:p>
        </p:txBody>
      </p:sp>
    </p:spTree>
    <p:extLst>
      <p:ext uri="{BB962C8B-B14F-4D97-AF65-F5344CB8AC3E}">
        <p14:creationId xmlns:p14="http://schemas.microsoft.com/office/powerpoint/2010/main" val="30407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023519" y="2006601"/>
            <a:ext cx="38274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Coherent Propagation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Application of vector model</a:t>
            </a:r>
          </a:p>
        </p:txBody>
      </p:sp>
      <p:sp>
        <p:nvSpPr>
          <p:cNvPr id="1945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794" y="71120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TexPoint fonts used in EMF.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Read the TexPoint manual before you delete this box.: </a:t>
            </a:r>
            <a:r>
              <a:rPr lang="en-US" altLang="en-US" sz="2400">
                <a:latin typeface="cmr10" pitchFamily="34" charset="0"/>
              </a:rPr>
              <a:t>A</a:t>
            </a:r>
            <a:r>
              <a:rPr lang="en-US" altLang="en-US" sz="2400">
                <a:latin typeface="cmmi10" pitchFamily="34" charset="0"/>
              </a:rPr>
              <a:t>A</a:t>
            </a:r>
            <a:r>
              <a:rPr lang="en-US" altLang="en-US" sz="2400">
                <a:latin typeface="cmr7" pitchFamily="34" charset="0"/>
              </a:rPr>
              <a:t>A</a:t>
            </a:r>
            <a:r>
              <a:rPr lang="en-US" altLang="en-US" sz="2400">
                <a:latin typeface="cmsy10orig" pitchFamily="34" charset="0"/>
              </a:rPr>
              <a:t>A</a:t>
            </a:r>
            <a:r>
              <a:rPr lang="en-US" altLang="en-US" sz="2400">
                <a:latin typeface="cmmi7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309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81" y="762000"/>
            <a:ext cx="24145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0" name="Picture 1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95" y="554038"/>
            <a:ext cx="4867275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17"/>
          <p:cNvSpPr txBox="1">
            <a:spLocks noChangeArrowheads="1"/>
          </p:cNvSpPr>
          <p:nvPr/>
        </p:nvSpPr>
        <p:spPr bwMode="auto">
          <a:xfrm>
            <a:off x="2837657" y="2332039"/>
            <a:ext cx="35718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1: Self-induced transparency</a:t>
            </a:r>
          </a:p>
        </p:txBody>
      </p:sp>
      <p:pic>
        <p:nvPicPr>
          <p:cNvPr id="6164" name="Picture 2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56" y="2363788"/>
            <a:ext cx="16573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7" name="Picture 2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369" y="3327400"/>
            <a:ext cx="22145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0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80519" y="739775"/>
            <a:ext cx="539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Self-induced transparency and “2</a:t>
            </a:r>
            <a:r>
              <a:rPr lang="en-US" altLang="en-US" sz="2400">
                <a:latin typeface="Symbol" panose="05050102010706020507" pitchFamily="18" charset="2"/>
              </a:rPr>
              <a:t>p</a:t>
            </a:r>
            <a:r>
              <a:rPr lang="en-US" altLang="en-US" sz="2400">
                <a:latin typeface="Times New Roman" panose="02020603050405020304" pitchFamily="18" charset="0"/>
              </a:rPr>
              <a:t>” pulses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90020" y="1927225"/>
            <a:ext cx="646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Rabi frequency  of the order of pulse spectral width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690019" y="2879725"/>
            <a:ext cx="4786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Sech solution – self preserving shape.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651919" y="3756025"/>
            <a:ext cx="4138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Bloch vector makes a full circle.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613820" y="4651376"/>
            <a:ext cx="73818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Observation of “Rabi oscillations in semiconductors”: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A. Schuelzgen et al., Phys Rev. Lett 82: 2346-2349 (1999)</a:t>
            </a:r>
          </a:p>
        </p:txBody>
      </p:sp>
    </p:spTree>
    <p:extLst>
      <p:ext uri="{BB962C8B-B14F-4D97-AF65-F5344CB8AC3E}">
        <p14:creationId xmlns:p14="http://schemas.microsoft.com/office/powerpoint/2010/main" val="25703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ig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08100"/>
            <a:ext cx="7315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56025" y="803275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Gaussian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23076" y="669925"/>
            <a:ext cx="235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Chirped Gaussian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773614" y="41275"/>
            <a:ext cx="264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Wigner Distribution</a:t>
            </a:r>
            <a:endParaRPr lang="fr-FR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880519" y="739775"/>
            <a:ext cx="539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Self-induced transparency and “2</a:t>
            </a:r>
            <a:r>
              <a:rPr lang="en-US" altLang="en-US" sz="2400">
                <a:latin typeface="Symbol" panose="05050102010706020507" pitchFamily="18" charset="2"/>
              </a:rPr>
              <a:t>p</a:t>
            </a:r>
            <a:r>
              <a:rPr lang="en-US" altLang="en-US" sz="2400">
                <a:latin typeface="Times New Roman" panose="02020603050405020304" pitchFamily="18" charset="0"/>
              </a:rPr>
              <a:t>” pulses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690020" y="1927225"/>
            <a:ext cx="646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Rabi frequency  of the order of pulse spectral width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690019" y="2879725"/>
            <a:ext cx="4786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Sech solution – self preserving shape.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651919" y="3756025"/>
            <a:ext cx="4138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Bloch vector makes a full circle.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613820" y="4651376"/>
            <a:ext cx="73818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Observation of “Rabi oscillations in semiconductors”: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A. Schuelzgen et al., Phys Rev. Lett 82: 2346-2349 (1999)</a:t>
            </a:r>
          </a:p>
        </p:txBody>
      </p:sp>
    </p:spTree>
    <p:extLst>
      <p:ext uri="{BB962C8B-B14F-4D97-AF65-F5344CB8AC3E}">
        <p14:creationId xmlns:p14="http://schemas.microsoft.com/office/powerpoint/2010/main" val="3066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5204620" y="1831975"/>
            <a:ext cx="1785937" cy="319405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4601370" y="1828801"/>
            <a:ext cx="3019425" cy="319246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098382" y="3429000"/>
            <a:ext cx="27844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4341019" y="3429000"/>
            <a:ext cx="1757362" cy="1665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646320" y="3492500"/>
            <a:ext cx="3317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539456" y="4841875"/>
            <a:ext cx="3317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787232" y="1198564"/>
            <a:ext cx="3778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6098381" y="841376"/>
            <a:ext cx="0" cy="25876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6098382" y="3429000"/>
            <a:ext cx="695325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69" y="2701925"/>
            <a:ext cx="40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5472907" y="3429000"/>
            <a:ext cx="625475" cy="1100138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1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94" y="3738563"/>
            <a:ext cx="43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2" name="Arc 14"/>
          <p:cNvSpPr>
            <a:spLocks/>
          </p:cNvSpPr>
          <p:nvPr/>
        </p:nvSpPr>
        <p:spPr bwMode="auto">
          <a:xfrm flipH="1" flipV="1">
            <a:off x="5466557" y="3429001"/>
            <a:ext cx="631825" cy="1590675"/>
          </a:xfrm>
          <a:custGeom>
            <a:avLst/>
            <a:gdLst>
              <a:gd name="T0" fmla="*/ 0 w 15390"/>
              <a:gd name="T1" fmla="*/ 0 h 21600"/>
              <a:gd name="T2" fmla="*/ 25939105 w 15390"/>
              <a:gd name="T3" fmla="*/ 34947056 h 21600"/>
              <a:gd name="T4" fmla="*/ 0 w 15390"/>
              <a:gd name="T5" fmla="*/ 1171410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90" h="21600" fill="none" extrusionOk="0">
                <a:moveTo>
                  <a:pt x="0" y="0"/>
                </a:moveTo>
                <a:cubicBezTo>
                  <a:pt x="5786" y="0"/>
                  <a:pt x="11330" y="2321"/>
                  <a:pt x="15390" y="6443"/>
                </a:cubicBezTo>
              </a:path>
              <a:path w="15390" h="21600" stroke="0" extrusionOk="0">
                <a:moveTo>
                  <a:pt x="0" y="0"/>
                </a:moveTo>
                <a:cubicBezTo>
                  <a:pt x="5786" y="0"/>
                  <a:pt x="11330" y="2321"/>
                  <a:pt x="15390" y="644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cmpd="dbl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579019" y="465139"/>
            <a:ext cx="41084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Energy conservation and 2 pi pulse propagation</a:t>
            </a:r>
          </a:p>
        </p:txBody>
      </p:sp>
      <p:pic>
        <p:nvPicPr>
          <p:cNvPr id="36880" name="Picture 1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7" y="5156200"/>
            <a:ext cx="22526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1" name="Arc 17"/>
          <p:cNvSpPr>
            <a:spLocks/>
          </p:cNvSpPr>
          <p:nvPr/>
        </p:nvSpPr>
        <p:spPr bwMode="auto">
          <a:xfrm flipH="1" flipV="1">
            <a:off x="5220494" y="1879601"/>
            <a:ext cx="838200" cy="3152775"/>
          </a:xfrm>
          <a:custGeom>
            <a:avLst/>
            <a:gdLst>
              <a:gd name="T0" fmla="*/ 0 w 21600"/>
              <a:gd name="T1" fmla="*/ 0 h 43146"/>
              <a:gd name="T2" fmla="*/ 2300975 w 21600"/>
              <a:gd name="T3" fmla="*/ 230380341 h 43146"/>
              <a:gd name="T4" fmla="*/ 0 w 21600"/>
              <a:gd name="T5" fmla="*/ 115334306 h 431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46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6"/>
                  <a:pt x="12836" y="42343"/>
                  <a:pt x="1527" y="43145"/>
                </a:cubicBezTo>
              </a:path>
              <a:path w="21600" h="43146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36"/>
                  <a:pt x="12836" y="42343"/>
                  <a:pt x="1527" y="43145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82" name="Picture 18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95" y="5597525"/>
            <a:ext cx="24098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3" name="Arc 19"/>
          <p:cNvSpPr>
            <a:spLocks/>
          </p:cNvSpPr>
          <p:nvPr/>
        </p:nvSpPr>
        <p:spPr bwMode="auto">
          <a:xfrm>
            <a:off x="6115845" y="1879600"/>
            <a:ext cx="847725" cy="3113088"/>
          </a:xfrm>
          <a:custGeom>
            <a:avLst/>
            <a:gdLst>
              <a:gd name="T0" fmla="*/ 0 w 21600"/>
              <a:gd name="T1" fmla="*/ 0 h 42399"/>
              <a:gd name="T2" fmla="*/ 8975288 w 21600"/>
              <a:gd name="T3" fmla="*/ 228574186 h 42399"/>
              <a:gd name="T4" fmla="*/ 0 w 21600"/>
              <a:gd name="T5" fmla="*/ 116446188 h 423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399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285"/>
                  <a:pt x="15153" y="39786"/>
                  <a:pt x="5827" y="42399"/>
                </a:cubicBezTo>
              </a:path>
              <a:path w="21600" h="42399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285"/>
                  <a:pt x="15153" y="39786"/>
                  <a:pt x="5827" y="4239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cmpd="dbl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94" y="1128713"/>
            <a:ext cx="91567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080794" y="488950"/>
            <a:ext cx="2563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AREA THEOREM</a:t>
            </a:r>
          </a:p>
        </p:txBody>
      </p:sp>
      <p:pic>
        <p:nvPicPr>
          <p:cNvPr id="23556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07" y="949325"/>
            <a:ext cx="221456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83313">
            <a:off x="3074195" y="328614"/>
            <a:ext cx="6097587" cy="660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166270" y="260350"/>
            <a:ext cx="50003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SELF-INDUCED TRANSPARENCY OFF RESONANCE</a:t>
            </a:r>
          </a:p>
        </p:txBody>
      </p:sp>
    </p:spTree>
    <p:extLst>
      <p:ext uri="{BB962C8B-B14F-4D97-AF65-F5344CB8AC3E}">
        <p14:creationId xmlns:p14="http://schemas.microsoft.com/office/powerpoint/2010/main" val="34548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3575" y="-62706"/>
            <a:ext cx="5956300" cy="789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42469" y="400050"/>
            <a:ext cx="49196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SELF-INDUCED TRANSPARENCY ON RESONANCE</a:t>
            </a:r>
          </a:p>
        </p:txBody>
      </p:sp>
    </p:spTree>
    <p:extLst>
      <p:ext uri="{BB962C8B-B14F-4D97-AF65-F5344CB8AC3E}">
        <p14:creationId xmlns:p14="http://schemas.microsoft.com/office/powerpoint/2010/main" val="12503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83313">
            <a:off x="3150395" y="328614"/>
            <a:ext cx="6097587" cy="660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242470" y="260350"/>
            <a:ext cx="49990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SELF-INDUCED TRANSPARENCY OFF RESONANCE</a:t>
            </a:r>
          </a:p>
        </p:txBody>
      </p:sp>
    </p:spTree>
    <p:extLst>
      <p:ext uri="{BB962C8B-B14F-4D97-AF65-F5344CB8AC3E}">
        <p14:creationId xmlns:p14="http://schemas.microsoft.com/office/powerpoint/2010/main" val="10851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758407" y="330200"/>
            <a:ext cx="4786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imes New Roman" panose="02020603050405020304" pitchFamily="18" charset="0"/>
              </a:rPr>
              <a:t>Sech solution – self preserving shape.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047082" y="1519239"/>
            <a:ext cx="70707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Self-induced transparency is one the first examples of soliton propagation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optics, based on coherent resonant propagation in an absorber.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applies mostly to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inhomogeneously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broadened systems, for which the (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undamped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Bloch's interaction equations apply.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derive here the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the steady state propagating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pulse, the 2 pi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the simpler narrow line limit.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extension to the inhomogeneous broadening case adds a lot of mathematics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little of physics.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therefore consider the system of Bloch's Maxwell equations in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slowly varying approximation, to be reduced to:</a:t>
            </a:r>
          </a:p>
        </p:txBody>
      </p:sp>
      <p:pic>
        <p:nvPicPr>
          <p:cNvPr id="28677" name="Picture 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95" y="4179889"/>
            <a:ext cx="416877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7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56" y="4475163"/>
            <a:ext cx="24145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8" name="Picture 1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82" y="6002339"/>
            <a:ext cx="1704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9" name="Line 11"/>
          <p:cNvSpPr>
            <a:spLocks noChangeShapeType="1"/>
          </p:cNvSpPr>
          <p:nvPr/>
        </p:nvSpPr>
        <p:spPr bwMode="auto">
          <a:xfrm rot="5400000">
            <a:off x="7671594" y="5818188"/>
            <a:ext cx="37465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00" name="Group 12"/>
          <p:cNvGrpSpPr>
            <a:grpSpLocks/>
          </p:cNvGrpSpPr>
          <p:nvPr/>
        </p:nvGrpSpPr>
        <p:grpSpPr bwMode="auto">
          <a:xfrm>
            <a:off x="6022181" y="4391025"/>
            <a:ext cx="1117600" cy="425450"/>
            <a:chOff x="2954" y="403"/>
            <a:chExt cx="704" cy="268"/>
          </a:xfrm>
        </p:grpSpPr>
        <p:sp>
          <p:nvSpPr>
            <p:cNvPr id="28682" name="Line 13"/>
            <p:cNvSpPr>
              <a:spLocks noChangeShapeType="1"/>
            </p:cNvSpPr>
            <p:nvPr/>
          </p:nvSpPr>
          <p:spPr bwMode="auto">
            <a:xfrm>
              <a:off x="3139" y="671"/>
              <a:ext cx="466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2954" y="403"/>
              <a:ext cx="7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relaxation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28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82" y="185739"/>
            <a:ext cx="416877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7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945" y="481013"/>
            <a:ext cx="2414587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70" y="2008189"/>
            <a:ext cx="1704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9" name="Line 5"/>
          <p:cNvSpPr>
            <a:spLocks noChangeShapeType="1"/>
          </p:cNvSpPr>
          <p:nvPr/>
        </p:nvSpPr>
        <p:spPr bwMode="auto">
          <a:xfrm rot="5400000">
            <a:off x="7863681" y="1824038"/>
            <a:ext cx="37465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6214269" y="396875"/>
            <a:ext cx="1117600" cy="425450"/>
            <a:chOff x="2954" y="403"/>
            <a:chExt cx="704" cy="268"/>
          </a:xfrm>
        </p:grpSpPr>
        <p:sp>
          <p:nvSpPr>
            <p:cNvPr id="29704" name="Line 7"/>
            <p:cNvSpPr>
              <a:spLocks noChangeShapeType="1"/>
            </p:cNvSpPr>
            <p:nvPr/>
          </p:nvSpPr>
          <p:spPr bwMode="auto">
            <a:xfrm>
              <a:off x="3139" y="671"/>
              <a:ext cx="466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2954" y="403"/>
              <a:ext cx="7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relaxation</a:t>
              </a:r>
            </a:p>
          </p:txBody>
        </p:sp>
      </p:grpSp>
      <p:pic>
        <p:nvPicPr>
          <p:cNvPr id="2" name="Picture 1" descr="\documentclass{article}\pagestyle{empty}&#10;\begin{document}&#10;the initial value for $w$ at $t = - \infty$ is&#10;$&#10;w_0  = -p N_0.&#10;$&#10;$p$ is the dipole moment of the transition, expectation value of the dipole&#10;moment operator $e{\bf r}$ between ground state and upper state of  the&#10;two level transition $\langle 0|e{\bf r}|1\rangle$&#10;In these equations, the light electric field is:&#10;$$&#10;E(z,t) = \frac{1}{2}\tilde{\cal E}(z,t) e^{i(\omega t - k z)} = \frac{1}{2}{\cal E}(z,t) e^{i[\omega t + \varphi(z,t) - k z]},&#10;$$&#10;&#10;The propagation equations are:&#10;\begin{center}&#10;%\fbox{%&#10;%\begin{Beqnarray}&#10;\begin{eqnarray}&#10;\frac{\partial {\cal  E}(z,t)}{\partial z} &amp; = &amp; - \frac{\mu_0&#10;\omega c}{2n}&#10;v(z,t) \nonumber \\&#10;\frac{\partial \varphi}{\partial z} &amp; = &amp; - \frac{\mu_0&#10;\omega c}{2n} \frac{u(z,t)}{{\cal E}(z,t)},\nonumber &#10;\end{eqnarray}&#10;%\end{Beqnarray}}&#10;\end{center}&#10;&#10;\end{document}&#10;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20119" y="2740026"/>
            <a:ext cx="7423150" cy="3744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42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6" y="877888"/>
            <a:ext cx="8102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3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433095" y="2044700"/>
            <a:ext cx="3343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LASER-MATTER INTERACTION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075906" y="2940050"/>
            <a:ext cx="4057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SIMPLIFIED MATTER: 2 LEVEL SYSTEMS</a:t>
            </a:r>
          </a:p>
        </p:txBody>
      </p:sp>
    </p:spTree>
    <p:extLst>
      <p:ext uri="{BB962C8B-B14F-4D97-AF65-F5344CB8AC3E}">
        <p14:creationId xmlns:p14="http://schemas.microsoft.com/office/powerpoint/2010/main" val="1729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06" y="3740150"/>
            <a:ext cx="77343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5987256" y="4308475"/>
            <a:ext cx="3317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1748" name="Oval 3"/>
          <p:cNvSpPr>
            <a:spLocks noChangeArrowheads="1"/>
          </p:cNvSpPr>
          <p:nvPr/>
        </p:nvSpPr>
        <p:spPr bwMode="auto">
          <a:xfrm>
            <a:off x="6049170" y="1295401"/>
            <a:ext cx="3019425" cy="319246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7546182" y="2895600"/>
            <a:ext cx="27844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 flipH="1">
            <a:off x="5788819" y="2895600"/>
            <a:ext cx="1757362" cy="1665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10094120" y="2959100"/>
            <a:ext cx="3317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235032" y="665164"/>
            <a:ext cx="3778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7546181" y="307976"/>
            <a:ext cx="0" cy="25876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546182" y="2895600"/>
            <a:ext cx="695325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669" y="2168525"/>
            <a:ext cx="40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6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3205163"/>
            <a:ext cx="43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2728119" y="261939"/>
            <a:ext cx="33893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 pi pulse propagation in an amplifier</a:t>
            </a:r>
          </a:p>
        </p:txBody>
      </p:sp>
      <p:pic>
        <p:nvPicPr>
          <p:cNvPr id="43024" name="Picture 1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57" y="5156200"/>
            <a:ext cx="22526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27" name="Arc 19"/>
          <p:cNvSpPr>
            <a:spLocks/>
          </p:cNvSpPr>
          <p:nvPr/>
        </p:nvSpPr>
        <p:spPr bwMode="auto">
          <a:xfrm>
            <a:off x="7563645" y="1346200"/>
            <a:ext cx="847725" cy="3113088"/>
          </a:xfrm>
          <a:custGeom>
            <a:avLst/>
            <a:gdLst>
              <a:gd name="T0" fmla="*/ 0 w 21600"/>
              <a:gd name="T1" fmla="*/ 0 h 42399"/>
              <a:gd name="T2" fmla="*/ 8975288 w 21600"/>
              <a:gd name="T3" fmla="*/ 228574186 h 42399"/>
              <a:gd name="T4" fmla="*/ 0 w 21600"/>
              <a:gd name="T5" fmla="*/ 116446188 h 423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399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285"/>
                  <a:pt x="15153" y="39786"/>
                  <a:pt x="5827" y="42399"/>
                </a:cubicBezTo>
              </a:path>
              <a:path w="21600" h="42399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285"/>
                  <a:pt x="15153" y="39786"/>
                  <a:pt x="5827" y="4239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cmpd="dbl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60" name="Picture 2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82" y="896939"/>
            <a:ext cx="416877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4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4"/>
          <p:cNvSpPr>
            <a:spLocks noChangeArrowheads="1"/>
          </p:cNvSpPr>
          <p:nvPr/>
        </p:nvSpPr>
        <p:spPr bwMode="auto">
          <a:xfrm>
            <a:off x="3694906" y="1831975"/>
            <a:ext cx="1785938" cy="3194050"/>
          </a:xfrm>
          <a:prstGeom prst="ellips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Oval 5"/>
          <p:cNvSpPr>
            <a:spLocks noChangeArrowheads="1"/>
          </p:cNvSpPr>
          <p:nvPr/>
        </p:nvSpPr>
        <p:spPr bwMode="auto">
          <a:xfrm>
            <a:off x="3091657" y="1828801"/>
            <a:ext cx="3019425" cy="319246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4588670" y="3429000"/>
            <a:ext cx="27844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 flipH="1">
            <a:off x="2831307" y="3429000"/>
            <a:ext cx="1757363" cy="1665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7136606" y="3492500"/>
            <a:ext cx="3321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3029744" y="4841875"/>
            <a:ext cx="3321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4277519" y="1198563"/>
            <a:ext cx="3786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 flipV="1">
            <a:off x="4588669" y="841376"/>
            <a:ext cx="0" cy="25876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2"/>
          <p:cNvSpPr>
            <a:spLocks noChangeShapeType="1"/>
          </p:cNvSpPr>
          <p:nvPr/>
        </p:nvSpPr>
        <p:spPr bwMode="auto">
          <a:xfrm>
            <a:off x="4588670" y="3429000"/>
            <a:ext cx="695325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9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56" y="2701925"/>
            <a:ext cx="40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0" name="Line 14"/>
          <p:cNvSpPr>
            <a:spLocks noChangeShapeType="1"/>
          </p:cNvSpPr>
          <p:nvPr/>
        </p:nvSpPr>
        <p:spPr bwMode="auto">
          <a:xfrm flipH="1">
            <a:off x="3963195" y="3429000"/>
            <a:ext cx="625475" cy="1100138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81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81" y="3738563"/>
            <a:ext cx="43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2" name="Arc 17"/>
          <p:cNvSpPr>
            <a:spLocks/>
          </p:cNvSpPr>
          <p:nvPr/>
        </p:nvSpPr>
        <p:spPr bwMode="auto">
          <a:xfrm flipH="1" flipV="1">
            <a:off x="3956845" y="3429001"/>
            <a:ext cx="631825" cy="1590675"/>
          </a:xfrm>
          <a:custGeom>
            <a:avLst/>
            <a:gdLst>
              <a:gd name="T0" fmla="*/ 0 w 15390"/>
              <a:gd name="T1" fmla="*/ 0 h 21600"/>
              <a:gd name="T2" fmla="*/ 25939105 w 15390"/>
              <a:gd name="T3" fmla="*/ 34947056 h 21600"/>
              <a:gd name="T4" fmla="*/ 0 w 15390"/>
              <a:gd name="T5" fmla="*/ 1171410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90" h="21600" fill="none" extrusionOk="0">
                <a:moveTo>
                  <a:pt x="0" y="0"/>
                </a:moveTo>
                <a:cubicBezTo>
                  <a:pt x="5786" y="0"/>
                  <a:pt x="11330" y="2321"/>
                  <a:pt x="15390" y="6443"/>
                </a:cubicBezTo>
              </a:path>
              <a:path w="15390" h="21600" stroke="0" extrusionOk="0">
                <a:moveTo>
                  <a:pt x="0" y="0"/>
                </a:moveTo>
                <a:cubicBezTo>
                  <a:pt x="5786" y="0"/>
                  <a:pt x="11330" y="2321"/>
                  <a:pt x="15390" y="644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cmpd="dbl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3883820" y="3419475"/>
            <a:ext cx="695325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Arc 19"/>
          <p:cNvSpPr>
            <a:spLocks/>
          </p:cNvSpPr>
          <p:nvPr/>
        </p:nvSpPr>
        <p:spPr bwMode="auto">
          <a:xfrm flipH="1" flipV="1">
            <a:off x="3942557" y="3471864"/>
            <a:ext cx="631825" cy="1590675"/>
          </a:xfrm>
          <a:custGeom>
            <a:avLst/>
            <a:gdLst>
              <a:gd name="T0" fmla="*/ 0 w 15390"/>
              <a:gd name="T1" fmla="*/ 0 h 21600"/>
              <a:gd name="T2" fmla="*/ 25939105 w 15390"/>
              <a:gd name="T3" fmla="*/ 34947056 h 21600"/>
              <a:gd name="T4" fmla="*/ 0 w 15390"/>
              <a:gd name="T5" fmla="*/ 1171410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90" h="21600" fill="none" extrusionOk="0">
                <a:moveTo>
                  <a:pt x="0" y="0"/>
                </a:moveTo>
                <a:cubicBezTo>
                  <a:pt x="5786" y="0"/>
                  <a:pt x="11330" y="2321"/>
                  <a:pt x="15390" y="6443"/>
                </a:cubicBezTo>
              </a:path>
              <a:path w="15390" h="21600" stroke="0" extrusionOk="0">
                <a:moveTo>
                  <a:pt x="0" y="0"/>
                </a:moveTo>
                <a:cubicBezTo>
                  <a:pt x="5786" y="0"/>
                  <a:pt x="11330" y="2321"/>
                  <a:pt x="15390" y="644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cmpd="dbl">
            <a:solidFill>
              <a:schemeClr val="accent2"/>
            </a:solidFill>
            <a:round/>
            <a:headEnd type="stealth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TextBox 16"/>
          <p:cNvSpPr txBox="1">
            <a:spLocks noChangeArrowheads="1"/>
          </p:cNvSpPr>
          <p:nvPr/>
        </p:nvSpPr>
        <p:spPr bwMode="auto">
          <a:xfrm>
            <a:off x="3694906" y="533400"/>
            <a:ext cx="3460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ZERO-AREA PULSE PROPAGATION</a:t>
            </a:r>
          </a:p>
        </p:txBody>
      </p:sp>
    </p:spTree>
    <p:extLst>
      <p:ext uri="{BB962C8B-B14F-4D97-AF65-F5344CB8AC3E}">
        <p14:creationId xmlns:p14="http://schemas.microsoft.com/office/powerpoint/2010/main" val="22595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95" y="355600"/>
            <a:ext cx="5807075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7"/>
          <p:cNvGraphicFramePr>
            <a:graphicFrameLocks noChangeAspect="1"/>
          </p:cNvGraphicFramePr>
          <p:nvPr/>
        </p:nvGraphicFramePr>
        <p:xfrm>
          <a:off x="3675856" y="246064"/>
          <a:ext cx="4857750" cy="628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5829233" imgH="7543800" progId="AcroExch.Document.7">
                  <p:embed/>
                </p:oleObj>
              </mc:Choice>
              <mc:Fallback>
                <p:oleObj name="Acrobat Document" r:id="rId3" imgW="5829233" imgH="7543800" progId="AcroExch.Document.7">
                  <p:embed/>
                  <p:pic>
                    <p:nvPicPr>
                      <p:cNvPr id="348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856" y="246064"/>
                        <a:ext cx="4857750" cy="628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4256" y="90488"/>
            <a:ext cx="4541838" cy="607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2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8338" y="-103981"/>
            <a:ext cx="5794375" cy="69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5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147">
            <a:off x="2713831" y="950914"/>
            <a:ext cx="6002338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8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794" y="71120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TexPoint fonts used in EMF.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Read the TexPoint manual before you delete this box.: </a:t>
            </a:r>
            <a:r>
              <a:rPr lang="en-US" altLang="en-US" sz="2400">
                <a:latin typeface="cmr10" pitchFamily="34" charset="0"/>
              </a:rPr>
              <a:t>A</a:t>
            </a:r>
            <a:r>
              <a:rPr lang="en-US" altLang="en-US" sz="2400">
                <a:latin typeface="cmmi10" pitchFamily="34" charset="0"/>
              </a:rPr>
              <a:t>A</a:t>
            </a:r>
            <a:r>
              <a:rPr lang="en-US" altLang="en-US" sz="2400">
                <a:latin typeface="cmr7" pitchFamily="34" charset="0"/>
              </a:rPr>
              <a:t>A</a:t>
            </a:r>
            <a:r>
              <a:rPr lang="en-US" altLang="en-US" sz="2400">
                <a:latin typeface="cmsy10orig" pitchFamily="34" charset="0"/>
              </a:rPr>
              <a:t>A</a:t>
            </a:r>
            <a:r>
              <a:rPr lang="en-US" altLang="en-US" sz="2400">
                <a:latin typeface="cmmi7" pitchFamily="34" charset="0"/>
              </a:rPr>
              <a:t>A</a:t>
            </a:r>
            <a:r>
              <a:rPr lang="en-US" altLang="en-US" sz="2400">
                <a:latin typeface="cmbx10" pitchFamily="34" charset="0"/>
              </a:rPr>
              <a:t>A</a:t>
            </a:r>
            <a:r>
              <a:rPr lang="en-US" altLang="en-US" sz="2400">
                <a:latin typeface="cmsy7" pitchFamily="34" charset="0"/>
              </a:rPr>
              <a:t>A</a:t>
            </a: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3502819" y="263525"/>
            <a:ext cx="5186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COLLISION BROADENING, NATURAL LINE BROADENNG, AND INHOMOGENEOUS BROADENING</a:t>
            </a:r>
          </a:p>
        </p:txBody>
      </p:sp>
      <p:pic>
        <p:nvPicPr>
          <p:cNvPr id="38916" name="Picture 4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4" y="1363664"/>
            <a:ext cx="6043612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Box 2"/>
          <p:cNvSpPr txBox="1">
            <a:spLocks noChangeArrowheads="1"/>
          </p:cNvSpPr>
          <p:nvPr/>
        </p:nvSpPr>
        <p:spPr bwMode="auto">
          <a:xfrm>
            <a:off x="8878095" y="2555875"/>
            <a:ext cx="341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Homogeneous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broadening</a:t>
            </a:r>
          </a:p>
        </p:txBody>
      </p:sp>
      <p:pic>
        <p:nvPicPr>
          <p:cNvPr id="9" name="Picture 8" descr="\documentclass{article}&#10;\usepackage{amsmath}&#10;\pagestyle{empty}&#10;\begin{document}&#10;&#10;$T_2 = 2 T_1$ for an isolated atom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868570" y="3176588"/>
            <a:ext cx="3290887" cy="215900"/>
          </a:xfrm>
          <a:prstGeom prst="rect">
            <a:avLst/>
          </a:prstGeom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94" y="5360988"/>
            <a:ext cx="44259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0" name="TextBox 5"/>
          <p:cNvSpPr txBox="1">
            <a:spLocks noChangeArrowheads="1"/>
          </p:cNvSpPr>
          <p:nvPr/>
        </p:nvSpPr>
        <p:spPr bwMode="auto">
          <a:xfrm>
            <a:off x="7311231" y="4398964"/>
            <a:ext cx="341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Inhomogeneous broadening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312944" y="4892675"/>
            <a:ext cx="119062" cy="57785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34770" y="2740025"/>
            <a:ext cx="3716337" cy="750888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030244" y="2740025"/>
            <a:ext cx="1706562" cy="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853906" y="1901825"/>
            <a:ext cx="2806700" cy="838200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documentclass{article}&#10;\usepackage{amsmath}&#10;\pagestyle{empty}&#10;\begin{document}&#10;Spontaneous emission rate $\frac{1}{T_1} = 2A_{21}$ \\&#10;= Einstein coefficient of spontaneous emission.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9645" y="4322763"/>
            <a:ext cx="5138737" cy="56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9-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31" y="2065339"/>
            <a:ext cx="91440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257007" y="593725"/>
            <a:ext cx="200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Photon Echoes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445545" y="5159376"/>
            <a:ext cx="4331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-- does not need </a:t>
            </a:r>
            <a:r>
              <a:rPr lang="en-US" altLang="en-US" sz="2400">
                <a:latin typeface="Symbol" panose="05050102010706020507" pitchFamily="18" charset="2"/>
              </a:rPr>
              <a:t>p/2 </a:t>
            </a:r>
            <a:r>
              <a:rPr lang="en-US" altLang="en-US" sz="2400">
                <a:latin typeface="Times New Roman" panose="02020603050405020304" pitchFamily="18" charset="0"/>
              </a:rPr>
              <a:t>and </a:t>
            </a:r>
            <a:r>
              <a:rPr lang="en-US" altLang="en-US" sz="2400">
                <a:latin typeface="Symbol" panose="05050102010706020507" pitchFamily="18" charset="2"/>
              </a:rPr>
              <a:t>p</a:t>
            </a:r>
            <a:r>
              <a:rPr lang="en-US" altLang="en-US" sz="2400">
                <a:latin typeface="Times New Roman" panose="02020603050405020304" pitchFamily="18" charset="0"/>
              </a:rPr>
              <a:t>  pulses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7742" y="569187"/>
            <a:ext cx="86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TRANSIENT INTERACTION OF LIGHT WITH A TWO LEVEL SYSTEM EVOLVES TOWARDS STEADY STATE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7742" y="2205330"/>
            <a:ext cx="86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RATE EQUATIONS AND CLASSICAL LINEAR POLARIZATION ARE SUCCESSIVE STEPS OF THAT EVOLUTION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\documentclass{article}&#10;\usepackage{amsmath}&#10;\pagestyle{empty}&#10;\begin{document}&#10;\noindent&#10;First step: times $t \gg T_2$: Rate equations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71" y="3552984"/>
            <a:ext cx="5871258" cy="28848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\noindent&#10;Next step: times $t \gg T_1$: Linear polarization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71" y="4398550"/>
            <a:ext cx="6464155" cy="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647531" y="825501"/>
            <a:ext cx="1073150" cy="1863725"/>
            <a:chOff x="5632450" y="824753"/>
            <a:chExt cx="1073150" cy="1864659"/>
          </a:xfrm>
        </p:grpSpPr>
        <p:sp>
          <p:nvSpPr>
            <p:cNvPr id="34839" name="TextBox 1"/>
            <p:cNvSpPr txBox="1">
              <a:spLocks noChangeArrowheads="1"/>
            </p:cNvSpPr>
            <p:nvPr/>
          </p:nvSpPr>
          <p:spPr bwMode="auto">
            <a:xfrm>
              <a:off x="5632450" y="824753"/>
              <a:ext cx="107315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 atom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 level system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ground state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5916613" y="2573467"/>
              <a:ext cx="173037" cy="1159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483769" y="2297114"/>
            <a:ext cx="1954212" cy="338137"/>
            <a:chOff x="3469341" y="2296886"/>
            <a:chExt cx="1954306" cy="33855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69341" y="2573452"/>
              <a:ext cx="1954306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8" name="TextBox 7"/>
            <p:cNvSpPr txBox="1">
              <a:spLocks noChangeArrowheads="1"/>
            </p:cNvSpPr>
            <p:nvPr/>
          </p:nvSpPr>
          <p:spPr bwMode="auto">
            <a:xfrm>
              <a:off x="3469341" y="2296886"/>
              <a:ext cx="10342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 photons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598444" y="2368550"/>
            <a:ext cx="1954212" cy="585788"/>
            <a:chOff x="6582709" y="2369292"/>
            <a:chExt cx="1954306" cy="58477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582709" y="2645039"/>
              <a:ext cx="1954306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6" name="TextBox 9"/>
            <p:cNvSpPr txBox="1">
              <a:spLocks noChangeArrowheads="1"/>
            </p:cNvSpPr>
            <p:nvPr/>
          </p:nvSpPr>
          <p:spPr bwMode="auto">
            <a:xfrm>
              <a:off x="6582709" y="2369292"/>
              <a:ext cx="11058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 photons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880644" y="3833813"/>
            <a:ext cx="1954212" cy="584200"/>
            <a:chOff x="3865768" y="3833938"/>
            <a:chExt cx="1954306" cy="5847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865768" y="4110435"/>
              <a:ext cx="1954306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4" name="TextBox 13"/>
            <p:cNvSpPr txBox="1">
              <a:spLocks noChangeArrowheads="1"/>
            </p:cNvSpPr>
            <p:nvPr/>
          </p:nvSpPr>
          <p:spPr bwMode="auto">
            <a:xfrm>
              <a:off x="3865768" y="3833938"/>
              <a:ext cx="11058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N-1 photons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631782" y="3829050"/>
            <a:ext cx="1954213" cy="338138"/>
            <a:chOff x="6617064" y="3828963"/>
            <a:chExt cx="1954306" cy="3385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617064" y="4105528"/>
              <a:ext cx="1954306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2" name="TextBox 15"/>
            <p:cNvSpPr txBox="1">
              <a:spLocks noChangeArrowheads="1"/>
            </p:cNvSpPr>
            <p:nvPr/>
          </p:nvSpPr>
          <p:spPr bwMode="auto">
            <a:xfrm>
              <a:off x="6617064" y="3828963"/>
              <a:ext cx="10342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 photons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725319" y="2846389"/>
            <a:ext cx="995362" cy="1279525"/>
            <a:chOff x="5709622" y="2846565"/>
            <a:chExt cx="995978" cy="1279761"/>
          </a:xfrm>
        </p:grpSpPr>
        <p:sp>
          <p:nvSpPr>
            <p:cNvPr id="11" name="Oval 10"/>
            <p:cNvSpPr/>
            <p:nvPr/>
          </p:nvSpPr>
          <p:spPr>
            <a:xfrm>
              <a:off x="6003491" y="4010417"/>
              <a:ext cx="173145" cy="11590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29" name="TextBox 11"/>
            <p:cNvSpPr txBox="1">
              <a:spLocks noChangeArrowheads="1"/>
            </p:cNvSpPr>
            <p:nvPr/>
          </p:nvSpPr>
          <p:spPr bwMode="auto">
            <a:xfrm>
              <a:off x="5709622" y="3178788"/>
              <a:ext cx="99597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Atom in excited state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03491" y="2846565"/>
              <a:ext cx="0" cy="269925"/>
            </a:xfrm>
            <a:prstGeom prst="line">
              <a:avLst/>
            </a:prstGeom>
            <a:ln w="38100" cmpd="dbl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653881" y="4238626"/>
            <a:ext cx="1073150" cy="1927225"/>
            <a:chOff x="5639547" y="4239049"/>
            <a:chExt cx="1073150" cy="1926347"/>
          </a:xfrm>
        </p:grpSpPr>
        <p:sp>
          <p:nvSpPr>
            <p:cNvPr id="34825" name="TextBox 16"/>
            <p:cNvSpPr txBox="1">
              <a:spLocks noChangeArrowheads="1"/>
            </p:cNvSpPr>
            <p:nvPr/>
          </p:nvSpPr>
          <p:spPr bwMode="auto">
            <a:xfrm>
              <a:off x="5639547" y="4615487"/>
              <a:ext cx="107315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 atom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 level system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ground state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950697" y="6049562"/>
              <a:ext cx="173038" cy="1158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123735" y="4239049"/>
              <a:ext cx="0" cy="269752"/>
            </a:xfrm>
            <a:prstGeom prst="line">
              <a:avLst/>
            </a:prstGeom>
            <a:ln w="38100" cmpd="dbl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6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423570" y="403225"/>
            <a:ext cx="2801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RATE EQUATIONS</a:t>
            </a:r>
          </a:p>
        </p:txBody>
      </p:sp>
      <p:pic>
        <p:nvPicPr>
          <p:cNvPr id="6" name="Picture 5" descr="\documentclass{article}\pagestyle{empty}&#10;\begin{document}&#10;\begin{eqnarray}&#10;\dot{u} &amp; = &amp; \Delta \omega v- \frac{u}{T_2} \approx 0&#10;\nonumber \\&#10;\dot{v} &amp; = &amp; - \Delta \omega u -&#10;\kappa {\cal E} w - \frac{v}{T_2}  \approx 0&#10;\nonumber \\&#10;\dot{w} &amp; = &amp; \kappa {\cal E} v - \frac{w - w_0}{T_1} \nonumber&#10;\end{eqnarray}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9456" y="992188"/>
            <a:ext cx="4808538" cy="2366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3" name="Picture 2" descr="\documentclass{article}&#10;\usepackage{amsmath}&#10;\pagestyle{empty}&#10;\begin{document}&#10;$u = -\frac{\Delta \omega T_2 \kappa {\cal E}T_2 w}{1 + \Delta \omega^2 T_2^2}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04857" y="1173164"/>
            <a:ext cx="3355975" cy="693737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$v = -\frac{ \kappa {\cal E}T_2 w}{1 + \Delta \omega^2 T_2^2}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04856" y="2117725"/>
            <a:ext cx="2909888" cy="692150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$\dot{w} = -\frac{ \kappa^2 {\cal E}^2 T_1 T_2 w}{(1 + \Delta \omega^2 T_2^2)T_1} - \frac{w - w_0}{T_1}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93344" y="3903663"/>
            <a:ext cx="5389562" cy="755650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$\dot{w} = -\frac{ I w}{I_s T_1} - \frac{w - w_0}{T_1}$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075906" y="5341938"/>
            <a:ext cx="3797300" cy="6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1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$\dot{w} = -\frac{ I w}{I_s T_1} - \frac{w - w_0}{T_1}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18419" y="1323976"/>
            <a:ext cx="3797300" cy="614363"/>
          </a:xfrm>
          <a:prstGeom prst="rect">
            <a:avLst/>
          </a:prstGeom>
        </p:spPr>
      </p:pic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423570" y="287338"/>
            <a:ext cx="2801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RATE EQUATIONS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6525420" y="2700338"/>
            <a:ext cx="5126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Saturation field such that its Rabi frequency is geometric average of 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697706" y="2665414"/>
            <a:ext cx="5126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You can never have population inversion</a:t>
            </a:r>
          </a:p>
        </p:txBody>
      </p:sp>
      <p:pic>
        <p:nvPicPr>
          <p:cNvPr id="7" name="Picture 6" descr="\documentclass{article}&#10;\usepackage{amsmath}&#10;\pagestyle{empty}&#10;\begin{document}&#10;Steady state solution: &#10;$ w = \frac{w_0}{1 + \frac{I}{I_s}}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7706" y="3390901"/>
            <a:ext cx="4235450" cy="4492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070769" y="4279901"/>
            <a:ext cx="0" cy="2155825"/>
          </a:xfrm>
          <a:prstGeom prst="line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9719" y="5368925"/>
            <a:ext cx="6254750" cy="0"/>
          </a:xfrm>
          <a:prstGeom prst="line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70769" y="4624388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2831" y="6103938"/>
            <a:ext cx="520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10444" y="6037264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5981" y="6035676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91407" y="4860925"/>
            <a:ext cx="3038475" cy="1212850"/>
          </a:xfrm>
          <a:custGeom>
            <a:avLst/>
            <a:gdLst>
              <a:gd name="connsiteX0" fmla="*/ 0 w 3037114"/>
              <a:gd name="connsiteY0" fmla="*/ 1212336 h 1212336"/>
              <a:gd name="connsiteX1" fmla="*/ 206828 w 3037114"/>
              <a:gd name="connsiteY1" fmla="*/ 1081708 h 1212336"/>
              <a:gd name="connsiteX2" fmla="*/ 272143 w 3037114"/>
              <a:gd name="connsiteY2" fmla="*/ 1005508 h 1212336"/>
              <a:gd name="connsiteX3" fmla="*/ 413657 w 3037114"/>
              <a:gd name="connsiteY3" fmla="*/ 711593 h 1212336"/>
              <a:gd name="connsiteX4" fmla="*/ 576943 w 3037114"/>
              <a:gd name="connsiteY4" fmla="*/ 319708 h 1212336"/>
              <a:gd name="connsiteX5" fmla="*/ 631371 w 3037114"/>
              <a:gd name="connsiteY5" fmla="*/ 123765 h 1212336"/>
              <a:gd name="connsiteX6" fmla="*/ 783771 w 3037114"/>
              <a:gd name="connsiteY6" fmla="*/ 4022 h 1212336"/>
              <a:gd name="connsiteX7" fmla="*/ 957943 w 3037114"/>
              <a:gd name="connsiteY7" fmla="*/ 47565 h 1212336"/>
              <a:gd name="connsiteX8" fmla="*/ 1077686 w 3037114"/>
              <a:gd name="connsiteY8" fmla="*/ 232622 h 1212336"/>
              <a:gd name="connsiteX9" fmla="*/ 1240971 w 3037114"/>
              <a:gd name="connsiteY9" fmla="*/ 580965 h 1212336"/>
              <a:gd name="connsiteX10" fmla="*/ 1415143 w 3037114"/>
              <a:gd name="connsiteY10" fmla="*/ 755136 h 1212336"/>
              <a:gd name="connsiteX11" fmla="*/ 1491343 w 3037114"/>
              <a:gd name="connsiteY11" fmla="*/ 907536 h 1212336"/>
              <a:gd name="connsiteX12" fmla="*/ 1719943 w 3037114"/>
              <a:gd name="connsiteY12" fmla="*/ 961965 h 1212336"/>
              <a:gd name="connsiteX13" fmla="*/ 2035628 w 3037114"/>
              <a:gd name="connsiteY13" fmla="*/ 809565 h 1212336"/>
              <a:gd name="connsiteX14" fmla="*/ 2166257 w 3037114"/>
              <a:gd name="connsiteY14" fmla="*/ 744251 h 1212336"/>
              <a:gd name="connsiteX15" fmla="*/ 2427514 w 3037114"/>
              <a:gd name="connsiteY15" fmla="*/ 798679 h 1212336"/>
              <a:gd name="connsiteX16" fmla="*/ 2699657 w 3037114"/>
              <a:gd name="connsiteY16" fmla="*/ 863993 h 1212336"/>
              <a:gd name="connsiteX17" fmla="*/ 3037114 w 3037114"/>
              <a:gd name="connsiteY17" fmla="*/ 874879 h 12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7114" h="1212336">
                <a:moveTo>
                  <a:pt x="0" y="1212336"/>
                </a:moveTo>
                <a:cubicBezTo>
                  <a:pt x="80735" y="1164257"/>
                  <a:pt x="161471" y="1116179"/>
                  <a:pt x="206828" y="1081708"/>
                </a:cubicBezTo>
                <a:cubicBezTo>
                  <a:pt x="252185" y="1047237"/>
                  <a:pt x="237671" y="1067194"/>
                  <a:pt x="272143" y="1005508"/>
                </a:cubicBezTo>
                <a:cubicBezTo>
                  <a:pt x="306615" y="943822"/>
                  <a:pt x="362857" y="825893"/>
                  <a:pt x="413657" y="711593"/>
                </a:cubicBezTo>
                <a:cubicBezTo>
                  <a:pt x="464457" y="597293"/>
                  <a:pt x="540657" y="417679"/>
                  <a:pt x="576943" y="319708"/>
                </a:cubicBezTo>
                <a:cubicBezTo>
                  <a:pt x="613229" y="221737"/>
                  <a:pt x="596900" y="176379"/>
                  <a:pt x="631371" y="123765"/>
                </a:cubicBezTo>
                <a:cubicBezTo>
                  <a:pt x="665842" y="71151"/>
                  <a:pt x="729342" y="16722"/>
                  <a:pt x="783771" y="4022"/>
                </a:cubicBezTo>
                <a:cubicBezTo>
                  <a:pt x="838200" y="-8678"/>
                  <a:pt x="908957" y="9465"/>
                  <a:pt x="957943" y="47565"/>
                </a:cubicBezTo>
                <a:cubicBezTo>
                  <a:pt x="1006929" y="85665"/>
                  <a:pt x="1030515" y="143722"/>
                  <a:pt x="1077686" y="232622"/>
                </a:cubicBezTo>
                <a:cubicBezTo>
                  <a:pt x="1124857" y="321522"/>
                  <a:pt x="1184728" y="493879"/>
                  <a:pt x="1240971" y="580965"/>
                </a:cubicBezTo>
                <a:cubicBezTo>
                  <a:pt x="1297214" y="668051"/>
                  <a:pt x="1373414" y="700708"/>
                  <a:pt x="1415143" y="755136"/>
                </a:cubicBezTo>
                <a:cubicBezTo>
                  <a:pt x="1456872" y="809564"/>
                  <a:pt x="1440543" y="873065"/>
                  <a:pt x="1491343" y="907536"/>
                </a:cubicBezTo>
                <a:cubicBezTo>
                  <a:pt x="1542143" y="942007"/>
                  <a:pt x="1629229" y="978294"/>
                  <a:pt x="1719943" y="961965"/>
                </a:cubicBezTo>
                <a:cubicBezTo>
                  <a:pt x="1810657" y="945636"/>
                  <a:pt x="1961242" y="845851"/>
                  <a:pt x="2035628" y="809565"/>
                </a:cubicBezTo>
                <a:cubicBezTo>
                  <a:pt x="2110014" y="773279"/>
                  <a:pt x="2100943" y="746065"/>
                  <a:pt x="2166257" y="744251"/>
                </a:cubicBezTo>
                <a:cubicBezTo>
                  <a:pt x="2231571" y="742437"/>
                  <a:pt x="2338614" y="778722"/>
                  <a:pt x="2427514" y="798679"/>
                </a:cubicBezTo>
                <a:cubicBezTo>
                  <a:pt x="2516414" y="818636"/>
                  <a:pt x="2598057" y="851293"/>
                  <a:pt x="2699657" y="863993"/>
                </a:cubicBezTo>
                <a:cubicBezTo>
                  <a:pt x="2801257" y="876693"/>
                  <a:pt x="2919185" y="875786"/>
                  <a:pt x="3037114" y="8748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22" name="TextBox 14"/>
          <p:cNvSpPr txBox="1">
            <a:spLocks noChangeArrowheads="1"/>
          </p:cNvSpPr>
          <p:nvPr/>
        </p:nvSpPr>
        <p:spPr bwMode="auto">
          <a:xfrm>
            <a:off x="6403182" y="3444875"/>
            <a:ext cx="512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It takes higher power to saturate off resonance.</a:t>
            </a:r>
          </a:p>
        </p:txBody>
      </p:sp>
      <p:sp>
        <p:nvSpPr>
          <p:cNvPr id="43023" name="TextBox 15"/>
          <p:cNvSpPr txBox="1">
            <a:spLocks noChangeArrowheads="1"/>
          </p:cNvSpPr>
          <p:nvPr/>
        </p:nvSpPr>
        <p:spPr bwMode="auto">
          <a:xfrm>
            <a:off x="762795" y="2181225"/>
            <a:ext cx="512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is the saturation power..</a:t>
            </a:r>
          </a:p>
        </p:txBody>
      </p:sp>
      <p:pic>
        <p:nvPicPr>
          <p:cNvPr id="17" name="Picture 16" descr="\documentclass{article}&#10;\usepackage{amsmath}&#10;\pagestyle{empty}&#10;\begin{document}&#10;$\dot{w} = -\frac{ \kappa^2 {\cal E}^2 T_1 T_2 w}{(1 + \Delta \omega^2 T_2^2)T_1} - \frac{w - w_0}{T_1}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04732" y="1208088"/>
            <a:ext cx="5389563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5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7 -0.0037 0.00692 -0.00578 0.00888 -0.01111 C 0.0111 -0.01713 0.00992 -0.01458 0.01253 -0.01921 C 0.01279 -0.02083 0.01292 -0.02245 0.01331 -0.02384 C 0.01384 -0.02523 0.01475 -0.02569 0.01514 -0.02708 C 0.01606 -0.03009 0.01632 -0.03333 0.01697 -0.03657 C 0.01749 -0.03981 0.01801 -0.04398 0.01958 -0.04606 C 0.02036 -0.04722 0.02141 -0.04722 0.02232 -0.04768 C 0.02258 -0.0493 0.02271 -0.05115 0.02323 -0.05254 C 0.02363 -0.0537 0.02467 -0.05439 0.02506 -0.05555 C 0.02585 -0.05856 0.02624 -0.06203 0.02676 -0.06527 C 0.02715 -0.06666 0.02702 -0.06875 0.02767 -0.0699 L 0.0295 -0.07314 C 0.02976 -0.07477 0.03015 -0.07615 0.03041 -0.07777 C 0.03107 -0.08426 0.03107 -0.09074 0.03211 -0.09699 L 0.03394 -0.10648 C 0.0342 -0.1118 0.03433 -0.11713 0.03485 -0.12222 C 0.03537 -0.12824 0.03564 -0.12615 0.03759 -0.13032 C 0.04203 -0.14027 0.03681 -0.13055 0.04112 -0.13819 C 0.04138 -0.13981 0.04177 -0.1412 0.04203 -0.14305 C 0.04242 -0.14652 0.04203 -0.15069 0.04295 -0.15416 C 0.0436 -0.15671 0.04529 -0.15833 0.04647 -0.16041 L 0.05012 -0.16666 C 0.05091 -0.16782 0.05195 -0.16875 0.05273 -0.1699 C 0.05339 -0.17083 0.05378 -0.17222 0.05456 -0.17314 C 0.05548 -0.17407 0.06018 -0.17592 0.06083 -0.17615 C 0.06474 -0.17569 0.06866 -0.17592 0.07245 -0.17477 C 0.0744 -0.17407 0.07453 -0.16875 0.07519 -0.16666 C 0.07558 -0.16504 0.07649 -0.16365 0.07688 -0.16203 C 0.07727 -0.16041 0.07727 -0.15856 0.0778 -0.15717 C 0.07884 -0.15486 0.08015 -0.15301 0.08145 -0.15092 C 0.08197 -0.14977 0.08276 -0.14884 0.08315 -0.14768 L 0.0868 -0.13819 C 0.08733 -0.13657 0.08785 -0.13472 0.0885 -0.13333 L 0.09033 -0.13032 C 0.09255 -0.11828 0.08954 -0.1331 0.09307 -0.12083 C 0.09346 -0.11921 0.0932 -0.11713 0.09398 -0.11597 C 0.09464 -0.11481 0.09568 -0.11481 0.09659 -0.11435 C 0.10168 -0.10069 0.09555 -0.11805 0.09933 -0.10486 C 0.10181 -0.09606 0.10129 -0.10416 0.10286 -0.09051 C 0.10312 -0.08796 0.10351 -0.08518 0.10377 -0.08264 C 0.10403 -0.07939 0.10416 -0.07615 0.10469 -0.07314 C 0.10508 -0.0699 0.10586 -0.06666 0.10651 -0.06365 C 0.10677 -0.06203 0.10664 -0.05995 0.1073 -0.05879 C 0.10899 -0.05578 0.10978 -0.05486 0.11095 -0.05092 C 0.11134 -0.0493 0.11134 -0.04768 0.11187 -0.04606 C 0.11226 -0.0449 0.11291 -0.04398 0.11356 -0.04305 C 0.11813 -0.03657 0.11435 -0.04305 0.11983 -0.03657 C 0.12466 -0.03102 0.11774 -0.03518 0.12531 -0.03194 C 0.12596 -0.03194 0.13758 -0.03217 0.14137 -0.03495 C 0.14241 -0.03588 0.14306 -0.0375 0.14411 -0.03819 C 0.1458 -0.03958 0.14946 -0.04143 0.14946 -0.04143 C 0.14972 -0.04305 0.14959 -0.0449 0.15037 -0.04606 C 0.15102 -0.04722 0.1522 -0.04676 0.15298 -0.04768 C 0.15912 -0.05416 0.14985 -0.04791 0.15742 -0.05254 C 0.15807 -0.05347 0.15847 -0.05555 0.15925 -0.05555 C 0.18744 -0.05694 0.1817 -0.05995 0.19423 -0.05254 C 0.19501 -0.05139 0.1958 -0.04977 0.19684 -0.0493 C 0.20037 -0.04768 0.20754 -0.04606 0.20754 -0.04606 C 0.21916 -0.03935 0.20728 -0.04583 0.21747 -0.04143 C 0.21838 -0.04097 0.21916 -0.03981 0.22008 -0.03981 C 0.23887 -0.03935 0.25767 -0.03981 0.2766 -0.03981 L 0.2766 -0.03981 " pathEditMode="relative" ptsTypes="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652170" y="441325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LINEAR OPTICS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80569" y="1184275"/>
            <a:ext cx="5497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= steady state solution of Bloch’s equations</a:t>
            </a:r>
          </a:p>
        </p:txBody>
      </p:sp>
      <p:pic>
        <p:nvPicPr>
          <p:cNvPr id="8" name="Picture 7" descr="\documentclass{article}&#10;\usepackage{amsmath}&#10;\pagestyle{empty}&#10;\begin{document}&#10;$u = - \frac{\Delta \omega T_2 \ \kappa {\cal E}T_2 }&#10;{1 + \Delta \omega^2 T_2^2 + \kappa^2 {\cal E}^2 T_1T_2} w_0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15245" y="2032001"/>
            <a:ext cx="3754437" cy="485775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$v = - \frac{ \kappa {\cal E}T_2 }&#10;{1 + \Delta \omega^2 T_2^2 + \kappa^2 {\cal E}^2 T_1T_2} w_0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93019" y="2760663"/>
            <a:ext cx="3738562" cy="482600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$w =  \frac{ 1 + \Delta \omega^2 T_2^2 }&#10;{1 + \Delta \omega^2 T_2^2 + \kappa^2 {\cal E}^2 T_1T_2} w_0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93020" y="3448050"/>
            <a:ext cx="3557587" cy="56038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$w =  \frac{1 }&#10;{1 +  &#10;\frac{\kappa^2 {\cal E}^2 T_1T_2}{ 1 + \Delta \omega^2 T_2^2}} w_0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495257" y="4176713"/>
            <a:ext cx="3973513" cy="1079500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 &#10;$ w = \frac{w_0}{1 + \frac{I}{I_s}}$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47019" y="4395789"/>
            <a:ext cx="2120900" cy="763587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$I_s = I_{s0} (1 + \Delta \omega^2 T_2^2)$&#10;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47020" y="5481638"/>
            <a:ext cx="3519487" cy="423862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${\cal E}_s^2 = {\cal E}_{s0}^2 (1 + \Delta \omega^2 T_2^2)$&#10;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314281" y="5397500"/>
            <a:ext cx="3633788" cy="425450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${\cal E}_{s0} = \frac{1}{\sqrt{T_1 T_2}}$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803232" y="5962650"/>
            <a:ext cx="2352675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109119" y="307975"/>
            <a:ext cx="561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Small motions at the bottom of the sphere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95" y="1247775"/>
            <a:ext cx="61944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06" y="2724150"/>
            <a:ext cx="4859338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82" y="5229225"/>
            <a:ext cx="54324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004220" y="3851275"/>
            <a:ext cx="82248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The amplitude of the dipolar field that opposes the applied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field is proportional to the Fourier component of the applied field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 the dipole resonant frequency.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985170" y="6308725"/>
            <a:ext cx="858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Energy absorbed proportional to the intensity at resonance frequency</a:t>
            </a:r>
          </a:p>
        </p:txBody>
      </p:sp>
    </p:spTree>
    <p:extLst>
      <p:ext uri="{BB962C8B-B14F-4D97-AF65-F5344CB8AC3E}">
        <p14:creationId xmlns:p14="http://schemas.microsoft.com/office/powerpoint/2010/main" val="19708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\pagestyle{empty}&#10;\begin{document}&#10;$u  =  - \frac{ \Delta \omega T_2  \kappa {\cal E} T_2 w_0}{1 + \Delta \omega^2 T_2^2 +&#10;\kappa^2 {\cal E}^2 T_1 T_2}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05794" y="1130300"/>
            <a:ext cx="3656012" cy="534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46083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56" y="2551113"/>
            <a:ext cx="42227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\documentclass{article}\pagestyle{empty}&#10;\begin{document}&#10;$k = \frac{ \mu_0 \omega c}{2} \frac{ \Delta \omega T_2  \kappa T_2 w_0}{1 + \Delta \omega^2 T_2^2 +&#10;\kappa^2 {\cal E}^2 T_1 T_2}$&#10;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490119" y="3497264"/>
            <a:ext cx="4502150" cy="592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46085" name="Picture 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57" y="5103813"/>
            <a:ext cx="16922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6" name="Picture 1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81" y="4445000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1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423570" y="403225"/>
            <a:ext cx="2801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RATE EQUATIONS</a:t>
            </a:r>
          </a:p>
        </p:txBody>
      </p:sp>
      <p:pic>
        <p:nvPicPr>
          <p:cNvPr id="6" name="Picture 5" descr="\documentclass{article}\pagestyle{empty}&#10;\begin{document}&#10;\begin{eqnarray}&#10;\dot{u} &amp; = &amp; \Delta \omega v- \frac{u}{T_2} \approx 0&#10;\nonumber \\&#10;\dot{v} &amp; = &amp; - \Delta \omega u -&#10;\kappa {\cal E} w - \frac{v}{T_2}  \approx 0&#10;\nonumber \\&#10;\dot{w} &amp; = &amp; \kappa {\cal E} v - \frac{w - w_0}{T_1} \nonumber&#10;\end{eqnarray}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9456" y="992188"/>
            <a:ext cx="4808538" cy="2366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3" name="Picture 2" descr="\documentclass{article}&#10;\usepackage{amsmath}&#10;\pagestyle{empty}&#10;\begin{document}&#10;$u = -\frac{\Delta \omega T_2 \kappa {\cal E}T_2 w}{1 + \Delta \omega^2 T_2^2}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04857" y="1173164"/>
            <a:ext cx="3355975" cy="693737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$v = -\frac{ \kappa {\cal E}T_2 w}{1 + \Delta \omega^2 T_2^2}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04856" y="2117725"/>
            <a:ext cx="2909888" cy="692150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$\dot{w} = -\frac{ \kappa^2 {\cal E}^2 T_1 T_2 w}{(1 + \Delta \omega^2 T_2^2)T_1} - \frac{w - w_0}{T_1}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93344" y="3903663"/>
            <a:ext cx="5389562" cy="755650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$\dot{w} = -\frac{ I w}{I_s T_1} - \frac{w - w_0}{T_1}$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075906" y="5341938"/>
            <a:ext cx="3797300" cy="6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7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$\dot{w} = -\frac{ I w}{I_s T_1} - \frac{w - w_0}{T_1}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18419" y="1323976"/>
            <a:ext cx="3797300" cy="614363"/>
          </a:xfrm>
          <a:prstGeom prst="rect">
            <a:avLst/>
          </a:prstGeom>
        </p:spPr>
      </p:pic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423570" y="287338"/>
            <a:ext cx="2801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RATE EQUATIONS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6525420" y="2700338"/>
            <a:ext cx="5126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Saturation field such that its Rabi frequency is geometric average of 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697706" y="2665414"/>
            <a:ext cx="5126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You can never have population inversion</a:t>
            </a:r>
          </a:p>
        </p:txBody>
      </p:sp>
      <p:pic>
        <p:nvPicPr>
          <p:cNvPr id="7" name="Picture 6" descr="\documentclass{article}&#10;\usepackage{amsmath}&#10;\pagestyle{empty}&#10;\begin{document}&#10;Steady state solution: &#10;$ w = \frac{w_0}{1 + \frac{I}{I_s}}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7706" y="3390901"/>
            <a:ext cx="4235450" cy="4492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070769" y="4279901"/>
            <a:ext cx="0" cy="2155825"/>
          </a:xfrm>
          <a:prstGeom prst="line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9719" y="5368925"/>
            <a:ext cx="6254750" cy="0"/>
          </a:xfrm>
          <a:prstGeom prst="line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70769" y="4624388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2831" y="6103938"/>
            <a:ext cx="520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10444" y="6037264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5981" y="6035676"/>
            <a:ext cx="165100" cy="174625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91407" y="4860925"/>
            <a:ext cx="3038475" cy="1212850"/>
          </a:xfrm>
          <a:custGeom>
            <a:avLst/>
            <a:gdLst>
              <a:gd name="connsiteX0" fmla="*/ 0 w 3037114"/>
              <a:gd name="connsiteY0" fmla="*/ 1212336 h 1212336"/>
              <a:gd name="connsiteX1" fmla="*/ 206828 w 3037114"/>
              <a:gd name="connsiteY1" fmla="*/ 1081708 h 1212336"/>
              <a:gd name="connsiteX2" fmla="*/ 272143 w 3037114"/>
              <a:gd name="connsiteY2" fmla="*/ 1005508 h 1212336"/>
              <a:gd name="connsiteX3" fmla="*/ 413657 w 3037114"/>
              <a:gd name="connsiteY3" fmla="*/ 711593 h 1212336"/>
              <a:gd name="connsiteX4" fmla="*/ 576943 w 3037114"/>
              <a:gd name="connsiteY4" fmla="*/ 319708 h 1212336"/>
              <a:gd name="connsiteX5" fmla="*/ 631371 w 3037114"/>
              <a:gd name="connsiteY5" fmla="*/ 123765 h 1212336"/>
              <a:gd name="connsiteX6" fmla="*/ 783771 w 3037114"/>
              <a:gd name="connsiteY6" fmla="*/ 4022 h 1212336"/>
              <a:gd name="connsiteX7" fmla="*/ 957943 w 3037114"/>
              <a:gd name="connsiteY7" fmla="*/ 47565 h 1212336"/>
              <a:gd name="connsiteX8" fmla="*/ 1077686 w 3037114"/>
              <a:gd name="connsiteY8" fmla="*/ 232622 h 1212336"/>
              <a:gd name="connsiteX9" fmla="*/ 1240971 w 3037114"/>
              <a:gd name="connsiteY9" fmla="*/ 580965 h 1212336"/>
              <a:gd name="connsiteX10" fmla="*/ 1415143 w 3037114"/>
              <a:gd name="connsiteY10" fmla="*/ 755136 h 1212336"/>
              <a:gd name="connsiteX11" fmla="*/ 1491343 w 3037114"/>
              <a:gd name="connsiteY11" fmla="*/ 907536 h 1212336"/>
              <a:gd name="connsiteX12" fmla="*/ 1719943 w 3037114"/>
              <a:gd name="connsiteY12" fmla="*/ 961965 h 1212336"/>
              <a:gd name="connsiteX13" fmla="*/ 2035628 w 3037114"/>
              <a:gd name="connsiteY13" fmla="*/ 809565 h 1212336"/>
              <a:gd name="connsiteX14" fmla="*/ 2166257 w 3037114"/>
              <a:gd name="connsiteY14" fmla="*/ 744251 h 1212336"/>
              <a:gd name="connsiteX15" fmla="*/ 2427514 w 3037114"/>
              <a:gd name="connsiteY15" fmla="*/ 798679 h 1212336"/>
              <a:gd name="connsiteX16" fmla="*/ 2699657 w 3037114"/>
              <a:gd name="connsiteY16" fmla="*/ 863993 h 1212336"/>
              <a:gd name="connsiteX17" fmla="*/ 3037114 w 3037114"/>
              <a:gd name="connsiteY17" fmla="*/ 874879 h 12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7114" h="1212336">
                <a:moveTo>
                  <a:pt x="0" y="1212336"/>
                </a:moveTo>
                <a:cubicBezTo>
                  <a:pt x="80735" y="1164257"/>
                  <a:pt x="161471" y="1116179"/>
                  <a:pt x="206828" y="1081708"/>
                </a:cubicBezTo>
                <a:cubicBezTo>
                  <a:pt x="252185" y="1047237"/>
                  <a:pt x="237671" y="1067194"/>
                  <a:pt x="272143" y="1005508"/>
                </a:cubicBezTo>
                <a:cubicBezTo>
                  <a:pt x="306615" y="943822"/>
                  <a:pt x="362857" y="825893"/>
                  <a:pt x="413657" y="711593"/>
                </a:cubicBezTo>
                <a:cubicBezTo>
                  <a:pt x="464457" y="597293"/>
                  <a:pt x="540657" y="417679"/>
                  <a:pt x="576943" y="319708"/>
                </a:cubicBezTo>
                <a:cubicBezTo>
                  <a:pt x="613229" y="221737"/>
                  <a:pt x="596900" y="176379"/>
                  <a:pt x="631371" y="123765"/>
                </a:cubicBezTo>
                <a:cubicBezTo>
                  <a:pt x="665842" y="71151"/>
                  <a:pt x="729342" y="16722"/>
                  <a:pt x="783771" y="4022"/>
                </a:cubicBezTo>
                <a:cubicBezTo>
                  <a:pt x="838200" y="-8678"/>
                  <a:pt x="908957" y="9465"/>
                  <a:pt x="957943" y="47565"/>
                </a:cubicBezTo>
                <a:cubicBezTo>
                  <a:pt x="1006929" y="85665"/>
                  <a:pt x="1030515" y="143722"/>
                  <a:pt x="1077686" y="232622"/>
                </a:cubicBezTo>
                <a:cubicBezTo>
                  <a:pt x="1124857" y="321522"/>
                  <a:pt x="1184728" y="493879"/>
                  <a:pt x="1240971" y="580965"/>
                </a:cubicBezTo>
                <a:cubicBezTo>
                  <a:pt x="1297214" y="668051"/>
                  <a:pt x="1373414" y="700708"/>
                  <a:pt x="1415143" y="755136"/>
                </a:cubicBezTo>
                <a:cubicBezTo>
                  <a:pt x="1456872" y="809564"/>
                  <a:pt x="1440543" y="873065"/>
                  <a:pt x="1491343" y="907536"/>
                </a:cubicBezTo>
                <a:cubicBezTo>
                  <a:pt x="1542143" y="942007"/>
                  <a:pt x="1629229" y="978294"/>
                  <a:pt x="1719943" y="961965"/>
                </a:cubicBezTo>
                <a:cubicBezTo>
                  <a:pt x="1810657" y="945636"/>
                  <a:pt x="1961242" y="845851"/>
                  <a:pt x="2035628" y="809565"/>
                </a:cubicBezTo>
                <a:cubicBezTo>
                  <a:pt x="2110014" y="773279"/>
                  <a:pt x="2100943" y="746065"/>
                  <a:pt x="2166257" y="744251"/>
                </a:cubicBezTo>
                <a:cubicBezTo>
                  <a:pt x="2231571" y="742437"/>
                  <a:pt x="2338614" y="778722"/>
                  <a:pt x="2427514" y="798679"/>
                </a:cubicBezTo>
                <a:cubicBezTo>
                  <a:pt x="2516414" y="818636"/>
                  <a:pt x="2598057" y="851293"/>
                  <a:pt x="2699657" y="863993"/>
                </a:cubicBezTo>
                <a:cubicBezTo>
                  <a:pt x="2801257" y="876693"/>
                  <a:pt x="2919185" y="875786"/>
                  <a:pt x="3037114" y="8748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42" name="TextBox 14"/>
          <p:cNvSpPr txBox="1">
            <a:spLocks noChangeArrowheads="1"/>
          </p:cNvSpPr>
          <p:nvPr/>
        </p:nvSpPr>
        <p:spPr bwMode="auto">
          <a:xfrm>
            <a:off x="6403182" y="3444875"/>
            <a:ext cx="512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It takes higher power to saturate off resonance.</a:t>
            </a:r>
          </a:p>
        </p:txBody>
      </p:sp>
      <p:sp>
        <p:nvSpPr>
          <p:cNvPr id="48143" name="TextBox 15"/>
          <p:cNvSpPr txBox="1">
            <a:spLocks noChangeArrowheads="1"/>
          </p:cNvSpPr>
          <p:nvPr/>
        </p:nvSpPr>
        <p:spPr bwMode="auto">
          <a:xfrm>
            <a:off x="762795" y="2181225"/>
            <a:ext cx="512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is the saturation power..</a:t>
            </a:r>
          </a:p>
        </p:txBody>
      </p:sp>
      <p:pic>
        <p:nvPicPr>
          <p:cNvPr id="17" name="Picture 16" descr="\documentclass{article}&#10;\usepackage{amsmath}&#10;\pagestyle{empty}&#10;\begin{document}&#10;$\dot{w} = -\frac{ \kappa^2 {\cal E}^2 T_1 T_2 w}{(1 + \Delta \omega^2 T_2^2)T_1} - \frac{w - w_0}{T_1}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04732" y="1208088"/>
            <a:ext cx="5389563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7 -0.0037 0.00692 -0.00578 0.00888 -0.01111 C 0.0111 -0.01713 0.00992 -0.01458 0.01253 -0.01921 C 0.01279 -0.02083 0.01292 -0.02245 0.01331 -0.02384 C 0.01384 -0.02523 0.01475 -0.02569 0.01514 -0.02708 C 0.01606 -0.03009 0.01632 -0.03333 0.01697 -0.03657 C 0.01749 -0.03981 0.01801 -0.04398 0.01958 -0.04606 C 0.02036 -0.04722 0.02141 -0.04722 0.02232 -0.04768 C 0.02258 -0.0493 0.02271 -0.05115 0.02323 -0.05254 C 0.02363 -0.0537 0.02467 -0.05439 0.02506 -0.05555 C 0.02585 -0.05856 0.02624 -0.06203 0.02676 -0.06527 C 0.02715 -0.06666 0.02702 -0.06875 0.02767 -0.0699 L 0.0295 -0.07314 C 0.02976 -0.07477 0.03015 -0.07615 0.03041 -0.07777 C 0.03107 -0.08426 0.03107 -0.09074 0.03211 -0.09699 L 0.03394 -0.10648 C 0.0342 -0.1118 0.03433 -0.11713 0.03485 -0.12222 C 0.03537 -0.12824 0.03564 -0.12615 0.03759 -0.13032 C 0.04203 -0.14027 0.03681 -0.13055 0.04112 -0.13819 C 0.04138 -0.13981 0.04177 -0.1412 0.04203 -0.14305 C 0.04242 -0.14652 0.04203 -0.15069 0.04295 -0.15416 C 0.0436 -0.15671 0.04529 -0.15833 0.04647 -0.16041 L 0.05012 -0.16666 C 0.05091 -0.16782 0.05195 -0.16875 0.05273 -0.1699 C 0.05339 -0.17083 0.05378 -0.17222 0.05456 -0.17314 C 0.05548 -0.17407 0.06018 -0.17592 0.06083 -0.17615 C 0.06474 -0.17569 0.06866 -0.17592 0.07245 -0.17477 C 0.0744 -0.17407 0.07453 -0.16875 0.07519 -0.16666 C 0.07558 -0.16504 0.07649 -0.16365 0.07688 -0.16203 C 0.07727 -0.16041 0.07727 -0.15856 0.0778 -0.15717 C 0.07884 -0.15486 0.08015 -0.15301 0.08145 -0.15092 C 0.08197 -0.14977 0.08276 -0.14884 0.08315 -0.14768 L 0.0868 -0.13819 C 0.08733 -0.13657 0.08785 -0.13472 0.0885 -0.13333 L 0.09033 -0.13032 C 0.09255 -0.11828 0.08954 -0.1331 0.09307 -0.12083 C 0.09346 -0.11921 0.0932 -0.11713 0.09398 -0.11597 C 0.09464 -0.11481 0.09568 -0.11481 0.09659 -0.11435 C 0.10168 -0.10069 0.09555 -0.11805 0.09933 -0.10486 C 0.10181 -0.09606 0.10129 -0.10416 0.10286 -0.09051 C 0.10312 -0.08796 0.10351 -0.08518 0.10377 -0.08264 C 0.10403 -0.07939 0.10416 -0.07615 0.10469 -0.07314 C 0.10508 -0.0699 0.10586 -0.06666 0.10651 -0.06365 C 0.10677 -0.06203 0.10664 -0.05995 0.1073 -0.05879 C 0.10899 -0.05578 0.10978 -0.05486 0.11095 -0.05092 C 0.11134 -0.0493 0.11134 -0.04768 0.11187 -0.04606 C 0.11226 -0.0449 0.11291 -0.04398 0.11356 -0.04305 C 0.11813 -0.03657 0.11435 -0.04305 0.11983 -0.03657 C 0.12466 -0.03102 0.11774 -0.03518 0.12531 -0.03194 C 0.12596 -0.03194 0.13758 -0.03217 0.14137 -0.03495 C 0.14241 -0.03588 0.14306 -0.0375 0.14411 -0.03819 C 0.1458 -0.03958 0.14946 -0.04143 0.14946 -0.04143 C 0.14972 -0.04305 0.14959 -0.0449 0.15037 -0.04606 C 0.15102 -0.04722 0.1522 -0.04676 0.15298 -0.04768 C 0.15912 -0.05416 0.14985 -0.04791 0.15742 -0.05254 C 0.15807 -0.05347 0.15847 -0.05555 0.15925 -0.05555 C 0.18744 -0.05694 0.1817 -0.05995 0.19423 -0.05254 C 0.19501 -0.05139 0.1958 -0.04977 0.19684 -0.0493 C 0.20037 -0.04768 0.20754 -0.04606 0.20754 -0.04606 C 0.21916 -0.03935 0.20728 -0.04583 0.21747 -0.04143 C 0.21838 -0.04097 0.21916 -0.03981 0.22008 -0.03981 C 0.23887 -0.03935 0.25767 -0.03981 0.2766 -0.03981 L 0.2766 -0.03981 " pathEditMode="relative" ptsTypes="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652170" y="441325"/>
            <a:ext cx="242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LINEAR OPTICS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80569" y="1184275"/>
            <a:ext cx="5497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= steady state solution of Bloch’s equations</a:t>
            </a:r>
          </a:p>
        </p:txBody>
      </p:sp>
      <p:pic>
        <p:nvPicPr>
          <p:cNvPr id="8" name="Picture 7" descr="\documentclass{article}&#10;\usepackage{amsmath}&#10;\pagestyle{empty}&#10;\begin{document}&#10;$u = - \frac{\Delta \omega T_2 \ \kappa {\cal E}T_2 }&#10;{1 + \Delta \omega^2 T_2^2 + \kappa^2 {\cal E}^2 T_1T_2} w_0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15245" y="2032001"/>
            <a:ext cx="3754437" cy="485775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$v = - \frac{ \kappa {\cal E}T_2 }&#10;{1 + \Delta \omega^2 T_2^2 + \kappa^2 {\cal E}^2 T_1T_2} w_0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93019" y="2760663"/>
            <a:ext cx="3738562" cy="482600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$w =  \frac{ 1 + \Delta \omega^2 T_2^2 }&#10;{1 + \Delta \omega^2 T_2^2 + \kappa^2 {\cal E}^2 T_1T_2} w_0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93020" y="3448050"/>
            <a:ext cx="3557587" cy="56038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$w =  \frac{1 }&#10;{1 +  &#10;\frac{\kappa^2 {\cal E}^2 T_1T_2}{ 1 + \Delta \omega^2 T_2^2}} w_0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495257" y="4176713"/>
            <a:ext cx="3973513" cy="1079500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begin{document}&#10; &#10;$ w = \frac{w_0}{1 + \frac{I}{I_s}}$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47019" y="4395789"/>
            <a:ext cx="2120900" cy="763587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$I_s = I_{s0} (1 + \Delta \omega^2 T_2^2)$&#10;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47020" y="5481638"/>
            <a:ext cx="3519487" cy="423862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${\cal E}_s^2 = {\cal E}_{s0}^2 (1 + \Delta \omega^2 T_2^2)$&#10;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314281" y="5397500"/>
            <a:ext cx="3633788" cy="425450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${\cal E}_{s0} = \frac{1}{\sqrt{T_1 T_2}}$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803232" y="5962650"/>
            <a:ext cx="2352675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\pagestyle{empty}&#10;\begin{document}&#10;$u  =  - \frac{ \Delta \omega T_2  \kappa {\cal E} T_2 w_0}{1 + \Delta \omega^2 T_2^2 +&#10;\kappa^2 {\cal E}^2 T_1 T_2}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05794" y="1130300"/>
            <a:ext cx="3656012" cy="534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51203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56" y="2551113"/>
            <a:ext cx="42227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\documentclass{article}\pagestyle{empty}&#10;\begin{document}&#10;$k = \frac{ \mu_0 \omega c}{2} \frac{ \Delta \omega T_2  \kappa T_2 w_0}{1 + \Delta \omega^2 T_2^2 +&#10;\kappa^2 {\cal E}^2 T_1 T_2}$&#10;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490119" y="3497264"/>
            <a:ext cx="4502150" cy="592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51205" name="Picture 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57" y="5103813"/>
            <a:ext cx="16922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6" name="Picture 1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81" y="4445000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6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761707" y="196850"/>
            <a:ext cx="1831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Wigner Distribution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801394" y="7635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Second moments</a:t>
            </a:r>
          </a:p>
        </p:txBody>
      </p:sp>
      <p:pic>
        <p:nvPicPr>
          <p:cNvPr id="35844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1" y="1360488"/>
            <a:ext cx="61722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524794" y="3252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951831" y="3322638"/>
            <a:ext cx="826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Instantaneous frequency:   is it the derivative of the phase, or the center of gravity of the spectrum?</a:t>
            </a:r>
          </a:p>
        </p:txBody>
      </p:sp>
      <p:pic>
        <p:nvPicPr>
          <p:cNvPr id="35847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6" y="3719514"/>
            <a:ext cx="2351088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82" y="4354514"/>
            <a:ext cx="36163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853906" y="5475288"/>
            <a:ext cx="2406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where we used the fact that</a:t>
            </a:r>
          </a:p>
        </p:txBody>
      </p:sp>
      <p:pic>
        <p:nvPicPr>
          <p:cNvPr id="35850" name="Picture 10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31" y="5537201"/>
            <a:ext cx="20383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077494" y="152400"/>
            <a:ext cx="2971800" cy="300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524794" y="3251200"/>
            <a:ext cx="9144000" cy="300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5104607" y="3676650"/>
            <a:ext cx="1958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</a:t>
            </a:r>
          </a:p>
        </p:txBody>
      </p:sp>
      <p:grpSp>
        <p:nvGrpSpPr>
          <p:cNvPr id="172046" name="Group 14"/>
          <p:cNvGrpSpPr>
            <a:grpSpLocks/>
          </p:cNvGrpSpPr>
          <p:nvPr/>
        </p:nvGrpSpPr>
        <p:grpSpPr bwMode="auto">
          <a:xfrm>
            <a:off x="3680619" y="5016500"/>
            <a:ext cx="3651250" cy="520700"/>
            <a:chOff x="204" y="1152"/>
            <a:chExt cx="4276" cy="610"/>
          </a:xfrm>
        </p:grpSpPr>
        <p:sp>
          <p:nvSpPr>
            <p:cNvPr id="35857" name="Text Box 15"/>
            <p:cNvSpPr txBox="1">
              <a:spLocks noChangeArrowheads="1"/>
            </p:cNvSpPr>
            <p:nvPr/>
          </p:nvSpPr>
          <p:spPr bwMode="auto">
            <a:xfrm>
              <a:off x="204" y="1226"/>
              <a:ext cx="216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35858" name="Picture 1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" y="1152"/>
              <a:ext cx="2308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855" name="Rectangle 17"/>
          <p:cNvSpPr>
            <a:spLocks noChangeArrowheads="1"/>
          </p:cNvSpPr>
          <p:nvPr/>
        </p:nvSpPr>
        <p:spPr bwMode="auto">
          <a:xfrm>
            <a:off x="6274594" y="4965700"/>
            <a:ext cx="6350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6" name="TextBox 1"/>
          <p:cNvSpPr txBox="1">
            <a:spLocks noChangeArrowheads="1"/>
          </p:cNvSpPr>
          <p:nvPr/>
        </p:nvSpPr>
        <p:spPr bwMode="auto">
          <a:xfrm flipH="1">
            <a:off x="4480719" y="533400"/>
            <a:ext cx="337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Mechanics in 5 slides</a:t>
            </a:r>
          </a:p>
        </p:txBody>
      </p:sp>
    </p:spTree>
    <p:extLst>
      <p:ext uri="{BB962C8B-B14F-4D97-AF65-F5344CB8AC3E}">
        <p14:creationId xmlns:p14="http://schemas.microsoft.com/office/powerpoint/2010/main" val="20134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1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1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104607" y="298450"/>
            <a:ext cx="1958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relation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493419" y="3162300"/>
            <a:ext cx="5046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Demonstration:  Wigner functions and Appendix A of book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680619" y="812800"/>
            <a:ext cx="3651250" cy="520700"/>
            <a:chOff x="204" y="1152"/>
            <a:chExt cx="4276" cy="610"/>
          </a:xfrm>
        </p:grpSpPr>
        <p:sp>
          <p:nvSpPr>
            <p:cNvPr id="36875" name="Text Box 5"/>
            <p:cNvSpPr txBox="1">
              <a:spLocks noChangeArrowheads="1"/>
            </p:cNvSpPr>
            <p:nvPr/>
          </p:nvSpPr>
          <p:spPr bwMode="auto">
            <a:xfrm>
              <a:off x="204" y="1226"/>
              <a:ext cx="216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36876" name="Picture 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" y="1152"/>
              <a:ext cx="2308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4429919" y="3613150"/>
            <a:ext cx="3306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(based purely on energy conservation)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274219" y="4235451"/>
            <a:ext cx="56197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Equality only holds for a Gaussian pulse (beam) shape free of any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phase modulation, which implies that the Wigner distribution for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Gaussian shape occupies the smallest area in the time/frequency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plane.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1948657" y="2206626"/>
            <a:ext cx="3679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Only holds for the pulse widths defined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the mean square deviation</a:t>
            </a:r>
            <a:endParaRPr lang="fr-FR" altLang="en-US" sz="1600">
              <a:latin typeface="Times New Roman" panose="02020603050405020304" pitchFamily="18" charset="0"/>
            </a:endParaRPr>
          </a:p>
        </p:txBody>
      </p:sp>
      <p:pic>
        <p:nvPicPr>
          <p:cNvPr id="36872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56" y="1646238"/>
            <a:ext cx="208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2069306" y="150495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 space:</a:t>
            </a:r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6249194" y="723900"/>
            <a:ext cx="698500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/>
      <p:bldP spid="109577" grpId="0"/>
      <p:bldP spid="109577" grpId="1"/>
      <p:bldP spid="10957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420144" y="681038"/>
            <a:ext cx="445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Quantum Mechanics: just add particle-wave duality: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537744" y="2747963"/>
            <a:ext cx="5092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The Heisenberg uncertainty relation is contained directly in:</a:t>
            </a:r>
          </a:p>
        </p:txBody>
      </p:sp>
      <p:pic>
        <p:nvPicPr>
          <p:cNvPr id="37892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970" y="3146425"/>
            <a:ext cx="10001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20" y="3209926"/>
            <a:ext cx="12096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5520531" y="3140075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3355182" y="3643313"/>
            <a:ext cx="545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No need for quantum mechanics – just the wave particle duality!</a:t>
            </a:r>
          </a:p>
        </p:txBody>
      </p:sp>
      <p:grpSp>
        <p:nvGrpSpPr>
          <p:cNvPr id="108627" name="Group 83"/>
          <p:cNvGrpSpPr>
            <a:grpSpLocks/>
          </p:cNvGrpSpPr>
          <p:nvPr/>
        </p:nvGrpSpPr>
        <p:grpSpPr bwMode="auto">
          <a:xfrm>
            <a:off x="7260432" y="4457701"/>
            <a:ext cx="1439863" cy="377825"/>
            <a:chOff x="3613" y="1720"/>
            <a:chExt cx="907" cy="238"/>
          </a:xfrm>
        </p:grpSpPr>
        <p:pic>
          <p:nvPicPr>
            <p:cNvPr id="37918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1720"/>
              <a:ext cx="61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919" name="Line 29"/>
            <p:cNvSpPr>
              <a:spLocks noChangeShapeType="1"/>
            </p:cNvSpPr>
            <p:nvPr/>
          </p:nvSpPr>
          <p:spPr bwMode="auto">
            <a:xfrm>
              <a:off x="3613" y="1850"/>
              <a:ext cx="2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628" name="Group 84"/>
          <p:cNvGrpSpPr>
            <a:grpSpLocks/>
          </p:cNvGrpSpPr>
          <p:nvPr/>
        </p:nvGrpSpPr>
        <p:grpSpPr bwMode="auto">
          <a:xfrm>
            <a:off x="7269956" y="5168901"/>
            <a:ext cx="1423988" cy="333375"/>
            <a:chOff x="3619" y="2168"/>
            <a:chExt cx="897" cy="210"/>
          </a:xfrm>
        </p:grpSpPr>
        <p:pic>
          <p:nvPicPr>
            <p:cNvPr id="37916" name="Picture 24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168"/>
              <a:ext cx="61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917" name="Line 30"/>
            <p:cNvSpPr>
              <a:spLocks noChangeShapeType="1"/>
            </p:cNvSpPr>
            <p:nvPr/>
          </p:nvSpPr>
          <p:spPr bwMode="auto">
            <a:xfrm>
              <a:off x="3619" y="2275"/>
              <a:ext cx="2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626" name="Group 82"/>
          <p:cNvGrpSpPr>
            <a:grpSpLocks/>
          </p:cNvGrpSpPr>
          <p:nvPr/>
        </p:nvGrpSpPr>
        <p:grpSpPr bwMode="auto">
          <a:xfrm>
            <a:off x="3709194" y="4110039"/>
            <a:ext cx="3784600" cy="1817687"/>
            <a:chOff x="1376" y="1501"/>
            <a:chExt cx="2384" cy="1145"/>
          </a:xfrm>
        </p:grpSpPr>
        <p:grpSp>
          <p:nvGrpSpPr>
            <p:cNvPr id="37906" name="Group 72"/>
            <p:cNvGrpSpPr>
              <a:grpSpLocks/>
            </p:cNvGrpSpPr>
            <p:nvPr/>
          </p:nvGrpSpPr>
          <p:grpSpPr bwMode="auto">
            <a:xfrm>
              <a:off x="1376" y="1501"/>
              <a:ext cx="2384" cy="1145"/>
              <a:chOff x="1376" y="1501"/>
              <a:chExt cx="2384" cy="1145"/>
            </a:xfrm>
          </p:grpSpPr>
          <p:sp>
            <p:nvSpPr>
              <p:cNvPr id="37908" name="Text Box 73"/>
              <p:cNvSpPr txBox="1">
                <a:spLocks noChangeArrowheads="1"/>
              </p:cNvSpPr>
              <p:nvPr/>
            </p:nvSpPr>
            <p:spPr bwMode="auto">
              <a:xfrm>
                <a:off x="2073" y="1501"/>
                <a:ext cx="16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                        Wave</a:t>
                </a:r>
              </a:p>
            </p:txBody>
          </p:sp>
          <p:sp>
            <p:nvSpPr>
              <p:cNvPr id="37909" name="Text Box 74"/>
              <p:cNvSpPr txBox="1">
                <a:spLocks noChangeArrowheads="1"/>
              </p:cNvSpPr>
              <p:nvPr/>
            </p:nvSpPr>
            <p:spPr bwMode="auto">
              <a:xfrm>
                <a:off x="1420" y="1732"/>
                <a:ext cx="102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            W</a:t>
                </a:r>
              </a:p>
            </p:txBody>
          </p:sp>
          <p:pic>
            <p:nvPicPr>
              <p:cNvPr id="37910" name="Picture 75" descr="TP_tmp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" y="1774"/>
                <a:ext cx="173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911" name="Text Box 76"/>
              <p:cNvSpPr txBox="1">
                <a:spLocks noChangeArrowheads="1"/>
              </p:cNvSpPr>
              <p:nvPr/>
            </p:nvSpPr>
            <p:spPr bwMode="auto">
              <a:xfrm>
                <a:off x="1420" y="2167"/>
                <a:ext cx="10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      p</a:t>
                </a:r>
              </a:p>
            </p:txBody>
          </p:sp>
          <p:pic>
            <p:nvPicPr>
              <p:cNvPr id="37912" name="Picture 77" descr="TP_tmp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" y="2216"/>
                <a:ext cx="159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7913" name="Rectangle 78"/>
              <p:cNvSpPr>
                <a:spLocks noChangeArrowheads="1"/>
              </p:cNvSpPr>
              <p:nvPr/>
            </p:nvSpPr>
            <p:spPr bwMode="auto">
              <a:xfrm>
                <a:off x="1376" y="1514"/>
                <a:ext cx="2384" cy="11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14" name="Line 79"/>
              <p:cNvSpPr>
                <a:spLocks noChangeShapeType="1"/>
              </p:cNvSpPr>
              <p:nvPr/>
            </p:nvSpPr>
            <p:spPr bwMode="auto">
              <a:xfrm>
                <a:off x="2131" y="1722"/>
                <a:ext cx="0" cy="9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5" name="Line 80"/>
              <p:cNvSpPr>
                <a:spLocks noChangeShapeType="1"/>
              </p:cNvSpPr>
              <p:nvPr/>
            </p:nvSpPr>
            <p:spPr bwMode="auto">
              <a:xfrm>
                <a:off x="2872" y="1510"/>
                <a:ext cx="0" cy="1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7" name="Line 81"/>
            <p:cNvSpPr>
              <a:spLocks noChangeShapeType="1"/>
            </p:cNvSpPr>
            <p:nvPr/>
          </p:nvSpPr>
          <p:spPr bwMode="auto">
            <a:xfrm>
              <a:off x="1382" y="1715"/>
              <a:ext cx="23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8571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56" y="4827589"/>
            <a:ext cx="113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570" name="Picture 2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7" y="5546725"/>
            <a:ext cx="129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01" name="Text Box 86"/>
          <p:cNvSpPr txBox="1">
            <a:spLocks noChangeArrowheads="1"/>
          </p:cNvSpPr>
          <p:nvPr/>
        </p:nvSpPr>
        <p:spPr bwMode="auto">
          <a:xfrm>
            <a:off x="2969420" y="1357313"/>
            <a:ext cx="52673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Particle of energy W                            Wave of frequency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Particle of momentum p                      Wave of wave vector k  </a:t>
            </a:r>
          </a:p>
        </p:txBody>
      </p:sp>
      <p:pic>
        <p:nvPicPr>
          <p:cNvPr id="37902" name="Picture 9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94" y="1473200"/>
            <a:ext cx="4064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3" name="Picture 91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94" y="1930400"/>
            <a:ext cx="4064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4" name="Picture 9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94" y="1422400"/>
            <a:ext cx="1524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05" name="Picture 95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94" y="1879600"/>
            <a:ext cx="762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1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82"/>
          <p:cNvSpPr>
            <a:spLocks noChangeShapeType="1"/>
          </p:cNvSpPr>
          <p:nvPr/>
        </p:nvSpPr>
        <p:spPr bwMode="auto">
          <a:xfrm>
            <a:off x="2351089" y="3360738"/>
            <a:ext cx="22828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183"/>
          <p:cNvSpPr>
            <a:spLocks noChangeShapeType="1"/>
          </p:cNvSpPr>
          <p:nvPr/>
        </p:nvSpPr>
        <p:spPr bwMode="auto">
          <a:xfrm rot="16200000">
            <a:off x="1490663" y="2497138"/>
            <a:ext cx="1730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492500" y="1835151"/>
            <a:ext cx="88900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398838" y="1898651"/>
            <a:ext cx="88900" cy="147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314700" y="2301876"/>
            <a:ext cx="88900" cy="105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224213" y="3060700"/>
            <a:ext cx="88900" cy="29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124200" y="3282950"/>
            <a:ext cx="88900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851275" y="3287713"/>
            <a:ext cx="88900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760788" y="3060700"/>
            <a:ext cx="88900" cy="29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673475" y="2303463"/>
            <a:ext cx="88900" cy="105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582988" y="1889126"/>
            <a:ext cx="88900" cy="147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870076" y="1571625"/>
            <a:ext cx="49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P(n)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359275" y="334327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3541713" y="1755775"/>
            <a:ext cx="0" cy="1735138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144" name="Picture 1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6" y="3487738"/>
            <a:ext cx="3143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45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76676"/>
            <a:ext cx="29591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46" name="Freeform 125"/>
          <p:cNvSpPr>
            <a:spLocks/>
          </p:cNvSpPr>
          <p:nvPr/>
        </p:nvSpPr>
        <p:spPr bwMode="auto">
          <a:xfrm>
            <a:off x="6367464" y="2776539"/>
            <a:ext cx="2943225" cy="1000125"/>
          </a:xfrm>
          <a:custGeom>
            <a:avLst/>
            <a:gdLst>
              <a:gd name="T0" fmla="*/ 2147483646 w 668"/>
              <a:gd name="T1" fmla="*/ 2147483646 h 521"/>
              <a:gd name="T2" fmla="*/ 2147483646 w 668"/>
              <a:gd name="T3" fmla="*/ 2147483646 h 521"/>
              <a:gd name="T4" fmla="*/ 2147483646 w 668"/>
              <a:gd name="T5" fmla="*/ 2147483646 h 521"/>
              <a:gd name="T6" fmla="*/ 2147483646 w 668"/>
              <a:gd name="T7" fmla="*/ 2147483646 h 521"/>
              <a:gd name="T8" fmla="*/ 2147483646 w 668"/>
              <a:gd name="T9" fmla="*/ 2147483646 h 521"/>
              <a:gd name="T10" fmla="*/ 2147483646 w 668"/>
              <a:gd name="T11" fmla="*/ 2147483646 h 521"/>
              <a:gd name="T12" fmla="*/ 2147483646 w 668"/>
              <a:gd name="T13" fmla="*/ 2147483646 h 521"/>
              <a:gd name="T14" fmla="*/ 2147483646 w 668"/>
              <a:gd name="T15" fmla="*/ 2147483646 h 521"/>
              <a:gd name="T16" fmla="*/ 2147483646 w 668"/>
              <a:gd name="T17" fmla="*/ 2147483646 h 521"/>
              <a:gd name="T18" fmla="*/ 2147483646 w 668"/>
              <a:gd name="T19" fmla="*/ 2147483646 h 521"/>
              <a:gd name="T20" fmla="*/ 2147483646 w 668"/>
              <a:gd name="T21" fmla="*/ 2147483646 h 521"/>
              <a:gd name="T22" fmla="*/ 2147483646 w 668"/>
              <a:gd name="T23" fmla="*/ 2147483646 h 521"/>
              <a:gd name="T24" fmla="*/ 2147483646 w 668"/>
              <a:gd name="T25" fmla="*/ 2147483646 h 521"/>
              <a:gd name="T26" fmla="*/ 2147483646 w 668"/>
              <a:gd name="T27" fmla="*/ 2147483646 h 521"/>
              <a:gd name="T28" fmla="*/ 2147483646 w 668"/>
              <a:gd name="T29" fmla="*/ 2147483646 h 521"/>
              <a:gd name="T30" fmla="*/ 2147483646 w 668"/>
              <a:gd name="T31" fmla="*/ 2147483646 h 521"/>
              <a:gd name="T32" fmla="*/ 2147483646 w 668"/>
              <a:gd name="T33" fmla="*/ 2147483646 h 521"/>
              <a:gd name="T34" fmla="*/ 2147483646 w 668"/>
              <a:gd name="T35" fmla="*/ 2147483646 h 521"/>
              <a:gd name="T36" fmla="*/ 2147483646 w 668"/>
              <a:gd name="T37" fmla="*/ 2147483646 h 521"/>
              <a:gd name="T38" fmla="*/ 2147483646 w 668"/>
              <a:gd name="T39" fmla="*/ 2147483646 h 521"/>
              <a:gd name="T40" fmla="*/ 2147483646 w 668"/>
              <a:gd name="T41" fmla="*/ 2147483646 h 521"/>
              <a:gd name="T42" fmla="*/ 2147483646 w 668"/>
              <a:gd name="T43" fmla="*/ 2147483646 h 521"/>
              <a:gd name="T44" fmla="*/ 2147483646 w 668"/>
              <a:gd name="T45" fmla="*/ 2147483646 h 521"/>
              <a:gd name="T46" fmla="*/ 2147483646 w 668"/>
              <a:gd name="T47" fmla="*/ 2147483646 h 521"/>
              <a:gd name="T48" fmla="*/ 2147483646 w 668"/>
              <a:gd name="T49" fmla="*/ 2147483646 h 521"/>
              <a:gd name="T50" fmla="*/ 2147483646 w 668"/>
              <a:gd name="T51" fmla="*/ 2147483646 h 521"/>
              <a:gd name="T52" fmla="*/ 2147483646 w 668"/>
              <a:gd name="T53" fmla="*/ 2147483646 h 521"/>
              <a:gd name="T54" fmla="*/ 2147483646 w 668"/>
              <a:gd name="T55" fmla="*/ 2147483646 h 521"/>
              <a:gd name="T56" fmla="*/ 2147483646 w 668"/>
              <a:gd name="T57" fmla="*/ 2147483646 h 521"/>
              <a:gd name="T58" fmla="*/ 2147483646 w 668"/>
              <a:gd name="T59" fmla="*/ 2147483646 h 521"/>
              <a:gd name="T60" fmla="*/ 2147483646 w 668"/>
              <a:gd name="T61" fmla="*/ 2147483646 h 521"/>
              <a:gd name="T62" fmla="*/ 2147483646 w 668"/>
              <a:gd name="T63" fmla="*/ 2147483646 h 521"/>
              <a:gd name="T64" fmla="*/ 2147483646 w 668"/>
              <a:gd name="T65" fmla="*/ 2147483646 h 521"/>
              <a:gd name="T66" fmla="*/ 2147483646 w 668"/>
              <a:gd name="T67" fmla="*/ 2147483646 h 521"/>
              <a:gd name="T68" fmla="*/ 2147483646 w 668"/>
              <a:gd name="T69" fmla="*/ 2147483646 h 521"/>
              <a:gd name="T70" fmla="*/ 2147483646 w 668"/>
              <a:gd name="T71" fmla="*/ 2147483646 h 521"/>
              <a:gd name="T72" fmla="*/ 2147483646 w 668"/>
              <a:gd name="T73" fmla="*/ 2147483646 h 521"/>
              <a:gd name="T74" fmla="*/ 2147483646 w 668"/>
              <a:gd name="T75" fmla="*/ 2147483646 h 521"/>
              <a:gd name="T76" fmla="*/ 2147483646 w 668"/>
              <a:gd name="T77" fmla="*/ 2147483646 h 521"/>
              <a:gd name="T78" fmla="*/ 2147483646 w 668"/>
              <a:gd name="T79" fmla="*/ 2147483646 h 521"/>
              <a:gd name="T80" fmla="*/ 2147483646 w 668"/>
              <a:gd name="T81" fmla="*/ 2147483646 h 521"/>
              <a:gd name="T82" fmla="*/ 2147483646 w 668"/>
              <a:gd name="T83" fmla="*/ 2147483646 h 521"/>
              <a:gd name="T84" fmla="*/ 2147483646 w 668"/>
              <a:gd name="T85" fmla="*/ 2147483646 h 521"/>
              <a:gd name="T86" fmla="*/ 2147483646 w 668"/>
              <a:gd name="T87" fmla="*/ 2147483646 h 521"/>
              <a:gd name="T88" fmla="*/ 2147483646 w 668"/>
              <a:gd name="T89" fmla="*/ 2147483646 h 521"/>
              <a:gd name="T90" fmla="*/ 2147483646 w 668"/>
              <a:gd name="T91" fmla="*/ 2147483646 h 521"/>
              <a:gd name="T92" fmla="*/ 2147483646 w 668"/>
              <a:gd name="T93" fmla="*/ 2147483646 h 521"/>
              <a:gd name="T94" fmla="*/ 2147483646 w 668"/>
              <a:gd name="T95" fmla="*/ 2147483646 h 521"/>
              <a:gd name="T96" fmla="*/ 2147483646 w 668"/>
              <a:gd name="T97" fmla="*/ 2147483646 h 521"/>
              <a:gd name="T98" fmla="*/ 2147483646 w 668"/>
              <a:gd name="T99" fmla="*/ 2147483646 h 521"/>
              <a:gd name="T100" fmla="*/ 2147483646 w 668"/>
              <a:gd name="T101" fmla="*/ 2147483646 h 521"/>
              <a:gd name="T102" fmla="*/ 2147483646 w 668"/>
              <a:gd name="T103" fmla="*/ 2147483646 h 521"/>
              <a:gd name="T104" fmla="*/ 2147483646 w 668"/>
              <a:gd name="T105" fmla="*/ 2147483646 h 521"/>
              <a:gd name="T106" fmla="*/ 2147483646 w 668"/>
              <a:gd name="T107" fmla="*/ 2147483646 h 521"/>
              <a:gd name="T108" fmla="*/ 2147483646 w 668"/>
              <a:gd name="T109" fmla="*/ 2147483646 h 521"/>
              <a:gd name="T110" fmla="*/ 2147483646 w 668"/>
              <a:gd name="T111" fmla="*/ 2147483646 h 521"/>
              <a:gd name="T112" fmla="*/ 2147483646 w 668"/>
              <a:gd name="T113" fmla="*/ 2147483646 h 521"/>
              <a:gd name="T114" fmla="*/ 2147483646 w 668"/>
              <a:gd name="T115" fmla="*/ 2147483646 h 521"/>
              <a:gd name="T116" fmla="*/ 2147483646 w 668"/>
              <a:gd name="T117" fmla="*/ 2147483646 h 521"/>
              <a:gd name="T118" fmla="*/ 2147483646 w 668"/>
              <a:gd name="T119" fmla="*/ 2147483646 h 521"/>
              <a:gd name="T120" fmla="*/ 2147483646 w 668"/>
              <a:gd name="T121" fmla="*/ 2147483646 h 521"/>
              <a:gd name="T122" fmla="*/ 2147483646 w 668"/>
              <a:gd name="T123" fmla="*/ 2147483646 h 5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8"/>
              <a:gd name="T187" fmla="*/ 0 h 521"/>
              <a:gd name="T188" fmla="*/ 668 w 668"/>
              <a:gd name="T189" fmla="*/ 521 h 5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8" h="521">
                <a:moveTo>
                  <a:pt x="0" y="520"/>
                </a:moveTo>
                <a:lnTo>
                  <a:pt x="1" y="520"/>
                </a:lnTo>
                <a:lnTo>
                  <a:pt x="2" y="520"/>
                </a:lnTo>
                <a:lnTo>
                  <a:pt x="2" y="513"/>
                </a:lnTo>
                <a:lnTo>
                  <a:pt x="4" y="513"/>
                </a:lnTo>
                <a:lnTo>
                  <a:pt x="5" y="504"/>
                </a:lnTo>
                <a:lnTo>
                  <a:pt x="7" y="497"/>
                </a:lnTo>
                <a:lnTo>
                  <a:pt x="8" y="488"/>
                </a:lnTo>
                <a:lnTo>
                  <a:pt x="10" y="481"/>
                </a:lnTo>
                <a:lnTo>
                  <a:pt x="11" y="465"/>
                </a:lnTo>
                <a:lnTo>
                  <a:pt x="12" y="458"/>
                </a:lnTo>
                <a:lnTo>
                  <a:pt x="14" y="443"/>
                </a:lnTo>
                <a:lnTo>
                  <a:pt x="15" y="434"/>
                </a:lnTo>
                <a:lnTo>
                  <a:pt x="17" y="411"/>
                </a:lnTo>
                <a:lnTo>
                  <a:pt x="18" y="395"/>
                </a:lnTo>
                <a:lnTo>
                  <a:pt x="20" y="373"/>
                </a:lnTo>
                <a:lnTo>
                  <a:pt x="20" y="357"/>
                </a:lnTo>
                <a:lnTo>
                  <a:pt x="21" y="334"/>
                </a:lnTo>
                <a:lnTo>
                  <a:pt x="22" y="318"/>
                </a:lnTo>
                <a:lnTo>
                  <a:pt x="24" y="295"/>
                </a:lnTo>
                <a:lnTo>
                  <a:pt x="25" y="271"/>
                </a:lnTo>
                <a:lnTo>
                  <a:pt x="27" y="248"/>
                </a:lnTo>
                <a:lnTo>
                  <a:pt x="28" y="225"/>
                </a:lnTo>
                <a:lnTo>
                  <a:pt x="30" y="210"/>
                </a:lnTo>
                <a:lnTo>
                  <a:pt x="31" y="178"/>
                </a:lnTo>
                <a:lnTo>
                  <a:pt x="32" y="163"/>
                </a:lnTo>
                <a:lnTo>
                  <a:pt x="34" y="147"/>
                </a:lnTo>
                <a:lnTo>
                  <a:pt x="35" y="124"/>
                </a:lnTo>
                <a:lnTo>
                  <a:pt x="35" y="108"/>
                </a:lnTo>
                <a:lnTo>
                  <a:pt x="37" y="93"/>
                </a:lnTo>
                <a:lnTo>
                  <a:pt x="38" y="85"/>
                </a:lnTo>
                <a:lnTo>
                  <a:pt x="40" y="63"/>
                </a:lnTo>
                <a:lnTo>
                  <a:pt x="41" y="47"/>
                </a:lnTo>
                <a:lnTo>
                  <a:pt x="42" y="38"/>
                </a:lnTo>
                <a:lnTo>
                  <a:pt x="44" y="31"/>
                </a:lnTo>
                <a:lnTo>
                  <a:pt x="45" y="24"/>
                </a:lnTo>
                <a:lnTo>
                  <a:pt x="47" y="15"/>
                </a:lnTo>
                <a:lnTo>
                  <a:pt x="48" y="8"/>
                </a:lnTo>
                <a:lnTo>
                  <a:pt x="50" y="8"/>
                </a:lnTo>
                <a:lnTo>
                  <a:pt x="51" y="8"/>
                </a:lnTo>
                <a:lnTo>
                  <a:pt x="52" y="8"/>
                </a:lnTo>
                <a:lnTo>
                  <a:pt x="54" y="15"/>
                </a:lnTo>
                <a:lnTo>
                  <a:pt x="55" y="24"/>
                </a:lnTo>
                <a:lnTo>
                  <a:pt x="57" y="24"/>
                </a:lnTo>
                <a:lnTo>
                  <a:pt x="58" y="31"/>
                </a:lnTo>
                <a:lnTo>
                  <a:pt x="60" y="38"/>
                </a:lnTo>
                <a:lnTo>
                  <a:pt x="61" y="54"/>
                </a:lnTo>
                <a:lnTo>
                  <a:pt x="62" y="63"/>
                </a:lnTo>
                <a:lnTo>
                  <a:pt x="64" y="78"/>
                </a:lnTo>
                <a:lnTo>
                  <a:pt x="65" y="85"/>
                </a:lnTo>
                <a:lnTo>
                  <a:pt x="67" y="108"/>
                </a:lnTo>
                <a:lnTo>
                  <a:pt x="68" y="124"/>
                </a:lnTo>
                <a:lnTo>
                  <a:pt x="70" y="140"/>
                </a:lnTo>
                <a:lnTo>
                  <a:pt x="70" y="155"/>
                </a:lnTo>
                <a:lnTo>
                  <a:pt x="71" y="178"/>
                </a:lnTo>
                <a:lnTo>
                  <a:pt x="72" y="194"/>
                </a:lnTo>
                <a:lnTo>
                  <a:pt x="74" y="217"/>
                </a:lnTo>
                <a:lnTo>
                  <a:pt x="75" y="233"/>
                </a:lnTo>
                <a:lnTo>
                  <a:pt x="77" y="264"/>
                </a:lnTo>
                <a:lnTo>
                  <a:pt x="78" y="280"/>
                </a:lnTo>
                <a:lnTo>
                  <a:pt x="80" y="295"/>
                </a:lnTo>
                <a:lnTo>
                  <a:pt x="81" y="325"/>
                </a:lnTo>
                <a:lnTo>
                  <a:pt x="82" y="341"/>
                </a:lnTo>
                <a:lnTo>
                  <a:pt x="84" y="357"/>
                </a:lnTo>
                <a:lnTo>
                  <a:pt x="85" y="380"/>
                </a:lnTo>
                <a:lnTo>
                  <a:pt x="87" y="395"/>
                </a:lnTo>
                <a:lnTo>
                  <a:pt x="87" y="411"/>
                </a:lnTo>
                <a:lnTo>
                  <a:pt x="88" y="434"/>
                </a:lnTo>
                <a:lnTo>
                  <a:pt x="90" y="450"/>
                </a:lnTo>
                <a:lnTo>
                  <a:pt x="91" y="458"/>
                </a:lnTo>
                <a:lnTo>
                  <a:pt x="92" y="481"/>
                </a:lnTo>
                <a:lnTo>
                  <a:pt x="94" y="481"/>
                </a:lnTo>
                <a:lnTo>
                  <a:pt x="95" y="497"/>
                </a:lnTo>
                <a:lnTo>
                  <a:pt x="97" y="504"/>
                </a:lnTo>
                <a:lnTo>
                  <a:pt x="98" y="513"/>
                </a:lnTo>
                <a:lnTo>
                  <a:pt x="100" y="513"/>
                </a:lnTo>
                <a:lnTo>
                  <a:pt x="101" y="520"/>
                </a:lnTo>
                <a:lnTo>
                  <a:pt x="102" y="520"/>
                </a:lnTo>
                <a:lnTo>
                  <a:pt x="104" y="520"/>
                </a:lnTo>
                <a:lnTo>
                  <a:pt x="105" y="520"/>
                </a:lnTo>
                <a:lnTo>
                  <a:pt x="107" y="513"/>
                </a:lnTo>
                <a:lnTo>
                  <a:pt x="108" y="504"/>
                </a:lnTo>
                <a:lnTo>
                  <a:pt x="110" y="497"/>
                </a:lnTo>
                <a:lnTo>
                  <a:pt x="111" y="488"/>
                </a:lnTo>
                <a:lnTo>
                  <a:pt x="112" y="473"/>
                </a:lnTo>
                <a:lnTo>
                  <a:pt x="114" y="473"/>
                </a:lnTo>
                <a:lnTo>
                  <a:pt x="115" y="450"/>
                </a:lnTo>
                <a:lnTo>
                  <a:pt x="117" y="443"/>
                </a:lnTo>
                <a:lnTo>
                  <a:pt x="118" y="427"/>
                </a:lnTo>
                <a:lnTo>
                  <a:pt x="120" y="404"/>
                </a:lnTo>
                <a:lnTo>
                  <a:pt x="121" y="388"/>
                </a:lnTo>
                <a:lnTo>
                  <a:pt x="121" y="364"/>
                </a:lnTo>
                <a:lnTo>
                  <a:pt x="122" y="350"/>
                </a:lnTo>
                <a:lnTo>
                  <a:pt x="124" y="325"/>
                </a:lnTo>
                <a:lnTo>
                  <a:pt x="125" y="310"/>
                </a:lnTo>
                <a:lnTo>
                  <a:pt x="127" y="287"/>
                </a:lnTo>
                <a:lnTo>
                  <a:pt x="128" y="264"/>
                </a:lnTo>
                <a:lnTo>
                  <a:pt x="130" y="241"/>
                </a:lnTo>
                <a:lnTo>
                  <a:pt x="131" y="225"/>
                </a:lnTo>
                <a:lnTo>
                  <a:pt x="132" y="201"/>
                </a:lnTo>
                <a:lnTo>
                  <a:pt x="134" y="178"/>
                </a:lnTo>
                <a:lnTo>
                  <a:pt x="135" y="163"/>
                </a:lnTo>
                <a:lnTo>
                  <a:pt x="137" y="140"/>
                </a:lnTo>
                <a:lnTo>
                  <a:pt x="138" y="117"/>
                </a:lnTo>
                <a:lnTo>
                  <a:pt x="138" y="101"/>
                </a:lnTo>
                <a:lnTo>
                  <a:pt x="140" y="85"/>
                </a:lnTo>
                <a:lnTo>
                  <a:pt x="141" y="78"/>
                </a:lnTo>
                <a:lnTo>
                  <a:pt x="142" y="63"/>
                </a:lnTo>
                <a:lnTo>
                  <a:pt x="144" y="38"/>
                </a:lnTo>
                <a:lnTo>
                  <a:pt x="145" y="38"/>
                </a:lnTo>
                <a:lnTo>
                  <a:pt x="147" y="31"/>
                </a:lnTo>
                <a:lnTo>
                  <a:pt x="148" y="15"/>
                </a:lnTo>
                <a:lnTo>
                  <a:pt x="150" y="15"/>
                </a:lnTo>
                <a:lnTo>
                  <a:pt x="151" y="8"/>
                </a:lnTo>
                <a:lnTo>
                  <a:pt x="152" y="8"/>
                </a:lnTo>
                <a:lnTo>
                  <a:pt x="154" y="8"/>
                </a:lnTo>
                <a:lnTo>
                  <a:pt x="155" y="8"/>
                </a:lnTo>
                <a:lnTo>
                  <a:pt x="157" y="8"/>
                </a:lnTo>
                <a:lnTo>
                  <a:pt x="158" y="15"/>
                </a:lnTo>
                <a:lnTo>
                  <a:pt x="160" y="24"/>
                </a:lnTo>
                <a:lnTo>
                  <a:pt x="161" y="38"/>
                </a:lnTo>
                <a:lnTo>
                  <a:pt x="162" y="38"/>
                </a:lnTo>
                <a:lnTo>
                  <a:pt x="164" y="54"/>
                </a:lnTo>
                <a:lnTo>
                  <a:pt x="165" y="63"/>
                </a:lnTo>
                <a:lnTo>
                  <a:pt x="167" y="78"/>
                </a:lnTo>
                <a:lnTo>
                  <a:pt x="168" y="93"/>
                </a:lnTo>
                <a:lnTo>
                  <a:pt x="170" y="108"/>
                </a:lnTo>
                <a:lnTo>
                  <a:pt x="171" y="124"/>
                </a:lnTo>
                <a:lnTo>
                  <a:pt x="172" y="133"/>
                </a:lnTo>
                <a:lnTo>
                  <a:pt x="172" y="155"/>
                </a:lnTo>
                <a:lnTo>
                  <a:pt x="174" y="171"/>
                </a:lnTo>
                <a:lnTo>
                  <a:pt x="175" y="194"/>
                </a:lnTo>
                <a:lnTo>
                  <a:pt x="177" y="210"/>
                </a:lnTo>
                <a:lnTo>
                  <a:pt x="178" y="233"/>
                </a:lnTo>
                <a:lnTo>
                  <a:pt x="180" y="255"/>
                </a:lnTo>
                <a:lnTo>
                  <a:pt x="181" y="280"/>
                </a:lnTo>
                <a:lnTo>
                  <a:pt x="182" y="295"/>
                </a:lnTo>
                <a:lnTo>
                  <a:pt x="184" y="318"/>
                </a:lnTo>
                <a:lnTo>
                  <a:pt x="185" y="341"/>
                </a:lnTo>
                <a:lnTo>
                  <a:pt x="187" y="357"/>
                </a:lnTo>
                <a:lnTo>
                  <a:pt x="188" y="380"/>
                </a:lnTo>
                <a:lnTo>
                  <a:pt x="188" y="404"/>
                </a:lnTo>
                <a:lnTo>
                  <a:pt x="190" y="418"/>
                </a:lnTo>
                <a:lnTo>
                  <a:pt x="191" y="427"/>
                </a:lnTo>
                <a:lnTo>
                  <a:pt x="192" y="450"/>
                </a:lnTo>
                <a:lnTo>
                  <a:pt x="194" y="465"/>
                </a:lnTo>
                <a:lnTo>
                  <a:pt x="195" y="481"/>
                </a:lnTo>
                <a:lnTo>
                  <a:pt x="197" y="488"/>
                </a:lnTo>
                <a:lnTo>
                  <a:pt x="198" y="497"/>
                </a:lnTo>
                <a:lnTo>
                  <a:pt x="200" y="497"/>
                </a:lnTo>
                <a:lnTo>
                  <a:pt x="201" y="504"/>
                </a:lnTo>
                <a:lnTo>
                  <a:pt x="202" y="513"/>
                </a:lnTo>
                <a:lnTo>
                  <a:pt x="204" y="513"/>
                </a:lnTo>
                <a:lnTo>
                  <a:pt x="205" y="513"/>
                </a:lnTo>
                <a:lnTo>
                  <a:pt x="207" y="513"/>
                </a:lnTo>
                <a:lnTo>
                  <a:pt x="208" y="513"/>
                </a:lnTo>
                <a:lnTo>
                  <a:pt x="210" y="497"/>
                </a:lnTo>
                <a:lnTo>
                  <a:pt x="211" y="497"/>
                </a:lnTo>
                <a:lnTo>
                  <a:pt x="212" y="481"/>
                </a:lnTo>
                <a:lnTo>
                  <a:pt x="214" y="473"/>
                </a:lnTo>
                <a:lnTo>
                  <a:pt x="215" y="458"/>
                </a:lnTo>
                <a:lnTo>
                  <a:pt x="217" y="450"/>
                </a:lnTo>
                <a:lnTo>
                  <a:pt x="218" y="427"/>
                </a:lnTo>
                <a:lnTo>
                  <a:pt x="220" y="418"/>
                </a:lnTo>
                <a:lnTo>
                  <a:pt x="221" y="404"/>
                </a:lnTo>
                <a:lnTo>
                  <a:pt x="222" y="388"/>
                </a:lnTo>
                <a:lnTo>
                  <a:pt x="222" y="364"/>
                </a:lnTo>
                <a:lnTo>
                  <a:pt x="224" y="341"/>
                </a:lnTo>
                <a:lnTo>
                  <a:pt x="225" y="325"/>
                </a:lnTo>
                <a:lnTo>
                  <a:pt x="227" y="310"/>
                </a:lnTo>
                <a:lnTo>
                  <a:pt x="228" y="287"/>
                </a:lnTo>
                <a:lnTo>
                  <a:pt x="230" y="264"/>
                </a:lnTo>
                <a:lnTo>
                  <a:pt x="231" y="248"/>
                </a:lnTo>
                <a:lnTo>
                  <a:pt x="232" y="217"/>
                </a:lnTo>
                <a:lnTo>
                  <a:pt x="234" y="201"/>
                </a:lnTo>
                <a:lnTo>
                  <a:pt x="235" y="178"/>
                </a:lnTo>
                <a:lnTo>
                  <a:pt x="237" y="163"/>
                </a:lnTo>
                <a:lnTo>
                  <a:pt x="238" y="140"/>
                </a:lnTo>
                <a:lnTo>
                  <a:pt x="240" y="124"/>
                </a:lnTo>
                <a:lnTo>
                  <a:pt x="240" y="108"/>
                </a:lnTo>
                <a:lnTo>
                  <a:pt x="241" y="85"/>
                </a:lnTo>
                <a:lnTo>
                  <a:pt x="242" y="78"/>
                </a:lnTo>
                <a:lnTo>
                  <a:pt x="244" y="63"/>
                </a:lnTo>
                <a:lnTo>
                  <a:pt x="245" y="47"/>
                </a:lnTo>
                <a:lnTo>
                  <a:pt x="247" y="38"/>
                </a:lnTo>
                <a:lnTo>
                  <a:pt x="248" y="31"/>
                </a:lnTo>
                <a:lnTo>
                  <a:pt x="250" y="15"/>
                </a:lnTo>
                <a:lnTo>
                  <a:pt x="251" y="15"/>
                </a:lnTo>
                <a:lnTo>
                  <a:pt x="252" y="8"/>
                </a:lnTo>
                <a:lnTo>
                  <a:pt x="254" y="8"/>
                </a:lnTo>
                <a:lnTo>
                  <a:pt x="255" y="8"/>
                </a:lnTo>
                <a:lnTo>
                  <a:pt x="257" y="8"/>
                </a:lnTo>
                <a:lnTo>
                  <a:pt x="258" y="8"/>
                </a:lnTo>
                <a:lnTo>
                  <a:pt x="260" y="15"/>
                </a:lnTo>
                <a:lnTo>
                  <a:pt x="261" y="24"/>
                </a:lnTo>
                <a:lnTo>
                  <a:pt x="262" y="31"/>
                </a:lnTo>
                <a:lnTo>
                  <a:pt x="264" y="31"/>
                </a:lnTo>
                <a:lnTo>
                  <a:pt x="265" y="47"/>
                </a:lnTo>
                <a:lnTo>
                  <a:pt x="267" y="63"/>
                </a:lnTo>
                <a:lnTo>
                  <a:pt x="268" y="70"/>
                </a:lnTo>
                <a:lnTo>
                  <a:pt x="270" y="85"/>
                </a:lnTo>
                <a:lnTo>
                  <a:pt x="271" y="101"/>
                </a:lnTo>
                <a:lnTo>
                  <a:pt x="272" y="117"/>
                </a:lnTo>
                <a:lnTo>
                  <a:pt x="274" y="133"/>
                </a:lnTo>
                <a:lnTo>
                  <a:pt x="274" y="155"/>
                </a:lnTo>
                <a:lnTo>
                  <a:pt x="275" y="178"/>
                </a:lnTo>
                <a:lnTo>
                  <a:pt x="277" y="194"/>
                </a:lnTo>
                <a:lnTo>
                  <a:pt x="278" y="217"/>
                </a:lnTo>
                <a:lnTo>
                  <a:pt x="280" y="233"/>
                </a:lnTo>
                <a:lnTo>
                  <a:pt x="281" y="255"/>
                </a:lnTo>
                <a:lnTo>
                  <a:pt x="282" y="287"/>
                </a:lnTo>
                <a:lnTo>
                  <a:pt x="284" y="303"/>
                </a:lnTo>
                <a:lnTo>
                  <a:pt x="285" y="318"/>
                </a:lnTo>
                <a:lnTo>
                  <a:pt x="287" y="341"/>
                </a:lnTo>
                <a:lnTo>
                  <a:pt x="288" y="364"/>
                </a:lnTo>
                <a:lnTo>
                  <a:pt x="290" y="388"/>
                </a:lnTo>
                <a:lnTo>
                  <a:pt x="291" y="404"/>
                </a:lnTo>
                <a:lnTo>
                  <a:pt x="291" y="418"/>
                </a:lnTo>
                <a:lnTo>
                  <a:pt x="292" y="434"/>
                </a:lnTo>
                <a:lnTo>
                  <a:pt x="294" y="450"/>
                </a:lnTo>
                <a:lnTo>
                  <a:pt x="295" y="458"/>
                </a:lnTo>
                <a:lnTo>
                  <a:pt x="297" y="473"/>
                </a:lnTo>
                <a:lnTo>
                  <a:pt x="298" y="488"/>
                </a:lnTo>
                <a:lnTo>
                  <a:pt x="300" y="488"/>
                </a:lnTo>
                <a:lnTo>
                  <a:pt x="301" y="497"/>
                </a:lnTo>
                <a:lnTo>
                  <a:pt x="302" y="513"/>
                </a:lnTo>
                <a:lnTo>
                  <a:pt x="304" y="513"/>
                </a:lnTo>
                <a:lnTo>
                  <a:pt x="305" y="520"/>
                </a:lnTo>
                <a:lnTo>
                  <a:pt x="307" y="513"/>
                </a:lnTo>
                <a:lnTo>
                  <a:pt x="308" y="513"/>
                </a:lnTo>
                <a:lnTo>
                  <a:pt x="308" y="504"/>
                </a:lnTo>
                <a:lnTo>
                  <a:pt x="310" y="504"/>
                </a:lnTo>
                <a:lnTo>
                  <a:pt x="311" y="497"/>
                </a:lnTo>
                <a:lnTo>
                  <a:pt x="312" y="497"/>
                </a:lnTo>
                <a:lnTo>
                  <a:pt x="314" y="473"/>
                </a:lnTo>
                <a:lnTo>
                  <a:pt x="315" y="473"/>
                </a:lnTo>
                <a:lnTo>
                  <a:pt x="317" y="450"/>
                </a:lnTo>
                <a:lnTo>
                  <a:pt x="318" y="443"/>
                </a:lnTo>
                <a:lnTo>
                  <a:pt x="320" y="427"/>
                </a:lnTo>
                <a:lnTo>
                  <a:pt x="321" y="418"/>
                </a:lnTo>
                <a:lnTo>
                  <a:pt x="322" y="388"/>
                </a:lnTo>
                <a:lnTo>
                  <a:pt x="324" y="380"/>
                </a:lnTo>
                <a:lnTo>
                  <a:pt x="325" y="357"/>
                </a:lnTo>
                <a:lnTo>
                  <a:pt x="325" y="341"/>
                </a:lnTo>
                <a:lnTo>
                  <a:pt x="327" y="318"/>
                </a:lnTo>
                <a:lnTo>
                  <a:pt x="328" y="303"/>
                </a:lnTo>
                <a:lnTo>
                  <a:pt x="330" y="271"/>
                </a:lnTo>
                <a:lnTo>
                  <a:pt x="331" y="248"/>
                </a:lnTo>
                <a:lnTo>
                  <a:pt x="332" y="225"/>
                </a:lnTo>
                <a:lnTo>
                  <a:pt x="334" y="217"/>
                </a:lnTo>
                <a:lnTo>
                  <a:pt x="335" y="194"/>
                </a:lnTo>
                <a:lnTo>
                  <a:pt x="337" y="171"/>
                </a:lnTo>
                <a:lnTo>
                  <a:pt x="338" y="147"/>
                </a:lnTo>
                <a:lnTo>
                  <a:pt x="340" y="133"/>
                </a:lnTo>
                <a:lnTo>
                  <a:pt x="341" y="108"/>
                </a:lnTo>
                <a:lnTo>
                  <a:pt x="341" y="101"/>
                </a:lnTo>
                <a:lnTo>
                  <a:pt x="342" y="78"/>
                </a:lnTo>
                <a:lnTo>
                  <a:pt x="344" y="70"/>
                </a:lnTo>
                <a:lnTo>
                  <a:pt x="345" y="54"/>
                </a:lnTo>
                <a:lnTo>
                  <a:pt x="347" y="38"/>
                </a:lnTo>
                <a:lnTo>
                  <a:pt x="348" y="38"/>
                </a:lnTo>
                <a:lnTo>
                  <a:pt x="350" y="24"/>
                </a:lnTo>
                <a:lnTo>
                  <a:pt x="351" y="15"/>
                </a:lnTo>
                <a:lnTo>
                  <a:pt x="352" y="8"/>
                </a:lnTo>
                <a:lnTo>
                  <a:pt x="354" y="8"/>
                </a:lnTo>
                <a:lnTo>
                  <a:pt x="355" y="8"/>
                </a:lnTo>
                <a:lnTo>
                  <a:pt x="357" y="8"/>
                </a:lnTo>
                <a:lnTo>
                  <a:pt x="358" y="0"/>
                </a:lnTo>
                <a:lnTo>
                  <a:pt x="358" y="8"/>
                </a:lnTo>
                <a:lnTo>
                  <a:pt x="360" y="8"/>
                </a:lnTo>
                <a:lnTo>
                  <a:pt x="361" y="8"/>
                </a:lnTo>
                <a:lnTo>
                  <a:pt x="362" y="31"/>
                </a:lnTo>
                <a:lnTo>
                  <a:pt x="364" y="24"/>
                </a:lnTo>
                <a:lnTo>
                  <a:pt x="365" y="38"/>
                </a:lnTo>
                <a:lnTo>
                  <a:pt x="367" y="47"/>
                </a:lnTo>
                <a:lnTo>
                  <a:pt x="368" y="63"/>
                </a:lnTo>
                <a:lnTo>
                  <a:pt x="370" y="78"/>
                </a:lnTo>
                <a:lnTo>
                  <a:pt x="371" y="101"/>
                </a:lnTo>
                <a:lnTo>
                  <a:pt x="372" y="108"/>
                </a:lnTo>
                <a:lnTo>
                  <a:pt x="374" y="124"/>
                </a:lnTo>
                <a:lnTo>
                  <a:pt x="375" y="147"/>
                </a:lnTo>
                <a:lnTo>
                  <a:pt x="375" y="163"/>
                </a:lnTo>
                <a:lnTo>
                  <a:pt x="377" y="187"/>
                </a:lnTo>
                <a:lnTo>
                  <a:pt x="378" y="201"/>
                </a:lnTo>
                <a:lnTo>
                  <a:pt x="380" y="225"/>
                </a:lnTo>
                <a:lnTo>
                  <a:pt x="381" y="241"/>
                </a:lnTo>
                <a:lnTo>
                  <a:pt x="382" y="271"/>
                </a:lnTo>
                <a:lnTo>
                  <a:pt x="384" y="295"/>
                </a:lnTo>
                <a:lnTo>
                  <a:pt x="385" y="318"/>
                </a:lnTo>
                <a:lnTo>
                  <a:pt x="387" y="341"/>
                </a:lnTo>
                <a:lnTo>
                  <a:pt x="388" y="357"/>
                </a:lnTo>
                <a:lnTo>
                  <a:pt x="390" y="380"/>
                </a:lnTo>
                <a:lnTo>
                  <a:pt x="391" y="395"/>
                </a:lnTo>
                <a:lnTo>
                  <a:pt x="392" y="418"/>
                </a:lnTo>
                <a:lnTo>
                  <a:pt x="392" y="434"/>
                </a:lnTo>
                <a:lnTo>
                  <a:pt x="394" y="450"/>
                </a:lnTo>
                <a:lnTo>
                  <a:pt x="395" y="458"/>
                </a:lnTo>
                <a:lnTo>
                  <a:pt x="397" y="473"/>
                </a:lnTo>
                <a:lnTo>
                  <a:pt x="398" y="488"/>
                </a:lnTo>
                <a:lnTo>
                  <a:pt x="400" y="497"/>
                </a:lnTo>
                <a:lnTo>
                  <a:pt x="401" y="497"/>
                </a:lnTo>
                <a:lnTo>
                  <a:pt x="402" y="504"/>
                </a:lnTo>
                <a:lnTo>
                  <a:pt x="404" y="513"/>
                </a:lnTo>
                <a:lnTo>
                  <a:pt x="405" y="513"/>
                </a:lnTo>
                <a:lnTo>
                  <a:pt x="407" y="520"/>
                </a:lnTo>
                <a:lnTo>
                  <a:pt x="408" y="513"/>
                </a:lnTo>
                <a:lnTo>
                  <a:pt x="410" y="520"/>
                </a:lnTo>
                <a:lnTo>
                  <a:pt x="410" y="504"/>
                </a:lnTo>
                <a:lnTo>
                  <a:pt x="411" y="497"/>
                </a:lnTo>
                <a:lnTo>
                  <a:pt x="412" y="497"/>
                </a:lnTo>
                <a:lnTo>
                  <a:pt x="414" y="488"/>
                </a:lnTo>
                <a:lnTo>
                  <a:pt x="415" y="473"/>
                </a:lnTo>
                <a:lnTo>
                  <a:pt x="417" y="465"/>
                </a:lnTo>
                <a:lnTo>
                  <a:pt x="418" y="450"/>
                </a:lnTo>
                <a:lnTo>
                  <a:pt x="420" y="443"/>
                </a:lnTo>
                <a:lnTo>
                  <a:pt x="421" y="427"/>
                </a:lnTo>
                <a:lnTo>
                  <a:pt x="422" y="411"/>
                </a:lnTo>
                <a:lnTo>
                  <a:pt x="424" y="388"/>
                </a:lnTo>
                <a:lnTo>
                  <a:pt x="425" y="373"/>
                </a:lnTo>
                <a:lnTo>
                  <a:pt x="427" y="350"/>
                </a:lnTo>
                <a:lnTo>
                  <a:pt x="427" y="334"/>
                </a:lnTo>
                <a:lnTo>
                  <a:pt x="428" y="303"/>
                </a:lnTo>
                <a:lnTo>
                  <a:pt x="430" y="287"/>
                </a:lnTo>
                <a:lnTo>
                  <a:pt x="431" y="264"/>
                </a:lnTo>
                <a:lnTo>
                  <a:pt x="432" y="248"/>
                </a:lnTo>
                <a:lnTo>
                  <a:pt x="434" y="225"/>
                </a:lnTo>
                <a:lnTo>
                  <a:pt x="435" y="225"/>
                </a:lnTo>
                <a:lnTo>
                  <a:pt x="437" y="210"/>
                </a:lnTo>
                <a:lnTo>
                  <a:pt x="438" y="187"/>
                </a:lnTo>
                <a:lnTo>
                  <a:pt x="440" y="171"/>
                </a:lnTo>
                <a:lnTo>
                  <a:pt x="441" y="155"/>
                </a:lnTo>
                <a:lnTo>
                  <a:pt x="442" y="140"/>
                </a:lnTo>
                <a:lnTo>
                  <a:pt x="444" y="117"/>
                </a:lnTo>
                <a:lnTo>
                  <a:pt x="444" y="101"/>
                </a:lnTo>
                <a:lnTo>
                  <a:pt x="445" y="93"/>
                </a:lnTo>
                <a:lnTo>
                  <a:pt x="447" y="70"/>
                </a:lnTo>
                <a:lnTo>
                  <a:pt x="448" y="63"/>
                </a:lnTo>
                <a:lnTo>
                  <a:pt x="450" y="47"/>
                </a:lnTo>
                <a:lnTo>
                  <a:pt x="451" y="38"/>
                </a:lnTo>
                <a:lnTo>
                  <a:pt x="452" y="31"/>
                </a:lnTo>
                <a:lnTo>
                  <a:pt x="454" y="24"/>
                </a:lnTo>
                <a:lnTo>
                  <a:pt x="455" y="24"/>
                </a:lnTo>
                <a:lnTo>
                  <a:pt x="457" y="15"/>
                </a:lnTo>
                <a:lnTo>
                  <a:pt x="458" y="15"/>
                </a:lnTo>
                <a:lnTo>
                  <a:pt x="460" y="24"/>
                </a:lnTo>
                <a:lnTo>
                  <a:pt x="461" y="24"/>
                </a:lnTo>
                <a:lnTo>
                  <a:pt x="462" y="31"/>
                </a:lnTo>
                <a:lnTo>
                  <a:pt x="464" y="38"/>
                </a:lnTo>
                <a:lnTo>
                  <a:pt x="465" y="47"/>
                </a:lnTo>
                <a:lnTo>
                  <a:pt x="467" y="54"/>
                </a:lnTo>
                <a:lnTo>
                  <a:pt x="468" y="70"/>
                </a:lnTo>
                <a:lnTo>
                  <a:pt x="470" y="78"/>
                </a:lnTo>
                <a:lnTo>
                  <a:pt x="471" y="93"/>
                </a:lnTo>
                <a:lnTo>
                  <a:pt x="472" y="101"/>
                </a:lnTo>
                <a:lnTo>
                  <a:pt x="474" y="117"/>
                </a:lnTo>
                <a:lnTo>
                  <a:pt x="475" y="140"/>
                </a:lnTo>
                <a:lnTo>
                  <a:pt x="477" y="163"/>
                </a:lnTo>
                <a:lnTo>
                  <a:pt x="478" y="178"/>
                </a:lnTo>
                <a:lnTo>
                  <a:pt x="478" y="187"/>
                </a:lnTo>
                <a:lnTo>
                  <a:pt x="480" y="217"/>
                </a:lnTo>
                <a:lnTo>
                  <a:pt x="481" y="233"/>
                </a:lnTo>
                <a:lnTo>
                  <a:pt x="482" y="255"/>
                </a:lnTo>
                <a:lnTo>
                  <a:pt x="484" y="271"/>
                </a:lnTo>
                <a:lnTo>
                  <a:pt x="485" y="295"/>
                </a:lnTo>
                <a:lnTo>
                  <a:pt x="487" y="318"/>
                </a:lnTo>
                <a:lnTo>
                  <a:pt x="488" y="341"/>
                </a:lnTo>
                <a:lnTo>
                  <a:pt x="490" y="364"/>
                </a:lnTo>
                <a:lnTo>
                  <a:pt x="491" y="380"/>
                </a:lnTo>
                <a:lnTo>
                  <a:pt x="492" y="395"/>
                </a:lnTo>
                <a:lnTo>
                  <a:pt x="494" y="411"/>
                </a:lnTo>
                <a:lnTo>
                  <a:pt x="494" y="427"/>
                </a:lnTo>
                <a:lnTo>
                  <a:pt x="495" y="443"/>
                </a:lnTo>
                <a:lnTo>
                  <a:pt x="497" y="458"/>
                </a:lnTo>
                <a:lnTo>
                  <a:pt x="498" y="473"/>
                </a:lnTo>
                <a:lnTo>
                  <a:pt x="500" y="481"/>
                </a:lnTo>
                <a:lnTo>
                  <a:pt x="501" y="488"/>
                </a:lnTo>
                <a:lnTo>
                  <a:pt x="502" y="504"/>
                </a:lnTo>
                <a:lnTo>
                  <a:pt x="504" y="497"/>
                </a:lnTo>
                <a:lnTo>
                  <a:pt x="505" y="513"/>
                </a:lnTo>
                <a:lnTo>
                  <a:pt x="507" y="513"/>
                </a:lnTo>
                <a:lnTo>
                  <a:pt x="508" y="513"/>
                </a:lnTo>
                <a:lnTo>
                  <a:pt x="510" y="513"/>
                </a:lnTo>
                <a:lnTo>
                  <a:pt x="511" y="513"/>
                </a:lnTo>
                <a:lnTo>
                  <a:pt x="511" y="504"/>
                </a:lnTo>
                <a:lnTo>
                  <a:pt x="512" y="497"/>
                </a:lnTo>
                <a:lnTo>
                  <a:pt x="514" y="497"/>
                </a:lnTo>
                <a:lnTo>
                  <a:pt x="515" y="488"/>
                </a:lnTo>
                <a:lnTo>
                  <a:pt x="517" y="465"/>
                </a:lnTo>
                <a:lnTo>
                  <a:pt x="518" y="465"/>
                </a:lnTo>
                <a:lnTo>
                  <a:pt x="520" y="458"/>
                </a:lnTo>
                <a:lnTo>
                  <a:pt x="521" y="434"/>
                </a:lnTo>
                <a:lnTo>
                  <a:pt x="522" y="427"/>
                </a:lnTo>
                <a:lnTo>
                  <a:pt x="524" y="404"/>
                </a:lnTo>
                <a:lnTo>
                  <a:pt x="525" y="388"/>
                </a:lnTo>
                <a:lnTo>
                  <a:pt x="527" y="364"/>
                </a:lnTo>
                <a:lnTo>
                  <a:pt x="528" y="350"/>
                </a:lnTo>
                <a:lnTo>
                  <a:pt x="528" y="325"/>
                </a:lnTo>
                <a:lnTo>
                  <a:pt x="530" y="303"/>
                </a:lnTo>
                <a:lnTo>
                  <a:pt x="531" y="287"/>
                </a:lnTo>
                <a:lnTo>
                  <a:pt x="532" y="255"/>
                </a:lnTo>
                <a:lnTo>
                  <a:pt x="534" y="241"/>
                </a:lnTo>
                <a:lnTo>
                  <a:pt x="535" y="217"/>
                </a:lnTo>
                <a:lnTo>
                  <a:pt x="537" y="201"/>
                </a:lnTo>
                <a:lnTo>
                  <a:pt x="538" y="178"/>
                </a:lnTo>
                <a:lnTo>
                  <a:pt x="540" y="163"/>
                </a:lnTo>
                <a:lnTo>
                  <a:pt x="541" y="140"/>
                </a:lnTo>
                <a:lnTo>
                  <a:pt x="542" y="124"/>
                </a:lnTo>
                <a:lnTo>
                  <a:pt x="544" y="108"/>
                </a:lnTo>
                <a:lnTo>
                  <a:pt x="545" y="93"/>
                </a:lnTo>
                <a:lnTo>
                  <a:pt x="545" y="78"/>
                </a:lnTo>
                <a:lnTo>
                  <a:pt x="547" y="63"/>
                </a:lnTo>
                <a:lnTo>
                  <a:pt x="548" y="47"/>
                </a:lnTo>
                <a:lnTo>
                  <a:pt x="550" y="38"/>
                </a:lnTo>
                <a:lnTo>
                  <a:pt x="551" y="31"/>
                </a:lnTo>
                <a:lnTo>
                  <a:pt x="552" y="24"/>
                </a:lnTo>
                <a:lnTo>
                  <a:pt x="554" y="24"/>
                </a:lnTo>
                <a:lnTo>
                  <a:pt x="555" y="15"/>
                </a:lnTo>
                <a:lnTo>
                  <a:pt x="557" y="15"/>
                </a:lnTo>
                <a:lnTo>
                  <a:pt x="558" y="15"/>
                </a:lnTo>
                <a:lnTo>
                  <a:pt x="560" y="15"/>
                </a:lnTo>
                <a:lnTo>
                  <a:pt x="561" y="15"/>
                </a:lnTo>
                <a:lnTo>
                  <a:pt x="562" y="24"/>
                </a:lnTo>
                <a:lnTo>
                  <a:pt x="562" y="31"/>
                </a:lnTo>
                <a:lnTo>
                  <a:pt x="564" y="38"/>
                </a:lnTo>
                <a:lnTo>
                  <a:pt x="565" y="47"/>
                </a:lnTo>
                <a:lnTo>
                  <a:pt x="567" y="54"/>
                </a:lnTo>
                <a:lnTo>
                  <a:pt x="568" y="70"/>
                </a:lnTo>
                <a:lnTo>
                  <a:pt x="570" y="78"/>
                </a:lnTo>
                <a:lnTo>
                  <a:pt x="571" y="93"/>
                </a:lnTo>
                <a:lnTo>
                  <a:pt x="572" y="108"/>
                </a:lnTo>
                <a:lnTo>
                  <a:pt x="574" y="124"/>
                </a:lnTo>
                <a:lnTo>
                  <a:pt x="575" y="140"/>
                </a:lnTo>
                <a:lnTo>
                  <a:pt x="577" y="163"/>
                </a:lnTo>
                <a:lnTo>
                  <a:pt x="578" y="178"/>
                </a:lnTo>
                <a:lnTo>
                  <a:pt x="580" y="194"/>
                </a:lnTo>
                <a:lnTo>
                  <a:pt x="580" y="217"/>
                </a:lnTo>
                <a:lnTo>
                  <a:pt x="581" y="241"/>
                </a:lnTo>
                <a:lnTo>
                  <a:pt x="582" y="264"/>
                </a:lnTo>
                <a:lnTo>
                  <a:pt x="584" y="280"/>
                </a:lnTo>
                <a:lnTo>
                  <a:pt x="585" y="295"/>
                </a:lnTo>
                <a:lnTo>
                  <a:pt x="587" y="318"/>
                </a:lnTo>
                <a:lnTo>
                  <a:pt x="588" y="334"/>
                </a:lnTo>
                <a:lnTo>
                  <a:pt x="590" y="357"/>
                </a:lnTo>
                <a:lnTo>
                  <a:pt x="591" y="373"/>
                </a:lnTo>
                <a:lnTo>
                  <a:pt x="592" y="388"/>
                </a:lnTo>
                <a:lnTo>
                  <a:pt x="594" y="411"/>
                </a:lnTo>
                <a:lnTo>
                  <a:pt x="595" y="434"/>
                </a:lnTo>
                <a:lnTo>
                  <a:pt x="597" y="443"/>
                </a:lnTo>
                <a:lnTo>
                  <a:pt x="597" y="458"/>
                </a:lnTo>
                <a:lnTo>
                  <a:pt x="598" y="465"/>
                </a:lnTo>
                <a:lnTo>
                  <a:pt x="600" y="488"/>
                </a:lnTo>
                <a:lnTo>
                  <a:pt x="601" y="497"/>
                </a:lnTo>
                <a:lnTo>
                  <a:pt x="602" y="504"/>
                </a:lnTo>
                <a:lnTo>
                  <a:pt x="604" y="504"/>
                </a:lnTo>
                <a:lnTo>
                  <a:pt x="605" y="513"/>
                </a:lnTo>
                <a:lnTo>
                  <a:pt x="607" y="520"/>
                </a:lnTo>
                <a:lnTo>
                  <a:pt x="608" y="520"/>
                </a:lnTo>
                <a:lnTo>
                  <a:pt x="610" y="520"/>
                </a:lnTo>
                <a:lnTo>
                  <a:pt x="611" y="520"/>
                </a:lnTo>
                <a:lnTo>
                  <a:pt x="612" y="520"/>
                </a:lnTo>
                <a:lnTo>
                  <a:pt x="614" y="513"/>
                </a:lnTo>
                <a:lnTo>
                  <a:pt x="615" y="497"/>
                </a:lnTo>
                <a:lnTo>
                  <a:pt x="617" y="497"/>
                </a:lnTo>
                <a:lnTo>
                  <a:pt x="618" y="488"/>
                </a:lnTo>
                <a:lnTo>
                  <a:pt x="620" y="473"/>
                </a:lnTo>
                <a:lnTo>
                  <a:pt x="621" y="465"/>
                </a:lnTo>
                <a:lnTo>
                  <a:pt x="622" y="450"/>
                </a:lnTo>
                <a:lnTo>
                  <a:pt x="624" y="434"/>
                </a:lnTo>
                <a:lnTo>
                  <a:pt x="625" y="418"/>
                </a:lnTo>
                <a:lnTo>
                  <a:pt x="627" y="395"/>
                </a:lnTo>
                <a:lnTo>
                  <a:pt x="628" y="380"/>
                </a:lnTo>
                <a:lnTo>
                  <a:pt x="630" y="357"/>
                </a:lnTo>
                <a:lnTo>
                  <a:pt x="630" y="334"/>
                </a:lnTo>
                <a:lnTo>
                  <a:pt x="631" y="318"/>
                </a:lnTo>
                <a:lnTo>
                  <a:pt x="632" y="295"/>
                </a:lnTo>
                <a:lnTo>
                  <a:pt x="634" y="271"/>
                </a:lnTo>
                <a:lnTo>
                  <a:pt x="635" y="248"/>
                </a:lnTo>
                <a:lnTo>
                  <a:pt x="637" y="233"/>
                </a:lnTo>
                <a:lnTo>
                  <a:pt x="638" y="210"/>
                </a:lnTo>
                <a:lnTo>
                  <a:pt x="640" y="187"/>
                </a:lnTo>
                <a:lnTo>
                  <a:pt x="641" y="171"/>
                </a:lnTo>
                <a:lnTo>
                  <a:pt x="642" y="147"/>
                </a:lnTo>
                <a:lnTo>
                  <a:pt x="644" y="133"/>
                </a:lnTo>
                <a:lnTo>
                  <a:pt x="645" y="108"/>
                </a:lnTo>
                <a:lnTo>
                  <a:pt x="647" y="93"/>
                </a:lnTo>
                <a:lnTo>
                  <a:pt x="647" y="78"/>
                </a:lnTo>
                <a:lnTo>
                  <a:pt x="648" y="63"/>
                </a:lnTo>
                <a:lnTo>
                  <a:pt x="650" y="54"/>
                </a:lnTo>
                <a:lnTo>
                  <a:pt x="651" y="47"/>
                </a:lnTo>
                <a:lnTo>
                  <a:pt x="652" y="31"/>
                </a:lnTo>
                <a:lnTo>
                  <a:pt x="654" y="24"/>
                </a:lnTo>
                <a:lnTo>
                  <a:pt x="655" y="15"/>
                </a:lnTo>
                <a:lnTo>
                  <a:pt x="657" y="15"/>
                </a:lnTo>
                <a:lnTo>
                  <a:pt x="658" y="15"/>
                </a:lnTo>
                <a:lnTo>
                  <a:pt x="660" y="8"/>
                </a:lnTo>
                <a:lnTo>
                  <a:pt x="661" y="8"/>
                </a:lnTo>
                <a:lnTo>
                  <a:pt x="662" y="15"/>
                </a:lnTo>
                <a:lnTo>
                  <a:pt x="664" y="15"/>
                </a:lnTo>
                <a:lnTo>
                  <a:pt x="665" y="24"/>
                </a:lnTo>
                <a:lnTo>
                  <a:pt x="667" y="31"/>
                </a:lnTo>
              </a:path>
            </a:pathLst>
          </a:custGeom>
          <a:noFill/>
          <a:ln w="3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147" name="Group 19"/>
          <p:cNvGrpSpPr>
            <a:grpSpLocks/>
          </p:cNvGrpSpPr>
          <p:nvPr/>
        </p:nvGrpSpPr>
        <p:grpSpPr bwMode="auto">
          <a:xfrm>
            <a:off x="6478588" y="2887663"/>
            <a:ext cx="2755900" cy="755650"/>
            <a:chOff x="4641" y="1461"/>
            <a:chExt cx="1736" cy="476"/>
          </a:xfrm>
        </p:grpSpPr>
        <p:sp>
          <p:nvSpPr>
            <p:cNvPr id="20512" name="AutoShape 20"/>
            <p:cNvSpPr>
              <a:spLocks noChangeArrowheads="1"/>
            </p:cNvSpPr>
            <p:nvPr/>
          </p:nvSpPr>
          <p:spPr bwMode="auto">
            <a:xfrm>
              <a:off x="4641" y="1596"/>
              <a:ext cx="56" cy="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086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AutoShape 21"/>
            <p:cNvSpPr>
              <a:spLocks noChangeArrowheads="1"/>
            </p:cNvSpPr>
            <p:nvPr/>
          </p:nvSpPr>
          <p:spPr bwMode="auto">
            <a:xfrm>
              <a:off x="4737" y="1461"/>
              <a:ext cx="56" cy="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086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AutoShape 22"/>
            <p:cNvSpPr>
              <a:spLocks noChangeArrowheads="1"/>
            </p:cNvSpPr>
            <p:nvPr/>
          </p:nvSpPr>
          <p:spPr bwMode="auto">
            <a:xfrm>
              <a:off x="5215" y="1575"/>
              <a:ext cx="56" cy="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086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15" name="Group 23"/>
            <p:cNvGrpSpPr>
              <a:grpSpLocks/>
            </p:cNvGrpSpPr>
            <p:nvPr/>
          </p:nvGrpSpPr>
          <p:grpSpPr bwMode="auto">
            <a:xfrm>
              <a:off x="4891" y="1759"/>
              <a:ext cx="1093" cy="178"/>
              <a:chOff x="4891" y="1759"/>
              <a:chExt cx="1093" cy="178"/>
            </a:xfrm>
          </p:grpSpPr>
          <p:sp>
            <p:nvSpPr>
              <p:cNvPr id="20517" name="AutoShape 24"/>
              <p:cNvSpPr>
                <a:spLocks noChangeArrowheads="1"/>
              </p:cNvSpPr>
              <p:nvPr/>
            </p:nvSpPr>
            <p:spPr bwMode="auto">
              <a:xfrm>
                <a:off x="4891" y="1796"/>
                <a:ext cx="56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086 w 21600"/>
                  <a:gd name="T25" fmla="*/ 3086 h 21600"/>
                  <a:gd name="T26" fmla="*/ 18514 w 21600"/>
                  <a:gd name="T27" fmla="*/ 185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8" name="AutoShape 25"/>
              <p:cNvSpPr>
                <a:spLocks noChangeArrowheads="1"/>
              </p:cNvSpPr>
              <p:nvPr/>
            </p:nvSpPr>
            <p:spPr bwMode="auto">
              <a:xfrm>
                <a:off x="5451" y="1851"/>
                <a:ext cx="56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086 w 21600"/>
                  <a:gd name="T25" fmla="*/ 3086 h 21600"/>
                  <a:gd name="T26" fmla="*/ 18514 w 21600"/>
                  <a:gd name="T27" fmla="*/ 185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" name="AutoShape 26"/>
              <p:cNvSpPr>
                <a:spLocks noChangeArrowheads="1"/>
              </p:cNvSpPr>
              <p:nvPr/>
            </p:nvSpPr>
            <p:spPr bwMode="auto">
              <a:xfrm>
                <a:off x="5743" y="1759"/>
                <a:ext cx="56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086 w 21600"/>
                  <a:gd name="T25" fmla="*/ 3086 h 21600"/>
                  <a:gd name="T26" fmla="*/ 18514 w 21600"/>
                  <a:gd name="T27" fmla="*/ 185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AutoShape 27"/>
              <p:cNvSpPr>
                <a:spLocks noChangeArrowheads="1"/>
              </p:cNvSpPr>
              <p:nvPr/>
            </p:nvSpPr>
            <p:spPr bwMode="auto">
              <a:xfrm>
                <a:off x="5928" y="1881"/>
                <a:ext cx="56" cy="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086 w 21600"/>
                  <a:gd name="T25" fmla="*/ 3086 h 21600"/>
                  <a:gd name="T26" fmla="*/ 18514 w 21600"/>
                  <a:gd name="T27" fmla="*/ 185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16" name="AutoShape 28"/>
            <p:cNvSpPr>
              <a:spLocks noChangeArrowheads="1"/>
            </p:cNvSpPr>
            <p:nvPr/>
          </p:nvSpPr>
          <p:spPr bwMode="auto">
            <a:xfrm>
              <a:off x="6321" y="1677"/>
              <a:ext cx="56" cy="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086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157" name="Group 29"/>
          <p:cNvGrpSpPr>
            <a:grpSpLocks/>
          </p:cNvGrpSpPr>
          <p:nvPr/>
        </p:nvGrpSpPr>
        <p:grpSpPr bwMode="auto">
          <a:xfrm>
            <a:off x="6243638" y="3286125"/>
            <a:ext cx="3662362" cy="357188"/>
            <a:chOff x="4493" y="1712"/>
            <a:chExt cx="2307" cy="225"/>
          </a:xfrm>
        </p:grpSpPr>
        <p:sp>
          <p:nvSpPr>
            <p:cNvPr id="20510" name="Line 182"/>
            <p:cNvSpPr>
              <a:spLocks noChangeShapeType="1"/>
            </p:cNvSpPr>
            <p:nvPr/>
          </p:nvSpPr>
          <p:spPr bwMode="auto">
            <a:xfrm>
              <a:off x="4493" y="1712"/>
              <a:ext cx="211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6450" y="1745"/>
              <a:ext cx="3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</a:p>
          </p:txBody>
        </p:sp>
      </p:grpSp>
      <p:sp>
        <p:nvSpPr>
          <p:cNvPr id="176160" name="Text Box 32"/>
          <p:cNvSpPr txBox="1">
            <a:spLocks noChangeArrowheads="1"/>
          </p:cNvSpPr>
          <p:nvPr/>
        </p:nvSpPr>
        <p:spPr bwMode="auto">
          <a:xfrm>
            <a:off x="5600701" y="1622425"/>
            <a:ext cx="3775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Small number of photons: large phase uncertainty.</a:t>
            </a:r>
          </a:p>
        </p:txBody>
      </p:sp>
      <p:sp>
        <p:nvSpPr>
          <p:cNvPr id="176161" name="Text Box 33"/>
          <p:cNvSpPr txBox="1">
            <a:spLocks noChangeArrowheads="1"/>
          </p:cNvSpPr>
          <p:nvPr/>
        </p:nvSpPr>
        <p:spPr bwMode="auto">
          <a:xfrm>
            <a:off x="5614989" y="1984375"/>
            <a:ext cx="3805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Large number of photons: small phase uncertainty.</a:t>
            </a:r>
          </a:p>
        </p:txBody>
      </p:sp>
      <p:sp>
        <p:nvSpPr>
          <p:cNvPr id="176162" name="Freeform 125"/>
          <p:cNvSpPr>
            <a:spLocks/>
          </p:cNvSpPr>
          <p:nvPr/>
        </p:nvSpPr>
        <p:spPr bwMode="auto">
          <a:xfrm>
            <a:off x="6372226" y="2776539"/>
            <a:ext cx="2943225" cy="1000125"/>
          </a:xfrm>
          <a:custGeom>
            <a:avLst/>
            <a:gdLst>
              <a:gd name="T0" fmla="*/ 2147483646 w 668"/>
              <a:gd name="T1" fmla="*/ 2147483646 h 521"/>
              <a:gd name="T2" fmla="*/ 2147483646 w 668"/>
              <a:gd name="T3" fmla="*/ 2147483646 h 521"/>
              <a:gd name="T4" fmla="*/ 2147483646 w 668"/>
              <a:gd name="T5" fmla="*/ 2147483646 h 521"/>
              <a:gd name="T6" fmla="*/ 2147483646 w 668"/>
              <a:gd name="T7" fmla="*/ 2147483646 h 521"/>
              <a:gd name="T8" fmla="*/ 2147483646 w 668"/>
              <a:gd name="T9" fmla="*/ 2147483646 h 521"/>
              <a:gd name="T10" fmla="*/ 2147483646 w 668"/>
              <a:gd name="T11" fmla="*/ 2147483646 h 521"/>
              <a:gd name="T12" fmla="*/ 2147483646 w 668"/>
              <a:gd name="T13" fmla="*/ 2147483646 h 521"/>
              <a:gd name="T14" fmla="*/ 2147483646 w 668"/>
              <a:gd name="T15" fmla="*/ 2147483646 h 521"/>
              <a:gd name="T16" fmla="*/ 2147483646 w 668"/>
              <a:gd name="T17" fmla="*/ 2147483646 h 521"/>
              <a:gd name="T18" fmla="*/ 2147483646 w 668"/>
              <a:gd name="T19" fmla="*/ 2147483646 h 521"/>
              <a:gd name="T20" fmla="*/ 2147483646 w 668"/>
              <a:gd name="T21" fmla="*/ 2147483646 h 521"/>
              <a:gd name="T22" fmla="*/ 2147483646 w 668"/>
              <a:gd name="T23" fmla="*/ 2147483646 h 521"/>
              <a:gd name="T24" fmla="*/ 2147483646 w 668"/>
              <a:gd name="T25" fmla="*/ 2147483646 h 521"/>
              <a:gd name="T26" fmla="*/ 2147483646 w 668"/>
              <a:gd name="T27" fmla="*/ 2147483646 h 521"/>
              <a:gd name="T28" fmla="*/ 2147483646 w 668"/>
              <a:gd name="T29" fmla="*/ 2147483646 h 521"/>
              <a:gd name="T30" fmla="*/ 2147483646 w 668"/>
              <a:gd name="T31" fmla="*/ 2147483646 h 521"/>
              <a:gd name="T32" fmla="*/ 2147483646 w 668"/>
              <a:gd name="T33" fmla="*/ 2147483646 h 521"/>
              <a:gd name="T34" fmla="*/ 2147483646 w 668"/>
              <a:gd name="T35" fmla="*/ 2147483646 h 521"/>
              <a:gd name="T36" fmla="*/ 2147483646 w 668"/>
              <a:gd name="T37" fmla="*/ 2147483646 h 521"/>
              <a:gd name="T38" fmla="*/ 2147483646 w 668"/>
              <a:gd name="T39" fmla="*/ 2147483646 h 521"/>
              <a:gd name="T40" fmla="*/ 2147483646 w 668"/>
              <a:gd name="T41" fmla="*/ 2147483646 h 521"/>
              <a:gd name="T42" fmla="*/ 2147483646 w 668"/>
              <a:gd name="T43" fmla="*/ 2147483646 h 521"/>
              <a:gd name="T44" fmla="*/ 2147483646 w 668"/>
              <a:gd name="T45" fmla="*/ 2147483646 h 521"/>
              <a:gd name="T46" fmla="*/ 2147483646 w 668"/>
              <a:gd name="T47" fmla="*/ 2147483646 h 521"/>
              <a:gd name="T48" fmla="*/ 2147483646 w 668"/>
              <a:gd name="T49" fmla="*/ 2147483646 h 521"/>
              <a:gd name="T50" fmla="*/ 2147483646 w 668"/>
              <a:gd name="T51" fmla="*/ 2147483646 h 521"/>
              <a:gd name="T52" fmla="*/ 2147483646 w 668"/>
              <a:gd name="T53" fmla="*/ 2147483646 h 521"/>
              <a:gd name="T54" fmla="*/ 2147483646 w 668"/>
              <a:gd name="T55" fmla="*/ 2147483646 h 521"/>
              <a:gd name="T56" fmla="*/ 2147483646 w 668"/>
              <a:gd name="T57" fmla="*/ 2147483646 h 521"/>
              <a:gd name="T58" fmla="*/ 2147483646 w 668"/>
              <a:gd name="T59" fmla="*/ 2147483646 h 521"/>
              <a:gd name="T60" fmla="*/ 2147483646 w 668"/>
              <a:gd name="T61" fmla="*/ 2147483646 h 521"/>
              <a:gd name="T62" fmla="*/ 2147483646 w 668"/>
              <a:gd name="T63" fmla="*/ 2147483646 h 521"/>
              <a:gd name="T64" fmla="*/ 2147483646 w 668"/>
              <a:gd name="T65" fmla="*/ 2147483646 h 521"/>
              <a:gd name="T66" fmla="*/ 2147483646 w 668"/>
              <a:gd name="T67" fmla="*/ 2147483646 h 521"/>
              <a:gd name="T68" fmla="*/ 2147483646 w 668"/>
              <a:gd name="T69" fmla="*/ 2147483646 h 521"/>
              <a:gd name="T70" fmla="*/ 2147483646 w 668"/>
              <a:gd name="T71" fmla="*/ 2147483646 h 521"/>
              <a:gd name="T72" fmla="*/ 2147483646 w 668"/>
              <a:gd name="T73" fmla="*/ 2147483646 h 521"/>
              <a:gd name="T74" fmla="*/ 2147483646 w 668"/>
              <a:gd name="T75" fmla="*/ 2147483646 h 521"/>
              <a:gd name="T76" fmla="*/ 2147483646 w 668"/>
              <a:gd name="T77" fmla="*/ 2147483646 h 521"/>
              <a:gd name="T78" fmla="*/ 2147483646 w 668"/>
              <a:gd name="T79" fmla="*/ 2147483646 h 521"/>
              <a:gd name="T80" fmla="*/ 2147483646 w 668"/>
              <a:gd name="T81" fmla="*/ 2147483646 h 521"/>
              <a:gd name="T82" fmla="*/ 2147483646 w 668"/>
              <a:gd name="T83" fmla="*/ 2147483646 h 521"/>
              <a:gd name="T84" fmla="*/ 2147483646 w 668"/>
              <a:gd name="T85" fmla="*/ 2147483646 h 521"/>
              <a:gd name="T86" fmla="*/ 2147483646 w 668"/>
              <a:gd name="T87" fmla="*/ 2147483646 h 521"/>
              <a:gd name="T88" fmla="*/ 2147483646 w 668"/>
              <a:gd name="T89" fmla="*/ 2147483646 h 521"/>
              <a:gd name="T90" fmla="*/ 2147483646 w 668"/>
              <a:gd name="T91" fmla="*/ 2147483646 h 521"/>
              <a:gd name="T92" fmla="*/ 2147483646 w 668"/>
              <a:gd name="T93" fmla="*/ 2147483646 h 521"/>
              <a:gd name="T94" fmla="*/ 2147483646 w 668"/>
              <a:gd name="T95" fmla="*/ 2147483646 h 521"/>
              <a:gd name="T96" fmla="*/ 2147483646 w 668"/>
              <a:gd name="T97" fmla="*/ 2147483646 h 521"/>
              <a:gd name="T98" fmla="*/ 2147483646 w 668"/>
              <a:gd name="T99" fmla="*/ 2147483646 h 521"/>
              <a:gd name="T100" fmla="*/ 2147483646 w 668"/>
              <a:gd name="T101" fmla="*/ 2147483646 h 521"/>
              <a:gd name="T102" fmla="*/ 2147483646 w 668"/>
              <a:gd name="T103" fmla="*/ 2147483646 h 521"/>
              <a:gd name="T104" fmla="*/ 2147483646 w 668"/>
              <a:gd name="T105" fmla="*/ 2147483646 h 521"/>
              <a:gd name="T106" fmla="*/ 2147483646 w 668"/>
              <a:gd name="T107" fmla="*/ 2147483646 h 521"/>
              <a:gd name="T108" fmla="*/ 2147483646 w 668"/>
              <a:gd name="T109" fmla="*/ 2147483646 h 521"/>
              <a:gd name="T110" fmla="*/ 2147483646 w 668"/>
              <a:gd name="T111" fmla="*/ 2147483646 h 521"/>
              <a:gd name="T112" fmla="*/ 2147483646 w 668"/>
              <a:gd name="T113" fmla="*/ 2147483646 h 521"/>
              <a:gd name="T114" fmla="*/ 2147483646 w 668"/>
              <a:gd name="T115" fmla="*/ 2147483646 h 521"/>
              <a:gd name="T116" fmla="*/ 2147483646 w 668"/>
              <a:gd name="T117" fmla="*/ 2147483646 h 521"/>
              <a:gd name="T118" fmla="*/ 2147483646 w 668"/>
              <a:gd name="T119" fmla="*/ 2147483646 h 521"/>
              <a:gd name="T120" fmla="*/ 2147483646 w 668"/>
              <a:gd name="T121" fmla="*/ 2147483646 h 521"/>
              <a:gd name="T122" fmla="*/ 2147483646 w 668"/>
              <a:gd name="T123" fmla="*/ 2147483646 h 5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8"/>
              <a:gd name="T187" fmla="*/ 0 h 521"/>
              <a:gd name="T188" fmla="*/ 668 w 668"/>
              <a:gd name="T189" fmla="*/ 521 h 5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8" h="521">
                <a:moveTo>
                  <a:pt x="0" y="520"/>
                </a:moveTo>
                <a:lnTo>
                  <a:pt x="1" y="520"/>
                </a:lnTo>
                <a:lnTo>
                  <a:pt x="2" y="520"/>
                </a:lnTo>
                <a:lnTo>
                  <a:pt x="2" y="513"/>
                </a:lnTo>
                <a:lnTo>
                  <a:pt x="4" y="513"/>
                </a:lnTo>
                <a:lnTo>
                  <a:pt x="5" y="504"/>
                </a:lnTo>
                <a:lnTo>
                  <a:pt x="7" y="497"/>
                </a:lnTo>
                <a:lnTo>
                  <a:pt x="8" y="488"/>
                </a:lnTo>
                <a:lnTo>
                  <a:pt x="10" y="481"/>
                </a:lnTo>
                <a:lnTo>
                  <a:pt x="11" y="465"/>
                </a:lnTo>
                <a:lnTo>
                  <a:pt x="12" y="458"/>
                </a:lnTo>
                <a:lnTo>
                  <a:pt x="14" y="443"/>
                </a:lnTo>
                <a:lnTo>
                  <a:pt x="15" y="434"/>
                </a:lnTo>
                <a:lnTo>
                  <a:pt x="17" y="411"/>
                </a:lnTo>
                <a:lnTo>
                  <a:pt x="18" y="395"/>
                </a:lnTo>
                <a:lnTo>
                  <a:pt x="20" y="373"/>
                </a:lnTo>
                <a:lnTo>
                  <a:pt x="20" y="357"/>
                </a:lnTo>
                <a:lnTo>
                  <a:pt x="21" y="334"/>
                </a:lnTo>
                <a:lnTo>
                  <a:pt x="22" y="318"/>
                </a:lnTo>
                <a:lnTo>
                  <a:pt x="24" y="295"/>
                </a:lnTo>
                <a:lnTo>
                  <a:pt x="25" y="271"/>
                </a:lnTo>
                <a:lnTo>
                  <a:pt x="27" y="248"/>
                </a:lnTo>
                <a:lnTo>
                  <a:pt x="28" y="225"/>
                </a:lnTo>
                <a:lnTo>
                  <a:pt x="30" y="210"/>
                </a:lnTo>
                <a:lnTo>
                  <a:pt x="31" y="178"/>
                </a:lnTo>
                <a:lnTo>
                  <a:pt x="32" y="163"/>
                </a:lnTo>
                <a:lnTo>
                  <a:pt x="34" y="147"/>
                </a:lnTo>
                <a:lnTo>
                  <a:pt x="35" y="124"/>
                </a:lnTo>
                <a:lnTo>
                  <a:pt x="35" y="108"/>
                </a:lnTo>
                <a:lnTo>
                  <a:pt x="37" y="93"/>
                </a:lnTo>
                <a:lnTo>
                  <a:pt x="38" y="85"/>
                </a:lnTo>
                <a:lnTo>
                  <a:pt x="40" y="63"/>
                </a:lnTo>
                <a:lnTo>
                  <a:pt x="41" y="47"/>
                </a:lnTo>
                <a:lnTo>
                  <a:pt x="42" y="38"/>
                </a:lnTo>
                <a:lnTo>
                  <a:pt x="44" y="31"/>
                </a:lnTo>
                <a:lnTo>
                  <a:pt x="45" y="24"/>
                </a:lnTo>
                <a:lnTo>
                  <a:pt x="47" y="15"/>
                </a:lnTo>
                <a:lnTo>
                  <a:pt x="48" y="8"/>
                </a:lnTo>
                <a:lnTo>
                  <a:pt x="50" y="8"/>
                </a:lnTo>
                <a:lnTo>
                  <a:pt x="51" y="8"/>
                </a:lnTo>
                <a:lnTo>
                  <a:pt x="52" y="8"/>
                </a:lnTo>
                <a:lnTo>
                  <a:pt x="54" y="15"/>
                </a:lnTo>
                <a:lnTo>
                  <a:pt x="55" y="24"/>
                </a:lnTo>
                <a:lnTo>
                  <a:pt x="57" y="24"/>
                </a:lnTo>
                <a:lnTo>
                  <a:pt x="58" y="31"/>
                </a:lnTo>
                <a:lnTo>
                  <a:pt x="60" y="38"/>
                </a:lnTo>
                <a:lnTo>
                  <a:pt x="61" y="54"/>
                </a:lnTo>
                <a:lnTo>
                  <a:pt x="62" y="63"/>
                </a:lnTo>
                <a:lnTo>
                  <a:pt x="64" y="78"/>
                </a:lnTo>
                <a:lnTo>
                  <a:pt x="65" y="85"/>
                </a:lnTo>
                <a:lnTo>
                  <a:pt x="67" y="108"/>
                </a:lnTo>
                <a:lnTo>
                  <a:pt x="68" y="124"/>
                </a:lnTo>
                <a:lnTo>
                  <a:pt x="70" y="140"/>
                </a:lnTo>
                <a:lnTo>
                  <a:pt x="70" y="155"/>
                </a:lnTo>
                <a:lnTo>
                  <a:pt x="71" y="178"/>
                </a:lnTo>
                <a:lnTo>
                  <a:pt x="72" y="194"/>
                </a:lnTo>
                <a:lnTo>
                  <a:pt x="74" y="217"/>
                </a:lnTo>
                <a:lnTo>
                  <a:pt x="75" y="233"/>
                </a:lnTo>
                <a:lnTo>
                  <a:pt x="77" y="264"/>
                </a:lnTo>
                <a:lnTo>
                  <a:pt x="78" y="280"/>
                </a:lnTo>
                <a:lnTo>
                  <a:pt x="80" y="295"/>
                </a:lnTo>
                <a:lnTo>
                  <a:pt x="81" y="325"/>
                </a:lnTo>
                <a:lnTo>
                  <a:pt x="82" y="341"/>
                </a:lnTo>
                <a:lnTo>
                  <a:pt x="84" y="357"/>
                </a:lnTo>
                <a:lnTo>
                  <a:pt x="85" y="380"/>
                </a:lnTo>
                <a:lnTo>
                  <a:pt x="87" y="395"/>
                </a:lnTo>
                <a:lnTo>
                  <a:pt x="87" y="411"/>
                </a:lnTo>
                <a:lnTo>
                  <a:pt x="88" y="434"/>
                </a:lnTo>
                <a:lnTo>
                  <a:pt x="90" y="450"/>
                </a:lnTo>
                <a:lnTo>
                  <a:pt x="91" y="458"/>
                </a:lnTo>
                <a:lnTo>
                  <a:pt x="92" y="481"/>
                </a:lnTo>
                <a:lnTo>
                  <a:pt x="94" y="481"/>
                </a:lnTo>
                <a:lnTo>
                  <a:pt x="95" y="497"/>
                </a:lnTo>
                <a:lnTo>
                  <a:pt x="97" y="504"/>
                </a:lnTo>
                <a:lnTo>
                  <a:pt x="98" y="513"/>
                </a:lnTo>
                <a:lnTo>
                  <a:pt x="100" y="513"/>
                </a:lnTo>
                <a:lnTo>
                  <a:pt x="101" y="520"/>
                </a:lnTo>
                <a:lnTo>
                  <a:pt x="102" y="520"/>
                </a:lnTo>
                <a:lnTo>
                  <a:pt x="104" y="520"/>
                </a:lnTo>
                <a:lnTo>
                  <a:pt x="105" y="520"/>
                </a:lnTo>
                <a:lnTo>
                  <a:pt x="107" y="513"/>
                </a:lnTo>
                <a:lnTo>
                  <a:pt x="108" y="504"/>
                </a:lnTo>
                <a:lnTo>
                  <a:pt x="110" y="497"/>
                </a:lnTo>
                <a:lnTo>
                  <a:pt x="111" y="488"/>
                </a:lnTo>
                <a:lnTo>
                  <a:pt x="112" y="473"/>
                </a:lnTo>
                <a:lnTo>
                  <a:pt x="114" y="473"/>
                </a:lnTo>
                <a:lnTo>
                  <a:pt x="115" y="450"/>
                </a:lnTo>
                <a:lnTo>
                  <a:pt x="117" y="443"/>
                </a:lnTo>
                <a:lnTo>
                  <a:pt x="118" y="427"/>
                </a:lnTo>
                <a:lnTo>
                  <a:pt x="120" y="404"/>
                </a:lnTo>
                <a:lnTo>
                  <a:pt x="121" y="388"/>
                </a:lnTo>
                <a:lnTo>
                  <a:pt x="121" y="364"/>
                </a:lnTo>
                <a:lnTo>
                  <a:pt x="122" y="350"/>
                </a:lnTo>
                <a:lnTo>
                  <a:pt x="124" y="325"/>
                </a:lnTo>
                <a:lnTo>
                  <a:pt x="125" y="310"/>
                </a:lnTo>
                <a:lnTo>
                  <a:pt x="127" y="287"/>
                </a:lnTo>
                <a:lnTo>
                  <a:pt x="128" y="264"/>
                </a:lnTo>
                <a:lnTo>
                  <a:pt x="130" y="241"/>
                </a:lnTo>
                <a:lnTo>
                  <a:pt x="131" y="225"/>
                </a:lnTo>
                <a:lnTo>
                  <a:pt x="132" y="201"/>
                </a:lnTo>
                <a:lnTo>
                  <a:pt x="134" y="178"/>
                </a:lnTo>
                <a:lnTo>
                  <a:pt x="135" y="163"/>
                </a:lnTo>
                <a:lnTo>
                  <a:pt x="137" y="140"/>
                </a:lnTo>
                <a:lnTo>
                  <a:pt x="138" y="117"/>
                </a:lnTo>
                <a:lnTo>
                  <a:pt x="138" y="101"/>
                </a:lnTo>
                <a:lnTo>
                  <a:pt x="140" y="85"/>
                </a:lnTo>
                <a:lnTo>
                  <a:pt x="141" y="78"/>
                </a:lnTo>
                <a:lnTo>
                  <a:pt x="142" y="63"/>
                </a:lnTo>
                <a:lnTo>
                  <a:pt x="144" y="38"/>
                </a:lnTo>
                <a:lnTo>
                  <a:pt x="145" y="38"/>
                </a:lnTo>
                <a:lnTo>
                  <a:pt x="147" y="31"/>
                </a:lnTo>
                <a:lnTo>
                  <a:pt x="148" y="15"/>
                </a:lnTo>
                <a:lnTo>
                  <a:pt x="150" y="15"/>
                </a:lnTo>
                <a:lnTo>
                  <a:pt x="151" y="8"/>
                </a:lnTo>
                <a:lnTo>
                  <a:pt x="152" y="8"/>
                </a:lnTo>
                <a:lnTo>
                  <a:pt x="154" y="8"/>
                </a:lnTo>
                <a:lnTo>
                  <a:pt x="155" y="8"/>
                </a:lnTo>
                <a:lnTo>
                  <a:pt x="157" y="8"/>
                </a:lnTo>
                <a:lnTo>
                  <a:pt x="158" y="15"/>
                </a:lnTo>
                <a:lnTo>
                  <a:pt x="160" y="24"/>
                </a:lnTo>
                <a:lnTo>
                  <a:pt x="161" y="38"/>
                </a:lnTo>
                <a:lnTo>
                  <a:pt x="162" y="38"/>
                </a:lnTo>
                <a:lnTo>
                  <a:pt x="164" y="54"/>
                </a:lnTo>
                <a:lnTo>
                  <a:pt x="165" y="63"/>
                </a:lnTo>
                <a:lnTo>
                  <a:pt x="167" y="78"/>
                </a:lnTo>
                <a:lnTo>
                  <a:pt x="168" y="93"/>
                </a:lnTo>
                <a:lnTo>
                  <a:pt x="170" y="108"/>
                </a:lnTo>
                <a:lnTo>
                  <a:pt x="171" y="124"/>
                </a:lnTo>
                <a:lnTo>
                  <a:pt x="172" y="133"/>
                </a:lnTo>
                <a:lnTo>
                  <a:pt x="172" y="155"/>
                </a:lnTo>
                <a:lnTo>
                  <a:pt x="174" y="171"/>
                </a:lnTo>
                <a:lnTo>
                  <a:pt x="175" y="194"/>
                </a:lnTo>
                <a:lnTo>
                  <a:pt x="177" y="210"/>
                </a:lnTo>
                <a:lnTo>
                  <a:pt x="178" y="233"/>
                </a:lnTo>
                <a:lnTo>
                  <a:pt x="180" y="255"/>
                </a:lnTo>
                <a:lnTo>
                  <a:pt x="181" y="280"/>
                </a:lnTo>
                <a:lnTo>
                  <a:pt x="182" y="295"/>
                </a:lnTo>
                <a:lnTo>
                  <a:pt x="184" y="318"/>
                </a:lnTo>
                <a:lnTo>
                  <a:pt x="185" y="341"/>
                </a:lnTo>
                <a:lnTo>
                  <a:pt x="187" y="357"/>
                </a:lnTo>
                <a:lnTo>
                  <a:pt x="188" y="380"/>
                </a:lnTo>
                <a:lnTo>
                  <a:pt x="188" y="404"/>
                </a:lnTo>
                <a:lnTo>
                  <a:pt x="190" y="418"/>
                </a:lnTo>
                <a:lnTo>
                  <a:pt x="191" y="427"/>
                </a:lnTo>
                <a:lnTo>
                  <a:pt x="192" y="450"/>
                </a:lnTo>
                <a:lnTo>
                  <a:pt x="194" y="465"/>
                </a:lnTo>
                <a:lnTo>
                  <a:pt x="195" y="481"/>
                </a:lnTo>
                <a:lnTo>
                  <a:pt x="197" y="488"/>
                </a:lnTo>
                <a:lnTo>
                  <a:pt x="198" y="497"/>
                </a:lnTo>
                <a:lnTo>
                  <a:pt x="200" y="497"/>
                </a:lnTo>
                <a:lnTo>
                  <a:pt x="201" y="504"/>
                </a:lnTo>
                <a:lnTo>
                  <a:pt x="202" y="513"/>
                </a:lnTo>
                <a:lnTo>
                  <a:pt x="204" y="513"/>
                </a:lnTo>
                <a:lnTo>
                  <a:pt x="205" y="513"/>
                </a:lnTo>
                <a:lnTo>
                  <a:pt x="207" y="513"/>
                </a:lnTo>
                <a:lnTo>
                  <a:pt x="208" y="513"/>
                </a:lnTo>
                <a:lnTo>
                  <a:pt x="210" y="497"/>
                </a:lnTo>
                <a:lnTo>
                  <a:pt x="211" y="497"/>
                </a:lnTo>
                <a:lnTo>
                  <a:pt x="212" y="481"/>
                </a:lnTo>
                <a:lnTo>
                  <a:pt x="214" y="473"/>
                </a:lnTo>
                <a:lnTo>
                  <a:pt x="215" y="458"/>
                </a:lnTo>
                <a:lnTo>
                  <a:pt x="217" y="450"/>
                </a:lnTo>
                <a:lnTo>
                  <a:pt x="218" y="427"/>
                </a:lnTo>
                <a:lnTo>
                  <a:pt x="220" y="418"/>
                </a:lnTo>
                <a:lnTo>
                  <a:pt x="221" y="404"/>
                </a:lnTo>
                <a:lnTo>
                  <a:pt x="222" y="388"/>
                </a:lnTo>
                <a:lnTo>
                  <a:pt x="222" y="364"/>
                </a:lnTo>
                <a:lnTo>
                  <a:pt x="224" y="341"/>
                </a:lnTo>
                <a:lnTo>
                  <a:pt x="225" y="325"/>
                </a:lnTo>
                <a:lnTo>
                  <a:pt x="227" y="310"/>
                </a:lnTo>
                <a:lnTo>
                  <a:pt x="228" y="287"/>
                </a:lnTo>
                <a:lnTo>
                  <a:pt x="230" y="264"/>
                </a:lnTo>
                <a:lnTo>
                  <a:pt x="231" y="248"/>
                </a:lnTo>
                <a:lnTo>
                  <a:pt x="232" y="217"/>
                </a:lnTo>
                <a:lnTo>
                  <a:pt x="234" y="201"/>
                </a:lnTo>
                <a:lnTo>
                  <a:pt x="235" y="178"/>
                </a:lnTo>
                <a:lnTo>
                  <a:pt x="237" y="163"/>
                </a:lnTo>
                <a:lnTo>
                  <a:pt x="238" y="140"/>
                </a:lnTo>
                <a:lnTo>
                  <a:pt x="240" y="124"/>
                </a:lnTo>
                <a:lnTo>
                  <a:pt x="240" y="108"/>
                </a:lnTo>
                <a:lnTo>
                  <a:pt x="241" y="85"/>
                </a:lnTo>
                <a:lnTo>
                  <a:pt x="242" y="78"/>
                </a:lnTo>
                <a:lnTo>
                  <a:pt x="244" y="63"/>
                </a:lnTo>
                <a:lnTo>
                  <a:pt x="245" y="47"/>
                </a:lnTo>
                <a:lnTo>
                  <a:pt x="247" y="38"/>
                </a:lnTo>
                <a:lnTo>
                  <a:pt x="248" y="31"/>
                </a:lnTo>
                <a:lnTo>
                  <a:pt x="250" y="15"/>
                </a:lnTo>
                <a:lnTo>
                  <a:pt x="251" y="15"/>
                </a:lnTo>
                <a:lnTo>
                  <a:pt x="252" y="8"/>
                </a:lnTo>
                <a:lnTo>
                  <a:pt x="254" y="8"/>
                </a:lnTo>
                <a:lnTo>
                  <a:pt x="255" y="8"/>
                </a:lnTo>
                <a:lnTo>
                  <a:pt x="257" y="8"/>
                </a:lnTo>
                <a:lnTo>
                  <a:pt x="258" y="8"/>
                </a:lnTo>
                <a:lnTo>
                  <a:pt x="260" y="15"/>
                </a:lnTo>
                <a:lnTo>
                  <a:pt x="261" y="24"/>
                </a:lnTo>
                <a:lnTo>
                  <a:pt x="262" y="31"/>
                </a:lnTo>
                <a:lnTo>
                  <a:pt x="264" y="31"/>
                </a:lnTo>
                <a:lnTo>
                  <a:pt x="265" y="47"/>
                </a:lnTo>
                <a:lnTo>
                  <a:pt x="267" y="63"/>
                </a:lnTo>
                <a:lnTo>
                  <a:pt x="268" y="70"/>
                </a:lnTo>
                <a:lnTo>
                  <a:pt x="270" y="85"/>
                </a:lnTo>
                <a:lnTo>
                  <a:pt x="271" y="101"/>
                </a:lnTo>
                <a:lnTo>
                  <a:pt x="272" y="117"/>
                </a:lnTo>
                <a:lnTo>
                  <a:pt x="274" y="133"/>
                </a:lnTo>
                <a:lnTo>
                  <a:pt x="274" y="155"/>
                </a:lnTo>
                <a:lnTo>
                  <a:pt x="275" y="178"/>
                </a:lnTo>
                <a:lnTo>
                  <a:pt x="277" y="194"/>
                </a:lnTo>
                <a:lnTo>
                  <a:pt x="278" y="217"/>
                </a:lnTo>
                <a:lnTo>
                  <a:pt x="280" y="233"/>
                </a:lnTo>
                <a:lnTo>
                  <a:pt x="281" y="255"/>
                </a:lnTo>
                <a:lnTo>
                  <a:pt x="282" y="287"/>
                </a:lnTo>
                <a:lnTo>
                  <a:pt x="284" y="303"/>
                </a:lnTo>
                <a:lnTo>
                  <a:pt x="285" y="318"/>
                </a:lnTo>
                <a:lnTo>
                  <a:pt x="287" y="341"/>
                </a:lnTo>
                <a:lnTo>
                  <a:pt x="288" y="364"/>
                </a:lnTo>
                <a:lnTo>
                  <a:pt x="290" y="388"/>
                </a:lnTo>
                <a:lnTo>
                  <a:pt x="291" y="404"/>
                </a:lnTo>
                <a:lnTo>
                  <a:pt x="291" y="418"/>
                </a:lnTo>
                <a:lnTo>
                  <a:pt x="292" y="434"/>
                </a:lnTo>
                <a:lnTo>
                  <a:pt x="294" y="450"/>
                </a:lnTo>
                <a:lnTo>
                  <a:pt x="295" y="458"/>
                </a:lnTo>
                <a:lnTo>
                  <a:pt x="297" y="473"/>
                </a:lnTo>
                <a:lnTo>
                  <a:pt x="298" y="488"/>
                </a:lnTo>
                <a:lnTo>
                  <a:pt x="300" y="488"/>
                </a:lnTo>
                <a:lnTo>
                  <a:pt x="301" y="497"/>
                </a:lnTo>
                <a:lnTo>
                  <a:pt x="302" y="513"/>
                </a:lnTo>
                <a:lnTo>
                  <a:pt x="304" y="513"/>
                </a:lnTo>
                <a:lnTo>
                  <a:pt x="305" y="520"/>
                </a:lnTo>
                <a:lnTo>
                  <a:pt x="307" y="513"/>
                </a:lnTo>
                <a:lnTo>
                  <a:pt x="308" y="513"/>
                </a:lnTo>
                <a:lnTo>
                  <a:pt x="308" y="504"/>
                </a:lnTo>
                <a:lnTo>
                  <a:pt x="310" y="504"/>
                </a:lnTo>
                <a:lnTo>
                  <a:pt x="311" y="497"/>
                </a:lnTo>
                <a:lnTo>
                  <a:pt x="312" y="497"/>
                </a:lnTo>
                <a:lnTo>
                  <a:pt x="314" y="473"/>
                </a:lnTo>
                <a:lnTo>
                  <a:pt x="315" y="473"/>
                </a:lnTo>
                <a:lnTo>
                  <a:pt x="317" y="450"/>
                </a:lnTo>
                <a:lnTo>
                  <a:pt x="318" y="443"/>
                </a:lnTo>
                <a:lnTo>
                  <a:pt x="320" y="427"/>
                </a:lnTo>
                <a:lnTo>
                  <a:pt x="321" y="418"/>
                </a:lnTo>
                <a:lnTo>
                  <a:pt x="322" y="388"/>
                </a:lnTo>
                <a:lnTo>
                  <a:pt x="324" y="380"/>
                </a:lnTo>
                <a:lnTo>
                  <a:pt x="325" y="357"/>
                </a:lnTo>
                <a:lnTo>
                  <a:pt x="325" y="341"/>
                </a:lnTo>
                <a:lnTo>
                  <a:pt x="327" y="318"/>
                </a:lnTo>
                <a:lnTo>
                  <a:pt x="328" y="303"/>
                </a:lnTo>
                <a:lnTo>
                  <a:pt x="330" y="271"/>
                </a:lnTo>
                <a:lnTo>
                  <a:pt x="331" y="248"/>
                </a:lnTo>
                <a:lnTo>
                  <a:pt x="332" y="225"/>
                </a:lnTo>
                <a:lnTo>
                  <a:pt x="334" y="217"/>
                </a:lnTo>
                <a:lnTo>
                  <a:pt x="335" y="194"/>
                </a:lnTo>
                <a:lnTo>
                  <a:pt x="337" y="171"/>
                </a:lnTo>
                <a:lnTo>
                  <a:pt x="338" y="147"/>
                </a:lnTo>
                <a:lnTo>
                  <a:pt x="340" y="133"/>
                </a:lnTo>
                <a:lnTo>
                  <a:pt x="341" y="108"/>
                </a:lnTo>
                <a:lnTo>
                  <a:pt x="341" y="101"/>
                </a:lnTo>
                <a:lnTo>
                  <a:pt x="342" y="78"/>
                </a:lnTo>
                <a:lnTo>
                  <a:pt x="344" y="70"/>
                </a:lnTo>
                <a:lnTo>
                  <a:pt x="345" y="54"/>
                </a:lnTo>
                <a:lnTo>
                  <a:pt x="347" y="38"/>
                </a:lnTo>
                <a:lnTo>
                  <a:pt x="348" y="38"/>
                </a:lnTo>
                <a:lnTo>
                  <a:pt x="350" y="24"/>
                </a:lnTo>
                <a:lnTo>
                  <a:pt x="351" y="15"/>
                </a:lnTo>
                <a:lnTo>
                  <a:pt x="352" y="8"/>
                </a:lnTo>
                <a:lnTo>
                  <a:pt x="354" y="8"/>
                </a:lnTo>
                <a:lnTo>
                  <a:pt x="355" y="8"/>
                </a:lnTo>
                <a:lnTo>
                  <a:pt x="357" y="8"/>
                </a:lnTo>
                <a:lnTo>
                  <a:pt x="358" y="0"/>
                </a:lnTo>
                <a:lnTo>
                  <a:pt x="358" y="8"/>
                </a:lnTo>
                <a:lnTo>
                  <a:pt x="360" y="8"/>
                </a:lnTo>
                <a:lnTo>
                  <a:pt x="361" y="8"/>
                </a:lnTo>
                <a:lnTo>
                  <a:pt x="362" y="31"/>
                </a:lnTo>
                <a:lnTo>
                  <a:pt x="364" y="24"/>
                </a:lnTo>
                <a:lnTo>
                  <a:pt x="365" y="38"/>
                </a:lnTo>
                <a:lnTo>
                  <a:pt x="367" y="47"/>
                </a:lnTo>
                <a:lnTo>
                  <a:pt x="368" y="63"/>
                </a:lnTo>
                <a:lnTo>
                  <a:pt x="370" y="78"/>
                </a:lnTo>
                <a:lnTo>
                  <a:pt x="371" y="101"/>
                </a:lnTo>
                <a:lnTo>
                  <a:pt x="372" y="108"/>
                </a:lnTo>
                <a:lnTo>
                  <a:pt x="374" y="124"/>
                </a:lnTo>
                <a:lnTo>
                  <a:pt x="375" y="147"/>
                </a:lnTo>
                <a:lnTo>
                  <a:pt x="375" y="163"/>
                </a:lnTo>
                <a:lnTo>
                  <a:pt x="377" y="187"/>
                </a:lnTo>
                <a:lnTo>
                  <a:pt x="378" y="201"/>
                </a:lnTo>
                <a:lnTo>
                  <a:pt x="380" y="225"/>
                </a:lnTo>
                <a:lnTo>
                  <a:pt x="381" y="241"/>
                </a:lnTo>
                <a:lnTo>
                  <a:pt x="382" y="271"/>
                </a:lnTo>
                <a:lnTo>
                  <a:pt x="384" y="295"/>
                </a:lnTo>
                <a:lnTo>
                  <a:pt x="385" y="318"/>
                </a:lnTo>
                <a:lnTo>
                  <a:pt x="387" y="341"/>
                </a:lnTo>
                <a:lnTo>
                  <a:pt x="388" y="357"/>
                </a:lnTo>
                <a:lnTo>
                  <a:pt x="390" y="380"/>
                </a:lnTo>
                <a:lnTo>
                  <a:pt x="391" y="395"/>
                </a:lnTo>
                <a:lnTo>
                  <a:pt x="392" y="418"/>
                </a:lnTo>
                <a:lnTo>
                  <a:pt x="392" y="434"/>
                </a:lnTo>
                <a:lnTo>
                  <a:pt x="394" y="450"/>
                </a:lnTo>
                <a:lnTo>
                  <a:pt x="395" y="458"/>
                </a:lnTo>
                <a:lnTo>
                  <a:pt x="397" y="473"/>
                </a:lnTo>
                <a:lnTo>
                  <a:pt x="398" y="488"/>
                </a:lnTo>
                <a:lnTo>
                  <a:pt x="400" y="497"/>
                </a:lnTo>
                <a:lnTo>
                  <a:pt x="401" y="497"/>
                </a:lnTo>
                <a:lnTo>
                  <a:pt x="402" y="504"/>
                </a:lnTo>
                <a:lnTo>
                  <a:pt x="404" y="513"/>
                </a:lnTo>
                <a:lnTo>
                  <a:pt x="405" y="513"/>
                </a:lnTo>
                <a:lnTo>
                  <a:pt x="407" y="520"/>
                </a:lnTo>
                <a:lnTo>
                  <a:pt x="408" y="513"/>
                </a:lnTo>
                <a:lnTo>
                  <a:pt x="410" y="520"/>
                </a:lnTo>
                <a:lnTo>
                  <a:pt x="410" y="504"/>
                </a:lnTo>
                <a:lnTo>
                  <a:pt x="411" y="497"/>
                </a:lnTo>
                <a:lnTo>
                  <a:pt x="412" y="497"/>
                </a:lnTo>
                <a:lnTo>
                  <a:pt x="414" y="488"/>
                </a:lnTo>
                <a:lnTo>
                  <a:pt x="415" y="473"/>
                </a:lnTo>
                <a:lnTo>
                  <a:pt x="417" y="465"/>
                </a:lnTo>
                <a:lnTo>
                  <a:pt x="418" y="450"/>
                </a:lnTo>
                <a:lnTo>
                  <a:pt x="420" y="443"/>
                </a:lnTo>
                <a:lnTo>
                  <a:pt x="421" y="427"/>
                </a:lnTo>
                <a:lnTo>
                  <a:pt x="422" y="411"/>
                </a:lnTo>
                <a:lnTo>
                  <a:pt x="424" y="388"/>
                </a:lnTo>
                <a:lnTo>
                  <a:pt x="425" y="373"/>
                </a:lnTo>
                <a:lnTo>
                  <a:pt x="427" y="350"/>
                </a:lnTo>
                <a:lnTo>
                  <a:pt x="427" y="334"/>
                </a:lnTo>
                <a:lnTo>
                  <a:pt x="428" y="303"/>
                </a:lnTo>
                <a:lnTo>
                  <a:pt x="430" y="287"/>
                </a:lnTo>
                <a:lnTo>
                  <a:pt x="431" y="264"/>
                </a:lnTo>
                <a:lnTo>
                  <a:pt x="432" y="248"/>
                </a:lnTo>
                <a:lnTo>
                  <a:pt x="434" y="225"/>
                </a:lnTo>
                <a:lnTo>
                  <a:pt x="435" y="225"/>
                </a:lnTo>
                <a:lnTo>
                  <a:pt x="437" y="210"/>
                </a:lnTo>
                <a:lnTo>
                  <a:pt x="438" y="187"/>
                </a:lnTo>
                <a:lnTo>
                  <a:pt x="440" y="171"/>
                </a:lnTo>
                <a:lnTo>
                  <a:pt x="441" y="155"/>
                </a:lnTo>
                <a:lnTo>
                  <a:pt x="442" y="140"/>
                </a:lnTo>
                <a:lnTo>
                  <a:pt x="444" y="117"/>
                </a:lnTo>
                <a:lnTo>
                  <a:pt x="444" y="101"/>
                </a:lnTo>
                <a:lnTo>
                  <a:pt x="445" y="93"/>
                </a:lnTo>
                <a:lnTo>
                  <a:pt x="447" y="70"/>
                </a:lnTo>
                <a:lnTo>
                  <a:pt x="448" y="63"/>
                </a:lnTo>
                <a:lnTo>
                  <a:pt x="450" y="47"/>
                </a:lnTo>
                <a:lnTo>
                  <a:pt x="451" y="38"/>
                </a:lnTo>
                <a:lnTo>
                  <a:pt x="452" y="31"/>
                </a:lnTo>
                <a:lnTo>
                  <a:pt x="454" y="24"/>
                </a:lnTo>
                <a:lnTo>
                  <a:pt x="455" y="24"/>
                </a:lnTo>
                <a:lnTo>
                  <a:pt x="457" y="15"/>
                </a:lnTo>
                <a:lnTo>
                  <a:pt x="458" y="15"/>
                </a:lnTo>
                <a:lnTo>
                  <a:pt x="460" y="24"/>
                </a:lnTo>
                <a:lnTo>
                  <a:pt x="461" y="24"/>
                </a:lnTo>
                <a:lnTo>
                  <a:pt x="462" y="31"/>
                </a:lnTo>
                <a:lnTo>
                  <a:pt x="464" y="38"/>
                </a:lnTo>
                <a:lnTo>
                  <a:pt x="465" y="47"/>
                </a:lnTo>
                <a:lnTo>
                  <a:pt x="467" y="54"/>
                </a:lnTo>
                <a:lnTo>
                  <a:pt x="468" y="70"/>
                </a:lnTo>
                <a:lnTo>
                  <a:pt x="470" y="78"/>
                </a:lnTo>
                <a:lnTo>
                  <a:pt x="471" y="93"/>
                </a:lnTo>
                <a:lnTo>
                  <a:pt x="472" y="101"/>
                </a:lnTo>
                <a:lnTo>
                  <a:pt x="474" y="117"/>
                </a:lnTo>
                <a:lnTo>
                  <a:pt x="475" y="140"/>
                </a:lnTo>
                <a:lnTo>
                  <a:pt x="477" y="163"/>
                </a:lnTo>
                <a:lnTo>
                  <a:pt x="478" y="178"/>
                </a:lnTo>
                <a:lnTo>
                  <a:pt x="478" y="187"/>
                </a:lnTo>
                <a:lnTo>
                  <a:pt x="480" y="217"/>
                </a:lnTo>
                <a:lnTo>
                  <a:pt x="481" y="233"/>
                </a:lnTo>
                <a:lnTo>
                  <a:pt x="482" y="255"/>
                </a:lnTo>
                <a:lnTo>
                  <a:pt x="484" y="271"/>
                </a:lnTo>
                <a:lnTo>
                  <a:pt x="485" y="295"/>
                </a:lnTo>
                <a:lnTo>
                  <a:pt x="487" y="318"/>
                </a:lnTo>
                <a:lnTo>
                  <a:pt x="488" y="341"/>
                </a:lnTo>
                <a:lnTo>
                  <a:pt x="490" y="364"/>
                </a:lnTo>
                <a:lnTo>
                  <a:pt x="491" y="380"/>
                </a:lnTo>
                <a:lnTo>
                  <a:pt x="492" y="395"/>
                </a:lnTo>
                <a:lnTo>
                  <a:pt x="494" y="411"/>
                </a:lnTo>
                <a:lnTo>
                  <a:pt x="494" y="427"/>
                </a:lnTo>
                <a:lnTo>
                  <a:pt x="495" y="443"/>
                </a:lnTo>
                <a:lnTo>
                  <a:pt x="497" y="458"/>
                </a:lnTo>
                <a:lnTo>
                  <a:pt x="498" y="473"/>
                </a:lnTo>
                <a:lnTo>
                  <a:pt x="500" y="481"/>
                </a:lnTo>
                <a:lnTo>
                  <a:pt x="501" y="488"/>
                </a:lnTo>
                <a:lnTo>
                  <a:pt x="502" y="504"/>
                </a:lnTo>
                <a:lnTo>
                  <a:pt x="504" y="497"/>
                </a:lnTo>
                <a:lnTo>
                  <a:pt x="505" y="513"/>
                </a:lnTo>
                <a:lnTo>
                  <a:pt x="507" y="513"/>
                </a:lnTo>
                <a:lnTo>
                  <a:pt x="508" y="513"/>
                </a:lnTo>
                <a:lnTo>
                  <a:pt x="510" y="513"/>
                </a:lnTo>
                <a:lnTo>
                  <a:pt x="511" y="513"/>
                </a:lnTo>
                <a:lnTo>
                  <a:pt x="511" y="504"/>
                </a:lnTo>
                <a:lnTo>
                  <a:pt x="512" y="497"/>
                </a:lnTo>
                <a:lnTo>
                  <a:pt x="514" y="497"/>
                </a:lnTo>
                <a:lnTo>
                  <a:pt x="515" y="488"/>
                </a:lnTo>
                <a:lnTo>
                  <a:pt x="517" y="465"/>
                </a:lnTo>
                <a:lnTo>
                  <a:pt x="518" y="465"/>
                </a:lnTo>
                <a:lnTo>
                  <a:pt x="520" y="458"/>
                </a:lnTo>
                <a:lnTo>
                  <a:pt x="521" y="434"/>
                </a:lnTo>
                <a:lnTo>
                  <a:pt x="522" y="427"/>
                </a:lnTo>
                <a:lnTo>
                  <a:pt x="524" y="404"/>
                </a:lnTo>
                <a:lnTo>
                  <a:pt x="525" y="388"/>
                </a:lnTo>
                <a:lnTo>
                  <a:pt x="527" y="364"/>
                </a:lnTo>
                <a:lnTo>
                  <a:pt x="528" y="350"/>
                </a:lnTo>
                <a:lnTo>
                  <a:pt x="528" y="325"/>
                </a:lnTo>
                <a:lnTo>
                  <a:pt x="530" y="303"/>
                </a:lnTo>
                <a:lnTo>
                  <a:pt x="531" y="287"/>
                </a:lnTo>
                <a:lnTo>
                  <a:pt x="532" y="255"/>
                </a:lnTo>
                <a:lnTo>
                  <a:pt x="534" y="241"/>
                </a:lnTo>
                <a:lnTo>
                  <a:pt x="535" y="217"/>
                </a:lnTo>
                <a:lnTo>
                  <a:pt x="537" y="201"/>
                </a:lnTo>
                <a:lnTo>
                  <a:pt x="538" y="178"/>
                </a:lnTo>
                <a:lnTo>
                  <a:pt x="540" y="163"/>
                </a:lnTo>
                <a:lnTo>
                  <a:pt x="541" y="140"/>
                </a:lnTo>
                <a:lnTo>
                  <a:pt x="542" y="124"/>
                </a:lnTo>
                <a:lnTo>
                  <a:pt x="544" y="108"/>
                </a:lnTo>
                <a:lnTo>
                  <a:pt x="545" y="93"/>
                </a:lnTo>
                <a:lnTo>
                  <a:pt x="545" y="78"/>
                </a:lnTo>
                <a:lnTo>
                  <a:pt x="547" y="63"/>
                </a:lnTo>
                <a:lnTo>
                  <a:pt x="548" y="47"/>
                </a:lnTo>
                <a:lnTo>
                  <a:pt x="550" y="38"/>
                </a:lnTo>
                <a:lnTo>
                  <a:pt x="551" y="31"/>
                </a:lnTo>
                <a:lnTo>
                  <a:pt x="552" y="24"/>
                </a:lnTo>
                <a:lnTo>
                  <a:pt x="554" y="24"/>
                </a:lnTo>
                <a:lnTo>
                  <a:pt x="555" y="15"/>
                </a:lnTo>
                <a:lnTo>
                  <a:pt x="557" y="15"/>
                </a:lnTo>
                <a:lnTo>
                  <a:pt x="558" y="15"/>
                </a:lnTo>
                <a:lnTo>
                  <a:pt x="560" y="15"/>
                </a:lnTo>
                <a:lnTo>
                  <a:pt x="561" y="15"/>
                </a:lnTo>
                <a:lnTo>
                  <a:pt x="562" y="24"/>
                </a:lnTo>
                <a:lnTo>
                  <a:pt x="562" y="31"/>
                </a:lnTo>
                <a:lnTo>
                  <a:pt x="564" y="38"/>
                </a:lnTo>
                <a:lnTo>
                  <a:pt x="565" y="47"/>
                </a:lnTo>
                <a:lnTo>
                  <a:pt x="567" y="54"/>
                </a:lnTo>
                <a:lnTo>
                  <a:pt x="568" y="70"/>
                </a:lnTo>
                <a:lnTo>
                  <a:pt x="570" y="78"/>
                </a:lnTo>
                <a:lnTo>
                  <a:pt x="571" y="93"/>
                </a:lnTo>
                <a:lnTo>
                  <a:pt x="572" y="108"/>
                </a:lnTo>
                <a:lnTo>
                  <a:pt x="574" y="124"/>
                </a:lnTo>
                <a:lnTo>
                  <a:pt x="575" y="140"/>
                </a:lnTo>
                <a:lnTo>
                  <a:pt x="577" y="163"/>
                </a:lnTo>
                <a:lnTo>
                  <a:pt x="578" y="178"/>
                </a:lnTo>
                <a:lnTo>
                  <a:pt x="580" y="194"/>
                </a:lnTo>
                <a:lnTo>
                  <a:pt x="580" y="217"/>
                </a:lnTo>
                <a:lnTo>
                  <a:pt x="581" y="241"/>
                </a:lnTo>
                <a:lnTo>
                  <a:pt x="582" y="264"/>
                </a:lnTo>
                <a:lnTo>
                  <a:pt x="584" y="280"/>
                </a:lnTo>
                <a:lnTo>
                  <a:pt x="585" y="295"/>
                </a:lnTo>
                <a:lnTo>
                  <a:pt x="587" y="318"/>
                </a:lnTo>
                <a:lnTo>
                  <a:pt x="588" y="334"/>
                </a:lnTo>
                <a:lnTo>
                  <a:pt x="590" y="357"/>
                </a:lnTo>
                <a:lnTo>
                  <a:pt x="591" y="373"/>
                </a:lnTo>
                <a:lnTo>
                  <a:pt x="592" y="388"/>
                </a:lnTo>
                <a:lnTo>
                  <a:pt x="594" y="411"/>
                </a:lnTo>
                <a:lnTo>
                  <a:pt x="595" y="434"/>
                </a:lnTo>
                <a:lnTo>
                  <a:pt x="597" y="443"/>
                </a:lnTo>
                <a:lnTo>
                  <a:pt x="597" y="458"/>
                </a:lnTo>
                <a:lnTo>
                  <a:pt x="598" y="465"/>
                </a:lnTo>
                <a:lnTo>
                  <a:pt x="600" y="488"/>
                </a:lnTo>
                <a:lnTo>
                  <a:pt x="601" y="497"/>
                </a:lnTo>
                <a:lnTo>
                  <a:pt x="602" y="504"/>
                </a:lnTo>
                <a:lnTo>
                  <a:pt x="604" y="504"/>
                </a:lnTo>
                <a:lnTo>
                  <a:pt x="605" y="513"/>
                </a:lnTo>
                <a:lnTo>
                  <a:pt x="607" y="520"/>
                </a:lnTo>
                <a:lnTo>
                  <a:pt x="608" y="520"/>
                </a:lnTo>
                <a:lnTo>
                  <a:pt x="610" y="520"/>
                </a:lnTo>
                <a:lnTo>
                  <a:pt x="611" y="520"/>
                </a:lnTo>
                <a:lnTo>
                  <a:pt x="612" y="520"/>
                </a:lnTo>
                <a:lnTo>
                  <a:pt x="614" y="513"/>
                </a:lnTo>
                <a:lnTo>
                  <a:pt x="615" y="497"/>
                </a:lnTo>
                <a:lnTo>
                  <a:pt x="617" y="497"/>
                </a:lnTo>
                <a:lnTo>
                  <a:pt x="618" y="488"/>
                </a:lnTo>
                <a:lnTo>
                  <a:pt x="620" y="473"/>
                </a:lnTo>
                <a:lnTo>
                  <a:pt x="621" y="465"/>
                </a:lnTo>
                <a:lnTo>
                  <a:pt x="622" y="450"/>
                </a:lnTo>
                <a:lnTo>
                  <a:pt x="624" y="434"/>
                </a:lnTo>
                <a:lnTo>
                  <a:pt x="625" y="418"/>
                </a:lnTo>
                <a:lnTo>
                  <a:pt x="627" y="395"/>
                </a:lnTo>
                <a:lnTo>
                  <a:pt x="628" y="380"/>
                </a:lnTo>
                <a:lnTo>
                  <a:pt x="630" y="357"/>
                </a:lnTo>
                <a:lnTo>
                  <a:pt x="630" y="334"/>
                </a:lnTo>
                <a:lnTo>
                  <a:pt x="631" y="318"/>
                </a:lnTo>
                <a:lnTo>
                  <a:pt x="632" y="295"/>
                </a:lnTo>
                <a:lnTo>
                  <a:pt x="634" y="271"/>
                </a:lnTo>
                <a:lnTo>
                  <a:pt x="635" y="248"/>
                </a:lnTo>
                <a:lnTo>
                  <a:pt x="637" y="233"/>
                </a:lnTo>
                <a:lnTo>
                  <a:pt x="638" y="210"/>
                </a:lnTo>
                <a:lnTo>
                  <a:pt x="640" y="187"/>
                </a:lnTo>
                <a:lnTo>
                  <a:pt x="641" y="171"/>
                </a:lnTo>
                <a:lnTo>
                  <a:pt x="642" y="147"/>
                </a:lnTo>
                <a:lnTo>
                  <a:pt x="644" y="133"/>
                </a:lnTo>
                <a:lnTo>
                  <a:pt x="645" y="108"/>
                </a:lnTo>
                <a:lnTo>
                  <a:pt x="647" y="93"/>
                </a:lnTo>
                <a:lnTo>
                  <a:pt x="647" y="78"/>
                </a:lnTo>
                <a:lnTo>
                  <a:pt x="648" y="63"/>
                </a:lnTo>
                <a:lnTo>
                  <a:pt x="650" y="54"/>
                </a:lnTo>
                <a:lnTo>
                  <a:pt x="651" y="47"/>
                </a:lnTo>
                <a:lnTo>
                  <a:pt x="652" y="31"/>
                </a:lnTo>
                <a:lnTo>
                  <a:pt x="654" y="24"/>
                </a:lnTo>
                <a:lnTo>
                  <a:pt x="655" y="15"/>
                </a:lnTo>
                <a:lnTo>
                  <a:pt x="657" y="15"/>
                </a:lnTo>
                <a:lnTo>
                  <a:pt x="658" y="15"/>
                </a:lnTo>
                <a:lnTo>
                  <a:pt x="660" y="8"/>
                </a:lnTo>
                <a:lnTo>
                  <a:pt x="661" y="8"/>
                </a:lnTo>
                <a:lnTo>
                  <a:pt x="662" y="15"/>
                </a:lnTo>
                <a:lnTo>
                  <a:pt x="664" y="15"/>
                </a:lnTo>
                <a:lnTo>
                  <a:pt x="665" y="24"/>
                </a:lnTo>
                <a:lnTo>
                  <a:pt x="667" y="31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1665289" y="1158875"/>
            <a:ext cx="3354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Small number of photons: small uncertainty.</a:t>
            </a:r>
          </a:p>
        </p:txBody>
      </p:sp>
      <p:pic>
        <p:nvPicPr>
          <p:cNvPr id="176164" name="Picture 3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852988"/>
            <a:ext cx="1905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6165" name="Group 37"/>
          <p:cNvGrpSpPr>
            <a:grpSpLocks/>
          </p:cNvGrpSpPr>
          <p:nvPr/>
        </p:nvGrpSpPr>
        <p:grpSpPr bwMode="auto">
          <a:xfrm>
            <a:off x="3084514" y="1828801"/>
            <a:ext cx="904875" cy="1541463"/>
            <a:chOff x="2195" y="777"/>
            <a:chExt cx="570" cy="971"/>
          </a:xfrm>
        </p:grpSpPr>
        <p:sp>
          <p:nvSpPr>
            <p:cNvPr id="20508" name="Freeform 168"/>
            <p:cNvSpPr>
              <a:spLocks/>
            </p:cNvSpPr>
            <p:nvPr/>
          </p:nvSpPr>
          <p:spPr bwMode="auto">
            <a:xfrm flipH="1">
              <a:off x="2467" y="777"/>
              <a:ext cx="298" cy="971"/>
            </a:xfrm>
            <a:custGeom>
              <a:avLst/>
              <a:gdLst>
                <a:gd name="T0" fmla="*/ 0 w 357"/>
                <a:gd name="T1" fmla="*/ 6585 h 513"/>
                <a:gd name="T2" fmla="*/ 31 w 357"/>
                <a:gd name="T3" fmla="*/ 6396 h 513"/>
                <a:gd name="T4" fmla="*/ 62 w 357"/>
                <a:gd name="T5" fmla="*/ 5582 h 513"/>
                <a:gd name="T6" fmla="*/ 87 w 357"/>
                <a:gd name="T7" fmla="*/ 3892 h 513"/>
                <a:gd name="T8" fmla="*/ 104 w 357"/>
                <a:gd name="T9" fmla="*/ 1853 h 513"/>
                <a:gd name="T10" fmla="*/ 119 w 357"/>
                <a:gd name="T11" fmla="*/ 774 h 513"/>
                <a:gd name="T12" fmla="*/ 129 w 357"/>
                <a:gd name="T13" fmla="*/ 386 h 513"/>
                <a:gd name="T14" fmla="*/ 145 w 357"/>
                <a:gd name="T15" fmla="*/ 115 h 513"/>
                <a:gd name="T16" fmla="*/ 161 w 357"/>
                <a:gd name="T17" fmla="*/ 0 h 513"/>
                <a:gd name="T18" fmla="*/ 174 w 357"/>
                <a:gd name="T19" fmla="*/ 0 h 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7"/>
                <a:gd name="T31" fmla="*/ 0 h 513"/>
                <a:gd name="T32" fmla="*/ 357 w 357"/>
                <a:gd name="T33" fmla="*/ 513 h 5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Freeform 170"/>
            <p:cNvSpPr>
              <a:spLocks/>
            </p:cNvSpPr>
            <p:nvPr/>
          </p:nvSpPr>
          <p:spPr bwMode="auto">
            <a:xfrm>
              <a:off x="2195" y="777"/>
              <a:ext cx="298" cy="968"/>
            </a:xfrm>
            <a:custGeom>
              <a:avLst/>
              <a:gdLst>
                <a:gd name="T0" fmla="*/ 0 w 357"/>
                <a:gd name="T1" fmla="*/ 6504 h 513"/>
                <a:gd name="T2" fmla="*/ 31 w 357"/>
                <a:gd name="T3" fmla="*/ 6316 h 513"/>
                <a:gd name="T4" fmla="*/ 62 w 357"/>
                <a:gd name="T5" fmla="*/ 5516 h 513"/>
                <a:gd name="T6" fmla="*/ 87 w 357"/>
                <a:gd name="T7" fmla="*/ 3842 h 513"/>
                <a:gd name="T8" fmla="*/ 104 w 357"/>
                <a:gd name="T9" fmla="*/ 1827 h 513"/>
                <a:gd name="T10" fmla="*/ 119 w 357"/>
                <a:gd name="T11" fmla="*/ 759 h 513"/>
                <a:gd name="T12" fmla="*/ 129 w 357"/>
                <a:gd name="T13" fmla="*/ 385 h 513"/>
                <a:gd name="T14" fmla="*/ 145 w 357"/>
                <a:gd name="T15" fmla="*/ 113 h 513"/>
                <a:gd name="T16" fmla="*/ 161 w 357"/>
                <a:gd name="T17" fmla="*/ 0 h 513"/>
                <a:gd name="T18" fmla="*/ 174 w 357"/>
                <a:gd name="T19" fmla="*/ 0 h 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7"/>
                <a:gd name="T31" fmla="*/ 0 h 513"/>
                <a:gd name="T32" fmla="*/ 357 w 357"/>
                <a:gd name="T33" fmla="*/ 513 h 5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7" h="513">
                  <a:moveTo>
                    <a:pt x="0" y="513"/>
                  </a:moveTo>
                  <a:lnTo>
                    <a:pt x="63" y="498"/>
                  </a:lnTo>
                  <a:lnTo>
                    <a:pt x="128" y="435"/>
                  </a:lnTo>
                  <a:lnTo>
                    <a:pt x="180" y="303"/>
                  </a:lnTo>
                  <a:lnTo>
                    <a:pt x="216" y="144"/>
                  </a:lnTo>
                  <a:lnTo>
                    <a:pt x="245" y="60"/>
                  </a:lnTo>
                  <a:lnTo>
                    <a:pt x="264" y="30"/>
                  </a:lnTo>
                  <a:lnTo>
                    <a:pt x="299" y="9"/>
                  </a:lnTo>
                  <a:lnTo>
                    <a:pt x="332" y="0"/>
                  </a:lnTo>
                  <a:lnTo>
                    <a:pt x="357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07" name="Text Box 40"/>
          <p:cNvSpPr txBox="1">
            <a:spLocks noChangeArrowheads="1"/>
          </p:cNvSpPr>
          <p:nvPr/>
        </p:nvSpPr>
        <p:spPr bwMode="auto">
          <a:xfrm>
            <a:off x="4384675" y="476251"/>
            <a:ext cx="342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Photon number – phase uncertainty</a:t>
            </a:r>
          </a:p>
        </p:txBody>
      </p:sp>
    </p:spTree>
    <p:extLst>
      <p:ext uri="{BB962C8B-B14F-4D97-AF65-F5344CB8AC3E}">
        <p14:creationId xmlns:p14="http://schemas.microsoft.com/office/powerpoint/2010/main" val="36691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7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7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0" grpId="0"/>
      <p:bldP spid="176161" grpId="0"/>
      <p:bldP spid="1761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x^2 \rangle \langle k^2 \rangle = \frac{M^4}{4} \geq&#10;\frac{1}{4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2"/>
  <p:tag name="PICTUREFILESIZE" val="430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t^2 \rangle \langle \Omega^2 \rangle  \geq \frac{1}{4}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805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partial \vec{\cal P}}{\partial t} = \vec{\cal P} \times \vec{\cal E}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4"/>
  <p:tag name="PICTUREFILESIZE" val="128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3.479"/>
  <p:tag name="ORIGINALWIDTH" val="4289.464"/>
  <p:tag name="OUTPUTTYPE" val="PNG"/>
  <p:tag name="IGUANATEXVERSION" val="160"/>
  <p:tag name="LATEXADDIN" val="\documentclass{article}\pagestyle{empty}&#10;\begin{document}&#10;the initial value for $w$ at $t = - \infty$ is&#10;$&#10;w_0  = -p N_0.&#10;$&#10;$p$ is the dipole moment of the transition, expectation value of the dipole&#10;moment operator $e{\bf r}$ between ground state and upper state of  the&#10;two level transition $\langle 0|e{\bf r}|1\rangle$&#10;In these equations, the light electric field is:&#10;$$&#10;E(z,t) = \frac{1}{2}\tilde{\cal E}(z,t) e^{i(\omega t - k z)} = \frac{1}{2}{\cal E}(z,t) e^{i[\omega t + \varphi(z,t) - k z]},&#10;$$&#10;&#10;The propagation equations are:&#10;\begin{center}&#10;%\fbox{%&#10;%\begin{Beqnarray}&#10;\begin{eqnarray}&#10;\frac{\partial {\cal  E}(z,t)}{\partial z} &amp; = &amp; - \frac{\mu_0&#10;\omega c}{2n}&#10;v(z,t) \nonumber \\&#10;\frac{\partial \varphi}{\partial z} &amp; = &amp; - \frac{\mu_0&#10;\omega c}{2n} \frac{u(z,t)}{{\cal E}(z,t)},\nonumber &#10;\end{eqnarray}&#10;%\end{Beqnarray}}&#10;\end{center}&#10;&#10;\end{document}&#10;"/>
  <p:tag name="IGUANATEXSIZE" val="20"/>
  <p:tag name="IGUANATEXCURSOR" val="866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ind a shape preserving solution of the form:&#10;$$&#10;{\cal E}(t) = \frac{a}{\tau_s} {\rm sech}\left ({\frac{t}{\tau_s} - b z}\right ),&#10;\label{2pipulse}&#10;$$&#10;and determine the parameters $a$ and $b$.&#10;Assume to be at exact resonance.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19"/>
  <p:tag name="PICTUREFILESIZE" val="72350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Propagation equations&#10;\begin{flushleft}&#10;%\fbox{%&#10;%\begin{Beqnarray}&#10;\begin{eqnarray}&#10;\frac{\partial {\cal  E}(z,t)}{\partial z} &amp; = &amp; - \frac{\mu_0&#10;\omega c}{2n} v(z,t) - \frac{\sigma}{2} {\cal E}(z,t)&#10;\nonumber \\&#10;\frac{\partial \varphi}{\partial z} &amp; = &amp; - \frac{\mu_0&#10;\omega c}{2n} \frac{u(z,t)}{{\cal E}(z,t)},\nonumber&#10;\end{eqnarray}&#10;%\end{Beqnarray}}&#10;\end{flushleft}&#10;The initial condition for the polarization is $u = 0$,&#10;$v = 0$, and&#10;$&#10;w_0  = p N_0,&#10;$&#10;hence positive, in contrast to the case of the &#10;absorber treated in the previous problem.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45"/>
  <p:tag name="PICTUREFILESIZE" val="142782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{\cal E}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6"/>
  <p:tag name="PICTUREFILESIZE" val="130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{\cal P}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7"/>
  <p:tag name="PICTUREFILESIZE" val="133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= \int \kappa |\vec{\cal E}|dt =\pi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2"/>
  <p:tag name="PICTUREFILESIZE" val="3304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(\omega_0 - \omega_\ell -&#10; \dot{\varphi}) v - \frac{u}{T_2}&#10;\nonumber \\&#10;\dot{v} &amp; = &amp; -(\omega_0 - \omega_\ell - \dot{\varphi}) u -&#10;\kappa {\cal E} w - \frac{v}{T_2}&#10;\nonumber \\&#10;\dot{w} &amp; = &amp; \kappa {\cal E} v - \frac{w - w_0}{T_1}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4"/>
  <p:tag name="PICTUREFILESIZE" val="39566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{\cal E}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6"/>
  <p:tag name="PICTUREFILESIZE" val="130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{\cal P}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7"/>
  <p:tag name="PICTUREFILESIZE" val="13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x^2 \rangle \langle k^2 \rangle  \geq&#10;\frac{1}{4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4"/>
  <p:tag name="PICTUREFILESIZE" val="2523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619.797"/>
  <p:tag name="OUTPUTTYPE" val="PNG"/>
  <p:tag name="IGUANATEXVERSION" val="160"/>
  <p:tag name="LATEXADDIN" val="\documentclass{article}&#10;\usepackage{amsmath}&#10;\pagestyle{empty}&#10;\begin{document}&#10;&#10;$T_2 = 2 T_1$ for an isolated atom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465"/>
  <p:tag name="ORIGINALWIDTH" val="2528.684"/>
  <p:tag name="OUTPUTTYPE" val="PNG"/>
  <p:tag name="IGUANATEXVERSION" val="160"/>
  <p:tag name="LATEXADDIN" val="\documentclass{article}&#10;\usepackage{amsmath}&#10;\pagestyle{empty}&#10;\begin{document}&#10;Spontaneous emission rate $\frac{1}{T_1} = 2A_{21}$ \\&#10;= Einstein coefficient of spontaneous emission.&#10;&#10;&#10;&#10;\end{document}"/>
  <p:tag name="IGUANATEXSIZE" val="20"/>
  <p:tag name="IGUANATEXCURSOR" val="15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2212.973"/>
  <p:tag name="OUTPUTTYPE" val="PNG"/>
  <p:tag name="IGUANATEXVERSION" val="160"/>
  <p:tag name="LATEXADDIN" val="\documentclass{article}&#10;\usepackage{amsmath}&#10;\pagestyle{empty}&#10;\begin{document}&#10;\noindent&#10;First step: times $t \gg T_2$: Rate equations&#10;&#10;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2436.445"/>
  <p:tag name="OUTPUTTYPE" val="PNG"/>
  <p:tag name="IGUANATEXVERSION" val="160"/>
  <p:tag name="LATEXADDIN" val="\documentclass{article}&#10;\usepackage{amsmath}&#10;\pagestyle{empty}&#10;\begin{document}&#10;\noindent&#10;Next step: times $t \gg T_1$: Linear polarization&#10;&#10;&#10;\end{document}"/>
  <p:tag name="IGUANATEXSIZE" val="20"/>
  <p:tag name="IGUANATEXCURSOR" val="13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5.1443"/>
  <p:tag name="ORIGINALWIDTH" val="1716.535"/>
  <p:tag name="OUTPUTTYPE" val="PNG"/>
  <p:tag name="IGUANATEXVERSION" val="160"/>
  <p:tag name="LATEXADDIN" val="\documentclass{article}\pagestyle{empty}&#10;\begin{document}&#10;\begin{eqnarray}&#10;\dot{u} &amp; = &amp; \Delta \omega v- \frac{u}{T_2} \approx 0&#10;\nonumber \\&#10;\dot{v} &amp; = &amp; - \Delta \omega u -&#10;\kappa {\cal E} w - \frac{v}{T_2}  \approx 0&#10;\nonumber \\&#10;\dot{w} &amp; = &amp; \kappa {\cal E} v - \frac{w - w_0}{T_1} \nonumber&#10;\end{eqnarray}&#10;\end{document}&#10;"/>
  <p:tag name="IGUANATEXSIZE" val="20"/>
  <p:tag name="IGUANATEXCURSOR" val="286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.7267"/>
  <p:tag name="ORIGINALWIDTH" val="902.8871"/>
  <p:tag name="OUTPUTTYPE" val="PNG"/>
  <p:tag name="IGUANATEXVERSION" val="160"/>
  <p:tag name="LATEXADDIN" val="\documentclass{article}&#10;\usepackage{amsmath}&#10;\pagestyle{empty}&#10;\begin{document}&#10;$u = -\frac{\Delta \omega T_2 \kappa {\cal E}T_2 w}{1 + \Delta \omega^2 T_2^2}$&#10;&#10;&#10;&#10;\end{document}"/>
  <p:tag name="IGUANATEXSIZE" val="20"/>
  <p:tag name="IGUANATEXCURSOR" val="10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9768"/>
  <p:tag name="ORIGINALWIDTH" val="782.9021"/>
  <p:tag name="OUTPUTTYPE" val="PNG"/>
  <p:tag name="IGUANATEXVERSION" val="160"/>
  <p:tag name="LATEXADDIN" val="\documentclass{article}&#10;\usepackage{amsmath}&#10;\pagestyle{empty}&#10;\begin{document}&#10;$v = -\frac{ \kappa {\cal E}T_2 w}{1 + \Delta \omega^2 T_2^2}$&#10;&#10;&#10;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2246"/>
  <p:tag name="ORIGINALWIDTH" val="1450.319"/>
  <p:tag name="OUTPUTTYPE" val="PNG"/>
  <p:tag name="IGUANATEXVERSION" val="160"/>
  <p:tag name="LATEXADDIN" val="\documentclass{article}&#10;\usepackage{amsmath}&#10;\pagestyle{empty}&#10;\begin{document}&#10;$\dot{w} = -\frac{ \kappa^2 {\cal E}^2 T_1 T_2 w}{(1 + \Delta \omega^2 T_2^2)T_1} - \frac{w - w_0}{T_1}$&#10;&#10;&#10;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022.122"/>
  <p:tag name="OUTPUTTYPE" val="PNG"/>
  <p:tag name="IGUANATEXVERSION" val="160"/>
  <p:tag name="LATEXADDIN" val="\documentclass{article}&#10;\usepackage{amsmath}&#10;\pagestyle{empty}&#10;\begin{document}&#10;$\dot{w} = -\frac{ I w}{I_s T_1} - \frac{w - w_0}{T_1}$&#10;&#10;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t^2 \rangle \langle W^2 \rangle  \geq \frac{\hbar^2}{4}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7"/>
  <p:tag name="PICTUREFILESIZE" val="1068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022.122"/>
  <p:tag name="OUTPUTTYPE" val="PNG"/>
  <p:tag name="IGUANATEXVERSION" val="160"/>
  <p:tag name="LATEXADDIN" val="\documentclass{article}&#10;\usepackage{amsmath}&#10;\pagestyle{empty}&#10;\begin{document}&#10;$\dot{w} = -\frac{ I w}{I_s T_1} - \frac{w - w_0}{T_1}$&#10;&#10;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2269"/>
  <p:tag name="ORIGINALWIDTH" val="1745.782"/>
  <p:tag name="OUTPUTTYPE" val="PNG"/>
  <p:tag name="IGUANATEXVERSION" val="160"/>
  <p:tag name="LATEXADDIN" val="\documentclass{article}&#10;\usepackage{amsmath}&#10;\pagestyle{empty}&#10;\begin{document}&#10;Steady state solution: &#10;$ w = \frac{w_0}{1 + \frac{I}{I_s}}$&#10;&#10;&#10;&#10;\end{document}"/>
  <p:tag name="IGUANATEXSIZE" val="16"/>
  <p:tag name="IGUANATEXCURSOR" val="14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2246"/>
  <p:tag name="ORIGINALWIDTH" val="1450.319"/>
  <p:tag name="OUTPUTTYPE" val="PNG"/>
  <p:tag name="IGUANATEXVERSION" val="160"/>
  <p:tag name="LATEXADDIN" val="\documentclass{article}&#10;\usepackage{amsmath}&#10;\pagestyle{empty}&#10;\begin{document}&#10;$\dot{w} = -\frac{ \kappa^2 {\cal E}^2 T_1 T_2 w}{(1 + \Delta \omega^2 T_2^2)T_1} - \frac{w - w_0}{T_1}$&#10;&#10;&#10;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.7267"/>
  <p:tag name="ORIGINALWIDTH" val="1445.819"/>
  <p:tag name="OUTPUTTYPE" val="PNG"/>
  <p:tag name="IGUANATEXVERSION" val="160"/>
  <p:tag name="LATEXADDIN" val="\documentclass{article}&#10;\usepackage{amsmath}&#10;\pagestyle{empty}&#10;\begin{document}&#10;$u = - \frac{\Delta \omega T_2 \ \kappa {\cal E}T_2 }&#10;{1 + \Delta \omega^2 T_2^2 + \kappa^2 {\cal E}^2 T_1T_2} w_0$&#10;&#10;&#10;&#10;\end{document}"/>
  <p:tag name="IGUANATEXSIZE" val="20"/>
  <p:tag name="IGUANATEXCURSOR" val="1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9768"/>
  <p:tag name="ORIGINALWIDTH" val="1439.82"/>
  <p:tag name="OUTPUTTYPE" val="PNG"/>
  <p:tag name="IGUANATEXVERSION" val="160"/>
  <p:tag name="LATEXADDIN" val="\documentclass{article}&#10;\usepackage{amsmath}&#10;\pagestyle{empty}&#10;\begin{document}&#10;$v = - \frac{ \kappa {\cal E}T_2 }&#10;{1 + \Delta \omega^2 T_2^2 + \kappa^2 {\cal E}^2 T_1T_2} w_0$&#10;&#10;&#10;&#10;\end{document}"/>
  <p:tag name="IGUANATEXSIZE" val="20"/>
  <p:tag name="IGUANATEXCURSOR" val="17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.973"/>
  <p:tag name="ORIGINALWIDTH" val="1370.079"/>
  <p:tag name="OUTPUTTYPE" val="PNG"/>
  <p:tag name="IGUANATEXVERSION" val="160"/>
  <p:tag name="LATEXADDIN" val="\documentclass{article}&#10;\usepackage{amsmath}&#10;\pagestyle{empty}&#10;\begin{document}&#10;$w =  \frac{ 1 + \Delta \omega^2 T_2^2 }&#10;{1 + \Delta \omega^2 T_2^2 + \kappa^2 {\cal E}^2 T_1T_2} w_0$&#10;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4669"/>
  <p:tag name="ORIGINALWIDTH" val="977.8777"/>
  <p:tag name="OUTPUTTYPE" val="PNG"/>
  <p:tag name="IGUANATEXVERSION" val="160"/>
  <p:tag name="LATEXADDIN" val="\documentclass{article}&#10;\usepackage{amsmath}&#10;\pagestyle{empty}&#10;\begin{document}&#10;$w =  \frac{1 }&#10;{1 +  &#10;\frac{\kappa^2 {\cal E}^2 T_1T_2}{ 1 + \Delta \omega^2 T_2^2}} w_0$&#10;&#10;&#10;&#10;\end{document}"/>
  <p:tag name="IGUANATEXSIZE" val="20"/>
  <p:tag name="IGUANATEXCURSOR" val="16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2269"/>
  <p:tag name="ORIGINALWIDTH" val="513.6857"/>
  <p:tag name="OUTPUTTYPE" val="PNG"/>
  <p:tag name="IGUANATEXVERSION" val="160"/>
  <p:tag name="LATEXADDIN" val="\documentclass{article}&#10;\usepackage{amsmath}&#10;\pagestyle{empty}&#10;\begin{document}&#10; &#10;$ w = \frac{w_0}{1 + \frac{I}{I_s}}$&#10;&#10;&#10;&#10;\end{document}"/>
  <p:tag name="IGUANATEXSIZE" val="16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114.361"/>
  <p:tag name="OUTPUTTYPE" val="PNG"/>
  <p:tag name="IGUANATEXVERSION" val="160"/>
  <p:tag name="LATEXADDIN" val="\documentclass{article}&#10;\usepackage{amsmath}&#10;\pagestyle{empty}&#10;\begin{document}&#10;$I_s = I_{s0} (1 + \Delta \omega^2 T_2^2)$&#10;&#10;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150.356"/>
  <p:tag name="OUTPUTTYPE" val="PNG"/>
  <p:tag name="IGUANATEXVERSION" val="160"/>
  <p:tag name="LATEXADDIN" val="\documentclass{article}&#10;\usepackage{amsmath}&#10;\pagestyle{empty}&#10;\begin{document}&#10;${\cal E}_s^2 = {\cal E}_{s0}^2 (1 + \Delta \omega^2 T_2^2)$&#10;&#10;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x^2 \rangle \langle p^2 \rangle  \geq&#10;\frac{\hbar^2}{4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8"/>
  <p:tag name="PICTUREFILESIZE" val="3106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643.4196"/>
  <p:tag name="OUTPUTTYPE" val="PNG"/>
  <p:tag name="IGUANATEXVERSION" val="160"/>
  <p:tag name="LATEXADDIN" val="\documentclass{article}&#10;\usepackage{amsmath}&#10;\pagestyle{empty}&#10;\begin{document}&#10;${\cal E}_{s0} = \frac{1}{\sqrt{T_1 T_2}}$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.7263"/>
  <p:tag name="ORIGINALWIDTH" val="1297.338"/>
  <p:tag name="OUTPUTTYPE" val="PNG"/>
  <p:tag name="IGUANATEXVERSION" val="160"/>
  <p:tag name="LATEXADDIN" val="\documentclass{article}\pagestyle{empty}&#10;\begin{document}&#10;$u  =  - \frac{ \Delta \omega T_2  \kappa {\cal E} T_2 w_0}{1 + \Delta \omega^2 T_2^2 +&#10;\kappa^2 {\cal E}^2 T_1 T_2}$&#10;\end{document}&#10;"/>
  <p:tag name="IGUANATEXSIZE" val="20"/>
  <p:tag name="IGUANATEXCURSOR" val="116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partial \varphi}{\partial z}  &#10;= -\frac{ \mu_0 \omega c}{2} \left (\frac{u}{\cal E} \right ) = -k 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8"/>
  <p:tag name="PICTUREFILESIZE" val="4852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.7263"/>
  <p:tag name="ORIGINALWIDTH" val="1443.569"/>
  <p:tag name="OUTPUTTYPE" val="PNG"/>
  <p:tag name="IGUANATEXVERSION" val="160"/>
  <p:tag name="LATEXADDIN" val="\documentclass{article}\pagestyle{empty}&#10;\begin{document}&#10;$k = \frac{ \mu_0 \omega c}{2} \frac{ \Delta \omega T_2  \kappa T_2 w_0}{1 + \Delta \omega^2 T_2^2 +&#10;\kappa^2 {\cal E}^2 T_1 T_2}$&#10;&#10;\end{document}&#10;"/>
  <p:tag name="IGUANATEXSIZE" val="20"/>
  <p:tag name="IGUANATEXCURSOR" val="129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kappa = \frac{p}{\hbar}$ \\&#10;$w_0 = Np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1"/>
  <p:tag name="PICTUREFILESIZE" val="3235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/E$ is $\epsilon_0$  \ \ \ $\mu_0 \epsilon_0 \omega c = \omega/c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4"/>
  <p:tag name="PICTUREFILESIZE" val="4398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5.1443"/>
  <p:tag name="ORIGINALWIDTH" val="1716.535"/>
  <p:tag name="OUTPUTTYPE" val="PNG"/>
  <p:tag name="IGUANATEXVERSION" val="160"/>
  <p:tag name="LATEXADDIN" val="\documentclass{article}\pagestyle{empty}&#10;\begin{document}&#10;\begin{eqnarray}&#10;\dot{u} &amp; = &amp; \Delta \omega v- \frac{u}{T_2} \approx 0&#10;\nonumber \\&#10;\dot{v} &amp; = &amp; - \Delta \omega u -&#10;\kappa {\cal E} w - \frac{v}{T_2}  \approx 0&#10;\nonumber \\&#10;\dot{w} &amp; = &amp; \kappa {\cal E} v - \frac{w - w_0}{T_1} \nonumber&#10;\end{eqnarray}&#10;\end{document}&#10;"/>
  <p:tag name="IGUANATEXSIZE" val="20"/>
  <p:tag name="IGUANATEXCURSOR" val="286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.7267"/>
  <p:tag name="ORIGINALWIDTH" val="902.8871"/>
  <p:tag name="OUTPUTTYPE" val="PNG"/>
  <p:tag name="IGUANATEXVERSION" val="160"/>
  <p:tag name="LATEXADDIN" val="\documentclass{article}&#10;\usepackage{amsmath}&#10;\pagestyle{empty}&#10;\begin{document}&#10;$u = -\frac{\Delta \omega T_2 \kappa {\cal E}T_2 w}{1 + \Delta \omega^2 T_2^2}$&#10;&#10;&#10;&#10;\end{document}"/>
  <p:tag name="IGUANATEXSIZE" val="20"/>
  <p:tag name="IGUANATEXCURSOR" val="10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9768"/>
  <p:tag name="ORIGINALWIDTH" val="782.9021"/>
  <p:tag name="OUTPUTTYPE" val="PNG"/>
  <p:tag name="IGUANATEXVERSION" val="160"/>
  <p:tag name="LATEXADDIN" val="\documentclass{article}&#10;\usepackage{amsmath}&#10;\pagestyle{empty}&#10;\begin{document}&#10;$v = -\frac{ \kappa {\cal E}T_2 w}{1 + \Delta \omega^2 T_2^2}$&#10;&#10;&#10;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2246"/>
  <p:tag name="ORIGINALWIDTH" val="1450.319"/>
  <p:tag name="OUTPUTTYPE" val="PNG"/>
  <p:tag name="IGUANATEXVERSION" val="160"/>
  <p:tag name="LATEXADDIN" val="\documentclass{article}&#10;\usepackage{amsmath}&#10;\pagestyle{empty}&#10;\begin{document}&#10;$\dot{w} = -\frac{ \kappa^2 {\cal E}^2 T_1 T_2 w}{(1 + \Delta \omega^2 T_2^2)T_1} - \frac{w - w_0}{T_1}$&#10;&#10;&#10;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ongrightarrow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"/>
  <p:tag name="PICTUREFILESIZE" val="427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022.122"/>
  <p:tag name="OUTPUTTYPE" val="PNG"/>
  <p:tag name="IGUANATEXVERSION" val="160"/>
  <p:tag name="LATEXADDIN" val="\documentclass{article}&#10;\usepackage{amsmath}&#10;\pagestyle{empty}&#10;\begin{document}&#10;$\dot{w} = -\frac{ I w}{I_s T_1} - \frac{w - w_0}{T_1}$&#10;&#10;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022.122"/>
  <p:tag name="OUTPUTTYPE" val="PNG"/>
  <p:tag name="IGUANATEXVERSION" val="160"/>
  <p:tag name="LATEXADDIN" val="\documentclass{article}&#10;\usepackage{amsmath}&#10;\pagestyle{empty}&#10;\begin{document}&#10;$\dot{w} = -\frac{ I w}{I_s T_1} - \frac{w - w_0}{T_1}$&#10;&#10;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2269"/>
  <p:tag name="ORIGINALWIDTH" val="1745.782"/>
  <p:tag name="OUTPUTTYPE" val="PNG"/>
  <p:tag name="IGUANATEXVERSION" val="160"/>
  <p:tag name="LATEXADDIN" val="\documentclass{article}&#10;\usepackage{amsmath}&#10;\pagestyle{empty}&#10;\begin{document}&#10;Steady state solution: &#10;$ w = \frac{w_0}{1 + \frac{I}{I_s}}$&#10;&#10;&#10;&#10;\end{document}"/>
  <p:tag name="IGUANATEXSIZE" val="16"/>
  <p:tag name="IGUANATEXCURSOR" val="14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2246"/>
  <p:tag name="ORIGINALWIDTH" val="1450.319"/>
  <p:tag name="OUTPUTTYPE" val="PNG"/>
  <p:tag name="IGUANATEXVERSION" val="160"/>
  <p:tag name="LATEXADDIN" val="\documentclass{article}&#10;\usepackage{amsmath}&#10;\pagestyle{empty}&#10;\begin{document}&#10;$\dot{w} = -\frac{ \kappa^2 {\cal E}^2 T_1 T_2 w}{(1 + \Delta \omega^2 T_2^2)T_1} - \frac{w - w_0}{T_1}$&#10;&#10;&#10;&#10;\end{document}"/>
  <p:tag name="IGUANATEXSIZE" val="20"/>
  <p:tag name="IGUANATEXCURSOR" val="16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.7267"/>
  <p:tag name="ORIGINALWIDTH" val="1445.819"/>
  <p:tag name="OUTPUTTYPE" val="PNG"/>
  <p:tag name="IGUANATEXVERSION" val="160"/>
  <p:tag name="LATEXADDIN" val="\documentclass{article}&#10;\usepackage{amsmath}&#10;\pagestyle{empty}&#10;\begin{document}&#10;$u = - \frac{\Delta \omega T_2 \ \kappa {\cal E}T_2 }&#10;{1 + \Delta \omega^2 T_2^2 + \kappa^2 {\cal E}^2 T_1T_2} w_0$&#10;&#10;&#10;&#10;\end{document}"/>
  <p:tag name="IGUANATEXSIZE" val="20"/>
  <p:tag name="IGUANATEXCURSOR" val="1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9768"/>
  <p:tag name="ORIGINALWIDTH" val="1439.82"/>
  <p:tag name="OUTPUTTYPE" val="PNG"/>
  <p:tag name="IGUANATEXVERSION" val="160"/>
  <p:tag name="LATEXADDIN" val="\documentclass{article}&#10;\usepackage{amsmath}&#10;\pagestyle{empty}&#10;\begin{document}&#10;$v = - \frac{ \kappa {\cal E}T_2 }&#10;{1 + \Delta \omega^2 T_2^2 + \kappa^2 {\cal E}^2 T_1T_2} w_0$&#10;&#10;&#10;&#10;\end{document}"/>
  <p:tag name="IGUANATEXSIZE" val="20"/>
  <p:tag name="IGUANATEXCURSOR" val="17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.973"/>
  <p:tag name="ORIGINALWIDTH" val="1370.079"/>
  <p:tag name="OUTPUTTYPE" val="PNG"/>
  <p:tag name="IGUANATEXVERSION" val="160"/>
  <p:tag name="LATEXADDIN" val="\documentclass{article}&#10;\usepackage{amsmath}&#10;\pagestyle{empty}&#10;\begin{document}&#10;$w =  \frac{ 1 + \Delta \omega^2 T_2^2 }&#10;{1 + \Delta \omega^2 T_2^2 + \kappa^2 {\cal E}^2 T_1T_2} w_0$&#10;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4669"/>
  <p:tag name="ORIGINALWIDTH" val="977.8777"/>
  <p:tag name="OUTPUTTYPE" val="PNG"/>
  <p:tag name="IGUANATEXVERSION" val="160"/>
  <p:tag name="LATEXADDIN" val="\documentclass{article}&#10;\usepackage{amsmath}&#10;\pagestyle{empty}&#10;\begin{document}&#10;$w =  \frac{1 }&#10;{1 +  &#10;\frac{\kappa^2 {\cal E}^2 T_1T_2}{ 1 + \Delta \omega^2 T_2^2}} w_0$&#10;&#10;&#10;&#10;\end{document}"/>
  <p:tag name="IGUANATEXSIZE" val="20"/>
  <p:tag name="IGUANATEXCURSOR" val="16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2269"/>
  <p:tag name="ORIGINALWIDTH" val="513.6857"/>
  <p:tag name="OUTPUTTYPE" val="PNG"/>
  <p:tag name="IGUANATEXVERSION" val="160"/>
  <p:tag name="LATEXADDIN" val="\documentclass{article}&#10;\usepackage{amsmath}&#10;\pagestyle{empty}&#10;\begin{document}&#10; &#10;$ w = \frac{w_0}{1 + \frac{I}{I_s}}$&#10;&#10;&#10;&#10;\end{document}"/>
  <p:tag name="IGUANATEXSIZE" val="16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114.361"/>
  <p:tag name="OUTPUTTYPE" val="PNG"/>
  <p:tag name="IGUANATEXVERSION" val="160"/>
  <p:tag name="LATEXADDIN" val="\documentclass{article}&#10;\usepackage{amsmath}&#10;\pagestyle{empty}&#10;\begin{document}&#10;$I_s = I_{s0} (1 + \Delta \omega^2 T_2^2)$&#10;&#10;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ongrightarrow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"/>
  <p:tag name="PICTUREFILESIZE" val="427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150.356"/>
  <p:tag name="OUTPUTTYPE" val="PNG"/>
  <p:tag name="IGUANATEXVERSION" val="160"/>
  <p:tag name="LATEXADDIN" val="\documentclass{article}&#10;\usepackage{amsmath}&#10;\pagestyle{empty}&#10;\begin{document}&#10;${\cal E}_s^2 = {\cal E}_{s0}^2 (1 + \Delta \omega^2 T_2^2)$&#10;&#10;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643.4196"/>
  <p:tag name="OUTPUTTYPE" val="PNG"/>
  <p:tag name="IGUANATEXVERSION" val="160"/>
  <p:tag name="LATEXADDIN" val="\documentclass{article}&#10;\usepackage{amsmath}&#10;\pagestyle{empty}&#10;\begin{document}&#10;${\cal E}_{s0} = \frac{1}{\sqrt{T_1 T_2}}$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.7263"/>
  <p:tag name="ORIGINALWIDTH" val="1297.338"/>
  <p:tag name="OUTPUTTYPE" val="PNG"/>
  <p:tag name="IGUANATEXVERSION" val="160"/>
  <p:tag name="LATEXADDIN" val="\documentclass{article}\pagestyle{empty}&#10;\begin{document}&#10;$u  =  - \frac{ \Delta \omega T_2  \kappa {\cal E} T_2 w_0}{1 + \Delta \omega^2 T_2^2 +&#10;\kappa^2 {\cal E}^2 T_1 T_2}$&#10;\end{document}&#10;"/>
  <p:tag name="IGUANATEXSIZE" val="20"/>
  <p:tag name="IGUANATEXCURSOR" val="116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partial \varphi}{\partial z}  &#10;= -\frac{ \mu_0 \omega c}{2} \left (\frac{u}{\cal E} \right ) = -k 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8"/>
  <p:tag name="PICTUREFILESIZE" val="4852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.7263"/>
  <p:tag name="ORIGINALWIDTH" val="1443.569"/>
  <p:tag name="OUTPUTTYPE" val="PNG"/>
  <p:tag name="IGUANATEXVERSION" val="160"/>
  <p:tag name="LATEXADDIN" val="\documentclass{article}\pagestyle{empty}&#10;\begin{document}&#10;$k = \frac{ \mu_0 \omega c}{2} \frac{ \Delta \omega T_2  \kappa T_2 w_0}{1 + \Delta \omega^2 T_2^2 +&#10;\kappa^2 {\cal E}^2 T_1 T_2}$&#10;&#10;\end{document}&#10;"/>
  <p:tag name="IGUANATEXSIZE" val="20"/>
  <p:tag name="IGUANATEXCURSOR" val="129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kappa = \frac{p}{\hbar}$ \\&#10;$w_0 = Np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1"/>
  <p:tag name="PICTUREFILESIZE" val="3235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/E$ is $\epsilon_0$  \ \ \ $\mu_0 \epsilon_0 \omega c = \omega/c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4"/>
  <p:tag name="PICTUREFILESIZE" val="439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omega  \ \ \ \ \     W = \hbar \omega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60"/>
  <p:tag name="PICTUREFILESIZE" val="170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   p= \hbar k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0"/>
  <p:tag name="PICTUREFILESIZE" val="107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hbar \omega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"/>
  <p:tag name="PICTUREFILESIZE" val="37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hbar k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"/>
  <p:tag name="PICTUREFILESIZE" val="32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langle t^2 \rangle \langle \Omega^2 \rangle = \frac{M^4}{4} \geq&#10;\frac{1}{4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87"/>
  <p:tag name="PICTUREFILESIZE" val="1179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k^2 \rangle  = \frac{\langle p^2 \rangle}{\hbar^2}  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7"/>
  <p:tag name="PICTUREFILESIZE" val="267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\Omega^2 \rangle  = \frac{ \langle W^2 \rangle }{\hbar^2} 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6"/>
  <p:tag name="PICTUREFILESIZE" val="99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N \rangle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"/>
  <p:tag name="PICTUREFILESIZE" val="66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SQ = \langle \Delta N^2 \rangle = \sqrt{\langle N^2 \rangle - \langle N \rangle^2} = \sqrt{\langle N \rangle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87"/>
  <p:tag name="PICTUREFILESIZE" val="851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\Delta N^2 \rangle \langle \Delta \varphi^2 \rangle \geq \frac{1}{2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5"/>
  <p:tag name="PICTUREFILESIZE" val="347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t^2 \rangle \langle \Omega^2 \rangle  \geq \frac{1}{4}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80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x^2 \rangle \langle k^2 \rangle  \geq&#10;\frac{1}{4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4"/>
  <p:tag name="PICTUREFILESIZE" val="2523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t^2 \rangle \langle W^2 \rangle  \geq \frac{\hbar^2}{4}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7"/>
  <p:tag name="PICTUREFILESIZE" val="106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x^2 \rangle \langle p^2 \rangle  \geq&#10;\frac{\hbar^2}{4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8"/>
  <p:tag name="PICTUREFILESIZE" val="3106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omega \psi  \equiv \frac{\partial \psi}{\partial t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5"/>
  <p:tag name="PICTUREFILESIZE" val="352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langle t^2 \rangle &amp; = &amp; \frac{\int \int_{-\infty}^\infty t^2&#10;{\cal W}_E(t,\Omega) dt d\Omega}&#10;        {\int \int_{-\infty}^\infty  {\cal W}_E(t,\Omega) dt d\Omega}&#10;        = \frac{\int_{-\infty}^\infty t^2 |\tilde{E}(t)|^2 dt}{\int_{-\infty}^\infty |\tilde{E}(t)|^2 dt}&#10;\nonumber  \\&#10;\langle \Omega^2 \rangle &amp; = &amp; \frac{\int \int_{-\infty}^\infty&#10;\Omega^2 {\cal W}_E(t,\Omega) dt d\Omega}&#10;        {\int \int_{-\infty}^\infty  {\cal W}_E(t,\Omega) dt d\Omega}&#10;        = \frac{\int_{-\infty}^\infty \Omega^2 |\tilde{E}(\Omega)|^2 d\Omega}{\int_{-\infty}^\infty |&#10;        \tilde{E}(\Omega)|^2 d\Omega}&#10;\nonumber&#10;\end{eqnarray}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243"/>
  <p:tag name="PICTUREFILESIZE" val="54209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i k \psi  \equiv \frac{\partial \psi}{\partial x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1"/>
  <p:tag name="PICTUREFILESIZE" val="3969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- k^2 \psi  \equiv \frac{\partial^2 \psi}{\partial x^2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7"/>
  <p:tag name="PICTUREFILESIZE" val="460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hbar \omega \equiv\frac{p^2}{2m} \equiv \frac{ \hbar^2 k^2}{2m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7"/>
  <p:tag name="PICTUREFILESIZE" val="656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\psi}{\partial t} = \frac{\hbar^2 k^2}{2m} \psi =&#10;  -\frac{\hbar^2}{2m}  \frac{\partial ^2\psi}{\partial x^2}          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3"/>
  <p:tag name="PICTUREFILESIZE" val="10406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hbar \omega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"/>
  <p:tag name="PICTUREFILESIZE" val="37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hbar k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"/>
  <p:tag name="PICTUREFILESIZE" val="32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k^2 \rangle  = \frac{\langle p^2 \rangle}{\hbar^2}  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7"/>
  <p:tag name="PICTUREFILESIZE" val="267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angle \Omega^2 \rangle  = \frac{ \langle W^2 \rangle }{\hbar^2} 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6"/>
  <p:tag name="PICTUREFILESIZE" val="999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\psi}{\partial t} = \frac{\hbar^2 k^2}{2m} \psi =&#10;  -\frac{\hbar^2}{2m}  \frac{\partial ^2\psi}{\partial x^2}          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23"/>
  <p:tag name="PICTUREFILESIZE" val="1040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\psi}{\partial t}  =&#10;  -\frac{\hbar^2}{2m} \nabla^2 \psi    + V(\vec{r})      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4"/>
  <p:tag name="PICTUREFILESIZE" val="960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omega(t) = \frac{ \int_{-\infty}^\infty \Omega&#10; {\cal W}_E(t,\Omega)  d\Omega} { \int_{-\infty}^\infty  {\cal W}_E(t,\Omega)  d\Omega}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14"/>
  <p:tag name="PICTUREFILESIZE" val="11598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E \rightarrow i \hbar \frac{\partial}{\partial t} 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4"/>
  <p:tag name="PICTUREFILESIZE" val="338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p \rightarrow - i \hbar \nabla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46"/>
  <p:tag name="PICTUREFILESIZE" val="160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592.051"/>
  <p:tag name="OUTPUTTYPE" val="PNG"/>
  <p:tag name="IGUANATEXVERSION" val="160"/>
  <p:tag name="LATEXADDIN" val="\documentclass{article}&#10;\usepackage{amsmath}&#10;\pagestyle{empty}&#10;\begin{document}&#10;We consider a  laser pulse described by:&#10;$&#10;E(t) = \frac{1}{2} {\cal E}_1(t) e^{i[\omega_{\ell,1} t + \varphi_1(t)]}&#10;$&#10;&#10;&#10;&#10;\end{document}"/>
  <p:tag name="IGUANATEXSIZE" val="20"/>
  <p:tag name="IGUANATEXCURSOR" val="19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0.041"/>
  <p:tag name="OUTPUTTYPE" val="PNG"/>
  <p:tag name="IGUANATEXVERSION" val="160"/>
  <p:tag name="LATEXADDIN" val="\documentclass{article}&#10;\usepackage{amsmath}&#10;\pagestyle{empty}&#10;\begin{document}&#10;The detuning:&#10;$&#10;\Delta_1 =  \omega_{01} - \omega_{\ell,1}&#10;$&#10;&#10;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38.695"/>
  <p:tag name="ORIGINALWIDTH" val="4290.213"/>
  <p:tag name="OUTPUTTYPE" val="PNG"/>
  <p:tag name="IGUANATEXVERSION" val="160"/>
  <p:tag name="LATEXADDIN" val="\documentclass{article}&#10;\usepackage{amsmath}&#10;\pagestyle{empty}&#10;\begin{document}&#10;Time dependent Schr\&quot;{o}dinger equation:&#10;$$&#10;H\psi = i \hbar \frac{\partial \psi}{\partial t},&#10;$$&#10;with:&#10;$$&#10;H = H_0 + H' = H_0 -  p\cdot  E(t)&#10;$$&#10;where $ p$ is the dipole moment.&#10;The wave function $\psi$ is written as a linear combination&#10;of the wave function of the unperturbed atomic system $\psi_k$:&#10;$$&#10;\psi(t) = \sum_k a_k(t) \psi_k&#10;$$&#10;which leads to a system of differential equations&#10;for the coefficients $a_k(t)$:&#10;$$&#10;\frac{d a_k}{dt} = -i \omega_k a_k&#10;+ \sum_j \frac{i}{2\hbar} p_{k,j}&#10;[\tilde{\cal E}_1e^{i\omega_{\ell,1}t} + c.c.] a_j&#10;$$&#10;&#10;&#10;&#10;&#10;\end{document}"/>
  <p:tag name="IGUANATEXSIZE" val="20"/>
  <p:tag name="IGUANATEXCURSOR" val="62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13.1609"/>
  <p:tag name="OUTPUTTYPE" val="PNG"/>
  <p:tag name="IGUANATEXVERSION" val="160"/>
  <p:tag name="LATEXADDIN" val="\documentclass{article}&#10;\usepackage{amsmath}&#10;\pagestyle{empty}&#10;\begin{document}&#10;$\langle \psi_1|p|\psi_1 \rangle = 0$&#10;&#10;&#10;&#10;\end{document}"/>
  <p:tag name="IGUANATEXSIZE" val="16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13.1609"/>
  <p:tag name="OUTPUTTYPE" val="PNG"/>
  <p:tag name="IGUANATEXVERSION" val="160"/>
  <p:tag name="LATEXADDIN" val="\documentclass{article}&#10;\usepackage{amsmath}&#10;\pagestyle{empty}&#10;\begin{document}&#10;$\langle \psi_2|p|\psi_2 \rangle = 0$&#10;&#10;&#10;&#10;\end{document}"/>
  <p:tag name="IGUANATEXSIZE" val="16"/>
  <p:tag name="IGUANATEXCURSOR" val="1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13.1609"/>
  <p:tag name="OUTPUTTYPE" val="PNG"/>
  <p:tag name="IGUANATEXVERSION" val="160"/>
  <p:tag name="LATEXADDIN" val="\documentclass{article}&#10;\usepackage{amsmath}&#10;\pagestyle{empty}&#10;\begin{document}&#10;$\langle \psi_1|p|\psi_2 \rangle \neq 0$&#10;&#10;&#10;&#10;\end{document}"/>
  <p:tag name="IGUANATEXSIZE" val="16"/>
  <p:tag name="IGUANATEXCURSOR" val="11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6.9254"/>
  <p:tag name="ORIGINALWIDTH" val="3170.604"/>
  <p:tag name="OUTPUTTYPE" val="PNG"/>
  <p:tag name="IGUANATEXVERSION" val="160"/>
  <p:tag name="LATEXADDIN" val="\documentclass{article}&#10;\usepackage{amsmath}&#10;\pagestyle{empty}&#10;\begin{document}&#10;System of differential equations&#10;for the coefficients $a_k(t)$:&#10;$$&#10;\frac{d a_k}{dt} = -i \omega_k a_k&#10;+ \sum_j \frac{i}{2\hbar} p_{k,j}&#10;[\tilde{\cal E}_1e^{i\omega_{\ell,1}t} + c.c.] a_j&#10;$$&#10;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.9291"/>
  <p:tag name="ORIGINALWIDTH" val="3668.542"/>
  <p:tag name="OUTPUTTYPE" val="PNG"/>
  <p:tag name="IGUANATEXVERSION" val="160"/>
  <p:tag name="LATEXADDIN" val="\documentclass{article}&#10;\usepackage{amsmath}&#10;\pagestyle{empty}&#10;\begin{document}&#10;The ``rotating frame'' approximation for this particular&#10;situation is:&#10;\begin{eqnarray}&#10;a_0 &amp; = &amp; c_0  \nonumber \\&#10;a_1 &amp; = &amp; e^{i \omega_{\ell,1} t} \ c_1&#10;\nonumber&#10;\end{eqnarray}&#10;&#10;&#10;&#10;\end{document}"/>
  <p:tag name="IGUANATEXSIZE" val="20"/>
  <p:tag name="IGUANATEXCURSOR" val="2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omega(t) &amp; = &amp; \frac{ \int_{-\infty}^\infty \Omega {\cal&#10;W}_{\cal E}[t,\Omega - (\omega_\ell + \dot{\varphi})]&#10;d \Omega }{\int_{-\infty}^\infty  {\cal W}_E(t,\Omega)  d\Omega} \nonumber \\&#10;&amp; = &amp;\frac{ \int_{-\infty}^\infty [\Omega' + \omega_\ell +&#10;\dot{\varphi}(t)] {\cal W}_{\cal E}[t,\Omega']&#10;d \Omega' }{\int_{-\infty}^\infty  {\cal W}_E(t,\Omega)  d\Omega} \nonumber \\&#10;&amp; = &amp; \omega_\ell + \dot{\varphi}(t) \nonumber&#10;\end{eqnarray}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88"/>
  <p:tag name="PICTUREFILESIZE" val="50299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2.1485"/>
  <p:tag name="ORIGINALWIDTH" val="2883.39"/>
  <p:tag name="OUTPUTTYPE" val="PNG"/>
  <p:tag name="IGUANATEXVERSION" val="160"/>
  <p:tag name="LATEXADDIN" val="\documentclass{article}&#10;\usepackage{amsmath}&#10;\pagestyle{empty}&#10;\begin{document}&#10;Substituting:&#10;\begin{eqnarray}&#10;\frac{d c_0}{dt} &amp; = &amp;&#10;\frac{i}{2 \hbar} p_{1,0} \tilde{{\cal E}_1^*}(t) \ c_{1}&#10;\nonumber \\&#10;\frac{d c_1}{dt} &amp; = &amp;&#10;-i \Delta_1  c_1&#10;+ \frac{i}{2 \hbar} p_{0,1} \tilde{{\cal E}_1}(t) c_{0}.&#10;\nonumber&#10;\end{eqnarray}&#10;&#10;&#10;&#10;&#10;\end{document}"/>
  <p:tag name="IGUANATEXSIZE" val="20"/>
  <p:tag name="IGUANATEXCURSOR" val="2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3.1796"/>
  <p:tag name="ORIGINALWIDTH" val="1854.518"/>
  <p:tag name="OUTPUTTYPE" val="PNG"/>
  <p:tag name="IGUANATEXVERSION" val="160"/>
  <p:tag name="LATEXADDIN" val="\documentclass{article}&#10;\usepackage{amsmath}&#10;\pagestyle{empty}&#10;\begin{document}&#10;&#10;\begin{eqnarray}&#10;\frac{d c_0}{dt} &amp; = &amp;&#10;\frac{i}{2 \hbar} p_{1,0} \tilde{{\cal E}_1^*}(t) \ c_{1}&#10;\nonumber \\&#10;\frac{d c_1}{dt} &amp; = &amp;&#10;-i \Delta_1  c_1&#10;+ \frac{i}{2 \hbar} p_{0,1} \tilde{{\cal E}_1}(t) c_{0}.&#10;\nonumber&#10;\end{eqnarray}&#10;&#10;&#10;&#10;&#10;\end{document}"/>
  <p:tag name="IGUANATEXSIZE" val="20"/>
  <p:tag name="IGUANATEXCURSOR" val="27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8.969"/>
  <p:tag name="ORIGINALWIDTH" val="3964.004"/>
  <p:tag name="OUTPUTTYPE" val="PNG"/>
  <p:tag name="IGUANATEXVERSION" val="160"/>
  <p:tag name="LATEXADDIN" val="\documentclass{article}&#10;\usepackage{amsmath}&#10;\pagestyle{empty}&#10;\begin{document}&#10;This systems takes a simpler form is we define the&#10;Rabi frequency as:&#10;$$&#10;\tilde{E}_{1} = \frac{i}{\hbar} p_{1,0} \tilde{\cal E}_1&#10;$$ &#10;Substituting:&#10;&#10;\begin{eqnarray}&#10;\frac{d c_0}{dt} &amp; = &amp; 0  +   \frac{1}{2} \tilde{E}_1^* c_1  +  0  \nonumber \\&#10;\frac{d c_1}{dt} &amp; = &amp; -\frac{1}{2} \tilde{E}_1 c_0&#10;-  i\Delta_1 c_1   \nonumber &#10;\end{eqnarray}&#10;In matrix form:&#10;$$&#10;\frac{d}{dt}\left(&#10;\begin{array}{c} c_0 \\ c_1 \end{array} \right ) =&#10;\left ( \begin{array}{cc}&#10; 0  &amp;   \frac{1}{2} \tilde{E}_1^*      \\&#10; -\frac{1}{2} \tilde{E}_1  &amp; i\Delta_1   \\&#10;\end{array} \right ) \left(&#10;\begin{array}{c} c_0 \\ c_1  \end{array} \right )&#10;$$&#10;&#10;&#10;&#10;&#10;\end{document}"/>
  <p:tag name="IGUANATEXSIZE" val="20"/>
  <p:tag name="IGUANATEXCURSOR" val="6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0.36"/>
  <p:tag name="ORIGINALWIDTH" val="4290.964"/>
  <p:tag name="OUTPUTTYPE" val="PNG"/>
  <p:tag name="IGUANATEXVERSION" val="160"/>
  <p:tag name="LATEXADDIN" val="\documentclass{article}&#10;\usepackage{amsmath}&#10;\pagestyle{empty}&#10;\begin{document}&#10;&#10;One is generally not interested in expressing the results as a matrix of&#10;$c$ coefficients, but instead the $2 \times 2$ matrix of the density matrix elements $$\rho_{ij} = c_ic^*_j$$.&#10;The diagonal elements $c_i c^*_i$ represent the populations of the level $i$.\\&#10;The off-diagonal elements $ c_ic^*_j$ are a measure of the amplitude excitation at the frequency&#10; $\omega_j - \omega_i$, and is directly connected to the polarization.&#10;&#10;&#10;&#10;&#10;\end{document}"/>
  <p:tag name="IGUANATEXSIZE" val="20"/>
  <p:tag name="IGUANATEXCURSOR" val="34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6.58"/>
  <p:tag name="ORIGINALWIDTH" val="4289.464"/>
  <p:tag name="OUTPUTTYPE" val="PNG"/>
  <p:tag name="IGUANATEXVERSION" val="160"/>
  <p:tag name="LATEXADDIN" val="\documentclass{article}&#10;\usepackage{amsmath}&#10;\pagestyle{empty}&#10;\begin{document}&#10;The dipole moment of the transition is:&#10; $$&#10; p = \langle \psi_0 | er| \psi_1 \rangle.&#10;$$&#10; The (complex) polarisation is:&#10;$$&#10; \langle \psi | er| \psi \rangle= p c_0 c^*_1 = p \rho_{01} = u + iv,&#10;$$&#10;where $u$ is the dispersive component of the polarization, and $v$ the absorptive component.&#10;&#10;&#10;&#10;\end{document}"/>
  <p:tag name="IGUANATEXSIZE" val="20"/>
  <p:tag name="IGUANATEXCURSOR" val="27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8.4139"/>
  <p:tag name="ORIGINALWIDTH" val="3377.578"/>
  <p:tag name="OUTPUTTYPE" val="PNG"/>
  <p:tag name="IGUANATEXVERSION" val="160"/>
  <p:tag name="LATEXADDIN" val="\documentclass{article}&#10;\usepackage{amsmath}&#10;\pagestyle{empty}&#10;\begin{document}&#10;&#10;$$&#10;\dot{\rho}_{01} = \dot{c}_0 c_1^* + c_0 \dot{c}_1^* = \frac{1}{2}&#10;E (c_1 c_1^* - c_0 c_0^*) + i \Delta c_0c_1^*$$&#10;and&#10;$$\dot{\rho}_{11} = - \frac{1}{2} {c}_0 c_1^* - \frac{1}{2} c_0 {c}_1^*&#10;$$&#10;&#10;&#10;&#10;\end{document}"/>
  <p:tag name="IGUANATEXSIZE" val="20"/>
  <p:tag name="IGUANATEXCURSOR" val="20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2103"/>
  <p:tag name="ORIGINALWIDTH" val="2133.483"/>
  <p:tag name="OUTPUTTYPE" val="PNG"/>
  <p:tag name="IGUANATEXVERSION" val="160"/>
  <p:tag name="LATEXADDIN" val="\documentclass{article}&#10;\usepackage{amsmath}&#10;\pagestyle{empty}&#10;\begin{document}&#10;&#10;&#10;$$&#10;\frac{d}{dt}\left(&#10;\begin{array}{c} c_0 \\ c_1 \end{array} \right ) =&#10;\left ( \begin{array}{cc}&#10; 0  &amp;   \frac{1}{2} \tilde{E}_1^*      \\&#10; -\frac{1}{2} \tilde{E}_1  &amp; i\Delta_1   \\&#10;\end{array} \right ) \left(&#10;\begin{array}{c} c_0 \\ c_1  \end{array} \right )&#10;$$&#10;&#10;&#10;&#10;&#10;\end{document}"/>
  <p:tag name="IGUANATEXSIZE" val="20"/>
  <p:tag name="IGUANATEXCURSOR" val="24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7.9265"/>
  <p:tag name="ORIGINALWIDTH" val="2216.723"/>
  <p:tag name="OUTPUTTYPE" val="PNG"/>
  <p:tag name="IGUANATEXVERSION" val="160"/>
  <p:tag name="LATEXADDIN" val="\documentclass{article}&#10;\usepackage{amsmath}&#10;\pagestyle{empty}&#10;\begin{document}&#10;\begin{eqnarray}&#10;\dot{\rho}_{11} - \dot{\rho}_{00} &amp; = &amp; \frac{2 p}{\hbar} \left[ i&#10;{\rho}_{01} \tilde{E}^{-} -&#10;i {\rho}_{10} \tilde{E}^+ \right] \nonumber\\&#10;\dot{\rho}_{01} &amp; = &amp; i \omega_0 {\rho}_{01} +&#10;\frac{ip\tilde{E}^+}{\hbar} \left[ \rho_{11} - \rho_{00} \right]&#10;\nonumber&#10;\end{eqnarray}&#10;&#10;&#10;&#10;&#10;\end{document}"/>
  <p:tag name="IGUANATEXSIZE" val="20"/>
  <p:tag name="IGUANATEXCURSOR" val="35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0.87"/>
  <p:tag name="ORIGINALWIDTH" val="2748.406"/>
  <p:tag name="OUTPUTTYPE" val="PNG"/>
  <p:tag name="IGUANATEXVERSION" val="160"/>
  <p:tag name="LATEXADDIN" val="\documentclass{article}&#10;\usepackage{amsmath}&#10;\pagestyle{empty}&#10;\begin{document}&#10;&#10;&#10;&#10;Defining: $$W =  \frac{1}{2}(\rho_{11} -\rho_{00})$$&#10;leads to Bloch's equations:&#10;\begin{eqnarray}&#10;\dot{\rho}_{01}    &amp; = &amp; i \Delta \rho_{01} + E W               \nonumber \\&#10; \dot{W}     &amp; = &amp; - {\rm Re}E \rho_{01}^*&#10;\nonumber&#10;\end{eqnarray}&#10;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4.3982"/>
  <p:tag name="ORIGINALWIDTH" val="4289.464"/>
  <p:tag name="OUTPUTTYPE" val="PNG"/>
  <p:tag name="IGUANATEXVERSION" val="160"/>
  <p:tag name="LATEXADDIN" val="\documentclass{article}&#10;\usepackage{amsmath}&#10;\pagestyle{empty}&#10;\begin{document}&#10;&#10; The (complex) polarisation is:&#10;$$&#10; \langle \psi | er| \psi \rangle= p c_0 c^*_1 = p \rho_{01} = u + iv,&#10;$$&#10;where $u$ is the dispersive component of the polarization, and $v$ the absorptive component.&#10;&#10;&#10;&#10;\end{document}"/>
  <p:tag name="IGUANATEXSIZE" val="20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int \Omega'{\cal&#10;W}_{\cal E}(t,\Omega')d\Omega'=0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3"/>
  <p:tag name="PICTUREFILESIZE" val="3926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1211.099"/>
  <p:tag name="OUTPUTTYPE" val="PNG"/>
  <p:tag name="IGUANATEXVERSION" val="160"/>
  <p:tag name="LATEXADDIN" val="\documentclass{article}&#10;\usepackage{amsmath}&#10;\pagestyle{empty}&#10;\begin{document}&#10;&#10;&#10;&#10;&#10;\begin{eqnarray}&#10;\dot{\rho}_{01}    &amp; = &amp; i \Delta \rho_{01} + E W               \nonumber \\&#10; \dot{W}     &amp; = &amp; - {\rm Re}E \rho_{01}^*&#10;\nonumber&#10;\end{eqnarray}&#10;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5.1443"/>
  <p:tag name="ORIGINALWIDTH" val="2033.746"/>
  <p:tag name="OUTPUTTYPE" val="PNG"/>
  <p:tag name="IGUANATEXVERSION" val="160"/>
  <p:tag name="LATEXADDIN" val="\documentclass{article}&#10;\usepackage{amsmath}&#10;\pagestyle{empty}&#10;\begin{document}&#10;\begin{eqnarray}&#10;\dot{u} &amp; = &amp; (\omega_0 - \omega_\ell -&#10; \dot{\varphi}) v - \frac{u}{T_2}&#10; \nonumber \\&#10;\dot{v} &amp; = &amp; -(\omega_0 - \omega_\ell - \dot{\varphi}) u -&#10;\kappa {\cal E} w - \frac{v}{T_2}&#10;\nonumber \\&#10;\dot{w} &amp; = &amp; \kappa {\cal E} v - \frac{w - w_0}{T_1} \nonumber&#10;\end{eqnarray}&#10;&#10;&#10;&#10;&#10;&#10;\end{document}"/>
  <p:tag name="IGUANATEXSIZE" val="20"/>
  <p:tag name="IGUANATEXCURSOR" val="37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(\omega_0 - \omega_\ell -&#10; \dot{\varphi}) v - \frac{u}{T_2}&#10;\nonumber \\&#10;\dot{v} &amp; = &amp; -(\omega_0 - \omega_\ell - \dot{\varphi}) u -&#10;\kappa {\cal E} w - \frac{v}{T_2}&#10;\nonumber \\&#10;\dot{w} &amp; = &amp; \kappa {\cal E} v - \frac{w - w_0}{T_1}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4"/>
  <p:tag name="PICTUREFILESIZE" val="39566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\Delta \omega v&#10;\nonumber \\&#10;\dot{v} &amp; = &amp; - \Delta \omega u -&#10;\kappa {\cal E} w &#10;\nonumber \\&#10;\dot{w} &amp; = &amp; \kappa {\cal E} v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5"/>
  <p:tag name="PICTUREFILESIZE" val="12666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 =\left(\kappa\vec{\cal E},0,\Delta \omega\right 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1"/>
  <p:tag name="PICTUREFILESIZE" val="17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 =\left(u,v,w \right 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6"/>
  <p:tag name="PICTUREFILESIZE" val="11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partial \vec{\cal P}}{\partial t} = \vec{\cal P} \times \vec{\cal E}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4"/>
  <p:tag name="PICTUREFILESIZE" val="128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8"/>
  <p:tag name="PICTUREFILESIZE" val="35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6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= \int \kappa |\vec{\cal E}|dt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3"/>
  <p:tag name="PICTUREFILESIZE" val="243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langle t^2 \rangle \langle \Omega^2 \rangle = \frac{M^4}{4} \geq&#10;\frac{1}{4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87"/>
  <p:tag name="PICTUREFILESIZE" val="1179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\dot{u} +v \dot{v} +w \dot{w} = 0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0"/>
  <p:tag name="PICTUREFILESIZE" val="2240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000.375"/>
  <p:tag name="OUTPUTTYPE" val="PNG"/>
  <p:tag name="IGUANATEXVERSION" val="160"/>
  <p:tag name="LATEXADDIN" val="\documentclass{article}\pagestyle{empty}&#10;\begin{document}&#10;$u^2 +v^2 +w^2 = w_0^2$&#10;\end{document}&#10;"/>
  <p:tag name="IGUANATEXSIZE" val="20"/>
  <p:tag name="IGUANATEXCURSOR" val="80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frac{\partial {\cal E}}{\partial z}  =  - \frac{\mu_0&#10;\omega_\ell c}{2n}\int_0^\infty&#10;v(\omega'_0)g_{inh}(\omega_0'-\omega_{ih})d\omega_0' \nonumber \\&#10;\frac{\partial \varphi}{\partial z}  = - \frac{\mu_0&#10;\omega_\ell c}{2n} \int_0^\infty \frac{u(\omega_0')}{{\cal&#10;E}}g_{inh}(\omega_0'-\omega_{ih})d\omega_0' . \nonumber&#10;\end{eqnarray}&#10;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91"/>
  <p:tag name="PICTUREFILESIZE" val="1009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619.797"/>
  <p:tag name="OUTPUTTYPE" val="PNG"/>
  <p:tag name="IGUANATEXVERSION" val="160"/>
  <p:tag name="LATEXADDIN" val="\documentclass{article}&#10;\usepackage{amsmath}&#10;\pagestyle{empty}&#10;\begin{document}&#10;&#10;$T_2 = 2 T_1$ for an isolated atom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465"/>
  <p:tag name="ORIGINALWIDTH" val="2528.684"/>
  <p:tag name="OUTPUTTYPE" val="PNG"/>
  <p:tag name="IGUANATEXVERSION" val="160"/>
  <p:tag name="LATEXADDIN" val="\documentclass{article}&#10;\usepackage{amsmath}&#10;\pagestyle{empty}&#10;\begin{document}&#10;Spontaneous emission rate $\frac{1}{T_1} = 2A_{21}$ \\&#10;= Einstein coefficient of spontaneous emission.&#10;&#10;&#10;&#10;\end{document}"/>
  <p:tag name="IGUANATEXSIZE" val="20"/>
  <p:tag name="IGUANATEXCURSOR" val="15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 =\left(\kappa\vec{\cal E},0,\Delta \omega\right 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1"/>
  <p:tag name="PICTUREFILESIZE" val="17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 =\left(u,v,w \right 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6"/>
  <p:tag name="PICTUREFILESIZE" val="111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8"/>
  <p:tag name="PICTUREFILESIZE" val="35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6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\Delta \omega v&#10;\nonumber \\&#10;\dot{v} &amp; = &amp; - \Delta \omega u -&#10;\kappa {\cal E} w &#10;\nonumber \\&#10;\dot{w} &amp; = &amp; \kappa {\cal E} v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5"/>
  <p:tag name="PICTUREFILESIZE" val="1266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ngle x^2 \rangle \langle k^2 \rangle = \frac{M^4}{4} \geq&#10;\frac{1}{4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2"/>
  <p:tag name="PICTUREFILESIZE" val="4306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 =\left(\kappa\vec{\cal E},0,\Delta \omega\right 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1"/>
  <p:tag name="PICTUREFILESIZE" val="17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 =\left(u,v,w \right )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6"/>
  <p:tag name="PICTUREFILESIZE" val="11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E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8"/>
  <p:tag name="PICTUREFILESIZE" val="35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ec{\cal P}$&#10;\end{document}&#10;"/>
  <p:tag name="FILENAME" val="TP_tmp"/>
  <p:tag name="FORMAT" val="pngmono"/>
  <p:tag name="RES" val="600"/>
  <p:tag name="BLEND" val="0"/>
  <p:tag name="TRANSPARENT" val="1"/>
  <p:tag name="TBUG" val="0"/>
  <p:tag name="ALLOWFS" val="0"/>
  <p:tag name="ORIGWIDTH" val="9"/>
  <p:tag name="PICTUREFILESIZE" val="36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6.3967"/>
  <p:tag name="ORIGINALWIDTH" val="1478.815"/>
  <p:tag name="OUTPUTTYPE" val="PNG"/>
  <p:tag name="IGUANATEXVERSION" val="160"/>
  <p:tag name="LATEXADDIN" val="\documentclass{article}\pagestyle{empty}&#10;\begin{document}&#10;\begin{eqnarray}&#10;\dot{u} &amp; = &amp; \Delta \omega v- \frac{u}{T_2}&#10;\nonumber \\&#10;\dot{v} &amp; = &amp; - \Delta \omega u -&#10;\kappa {\cal E} w - \frac{v}{T_2}&#10;\nonumber \\&#10;\dot{w} &amp; = &amp; \kappa {\cal E} v - \frac{w - w_0}{T-1} \nonumber&#10;\end{eqnarray}&#10;\end{document}&#10;"/>
  <p:tag name="IGUANATEXSIZE" val="20"/>
  <p:tag name="IGUANATEXCURSOR" val="262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\Delta \omega v&#10;\nonumber \\&#10;\dot{v} &amp; = &amp; - \Delta \omega u -&#10;\kappa {\cal E} w &#10;\nonumber \\&#10;\dot{w} &amp; = &amp; \kappa {\cal E} v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5"/>
  <p:tag name="PICTUREFILESIZE" val="12666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frac{\partial {\cal E}}{\partial z}  =  - \frac{\mu_0&#10;\omega_\ell c}{2n}\int_0^\infty&#10;v(\omega'_0)g_{inh}(\omega_0'-\omega_{ih})d\omega_0' \nonumber \\&#10;\frac{\partial \varphi}{\partial z}  = - \frac{\mu_0&#10;\omega_\ell c}{2n} \int_0^\infty \frac{u(\omega_0')}{{\cal&#10;E}}g_{inh}(\omega_0'-\omega_{ih})d\omega_0' . \nonumber&#10;\end{eqnarray}&#10;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91"/>
  <p:tag name="PICTUREFILESIZE" val="1009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= \int \kappa |\vec{\cal E}|dt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3"/>
  <p:tag name="PICTUREFILESIZE" val="2436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d\theta}{dz} = - \alpha \sin \theta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8"/>
  <p:tag name="PICTUREFILESIZE" val="289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langle t^2 \rangle \langle \Omega^2 \rangle = \frac{M^4}{4} \geq&#10;\frac{1}{4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87"/>
  <p:tag name="PICTUREFILESIZE" val="1179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{\cal E}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6"/>
  <p:tag name="PICTUREFILESIZE" val="130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c{{\cal P}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7"/>
  <p:tag name="PICTUREFILESIZE" val="133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= \int \kappa |\vec{\cal E}|dt =\pi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2"/>
  <p:tag name="PICTUREFILESIZE" val="3304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 = \int \kappa |\vec{\cal E}|dt =2\pi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7"/>
  <p:tag name="PICTUREFILESIZE" val="356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d\theta}{dz} = - \alpha \sin \theta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8"/>
  <p:tag name="PICTUREFILESIZE" val="2895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(\omega_0 - \omega_\ell -&#10; \dot{\varphi}) v - \frac{u}{T_2}&#10;\nonumber \\&#10;\dot{v} &amp; = &amp; -(\omega_0 - \omega_\ell - \dot{\varphi}) u -&#10;\kappa {\cal E} w - \frac{v}{T_2}&#10;\nonumber \\&#10;\dot{w} &amp; = &amp; \kappa {\cal E} v - \frac{w - w_0}{T_1}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4"/>
  <p:tag name="PICTUREFILESIZE" val="39566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\Delta \omega v&#10;\nonumber \\&#10;\dot{v} &amp; = &amp; - \Delta \omega u -&#10;\kappa {\cal E} w &#10;\nonumber \\&#10;\dot{w} &amp; = &amp; \kappa {\cal E} v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5"/>
  <p:tag name="PICTUREFILESIZE" val="12666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partial \vec{\cal P}}{\partial t} = \vec{\cal P} \times \vec{\cal E}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54"/>
  <p:tag name="PICTUREFILESIZE" val="128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(\omega_0 - \omega_\ell -&#10; \dot{\varphi}) v - \frac{u}{T_2}&#10;\nonumber \\&#10;\dot{v} &amp; = &amp; -(\omega_0 - \omega_\ell - \dot{\varphi}) u -&#10;\kappa {\cal E} w - \frac{v}{T_2}&#10;\nonumber \\&#10;\dot{w} &amp; = &amp; \kappa {\cal E} v - \frac{w - w_0}{T_1}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64"/>
  <p:tag name="PICTUREFILESIZE" val="3956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\dot{u} &amp; = &amp; \Delta \omega v&#10;\nonumber \\&#10;\dot{v} &amp; = &amp; - \Delta \omega u -&#10;\kappa {\cal E} w &#10;\nonumber \\&#10;\dot{w} &amp; = &amp; \kappa {\cal E} v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95"/>
  <p:tag name="PICTUREFILESIZE" val="1266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1036</Words>
  <Application>Microsoft Office PowerPoint</Application>
  <PresentationFormat>Widescreen</PresentationFormat>
  <Paragraphs>203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5" baseType="lpstr">
      <vt:lpstr>Arial</vt:lpstr>
      <vt:lpstr>Calibri</vt:lpstr>
      <vt:lpstr>Calibri Light</vt:lpstr>
      <vt:lpstr>cmbx10</vt:lpstr>
      <vt:lpstr>cmmi10</vt:lpstr>
      <vt:lpstr>cmmi7</vt:lpstr>
      <vt:lpstr>cmr10</vt:lpstr>
      <vt:lpstr>cmr7</vt:lpstr>
      <vt:lpstr>cmsy10orig</vt:lpstr>
      <vt:lpstr>cmsy7</vt:lpstr>
      <vt:lpstr>Symbol</vt:lpstr>
      <vt:lpstr>Times New Roman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12</cp:revision>
  <dcterms:created xsi:type="dcterms:W3CDTF">2024-09-10T03:47:47Z</dcterms:created>
  <dcterms:modified xsi:type="dcterms:W3CDTF">2024-09-11T03:50:09Z</dcterms:modified>
</cp:coreProperties>
</file>