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397" r:id="rId2"/>
    <p:sldId id="357" r:id="rId3"/>
    <p:sldId id="358" r:id="rId4"/>
    <p:sldId id="359" r:id="rId5"/>
    <p:sldId id="362" r:id="rId6"/>
    <p:sldId id="400" r:id="rId7"/>
    <p:sldId id="365" r:id="rId8"/>
    <p:sldId id="401" r:id="rId9"/>
    <p:sldId id="402" r:id="rId10"/>
    <p:sldId id="360" r:id="rId11"/>
    <p:sldId id="366" r:id="rId12"/>
    <p:sldId id="367" r:id="rId13"/>
    <p:sldId id="404" r:id="rId14"/>
    <p:sldId id="405" r:id="rId15"/>
    <p:sldId id="403" r:id="rId16"/>
    <p:sldId id="361" r:id="rId17"/>
    <p:sldId id="363" r:id="rId18"/>
    <p:sldId id="364" r:id="rId19"/>
    <p:sldId id="406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77" r:id="rId30"/>
    <p:sldId id="378" r:id="rId31"/>
    <p:sldId id="379" r:id="rId32"/>
    <p:sldId id="380" r:id="rId33"/>
    <p:sldId id="381" r:id="rId34"/>
    <p:sldId id="382" r:id="rId35"/>
    <p:sldId id="407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408" r:id="rId48"/>
    <p:sldId id="319" r:id="rId49"/>
    <p:sldId id="337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38" r:id="rId58"/>
    <p:sldId id="327" r:id="rId59"/>
    <p:sldId id="328" r:id="rId60"/>
    <p:sldId id="329" r:id="rId61"/>
    <p:sldId id="339" r:id="rId62"/>
    <p:sldId id="340" r:id="rId63"/>
    <p:sldId id="341" r:id="rId64"/>
    <p:sldId id="342" r:id="rId65"/>
    <p:sldId id="343" r:id="rId66"/>
    <p:sldId id="344" r:id="rId67"/>
  </p:sldIdLst>
  <p:sldSz cx="9144000" cy="6858000" type="screen4x3"/>
  <p:notesSz cx="6997700" cy="9271000"/>
  <p:embeddedFontLst>
    <p:embeddedFont>
      <p:font typeface="Helvetica" panose="020B0604020202020204" pitchFamily="34" charset="0"/>
      <p:regular r:id="rId70"/>
      <p:bold r:id="rId71"/>
      <p:italic r:id="rId72"/>
      <p:boldItalic r:id="rId73"/>
    </p:embeddedFont>
  </p:embeddedFontLst>
  <p:custDataLst>
    <p:tags r:id="rId7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CC00"/>
    <a:srgbClr val="0000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94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fld id="{BB1DD78D-2CFF-49CE-8A0C-51013EF6E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E90006B-F0B8-4CAE-B820-34696120EB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3EF02-E723-429D-8D32-C037929E13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77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6ACA-A274-4FC1-8516-BFBDE35B8F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140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F9FA2-7EF0-4800-BCA4-7C951A4237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83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9B15F-E86F-4369-B396-A78FC0E6DC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10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A4353-7BFD-4A6B-A1AA-4330523E6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31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364AE-0A6F-4946-B294-DAB1F48F0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06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CADC5-2B3C-4180-978C-5374542E6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81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11C07-88DA-4D3D-808D-22BDFBA3E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48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AAB46-C467-4965-9325-99F3FBA0FE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0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196CE-8EFC-45F5-9641-3BA6BEB261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43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AB5FD-14C1-47F8-AA1C-D6B4A39D90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13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27E4F54F-6A1C-497A-AD38-6B7E65772B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55.xml"/><Relationship Id="rId7" Type="http://schemas.openxmlformats.org/officeDocument/2006/relationships/image" Target="../media/image35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6.xm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7.png"/><Relationship Id="rId5" Type="http://schemas.openxmlformats.org/officeDocument/2006/relationships/tags" Target="../tags/tag9.xml"/><Relationship Id="rId10" Type="http://schemas.openxmlformats.org/officeDocument/2006/relationships/image" Target="../media/image6.png"/><Relationship Id="rId4" Type="http://schemas.openxmlformats.org/officeDocument/2006/relationships/tags" Target="../tags/tag8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tags" Target="../tags/tag70.xml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tags" Target="../tags/tag60.xml"/><Relationship Id="rId21" Type="http://schemas.openxmlformats.org/officeDocument/2006/relationships/image" Target="../media/image65.png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tags" Target="../tags/tag59.xml"/><Relationship Id="rId16" Type="http://schemas.openxmlformats.org/officeDocument/2006/relationships/image" Target="../media/image60.wmf"/><Relationship Id="rId20" Type="http://schemas.openxmlformats.org/officeDocument/2006/relationships/image" Target="../media/image64.png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24" Type="http://schemas.openxmlformats.org/officeDocument/2006/relationships/image" Target="../media/image68.png"/><Relationship Id="rId5" Type="http://schemas.openxmlformats.org/officeDocument/2006/relationships/tags" Target="../tags/tag62.xml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tags" Target="../tags/tag67.xml"/><Relationship Id="rId19" Type="http://schemas.openxmlformats.org/officeDocument/2006/relationships/image" Target="../media/image63.png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66.png"/><Relationship Id="rId27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image" Target="../media/image67.png"/><Relationship Id="rId3" Type="http://schemas.openxmlformats.org/officeDocument/2006/relationships/tags" Target="../tags/tag7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6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65.png"/><Relationship Id="rId5" Type="http://schemas.openxmlformats.org/officeDocument/2006/relationships/tags" Target="../tags/tag75.xml"/><Relationship Id="rId10" Type="http://schemas.openxmlformats.org/officeDocument/2006/relationships/image" Target="../media/image64.png"/><Relationship Id="rId4" Type="http://schemas.openxmlformats.org/officeDocument/2006/relationships/tags" Target="../tags/tag74.xml"/><Relationship Id="rId9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tags" Target="../tags/tag13.xml"/><Relationship Id="rId21" Type="http://schemas.openxmlformats.org/officeDocument/2006/relationships/image" Target="../media/image13.png"/><Relationship Id="rId7" Type="http://schemas.openxmlformats.org/officeDocument/2006/relationships/tags" Target="../tags/tag17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9.png"/><Relationship Id="rId2" Type="http://schemas.openxmlformats.org/officeDocument/2006/relationships/tags" Target="../tags/tag12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5" Type="http://schemas.openxmlformats.org/officeDocument/2006/relationships/image" Target="../media/image7.png"/><Relationship Id="rId10" Type="http://schemas.openxmlformats.org/officeDocument/2006/relationships/tags" Target="../tags/tag20.xml"/><Relationship Id="rId19" Type="http://schemas.openxmlformats.org/officeDocument/2006/relationships/image" Target="../media/image11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6.png"/><Relationship Id="rId22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9.png"/><Relationship Id="rId18" Type="http://schemas.openxmlformats.org/officeDocument/2006/relationships/image" Target="../media/image15.png"/><Relationship Id="rId3" Type="http://schemas.openxmlformats.org/officeDocument/2006/relationships/tags" Target="../tags/tag79.xml"/><Relationship Id="rId21" Type="http://schemas.openxmlformats.org/officeDocument/2006/relationships/image" Target="../media/image74.png"/><Relationship Id="rId7" Type="http://schemas.openxmlformats.org/officeDocument/2006/relationships/tags" Target="../tags/tag83.xml"/><Relationship Id="rId12" Type="http://schemas.openxmlformats.org/officeDocument/2006/relationships/image" Target="../media/image8.png"/><Relationship Id="rId17" Type="http://schemas.openxmlformats.org/officeDocument/2006/relationships/image" Target="../media/image5.png"/><Relationship Id="rId2" Type="http://schemas.openxmlformats.org/officeDocument/2006/relationships/tags" Target="../tags/tag78.xml"/><Relationship Id="rId16" Type="http://schemas.openxmlformats.org/officeDocument/2006/relationships/image" Target="../media/image12.png"/><Relationship Id="rId20" Type="http://schemas.openxmlformats.org/officeDocument/2006/relationships/image" Target="../media/image73.png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81.xml"/><Relationship Id="rId15" Type="http://schemas.openxmlformats.org/officeDocument/2006/relationships/image" Target="../media/image11.png"/><Relationship Id="rId10" Type="http://schemas.openxmlformats.org/officeDocument/2006/relationships/tags" Target="../tags/tag86.xml"/><Relationship Id="rId19" Type="http://schemas.openxmlformats.org/officeDocument/2006/relationships/image" Target="../media/image72.png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tags" Target="../tags/tag99.xml"/><Relationship Id="rId18" Type="http://schemas.openxmlformats.org/officeDocument/2006/relationships/image" Target="../media/image63.png"/><Relationship Id="rId26" Type="http://schemas.openxmlformats.org/officeDocument/2006/relationships/image" Target="../media/image82.png"/><Relationship Id="rId3" Type="http://schemas.openxmlformats.org/officeDocument/2006/relationships/tags" Target="../tags/tag89.xml"/><Relationship Id="rId21" Type="http://schemas.openxmlformats.org/officeDocument/2006/relationships/image" Target="../media/image66.png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image" Target="../media/image62.png"/><Relationship Id="rId25" Type="http://schemas.openxmlformats.org/officeDocument/2006/relationships/image" Target="../media/image81.png"/><Relationship Id="rId2" Type="http://schemas.openxmlformats.org/officeDocument/2006/relationships/tags" Target="../tags/tag88.xml"/><Relationship Id="rId16" Type="http://schemas.openxmlformats.org/officeDocument/2006/relationships/image" Target="../media/image61.png"/><Relationship Id="rId20" Type="http://schemas.openxmlformats.org/officeDocument/2006/relationships/image" Target="../media/image77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24" Type="http://schemas.openxmlformats.org/officeDocument/2006/relationships/image" Target="../media/image80.png"/><Relationship Id="rId5" Type="http://schemas.openxmlformats.org/officeDocument/2006/relationships/tags" Target="../tags/tag91.xml"/><Relationship Id="rId15" Type="http://schemas.openxmlformats.org/officeDocument/2006/relationships/image" Target="../media/image75.png"/><Relationship Id="rId23" Type="http://schemas.openxmlformats.org/officeDocument/2006/relationships/image" Target="../media/image79.png"/><Relationship Id="rId10" Type="http://schemas.openxmlformats.org/officeDocument/2006/relationships/tags" Target="../tags/tag96.xml"/><Relationship Id="rId19" Type="http://schemas.openxmlformats.org/officeDocument/2006/relationships/image" Target="../media/image76.png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tags" Target="../tags/tag112.xml"/><Relationship Id="rId18" Type="http://schemas.openxmlformats.org/officeDocument/2006/relationships/image" Target="../media/image10.png"/><Relationship Id="rId3" Type="http://schemas.openxmlformats.org/officeDocument/2006/relationships/tags" Target="../tags/tag102.xml"/><Relationship Id="rId21" Type="http://schemas.openxmlformats.org/officeDocument/2006/relationships/image" Target="../media/image61.png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17" Type="http://schemas.openxmlformats.org/officeDocument/2006/relationships/image" Target="../media/image9.png"/><Relationship Id="rId2" Type="http://schemas.openxmlformats.org/officeDocument/2006/relationships/tags" Target="../tags/tag101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24" Type="http://schemas.openxmlformats.org/officeDocument/2006/relationships/image" Target="../media/image83.png"/><Relationship Id="rId5" Type="http://schemas.openxmlformats.org/officeDocument/2006/relationships/tags" Target="../tags/tag104.xml"/><Relationship Id="rId15" Type="http://schemas.openxmlformats.org/officeDocument/2006/relationships/image" Target="../media/image59.png"/><Relationship Id="rId23" Type="http://schemas.openxmlformats.org/officeDocument/2006/relationships/image" Target="../media/image66.png"/><Relationship Id="rId10" Type="http://schemas.openxmlformats.org/officeDocument/2006/relationships/tags" Target="../tags/tag109.xml"/><Relationship Id="rId19" Type="http://schemas.openxmlformats.org/officeDocument/2006/relationships/image" Target="../media/image11.png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84.png"/><Relationship Id="rId3" Type="http://schemas.openxmlformats.org/officeDocument/2006/relationships/tags" Target="../tags/tag115.xml"/><Relationship Id="rId21" Type="http://schemas.openxmlformats.org/officeDocument/2006/relationships/image" Target="../media/image78.png"/><Relationship Id="rId7" Type="http://schemas.openxmlformats.org/officeDocument/2006/relationships/tags" Target="../tags/tag119.xml"/><Relationship Id="rId12" Type="http://schemas.openxmlformats.org/officeDocument/2006/relationships/tags" Target="../tags/tag124.xml"/><Relationship Id="rId17" Type="http://schemas.openxmlformats.org/officeDocument/2006/relationships/image" Target="../media/image63.png"/><Relationship Id="rId2" Type="http://schemas.openxmlformats.org/officeDocument/2006/relationships/tags" Target="../tags/tag114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24" Type="http://schemas.openxmlformats.org/officeDocument/2006/relationships/image" Target="../media/image80.png"/><Relationship Id="rId5" Type="http://schemas.openxmlformats.org/officeDocument/2006/relationships/tags" Target="../tags/tag117.xml"/><Relationship Id="rId15" Type="http://schemas.openxmlformats.org/officeDocument/2006/relationships/image" Target="../media/image61.png"/><Relationship Id="rId23" Type="http://schemas.openxmlformats.org/officeDocument/2006/relationships/image" Target="../media/image85.png"/><Relationship Id="rId10" Type="http://schemas.openxmlformats.org/officeDocument/2006/relationships/tags" Target="../tags/tag122.xml"/><Relationship Id="rId19" Type="http://schemas.openxmlformats.org/officeDocument/2006/relationships/image" Target="../media/image77.png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image" Target="../media/image59.png"/><Relationship Id="rId22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3.png"/><Relationship Id="rId26" Type="http://schemas.openxmlformats.org/officeDocument/2006/relationships/image" Target="../media/image89.png"/><Relationship Id="rId3" Type="http://schemas.openxmlformats.org/officeDocument/2006/relationships/tags" Target="../tags/tag127.xml"/><Relationship Id="rId21" Type="http://schemas.openxmlformats.org/officeDocument/2006/relationships/image" Target="../media/image66.png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image" Target="../media/image62.png"/><Relationship Id="rId25" Type="http://schemas.openxmlformats.org/officeDocument/2006/relationships/image" Target="../media/image88.wmf"/><Relationship Id="rId2" Type="http://schemas.openxmlformats.org/officeDocument/2006/relationships/tags" Target="../tags/tag126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image" Target="../media/image87.wmf"/><Relationship Id="rId5" Type="http://schemas.openxmlformats.org/officeDocument/2006/relationships/tags" Target="../tags/tag129.xml"/><Relationship Id="rId15" Type="http://schemas.openxmlformats.org/officeDocument/2006/relationships/image" Target="../media/image60.wmf"/><Relationship Id="rId23" Type="http://schemas.openxmlformats.org/officeDocument/2006/relationships/image" Target="../media/image75.png"/><Relationship Id="rId10" Type="http://schemas.openxmlformats.org/officeDocument/2006/relationships/tags" Target="../tags/tag134.xml"/><Relationship Id="rId19" Type="http://schemas.openxmlformats.org/officeDocument/2006/relationships/image" Target="../media/image64.pn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0.wmf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12" Type="http://schemas.openxmlformats.org/officeDocument/2006/relationships/image" Target="../media/image94.png"/><Relationship Id="rId17" Type="http://schemas.openxmlformats.org/officeDocument/2006/relationships/image" Target="../media/image97.wmf"/><Relationship Id="rId2" Type="http://schemas.openxmlformats.org/officeDocument/2006/relationships/tags" Target="../tags/tag138.xml"/><Relationship Id="rId16" Type="http://schemas.openxmlformats.org/officeDocument/2006/relationships/image" Target="../media/image96.png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image" Target="../media/image93.png"/><Relationship Id="rId5" Type="http://schemas.openxmlformats.org/officeDocument/2006/relationships/tags" Target="../tags/tag141.xml"/><Relationship Id="rId15" Type="http://schemas.openxmlformats.org/officeDocument/2006/relationships/image" Target="../media/image95.png"/><Relationship Id="rId10" Type="http://schemas.openxmlformats.org/officeDocument/2006/relationships/image" Target="../media/image92.png"/><Relationship Id="rId4" Type="http://schemas.openxmlformats.org/officeDocument/2006/relationships/tags" Target="../tags/tag140.xml"/><Relationship Id="rId9" Type="http://schemas.openxmlformats.org/officeDocument/2006/relationships/image" Target="../media/image91.png"/><Relationship Id="rId1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7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5.png"/><Relationship Id="rId17" Type="http://schemas.openxmlformats.org/officeDocument/2006/relationships/image" Target="../media/image19.wmf"/><Relationship Id="rId2" Type="http://schemas.openxmlformats.org/officeDocument/2006/relationships/tags" Target="../tags/tag23.xml"/><Relationship Id="rId16" Type="http://schemas.openxmlformats.org/officeDocument/2006/relationships/image" Target="../media/image18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16.png"/><Relationship Id="rId5" Type="http://schemas.openxmlformats.org/officeDocument/2006/relationships/tags" Target="../tags/tag26.xml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6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7" Type="http://schemas.openxmlformats.org/officeDocument/2006/relationships/image" Target="../media/image10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1.png"/><Relationship Id="rId4" Type="http://schemas.openxmlformats.org/officeDocument/2006/relationships/image" Target="../media/image109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image" Target="../media/image10.png"/><Relationship Id="rId18" Type="http://schemas.openxmlformats.org/officeDocument/2006/relationships/image" Target="../media/image17.png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image" Target="../media/image9.png"/><Relationship Id="rId17" Type="http://schemas.openxmlformats.org/officeDocument/2006/relationships/image" Target="../media/image16.png"/><Relationship Id="rId2" Type="http://schemas.openxmlformats.org/officeDocument/2006/relationships/tags" Target="../tags/tag31.xml"/><Relationship Id="rId16" Type="http://schemas.openxmlformats.org/officeDocument/2006/relationships/image" Target="../media/image15.png"/><Relationship Id="rId20" Type="http://schemas.openxmlformats.org/officeDocument/2006/relationships/image" Target="../media/image19.wmf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8.png"/><Relationship Id="rId5" Type="http://schemas.openxmlformats.org/officeDocument/2006/relationships/tags" Target="../tags/tag34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18.png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5.jpeg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4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7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7" Type="http://schemas.openxmlformats.org/officeDocument/2006/relationships/image" Target="../media/image121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image" Target="../media/image124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5.png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4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23.png"/><Relationship Id="rId5" Type="http://schemas.openxmlformats.org/officeDocument/2006/relationships/tags" Target="../tags/tag44.xml"/><Relationship Id="rId10" Type="http://schemas.openxmlformats.org/officeDocument/2006/relationships/image" Target="../media/image22.png"/><Relationship Id="rId4" Type="http://schemas.openxmlformats.org/officeDocument/2006/relationships/tags" Target="../tags/tag43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8.png"/><Relationship Id="rId3" Type="http://schemas.openxmlformats.org/officeDocument/2006/relationships/tags" Target="../tags/tag4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3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22.png"/><Relationship Id="rId5" Type="http://schemas.openxmlformats.org/officeDocument/2006/relationships/tags" Target="../tags/tag50.xml"/><Relationship Id="rId10" Type="http://schemas.openxmlformats.org/officeDocument/2006/relationships/image" Target="../media/image21.png"/><Relationship Id="rId4" Type="http://schemas.openxmlformats.org/officeDocument/2006/relationships/tags" Target="../tags/tag49.xml"/><Relationship Id="rId9" Type="http://schemas.openxmlformats.org/officeDocument/2006/relationships/image" Target="../media/image19.wmf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486" y="239486"/>
            <a:ext cx="6789038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ALWAYS USE YOUR NI TO JUDGE AI!</a:t>
            </a:r>
          </a:p>
          <a:p>
            <a:pPr algn="ctr"/>
            <a:endParaRPr lang="en-US" dirty="0">
              <a:solidFill>
                <a:srgbClr val="0000CC"/>
              </a:solidFill>
            </a:endParaRPr>
          </a:p>
          <a:p>
            <a:pPr algn="ctr"/>
            <a:r>
              <a:rPr lang="en-US" dirty="0" smtClean="0">
                <a:solidFill>
                  <a:srgbClr val="0000CC"/>
                </a:solidFill>
              </a:rPr>
              <a:t>I GIVE YOU TWO EXAMPLES WHERE AI IS AS</a:t>
            </a:r>
          </a:p>
          <a:p>
            <a:pPr algn="ctr"/>
            <a:endParaRPr lang="en-US" dirty="0">
              <a:solidFill>
                <a:srgbClr val="0000CC"/>
              </a:solidFill>
            </a:endParaRPr>
          </a:p>
          <a:p>
            <a:pPr algn="ctr"/>
            <a:r>
              <a:rPr lang="en-US" b="1" dirty="0" smtClean="0">
                <a:solidFill>
                  <a:srgbClr val="0000CC"/>
                </a:solidFill>
              </a:rPr>
              <a:t>EXAMPLE II </a:t>
            </a:r>
          </a:p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Question: </a:t>
            </a:r>
          </a:p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What is the highest third harmonic conversion efficiency achieved?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14388" y="2024009"/>
            <a:ext cx="79985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/>
              <a:t>Answer: </a:t>
            </a:r>
            <a:r>
              <a:rPr lang="en-US" sz="1800" dirty="0"/>
              <a:t>Based on theoretical calculations and early experimental work, </a:t>
            </a:r>
          </a:p>
          <a:p>
            <a:r>
              <a:rPr lang="en-US" sz="1800" dirty="0"/>
              <a:t>phase-matched alkali metal vapors (such as Rubidium or Cesium) mixed with inert gases (e.g., Xenon) can achieve very high third-harmonic generation (THG) efficiencies, with theoretical predictions exceeding 50% for picosecond laser pulses.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05530" y="3224338"/>
            <a:ext cx="7998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These systems use resonant enhancement to produce large non-linear </a:t>
            </a:r>
            <a:r>
              <a:rPr lang="en-US" sz="1800" dirty="0" smtClean="0">
                <a:solidFill>
                  <a:srgbClr val="FF0000"/>
                </a:solidFill>
              </a:rPr>
              <a:t>susceptibilities.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3006390" y="4524645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1945758" y="4926694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4667041" y="5824953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3645526" y="5036005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821895" y="5670972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7360450" y="6063342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2402957" y="6063342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5083629" y="4447655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6117265" y="5006491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10881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15"/>
          <p:cNvSpPr>
            <a:spLocks noChangeShapeType="1"/>
          </p:cNvSpPr>
          <p:nvPr/>
        </p:nvSpPr>
        <p:spPr bwMode="auto">
          <a:xfrm>
            <a:off x="476250" y="1257300"/>
            <a:ext cx="169545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Text Box 16"/>
          <p:cNvSpPr txBox="1">
            <a:spLocks noChangeArrowheads="1"/>
          </p:cNvSpPr>
          <p:nvPr/>
        </p:nvSpPr>
        <p:spPr bwMode="auto">
          <a:xfrm>
            <a:off x="2441575" y="1027113"/>
            <a:ext cx="198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Bloch vector model</a:t>
            </a:r>
          </a:p>
        </p:txBody>
      </p:sp>
      <p:sp>
        <p:nvSpPr>
          <p:cNvPr id="26628" name="Rectangle 30"/>
          <p:cNvSpPr>
            <a:spLocks noChangeArrowheads="1"/>
          </p:cNvSpPr>
          <p:nvPr/>
        </p:nvSpPr>
        <p:spPr bwMode="auto">
          <a:xfrm>
            <a:off x="1320800" y="1435100"/>
            <a:ext cx="6019800" cy="3302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29" name="Text Box 31"/>
          <p:cNvSpPr txBox="1">
            <a:spLocks noChangeArrowheads="1"/>
          </p:cNvSpPr>
          <p:nvPr/>
        </p:nvSpPr>
        <p:spPr bwMode="auto">
          <a:xfrm>
            <a:off x="238125" y="5040313"/>
            <a:ext cx="7759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Contained in these expressions:  Third order susceptibility, two-photon absorption,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third harmonic generation, stimulated Raman, phase conjugated FWM, etc...</a:t>
            </a:r>
          </a:p>
        </p:txBody>
      </p:sp>
      <p:pic>
        <p:nvPicPr>
          <p:cNvPr id="26630" name="Picture 3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1549400"/>
            <a:ext cx="5662612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TextBox 1"/>
          <p:cNvSpPr txBox="1">
            <a:spLocks noChangeArrowheads="1"/>
          </p:cNvSpPr>
          <p:nvPr/>
        </p:nvSpPr>
        <p:spPr bwMode="auto">
          <a:xfrm flipH="1">
            <a:off x="1724025" y="5722938"/>
            <a:ext cx="801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The frequencies do no appear explicitly in these expressions.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But they can be “guessed” from the products of amplitudes.</a:t>
            </a:r>
          </a:p>
        </p:txBody>
      </p:sp>
    </p:spTree>
    <p:extLst>
      <p:ext uri="{BB962C8B-B14F-4D97-AF65-F5344CB8AC3E}">
        <p14:creationId xmlns:p14="http://schemas.microsoft.com/office/powerpoint/2010/main" val="99600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charact-lengt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55600"/>
            <a:ext cx="6376987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6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1498600" y="1273175"/>
            <a:ext cx="67214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A resonance enhances harmonic generation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Less fundamental required to generate an harmonic.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The maximum power that you can achieve by harmonic generation is less.</a:t>
            </a: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1593850" y="3349625"/>
            <a:ext cx="70086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That is a very general statement.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Other example: short pulse generation by Brillouin back scattering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Most efficient media cannot be used for highes power conversion</a:t>
            </a:r>
          </a:p>
        </p:txBody>
      </p:sp>
    </p:spTree>
    <p:extLst>
      <p:ext uri="{BB962C8B-B14F-4D97-AF65-F5344CB8AC3E}">
        <p14:creationId xmlns:p14="http://schemas.microsoft.com/office/powerpoint/2010/main" val="398708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60" y="448908"/>
            <a:ext cx="4866667" cy="1142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38" y="1390905"/>
            <a:ext cx="3409524" cy="4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8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331718" y="304800"/>
            <a:ext cx="25218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Sodium levels</a:t>
            </a:r>
            <a:endParaRPr lang="en-US" altLang="en-US" sz="3200" dirty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62038" y="1066800"/>
            <a:ext cx="6862762" cy="4079875"/>
            <a:chOff x="1062038" y="1066800"/>
            <a:chExt cx="6862762" cy="4079875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066800"/>
              <a:ext cx="6705600" cy="4079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1062038" y="4310063"/>
              <a:ext cx="250825" cy="39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2000">
                  <a:latin typeface="Arial" panose="020B0604020202020204" pitchFamily="34" charset="0"/>
                </a:rPr>
                <a:t> 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V="1">
              <a:off x="1740735" y="1789318"/>
              <a:ext cx="0" cy="102571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746050" y="2788454"/>
              <a:ext cx="0" cy="102571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1751367" y="3797204"/>
              <a:ext cx="0" cy="102571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V="1">
              <a:off x="1574897" y="1276459"/>
              <a:ext cx="0" cy="1025718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1062038" y="4199136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355 nm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34116" y="3080157"/>
              <a:ext cx="489098" cy="146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21912" y="2676324"/>
              <a:ext cx="489098" cy="146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440866" y="1919640"/>
              <a:ext cx="489098" cy="146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40866" y="1419807"/>
              <a:ext cx="489098" cy="146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492256" y="2730989"/>
              <a:ext cx="489098" cy="146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21593" y="1281223"/>
              <a:ext cx="489098" cy="18553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716080" y="3929294"/>
              <a:ext cx="489098" cy="146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92256" y="4042171"/>
              <a:ext cx="489098" cy="146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795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5246" y="2920764"/>
            <a:ext cx="5092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CC"/>
                </a:solidFill>
              </a:rPr>
              <a:t>YOU CAN GET AROUND THAT LIMITATION </a:t>
            </a:r>
          </a:p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USING COHERENT PROPAGATION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180549" y="1273175"/>
            <a:ext cx="67214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A resonance enhances harmonic generation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Less fundamental required to generate an harmonic.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The maximum power that you can achieve by harmonic generation is less.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05246" y="4106833"/>
            <a:ext cx="509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COHERENT INTERACTION:</a:t>
            </a:r>
          </a:p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THE ENERGY EXCHANGES CAN BE REVERSIBLE</a:t>
            </a:r>
            <a:endParaRPr 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9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/>
          <p:cNvSpPr>
            <a:spLocks noChangeArrowheads="1"/>
          </p:cNvSpPr>
          <p:nvPr/>
        </p:nvSpPr>
        <p:spPr bwMode="auto">
          <a:xfrm>
            <a:off x="3679825" y="1831975"/>
            <a:ext cx="1785938" cy="319405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3076575" y="1828800"/>
            <a:ext cx="3019425" cy="3192463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4573588" y="3429000"/>
            <a:ext cx="2784475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H="1">
            <a:off x="2816225" y="3429000"/>
            <a:ext cx="1757363" cy="16652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7121525" y="34925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014663" y="4841875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262438" y="1198563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4573588" y="841375"/>
            <a:ext cx="0" cy="25876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4573588" y="3429000"/>
            <a:ext cx="695325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 flipH="1">
            <a:off x="3948113" y="3429000"/>
            <a:ext cx="625475" cy="1100138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6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3738563"/>
            <a:ext cx="43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7" name="Arc 14"/>
          <p:cNvSpPr>
            <a:spLocks/>
          </p:cNvSpPr>
          <p:nvPr/>
        </p:nvSpPr>
        <p:spPr bwMode="auto">
          <a:xfrm flipH="1" flipV="1">
            <a:off x="3941763" y="3429000"/>
            <a:ext cx="631825" cy="1590675"/>
          </a:xfrm>
          <a:custGeom>
            <a:avLst/>
            <a:gdLst>
              <a:gd name="T0" fmla="*/ 0 w 15390"/>
              <a:gd name="T1" fmla="*/ 0 h 21600"/>
              <a:gd name="T2" fmla="*/ 1064910657 w 15390"/>
              <a:gd name="T3" fmla="*/ 2147483646 h 21600"/>
              <a:gd name="T4" fmla="*/ 0 w 1539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390" h="21600" fill="none" extrusionOk="0">
                <a:moveTo>
                  <a:pt x="0" y="0"/>
                </a:moveTo>
                <a:cubicBezTo>
                  <a:pt x="5786" y="0"/>
                  <a:pt x="11330" y="2321"/>
                  <a:pt x="15390" y="6443"/>
                </a:cubicBezTo>
              </a:path>
              <a:path w="15390" h="21600" stroke="0" extrusionOk="0">
                <a:moveTo>
                  <a:pt x="0" y="0"/>
                </a:moveTo>
                <a:cubicBezTo>
                  <a:pt x="5786" y="0"/>
                  <a:pt x="11330" y="2321"/>
                  <a:pt x="15390" y="6443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 cmpd="dbl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9" name="Line 15"/>
          <p:cNvSpPr>
            <a:spLocks noChangeShapeType="1"/>
          </p:cNvSpPr>
          <p:nvPr/>
        </p:nvSpPr>
        <p:spPr bwMode="auto">
          <a:xfrm flipH="1">
            <a:off x="3868738" y="3419475"/>
            <a:ext cx="695325" cy="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0" name="Arc 16"/>
          <p:cNvSpPr>
            <a:spLocks/>
          </p:cNvSpPr>
          <p:nvPr/>
        </p:nvSpPr>
        <p:spPr bwMode="auto">
          <a:xfrm flipH="1" flipV="1">
            <a:off x="3927475" y="3471863"/>
            <a:ext cx="631825" cy="1590675"/>
          </a:xfrm>
          <a:custGeom>
            <a:avLst/>
            <a:gdLst>
              <a:gd name="T0" fmla="*/ 0 w 15390"/>
              <a:gd name="T1" fmla="*/ 0 h 21600"/>
              <a:gd name="T2" fmla="*/ 1064910657 w 15390"/>
              <a:gd name="T3" fmla="*/ 2147483646 h 21600"/>
              <a:gd name="T4" fmla="*/ 0 w 1539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390" h="21600" fill="none" extrusionOk="0">
                <a:moveTo>
                  <a:pt x="0" y="0"/>
                </a:moveTo>
                <a:cubicBezTo>
                  <a:pt x="5786" y="0"/>
                  <a:pt x="11330" y="2321"/>
                  <a:pt x="15390" y="6443"/>
                </a:cubicBezTo>
              </a:path>
              <a:path w="15390" h="21600" stroke="0" extrusionOk="0">
                <a:moveTo>
                  <a:pt x="0" y="0"/>
                </a:moveTo>
                <a:cubicBezTo>
                  <a:pt x="5786" y="0"/>
                  <a:pt x="11330" y="2321"/>
                  <a:pt x="15390" y="6443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 cmpd="dbl">
            <a:solidFill>
              <a:schemeClr val="accent2"/>
            </a:solidFill>
            <a:round/>
            <a:headEnd type="stealth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0" name="Text Box 17"/>
          <p:cNvSpPr txBox="1">
            <a:spLocks noChangeArrowheads="1"/>
          </p:cNvSpPr>
          <p:nvPr/>
        </p:nvSpPr>
        <p:spPr bwMode="auto">
          <a:xfrm>
            <a:off x="2054225" y="465138"/>
            <a:ext cx="5054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Energy conservation and zero-area pulse propagation</a:t>
            </a:r>
          </a:p>
        </p:txBody>
      </p:sp>
      <p:pic>
        <p:nvPicPr>
          <p:cNvPr id="72729" name="Picture 25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5368925"/>
            <a:ext cx="23463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62" name="Picture 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795588"/>
            <a:ext cx="58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63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2759075"/>
            <a:ext cx="939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73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2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2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219200"/>
            <a:ext cx="3022600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123825"/>
            <a:ext cx="291465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3762375"/>
            <a:ext cx="6296025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222625" y="2174875"/>
            <a:ext cx="353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Pseudo-polarization vector 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2181225"/>
            <a:ext cx="163353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222625" y="2860675"/>
            <a:ext cx="2128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rotating around 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838450"/>
            <a:ext cx="27606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080125" y="42211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423025" y="38401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7242175" y="39544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5565775" y="41830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3260725" y="41830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4613275" y="49069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5508625" y="496411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4956175" y="46402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5756275" y="458311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5276850" y="5391150"/>
            <a:ext cx="386715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5192713" y="5275263"/>
            <a:ext cx="8588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Q</a:t>
            </a:r>
            <a:r>
              <a:rPr lang="en-US" altLang="en-US" sz="2400" baseline="-25000"/>
              <a:t>2</a:t>
            </a:r>
            <a:r>
              <a:rPr lang="en-US" altLang="en-US" sz="3600">
                <a:latin typeface="Symbol" panose="05050102010706020507" pitchFamily="18" charset="2"/>
              </a:rPr>
              <a:t>e</a:t>
            </a:r>
            <a:r>
              <a:rPr lang="en-US" altLang="en-US" sz="3600" baseline="30000">
                <a:latin typeface="Symbol" panose="05050102010706020507" pitchFamily="18" charset="2"/>
              </a:rPr>
              <a:t>*</a:t>
            </a:r>
            <a:endParaRPr lang="en-US" altLang="en-US" sz="2400"/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3028950" y="0"/>
            <a:ext cx="5734050" cy="3695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1430338" y="2087563"/>
            <a:ext cx="374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e</a:t>
            </a:r>
            <a:r>
              <a:rPr lang="en-US" altLang="en-US" sz="1400" baseline="30000"/>
              <a:t>2</a:t>
            </a:r>
            <a:endParaRPr lang="en-US" altLang="en-US" sz="2400">
              <a:latin typeface="Symbol" panose="05050102010706020507" pitchFamily="18" charset="2"/>
            </a:endParaRP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1054100" y="2636838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2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914400" y="2579688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e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1890713" y="2449513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e</a:t>
            </a:r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2011363" y="2509838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2</a:t>
            </a:r>
          </a:p>
        </p:txBody>
      </p:sp>
      <p:sp>
        <p:nvSpPr>
          <p:cNvPr id="8218" name="Rectangle 26"/>
          <p:cNvSpPr>
            <a:spLocks noChangeArrowheads="1"/>
          </p:cNvSpPr>
          <p:nvPr/>
        </p:nvSpPr>
        <p:spPr bwMode="auto">
          <a:xfrm>
            <a:off x="1046163" y="4179888"/>
            <a:ext cx="409575" cy="409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72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zeroarea_mul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0"/>
            <a:ext cx="520065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63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1875" y="2741173"/>
            <a:ext cx="2959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CC"/>
                </a:solidFill>
              </a:rPr>
              <a:t>Example of lithium vapor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546309" y="1344736"/>
            <a:ext cx="6721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cs typeface="Times New Roman" panose="02020603050405020304" pitchFamily="18" charset="0"/>
              </a:rPr>
              <a:t>Back to two-photon resonant Third Harmonic generation</a:t>
            </a:r>
            <a:endParaRPr lang="en-US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5246" y="4106833"/>
            <a:ext cx="509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COHERENT INTERACTION:</a:t>
            </a:r>
          </a:p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THE ENERGY EXCHANGES CAN BE REVERSIBLE</a:t>
            </a:r>
            <a:endParaRPr 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7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documentclass{slides}\pagestyle{empty}&#10;\begin{document}&#10;\begin{displaymath}&#10;c_1 = \frac{i}{2 \Delta_1} \left ( E_1 c_0 - E_2^* c_2 \right )&#10;\end{displaymath}&#10;\end{document}&#10;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19338" y="3411538"/>
            <a:ext cx="3868737" cy="768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279525" y="2436813"/>
            <a:ext cx="6445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Detuning of the intermediate level 1  larger than the transition rates: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the second equation can be considered to be in steady state, and 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can solve for the coefficient </a:t>
            </a:r>
            <a:r>
              <a:rPr lang="en-US" altLang="en-US" sz="1800" i="1"/>
              <a:t>c</a:t>
            </a:r>
            <a:r>
              <a:rPr lang="en-US" altLang="en-US" sz="1800" i="1" baseline="-25000"/>
              <a:t>1</a:t>
            </a:r>
            <a:r>
              <a:rPr lang="en-US" altLang="en-US" sz="1800"/>
              <a:t>: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527050" y="280988"/>
            <a:ext cx="346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</a:rPr>
              <a:t>Adiabatic approximation</a:t>
            </a:r>
            <a:endParaRPr lang="fr-FR" altLang="en-US" sz="2400" b="1">
              <a:solidFill>
                <a:srgbClr val="000099"/>
              </a:solidFill>
            </a:endParaRPr>
          </a:p>
        </p:txBody>
      </p:sp>
      <p:pic>
        <p:nvPicPr>
          <p:cNvPr id="3" name="Picture 2" descr="\documentclass{slides}\pagestyle{empty}&#10;\begin{document}&#10;\begin{eqnarray}&#10;\dot{c}_0 &amp; = &amp; \frac{i}{4 \Delta_1} \left( E_1 c_0 - E_2^* c_2 \right ) E_1  \nonumber \\&#10;\dot{c}_2 &amp; = &amp; -\frac{i}{4 \Delta_1}  E_1 E_2c_0&#10;+ \frac{i}{4 \Delta_1} E_2 E_2^* c_2 - i \Delta_2 c_2  \nonumber &#10;\end{eqnarray}&#10;\end{document}&#10;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71563" y="4473575"/>
            <a:ext cx="7286625" cy="16160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7" name="Picture 6" descr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38275" y="922338"/>
            <a:ext cx="5868988" cy="1131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0741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eves-L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576263"/>
            <a:ext cx="8027987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4"/>
          <p:cNvSpPr>
            <a:spLocks noChangeShapeType="1"/>
          </p:cNvSpPr>
          <p:nvPr/>
        </p:nvSpPr>
        <p:spPr bwMode="auto">
          <a:xfrm flipH="1" flipV="1">
            <a:off x="3657600" y="2771775"/>
            <a:ext cx="19050" cy="1762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Line 5"/>
          <p:cNvSpPr>
            <a:spLocks noChangeShapeType="1"/>
          </p:cNvSpPr>
          <p:nvPr/>
        </p:nvSpPr>
        <p:spPr bwMode="auto">
          <a:xfrm flipH="1" flipV="1">
            <a:off x="3656013" y="4559300"/>
            <a:ext cx="19050" cy="1762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Arc 4"/>
          <p:cNvSpPr/>
          <p:nvPr/>
        </p:nvSpPr>
        <p:spPr>
          <a:xfrm>
            <a:off x="3131529" y="2137144"/>
            <a:ext cx="1280984" cy="4369982"/>
          </a:xfrm>
          <a:prstGeom prst="arc">
            <a:avLst>
              <a:gd name="adj1" fmla="val 13967752"/>
              <a:gd name="adj2" fmla="val 5016434"/>
            </a:avLst>
          </a:prstGeom>
          <a:ln w="19050">
            <a:solidFill>
              <a:srgbClr val="0000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9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eves-L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576263"/>
            <a:ext cx="8027987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3"/>
          <p:cNvSpPr>
            <a:spLocks noChangeShapeType="1"/>
          </p:cNvSpPr>
          <p:nvPr/>
        </p:nvSpPr>
        <p:spPr bwMode="auto">
          <a:xfrm flipH="1" flipV="1">
            <a:off x="3657600" y="2771775"/>
            <a:ext cx="19050" cy="1762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H="1" flipV="1">
            <a:off x="3656013" y="4559300"/>
            <a:ext cx="19050" cy="1762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Line 6"/>
          <p:cNvSpPr>
            <a:spLocks noChangeShapeType="1"/>
          </p:cNvSpPr>
          <p:nvPr/>
        </p:nvSpPr>
        <p:spPr bwMode="auto">
          <a:xfrm flipH="1" flipV="1">
            <a:off x="3665538" y="912813"/>
            <a:ext cx="19050" cy="1762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3878263" y="971550"/>
            <a:ext cx="0" cy="5341938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gauss-2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03250"/>
            <a:ext cx="801846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26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855788"/>
            <a:ext cx="63928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 flipH="1">
            <a:off x="1516063" y="773113"/>
            <a:ext cx="7204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Third harmonic with 90 degree phase shifted pulses</a:t>
            </a:r>
          </a:p>
        </p:txBody>
      </p:sp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1027113" y="368300"/>
            <a:ext cx="1554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Simulations first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3829" y="1177925"/>
            <a:ext cx="468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CC"/>
                </a:solidFill>
              </a:rPr>
              <a:t>90 degree phase shifted pulse propagation</a:t>
            </a:r>
            <a:endParaRPr 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940050" y="811213"/>
            <a:ext cx="384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Is it for real, or a gedanken experiment?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151063" y="2673641"/>
            <a:ext cx="5232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Take lithium vapor, in condition of 2 photon resonance</a:t>
            </a:r>
          </a:p>
        </p:txBody>
      </p:sp>
      <p:sp>
        <p:nvSpPr>
          <p:cNvPr id="17412" name="Rectangle 6" descr="5%"/>
          <p:cNvSpPr>
            <a:spLocks noChangeArrowheads="1"/>
          </p:cNvSpPr>
          <p:nvPr/>
        </p:nvSpPr>
        <p:spPr bwMode="auto">
          <a:xfrm>
            <a:off x="2492375" y="3554703"/>
            <a:ext cx="4081463" cy="404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649288" y="4538953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Quartz cell?</a:t>
            </a:r>
          </a:p>
        </p:txBody>
      </p:sp>
      <p:sp>
        <p:nvSpPr>
          <p:cNvPr id="17414" name="Rectangle 8"/>
          <p:cNvSpPr>
            <a:spLocks noChangeArrowheads="1"/>
          </p:cNvSpPr>
          <p:nvPr/>
        </p:nvSpPr>
        <p:spPr bwMode="auto">
          <a:xfrm>
            <a:off x="2994025" y="3949991"/>
            <a:ext cx="88900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7415" name="Rectangle 9"/>
          <p:cNvSpPr>
            <a:spLocks noChangeArrowheads="1"/>
          </p:cNvSpPr>
          <p:nvPr/>
        </p:nvSpPr>
        <p:spPr bwMode="auto">
          <a:xfrm>
            <a:off x="5591175" y="3929353"/>
            <a:ext cx="88900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3829" y="1177925"/>
            <a:ext cx="468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CC"/>
                </a:solidFill>
              </a:rPr>
              <a:t>EXPERIMENTAL DEMONSTRATION</a:t>
            </a:r>
            <a:endParaRPr 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1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084388"/>
            <a:ext cx="3103562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1447800"/>
            <a:ext cx="3579813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1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" descr="10%"/>
          <p:cNvSpPr>
            <a:spLocks noChangeArrowheads="1"/>
          </p:cNvSpPr>
          <p:nvPr/>
        </p:nvSpPr>
        <p:spPr bwMode="auto">
          <a:xfrm>
            <a:off x="3397250" y="1964440"/>
            <a:ext cx="1982788" cy="395288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2852738" y="339725"/>
            <a:ext cx="384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Is it for real, or a gedanken experiment?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151063" y="1592263"/>
            <a:ext cx="471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lithium vapor, in condition of 2 photon resonance</a:t>
            </a: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2492375" y="1964440"/>
            <a:ext cx="4081463" cy="4048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649288" y="294869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Quartz cell?</a:t>
            </a:r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2994025" y="2359728"/>
            <a:ext cx="88900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5591175" y="2339090"/>
            <a:ext cx="88900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2916238" y="2724853"/>
            <a:ext cx="501650" cy="5492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66" name="Rectangle 9"/>
          <p:cNvSpPr>
            <a:spLocks noChangeArrowheads="1"/>
          </p:cNvSpPr>
          <p:nvPr/>
        </p:nvSpPr>
        <p:spPr bwMode="auto">
          <a:xfrm>
            <a:off x="3397250" y="2928053"/>
            <a:ext cx="674688" cy="88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3455988" y="2013653"/>
            <a:ext cx="185737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3484563" y="2337503"/>
            <a:ext cx="185737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703263" y="3042353"/>
            <a:ext cx="1038225" cy="250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5591175" y="299949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Times New Roman" panose="02020603050405020304" pitchFamily="18" charset="0"/>
              </a:rPr>
              <a:t>Heat pipe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2452688" y="5858593"/>
            <a:ext cx="42418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Times New Roman" panose="02020603050405020304" pitchFamily="18" charset="0"/>
              </a:rPr>
              <a:t>Vidal and Cooper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Times New Roman" panose="02020603050405020304" pitchFamily="18" charset="0"/>
              </a:rPr>
              <a:t>Journal of Applied Physics </a:t>
            </a:r>
            <a:r>
              <a:rPr lang="en-US" altLang="en-US" sz="1800" b="1" dirty="0">
                <a:cs typeface="Times New Roman" panose="02020603050405020304" pitchFamily="18" charset="0"/>
              </a:rPr>
              <a:t>40</a:t>
            </a:r>
            <a:r>
              <a:rPr lang="en-US" altLang="en-US" sz="1800" dirty="0">
                <a:cs typeface="Times New Roman" panose="02020603050405020304" pitchFamily="18" charset="0"/>
              </a:rPr>
              <a:t>, 3370 (1969);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556" y="3502036"/>
            <a:ext cx="5583064" cy="23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5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reeform 2"/>
          <p:cNvSpPr>
            <a:spLocks/>
          </p:cNvSpPr>
          <p:nvPr/>
        </p:nvSpPr>
        <p:spPr bwMode="auto">
          <a:xfrm>
            <a:off x="1393825" y="1193800"/>
            <a:ext cx="3100388" cy="1728788"/>
          </a:xfrm>
          <a:custGeom>
            <a:avLst/>
            <a:gdLst>
              <a:gd name="T0" fmla="*/ 2147483646 w 661"/>
              <a:gd name="T1" fmla="*/ 2147483646 h 520"/>
              <a:gd name="T2" fmla="*/ 2147483646 w 661"/>
              <a:gd name="T3" fmla="*/ 2147483646 h 520"/>
              <a:gd name="T4" fmla="*/ 2147483646 w 661"/>
              <a:gd name="T5" fmla="*/ 2147483646 h 520"/>
              <a:gd name="T6" fmla="*/ 2147483646 w 661"/>
              <a:gd name="T7" fmla="*/ 2147483646 h 520"/>
              <a:gd name="T8" fmla="*/ 2147483646 w 661"/>
              <a:gd name="T9" fmla="*/ 2147483646 h 520"/>
              <a:gd name="T10" fmla="*/ 2147483646 w 661"/>
              <a:gd name="T11" fmla="*/ 2147483646 h 520"/>
              <a:gd name="T12" fmla="*/ 2147483646 w 661"/>
              <a:gd name="T13" fmla="*/ 2147483646 h 520"/>
              <a:gd name="T14" fmla="*/ 2147483646 w 661"/>
              <a:gd name="T15" fmla="*/ 2147483646 h 520"/>
              <a:gd name="T16" fmla="*/ 2147483646 w 661"/>
              <a:gd name="T17" fmla="*/ 2147483646 h 520"/>
              <a:gd name="T18" fmla="*/ 2147483646 w 661"/>
              <a:gd name="T19" fmla="*/ 2147483646 h 520"/>
              <a:gd name="T20" fmla="*/ 2147483646 w 661"/>
              <a:gd name="T21" fmla="*/ 2147483646 h 520"/>
              <a:gd name="T22" fmla="*/ 2147483646 w 661"/>
              <a:gd name="T23" fmla="*/ 2147483646 h 520"/>
              <a:gd name="T24" fmla="*/ 2147483646 w 661"/>
              <a:gd name="T25" fmla="*/ 2147483646 h 520"/>
              <a:gd name="T26" fmla="*/ 2147483646 w 661"/>
              <a:gd name="T27" fmla="*/ 2147483646 h 520"/>
              <a:gd name="T28" fmla="*/ 2147483646 w 661"/>
              <a:gd name="T29" fmla="*/ 2147483646 h 520"/>
              <a:gd name="T30" fmla="*/ 2147483646 w 661"/>
              <a:gd name="T31" fmla="*/ 2147483646 h 520"/>
              <a:gd name="T32" fmla="*/ 2147483646 w 661"/>
              <a:gd name="T33" fmla="*/ 2147483646 h 520"/>
              <a:gd name="T34" fmla="*/ 2147483646 w 661"/>
              <a:gd name="T35" fmla="*/ 2147483646 h 520"/>
              <a:gd name="T36" fmla="*/ 2147483646 w 661"/>
              <a:gd name="T37" fmla="*/ 2147483646 h 520"/>
              <a:gd name="T38" fmla="*/ 2147483646 w 661"/>
              <a:gd name="T39" fmla="*/ 2147483646 h 520"/>
              <a:gd name="T40" fmla="*/ 2147483646 w 661"/>
              <a:gd name="T41" fmla="*/ 2147483646 h 520"/>
              <a:gd name="T42" fmla="*/ 2147483646 w 661"/>
              <a:gd name="T43" fmla="*/ 2147483646 h 520"/>
              <a:gd name="T44" fmla="*/ 2147483646 w 661"/>
              <a:gd name="T45" fmla="*/ 2147483646 h 520"/>
              <a:gd name="T46" fmla="*/ 2147483646 w 661"/>
              <a:gd name="T47" fmla="*/ 2147483646 h 520"/>
              <a:gd name="T48" fmla="*/ 2147483646 w 661"/>
              <a:gd name="T49" fmla="*/ 0 h 520"/>
              <a:gd name="T50" fmla="*/ 2147483646 w 661"/>
              <a:gd name="T51" fmla="*/ 2147483646 h 520"/>
              <a:gd name="T52" fmla="*/ 2147483646 w 661"/>
              <a:gd name="T53" fmla="*/ 2147483646 h 520"/>
              <a:gd name="T54" fmla="*/ 2147483646 w 661"/>
              <a:gd name="T55" fmla="*/ 2147483646 h 520"/>
              <a:gd name="T56" fmla="*/ 2147483646 w 661"/>
              <a:gd name="T57" fmla="*/ 2147483646 h 520"/>
              <a:gd name="T58" fmla="*/ 2147483646 w 661"/>
              <a:gd name="T59" fmla="*/ 2147483646 h 520"/>
              <a:gd name="T60" fmla="*/ 2147483646 w 661"/>
              <a:gd name="T61" fmla="*/ 2147483646 h 520"/>
              <a:gd name="T62" fmla="*/ 2147483646 w 661"/>
              <a:gd name="T63" fmla="*/ 2147483646 h 520"/>
              <a:gd name="T64" fmla="*/ 2147483646 w 661"/>
              <a:gd name="T65" fmla="*/ 2147483646 h 520"/>
              <a:gd name="T66" fmla="*/ 2147483646 w 661"/>
              <a:gd name="T67" fmla="*/ 2147483646 h 520"/>
              <a:gd name="T68" fmla="*/ 2147483646 w 661"/>
              <a:gd name="T69" fmla="*/ 2147483646 h 520"/>
              <a:gd name="T70" fmla="*/ 2147483646 w 661"/>
              <a:gd name="T71" fmla="*/ 2147483646 h 520"/>
              <a:gd name="T72" fmla="*/ 2147483646 w 661"/>
              <a:gd name="T73" fmla="*/ 2147483646 h 520"/>
              <a:gd name="T74" fmla="*/ 2147483646 w 661"/>
              <a:gd name="T75" fmla="*/ 2147483646 h 520"/>
              <a:gd name="T76" fmla="*/ 2147483646 w 661"/>
              <a:gd name="T77" fmla="*/ 2147483646 h 520"/>
              <a:gd name="T78" fmla="*/ 2147483646 w 661"/>
              <a:gd name="T79" fmla="*/ 2147483646 h 520"/>
              <a:gd name="T80" fmla="*/ 2147483646 w 661"/>
              <a:gd name="T81" fmla="*/ 2147483646 h 520"/>
              <a:gd name="T82" fmla="*/ 2147483646 w 661"/>
              <a:gd name="T83" fmla="*/ 2147483646 h 520"/>
              <a:gd name="T84" fmla="*/ 2147483646 w 661"/>
              <a:gd name="T85" fmla="*/ 2147483646 h 520"/>
              <a:gd name="T86" fmla="*/ 2147483646 w 661"/>
              <a:gd name="T87" fmla="*/ 2147483646 h 520"/>
              <a:gd name="T88" fmla="*/ 2147483646 w 661"/>
              <a:gd name="T89" fmla="*/ 0 h 520"/>
              <a:gd name="T90" fmla="*/ 2147483646 w 661"/>
              <a:gd name="T91" fmla="*/ 2147483646 h 520"/>
              <a:gd name="T92" fmla="*/ 2147483646 w 661"/>
              <a:gd name="T93" fmla="*/ 2147483646 h 520"/>
              <a:gd name="T94" fmla="*/ 2147483646 w 661"/>
              <a:gd name="T95" fmla="*/ 2147483646 h 520"/>
              <a:gd name="T96" fmla="*/ 2147483646 w 661"/>
              <a:gd name="T97" fmla="*/ 2147483646 h 520"/>
              <a:gd name="T98" fmla="*/ 2147483646 w 661"/>
              <a:gd name="T99" fmla="*/ 2147483646 h 520"/>
              <a:gd name="T100" fmla="*/ 2147483646 w 661"/>
              <a:gd name="T101" fmla="*/ 2147483646 h 520"/>
              <a:gd name="T102" fmla="*/ 2147483646 w 661"/>
              <a:gd name="T103" fmla="*/ 2147483646 h 520"/>
              <a:gd name="T104" fmla="*/ 2147483646 w 661"/>
              <a:gd name="T105" fmla="*/ 2147483646 h 520"/>
              <a:gd name="T106" fmla="*/ 2147483646 w 661"/>
              <a:gd name="T107" fmla="*/ 2147483646 h 520"/>
              <a:gd name="T108" fmla="*/ 2147483646 w 661"/>
              <a:gd name="T109" fmla="*/ 2147483646 h 520"/>
              <a:gd name="T110" fmla="*/ 2147483646 w 661"/>
              <a:gd name="T111" fmla="*/ 2147483646 h 520"/>
              <a:gd name="T112" fmla="*/ 2147483646 w 661"/>
              <a:gd name="T113" fmla="*/ 2147483646 h 520"/>
              <a:gd name="T114" fmla="*/ 2147483646 w 661"/>
              <a:gd name="T115" fmla="*/ 2147483646 h 520"/>
              <a:gd name="T116" fmla="*/ 2147483646 w 661"/>
              <a:gd name="T117" fmla="*/ 2147483646 h 520"/>
              <a:gd name="T118" fmla="*/ 2147483646 w 661"/>
              <a:gd name="T119" fmla="*/ 2147483646 h 520"/>
              <a:gd name="T120" fmla="*/ 2147483646 w 661"/>
              <a:gd name="T121" fmla="*/ 2147483646 h 520"/>
              <a:gd name="T122" fmla="*/ 2147483646 w 661"/>
              <a:gd name="T123" fmla="*/ 2147483646 h 52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61" h="520">
                <a:moveTo>
                  <a:pt x="0" y="419"/>
                </a:moveTo>
                <a:lnTo>
                  <a:pt x="2" y="435"/>
                </a:lnTo>
                <a:lnTo>
                  <a:pt x="3" y="450"/>
                </a:lnTo>
                <a:lnTo>
                  <a:pt x="3" y="465"/>
                </a:lnTo>
                <a:lnTo>
                  <a:pt x="4" y="473"/>
                </a:lnTo>
                <a:lnTo>
                  <a:pt x="6" y="489"/>
                </a:lnTo>
                <a:lnTo>
                  <a:pt x="7" y="489"/>
                </a:lnTo>
                <a:lnTo>
                  <a:pt x="9" y="496"/>
                </a:lnTo>
                <a:lnTo>
                  <a:pt x="10" y="505"/>
                </a:lnTo>
                <a:lnTo>
                  <a:pt x="12" y="505"/>
                </a:lnTo>
                <a:lnTo>
                  <a:pt x="13" y="505"/>
                </a:lnTo>
                <a:lnTo>
                  <a:pt x="14" y="505"/>
                </a:lnTo>
                <a:lnTo>
                  <a:pt x="16" y="505"/>
                </a:lnTo>
                <a:lnTo>
                  <a:pt x="17" y="505"/>
                </a:lnTo>
                <a:lnTo>
                  <a:pt x="19" y="496"/>
                </a:lnTo>
                <a:lnTo>
                  <a:pt x="19" y="489"/>
                </a:lnTo>
                <a:lnTo>
                  <a:pt x="20" y="480"/>
                </a:lnTo>
                <a:lnTo>
                  <a:pt x="22" y="473"/>
                </a:lnTo>
                <a:lnTo>
                  <a:pt x="23" y="457"/>
                </a:lnTo>
                <a:lnTo>
                  <a:pt x="24" y="442"/>
                </a:lnTo>
                <a:lnTo>
                  <a:pt x="26" y="435"/>
                </a:lnTo>
                <a:lnTo>
                  <a:pt x="27" y="410"/>
                </a:lnTo>
                <a:lnTo>
                  <a:pt x="29" y="403"/>
                </a:lnTo>
                <a:lnTo>
                  <a:pt x="30" y="380"/>
                </a:lnTo>
                <a:lnTo>
                  <a:pt x="32" y="365"/>
                </a:lnTo>
                <a:lnTo>
                  <a:pt x="33" y="342"/>
                </a:lnTo>
                <a:lnTo>
                  <a:pt x="34" y="326"/>
                </a:lnTo>
                <a:lnTo>
                  <a:pt x="36" y="310"/>
                </a:lnTo>
                <a:lnTo>
                  <a:pt x="36" y="279"/>
                </a:lnTo>
                <a:lnTo>
                  <a:pt x="37" y="256"/>
                </a:lnTo>
                <a:lnTo>
                  <a:pt x="39" y="240"/>
                </a:lnTo>
                <a:lnTo>
                  <a:pt x="40" y="209"/>
                </a:lnTo>
                <a:lnTo>
                  <a:pt x="42" y="193"/>
                </a:lnTo>
                <a:lnTo>
                  <a:pt x="43" y="170"/>
                </a:lnTo>
                <a:lnTo>
                  <a:pt x="44" y="155"/>
                </a:lnTo>
                <a:lnTo>
                  <a:pt x="46" y="139"/>
                </a:lnTo>
                <a:lnTo>
                  <a:pt x="47" y="116"/>
                </a:lnTo>
                <a:lnTo>
                  <a:pt x="49" y="93"/>
                </a:lnTo>
                <a:lnTo>
                  <a:pt x="50" y="85"/>
                </a:lnTo>
                <a:lnTo>
                  <a:pt x="52" y="62"/>
                </a:lnTo>
                <a:lnTo>
                  <a:pt x="53" y="46"/>
                </a:lnTo>
                <a:lnTo>
                  <a:pt x="53" y="39"/>
                </a:lnTo>
                <a:lnTo>
                  <a:pt x="54" y="23"/>
                </a:lnTo>
                <a:lnTo>
                  <a:pt x="56" y="16"/>
                </a:lnTo>
                <a:lnTo>
                  <a:pt x="57" y="23"/>
                </a:lnTo>
                <a:lnTo>
                  <a:pt x="59" y="7"/>
                </a:lnTo>
                <a:lnTo>
                  <a:pt x="60" y="16"/>
                </a:lnTo>
                <a:lnTo>
                  <a:pt x="62" y="7"/>
                </a:lnTo>
                <a:lnTo>
                  <a:pt x="63" y="7"/>
                </a:lnTo>
                <a:lnTo>
                  <a:pt x="64" y="7"/>
                </a:lnTo>
                <a:lnTo>
                  <a:pt x="66" y="7"/>
                </a:lnTo>
                <a:lnTo>
                  <a:pt x="67" y="16"/>
                </a:lnTo>
                <a:lnTo>
                  <a:pt x="69" y="16"/>
                </a:lnTo>
                <a:lnTo>
                  <a:pt x="70" y="23"/>
                </a:lnTo>
                <a:lnTo>
                  <a:pt x="70" y="39"/>
                </a:lnTo>
                <a:lnTo>
                  <a:pt x="72" y="46"/>
                </a:lnTo>
                <a:lnTo>
                  <a:pt x="73" y="62"/>
                </a:lnTo>
                <a:lnTo>
                  <a:pt x="74" y="70"/>
                </a:lnTo>
                <a:lnTo>
                  <a:pt x="76" y="93"/>
                </a:lnTo>
                <a:lnTo>
                  <a:pt x="77" y="109"/>
                </a:lnTo>
                <a:lnTo>
                  <a:pt x="79" y="116"/>
                </a:lnTo>
                <a:lnTo>
                  <a:pt x="80" y="139"/>
                </a:lnTo>
                <a:lnTo>
                  <a:pt x="82" y="155"/>
                </a:lnTo>
                <a:lnTo>
                  <a:pt x="83" y="170"/>
                </a:lnTo>
                <a:lnTo>
                  <a:pt x="84" y="193"/>
                </a:lnTo>
                <a:lnTo>
                  <a:pt x="86" y="217"/>
                </a:lnTo>
                <a:lnTo>
                  <a:pt x="87" y="233"/>
                </a:lnTo>
                <a:lnTo>
                  <a:pt x="87" y="263"/>
                </a:lnTo>
                <a:lnTo>
                  <a:pt x="89" y="272"/>
                </a:lnTo>
                <a:lnTo>
                  <a:pt x="90" y="295"/>
                </a:lnTo>
                <a:lnTo>
                  <a:pt x="92" y="317"/>
                </a:lnTo>
                <a:lnTo>
                  <a:pt x="93" y="333"/>
                </a:lnTo>
                <a:lnTo>
                  <a:pt x="94" y="349"/>
                </a:lnTo>
                <a:lnTo>
                  <a:pt x="96" y="380"/>
                </a:lnTo>
                <a:lnTo>
                  <a:pt x="97" y="387"/>
                </a:lnTo>
                <a:lnTo>
                  <a:pt x="99" y="410"/>
                </a:lnTo>
                <a:lnTo>
                  <a:pt x="100" y="426"/>
                </a:lnTo>
                <a:lnTo>
                  <a:pt x="102" y="435"/>
                </a:lnTo>
                <a:lnTo>
                  <a:pt x="103" y="450"/>
                </a:lnTo>
                <a:lnTo>
                  <a:pt x="104" y="465"/>
                </a:lnTo>
                <a:lnTo>
                  <a:pt x="104" y="473"/>
                </a:lnTo>
                <a:lnTo>
                  <a:pt x="106" y="489"/>
                </a:lnTo>
                <a:lnTo>
                  <a:pt x="107" y="496"/>
                </a:lnTo>
                <a:lnTo>
                  <a:pt x="109" y="505"/>
                </a:lnTo>
                <a:lnTo>
                  <a:pt x="110" y="505"/>
                </a:lnTo>
                <a:lnTo>
                  <a:pt x="112" y="505"/>
                </a:lnTo>
                <a:lnTo>
                  <a:pt x="113" y="505"/>
                </a:lnTo>
                <a:lnTo>
                  <a:pt x="114" y="512"/>
                </a:lnTo>
                <a:lnTo>
                  <a:pt x="116" y="505"/>
                </a:lnTo>
                <a:lnTo>
                  <a:pt x="117" y="512"/>
                </a:lnTo>
                <a:lnTo>
                  <a:pt x="119" y="505"/>
                </a:lnTo>
                <a:lnTo>
                  <a:pt x="120" y="505"/>
                </a:lnTo>
                <a:lnTo>
                  <a:pt x="122" y="496"/>
                </a:lnTo>
                <a:lnTo>
                  <a:pt x="122" y="489"/>
                </a:lnTo>
                <a:lnTo>
                  <a:pt x="123" y="473"/>
                </a:lnTo>
                <a:lnTo>
                  <a:pt x="124" y="473"/>
                </a:lnTo>
                <a:lnTo>
                  <a:pt x="126" y="450"/>
                </a:lnTo>
                <a:lnTo>
                  <a:pt x="127" y="442"/>
                </a:lnTo>
                <a:lnTo>
                  <a:pt x="129" y="426"/>
                </a:lnTo>
                <a:lnTo>
                  <a:pt x="130" y="410"/>
                </a:lnTo>
                <a:lnTo>
                  <a:pt x="132" y="387"/>
                </a:lnTo>
                <a:lnTo>
                  <a:pt x="133" y="372"/>
                </a:lnTo>
                <a:lnTo>
                  <a:pt x="134" y="356"/>
                </a:lnTo>
                <a:lnTo>
                  <a:pt x="136" y="333"/>
                </a:lnTo>
                <a:lnTo>
                  <a:pt x="137" y="317"/>
                </a:lnTo>
                <a:lnTo>
                  <a:pt x="139" y="295"/>
                </a:lnTo>
                <a:lnTo>
                  <a:pt x="139" y="272"/>
                </a:lnTo>
                <a:lnTo>
                  <a:pt x="140" y="247"/>
                </a:lnTo>
                <a:lnTo>
                  <a:pt x="142" y="225"/>
                </a:lnTo>
                <a:lnTo>
                  <a:pt x="143" y="202"/>
                </a:lnTo>
                <a:lnTo>
                  <a:pt x="144" y="186"/>
                </a:lnTo>
                <a:lnTo>
                  <a:pt x="146" y="163"/>
                </a:lnTo>
                <a:lnTo>
                  <a:pt x="147" y="139"/>
                </a:lnTo>
                <a:lnTo>
                  <a:pt x="149" y="125"/>
                </a:lnTo>
                <a:lnTo>
                  <a:pt x="150" y="109"/>
                </a:lnTo>
                <a:lnTo>
                  <a:pt x="152" y="93"/>
                </a:lnTo>
                <a:lnTo>
                  <a:pt x="153" y="70"/>
                </a:lnTo>
                <a:lnTo>
                  <a:pt x="154" y="62"/>
                </a:lnTo>
                <a:lnTo>
                  <a:pt x="156" y="39"/>
                </a:lnTo>
                <a:lnTo>
                  <a:pt x="156" y="30"/>
                </a:lnTo>
                <a:lnTo>
                  <a:pt x="157" y="23"/>
                </a:lnTo>
                <a:lnTo>
                  <a:pt x="159" y="16"/>
                </a:lnTo>
                <a:lnTo>
                  <a:pt x="160" y="16"/>
                </a:lnTo>
                <a:lnTo>
                  <a:pt x="162" y="7"/>
                </a:lnTo>
                <a:lnTo>
                  <a:pt x="163" y="7"/>
                </a:lnTo>
                <a:lnTo>
                  <a:pt x="164" y="7"/>
                </a:lnTo>
                <a:lnTo>
                  <a:pt x="166" y="0"/>
                </a:lnTo>
                <a:lnTo>
                  <a:pt x="167" y="7"/>
                </a:lnTo>
                <a:lnTo>
                  <a:pt x="169" y="7"/>
                </a:lnTo>
                <a:lnTo>
                  <a:pt x="170" y="16"/>
                </a:lnTo>
                <a:lnTo>
                  <a:pt x="172" y="16"/>
                </a:lnTo>
                <a:lnTo>
                  <a:pt x="172" y="30"/>
                </a:lnTo>
                <a:lnTo>
                  <a:pt x="173" y="30"/>
                </a:lnTo>
                <a:lnTo>
                  <a:pt x="174" y="46"/>
                </a:lnTo>
                <a:lnTo>
                  <a:pt x="176" y="62"/>
                </a:lnTo>
                <a:lnTo>
                  <a:pt x="177" y="70"/>
                </a:lnTo>
                <a:lnTo>
                  <a:pt x="179" y="93"/>
                </a:lnTo>
                <a:lnTo>
                  <a:pt x="180" y="100"/>
                </a:lnTo>
                <a:lnTo>
                  <a:pt x="182" y="125"/>
                </a:lnTo>
                <a:lnTo>
                  <a:pt x="183" y="139"/>
                </a:lnTo>
                <a:lnTo>
                  <a:pt x="184" y="163"/>
                </a:lnTo>
                <a:lnTo>
                  <a:pt x="186" y="179"/>
                </a:lnTo>
                <a:lnTo>
                  <a:pt x="187" y="193"/>
                </a:lnTo>
                <a:lnTo>
                  <a:pt x="189" y="217"/>
                </a:lnTo>
                <a:lnTo>
                  <a:pt x="189" y="240"/>
                </a:lnTo>
                <a:lnTo>
                  <a:pt x="190" y="256"/>
                </a:lnTo>
                <a:lnTo>
                  <a:pt x="192" y="279"/>
                </a:lnTo>
                <a:lnTo>
                  <a:pt x="193" y="295"/>
                </a:lnTo>
                <a:lnTo>
                  <a:pt x="194" y="317"/>
                </a:lnTo>
                <a:lnTo>
                  <a:pt x="196" y="342"/>
                </a:lnTo>
                <a:lnTo>
                  <a:pt x="197" y="365"/>
                </a:lnTo>
                <a:lnTo>
                  <a:pt x="199" y="380"/>
                </a:lnTo>
                <a:lnTo>
                  <a:pt x="200" y="396"/>
                </a:lnTo>
                <a:lnTo>
                  <a:pt x="202" y="410"/>
                </a:lnTo>
                <a:lnTo>
                  <a:pt x="203" y="426"/>
                </a:lnTo>
                <a:lnTo>
                  <a:pt x="204" y="450"/>
                </a:lnTo>
                <a:lnTo>
                  <a:pt x="206" y="457"/>
                </a:lnTo>
                <a:lnTo>
                  <a:pt x="206" y="465"/>
                </a:lnTo>
                <a:lnTo>
                  <a:pt x="207" y="480"/>
                </a:lnTo>
                <a:lnTo>
                  <a:pt x="209" y="489"/>
                </a:lnTo>
                <a:lnTo>
                  <a:pt x="210" y="489"/>
                </a:lnTo>
                <a:lnTo>
                  <a:pt x="212" y="496"/>
                </a:lnTo>
                <a:lnTo>
                  <a:pt x="213" y="505"/>
                </a:lnTo>
                <a:lnTo>
                  <a:pt x="214" y="512"/>
                </a:lnTo>
                <a:lnTo>
                  <a:pt x="216" y="505"/>
                </a:lnTo>
                <a:lnTo>
                  <a:pt x="217" y="512"/>
                </a:lnTo>
                <a:lnTo>
                  <a:pt x="219" y="505"/>
                </a:lnTo>
                <a:lnTo>
                  <a:pt x="220" y="505"/>
                </a:lnTo>
                <a:lnTo>
                  <a:pt x="222" y="496"/>
                </a:lnTo>
                <a:lnTo>
                  <a:pt x="223" y="496"/>
                </a:lnTo>
                <a:lnTo>
                  <a:pt x="224" y="480"/>
                </a:lnTo>
                <a:lnTo>
                  <a:pt x="226" y="473"/>
                </a:lnTo>
                <a:lnTo>
                  <a:pt x="227" y="450"/>
                </a:lnTo>
                <a:lnTo>
                  <a:pt x="229" y="442"/>
                </a:lnTo>
                <a:lnTo>
                  <a:pt x="230" y="426"/>
                </a:lnTo>
                <a:lnTo>
                  <a:pt x="232" y="410"/>
                </a:lnTo>
                <a:lnTo>
                  <a:pt x="233" y="396"/>
                </a:lnTo>
                <a:lnTo>
                  <a:pt x="234" y="380"/>
                </a:lnTo>
                <a:lnTo>
                  <a:pt x="236" y="356"/>
                </a:lnTo>
                <a:lnTo>
                  <a:pt x="237" y="342"/>
                </a:lnTo>
                <a:lnTo>
                  <a:pt x="239" y="317"/>
                </a:lnTo>
                <a:lnTo>
                  <a:pt x="240" y="295"/>
                </a:lnTo>
                <a:lnTo>
                  <a:pt x="240" y="279"/>
                </a:lnTo>
                <a:lnTo>
                  <a:pt x="242" y="256"/>
                </a:lnTo>
                <a:lnTo>
                  <a:pt x="243" y="233"/>
                </a:lnTo>
                <a:lnTo>
                  <a:pt x="244" y="217"/>
                </a:lnTo>
                <a:lnTo>
                  <a:pt x="246" y="193"/>
                </a:lnTo>
                <a:lnTo>
                  <a:pt x="247" y="179"/>
                </a:lnTo>
                <a:lnTo>
                  <a:pt x="249" y="155"/>
                </a:lnTo>
                <a:lnTo>
                  <a:pt x="250" y="132"/>
                </a:lnTo>
                <a:lnTo>
                  <a:pt x="252" y="116"/>
                </a:lnTo>
                <a:lnTo>
                  <a:pt x="253" y="100"/>
                </a:lnTo>
                <a:lnTo>
                  <a:pt x="254" y="85"/>
                </a:lnTo>
                <a:lnTo>
                  <a:pt x="256" y="70"/>
                </a:lnTo>
                <a:lnTo>
                  <a:pt x="257" y="55"/>
                </a:lnTo>
                <a:lnTo>
                  <a:pt x="257" y="39"/>
                </a:lnTo>
                <a:lnTo>
                  <a:pt x="259" y="23"/>
                </a:lnTo>
                <a:lnTo>
                  <a:pt x="260" y="16"/>
                </a:lnTo>
                <a:lnTo>
                  <a:pt x="262" y="16"/>
                </a:lnTo>
                <a:lnTo>
                  <a:pt x="263" y="0"/>
                </a:lnTo>
                <a:lnTo>
                  <a:pt x="264" y="0"/>
                </a:lnTo>
                <a:lnTo>
                  <a:pt x="266" y="7"/>
                </a:lnTo>
                <a:lnTo>
                  <a:pt x="267" y="0"/>
                </a:lnTo>
                <a:lnTo>
                  <a:pt x="269" y="0"/>
                </a:lnTo>
                <a:lnTo>
                  <a:pt x="270" y="7"/>
                </a:lnTo>
                <a:lnTo>
                  <a:pt x="272" y="7"/>
                </a:lnTo>
                <a:lnTo>
                  <a:pt x="273" y="16"/>
                </a:lnTo>
                <a:lnTo>
                  <a:pt x="274" y="23"/>
                </a:lnTo>
                <a:lnTo>
                  <a:pt x="274" y="30"/>
                </a:lnTo>
                <a:lnTo>
                  <a:pt x="276" y="30"/>
                </a:lnTo>
                <a:lnTo>
                  <a:pt x="277" y="46"/>
                </a:lnTo>
                <a:lnTo>
                  <a:pt x="279" y="62"/>
                </a:lnTo>
                <a:lnTo>
                  <a:pt x="280" y="70"/>
                </a:lnTo>
                <a:lnTo>
                  <a:pt x="282" y="85"/>
                </a:lnTo>
                <a:lnTo>
                  <a:pt x="283" y="100"/>
                </a:lnTo>
                <a:lnTo>
                  <a:pt x="284" y="116"/>
                </a:lnTo>
                <a:lnTo>
                  <a:pt x="286" y="139"/>
                </a:lnTo>
                <a:lnTo>
                  <a:pt x="287" y="155"/>
                </a:lnTo>
                <a:lnTo>
                  <a:pt x="289" y="170"/>
                </a:lnTo>
                <a:lnTo>
                  <a:pt x="290" y="193"/>
                </a:lnTo>
                <a:lnTo>
                  <a:pt x="292" y="209"/>
                </a:lnTo>
                <a:lnTo>
                  <a:pt x="292" y="233"/>
                </a:lnTo>
                <a:lnTo>
                  <a:pt x="293" y="256"/>
                </a:lnTo>
                <a:lnTo>
                  <a:pt x="294" y="272"/>
                </a:lnTo>
                <a:lnTo>
                  <a:pt x="296" y="295"/>
                </a:lnTo>
                <a:lnTo>
                  <a:pt x="297" y="317"/>
                </a:lnTo>
                <a:lnTo>
                  <a:pt x="299" y="326"/>
                </a:lnTo>
                <a:lnTo>
                  <a:pt x="300" y="349"/>
                </a:lnTo>
                <a:lnTo>
                  <a:pt x="302" y="372"/>
                </a:lnTo>
                <a:lnTo>
                  <a:pt x="303" y="396"/>
                </a:lnTo>
                <a:lnTo>
                  <a:pt x="304" y="410"/>
                </a:lnTo>
                <a:lnTo>
                  <a:pt x="306" y="419"/>
                </a:lnTo>
                <a:lnTo>
                  <a:pt x="307" y="442"/>
                </a:lnTo>
                <a:lnTo>
                  <a:pt x="307" y="450"/>
                </a:lnTo>
                <a:lnTo>
                  <a:pt x="309" y="465"/>
                </a:lnTo>
                <a:lnTo>
                  <a:pt x="310" y="480"/>
                </a:lnTo>
                <a:lnTo>
                  <a:pt x="312" y="489"/>
                </a:lnTo>
                <a:lnTo>
                  <a:pt x="313" y="496"/>
                </a:lnTo>
                <a:lnTo>
                  <a:pt x="314" y="496"/>
                </a:lnTo>
                <a:lnTo>
                  <a:pt x="316" y="505"/>
                </a:lnTo>
                <a:lnTo>
                  <a:pt x="317" y="505"/>
                </a:lnTo>
                <a:lnTo>
                  <a:pt x="319" y="512"/>
                </a:lnTo>
                <a:lnTo>
                  <a:pt x="320" y="505"/>
                </a:lnTo>
                <a:lnTo>
                  <a:pt x="322" y="512"/>
                </a:lnTo>
                <a:lnTo>
                  <a:pt x="323" y="505"/>
                </a:lnTo>
                <a:lnTo>
                  <a:pt x="324" y="496"/>
                </a:lnTo>
                <a:lnTo>
                  <a:pt x="324" y="489"/>
                </a:lnTo>
                <a:lnTo>
                  <a:pt x="326" y="489"/>
                </a:lnTo>
                <a:lnTo>
                  <a:pt x="327" y="473"/>
                </a:lnTo>
                <a:lnTo>
                  <a:pt x="329" y="457"/>
                </a:lnTo>
                <a:lnTo>
                  <a:pt x="330" y="450"/>
                </a:lnTo>
                <a:lnTo>
                  <a:pt x="332" y="435"/>
                </a:lnTo>
                <a:lnTo>
                  <a:pt x="333" y="419"/>
                </a:lnTo>
                <a:lnTo>
                  <a:pt x="334" y="396"/>
                </a:lnTo>
                <a:lnTo>
                  <a:pt x="336" y="380"/>
                </a:lnTo>
                <a:lnTo>
                  <a:pt x="337" y="365"/>
                </a:lnTo>
                <a:lnTo>
                  <a:pt x="339" y="342"/>
                </a:lnTo>
                <a:lnTo>
                  <a:pt x="340" y="326"/>
                </a:lnTo>
                <a:lnTo>
                  <a:pt x="342" y="302"/>
                </a:lnTo>
                <a:lnTo>
                  <a:pt x="342" y="279"/>
                </a:lnTo>
                <a:lnTo>
                  <a:pt x="343" y="256"/>
                </a:lnTo>
                <a:lnTo>
                  <a:pt x="344" y="233"/>
                </a:lnTo>
                <a:lnTo>
                  <a:pt x="346" y="217"/>
                </a:lnTo>
                <a:lnTo>
                  <a:pt x="347" y="202"/>
                </a:lnTo>
                <a:lnTo>
                  <a:pt x="349" y="170"/>
                </a:lnTo>
                <a:lnTo>
                  <a:pt x="350" y="155"/>
                </a:lnTo>
                <a:lnTo>
                  <a:pt x="352" y="132"/>
                </a:lnTo>
                <a:lnTo>
                  <a:pt x="353" y="116"/>
                </a:lnTo>
                <a:lnTo>
                  <a:pt x="354" y="100"/>
                </a:lnTo>
                <a:lnTo>
                  <a:pt x="356" y="85"/>
                </a:lnTo>
                <a:lnTo>
                  <a:pt x="357" y="62"/>
                </a:lnTo>
                <a:lnTo>
                  <a:pt x="359" y="55"/>
                </a:lnTo>
                <a:lnTo>
                  <a:pt x="359" y="39"/>
                </a:lnTo>
                <a:lnTo>
                  <a:pt x="360" y="30"/>
                </a:lnTo>
                <a:lnTo>
                  <a:pt x="362" y="23"/>
                </a:lnTo>
                <a:lnTo>
                  <a:pt x="363" y="16"/>
                </a:lnTo>
                <a:lnTo>
                  <a:pt x="364" y="16"/>
                </a:lnTo>
                <a:lnTo>
                  <a:pt x="366" y="7"/>
                </a:lnTo>
                <a:lnTo>
                  <a:pt x="367" y="0"/>
                </a:lnTo>
                <a:lnTo>
                  <a:pt x="369" y="7"/>
                </a:lnTo>
                <a:lnTo>
                  <a:pt x="370" y="0"/>
                </a:lnTo>
                <a:lnTo>
                  <a:pt x="372" y="0"/>
                </a:lnTo>
                <a:lnTo>
                  <a:pt x="373" y="7"/>
                </a:lnTo>
                <a:lnTo>
                  <a:pt x="374" y="7"/>
                </a:lnTo>
                <a:lnTo>
                  <a:pt x="376" y="7"/>
                </a:lnTo>
                <a:lnTo>
                  <a:pt x="376" y="23"/>
                </a:lnTo>
                <a:lnTo>
                  <a:pt x="377" y="30"/>
                </a:lnTo>
                <a:lnTo>
                  <a:pt x="379" y="39"/>
                </a:lnTo>
                <a:lnTo>
                  <a:pt x="380" y="55"/>
                </a:lnTo>
                <a:lnTo>
                  <a:pt x="382" y="70"/>
                </a:lnTo>
                <a:lnTo>
                  <a:pt x="383" y="77"/>
                </a:lnTo>
                <a:lnTo>
                  <a:pt x="384" y="93"/>
                </a:lnTo>
                <a:lnTo>
                  <a:pt x="386" y="109"/>
                </a:lnTo>
                <a:lnTo>
                  <a:pt x="387" y="132"/>
                </a:lnTo>
                <a:lnTo>
                  <a:pt x="389" y="147"/>
                </a:lnTo>
                <a:lnTo>
                  <a:pt x="390" y="163"/>
                </a:lnTo>
                <a:lnTo>
                  <a:pt x="392" y="179"/>
                </a:lnTo>
                <a:lnTo>
                  <a:pt x="393" y="202"/>
                </a:lnTo>
                <a:lnTo>
                  <a:pt x="393" y="225"/>
                </a:lnTo>
                <a:lnTo>
                  <a:pt x="394" y="247"/>
                </a:lnTo>
                <a:lnTo>
                  <a:pt x="396" y="263"/>
                </a:lnTo>
                <a:lnTo>
                  <a:pt x="397" y="287"/>
                </a:lnTo>
                <a:lnTo>
                  <a:pt x="399" y="310"/>
                </a:lnTo>
                <a:lnTo>
                  <a:pt x="400" y="333"/>
                </a:lnTo>
                <a:lnTo>
                  <a:pt x="402" y="356"/>
                </a:lnTo>
                <a:lnTo>
                  <a:pt x="403" y="372"/>
                </a:lnTo>
                <a:lnTo>
                  <a:pt x="404" y="387"/>
                </a:lnTo>
                <a:lnTo>
                  <a:pt x="406" y="403"/>
                </a:lnTo>
                <a:lnTo>
                  <a:pt x="407" y="426"/>
                </a:lnTo>
                <a:lnTo>
                  <a:pt x="409" y="435"/>
                </a:lnTo>
                <a:lnTo>
                  <a:pt x="410" y="450"/>
                </a:lnTo>
                <a:lnTo>
                  <a:pt x="410" y="465"/>
                </a:lnTo>
                <a:lnTo>
                  <a:pt x="412" y="473"/>
                </a:lnTo>
                <a:lnTo>
                  <a:pt x="413" y="489"/>
                </a:lnTo>
                <a:lnTo>
                  <a:pt x="414" y="496"/>
                </a:lnTo>
                <a:lnTo>
                  <a:pt x="416" y="505"/>
                </a:lnTo>
                <a:lnTo>
                  <a:pt x="417" y="505"/>
                </a:lnTo>
                <a:lnTo>
                  <a:pt x="419" y="505"/>
                </a:lnTo>
                <a:lnTo>
                  <a:pt x="420" y="505"/>
                </a:lnTo>
                <a:lnTo>
                  <a:pt x="422" y="512"/>
                </a:lnTo>
                <a:lnTo>
                  <a:pt x="423" y="505"/>
                </a:lnTo>
                <a:lnTo>
                  <a:pt x="424" y="505"/>
                </a:lnTo>
                <a:lnTo>
                  <a:pt x="426" y="496"/>
                </a:lnTo>
                <a:lnTo>
                  <a:pt x="427" y="489"/>
                </a:lnTo>
                <a:lnTo>
                  <a:pt x="427" y="480"/>
                </a:lnTo>
                <a:lnTo>
                  <a:pt x="429" y="473"/>
                </a:lnTo>
                <a:lnTo>
                  <a:pt x="430" y="457"/>
                </a:lnTo>
                <a:lnTo>
                  <a:pt x="432" y="442"/>
                </a:lnTo>
                <a:lnTo>
                  <a:pt x="433" y="426"/>
                </a:lnTo>
                <a:lnTo>
                  <a:pt x="434" y="419"/>
                </a:lnTo>
                <a:lnTo>
                  <a:pt x="436" y="403"/>
                </a:lnTo>
                <a:lnTo>
                  <a:pt x="437" y="380"/>
                </a:lnTo>
                <a:lnTo>
                  <a:pt x="439" y="365"/>
                </a:lnTo>
                <a:lnTo>
                  <a:pt x="440" y="342"/>
                </a:lnTo>
                <a:lnTo>
                  <a:pt x="442" y="326"/>
                </a:lnTo>
                <a:lnTo>
                  <a:pt x="443" y="302"/>
                </a:lnTo>
                <a:lnTo>
                  <a:pt x="444" y="272"/>
                </a:lnTo>
                <a:lnTo>
                  <a:pt x="444" y="263"/>
                </a:lnTo>
                <a:lnTo>
                  <a:pt x="446" y="233"/>
                </a:lnTo>
                <a:lnTo>
                  <a:pt x="447" y="217"/>
                </a:lnTo>
                <a:lnTo>
                  <a:pt x="449" y="193"/>
                </a:lnTo>
                <a:lnTo>
                  <a:pt x="450" y="170"/>
                </a:lnTo>
                <a:lnTo>
                  <a:pt x="452" y="155"/>
                </a:lnTo>
                <a:lnTo>
                  <a:pt x="453" y="139"/>
                </a:lnTo>
                <a:lnTo>
                  <a:pt x="454" y="116"/>
                </a:lnTo>
                <a:lnTo>
                  <a:pt x="456" y="93"/>
                </a:lnTo>
                <a:lnTo>
                  <a:pt x="457" y="77"/>
                </a:lnTo>
                <a:lnTo>
                  <a:pt x="459" y="62"/>
                </a:lnTo>
                <a:lnTo>
                  <a:pt x="460" y="55"/>
                </a:lnTo>
                <a:lnTo>
                  <a:pt x="460" y="39"/>
                </a:lnTo>
                <a:lnTo>
                  <a:pt x="462" y="30"/>
                </a:lnTo>
                <a:lnTo>
                  <a:pt x="463" y="23"/>
                </a:lnTo>
                <a:lnTo>
                  <a:pt x="464" y="7"/>
                </a:lnTo>
                <a:lnTo>
                  <a:pt x="466" y="0"/>
                </a:lnTo>
                <a:lnTo>
                  <a:pt x="467" y="7"/>
                </a:lnTo>
                <a:lnTo>
                  <a:pt x="469" y="0"/>
                </a:lnTo>
                <a:lnTo>
                  <a:pt x="470" y="0"/>
                </a:lnTo>
                <a:lnTo>
                  <a:pt x="472" y="0"/>
                </a:lnTo>
                <a:lnTo>
                  <a:pt x="473" y="0"/>
                </a:lnTo>
                <a:lnTo>
                  <a:pt x="474" y="0"/>
                </a:lnTo>
                <a:lnTo>
                  <a:pt x="476" y="7"/>
                </a:lnTo>
                <a:lnTo>
                  <a:pt x="477" y="16"/>
                </a:lnTo>
                <a:lnTo>
                  <a:pt x="477" y="23"/>
                </a:lnTo>
                <a:lnTo>
                  <a:pt x="479" y="30"/>
                </a:lnTo>
                <a:lnTo>
                  <a:pt x="480" y="39"/>
                </a:lnTo>
                <a:lnTo>
                  <a:pt x="482" y="55"/>
                </a:lnTo>
                <a:lnTo>
                  <a:pt x="483" y="62"/>
                </a:lnTo>
                <a:lnTo>
                  <a:pt x="484" y="77"/>
                </a:lnTo>
                <a:lnTo>
                  <a:pt x="486" y="93"/>
                </a:lnTo>
                <a:lnTo>
                  <a:pt x="487" y="109"/>
                </a:lnTo>
                <a:lnTo>
                  <a:pt x="489" y="132"/>
                </a:lnTo>
                <a:lnTo>
                  <a:pt x="490" y="147"/>
                </a:lnTo>
                <a:lnTo>
                  <a:pt x="492" y="163"/>
                </a:lnTo>
                <a:lnTo>
                  <a:pt x="493" y="193"/>
                </a:lnTo>
                <a:lnTo>
                  <a:pt x="494" y="209"/>
                </a:lnTo>
                <a:lnTo>
                  <a:pt x="494" y="233"/>
                </a:lnTo>
                <a:lnTo>
                  <a:pt x="496" y="256"/>
                </a:lnTo>
                <a:lnTo>
                  <a:pt x="497" y="272"/>
                </a:lnTo>
                <a:lnTo>
                  <a:pt x="499" y="302"/>
                </a:lnTo>
                <a:lnTo>
                  <a:pt x="500" y="326"/>
                </a:lnTo>
                <a:lnTo>
                  <a:pt x="502" y="342"/>
                </a:lnTo>
                <a:lnTo>
                  <a:pt x="503" y="365"/>
                </a:lnTo>
                <a:lnTo>
                  <a:pt x="504" y="380"/>
                </a:lnTo>
                <a:lnTo>
                  <a:pt x="506" y="403"/>
                </a:lnTo>
                <a:lnTo>
                  <a:pt x="507" y="419"/>
                </a:lnTo>
                <a:lnTo>
                  <a:pt x="509" y="426"/>
                </a:lnTo>
                <a:lnTo>
                  <a:pt x="510" y="442"/>
                </a:lnTo>
                <a:lnTo>
                  <a:pt x="512" y="457"/>
                </a:lnTo>
                <a:lnTo>
                  <a:pt x="512" y="473"/>
                </a:lnTo>
                <a:lnTo>
                  <a:pt x="513" y="480"/>
                </a:lnTo>
                <a:lnTo>
                  <a:pt x="514" y="489"/>
                </a:lnTo>
                <a:lnTo>
                  <a:pt x="516" y="489"/>
                </a:lnTo>
                <a:lnTo>
                  <a:pt x="517" y="505"/>
                </a:lnTo>
                <a:lnTo>
                  <a:pt x="519" y="505"/>
                </a:lnTo>
                <a:lnTo>
                  <a:pt x="520" y="505"/>
                </a:lnTo>
                <a:lnTo>
                  <a:pt x="522" y="505"/>
                </a:lnTo>
                <a:lnTo>
                  <a:pt x="523" y="505"/>
                </a:lnTo>
                <a:lnTo>
                  <a:pt x="524" y="496"/>
                </a:lnTo>
                <a:lnTo>
                  <a:pt x="526" y="496"/>
                </a:lnTo>
                <a:lnTo>
                  <a:pt x="527" y="489"/>
                </a:lnTo>
                <a:lnTo>
                  <a:pt x="529" y="480"/>
                </a:lnTo>
                <a:lnTo>
                  <a:pt x="529" y="473"/>
                </a:lnTo>
                <a:lnTo>
                  <a:pt x="530" y="457"/>
                </a:lnTo>
                <a:lnTo>
                  <a:pt x="532" y="442"/>
                </a:lnTo>
                <a:lnTo>
                  <a:pt x="533" y="435"/>
                </a:lnTo>
                <a:lnTo>
                  <a:pt x="534" y="419"/>
                </a:lnTo>
                <a:lnTo>
                  <a:pt x="536" y="403"/>
                </a:lnTo>
                <a:lnTo>
                  <a:pt x="537" y="380"/>
                </a:lnTo>
                <a:lnTo>
                  <a:pt x="539" y="365"/>
                </a:lnTo>
                <a:lnTo>
                  <a:pt x="540" y="342"/>
                </a:lnTo>
                <a:lnTo>
                  <a:pt x="542" y="326"/>
                </a:lnTo>
                <a:lnTo>
                  <a:pt x="543" y="310"/>
                </a:lnTo>
                <a:lnTo>
                  <a:pt x="544" y="279"/>
                </a:lnTo>
                <a:lnTo>
                  <a:pt x="546" y="256"/>
                </a:lnTo>
                <a:lnTo>
                  <a:pt x="546" y="240"/>
                </a:lnTo>
                <a:lnTo>
                  <a:pt x="547" y="217"/>
                </a:lnTo>
                <a:lnTo>
                  <a:pt x="549" y="202"/>
                </a:lnTo>
                <a:lnTo>
                  <a:pt x="550" y="179"/>
                </a:lnTo>
                <a:lnTo>
                  <a:pt x="552" y="155"/>
                </a:lnTo>
                <a:lnTo>
                  <a:pt x="553" y="139"/>
                </a:lnTo>
                <a:lnTo>
                  <a:pt x="554" y="116"/>
                </a:lnTo>
                <a:lnTo>
                  <a:pt x="556" y="100"/>
                </a:lnTo>
                <a:lnTo>
                  <a:pt x="557" y="85"/>
                </a:lnTo>
                <a:lnTo>
                  <a:pt x="559" y="70"/>
                </a:lnTo>
                <a:lnTo>
                  <a:pt x="560" y="55"/>
                </a:lnTo>
                <a:lnTo>
                  <a:pt x="562" y="55"/>
                </a:lnTo>
                <a:lnTo>
                  <a:pt x="563" y="30"/>
                </a:lnTo>
                <a:lnTo>
                  <a:pt x="563" y="23"/>
                </a:lnTo>
                <a:lnTo>
                  <a:pt x="564" y="16"/>
                </a:lnTo>
                <a:lnTo>
                  <a:pt x="566" y="7"/>
                </a:lnTo>
                <a:lnTo>
                  <a:pt x="567" y="7"/>
                </a:lnTo>
                <a:lnTo>
                  <a:pt x="569" y="7"/>
                </a:lnTo>
                <a:lnTo>
                  <a:pt x="570" y="7"/>
                </a:lnTo>
                <a:lnTo>
                  <a:pt x="572" y="7"/>
                </a:lnTo>
                <a:lnTo>
                  <a:pt x="573" y="16"/>
                </a:lnTo>
                <a:lnTo>
                  <a:pt x="574" y="7"/>
                </a:lnTo>
                <a:lnTo>
                  <a:pt x="576" y="16"/>
                </a:lnTo>
                <a:lnTo>
                  <a:pt x="577" y="23"/>
                </a:lnTo>
                <a:lnTo>
                  <a:pt x="579" y="30"/>
                </a:lnTo>
                <a:lnTo>
                  <a:pt x="580" y="55"/>
                </a:lnTo>
                <a:lnTo>
                  <a:pt x="580" y="70"/>
                </a:lnTo>
                <a:lnTo>
                  <a:pt x="582" y="93"/>
                </a:lnTo>
                <a:lnTo>
                  <a:pt x="583" y="116"/>
                </a:lnTo>
                <a:lnTo>
                  <a:pt x="584" y="139"/>
                </a:lnTo>
                <a:lnTo>
                  <a:pt x="586" y="163"/>
                </a:lnTo>
                <a:lnTo>
                  <a:pt x="587" y="186"/>
                </a:lnTo>
                <a:lnTo>
                  <a:pt x="589" y="202"/>
                </a:lnTo>
                <a:lnTo>
                  <a:pt x="590" y="209"/>
                </a:lnTo>
                <a:lnTo>
                  <a:pt x="592" y="225"/>
                </a:lnTo>
                <a:lnTo>
                  <a:pt x="593" y="247"/>
                </a:lnTo>
                <a:lnTo>
                  <a:pt x="594" y="263"/>
                </a:lnTo>
                <a:lnTo>
                  <a:pt x="596" y="287"/>
                </a:lnTo>
                <a:lnTo>
                  <a:pt x="597" y="302"/>
                </a:lnTo>
                <a:lnTo>
                  <a:pt x="597" y="317"/>
                </a:lnTo>
                <a:lnTo>
                  <a:pt x="599" y="342"/>
                </a:lnTo>
                <a:lnTo>
                  <a:pt x="600" y="356"/>
                </a:lnTo>
                <a:lnTo>
                  <a:pt x="602" y="380"/>
                </a:lnTo>
                <a:lnTo>
                  <a:pt x="603" y="396"/>
                </a:lnTo>
                <a:lnTo>
                  <a:pt x="604" y="410"/>
                </a:lnTo>
                <a:lnTo>
                  <a:pt x="606" y="426"/>
                </a:lnTo>
                <a:lnTo>
                  <a:pt x="607" y="435"/>
                </a:lnTo>
                <a:lnTo>
                  <a:pt x="609" y="450"/>
                </a:lnTo>
                <a:lnTo>
                  <a:pt x="610" y="473"/>
                </a:lnTo>
                <a:lnTo>
                  <a:pt x="612" y="480"/>
                </a:lnTo>
                <a:lnTo>
                  <a:pt x="613" y="496"/>
                </a:lnTo>
                <a:lnTo>
                  <a:pt x="614" y="505"/>
                </a:lnTo>
                <a:lnTo>
                  <a:pt x="616" y="505"/>
                </a:lnTo>
                <a:lnTo>
                  <a:pt x="617" y="512"/>
                </a:lnTo>
                <a:lnTo>
                  <a:pt x="619" y="519"/>
                </a:lnTo>
                <a:lnTo>
                  <a:pt x="620" y="512"/>
                </a:lnTo>
                <a:lnTo>
                  <a:pt x="622" y="512"/>
                </a:lnTo>
                <a:lnTo>
                  <a:pt x="623" y="512"/>
                </a:lnTo>
                <a:lnTo>
                  <a:pt x="624" y="505"/>
                </a:lnTo>
                <a:lnTo>
                  <a:pt x="626" y="496"/>
                </a:lnTo>
                <a:lnTo>
                  <a:pt x="627" y="496"/>
                </a:lnTo>
                <a:lnTo>
                  <a:pt x="629" y="480"/>
                </a:lnTo>
                <a:lnTo>
                  <a:pt x="630" y="473"/>
                </a:lnTo>
                <a:lnTo>
                  <a:pt x="630" y="457"/>
                </a:lnTo>
                <a:lnTo>
                  <a:pt x="632" y="442"/>
                </a:lnTo>
                <a:lnTo>
                  <a:pt x="633" y="426"/>
                </a:lnTo>
                <a:lnTo>
                  <a:pt x="634" y="410"/>
                </a:lnTo>
                <a:lnTo>
                  <a:pt x="636" y="396"/>
                </a:lnTo>
                <a:lnTo>
                  <a:pt x="637" y="380"/>
                </a:lnTo>
                <a:lnTo>
                  <a:pt x="639" y="356"/>
                </a:lnTo>
                <a:lnTo>
                  <a:pt x="640" y="333"/>
                </a:lnTo>
                <a:lnTo>
                  <a:pt x="642" y="317"/>
                </a:lnTo>
                <a:lnTo>
                  <a:pt x="643" y="295"/>
                </a:lnTo>
                <a:lnTo>
                  <a:pt x="644" y="272"/>
                </a:lnTo>
                <a:lnTo>
                  <a:pt x="646" y="247"/>
                </a:lnTo>
                <a:lnTo>
                  <a:pt x="647" y="233"/>
                </a:lnTo>
                <a:lnTo>
                  <a:pt x="647" y="209"/>
                </a:lnTo>
                <a:lnTo>
                  <a:pt x="649" y="186"/>
                </a:lnTo>
                <a:lnTo>
                  <a:pt x="650" y="163"/>
                </a:lnTo>
                <a:lnTo>
                  <a:pt x="652" y="139"/>
                </a:lnTo>
                <a:lnTo>
                  <a:pt x="653" y="125"/>
                </a:lnTo>
                <a:lnTo>
                  <a:pt x="654" y="109"/>
                </a:lnTo>
                <a:lnTo>
                  <a:pt x="656" y="93"/>
                </a:lnTo>
                <a:lnTo>
                  <a:pt x="657" y="77"/>
                </a:lnTo>
                <a:lnTo>
                  <a:pt x="659" y="62"/>
                </a:lnTo>
                <a:lnTo>
                  <a:pt x="660" y="46"/>
                </a:lnTo>
              </a:path>
            </a:pathLst>
          </a:custGeom>
          <a:noFill/>
          <a:ln w="127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3" name="Freeform 3"/>
          <p:cNvSpPr>
            <a:spLocks/>
          </p:cNvSpPr>
          <p:nvPr/>
        </p:nvSpPr>
        <p:spPr bwMode="auto">
          <a:xfrm>
            <a:off x="1174750" y="1169988"/>
            <a:ext cx="8378825" cy="1731962"/>
          </a:xfrm>
          <a:custGeom>
            <a:avLst/>
            <a:gdLst>
              <a:gd name="T0" fmla="*/ 2147483646 w 668"/>
              <a:gd name="T1" fmla="*/ 2147483646 h 521"/>
              <a:gd name="T2" fmla="*/ 2147483646 w 668"/>
              <a:gd name="T3" fmla="*/ 2147483646 h 521"/>
              <a:gd name="T4" fmla="*/ 2147483646 w 668"/>
              <a:gd name="T5" fmla="*/ 2147483646 h 521"/>
              <a:gd name="T6" fmla="*/ 2147483646 w 668"/>
              <a:gd name="T7" fmla="*/ 2147483646 h 521"/>
              <a:gd name="T8" fmla="*/ 2147483646 w 668"/>
              <a:gd name="T9" fmla="*/ 2147483646 h 521"/>
              <a:gd name="T10" fmla="*/ 2147483646 w 668"/>
              <a:gd name="T11" fmla="*/ 2147483646 h 521"/>
              <a:gd name="T12" fmla="*/ 2147483646 w 668"/>
              <a:gd name="T13" fmla="*/ 2147483646 h 521"/>
              <a:gd name="T14" fmla="*/ 2147483646 w 668"/>
              <a:gd name="T15" fmla="*/ 2147483646 h 521"/>
              <a:gd name="T16" fmla="*/ 2147483646 w 668"/>
              <a:gd name="T17" fmla="*/ 2147483646 h 521"/>
              <a:gd name="T18" fmla="*/ 2147483646 w 668"/>
              <a:gd name="T19" fmla="*/ 2147483646 h 521"/>
              <a:gd name="T20" fmla="*/ 2147483646 w 668"/>
              <a:gd name="T21" fmla="*/ 2147483646 h 521"/>
              <a:gd name="T22" fmla="*/ 2147483646 w 668"/>
              <a:gd name="T23" fmla="*/ 2147483646 h 521"/>
              <a:gd name="T24" fmla="*/ 2147483646 w 668"/>
              <a:gd name="T25" fmla="*/ 2147483646 h 521"/>
              <a:gd name="T26" fmla="*/ 2147483646 w 668"/>
              <a:gd name="T27" fmla="*/ 2147483646 h 521"/>
              <a:gd name="T28" fmla="*/ 2147483646 w 668"/>
              <a:gd name="T29" fmla="*/ 2147483646 h 521"/>
              <a:gd name="T30" fmla="*/ 2147483646 w 668"/>
              <a:gd name="T31" fmla="*/ 2147483646 h 521"/>
              <a:gd name="T32" fmla="*/ 2147483646 w 668"/>
              <a:gd name="T33" fmla="*/ 2147483646 h 521"/>
              <a:gd name="T34" fmla="*/ 2147483646 w 668"/>
              <a:gd name="T35" fmla="*/ 2147483646 h 521"/>
              <a:gd name="T36" fmla="*/ 2147483646 w 668"/>
              <a:gd name="T37" fmla="*/ 2147483646 h 521"/>
              <a:gd name="T38" fmla="*/ 2147483646 w 668"/>
              <a:gd name="T39" fmla="*/ 2147483646 h 521"/>
              <a:gd name="T40" fmla="*/ 2147483646 w 668"/>
              <a:gd name="T41" fmla="*/ 2147483646 h 521"/>
              <a:gd name="T42" fmla="*/ 2147483646 w 668"/>
              <a:gd name="T43" fmla="*/ 2147483646 h 521"/>
              <a:gd name="T44" fmla="*/ 2147483646 w 668"/>
              <a:gd name="T45" fmla="*/ 2147483646 h 521"/>
              <a:gd name="T46" fmla="*/ 2147483646 w 668"/>
              <a:gd name="T47" fmla="*/ 2147483646 h 521"/>
              <a:gd name="T48" fmla="*/ 2147483646 w 668"/>
              <a:gd name="T49" fmla="*/ 2147483646 h 521"/>
              <a:gd name="T50" fmla="*/ 2147483646 w 668"/>
              <a:gd name="T51" fmla="*/ 2147483646 h 521"/>
              <a:gd name="T52" fmla="*/ 2147483646 w 668"/>
              <a:gd name="T53" fmla="*/ 2147483646 h 521"/>
              <a:gd name="T54" fmla="*/ 2147483646 w 668"/>
              <a:gd name="T55" fmla="*/ 2147483646 h 521"/>
              <a:gd name="T56" fmla="*/ 2147483646 w 668"/>
              <a:gd name="T57" fmla="*/ 2147483646 h 521"/>
              <a:gd name="T58" fmla="*/ 2147483646 w 668"/>
              <a:gd name="T59" fmla="*/ 2147483646 h 521"/>
              <a:gd name="T60" fmla="*/ 2147483646 w 668"/>
              <a:gd name="T61" fmla="*/ 2147483646 h 521"/>
              <a:gd name="T62" fmla="*/ 2147483646 w 668"/>
              <a:gd name="T63" fmla="*/ 2147483646 h 521"/>
              <a:gd name="T64" fmla="*/ 2147483646 w 668"/>
              <a:gd name="T65" fmla="*/ 2147483646 h 521"/>
              <a:gd name="T66" fmla="*/ 2147483646 w 668"/>
              <a:gd name="T67" fmla="*/ 2147483646 h 521"/>
              <a:gd name="T68" fmla="*/ 2147483646 w 668"/>
              <a:gd name="T69" fmla="*/ 2147483646 h 521"/>
              <a:gd name="T70" fmla="*/ 2147483646 w 668"/>
              <a:gd name="T71" fmla="*/ 2147483646 h 521"/>
              <a:gd name="T72" fmla="*/ 2147483646 w 668"/>
              <a:gd name="T73" fmla="*/ 2147483646 h 521"/>
              <a:gd name="T74" fmla="*/ 2147483646 w 668"/>
              <a:gd name="T75" fmla="*/ 2147483646 h 521"/>
              <a:gd name="T76" fmla="*/ 2147483646 w 668"/>
              <a:gd name="T77" fmla="*/ 2147483646 h 521"/>
              <a:gd name="T78" fmla="*/ 2147483646 w 668"/>
              <a:gd name="T79" fmla="*/ 2147483646 h 521"/>
              <a:gd name="T80" fmla="*/ 2147483646 w 668"/>
              <a:gd name="T81" fmla="*/ 2147483646 h 521"/>
              <a:gd name="T82" fmla="*/ 2147483646 w 668"/>
              <a:gd name="T83" fmla="*/ 2147483646 h 521"/>
              <a:gd name="T84" fmla="*/ 2147483646 w 668"/>
              <a:gd name="T85" fmla="*/ 2147483646 h 521"/>
              <a:gd name="T86" fmla="*/ 2147483646 w 668"/>
              <a:gd name="T87" fmla="*/ 2147483646 h 521"/>
              <a:gd name="T88" fmla="*/ 2147483646 w 668"/>
              <a:gd name="T89" fmla="*/ 2147483646 h 521"/>
              <a:gd name="T90" fmla="*/ 2147483646 w 668"/>
              <a:gd name="T91" fmla="*/ 2147483646 h 521"/>
              <a:gd name="T92" fmla="*/ 2147483646 w 668"/>
              <a:gd name="T93" fmla="*/ 2147483646 h 521"/>
              <a:gd name="T94" fmla="*/ 2147483646 w 668"/>
              <a:gd name="T95" fmla="*/ 2147483646 h 521"/>
              <a:gd name="T96" fmla="*/ 2147483646 w 668"/>
              <a:gd name="T97" fmla="*/ 2147483646 h 521"/>
              <a:gd name="T98" fmla="*/ 2147483646 w 668"/>
              <a:gd name="T99" fmla="*/ 2147483646 h 521"/>
              <a:gd name="T100" fmla="*/ 2147483646 w 668"/>
              <a:gd name="T101" fmla="*/ 2147483646 h 521"/>
              <a:gd name="T102" fmla="*/ 2147483646 w 668"/>
              <a:gd name="T103" fmla="*/ 2147483646 h 521"/>
              <a:gd name="T104" fmla="*/ 2147483646 w 668"/>
              <a:gd name="T105" fmla="*/ 2147483646 h 521"/>
              <a:gd name="T106" fmla="*/ 2147483646 w 668"/>
              <a:gd name="T107" fmla="*/ 2147483646 h 521"/>
              <a:gd name="T108" fmla="*/ 2147483646 w 668"/>
              <a:gd name="T109" fmla="*/ 2147483646 h 521"/>
              <a:gd name="T110" fmla="*/ 2147483646 w 668"/>
              <a:gd name="T111" fmla="*/ 2147483646 h 521"/>
              <a:gd name="T112" fmla="*/ 2147483646 w 668"/>
              <a:gd name="T113" fmla="*/ 2147483646 h 521"/>
              <a:gd name="T114" fmla="*/ 2147483646 w 668"/>
              <a:gd name="T115" fmla="*/ 2147483646 h 521"/>
              <a:gd name="T116" fmla="*/ 2147483646 w 668"/>
              <a:gd name="T117" fmla="*/ 2147483646 h 521"/>
              <a:gd name="T118" fmla="*/ 2147483646 w 668"/>
              <a:gd name="T119" fmla="*/ 2147483646 h 521"/>
              <a:gd name="T120" fmla="*/ 2147483646 w 668"/>
              <a:gd name="T121" fmla="*/ 2147483646 h 521"/>
              <a:gd name="T122" fmla="*/ 2147483646 w 668"/>
              <a:gd name="T123" fmla="*/ 2147483646 h 52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68" h="521">
                <a:moveTo>
                  <a:pt x="0" y="520"/>
                </a:moveTo>
                <a:lnTo>
                  <a:pt x="1" y="520"/>
                </a:lnTo>
                <a:lnTo>
                  <a:pt x="2" y="520"/>
                </a:lnTo>
                <a:lnTo>
                  <a:pt x="2" y="513"/>
                </a:lnTo>
                <a:lnTo>
                  <a:pt x="4" y="513"/>
                </a:lnTo>
                <a:lnTo>
                  <a:pt x="5" y="504"/>
                </a:lnTo>
                <a:lnTo>
                  <a:pt x="7" y="497"/>
                </a:lnTo>
                <a:lnTo>
                  <a:pt x="8" y="488"/>
                </a:lnTo>
                <a:lnTo>
                  <a:pt x="10" y="481"/>
                </a:lnTo>
                <a:lnTo>
                  <a:pt x="11" y="465"/>
                </a:lnTo>
                <a:lnTo>
                  <a:pt x="12" y="458"/>
                </a:lnTo>
                <a:lnTo>
                  <a:pt x="14" y="443"/>
                </a:lnTo>
                <a:lnTo>
                  <a:pt x="15" y="434"/>
                </a:lnTo>
                <a:lnTo>
                  <a:pt x="17" y="411"/>
                </a:lnTo>
                <a:lnTo>
                  <a:pt x="18" y="395"/>
                </a:lnTo>
                <a:lnTo>
                  <a:pt x="20" y="373"/>
                </a:lnTo>
                <a:lnTo>
                  <a:pt x="20" y="357"/>
                </a:lnTo>
                <a:lnTo>
                  <a:pt x="21" y="334"/>
                </a:lnTo>
                <a:lnTo>
                  <a:pt x="22" y="318"/>
                </a:lnTo>
                <a:lnTo>
                  <a:pt x="24" y="295"/>
                </a:lnTo>
                <a:lnTo>
                  <a:pt x="25" y="271"/>
                </a:lnTo>
                <a:lnTo>
                  <a:pt x="27" y="248"/>
                </a:lnTo>
                <a:lnTo>
                  <a:pt x="28" y="225"/>
                </a:lnTo>
                <a:lnTo>
                  <a:pt x="30" y="210"/>
                </a:lnTo>
                <a:lnTo>
                  <a:pt x="31" y="178"/>
                </a:lnTo>
                <a:lnTo>
                  <a:pt x="32" y="163"/>
                </a:lnTo>
                <a:lnTo>
                  <a:pt x="34" y="147"/>
                </a:lnTo>
                <a:lnTo>
                  <a:pt x="35" y="124"/>
                </a:lnTo>
                <a:lnTo>
                  <a:pt x="35" y="108"/>
                </a:lnTo>
                <a:lnTo>
                  <a:pt x="37" y="93"/>
                </a:lnTo>
                <a:lnTo>
                  <a:pt x="38" y="85"/>
                </a:lnTo>
                <a:lnTo>
                  <a:pt x="40" y="63"/>
                </a:lnTo>
                <a:lnTo>
                  <a:pt x="41" y="47"/>
                </a:lnTo>
                <a:lnTo>
                  <a:pt x="42" y="38"/>
                </a:lnTo>
                <a:lnTo>
                  <a:pt x="44" y="31"/>
                </a:lnTo>
                <a:lnTo>
                  <a:pt x="45" y="24"/>
                </a:lnTo>
                <a:lnTo>
                  <a:pt x="47" y="15"/>
                </a:lnTo>
                <a:lnTo>
                  <a:pt x="48" y="8"/>
                </a:lnTo>
                <a:lnTo>
                  <a:pt x="50" y="8"/>
                </a:lnTo>
                <a:lnTo>
                  <a:pt x="51" y="8"/>
                </a:lnTo>
                <a:lnTo>
                  <a:pt x="52" y="8"/>
                </a:lnTo>
                <a:lnTo>
                  <a:pt x="54" y="15"/>
                </a:lnTo>
                <a:lnTo>
                  <a:pt x="55" y="24"/>
                </a:lnTo>
                <a:lnTo>
                  <a:pt x="57" y="24"/>
                </a:lnTo>
                <a:lnTo>
                  <a:pt x="58" y="31"/>
                </a:lnTo>
                <a:lnTo>
                  <a:pt x="60" y="38"/>
                </a:lnTo>
                <a:lnTo>
                  <a:pt x="61" y="54"/>
                </a:lnTo>
                <a:lnTo>
                  <a:pt x="62" y="63"/>
                </a:lnTo>
                <a:lnTo>
                  <a:pt x="64" y="78"/>
                </a:lnTo>
                <a:lnTo>
                  <a:pt x="65" y="85"/>
                </a:lnTo>
                <a:lnTo>
                  <a:pt x="67" y="108"/>
                </a:lnTo>
                <a:lnTo>
                  <a:pt x="68" y="124"/>
                </a:lnTo>
                <a:lnTo>
                  <a:pt x="70" y="140"/>
                </a:lnTo>
                <a:lnTo>
                  <a:pt x="70" y="155"/>
                </a:lnTo>
                <a:lnTo>
                  <a:pt x="71" y="178"/>
                </a:lnTo>
                <a:lnTo>
                  <a:pt x="72" y="194"/>
                </a:lnTo>
                <a:lnTo>
                  <a:pt x="74" y="217"/>
                </a:lnTo>
                <a:lnTo>
                  <a:pt x="75" y="233"/>
                </a:lnTo>
                <a:lnTo>
                  <a:pt x="77" y="264"/>
                </a:lnTo>
                <a:lnTo>
                  <a:pt x="78" y="280"/>
                </a:lnTo>
                <a:lnTo>
                  <a:pt x="80" y="295"/>
                </a:lnTo>
                <a:lnTo>
                  <a:pt x="81" y="325"/>
                </a:lnTo>
                <a:lnTo>
                  <a:pt x="82" y="341"/>
                </a:lnTo>
                <a:lnTo>
                  <a:pt x="84" y="357"/>
                </a:lnTo>
                <a:lnTo>
                  <a:pt x="85" y="380"/>
                </a:lnTo>
                <a:lnTo>
                  <a:pt x="87" y="395"/>
                </a:lnTo>
                <a:lnTo>
                  <a:pt x="87" y="411"/>
                </a:lnTo>
                <a:lnTo>
                  <a:pt x="88" y="434"/>
                </a:lnTo>
                <a:lnTo>
                  <a:pt x="90" y="450"/>
                </a:lnTo>
                <a:lnTo>
                  <a:pt x="91" y="458"/>
                </a:lnTo>
                <a:lnTo>
                  <a:pt x="92" y="481"/>
                </a:lnTo>
                <a:lnTo>
                  <a:pt x="94" y="481"/>
                </a:lnTo>
                <a:lnTo>
                  <a:pt x="95" y="497"/>
                </a:lnTo>
                <a:lnTo>
                  <a:pt x="97" y="504"/>
                </a:lnTo>
                <a:lnTo>
                  <a:pt x="98" y="513"/>
                </a:lnTo>
                <a:lnTo>
                  <a:pt x="100" y="513"/>
                </a:lnTo>
                <a:lnTo>
                  <a:pt x="101" y="520"/>
                </a:lnTo>
                <a:lnTo>
                  <a:pt x="102" y="520"/>
                </a:lnTo>
                <a:lnTo>
                  <a:pt x="104" y="520"/>
                </a:lnTo>
                <a:lnTo>
                  <a:pt x="105" y="520"/>
                </a:lnTo>
                <a:lnTo>
                  <a:pt x="107" y="513"/>
                </a:lnTo>
                <a:lnTo>
                  <a:pt x="108" y="504"/>
                </a:lnTo>
                <a:lnTo>
                  <a:pt x="110" y="497"/>
                </a:lnTo>
                <a:lnTo>
                  <a:pt x="111" y="488"/>
                </a:lnTo>
                <a:lnTo>
                  <a:pt x="112" y="473"/>
                </a:lnTo>
                <a:lnTo>
                  <a:pt x="114" y="473"/>
                </a:lnTo>
                <a:lnTo>
                  <a:pt x="115" y="450"/>
                </a:lnTo>
                <a:lnTo>
                  <a:pt x="117" y="443"/>
                </a:lnTo>
                <a:lnTo>
                  <a:pt x="118" y="427"/>
                </a:lnTo>
                <a:lnTo>
                  <a:pt x="120" y="404"/>
                </a:lnTo>
                <a:lnTo>
                  <a:pt x="121" y="388"/>
                </a:lnTo>
                <a:lnTo>
                  <a:pt x="121" y="364"/>
                </a:lnTo>
                <a:lnTo>
                  <a:pt x="122" y="350"/>
                </a:lnTo>
                <a:lnTo>
                  <a:pt x="124" y="325"/>
                </a:lnTo>
                <a:lnTo>
                  <a:pt x="125" y="310"/>
                </a:lnTo>
                <a:lnTo>
                  <a:pt x="127" y="287"/>
                </a:lnTo>
                <a:lnTo>
                  <a:pt x="128" y="264"/>
                </a:lnTo>
                <a:lnTo>
                  <a:pt x="130" y="241"/>
                </a:lnTo>
                <a:lnTo>
                  <a:pt x="131" y="225"/>
                </a:lnTo>
                <a:lnTo>
                  <a:pt x="132" y="201"/>
                </a:lnTo>
                <a:lnTo>
                  <a:pt x="134" y="178"/>
                </a:lnTo>
                <a:lnTo>
                  <a:pt x="135" y="163"/>
                </a:lnTo>
                <a:lnTo>
                  <a:pt x="137" y="140"/>
                </a:lnTo>
                <a:lnTo>
                  <a:pt x="138" y="117"/>
                </a:lnTo>
                <a:lnTo>
                  <a:pt x="138" y="101"/>
                </a:lnTo>
                <a:lnTo>
                  <a:pt x="140" y="85"/>
                </a:lnTo>
                <a:lnTo>
                  <a:pt x="141" y="78"/>
                </a:lnTo>
                <a:lnTo>
                  <a:pt x="142" y="63"/>
                </a:lnTo>
                <a:lnTo>
                  <a:pt x="144" y="38"/>
                </a:lnTo>
                <a:lnTo>
                  <a:pt x="145" y="38"/>
                </a:lnTo>
                <a:lnTo>
                  <a:pt x="147" y="31"/>
                </a:lnTo>
                <a:lnTo>
                  <a:pt x="148" y="15"/>
                </a:lnTo>
                <a:lnTo>
                  <a:pt x="150" y="15"/>
                </a:lnTo>
                <a:lnTo>
                  <a:pt x="151" y="8"/>
                </a:lnTo>
                <a:lnTo>
                  <a:pt x="152" y="8"/>
                </a:lnTo>
                <a:lnTo>
                  <a:pt x="154" y="8"/>
                </a:lnTo>
                <a:lnTo>
                  <a:pt x="155" y="8"/>
                </a:lnTo>
                <a:lnTo>
                  <a:pt x="157" y="8"/>
                </a:lnTo>
                <a:lnTo>
                  <a:pt x="158" y="15"/>
                </a:lnTo>
                <a:lnTo>
                  <a:pt x="160" y="24"/>
                </a:lnTo>
                <a:lnTo>
                  <a:pt x="161" y="38"/>
                </a:lnTo>
                <a:lnTo>
                  <a:pt x="162" y="38"/>
                </a:lnTo>
                <a:lnTo>
                  <a:pt x="164" y="54"/>
                </a:lnTo>
                <a:lnTo>
                  <a:pt x="165" y="63"/>
                </a:lnTo>
                <a:lnTo>
                  <a:pt x="167" y="78"/>
                </a:lnTo>
                <a:lnTo>
                  <a:pt x="168" y="93"/>
                </a:lnTo>
                <a:lnTo>
                  <a:pt x="170" y="108"/>
                </a:lnTo>
                <a:lnTo>
                  <a:pt x="171" y="124"/>
                </a:lnTo>
                <a:lnTo>
                  <a:pt x="172" y="133"/>
                </a:lnTo>
                <a:lnTo>
                  <a:pt x="172" y="155"/>
                </a:lnTo>
                <a:lnTo>
                  <a:pt x="174" y="171"/>
                </a:lnTo>
                <a:lnTo>
                  <a:pt x="175" y="194"/>
                </a:lnTo>
                <a:lnTo>
                  <a:pt x="177" y="210"/>
                </a:lnTo>
                <a:lnTo>
                  <a:pt x="178" y="233"/>
                </a:lnTo>
                <a:lnTo>
                  <a:pt x="180" y="255"/>
                </a:lnTo>
                <a:lnTo>
                  <a:pt x="181" y="280"/>
                </a:lnTo>
                <a:lnTo>
                  <a:pt x="182" y="295"/>
                </a:lnTo>
                <a:lnTo>
                  <a:pt x="184" y="318"/>
                </a:lnTo>
                <a:lnTo>
                  <a:pt x="185" y="341"/>
                </a:lnTo>
                <a:lnTo>
                  <a:pt x="187" y="357"/>
                </a:lnTo>
                <a:lnTo>
                  <a:pt x="188" y="380"/>
                </a:lnTo>
                <a:lnTo>
                  <a:pt x="188" y="404"/>
                </a:lnTo>
                <a:lnTo>
                  <a:pt x="190" y="418"/>
                </a:lnTo>
                <a:lnTo>
                  <a:pt x="191" y="427"/>
                </a:lnTo>
                <a:lnTo>
                  <a:pt x="192" y="450"/>
                </a:lnTo>
                <a:lnTo>
                  <a:pt x="194" y="465"/>
                </a:lnTo>
                <a:lnTo>
                  <a:pt x="195" y="481"/>
                </a:lnTo>
                <a:lnTo>
                  <a:pt x="197" y="488"/>
                </a:lnTo>
                <a:lnTo>
                  <a:pt x="198" y="497"/>
                </a:lnTo>
                <a:lnTo>
                  <a:pt x="200" y="497"/>
                </a:lnTo>
                <a:lnTo>
                  <a:pt x="201" y="504"/>
                </a:lnTo>
                <a:lnTo>
                  <a:pt x="202" y="513"/>
                </a:lnTo>
                <a:lnTo>
                  <a:pt x="204" y="513"/>
                </a:lnTo>
                <a:lnTo>
                  <a:pt x="205" y="513"/>
                </a:lnTo>
                <a:lnTo>
                  <a:pt x="207" y="513"/>
                </a:lnTo>
                <a:lnTo>
                  <a:pt x="208" y="513"/>
                </a:lnTo>
                <a:lnTo>
                  <a:pt x="210" y="497"/>
                </a:lnTo>
                <a:lnTo>
                  <a:pt x="211" y="497"/>
                </a:lnTo>
                <a:lnTo>
                  <a:pt x="212" y="481"/>
                </a:lnTo>
                <a:lnTo>
                  <a:pt x="214" y="473"/>
                </a:lnTo>
                <a:lnTo>
                  <a:pt x="215" y="458"/>
                </a:lnTo>
                <a:lnTo>
                  <a:pt x="217" y="450"/>
                </a:lnTo>
                <a:lnTo>
                  <a:pt x="218" y="427"/>
                </a:lnTo>
                <a:lnTo>
                  <a:pt x="220" y="418"/>
                </a:lnTo>
                <a:lnTo>
                  <a:pt x="221" y="404"/>
                </a:lnTo>
                <a:lnTo>
                  <a:pt x="222" y="388"/>
                </a:lnTo>
                <a:lnTo>
                  <a:pt x="222" y="364"/>
                </a:lnTo>
                <a:lnTo>
                  <a:pt x="224" y="341"/>
                </a:lnTo>
                <a:lnTo>
                  <a:pt x="225" y="325"/>
                </a:lnTo>
                <a:lnTo>
                  <a:pt x="227" y="310"/>
                </a:lnTo>
                <a:lnTo>
                  <a:pt x="228" y="287"/>
                </a:lnTo>
                <a:lnTo>
                  <a:pt x="230" y="264"/>
                </a:lnTo>
                <a:lnTo>
                  <a:pt x="231" y="248"/>
                </a:lnTo>
                <a:lnTo>
                  <a:pt x="232" y="217"/>
                </a:lnTo>
                <a:lnTo>
                  <a:pt x="234" y="201"/>
                </a:lnTo>
                <a:lnTo>
                  <a:pt x="235" y="178"/>
                </a:lnTo>
                <a:lnTo>
                  <a:pt x="237" y="163"/>
                </a:lnTo>
                <a:lnTo>
                  <a:pt x="238" y="140"/>
                </a:lnTo>
                <a:lnTo>
                  <a:pt x="240" y="124"/>
                </a:lnTo>
                <a:lnTo>
                  <a:pt x="240" y="108"/>
                </a:lnTo>
                <a:lnTo>
                  <a:pt x="241" y="85"/>
                </a:lnTo>
                <a:lnTo>
                  <a:pt x="242" y="78"/>
                </a:lnTo>
                <a:lnTo>
                  <a:pt x="244" y="63"/>
                </a:lnTo>
                <a:lnTo>
                  <a:pt x="245" y="47"/>
                </a:lnTo>
                <a:lnTo>
                  <a:pt x="247" y="38"/>
                </a:lnTo>
                <a:lnTo>
                  <a:pt x="248" y="31"/>
                </a:lnTo>
                <a:lnTo>
                  <a:pt x="250" y="15"/>
                </a:lnTo>
                <a:lnTo>
                  <a:pt x="251" y="15"/>
                </a:lnTo>
                <a:lnTo>
                  <a:pt x="252" y="8"/>
                </a:lnTo>
                <a:lnTo>
                  <a:pt x="254" y="8"/>
                </a:lnTo>
                <a:lnTo>
                  <a:pt x="255" y="8"/>
                </a:lnTo>
                <a:lnTo>
                  <a:pt x="257" y="8"/>
                </a:lnTo>
                <a:lnTo>
                  <a:pt x="258" y="8"/>
                </a:lnTo>
                <a:lnTo>
                  <a:pt x="260" y="15"/>
                </a:lnTo>
                <a:lnTo>
                  <a:pt x="261" y="24"/>
                </a:lnTo>
                <a:lnTo>
                  <a:pt x="262" y="31"/>
                </a:lnTo>
                <a:lnTo>
                  <a:pt x="264" y="31"/>
                </a:lnTo>
                <a:lnTo>
                  <a:pt x="265" y="47"/>
                </a:lnTo>
                <a:lnTo>
                  <a:pt x="267" y="63"/>
                </a:lnTo>
                <a:lnTo>
                  <a:pt x="268" y="70"/>
                </a:lnTo>
                <a:lnTo>
                  <a:pt x="270" y="85"/>
                </a:lnTo>
                <a:lnTo>
                  <a:pt x="271" y="101"/>
                </a:lnTo>
                <a:lnTo>
                  <a:pt x="272" y="117"/>
                </a:lnTo>
                <a:lnTo>
                  <a:pt x="274" y="133"/>
                </a:lnTo>
                <a:lnTo>
                  <a:pt x="274" y="155"/>
                </a:lnTo>
                <a:lnTo>
                  <a:pt x="275" y="178"/>
                </a:lnTo>
                <a:lnTo>
                  <a:pt x="277" y="194"/>
                </a:lnTo>
                <a:lnTo>
                  <a:pt x="278" y="217"/>
                </a:lnTo>
                <a:lnTo>
                  <a:pt x="280" y="233"/>
                </a:lnTo>
                <a:lnTo>
                  <a:pt x="281" y="255"/>
                </a:lnTo>
                <a:lnTo>
                  <a:pt x="282" y="287"/>
                </a:lnTo>
                <a:lnTo>
                  <a:pt x="284" y="303"/>
                </a:lnTo>
                <a:lnTo>
                  <a:pt x="285" y="318"/>
                </a:lnTo>
                <a:lnTo>
                  <a:pt x="287" y="341"/>
                </a:lnTo>
                <a:lnTo>
                  <a:pt x="288" y="364"/>
                </a:lnTo>
                <a:lnTo>
                  <a:pt x="290" y="388"/>
                </a:lnTo>
                <a:lnTo>
                  <a:pt x="291" y="404"/>
                </a:lnTo>
                <a:lnTo>
                  <a:pt x="291" y="418"/>
                </a:lnTo>
                <a:lnTo>
                  <a:pt x="292" y="434"/>
                </a:lnTo>
                <a:lnTo>
                  <a:pt x="294" y="450"/>
                </a:lnTo>
                <a:lnTo>
                  <a:pt x="295" y="458"/>
                </a:lnTo>
                <a:lnTo>
                  <a:pt x="297" y="473"/>
                </a:lnTo>
                <a:lnTo>
                  <a:pt x="298" y="488"/>
                </a:lnTo>
                <a:lnTo>
                  <a:pt x="300" y="488"/>
                </a:lnTo>
                <a:lnTo>
                  <a:pt x="301" y="497"/>
                </a:lnTo>
                <a:lnTo>
                  <a:pt x="302" y="513"/>
                </a:lnTo>
                <a:lnTo>
                  <a:pt x="304" y="513"/>
                </a:lnTo>
                <a:lnTo>
                  <a:pt x="305" y="520"/>
                </a:lnTo>
                <a:lnTo>
                  <a:pt x="307" y="513"/>
                </a:lnTo>
                <a:lnTo>
                  <a:pt x="308" y="513"/>
                </a:lnTo>
                <a:lnTo>
                  <a:pt x="308" y="504"/>
                </a:lnTo>
                <a:lnTo>
                  <a:pt x="310" y="504"/>
                </a:lnTo>
                <a:lnTo>
                  <a:pt x="311" y="497"/>
                </a:lnTo>
                <a:lnTo>
                  <a:pt x="312" y="497"/>
                </a:lnTo>
                <a:lnTo>
                  <a:pt x="314" y="473"/>
                </a:lnTo>
                <a:lnTo>
                  <a:pt x="315" y="473"/>
                </a:lnTo>
                <a:lnTo>
                  <a:pt x="317" y="450"/>
                </a:lnTo>
                <a:lnTo>
                  <a:pt x="318" y="443"/>
                </a:lnTo>
                <a:lnTo>
                  <a:pt x="320" y="427"/>
                </a:lnTo>
                <a:lnTo>
                  <a:pt x="321" y="418"/>
                </a:lnTo>
                <a:lnTo>
                  <a:pt x="322" y="388"/>
                </a:lnTo>
                <a:lnTo>
                  <a:pt x="324" y="380"/>
                </a:lnTo>
                <a:lnTo>
                  <a:pt x="325" y="357"/>
                </a:lnTo>
                <a:lnTo>
                  <a:pt x="325" y="341"/>
                </a:lnTo>
                <a:lnTo>
                  <a:pt x="327" y="318"/>
                </a:lnTo>
                <a:lnTo>
                  <a:pt x="328" y="303"/>
                </a:lnTo>
                <a:lnTo>
                  <a:pt x="330" y="271"/>
                </a:lnTo>
                <a:lnTo>
                  <a:pt x="331" y="248"/>
                </a:lnTo>
                <a:lnTo>
                  <a:pt x="332" y="225"/>
                </a:lnTo>
                <a:lnTo>
                  <a:pt x="334" y="217"/>
                </a:lnTo>
                <a:lnTo>
                  <a:pt x="335" y="194"/>
                </a:lnTo>
                <a:lnTo>
                  <a:pt x="337" y="171"/>
                </a:lnTo>
                <a:lnTo>
                  <a:pt x="338" y="147"/>
                </a:lnTo>
                <a:lnTo>
                  <a:pt x="340" y="133"/>
                </a:lnTo>
                <a:lnTo>
                  <a:pt x="341" y="108"/>
                </a:lnTo>
                <a:lnTo>
                  <a:pt x="341" y="101"/>
                </a:lnTo>
                <a:lnTo>
                  <a:pt x="342" y="78"/>
                </a:lnTo>
                <a:lnTo>
                  <a:pt x="344" y="70"/>
                </a:lnTo>
                <a:lnTo>
                  <a:pt x="345" y="54"/>
                </a:lnTo>
                <a:lnTo>
                  <a:pt x="347" y="38"/>
                </a:lnTo>
                <a:lnTo>
                  <a:pt x="348" y="38"/>
                </a:lnTo>
                <a:lnTo>
                  <a:pt x="350" y="24"/>
                </a:lnTo>
                <a:lnTo>
                  <a:pt x="351" y="15"/>
                </a:lnTo>
                <a:lnTo>
                  <a:pt x="352" y="8"/>
                </a:lnTo>
                <a:lnTo>
                  <a:pt x="354" y="8"/>
                </a:lnTo>
                <a:lnTo>
                  <a:pt x="355" y="8"/>
                </a:lnTo>
                <a:lnTo>
                  <a:pt x="357" y="8"/>
                </a:lnTo>
                <a:lnTo>
                  <a:pt x="358" y="0"/>
                </a:lnTo>
                <a:lnTo>
                  <a:pt x="358" y="8"/>
                </a:lnTo>
                <a:lnTo>
                  <a:pt x="360" y="8"/>
                </a:lnTo>
                <a:lnTo>
                  <a:pt x="361" y="8"/>
                </a:lnTo>
                <a:lnTo>
                  <a:pt x="362" y="31"/>
                </a:lnTo>
                <a:lnTo>
                  <a:pt x="364" y="24"/>
                </a:lnTo>
                <a:lnTo>
                  <a:pt x="365" y="38"/>
                </a:lnTo>
                <a:lnTo>
                  <a:pt x="367" y="47"/>
                </a:lnTo>
                <a:lnTo>
                  <a:pt x="368" y="63"/>
                </a:lnTo>
                <a:lnTo>
                  <a:pt x="370" y="78"/>
                </a:lnTo>
                <a:lnTo>
                  <a:pt x="371" y="101"/>
                </a:lnTo>
                <a:lnTo>
                  <a:pt x="372" y="108"/>
                </a:lnTo>
                <a:lnTo>
                  <a:pt x="374" y="124"/>
                </a:lnTo>
                <a:lnTo>
                  <a:pt x="375" y="147"/>
                </a:lnTo>
                <a:lnTo>
                  <a:pt x="375" y="163"/>
                </a:lnTo>
                <a:lnTo>
                  <a:pt x="377" y="187"/>
                </a:lnTo>
                <a:lnTo>
                  <a:pt x="378" y="201"/>
                </a:lnTo>
                <a:lnTo>
                  <a:pt x="380" y="225"/>
                </a:lnTo>
                <a:lnTo>
                  <a:pt x="381" y="241"/>
                </a:lnTo>
                <a:lnTo>
                  <a:pt x="382" y="271"/>
                </a:lnTo>
                <a:lnTo>
                  <a:pt x="384" y="295"/>
                </a:lnTo>
                <a:lnTo>
                  <a:pt x="385" y="318"/>
                </a:lnTo>
                <a:lnTo>
                  <a:pt x="387" y="341"/>
                </a:lnTo>
                <a:lnTo>
                  <a:pt x="388" y="357"/>
                </a:lnTo>
                <a:lnTo>
                  <a:pt x="390" y="380"/>
                </a:lnTo>
                <a:lnTo>
                  <a:pt x="391" y="395"/>
                </a:lnTo>
                <a:lnTo>
                  <a:pt x="392" y="418"/>
                </a:lnTo>
                <a:lnTo>
                  <a:pt x="392" y="434"/>
                </a:lnTo>
                <a:lnTo>
                  <a:pt x="394" y="450"/>
                </a:lnTo>
                <a:lnTo>
                  <a:pt x="395" y="458"/>
                </a:lnTo>
                <a:lnTo>
                  <a:pt x="397" y="473"/>
                </a:lnTo>
                <a:lnTo>
                  <a:pt x="398" y="488"/>
                </a:lnTo>
                <a:lnTo>
                  <a:pt x="400" y="497"/>
                </a:lnTo>
                <a:lnTo>
                  <a:pt x="401" y="497"/>
                </a:lnTo>
                <a:lnTo>
                  <a:pt x="402" y="504"/>
                </a:lnTo>
                <a:lnTo>
                  <a:pt x="404" y="513"/>
                </a:lnTo>
                <a:lnTo>
                  <a:pt x="405" y="513"/>
                </a:lnTo>
                <a:lnTo>
                  <a:pt x="407" y="520"/>
                </a:lnTo>
                <a:lnTo>
                  <a:pt x="408" y="513"/>
                </a:lnTo>
                <a:lnTo>
                  <a:pt x="410" y="520"/>
                </a:lnTo>
                <a:lnTo>
                  <a:pt x="410" y="504"/>
                </a:lnTo>
                <a:lnTo>
                  <a:pt x="411" y="497"/>
                </a:lnTo>
                <a:lnTo>
                  <a:pt x="412" y="497"/>
                </a:lnTo>
                <a:lnTo>
                  <a:pt x="414" y="488"/>
                </a:lnTo>
                <a:lnTo>
                  <a:pt x="415" y="473"/>
                </a:lnTo>
                <a:lnTo>
                  <a:pt x="417" y="465"/>
                </a:lnTo>
                <a:lnTo>
                  <a:pt x="418" y="450"/>
                </a:lnTo>
                <a:lnTo>
                  <a:pt x="420" y="443"/>
                </a:lnTo>
                <a:lnTo>
                  <a:pt x="421" y="427"/>
                </a:lnTo>
                <a:lnTo>
                  <a:pt x="422" y="411"/>
                </a:lnTo>
                <a:lnTo>
                  <a:pt x="424" y="388"/>
                </a:lnTo>
                <a:lnTo>
                  <a:pt x="425" y="373"/>
                </a:lnTo>
                <a:lnTo>
                  <a:pt x="427" y="350"/>
                </a:lnTo>
                <a:lnTo>
                  <a:pt x="427" y="334"/>
                </a:lnTo>
                <a:lnTo>
                  <a:pt x="428" y="303"/>
                </a:lnTo>
                <a:lnTo>
                  <a:pt x="430" y="287"/>
                </a:lnTo>
                <a:lnTo>
                  <a:pt x="431" y="264"/>
                </a:lnTo>
                <a:lnTo>
                  <a:pt x="432" y="248"/>
                </a:lnTo>
                <a:lnTo>
                  <a:pt x="434" y="225"/>
                </a:lnTo>
                <a:lnTo>
                  <a:pt x="435" y="225"/>
                </a:lnTo>
                <a:lnTo>
                  <a:pt x="437" y="210"/>
                </a:lnTo>
                <a:lnTo>
                  <a:pt x="438" y="187"/>
                </a:lnTo>
                <a:lnTo>
                  <a:pt x="440" y="171"/>
                </a:lnTo>
                <a:lnTo>
                  <a:pt x="441" y="155"/>
                </a:lnTo>
                <a:lnTo>
                  <a:pt x="442" y="140"/>
                </a:lnTo>
                <a:lnTo>
                  <a:pt x="444" y="117"/>
                </a:lnTo>
                <a:lnTo>
                  <a:pt x="444" y="101"/>
                </a:lnTo>
                <a:lnTo>
                  <a:pt x="445" y="93"/>
                </a:lnTo>
                <a:lnTo>
                  <a:pt x="447" y="70"/>
                </a:lnTo>
                <a:lnTo>
                  <a:pt x="448" y="63"/>
                </a:lnTo>
                <a:lnTo>
                  <a:pt x="450" y="47"/>
                </a:lnTo>
                <a:lnTo>
                  <a:pt x="451" y="38"/>
                </a:lnTo>
                <a:lnTo>
                  <a:pt x="452" y="31"/>
                </a:lnTo>
                <a:lnTo>
                  <a:pt x="454" y="24"/>
                </a:lnTo>
                <a:lnTo>
                  <a:pt x="455" y="24"/>
                </a:lnTo>
                <a:lnTo>
                  <a:pt x="457" y="15"/>
                </a:lnTo>
                <a:lnTo>
                  <a:pt x="458" y="15"/>
                </a:lnTo>
                <a:lnTo>
                  <a:pt x="460" y="24"/>
                </a:lnTo>
                <a:lnTo>
                  <a:pt x="461" y="24"/>
                </a:lnTo>
                <a:lnTo>
                  <a:pt x="462" y="31"/>
                </a:lnTo>
                <a:lnTo>
                  <a:pt x="464" y="38"/>
                </a:lnTo>
                <a:lnTo>
                  <a:pt x="465" y="47"/>
                </a:lnTo>
                <a:lnTo>
                  <a:pt x="467" y="54"/>
                </a:lnTo>
                <a:lnTo>
                  <a:pt x="468" y="70"/>
                </a:lnTo>
                <a:lnTo>
                  <a:pt x="470" y="78"/>
                </a:lnTo>
                <a:lnTo>
                  <a:pt x="471" y="93"/>
                </a:lnTo>
                <a:lnTo>
                  <a:pt x="472" y="101"/>
                </a:lnTo>
                <a:lnTo>
                  <a:pt x="474" y="117"/>
                </a:lnTo>
                <a:lnTo>
                  <a:pt x="475" y="140"/>
                </a:lnTo>
                <a:lnTo>
                  <a:pt x="477" y="163"/>
                </a:lnTo>
                <a:lnTo>
                  <a:pt x="478" y="178"/>
                </a:lnTo>
                <a:lnTo>
                  <a:pt x="478" y="187"/>
                </a:lnTo>
                <a:lnTo>
                  <a:pt x="480" y="217"/>
                </a:lnTo>
                <a:lnTo>
                  <a:pt x="481" y="233"/>
                </a:lnTo>
                <a:lnTo>
                  <a:pt x="482" y="255"/>
                </a:lnTo>
                <a:lnTo>
                  <a:pt x="484" y="271"/>
                </a:lnTo>
                <a:lnTo>
                  <a:pt x="485" y="295"/>
                </a:lnTo>
                <a:lnTo>
                  <a:pt x="487" y="318"/>
                </a:lnTo>
                <a:lnTo>
                  <a:pt x="488" y="341"/>
                </a:lnTo>
                <a:lnTo>
                  <a:pt x="490" y="364"/>
                </a:lnTo>
                <a:lnTo>
                  <a:pt x="491" y="380"/>
                </a:lnTo>
                <a:lnTo>
                  <a:pt x="492" y="395"/>
                </a:lnTo>
                <a:lnTo>
                  <a:pt x="494" y="411"/>
                </a:lnTo>
                <a:lnTo>
                  <a:pt x="494" y="427"/>
                </a:lnTo>
                <a:lnTo>
                  <a:pt x="495" y="443"/>
                </a:lnTo>
                <a:lnTo>
                  <a:pt x="497" y="458"/>
                </a:lnTo>
                <a:lnTo>
                  <a:pt x="498" y="473"/>
                </a:lnTo>
                <a:lnTo>
                  <a:pt x="500" y="481"/>
                </a:lnTo>
                <a:lnTo>
                  <a:pt x="501" y="488"/>
                </a:lnTo>
                <a:lnTo>
                  <a:pt x="502" y="504"/>
                </a:lnTo>
                <a:lnTo>
                  <a:pt x="504" y="497"/>
                </a:lnTo>
                <a:lnTo>
                  <a:pt x="505" y="513"/>
                </a:lnTo>
                <a:lnTo>
                  <a:pt x="507" y="513"/>
                </a:lnTo>
                <a:lnTo>
                  <a:pt x="508" y="513"/>
                </a:lnTo>
                <a:lnTo>
                  <a:pt x="510" y="513"/>
                </a:lnTo>
                <a:lnTo>
                  <a:pt x="511" y="513"/>
                </a:lnTo>
                <a:lnTo>
                  <a:pt x="511" y="504"/>
                </a:lnTo>
                <a:lnTo>
                  <a:pt x="512" y="497"/>
                </a:lnTo>
                <a:lnTo>
                  <a:pt x="514" y="497"/>
                </a:lnTo>
                <a:lnTo>
                  <a:pt x="515" y="488"/>
                </a:lnTo>
                <a:lnTo>
                  <a:pt x="517" y="465"/>
                </a:lnTo>
                <a:lnTo>
                  <a:pt x="518" y="465"/>
                </a:lnTo>
                <a:lnTo>
                  <a:pt x="520" y="458"/>
                </a:lnTo>
                <a:lnTo>
                  <a:pt x="521" y="434"/>
                </a:lnTo>
                <a:lnTo>
                  <a:pt x="522" y="427"/>
                </a:lnTo>
                <a:lnTo>
                  <a:pt x="524" y="404"/>
                </a:lnTo>
                <a:lnTo>
                  <a:pt x="525" y="388"/>
                </a:lnTo>
                <a:lnTo>
                  <a:pt x="527" y="364"/>
                </a:lnTo>
                <a:lnTo>
                  <a:pt x="528" y="350"/>
                </a:lnTo>
                <a:lnTo>
                  <a:pt x="528" y="325"/>
                </a:lnTo>
                <a:lnTo>
                  <a:pt x="530" y="303"/>
                </a:lnTo>
                <a:lnTo>
                  <a:pt x="531" y="287"/>
                </a:lnTo>
                <a:lnTo>
                  <a:pt x="532" y="255"/>
                </a:lnTo>
                <a:lnTo>
                  <a:pt x="534" y="241"/>
                </a:lnTo>
                <a:lnTo>
                  <a:pt x="535" y="217"/>
                </a:lnTo>
                <a:lnTo>
                  <a:pt x="537" y="201"/>
                </a:lnTo>
                <a:lnTo>
                  <a:pt x="538" y="178"/>
                </a:lnTo>
                <a:lnTo>
                  <a:pt x="540" y="163"/>
                </a:lnTo>
                <a:lnTo>
                  <a:pt x="541" y="140"/>
                </a:lnTo>
                <a:lnTo>
                  <a:pt x="542" y="124"/>
                </a:lnTo>
                <a:lnTo>
                  <a:pt x="544" y="108"/>
                </a:lnTo>
                <a:lnTo>
                  <a:pt x="545" y="93"/>
                </a:lnTo>
                <a:lnTo>
                  <a:pt x="545" y="78"/>
                </a:lnTo>
                <a:lnTo>
                  <a:pt x="547" y="63"/>
                </a:lnTo>
                <a:lnTo>
                  <a:pt x="548" y="47"/>
                </a:lnTo>
                <a:lnTo>
                  <a:pt x="550" y="38"/>
                </a:lnTo>
                <a:lnTo>
                  <a:pt x="551" y="31"/>
                </a:lnTo>
                <a:lnTo>
                  <a:pt x="552" y="24"/>
                </a:lnTo>
                <a:lnTo>
                  <a:pt x="554" y="24"/>
                </a:lnTo>
                <a:lnTo>
                  <a:pt x="555" y="15"/>
                </a:lnTo>
                <a:lnTo>
                  <a:pt x="557" y="15"/>
                </a:lnTo>
                <a:lnTo>
                  <a:pt x="558" y="15"/>
                </a:lnTo>
                <a:lnTo>
                  <a:pt x="560" y="15"/>
                </a:lnTo>
                <a:lnTo>
                  <a:pt x="561" y="15"/>
                </a:lnTo>
                <a:lnTo>
                  <a:pt x="562" y="24"/>
                </a:lnTo>
                <a:lnTo>
                  <a:pt x="562" y="31"/>
                </a:lnTo>
                <a:lnTo>
                  <a:pt x="564" y="38"/>
                </a:lnTo>
                <a:lnTo>
                  <a:pt x="565" y="47"/>
                </a:lnTo>
                <a:lnTo>
                  <a:pt x="567" y="54"/>
                </a:lnTo>
                <a:lnTo>
                  <a:pt x="568" y="70"/>
                </a:lnTo>
                <a:lnTo>
                  <a:pt x="570" y="78"/>
                </a:lnTo>
                <a:lnTo>
                  <a:pt x="571" y="93"/>
                </a:lnTo>
                <a:lnTo>
                  <a:pt x="572" y="108"/>
                </a:lnTo>
                <a:lnTo>
                  <a:pt x="574" y="124"/>
                </a:lnTo>
                <a:lnTo>
                  <a:pt x="575" y="140"/>
                </a:lnTo>
                <a:lnTo>
                  <a:pt x="577" y="163"/>
                </a:lnTo>
                <a:lnTo>
                  <a:pt x="578" y="178"/>
                </a:lnTo>
                <a:lnTo>
                  <a:pt x="580" y="194"/>
                </a:lnTo>
                <a:lnTo>
                  <a:pt x="580" y="217"/>
                </a:lnTo>
                <a:lnTo>
                  <a:pt x="581" y="241"/>
                </a:lnTo>
                <a:lnTo>
                  <a:pt x="582" y="264"/>
                </a:lnTo>
                <a:lnTo>
                  <a:pt x="584" y="280"/>
                </a:lnTo>
                <a:lnTo>
                  <a:pt x="585" y="295"/>
                </a:lnTo>
                <a:lnTo>
                  <a:pt x="587" y="318"/>
                </a:lnTo>
                <a:lnTo>
                  <a:pt x="588" y="334"/>
                </a:lnTo>
                <a:lnTo>
                  <a:pt x="590" y="357"/>
                </a:lnTo>
                <a:lnTo>
                  <a:pt x="591" y="373"/>
                </a:lnTo>
                <a:lnTo>
                  <a:pt x="592" y="388"/>
                </a:lnTo>
                <a:lnTo>
                  <a:pt x="594" y="411"/>
                </a:lnTo>
                <a:lnTo>
                  <a:pt x="595" y="434"/>
                </a:lnTo>
                <a:lnTo>
                  <a:pt x="597" y="443"/>
                </a:lnTo>
                <a:lnTo>
                  <a:pt x="597" y="458"/>
                </a:lnTo>
                <a:lnTo>
                  <a:pt x="598" y="465"/>
                </a:lnTo>
                <a:lnTo>
                  <a:pt x="600" y="488"/>
                </a:lnTo>
                <a:lnTo>
                  <a:pt x="601" y="497"/>
                </a:lnTo>
                <a:lnTo>
                  <a:pt x="602" y="504"/>
                </a:lnTo>
                <a:lnTo>
                  <a:pt x="604" y="504"/>
                </a:lnTo>
                <a:lnTo>
                  <a:pt x="605" y="513"/>
                </a:lnTo>
                <a:lnTo>
                  <a:pt x="607" y="520"/>
                </a:lnTo>
                <a:lnTo>
                  <a:pt x="608" y="520"/>
                </a:lnTo>
                <a:lnTo>
                  <a:pt x="610" y="520"/>
                </a:lnTo>
                <a:lnTo>
                  <a:pt x="611" y="520"/>
                </a:lnTo>
                <a:lnTo>
                  <a:pt x="612" y="520"/>
                </a:lnTo>
                <a:lnTo>
                  <a:pt x="614" y="513"/>
                </a:lnTo>
                <a:lnTo>
                  <a:pt x="615" y="497"/>
                </a:lnTo>
                <a:lnTo>
                  <a:pt x="617" y="497"/>
                </a:lnTo>
                <a:lnTo>
                  <a:pt x="618" y="488"/>
                </a:lnTo>
                <a:lnTo>
                  <a:pt x="620" y="473"/>
                </a:lnTo>
                <a:lnTo>
                  <a:pt x="621" y="465"/>
                </a:lnTo>
                <a:lnTo>
                  <a:pt x="622" y="450"/>
                </a:lnTo>
                <a:lnTo>
                  <a:pt x="624" y="434"/>
                </a:lnTo>
                <a:lnTo>
                  <a:pt x="625" y="418"/>
                </a:lnTo>
                <a:lnTo>
                  <a:pt x="627" y="395"/>
                </a:lnTo>
                <a:lnTo>
                  <a:pt x="628" y="380"/>
                </a:lnTo>
                <a:lnTo>
                  <a:pt x="630" y="357"/>
                </a:lnTo>
                <a:lnTo>
                  <a:pt x="630" y="334"/>
                </a:lnTo>
                <a:lnTo>
                  <a:pt x="631" y="318"/>
                </a:lnTo>
                <a:lnTo>
                  <a:pt x="632" y="295"/>
                </a:lnTo>
                <a:lnTo>
                  <a:pt x="634" y="271"/>
                </a:lnTo>
                <a:lnTo>
                  <a:pt x="635" y="248"/>
                </a:lnTo>
                <a:lnTo>
                  <a:pt x="637" y="233"/>
                </a:lnTo>
                <a:lnTo>
                  <a:pt x="638" y="210"/>
                </a:lnTo>
                <a:lnTo>
                  <a:pt x="640" y="187"/>
                </a:lnTo>
                <a:lnTo>
                  <a:pt x="641" y="171"/>
                </a:lnTo>
                <a:lnTo>
                  <a:pt x="642" y="147"/>
                </a:lnTo>
                <a:lnTo>
                  <a:pt x="644" y="133"/>
                </a:lnTo>
                <a:lnTo>
                  <a:pt x="645" y="108"/>
                </a:lnTo>
                <a:lnTo>
                  <a:pt x="647" y="93"/>
                </a:lnTo>
                <a:lnTo>
                  <a:pt x="647" y="78"/>
                </a:lnTo>
                <a:lnTo>
                  <a:pt x="648" y="63"/>
                </a:lnTo>
                <a:lnTo>
                  <a:pt x="650" y="54"/>
                </a:lnTo>
                <a:lnTo>
                  <a:pt x="651" y="47"/>
                </a:lnTo>
                <a:lnTo>
                  <a:pt x="652" y="31"/>
                </a:lnTo>
                <a:lnTo>
                  <a:pt x="654" y="24"/>
                </a:lnTo>
                <a:lnTo>
                  <a:pt x="655" y="15"/>
                </a:lnTo>
                <a:lnTo>
                  <a:pt x="657" y="15"/>
                </a:lnTo>
                <a:lnTo>
                  <a:pt x="658" y="15"/>
                </a:lnTo>
                <a:lnTo>
                  <a:pt x="660" y="8"/>
                </a:lnTo>
                <a:lnTo>
                  <a:pt x="661" y="8"/>
                </a:lnTo>
                <a:lnTo>
                  <a:pt x="662" y="15"/>
                </a:lnTo>
                <a:lnTo>
                  <a:pt x="664" y="15"/>
                </a:lnTo>
                <a:lnTo>
                  <a:pt x="665" y="24"/>
                </a:lnTo>
                <a:lnTo>
                  <a:pt x="667" y="31"/>
                </a:lnTo>
              </a:path>
            </a:pathLst>
          </a:custGeom>
          <a:noFill/>
          <a:ln w="12700" cap="rnd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176338" y="2036763"/>
            <a:ext cx="68500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1190625" y="2065338"/>
            <a:ext cx="2089150" cy="36195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3265488" y="5635625"/>
            <a:ext cx="58785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Freeform 8"/>
          <p:cNvSpPr>
            <a:spLocks/>
          </p:cNvSpPr>
          <p:nvPr/>
        </p:nvSpPr>
        <p:spPr bwMode="auto">
          <a:xfrm>
            <a:off x="3811588" y="4737100"/>
            <a:ext cx="3100387" cy="1728788"/>
          </a:xfrm>
          <a:custGeom>
            <a:avLst/>
            <a:gdLst>
              <a:gd name="T0" fmla="*/ 2147483646 w 661"/>
              <a:gd name="T1" fmla="*/ 2147483646 h 520"/>
              <a:gd name="T2" fmla="*/ 2147483646 w 661"/>
              <a:gd name="T3" fmla="*/ 2147483646 h 520"/>
              <a:gd name="T4" fmla="*/ 2147483646 w 661"/>
              <a:gd name="T5" fmla="*/ 2147483646 h 520"/>
              <a:gd name="T6" fmla="*/ 2147483646 w 661"/>
              <a:gd name="T7" fmla="*/ 2147483646 h 520"/>
              <a:gd name="T8" fmla="*/ 2147483646 w 661"/>
              <a:gd name="T9" fmla="*/ 2147483646 h 520"/>
              <a:gd name="T10" fmla="*/ 2147483646 w 661"/>
              <a:gd name="T11" fmla="*/ 2147483646 h 520"/>
              <a:gd name="T12" fmla="*/ 2147483646 w 661"/>
              <a:gd name="T13" fmla="*/ 2147483646 h 520"/>
              <a:gd name="T14" fmla="*/ 2147483646 w 661"/>
              <a:gd name="T15" fmla="*/ 2147483646 h 520"/>
              <a:gd name="T16" fmla="*/ 2147483646 w 661"/>
              <a:gd name="T17" fmla="*/ 2147483646 h 520"/>
              <a:gd name="T18" fmla="*/ 2147483646 w 661"/>
              <a:gd name="T19" fmla="*/ 2147483646 h 520"/>
              <a:gd name="T20" fmla="*/ 2147483646 w 661"/>
              <a:gd name="T21" fmla="*/ 2147483646 h 520"/>
              <a:gd name="T22" fmla="*/ 2147483646 w 661"/>
              <a:gd name="T23" fmla="*/ 2147483646 h 520"/>
              <a:gd name="T24" fmla="*/ 2147483646 w 661"/>
              <a:gd name="T25" fmla="*/ 2147483646 h 520"/>
              <a:gd name="T26" fmla="*/ 2147483646 w 661"/>
              <a:gd name="T27" fmla="*/ 2147483646 h 520"/>
              <a:gd name="T28" fmla="*/ 2147483646 w 661"/>
              <a:gd name="T29" fmla="*/ 2147483646 h 520"/>
              <a:gd name="T30" fmla="*/ 2147483646 w 661"/>
              <a:gd name="T31" fmla="*/ 2147483646 h 520"/>
              <a:gd name="T32" fmla="*/ 2147483646 w 661"/>
              <a:gd name="T33" fmla="*/ 2147483646 h 520"/>
              <a:gd name="T34" fmla="*/ 2147483646 w 661"/>
              <a:gd name="T35" fmla="*/ 2147483646 h 520"/>
              <a:gd name="T36" fmla="*/ 2147483646 w 661"/>
              <a:gd name="T37" fmla="*/ 2147483646 h 520"/>
              <a:gd name="T38" fmla="*/ 2147483646 w 661"/>
              <a:gd name="T39" fmla="*/ 2147483646 h 520"/>
              <a:gd name="T40" fmla="*/ 2147483646 w 661"/>
              <a:gd name="T41" fmla="*/ 2147483646 h 520"/>
              <a:gd name="T42" fmla="*/ 2147483646 w 661"/>
              <a:gd name="T43" fmla="*/ 2147483646 h 520"/>
              <a:gd name="T44" fmla="*/ 2147483646 w 661"/>
              <a:gd name="T45" fmla="*/ 2147483646 h 520"/>
              <a:gd name="T46" fmla="*/ 2147483646 w 661"/>
              <a:gd name="T47" fmla="*/ 2147483646 h 520"/>
              <a:gd name="T48" fmla="*/ 2147483646 w 661"/>
              <a:gd name="T49" fmla="*/ 0 h 520"/>
              <a:gd name="T50" fmla="*/ 2147483646 w 661"/>
              <a:gd name="T51" fmla="*/ 2147483646 h 520"/>
              <a:gd name="T52" fmla="*/ 2147483646 w 661"/>
              <a:gd name="T53" fmla="*/ 2147483646 h 520"/>
              <a:gd name="T54" fmla="*/ 2147483646 w 661"/>
              <a:gd name="T55" fmla="*/ 2147483646 h 520"/>
              <a:gd name="T56" fmla="*/ 2147483646 w 661"/>
              <a:gd name="T57" fmla="*/ 2147483646 h 520"/>
              <a:gd name="T58" fmla="*/ 2147483646 w 661"/>
              <a:gd name="T59" fmla="*/ 2147483646 h 520"/>
              <a:gd name="T60" fmla="*/ 2147483646 w 661"/>
              <a:gd name="T61" fmla="*/ 2147483646 h 520"/>
              <a:gd name="T62" fmla="*/ 2147483646 w 661"/>
              <a:gd name="T63" fmla="*/ 2147483646 h 520"/>
              <a:gd name="T64" fmla="*/ 2147483646 w 661"/>
              <a:gd name="T65" fmla="*/ 2147483646 h 520"/>
              <a:gd name="T66" fmla="*/ 2147483646 w 661"/>
              <a:gd name="T67" fmla="*/ 2147483646 h 520"/>
              <a:gd name="T68" fmla="*/ 2147483646 w 661"/>
              <a:gd name="T69" fmla="*/ 2147483646 h 520"/>
              <a:gd name="T70" fmla="*/ 2147483646 w 661"/>
              <a:gd name="T71" fmla="*/ 2147483646 h 520"/>
              <a:gd name="T72" fmla="*/ 2147483646 w 661"/>
              <a:gd name="T73" fmla="*/ 2147483646 h 520"/>
              <a:gd name="T74" fmla="*/ 2147483646 w 661"/>
              <a:gd name="T75" fmla="*/ 2147483646 h 520"/>
              <a:gd name="T76" fmla="*/ 2147483646 w 661"/>
              <a:gd name="T77" fmla="*/ 2147483646 h 520"/>
              <a:gd name="T78" fmla="*/ 2147483646 w 661"/>
              <a:gd name="T79" fmla="*/ 2147483646 h 520"/>
              <a:gd name="T80" fmla="*/ 2147483646 w 661"/>
              <a:gd name="T81" fmla="*/ 2147483646 h 520"/>
              <a:gd name="T82" fmla="*/ 2147483646 w 661"/>
              <a:gd name="T83" fmla="*/ 2147483646 h 520"/>
              <a:gd name="T84" fmla="*/ 2147483646 w 661"/>
              <a:gd name="T85" fmla="*/ 2147483646 h 520"/>
              <a:gd name="T86" fmla="*/ 2147483646 w 661"/>
              <a:gd name="T87" fmla="*/ 2147483646 h 520"/>
              <a:gd name="T88" fmla="*/ 2147483646 w 661"/>
              <a:gd name="T89" fmla="*/ 0 h 520"/>
              <a:gd name="T90" fmla="*/ 2147483646 w 661"/>
              <a:gd name="T91" fmla="*/ 2147483646 h 520"/>
              <a:gd name="T92" fmla="*/ 2147483646 w 661"/>
              <a:gd name="T93" fmla="*/ 2147483646 h 520"/>
              <a:gd name="T94" fmla="*/ 2147483646 w 661"/>
              <a:gd name="T95" fmla="*/ 2147483646 h 520"/>
              <a:gd name="T96" fmla="*/ 2147483646 w 661"/>
              <a:gd name="T97" fmla="*/ 2147483646 h 520"/>
              <a:gd name="T98" fmla="*/ 2147483646 w 661"/>
              <a:gd name="T99" fmla="*/ 2147483646 h 520"/>
              <a:gd name="T100" fmla="*/ 2147483646 w 661"/>
              <a:gd name="T101" fmla="*/ 2147483646 h 520"/>
              <a:gd name="T102" fmla="*/ 2147483646 w 661"/>
              <a:gd name="T103" fmla="*/ 2147483646 h 520"/>
              <a:gd name="T104" fmla="*/ 2147483646 w 661"/>
              <a:gd name="T105" fmla="*/ 2147483646 h 520"/>
              <a:gd name="T106" fmla="*/ 2147483646 w 661"/>
              <a:gd name="T107" fmla="*/ 2147483646 h 520"/>
              <a:gd name="T108" fmla="*/ 2147483646 w 661"/>
              <a:gd name="T109" fmla="*/ 2147483646 h 520"/>
              <a:gd name="T110" fmla="*/ 2147483646 w 661"/>
              <a:gd name="T111" fmla="*/ 2147483646 h 520"/>
              <a:gd name="T112" fmla="*/ 2147483646 w 661"/>
              <a:gd name="T113" fmla="*/ 2147483646 h 520"/>
              <a:gd name="T114" fmla="*/ 2147483646 w 661"/>
              <a:gd name="T115" fmla="*/ 2147483646 h 520"/>
              <a:gd name="T116" fmla="*/ 2147483646 w 661"/>
              <a:gd name="T117" fmla="*/ 2147483646 h 520"/>
              <a:gd name="T118" fmla="*/ 2147483646 w 661"/>
              <a:gd name="T119" fmla="*/ 2147483646 h 520"/>
              <a:gd name="T120" fmla="*/ 2147483646 w 661"/>
              <a:gd name="T121" fmla="*/ 2147483646 h 520"/>
              <a:gd name="T122" fmla="*/ 2147483646 w 661"/>
              <a:gd name="T123" fmla="*/ 2147483646 h 52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61" h="520">
                <a:moveTo>
                  <a:pt x="0" y="419"/>
                </a:moveTo>
                <a:lnTo>
                  <a:pt x="2" y="435"/>
                </a:lnTo>
                <a:lnTo>
                  <a:pt x="3" y="450"/>
                </a:lnTo>
                <a:lnTo>
                  <a:pt x="3" y="465"/>
                </a:lnTo>
                <a:lnTo>
                  <a:pt x="4" y="473"/>
                </a:lnTo>
                <a:lnTo>
                  <a:pt x="6" y="489"/>
                </a:lnTo>
                <a:lnTo>
                  <a:pt x="7" y="489"/>
                </a:lnTo>
                <a:lnTo>
                  <a:pt x="9" y="496"/>
                </a:lnTo>
                <a:lnTo>
                  <a:pt x="10" y="505"/>
                </a:lnTo>
                <a:lnTo>
                  <a:pt x="12" y="505"/>
                </a:lnTo>
                <a:lnTo>
                  <a:pt x="13" y="505"/>
                </a:lnTo>
                <a:lnTo>
                  <a:pt x="14" y="505"/>
                </a:lnTo>
                <a:lnTo>
                  <a:pt x="16" y="505"/>
                </a:lnTo>
                <a:lnTo>
                  <a:pt x="17" y="505"/>
                </a:lnTo>
                <a:lnTo>
                  <a:pt x="19" y="496"/>
                </a:lnTo>
                <a:lnTo>
                  <a:pt x="19" y="489"/>
                </a:lnTo>
                <a:lnTo>
                  <a:pt x="20" y="480"/>
                </a:lnTo>
                <a:lnTo>
                  <a:pt x="22" y="473"/>
                </a:lnTo>
                <a:lnTo>
                  <a:pt x="23" y="457"/>
                </a:lnTo>
                <a:lnTo>
                  <a:pt x="24" y="442"/>
                </a:lnTo>
                <a:lnTo>
                  <a:pt x="26" y="435"/>
                </a:lnTo>
                <a:lnTo>
                  <a:pt x="27" y="410"/>
                </a:lnTo>
                <a:lnTo>
                  <a:pt x="29" y="403"/>
                </a:lnTo>
                <a:lnTo>
                  <a:pt x="30" y="380"/>
                </a:lnTo>
                <a:lnTo>
                  <a:pt x="32" y="365"/>
                </a:lnTo>
                <a:lnTo>
                  <a:pt x="33" y="342"/>
                </a:lnTo>
                <a:lnTo>
                  <a:pt x="34" y="326"/>
                </a:lnTo>
                <a:lnTo>
                  <a:pt x="36" y="310"/>
                </a:lnTo>
                <a:lnTo>
                  <a:pt x="36" y="279"/>
                </a:lnTo>
                <a:lnTo>
                  <a:pt x="37" y="256"/>
                </a:lnTo>
                <a:lnTo>
                  <a:pt x="39" y="240"/>
                </a:lnTo>
                <a:lnTo>
                  <a:pt x="40" y="209"/>
                </a:lnTo>
                <a:lnTo>
                  <a:pt x="42" y="193"/>
                </a:lnTo>
                <a:lnTo>
                  <a:pt x="43" y="170"/>
                </a:lnTo>
                <a:lnTo>
                  <a:pt x="44" y="155"/>
                </a:lnTo>
                <a:lnTo>
                  <a:pt x="46" y="139"/>
                </a:lnTo>
                <a:lnTo>
                  <a:pt x="47" y="116"/>
                </a:lnTo>
                <a:lnTo>
                  <a:pt x="49" y="93"/>
                </a:lnTo>
                <a:lnTo>
                  <a:pt x="50" y="85"/>
                </a:lnTo>
                <a:lnTo>
                  <a:pt x="52" y="62"/>
                </a:lnTo>
                <a:lnTo>
                  <a:pt x="53" y="46"/>
                </a:lnTo>
                <a:lnTo>
                  <a:pt x="53" y="39"/>
                </a:lnTo>
                <a:lnTo>
                  <a:pt x="54" y="23"/>
                </a:lnTo>
                <a:lnTo>
                  <a:pt x="56" y="16"/>
                </a:lnTo>
                <a:lnTo>
                  <a:pt x="57" y="23"/>
                </a:lnTo>
                <a:lnTo>
                  <a:pt x="59" y="7"/>
                </a:lnTo>
                <a:lnTo>
                  <a:pt x="60" y="16"/>
                </a:lnTo>
                <a:lnTo>
                  <a:pt x="62" y="7"/>
                </a:lnTo>
                <a:lnTo>
                  <a:pt x="63" y="7"/>
                </a:lnTo>
                <a:lnTo>
                  <a:pt x="64" y="7"/>
                </a:lnTo>
                <a:lnTo>
                  <a:pt x="66" y="7"/>
                </a:lnTo>
                <a:lnTo>
                  <a:pt x="67" y="16"/>
                </a:lnTo>
                <a:lnTo>
                  <a:pt x="69" y="16"/>
                </a:lnTo>
                <a:lnTo>
                  <a:pt x="70" y="23"/>
                </a:lnTo>
                <a:lnTo>
                  <a:pt x="70" y="39"/>
                </a:lnTo>
                <a:lnTo>
                  <a:pt x="72" y="46"/>
                </a:lnTo>
                <a:lnTo>
                  <a:pt x="73" y="62"/>
                </a:lnTo>
                <a:lnTo>
                  <a:pt x="74" y="70"/>
                </a:lnTo>
                <a:lnTo>
                  <a:pt x="76" y="93"/>
                </a:lnTo>
                <a:lnTo>
                  <a:pt x="77" y="109"/>
                </a:lnTo>
                <a:lnTo>
                  <a:pt x="79" y="116"/>
                </a:lnTo>
                <a:lnTo>
                  <a:pt x="80" y="139"/>
                </a:lnTo>
                <a:lnTo>
                  <a:pt x="82" y="155"/>
                </a:lnTo>
                <a:lnTo>
                  <a:pt x="83" y="170"/>
                </a:lnTo>
                <a:lnTo>
                  <a:pt x="84" y="193"/>
                </a:lnTo>
                <a:lnTo>
                  <a:pt x="86" y="217"/>
                </a:lnTo>
                <a:lnTo>
                  <a:pt x="87" y="233"/>
                </a:lnTo>
                <a:lnTo>
                  <a:pt x="87" y="263"/>
                </a:lnTo>
                <a:lnTo>
                  <a:pt x="89" y="272"/>
                </a:lnTo>
                <a:lnTo>
                  <a:pt x="90" y="295"/>
                </a:lnTo>
                <a:lnTo>
                  <a:pt x="92" y="317"/>
                </a:lnTo>
                <a:lnTo>
                  <a:pt x="93" y="333"/>
                </a:lnTo>
                <a:lnTo>
                  <a:pt x="94" y="349"/>
                </a:lnTo>
                <a:lnTo>
                  <a:pt x="96" y="380"/>
                </a:lnTo>
                <a:lnTo>
                  <a:pt x="97" y="387"/>
                </a:lnTo>
                <a:lnTo>
                  <a:pt x="99" y="410"/>
                </a:lnTo>
                <a:lnTo>
                  <a:pt x="100" y="426"/>
                </a:lnTo>
                <a:lnTo>
                  <a:pt x="102" y="435"/>
                </a:lnTo>
                <a:lnTo>
                  <a:pt x="103" y="450"/>
                </a:lnTo>
                <a:lnTo>
                  <a:pt x="104" y="465"/>
                </a:lnTo>
                <a:lnTo>
                  <a:pt x="104" y="473"/>
                </a:lnTo>
                <a:lnTo>
                  <a:pt x="106" y="489"/>
                </a:lnTo>
                <a:lnTo>
                  <a:pt x="107" y="496"/>
                </a:lnTo>
                <a:lnTo>
                  <a:pt x="109" y="505"/>
                </a:lnTo>
                <a:lnTo>
                  <a:pt x="110" y="505"/>
                </a:lnTo>
                <a:lnTo>
                  <a:pt x="112" y="505"/>
                </a:lnTo>
                <a:lnTo>
                  <a:pt x="113" y="505"/>
                </a:lnTo>
                <a:lnTo>
                  <a:pt x="114" y="512"/>
                </a:lnTo>
                <a:lnTo>
                  <a:pt x="116" y="505"/>
                </a:lnTo>
                <a:lnTo>
                  <a:pt x="117" y="512"/>
                </a:lnTo>
                <a:lnTo>
                  <a:pt x="119" y="505"/>
                </a:lnTo>
                <a:lnTo>
                  <a:pt x="120" y="505"/>
                </a:lnTo>
                <a:lnTo>
                  <a:pt x="122" y="496"/>
                </a:lnTo>
                <a:lnTo>
                  <a:pt x="122" y="489"/>
                </a:lnTo>
                <a:lnTo>
                  <a:pt x="123" y="473"/>
                </a:lnTo>
                <a:lnTo>
                  <a:pt x="124" y="473"/>
                </a:lnTo>
                <a:lnTo>
                  <a:pt x="126" y="450"/>
                </a:lnTo>
                <a:lnTo>
                  <a:pt x="127" y="442"/>
                </a:lnTo>
                <a:lnTo>
                  <a:pt x="129" y="426"/>
                </a:lnTo>
                <a:lnTo>
                  <a:pt x="130" y="410"/>
                </a:lnTo>
                <a:lnTo>
                  <a:pt x="132" y="387"/>
                </a:lnTo>
                <a:lnTo>
                  <a:pt x="133" y="372"/>
                </a:lnTo>
                <a:lnTo>
                  <a:pt x="134" y="356"/>
                </a:lnTo>
                <a:lnTo>
                  <a:pt x="136" y="333"/>
                </a:lnTo>
                <a:lnTo>
                  <a:pt x="137" y="317"/>
                </a:lnTo>
                <a:lnTo>
                  <a:pt x="139" y="295"/>
                </a:lnTo>
                <a:lnTo>
                  <a:pt x="139" y="272"/>
                </a:lnTo>
                <a:lnTo>
                  <a:pt x="140" y="247"/>
                </a:lnTo>
                <a:lnTo>
                  <a:pt x="142" y="225"/>
                </a:lnTo>
                <a:lnTo>
                  <a:pt x="143" y="202"/>
                </a:lnTo>
                <a:lnTo>
                  <a:pt x="144" y="186"/>
                </a:lnTo>
                <a:lnTo>
                  <a:pt x="146" y="163"/>
                </a:lnTo>
                <a:lnTo>
                  <a:pt x="147" y="139"/>
                </a:lnTo>
                <a:lnTo>
                  <a:pt x="149" y="125"/>
                </a:lnTo>
                <a:lnTo>
                  <a:pt x="150" y="109"/>
                </a:lnTo>
                <a:lnTo>
                  <a:pt x="152" y="93"/>
                </a:lnTo>
                <a:lnTo>
                  <a:pt x="153" y="70"/>
                </a:lnTo>
                <a:lnTo>
                  <a:pt x="154" y="62"/>
                </a:lnTo>
                <a:lnTo>
                  <a:pt x="156" y="39"/>
                </a:lnTo>
                <a:lnTo>
                  <a:pt x="156" y="30"/>
                </a:lnTo>
                <a:lnTo>
                  <a:pt x="157" y="23"/>
                </a:lnTo>
                <a:lnTo>
                  <a:pt x="159" y="16"/>
                </a:lnTo>
                <a:lnTo>
                  <a:pt x="160" y="16"/>
                </a:lnTo>
                <a:lnTo>
                  <a:pt x="162" y="7"/>
                </a:lnTo>
                <a:lnTo>
                  <a:pt x="163" y="7"/>
                </a:lnTo>
                <a:lnTo>
                  <a:pt x="164" y="7"/>
                </a:lnTo>
                <a:lnTo>
                  <a:pt x="166" y="0"/>
                </a:lnTo>
                <a:lnTo>
                  <a:pt x="167" y="7"/>
                </a:lnTo>
                <a:lnTo>
                  <a:pt x="169" y="7"/>
                </a:lnTo>
                <a:lnTo>
                  <a:pt x="170" y="16"/>
                </a:lnTo>
                <a:lnTo>
                  <a:pt x="172" y="16"/>
                </a:lnTo>
                <a:lnTo>
                  <a:pt x="172" y="30"/>
                </a:lnTo>
                <a:lnTo>
                  <a:pt x="173" y="30"/>
                </a:lnTo>
                <a:lnTo>
                  <a:pt x="174" y="46"/>
                </a:lnTo>
                <a:lnTo>
                  <a:pt x="176" y="62"/>
                </a:lnTo>
                <a:lnTo>
                  <a:pt x="177" y="70"/>
                </a:lnTo>
                <a:lnTo>
                  <a:pt x="179" y="93"/>
                </a:lnTo>
                <a:lnTo>
                  <a:pt x="180" y="100"/>
                </a:lnTo>
                <a:lnTo>
                  <a:pt x="182" y="125"/>
                </a:lnTo>
                <a:lnTo>
                  <a:pt x="183" y="139"/>
                </a:lnTo>
                <a:lnTo>
                  <a:pt x="184" y="163"/>
                </a:lnTo>
                <a:lnTo>
                  <a:pt x="186" y="179"/>
                </a:lnTo>
                <a:lnTo>
                  <a:pt x="187" y="193"/>
                </a:lnTo>
                <a:lnTo>
                  <a:pt x="189" y="217"/>
                </a:lnTo>
                <a:lnTo>
                  <a:pt x="189" y="240"/>
                </a:lnTo>
                <a:lnTo>
                  <a:pt x="190" y="256"/>
                </a:lnTo>
                <a:lnTo>
                  <a:pt x="192" y="279"/>
                </a:lnTo>
                <a:lnTo>
                  <a:pt x="193" y="295"/>
                </a:lnTo>
                <a:lnTo>
                  <a:pt x="194" y="317"/>
                </a:lnTo>
                <a:lnTo>
                  <a:pt x="196" y="342"/>
                </a:lnTo>
                <a:lnTo>
                  <a:pt x="197" y="365"/>
                </a:lnTo>
                <a:lnTo>
                  <a:pt x="199" y="380"/>
                </a:lnTo>
                <a:lnTo>
                  <a:pt x="200" y="396"/>
                </a:lnTo>
                <a:lnTo>
                  <a:pt x="202" y="410"/>
                </a:lnTo>
                <a:lnTo>
                  <a:pt x="203" y="426"/>
                </a:lnTo>
                <a:lnTo>
                  <a:pt x="204" y="450"/>
                </a:lnTo>
                <a:lnTo>
                  <a:pt x="206" y="457"/>
                </a:lnTo>
                <a:lnTo>
                  <a:pt x="206" y="465"/>
                </a:lnTo>
                <a:lnTo>
                  <a:pt x="207" y="480"/>
                </a:lnTo>
                <a:lnTo>
                  <a:pt x="209" y="489"/>
                </a:lnTo>
                <a:lnTo>
                  <a:pt x="210" y="489"/>
                </a:lnTo>
                <a:lnTo>
                  <a:pt x="212" y="496"/>
                </a:lnTo>
                <a:lnTo>
                  <a:pt x="213" y="505"/>
                </a:lnTo>
                <a:lnTo>
                  <a:pt x="214" y="512"/>
                </a:lnTo>
                <a:lnTo>
                  <a:pt x="216" y="505"/>
                </a:lnTo>
                <a:lnTo>
                  <a:pt x="217" y="512"/>
                </a:lnTo>
                <a:lnTo>
                  <a:pt x="219" y="505"/>
                </a:lnTo>
                <a:lnTo>
                  <a:pt x="220" y="505"/>
                </a:lnTo>
                <a:lnTo>
                  <a:pt x="222" y="496"/>
                </a:lnTo>
                <a:lnTo>
                  <a:pt x="223" y="496"/>
                </a:lnTo>
                <a:lnTo>
                  <a:pt x="224" y="480"/>
                </a:lnTo>
                <a:lnTo>
                  <a:pt x="226" y="473"/>
                </a:lnTo>
                <a:lnTo>
                  <a:pt x="227" y="450"/>
                </a:lnTo>
                <a:lnTo>
                  <a:pt x="229" y="442"/>
                </a:lnTo>
                <a:lnTo>
                  <a:pt x="230" y="426"/>
                </a:lnTo>
                <a:lnTo>
                  <a:pt x="232" y="410"/>
                </a:lnTo>
                <a:lnTo>
                  <a:pt x="233" y="396"/>
                </a:lnTo>
                <a:lnTo>
                  <a:pt x="234" y="380"/>
                </a:lnTo>
                <a:lnTo>
                  <a:pt x="236" y="356"/>
                </a:lnTo>
                <a:lnTo>
                  <a:pt x="237" y="342"/>
                </a:lnTo>
                <a:lnTo>
                  <a:pt x="239" y="317"/>
                </a:lnTo>
                <a:lnTo>
                  <a:pt x="240" y="295"/>
                </a:lnTo>
                <a:lnTo>
                  <a:pt x="240" y="279"/>
                </a:lnTo>
                <a:lnTo>
                  <a:pt x="242" y="256"/>
                </a:lnTo>
                <a:lnTo>
                  <a:pt x="243" y="233"/>
                </a:lnTo>
                <a:lnTo>
                  <a:pt x="244" y="217"/>
                </a:lnTo>
                <a:lnTo>
                  <a:pt x="246" y="193"/>
                </a:lnTo>
                <a:lnTo>
                  <a:pt x="247" y="179"/>
                </a:lnTo>
                <a:lnTo>
                  <a:pt x="249" y="155"/>
                </a:lnTo>
                <a:lnTo>
                  <a:pt x="250" y="132"/>
                </a:lnTo>
                <a:lnTo>
                  <a:pt x="252" y="116"/>
                </a:lnTo>
                <a:lnTo>
                  <a:pt x="253" y="100"/>
                </a:lnTo>
                <a:lnTo>
                  <a:pt x="254" y="85"/>
                </a:lnTo>
                <a:lnTo>
                  <a:pt x="256" y="70"/>
                </a:lnTo>
                <a:lnTo>
                  <a:pt x="257" y="55"/>
                </a:lnTo>
                <a:lnTo>
                  <a:pt x="257" y="39"/>
                </a:lnTo>
                <a:lnTo>
                  <a:pt x="259" y="23"/>
                </a:lnTo>
                <a:lnTo>
                  <a:pt x="260" y="16"/>
                </a:lnTo>
                <a:lnTo>
                  <a:pt x="262" y="16"/>
                </a:lnTo>
                <a:lnTo>
                  <a:pt x="263" y="0"/>
                </a:lnTo>
                <a:lnTo>
                  <a:pt x="264" y="0"/>
                </a:lnTo>
                <a:lnTo>
                  <a:pt x="266" y="7"/>
                </a:lnTo>
                <a:lnTo>
                  <a:pt x="267" y="0"/>
                </a:lnTo>
                <a:lnTo>
                  <a:pt x="269" y="0"/>
                </a:lnTo>
                <a:lnTo>
                  <a:pt x="270" y="7"/>
                </a:lnTo>
                <a:lnTo>
                  <a:pt x="272" y="7"/>
                </a:lnTo>
                <a:lnTo>
                  <a:pt x="273" y="16"/>
                </a:lnTo>
                <a:lnTo>
                  <a:pt x="274" y="23"/>
                </a:lnTo>
                <a:lnTo>
                  <a:pt x="274" y="30"/>
                </a:lnTo>
                <a:lnTo>
                  <a:pt x="276" y="30"/>
                </a:lnTo>
                <a:lnTo>
                  <a:pt x="277" y="46"/>
                </a:lnTo>
                <a:lnTo>
                  <a:pt x="279" y="62"/>
                </a:lnTo>
                <a:lnTo>
                  <a:pt x="280" y="70"/>
                </a:lnTo>
                <a:lnTo>
                  <a:pt x="282" y="85"/>
                </a:lnTo>
                <a:lnTo>
                  <a:pt x="283" y="100"/>
                </a:lnTo>
                <a:lnTo>
                  <a:pt x="284" y="116"/>
                </a:lnTo>
                <a:lnTo>
                  <a:pt x="286" y="139"/>
                </a:lnTo>
                <a:lnTo>
                  <a:pt x="287" y="155"/>
                </a:lnTo>
                <a:lnTo>
                  <a:pt x="289" y="170"/>
                </a:lnTo>
                <a:lnTo>
                  <a:pt x="290" y="193"/>
                </a:lnTo>
                <a:lnTo>
                  <a:pt x="292" y="209"/>
                </a:lnTo>
                <a:lnTo>
                  <a:pt x="292" y="233"/>
                </a:lnTo>
                <a:lnTo>
                  <a:pt x="293" y="256"/>
                </a:lnTo>
                <a:lnTo>
                  <a:pt x="294" y="272"/>
                </a:lnTo>
                <a:lnTo>
                  <a:pt x="296" y="295"/>
                </a:lnTo>
                <a:lnTo>
                  <a:pt x="297" y="317"/>
                </a:lnTo>
                <a:lnTo>
                  <a:pt x="299" y="326"/>
                </a:lnTo>
                <a:lnTo>
                  <a:pt x="300" y="349"/>
                </a:lnTo>
                <a:lnTo>
                  <a:pt x="302" y="372"/>
                </a:lnTo>
                <a:lnTo>
                  <a:pt x="303" y="396"/>
                </a:lnTo>
                <a:lnTo>
                  <a:pt x="304" y="410"/>
                </a:lnTo>
                <a:lnTo>
                  <a:pt x="306" y="419"/>
                </a:lnTo>
                <a:lnTo>
                  <a:pt x="307" y="442"/>
                </a:lnTo>
                <a:lnTo>
                  <a:pt x="307" y="450"/>
                </a:lnTo>
                <a:lnTo>
                  <a:pt x="309" y="465"/>
                </a:lnTo>
                <a:lnTo>
                  <a:pt x="310" y="480"/>
                </a:lnTo>
                <a:lnTo>
                  <a:pt x="312" y="489"/>
                </a:lnTo>
                <a:lnTo>
                  <a:pt x="313" y="496"/>
                </a:lnTo>
                <a:lnTo>
                  <a:pt x="314" y="496"/>
                </a:lnTo>
                <a:lnTo>
                  <a:pt x="316" y="505"/>
                </a:lnTo>
                <a:lnTo>
                  <a:pt x="317" y="505"/>
                </a:lnTo>
                <a:lnTo>
                  <a:pt x="319" y="512"/>
                </a:lnTo>
                <a:lnTo>
                  <a:pt x="320" y="505"/>
                </a:lnTo>
                <a:lnTo>
                  <a:pt x="322" y="512"/>
                </a:lnTo>
                <a:lnTo>
                  <a:pt x="323" y="505"/>
                </a:lnTo>
                <a:lnTo>
                  <a:pt x="324" y="496"/>
                </a:lnTo>
                <a:lnTo>
                  <a:pt x="324" y="489"/>
                </a:lnTo>
                <a:lnTo>
                  <a:pt x="326" y="489"/>
                </a:lnTo>
                <a:lnTo>
                  <a:pt x="327" y="473"/>
                </a:lnTo>
                <a:lnTo>
                  <a:pt x="329" y="457"/>
                </a:lnTo>
                <a:lnTo>
                  <a:pt x="330" y="450"/>
                </a:lnTo>
                <a:lnTo>
                  <a:pt x="332" y="435"/>
                </a:lnTo>
                <a:lnTo>
                  <a:pt x="333" y="419"/>
                </a:lnTo>
                <a:lnTo>
                  <a:pt x="334" y="396"/>
                </a:lnTo>
                <a:lnTo>
                  <a:pt x="336" y="380"/>
                </a:lnTo>
                <a:lnTo>
                  <a:pt x="337" y="365"/>
                </a:lnTo>
                <a:lnTo>
                  <a:pt x="339" y="342"/>
                </a:lnTo>
                <a:lnTo>
                  <a:pt x="340" y="326"/>
                </a:lnTo>
                <a:lnTo>
                  <a:pt x="342" y="302"/>
                </a:lnTo>
                <a:lnTo>
                  <a:pt x="342" y="279"/>
                </a:lnTo>
                <a:lnTo>
                  <a:pt x="343" y="256"/>
                </a:lnTo>
                <a:lnTo>
                  <a:pt x="344" y="233"/>
                </a:lnTo>
                <a:lnTo>
                  <a:pt x="346" y="217"/>
                </a:lnTo>
                <a:lnTo>
                  <a:pt x="347" y="202"/>
                </a:lnTo>
                <a:lnTo>
                  <a:pt x="349" y="170"/>
                </a:lnTo>
                <a:lnTo>
                  <a:pt x="350" y="155"/>
                </a:lnTo>
                <a:lnTo>
                  <a:pt x="352" y="132"/>
                </a:lnTo>
                <a:lnTo>
                  <a:pt x="353" y="116"/>
                </a:lnTo>
                <a:lnTo>
                  <a:pt x="354" y="100"/>
                </a:lnTo>
                <a:lnTo>
                  <a:pt x="356" y="85"/>
                </a:lnTo>
                <a:lnTo>
                  <a:pt x="357" y="62"/>
                </a:lnTo>
                <a:lnTo>
                  <a:pt x="359" y="55"/>
                </a:lnTo>
                <a:lnTo>
                  <a:pt x="359" y="39"/>
                </a:lnTo>
                <a:lnTo>
                  <a:pt x="360" y="30"/>
                </a:lnTo>
                <a:lnTo>
                  <a:pt x="362" y="23"/>
                </a:lnTo>
                <a:lnTo>
                  <a:pt x="363" y="16"/>
                </a:lnTo>
                <a:lnTo>
                  <a:pt x="364" y="16"/>
                </a:lnTo>
                <a:lnTo>
                  <a:pt x="366" y="7"/>
                </a:lnTo>
                <a:lnTo>
                  <a:pt x="367" y="0"/>
                </a:lnTo>
                <a:lnTo>
                  <a:pt x="369" y="7"/>
                </a:lnTo>
                <a:lnTo>
                  <a:pt x="370" y="0"/>
                </a:lnTo>
                <a:lnTo>
                  <a:pt x="372" y="0"/>
                </a:lnTo>
                <a:lnTo>
                  <a:pt x="373" y="7"/>
                </a:lnTo>
                <a:lnTo>
                  <a:pt x="374" y="7"/>
                </a:lnTo>
                <a:lnTo>
                  <a:pt x="376" y="7"/>
                </a:lnTo>
                <a:lnTo>
                  <a:pt x="376" y="23"/>
                </a:lnTo>
                <a:lnTo>
                  <a:pt x="377" y="30"/>
                </a:lnTo>
                <a:lnTo>
                  <a:pt x="379" y="39"/>
                </a:lnTo>
                <a:lnTo>
                  <a:pt x="380" y="55"/>
                </a:lnTo>
                <a:lnTo>
                  <a:pt x="382" y="70"/>
                </a:lnTo>
                <a:lnTo>
                  <a:pt x="383" y="77"/>
                </a:lnTo>
                <a:lnTo>
                  <a:pt x="384" y="93"/>
                </a:lnTo>
                <a:lnTo>
                  <a:pt x="386" y="109"/>
                </a:lnTo>
                <a:lnTo>
                  <a:pt x="387" y="132"/>
                </a:lnTo>
                <a:lnTo>
                  <a:pt x="389" y="147"/>
                </a:lnTo>
                <a:lnTo>
                  <a:pt x="390" y="163"/>
                </a:lnTo>
                <a:lnTo>
                  <a:pt x="392" y="179"/>
                </a:lnTo>
                <a:lnTo>
                  <a:pt x="393" y="202"/>
                </a:lnTo>
                <a:lnTo>
                  <a:pt x="393" y="225"/>
                </a:lnTo>
                <a:lnTo>
                  <a:pt x="394" y="247"/>
                </a:lnTo>
                <a:lnTo>
                  <a:pt x="396" y="263"/>
                </a:lnTo>
                <a:lnTo>
                  <a:pt x="397" y="287"/>
                </a:lnTo>
                <a:lnTo>
                  <a:pt x="399" y="310"/>
                </a:lnTo>
                <a:lnTo>
                  <a:pt x="400" y="333"/>
                </a:lnTo>
                <a:lnTo>
                  <a:pt x="402" y="356"/>
                </a:lnTo>
                <a:lnTo>
                  <a:pt x="403" y="372"/>
                </a:lnTo>
                <a:lnTo>
                  <a:pt x="404" y="387"/>
                </a:lnTo>
                <a:lnTo>
                  <a:pt x="406" y="403"/>
                </a:lnTo>
                <a:lnTo>
                  <a:pt x="407" y="426"/>
                </a:lnTo>
                <a:lnTo>
                  <a:pt x="409" y="435"/>
                </a:lnTo>
                <a:lnTo>
                  <a:pt x="410" y="450"/>
                </a:lnTo>
                <a:lnTo>
                  <a:pt x="410" y="465"/>
                </a:lnTo>
                <a:lnTo>
                  <a:pt x="412" y="473"/>
                </a:lnTo>
                <a:lnTo>
                  <a:pt x="413" y="489"/>
                </a:lnTo>
                <a:lnTo>
                  <a:pt x="414" y="496"/>
                </a:lnTo>
                <a:lnTo>
                  <a:pt x="416" y="505"/>
                </a:lnTo>
                <a:lnTo>
                  <a:pt x="417" y="505"/>
                </a:lnTo>
                <a:lnTo>
                  <a:pt x="419" y="505"/>
                </a:lnTo>
                <a:lnTo>
                  <a:pt x="420" y="505"/>
                </a:lnTo>
                <a:lnTo>
                  <a:pt x="422" y="512"/>
                </a:lnTo>
                <a:lnTo>
                  <a:pt x="423" y="505"/>
                </a:lnTo>
                <a:lnTo>
                  <a:pt x="424" y="505"/>
                </a:lnTo>
                <a:lnTo>
                  <a:pt x="426" y="496"/>
                </a:lnTo>
                <a:lnTo>
                  <a:pt x="427" y="489"/>
                </a:lnTo>
                <a:lnTo>
                  <a:pt x="427" y="480"/>
                </a:lnTo>
                <a:lnTo>
                  <a:pt x="429" y="473"/>
                </a:lnTo>
                <a:lnTo>
                  <a:pt x="430" y="457"/>
                </a:lnTo>
                <a:lnTo>
                  <a:pt x="432" y="442"/>
                </a:lnTo>
                <a:lnTo>
                  <a:pt x="433" y="426"/>
                </a:lnTo>
                <a:lnTo>
                  <a:pt x="434" y="419"/>
                </a:lnTo>
                <a:lnTo>
                  <a:pt x="436" y="403"/>
                </a:lnTo>
                <a:lnTo>
                  <a:pt x="437" y="380"/>
                </a:lnTo>
                <a:lnTo>
                  <a:pt x="439" y="365"/>
                </a:lnTo>
                <a:lnTo>
                  <a:pt x="440" y="342"/>
                </a:lnTo>
                <a:lnTo>
                  <a:pt x="442" y="326"/>
                </a:lnTo>
                <a:lnTo>
                  <a:pt x="443" y="302"/>
                </a:lnTo>
                <a:lnTo>
                  <a:pt x="444" y="272"/>
                </a:lnTo>
                <a:lnTo>
                  <a:pt x="444" y="263"/>
                </a:lnTo>
                <a:lnTo>
                  <a:pt x="446" y="233"/>
                </a:lnTo>
                <a:lnTo>
                  <a:pt x="447" y="217"/>
                </a:lnTo>
                <a:lnTo>
                  <a:pt x="449" y="193"/>
                </a:lnTo>
                <a:lnTo>
                  <a:pt x="450" y="170"/>
                </a:lnTo>
                <a:lnTo>
                  <a:pt x="452" y="155"/>
                </a:lnTo>
                <a:lnTo>
                  <a:pt x="453" y="139"/>
                </a:lnTo>
                <a:lnTo>
                  <a:pt x="454" y="116"/>
                </a:lnTo>
                <a:lnTo>
                  <a:pt x="456" y="93"/>
                </a:lnTo>
                <a:lnTo>
                  <a:pt x="457" y="77"/>
                </a:lnTo>
                <a:lnTo>
                  <a:pt x="459" y="62"/>
                </a:lnTo>
                <a:lnTo>
                  <a:pt x="460" y="55"/>
                </a:lnTo>
                <a:lnTo>
                  <a:pt x="460" y="39"/>
                </a:lnTo>
                <a:lnTo>
                  <a:pt x="462" y="30"/>
                </a:lnTo>
                <a:lnTo>
                  <a:pt x="463" y="23"/>
                </a:lnTo>
                <a:lnTo>
                  <a:pt x="464" y="7"/>
                </a:lnTo>
                <a:lnTo>
                  <a:pt x="466" y="0"/>
                </a:lnTo>
                <a:lnTo>
                  <a:pt x="467" y="7"/>
                </a:lnTo>
                <a:lnTo>
                  <a:pt x="469" y="0"/>
                </a:lnTo>
                <a:lnTo>
                  <a:pt x="470" y="0"/>
                </a:lnTo>
                <a:lnTo>
                  <a:pt x="472" y="0"/>
                </a:lnTo>
                <a:lnTo>
                  <a:pt x="473" y="0"/>
                </a:lnTo>
                <a:lnTo>
                  <a:pt x="474" y="0"/>
                </a:lnTo>
                <a:lnTo>
                  <a:pt x="476" y="7"/>
                </a:lnTo>
                <a:lnTo>
                  <a:pt x="477" y="16"/>
                </a:lnTo>
                <a:lnTo>
                  <a:pt x="477" y="23"/>
                </a:lnTo>
                <a:lnTo>
                  <a:pt x="479" y="30"/>
                </a:lnTo>
                <a:lnTo>
                  <a:pt x="480" y="39"/>
                </a:lnTo>
                <a:lnTo>
                  <a:pt x="482" y="55"/>
                </a:lnTo>
                <a:lnTo>
                  <a:pt x="483" y="62"/>
                </a:lnTo>
                <a:lnTo>
                  <a:pt x="484" y="77"/>
                </a:lnTo>
                <a:lnTo>
                  <a:pt x="486" y="93"/>
                </a:lnTo>
                <a:lnTo>
                  <a:pt x="487" y="109"/>
                </a:lnTo>
                <a:lnTo>
                  <a:pt x="489" y="132"/>
                </a:lnTo>
                <a:lnTo>
                  <a:pt x="490" y="147"/>
                </a:lnTo>
                <a:lnTo>
                  <a:pt x="492" y="163"/>
                </a:lnTo>
                <a:lnTo>
                  <a:pt x="493" y="193"/>
                </a:lnTo>
                <a:lnTo>
                  <a:pt x="494" y="209"/>
                </a:lnTo>
                <a:lnTo>
                  <a:pt x="494" y="233"/>
                </a:lnTo>
                <a:lnTo>
                  <a:pt x="496" y="256"/>
                </a:lnTo>
                <a:lnTo>
                  <a:pt x="497" y="272"/>
                </a:lnTo>
                <a:lnTo>
                  <a:pt x="499" y="302"/>
                </a:lnTo>
                <a:lnTo>
                  <a:pt x="500" y="326"/>
                </a:lnTo>
                <a:lnTo>
                  <a:pt x="502" y="342"/>
                </a:lnTo>
                <a:lnTo>
                  <a:pt x="503" y="365"/>
                </a:lnTo>
                <a:lnTo>
                  <a:pt x="504" y="380"/>
                </a:lnTo>
                <a:lnTo>
                  <a:pt x="506" y="403"/>
                </a:lnTo>
                <a:lnTo>
                  <a:pt x="507" y="419"/>
                </a:lnTo>
                <a:lnTo>
                  <a:pt x="509" y="426"/>
                </a:lnTo>
                <a:lnTo>
                  <a:pt x="510" y="442"/>
                </a:lnTo>
                <a:lnTo>
                  <a:pt x="512" y="457"/>
                </a:lnTo>
                <a:lnTo>
                  <a:pt x="512" y="473"/>
                </a:lnTo>
                <a:lnTo>
                  <a:pt x="513" y="480"/>
                </a:lnTo>
                <a:lnTo>
                  <a:pt x="514" y="489"/>
                </a:lnTo>
                <a:lnTo>
                  <a:pt x="516" y="489"/>
                </a:lnTo>
                <a:lnTo>
                  <a:pt x="517" y="505"/>
                </a:lnTo>
                <a:lnTo>
                  <a:pt x="519" y="505"/>
                </a:lnTo>
                <a:lnTo>
                  <a:pt x="520" y="505"/>
                </a:lnTo>
                <a:lnTo>
                  <a:pt x="522" y="505"/>
                </a:lnTo>
                <a:lnTo>
                  <a:pt x="523" y="505"/>
                </a:lnTo>
                <a:lnTo>
                  <a:pt x="524" y="496"/>
                </a:lnTo>
                <a:lnTo>
                  <a:pt x="526" y="496"/>
                </a:lnTo>
                <a:lnTo>
                  <a:pt x="527" y="489"/>
                </a:lnTo>
                <a:lnTo>
                  <a:pt x="529" y="480"/>
                </a:lnTo>
                <a:lnTo>
                  <a:pt x="529" y="473"/>
                </a:lnTo>
                <a:lnTo>
                  <a:pt x="530" y="457"/>
                </a:lnTo>
                <a:lnTo>
                  <a:pt x="532" y="442"/>
                </a:lnTo>
                <a:lnTo>
                  <a:pt x="533" y="435"/>
                </a:lnTo>
                <a:lnTo>
                  <a:pt x="534" y="419"/>
                </a:lnTo>
                <a:lnTo>
                  <a:pt x="536" y="403"/>
                </a:lnTo>
                <a:lnTo>
                  <a:pt x="537" y="380"/>
                </a:lnTo>
                <a:lnTo>
                  <a:pt x="539" y="365"/>
                </a:lnTo>
                <a:lnTo>
                  <a:pt x="540" y="342"/>
                </a:lnTo>
                <a:lnTo>
                  <a:pt x="542" y="326"/>
                </a:lnTo>
                <a:lnTo>
                  <a:pt x="543" y="310"/>
                </a:lnTo>
                <a:lnTo>
                  <a:pt x="544" y="279"/>
                </a:lnTo>
                <a:lnTo>
                  <a:pt x="546" y="256"/>
                </a:lnTo>
                <a:lnTo>
                  <a:pt x="546" y="240"/>
                </a:lnTo>
                <a:lnTo>
                  <a:pt x="547" y="217"/>
                </a:lnTo>
                <a:lnTo>
                  <a:pt x="549" y="202"/>
                </a:lnTo>
                <a:lnTo>
                  <a:pt x="550" y="179"/>
                </a:lnTo>
                <a:lnTo>
                  <a:pt x="552" y="155"/>
                </a:lnTo>
                <a:lnTo>
                  <a:pt x="553" y="139"/>
                </a:lnTo>
                <a:lnTo>
                  <a:pt x="554" y="116"/>
                </a:lnTo>
                <a:lnTo>
                  <a:pt x="556" y="100"/>
                </a:lnTo>
                <a:lnTo>
                  <a:pt x="557" y="85"/>
                </a:lnTo>
                <a:lnTo>
                  <a:pt x="559" y="70"/>
                </a:lnTo>
                <a:lnTo>
                  <a:pt x="560" y="55"/>
                </a:lnTo>
                <a:lnTo>
                  <a:pt x="562" y="55"/>
                </a:lnTo>
                <a:lnTo>
                  <a:pt x="563" y="30"/>
                </a:lnTo>
                <a:lnTo>
                  <a:pt x="563" y="23"/>
                </a:lnTo>
                <a:lnTo>
                  <a:pt x="564" y="16"/>
                </a:lnTo>
                <a:lnTo>
                  <a:pt x="566" y="7"/>
                </a:lnTo>
                <a:lnTo>
                  <a:pt x="567" y="7"/>
                </a:lnTo>
                <a:lnTo>
                  <a:pt x="569" y="7"/>
                </a:lnTo>
                <a:lnTo>
                  <a:pt x="570" y="7"/>
                </a:lnTo>
                <a:lnTo>
                  <a:pt x="572" y="7"/>
                </a:lnTo>
                <a:lnTo>
                  <a:pt x="573" y="16"/>
                </a:lnTo>
                <a:lnTo>
                  <a:pt x="574" y="7"/>
                </a:lnTo>
                <a:lnTo>
                  <a:pt x="576" y="16"/>
                </a:lnTo>
                <a:lnTo>
                  <a:pt x="577" y="23"/>
                </a:lnTo>
                <a:lnTo>
                  <a:pt x="579" y="30"/>
                </a:lnTo>
                <a:lnTo>
                  <a:pt x="580" y="55"/>
                </a:lnTo>
                <a:lnTo>
                  <a:pt x="580" y="70"/>
                </a:lnTo>
                <a:lnTo>
                  <a:pt x="582" y="93"/>
                </a:lnTo>
                <a:lnTo>
                  <a:pt x="583" y="116"/>
                </a:lnTo>
                <a:lnTo>
                  <a:pt x="584" y="139"/>
                </a:lnTo>
                <a:lnTo>
                  <a:pt x="586" y="163"/>
                </a:lnTo>
                <a:lnTo>
                  <a:pt x="587" y="186"/>
                </a:lnTo>
                <a:lnTo>
                  <a:pt x="589" y="202"/>
                </a:lnTo>
                <a:lnTo>
                  <a:pt x="590" y="209"/>
                </a:lnTo>
                <a:lnTo>
                  <a:pt x="592" y="225"/>
                </a:lnTo>
                <a:lnTo>
                  <a:pt x="593" y="247"/>
                </a:lnTo>
                <a:lnTo>
                  <a:pt x="594" y="263"/>
                </a:lnTo>
                <a:lnTo>
                  <a:pt x="596" y="287"/>
                </a:lnTo>
                <a:lnTo>
                  <a:pt x="597" y="302"/>
                </a:lnTo>
                <a:lnTo>
                  <a:pt x="597" y="317"/>
                </a:lnTo>
                <a:lnTo>
                  <a:pt x="599" y="342"/>
                </a:lnTo>
                <a:lnTo>
                  <a:pt x="600" y="356"/>
                </a:lnTo>
                <a:lnTo>
                  <a:pt x="602" y="380"/>
                </a:lnTo>
                <a:lnTo>
                  <a:pt x="603" y="396"/>
                </a:lnTo>
                <a:lnTo>
                  <a:pt x="604" y="410"/>
                </a:lnTo>
                <a:lnTo>
                  <a:pt x="606" y="426"/>
                </a:lnTo>
                <a:lnTo>
                  <a:pt x="607" y="435"/>
                </a:lnTo>
                <a:lnTo>
                  <a:pt x="609" y="450"/>
                </a:lnTo>
                <a:lnTo>
                  <a:pt x="610" y="473"/>
                </a:lnTo>
                <a:lnTo>
                  <a:pt x="612" y="480"/>
                </a:lnTo>
                <a:lnTo>
                  <a:pt x="613" y="496"/>
                </a:lnTo>
                <a:lnTo>
                  <a:pt x="614" y="505"/>
                </a:lnTo>
                <a:lnTo>
                  <a:pt x="616" y="505"/>
                </a:lnTo>
                <a:lnTo>
                  <a:pt x="617" y="512"/>
                </a:lnTo>
                <a:lnTo>
                  <a:pt x="619" y="519"/>
                </a:lnTo>
                <a:lnTo>
                  <a:pt x="620" y="512"/>
                </a:lnTo>
                <a:lnTo>
                  <a:pt x="622" y="512"/>
                </a:lnTo>
                <a:lnTo>
                  <a:pt x="623" y="512"/>
                </a:lnTo>
                <a:lnTo>
                  <a:pt x="624" y="505"/>
                </a:lnTo>
                <a:lnTo>
                  <a:pt x="626" y="496"/>
                </a:lnTo>
                <a:lnTo>
                  <a:pt x="627" y="496"/>
                </a:lnTo>
                <a:lnTo>
                  <a:pt x="629" y="480"/>
                </a:lnTo>
                <a:lnTo>
                  <a:pt x="630" y="473"/>
                </a:lnTo>
                <a:lnTo>
                  <a:pt x="630" y="457"/>
                </a:lnTo>
                <a:lnTo>
                  <a:pt x="632" y="442"/>
                </a:lnTo>
                <a:lnTo>
                  <a:pt x="633" y="426"/>
                </a:lnTo>
                <a:lnTo>
                  <a:pt x="634" y="410"/>
                </a:lnTo>
                <a:lnTo>
                  <a:pt x="636" y="396"/>
                </a:lnTo>
                <a:lnTo>
                  <a:pt x="637" y="380"/>
                </a:lnTo>
                <a:lnTo>
                  <a:pt x="639" y="356"/>
                </a:lnTo>
                <a:lnTo>
                  <a:pt x="640" y="333"/>
                </a:lnTo>
                <a:lnTo>
                  <a:pt x="642" y="317"/>
                </a:lnTo>
                <a:lnTo>
                  <a:pt x="643" y="295"/>
                </a:lnTo>
                <a:lnTo>
                  <a:pt x="644" y="272"/>
                </a:lnTo>
                <a:lnTo>
                  <a:pt x="646" y="247"/>
                </a:lnTo>
                <a:lnTo>
                  <a:pt x="647" y="233"/>
                </a:lnTo>
                <a:lnTo>
                  <a:pt x="647" y="209"/>
                </a:lnTo>
                <a:lnTo>
                  <a:pt x="649" y="186"/>
                </a:lnTo>
                <a:lnTo>
                  <a:pt x="650" y="163"/>
                </a:lnTo>
                <a:lnTo>
                  <a:pt x="652" y="139"/>
                </a:lnTo>
                <a:lnTo>
                  <a:pt x="653" y="125"/>
                </a:lnTo>
                <a:lnTo>
                  <a:pt x="654" y="109"/>
                </a:lnTo>
                <a:lnTo>
                  <a:pt x="656" y="93"/>
                </a:lnTo>
                <a:lnTo>
                  <a:pt x="657" y="77"/>
                </a:lnTo>
                <a:lnTo>
                  <a:pt x="659" y="62"/>
                </a:lnTo>
                <a:lnTo>
                  <a:pt x="660" y="46"/>
                </a:lnTo>
              </a:path>
            </a:pathLst>
          </a:custGeom>
          <a:noFill/>
          <a:ln w="127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597025" y="2065338"/>
            <a:ext cx="3541713" cy="52546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517900" y="3175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DISPERSION?</a:t>
            </a:r>
          </a:p>
        </p:txBody>
      </p:sp>
      <p:sp>
        <p:nvSpPr>
          <p:cNvPr id="20492" name="Freeform 3"/>
          <p:cNvSpPr>
            <a:spLocks/>
          </p:cNvSpPr>
          <p:nvPr/>
        </p:nvSpPr>
        <p:spPr bwMode="auto">
          <a:xfrm>
            <a:off x="3371850" y="4738688"/>
            <a:ext cx="8378825" cy="1731962"/>
          </a:xfrm>
          <a:custGeom>
            <a:avLst/>
            <a:gdLst>
              <a:gd name="T0" fmla="*/ 2147483646 w 668"/>
              <a:gd name="T1" fmla="*/ 2147483646 h 521"/>
              <a:gd name="T2" fmla="*/ 2147483646 w 668"/>
              <a:gd name="T3" fmla="*/ 2147483646 h 521"/>
              <a:gd name="T4" fmla="*/ 2147483646 w 668"/>
              <a:gd name="T5" fmla="*/ 2147483646 h 521"/>
              <a:gd name="T6" fmla="*/ 2147483646 w 668"/>
              <a:gd name="T7" fmla="*/ 2147483646 h 521"/>
              <a:gd name="T8" fmla="*/ 2147483646 w 668"/>
              <a:gd name="T9" fmla="*/ 2147483646 h 521"/>
              <a:gd name="T10" fmla="*/ 2147483646 w 668"/>
              <a:gd name="T11" fmla="*/ 2147483646 h 521"/>
              <a:gd name="T12" fmla="*/ 2147483646 w 668"/>
              <a:gd name="T13" fmla="*/ 2147483646 h 521"/>
              <a:gd name="T14" fmla="*/ 2147483646 w 668"/>
              <a:gd name="T15" fmla="*/ 2147483646 h 521"/>
              <a:gd name="T16" fmla="*/ 2147483646 w 668"/>
              <a:gd name="T17" fmla="*/ 2147483646 h 521"/>
              <a:gd name="T18" fmla="*/ 2147483646 w 668"/>
              <a:gd name="T19" fmla="*/ 2147483646 h 521"/>
              <a:gd name="T20" fmla="*/ 2147483646 w 668"/>
              <a:gd name="T21" fmla="*/ 2147483646 h 521"/>
              <a:gd name="T22" fmla="*/ 2147483646 w 668"/>
              <a:gd name="T23" fmla="*/ 2147483646 h 521"/>
              <a:gd name="T24" fmla="*/ 2147483646 w 668"/>
              <a:gd name="T25" fmla="*/ 2147483646 h 521"/>
              <a:gd name="T26" fmla="*/ 2147483646 w 668"/>
              <a:gd name="T27" fmla="*/ 2147483646 h 521"/>
              <a:gd name="T28" fmla="*/ 2147483646 w 668"/>
              <a:gd name="T29" fmla="*/ 2147483646 h 521"/>
              <a:gd name="T30" fmla="*/ 2147483646 w 668"/>
              <a:gd name="T31" fmla="*/ 2147483646 h 521"/>
              <a:gd name="T32" fmla="*/ 2147483646 w 668"/>
              <a:gd name="T33" fmla="*/ 2147483646 h 521"/>
              <a:gd name="T34" fmla="*/ 2147483646 w 668"/>
              <a:gd name="T35" fmla="*/ 2147483646 h 521"/>
              <a:gd name="T36" fmla="*/ 2147483646 w 668"/>
              <a:gd name="T37" fmla="*/ 2147483646 h 521"/>
              <a:gd name="T38" fmla="*/ 2147483646 w 668"/>
              <a:gd name="T39" fmla="*/ 2147483646 h 521"/>
              <a:gd name="T40" fmla="*/ 2147483646 w 668"/>
              <a:gd name="T41" fmla="*/ 2147483646 h 521"/>
              <a:gd name="T42" fmla="*/ 2147483646 w 668"/>
              <a:gd name="T43" fmla="*/ 2147483646 h 521"/>
              <a:gd name="T44" fmla="*/ 2147483646 w 668"/>
              <a:gd name="T45" fmla="*/ 2147483646 h 521"/>
              <a:gd name="T46" fmla="*/ 2147483646 w 668"/>
              <a:gd name="T47" fmla="*/ 2147483646 h 521"/>
              <a:gd name="T48" fmla="*/ 2147483646 w 668"/>
              <a:gd name="T49" fmla="*/ 2147483646 h 521"/>
              <a:gd name="T50" fmla="*/ 2147483646 w 668"/>
              <a:gd name="T51" fmla="*/ 2147483646 h 521"/>
              <a:gd name="T52" fmla="*/ 2147483646 w 668"/>
              <a:gd name="T53" fmla="*/ 2147483646 h 521"/>
              <a:gd name="T54" fmla="*/ 2147483646 w 668"/>
              <a:gd name="T55" fmla="*/ 2147483646 h 521"/>
              <a:gd name="T56" fmla="*/ 2147483646 w 668"/>
              <a:gd name="T57" fmla="*/ 2147483646 h 521"/>
              <a:gd name="T58" fmla="*/ 2147483646 w 668"/>
              <a:gd name="T59" fmla="*/ 2147483646 h 521"/>
              <a:gd name="T60" fmla="*/ 2147483646 w 668"/>
              <a:gd name="T61" fmla="*/ 2147483646 h 521"/>
              <a:gd name="T62" fmla="*/ 2147483646 w 668"/>
              <a:gd name="T63" fmla="*/ 2147483646 h 521"/>
              <a:gd name="T64" fmla="*/ 2147483646 w 668"/>
              <a:gd name="T65" fmla="*/ 2147483646 h 521"/>
              <a:gd name="T66" fmla="*/ 2147483646 w 668"/>
              <a:gd name="T67" fmla="*/ 2147483646 h 521"/>
              <a:gd name="T68" fmla="*/ 2147483646 w 668"/>
              <a:gd name="T69" fmla="*/ 2147483646 h 521"/>
              <a:gd name="T70" fmla="*/ 2147483646 w 668"/>
              <a:gd name="T71" fmla="*/ 2147483646 h 521"/>
              <a:gd name="T72" fmla="*/ 2147483646 w 668"/>
              <a:gd name="T73" fmla="*/ 2147483646 h 521"/>
              <a:gd name="T74" fmla="*/ 2147483646 w 668"/>
              <a:gd name="T75" fmla="*/ 2147483646 h 521"/>
              <a:gd name="T76" fmla="*/ 2147483646 w 668"/>
              <a:gd name="T77" fmla="*/ 2147483646 h 521"/>
              <a:gd name="T78" fmla="*/ 2147483646 w 668"/>
              <a:gd name="T79" fmla="*/ 2147483646 h 521"/>
              <a:gd name="T80" fmla="*/ 2147483646 w 668"/>
              <a:gd name="T81" fmla="*/ 2147483646 h 521"/>
              <a:gd name="T82" fmla="*/ 2147483646 w 668"/>
              <a:gd name="T83" fmla="*/ 2147483646 h 521"/>
              <a:gd name="T84" fmla="*/ 2147483646 w 668"/>
              <a:gd name="T85" fmla="*/ 2147483646 h 521"/>
              <a:gd name="T86" fmla="*/ 2147483646 w 668"/>
              <a:gd name="T87" fmla="*/ 2147483646 h 521"/>
              <a:gd name="T88" fmla="*/ 2147483646 w 668"/>
              <a:gd name="T89" fmla="*/ 2147483646 h 521"/>
              <a:gd name="T90" fmla="*/ 2147483646 w 668"/>
              <a:gd name="T91" fmla="*/ 2147483646 h 521"/>
              <a:gd name="T92" fmla="*/ 2147483646 w 668"/>
              <a:gd name="T93" fmla="*/ 2147483646 h 521"/>
              <a:gd name="T94" fmla="*/ 2147483646 w 668"/>
              <a:gd name="T95" fmla="*/ 2147483646 h 521"/>
              <a:gd name="T96" fmla="*/ 2147483646 w 668"/>
              <a:gd name="T97" fmla="*/ 2147483646 h 521"/>
              <a:gd name="T98" fmla="*/ 2147483646 w 668"/>
              <a:gd name="T99" fmla="*/ 2147483646 h 521"/>
              <a:gd name="T100" fmla="*/ 2147483646 w 668"/>
              <a:gd name="T101" fmla="*/ 2147483646 h 521"/>
              <a:gd name="T102" fmla="*/ 2147483646 w 668"/>
              <a:gd name="T103" fmla="*/ 2147483646 h 521"/>
              <a:gd name="T104" fmla="*/ 2147483646 w 668"/>
              <a:gd name="T105" fmla="*/ 2147483646 h 521"/>
              <a:gd name="T106" fmla="*/ 2147483646 w 668"/>
              <a:gd name="T107" fmla="*/ 2147483646 h 521"/>
              <a:gd name="T108" fmla="*/ 2147483646 w 668"/>
              <a:gd name="T109" fmla="*/ 2147483646 h 521"/>
              <a:gd name="T110" fmla="*/ 2147483646 w 668"/>
              <a:gd name="T111" fmla="*/ 2147483646 h 521"/>
              <a:gd name="T112" fmla="*/ 2147483646 w 668"/>
              <a:gd name="T113" fmla="*/ 2147483646 h 521"/>
              <a:gd name="T114" fmla="*/ 2147483646 w 668"/>
              <a:gd name="T115" fmla="*/ 2147483646 h 521"/>
              <a:gd name="T116" fmla="*/ 2147483646 w 668"/>
              <a:gd name="T117" fmla="*/ 2147483646 h 521"/>
              <a:gd name="T118" fmla="*/ 2147483646 w 668"/>
              <a:gd name="T119" fmla="*/ 2147483646 h 521"/>
              <a:gd name="T120" fmla="*/ 2147483646 w 668"/>
              <a:gd name="T121" fmla="*/ 2147483646 h 521"/>
              <a:gd name="T122" fmla="*/ 2147483646 w 668"/>
              <a:gd name="T123" fmla="*/ 2147483646 h 52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68" h="521">
                <a:moveTo>
                  <a:pt x="0" y="520"/>
                </a:moveTo>
                <a:lnTo>
                  <a:pt x="1" y="520"/>
                </a:lnTo>
                <a:lnTo>
                  <a:pt x="2" y="520"/>
                </a:lnTo>
                <a:lnTo>
                  <a:pt x="2" y="513"/>
                </a:lnTo>
                <a:lnTo>
                  <a:pt x="4" y="513"/>
                </a:lnTo>
                <a:lnTo>
                  <a:pt x="5" y="504"/>
                </a:lnTo>
                <a:lnTo>
                  <a:pt x="7" y="497"/>
                </a:lnTo>
                <a:lnTo>
                  <a:pt x="8" y="488"/>
                </a:lnTo>
                <a:lnTo>
                  <a:pt x="10" y="481"/>
                </a:lnTo>
                <a:lnTo>
                  <a:pt x="11" y="465"/>
                </a:lnTo>
                <a:lnTo>
                  <a:pt x="12" y="458"/>
                </a:lnTo>
                <a:lnTo>
                  <a:pt x="14" y="443"/>
                </a:lnTo>
                <a:lnTo>
                  <a:pt x="15" y="434"/>
                </a:lnTo>
                <a:lnTo>
                  <a:pt x="17" y="411"/>
                </a:lnTo>
                <a:lnTo>
                  <a:pt x="18" y="395"/>
                </a:lnTo>
                <a:lnTo>
                  <a:pt x="20" y="373"/>
                </a:lnTo>
                <a:lnTo>
                  <a:pt x="20" y="357"/>
                </a:lnTo>
                <a:lnTo>
                  <a:pt x="21" y="334"/>
                </a:lnTo>
                <a:lnTo>
                  <a:pt x="22" y="318"/>
                </a:lnTo>
                <a:lnTo>
                  <a:pt x="24" y="295"/>
                </a:lnTo>
                <a:lnTo>
                  <a:pt x="25" y="271"/>
                </a:lnTo>
                <a:lnTo>
                  <a:pt x="27" y="248"/>
                </a:lnTo>
                <a:lnTo>
                  <a:pt x="28" y="225"/>
                </a:lnTo>
                <a:lnTo>
                  <a:pt x="30" y="210"/>
                </a:lnTo>
                <a:lnTo>
                  <a:pt x="31" y="178"/>
                </a:lnTo>
                <a:lnTo>
                  <a:pt x="32" y="163"/>
                </a:lnTo>
                <a:lnTo>
                  <a:pt x="34" y="147"/>
                </a:lnTo>
                <a:lnTo>
                  <a:pt x="35" y="124"/>
                </a:lnTo>
                <a:lnTo>
                  <a:pt x="35" y="108"/>
                </a:lnTo>
                <a:lnTo>
                  <a:pt x="37" y="93"/>
                </a:lnTo>
                <a:lnTo>
                  <a:pt x="38" y="85"/>
                </a:lnTo>
                <a:lnTo>
                  <a:pt x="40" y="63"/>
                </a:lnTo>
                <a:lnTo>
                  <a:pt x="41" y="47"/>
                </a:lnTo>
                <a:lnTo>
                  <a:pt x="42" y="38"/>
                </a:lnTo>
                <a:lnTo>
                  <a:pt x="44" y="31"/>
                </a:lnTo>
                <a:lnTo>
                  <a:pt x="45" y="24"/>
                </a:lnTo>
                <a:lnTo>
                  <a:pt x="47" y="15"/>
                </a:lnTo>
                <a:lnTo>
                  <a:pt x="48" y="8"/>
                </a:lnTo>
                <a:lnTo>
                  <a:pt x="50" y="8"/>
                </a:lnTo>
                <a:lnTo>
                  <a:pt x="51" y="8"/>
                </a:lnTo>
                <a:lnTo>
                  <a:pt x="52" y="8"/>
                </a:lnTo>
                <a:lnTo>
                  <a:pt x="54" y="15"/>
                </a:lnTo>
                <a:lnTo>
                  <a:pt x="55" y="24"/>
                </a:lnTo>
                <a:lnTo>
                  <a:pt x="57" y="24"/>
                </a:lnTo>
                <a:lnTo>
                  <a:pt x="58" y="31"/>
                </a:lnTo>
                <a:lnTo>
                  <a:pt x="60" y="38"/>
                </a:lnTo>
                <a:lnTo>
                  <a:pt x="61" y="54"/>
                </a:lnTo>
                <a:lnTo>
                  <a:pt x="62" y="63"/>
                </a:lnTo>
                <a:lnTo>
                  <a:pt x="64" y="78"/>
                </a:lnTo>
                <a:lnTo>
                  <a:pt x="65" y="85"/>
                </a:lnTo>
                <a:lnTo>
                  <a:pt x="67" y="108"/>
                </a:lnTo>
                <a:lnTo>
                  <a:pt x="68" y="124"/>
                </a:lnTo>
                <a:lnTo>
                  <a:pt x="70" y="140"/>
                </a:lnTo>
                <a:lnTo>
                  <a:pt x="70" y="155"/>
                </a:lnTo>
                <a:lnTo>
                  <a:pt x="71" y="178"/>
                </a:lnTo>
                <a:lnTo>
                  <a:pt x="72" y="194"/>
                </a:lnTo>
                <a:lnTo>
                  <a:pt x="74" y="217"/>
                </a:lnTo>
                <a:lnTo>
                  <a:pt x="75" y="233"/>
                </a:lnTo>
                <a:lnTo>
                  <a:pt x="77" y="264"/>
                </a:lnTo>
                <a:lnTo>
                  <a:pt x="78" y="280"/>
                </a:lnTo>
                <a:lnTo>
                  <a:pt x="80" y="295"/>
                </a:lnTo>
                <a:lnTo>
                  <a:pt x="81" y="325"/>
                </a:lnTo>
                <a:lnTo>
                  <a:pt x="82" y="341"/>
                </a:lnTo>
                <a:lnTo>
                  <a:pt x="84" y="357"/>
                </a:lnTo>
                <a:lnTo>
                  <a:pt x="85" y="380"/>
                </a:lnTo>
                <a:lnTo>
                  <a:pt x="87" y="395"/>
                </a:lnTo>
                <a:lnTo>
                  <a:pt x="87" y="411"/>
                </a:lnTo>
                <a:lnTo>
                  <a:pt x="88" y="434"/>
                </a:lnTo>
                <a:lnTo>
                  <a:pt x="90" y="450"/>
                </a:lnTo>
                <a:lnTo>
                  <a:pt x="91" y="458"/>
                </a:lnTo>
                <a:lnTo>
                  <a:pt x="92" y="481"/>
                </a:lnTo>
                <a:lnTo>
                  <a:pt x="94" y="481"/>
                </a:lnTo>
                <a:lnTo>
                  <a:pt x="95" y="497"/>
                </a:lnTo>
                <a:lnTo>
                  <a:pt x="97" y="504"/>
                </a:lnTo>
                <a:lnTo>
                  <a:pt x="98" y="513"/>
                </a:lnTo>
                <a:lnTo>
                  <a:pt x="100" y="513"/>
                </a:lnTo>
                <a:lnTo>
                  <a:pt x="101" y="520"/>
                </a:lnTo>
                <a:lnTo>
                  <a:pt x="102" y="520"/>
                </a:lnTo>
                <a:lnTo>
                  <a:pt x="104" y="520"/>
                </a:lnTo>
                <a:lnTo>
                  <a:pt x="105" y="520"/>
                </a:lnTo>
                <a:lnTo>
                  <a:pt x="107" y="513"/>
                </a:lnTo>
                <a:lnTo>
                  <a:pt x="108" y="504"/>
                </a:lnTo>
                <a:lnTo>
                  <a:pt x="110" y="497"/>
                </a:lnTo>
                <a:lnTo>
                  <a:pt x="111" y="488"/>
                </a:lnTo>
                <a:lnTo>
                  <a:pt x="112" y="473"/>
                </a:lnTo>
                <a:lnTo>
                  <a:pt x="114" y="473"/>
                </a:lnTo>
                <a:lnTo>
                  <a:pt x="115" y="450"/>
                </a:lnTo>
                <a:lnTo>
                  <a:pt x="117" y="443"/>
                </a:lnTo>
                <a:lnTo>
                  <a:pt x="118" y="427"/>
                </a:lnTo>
                <a:lnTo>
                  <a:pt x="120" y="404"/>
                </a:lnTo>
                <a:lnTo>
                  <a:pt x="121" y="388"/>
                </a:lnTo>
                <a:lnTo>
                  <a:pt x="121" y="364"/>
                </a:lnTo>
                <a:lnTo>
                  <a:pt x="122" y="350"/>
                </a:lnTo>
                <a:lnTo>
                  <a:pt x="124" y="325"/>
                </a:lnTo>
                <a:lnTo>
                  <a:pt x="125" y="310"/>
                </a:lnTo>
                <a:lnTo>
                  <a:pt x="127" y="287"/>
                </a:lnTo>
                <a:lnTo>
                  <a:pt x="128" y="264"/>
                </a:lnTo>
                <a:lnTo>
                  <a:pt x="130" y="241"/>
                </a:lnTo>
                <a:lnTo>
                  <a:pt x="131" y="225"/>
                </a:lnTo>
                <a:lnTo>
                  <a:pt x="132" y="201"/>
                </a:lnTo>
                <a:lnTo>
                  <a:pt x="134" y="178"/>
                </a:lnTo>
                <a:lnTo>
                  <a:pt x="135" y="163"/>
                </a:lnTo>
                <a:lnTo>
                  <a:pt x="137" y="140"/>
                </a:lnTo>
                <a:lnTo>
                  <a:pt x="138" y="117"/>
                </a:lnTo>
                <a:lnTo>
                  <a:pt x="138" y="101"/>
                </a:lnTo>
                <a:lnTo>
                  <a:pt x="140" y="85"/>
                </a:lnTo>
                <a:lnTo>
                  <a:pt x="141" y="78"/>
                </a:lnTo>
                <a:lnTo>
                  <a:pt x="142" y="63"/>
                </a:lnTo>
                <a:lnTo>
                  <a:pt x="144" y="38"/>
                </a:lnTo>
                <a:lnTo>
                  <a:pt x="145" y="38"/>
                </a:lnTo>
                <a:lnTo>
                  <a:pt x="147" y="31"/>
                </a:lnTo>
                <a:lnTo>
                  <a:pt x="148" y="15"/>
                </a:lnTo>
                <a:lnTo>
                  <a:pt x="150" y="15"/>
                </a:lnTo>
                <a:lnTo>
                  <a:pt x="151" y="8"/>
                </a:lnTo>
                <a:lnTo>
                  <a:pt x="152" y="8"/>
                </a:lnTo>
                <a:lnTo>
                  <a:pt x="154" y="8"/>
                </a:lnTo>
                <a:lnTo>
                  <a:pt x="155" y="8"/>
                </a:lnTo>
                <a:lnTo>
                  <a:pt x="157" y="8"/>
                </a:lnTo>
                <a:lnTo>
                  <a:pt x="158" y="15"/>
                </a:lnTo>
                <a:lnTo>
                  <a:pt x="160" y="24"/>
                </a:lnTo>
                <a:lnTo>
                  <a:pt x="161" y="38"/>
                </a:lnTo>
                <a:lnTo>
                  <a:pt x="162" y="38"/>
                </a:lnTo>
                <a:lnTo>
                  <a:pt x="164" y="54"/>
                </a:lnTo>
                <a:lnTo>
                  <a:pt x="165" y="63"/>
                </a:lnTo>
                <a:lnTo>
                  <a:pt x="167" y="78"/>
                </a:lnTo>
                <a:lnTo>
                  <a:pt x="168" y="93"/>
                </a:lnTo>
                <a:lnTo>
                  <a:pt x="170" y="108"/>
                </a:lnTo>
                <a:lnTo>
                  <a:pt x="171" y="124"/>
                </a:lnTo>
                <a:lnTo>
                  <a:pt x="172" y="133"/>
                </a:lnTo>
                <a:lnTo>
                  <a:pt x="172" y="155"/>
                </a:lnTo>
                <a:lnTo>
                  <a:pt x="174" y="171"/>
                </a:lnTo>
                <a:lnTo>
                  <a:pt x="175" y="194"/>
                </a:lnTo>
                <a:lnTo>
                  <a:pt x="177" y="210"/>
                </a:lnTo>
                <a:lnTo>
                  <a:pt x="178" y="233"/>
                </a:lnTo>
                <a:lnTo>
                  <a:pt x="180" y="255"/>
                </a:lnTo>
                <a:lnTo>
                  <a:pt x="181" y="280"/>
                </a:lnTo>
                <a:lnTo>
                  <a:pt x="182" y="295"/>
                </a:lnTo>
                <a:lnTo>
                  <a:pt x="184" y="318"/>
                </a:lnTo>
                <a:lnTo>
                  <a:pt x="185" y="341"/>
                </a:lnTo>
                <a:lnTo>
                  <a:pt x="187" y="357"/>
                </a:lnTo>
                <a:lnTo>
                  <a:pt x="188" y="380"/>
                </a:lnTo>
                <a:lnTo>
                  <a:pt x="188" y="404"/>
                </a:lnTo>
                <a:lnTo>
                  <a:pt x="190" y="418"/>
                </a:lnTo>
                <a:lnTo>
                  <a:pt x="191" y="427"/>
                </a:lnTo>
                <a:lnTo>
                  <a:pt x="192" y="450"/>
                </a:lnTo>
                <a:lnTo>
                  <a:pt x="194" y="465"/>
                </a:lnTo>
                <a:lnTo>
                  <a:pt x="195" y="481"/>
                </a:lnTo>
                <a:lnTo>
                  <a:pt x="197" y="488"/>
                </a:lnTo>
                <a:lnTo>
                  <a:pt x="198" y="497"/>
                </a:lnTo>
                <a:lnTo>
                  <a:pt x="200" y="497"/>
                </a:lnTo>
                <a:lnTo>
                  <a:pt x="201" y="504"/>
                </a:lnTo>
                <a:lnTo>
                  <a:pt x="202" y="513"/>
                </a:lnTo>
                <a:lnTo>
                  <a:pt x="204" y="513"/>
                </a:lnTo>
                <a:lnTo>
                  <a:pt x="205" y="513"/>
                </a:lnTo>
                <a:lnTo>
                  <a:pt x="207" y="513"/>
                </a:lnTo>
                <a:lnTo>
                  <a:pt x="208" y="513"/>
                </a:lnTo>
                <a:lnTo>
                  <a:pt x="210" y="497"/>
                </a:lnTo>
                <a:lnTo>
                  <a:pt x="211" y="497"/>
                </a:lnTo>
                <a:lnTo>
                  <a:pt x="212" y="481"/>
                </a:lnTo>
                <a:lnTo>
                  <a:pt x="214" y="473"/>
                </a:lnTo>
                <a:lnTo>
                  <a:pt x="215" y="458"/>
                </a:lnTo>
                <a:lnTo>
                  <a:pt x="217" y="450"/>
                </a:lnTo>
                <a:lnTo>
                  <a:pt x="218" y="427"/>
                </a:lnTo>
                <a:lnTo>
                  <a:pt x="220" y="418"/>
                </a:lnTo>
                <a:lnTo>
                  <a:pt x="221" y="404"/>
                </a:lnTo>
                <a:lnTo>
                  <a:pt x="222" y="388"/>
                </a:lnTo>
                <a:lnTo>
                  <a:pt x="222" y="364"/>
                </a:lnTo>
                <a:lnTo>
                  <a:pt x="224" y="341"/>
                </a:lnTo>
                <a:lnTo>
                  <a:pt x="225" y="325"/>
                </a:lnTo>
                <a:lnTo>
                  <a:pt x="227" y="310"/>
                </a:lnTo>
                <a:lnTo>
                  <a:pt x="228" y="287"/>
                </a:lnTo>
                <a:lnTo>
                  <a:pt x="230" y="264"/>
                </a:lnTo>
                <a:lnTo>
                  <a:pt x="231" y="248"/>
                </a:lnTo>
                <a:lnTo>
                  <a:pt x="232" y="217"/>
                </a:lnTo>
                <a:lnTo>
                  <a:pt x="234" y="201"/>
                </a:lnTo>
                <a:lnTo>
                  <a:pt x="235" y="178"/>
                </a:lnTo>
                <a:lnTo>
                  <a:pt x="237" y="163"/>
                </a:lnTo>
                <a:lnTo>
                  <a:pt x="238" y="140"/>
                </a:lnTo>
                <a:lnTo>
                  <a:pt x="240" y="124"/>
                </a:lnTo>
                <a:lnTo>
                  <a:pt x="240" y="108"/>
                </a:lnTo>
                <a:lnTo>
                  <a:pt x="241" y="85"/>
                </a:lnTo>
                <a:lnTo>
                  <a:pt x="242" y="78"/>
                </a:lnTo>
                <a:lnTo>
                  <a:pt x="244" y="63"/>
                </a:lnTo>
                <a:lnTo>
                  <a:pt x="245" y="47"/>
                </a:lnTo>
                <a:lnTo>
                  <a:pt x="247" y="38"/>
                </a:lnTo>
                <a:lnTo>
                  <a:pt x="248" y="31"/>
                </a:lnTo>
                <a:lnTo>
                  <a:pt x="250" y="15"/>
                </a:lnTo>
                <a:lnTo>
                  <a:pt x="251" y="15"/>
                </a:lnTo>
                <a:lnTo>
                  <a:pt x="252" y="8"/>
                </a:lnTo>
                <a:lnTo>
                  <a:pt x="254" y="8"/>
                </a:lnTo>
                <a:lnTo>
                  <a:pt x="255" y="8"/>
                </a:lnTo>
                <a:lnTo>
                  <a:pt x="257" y="8"/>
                </a:lnTo>
                <a:lnTo>
                  <a:pt x="258" y="8"/>
                </a:lnTo>
                <a:lnTo>
                  <a:pt x="260" y="15"/>
                </a:lnTo>
                <a:lnTo>
                  <a:pt x="261" y="24"/>
                </a:lnTo>
                <a:lnTo>
                  <a:pt x="262" y="31"/>
                </a:lnTo>
                <a:lnTo>
                  <a:pt x="264" y="31"/>
                </a:lnTo>
                <a:lnTo>
                  <a:pt x="265" y="47"/>
                </a:lnTo>
                <a:lnTo>
                  <a:pt x="267" y="63"/>
                </a:lnTo>
                <a:lnTo>
                  <a:pt x="268" y="70"/>
                </a:lnTo>
                <a:lnTo>
                  <a:pt x="270" y="85"/>
                </a:lnTo>
                <a:lnTo>
                  <a:pt x="271" y="101"/>
                </a:lnTo>
                <a:lnTo>
                  <a:pt x="272" y="117"/>
                </a:lnTo>
                <a:lnTo>
                  <a:pt x="274" y="133"/>
                </a:lnTo>
                <a:lnTo>
                  <a:pt x="274" y="155"/>
                </a:lnTo>
                <a:lnTo>
                  <a:pt x="275" y="178"/>
                </a:lnTo>
                <a:lnTo>
                  <a:pt x="277" y="194"/>
                </a:lnTo>
                <a:lnTo>
                  <a:pt x="278" y="217"/>
                </a:lnTo>
                <a:lnTo>
                  <a:pt x="280" y="233"/>
                </a:lnTo>
                <a:lnTo>
                  <a:pt x="281" y="255"/>
                </a:lnTo>
                <a:lnTo>
                  <a:pt x="282" y="287"/>
                </a:lnTo>
                <a:lnTo>
                  <a:pt x="284" y="303"/>
                </a:lnTo>
                <a:lnTo>
                  <a:pt x="285" y="318"/>
                </a:lnTo>
                <a:lnTo>
                  <a:pt x="287" y="341"/>
                </a:lnTo>
                <a:lnTo>
                  <a:pt x="288" y="364"/>
                </a:lnTo>
                <a:lnTo>
                  <a:pt x="290" y="388"/>
                </a:lnTo>
                <a:lnTo>
                  <a:pt x="291" y="404"/>
                </a:lnTo>
                <a:lnTo>
                  <a:pt x="291" y="418"/>
                </a:lnTo>
                <a:lnTo>
                  <a:pt x="292" y="434"/>
                </a:lnTo>
                <a:lnTo>
                  <a:pt x="294" y="450"/>
                </a:lnTo>
                <a:lnTo>
                  <a:pt x="295" y="458"/>
                </a:lnTo>
                <a:lnTo>
                  <a:pt x="297" y="473"/>
                </a:lnTo>
                <a:lnTo>
                  <a:pt x="298" y="488"/>
                </a:lnTo>
                <a:lnTo>
                  <a:pt x="300" y="488"/>
                </a:lnTo>
                <a:lnTo>
                  <a:pt x="301" y="497"/>
                </a:lnTo>
                <a:lnTo>
                  <a:pt x="302" y="513"/>
                </a:lnTo>
                <a:lnTo>
                  <a:pt x="304" y="513"/>
                </a:lnTo>
                <a:lnTo>
                  <a:pt x="305" y="520"/>
                </a:lnTo>
                <a:lnTo>
                  <a:pt x="307" y="513"/>
                </a:lnTo>
                <a:lnTo>
                  <a:pt x="308" y="513"/>
                </a:lnTo>
                <a:lnTo>
                  <a:pt x="308" y="504"/>
                </a:lnTo>
                <a:lnTo>
                  <a:pt x="310" y="504"/>
                </a:lnTo>
                <a:lnTo>
                  <a:pt x="311" y="497"/>
                </a:lnTo>
                <a:lnTo>
                  <a:pt x="312" y="497"/>
                </a:lnTo>
                <a:lnTo>
                  <a:pt x="314" y="473"/>
                </a:lnTo>
                <a:lnTo>
                  <a:pt x="315" y="473"/>
                </a:lnTo>
                <a:lnTo>
                  <a:pt x="317" y="450"/>
                </a:lnTo>
                <a:lnTo>
                  <a:pt x="318" y="443"/>
                </a:lnTo>
                <a:lnTo>
                  <a:pt x="320" y="427"/>
                </a:lnTo>
                <a:lnTo>
                  <a:pt x="321" y="418"/>
                </a:lnTo>
                <a:lnTo>
                  <a:pt x="322" y="388"/>
                </a:lnTo>
                <a:lnTo>
                  <a:pt x="324" y="380"/>
                </a:lnTo>
                <a:lnTo>
                  <a:pt x="325" y="357"/>
                </a:lnTo>
                <a:lnTo>
                  <a:pt x="325" y="341"/>
                </a:lnTo>
                <a:lnTo>
                  <a:pt x="327" y="318"/>
                </a:lnTo>
                <a:lnTo>
                  <a:pt x="328" y="303"/>
                </a:lnTo>
                <a:lnTo>
                  <a:pt x="330" y="271"/>
                </a:lnTo>
                <a:lnTo>
                  <a:pt x="331" y="248"/>
                </a:lnTo>
                <a:lnTo>
                  <a:pt x="332" y="225"/>
                </a:lnTo>
                <a:lnTo>
                  <a:pt x="334" y="217"/>
                </a:lnTo>
                <a:lnTo>
                  <a:pt x="335" y="194"/>
                </a:lnTo>
                <a:lnTo>
                  <a:pt x="337" y="171"/>
                </a:lnTo>
                <a:lnTo>
                  <a:pt x="338" y="147"/>
                </a:lnTo>
                <a:lnTo>
                  <a:pt x="340" y="133"/>
                </a:lnTo>
                <a:lnTo>
                  <a:pt x="341" y="108"/>
                </a:lnTo>
                <a:lnTo>
                  <a:pt x="341" y="101"/>
                </a:lnTo>
                <a:lnTo>
                  <a:pt x="342" y="78"/>
                </a:lnTo>
                <a:lnTo>
                  <a:pt x="344" y="70"/>
                </a:lnTo>
                <a:lnTo>
                  <a:pt x="345" y="54"/>
                </a:lnTo>
                <a:lnTo>
                  <a:pt x="347" y="38"/>
                </a:lnTo>
                <a:lnTo>
                  <a:pt x="348" y="38"/>
                </a:lnTo>
                <a:lnTo>
                  <a:pt x="350" y="24"/>
                </a:lnTo>
                <a:lnTo>
                  <a:pt x="351" y="15"/>
                </a:lnTo>
                <a:lnTo>
                  <a:pt x="352" y="8"/>
                </a:lnTo>
                <a:lnTo>
                  <a:pt x="354" y="8"/>
                </a:lnTo>
                <a:lnTo>
                  <a:pt x="355" y="8"/>
                </a:lnTo>
                <a:lnTo>
                  <a:pt x="357" y="8"/>
                </a:lnTo>
                <a:lnTo>
                  <a:pt x="358" y="0"/>
                </a:lnTo>
                <a:lnTo>
                  <a:pt x="358" y="8"/>
                </a:lnTo>
                <a:lnTo>
                  <a:pt x="360" y="8"/>
                </a:lnTo>
                <a:lnTo>
                  <a:pt x="361" y="8"/>
                </a:lnTo>
                <a:lnTo>
                  <a:pt x="362" y="31"/>
                </a:lnTo>
                <a:lnTo>
                  <a:pt x="364" y="24"/>
                </a:lnTo>
                <a:lnTo>
                  <a:pt x="365" y="38"/>
                </a:lnTo>
                <a:lnTo>
                  <a:pt x="367" y="47"/>
                </a:lnTo>
                <a:lnTo>
                  <a:pt x="368" y="63"/>
                </a:lnTo>
                <a:lnTo>
                  <a:pt x="370" y="78"/>
                </a:lnTo>
                <a:lnTo>
                  <a:pt x="371" y="101"/>
                </a:lnTo>
                <a:lnTo>
                  <a:pt x="372" y="108"/>
                </a:lnTo>
                <a:lnTo>
                  <a:pt x="374" y="124"/>
                </a:lnTo>
                <a:lnTo>
                  <a:pt x="375" y="147"/>
                </a:lnTo>
                <a:lnTo>
                  <a:pt x="375" y="163"/>
                </a:lnTo>
                <a:lnTo>
                  <a:pt x="377" y="187"/>
                </a:lnTo>
                <a:lnTo>
                  <a:pt x="378" y="201"/>
                </a:lnTo>
                <a:lnTo>
                  <a:pt x="380" y="225"/>
                </a:lnTo>
                <a:lnTo>
                  <a:pt x="381" y="241"/>
                </a:lnTo>
                <a:lnTo>
                  <a:pt x="382" y="271"/>
                </a:lnTo>
                <a:lnTo>
                  <a:pt x="384" y="295"/>
                </a:lnTo>
                <a:lnTo>
                  <a:pt x="385" y="318"/>
                </a:lnTo>
                <a:lnTo>
                  <a:pt x="387" y="341"/>
                </a:lnTo>
                <a:lnTo>
                  <a:pt x="388" y="357"/>
                </a:lnTo>
                <a:lnTo>
                  <a:pt x="390" y="380"/>
                </a:lnTo>
                <a:lnTo>
                  <a:pt x="391" y="395"/>
                </a:lnTo>
                <a:lnTo>
                  <a:pt x="392" y="418"/>
                </a:lnTo>
                <a:lnTo>
                  <a:pt x="392" y="434"/>
                </a:lnTo>
                <a:lnTo>
                  <a:pt x="394" y="450"/>
                </a:lnTo>
                <a:lnTo>
                  <a:pt x="395" y="458"/>
                </a:lnTo>
                <a:lnTo>
                  <a:pt x="397" y="473"/>
                </a:lnTo>
                <a:lnTo>
                  <a:pt x="398" y="488"/>
                </a:lnTo>
                <a:lnTo>
                  <a:pt x="400" y="497"/>
                </a:lnTo>
                <a:lnTo>
                  <a:pt x="401" y="497"/>
                </a:lnTo>
                <a:lnTo>
                  <a:pt x="402" y="504"/>
                </a:lnTo>
                <a:lnTo>
                  <a:pt x="404" y="513"/>
                </a:lnTo>
                <a:lnTo>
                  <a:pt x="405" y="513"/>
                </a:lnTo>
                <a:lnTo>
                  <a:pt x="407" y="520"/>
                </a:lnTo>
                <a:lnTo>
                  <a:pt x="408" y="513"/>
                </a:lnTo>
                <a:lnTo>
                  <a:pt x="410" y="520"/>
                </a:lnTo>
                <a:lnTo>
                  <a:pt x="410" y="504"/>
                </a:lnTo>
                <a:lnTo>
                  <a:pt x="411" y="497"/>
                </a:lnTo>
                <a:lnTo>
                  <a:pt x="412" y="497"/>
                </a:lnTo>
                <a:lnTo>
                  <a:pt x="414" y="488"/>
                </a:lnTo>
                <a:lnTo>
                  <a:pt x="415" y="473"/>
                </a:lnTo>
                <a:lnTo>
                  <a:pt x="417" y="465"/>
                </a:lnTo>
                <a:lnTo>
                  <a:pt x="418" y="450"/>
                </a:lnTo>
                <a:lnTo>
                  <a:pt x="420" y="443"/>
                </a:lnTo>
                <a:lnTo>
                  <a:pt x="421" y="427"/>
                </a:lnTo>
                <a:lnTo>
                  <a:pt x="422" y="411"/>
                </a:lnTo>
                <a:lnTo>
                  <a:pt x="424" y="388"/>
                </a:lnTo>
                <a:lnTo>
                  <a:pt x="425" y="373"/>
                </a:lnTo>
                <a:lnTo>
                  <a:pt x="427" y="350"/>
                </a:lnTo>
                <a:lnTo>
                  <a:pt x="427" y="334"/>
                </a:lnTo>
                <a:lnTo>
                  <a:pt x="428" y="303"/>
                </a:lnTo>
                <a:lnTo>
                  <a:pt x="430" y="287"/>
                </a:lnTo>
                <a:lnTo>
                  <a:pt x="431" y="264"/>
                </a:lnTo>
                <a:lnTo>
                  <a:pt x="432" y="248"/>
                </a:lnTo>
                <a:lnTo>
                  <a:pt x="434" y="225"/>
                </a:lnTo>
                <a:lnTo>
                  <a:pt x="435" y="225"/>
                </a:lnTo>
                <a:lnTo>
                  <a:pt x="437" y="210"/>
                </a:lnTo>
                <a:lnTo>
                  <a:pt x="438" y="187"/>
                </a:lnTo>
                <a:lnTo>
                  <a:pt x="440" y="171"/>
                </a:lnTo>
                <a:lnTo>
                  <a:pt x="441" y="155"/>
                </a:lnTo>
                <a:lnTo>
                  <a:pt x="442" y="140"/>
                </a:lnTo>
                <a:lnTo>
                  <a:pt x="444" y="117"/>
                </a:lnTo>
                <a:lnTo>
                  <a:pt x="444" y="101"/>
                </a:lnTo>
                <a:lnTo>
                  <a:pt x="445" y="93"/>
                </a:lnTo>
                <a:lnTo>
                  <a:pt x="447" y="70"/>
                </a:lnTo>
                <a:lnTo>
                  <a:pt x="448" y="63"/>
                </a:lnTo>
                <a:lnTo>
                  <a:pt x="450" y="47"/>
                </a:lnTo>
                <a:lnTo>
                  <a:pt x="451" y="38"/>
                </a:lnTo>
                <a:lnTo>
                  <a:pt x="452" y="31"/>
                </a:lnTo>
                <a:lnTo>
                  <a:pt x="454" y="24"/>
                </a:lnTo>
                <a:lnTo>
                  <a:pt x="455" y="24"/>
                </a:lnTo>
                <a:lnTo>
                  <a:pt x="457" y="15"/>
                </a:lnTo>
                <a:lnTo>
                  <a:pt x="458" y="15"/>
                </a:lnTo>
                <a:lnTo>
                  <a:pt x="460" y="24"/>
                </a:lnTo>
                <a:lnTo>
                  <a:pt x="461" y="24"/>
                </a:lnTo>
                <a:lnTo>
                  <a:pt x="462" y="31"/>
                </a:lnTo>
                <a:lnTo>
                  <a:pt x="464" y="38"/>
                </a:lnTo>
                <a:lnTo>
                  <a:pt x="465" y="47"/>
                </a:lnTo>
                <a:lnTo>
                  <a:pt x="467" y="54"/>
                </a:lnTo>
                <a:lnTo>
                  <a:pt x="468" y="70"/>
                </a:lnTo>
                <a:lnTo>
                  <a:pt x="470" y="78"/>
                </a:lnTo>
                <a:lnTo>
                  <a:pt x="471" y="93"/>
                </a:lnTo>
                <a:lnTo>
                  <a:pt x="472" y="101"/>
                </a:lnTo>
                <a:lnTo>
                  <a:pt x="474" y="117"/>
                </a:lnTo>
                <a:lnTo>
                  <a:pt x="475" y="140"/>
                </a:lnTo>
                <a:lnTo>
                  <a:pt x="477" y="163"/>
                </a:lnTo>
                <a:lnTo>
                  <a:pt x="478" y="178"/>
                </a:lnTo>
                <a:lnTo>
                  <a:pt x="478" y="187"/>
                </a:lnTo>
                <a:lnTo>
                  <a:pt x="480" y="217"/>
                </a:lnTo>
                <a:lnTo>
                  <a:pt x="481" y="233"/>
                </a:lnTo>
                <a:lnTo>
                  <a:pt x="482" y="255"/>
                </a:lnTo>
                <a:lnTo>
                  <a:pt x="484" y="271"/>
                </a:lnTo>
                <a:lnTo>
                  <a:pt x="485" y="295"/>
                </a:lnTo>
                <a:lnTo>
                  <a:pt x="487" y="318"/>
                </a:lnTo>
                <a:lnTo>
                  <a:pt x="488" y="341"/>
                </a:lnTo>
                <a:lnTo>
                  <a:pt x="490" y="364"/>
                </a:lnTo>
                <a:lnTo>
                  <a:pt x="491" y="380"/>
                </a:lnTo>
                <a:lnTo>
                  <a:pt x="492" y="395"/>
                </a:lnTo>
                <a:lnTo>
                  <a:pt x="494" y="411"/>
                </a:lnTo>
                <a:lnTo>
                  <a:pt x="494" y="427"/>
                </a:lnTo>
                <a:lnTo>
                  <a:pt x="495" y="443"/>
                </a:lnTo>
                <a:lnTo>
                  <a:pt x="497" y="458"/>
                </a:lnTo>
                <a:lnTo>
                  <a:pt x="498" y="473"/>
                </a:lnTo>
                <a:lnTo>
                  <a:pt x="500" y="481"/>
                </a:lnTo>
                <a:lnTo>
                  <a:pt x="501" y="488"/>
                </a:lnTo>
                <a:lnTo>
                  <a:pt x="502" y="504"/>
                </a:lnTo>
                <a:lnTo>
                  <a:pt x="504" y="497"/>
                </a:lnTo>
                <a:lnTo>
                  <a:pt x="505" y="513"/>
                </a:lnTo>
                <a:lnTo>
                  <a:pt x="507" y="513"/>
                </a:lnTo>
                <a:lnTo>
                  <a:pt x="508" y="513"/>
                </a:lnTo>
                <a:lnTo>
                  <a:pt x="510" y="513"/>
                </a:lnTo>
                <a:lnTo>
                  <a:pt x="511" y="513"/>
                </a:lnTo>
                <a:lnTo>
                  <a:pt x="511" y="504"/>
                </a:lnTo>
                <a:lnTo>
                  <a:pt x="512" y="497"/>
                </a:lnTo>
                <a:lnTo>
                  <a:pt x="514" y="497"/>
                </a:lnTo>
                <a:lnTo>
                  <a:pt x="515" y="488"/>
                </a:lnTo>
                <a:lnTo>
                  <a:pt x="517" y="465"/>
                </a:lnTo>
                <a:lnTo>
                  <a:pt x="518" y="465"/>
                </a:lnTo>
                <a:lnTo>
                  <a:pt x="520" y="458"/>
                </a:lnTo>
                <a:lnTo>
                  <a:pt x="521" y="434"/>
                </a:lnTo>
                <a:lnTo>
                  <a:pt x="522" y="427"/>
                </a:lnTo>
                <a:lnTo>
                  <a:pt x="524" y="404"/>
                </a:lnTo>
                <a:lnTo>
                  <a:pt x="525" y="388"/>
                </a:lnTo>
                <a:lnTo>
                  <a:pt x="527" y="364"/>
                </a:lnTo>
                <a:lnTo>
                  <a:pt x="528" y="350"/>
                </a:lnTo>
                <a:lnTo>
                  <a:pt x="528" y="325"/>
                </a:lnTo>
                <a:lnTo>
                  <a:pt x="530" y="303"/>
                </a:lnTo>
                <a:lnTo>
                  <a:pt x="531" y="287"/>
                </a:lnTo>
                <a:lnTo>
                  <a:pt x="532" y="255"/>
                </a:lnTo>
                <a:lnTo>
                  <a:pt x="534" y="241"/>
                </a:lnTo>
                <a:lnTo>
                  <a:pt x="535" y="217"/>
                </a:lnTo>
                <a:lnTo>
                  <a:pt x="537" y="201"/>
                </a:lnTo>
                <a:lnTo>
                  <a:pt x="538" y="178"/>
                </a:lnTo>
                <a:lnTo>
                  <a:pt x="540" y="163"/>
                </a:lnTo>
                <a:lnTo>
                  <a:pt x="541" y="140"/>
                </a:lnTo>
                <a:lnTo>
                  <a:pt x="542" y="124"/>
                </a:lnTo>
                <a:lnTo>
                  <a:pt x="544" y="108"/>
                </a:lnTo>
                <a:lnTo>
                  <a:pt x="545" y="93"/>
                </a:lnTo>
                <a:lnTo>
                  <a:pt x="545" y="78"/>
                </a:lnTo>
                <a:lnTo>
                  <a:pt x="547" y="63"/>
                </a:lnTo>
                <a:lnTo>
                  <a:pt x="548" y="47"/>
                </a:lnTo>
                <a:lnTo>
                  <a:pt x="550" y="38"/>
                </a:lnTo>
                <a:lnTo>
                  <a:pt x="551" y="31"/>
                </a:lnTo>
                <a:lnTo>
                  <a:pt x="552" y="24"/>
                </a:lnTo>
                <a:lnTo>
                  <a:pt x="554" y="24"/>
                </a:lnTo>
                <a:lnTo>
                  <a:pt x="555" y="15"/>
                </a:lnTo>
                <a:lnTo>
                  <a:pt x="557" y="15"/>
                </a:lnTo>
                <a:lnTo>
                  <a:pt x="558" y="15"/>
                </a:lnTo>
                <a:lnTo>
                  <a:pt x="560" y="15"/>
                </a:lnTo>
                <a:lnTo>
                  <a:pt x="561" y="15"/>
                </a:lnTo>
                <a:lnTo>
                  <a:pt x="562" y="24"/>
                </a:lnTo>
                <a:lnTo>
                  <a:pt x="562" y="31"/>
                </a:lnTo>
                <a:lnTo>
                  <a:pt x="564" y="38"/>
                </a:lnTo>
                <a:lnTo>
                  <a:pt x="565" y="47"/>
                </a:lnTo>
                <a:lnTo>
                  <a:pt x="567" y="54"/>
                </a:lnTo>
                <a:lnTo>
                  <a:pt x="568" y="70"/>
                </a:lnTo>
                <a:lnTo>
                  <a:pt x="570" y="78"/>
                </a:lnTo>
                <a:lnTo>
                  <a:pt x="571" y="93"/>
                </a:lnTo>
                <a:lnTo>
                  <a:pt x="572" y="108"/>
                </a:lnTo>
                <a:lnTo>
                  <a:pt x="574" y="124"/>
                </a:lnTo>
                <a:lnTo>
                  <a:pt x="575" y="140"/>
                </a:lnTo>
                <a:lnTo>
                  <a:pt x="577" y="163"/>
                </a:lnTo>
                <a:lnTo>
                  <a:pt x="578" y="178"/>
                </a:lnTo>
                <a:lnTo>
                  <a:pt x="580" y="194"/>
                </a:lnTo>
                <a:lnTo>
                  <a:pt x="580" y="217"/>
                </a:lnTo>
                <a:lnTo>
                  <a:pt x="581" y="241"/>
                </a:lnTo>
                <a:lnTo>
                  <a:pt x="582" y="264"/>
                </a:lnTo>
                <a:lnTo>
                  <a:pt x="584" y="280"/>
                </a:lnTo>
                <a:lnTo>
                  <a:pt x="585" y="295"/>
                </a:lnTo>
                <a:lnTo>
                  <a:pt x="587" y="318"/>
                </a:lnTo>
                <a:lnTo>
                  <a:pt x="588" y="334"/>
                </a:lnTo>
                <a:lnTo>
                  <a:pt x="590" y="357"/>
                </a:lnTo>
                <a:lnTo>
                  <a:pt x="591" y="373"/>
                </a:lnTo>
                <a:lnTo>
                  <a:pt x="592" y="388"/>
                </a:lnTo>
                <a:lnTo>
                  <a:pt x="594" y="411"/>
                </a:lnTo>
                <a:lnTo>
                  <a:pt x="595" y="434"/>
                </a:lnTo>
                <a:lnTo>
                  <a:pt x="597" y="443"/>
                </a:lnTo>
                <a:lnTo>
                  <a:pt x="597" y="458"/>
                </a:lnTo>
                <a:lnTo>
                  <a:pt x="598" y="465"/>
                </a:lnTo>
                <a:lnTo>
                  <a:pt x="600" y="488"/>
                </a:lnTo>
                <a:lnTo>
                  <a:pt x="601" y="497"/>
                </a:lnTo>
                <a:lnTo>
                  <a:pt x="602" y="504"/>
                </a:lnTo>
                <a:lnTo>
                  <a:pt x="604" y="504"/>
                </a:lnTo>
                <a:lnTo>
                  <a:pt x="605" y="513"/>
                </a:lnTo>
                <a:lnTo>
                  <a:pt x="607" y="520"/>
                </a:lnTo>
                <a:lnTo>
                  <a:pt x="608" y="520"/>
                </a:lnTo>
                <a:lnTo>
                  <a:pt x="610" y="520"/>
                </a:lnTo>
                <a:lnTo>
                  <a:pt x="611" y="520"/>
                </a:lnTo>
                <a:lnTo>
                  <a:pt x="612" y="520"/>
                </a:lnTo>
                <a:lnTo>
                  <a:pt x="614" y="513"/>
                </a:lnTo>
                <a:lnTo>
                  <a:pt x="615" y="497"/>
                </a:lnTo>
                <a:lnTo>
                  <a:pt x="617" y="497"/>
                </a:lnTo>
                <a:lnTo>
                  <a:pt x="618" y="488"/>
                </a:lnTo>
                <a:lnTo>
                  <a:pt x="620" y="473"/>
                </a:lnTo>
                <a:lnTo>
                  <a:pt x="621" y="465"/>
                </a:lnTo>
                <a:lnTo>
                  <a:pt x="622" y="450"/>
                </a:lnTo>
                <a:lnTo>
                  <a:pt x="624" y="434"/>
                </a:lnTo>
                <a:lnTo>
                  <a:pt x="625" y="418"/>
                </a:lnTo>
                <a:lnTo>
                  <a:pt x="627" y="395"/>
                </a:lnTo>
                <a:lnTo>
                  <a:pt x="628" y="380"/>
                </a:lnTo>
                <a:lnTo>
                  <a:pt x="630" y="357"/>
                </a:lnTo>
                <a:lnTo>
                  <a:pt x="630" y="334"/>
                </a:lnTo>
                <a:lnTo>
                  <a:pt x="631" y="318"/>
                </a:lnTo>
                <a:lnTo>
                  <a:pt x="632" y="295"/>
                </a:lnTo>
                <a:lnTo>
                  <a:pt x="634" y="271"/>
                </a:lnTo>
                <a:lnTo>
                  <a:pt x="635" y="248"/>
                </a:lnTo>
                <a:lnTo>
                  <a:pt x="637" y="233"/>
                </a:lnTo>
                <a:lnTo>
                  <a:pt x="638" y="210"/>
                </a:lnTo>
                <a:lnTo>
                  <a:pt x="640" y="187"/>
                </a:lnTo>
                <a:lnTo>
                  <a:pt x="641" y="171"/>
                </a:lnTo>
                <a:lnTo>
                  <a:pt x="642" y="147"/>
                </a:lnTo>
                <a:lnTo>
                  <a:pt x="644" y="133"/>
                </a:lnTo>
                <a:lnTo>
                  <a:pt x="645" y="108"/>
                </a:lnTo>
                <a:lnTo>
                  <a:pt x="647" y="93"/>
                </a:lnTo>
                <a:lnTo>
                  <a:pt x="647" y="78"/>
                </a:lnTo>
                <a:lnTo>
                  <a:pt x="648" y="63"/>
                </a:lnTo>
                <a:lnTo>
                  <a:pt x="650" y="54"/>
                </a:lnTo>
                <a:lnTo>
                  <a:pt x="651" y="47"/>
                </a:lnTo>
                <a:lnTo>
                  <a:pt x="652" y="31"/>
                </a:lnTo>
                <a:lnTo>
                  <a:pt x="654" y="24"/>
                </a:lnTo>
                <a:lnTo>
                  <a:pt x="655" y="15"/>
                </a:lnTo>
                <a:lnTo>
                  <a:pt x="657" y="15"/>
                </a:lnTo>
                <a:lnTo>
                  <a:pt x="658" y="15"/>
                </a:lnTo>
                <a:lnTo>
                  <a:pt x="660" y="8"/>
                </a:lnTo>
                <a:lnTo>
                  <a:pt x="661" y="8"/>
                </a:lnTo>
                <a:lnTo>
                  <a:pt x="662" y="15"/>
                </a:lnTo>
                <a:lnTo>
                  <a:pt x="664" y="15"/>
                </a:lnTo>
                <a:lnTo>
                  <a:pt x="665" y="24"/>
                </a:lnTo>
                <a:lnTo>
                  <a:pt x="667" y="31"/>
                </a:lnTo>
              </a:path>
            </a:pathLst>
          </a:custGeom>
          <a:noFill/>
          <a:ln w="12700" cap="rnd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8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lithium lev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4900"/>
            <a:ext cx="324802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419475" y="1081088"/>
            <a:ext cx="162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Phase matching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517900" y="3175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DISPERSION?</a:t>
            </a:r>
          </a:p>
        </p:txBody>
      </p:sp>
      <p:sp>
        <p:nvSpPr>
          <p:cNvPr id="21509" name="Line 7"/>
          <p:cNvSpPr>
            <a:spLocks noChangeShapeType="1"/>
          </p:cNvSpPr>
          <p:nvPr/>
        </p:nvSpPr>
        <p:spPr bwMode="auto">
          <a:xfrm>
            <a:off x="4565650" y="6000750"/>
            <a:ext cx="41052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8329613" y="6013450"/>
            <a:ext cx="3619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rot="-5400000">
            <a:off x="3059112" y="4494213"/>
            <a:ext cx="30130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286375" y="6013450"/>
            <a:ext cx="3429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6256338" y="6013450"/>
            <a:ext cx="4587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2w</a:t>
            </a:r>
          </a:p>
        </p:txBody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131050" y="6013450"/>
            <a:ext cx="4587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3w</a:t>
            </a:r>
          </a:p>
        </p:txBody>
      </p:sp>
      <p:sp>
        <p:nvSpPr>
          <p:cNvPr id="3" name="Arc 2"/>
          <p:cNvSpPr/>
          <p:nvPr/>
        </p:nvSpPr>
        <p:spPr>
          <a:xfrm flipV="1">
            <a:off x="1027113" y="2252663"/>
            <a:ext cx="7078662" cy="3297237"/>
          </a:xfrm>
          <a:prstGeom prst="arc">
            <a:avLst>
              <a:gd name="adj1" fmla="val 17195087"/>
              <a:gd name="adj2" fmla="val 20534069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779963" y="3773488"/>
            <a:ext cx="3459162" cy="998537"/>
          </a:xfrm>
          <a:custGeom>
            <a:avLst/>
            <a:gdLst>
              <a:gd name="connsiteX0" fmla="*/ 0 w 2978870"/>
              <a:gd name="connsiteY0" fmla="*/ 270402 h 998121"/>
              <a:gd name="connsiteX1" fmla="*/ 480767 w 2978870"/>
              <a:gd name="connsiteY1" fmla="*/ 72439 h 998121"/>
              <a:gd name="connsiteX2" fmla="*/ 820132 w 2978870"/>
              <a:gd name="connsiteY2" fmla="*/ 6451 h 998121"/>
              <a:gd name="connsiteX3" fmla="*/ 1216058 w 2978870"/>
              <a:gd name="connsiteY3" fmla="*/ 100719 h 998121"/>
              <a:gd name="connsiteX4" fmla="*/ 2026763 w 2978870"/>
              <a:gd name="connsiteY4" fmla="*/ 873717 h 998121"/>
              <a:gd name="connsiteX5" fmla="*/ 2978870 w 2978870"/>
              <a:gd name="connsiteY5" fmla="*/ 996266 h 998121"/>
              <a:gd name="connsiteX6" fmla="*/ 2978870 w 2978870"/>
              <a:gd name="connsiteY6" fmla="*/ 996266 h 99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8870" h="998121">
                <a:moveTo>
                  <a:pt x="0" y="270402"/>
                </a:moveTo>
                <a:cubicBezTo>
                  <a:pt x="172039" y="193416"/>
                  <a:pt x="344078" y="116431"/>
                  <a:pt x="480767" y="72439"/>
                </a:cubicBezTo>
                <a:cubicBezTo>
                  <a:pt x="617456" y="28447"/>
                  <a:pt x="697584" y="1738"/>
                  <a:pt x="820132" y="6451"/>
                </a:cubicBezTo>
                <a:cubicBezTo>
                  <a:pt x="942680" y="11164"/>
                  <a:pt x="1014953" y="-43825"/>
                  <a:pt x="1216058" y="100719"/>
                </a:cubicBezTo>
                <a:cubicBezTo>
                  <a:pt x="1417163" y="245263"/>
                  <a:pt x="1732961" y="724459"/>
                  <a:pt x="2026763" y="873717"/>
                </a:cubicBezTo>
                <a:cubicBezTo>
                  <a:pt x="2320565" y="1022975"/>
                  <a:pt x="2978870" y="996266"/>
                  <a:pt x="2978870" y="996266"/>
                </a:cubicBezTo>
                <a:lnTo>
                  <a:pt x="2978870" y="996266"/>
                </a:lnTo>
              </a:path>
            </a:pathLst>
          </a:cu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618288" y="3422650"/>
            <a:ext cx="0" cy="2578100"/>
          </a:xfrm>
          <a:prstGeom prst="line">
            <a:avLst/>
          </a:prstGeom>
          <a:ln w="127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97513" y="3422650"/>
            <a:ext cx="0" cy="25781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18375" y="3422650"/>
            <a:ext cx="0" cy="25781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flipH="1">
            <a:off x="8018461" y="4483100"/>
            <a:ext cx="1096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Mg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5628483" y="5056743"/>
            <a:ext cx="1096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7755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2409825" y="441325"/>
            <a:ext cx="459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Heat pipe: How to mix magnesium and lithium?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119188" y="960438"/>
            <a:ext cx="1993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Double heat pipe: 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1222375" y="1576388"/>
            <a:ext cx="7181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C. R. Vidal and M. M. Hessel  Journal of Applied Physics </a:t>
            </a:r>
            <a:r>
              <a:rPr lang="en-US" altLang="en-US" sz="1600" b="1">
                <a:cs typeface="Times New Roman" panose="02020603050405020304" pitchFamily="18" charset="0"/>
              </a:rPr>
              <a:t>43</a:t>
            </a:r>
            <a:r>
              <a:rPr lang="en-US" altLang="en-US" sz="1600">
                <a:cs typeface="Times New Roman" panose="02020603050405020304" pitchFamily="18" charset="0"/>
              </a:rPr>
              <a:t>, 2776 (1972)</a:t>
            </a:r>
          </a:p>
        </p:txBody>
      </p:sp>
      <p:pic>
        <p:nvPicPr>
          <p:cNvPr id="22533" name="Picture 7" descr="heat p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127250"/>
            <a:ext cx="781843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4210050" y="37607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3979863" y="3741738"/>
            <a:ext cx="1020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Ta = 1500</a:t>
            </a:r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3970338" y="4122738"/>
            <a:ext cx="1020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Ta = 1500</a:t>
            </a:r>
          </a:p>
        </p:txBody>
      </p:sp>
      <p:sp>
        <p:nvSpPr>
          <p:cNvPr id="22537" name="Text Box 11"/>
          <p:cNvSpPr txBox="1">
            <a:spLocks noChangeArrowheads="1"/>
          </p:cNvSpPr>
          <p:nvPr/>
        </p:nvSpPr>
        <p:spPr bwMode="auto">
          <a:xfrm>
            <a:off x="2651125" y="3703638"/>
            <a:ext cx="1050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Pa = 2 torr</a:t>
            </a:r>
          </a:p>
        </p:txBody>
      </p:sp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1946275" y="4122738"/>
            <a:ext cx="1062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Pb = 5 torr</a:t>
            </a:r>
          </a:p>
        </p:txBody>
      </p:sp>
    </p:spTree>
    <p:extLst>
      <p:ext uri="{BB962C8B-B14F-4D97-AF65-F5344CB8AC3E}">
        <p14:creationId xmlns:p14="http://schemas.microsoft.com/office/powerpoint/2010/main" val="141053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527050" y="280988"/>
            <a:ext cx="346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</a:rPr>
              <a:t>Adiabatic approximation</a:t>
            </a:r>
            <a:endParaRPr lang="fr-FR" altLang="en-US" sz="2400" b="1">
              <a:solidFill>
                <a:srgbClr val="000099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4675" y="3141663"/>
            <a:ext cx="5829300" cy="919162"/>
            <a:chOff x="574675" y="3141663"/>
            <a:chExt cx="5829300" cy="919162"/>
          </a:xfrm>
        </p:grpSpPr>
        <p:pic>
          <p:nvPicPr>
            <p:cNvPr id="24579" name="Picture 8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563" y="3178175"/>
              <a:ext cx="2806700" cy="830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580" name="Text Box 9"/>
            <p:cNvSpPr txBox="1">
              <a:spLocks noChangeArrowheads="1"/>
            </p:cNvSpPr>
            <p:nvPr/>
          </p:nvSpPr>
          <p:spPr bwMode="auto">
            <a:xfrm>
              <a:off x="574675" y="3141663"/>
              <a:ext cx="1060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Defining:</a:t>
              </a:r>
            </a:p>
          </p:txBody>
        </p:sp>
        <p:sp>
          <p:nvSpPr>
            <p:cNvPr id="24581" name="Text Box 10"/>
            <p:cNvSpPr txBox="1">
              <a:spLocks noChangeArrowheads="1"/>
            </p:cNvSpPr>
            <p:nvPr/>
          </p:nvSpPr>
          <p:spPr bwMode="auto">
            <a:xfrm>
              <a:off x="5375275" y="3694113"/>
              <a:ext cx="10287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Leads to:</a:t>
              </a:r>
            </a:p>
          </p:txBody>
        </p:sp>
      </p:grpSp>
      <p:pic>
        <p:nvPicPr>
          <p:cNvPr id="24582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4618038"/>
            <a:ext cx="8374063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3" name="Rectangle 16"/>
          <p:cNvSpPr>
            <a:spLocks noChangeArrowheads="1"/>
          </p:cNvSpPr>
          <p:nvPr/>
        </p:nvSpPr>
        <p:spPr bwMode="auto">
          <a:xfrm>
            <a:off x="1562100" y="5486400"/>
            <a:ext cx="9525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grpSp>
        <p:nvGrpSpPr>
          <p:cNvPr id="71701" name="Group 21"/>
          <p:cNvGrpSpPr>
            <a:grpSpLocks/>
          </p:cNvGrpSpPr>
          <p:nvPr/>
        </p:nvGrpSpPr>
        <p:grpSpPr bwMode="auto">
          <a:xfrm>
            <a:off x="2152650" y="4632325"/>
            <a:ext cx="4133850" cy="808038"/>
            <a:chOff x="1356" y="2606"/>
            <a:chExt cx="2604" cy="509"/>
          </a:xfrm>
        </p:grpSpPr>
        <p:sp>
          <p:nvSpPr>
            <p:cNvPr id="24592" name="Rectangle 13"/>
            <p:cNvSpPr>
              <a:spLocks noChangeArrowheads="1"/>
            </p:cNvSpPr>
            <p:nvPr/>
          </p:nvSpPr>
          <p:spPr bwMode="auto">
            <a:xfrm>
              <a:off x="1356" y="2606"/>
              <a:ext cx="2604" cy="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4593" name="Picture 18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2663"/>
              <a:ext cx="1024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702" name="Group 22"/>
          <p:cNvGrpSpPr>
            <a:grpSpLocks/>
          </p:cNvGrpSpPr>
          <p:nvPr/>
        </p:nvGrpSpPr>
        <p:grpSpPr bwMode="auto">
          <a:xfrm>
            <a:off x="7504113" y="4449763"/>
            <a:ext cx="896937" cy="990600"/>
            <a:chOff x="4751" y="1896"/>
            <a:chExt cx="565" cy="624"/>
          </a:xfrm>
        </p:grpSpPr>
        <p:sp>
          <p:nvSpPr>
            <p:cNvPr id="24590" name="Rectangle 14"/>
            <p:cNvSpPr>
              <a:spLocks noChangeArrowheads="1"/>
            </p:cNvSpPr>
            <p:nvPr/>
          </p:nvSpPr>
          <p:spPr bwMode="auto">
            <a:xfrm>
              <a:off x="4751" y="1896"/>
              <a:ext cx="565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4591" name="Picture 19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" y="1968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704" name="Group 24"/>
          <p:cNvGrpSpPr>
            <a:grpSpLocks/>
          </p:cNvGrpSpPr>
          <p:nvPr/>
        </p:nvGrpSpPr>
        <p:grpSpPr bwMode="auto">
          <a:xfrm>
            <a:off x="3219450" y="5514975"/>
            <a:ext cx="800100" cy="714375"/>
            <a:chOff x="2052" y="3870"/>
            <a:chExt cx="504" cy="450"/>
          </a:xfrm>
        </p:grpSpPr>
        <p:sp>
          <p:nvSpPr>
            <p:cNvPr id="24588" name="Rectangle 17"/>
            <p:cNvSpPr>
              <a:spLocks noChangeArrowheads="1"/>
            </p:cNvSpPr>
            <p:nvPr/>
          </p:nvSpPr>
          <p:spPr bwMode="auto">
            <a:xfrm>
              <a:off x="2052" y="3960"/>
              <a:ext cx="504" cy="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4589" name="Picture 20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" y="3870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17" descr="\documentclass{slides}\pagestyle{empty}&#10;\begin{document}&#10;\begin{eqnarray}&#10;\dot{c}_0 &amp; = &amp; \frac{i}{4 \Delta_1} \left( E_1 c_0 - E_2^* c_2 \right ) E_1  \nonumber \\&#10;\dot{c}_2 &amp; = &amp; -\frac{i}{4 \Delta_1}  E_1 E_2c_0&#10;+ \frac{i}{4 \Delta_1} E_2 E_2^* c_2 - i \Delta_2 c_2  \nonumber &#10;\end{eqnarray}&#10;\end{document}&#10;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14400" y="995363"/>
            <a:ext cx="7286625" cy="16176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1678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vapor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61938"/>
            <a:ext cx="48196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pressure-cistrib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2717800"/>
            <a:ext cx="34099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heat pi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344488"/>
            <a:ext cx="4926013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648075" y="29432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675063" y="2673350"/>
            <a:ext cx="30622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Mg partial pressure Pb - Pa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V="1">
            <a:off x="5275263" y="1781175"/>
            <a:ext cx="1068387" cy="942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etup-3rd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-314325"/>
            <a:ext cx="9066213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8"/>
          <p:cNvGrpSpPr>
            <a:grpSpLocks/>
          </p:cNvGrpSpPr>
          <p:nvPr/>
        </p:nvGrpSpPr>
        <p:grpSpPr bwMode="auto">
          <a:xfrm>
            <a:off x="2705100" y="1968500"/>
            <a:ext cx="4457700" cy="514350"/>
            <a:chOff x="1704" y="1240"/>
            <a:chExt cx="2808" cy="324"/>
          </a:xfrm>
        </p:grpSpPr>
        <p:sp>
          <p:nvSpPr>
            <p:cNvPr id="24580" name="Rectangle 3"/>
            <p:cNvSpPr>
              <a:spLocks noChangeArrowheads="1"/>
            </p:cNvSpPr>
            <p:nvPr/>
          </p:nvSpPr>
          <p:spPr bwMode="auto">
            <a:xfrm>
              <a:off x="1704" y="1468"/>
              <a:ext cx="19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>
                <a:cs typeface="Times New Roman" panose="02020603050405020304" pitchFamily="18" charset="0"/>
              </a:endParaRPr>
            </a:p>
          </p:txBody>
        </p:sp>
        <p:sp>
          <p:nvSpPr>
            <p:cNvPr id="24581" name="Rectangle 4"/>
            <p:cNvSpPr>
              <a:spLocks noChangeArrowheads="1"/>
            </p:cNvSpPr>
            <p:nvPr/>
          </p:nvSpPr>
          <p:spPr bwMode="auto">
            <a:xfrm>
              <a:off x="2812" y="1340"/>
              <a:ext cx="196" cy="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24582" name="Rectangle 6"/>
            <p:cNvSpPr>
              <a:spLocks noChangeArrowheads="1"/>
            </p:cNvSpPr>
            <p:nvPr/>
          </p:nvSpPr>
          <p:spPr bwMode="auto">
            <a:xfrm>
              <a:off x="2952" y="1352"/>
              <a:ext cx="668" cy="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24583" name="Rectangle 7"/>
            <p:cNvSpPr>
              <a:spLocks noChangeArrowheads="1"/>
            </p:cNvSpPr>
            <p:nvPr/>
          </p:nvSpPr>
          <p:spPr bwMode="auto">
            <a:xfrm>
              <a:off x="4036" y="1240"/>
              <a:ext cx="476" cy="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10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3414713" y="319088"/>
            <a:ext cx="1889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“PHASE SHIFTER”</a:t>
            </a:r>
          </a:p>
        </p:txBody>
      </p:sp>
      <p:grpSp>
        <p:nvGrpSpPr>
          <p:cNvPr id="25603" name="Group 9"/>
          <p:cNvGrpSpPr>
            <a:grpSpLocks/>
          </p:cNvGrpSpPr>
          <p:nvPr/>
        </p:nvGrpSpPr>
        <p:grpSpPr bwMode="auto">
          <a:xfrm rot="2700000" flipV="1">
            <a:off x="3203575" y="2903538"/>
            <a:ext cx="904875" cy="952500"/>
            <a:chOff x="5505254" y="1583703"/>
            <a:chExt cx="904973" cy="95210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501886" y="1603075"/>
              <a:ext cx="9049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406802" y="1583703"/>
              <a:ext cx="0" cy="952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503008" y="1600774"/>
              <a:ext cx="904973" cy="9045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4" name="Group 11"/>
          <p:cNvGrpSpPr>
            <a:grpSpLocks/>
          </p:cNvGrpSpPr>
          <p:nvPr/>
        </p:nvGrpSpPr>
        <p:grpSpPr bwMode="auto">
          <a:xfrm rot="-2700000">
            <a:off x="2535238" y="1303338"/>
            <a:ext cx="2249487" cy="2366962"/>
            <a:chOff x="5505254" y="1583703"/>
            <a:chExt cx="904973" cy="95210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505028" y="1602124"/>
              <a:ext cx="9049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10015" y="1583477"/>
              <a:ext cx="0" cy="952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505254" y="1602815"/>
              <a:ext cx="904973" cy="9048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5" name="Group 15"/>
          <p:cNvGrpSpPr>
            <a:grpSpLocks/>
          </p:cNvGrpSpPr>
          <p:nvPr/>
        </p:nvGrpSpPr>
        <p:grpSpPr bwMode="auto">
          <a:xfrm rot="2700000" flipV="1">
            <a:off x="3222625" y="1998663"/>
            <a:ext cx="904875" cy="952500"/>
            <a:chOff x="5505254" y="1583703"/>
            <a:chExt cx="904973" cy="95210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501886" y="1603075"/>
              <a:ext cx="9049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406802" y="1583703"/>
              <a:ext cx="0" cy="952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503008" y="1600774"/>
              <a:ext cx="904973" cy="9045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6" name="Group 19"/>
          <p:cNvGrpSpPr>
            <a:grpSpLocks/>
          </p:cNvGrpSpPr>
          <p:nvPr/>
        </p:nvGrpSpPr>
        <p:grpSpPr bwMode="auto">
          <a:xfrm rot="16260000" flipV="1">
            <a:off x="4344987" y="2454276"/>
            <a:ext cx="868363" cy="912812"/>
            <a:chOff x="5505254" y="1583703"/>
            <a:chExt cx="904973" cy="952107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508218" y="1605210"/>
              <a:ext cx="9049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406937" y="1586581"/>
              <a:ext cx="0" cy="9521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05283" y="1605228"/>
              <a:ext cx="904973" cy="9057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7" name="Group 23"/>
          <p:cNvGrpSpPr>
            <a:grpSpLocks/>
          </p:cNvGrpSpPr>
          <p:nvPr/>
        </p:nvGrpSpPr>
        <p:grpSpPr bwMode="auto">
          <a:xfrm rot="10860000" flipV="1">
            <a:off x="2068513" y="2454275"/>
            <a:ext cx="868362" cy="912813"/>
            <a:chOff x="5505254" y="1583703"/>
            <a:chExt cx="904973" cy="95210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508217" y="1605212"/>
              <a:ext cx="9049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406994" y="1583271"/>
              <a:ext cx="0" cy="952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05341" y="1601918"/>
              <a:ext cx="904973" cy="905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>
            <a:off x="1395413" y="2779713"/>
            <a:ext cx="19716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035425" y="2784475"/>
            <a:ext cx="19732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609850" y="1951038"/>
            <a:ext cx="0" cy="8112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665663" y="1930400"/>
            <a:ext cx="0" cy="8112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32075" y="1951038"/>
            <a:ext cx="20335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367088" y="2794000"/>
            <a:ext cx="0" cy="904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000500" y="2779713"/>
            <a:ext cx="0" cy="904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355975" y="3705225"/>
            <a:ext cx="6397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640138" y="4068763"/>
            <a:ext cx="0" cy="842962"/>
          </a:xfrm>
          <a:prstGeom prst="line">
            <a:avLst/>
          </a:prstGeom>
          <a:ln w="38100" cmpd="dbl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9"/>
          <p:cNvGrpSpPr>
            <a:grpSpLocks/>
          </p:cNvGrpSpPr>
          <p:nvPr/>
        </p:nvGrpSpPr>
        <p:grpSpPr bwMode="auto">
          <a:xfrm rot="18900000">
            <a:off x="2530783" y="2654495"/>
            <a:ext cx="904875" cy="952500"/>
            <a:chOff x="5505254" y="1583703"/>
            <a:chExt cx="904973" cy="952107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5501886" y="1603075"/>
              <a:ext cx="9049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406802" y="1583703"/>
              <a:ext cx="0" cy="952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503008" y="1600774"/>
              <a:ext cx="904973" cy="9045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9"/>
          <p:cNvGrpSpPr>
            <a:grpSpLocks/>
          </p:cNvGrpSpPr>
          <p:nvPr/>
        </p:nvGrpSpPr>
        <p:grpSpPr bwMode="auto">
          <a:xfrm rot="18900000">
            <a:off x="3876366" y="2684234"/>
            <a:ext cx="904875" cy="952500"/>
            <a:chOff x="5505254" y="1583703"/>
            <a:chExt cx="904973" cy="952107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5501886" y="1603075"/>
              <a:ext cx="9049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406802" y="1583703"/>
              <a:ext cx="0" cy="952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503008" y="1600774"/>
              <a:ext cx="904973" cy="9045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82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ha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698500"/>
            <a:ext cx="44196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93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6"/>
          <p:cNvGrpSpPr>
            <a:grpSpLocks/>
          </p:cNvGrpSpPr>
          <p:nvPr/>
        </p:nvGrpSpPr>
        <p:grpSpPr bwMode="auto">
          <a:xfrm>
            <a:off x="252413" y="611188"/>
            <a:ext cx="8486775" cy="5732462"/>
            <a:chOff x="159" y="385"/>
            <a:chExt cx="5346" cy="3611"/>
          </a:xfrm>
        </p:grpSpPr>
        <p:pic>
          <p:nvPicPr>
            <p:cNvPr id="27651" name="Picture 4" descr="expda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" y="385"/>
              <a:ext cx="5297" cy="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2" name="Rectangle 5"/>
            <p:cNvSpPr>
              <a:spLocks noChangeArrowheads="1"/>
            </p:cNvSpPr>
            <p:nvPr/>
          </p:nvSpPr>
          <p:spPr bwMode="auto">
            <a:xfrm>
              <a:off x="4675" y="3165"/>
              <a:ext cx="830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53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5503" y="2201833"/>
            <a:ext cx="5092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OTHER EXAMPLE OF  APPLICATION OF COHERENT INTERACTION:</a:t>
            </a:r>
          </a:p>
        </p:txBody>
      </p:sp>
    </p:spTree>
    <p:extLst>
      <p:ext uri="{BB962C8B-B14F-4D97-AF65-F5344CB8AC3E}">
        <p14:creationId xmlns:p14="http://schemas.microsoft.com/office/powerpoint/2010/main" val="226603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15"/>
          <p:cNvSpPr>
            <a:spLocks noChangeShapeType="1"/>
          </p:cNvSpPr>
          <p:nvPr/>
        </p:nvSpPr>
        <p:spPr bwMode="auto">
          <a:xfrm>
            <a:off x="476250" y="1257300"/>
            <a:ext cx="169545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" name="Text Box 16"/>
          <p:cNvSpPr txBox="1">
            <a:spLocks noChangeArrowheads="1"/>
          </p:cNvSpPr>
          <p:nvPr/>
        </p:nvSpPr>
        <p:spPr bwMode="auto">
          <a:xfrm>
            <a:off x="2441575" y="1027113"/>
            <a:ext cx="198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Bloch vector model</a:t>
            </a:r>
          </a:p>
        </p:txBody>
      </p:sp>
      <p:sp>
        <p:nvSpPr>
          <p:cNvPr id="4100" name="Rectangle 30"/>
          <p:cNvSpPr>
            <a:spLocks noChangeArrowheads="1"/>
          </p:cNvSpPr>
          <p:nvPr/>
        </p:nvSpPr>
        <p:spPr bwMode="auto">
          <a:xfrm>
            <a:off x="1320800" y="1435100"/>
            <a:ext cx="6019800" cy="3302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4101" name="Text Box 31"/>
          <p:cNvSpPr txBox="1">
            <a:spLocks noChangeArrowheads="1"/>
          </p:cNvSpPr>
          <p:nvPr/>
        </p:nvSpPr>
        <p:spPr bwMode="auto">
          <a:xfrm>
            <a:off x="238125" y="5040313"/>
            <a:ext cx="7759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Contained in these expressions:  Third order susceptibility, two-photon absorption,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third harmonic generation, stimulated Raman, phase conjugated FWM, etc...</a:t>
            </a:r>
          </a:p>
        </p:txBody>
      </p:sp>
      <p:pic>
        <p:nvPicPr>
          <p:cNvPr id="4102" name="Picture 3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1549400"/>
            <a:ext cx="5662612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3" name="TextBox 1"/>
          <p:cNvSpPr txBox="1">
            <a:spLocks noChangeArrowheads="1"/>
          </p:cNvSpPr>
          <p:nvPr/>
        </p:nvSpPr>
        <p:spPr bwMode="auto">
          <a:xfrm flipH="1">
            <a:off x="1724025" y="5722938"/>
            <a:ext cx="801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The frequencies do no appear explicitly in these expressions.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But they can be “guessed” from the products of amplitudes.</a:t>
            </a:r>
          </a:p>
        </p:txBody>
      </p:sp>
    </p:spTree>
    <p:extLst>
      <p:ext uri="{BB962C8B-B14F-4D97-AF65-F5344CB8AC3E}">
        <p14:creationId xmlns:p14="http://schemas.microsoft.com/office/powerpoint/2010/main" val="41957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52450"/>
            <a:ext cx="5543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4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809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187325"/>
            <a:ext cx="456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absorption and optical pumping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512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263650"/>
            <a:ext cx="290195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349500"/>
            <a:ext cx="19875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3773488" y="623888"/>
            <a:ext cx="1335087" cy="479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30728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3695700"/>
            <a:ext cx="376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191250" y="5913438"/>
            <a:ext cx="798513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5343525" y="2740025"/>
            <a:ext cx="2838450" cy="3289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6899275" y="4379913"/>
            <a:ext cx="1968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6899275" y="2220913"/>
            <a:ext cx="0" cy="381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5235575" y="4379913"/>
            <a:ext cx="165258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Arc 14"/>
          <p:cNvSpPr>
            <a:spLocks/>
          </p:cNvSpPr>
          <p:nvPr/>
        </p:nvSpPr>
        <p:spPr bwMode="auto">
          <a:xfrm flipH="1">
            <a:off x="5759450" y="2740025"/>
            <a:ext cx="1139825" cy="3279775"/>
          </a:xfrm>
          <a:custGeom>
            <a:avLst/>
            <a:gdLst>
              <a:gd name="T0" fmla="*/ 0 w 21600"/>
              <a:gd name="T1" fmla="*/ 0 h 43172"/>
              <a:gd name="T2" fmla="*/ 3054731 w 21600"/>
              <a:gd name="T3" fmla="*/ 249164367 h 43172"/>
              <a:gd name="T4" fmla="*/ 0 w 21600"/>
              <a:gd name="T5" fmla="*/ 124662978 h 43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72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</a:path>
              <a:path w="21600" h="43172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5" name="Arc 15"/>
          <p:cNvSpPr>
            <a:spLocks/>
          </p:cNvSpPr>
          <p:nvPr/>
        </p:nvSpPr>
        <p:spPr bwMode="auto">
          <a:xfrm>
            <a:off x="6899275" y="2740025"/>
            <a:ext cx="1084263" cy="3281363"/>
          </a:xfrm>
          <a:custGeom>
            <a:avLst/>
            <a:gdLst>
              <a:gd name="T0" fmla="*/ 0 w 21600"/>
              <a:gd name="T1" fmla="*/ 0 h 43200"/>
              <a:gd name="T2" fmla="*/ 0 w 21600"/>
              <a:gd name="T3" fmla="*/ 249244054 h 43200"/>
              <a:gd name="T4" fmla="*/ 0 w 21600"/>
              <a:gd name="T5" fmla="*/ 12462206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</a:path>
              <a:path w="21600" h="432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 flipV="1">
            <a:off x="6899275" y="4176713"/>
            <a:ext cx="1460500" cy="2032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7" name="Line 17"/>
          <p:cNvSpPr>
            <a:spLocks noChangeShapeType="1"/>
          </p:cNvSpPr>
          <p:nvPr/>
        </p:nvSpPr>
        <p:spPr bwMode="auto">
          <a:xfrm>
            <a:off x="8388350" y="4119563"/>
            <a:ext cx="22225" cy="24130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6899275" y="4379913"/>
            <a:ext cx="15113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739" name="Group 19"/>
          <p:cNvGrpSpPr>
            <a:grpSpLocks/>
          </p:cNvGrpSpPr>
          <p:nvPr/>
        </p:nvGrpSpPr>
        <p:grpSpPr bwMode="auto">
          <a:xfrm>
            <a:off x="7874000" y="4497388"/>
            <a:ext cx="479425" cy="368300"/>
            <a:chOff x="4360" y="2863"/>
            <a:chExt cx="296" cy="286"/>
          </a:xfrm>
        </p:grpSpPr>
        <p:pic>
          <p:nvPicPr>
            <p:cNvPr id="5162" name="Picture 20" descr="txp_fi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" y="2863"/>
              <a:ext cx="29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63" name="Line 21"/>
            <p:cNvSpPr>
              <a:spLocks noChangeShapeType="1"/>
            </p:cNvSpPr>
            <p:nvPr/>
          </p:nvSpPr>
          <p:spPr bwMode="auto">
            <a:xfrm>
              <a:off x="4361" y="2904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4" name="Line 22"/>
            <p:cNvSpPr>
              <a:spLocks noChangeShapeType="1"/>
            </p:cNvSpPr>
            <p:nvPr/>
          </p:nvSpPr>
          <p:spPr bwMode="auto">
            <a:xfrm>
              <a:off x="4532" y="2908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43" name="Picture 23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4086225"/>
            <a:ext cx="4619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41" name="Group 24"/>
          <p:cNvGrpSpPr>
            <a:grpSpLocks/>
          </p:cNvGrpSpPr>
          <p:nvPr/>
        </p:nvGrpSpPr>
        <p:grpSpPr bwMode="auto">
          <a:xfrm>
            <a:off x="5113338" y="5868988"/>
            <a:ext cx="576262" cy="368300"/>
            <a:chOff x="5166" y="2874"/>
            <a:chExt cx="363" cy="232"/>
          </a:xfrm>
        </p:grpSpPr>
        <p:pic>
          <p:nvPicPr>
            <p:cNvPr id="5160" name="Picture 25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61" name="Text Box 26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  <p:grpSp>
        <p:nvGrpSpPr>
          <p:cNvPr id="5142" name="Group 27"/>
          <p:cNvGrpSpPr>
            <a:grpSpLocks/>
          </p:cNvGrpSpPr>
          <p:nvPr/>
        </p:nvGrpSpPr>
        <p:grpSpPr bwMode="auto">
          <a:xfrm>
            <a:off x="8605838" y="4468813"/>
            <a:ext cx="550862" cy="368300"/>
            <a:chOff x="5166" y="2874"/>
            <a:chExt cx="347" cy="232"/>
          </a:xfrm>
        </p:grpSpPr>
        <p:pic>
          <p:nvPicPr>
            <p:cNvPr id="5158" name="Picture 28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59" name="Text Box 29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sp>
        <p:nvSpPr>
          <p:cNvPr id="5143" name="Text Box 30"/>
          <p:cNvSpPr txBox="1">
            <a:spLocks noChangeArrowheads="1"/>
          </p:cNvSpPr>
          <p:nvPr/>
        </p:nvSpPr>
        <p:spPr bwMode="auto">
          <a:xfrm>
            <a:off x="6499225" y="22558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</a:t>
            </a:r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 flipH="1">
            <a:off x="5905500" y="4368800"/>
            <a:ext cx="990600" cy="846138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52" name="Picture 32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033713"/>
            <a:ext cx="3206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3" name="Arc 33"/>
          <p:cNvSpPr>
            <a:spLocks/>
          </p:cNvSpPr>
          <p:nvPr/>
        </p:nvSpPr>
        <p:spPr bwMode="auto">
          <a:xfrm flipH="1" flipV="1">
            <a:off x="5753100" y="2738438"/>
            <a:ext cx="1143000" cy="3298825"/>
          </a:xfrm>
          <a:custGeom>
            <a:avLst/>
            <a:gdLst>
              <a:gd name="T0" fmla="*/ 0 w 21600"/>
              <a:gd name="T1" fmla="*/ 0 h 43199"/>
              <a:gd name="T2" fmla="*/ 635635 w 21600"/>
              <a:gd name="T3" fmla="*/ 251909683 h 43199"/>
              <a:gd name="T4" fmla="*/ 0 w 21600"/>
              <a:gd name="T5" fmla="*/ 125957781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40"/>
                  <a:pt x="12067" y="43074"/>
                  <a:pt x="226" y="43198"/>
                </a:cubicBezTo>
              </a:path>
              <a:path w="21600" h="43199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40"/>
                  <a:pt x="12067" y="43074"/>
                  <a:pt x="226" y="43198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76200" cmpd="tri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 flipV="1">
            <a:off x="6880225" y="2757488"/>
            <a:ext cx="0" cy="1625600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115888" y="3452813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Purpose: create a two photon population inversion</a:t>
            </a:r>
          </a:p>
        </p:txBody>
      </p:sp>
      <p:sp>
        <p:nvSpPr>
          <p:cNvPr id="30756" name="Text Box 36"/>
          <p:cNvSpPr txBox="1">
            <a:spLocks noChangeArrowheads="1"/>
          </p:cNvSpPr>
          <p:nvPr/>
        </p:nvSpPr>
        <p:spPr bwMode="auto">
          <a:xfrm>
            <a:off x="173038" y="3914775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As before: </a:t>
            </a:r>
          </a:p>
        </p:txBody>
      </p:sp>
      <p:pic>
        <p:nvPicPr>
          <p:cNvPr id="30757" name="Picture 37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473325"/>
            <a:ext cx="3106738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8" name="Picture 38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4411663"/>
            <a:ext cx="4441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9" name="Text Box 39"/>
          <p:cNvSpPr txBox="1">
            <a:spLocks noChangeArrowheads="1"/>
          </p:cNvSpPr>
          <p:nvPr/>
        </p:nvSpPr>
        <p:spPr bwMode="auto">
          <a:xfrm>
            <a:off x="198438" y="5116513"/>
            <a:ext cx="319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But we need to be ON resonance</a:t>
            </a:r>
          </a:p>
        </p:txBody>
      </p:sp>
      <p:pic>
        <p:nvPicPr>
          <p:cNvPr id="30760" name="Picture 40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5657850"/>
            <a:ext cx="183673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61" name="Group 41"/>
          <p:cNvGrpSpPr>
            <a:grpSpLocks/>
          </p:cNvGrpSpPr>
          <p:nvPr/>
        </p:nvGrpSpPr>
        <p:grpSpPr bwMode="auto">
          <a:xfrm>
            <a:off x="209550" y="6248400"/>
            <a:ext cx="5837238" cy="379413"/>
            <a:chOff x="132" y="3936"/>
            <a:chExt cx="3677" cy="239"/>
          </a:xfrm>
        </p:grpSpPr>
        <p:pic>
          <p:nvPicPr>
            <p:cNvPr id="5155" name="Picture 42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" y="3975"/>
              <a:ext cx="884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56" name="Line 43"/>
            <p:cNvSpPr>
              <a:spLocks noChangeShapeType="1"/>
            </p:cNvSpPr>
            <p:nvPr/>
          </p:nvSpPr>
          <p:spPr bwMode="auto">
            <a:xfrm>
              <a:off x="1189" y="4069"/>
              <a:ext cx="2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7" name="Text Box 44"/>
            <p:cNvSpPr txBox="1">
              <a:spLocks noChangeArrowheads="1"/>
            </p:cNvSpPr>
            <p:nvPr/>
          </p:nvSpPr>
          <p:spPr bwMode="auto">
            <a:xfrm>
              <a:off x="1441" y="3936"/>
              <a:ext cx="23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Adiabatic approximation breaks down!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541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10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0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5" grpId="0"/>
      <p:bldP spid="30756" grpId="0"/>
      <p:bldP spid="3075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809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187325"/>
            <a:ext cx="456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absorption and optical pumping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3174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3124200"/>
            <a:ext cx="376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191250" y="5913438"/>
            <a:ext cx="798513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5343525" y="2740025"/>
            <a:ext cx="2838450" cy="3289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6899275" y="4379913"/>
            <a:ext cx="1968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6899275" y="2220913"/>
            <a:ext cx="0" cy="381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H="1">
            <a:off x="5235575" y="4379913"/>
            <a:ext cx="165258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Arc 10"/>
          <p:cNvSpPr>
            <a:spLocks/>
          </p:cNvSpPr>
          <p:nvPr/>
        </p:nvSpPr>
        <p:spPr bwMode="auto">
          <a:xfrm flipH="1">
            <a:off x="5759450" y="2740025"/>
            <a:ext cx="1139825" cy="3279775"/>
          </a:xfrm>
          <a:custGeom>
            <a:avLst/>
            <a:gdLst>
              <a:gd name="T0" fmla="*/ 0 w 21600"/>
              <a:gd name="T1" fmla="*/ 0 h 43172"/>
              <a:gd name="T2" fmla="*/ 3054731 w 21600"/>
              <a:gd name="T3" fmla="*/ 249164367 h 43172"/>
              <a:gd name="T4" fmla="*/ 0 w 21600"/>
              <a:gd name="T5" fmla="*/ 124662978 h 43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72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</a:path>
              <a:path w="21600" h="43172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Arc 11"/>
          <p:cNvSpPr>
            <a:spLocks/>
          </p:cNvSpPr>
          <p:nvPr/>
        </p:nvSpPr>
        <p:spPr bwMode="auto">
          <a:xfrm>
            <a:off x="6899275" y="2740025"/>
            <a:ext cx="1084263" cy="3281363"/>
          </a:xfrm>
          <a:custGeom>
            <a:avLst/>
            <a:gdLst>
              <a:gd name="T0" fmla="*/ 0 w 21600"/>
              <a:gd name="T1" fmla="*/ 0 h 43200"/>
              <a:gd name="T2" fmla="*/ 0 w 21600"/>
              <a:gd name="T3" fmla="*/ 249244054 h 43200"/>
              <a:gd name="T4" fmla="*/ 0 w 21600"/>
              <a:gd name="T5" fmla="*/ 12462206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</a:path>
              <a:path w="21600" h="432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 flipV="1">
            <a:off x="6899275" y="3381375"/>
            <a:ext cx="822325" cy="10033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 flipH="1">
            <a:off x="7696200" y="3414713"/>
            <a:ext cx="34925" cy="98425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V="1">
            <a:off x="6899275" y="4373563"/>
            <a:ext cx="777875" cy="1905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759" name="Group 15"/>
          <p:cNvGrpSpPr>
            <a:grpSpLocks/>
          </p:cNvGrpSpPr>
          <p:nvPr/>
        </p:nvGrpSpPr>
        <p:grpSpPr bwMode="auto">
          <a:xfrm>
            <a:off x="7289800" y="4632325"/>
            <a:ext cx="479425" cy="368300"/>
            <a:chOff x="4360" y="2863"/>
            <a:chExt cx="296" cy="286"/>
          </a:xfrm>
        </p:grpSpPr>
        <p:pic>
          <p:nvPicPr>
            <p:cNvPr id="6179" name="Picture 16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" y="2863"/>
              <a:ext cx="29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80" name="Line 17"/>
            <p:cNvSpPr>
              <a:spLocks noChangeShapeType="1"/>
            </p:cNvSpPr>
            <p:nvPr/>
          </p:nvSpPr>
          <p:spPr bwMode="auto">
            <a:xfrm>
              <a:off x="4361" y="2904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1" name="Line 18"/>
            <p:cNvSpPr>
              <a:spLocks noChangeShapeType="1"/>
            </p:cNvSpPr>
            <p:nvPr/>
          </p:nvSpPr>
          <p:spPr bwMode="auto">
            <a:xfrm>
              <a:off x="4532" y="2908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1763" name="Picture 1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3921125"/>
            <a:ext cx="4619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61" name="Group 20"/>
          <p:cNvGrpSpPr>
            <a:grpSpLocks/>
          </p:cNvGrpSpPr>
          <p:nvPr/>
        </p:nvGrpSpPr>
        <p:grpSpPr bwMode="auto">
          <a:xfrm>
            <a:off x="5113338" y="5868988"/>
            <a:ext cx="576262" cy="368300"/>
            <a:chOff x="5166" y="2874"/>
            <a:chExt cx="363" cy="232"/>
          </a:xfrm>
        </p:grpSpPr>
        <p:pic>
          <p:nvPicPr>
            <p:cNvPr id="6177" name="Picture 21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78" name="Text Box 22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  <p:grpSp>
        <p:nvGrpSpPr>
          <p:cNvPr id="6162" name="Group 23"/>
          <p:cNvGrpSpPr>
            <a:grpSpLocks/>
          </p:cNvGrpSpPr>
          <p:nvPr/>
        </p:nvGrpSpPr>
        <p:grpSpPr bwMode="auto">
          <a:xfrm>
            <a:off x="8605838" y="4468813"/>
            <a:ext cx="550862" cy="368300"/>
            <a:chOff x="5166" y="2874"/>
            <a:chExt cx="347" cy="232"/>
          </a:xfrm>
        </p:grpSpPr>
        <p:pic>
          <p:nvPicPr>
            <p:cNvPr id="6175" name="Picture 24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76" name="Text Box 25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sp>
        <p:nvSpPr>
          <p:cNvPr id="6163" name="Text Box 26"/>
          <p:cNvSpPr txBox="1">
            <a:spLocks noChangeArrowheads="1"/>
          </p:cNvSpPr>
          <p:nvPr/>
        </p:nvSpPr>
        <p:spPr bwMode="auto">
          <a:xfrm>
            <a:off x="6499225" y="22558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</a:t>
            </a:r>
          </a:p>
        </p:txBody>
      </p:sp>
      <p:sp>
        <p:nvSpPr>
          <p:cNvPr id="31771" name="Line 27"/>
          <p:cNvSpPr>
            <a:spLocks noChangeShapeType="1"/>
          </p:cNvSpPr>
          <p:nvPr/>
        </p:nvSpPr>
        <p:spPr bwMode="auto">
          <a:xfrm flipH="1">
            <a:off x="5372100" y="4368800"/>
            <a:ext cx="1524000" cy="46038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72" name="Picture 2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033713"/>
            <a:ext cx="3206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73" name="Line 29"/>
          <p:cNvSpPr>
            <a:spLocks noChangeShapeType="1"/>
          </p:cNvSpPr>
          <p:nvPr/>
        </p:nvSpPr>
        <p:spPr bwMode="auto">
          <a:xfrm flipV="1">
            <a:off x="6880225" y="2757488"/>
            <a:ext cx="0" cy="1625600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7" name="Oval 30"/>
          <p:cNvSpPr>
            <a:spLocks noChangeArrowheads="1"/>
          </p:cNvSpPr>
          <p:nvPr/>
        </p:nvSpPr>
        <p:spPr bwMode="auto">
          <a:xfrm rot="2862952">
            <a:off x="5031582" y="4947444"/>
            <a:ext cx="2195512" cy="53340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6168" name="Oval 31"/>
          <p:cNvSpPr>
            <a:spLocks noChangeArrowheads="1"/>
          </p:cNvSpPr>
          <p:nvPr/>
        </p:nvSpPr>
        <p:spPr bwMode="auto">
          <a:xfrm rot="18737048" flipV="1">
            <a:off x="5022057" y="3271044"/>
            <a:ext cx="2195512" cy="53340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31776" name="Arc 32"/>
          <p:cNvSpPr>
            <a:spLocks/>
          </p:cNvSpPr>
          <p:nvPr/>
        </p:nvSpPr>
        <p:spPr bwMode="auto">
          <a:xfrm rot="2794929" flipH="1" flipV="1">
            <a:off x="4935538" y="5126038"/>
            <a:ext cx="2189162" cy="303212"/>
          </a:xfrm>
          <a:custGeom>
            <a:avLst/>
            <a:gdLst>
              <a:gd name="T0" fmla="*/ 1420067 w 43200"/>
              <a:gd name="T1" fmla="*/ 3475110 h 26456"/>
              <a:gd name="T2" fmla="*/ 110935886 w 43200"/>
              <a:gd name="T3" fmla="*/ 2837249 h 26456"/>
              <a:gd name="T4" fmla="*/ 55467943 w 43200"/>
              <a:gd name="T5" fmla="*/ 2837249 h 264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26456" fill="none" extrusionOk="0">
                <a:moveTo>
                  <a:pt x="552" y="26456"/>
                </a:moveTo>
                <a:cubicBezTo>
                  <a:pt x="185" y="24863"/>
                  <a:pt x="0" y="2323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6456" stroke="0" extrusionOk="0">
                <a:moveTo>
                  <a:pt x="552" y="26456"/>
                </a:moveTo>
                <a:cubicBezTo>
                  <a:pt x="185" y="24863"/>
                  <a:pt x="0" y="2323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lnTo>
                  <a:pt x="552" y="26456"/>
                </a:lnTo>
                <a:close/>
              </a:path>
            </a:pathLst>
          </a:custGeom>
          <a:noFill/>
          <a:ln w="76200" cmpd="tri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7" name="Arc 33"/>
          <p:cNvSpPr>
            <a:spLocks/>
          </p:cNvSpPr>
          <p:nvPr/>
        </p:nvSpPr>
        <p:spPr bwMode="auto">
          <a:xfrm rot="18805071" flipV="1">
            <a:off x="5100638" y="3481388"/>
            <a:ext cx="2189162" cy="303212"/>
          </a:xfrm>
          <a:custGeom>
            <a:avLst/>
            <a:gdLst>
              <a:gd name="T0" fmla="*/ 1420067 w 43200"/>
              <a:gd name="T1" fmla="*/ 3475110 h 26456"/>
              <a:gd name="T2" fmla="*/ 110935886 w 43200"/>
              <a:gd name="T3" fmla="*/ 2837249 h 26456"/>
              <a:gd name="T4" fmla="*/ 55467943 w 43200"/>
              <a:gd name="T5" fmla="*/ 2837249 h 264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26456" fill="none" extrusionOk="0">
                <a:moveTo>
                  <a:pt x="552" y="26456"/>
                </a:moveTo>
                <a:cubicBezTo>
                  <a:pt x="185" y="24863"/>
                  <a:pt x="0" y="2323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6456" stroke="0" extrusionOk="0">
                <a:moveTo>
                  <a:pt x="552" y="26456"/>
                </a:moveTo>
                <a:cubicBezTo>
                  <a:pt x="185" y="24863"/>
                  <a:pt x="0" y="2323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lnTo>
                  <a:pt x="552" y="26456"/>
                </a:lnTo>
                <a:close/>
              </a:path>
            </a:pathLst>
          </a:custGeom>
          <a:noFill/>
          <a:ln w="76200" cmpd="tri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Text Box 34"/>
          <p:cNvSpPr txBox="1">
            <a:spLocks noChangeArrowheads="1"/>
          </p:cNvSpPr>
          <p:nvPr/>
        </p:nvSpPr>
        <p:spPr bwMode="auto">
          <a:xfrm>
            <a:off x="555625" y="1001713"/>
            <a:ext cx="297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Alternate to pi pulse pumping:</a:t>
            </a:r>
          </a:p>
        </p:txBody>
      </p:sp>
      <p:sp>
        <p:nvSpPr>
          <p:cNvPr id="31779" name="Line 35"/>
          <p:cNvSpPr>
            <a:spLocks noChangeShapeType="1"/>
          </p:cNvSpPr>
          <p:nvPr/>
        </p:nvSpPr>
        <p:spPr bwMode="auto">
          <a:xfrm flipH="1">
            <a:off x="6103938" y="4364038"/>
            <a:ext cx="777875" cy="285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0" name="Line 36"/>
          <p:cNvSpPr>
            <a:spLocks noChangeShapeType="1"/>
          </p:cNvSpPr>
          <p:nvPr/>
        </p:nvSpPr>
        <p:spPr bwMode="auto">
          <a:xfrm>
            <a:off x="6083300" y="3414713"/>
            <a:ext cx="31750" cy="98425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1" name="Line 37"/>
          <p:cNvSpPr>
            <a:spLocks noChangeShapeType="1"/>
          </p:cNvSpPr>
          <p:nvPr/>
        </p:nvSpPr>
        <p:spPr bwMode="auto">
          <a:xfrm flipH="1" flipV="1">
            <a:off x="6094413" y="3376613"/>
            <a:ext cx="784225" cy="989012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9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3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3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10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2193925" y="2166938"/>
            <a:ext cx="4735513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ON RESONANCE  two photon absorption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OFF RESONANCE  Kerr effect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                (Kramers-Kroenig)</a:t>
            </a:r>
          </a:p>
        </p:txBody>
      </p:sp>
    </p:spTree>
    <p:extLst>
      <p:ext uri="{BB962C8B-B14F-4D97-AF65-F5344CB8AC3E}">
        <p14:creationId xmlns:p14="http://schemas.microsoft.com/office/powerpoint/2010/main" val="250428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9575"/>
            <a:ext cx="8374063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1485900" y="2552700"/>
            <a:ext cx="9525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grpSp>
        <p:nvGrpSpPr>
          <p:cNvPr id="72710" name="Group 6"/>
          <p:cNvGrpSpPr>
            <a:grpSpLocks/>
          </p:cNvGrpSpPr>
          <p:nvPr/>
        </p:nvGrpSpPr>
        <p:grpSpPr bwMode="auto">
          <a:xfrm>
            <a:off x="2076450" y="1698625"/>
            <a:ext cx="4133850" cy="808038"/>
            <a:chOff x="1356" y="2606"/>
            <a:chExt cx="2604" cy="509"/>
          </a:xfrm>
        </p:grpSpPr>
        <p:sp>
          <p:nvSpPr>
            <p:cNvPr id="25626" name="Rectangle 7"/>
            <p:cNvSpPr>
              <a:spLocks noChangeArrowheads="1"/>
            </p:cNvSpPr>
            <p:nvPr/>
          </p:nvSpPr>
          <p:spPr bwMode="auto">
            <a:xfrm>
              <a:off x="1356" y="2606"/>
              <a:ext cx="2604" cy="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5627" name="Picture 8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2663"/>
              <a:ext cx="1024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2713" name="Group 9"/>
          <p:cNvGrpSpPr>
            <a:grpSpLocks/>
          </p:cNvGrpSpPr>
          <p:nvPr/>
        </p:nvGrpSpPr>
        <p:grpSpPr bwMode="auto">
          <a:xfrm>
            <a:off x="7427913" y="1516063"/>
            <a:ext cx="896937" cy="990600"/>
            <a:chOff x="4751" y="1896"/>
            <a:chExt cx="565" cy="624"/>
          </a:xfrm>
        </p:grpSpPr>
        <p:sp>
          <p:nvSpPr>
            <p:cNvPr id="25624" name="Rectangle 10"/>
            <p:cNvSpPr>
              <a:spLocks noChangeArrowheads="1"/>
            </p:cNvSpPr>
            <p:nvPr/>
          </p:nvSpPr>
          <p:spPr bwMode="auto">
            <a:xfrm>
              <a:off x="4751" y="1896"/>
              <a:ext cx="565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5625" name="Picture 11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" y="1968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2716" name="Group 12"/>
          <p:cNvGrpSpPr>
            <a:grpSpLocks/>
          </p:cNvGrpSpPr>
          <p:nvPr/>
        </p:nvGrpSpPr>
        <p:grpSpPr bwMode="auto">
          <a:xfrm>
            <a:off x="3143250" y="2581275"/>
            <a:ext cx="800100" cy="714375"/>
            <a:chOff x="2052" y="3870"/>
            <a:chExt cx="504" cy="450"/>
          </a:xfrm>
        </p:grpSpPr>
        <p:sp>
          <p:nvSpPr>
            <p:cNvPr id="25622" name="Rectangle 13"/>
            <p:cNvSpPr>
              <a:spLocks noChangeArrowheads="1"/>
            </p:cNvSpPr>
            <p:nvPr/>
          </p:nvSpPr>
          <p:spPr bwMode="auto">
            <a:xfrm>
              <a:off x="2052" y="3960"/>
              <a:ext cx="504" cy="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5623" name="Picture 14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" y="3870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607" name="Text Box 16"/>
          <p:cNvSpPr txBox="1">
            <a:spLocks noChangeArrowheads="1"/>
          </p:cNvSpPr>
          <p:nvPr/>
        </p:nvSpPr>
        <p:spPr bwMode="auto">
          <a:xfrm>
            <a:off x="527050" y="280988"/>
            <a:ext cx="346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</a:rPr>
              <a:t>Adiabatic approximation</a:t>
            </a:r>
            <a:endParaRPr lang="fr-FR" altLang="en-US" sz="2400" b="1">
              <a:solidFill>
                <a:srgbClr val="000099"/>
              </a:solidFill>
            </a:endParaRPr>
          </a:p>
        </p:txBody>
      </p:sp>
      <p:sp>
        <p:nvSpPr>
          <p:cNvPr id="25608" name="Line 17"/>
          <p:cNvSpPr>
            <a:spLocks noChangeShapeType="1"/>
          </p:cNvSpPr>
          <p:nvPr/>
        </p:nvSpPr>
        <p:spPr bwMode="auto">
          <a:xfrm>
            <a:off x="476250" y="1257300"/>
            <a:ext cx="169545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Text Box 18"/>
          <p:cNvSpPr txBox="1">
            <a:spLocks noChangeArrowheads="1"/>
          </p:cNvSpPr>
          <p:nvPr/>
        </p:nvSpPr>
        <p:spPr bwMode="auto">
          <a:xfrm>
            <a:off x="2441575" y="1027113"/>
            <a:ext cx="198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Bloch vector model</a:t>
            </a:r>
          </a:p>
        </p:txBody>
      </p: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5131573" y="3402013"/>
            <a:ext cx="3384550" cy="3470275"/>
            <a:chOff x="1764" y="1949"/>
            <a:chExt cx="2132" cy="2186"/>
          </a:xfrm>
        </p:grpSpPr>
        <p:grpSp>
          <p:nvGrpSpPr>
            <p:cNvPr id="25611" name="Group 20"/>
            <p:cNvGrpSpPr>
              <a:grpSpLocks/>
            </p:cNvGrpSpPr>
            <p:nvPr/>
          </p:nvGrpSpPr>
          <p:grpSpPr bwMode="auto">
            <a:xfrm>
              <a:off x="1764" y="1949"/>
              <a:ext cx="2132" cy="2186"/>
              <a:chOff x="912" y="929"/>
              <a:chExt cx="2132" cy="2186"/>
            </a:xfrm>
          </p:grpSpPr>
          <p:pic>
            <p:nvPicPr>
              <p:cNvPr id="25613" name="Picture 21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929"/>
                <a:ext cx="2132" cy="2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614" name="Picture 22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" y="1787"/>
                <a:ext cx="144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615" name="Picture 23" descr="txp_fig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" y="1442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616" name="Picture 24" descr="txp_fi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" y="1882"/>
                <a:ext cx="137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617" name="Arc 25"/>
              <p:cNvSpPr>
                <a:spLocks/>
              </p:cNvSpPr>
              <p:nvPr/>
            </p:nvSpPr>
            <p:spPr bwMode="auto">
              <a:xfrm flipH="1" flipV="1">
                <a:off x="1146" y="1915"/>
                <a:ext cx="653" cy="840"/>
              </a:xfrm>
              <a:custGeom>
                <a:avLst/>
                <a:gdLst>
                  <a:gd name="T0" fmla="*/ 0 w 20497"/>
                  <a:gd name="T1" fmla="*/ 0 h 21600"/>
                  <a:gd name="T2" fmla="*/ 0 w 20497"/>
                  <a:gd name="T3" fmla="*/ 0 h 21600"/>
                  <a:gd name="T4" fmla="*/ 0 w 2049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497" h="21600" fill="none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</a:path>
                  <a:path w="20497" h="21600" stroke="0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8" name="Rectangle 26"/>
              <p:cNvSpPr>
                <a:spLocks noChangeArrowheads="1"/>
              </p:cNvSpPr>
              <p:nvPr/>
            </p:nvSpPr>
            <p:spPr bwMode="auto">
              <a:xfrm>
                <a:off x="1448" y="2824"/>
                <a:ext cx="42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/>
              </a:p>
            </p:txBody>
          </p:sp>
          <p:pic>
            <p:nvPicPr>
              <p:cNvPr id="25619" name="Picture 27" descr="txp_fig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" y="1898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620" name="Line 28"/>
              <p:cNvSpPr>
                <a:spLocks noChangeShapeType="1"/>
              </p:cNvSpPr>
              <p:nvPr/>
            </p:nvSpPr>
            <p:spPr bwMode="auto">
              <a:xfrm>
                <a:off x="1038" y="1909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1" name="Line 29"/>
              <p:cNvSpPr>
                <a:spLocks noChangeShapeType="1"/>
              </p:cNvSpPr>
              <p:nvPr/>
            </p:nvSpPr>
            <p:spPr bwMode="auto">
              <a:xfrm>
                <a:off x="1229" y="1914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5612" name="Picture 30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" y="2659"/>
              <a:ext cx="3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4" descr="\documentclass{article}&#10;\usepackage{amsmath}&#10;\usepackage{color}&#10;\pagestyle{empty}&#10;\begin{document}&#10;\noindent&#10;\textcolor{red}{The vector $(Q_r,Q_i,W)$ describes\\ a sphere because:}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7" y="3528773"/>
            <a:ext cx="4606716" cy="687627"/>
          </a:xfrm>
          <a:prstGeom prst="rect">
            <a:avLst/>
          </a:prstGeom>
        </p:spPr>
      </p:pic>
      <p:pic>
        <p:nvPicPr>
          <p:cNvPr id="4" name="Picture 3" descr="\documentclass{article}&#10;\usepackage{amsmath}&#10;\usepackage{color}&#10;\pagestyle{empty}&#10;\begin{document}&#10;\noindent&#10;\textcolor{red}{&#10;$$&#10;\dot{\tilde{Q}}_2\tilde{Q}_2^*+\dot{\tilde{Q}}_2^*\tilde{Q}_2 +&#10;\dot{W}_2 W_2^* = 0&#10;$$}&#10;\end{document}&#10;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3" y="4421571"/>
            <a:ext cx="4255760" cy="49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875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485900" y="-88900"/>
            <a:ext cx="9525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OFF RESONANCE?          (Kramers-Kroenig)</a:t>
            </a:r>
          </a:p>
        </p:txBody>
      </p:sp>
      <p:grpSp>
        <p:nvGrpSpPr>
          <p:cNvPr id="8195" name="Group 17"/>
          <p:cNvGrpSpPr>
            <a:grpSpLocks/>
          </p:cNvGrpSpPr>
          <p:nvPr/>
        </p:nvGrpSpPr>
        <p:grpSpPr bwMode="auto">
          <a:xfrm>
            <a:off x="479425" y="2730500"/>
            <a:ext cx="3384550" cy="3470275"/>
            <a:chOff x="1764" y="1949"/>
            <a:chExt cx="2132" cy="2186"/>
          </a:xfrm>
        </p:grpSpPr>
        <p:grpSp>
          <p:nvGrpSpPr>
            <p:cNvPr id="8205" name="Group 18"/>
            <p:cNvGrpSpPr>
              <a:grpSpLocks/>
            </p:cNvGrpSpPr>
            <p:nvPr/>
          </p:nvGrpSpPr>
          <p:grpSpPr bwMode="auto">
            <a:xfrm>
              <a:off x="1764" y="1949"/>
              <a:ext cx="2132" cy="2186"/>
              <a:chOff x="912" y="929"/>
              <a:chExt cx="2132" cy="2186"/>
            </a:xfrm>
          </p:grpSpPr>
          <p:pic>
            <p:nvPicPr>
              <p:cNvPr id="8207" name="Picture 19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929"/>
                <a:ext cx="2132" cy="2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08" name="Picture 20" descr="txp_fi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" y="1787"/>
                <a:ext cx="144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09" name="Picture 21" descr="txp_fig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" y="1442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10" name="Picture 22" descr="txp_fi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" y="1882"/>
                <a:ext cx="137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211" name="Arc 23"/>
              <p:cNvSpPr>
                <a:spLocks/>
              </p:cNvSpPr>
              <p:nvPr/>
            </p:nvSpPr>
            <p:spPr bwMode="auto">
              <a:xfrm flipH="1" flipV="1">
                <a:off x="1146" y="1915"/>
                <a:ext cx="653" cy="840"/>
              </a:xfrm>
              <a:custGeom>
                <a:avLst/>
                <a:gdLst>
                  <a:gd name="T0" fmla="*/ 0 w 20497"/>
                  <a:gd name="T1" fmla="*/ 0 h 21600"/>
                  <a:gd name="T2" fmla="*/ 0 w 20497"/>
                  <a:gd name="T3" fmla="*/ 0 h 21600"/>
                  <a:gd name="T4" fmla="*/ 0 w 2049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497" h="21600" fill="none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</a:path>
                  <a:path w="20497" h="21600" stroke="0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2" name="Rectangle 24"/>
              <p:cNvSpPr>
                <a:spLocks noChangeArrowheads="1"/>
              </p:cNvSpPr>
              <p:nvPr/>
            </p:nvSpPr>
            <p:spPr bwMode="auto">
              <a:xfrm>
                <a:off x="1448" y="2824"/>
                <a:ext cx="42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Times New Roman" panose="02020603050405020304" pitchFamily="18" charset="0"/>
                </a:endParaRPr>
              </a:p>
            </p:txBody>
          </p:sp>
          <p:pic>
            <p:nvPicPr>
              <p:cNvPr id="8213" name="Picture 25" descr="txp_fig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" y="1898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214" name="Line 26"/>
              <p:cNvSpPr>
                <a:spLocks noChangeShapeType="1"/>
              </p:cNvSpPr>
              <p:nvPr/>
            </p:nvSpPr>
            <p:spPr bwMode="auto">
              <a:xfrm>
                <a:off x="1038" y="1909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" name="Line 27"/>
              <p:cNvSpPr>
                <a:spLocks noChangeShapeType="1"/>
              </p:cNvSpPr>
              <p:nvPr/>
            </p:nvSpPr>
            <p:spPr bwMode="auto">
              <a:xfrm>
                <a:off x="1229" y="1914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8206" name="Picture 28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" y="2659"/>
              <a:ext cx="3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196" name="Text Box 19"/>
          <p:cNvSpPr txBox="1">
            <a:spLocks noChangeArrowheads="1"/>
          </p:cNvSpPr>
          <p:nvPr/>
        </p:nvSpPr>
        <p:spPr bwMode="auto">
          <a:xfrm>
            <a:off x="2282825" y="5986463"/>
            <a:ext cx="445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Two photon absorption – two photon pumping</a:t>
            </a:r>
          </a:p>
        </p:txBody>
      </p:sp>
      <p:pic>
        <p:nvPicPr>
          <p:cNvPr id="8197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079500"/>
            <a:ext cx="6718300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33" name="Picture 1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1933575"/>
            <a:ext cx="3821112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50" name="Picture 34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3128963"/>
            <a:ext cx="47339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52" name="Picture 36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4019550"/>
            <a:ext cx="3254375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53" name="Line 37"/>
          <p:cNvSpPr>
            <a:spLocks noChangeShapeType="1"/>
          </p:cNvSpPr>
          <p:nvPr/>
        </p:nvSpPr>
        <p:spPr bwMode="auto">
          <a:xfrm>
            <a:off x="2481263" y="5994400"/>
            <a:ext cx="4252912" cy="363538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>
            <a:off x="4260850" y="1828800"/>
            <a:ext cx="9525" cy="113665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09" name="Picture 2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5513388"/>
            <a:ext cx="1595438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4" name="Text Box 18"/>
          <p:cNvSpPr txBox="1">
            <a:spLocks noChangeArrowheads="1"/>
          </p:cNvSpPr>
          <p:nvPr/>
        </p:nvSpPr>
        <p:spPr bwMode="auto">
          <a:xfrm>
            <a:off x="4052888" y="4122738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Propagation:</a:t>
            </a:r>
          </a:p>
        </p:txBody>
      </p:sp>
    </p:spTree>
    <p:extLst>
      <p:ext uri="{BB962C8B-B14F-4D97-AF65-F5344CB8AC3E}">
        <p14:creationId xmlns:p14="http://schemas.microsoft.com/office/powerpoint/2010/main" val="331072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86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86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6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81375"/>
            <a:ext cx="46005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187325"/>
            <a:ext cx="492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Bloch’s equations, far off resonance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922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263650"/>
            <a:ext cx="290195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601663"/>
            <a:ext cx="19875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2876550"/>
            <a:ext cx="376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6134100" y="5913438"/>
            <a:ext cx="798513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5141913" y="2740025"/>
            <a:ext cx="3330575" cy="3289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6842125" y="4379913"/>
            <a:ext cx="1968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6842125" y="2220913"/>
            <a:ext cx="0" cy="381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5178425" y="4379913"/>
            <a:ext cx="165258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Arc 13"/>
          <p:cNvSpPr>
            <a:spLocks/>
          </p:cNvSpPr>
          <p:nvPr/>
        </p:nvSpPr>
        <p:spPr bwMode="auto">
          <a:xfrm flipH="1">
            <a:off x="5702300" y="2740025"/>
            <a:ext cx="1139825" cy="3279775"/>
          </a:xfrm>
          <a:custGeom>
            <a:avLst/>
            <a:gdLst>
              <a:gd name="T0" fmla="*/ 0 w 21600"/>
              <a:gd name="T1" fmla="*/ 0 h 43172"/>
              <a:gd name="T2" fmla="*/ 3054731 w 21600"/>
              <a:gd name="T3" fmla="*/ 249164367 h 43172"/>
              <a:gd name="T4" fmla="*/ 0 w 21600"/>
              <a:gd name="T5" fmla="*/ 124662978 h 43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72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</a:path>
              <a:path w="21600" h="43172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0" name="Arc 14"/>
          <p:cNvSpPr>
            <a:spLocks/>
          </p:cNvSpPr>
          <p:nvPr/>
        </p:nvSpPr>
        <p:spPr bwMode="auto">
          <a:xfrm>
            <a:off x="6842125" y="2740025"/>
            <a:ext cx="1084263" cy="3281363"/>
          </a:xfrm>
          <a:custGeom>
            <a:avLst/>
            <a:gdLst>
              <a:gd name="T0" fmla="*/ 0 w 21600"/>
              <a:gd name="T1" fmla="*/ 0 h 43200"/>
              <a:gd name="T2" fmla="*/ 0 w 21600"/>
              <a:gd name="T3" fmla="*/ 249244054 h 43200"/>
              <a:gd name="T4" fmla="*/ 0 w 21600"/>
              <a:gd name="T5" fmla="*/ 12462206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</a:path>
              <a:path w="21600" h="432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6842125" y="3186113"/>
            <a:ext cx="361950" cy="11938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7204075" y="3300413"/>
            <a:ext cx="0" cy="107950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6842125" y="4379913"/>
            <a:ext cx="34925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34" name="Group 18"/>
          <p:cNvGrpSpPr>
            <a:grpSpLocks/>
          </p:cNvGrpSpPr>
          <p:nvPr/>
        </p:nvGrpSpPr>
        <p:grpSpPr bwMode="auto">
          <a:xfrm>
            <a:off x="6965950" y="4532313"/>
            <a:ext cx="381000" cy="455612"/>
            <a:chOff x="4725" y="3095"/>
            <a:chExt cx="431" cy="515"/>
          </a:xfrm>
        </p:grpSpPr>
        <p:pic>
          <p:nvPicPr>
            <p:cNvPr id="9256" name="Picture 19" descr="txp_fi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" y="3095"/>
              <a:ext cx="371" cy="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57" name="Line 20"/>
            <p:cNvSpPr>
              <a:spLocks noChangeShapeType="1"/>
            </p:cNvSpPr>
            <p:nvPr/>
          </p:nvSpPr>
          <p:spPr bwMode="auto">
            <a:xfrm>
              <a:off x="4725" y="3177"/>
              <a:ext cx="0" cy="43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8" name="Line 21"/>
            <p:cNvSpPr>
              <a:spLocks noChangeShapeType="1"/>
            </p:cNvSpPr>
            <p:nvPr/>
          </p:nvSpPr>
          <p:spPr bwMode="auto">
            <a:xfrm>
              <a:off x="5156" y="3175"/>
              <a:ext cx="0" cy="43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235" name="Picture 2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22688"/>
            <a:ext cx="66516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36" name="Group 23"/>
          <p:cNvGrpSpPr>
            <a:grpSpLocks/>
          </p:cNvGrpSpPr>
          <p:nvPr/>
        </p:nvGrpSpPr>
        <p:grpSpPr bwMode="auto">
          <a:xfrm>
            <a:off x="5056188" y="5868988"/>
            <a:ext cx="576262" cy="368300"/>
            <a:chOff x="5166" y="2874"/>
            <a:chExt cx="363" cy="232"/>
          </a:xfrm>
        </p:grpSpPr>
        <p:pic>
          <p:nvPicPr>
            <p:cNvPr id="9254" name="Picture 24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55" name="Text Box 25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  <p:grpSp>
        <p:nvGrpSpPr>
          <p:cNvPr id="9237" name="Group 26"/>
          <p:cNvGrpSpPr>
            <a:grpSpLocks/>
          </p:cNvGrpSpPr>
          <p:nvPr/>
        </p:nvGrpSpPr>
        <p:grpSpPr bwMode="auto">
          <a:xfrm>
            <a:off x="8567738" y="4510088"/>
            <a:ext cx="550862" cy="368300"/>
            <a:chOff x="5166" y="2874"/>
            <a:chExt cx="347" cy="232"/>
          </a:xfrm>
        </p:grpSpPr>
        <p:pic>
          <p:nvPicPr>
            <p:cNvPr id="9252" name="Picture 27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53" name="Text Box 28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sp>
        <p:nvSpPr>
          <p:cNvPr id="9238" name="Line 29"/>
          <p:cNvSpPr>
            <a:spLocks noChangeShapeType="1"/>
          </p:cNvSpPr>
          <p:nvPr/>
        </p:nvSpPr>
        <p:spPr bwMode="auto">
          <a:xfrm flipH="1">
            <a:off x="6380163" y="4391025"/>
            <a:ext cx="468312" cy="1576388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9" name="Freeform 30"/>
          <p:cNvSpPr>
            <a:spLocks/>
          </p:cNvSpPr>
          <p:nvPr/>
        </p:nvSpPr>
        <p:spPr bwMode="auto">
          <a:xfrm>
            <a:off x="6380163" y="5926138"/>
            <a:ext cx="466725" cy="200025"/>
          </a:xfrm>
          <a:custGeom>
            <a:avLst/>
            <a:gdLst>
              <a:gd name="T0" fmla="*/ 740925938 w 294"/>
              <a:gd name="T1" fmla="*/ 163810950 h 126"/>
              <a:gd name="T2" fmla="*/ 703124388 w 294"/>
              <a:gd name="T3" fmla="*/ 262096250 h 126"/>
              <a:gd name="T4" fmla="*/ 551915013 w 294"/>
              <a:gd name="T5" fmla="*/ 299899388 h 126"/>
              <a:gd name="T6" fmla="*/ 478829688 w 294"/>
              <a:gd name="T7" fmla="*/ 163810950 h 126"/>
              <a:gd name="T8" fmla="*/ 577116575 w 294"/>
              <a:gd name="T9" fmla="*/ 35282188 h 126"/>
              <a:gd name="T10" fmla="*/ 619958438 w 294"/>
              <a:gd name="T11" fmla="*/ 194052825 h 126"/>
              <a:gd name="T12" fmla="*/ 498990938 w 294"/>
              <a:gd name="T13" fmla="*/ 282257500 h 126"/>
              <a:gd name="T14" fmla="*/ 347781563 w 294"/>
              <a:gd name="T15" fmla="*/ 282257500 h 126"/>
              <a:gd name="T16" fmla="*/ 302418750 w 294"/>
              <a:gd name="T17" fmla="*/ 161290000 h 126"/>
              <a:gd name="T18" fmla="*/ 372983125 w 294"/>
              <a:gd name="T19" fmla="*/ 35282188 h 126"/>
              <a:gd name="T20" fmla="*/ 372983125 w 294"/>
              <a:gd name="T21" fmla="*/ 176410938 h 126"/>
              <a:gd name="T22" fmla="*/ 244455950 w 294"/>
              <a:gd name="T23" fmla="*/ 259576888 h 126"/>
              <a:gd name="T24" fmla="*/ 115927188 w 294"/>
              <a:gd name="T25" fmla="*/ 194052825 h 126"/>
              <a:gd name="T26" fmla="*/ 161290000 w 294"/>
              <a:gd name="T27" fmla="*/ 20161250 h 126"/>
              <a:gd name="T28" fmla="*/ 211693125 w 294"/>
              <a:gd name="T29" fmla="*/ 73085325 h 126"/>
              <a:gd name="T30" fmla="*/ 161290000 w 294"/>
              <a:gd name="T31" fmla="*/ 163810950 h 126"/>
              <a:gd name="T32" fmla="*/ 30241875 w 294"/>
              <a:gd name="T33" fmla="*/ 156249688 h 126"/>
              <a:gd name="T34" fmla="*/ 0 w 294"/>
              <a:gd name="T35" fmla="*/ 78125638 h 12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94" h="126">
                <a:moveTo>
                  <a:pt x="294" y="65"/>
                </a:moveTo>
                <a:cubicBezTo>
                  <a:pt x="292" y="80"/>
                  <a:pt x="291" y="95"/>
                  <a:pt x="279" y="104"/>
                </a:cubicBezTo>
                <a:cubicBezTo>
                  <a:pt x="267" y="113"/>
                  <a:pt x="234" y="126"/>
                  <a:pt x="219" y="119"/>
                </a:cubicBezTo>
                <a:cubicBezTo>
                  <a:pt x="204" y="112"/>
                  <a:pt x="188" y="82"/>
                  <a:pt x="190" y="65"/>
                </a:cubicBezTo>
                <a:cubicBezTo>
                  <a:pt x="192" y="48"/>
                  <a:pt x="220" y="12"/>
                  <a:pt x="229" y="14"/>
                </a:cubicBezTo>
                <a:cubicBezTo>
                  <a:pt x="238" y="16"/>
                  <a:pt x="251" y="61"/>
                  <a:pt x="246" y="77"/>
                </a:cubicBezTo>
                <a:cubicBezTo>
                  <a:pt x="241" y="93"/>
                  <a:pt x="216" y="106"/>
                  <a:pt x="198" y="112"/>
                </a:cubicBezTo>
                <a:cubicBezTo>
                  <a:pt x="180" y="118"/>
                  <a:pt x="151" y="120"/>
                  <a:pt x="138" y="112"/>
                </a:cubicBezTo>
                <a:cubicBezTo>
                  <a:pt x="125" y="104"/>
                  <a:pt x="118" y="80"/>
                  <a:pt x="120" y="64"/>
                </a:cubicBezTo>
                <a:cubicBezTo>
                  <a:pt x="122" y="48"/>
                  <a:pt x="143" y="13"/>
                  <a:pt x="148" y="14"/>
                </a:cubicBezTo>
                <a:cubicBezTo>
                  <a:pt x="153" y="15"/>
                  <a:pt x="156" y="55"/>
                  <a:pt x="148" y="70"/>
                </a:cubicBezTo>
                <a:cubicBezTo>
                  <a:pt x="140" y="85"/>
                  <a:pt x="114" y="102"/>
                  <a:pt x="97" y="103"/>
                </a:cubicBezTo>
                <a:cubicBezTo>
                  <a:pt x="80" y="104"/>
                  <a:pt x="51" y="93"/>
                  <a:pt x="46" y="77"/>
                </a:cubicBezTo>
                <a:cubicBezTo>
                  <a:pt x="41" y="61"/>
                  <a:pt x="58" y="16"/>
                  <a:pt x="64" y="8"/>
                </a:cubicBezTo>
                <a:cubicBezTo>
                  <a:pt x="70" y="0"/>
                  <a:pt x="84" y="20"/>
                  <a:pt x="84" y="29"/>
                </a:cubicBezTo>
                <a:cubicBezTo>
                  <a:pt x="84" y="38"/>
                  <a:pt x="76" y="59"/>
                  <a:pt x="64" y="65"/>
                </a:cubicBezTo>
                <a:cubicBezTo>
                  <a:pt x="52" y="71"/>
                  <a:pt x="23" y="68"/>
                  <a:pt x="12" y="62"/>
                </a:cubicBezTo>
                <a:cubicBezTo>
                  <a:pt x="1" y="56"/>
                  <a:pt x="0" y="43"/>
                  <a:pt x="0" y="31"/>
                </a:cubicBezTo>
              </a:path>
            </a:pathLst>
          </a:custGeom>
          <a:noFill/>
          <a:ln w="254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0" name="Text Box 31"/>
          <p:cNvSpPr txBox="1">
            <a:spLocks noChangeArrowheads="1"/>
          </p:cNvSpPr>
          <p:nvPr/>
        </p:nvSpPr>
        <p:spPr bwMode="auto">
          <a:xfrm>
            <a:off x="6442075" y="22558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</a:t>
            </a:r>
          </a:p>
        </p:txBody>
      </p:sp>
      <p:sp>
        <p:nvSpPr>
          <p:cNvPr id="9241" name="Line 32"/>
          <p:cNvSpPr>
            <a:spLocks noChangeShapeType="1"/>
          </p:cNvSpPr>
          <p:nvPr/>
        </p:nvSpPr>
        <p:spPr bwMode="auto">
          <a:xfrm flipV="1">
            <a:off x="6362700" y="4400550"/>
            <a:ext cx="0" cy="1552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2" name="Line 33"/>
          <p:cNvSpPr>
            <a:spLocks noChangeShapeType="1"/>
          </p:cNvSpPr>
          <p:nvPr/>
        </p:nvSpPr>
        <p:spPr bwMode="auto">
          <a:xfrm flipH="1">
            <a:off x="6372225" y="4381500"/>
            <a:ext cx="466725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43" name="Picture 3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6110288"/>
            <a:ext cx="3968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44" name="Text Box 35"/>
          <p:cNvSpPr txBox="1">
            <a:spLocks noChangeArrowheads="1"/>
          </p:cNvSpPr>
          <p:nvPr/>
        </p:nvSpPr>
        <p:spPr bwMode="auto">
          <a:xfrm>
            <a:off x="0" y="1054100"/>
            <a:ext cx="255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Small signal, steady state:</a:t>
            </a:r>
          </a:p>
        </p:txBody>
      </p:sp>
      <p:pic>
        <p:nvPicPr>
          <p:cNvPr id="9245" name="Picture 36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420813"/>
            <a:ext cx="12207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6" name="Picture 37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800350"/>
            <a:ext cx="4289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7" name="Picture 38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822450"/>
            <a:ext cx="513080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35" name="Rectangle 39"/>
          <p:cNvSpPr>
            <a:spLocks noChangeArrowheads="1"/>
          </p:cNvSpPr>
          <p:nvPr/>
        </p:nvSpPr>
        <p:spPr bwMode="auto">
          <a:xfrm>
            <a:off x="2613025" y="3425825"/>
            <a:ext cx="2365375" cy="681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9736" name="Picture 40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3344863"/>
            <a:ext cx="200025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37" name="Text Box 41"/>
          <p:cNvSpPr txBox="1">
            <a:spLocks noChangeArrowheads="1"/>
          </p:cNvSpPr>
          <p:nvPr/>
        </p:nvSpPr>
        <p:spPr bwMode="auto">
          <a:xfrm>
            <a:off x="460375" y="4783138"/>
            <a:ext cx="3035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Third order susceptibility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Degenerate Four Wave Mixing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Phase conjugation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Nonlinear index of refraction</a:t>
            </a:r>
          </a:p>
        </p:txBody>
      </p:sp>
      <p:sp>
        <p:nvSpPr>
          <p:cNvPr id="29738" name="Text Box 42"/>
          <p:cNvSpPr txBox="1">
            <a:spLocks noChangeArrowheads="1"/>
          </p:cNvSpPr>
          <p:nvPr/>
        </p:nvSpPr>
        <p:spPr bwMode="auto">
          <a:xfrm>
            <a:off x="169863" y="6234113"/>
            <a:ext cx="454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Effects enhanced by an intermediate resonance.</a:t>
            </a:r>
          </a:p>
        </p:txBody>
      </p:sp>
    </p:spTree>
    <p:extLst>
      <p:ext uri="{BB962C8B-B14F-4D97-AF65-F5344CB8AC3E}">
        <p14:creationId xmlns:p14="http://schemas.microsoft.com/office/powerpoint/2010/main" val="351401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37" grpId="0"/>
      <p:bldP spid="297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996950"/>
            <a:ext cx="5543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Freeform 3"/>
          <p:cNvSpPr>
            <a:spLocks/>
          </p:cNvSpPr>
          <p:nvPr/>
        </p:nvSpPr>
        <p:spPr bwMode="auto">
          <a:xfrm>
            <a:off x="1409700" y="1052513"/>
            <a:ext cx="2566988" cy="1257300"/>
          </a:xfrm>
          <a:custGeom>
            <a:avLst/>
            <a:gdLst>
              <a:gd name="T0" fmla="*/ 2147483646 w 1617"/>
              <a:gd name="T1" fmla="*/ 884575638 h 792"/>
              <a:gd name="T2" fmla="*/ 2147483646 w 1617"/>
              <a:gd name="T3" fmla="*/ 960180325 h 792"/>
              <a:gd name="T4" fmla="*/ 2147483646 w 1617"/>
              <a:gd name="T5" fmla="*/ 1995963750 h 792"/>
              <a:gd name="T6" fmla="*/ 0 w 1617"/>
              <a:gd name="T7" fmla="*/ 1995963750 h 792"/>
              <a:gd name="T8" fmla="*/ 0 w 1617"/>
              <a:gd name="T9" fmla="*/ 0 h 792"/>
              <a:gd name="T10" fmla="*/ 2147483646 w 1617"/>
              <a:gd name="T11" fmla="*/ 0 h 792"/>
              <a:gd name="T12" fmla="*/ 2147483646 w 1617"/>
              <a:gd name="T13" fmla="*/ 846772500 h 792"/>
              <a:gd name="T14" fmla="*/ 2147483646 w 1617"/>
              <a:gd name="T15" fmla="*/ 846772500 h 792"/>
              <a:gd name="T16" fmla="*/ 2147483646 w 1617"/>
              <a:gd name="T17" fmla="*/ 884575638 h 7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617" h="792">
                <a:moveTo>
                  <a:pt x="993" y="351"/>
                </a:moveTo>
                <a:cubicBezTo>
                  <a:pt x="993" y="361"/>
                  <a:pt x="993" y="371"/>
                  <a:pt x="993" y="381"/>
                </a:cubicBezTo>
                <a:lnTo>
                  <a:pt x="993" y="792"/>
                </a:lnTo>
                <a:lnTo>
                  <a:pt x="0" y="792"/>
                </a:lnTo>
                <a:lnTo>
                  <a:pt x="0" y="0"/>
                </a:lnTo>
                <a:lnTo>
                  <a:pt x="1617" y="0"/>
                </a:lnTo>
                <a:lnTo>
                  <a:pt x="1617" y="336"/>
                </a:lnTo>
                <a:lnTo>
                  <a:pt x="978" y="336"/>
                </a:lnTo>
                <a:lnTo>
                  <a:pt x="993" y="351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527050" y="280988"/>
            <a:ext cx="4149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</a:rPr>
              <a:t>Two-photon Bloch’s equations</a:t>
            </a:r>
            <a:endParaRPr lang="fr-FR" altLang="en-US" sz="2400" b="1">
              <a:solidFill>
                <a:srgbClr val="000099"/>
              </a:solidFill>
            </a:endParaRPr>
          </a:p>
        </p:txBody>
      </p:sp>
      <p:grpSp>
        <p:nvGrpSpPr>
          <p:cNvPr id="10245" name="Group 6"/>
          <p:cNvGrpSpPr>
            <a:grpSpLocks/>
          </p:cNvGrpSpPr>
          <p:nvPr/>
        </p:nvGrpSpPr>
        <p:grpSpPr bwMode="auto">
          <a:xfrm>
            <a:off x="5308600" y="2886075"/>
            <a:ext cx="3384550" cy="3470275"/>
            <a:chOff x="1764" y="1949"/>
            <a:chExt cx="2132" cy="2186"/>
          </a:xfrm>
        </p:grpSpPr>
        <p:grpSp>
          <p:nvGrpSpPr>
            <p:cNvPr id="10266" name="Group 7"/>
            <p:cNvGrpSpPr>
              <a:grpSpLocks/>
            </p:cNvGrpSpPr>
            <p:nvPr/>
          </p:nvGrpSpPr>
          <p:grpSpPr bwMode="auto">
            <a:xfrm>
              <a:off x="1764" y="1949"/>
              <a:ext cx="2132" cy="2186"/>
              <a:chOff x="912" y="929"/>
              <a:chExt cx="2132" cy="2186"/>
            </a:xfrm>
          </p:grpSpPr>
          <p:pic>
            <p:nvPicPr>
              <p:cNvPr id="10268" name="Picture 8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929"/>
                <a:ext cx="2132" cy="2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9" name="Picture 9" descr="txp_fig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" y="1787"/>
                <a:ext cx="144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0" name="Picture 10" descr="txp_fig"/>
              <p:cNvPicPr>
                <a:picLocks noChangeAspect="1" noChangeArrowheads="1"/>
              </p:cNvPicPr>
              <p:nvPr>
                <p:custDataLst>
                  <p:tags r:id="rId11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" y="1442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1" name="Picture 11" descr="txp_fig"/>
              <p:cNvPicPr>
                <a:picLocks noChangeAspect="1" noChangeArrowheads="1"/>
              </p:cNvPicPr>
              <p:nvPr>
                <p:custDataLst>
                  <p:tags r:id="rId12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" y="1882"/>
                <a:ext cx="137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72" name="Arc 12"/>
              <p:cNvSpPr>
                <a:spLocks/>
              </p:cNvSpPr>
              <p:nvPr/>
            </p:nvSpPr>
            <p:spPr bwMode="auto">
              <a:xfrm flipH="1" flipV="1">
                <a:off x="1146" y="1915"/>
                <a:ext cx="653" cy="840"/>
              </a:xfrm>
              <a:custGeom>
                <a:avLst/>
                <a:gdLst>
                  <a:gd name="T0" fmla="*/ 0 w 20497"/>
                  <a:gd name="T1" fmla="*/ 0 h 21600"/>
                  <a:gd name="T2" fmla="*/ 21 w 20497"/>
                  <a:gd name="T3" fmla="*/ 22 h 21600"/>
                  <a:gd name="T4" fmla="*/ 0 w 20497"/>
                  <a:gd name="T5" fmla="*/ 3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497" h="21600" fill="none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</a:path>
                  <a:path w="20497" h="21600" stroke="0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3" name="Rectangle 13"/>
              <p:cNvSpPr>
                <a:spLocks noChangeArrowheads="1"/>
              </p:cNvSpPr>
              <p:nvPr/>
            </p:nvSpPr>
            <p:spPr bwMode="auto">
              <a:xfrm>
                <a:off x="1448" y="2824"/>
                <a:ext cx="42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400"/>
              </a:p>
            </p:txBody>
          </p:sp>
          <p:pic>
            <p:nvPicPr>
              <p:cNvPr id="10274" name="Picture 14" descr="txp_fig"/>
              <p:cNvPicPr>
                <a:picLocks noChangeAspect="1" noChangeArrowheads="1"/>
              </p:cNvPicPr>
              <p:nvPr>
                <p:custDataLst>
                  <p:tags r:id="rId13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" y="1898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75" name="Line 15"/>
              <p:cNvSpPr>
                <a:spLocks noChangeShapeType="1"/>
              </p:cNvSpPr>
              <p:nvPr/>
            </p:nvSpPr>
            <p:spPr bwMode="auto">
              <a:xfrm>
                <a:off x="1038" y="1909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Line 16"/>
              <p:cNvSpPr>
                <a:spLocks noChangeShapeType="1"/>
              </p:cNvSpPr>
              <p:nvPr/>
            </p:nvSpPr>
            <p:spPr bwMode="auto">
              <a:xfrm>
                <a:off x="1229" y="1914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0267" name="Picture 17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" y="2659"/>
              <a:ext cx="3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6" name="Picture 1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51138"/>
            <a:ext cx="290195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7" name="Picture 1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3892550"/>
            <a:ext cx="19875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48" name="Oval 20"/>
          <p:cNvSpPr>
            <a:spLocks noChangeArrowheads="1"/>
          </p:cNvSpPr>
          <p:nvPr/>
        </p:nvSpPr>
        <p:spPr bwMode="auto">
          <a:xfrm>
            <a:off x="4252913" y="919163"/>
            <a:ext cx="1104900" cy="77628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grpSp>
        <p:nvGrpSpPr>
          <p:cNvPr id="22549" name="Group 21"/>
          <p:cNvGrpSpPr>
            <a:grpSpLocks/>
          </p:cNvGrpSpPr>
          <p:nvPr/>
        </p:nvGrpSpPr>
        <p:grpSpPr bwMode="auto">
          <a:xfrm>
            <a:off x="304800" y="5078413"/>
            <a:ext cx="4321175" cy="366712"/>
            <a:chOff x="192" y="3199"/>
            <a:chExt cx="2722" cy="231"/>
          </a:xfrm>
        </p:grpSpPr>
        <p:sp>
          <p:nvSpPr>
            <p:cNvPr id="10263" name="Text Box 22"/>
            <p:cNvSpPr txBox="1">
              <a:spLocks noChangeArrowheads="1"/>
            </p:cNvSpPr>
            <p:nvPr/>
          </p:nvSpPr>
          <p:spPr bwMode="auto">
            <a:xfrm>
              <a:off x="350" y="3199"/>
              <a:ext cx="23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 is the amplitude of an ``excitation’’ at </a:t>
              </a:r>
            </a:p>
          </p:txBody>
        </p:sp>
        <p:pic>
          <p:nvPicPr>
            <p:cNvPr id="10264" name="Picture 23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200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5" name="Picture 24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" y="3249"/>
              <a:ext cx="212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365125" y="5573713"/>
            <a:ext cx="4514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Its value cannot exceed the radius of the sphere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(full excitation of all atoms in phase)</a:t>
            </a: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5092700" y="1651000"/>
            <a:ext cx="927100" cy="508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55" name="Group 27"/>
          <p:cNvGrpSpPr>
            <a:grpSpLocks/>
          </p:cNvGrpSpPr>
          <p:nvPr/>
        </p:nvGrpSpPr>
        <p:grpSpPr bwMode="auto">
          <a:xfrm>
            <a:off x="6032500" y="1778000"/>
            <a:ext cx="2822575" cy="849313"/>
            <a:chOff x="3800" y="1120"/>
            <a:chExt cx="1778" cy="535"/>
          </a:xfrm>
        </p:grpSpPr>
        <p:sp>
          <p:nvSpPr>
            <p:cNvPr id="10261" name="Text Box 28"/>
            <p:cNvSpPr txBox="1">
              <a:spLocks noChangeArrowheads="1"/>
            </p:cNvSpPr>
            <p:nvPr/>
          </p:nvSpPr>
          <p:spPr bwMode="auto">
            <a:xfrm>
              <a:off x="3814" y="1135"/>
              <a:ext cx="1764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If a third harmonic is generated,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Raman excitation of the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transition (phase matching)</a:t>
              </a:r>
            </a:p>
          </p:txBody>
        </p:sp>
        <p:sp>
          <p:nvSpPr>
            <p:cNvPr id="10262" name="Rectangle 29"/>
            <p:cNvSpPr>
              <a:spLocks noChangeArrowheads="1"/>
            </p:cNvSpPr>
            <p:nvPr/>
          </p:nvSpPr>
          <p:spPr bwMode="auto">
            <a:xfrm>
              <a:off x="3800" y="1120"/>
              <a:ext cx="1760" cy="5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</p:grpSp>
      <p:sp>
        <p:nvSpPr>
          <p:cNvPr id="10253" name="Text Box 30"/>
          <p:cNvSpPr txBox="1">
            <a:spLocks noChangeArrowheads="1"/>
          </p:cNvSpPr>
          <p:nvPr/>
        </p:nvSpPr>
        <p:spPr bwMode="auto">
          <a:xfrm>
            <a:off x="5073650" y="6202363"/>
            <a:ext cx="376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is the amplitude of an ``excitation’’ at </a:t>
            </a:r>
          </a:p>
        </p:txBody>
      </p:sp>
      <p:pic>
        <p:nvPicPr>
          <p:cNvPr id="10254" name="Picture 3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281738"/>
            <a:ext cx="336550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55" name="Group 32"/>
          <p:cNvGrpSpPr>
            <a:grpSpLocks/>
          </p:cNvGrpSpPr>
          <p:nvPr/>
        </p:nvGrpSpPr>
        <p:grpSpPr bwMode="auto">
          <a:xfrm>
            <a:off x="8201025" y="4562475"/>
            <a:ext cx="550863" cy="368300"/>
            <a:chOff x="5166" y="2874"/>
            <a:chExt cx="347" cy="232"/>
          </a:xfrm>
        </p:grpSpPr>
        <p:pic>
          <p:nvPicPr>
            <p:cNvPr id="10259" name="Picture 33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60" name="Text Box 34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grpSp>
        <p:nvGrpSpPr>
          <p:cNvPr id="10256" name="Group 35"/>
          <p:cNvGrpSpPr>
            <a:grpSpLocks/>
          </p:cNvGrpSpPr>
          <p:nvPr/>
        </p:nvGrpSpPr>
        <p:grpSpPr bwMode="auto">
          <a:xfrm>
            <a:off x="5500688" y="5538788"/>
            <a:ext cx="576262" cy="368300"/>
            <a:chOff x="5166" y="2874"/>
            <a:chExt cx="363" cy="232"/>
          </a:xfrm>
        </p:grpSpPr>
        <p:pic>
          <p:nvPicPr>
            <p:cNvPr id="10257" name="Picture 36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58" name="Text Box 37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73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52450"/>
            <a:ext cx="5543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0" y="187325"/>
            <a:ext cx="608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Bloch’s equations, to conventional 3</a:t>
            </a:r>
            <a:r>
              <a:rPr lang="en-US" altLang="en-US" sz="1800" b="1" baseline="30000">
                <a:solidFill>
                  <a:srgbClr val="000099"/>
                </a:solidFill>
              </a:rPr>
              <a:t>rd</a:t>
            </a:r>
            <a:r>
              <a:rPr lang="en-US" altLang="en-US" sz="1800" b="1">
                <a:solidFill>
                  <a:srgbClr val="000099"/>
                </a:solidFill>
              </a:rPr>
              <a:t> harmonic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1126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263650"/>
            <a:ext cx="290195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349500"/>
            <a:ext cx="19875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2876550"/>
            <a:ext cx="376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6134100" y="5913438"/>
            <a:ext cx="798513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1272" name="Oval 9"/>
          <p:cNvSpPr>
            <a:spLocks noChangeArrowheads="1"/>
          </p:cNvSpPr>
          <p:nvPr/>
        </p:nvSpPr>
        <p:spPr bwMode="auto">
          <a:xfrm>
            <a:off x="5141913" y="2740025"/>
            <a:ext cx="3330575" cy="3289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1273" name="Line 10"/>
          <p:cNvSpPr>
            <a:spLocks noChangeShapeType="1"/>
          </p:cNvSpPr>
          <p:nvPr/>
        </p:nvSpPr>
        <p:spPr bwMode="auto">
          <a:xfrm>
            <a:off x="6842125" y="4379913"/>
            <a:ext cx="1968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11"/>
          <p:cNvSpPr>
            <a:spLocks noChangeShapeType="1"/>
          </p:cNvSpPr>
          <p:nvPr/>
        </p:nvSpPr>
        <p:spPr bwMode="auto">
          <a:xfrm>
            <a:off x="6842125" y="2220913"/>
            <a:ext cx="0" cy="381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Line 12"/>
          <p:cNvSpPr>
            <a:spLocks noChangeShapeType="1"/>
          </p:cNvSpPr>
          <p:nvPr/>
        </p:nvSpPr>
        <p:spPr bwMode="auto">
          <a:xfrm flipH="1">
            <a:off x="5178425" y="4379913"/>
            <a:ext cx="165258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Arc 13"/>
          <p:cNvSpPr>
            <a:spLocks/>
          </p:cNvSpPr>
          <p:nvPr/>
        </p:nvSpPr>
        <p:spPr bwMode="auto">
          <a:xfrm flipH="1">
            <a:off x="5702300" y="2740025"/>
            <a:ext cx="1139825" cy="3279775"/>
          </a:xfrm>
          <a:custGeom>
            <a:avLst/>
            <a:gdLst>
              <a:gd name="T0" fmla="*/ 0 w 21600"/>
              <a:gd name="T1" fmla="*/ 0 h 43172"/>
              <a:gd name="T2" fmla="*/ 3054731 w 21600"/>
              <a:gd name="T3" fmla="*/ 249164367 h 43172"/>
              <a:gd name="T4" fmla="*/ 0 w 21600"/>
              <a:gd name="T5" fmla="*/ 124662978 h 43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72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</a:path>
              <a:path w="21600" h="43172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Arc 14"/>
          <p:cNvSpPr>
            <a:spLocks/>
          </p:cNvSpPr>
          <p:nvPr/>
        </p:nvSpPr>
        <p:spPr bwMode="auto">
          <a:xfrm>
            <a:off x="6842125" y="2740025"/>
            <a:ext cx="1084263" cy="3281363"/>
          </a:xfrm>
          <a:custGeom>
            <a:avLst/>
            <a:gdLst>
              <a:gd name="T0" fmla="*/ 0 w 21600"/>
              <a:gd name="T1" fmla="*/ 0 h 43200"/>
              <a:gd name="T2" fmla="*/ 0 w 21600"/>
              <a:gd name="T3" fmla="*/ 249244054 h 43200"/>
              <a:gd name="T4" fmla="*/ 0 w 21600"/>
              <a:gd name="T5" fmla="*/ 12462206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</a:path>
              <a:path w="21600" h="432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flipV="1">
            <a:off x="6842125" y="3186113"/>
            <a:ext cx="361950" cy="11938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7204075" y="3300413"/>
            <a:ext cx="0" cy="107950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6842125" y="4379913"/>
            <a:ext cx="34925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70" name="Group 18"/>
          <p:cNvGrpSpPr>
            <a:grpSpLocks/>
          </p:cNvGrpSpPr>
          <p:nvPr/>
        </p:nvGrpSpPr>
        <p:grpSpPr bwMode="auto">
          <a:xfrm>
            <a:off x="6919913" y="4545013"/>
            <a:ext cx="471487" cy="461962"/>
            <a:chOff x="4359" y="2863"/>
            <a:chExt cx="297" cy="291"/>
          </a:xfrm>
        </p:grpSpPr>
        <p:pic>
          <p:nvPicPr>
            <p:cNvPr id="11300" name="Picture 19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" y="2863"/>
              <a:ext cx="29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301" name="Line 20"/>
            <p:cNvSpPr>
              <a:spLocks noChangeShapeType="1"/>
            </p:cNvSpPr>
            <p:nvPr/>
          </p:nvSpPr>
          <p:spPr bwMode="auto">
            <a:xfrm>
              <a:off x="4359" y="2913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2" name="Line 21"/>
            <p:cNvSpPr>
              <a:spLocks noChangeShapeType="1"/>
            </p:cNvSpPr>
            <p:nvPr/>
          </p:nvSpPr>
          <p:spPr bwMode="auto">
            <a:xfrm>
              <a:off x="4536" y="2911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574" name="Picture 2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22688"/>
            <a:ext cx="66516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3" name="Group 23"/>
          <p:cNvGrpSpPr>
            <a:grpSpLocks/>
          </p:cNvGrpSpPr>
          <p:nvPr/>
        </p:nvGrpSpPr>
        <p:grpSpPr bwMode="auto">
          <a:xfrm>
            <a:off x="5056188" y="5868988"/>
            <a:ext cx="576262" cy="368300"/>
            <a:chOff x="5166" y="2874"/>
            <a:chExt cx="363" cy="232"/>
          </a:xfrm>
        </p:grpSpPr>
        <p:pic>
          <p:nvPicPr>
            <p:cNvPr id="11298" name="Picture 24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99" name="Text Box 25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  <p:grpSp>
        <p:nvGrpSpPr>
          <p:cNvPr id="11284" name="Group 26"/>
          <p:cNvGrpSpPr>
            <a:grpSpLocks/>
          </p:cNvGrpSpPr>
          <p:nvPr/>
        </p:nvGrpSpPr>
        <p:grpSpPr bwMode="auto">
          <a:xfrm>
            <a:off x="8567738" y="4510088"/>
            <a:ext cx="550862" cy="368300"/>
            <a:chOff x="5166" y="2874"/>
            <a:chExt cx="347" cy="232"/>
          </a:xfrm>
        </p:grpSpPr>
        <p:pic>
          <p:nvPicPr>
            <p:cNvPr id="11296" name="Picture 27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97" name="Text Box 28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sp>
        <p:nvSpPr>
          <p:cNvPr id="23581" name="Line 29"/>
          <p:cNvSpPr>
            <a:spLocks noChangeShapeType="1"/>
          </p:cNvSpPr>
          <p:nvPr/>
        </p:nvSpPr>
        <p:spPr bwMode="auto">
          <a:xfrm flipH="1">
            <a:off x="6380163" y="4391025"/>
            <a:ext cx="468312" cy="1576388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2" name="Freeform 30"/>
          <p:cNvSpPr>
            <a:spLocks/>
          </p:cNvSpPr>
          <p:nvPr/>
        </p:nvSpPr>
        <p:spPr bwMode="auto">
          <a:xfrm>
            <a:off x="6380163" y="5926138"/>
            <a:ext cx="466725" cy="200025"/>
          </a:xfrm>
          <a:custGeom>
            <a:avLst/>
            <a:gdLst>
              <a:gd name="T0" fmla="*/ 740925938 w 294"/>
              <a:gd name="T1" fmla="*/ 163810950 h 126"/>
              <a:gd name="T2" fmla="*/ 703124388 w 294"/>
              <a:gd name="T3" fmla="*/ 262096250 h 126"/>
              <a:gd name="T4" fmla="*/ 551915013 w 294"/>
              <a:gd name="T5" fmla="*/ 299899388 h 126"/>
              <a:gd name="T6" fmla="*/ 478829688 w 294"/>
              <a:gd name="T7" fmla="*/ 163810950 h 126"/>
              <a:gd name="T8" fmla="*/ 577116575 w 294"/>
              <a:gd name="T9" fmla="*/ 35282188 h 126"/>
              <a:gd name="T10" fmla="*/ 619958438 w 294"/>
              <a:gd name="T11" fmla="*/ 194052825 h 126"/>
              <a:gd name="T12" fmla="*/ 498990938 w 294"/>
              <a:gd name="T13" fmla="*/ 282257500 h 126"/>
              <a:gd name="T14" fmla="*/ 347781563 w 294"/>
              <a:gd name="T15" fmla="*/ 282257500 h 126"/>
              <a:gd name="T16" fmla="*/ 302418750 w 294"/>
              <a:gd name="T17" fmla="*/ 161290000 h 126"/>
              <a:gd name="T18" fmla="*/ 372983125 w 294"/>
              <a:gd name="T19" fmla="*/ 35282188 h 126"/>
              <a:gd name="T20" fmla="*/ 372983125 w 294"/>
              <a:gd name="T21" fmla="*/ 176410938 h 126"/>
              <a:gd name="T22" fmla="*/ 244455950 w 294"/>
              <a:gd name="T23" fmla="*/ 259576888 h 126"/>
              <a:gd name="T24" fmla="*/ 115927188 w 294"/>
              <a:gd name="T25" fmla="*/ 194052825 h 126"/>
              <a:gd name="T26" fmla="*/ 161290000 w 294"/>
              <a:gd name="T27" fmla="*/ 20161250 h 126"/>
              <a:gd name="T28" fmla="*/ 211693125 w 294"/>
              <a:gd name="T29" fmla="*/ 73085325 h 126"/>
              <a:gd name="T30" fmla="*/ 161290000 w 294"/>
              <a:gd name="T31" fmla="*/ 163810950 h 126"/>
              <a:gd name="T32" fmla="*/ 30241875 w 294"/>
              <a:gd name="T33" fmla="*/ 156249688 h 126"/>
              <a:gd name="T34" fmla="*/ 0 w 294"/>
              <a:gd name="T35" fmla="*/ 78125638 h 12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94" h="126">
                <a:moveTo>
                  <a:pt x="294" y="65"/>
                </a:moveTo>
                <a:cubicBezTo>
                  <a:pt x="292" y="80"/>
                  <a:pt x="291" y="95"/>
                  <a:pt x="279" y="104"/>
                </a:cubicBezTo>
                <a:cubicBezTo>
                  <a:pt x="267" y="113"/>
                  <a:pt x="234" y="126"/>
                  <a:pt x="219" y="119"/>
                </a:cubicBezTo>
                <a:cubicBezTo>
                  <a:pt x="204" y="112"/>
                  <a:pt x="188" y="82"/>
                  <a:pt x="190" y="65"/>
                </a:cubicBezTo>
                <a:cubicBezTo>
                  <a:pt x="192" y="48"/>
                  <a:pt x="220" y="12"/>
                  <a:pt x="229" y="14"/>
                </a:cubicBezTo>
                <a:cubicBezTo>
                  <a:pt x="238" y="16"/>
                  <a:pt x="251" y="61"/>
                  <a:pt x="246" y="77"/>
                </a:cubicBezTo>
                <a:cubicBezTo>
                  <a:pt x="241" y="93"/>
                  <a:pt x="216" y="106"/>
                  <a:pt x="198" y="112"/>
                </a:cubicBezTo>
                <a:cubicBezTo>
                  <a:pt x="180" y="118"/>
                  <a:pt x="151" y="120"/>
                  <a:pt x="138" y="112"/>
                </a:cubicBezTo>
                <a:cubicBezTo>
                  <a:pt x="125" y="104"/>
                  <a:pt x="118" y="80"/>
                  <a:pt x="120" y="64"/>
                </a:cubicBezTo>
                <a:cubicBezTo>
                  <a:pt x="122" y="48"/>
                  <a:pt x="143" y="13"/>
                  <a:pt x="148" y="14"/>
                </a:cubicBezTo>
                <a:cubicBezTo>
                  <a:pt x="153" y="15"/>
                  <a:pt x="156" y="55"/>
                  <a:pt x="148" y="70"/>
                </a:cubicBezTo>
                <a:cubicBezTo>
                  <a:pt x="140" y="85"/>
                  <a:pt x="114" y="102"/>
                  <a:pt x="97" y="103"/>
                </a:cubicBezTo>
                <a:cubicBezTo>
                  <a:pt x="80" y="104"/>
                  <a:pt x="51" y="93"/>
                  <a:pt x="46" y="77"/>
                </a:cubicBezTo>
                <a:cubicBezTo>
                  <a:pt x="41" y="61"/>
                  <a:pt x="58" y="16"/>
                  <a:pt x="64" y="8"/>
                </a:cubicBezTo>
                <a:cubicBezTo>
                  <a:pt x="70" y="0"/>
                  <a:pt x="84" y="20"/>
                  <a:pt x="84" y="29"/>
                </a:cubicBezTo>
                <a:cubicBezTo>
                  <a:pt x="84" y="38"/>
                  <a:pt x="76" y="59"/>
                  <a:pt x="64" y="65"/>
                </a:cubicBezTo>
                <a:cubicBezTo>
                  <a:pt x="52" y="71"/>
                  <a:pt x="23" y="68"/>
                  <a:pt x="12" y="62"/>
                </a:cubicBezTo>
                <a:cubicBezTo>
                  <a:pt x="1" y="56"/>
                  <a:pt x="0" y="43"/>
                  <a:pt x="0" y="31"/>
                </a:cubicBezTo>
              </a:path>
            </a:pathLst>
          </a:custGeom>
          <a:noFill/>
          <a:ln w="254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Text Box 31"/>
          <p:cNvSpPr txBox="1">
            <a:spLocks noChangeArrowheads="1"/>
          </p:cNvSpPr>
          <p:nvPr/>
        </p:nvSpPr>
        <p:spPr bwMode="auto">
          <a:xfrm>
            <a:off x="6442075" y="22558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</a:t>
            </a:r>
          </a:p>
        </p:txBody>
      </p:sp>
      <p:sp>
        <p:nvSpPr>
          <p:cNvPr id="23584" name="Line 32"/>
          <p:cNvSpPr>
            <a:spLocks noChangeShapeType="1"/>
          </p:cNvSpPr>
          <p:nvPr/>
        </p:nvSpPr>
        <p:spPr bwMode="auto">
          <a:xfrm flipV="1">
            <a:off x="6362700" y="4400550"/>
            <a:ext cx="0" cy="1552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5" name="Line 33"/>
          <p:cNvSpPr>
            <a:spLocks noChangeShapeType="1"/>
          </p:cNvSpPr>
          <p:nvPr/>
        </p:nvSpPr>
        <p:spPr bwMode="auto">
          <a:xfrm flipH="1">
            <a:off x="6372225" y="4381500"/>
            <a:ext cx="466725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86" name="Picture 3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6110288"/>
            <a:ext cx="3968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87" name="Rectangle 35"/>
          <p:cNvSpPr>
            <a:spLocks noChangeArrowheads="1"/>
          </p:cNvSpPr>
          <p:nvPr/>
        </p:nvSpPr>
        <p:spPr bwMode="auto">
          <a:xfrm>
            <a:off x="3773488" y="623888"/>
            <a:ext cx="1335087" cy="479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401638" y="3389313"/>
            <a:ext cx="255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Small signal, steady state:</a:t>
            </a:r>
          </a:p>
        </p:txBody>
      </p:sp>
      <p:pic>
        <p:nvPicPr>
          <p:cNvPr id="23589" name="Picture 37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3867150"/>
            <a:ext cx="1220787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90" name="Picture 38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4194175"/>
            <a:ext cx="3471862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91" name="Picture 39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5384800"/>
            <a:ext cx="4289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8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3054350" y="433388"/>
            <a:ext cx="5194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DEGENATE FOUR WAVE MIXING</a:t>
            </a:r>
          </a:p>
        </p:txBody>
      </p:sp>
      <p:pic>
        <p:nvPicPr>
          <p:cNvPr id="122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1447800"/>
            <a:ext cx="4916487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189163" y="1069975"/>
            <a:ext cx="3065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Single photon resonance: what to expect</a:t>
            </a:r>
          </a:p>
        </p:txBody>
      </p:sp>
    </p:spTree>
    <p:extLst>
      <p:ext uri="{BB962C8B-B14F-4D97-AF65-F5344CB8AC3E}">
        <p14:creationId xmlns:p14="http://schemas.microsoft.com/office/powerpoint/2010/main" val="15983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52450"/>
            <a:ext cx="5543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809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187325"/>
            <a:ext cx="372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absorption and DFWM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13317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263650"/>
            <a:ext cx="290195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349500"/>
            <a:ext cx="19875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3695700"/>
            <a:ext cx="376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6191250" y="5913438"/>
            <a:ext cx="798513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5199063" y="2740025"/>
            <a:ext cx="3330575" cy="3289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6899275" y="4379913"/>
            <a:ext cx="1968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6899275" y="2220913"/>
            <a:ext cx="0" cy="381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5235575" y="4379913"/>
            <a:ext cx="165258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Arc 13"/>
          <p:cNvSpPr>
            <a:spLocks/>
          </p:cNvSpPr>
          <p:nvPr/>
        </p:nvSpPr>
        <p:spPr bwMode="auto">
          <a:xfrm flipH="1">
            <a:off x="5759450" y="2740025"/>
            <a:ext cx="1139825" cy="3279775"/>
          </a:xfrm>
          <a:custGeom>
            <a:avLst/>
            <a:gdLst>
              <a:gd name="T0" fmla="*/ 0 w 21600"/>
              <a:gd name="T1" fmla="*/ 0 h 43172"/>
              <a:gd name="T2" fmla="*/ 3054731 w 21600"/>
              <a:gd name="T3" fmla="*/ 249164367 h 43172"/>
              <a:gd name="T4" fmla="*/ 0 w 21600"/>
              <a:gd name="T5" fmla="*/ 124662978 h 43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72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</a:path>
              <a:path w="21600" h="43172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Arc 14"/>
          <p:cNvSpPr>
            <a:spLocks/>
          </p:cNvSpPr>
          <p:nvPr/>
        </p:nvSpPr>
        <p:spPr bwMode="auto">
          <a:xfrm>
            <a:off x="6899275" y="2740025"/>
            <a:ext cx="1084263" cy="3281363"/>
          </a:xfrm>
          <a:custGeom>
            <a:avLst/>
            <a:gdLst>
              <a:gd name="T0" fmla="*/ 0 w 21600"/>
              <a:gd name="T1" fmla="*/ 0 h 43200"/>
              <a:gd name="T2" fmla="*/ 0 w 21600"/>
              <a:gd name="T3" fmla="*/ 249244054 h 43200"/>
              <a:gd name="T4" fmla="*/ 0 w 21600"/>
              <a:gd name="T5" fmla="*/ 12462206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</a:path>
              <a:path w="21600" h="432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flipV="1">
            <a:off x="6899275" y="4176713"/>
            <a:ext cx="1460500" cy="2032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8388350" y="4119563"/>
            <a:ext cx="22225" cy="24130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6899275" y="4379913"/>
            <a:ext cx="15113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18" name="Group 18"/>
          <p:cNvGrpSpPr>
            <a:grpSpLocks/>
          </p:cNvGrpSpPr>
          <p:nvPr/>
        </p:nvGrpSpPr>
        <p:grpSpPr bwMode="auto">
          <a:xfrm>
            <a:off x="7874000" y="4497388"/>
            <a:ext cx="479425" cy="368300"/>
            <a:chOff x="4360" y="2863"/>
            <a:chExt cx="296" cy="286"/>
          </a:xfrm>
        </p:grpSpPr>
        <p:pic>
          <p:nvPicPr>
            <p:cNvPr id="13351" name="Picture 19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" y="2863"/>
              <a:ext cx="29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52" name="Line 20"/>
            <p:cNvSpPr>
              <a:spLocks noChangeShapeType="1"/>
            </p:cNvSpPr>
            <p:nvPr/>
          </p:nvSpPr>
          <p:spPr bwMode="auto">
            <a:xfrm>
              <a:off x="4361" y="2904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3" name="Line 21"/>
            <p:cNvSpPr>
              <a:spLocks noChangeShapeType="1"/>
            </p:cNvSpPr>
            <p:nvPr/>
          </p:nvSpPr>
          <p:spPr bwMode="auto">
            <a:xfrm>
              <a:off x="4532" y="2908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622" name="Picture 2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4086225"/>
            <a:ext cx="4619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332" name="Group 23"/>
          <p:cNvGrpSpPr>
            <a:grpSpLocks/>
          </p:cNvGrpSpPr>
          <p:nvPr/>
        </p:nvGrpSpPr>
        <p:grpSpPr bwMode="auto">
          <a:xfrm>
            <a:off x="5113338" y="5868988"/>
            <a:ext cx="576262" cy="368300"/>
            <a:chOff x="5166" y="2874"/>
            <a:chExt cx="363" cy="232"/>
          </a:xfrm>
        </p:grpSpPr>
        <p:pic>
          <p:nvPicPr>
            <p:cNvPr id="13349" name="Picture 24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50" name="Text Box 25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  <p:grpSp>
        <p:nvGrpSpPr>
          <p:cNvPr id="13333" name="Group 26"/>
          <p:cNvGrpSpPr>
            <a:grpSpLocks/>
          </p:cNvGrpSpPr>
          <p:nvPr/>
        </p:nvGrpSpPr>
        <p:grpSpPr bwMode="auto">
          <a:xfrm>
            <a:off x="8605838" y="4468813"/>
            <a:ext cx="550862" cy="368300"/>
            <a:chOff x="5166" y="2874"/>
            <a:chExt cx="347" cy="232"/>
          </a:xfrm>
        </p:grpSpPr>
        <p:pic>
          <p:nvPicPr>
            <p:cNvPr id="13347" name="Picture 27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48" name="Text Box 28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sp>
        <p:nvSpPr>
          <p:cNvPr id="25629" name="Line 29"/>
          <p:cNvSpPr>
            <a:spLocks noChangeShapeType="1"/>
          </p:cNvSpPr>
          <p:nvPr/>
        </p:nvSpPr>
        <p:spPr bwMode="auto">
          <a:xfrm flipH="1">
            <a:off x="6040438" y="4359275"/>
            <a:ext cx="855662" cy="1068388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Text Box 30"/>
          <p:cNvSpPr txBox="1">
            <a:spLocks noChangeArrowheads="1"/>
          </p:cNvSpPr>
          <p:nvPr/>
        </p:nvSpPr>
        <p:spPr bwMode="auto">
          <a:xfrm>
            <a:off x="6499225" y="22558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</a:t>
            </a:r>
          </a:p>
        </p:txBody>
      </p:sp>
      <p:sp>
        <p:nvSpPr>
          <p:cNvPr id="25631" name="Line 31"/>
          <p:cNvSpPr>
            <a:spLocks noChangeShapeType="1"/>
          </p:cNvSpPr>
          <p:nvPr/>
        </p:nvSpPr>
        <p:spPr bwMode="auto">
          <a:xfrm flipV="1">
            <a:off x="6026150" y="5086350"/>
            <a:ext cx="0" cy="371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H="1">
            <a:off x="6034088" y="4368800"/>
            <a:ext cx="862012" cy="73025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33" name="Picture 3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5195888"/>
            <a:ext cx="3206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34" name="Rectangle 34"/>
          <p:cNvSpPr>
            <a:spLocks noChangeArrowheads="1"/>
          </p:cNvSpPr>
          <p:nvPr/>
        </p:nvSpPr>
        <p:spPr bwMode="auto">
          <a:xfrm>
            <a:off x="3773488" y="636588"/>
            <a:ext cx="1335087" cy="479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5635" name="Arc 35"/>
          <p:cNvSpPr>
            <a:spLocks/>
          </p:cNvSpPr>
          <p:nvPr/>
        </p:nvSpPr>
        <p:spPr bwMode="auto">
          <a:xfrm flipH="1" flipV="1">
            <a:off x="6026150" y="4333875"/>
            <a:ext cx="868363" cy="1685925"/>
          </a:xfrm>
          <a:custGeom>
            <a:avLst/>
            <a:gdLst>
              <a:gd name="T0" fmla="*/ 0 w 16403"/>
              <a:gd name="T1" fmla="*/ 0 h 21600"/>
              <a:gd name="T2" fmla="*/ 45970511 w 16403"/>
              <a:gd name="T3" fmla="*/ 45971194 h 21600"/>
              <a:gd name="T4" fmla="*/ 0 w 16403"/>
              <a:gd name="T5" fmla="*/ 131589959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403" h="21600" fill="none" extrusionOk="0">
                <a:moveTo>
                  <a:pt x="0" y="0"/>
                </a:moveTo>
                <a:cubicBezTo>
                  <a:pt x="6307" y="0"/>
                  <a:pt x="12299" y="2756"/>
                  <a:pt x="16402" y="7546"/>
                </a:cubicBezTo>
              </a:path>
              <a:path w="16403" h="21600" stroke="0" extrusionOk="0">
                <a:moveTo>
                  <a:pt x="0" y="0"/>
                </a:moveTo>
                <a:cubicBezTo>
                  <a:pt x="6307" y="0"/>
                  <a:pt x="12299" y="2756"/>
                  <a:pt x="16402" y="7546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36" name="Picture 36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381375"/>
            <a:ext cx="46005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37" name="Rectangle 37"/>
          <p:cNvSpPr>
            <a:spLocks noChangeArrowheads="1"/>
          </p:cNvSpPr>
          <p:nvPr/>
        </p:nvSpPr>
        <p:spPr bwMode="auto">
          <a:xfrm>
            <a:off x="2455863" y="3425825"/>
            <a:ext cx="2365375" cy="681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5638" name="Picture 38" descr="DFWM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2174875"/>
            <a:ext cx="3175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9" name="Picture 39" descr="DFWM_lvls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4192588"/>
            <a:ext cx="1776412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0" name="Picture 40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318000"/>
            <a:ext cx="2822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41" name="Picture 41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208588"/>
            <a:ext cx="195580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59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25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5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5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5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5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 flipV="1">
            <a:off x="636588" y="1958975"/>
            <a:ext cx="5197475" cy="30353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H="1">
            <a:off x="4541838" y="1973263"/>
            <a:ext cx="1279525" cy="11604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4557713" y="2989263"/>
            <a:ext cx="508000" cy="1603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 flipV="1">
            <a:off x="2552700" y="2452688"/>
            <a:ext cx="2498725" cy="5365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V="1">
            <a:off x="2557463" y="2381250"/>
            <a:ext cx="652462" cy="714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H="1">
            <a:off x="2209800" y="2390775"/>
            <a:ext cx="1009650" cy="5429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1384300" y="3116263"/>
            <a:ext cx="677863" cy="14652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1104900" y="4600575"/>
            <a:ext cx="285750" cy="60801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V="1">
            <a:off x="1946275" y="4541838"/>
            <a:ext cx="1014413" cy="2381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V="1">
            <a:off x="1109663" y="4751388"/>
            <a:ext cx="1879600" cy="433387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V="1">
            <a:off x="593725" y="2430463"/>
            <a:ext cx="3940175" cy="359251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H="1">
            <a:off x="4772025" y="2971800"/>
            <a:ext cx="76200" cy="19050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1279525" y="4459288"/>
            <a:ext cx="246063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4438650" y="2381250"/>
            <a:ext cx="238125" cy="381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1847850" y="4657725"/>
            <a:ext cx="152400" cy="238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 rot="5400000">
            <a:off x="2901951" y="4641850"/>
            <a:ext cx="247650" cy="2000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 rot="-676556">
            <a:off x="2466975" y="4751388"/>
            <a:ext cx="66675" cy="276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 flipH="1">
            <a:off x="2087563" y="2935288"/>
            <a:ext cx="120650" cy="1317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>
            <a:off x="2052638" y="2855913"/>
            <a:ext cx="420687" cy="1555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Line 21"/>
          <p:cNvSpPr>
            <a:spLocks noChangeShapeType="1"/>
          </p:cNvSpPr>
          <p:nvPr/>
        </p:nvSpPr>
        <p:spPr bwMode="auto">
          <a:xfrm>
            <a:off x="2054225" y="2855913"/>
            <a:ext cx="60325" cy="5635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 flipH="1">
            <a:off x="2116138" y="2995613"/>
            <a:ext cx="360362" cy="4270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9" name="Arc 23"/>
          <p:cNvSpPr>
            <a:spLocks/>
          </p:cNvSpPr>
          <p:nvPr/>
        </p:nvSpPr>
        <p:spPr bwMode="auto">
          <a:xfrm flipH="1">
            <a:off x="2541588" y="2339975"/>
            <a:ext cx="195262" cy="268288"/>
          </a:xfrm>
          <a:custGeom>
            <a:avLst/>
            <a:gdLst>
              <a:gd name="T0" fmla="*/ 1311691 w 21600"/>
              <a:gd name="T1" fmla="*/ 0 h 24369"/>
              <a:gd name="T2" fmla="*/ 1568207 w 21600"/>
              <a:gd name="T3" fmla="*/ 2953689 h 24369"/>
              <a:gd name="T4" fmla="*/ 0 w 21600"/>
              <a:gd name="T5" fmla="*/ 1752046 h 243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369" fill="none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</a:path>
              <a:path w="21600" h="24369" stroke="0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  <a:lnTo>
                  <a:pt x="0" y="14455"/>
                </a:lnTo>
                <a:lnTo>
                  <a:pt x="1605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0" name="Arc 24"/>
          <p:cNvSpPr>
            <a:spLocks/>
          </p:cNvSpPr>
          <p:nvPr/>
        </p:nvSpPr>
        <p:spPr bwMode="auto">
          <a:xfrm>
            <a:off x="3028950" y="2254250"/>
            <a:ext cx="195263" cy="268288"/>
          </a:xfrm>
          <a:custGeom>
            <a:avLst/>
            <a:gdLst>
              <a:gd name="T0" fmla="*/ 1311697 w 21600"/>
              <a:gd name="T1" fmla="*/ 0 h 24369"/>
              <a:gd name="T2" fmla="*/ 1568224 w 21600"/>
              <a:gd name="T3" fmla="*/ 2953689 h 24369"/>
              <a:gd name="T4" fmla="*/ 0 w 21600"/>
              <a:gd name="T5" fmla="*/ 1752046 h 243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369" fill="none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</a:path>
              <a:path w="21600" h="24369" stroke="0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  <a:lnTo>
                  <a:pt x="0" y="14455"/>
                </a:lnTo>
                <a:lnTo>
                  <a:pt x="1605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1" name="Arc 25"/>
          <p:cNvSpPr>
            <a:spLocks/>
          </p:cNvSpPr>
          <p:nvPr/>
        </p:nvSpPr>
        <p:spPr bwMode="auto">
          <a:xfrm>
            <a:off x="2943225" y="2101850"/>
            <a:ext cx="195263" cy="214313"/>
          </a:xfrm>
          <a:custGeom>
            <a:avLst/>
            <a:gdLst>
              <a:gd name="T0" fmla="*/ 1140905 w 21600"/>
              <a:gd name="T1" fmla="*/ 0 h 19519"/>
              <a:gd name="T2" fmla="*/ 1747595 w 21600"/>
              <a:gd name="T3" fmla="*/ 2353095 h 19519"/>
              <a:gd name="T4" fmla="*/ 0 w 21600"/>
              <a:gd name="T5" fmla="*/ 1986977 h 195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9519" fill="none" extrusionOk="0">
                <a:moveTo>
                  <a:pt x="13960" y="0"/>
                </a:moveTo>
                <a:cubicBezTo>
                  <a:pt x="18806" y="4104"/>
                  <a:pt x="21600" y="10132"/>
                  <a:pt x="21600" y="16482"/>
                </a:cubicBezTo>
                <a:cubicBezTo>
                  <a:pt x="21600" y="17498"/>
                  <a:pt x="21528" y="18513"/>
                  <a:pt x="21385" y="19519"/>
                </a:cubicBezTo>
              </a:path>
              <a:path w="21600" h="19519" stroke="0" extrusionOk="0">
                <a:moveTo>
                  <a:pt x="13960" y="0"/>
                </a:moveTo>
                <a:cubicBezTo>
                  <a:pt x="18806" y="4104"/>
                  <a:pt x="21600" y="10132"/>
                  <a:pt x="21600" y="16482"/>
                </a:cubicBezTo>
                <a:cubicBezTo>
                  <a:pt x="21600" y="17498"/>
                  <a:pt x="21528" y="18513"/>
                  <a:pt x="21385" y="19519"/>
                </a:cubicBezTo>
                <a:lnTo>
                  <a:pt x="0" y="16482"/>
                </a:lnTo>
                <a:lnTo>
                  <a:pt x="1396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2" name="Line 26"/>
          <p:cNvSpPr>
            <a:spLocks noChangeShapeType="1"/>
          </p:cNvSpPr>
          <p:nvPr/>
        </p:nvSpPr>
        <p:spPr bwMode="auto">
          <a:xfrm>
            <a:off x="2789238" y="2366963"/>
            <a:ext cx="214312" cy="98425"/>
          </a:xfrm>
          <a:prstGeom prst="line">
            <a:avLst/>
          </a:prstGeom>
          <a:noFill/>
          <a:ln w="4127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auto">
          <a:xfrm>
            <a:off x="1001713" y="2220913"/>
            <a:ext cx="21336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auto">
          <a:xfrm flipV="1">
            <a:off x="2905125" y="2228850"/>
            <a:ext cx="215900" cy="173038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5" name="Arc 29"/>
          <p:cNvSpPr>
            <a:spLocks/>
          </p:cNvSpPr>
          <p:nvPr/>
        </p:nvSpPr>
        <p:spPr bwMode="auto">
          <a:xfrm>
            <a:off x="4870450" y="2863850"/>
            <a:ext cx="195263" cy="268288"/>
          </a:xfrm>
          <a:custGeom>
            <a:avLst/>
            <a:gdLst>
              <a:gd name="T0" fmla="*/ 1311697 w 21600"/>
              <a:gd name="T1" fmla="*/ 0 h 24369"/>
              <a:gd name="T2" fmla="*/ 1568224 w 21600"/>
              <a:gd name="T3" fmla="*/ 2953689 h 24369"/>
              <a:gd name="T4" fmla="*/ 0 w 21600"/>
              <a:gd name="T5" fmla="*/ 1752046 h 243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369" fill="none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</a:path>
              <a:path w="21600" h="24369" stroke="0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  <a:lnTo>
                  <a:pt x="0" y="14455"/>
                </a:lnTo>
                <a:lnTo>
                  <a:pt x="1605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6" name="Arc 30"/>
          <p:cNvSpPr>
            <a:spLocks/>
          </p:cNvSpPr>
          <p:nvPr/>
        </p:nvSpPr>
        <p:spPr bwMode="auto">
          <a:xfrm rot="-753896" flipH="1" flipV="1">
            <a:off x="4541838" y="3006725"/>
            <a:ext cx="195262" cy="268288"/>
          </a:xfrm>
          <a:custGeom>
            <a:avLst/>
            <a:gdLst>
              <a:gd name="T0" fmla="*/ 1311691 w 21600"/>
              <a:gd name="T1" fmla="*/ 0 h 24369"/>
              <a:gd name="T2" fmla="*/ 1568207 w 21600"/>
              <a:gd name="T3" fmla="*/ 2953689 h 24369"/>
              <a:gd name="T4" fmla="*/ 0 w 21600"/>
              <a:gd name="T5" fmla="*/ 1752046 h 243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369" fill="none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</a:path>
              <a:path w="21600" h="24369" stroke="0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  <a:lnTo>
                  <a:pt x="0" y="14455"/>
                </a:lnTo>
                <a:lnTo>
                  <a:pt x="1605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7" name="Line 31"/>
          <p:cNvSpPr>
            <a:spLocks noChangeShapeType="1"/>
          </p:cNvSpPr>
          <p:nvPr/>
        </p:nvSpPr>
        <p:spPr bwMode="auto">
          <a:xfrm>
            <a:off x="4546600" y="2425700"/>
            <a:ext cx="247650" cy="6350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auto">
          <a:xfrm>
            <a:off x="2863850" y="4438650"/>
            <a:ext cx="247650" cy="2000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9" name="Line 33"/>
          <p:cNvSpPr>
            <a:spLocks noChangeShapeType="1"/>
          </p:cNvSpPr>
          <p:nvPr/>
        </p:nvSpPr>
        <p:spPr bwMode="auto">
          <a:xfrm rot="16200000" flipV="1">
            <a:off x="2886075" y="4632325"/>
            <a:ext cx="177800" cy="1905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0" name="Line 34"/>
          <p:cNvSpPr>
            <a:spLocks noChangeShapeType="1"/>
          </p:cNvSpPr>
          <p:nvPr/>
        </p:nvSpPr>
        <p:spPr bwMode="auto">
          <a:xfrm rot="16200000" flipV="1">
            <a:off x="970756" y="5104607"/>
            <a:ext cx="242887" cy="1587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1" name="Text Box 35"/>
          <p:cNvSpPr txBox="1">
            <a:spLocks noChangeArrowheads="1"/>
          </p:cNvSpPr>
          <p:nvPr/>
        </p:nvSpPr>
        <p:spPr bwMode="auto">
          <a:xfrm rot="2847643">
            <a:off x="288132" y="5971381"/>
            <a:ext cx="374650" cy="3921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</a:t>
            </a:r>
          </a:p>
        </p:txBody>
      </p:sp>
      <p:sp>
        <p:nvSpPr>
          <p:cNvPr id="14372" name="Text Box 36"/>
          <p:cNvSpPr txBox="1">
            <a:spLocks noChangeArrowheads="1"/>
          </p:cNvSpPr>
          <p:nvPr/>
        </p:nvSpPr>
        <p:spPr bwMode="auto">
          <a:xfrm>
            <a:off x="2813050" y="258921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</a:t>
            </a:r>
          </a:p>
        </p:txBody>
      </p:sp>
      <p:sp>
        <p:nvSpPr>
          <p:cNvPr id="14373" name="Text Box 37"/>
          <p:cNvSpPr txBox="1">
            <a:spLocks noChangeArrowheads="1"/>
          </p:cNvSpPr>
          <p:nvPr/>
        </p:nvSpPr>
        <p:spPr bwMode="auto">
          <a:xfrm>
            <a:off x="4727575" y="312261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</a:t>
            </a:r>
          </a:p>
        </p:txBody>
      </p:sp>
      <p:sp>
        <p:nvSpPr>
          <p:cNvPr id="14374" name="Line 38"/>
          <p:cNvSpPr>
            <a:spLocks noChangeShapeType="1"/>
          </p:cNvSpPr>
          <p:nvPr/>
        </p:nvSpPr>
        <p:spPr bwMode="auto">
          <a:xfrm flipV="1">
            <a:off x="3038475" y="3562350"/>
            <a:ext cx="466725" cy="419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75" name="Picture 3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3800475"/>
            <a:ext cx="3429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76" name="Line 40"/>
          <p:cNvSpPr>
            <a:spLocks noChangeShapeType="1"/>
          </p:cNvSpPr>
          <p:nvPr/>
        </p:nvSpPr>
        <p:spPr bwMode="auto">
          <a:xfrm flipH="1">
            <a:off x="1000125" y="5410200"/>
            <a:ext cx="466725" cy="419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77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5734050"/>
            <a:ext cx="309562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78" name="Line 42"/>
          <p:cNvSpPr>
            <a:spLocks noChangeShapeType="1"/>
          </p:cNvSpPr>
          <p:nvPr/>
        </p:nvSpPr>
        <p:spPr bwMode="auto">
          <a:xfrm>
            <a:off x="5762625" y="1790700"/>
            <a:ext cx="190500" cy="352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9" name="Line 43"/>
          <p:cNvSpPr>
            <a:spLocks noChangeShapeType="1"/>
          </p:cNvSpPr>
          <p:nvPr/>
        </p:nvSpPr>
        <p:spPr bwMode="auto">
          <a:xfrm flipH="1">
            <a:off x="5456238" y="2138363"/>
            <a:ext cx="320675" cy="311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80" name="Picture 4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2268538"/>
            <a:ext cx="3429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1" name="Picture 4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2247900"/>
            <a:ext cx="342900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82" name="Line 46"/>
          <p:cNvSpPr>
            <a:spLocks noChangeShapeType="1"/>
          </p:cNvSpPr>
          <p:nvPr/>
        </p:nvSpPr>
        <p:spPr bwMode="auto">
          <a:xfrm>
            <a:off x="3429000" y="2514600"/>
            <a:ext cx="552450" cy="133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3" name="Text Box 47"/>
          <p:cNvSpPr txBox="1">
            <a:spLocks noChangeArrowheads="1"/>
          </p:cNvSpPr>
          <p:nvPr/>
        </p:nvSpPr>
        <p:spPr bwMode="auto">
          <a:xfrm>
            <a:off x="0" y="187325"/>
            <a:ext cx="372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absorption and DFWM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14384" name="Picture 4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809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5" name="Picture 4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828675"/>
            <a:ext cx="195580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6" name="Picture 5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623888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87" name="Text Box 51"/>
          <p:cNvSpPr txBox="1">
            <a:spLocks noChangeArrowheads="1"/>
          </p:cNvSpPr>
          <p:nvPr/>
        </p:nvSpPr>
        <p:spPr bwMode="auto">
          <a:xfrm>
            <a:off x="5565775" y="912813"/>
            <a:ext cx="1562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Exciting pulse:</a:t>
            </a:r>
          </a:p>
        </p:txBody>
      </p:sp>
      <p:pic>
        <p:nvPicPr>
          <p:cNvPr id="14388" name="Picture 5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1379538"/>
            <a:ext cx="2868612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89" name="Text Box 53"/>
          <p:cNvSpPr txBox="1">
            <a:spLocks noChangeArrowheads="1"/>
          </p:cNvSpPr>
          <p:nvPr/>
        </p:nvSpPr>
        <p:spPr bwMode="auto">
          <a:xfrm>
            <a:off x="6232525" y="2808288"/>
            <a:ext cx="2400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FWHM = 76 fs = 1.72 </a:t>
            </a:r>
            <a:r>
              <a:rPr lang="en-US" altLang="en-US" sz="2000" i="1">
                <a:latin typeface="Symbol" panose="05050102010706020507" pitchFamily="18" charset="2"/>
              </a:rPr>
              <a:t>t</a:t>
            </a:r>
            <a:endParaRPr lang="en-US" altLang="en-US" sz="2000" i="1"/>
          </a:p>
        </p:txBody>
      </p:sp>
      <p:grpSp>
        <p:nvGrpSpPr>
          <p:cNvPr id="14390" name="Group 54"/>
          <p:cNvGrpSpPr>
            <a:grpSpLocks/>
          </p:cNvGrpSpPr>
          <p:nvPr/>
        </p:nvGrpSpPr>
        <p:grpSpPr bwMode="auto">
          <a:xfrm>
            <a:off x="5656263" y="3349625"/>
            <a:ext cx="3033712" cy="3508375"/>
            <a:chOff x="2643" y="2110"/>
            <a:chExt cx="1911" cy="2210"/>
          </a:xfrm>
        </p:grpSpPr>
        <p:pic>
          <p:nvPicPr>
            <p:cNvPr id="14392" name="Picture 55" descr="data_DFWM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" y="2110"/>
              <a:ext cx="1911" cy="2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93" name="Rectangle 56"/>
            <p:cNvSpPr>
              <a:spLocks noChangeArrowheads="1"/>
            </p:cNvSpPr>
            <p:nvPr/>
          </p:nvSpPr>
          <p:spPr bwMode="auto">
            <a:xfrm>
              <a:off x="3216" y="4044"/>
              <a:ext cx="1056" cy="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Delay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(units of</a:t>
              </a:r>
              <a:r>
                <a:rPr lang="en-US" altLang="en-US" sz="1400"/>
                <a:t>  FWHM of intensity autocorrelation</a:t>
              </a:r>
              <a:r>
                <a:rPr lang="en-US" altLang="en-US" sz="1600"/>
                <a:t>)</a:t>
              </a:r>
            </a:p>
          </p:txBody>
        </p:sp>
      </p:grpSp>
      <p:sp>
        <p:nvSpPr>
          <p:cNvPr id="14391" name="Freeform 57"/>
          <p:cNvSpPr>
            <a:spLocks/>
          </p:cNvSpPr>
          <p:nvPr/>
        </p:nvSpPr>
        <p:spPr bwMode="auto">
          <a:xfrm>
            <a:off x="6642100" y="3584575"/>
            <a:ext cx="1739900" cy="2651125"/>
          </a:xfrm>
          <a:custGeom>
            <a:avLst/>
            <a:gdLst>
              <a:gd name="T0" fmla="*/ 0 w 1096"/>
              <a:gd name="T1" fmla="*/ 2147483646 h 1670"/>
              <a:gd name="T2" fmla="*/ 120967500 w 1096"/>
              <a:gd name="T3" fmla="*/ 2147483646 h 1670"/>
              <a:gd name="T4" fmla="*/ 272176875 w 1096"/>
              <a:gd name="T5" fmla="*/ 2147483646 h 1670"/>
              <a:gd name="T6" fmla="*/ 433466875 w 1096"/>
              <a:gd name="T7" fmla="*/ 2147483646 h 1670"/>
              <a:gd name="T8" fmla="*/ 564515000 w 1096"/>
              <a:gd name="T9" fmla="*/ 2147483646 h 1670"/>
              <a:gd name="T10" fmla="*/ 705643750 w 1096"/>
              <a:gd name="T11" fmla="*/ 2147483646 h 1670"/>
              <a:gd name="T12" fmla="*/ 816530625 w 1096"/>
              <a:gd name="T13" fmla="*/ 1910278438 h 1670"/>
              <a:gd name="T14" fmla="*/ 927417500 w 1096"/>
              <a:gd name="T15" fmla="*/ 1053425313 h 1670"/>
              <a:gd name="T16" fmla="*/ 1048385000 w 1096"/>
              <a:gd name="T17" fmla="*/ 378023438 h 1670"/>
              <a:gd name="T18" fmla="*/ 1118949375 w 1096"/>
              <a:gd name="T19" fmla="*/ 136088438 h 1670"/>
              <a:gd name="T20" fmla="*/ 1159271875 w 1096"/>
              <a:gd name="T21" fmla="*/ 65524063 h 1670"/>
              <a:gd name="T22" fmla="*/ 1199594375 w 1096"/>
              <a:gd name="T23" fmla="*/ 15120938 h 1670"/>
              <a:gd name="T24" fmla="*/ 1290320000 w 1096"/>
              <a:gd name="T25" fmla="*/ 55443438 h 1670"/>
              <a:gd name="T26" fmla="*/ 1391126250 w 1096"/>
              <a:gd name="T27" fmla="*/ 347781563 h 1670"/>
              <a:gd name="T28" fmla="*/ 1552416250 w 1096"/>
              <a:gd name="T29" fmla="*/ 1083667188 h 1670"/>
              <a:gd name="T30" fmla="*/ 1764109375 w 1096"/>
              <a:gd name="T31" fmla="*/ 2147483646 h 1670"/>
              <a:gd name="T32" fmla="*/ 1935480000 w 1096"/>
              <a:gd name="T33" fmla="*/ 2147483646 h 1670"/>
              <a:gd name="T34" fmla="*/ 2046366875 w 1096"/>
              <a:gd name="T35" fmla="*/ 2147483646 h 1670"/>
              <a:gd name="T36" fmla="*/ 2147483646 w 1096"/>
              <a:gd name="T37" fmla="*/ 2147483646 h 1670"/>
              <a:gd name="T38" fmla="*/ 2147483646 w 1096"/>
              <a:gd name="T39" fmla="*/ 2147483646 h 1670"/>
              <a:gd name="T40" fmla="*/ 2147483646 w 1096"/>
              <a:gd name="T41" fmla="*/ 2147483646 h 16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96" h="1670">
                <a:moveTo>
                  <a:pt x="0" y="1654"/>
                </a:moveTo>
                <a:cubicBezTo>
                  <a:pt x="15" y="1652"/>
                  <a:pt x="30" y="1650"/>
                  <a:pt x="48" y="1638"/>
                </a:cubicBezTo>
                <a:cubicBezTo>
                  <a:pt x="66" y="1626"/>
                  <a:pt x="87" y="1608"/>
                  <a:pt x="108" y="1582"/>
                </a:cubicBezTo>
                <a:cubicBezTo>
                  <a:pt x="129" y="1556"/>
                  <a:pt x="153" y="1528"/>
                  <a:pt x="172" y="1482"/>
                </a:cubicBezTo>
                <a:cubicBezTo>
                  <a:pt x="191" y="1436"/>
                  <a:pt x="206" y="1380"/>
                  <a:pt x="224" y="1306"/>
                </a:cubicBezTo>
                <a:cubicBezTo>
                  <a:pt x="242" y="1232"/>
                  <a:pt x="263" y="1129"/>
                  <a:pt x="280" y="1038"/>
                </a:cubicBezTo>
                <a:cubicBezTo>
                  <a:pt x="297" y="947"/>
                  <a:pt x="309" y="861"/>
                  <a:pt x="324" y="758"/>
                </a:cubicBezTo>
                <a:cubicBezTo>
                  <a:pt x="339" y="655"/>
                  <a:pt x="353" y="519"/>
                  <a:pt x="368" y="418"/>
                </a:cubicBezTo>
                <a:cubicBezTo>
                  <a:pt x="383" y="317"/>
                  <a:pt x="403" y="211"/>
                  <a:pt x="416" y="150"/>
                </a:cubicBezTo>
                <a:cubicBezTo>
                  <a:pt x="429" y="89"/>
                  <a:pt x="437" y="75"/>
                  <a:pt x="444" y="54"/>
                </a:cubicBezTo>
                <a:cubicBezTo>
                  <a:pt x="451" y="33"/>
                  <a:pt x="455" y="34"/>
                  <a:pt x="460" y="26"/>
                </a:cubicBezTo>
                <a:cubicBezTo>
                  <a:pt x="465" y="18"/>
                  <a:pt x="467" y="7"/>
                  <a:pt x="476" y="6"/>
                </a:cubicBezTo>
                <a:cubicBezTo>
                  <a:pt x="485" y="5"/>
                  <a:pt x="499" y="0"/>
                  <a:pt x="512" y="22"/>
                </a:cubicBezTo>
                <a:cubicBezTo>
                  <a:pt x="525" y="44"/>
                  <a:pt x="535" y="70"/>
                  <a:pt x="552" y="138"/>
                </a:cubicBezTo>
                <a:cubicBezTo>
                  <a:pt x="569" y="206"/>
                  <a:pt x="591" y="306"/>
                  <a:pt x="616" y="430"/>
                </a:cubicBezTo>
                <a:cubicBezTo>
                  <a:pt x="641" y="554"/>
                  <a:pt x="675" y="754"/>
                  <a:pt x="700" y="882"/>
                </a:cubicBezTo>
                <a:cubicBezTo>
                  <a:pt x="725" y="1010"/>
                  <a:pt x="749" y="1118"/>
                  <a:pt x="768" y="1198"/>
                </a:cubicBezTo>
                <a:cubicBezTo>
                  <a:pt x="787" y="1278"/>
                  <a:pt x="793" y="1309"/>
                  <a:pt x="812" y="1366"/>
                </a:cubicBezTo>
                <a:cubicBezTo>
                  <a:pt x="831" y="1423"/>
                  <a:pt x="846" y="1491"/>
                  <a:pt x="880" y="1538"/>
                </a:cubicBezTo>
                <a:cubicBezTo>
                  <a:pt x="914" y="1585"/>
                  <a:pt x="980" y="1630"/>
                  <a:pt x="1016" y="1650"/>
                </a:cubicBezTo>
                <a:cubicBezTo>
                  <a:pt x="1052" y="1670"/>
                  <a:pt x="1074" y="1664"/>
                  <a:pt x="1096" y="1658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5503" y="2201833"/>
            <a:ext cx="509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OTHER EXAMPLE OF  APPLICATION OF COHERENT INTERACTION:</a:t>
            </a:r>
          </a:p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THE BICHROMATIC GUIDESTAR</a:t>
            </a:r>
            <a:endParaRPr 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6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066800"/>
            <a:ext cx="3841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937125" y="471488"/>
            <a:ext cx="31416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Example of application: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2 photon coherent  excitation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of Sodium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013325" y="3543300"/>
            <a:ext cx="260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Which we approximate by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5105400" y="6172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6400800" y="53340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5638800" y="4419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6537325" y="59817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7756525" y="51435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7070725" y="43053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35013" y="304800"/>
            <a:ext cx="7689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Bichromatic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Two-Photon Coherent Excitation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3841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3"/>
          <p:cNvSpPr txBox="1">
            <a:spLocks noChangeArrowheads="1"/>
          </p:cNvSpPr>
          <p:nvPr/>
        </p:nvSpPr>
        <p:spPr bwMode="auto">
          <a:xfrm>
            <a:off x="763588" y="3351213"/>
            <a:ext cx="1433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Excitation</a:t>
            </a:r>
          </a:p>
        </p:txBody>
      </p:sp>
      <p:cxnSp>
        <p:nvCxnSpPr>
          <p:cNvPr id="4102" name="Straight Arrow Connector 5"/>
          <p:cNvCxnSpPr>
            <a:cxnSpLocks noChangeShapeType="1"/>
          </p:cNvCxnSpPr>
          <p:nvPr/>
        </p:nvCxnSpPr>
        <p:spPr bwMode="auto">
          <a:xfrm flipV="1">
            <a:off x="1098550" y="2362200"/>
            <a:ext cx="838200" cy="914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3" name="Straight Arrow Connector 6"/>
          <p:cNvCxnSpPr>
            <a:cxnSpLocks noChangeShapeType="1"/>
          </p:cNvCxnSpPr>
          <p:nvPr/>
        </p:nvCxnSpPr>
        <p:spPr bwMode="auto">
          <a:xfrm>
            <a:off x="1081088" y="3811588"/>
            <a:ext cx="936625" cy="91281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04" name="TextBox 10"/>
          <p:cNvSpPr txBox="1">
            <a:spLocks noChangeArrowheads="1"/>
          </p:cNvSpPr>
          <p:nvPr/>
        </p:nvSpPr>
        <p:spPr bwMode="auto">
          <a:xfrm>
            <a:off x="2865438" y="3349625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Decay</a:t>
            </a:r>
          </a:p>
        </p:txBody>
      </p:sp>
      <p:cxnSp>
        <p:nvCxnSpPr>
          <p:cNvPr id="4105" name="Straight Arrow Connector 13"/>
          <p:cNvCxnSpPr>
            <a:cxnSpLocks noChangeShapeType="1"/>
          </p:cNvCxnSpPr>
          <p:nvPr/>
        </p:nvCxnSpPr>
        <p:spPr bwMode="auto">
          <a:xfrm flipV="1">
            <a:off x="3121025" y="2420938"/>
            <a:ext cx="949325" cy="928687"/>
          </a:xfrm>
          <a:prstGeom prst="straightConnector1">
            <a:avLst/>
          </a:prstGeom>
          <a:noFill/>
          <a:ln w="28575" algn="ctr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6" name="Straight Arrow Connector 18"/>
          <p:cNvCxnSpPr>
            <a:cxnSpLocks noChangeShapeType="1"/>
          </p:cNvCxnSpPr>
          <p:nvPr/>
        </p:nvCxnSpPr>
        <p:spPr bwMode="auto">
          <a:xfrm>
            <a:off x="3111500" y="3811588"/>
            <a:ext cx="622300" cy="931862"/>
          </a:xfrm>
          <a:prstGeom prst="straightConnector1">
            <a:avLst/>
          </a:prstGeom>
          <a:noFill/>
          <a:ln w="28575" algn="ctr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07" name="TextBox 25"/>
          <p:cNvSpPr txBox="1">
            <a:spLocks noChangeArrowheads="1"/>
          </p:cNvSpPr>
          <p:nvPr/>
        </p:nvSpPr>
        <p:spPr bwMode="auto">
          <a:xfrm>
            <a:off x="5029200" y="1600200"/>
            <a:ext cx="2246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Closer to reality!</a:t>
            </a:r>
          </a:p>
        </p:txBody>
      </p:sp>
      <p:sp>
        <p:nvSpPr>
          <p:cNvPr id="4108" name="TextBox 27"/>
          <p:cNvSpPr txBox="1">
            <a:spLocks noChangeArrowheads="1"/>
          </p:cNvSpPr>
          <p:nvPr/>
        </p:nvSpPr>
        <p:spPr bwMode="auto">
          <a:xfrm>
            <a:off x="4749800" y="3811588"/>
            <a:ext cx="43942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demonstrated that it was possible to put 98% of the sodium atoms into the 4</a:t>
            </a:r>
            <a:r>
              <a:rPr lang="en-US" altLang="en-US" sz="2400" i="1">
                <a:latin typeface="Times New Roman" panose="02020603050405020304" pitchFamily="18" charset="0"/>
              </a:rPr>
              <a:t>S </a:t>
            </a:r>
            <a:r>
              <a:rPr lang="en-US" altLang="en-US" sz="2400">
                <a:latin typeface="Times New Roman" panose="02020603050405020304" pitchFamily="18" charset="0"/>
              </a:rPr>
              <a:t>state either with a single bichromatic pulse or with a sequence (90</a:t>
            </a:r>
            <a:r>
              <a:rPr lang="en-US" altLang="en-US" sz="2400" baseline="30000">
                <a:latin typeface="Times New Roman" panose="02020603050405020304" pitchFamily="18" charset="0"/>
              </a:rPr>
              <a:t>0</a:t>
            </a:r>
            <a:r>
              <a:rPr lang="en-US" altLang="en-US" sz="2400">
                <a:latin typeface="Times New Roman" panose="02020603050405020304" pitchFamily="18" charset="0"/>
              </a:rPr>
              <a:t> shifted pulse sequence) of two bichromatic pulses.</a:t>
            </a:r>
          </a:p>
        </p:txBody>
      </p:sp>
    </p:spTree>
    <p:extLst>
      <p:ext uri="{BB962C8B-B14F-4D97-AF65-F5344CB8AC3E}">
        <p14:creationId xmlns:p14="http://schemas.microsoft.com/office/powerpoint/2010/main" val="219823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485900" y="-88900"/>
            <a:ext cx="9525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Times New Roman" panose="02020603050405020304" pitchFamily="18" charset="0"/>
            </a:endParaRPr>
          </a:p>
        </p:txBody>
      </p:sp>
      <p:sp>
        <p:nvSpPr>
          <p:cNvPr id="7173" name="Text Box 28"/>
          <p:cNvSpPr txBox="1">
            <a:spLocks noChangeArrowheads="1"/>
          </p:cNvSpPr>
          <p:nvPr/>
        </p:nvSpPr>
        <p:spPr bwMode="auto">
          <a:xfrm>
            <a:off x="6183313" y="2098675"/>
            <a:ext cx="271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Transition rate: E</a:t>
            </a:r>
            <a:r>
              <a:rPr lang="en-US" altLang="en-US" sz="1800" baseline="-25000">
                <a:cs typeface="Times New Roman" panose="02020603050405020304" pitchFamily="18" charset="0"/>
              </a:rPr>
              <a:t>1</a:t>
            </a:r>
            <a:r>
              <a:rPr lang="en-US" altLang="en-US" sz="1800">
                <a:cs typeface="Times New Roman" panose="02020603050405020304" pitchFamily="18" charset="0"/>
              </a:rPr>
              <a:t>E</a:t>
            </a:r>
            <a:r>
              <a:rPr lang="en-US" altLang="en-US" sz="1800" baseline="-25000">
                <a:cs typeface="Times New Roman" panose="02020603050405020304" pitchFamily="18" charset="0"/>
              </a:rPr>
              <a:t>2</a:t>
            </a:r>
            <a:r>
              <a:rPr lang="en-US" altLang="en-US" sz="1800">
                <a:cs typeface="Times New Roman" panose="02020603050405020304" pitchFamily="18" charset="0"/>
              </a:rPr>
              <a:t>  or E</a:t>
            </a:r>
            <a:r>
              <a:rPr lang="en-US" altLang="en-US" sz="1800" baseline="30000">
                <a:cs typeface="Times New Roman" panose="02020603050405020304" pitchFamily="18" charset="0"/>
              </a:rPr>
              <a:t>2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5359" name="Picture 6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2533650"/>
            <a:ext cx="3821112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701400" y="4179490"/>
            <a:ext cx="3206203" cy="1693698"/>
            <a:chOff x="4701400" y="4179490"/>
            <a:chExt cx="3206203" cy="1693698"/>
          </a:xfrm>
        </p:grpSpPr>
        <p:pic>
          <p:nvPicPr>
            <p:cNvPr id="3" name="Picture 2" descr="\documentclass{article}\pagestyle{empty}&#10;\begin{document}&#10;\noindent&#10;$\frac{\partial \tilde{\cal E}_1}{\partial z}  =  - \alpha_2 \tilde{Q}_2 \tilde{\cal E}_2^*$\\&#10;$\frac{\partial \tilde{\cal E}_1}{\partial z}  \propto  \frac{\kappa_1 \kappa_2}{\Delta_1}&#10;{\cal E}_1{\cal E}_2^* {\cal E}_1$ &#10;\end{document}&#10;" title="IguanaTex Bitmap Display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925" y="4670425"/>
              <a:ext cx="3046678" cy="12027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</p:pic>
        <p:sp>
          <p:nvSpPr>
            <p:cNvPr id="7175" name="Text Box 30"/>
            <p:cNvSpPr txBox="1">
              <a:spLocks noChangeArrowheads="1"/>
            </p:cNvSpPr>
            <p:nvPr/>
          </p:nvSpPr>
          <p:spPr bwMode="auto">
            <a:xfrm>
              <a:off x="4701400" y="4179490"/>
              <a:ext cx="13525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cs typeface="Times New Roman" panose="02020603050405020304" pitchFamily="18" charset="0"/>
                </a:rPr>
                <a:t>Propagation:</a:t>
              </a:r>
            </a:p>
          </p:txBody>
        </p:sp>
      </p:grpSp>
      <p:pic>
        <p:nvPicPr>
          <p:cNvPr id="7177" name="Picture 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3388"/>
            <a:ext cx="8374063" cy="169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607" name="Group 7"/>
          <p:cNvGrpSpPr>
            <a:grpSpLocks/>
          </p:cNvGrpSpPr>
          <p:nvPr/>
        </p:nvGrpSpPr>
        <p:grpSpPr bwMode="auto">
          <a:xfrm>
            <a:off x="7399338" y="368300"/>
            <a:ext cx="896937" cy="990600"/>
            <a:chOff x="4751" y="1896"/>
            <a:chExt cx="565" cy="624"/>
          </a:xfrm>
        </p:grpSpPr>
        <p:sp>
          <p:nvSpPr>
            <p:cNvPr id="7187" name="Rectangle 8"/>
            <p:cNvSpPr>
              <a:spLocks noChangeArrowheads="1"/>
            </p:cNvSpPr>
            <p:nvPr/>
          </p:nvSpPr>
          <p:spPr bwMode="auto">
            <a:xfrm>
              <a:off x="4751" y="1896"/>
              <a:ext cx="565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Times New Roman" panose="02020603050405020304" pitchFamily="18" charset="0"/>
              </a:endParaRPr>
            </a:p>
          </p:txBody>
        </p:sp>
        <p:pic>
          <p:nvPicPr>
            <p:cNvPr id="7188" name="Picture 9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" y="1968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610" name="Group 10"/>
          <p:cNvGrpSpPr>
            <a:grpSpLocks/>
          </p:cNvGrpSpPr>
          <p:nvPr/>
        </p:nvGrpSpPr>
        <p:grpSpPr bwMode="auto">
          <a:xfrm>
            <a:off x="3143250" y="1335088"/>
            <a:ext cx="800100" cy="714375"/>
            <a:chOff x="2052" y="3870"/>
            <a:chExt cx="504" cy="450"/>
          </a:xfrm>
        </p:grpSpPr>
        <p:sp>
          <p:nvSpPr>
            <p:cNvPr id="7185" name="Rectangle 11"/>
            <p:cNvSpPr>
              <a:spLocks noChangeArrowheads="1"/>
            </p:cNvSpPr>
            <p:nvPr/>
          </p:nvSpPr>
          <p:spPr bwMode="auto">
            <a:xfrm>
              <a:off x="2052" y="3960"/>
              <a:ext cx="504" cy="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Times New Roman" panose="02020603050405020304" pitchFamily="18" charset="0"/>
              </a:endParaRPr>
            </a:p>
          </p:txBody>
        </p:sp>
        <p:pic>
          <p:nvPicPr>
            <p:cNvPr id="7186" name="Picture 12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" y="3870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2057400" y="541338"/>
            <a:ext cx="4133850" cy="808037"/>
            <a:chOff x="1356" y="2606"/>
            <a:chExt cx="2604" cy="509"/>
          </a:xfrm>
        </p:grpSpPr>
        <p:sp>
          <p:nvSpPr>
            <p:cNvPr id="7183" name="Rectangle 5"/>
            <p:cNvSpPr>
              <a:spLocks noChangeArrowheads="1"/>
            </p:cNvSpPr>
            <p:nvPr/>
          </p:nvSpPr>
          <p:spPr bwMode="auto">
            <a:xfrm>
              <a:off x="1356" y="2606"/>
              <a:ext cx="2604" cy="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Times New Roman" panose="02020603050405020304" pitchFamily="18" charset="0"/>
              </a:endParaRPr>
            </a:p>
          </p:txBody>
        </p:sp>
        <p:pic>
          <p:nvPicPr>
            <p:cNvPr id="7184" name="Picture 6 1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2663"/>
              <a:ext cx="1024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5357" name="Rectangle 61"/>
          <p:cNvSpPr>
            <a:spLocks noChangeArrowheads="1"/>
          </p:cNvSpPr>
          <p:nvPr/>
        </p:nvSpPr>
        <p:spPr bwMode="auto">
          <a:xfrm>
            <a:off x="1568450" y="395288"/>
            <a:ext cx="5391150" cy="9525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pic>
        <p:nvPicPr>
          <p:cNvPr id="2" name="Picture 1" descr="\documentclass{slides}\pagestyle{empty}&#10;\begin{document}&#10;$$Q_2 \approx W_2 \int_{-\infty}^t&#10;\frac{\tilde{E}_{1}\tilde{E}_{2}}{\Delta_1}dt&#10; $$&#10;\end{document}&#10;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063" y="3472951"/>
            <a:ext cx="2417176" cy="5823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32" name="Picture 6 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5" y="3254375"/>
            <a:ext cx="30480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" descr="level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40" y="4084715"/>
            <a:ext cx="364172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03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5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81000" y="1631950"/>
            <a:ext cx="4776788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>
                <a:cs typeface="Times New Roman" panose="02020603050405020304" pitchFamily="18" charset="0"/>
              </a:rPr>
              <a:t>“Light travels undisturbed for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>
                <a:cs typeface="Times New Roman" panose="02020603050405020304" pitchFamily="18" charset="0"/>
              </a:rPr>
              <a:t>billions of years - only to get its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>
                <a:cs typeface="Times New Roman" panose="02020603050405020304" pitchFamily="18" charset="0"/>
              </a:rPr>
              <a:t>wavefront distorted in the last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>
                <a:cs typeface="Times New Roman" panose="02020603050405020304" pitchFamily="18" charset="0"/>
              </a:rPr>
              <a:t>few milliseconds”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660525" y="723900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706688" y="3733800"/>
            <a:ext cx="37306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anose="02020603050405020304" pitchFamily="18" charset="0"/>
              </a:rPr>
              <a:t>What are the solutions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anose="02020603050405020304" pitchFamily="18" charset="0"/>
              </a:rPr>
              <a:t>atmospheric distortions?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23838" y="76200"/>
            <a:ext cx="20304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cs typeface="Times New Roman" panose="02020603050405020304" pitchFamily="18" charset="0"/>
              </a:rPr>
              <a:t>1st solution: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592263" y="609600"/>
            <a:ext cx="42672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cs typeface="Times New Roman" panose="02020603050405020304" pitchFamily="18" charset="0"/>
              </a:rPr>
              <a:t>Send an observer into space</a:t>
            </a:r>
          </a:p>
        </p:txBody>
      </p:sp>
      <p:pic>
        <p:nvPicPr>
          <p:cNvPr id="10342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371600"/>
            <a:ext cx="21844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2438400" y="5105400"/>
            <a:ext cx="35639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…they selected Mr. Hubble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247775" y="990600"/>
            <a:ext cx="21701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cs typeface="Times New Roman" panose="02020603050405020304" pitchFamily="18" charset="0"/>
              </a:rPr>
              <a:t>2nd solution: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873375" y="1524000"/>
            <a:ext cx="4137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cs typeface="Times New Roman" panose="02020603050405020304" pitchFamily="18" charset="0"/>
              </a:rPr>
              <a:t>Correct for the atmosphere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400175" y="3536950"/>
            <a:ext cx="41751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162175" y="4797425"/>
            <a:ext cx="47339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Correct the telescope to minimize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size of the image of the point source.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2162175" y="3536950"/>
            <a:ext cx="46958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Choose/create a point source within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2 arcsec of the object to be observed.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400175" y="4797425"/>
            <a:ext cx="434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617913" y="2605088"/>
            <a:ext cx="15525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anose="02020603050405020304" pitchFamily="18" charset="0"/>
              </a:rPr>
              <a:t>But how?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066800"/>
            <a:ext cx="3841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937125" y="471488"/>
            <a:ext cx="31416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Example of application: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2 photon coherent  excitation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of Sodium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13325" y="3543300"/>
            <a:ext cx="260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Which we approximate by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5105400" y="6172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6400800" y="53340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5638800" y="4419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6537325" y="59817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7756525" y="51435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7070725" y="43053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657350" y="64262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486150" y="64262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3276600"/>
            <a:ext cx="5487987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1" name="Group 5"/>
          <p:cNvGrpSpPr>
            <a:grpSpLocks/>
          </p:cNvGrpSpPr>
          <p:nvPr/>
        </p:nvGrpSpPr>
        <p:grpSpPr bwMode="auto">
          <a:xfrm>
            <a:off x="2667000" y="3048000"/>
            <a:ext cx="487363" cy="3279775"/>
            <a:chOff x="1539" y="2640"/>
            <a:chExt cx="307" cy="2066"/>
          </a:xfrm>
        </p:grpSpPr>
        <p:sp>
          <p:nvSpPr>
            <p:cNvPr id="24586" name="Line 6"/>
            <p:cNvSpPr>
              <a:spLocks noChangeShapeType="1"/>
            </p:cNvSpPr>
            <p:nvPr/>
          </p:nvSpPr>
          <p:spPr bwMode="auto">
            <a:xfrm>
              <a:off x="1688" y="2851"/>
              <a:ext cx="0" cy="1855"/>
            </a:xfrm>
            <a:prstGeom prst="line">
              <a:avLst/>
            </a:prstGeom>
            <a:noFill/>
            <a:ln w="38100">
              <a:solidFill>
                <a:srgbClr val="66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7" name="Rectangle 7"/>
            <p:cNvSpPr>
              <a:spLocks noChangeArrowheads="1"/>
            </p:cNvSpPr>
            <p:nvPr/>
          </p:nvSpPr>
          <p:spPr bwMode="auto">
            <a:xfrm>
              <a:off x="1539" y="2640"/>
              <a:ext cx="307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now</a:t>
              </a:r>
            </a:p>
          </p:txBody>
        </p:sp>
      </p:grp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1827213" y="228600"/>
            <a:ext cx="5386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>
                <a:cs typeface="Times New Roman" panose="02020603050405020304" pitchFamily="18" charset="0"/>
              </a:rPr>
              <a:t>st</a:t>
            </a:r>
            <a:r>
              <a:rPr lang="en-US" altLang="en-US" sz="1800" b="1">
                <a:cs typeface="Times New Roman" panose="02020603050405020304" pitchFamily="18" charset="0"/>
              </a:rPr>
              <a:t> approach: off-resonance zero area pulse excitation</a:t>
            </a:r>
          </a:p>
        </p:txBody>
      </p:sp>
      <p:pic>
        <p:nvPicPr>
          <p:cNvPr id="24583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14400"/>
            <a:ext cx="29972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06500"/>
            <a:ext cx="23622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585" name="Object 11"/>
          <p:cNvGraphicFramePr>
            <a:graphicFrameLocks/>
          </p:cNvGraphicFramePr>
          <p:nvPr/>
        </p:nvGraphicFramePr>
        <p:xfrm>
          <a:off x="3924300" y="2616200"/>
          <a:ext cx="844550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3" name="Equation" r:id="rId6" imgW="698500" imgH="660400" progId="Equation.3">
                  <p:embed/>
                </p:oleObj>
              </mc:Choice>
              <mc:Fallback>
                <p:oleObj name="Equation" r:id="rId6" imgW="698500" imgH="660400" progId="Equation.3">
                  <p:embed/>
                  <p:pic>
                    <p:nvPicPr>
                      <p:cNvPr id="0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616200"/>
                        <a:ext cx="844550" cy="79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657350" y="64262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486150" y="64262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827213" y="90488"/>
            <a:ext cx="5386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>
                <a:cs typeface="Times New Roman" panose="02020603050405020304" pitchFamily="18" charset="0"/>
              </a:rPr>
              <a:t>st</a:t>
            </a:r>
            <a:r>
              <a:rPr lang="en-US" altLang="en-US" sz="1800" b="1">
                <a:cs typeface="Times New Roman" panose="02020603050405020304" pitchFamily="18" charset="0"/>
              </a:rPr>
              <a:t> approach: off-resonance zero area pulse excitation</a:t>
            </a:r>
          </a:p>
        </p:txBody>
      </p:sp>
      <p:pic>
        <p:nvPicPr>
          <p:cNvPr id="2560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533400"/>
            <a:ext cx="2895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12800"/>
            <a:ext cx="22860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607" name="Object 7"/>
          <p:cNvGraphicFramePr>
            <a:graphicFrameLocks/>
          </p:cNvGraphicFramePr>
          <p:nvPr/>
        </p:nvGraphicFramePr>
        <p:xfrm>
          <a:off x="3949700" y="2286000"/>
          <a:ext cx="124460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9" name="Equation" r:id="rId5" imgW="787400" imgH="482600" progId="Equation.3">
                  <p:embed/>
                </p:oleObj>
              </mc:Choice>
              <mc:Fallback>
                <p:oleObj name="Equation" r:id="rId5" imgW="787400" imgH="482600" progId="Equation.3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9700" y="2286000"/>
                        <a:ext cx="124460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1676400" y="62738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3505200" y="62738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124200"/>
            <a:ext cx="5487987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1" name="Group 11"/>
          <p:cNvGrpSpPr>
            <a:grpSpLocks/>
          </p:cNvGrpSpPr>
          <p:nvPr/>
        </p:nvGrpSpPr>
        <p:grpSpPr bwMode="auto">
          <a:xfrm>
            <a:off x="4327525" y="3273425"/>
            <a:ext cx="487363" cy="3279775"/>
            <a:chOff x="1539" y="2640"/>
            <a:chExt cx="307" cy="2066"/>
          </a:xfrm>
        </p:grpSpPr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1688" y="2851"/>
              <a:ext cx="0" cy="1855"/>
            </a:xfrm>
            <a:prstGeom prst="line">
              <a:avLst/>
            </a:prstGeom>
            <a:noFill/>
            <a:ln w="38100">
              <a:solidFill>
                <a:srgbClr val="66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Rectangle 13"/>
            <p:cNvSpPr>
              <a:spLocks noChangeArrowheads="1"/>
            </p:cNvSpPr>
            <p:nvPr/>
          </p:nvSpPr>
          <p:spPr bwMode="auto">
            <a:xfrm>
              <a:off x="1539" y="2640"/>
              <a:ext cx="307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now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657350" y="64262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486150" y="64262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827213" y="90488"/>
            <a:ext cx="5386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>
                <a:cs typeface="Times New Roman" panose="02020603050405020304" pitchFamily="18" charset="0"/>
              </a:rPr>
              <a:t>st</a:t>
            </a:r>
            <a:r>
              <a:rPr lang="en-US" altLang="en-US" sz="1800" b="1">
                <a:cs typeface="Times New Roman" panose="02020603050405020304" pitchFamily="18" charset="0"/>
              </a:rPr>
              <a:t> approach: off-resonance zero area pulse excitation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676400" y="62738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505200" y="62738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grpSp>
        <p:nvGrpSpPr>
          <p:cNvPr id="26631" name="Group 7"/>
          <p:cNvGrpSpPr>
            <a:grpSpLocks/>
          </p:cNvGrpSpPr>
          <p:nvPr/>
        </p:nvGrpSpPr>
        <p:grpSpPr bwMode="auto">
          <a:xfrm>
            <a:off x="1708150" y="609600"/>
            <a:ext cx="5727700" cy="2159000"/>
            <a:chOff x="344" y="1256"/>
            <a:chExt cx="3608" cy="1360"/>
          </a:xfrm>
        </p:grpSpPr>
        <p:pic>
          <p:nvPicPr>
            <p:cNvPr id="26639" name="Picture 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1256"/>
              <a:ext cx="1808" cy="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40" name="Picture 9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6" y="1440"/>
              <a:ext cx="1416" cy="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632" name="Rectangle 10"/>
          <p:cNvSpPr>
            <a:spLocks noChangeArrowheads="1"/>
          </p:cNvSpPr>
          <p:nvPr/>
        </p:nvSpPr>
        <p:spPr bwMode="auto">
          <a:xfrm>
            <a:off x="1676400" y="62484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33" name="Rectangle 11"/>
          <p:cNvSpPr>
            <a:spLocks noChangeArrowheads="1"/>
          </p:cNvSpPr>
          <p:nvPr/>
        </p:nvSpPr>
        <p:spPr bwMode="auto">
          <a:xfrm>
            <a:off x="3505200" y="62484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663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098800"/>
            <a:ext cx="5487987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5" name="Group 13"/>
          <p:cNvGrpSpPr>
            <a:grpSpLocks/>
          </p:cNvGrpSpPr>
          <p:nvPr/>
        </p:nvGrpSpPr>
        <p:grpSpPr bwMode="auto">
          <a:xfrm>
            <a:off x="5856288" y="2870200"/>
            <a:ext cx="487362" cy="3279775"/>
            <a:chOff x="1539" y="2640"/>
            <a:chExt cx="307" cy="2066"/>
          </a:xfrm>
        </p:grpSpPr>
        <p:sp>
          <p:nvSpPr>
            <p:cNvPr id="26637" name="Line 14"/>
            <p:cNvSpPr>
              <a:spLocks noChangeShapeType="1"/>
            </p:cNvSpPr>
            <p:nvPr/>
          </p:nvSpPr>
          <p:spPr bwMode="auto">
            <a:xfrm>
              <a:off x="1688" y="2851"/>
              <a:ext cx="0" cy="1855"/>
            </a:xfrm>
            <a:prstGeom prst="line">
              <a:avLst/>
            </a:prstGeom>
            <a:noFill/>
            <a:ln w="38100">
              <a:solidFill>
                <a:srgbClr val="66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8" name="Rectangle 15"/>
            <p:cNvSpPr>
              <a:spLocks noChangeArrowheads="1"/>
            </p:cNvSpPr>
            <p:nvPr/>
          </p:nvSpPr>
          <p:spPr bwMode="auto">
            <a:xfrm>
              <a:off x="1539" y="2640"/>
              <a:ext cx="307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now</a:t>
              </a:r>
            </a:p>
          </p:txBody>
        </p:sp>
      </p:grpSp>
      <p:graphicFrame>
        <p:nvGraphicFramePr>
          <p:cNvPr id="26636" name="Object 16"/>
          <p:cNvGraphicFramePr>
            <a:graphicFrameLocks/>
          </p:cNvGraphicFramePr>
          <p:nvPr/>
        </p:nvGraphicFramePr>
        <p:xfrm>
          <a:off x="3900488" y="2286000"/>
          <a:ext cx="1357312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6" name="Equation" r:id="rId6" imgW="1257300" imgH="660400" progId="Equation.3">
                  <p:embed/>
                </p:oleObj>
              </mc:Choice>
              <mc:Fallback>
                <p:oleObj name="Equation" r:id="rId6" imgW="1257300" imgH="660400" progId="Equation.3">
                  <p:embed/>
                  <p:pic>
                    <p:nvPicPr>
                      <p:cNvPr id="0" name="Object 1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0488" y="2286000"/>
                        <a:ext cx="1357312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2117725" y="342900"/>
            <a:ext cx="485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GENTLE CRITICISM FROM PETER MILONNI:</a:t>
            </a:r>
          </a:p>
        </p:txBody>
      </p:sp>
      <p:grpSp>
        <p:nvGrpSpPr>
          <p:cNvPr id="29710" name="Group 14"/>
          <p:cNvGrpSpPr>
            <a:grpSpLocks/>
          </p:cNvGrpSpPr>
          <p:nvPr/>
        </p:nvGrpSpPr>
        <p:grpSpPr bwMode="auto">
          <a:xfrm>
            <a:off x="1066800" y="838200"/>
            <a:ext cx="4756150" cy="4610100"/>
            <a:chOff x="672" y="528"/>
            <a:chExt cx="2996" cy="2904"/>
          </a:xfrm>
        </p:grpSpPr>
        <p:grpSp>
          <p:nvGrpSpPr>
            <p:cNvPr id="29707" name="Group 11"/>
            <p:cNvGrpSpPr>
              <a:grpSpLocks/>
            </p:cNvGrpSpPr>
            <p:nvPr/>
          </p:nvGrpSpPr>
          <p:grpSpPr bwMode="auto">
            <a:xfrm>
              <a:off x="1440" y="888"/>
              <a:ext cx="2228" cy="2544"/>
              <a:chOff x="481" y="768"/>
              <a:chExt cx="3091" cy="3456"/>
            </a:xfrm>
          </p:grpSpPr>
          <p:pic>
            <p:nvPicPr>
              <p:cNvPr id="29700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" y="768"/>
                <a:ext cx="2420" cy="3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01" name="TextBox 3"/>
              <p:cNvSpPr txBox="1">
                <a:spLocks noChangeArrowheads="1"/>
              </p:cNvSpPr>
              <p:nvPr/>
            </p:nvSpPr>
            <p:spPr bwMode="auto">
              <a:xfrm>
                <a:off x="481" y="2112"/>
                <a:ext cx="1253" cy="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Times New Roman" panose="02020603050405020304" pitchFamily="18" charset="0"/>
                  </a:rPr>
                  <a:t>Excitation</a:t>
                </a:r>
              </a:p>
            </p:txBody>
          </p:sp>
          <p:cxnSp>
            <p:nvCxnSpPr>
              <p:cNvPr id="29702" name="Straight Arrow Connector 5"/>
              <p:cNvCxnSpPr>
                <a:cxnSpLocks noChangeShapeType="1"/>
              </p:cNvCxnSpPr>
              <p:nvPr/>
            </p:nvCxnSpPr>
            <p:spPr bwMode="auto">
              <a:xfrm flipV="1">
                <a:off x="692" y="1488"/>
                <a:ext cx="528" cy="576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703" name="Straight Arrow Connector 6"/>
              <p:cNvCxnSpPr>
                <a:cxnSpLocks noChangeShapeType="1"/>
              </p:cNvCxnSpPr>
              <p:nvPr/>
            </p:nvCxnSpPr>
            <p:spPr bwMode="auto">
              <a:xfrm>
                <a:off x="681" y="2401"/>
                <a:ext cx="590" cy="575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9704" name="TextBox 10"/>
              <p:cNvSpPr txBox="1">
                <a:spLocks noChangeArrowheads="1"/>
              </p:cNvSpPr>
              <p:nvPr/>
            </p:nvSpPr>
            <p:spPr bwMode="auto">
              <a:xfrm>
                <a:off x="1805" y="2110"/>
                <a:ext cx="840" cy="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Decay</a:t>
                </a:r>
              </a:p>
            </p:txBody>
          </p:sp>
          <p:cxnSp>
            <p:nvCxnSpPr>
              <p:cNvPr id="29705" name="Straight Arrow Connector 13"/>
              <p:cNvCxnSpPr>
                <a:cxnSpLocks noChangeShapeType="1"/>
              </p:cNvCxnSpPr>
              <p:nvPr/>
            </p:nvCxnSpPr>
            <p:spPr bwMode="auto">
              <a:xfrm flipV="1">
                <a:off x="1966" y="1525"/>
                <a:ext cx="598" cy="585"/>
              </a:xfrm>
              <a:prstGeom prst="straightConnector1">
                <a:avLst/>
              </a:prstGeom>
              <a:noFill/>
              <a:ln w="28575" algn="ctr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706" name="Straight Arrow Connector 18"/>
              <p:cNvCxnSpPr>
                <a:cxnSpLocks noChangeShapeType="1"/>
              </p:cNvCxnSpPr>
              <p:nvPr/>
            </p:nvCxnSpPr>
            <p:spPr bwMode="auto">
              <a:xfrm>
                <a:off x="1960" y="2401"/>
                <a:ext cx="392" cy="587"/>
              </a:xfrm>
              <a:prstGeom prst="straightConnector1">
                <a:avLst/>
              </a:prstGeom>
              <a:noFill/>
              <a:ln w="28575" algn="ctr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9709" name="Text Box 13"/>
            <p:cNvSpPr txBox="1">
              <a:spLocks noChangeArrowheads="1"/>
            </p:cNvSpPr>
            <p:nvPr/>
          </p:nvSpPr>
          <p:spPr bwMode="auto">
            <a:xfrm>
              <a:off x="672" y="528"/>
              <a:ext cx="18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The level structure is not this:</a:t>
              </a:r>
            </a:p>
          </p:txBody>
        </p:sp>
      </p:grpSp>
      <p:grpSp>
        <p:nvGrpSpPr>
          <p:cNvPr id="29711" name="Group 15"/>
          <p:cNvGrpSpPr>
            <a:grpSpLocks/>
          </p:cNvGrpSpPr>
          <p:nvPr/>
        </p:nvGrpSpPr>
        <p:grpSpPr bwMode="auto">
          <a:xfrm>
            <a:off x="1371600" y="852488"/>
            <a:ext cx="5518150" cy="4975225"/>
            <a:chOff x="864" y="537"/>
            <a:chExt cx="3476" cy="3134"/>
          </a:xfrm>
        </p:grpSpPr>
        <p:pic>
          <p:nvPicPr>
            <p:cNvPr id="29712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864"/>
              <a:ext cx="3044" cy="2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3" name="Text Box 17"/>
            <p:cNvSpPr txBox="1">
              <a:spLocks noChangeArrowheads="1"/>
            </p:cNvSpPr>
            <p:nvPr/>
          </p:nvSpPr>
          <p:spPr bwMode="auto">
            <a:xfrm>
              <a:off x="864" y="537"/>
              <a:ext cx="61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/>
                <a:t>But this: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124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5873750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827213" y="90488"/>
            <a:ext cx="5386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>
                <a:cs typeface="Times New Roman" panose="02020603050405020304" pitchFamily="18" charset="0"/>
              </a:rPr>
              <a:t>st</a:t>
            </a:r>
            <a:r>
              <a:rPr lang="en-US" altLang="en-US" sz="1800" b="1">
                <a:cs typeface="Times New Roman" panose="02020603050405020304" pitchFamily="18" charset="0"/>
              </a:rPr>
              <a:t> approach: off-resonance zero area pulse excitation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46125" y="952500"/>
            <a:ext cx="703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The purist will tell you that you have to include the full hyperfine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827213" y="90488"/>
            <a:ext cx="5386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>
                <a:cs typeface="Times New Roman" panose="02020603050405020304" pitchFamily="18" charset="0"/>
              </a:rPr>
              <a:t>st</a:t>
            </a:r>
            <a:r>
              <a:rPr lang="en-US" altLang="en-US" sz="1800" b="1">
                <a:cs typeface="Times New Roman" panose="02020603050405020304" pitchFamily="18" charset="0"/>
              </a:rPr>
              <a:t> approach: off-resonance zero area pulse excitation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6200" y="952500"/>
            <a:ext cx="340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The result of listening to the purist:</a:t>
            </a:r>
          </a:p>
        </p:txBody>
      </p:sp>
      <p:pic>
        <p:nvPicPr>
          <p:cNvPr id="2867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762000"/>
            <a:ext cx="5499100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0597" name="Group 5"/>
          <p:cNvGrpSpPr>
            <a:grpSpLocks/>
          </p:cNvGrpSpPr>
          <p:nvPr/>
        </p:nvGrpSpPr>
        <p:grpSpPr bwMode="auto">
          <a:xfrm>
            <a:off x="514350" y="4724400"/>
            <a:ext cx="5514975" cy="2159000"/>
            <a:chOff x="324" y="2976"/>
            <a:chExt cx="3474" cy="1360"/>
          </a:xfrm>
        </p:grpSpPr>
        <p:sp>
          <p:nvSpPr>
            <p:cNvPr id="28678" name="Rectangle 6"/>
            <p:cNvSpPr>
              <a:spLocks noChangeArrowheads="1"/>
            </p:cNvSpPr>
            <p:nvPr/>
          </p:nvSpPr>
          <p:spPr bwMode="auto">
            <a:xfrm>
              <a:off x="324" y="3952"/>
              <a:ext cx="900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sp>
          <p:nvSpPr>
            <p:cNvPr id="28679" name="Rectangle 7"/>
            <p:cNvSpPr>
              <a:spLocks noChangeArrowheads="1"/>
            </p:cNvSpPr>
            <p:nvPr/>
          </p:nvSpPr>
          <p:spPr bwMode="auto">
            <a:xfrm>
              <a:off x="1476" y="3952"/>
              <a:ext cx="136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sp>
          <p:nvSpPr>
            <p:cNvPr id="28680" name="Rectangle 8"/>
            <p:cNvSpPr>
              <a:spLocks noChangeArrowheads="1"/>
            </p:cNvSpPr>
            <p:nvPr/>
          </p:nvSpPr>
          <p:spPr bwMode="auto">
            <a:xfrm>
              <a:off x="739" y="3024"/>
              <a:ext cx="1079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Symbol" panose="05050102010706020507" pitchFamily="18" charset="2"/>
                </a:rPr>
                <a:t></a:t>
              </a:r>
              <a:r>
                <a:rPr lang="en-US" altLang="en-US" sz="2400">
                  <a:latin typeface="Arial" panose="020B0604020202020204" pitchFamily="34" charset="0"/>
                </a:rPr>
                <a:t>t = 650 ps</a:t>
              </a:r>
            </a:p>
          </p:txBody>
        </p:sp>
        <p:sp>
          <p:nvSpPr>
            <p:cNvPr id="28681" name="Rectangle 9"/>
            <p:cNvSpPr>
              <a:spLocks noChangeArrowheads="1"/>
            </p:cNvSpPr>
            <p:nvPr/>
          </p:nvSpPr>
          <p:spPr bwMode="auto">
            <a:xfrm>
              <a:off x="812" y="3254"/>
              <a:ext cx="1014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latin typeface="Symbol" panose="05050102010706020507" pitchFamily="18" charset="2"/>
                </a:rPr>
                <a:t></a:t>
              </a:r>
              <a:r>
                <a:rPr lang="en-US" altLang="en-US" sz="2400">
                  <a:latin typeface="VAG Rounded Black" charset="0"/>
                </a:rPr>
                <a:t> </a:t>
              </a:r>
              <a:r>
                <a:rPr lang="en-US" altLang="en-US" sz="2400">
                  <a:latin typeface="Arial" panose="020B0604020202020204" pitchFamily="34" charset="0"/>
                </a:rPr>
                <a:t>= 100 ps</a:t>
              </a:r>
            </a:p>
          </p:txBody>
        </p:sp>
        <p:sp>
          <p:nvSpPr>
            <p:cNvPr id="28682" name="Rectangle 10"/>
            <p:cNvSpPr>
              <a:spLocks noChangeArrowheads="1"/>
            </p:cNvSpPr>
            <p:nvPr/>
          </p:nvSpPr>
          <p:spPr bwMode="auto">
            <a:xfrm>
              <a:off x="2109" y="2976"/>
              <a:ext cx="1685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F</a:t>
              </a:r>
              <a:r>
                <a:rPr lang="en-US" altLang="en-US" sz="2400" baseline="-25000">
                  <a:latin typeface="Arial" panose="020B0604020202020204" pitchFamily="34" charset="0"/>
                </a:rPr>
                <a:t>589 </a:t>
              </a:r>
              <a:r>
                <a:rPr lang="en-US" altLang="en-US" sz="2400">
                  <a:latin typeface="Arial" panose="020B0604020202020204" pitchFamily="34" charset="0"/>
                </a:rPr>
                <a:t>  = .90</a:t>
              </a:r>
              <a:r>
                <a:rPr lang="en-US" altLang="en-US" sz="2400">
                  <a:latin typeface="VAG Rounded Black" charset="0"/>
                </a:rPr>
                <a:t> </a:t>
              </a:r>
              <a:r>
                <a:rPr lang="en-US" altLang="en-US" sz="3000">
                  <a:latin typeface="Symbol" panose="05050102010706020507" pitchFamily="18" charset="2"/>
                </a:rPr>
                <a:t></a:t>
              </a:r>
              <a:r>
                <a:rPr lang="en-US" altLang="en-US" sz="2400">
                  <a:latin typeface="Arial" panose="020B0604020202020204" pitchFamily="34" charset="0"/>
                </a:rPr>
                <a:t>J/cm</a:t>
              </a:r>
              <a:r>
                <a:rPr lang="en-US" altLang="en-US" sz="2400" baseline="3000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8683" name="Rectangle 11"/>
            <p:cNvSpPr>
              <a:spLocks noChangeArrowheads="1"/>
            </p:cNvSpPr>
            <p:nvPr/>
          </p:nvSpPr>
          <p:spPr bwMode="auto">
            <a:xfrm>
              <a:off x="2131" y="3254"/>
              <a:ext cx="1667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F</a:t>
              </a:r>
              <a:r>
                <a:rPr lang="en-US" altLang="en-US" sz="2400" baseline="-25000">
                  <a:latin typeface="Arial" panose="020B0604020202020204" pitchFamily="34" charset="0"/>
                </a:rPr>
                <a:t>1140</a:t>
              </a:r>
              <a:r>
                <a:rPr lang="en-US" altLang="en-US" sz="2400">
                  <a:latin typeface="Arial" panose="020B0604020202020204" pitchFamily="34" charset="0"/>
                </a:rPr>
                <a:t> = 2.2</a:t>
              </a:r>
              <a:r>
                <a:rPr lang="en-US" altLang="en-US" sz="2400">
                  <a:latin typeface="VAG Rounded Black" charset="0"/>
                </a:rPr>
                <a:t> </a:t>
              </a:r>
              <a:r>
                <a:rPr lang="en-US" altLang="en-US" sz="3000">
                  <a:latin typeface="Symbol" panose="05050102010706020507" pitchFamily="18" charset="2"/>
                </a:rPr>
                <a:t></a:t>
              </a:r>
              <a:r>
                <a:rPr lang="en-US" altLang="en-US" sz="2400">
                  <a:latin typeface="Arial" panose="020B0604020202020204" pitchFamily="34" charset="0"/>
                </a:rPr>
                <a:t>J/cm</a:t>
              </a:r>
              <a:r>
                <a:rPr lang="en-US" altLang="en-US" sz="2400" baseline="3000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8684" name="Rectangle 12"/>
            <p:cNvSpPr>
              <a:spLocks noChangeArrowheads="1"/>
            </p:cNvSpPr>
            <p:nvPr/>
          </p:nvSpPr>
          <p:spPr bwMode="auto">
            <a:xfrm>
              <a:off x="714" y="3554"/>
              <a:ext cx="133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Symbol" panose="05050102010706020507" pitchFamily="18" charset="2"/>
                </a:rPr>
                <a:t></a:t>
              </a:r>
              <a:r>
                <a:rPr lang="en-US" altLang="en-US" sz="2800" baseline="-25000">
                  <a:latin typeface="Symbol" panose="05050102010706020507" pitchFamily="18" charset="2"/>
                </a:rPr>
                <a:t></a:t>
              </a:r>
              <a:r>
                <a:rPr lang="en-US" altLang="en-US" sz="2400">
                  <a:latin typeface="VAG Rounded Black" charset="0"/>
                </a:rPr>
                <a:t> </a:t>
              </a:r>
              <a:r>
                <a:rPr lang="en-US" altLang="en-US" sz="2400">
                  <a:latin typeface="Arial" panose="020B0604020202020204" pitchFamily="34" charset="0"/>
                </a:rPr>
                <a:t>= 14.6 GHz</a:t>
              </a:r>
            </a:p>
          </p:txBody>
        </p:sp>
        <p:sp>
          <p:nvSpPr>
            <p:cNvPr id="28685" name="Rectangle 13"/>
            <p:cNvSpPr>
              <a:spLocks noChangeArrowheads="1"/>
            </p:cNvSpPr>
            <p:nvPr/>
          </p:nvSpPr>
          <p:spPr bwMode="auto">
            <a:xfrm>
              <a:off x="2349" y="3551"/>
              <a:ext cx="133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Symbol" panose="05050102010706020507" pitchFamily="18" charset="2"/>
                </a:rPr>
                <a:t></a:t>
              </a:r>
              <a:r>
                <a:rPr lang="en-US" altLang="en-US" sz="2800" baseline="-25000">
                  <a:latin typeface="Symbol" panose="05050102010706020507" pitchFamily="18" charset="2"/>
                </a:rPr>
                <a:t></a:t>
              </a:r>
              <a:r>
                <a:rPr lang="en-US" altLang="en-US" sz="2400">
                  <a:latin typeface="VAG Rounded Black" charset="0"/>
                </a:rPr>
                <a:t> </a:t>
              </a:r>
              <a:r>
                <a:rPr lang="en-US" altLang="en-US" sz="2400">
                  <a:latin typeface="Arial" panose="020B0604020202020204" pitchFamily="34" charset="0"/>
                </a:rPr>
                <a:t>= 2.39 GHz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7"/>
          <p:cNvGrpSpPr>
            <a:grpSpLocks/>
          </p:cNvGrpSpPr>
          <p:nvPr/>
        </p:nvGrpSpPr>
        <p:grpSpPr bwMode="auto">
          <a:xfrm>
            <a:off x="1183481" y="-41275"/>
            <a:ext cx="3384550" cy="3470275"/>
            <a:chOff x="1764" y="1949"/>
            <a:chExt cx="2132" cy="2186"/>
          </a:xfrm>
        </p:grpSpPr>
        <p:grpSp>
          <p:nvGrpSpPr>
            <p:cNvPr id="24" name="Group 18"/>
            <p:cNvGrpSpPr>
              <a:grpSpLocks/>
            </p:cNvGrpSpPr>
            <p:nvPr/>
          </p:nvGrpSpPr>
          <p:grpSpPr bwMode="auto">
            <a:xfrm>
              <a:off x="1764" y="1949"/>
              <a:ext cx="2132" cy="2186"/>
              <a:chOff x="912" y="929"/>
              <a:chExt cx="2132" cy="2186"/>
            </a:xfrm>
          </p:grpSpPr>
          <p:pic>
            <p:nvPicPr>
              <p:cNvPr id="26" name="Picture 19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929"/>
                <a:ext cx="2132" cy="2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0" descr="txp_fig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" y="1787"/>
                <a:ext cx="144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1" descr="txp_fi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" y="1442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22" descr="txp_fig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" y="1882"/>
                <a:ext cx="137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Arc 23"/>
              <p:cNvSpPr>
                <a:spLocks/>
              </p:cNvSpPr>
              <p:nvPr/>
            </p:nvSpPr>
            <p:spPr bwMode="auto">
              <a:xfrm flipH="1" flipV="1">
                <a:off x="1146" y="1915"/>
                <a:ext cx="653" cy="840"/>
              </a:xfrm>
              <a:custGeom>
                <a:avLst/>
                <a:gdLst>
                  <a:gd name="T0" fmla="*/ 0 w 20497"/>
                  <a:gd name="T1" fmla="*/ 0 h 21600"/>
                  <a:gd name="T2" fmla="*/ 0 w 20497"/>
                  <a:gd name="T3" fmla="*/ 0 h 21600"/>
                  <a:gd name="T4" fmla="*/ 0 w 2049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497" h="21600" fill="none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</a:path>
                  <a:path w="20497" h="21600" stroke="0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24"/>
              <p:cNvSpPr>
                <a:spLocks noChangeArrowheads="1"/>
              </p:cNvSpPr>
              <p:nvPr/>
            </p:nvSpPr>
            <p:spPr bwMode="auto">
              <a:xfrm>
                <a:off x="1448" y="2824"/>
                <a:ext cx="42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Times New Roman" panose="02020603050405020304" pitchFamily="18" charset="0"/>
                </a:endParaRPr>
              </a:p>
            </p:txBody>
          </p:sp>
          <p:pic>
            <p:nvPicPr>
              <p:cNvPr id="34" name="Picture 25" descr="txp_fi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" y="1898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5" name="Line 26"/>
              <p:cNvSpPr>
                <a:spLocks noChangeShapeType="1"/>
              </p:cNvSpPr>
              <p:nvPr/>
            </p:nvSpPr>
            <p:spPr bwMode="auto">
              <a:xfrm>
                <a:off x="1038" y="1909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>
                <a:off x="1229" y="1914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5" name="Picture 28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" y="2659"/>
              <a:ext cx="3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73" name="Text Box 28"/>
          <p:cNvSpPr txBox="1">
            <a:spLocks noChangeArrowheads="1"/>
          </p:cNvSpPr>
          <p:nvPr/>
        </p:nvSpPr>
        <p:spPr bwMode="auto">
          <a:xfrm>
            <a:off x="6183313" y="2098675"/>
            <a:ext cx="271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Transition rate: E</a:t>
            </a:r>
            <a:r>
              <a:rPr lang="en-US" altLang="en-US" sz="1800" baseline="-25000">
                <a:cs typeface="Times New Roman" panose="02020603050405020304" pitchFamily="18" charset="0"/>
              </a:rPr>
              <a:t>1</a:t>
            </a:r>
            <a:r>
              <a:rPr lang="en-US" altLang="en-US" sz="1800">
                <a:cs typeface="Times New Roman" panose="02020603050405020304" pitchFamily="18" charset="0"/>
              </a:rPr>
              <a:t>E</a:t>
            </a:r>
            <a:r>
              <a:rPr lang="en-US" altLang="en-US" sz="1800" baseline="-25000">
                <a:cs typeface="Times New Roman" panose="02020603050405020304" pitchFamily="18" charset="0"/>
              </a:rPr>
              <a:t>2</a:t>
            </a:r>
            <a:r>
              <a:rPr lang="en-US" altLang="en-US" sz="1800">
                <a:cs typeface="Times New Roman" panose="02020603050405020304" pitchFamily="18" charset="0"/>
              </a:rPr>
              <a:t>  or E</a:t>
            </a:r>
            <a:r>
              <a:rPr lang="en-US" altLang="en-US" sz="1800" baseline="30000">
                <a:cs typeface="Times New Roman" panose="02020603050405020304" pitchFamily="18" charset="0"/>
              </a:rPr>
              <a:t>2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5359" name="Picture 6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2533650"/>
            <a:ext cx="3821112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701400" y="4179490"/>
            <a:ext cx="3206203" cy="1693698"/>
            <a:chOff x="4701400" y="4179490"/>
            <a:chExt cx="3206203" cy="1693698"/>
          </a:xfrm>
        </p:grpSpPr>
        <p:pic>
          <p:nvPicPr>
            <p:cNvPr id="3" name="Picture 2" descr="\documentclass{article}\pagestyle{empty}&#10;\begin{document}&#10;\noindent&#10;$\frac{\partial \tilde{\cal E}_1}{\partial z}  =  - \alpha_2 \tilde{Q}_2 \tilde{\cal E}_2^*$\\&#10;$\frac{\partial \tilde{\cal E}_1}{\partial z}  \propto  \frac{\kappa_1 \kappa_2}{\Delta_1}&#10;{\cal E}_1{\cal E}_2^* {\cal E}_1$ &#10;\end{document}&#10;" title="IguanaTex Bitmap Display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925" y="4670425"/>
              <a:ext cx="3046678" cy="12027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</p:pic>
        <p:sp>
          <p:nvSpPr>
            <p:cNvPr id="7175" name="Text Box 30"/>
            <p:cNvSpPr txBox="1">
              <a:spLocks noChangeArrowheads="1"/>
            </p:cNvSpPr>
            <p:nvPr/>
          </p:nvSpPr>
          <p:spPr bwMode="auto">
            <a:xfrm>
              <a:off x="4701400" y="4179490"/>
              <a:ext cx="13525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cs typeface="Times New Roman" panose="02020603050405020304" pitchFamily="18" charset="0"/>
                </a:rPr>
                <a:t>Propagation:</a:t>
              </a:r>
            </a:p>
          </p:txBody>
        </p:sp>
      </p:grpSp>
      <p:pic>
        <p:nvPicPr>
          <p:cNvPr id="2" name="Picture 1" descr="\documentclass{slides}\pagestyle{empty}&#10;\begin{document}&#10;$$Q_2 \approx W_2 \int_{-\infty}^t&#10;\frac{\tilde{E}_{1}\tilde{E}_{2}}{\Delta_1}dt&#10; $$&#10;\end{document}&#10;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063" y="3472951"/>
            <a:ext cx="2417176" cy="5823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32" name="Picture 6 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5" y="3254375"/>
            <a:ext cx="30480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" descr="level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40" y="4084715"/>
            <a:ext cx="364172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37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286000" y="152400"/>
            <a:ext cx="452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Second approach: the two-photon “pi pulse”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17113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381000" y="4800600"/>
          <a:ext cx="2327275" cy="173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8" name="Equation" r:id="rId4" imgW="1435100" imgH="1066800" progId="Equation.3">
                  <p:embed/>
                </p:oleObj>
              </mc:Choice>
              <mc:Fallback>
                <p:oleObj name="Equation" r:id="rId4" imgW="1435100" imgH="1066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800600"/>
                        <a:ext cx="2327275" cy="173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66800"/>
            <a:ext cx="60960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419600" y="5759450"/>
            <a:ext cx="3697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t=</a:t>
            </a:r>
            <a:r>
              <a:rPr lang="en-US" altLang="en-US" sz="1800">
                <a:latin typeface="Helvetica" panose="020B0604020202020204" pitchFamily="34" charset="0"/>
              </a:rPr>
              <a:t>10 ps, 4.58 </a:t>
            </a:r>
            <a:r>
              <a:rPr lang="en-US" altLang="en-US" sz="1800">
                <a:latin typeface="Symbol" panose="05050102010706020507" pitchFamily="18" charset="2"/>
              </a:rPr>
              <a:t>m</a:t>
            </a:r>
            <a:r>
              <a:rPr lang="en-US" altLang="en-US" sz="1800">
                <a:latin typeface="Helvetica" panose="020B0604020202020204" pitchFamily="34" charset="0"/>
              </a:rPr>
              <a:t>J/cm</a:t>
            </a:r>
            <a:r>
              <a:rPr lang="en-US" altLang="en-US" sz="1800" baseline="30000">
                <a:latin typeface="Helvetica" panose="020B0604020202020204" pitchFamily="34" charset="0"/>
              </a:rPr>
              <a:t>2</a:t>
            </a:r>
            <a:r>
              <a:rPr lang="en-US" altLang="en-US" sz="1800">
                <a:latin typeface="Helvetica" panose="020B0604020202020204" pitchFamily="34" charset="0"/>
              </a:rPr>
              <a:t> (each)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D</a:t>
            </a:r>
            <a:r>
              <a:rPr lang="en-US" altLang="en-US" sz="1800" baseline="-25000">
                <a:latin typeface="Helvetica" panose="020B0604020202020204" pitchFamily="34" charset="0"/>
              </a:rPr>
              <a:t>1</a:t>
            </a:r>
            <a:r>
              <a:rPr lang="en-US" altLang="en-US" sz="1800">
                <a:latin typeface="Helvetica" panose="020B0604020202020204" pitchFamily="34" charset="0"/>
              </a:rPr>
              <a:t> = 1.91 GHz and  </a:t>
            </a:r>
            <a:r>
              <a:rPr lang="en-US" altLang="en-US" sz="1800">
                <a:latin typeface="Symbol" panose="05050102010706020507" pitchFamily="18" charset="2"/>
              </a:rPr>
              <a:t>D</a:t>
            </a:r>
            <a:r>
              <a:rPr lang="en-US" altLang="en-US" sz="1800" baseline="-25000">
                <a:latin typeface="Helvetica" panose="020B0604020202020204" pitchFamily="34" charset="0"/>
              </a:rPr>
              <a:t>2 </a:t>
            </a:r>
            <a:r>
              <a:rPr lang="en-US" altLang="en-US" sz="1800">
                <a:latin typeface="Helvetica" panose="020B0604020202020204" pitchFamily="34" charset="0"/>
              </a:rPr>
              <a:t>= 2.39 GHz.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19313"/>
            <a:ext cx="40671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6"/>
          <p:cNvSpPr txBox="1">
            <a:spLocks noChangeArrowheads="1"/>
          </p:cNvSpPr>
          <p:nvPr/>
        </p:nvSpPr>
        <p:spPr bwMode="auto">
          <a:xfrm>
            <a:off x="457200" y="4953000"/>
            <a:ext cx="8077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 90</a:t>
            </a:r>
            <a:r>
              <a:rPr lang="en-US" altLang="en-US" sz="2400" baseline="30000">
                <a:latin typeface="Times New Roman" panose="02020603050405020304" pitchFamily="18" charset="0"/>
              </a:rPr>
              <a:t>0</a:t>
            </a:r>
            <a:r>
              <a:rPr lang="en-US" altLang="en-US" sz="2400">
                <a:latin typeface="Times New Roman" panose="02020603050405020304" pitchFamily="18" charset="0"/>
              </a:rPr>
              <a:t> phase shifted sequence of two 100 ps pulses separated by 650 ps, fluence of 0.9 J/cm</a:t>
            </a:r>
            <a:r>
              <a:rPr lang="en-US" altLang="en-US" sz="2400" baseline="30000">
                <a:latin typeface="Times New Roman" panose="02020603050405020304" pitchFamily="18" charset="0"/>
              </a:rPr>
              <a:t>2 </a:t>
            </a:r>
            <a:r>
              <a:rPr lang="en-US" altLang="en-US" sz="2400">
                <a:latin typeface="Times New Roman" panose="02020603050405020304" pitchFamily="18" charset="0"/>
              </a:rPr>
              <a:t>with detunings of Δ</a:t>
            </a:r>
            <a:r>
              <a:rPr lang="en-US" altLang="en-US" sz="800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=14.6 GHz near 589 nm, fluence of 2.2 J/cm</a:t>
            </a:r>
            <a:r>
              <a:rPr lang="en-US" altLang="en-US" sz="2400" baseline="30000">
                <a:latin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800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at 1140 nm with detunings of Δ</a:t>
            </a:r>
            <a:r>
              <a:rPr lang="en-US" altLang="en-US" sz="800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=2.4 GHz.</a:t>
            </a:r>
          </a:p>
        </p:txBody>
      </p:sp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685800" y="274638"/>
            <a:ext cx="8001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Including the complete hyperfine structure of the sodium atom, thereby increasing the size of the system of coupled partial differential equations from 3 to 112, gives a nearly identical result as the 3-level model.</a:t>
            </a:r>
          </a:p>
        </p:txBody>
      </p:sp>
      <p:sp>
        <p:nvSpPr>
          <p:cNvPr id="5125" name="TextBox 2"/>
          <p:cNvSpPr txBox="1">
            <a:spLocks noChangeArrowheads="1"/>
          </p:cNvSpPr>
          <p:nvPr/>
        </p:nvSpPr>
        <p:spPr bwMode="auto">
          <a:xfrm>
            <a:off x="6248400" y="2590800"/>
            <a:ext cx="146208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>
                <a:latin typeface="Times New Roman" panose="02020603050405020304" pitchFamily="18" charset="0"/>
              </a:rPr>
              <a:t>ρ</a:t>
            </a:r>
            <a:r>
              <a:rPr lang="en-US" altLang="en-US" sz="2400" baseline="-25000">
                <a:latin typeface="Times New Roman" panose="02020603050405020304" pitchFamily="18" charset="0"/>
              </a:rPr>
              <a:t>11</a:t>
            </a:r>
            <a:r>
              <a:rPr lang="en-US" altLang="en-US" sz="2400">
                <a:latin typeface="Times New Roman" panose="02020603050405020304" pitchFamily="18" charset="0"/>
              </a:rPr>
              <a:t> –level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>
                <a:latin typeface="Times New Roman" panose="02020603050405020304" pitchFamily="18" charset="0"/>
              </a:rPr>
              <a:t>ρ</a:t>
            </a:r>
            <a:r>
              <a:rPr lang="en-US" altLang="en-US" sz="2400" baseline="-25000">
                <a:latin typeface="Times New Roman" panose="02020603050405020304" pitchFamily="18" charset="0"/>
              </a:rPr>
              <a:t>22</a:t>
            </a:r>
            <a:r>
              <a:rPr lang="en-US" altLang="en-US" sz="2400">
                <a:latin typeface="Times New Roman" panose="02020603050405020304" pitchFamily="18" charset="0"/>
              </a:rPr>
              <a:t> –mid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>
                <a:latin typeface="Times New Roman" panose="02020603050405020304" pitchFamily="18" charset="0"/>
              </a:rPr>
              <a:t>ρ</a:t>
            </a:r>
            <a:r>
              <a:rPr lang="en-US" altLang="en-US" sz="2400" baseline="-25000">
                <a:latin typeface="Times New Roman" panose="02020603050405020304" pitchFamily="18" charset="0"/>
              </a:rPr>
              <a:t>33</a:t>
            </a:r>
            <a:r>
              <a:rPr lang="en-US" altLang="en-US" sz="2400">
                <a:latin typeface="Times New Roman" panose="02020603050405020304" pitchFamily="18" charset="0"/>
              </a:rPr>
              <a:t> –upper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126" name="TextBox 3"/>
          <p:cNvSpPr txBox="1">
            <a:spLocks noChangeArrowheads="1"/>
          </p:cNvSpPr>
          <p:nvPr/>
        </p:nvSpPr>
        <p:spPr bwMode="auto">
          <a:xfrm>
            <a:off x="6069013" y="2243138"/>
            <a:ext cx="237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Level populations</a:t>
            </a:r>
          </a:p>
        </p:txBody>
      </p:sp>
    </p:spTree>
    <p:extLst>
      <p:ext uri="{BB962C8B-B14F-4D97-AF65-F5344CB8AC3E}">
        <p14:creationId xmlns:p14="http://schemas.microsoft.com/office/powerpoint/2010/main" val="117850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705600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154238" y="3048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rgbClr val="000066"/>
                </a:solidFill>
                <a:latin typeface="Helvetica" panose="020B0604020202020204" pitchFamily="34" charset="0"/>
              </a:rPr>
              <a:t>Other Excitation Schemes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062038" y="4310063"/>
            <a:ext cx="2508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062163" y="5481638"/>
            <a:ext cx="2497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Helvetica" panose="020B0604020202020204" pitchFamily="34" charset="0"/>
              </a:rPr>
              <a:t>resonant two-photon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838825" y="5481638"/>
            <a:ext cx="1751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Helvetica" panose="020B0604020202020204" pitchFamily="34" charset="0"/>
              </a:rPr>
              <a:t>polychromatic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062163" y="5762625"/>
            <a:ext cx="1227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Helvetica" panose="020B0604020202020204" pitchFamily="34" charset="0"/>
              </a:rPr>
              <a:t>Foy et.al.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240213" y="5762625"/>
            <a:ext cx="3481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Helvetica" panose="020B0604020202020204" pitchFamily="34" charset="0"/>
              </a:rPr>
              <a:t>cw: &gt; 10 kW, pulsed &gt; 250 W</a:t>
            </a:r>
          </a:p>
        </p:txBody>
      </p:sp>
      <p:sp>
        <p:nvSpPr>
          <p:cNvPr id="25610" name="WordArt 10"/>
          <p:cNvSpPr>
            <a:spLocks noChangeArrowheads="1" noChangeShapeType="1" noTextEdit="1"/>
          </p:cNvSpPr>
          <p:nvPr/>
        </p:nvSpPr>
        <p:spPr bwMode="auto">
          <a:xfrm>
            <a:off x="2184400" y="5119688"/>
            <a:ext cx="1149350" cy="2905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spc="560"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</a:p>
        </p:txBody>
      </p:sp>
      <p:sp>
        <p:nvSpPr>
          <p:cNvPr id="25611" name="WordArt 11"/>
          <p:cNvSpPr>
            <a:spLocks noChangeArrowheads="1" noChangeShapeType="1" noTextEdit="1"/>
          </p:cNvSpPr>
          <p:nvPr/>
        </p:nvSpPr>
        <p:spPr bwMode="auto">
          <a:xfrm>
            <a:off x="5924550" y="5121275"/>
            <a:ext cx="793750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2057400" y="6121400"/>
            <a:ext cx="349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Helvetica" panose="020B0604020202020204" pitchFamily="34" charset="0"/>
              </a:rPr>
              <a:t>coherent non-res. two-photon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834063" y="6121400"/>
            <a:ext cx="1751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Helvetica" panose="020B0604020202020204" pitchFamily="34" charset="0"/>
              </a:rPr>
              <a:t>polychromatic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2057400" y="6384925"/>
            <a:ext cx="1608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Helvetica" panose="020B0604020202020204" pitchFamily="34" charset="0"/>
              </a:rPr>
              <a:t>Biegert et.al.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4252913" y="6384925"/>
            <a:ext cx="2165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Helvetica" panose="020B0604020202020204" pitchFamily="34" charset="0"/>
              </a:rPr>
              <a:t>pulsed &gt; 400 mW</a:t>
            </a:r>
          </a:p>
        </p:txBody>
      </p:sp>
    </p:spTree>
    <p:extLst>
      <p:ext uri="{BB962C8B-B14F-4D97-AF65-F5344CB8AC3E}">
        <p14:creationId xmlns:p14="http://schemas.microsoft.com/office/powerpoint/2010/main" val="7745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514600" y="776288"/>
            <a:ext cx="3949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/>
              <a:t>LABORATORY DEMONSTRATION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355725" y="1638300"/>
            <a:ext cx="52578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Based on Nd:YAG pumped OPO; 10 ps pulse duration.</a:t>
            </a:r>
          </a:p>
          <a:p>
            <a:r>
              <a:rPr lang="en-US" altLang="en-US"/>
              <a:t>(ideal pulse duration would be 800 ps)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85800" y="2514600"/>
            <a:ext cx="7086600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/>
              <a:t>PROCEDURE</a:t>
            </a:r>
          </a:p>
          <a:p>
            <a:pPr>
              <a:buFontTx/>
              <a:buChar char="•"/>
            </a:pPr>
            <a:r>
              <a:rPr lang="en-US" altLang="en-US"/>
              <a:t> Tune yellow at resonance; </a:t>
            </a:r>
          </a:p>
          <a:p>
            <a:pPr>
              <a:buFontTx/>
              <a:buChar char="•"/>
            </a:pPr>
            <a:r>
              <a:rPr lang="en-US" altLang="en-US"/>
              <a:t>  adjust energy to reach max fluorescence; increase to 0 fluorescence.</a:t>
            </a:r>
          </a:p>
          <a:p>
            <a:pPr>
              <a:buFontTx/>
              <a:buChar char="•"/>
            </a:pPr>
            <a:r>
              <a:rPr lang="en-US" altLang="en-US"/>
              <a:t>  Combine with increasing power and tuning 1140 to reach again max fluorescence</a:t>
            </a:r>
          </a:p>
          <a:p>
            <a:pPr>
              <a:buFontTx/>
              <a:buChar char="•"/>
            </a:pPr>
            <a:r>
              <a:rPr lang="en-US" altLang="en-US"/>
              <a:t>  Compare photon yield IR and yellow – they should be equal</a:t>
            </a:r>
          </a:p>
          <a:p>
            <a:pPr>
              <a:buFontTx/>
              <a:buChar char="•"/>
            </a:pPr>
            <a:r>
              <a:rPr lang="en-US" altLang="en-US"/>
              <a:t>  Single emission decay time – convolution of the two emission lifetimes</a:t>
            </a:r>
          </a:p>
          <a:p>
            <a:pPr>
              <a:buFontTx/>
              <a:buChar char="•"/>
            </a:pPr>
            <a:endParaRPr lang="en-US" altLang="en-US"/>
          </a:p>
          <a:p>
            <a:endParaRPr lang="en-US" altLang="en-US"/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1066800" y="4191000"/>
            <a:ext cx="2930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Fluorescence photon yield:</a:t>
            </a:r>
          </a:p>
        </p:txBody>
      </p:sp>
      <p:graphicFrame>
        <p:nvGraphicFramePr>
          <p:cNvPr id="30750" name="Object 30"/>
          <p:cNvGraphicFramePr>
            <a:graphicFrameLocks noChangeAspect="1"/>
          </p:cNvGraphicFramePr>
          <p:nvPr/>
        </p:nvGraphicFramePr>
        <p:xfrm>
          <a:off x="4659313" y="4529138"/>
          <a:ext cx="225107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0" name="Equation" r:id="rId3" imgW="1079500" imgH="203200" progId="Equation.3">
                  <p:embed/>
                </p:oleObj>
              </mc:Choice>
              <mc:Fallback>
                <p:oleObj name="Equation" r:id="rId3" imgW="1079500" imgH="203200" progId="Equation.3">
                  <p:embed/>
                  <p:pic>
                    <p:nvPicPr>
                      <p:cNvPr id="3075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9313" y="4529138"/>
                        <a:ext cx="225107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1" name="Object 31"/>
          <p:cNvGraphicFramePr>
            <a:graphicFrameLocks noChangeAspect="1"/>
          </p:cNvGraphicFramePr>
          <p:nvPr/>
        </p:nvGraphicFramePr>
        <p:xfrm>
          <a:off x="4646613" y="4951413"/>
          <a:ext cx="20923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1" name="Equation" r:id="rId5" imgW="1003300" imgH="203200" progId="Equation.3">
                  <p:embed/>
                </p:oleObj>
              </mc:Choice>
              <mc:Fallback>
                <p:oleObj name="Equation" r:id="rId5" imgW="1003300" imgH="203200" progId="Equation.3">
                  <p:embed/>
                  <p:pic>
                    <p:nvPicPr>
                      <p:cNvPr id="30751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6613" y="4951413"/>
                        <a:ext cx="20923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52" name="Group 32"/>
          <p:cNvGrpSpPr>
            <a:grpSpLocks/>
          </p:cNvGrpSpPr>
          <p:nvPr/>
        </p:nvGrpSpPr>
        <p:grpSpPr bwMode="auto">
          <a:xfrm>
            <a:off x="3062288" y="4543425"/>
            <a:ext cx="1355725" cy="871538"/>
            <a:chOff x="1800" y="3225"/>
            <a:chExt cx="854" cy="549"/>
          </a:xfrm>
        </p:grpSpPr>
        <p:sp>
          <p:nvSpPr>
            <p:cNvPr id="30753" name="Text Box 33"/>
            <p:cNvSpPr txBox="1">
              <a:spLocks noChangeArrowheads="1"/>
            </p:cNvSpPr>
            <p:nvPr/>
          </p:nvSpPr>
          <p:spPr bwMode="auto">
            <a:xfrm>
              <a:off x="1803" y="3225"/>
              <a:ext cx="8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>
                  <a:solidFill>
                    <a:srgbClr val="CC0000"/>
                  </a:solidFill>
                  <a:latin typeface="Helvetica" panose="020B0604020202020204" pitchFamily="34" charset="0"/>
                </a:rPr>
                <a:t>4s     3p:</a:t>
              </a:r>
            </a:p>
          </p:txBody>
        </p:sp>
        <p:sp>
          <p:nvSpPr>
            <p:cNvPr id="30754" name="Text Box 34"/>
            <p:cNvSpPr txBox="1">
              <a:spLocks noChangeArrowheads="1"/>
            </p:cNvSpPr>
            <p:nvPr/>
          </p:nvSpPr>
          <p:spPr bwMode="auto">
            <a:xfrm>
              <a:off x="1800" y="3486"/>
              <a:ext cx="8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>
                  <a:solidFill>
                    <a:srgbClr val="FF9900"/>
                  </a:solidFill>
                  <a:latin typeface="Helvetica" panose="020B0604020202020204" pitchFamily="34" charset="0"/>
                </a:rPr>
                <a:t>3p     3s:</a:t>
              </a:r>
            </a:p>
          </p:txBody>
        </p:sp>
        <p:sp>
          <p:nvSpPr>
            <p:cNvPr id="30755" name="Line 35"/>
            <p:cNvSpPr>
              <a:spLocks noChangeShapeType="1"/>
            </p:cNvSpPr>
            <p:nvPr/>
          </p:nvSpPr>
          <p:spPr bwMode="auto">
            <a:xfrm>
              <a:off x="2112" y="3368"/>
              <a:ext cx="192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6" name="Line 36"/>
            <p:cNvSpPr>
              <a:spLocks noChangeShapeType="1"/>
            </p:cNvSpPr>
            <p:nvPr/>
          </p:nvSpPr>
          <p:spPr bwMode="auto">
            <a:xfrm>
              <a:off x="2112" y="3632"/>
              <a:ext cx="192" cy="0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57" name="Group 37"/>
          <p:cNvGrpSpPr>
            <a:grpSpLocks/>
          </p:cNvGrpSpPr>
          <p:nvPr/>
        </p:nvGrpSpPr>
        <p:grpSpPr bwMode="auto">
          <a:xfrm>
            <a:off x="1698625" y="5580063"/>
            <a:ext cx="5159375" cy="396875"/>
            <a:chOff x="1152" y="3944"/>
            <a:chExt cx="3250" cy="250"/>
          </a:xfrm>
        </p:grpSpPr>
        <p:sp>
          <p:nvSpPr>
            <p:cNvPr id="30758" name="Text Box 38"/>
            <p:cNvSpPr txBox="1">
              <a:spLocks noChangeArrowheads="1"/>
            </p:cNvSpPr>
            <p:nvPr/>
          </p:nvSpPr>
          <p:spPr bwMode="auto">
            <a:xfrm>
              <a:off x="1152" y="3944"/>
              <a:ext cx="32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i="1">
                  <a:latin typeface="Helvetica" panose="020B0604020202020204" pitchFamily="34" charset="0"/>
                </a:rPr>
                <a:t>They are equal        confirms cascade decay</a:t>
              </a:r>
            </a:p>
          </p:txBody>
        </p:sp>
        <p:sp>
          <p:nvSpPr>
            <p:cNvPr id="30759" name="Line 39"/>
            <p:cNvSpPr>
              <a:spLocks noChangeShapeType="1"/>
            </p:cNvSpPr>
            <p:nvPr/>
          </p:nvSpPr>
          <p:spPr bwMode="auto">
            <a:xfrm>
              <a:off x="2352" y="4080"/>
              <a:ext cx="192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103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Helvetica" panose="020B0604020202020204" pitchFamily="34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889125" y="317500"/>
            <a:ext cx="5351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66"/>
                </a:solidFill>
                <a:latin typeface="Helvetica" panose="020B0604020202020204" pitchFamily="34" charset="0"/>
              </a:rPr>
              <a:t>Pulsed versus CW excitation</a:t>
            </a: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2070100" y="1250950"/>
            <a:ext cx="36322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Pulse duration: 		800 ps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Yellow pulse energy density	34 nJ/cm</a:t>
            </a:r>
            <a:r>
              <a:rPr lang="en-US" altLang="en-US" sz="1400" baseline="30000">
                <a:latin typeface="Times New Roman" panose="02020603050405020304" pitchFamily="18" charset="0"/>
              </a:rPr>
              <a:t>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IR (1140 nm) pulse energy density	84 nJ/cm</a:t>
            </a:r>
            <a:r>
              <a:rPr lang="en-US" altLang="en-US" sz="1400" baseline="30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62000" y="2057400"/>
            <a:ext cx="7051675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For a spot size of 120 cm diameter at the sodium layer, of density 5 10</a:t>
            </a:r>
            <a:r>
              <a:rPr lang="en-US" altLang="en-US" baseline="30000"/>
              <a:t>9</a:t>
            </a:r>
            <a:r>
              <a:rPr lang="en-US" altLang="en-US"/>
              <a:t> atoms/cm3, </a:t>
            </a:r>
          </a:p>
          <a:p>
            <a:r>
              <a:rPr lang="en-US" altLang="en-US"/>
              <a:t>the energy required per pulse is:</a:t>
            </a:r>
          </a:p>
          <a:p>
            <a:r>
              <a:rPr lang="en-US" altLang="en-US"/>
              <a:t>			Yellow:    770 </a:t>
            </a:r>
            <a:r>
              <a:rPr lang="en-US" altLang="en-US">
                <a:latin typeface="Symbol" panose="05050102010706020507" pitchFamily="18" charset="2"/>
              </a:rPr>
              <a:t>m</a:t>
            </a:r>
            <a:r>
              <a:rPr lang="en-US" altLang="en-US"/>
              <a:t>J</a:t>
            </a:r>
          </a:p>
          <a:p>
            <a:r>
              <a:rPr lang="en-US" altLang="en-US" sz="2400"/>
              <a:t>			</a:t>
            </a:r>
            <a:r>
              <a:rPr lang="en-US" altLang="en-US"/>
              <a:t>1140 nm: 1890 </a:t>
            </a:r>
            <a:r>
              <a:rPr lang="en-US" altLang="en-US">
                <a:latin typeface="Symbol" panose="05050102010706020507" pitchFamily="18" charset="2"/>
              </a:rPr>
              <a:t>m</a:t>
            </a:r>
            <a:r>
              <a:rPr lang="en-US" altLang="en-US"/>
              <a:t>J</a:t>
            </a:r>
          </a:p>
          <a:p>
            <a:endParaRPr lang="en-US" altLang="en-US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669925" y="3338513"/>
            <a:ext cx="64897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Photon return/pulse</a:t>
            </a:r>
          </a:p>
          <a:p>
            <a:r>
              <a:rPr lang="en-US" altLang="en-US"/>
              <a:t>Experiment and theory have established that a total inversion can be realized,</a:t>
            </a:r>
          </a:p>
          <a:p>
            <a:r>
              <a:rPr lang="en-US" altLang="en-US"/>
              <a:t>Number of photons emitted/pulse pair: </a:t>
            </a:r>
          </a:p>
        </p:txBody>
      </p:sp>
      <p:pic>
        <p:nvPicPr>
          <p:cNvPr id="10251" name="Picture 11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905250"/>
            <a:ext cx="2949575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681038" y="4087813"/>
            <a:ext cx="4213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Number of photons collected by a 3 m telescope:</a:t>
            </a:r>
          </a:p>
          <a:p>
            <a:r>
              <a:rPr lang="en-US" altLang="en-US"/>
              <a:t>                             is the solid angle.</a:t>
            </a:r>
          </a:p>
        </p:txBody>
      </p:sp>
      <p:pic>
        <p:nvPicPr>
          <p:cNvPr id="10254" name="Picture 1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4149725"/>
            <a:ext cx="11557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6" name="Picture 1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4410075"/>
            <a:ext cx="1295400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2473325" y="4810125"/>
            <a:ext cx="419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0.11 photons/cm</a:t>
            </a:r>
            <a:r>
              <a:rPr lang="en-US" altLang="en-US" baseline="30000"/>
              <a:t>2</a:t>
            </a:r>
            <a:r>
              <a:rPr lang="en-US" altLang="en-US"/>
              <a:t> return per bichromatic pulse.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5500399"/>
            <a:ext cx="7585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Because a complete inversion is created, one can use a beam diameter (</a:t>
            </a:r>
            <a:r>
              <a:rPr lang="en-US" i="1" dirty="0" smtClean="0"/>
              <a:t>w</a:t>
            </a:r>
            <a:r>
              <a:rPr lang="en-US" dirty="0" smtClean="0"/>
              <a:t> = 20 cm?) than in the </a:t>
            </a:r>
            <a:r>
              <a:rPr lang="en-US" dirty="0" err="1" smtClean="0"/>
              <a:t>cw</a:t>
            </a:r>
            <a:r>
              <a:rPr lang="en-US" dirty="0" smtClean="0"/>
              <a:t> irradiation, hence reducing the energy required per pulse.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Helvetica" panose="020B0604020202020204" pitchFamily="34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889125" y="317500"/>
            <a:ext cx="5351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66"/>
                </a:solidFill>
                <a:latin typeface="Helvetica" panose="020B0604020202020204" pitchFamily="34" charset="0"/>
              </a:rPr>
              <a:t>Pulsed versus CW excitation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2473325" y="1143000"/>
            <a:ext cx="419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0.11 photons/cm</a:t>
            </a:r>
            <a:r>
              <a:rPr lang="en-US" altLang="en-US" baseline="30000"/>
              <a:t>2</a:t>
            </a:r>
            <a:r>
              <a:rPr lang="en-US" altLang="en-US"/>
              <a:t> return per bichromatic pulse.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698500" y="1665288"/>
            <a:ext cx="62420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Comparison made for 20W yellow (repetition rate of pulsed 25 kHz), which yields a photon return of 2,900 photons/(cm</a:t>
            </a:r>
            <a:r>
              <a:rPr lang="en-US" altLang="en-US" baseline="30000"/>
              <a:t>2</a:t>
            </a:r>
            <a:r>
              <a:rPr lang="en-US" altLang="en-US"/>
              <a:t> s) for pulsed bichromatic excitation.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839788" y="2803525"/>
            <a:ext cx="7845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CW excitation using the same parameters: 660 photons/(cm</a:t>
            </a:r>
            <a:r>
              <a:rPr lang="en-US" altLang="en-US" baseline="30000"/>
              <a:t>2</a:t>
            </a:r>
            <a:r>
              <a:rPr lang="en-US" altLang="en-US"/>
              <a:t> s)  </a:t>
            </a:r>
            <a:r>
              <a:rPr lang="en-US" altLang="en-US" sz="1200"/>
              <a:t>(details next slide)</a:t>
            </a:r>
            <a:endParaRPr lang="en-US" altLang="en-US"/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671513" y="3316288"/>
            <a:ext cx="75279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For the same average power of 20 W, the bichromatic pulses give a larger</a:t>
            </a:r>
          </a:p>
          <a:p>
            <a:r>
              <a:rPr lang="en-US" altLang="en-US"/>
              <a:t>photon return by a factor 2,870/660 = 4.3.</a:t>
            </a:r>
          </a:p>
          <a:p>
            <a:r>
              <a:rPr lang="en-US" altLang="en-US"/>
              <a:t>Note: </a:t>
            </a:r>
            <a:r>
              <a:rPr lang="en-US" altLang="en-US" sz="1400"/>
              <a:t>Both results may require a directional factor of 1.5 used in most theories.</a:t>
            </a:r>
          </a:p>
        </p:txBody>
      </p:sp>
    </p:spTree>
    <p:extLst>
      <p:ext uri="{BB962C8B-B14F-4D97-AF65-F5344CB8AC3E}">
        <p14:creationId xmlns:p14="http://schemas.microsoft.com/office/powerpoint/2010/main" val="255997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60775" y="1706292"/>
            <a:ext cx="90096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                                     </a:t>
            </a:r>
            <a:endParaRPr lang="en-US" altLang="en-US" sz="1800" b="1" dirty="0"/>
          </a:p>
          <a:p>
            <a:endParaRPr lang="en-US" altLang="en-US" dirty="0" smtClean="0"/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dirty="0"/>
          </a:p>
        </p:txBody>
      </p:sp>
      <p:pic>
        <p:nvPicPr>
          <p:cNvPr id="8" name="Picture 7" descr="\documentclass{article}&#10;\usepackage{amsmath}&#10;\pagestyle{empty}&#10;\begin{document}&#10;&#10;Gaussian beam irradiation with w = 120 cm at 80 km.&#10;For a 20 W beam, the power density is 20/(2.26 m$^2$) = 8.8 W/m$^2$&#10;The saturation intensity is 5 W/cm$^2$, hence I/Is = 1.8  10$^{-4}$.&#10;The emitted photon flux is (in units of photons/(cm$^2$ s):&#10;&#10;$$\frac{\frac{I}{I_s}}{1 + \frac{I}{I_s}}\frac{N_0}{2 T_1} =&#10;\frac{1.8 \cdot 10^{-4} \times 5 \cdot 10^9}{2 \times 16\cdot 10^{-9}}&#10;= 0.75 \cdot 10^{13}.$$&#10;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7" y="1237785"/>
            <a:ext cx="7924511" cy="1684945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Multiplying by the emission area of 2.26 m$^2$ yields 0.6  10$^{18}$ photons/s.\\&#10;Number of photons/s collected:&#10;$$ \frac{0.62 \cdot 10^{18} \times 8.7 \cdot 10^{-10}}{4 \pi} = 1.3 \cdot 10^7.$$&#10;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9" y="3156977"/>
            <a:ext cx="7161908" cy="1236520"/>
          </a:xfrm>
          <a:prstGeom prst="rect">
            <a:avLst/>
          </a:prstGeom>
        </p:spPr>
      </p:pic>
      <p:pic>
        <p:nvPicPr>
          <p:cNvPr id="6" name="Picture 5" descr="\documentclass{article}&#10;\usepackage{amsmath}&#10;\pagestyle{empty}&#10;\begin{document}&#10; &#10;Dividing by the area of the telescope $\pi D^2/4$              yields a photon flux of 660 photons/s/cm$^2$.&#10;Most theories (for instance [Milonni98,Milonni99]) include a directional factor of 1.5, &#10;which brings the photon flux to 1000 photons/s/cm$^2$.&#10;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51" y="4888948"/>
            <a:ext cx="6975396" cy="703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3436" y="250193"/>
            <a:ext cx="547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1800" b="1" dirty="0">
                <a:solidFill>
                  <a:srgbClr val="0000CC"/>
                </a:solidFill>
              </a:rPr>
              <a:t>CW excitation using the same parameters for sodium</a:t>
            </a:r>
            <a:endParaRPr lang="en-US" sz="1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6"/>
          <p:cNvSpPr txBox="1">
            <a:spLocks noChangeArrowheads="1"/>
          </p:cNvSpPr>
          <p:nvPr/>
        </p:nvSpPr>
        <p:spPr bwMode="auto">
          <a:xfrm>
            <a:off x="2441575" y="1027113"/>
            <a:ext cx="198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Bloch vector model</a:t>
            </a:r>
          </a:p>
        </p:txBody>
      </p:sp>
      <p:sp>
        <p:nvSpPr>
          <p:cNvPr id="10243" name="Rectangle 30"/>
          <p:cNvSpPr>
            <a:spLocks noChangeArrowheads="1"/>
          </p:cNvSpPr>
          <p:nvPr/>
        </p:nvSpPr>
        <p:spPr bwMode="auto">
          <a:xfrm>
            <a:off x="1320800" y="1435100"/>
            <a:ext cx="6019800" cy="3302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0244" name="Text Box 31"/>
          <p:cNvSpPr txBox="1">
            <a:spLocks noChangeArrowheads="1"/>
          </p:cNvSpPr>
          <p:nvPr/>
        </p:nvSpPr>
        <p:spPr bwMode="auto">
          <a:xfrm>
            <a:off x="238125" y="5040313"/>
            <a:ext cx="7759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Contained in these expressions:  Third order susceptibility, two-photon absorption,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third harmonic generation, stimulated Raman, phase conjugated FWM, etc...</a:t>
            </a:r>
          </a:p>
        </p:txBody>
      </p:sp>
      <p:pic>
        <p:nvPicPr>
          <p:cNvPr id="10245" name="Picture 3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1549400"/>
            <a:ext cx="5662612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Box 1"/>
          <p:cNvSpPr txBox="1">
            <a:spLocks noChangeArrowheads="1"/>
          </p:cNvSpPr>
          <p:nvPr/>
        </p:nvSpPr>
        <p:spPr bwMode="auto">
          <a:xfrm flipH="1">
            <a:off x="1724025" y="5722938"/>
            <a:ext cx="801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The frequencies do no appear explicitly in these expressions.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But they can be “guessed” from the products of amplitudes.</a:t>
            </a:r>
          </a:p>
        </p:txBody>
      </p:sp>
      <p:sp>
        <p:nvSpPr>
          <p:cNvPr id="3" name="Oval 2"/>
          <p:cNvSpPr/>
          <p:nvPr/>
        </p:nvSpPr>
        <p:spPr>
          <a:xfrm>
            <a:off x="169863" y="5326063"/>
            <a:ext cx="2582862" cy="3968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17940" y="4084638"/>
            <a:ext cx="3642190" cy="2313064"/>
            <a:chOff x="-117940" y="4084638"/>
            <a:chExt cx="3642190" cy="2313064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17475" y="4084638"/>
              <a:ext cx="3641725" cy="231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9" name="Picture 7" descr="level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940" y="4084715"/>
              <a:ext cx="3641725" cy="231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99097" y="4973444"/>
              <a:ext cx="234175" cy="211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1508" y="5862173"/>
              <a:ext cx="290496" cy="269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V="1">
            <a:off x="715926" y="3638071"/>
            <a:ext cx="0" cy="85769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272" y="3629247"/>
            <a:ext cx="2231193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5926" y="3429000"/>
            <a:ext cx="22115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\documentclass{article}&#10;\usepackage{amsmath}&#10;\pagestyle{empty}&#10;\begin{document}&#10;$\hbar \omega$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8" y="3866260"/>
            <a:ext cx="350774" cy="218301"/>
          </a:xfrm>
          <a:prstGeom prst="rect">
            <a:avLst/>
          </a:prstGeom>
        </p:spPr>
      </p:pic>
      <p:sp>
        <p:nvSpPr>
          <p:cNvPr id="18" name="Arc 17"/>
          <p:cNvSpPr/>
          <p:nvPr/>
        </p:nvSpPr>
        <p:spPr>
          <a:xfrm>
            <a:off x="3364138" y="3638071"/>
            <a:ext cx="416051" cy="2897408"/>
          </a:xfrm>
          <a:prstGeom prst="arc">
            <a:avLst>
              <a:gd name="adj1" fmla="val 16200000"/>
              <a:gd name="adj2" fmla="val 5016434"/>
            </a:avLst>
          </a:prstGeom>
          <a:ln w="12700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\documentclass{article}&#10;\usepackage{amsmath}&#10;\usepackage{color}&#10;\pagestyle{empty}&#10;\begin{document}&#10;\textcolor{green}{$\hbar \omega_3$}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70" y="4621170"/>
            <a:ext cx="466455" cy="264946"/>
          </a:xfrm>
          <a:prstGeom prst="rect">
            <a:avLst/>
          </a:prstGeom>
        </p:spPr>
      </p:pic>
      <p:pic>
        <p:nvPicPr>
          <p:cNvPr id="20" name="Picture 19" descr="\documentclass{article}&#10;\usepackage{amsmath}&#10;\pagestyle{empty}&#10;\begin{document}&#10;$\Delta_3$&#10;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43" y="3485338"/>
            <a:ext cx="356371" cy="272410"/>
          </a:xfrm>
          <a:prstGeom prst="rect">
            <a:avLst/>
          </a:prstGeom>
        </p:spPr>
      </p:pic>
      <p:sp>
        <p:nvSpPr>
          <p:cNvPr id="26" name="Arc 25"/>
          <p:cNvSpPr/>
          <p:nvPr/>
        </p:nvSpPr>
        <p:spPr>
          <a:xfrm>
            <a:off x="2128708" y="2418002"/>
            <a:ext cx="2498355" cy="4805916"/>
          </a:xfrm>
          <a:prstGeom prst="arc">
            <a:avLst>
              <a:gd name="adj1" fmla="val 7406505"/>
              <a:gd name="adj2" fmla="val 12322704"/>
            </a:avLst>
          </a:prstGeom>
          <a:ln w="19050">
            <a:solidFill>
              <a:srgbClr val="0000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\documentclass{slides}\pagestyle{empty}&#10;\begin{document}&#10;\begin{eqnarray}&#10;\dot{\tilde{Q}}_2 &amp; = &amp; i \Delta \omega_2(t)&#10; \tilde{Q}_2 -  \tilde{\cal E}^2 W  \nonumber \\&#10;\dot{W} &amp; = &amp;  Re \left [\tilde{\cal E}^2 \tilde{Q}^* \right ] - \frac{W - W_0}{T_1}  \nonumber&#10;\end{eqnarray}&#10;\end{document}&#10;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1" y="418053"/>
            <a:ext cx="3723237" cy="10231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32" name="Picture 31" descr="\documentclass{slides}\pagestyle{empty}&#10;\begin{document}\noindent&#10;REMEMBER&#10;$${\cal E}^2 = \frac{\tilde{E}_{1}\tilde{E}_{2}}{\Delta_1}&#10; = \left ( \frac{i}{\hbar} p_{1,0} \tilde{\cal E}_1 \right )&#10;  \left ( \frac{i}{\hbar} p_{2,1} \tilde{\cal E}_2 \right ) \frac{1}{\Delta_1} $$&#10;\end{document}&#10;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2" y="1685637"/>
            <a:ext cx="4936353" cy="9401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4572000" y="6039293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\</a:t>
            </a:r>
            <a:endParaRPr lang="en-US" dirty="0"/>
          </a:p>
        </p:txBody>
      </p:sp>
      <p:pic>
        <p:nvPicPr>
          <p:cNvPr id="34" name="Picture 33" descr="\documentclass{slides}\pagestyle{empty}&#10;\begin{document}\noindent&#10;and&#10;$$\frac{\partial \tilde{\cal E}}{\partial z} = - \alpha_2 \tilde{Q}_2 \tilde{\cal E}^*&#10;$$&#10;\end{document}&#10;" title="IguanaTex Bitmap Displ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48" y="2955235"/>
            <a:ext cx="3574989" cy="8410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9438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\documentclass{slides}\pagestyle{empty}&#10;\begin{document}&#10;and\begin{eqnarray}&#10;\frac{\partial \tilde{\cal E}}{\partial z} &amp; = &amp; - \alpha_2 \tilde{Q}_2 \tilde{\cal E}^* - \frac{\alpha}{2}\tilde{\cal E} + \eta\alpha_2 \tilde{\cal E}_3 \tilde{Q}_2^* \nonumber \\&#10;&amp;&amp; \nonumber \\&#10;\frac{\partial \tilde{\cal E}_3}{\partial z} &amp; = &amp; - \eta\alpha_2 \tilde{Q}_2 \tilde{\cal E} - \frac{\alpha_3}{2}\tilde{E}_3  \nonumber&#10;\end{eqnarray}&#10;&#10;\end{document}&#10;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69" y="3073034"/>
            <a:ext cx="4733135" cy="16806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-117940" y="4084638"/>
            <a:ext cx="3642190" cy="2313064"/>
            <a:chOff x="-117940" y="4084638"/>
            <a:chExt cx="3642190" cy="2313064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17475" y="4084638"/>
              <a:ext cx="3641725" cy="231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9" name="Picture 7" descr="level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940" y="4084715"/>
              <a:ext cx="3641725" cy="231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99097" y="4973444"/>
              <a:ext cx="234175" cy="211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1508" y="5862173"/>
              <a:ext cx="290496" cy="269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V="1">
            <a:off x="715926" y="3638071"/>
            <a:ext cx="0" cy="85769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272" y="3629247"/>
            <a:ext cx="2231193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5926" y="3429000"/>
            <a:ext cx="22115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\documentclass{article}&#10;\usepackage{amsmath}&#10;\pagestyle{empty}&#10;\begin{document}&#10;$\hbar \omega$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8" y="3866260"/>
            <a:ext cx="350774" cy="218301"/>
          </a:xfrm>
          <a:prstGeom prst="rect">
            <a:avLst/>
          </a:prstGeom>
        </p:spPr>
      </p:pic>
      <p:sp>
        <p:nvSpPr>
          <p:cNvPr id="18" name="Arc 17"/>
          <p:cNvSpPr/>
          <p:nvPr/>
        </p:nvSpPr>
        <p:spPr>
          <a:xfrm>
            <a:off x="3364138" y="3638071"/>
            <a:ext cx="416051" cy="2897408"/>
          </a:xfrm>
          <a:prstGeom prst="arc">
            <a:avLst>
              <a:gd name="adj1" fmla="val 16200000"/>
              <a:gd name="adj2" fmla="val 5016434"/>
            </a:avLst>
          </a:prstGeom>
          <a:ln w="12700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\documentclass{article}&#10;\usepackage{amsmath}&#10;\usepackage{color}&#10;\pagestyle{empty}&#10;\begin{document}&#10;\textcolor{green}{$\hbar \omega_3$}&#10;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70" y="4621170"/>
            <a:ext cx="466455" cy="264946"/>
          </a:xfrm>
          <a:prstGeom prst="rect">
            <a:avLst/>
          </a:prstGeom>
        </p:spPr>
      </p:pic>
      <p:pic>
        <p:nvPicPr>
          <p:cNvPr id="20" name="Picture 19" descr="\documentclass{article}&#10;\usepackage{amsmath}&#10;\pagestyle{empty}&#10;\begin{document}&#10;$\Delta_3$&#10;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43" y="3485338"/>
            <a:ext cx="356371" cy="272410"/>
          </a:xfrm>
          <a:prstGeom prst="rect">
            <a:avLst/>
          </a:prstGeom>
        </p:spPr>
      </p:pic>
      <p:sp>
        <p:nvSpPr>
          <p:cNvPr id="25" name="Arc 24"/>
          <p:cNvSpPr/>
          <p:nvPr/>
        </p:nvSpPr>
        <p:spPr>
          <a:xfrm>
            <a:off x="2232837" y="3372256"/>
            <a:ext cx="2498355" cy="2897408"/>
          </a:xfrm>
          <a:prstGeom prst="arc">
            <a:avLst>
              <a:gd name="adj1" fmla="val 12510631"/>
              <a:gd name="adj2" fmla="val 5016434"/>
            </a:avLst>
          </a:prstGeom>
          <a:ln w="19050">
            <a:solidFill>
              <a:srgbClr val="0000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>
            <a:off x="2128708" y="2418002"/>
            <a:ext cx="2498355" cy="4805916"/>
          </a:xfrm>
          <a:prstGeom prst="arc">
            <a:avLst>
              <a:gd name="adj1" fmla="val 7406505"/>
              <a:gd name="adj2" fmla="val 12322704"/>
            </a:avLst>
          </a:prstGeom>
          <a:ln w="19050">
            <a:solidFill>
              <a:srgbClr val="0000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}^* \right ] - \frac{W - W_0}{T_1}  \nonumber&#10;\end{eqnarray}&#10;\end{document}&#10;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0" y="418052"/>
            <a:ext cx="5529170" cy="13484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3" name="Picture 2" descr="\documentclass{slides}\pagestyle{empty}&#10;\begin{document}\noindent&#10;&#10;$$\eta {\cal E}_3{\cal E}^*  = \frac{\tilde{E}_{1}\tilde{E}_{3}}{\Delta_3}&#10; = \left ( \frac{i}{\hbar} p_{2,3} \tilde{\cal E}_1 \right )&#10;  \left ( \frac{i}{\hbar} p_{3,0} \tilde{\cal E}_3 \right ) \frac{1}{\Delta_3} $$&#10;\end{document}&#10;" title="IguanaTex Bitmap Displ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31" y="2204396"/>
            <a:ext cx="4828766" cy="5864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5305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tilde{Q}_2 &amp; = &amp; - i c_0 c_2^*  \nonumber \\&#10;W_2 &amp; = &amp; c_2 c_2^* - c_0 c_0^*&#10;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1625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_2}^* \right ] - \frac{W - W_0}{T_1}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15"/>
  <p:tag name="PICTUREFILESIZE" val="4492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\left( [\tilde{\cal E}^2]_r,&#10;[\tilde{\cal E}^2]_i, \Delta \omega_2 \right )$ \\&#10;$\vec{\cal P} = \left ( [\tilde{Q}_2]_r,&#10;[\tilde{Q}_2]_i,W \right 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637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 =&#10;  \vec{\cal P} \times \vec{\cal E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2 \omega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169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2 \omega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169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"/>
  <p:tag name="PICTUREFILESIZE" val="16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left \{ \Delta_2 + \frac{1}{4 \Delta_1} \left [ |E_1|^2 - |E_2|^2&#10;\right ] \right \} \tilde{Q}_2 - \frac{E_1E_2}{2 \Delta_1 } W_2  \nonumber \\&#10;\dot{W}_2 &amp; = &amp; \frac{1}{2 \Delta_1} Re \left [ E_1 E_2 \tilde{Q}^* \right ]&#10;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0"/>
  <p:tag name="PICTUREFILESIZE" val="4632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"/>
  <p:tag name="PICTUREFILESIZE" val="167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_2}^* \right ] - \frac{W - W_0}{T_1}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15"/>
  <p:tag name="PICTUREFILESIZE" val="4492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\left( [\tilde{\cal E}^2]_r,&#10;[\tilde{\cal E}^2]_i, \Delta \omega_2 \right )$ \\&#10;$\vec{\cal P} = \left ( [\tilde{Q}_2]_r,&#10;[\tilde{Q}_2]_i,W \right 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637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 =&#10;  \vec{\cal P} \times \vec{\cal E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28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W \approx W_0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0"/>
  <p:tag name="PICTUREFILESIZE" val="373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9666"/>
  <p:tag name="ORIGINALWIDTH" val="1788.526"/>
  <p:tag name="OUTPUTTYPE" val="PNG"/>
  <p:tag name="IGUANATEXVERSION" val="160"/>
  <p:tag name="LATEXADDIN" val="\documentclass{article}&#10;\usepackage{amsmath}&#10;\usepackage{color}&#10;\pagestyle{empty}&#10;\begin{document}&#10;\noindent&#10;\textcolor{red}{The vector $(Q_r,Q_i,W)$ describes\\ a sphere because:}&#10;&#10;&#10;&#10;\end{document}"/>
  <p:tag name="IGUANATEXSIZE" val="20"/>
  <p:tag name="IGUANATEXCURSOR" val="169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Q_2 \approx -i \frac{{\cal E}^2 T_2 W_0 \Delta \omega_2T_2}&#10;{1 + \Delta \omega_2^2 T_2^2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26"/>
  <p:tag name="PICTUREFILESIZE" val="2054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^2$ (s$^{-2}$) $\leftarrow&#10;\frac{p_1 p_2}{2 \hbar^2 \Delta_1} {\cal E}^2$(V/m)$^2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81"/>
  <p:tag name="PICTUREFILESIZE" val="1817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"/>
  <p:tag name="PICTUREFILESIZE" val="196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_2}^* \right ] - \frac{W - W_0}{T_1}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15"/>
  <p:tag name="PICTUREFILESIZE" val="4492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\left( [\tilde{\cal E}^2]_r,&#10;[\tilde{\cal E}^2]_i, \Delta \omega_2 \right )$ \\&#10;$\vec{\cal P} = \left ( [\tilde{Q}_2]_r,&#10;[\tilde{Q}_2]_i,W \right 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637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 =&#10;  \vec{\cal P} \times \vec{\cal E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1507.312"/>
  <p:tag name="OUTPUTTYPE" val="PNG"/>
  <p:tag name="IGUANATEXVERSION" val="160"/>
  <p:tag name="LATEXADDIN" val="\documentclass{article}&#10;\usepackage{amsmath}&#10;\usepackage{color}&#10;\pagestyle{empty}&#10;\begin{document}&#10;\noindent&#10;\textcolor{red}{&#10;$$&#10;\dot{\tilde{Q}}_2\tilde{Q}_2^*+\dot{\tilde{Q}}_2^*\tilde{Q}_2 +&#10;\dot{W}_2 W_2^* = 0&#10;$$}&#10;\end{document}&#10;"/>
  <p:tag name="IGUANATEXSIZE" val="20"/>
  <p:tag name="IGUANATEXCURSOR" val="207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28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frac{\partial \tilde{\cal E}}{\partial z} = - \alpha_2 \tilde{Q}_2 \tilde{\cal E}^* - \frac{\alpha}{2}\tilde{\cal E} + \eta\alpha_2 \tilde{\cal E}_3 \tilde{Q}_2^*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5"/>
  <p:tag name="PICTUREFILESIZE" val="2235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frac{\partial \tilde{\cal E}_s}{\partial z} = - \alpha_2 \tilde{Q}_2 \tilde{\cal E}_p^* 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4"/>
  <p:tag name="PICTUREFILESIZE" val="1254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propto \frac{p^2}{\Delta \omega_1^2} \tilde{\cal E}_1 &#10;\tilde{\cal E}_2 \tilde{\cal E}_p^*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1281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"/>
  <p:tag name="PICTUREFILESIZE" val="196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_p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"/>
  <p:tag name="PICTUREFILESIZE" val="172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_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"/>
  <p:tag name="PICTUREFILESIZE" val="156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"/>
  <p:tag name="PICTUREFILESIZE" val="170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"/>
  <p:tag name="PICTUREFILESIZE" val="125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propto \frac{p^2}{\Delta \omega_1^2} \tilde{\cal E}_1 &#10;\tilde{\cal E}_2 \tilde{\cal E}_p^*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1281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frac{\partial \tilde{\cal E}_s}{\partial z}  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4"/>
  <p:tag name="PICTUREFILESIZE" val="477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{\cal E} = \frac{e^{-0.15 i \frac{t}{\tau}^2}}&#10;{e^{- \frac{t}{0.75 \tau}}&#10;+ e^{- \frac{t}{1.25 \tau}}}  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1367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N = 5 \cdot 10^9 \times \pi w^2/2 = 1.13 \cdot 10^{14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48"/>
  <p:tag name="PICTUREFILESIZE" val="6246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 N \frac{\Theta}{4 \pi} = 7820.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8"/>
  <p:tag name="PICTUREFILESIZE" val="2895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heta = 8.7 \cdot 10^{-10}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65"/>
  <p:tag name="PICTUREFILESIZE" val="2046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1.886"/>
  <p:tag name="ORIGINALWIDTH" val="4288.714"/>
  <p:tag name="OUTPUTTYPE" val="PNG"/>
  <p:tag name="IGUANATEXVERSION" val="160"/>
  <p:tag name="LATEXADDIN" val="\documentclass{article}&#10;\usepackage{amsmath}&#10;\pagestyle{empty}&#10;\begin{document}&#10;&#10;Gaussian beam irradiation with w = 120 cm at 80 km.&#10;For a 20 W beam, the power density is 20/(2.26 m$^2$) = 8.8 W/m$^2$&#10;The saturation intensity is 5 W/cm$^2$, hence I/Is = 1.8  10$^{-4}$.&#10;The emitted photon flux is (in units of photons/(cm$^2$ s):&#10;&#10;$$\frac{\frac{I}{I_s}}{1 + \frac{I}{I_s}}\frac{N_0}{2 T_1} =&#10;\frac{1.8 \cdot 10^{-4} \times 5 \cdot 10^9}{2 \times 16\cdot 10^{-9}}&#10;= 0.75 \cdot 10^{13}.$$&#10;&#10;&#10;&#10;&#10;\end{document}"/>
  <p:tag name="IGUANATEXSIZE" val="16"/>
  <p:tag name="IGUANATEXCURSOR" val="325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2.1635"/>
  <p:tag name="ORIGINALWIDTH" val="4008.999"/>
  <p:tag name="OUTPUTTYPE" val="PNG"/>
  <p:tag name="IGUANATEXVERSION" val="160"/>
  <p:tag name="LATEXADDIN" val="\documentclass{article}&#10;\usepackage{amsmath}&#10;\pagestyle{empty}&#10;\begin{document}&#10;&#10;Multiplying by the emission area of 2.26 m$^2$ yields 0.6  10$^{18}$ photons/s.\\&#10;Number of photons/s collected:&#10;$$ \frac{0.62 \cdot 10^{18} \times 8.7 \cdot 10^{-10}}{4 \pi} = 1.3 \cdot 10^7.$$&#10;&#10;&#10;&#10;&#10;\end{document}"/>
  <p:tag name="IGUANATEXSIZE" val="16"/>
  <p:tag name="IGUANATEXCURSOR" val="162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6959"/>
  <p:tag name="ORIGINALWIDTH" val="4290.964"/>
  <p:tag name="OUTPUTTYPE" val="PNG"/>
  <p:tag name="IGUANATEXVERSION" val="160"/>
  <p:tag name="LATEXADDIN" val="\documentclass{article}&#10;\usepackage{amsmath}&#10;\pagestyle{empty}&#10;\begin{document}&#10; &#10;Dividing by the area of the telescope $\pi D^2/4$              yields a photon flux of 660 photons/s/cm$^2$.&#10;Most theories (for instance [Milonni98,Milonni99]) include a directional factor of 1.5, &#10;which brings the photon flux to 1000 photons/s/cm$^2$.&#10;&#10;&#10;&#10;\end{document}"/>
  <p:tag name="IGUANATEXSIZE" val="16"/>
  <p:tag name="IGUANATEXCURSOR" val="33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"/>
  <p:tag name="PICTUREFILESIZE" val="166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"/>
  <p:tag name="PICTUREFILESIZE" val="167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3.6783"/>
  <p:tag name="ORIGINALWIDTH" val="2890.139"/>
  <p:tag name="OUTPUTTYPE" val="PNG"/>
  <p:tag name="IGUANATEXVERSION" val="160"/>
  <p:tag name="LATEXADDIN" val="\documentclass{slides}\pagestyle{empty}&#10;\begin{document}&#10;\begin{displaymath}&#10;c_1 = \frac{i}{2 \Delta_1} \left ( E_1 c_0 - E_2^* c_2 \right )&#10;\end{displaymath}&#10;\end{document}&#10;"/>
  <p:tag name="IGUANATEXSIZE" val="20"/>
  <p:tag name="IGUANATEXCURSOR" val="127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\frac{\tilde{E}_{1}\tilde{E}_{2}}{\Delta_1}&#10; = \left ( \frac{i}{\hbar} p_{1,0} \tilde{\cal E}_1 \right )&#10;  \left ( \frac{i}{\hbar} p_{2,1} \tilde{\cal E}_2 \right ) \frac{1}{\Delta_1} $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244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left \{ \Delta_2 + \frac{1}{4 \Delta_1} \left [ |E_1|^2 - |E_2|^2&#10;\right ] \right \} \tilde{Q}_2 - \frac{E_1E_2}{2 \Delta_1 } W_2  \nonumber \\&#10;\dot{W}_2 &amp; = &amp; \frac{1}{2 \Delta_1} Re \left [ E_1 E_2 \tilde{Q}^* \right ]&#10;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0"/>
  <p:tag name="PICTUREFILESIZE" val="4632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0.9224"/>
  <p:tag name="ORIGINALWIDTH" val="2577.428"/>
  <p:tag name="OUTPUTTYPE" val="PNG"/>
  <p:tag name="IGUANATEXVERSION" val="160"/>
  <p:tag name="LATEXADDIN" val="\documentclass{slides}\pagestyle{empty}&#10;\begin{document}&#10;$$Q_2 \approx W_2 \int_{-\infty}^t&#10;\frac{\tilde{E}_{1}\tilde{E}_{2}}{\Delta_1}dt&#10; $$&#10;\end{document}&#10;"/>
  <p:tag name="IGUANATEXSIZE" val="20"/>
  <p:tag name="IGUANATEXCURSOR" val="13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elta_1 &amp; = &amp; \omega_{01} - \omega_{\ell,1} \nonumber \\&#10;\Delta_2 &amp; = &amp; \omega_{02} - (\omega_{\ell,1} + \omega_{\ell,2})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0"/>
  <p:tag name="PICTUREFILESIZE" val="1856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4.2032"/>
  <p:tag name="ORIGINALWIDTH" val="947.8815"/>
  <p:tag name="OUTPUTTYPE" val="PNG"/>
  <p:tag name="IGUANATEXVERSION" val="160"/>
  <p:tag name="LATEXADDIN" val="\documentclass{article}\pagestyle{empty}&#10;\begin{document}&#10;\noindent&#10;$\frac{\partial \tilde{\cal E}_1}{\partial z}  =  - \alpha_2 \tilde{Q}_2 \tilde{\cal E}_2^*$\\&#10;$\frac{\partial \tilde{\cal E}_1}{\partial z}  \propto  \frac{\kappa_1 \kappa_2}{\Delta_1}&#10;{\cal E}_1{\cal E}_2^* {\cal E}_1$ &#10;\end{document}&#10;"/>
  <p:tag name="IGUANATEXSIZE" val="20"/>
  <p:tag name="IGUANATEXCURSOR" val="195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8.099"/>
  <p:tag name="ORIGINALWIDTH" val="5444.319"/>
  <p:tag name="OUTPUTTYPE" val="PNG"/>
  <p:tag name="IGUANATEXVERSION" val="160"/>
  <p:tag name="LATEXADDIN" val="\documentclass{slides}\pagestyle{empty}&#10;\begin{document}&#10;\begin{eqnarray}&#10;\dot{c}_0 &amp; = &amp; \frac{i}{4 \Delta_1} \left( E_1 c_0 - E_2^* c_2 \right ) E_1  \nonumber \\&#10;\dot{c}_2 &amp; = &amp; -\frac{i}{4 \Delta_1}  E_1 E_2c_0&#10;+ \frac{i}{4 \Delta_1} E_2 E_2^* c_2 - i \Delta_2 c_2  \nonumber &#10;\end{eqnarray}&#10;\end{document}&#10;"/>
  <p:tag name="IGUANATEXSIZE" val="20"/>
  <p:tag name="IGUANATEXCURSOR" val="211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\frac{\tilde{E}_{1}\tilde{E}_{2}}{\Delta_1}&#10; = \left ( \frac{i}{\hbar} p_{1,0} \tilde{\cal E}_1 \right )&#10;  \left ( \frac{i}{\hbar} p_{2,1} \tilde{\cal E}_2 \right ) \frac{1}{\Delta_1} $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244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0.9224"/>
  <p:tag name="ORIGINALWIDTH" val="2577.428"/>
  <p:tag name="OUTPUTTYPE" val="PNG"/>
  <p:tag name="IGUANATEXVERSION" val="160"/>
  <p:tag name="LATEXADDIN" val="\documentclass{slides}\pagestyle{empty}&#10;\begin{document}&#10;$$Q_2 \approx W_2 \int_{-\infty}^t&#10;\frac{\tilde{E}_{1}\tilde{E}_{2}}{\Delta_1}dt&#10; $$&#10;\end{document}&#10;"/>
  <p:tag name="IGUANATEXSIZE" val="20"/>
  <p:tag name="IGUANATEXCURSOR" val="13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elta_1 &amp; = &amp; \omega_{01} - \omega_{\ell,1} \nonumber \\&#10;\Delta_2 &amp; = &amp; \omega_{02} - (\omega_{\ell,1} + \omega_{\ell,2})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0"/>
  <p:tag name="PICTUREFILESIZE" val="1856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4.2032"/>
  <p:tag name="ORIGINALWIDTH" val="947.8815"/>
  <p:tag name="OUTPUTTYPE" val="PNG"/>
  <p:tag name="IGUANATEXVERSION" val="160"/>
  <p:tag name="LATEXADDIN" val="\documentclass{article}\pagestyle{empty}&#10;\begin{document}&#10;\noindent&#10;$\frac{\partial \tilde{\cal E}_1}{\partial z}  =  - \alpha_2 \tilde{Q}_2 \tilde{\cal E}_2^*$\\&#10;$\frac{\partial \tilde{\cal E}_1}{\partial z}  \propto  \frac{\kappa_1 \kappa_2}{\Delta_1}&#10;{\cal E}_1{\cal E}_2^* {\cal E}_1$ &#10;\end{document}&#10;"/>
  <p:tag name="IGUANATEXSIZE" val="20"/>
  <p:tag name="IGUANATEXCURSOR" val="195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"/>
  <p:tag name="PICTUREFILESIZE" val="166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"/>
  <p:tag name="PICTUREFILESIZE" val="167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}^* \right ] - \frac{W - W_0}{T_1}  \nonumber \\&#10;&amp;&amp; \nonumber \\&#10;\frac{\partial \tilde{\cal E}}{\partial z} &amp; = &amp; - \alpha_2 \tilde{Q}_2 \tilde{\cal E}^* - \frac{\alpha}{2}\tilde{\cal E} + \eta\alpha_2 \tilde{\cal E}_3 \tilde{Q}_2^* \nonumber \\&#10;&amp;&amp; \nonumber \\&#10;\frac{\partial \tilde{\cal E}_3}{\partial z} &amp; = &amp; - \eta\alpha_2 \tilde{Q}_2 \tilde{\cal E} - \frac{\alpha_3}{2}\tilde{E}_3 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4"/>
  <p:tag name="PICTUREFILESIZE" val="894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2.621"/>
  <p:tag name="ORIGINALWIDTH" val="5353.581"/>
  <p:tag name="OUTPUTTYPE" val="PNG"/>
  <p:tag name="IGUANATEXVERSION" val="160"/>
  <p:tag name="LATEXADDIN" val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/>
  <p:tag name="IGUANATEXSIZE" val="20"/>
  <p:tag name="IGUANATEXCURSOR" val="30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40.9824"/>
  <p:tag name="OUTPUTTYPE" val="PNG"/>
  <p:tag name="IGUANATEXVERSION" val="160"/>
  <p:tag name="LATEXADDIN" val="\documentclass{article}&#10;\usepackage{amsmath}&#10;\pagestyle{empty}&#10;\begin{document}&#10;$\hbar \omega$&#10;&#10;&#10;&#10;\end{document}"/>
  <p:tag name="IGUANATEXSIZE" val="20"/>
  <p:tag name="IGUANATEXCURSOR" val="9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187.4765"/>
  <p:tag name="OUTPUTTYPE" val="PNG"/>
  <p:tag name="IGUANATEXVERSION" val="160"/>
  <p:tag name="LATEXADDIN" val="\documentclass{article}&#10;\usepackage{amsmath}&#10;\usepackage{color}&#10;\pagestyle{empty}&#10;\begin{document}&#10;\textcolor{green}{$\hbar \omega_3$}&#10;&#10;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4863"/>
  <p:tag name="ORIGINALWIDTH" val="143.2321"/>
  <p:tag name="OUTPUTTYPE" val="PNG"/>
  <p:tag name="IGUANATEXVERSION" val="160"/>
  <p:tag name="LATEXADDIN" val="\documentclass{article}&#10;\usepackage{amsmath}&#10;\pagestyle{empty}&#10;\begin{document}&#10;$\Delta_3$&#10;&#10;&#10;&#10;\end{document}"/>
  <p:tag name="IGUANATEXSIZE" val="20"/>
  <p:tag name="IGUANATEXCURSOR" val="89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7.6303"/>
  <p:tag name="ORIGINALWIDTH" val="3484.814"/>
  <p:tag name="OUTPUTTYPE" val="PNG"/>
  <p:tag name="IGUANATEXVERSION" val="160"/>
  <p:tag name="LATEXADDIN" val="\documentclass{slides}\pagestyle{empty}&#10;\begin{document}&#10;\begin{eqnarray}&#10;\dot{\tilde{Q}}_2 &amp; = &amp; i \Delta \omega_2(t)&#10; \tilde{Q}_2 -  \tilde{\cal E}^2 W  \nonumber \\&#10;\dot{W} &amp; = &amp;  Re \left [\tilde{\cal E}^2 \tilde{Q}^* \right ] - \frac{W - W_0}{T_1}  \nonumber&#10;\end{eqnarray}&#10;\end{document}&#10;"/>
  <p:tag name="IGUANATEXSIZE" val="20"/>
  <p:tag name="IGUANATEXCURSOR" val="263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02.625"/>
  <p:tag name="ORIGINALWIDTH" val="5264.342"/>
  <p:tag name="OUTPUTTYPE" val="PNG"/>
  <p:tag name="IGUANATEXVERSION" val="160"/>
  <p:tag name="LATEXADDIN" val="\documentclass{slides}\pagestyle{empty}&#10;\begin{document}\noindent&#10;REMEMBER&#10;$${\cal E}^2 = \frac{\tilde{E}_{1}\tilde{E}_{2}}{\Delta_1}&#10; = \left ( \frac{i}{\hbar} p_{1,0} \tilde{\cal E}_1 \right )&#10;  \left ( \frac{i}{\hbar} p_{2,1} \tilde{\cal E}_2 \right ) \frac{1}{\Delta_1} $$&#10;\end{document}&#10;"/>
  <p:tag name="IGUANATEXSIZE" val="20"/>
  <p:tag name="IGUANATEXCURSOR" val="90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6.8879"/>
  <p:tag name="ORIGINALWIDTH" val="3812.523"/>
  <p:tag name="OUTPUTTYPE" val="PNG"/>
  <p:tag name="IGUANATEXVERSION" val="160"/>
  <p:tag name="LATEXADDIN" val="\documentclass{slides}\pagestyle{empty}&#10;\begin{document}\noindent&#10;and&#10;$$\frac{\partial \tilde{\cal E}}{\partial z} = - \alpha_2 \tilde{Q}_2 \tilde{\cal E}^*&#10;$$&#10;\end{document}&#10;"/>
  <p:tag name="IGUANATEXSIZE" val="20"/>
  <p:tag name="IGUANATEXCURSOR" val="116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2.276"/>
  <p:tag name="ORIGINALWIDTH" val="5047.619"/>
  <p:tag name="OUTPUTTYPE" val="PNG"/>
  <p:tag name="IGUANATEXVERSION" val="160"/>
  <p:tag name="LATEXADDIN" val="\documentclass{slides}\pagestyle{empty}&#10;\begin{document}&#10;and\begin{eqnarray}&#10;\frac{\partial \tilde{\cal E}}{\partial z} &amp; = &amp; - \alpha_2 \tilde{Q}_2 \tilde{\cal E}^* - \frac{\alpha}{2}\tilde{\cal E} + \eta\alpha_2 \tilde{\cal E}_3 \tilde{Q}_2^* \nonumber \\&#10;&amp;&amp; \nonumber \\&#10;\frac{\partial \tilde{\cal E}_3}{\partial z} &amp; = &amp; - \eta\alpha_2 \tilde{Q}_2 \tilde{\cal E} - \frac{\alpha_3}{2}\tilde{E}_3  \nonumber&#10;\end{eqnarray}&#10;&#10;\end{document}&#10;"/>
  <p:tag name="IGUANATEXSIZE" val="20"/>
  <p:tag name="IGUANATEXCURSOR" val="60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40.9824"/>
  <p:tag name="OUTPUTTYPE" val="PNG"/>
  <p:tag name="IGUANATEXVERSION" val="160"/>
  <p:tag name="LATEXADDIN" val="\documentclass{article}&#10;\usepackage{amsmath}&#10;\pagestyle{empty}&#10;\begin{document}&#10;$\hbar \omega$&#10;&#10;&#10;&#10;\end{document}"/>
  <p:tag name="IGUANATEXSIZE" val="20"/>
  <p:tag name="IGUANATEXCURSOR" val="9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187.4765"/>
  <p:tag name="OUTPUTTYPE" val="PNG"/>
  <p:tag name="IGUANATEXVERSION" val="160"/>
  <p:tag name="LATEXADDIN" val="\documentclass{article}&#10;\usepackage{amsmath}&#10;\usepackage{color}&#10;\pagestyle{empty}&#10;\begin{document}&#10;\textcolor{green}{$\hbar \omega_3$}&#10;&#10;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4863"/>
  <p:tag name="ORIGINALWIDTH" val="143.2321"/>
  <p:tag name="OUTPUTTYPE" val="PNG"/>
  <p:tag name="IGUANATEXVERSION" val="160"/>
  <p:tag name="LATEXADDIN" val="\documentclass{article}&#10;\usepackage{amsmath}&#10;\pagestyle{empty}&#10;\begin{document}&#10;$\Delta_3$&#10;&#10;&#10;&#10;\end{document}"/>
  <p:tag name="IGUANATEXSIZE" val="20"/>
  <p:tag name="IGUANATEXCURSOR" val="89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left \{ \Delta_2 + \frac{1}{4 \Delta_1} \left [ |E_1|^2 - |E_2|^2&#10;\right ] \right \} \tilde{Q}_2 - \frac{E_1E_2}{2 \Delta_1 } W_2  \nonumber \\&#10;\dot{W}_2 &amp; = &amp; \frac{1}{2 \Delta_1} Re \left [ E_1 E_2 \tilde{Q}^* \right ]&#10;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0"/>
  <p:tag name="PICTUREFILESIZE" val="4632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2.092"/>
  <p:tag name="ORIGINALWIDTH" val="5175.103"/>
  <p:tag name="OUTPUTTYPE" val="PNG"/>
  <p:tag name="IGUANATEXVERSION" val="160"/>
  <p:tag name="LATEXADDIN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}^* \right ] - \frac{W - W_0}{T_1}  \nonumber&#10;\end{eqnarray}&#10;\end{document}&#10;"/>
  <p:tag name="IGUANATEXSIZE" val="20"/>
  <p:tag name="IGUANATEXCURSOR" val="332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5.4218"/>
  <p:tag name="ORIGINALWIDTH" val="5149.606"/>
  <p:tag name="OUTPUTTYPE" val="PNG"/>
  <p:tag name="IGUANATEXVERSION" val="160"/>
  <p:tag name="LATEXADDIN" val="\documentclass{slides}\pagestyle{empty}&#10;\begin{document}\noindent&#10;&#10;$$\eta {\cal E}_3{\cal E}^*  = \frac{\tilde{E}_{1}\tilde{E}_{3}}{\Delta_3}&#10; = \left ( \frac{i}{\hbar} p_{2,3} \tilde{\cal E}_1 \right )&#10;  \left ( \frac{i}{\hbar} p_{3,0} \tilde{\cal E}_3 \right ) \frac{1}{\Delta_3} $$&#10;\end{document}&#10;"/>
  <p:tag name="IGUANATEXSIZE" val="20"/>
  <p:tag name="IGUANATEXCURSOR" val="253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}^* \right ] - \frac{W - W_0}{T_1}  \nonumber \\&#10;&amp;&amp; \nonumber \\&#10;\frac{\partial \tilde{\cal E}}{\partial z} &amp; = &amp; - \alpha_2 \tilde{Q}_2 \tilde{\cal E}^* - \frac{\alpha}{2}\tilde{\cal E} + \eta\alpha_2 \tilde{\cal E}_3 \tilde{Q}_2^* \nonumber \\&#10;&amp;&amp; \nonumber \\&#10;\frac{\partial \tilde{\cal E}_3}{\partial z} &amp; = &amp; - \eta\alpha_2 \tilde{Q}_2 \tilde{\cal E} - \frac{\alpha_3}{2}\tilde{E}_3 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4"/>
  <p:tag name="PICTUREFILESIZE" val="89482"/>
  <p:tag name="TEXPOINTSCALING" val="1.05159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{\cal P}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200"/>
  <p:tag name="BOXFONT" val="10"/>
  <p:tag name="BOXWRAP" val="Falsch"/>
  <p:tag name="WORKAROUNDTRANSPARENCYBUG" val="Falsch"/>
  <p:tag name="ALLOWFONTSUBSTITUTION" val="Falsch"/>
  <p:tag name="BITMAPFORMAT" val="pngmono"/>
  <p:tag name="ORIGWIDTH" val="17"/>
  <p:tag name="PICTUREFILESIZE" val="133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heta = \int \kappa |\vec{\cal E}^2|dt = 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5"/>
  <p:tag name="PICTUREFILESIZE" val="3478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vec{{\cal E}}^2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3"/>
  <p:tag name="PICTUREFILESIZE" val="195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-\vec{{\cal E}}^2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"/>
  <p:tag name="PICTUREFILESIZE" val="215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}^* \right ] - \frac{W - W_0}{T_1}  \nonumber \\&#10;&amp;&amp; \nonumber \\&#10;\frac{\partial \tilde{\cal E}}{\partial z} &amp; = &amp; - \alpha_2 \tilde{Q}_2 \tilde{\cal E}^* - \frac{\alpha}{2}\tilde{\cal E} + \eta\alpha_2 \tilde{\cal E}_3 \tilde{Q}_2^* \nonumber \\&#10;&amp;&amp; \nonumber \\&#10;\frac{\partial \tilde{\cal E}_3}{\partial z} &amp; = &amp; - \eta\alpha_2 \tilde{Q}_2 \tilde{\cal E} - \frac{\alpha_3}{2}\tilde{E}_3 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4"/>
  <p:tag name="PICTUREFILESIZE" val="8948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_2}^* \right ] - \frac{W - W_0}{T_1}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15"/>
  <p:tag name="PICTUREFILESIZE" val="4492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\left( [\tilde{\cal E}^2]_r,&#10;[\tilde{\cal E}^2]_i, \Delta \omega_2 \right )$ \\&#10;$\vec{\cal P} = \left ( [\tilde{Q}_2]_r,&#10;[\tilde{Q}_2]_i,W \right 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637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8.099"/>
  <p:tag name="ORIGINALWIDTH" val="5444.319"/>
  <p:tag name="OUTPUTTYPE" val="PNG"/>
  <p:tag name="IGUANATEXVERSION" val="160"/>
  <p:tag name="LATEXADDIN" val="\documentclass{slides}\pagestyle{empty}&#10;\begin{document}&#10;\begin{eqnarray}&#10;\dot{c}_0 &amp; = &amp; \frac{i}{4 \Delta_1} \left( E_1 c_0 - E_2^* c_2 \right ) E_1  \nonumber \\&#10;\dot{c}_2 &amp; = &amp; -\frac{i}{4 \Delta_1}  E_1 E_2c_0&#10;+ \frac{i}{4 \Delta_1} E_2 E_2^* c_2 - i \Delta_2 c_2  \nonumber &#10;\end{eqnarray}&#10;\end{document}&#10;"/>
  <p:tag name="IGUANATEXSIZE" val="20"/>
  <p:tag name="IGUANATEXCURSOR" val="211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 =&#10;  \vec{\cal P} \times \vec{\cal E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28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theta = \int_{-\infty}^\infty |\tilde{\cal E}|^2 dt = \pi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4"/>
  <p:tag name="PICTUREFILESIZE" val="1077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|\tilde{\cal E}|^2$ (s$^{-2}$) $\leftarrow&#10;\frac{p_1 p_2}{2 \hbar^2 \Delta_1} {\cal E}^2$(V/m)$^2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866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\Delta \omega_2(t) \approx 0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640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\Delta \omega_1 \approx 0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4"/>
  <p:tag name="PICTUREFILESIZE" val="400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"/>
  <p:tag name="PICTUREFILESIZE" val="196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28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"/>
  <p:tag name="PICTUREFILESIZE" val="196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left \{ \Delta_2 + \frac{1}{4 \Delta_1} \left [ |E_1|^2 - |E_2|^2&#10;\right ] \right \} \tilde{Q}_2 - \frac{E_1E_2}{2 \Delta_1 } W_2  \nonumber \\&#10;\dot{W}_2 &amp; = &amp; \frac{1}{2 \Delta_1} Re \left [ E_1 E_2 \tilde{Q}^* \right ]&#10;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0"/>
  <p:tag name="PICTUREFILESIZE" val="4632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\frac{\tilde{E}_{1}\tilde{E}_{2}}{\Delta_1}&#10; = \left ( \frac{i}{\hbar} p_{1,0} \tilde{\cal E}_1 \right )&#10;  \left ( \frac{i}{\hbar} p_{2,1} \tilde{\cal E}_2 \right ) \frac{1}{\Delta_1} $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244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\begin{document}&#10;$$Q_2 \approx i W_2&#10;\frac{\tilde{E}_{1}^2}{\Delta_1 \Delta_2}&#10; =iW_2&#10; \left ( \frac{1}{\hbar} p_{1,0} \tilde{\cal E}_1 \right )^2 &#10; \frac{1}{\Delta_1 \Delta_2}$$&#10;\end{document}&#10;&#10;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410"/>
  <p:tag name="PICTUREFILESIZE" val="7422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frac{\partial \tilde{\cal E}}{\partial z}  =  - \alpha_2 \tilde{Q}_2 \tilde{\cal E}^*$\\&#10;$\frac{\partial \tilde{\cal E}}{\partial z}  \propto i \frac{\kappa^2}{\Delta_1}&#10;|{\cal E}|^2 {\cal E}$ 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81"/>
  <p:tag name="PICTUREFILESIZE" val="8898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frac{dI}{dz} = - \beta I^2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47"/>
  <p:tag name="PICTUREFILESIZE" val="2176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"/>
  <p:tag name="PICTUREFILESIZE" val="166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"/>
  <p:tag name="PICTUREFILESIZE" val="167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frac{\partial \tilde{\cal E}}{\partial z} = - \alpha_2 \tilde{Q}_2 \tilde{\cal E}^* - \frac{\alpha}{2}\tilde{\cal E} + \eta\alpha_2 \tilde{\cal E}_3 \tilde{Q}_2^*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5"/>
  <p:tag name="PICTUREFILESIZE" val="2235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\left( [\tilde{\cal E}^2]_r,&#10;[\tilde{\cal E}^2]_i, \Delta \omega_2 \right )$ \\&#10;$\vec{\cal P} = \left ( [\tilde{Q}_2]_r,&#10;[\tilde{Q}_2]_i,W \right 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637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 =&#10;  \vec{\cal P} \times \vec{\cal E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28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W \approx W_0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0"/>
  <p:tag name="PICTUREFILESIZE" val="373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^2$ (s$^{-2}$) $\leftarrow&#10;\frac{p_1 p_2}{2 \hbar^2 \Delta_1} {\cal E}^2$(V/m)$^2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81"/>
  <p:tag name="PICTUREFILESIZE" val="1817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Q_2 \approx -i \frac{{\cal E}^2 T_2 W_0 \Delta \omega_2T_2}&#10;{1 + \Delta \omega_2^2 T_2^2} &#10;\approx &#10;-i \frac{{\cal E}^2 W_0}{\Delta \omega_2}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34"/>
  <p:tag name="PICTUREFILESIZE" val="2809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propto -i\frac{p^2}{\Delta \omega_1^2} \tilde{\cal E}^2 \tilde{\cal E}^*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7"/>
  <p:tag name="PICTUREFILESIZE" val="1152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2082</TotalTime>
  <Words>1632</Words>
  <Application>Microsoft Office PowerPoint</Application>
  <PresentationFormat>On-screen Show (4:3)</PresentationFormat>
  <Paragraphs>302</Paragraphs>
  <Slides>66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Symbol</vt:lpstr>
      <vt:lpstr>VAG Rounded Black</vt:lpstr>
      <vt:lpstr>Times New Roman</vt:lpstr>
      <vt:lpstr>Helvetica</vt:lpstr>
      <vt:lpstr>Arial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jcdiels</dc:creator>
  <cp:lastModifiedBy>jcdiel</cp:lastModifiedBy>
  <cp:revision>110</cp:revision>
  <dcterms:created xsi:type="dcterms:W3CDTF">1601-01-01T00:00:00Z</dcterms:created>
  <dcterms:modified xsi:type="dcterms:W3CDTF">2026-02-18T04:39:06Z</dcterms:modified>
</cp:coreProperties>
</file>