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1.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17" r:id="rId2"/>
    <p:sldId id="419" r:id="rId3"/>
    <p:sldId id="420" r:id="rId4"/>
    <p:sldId id="418" r:id="rId5"/>
    <p:sldId id="421" r:id="rId6"/>
    <p:sldId id="422" r:id="rId7"/>
    <p:sldId id="423" r:id="rId8"/>
    <p:sldId id="424" r:id="rId9"/>
    <p:sldId id="425" r:id="rId10"/>
    <p:sldId id="426" r:id="rId11"/>
    <p:sldId id="427" r:id="rId12"/>
    <p:sldId id="428" r:id="rId13"/>
    <p:sldId id="429" r:id="rId14"/>
    <p:sldId id="430" r:id="rId15"/>
    <p:sldId id="431" r:id="rId16"/>
    <p:sldId id="385" r:id="rId17"/>
    <p:sldId id="346" r:id="rId18"/>
    <p:sldId id="347" r:id="rId19"/>
    <p:sldId id="348" r:id="rId20"/>
    <p:sldId id="349" r:id="rId21"/>
    <p:sldId id="350" r:id="rId22"/>
    <p:sldId id="386" r:id="rId23"/>
    <p:sldId id="387" r:id="rId24"/>
    <p:sldId id="388" r:id="rId25"/>
    <p:sldId id="389" r:id="rId26"/>
    <p:sldId id="390" r:id="rId27"/>
    <p:sldId id="391" r:id="rId28"/>
    <p:sldId id="392" r:id="rId29"/>
    <p:sldId id="393" r:id="rId30"/>
    <p:sldId id="394" r:id="rId31"/>
    <p:sldId id="395" r:id="rId32"/>
    <p:sldId id="396" r:id="rId33"/>
    <p:sldId id="397" r:id="rId34"/>
    <p:sldId id="398" r:id="rId35"/>
    <p:sldId id="399" r:id="rId36"/>
  </p:sldIdLst>
  <p:sldSz cx="12161838" cy="6858000"/>
  <p:notesSz cx="6858000" cy="9144000"/>
  <p:defaultTextStyle>
    <a:defPPr>
      <a:defRPr lang="en-US"/>
    </a:defPPr>
    <a:lvl1pPr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Times New Roman" panose="02020603050405020304" pitchFamily="18" charset="0"/>
      </a:defRPr>
    </a:lvl1pPr>
    <a:lvl2pPr marL="4572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Times New Roman" panose="02020603050405020304" pitchFamily="18" charset="0"/>
      </a:defRPr>
    </a:lvl2pPr>
    <a:lvl3pPr marL="9144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Times New Roman" panose="02020603050405020304" pitchFamily="18" charset="0"/>
      </a:defRPr>
    </a:lvl3pPr>
    <a:lvl4pPr marL="13716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Times New Roman" panose="02020603050405020304" pitchFamily="18" charset="0"/>
      </a:defRPr>
    </a:lvl4pPr>
    <a:lvl5pPr marL="1828800" algn="l" rtl="0" eaLnBrk="0" fontAlgn="base" hangingPunct="0">
      <a:spcBef>
        <a:spcPct val="0"/>
      </a:spcBef>
      <a:spcAft>
        <a:spcPct val="0"/>
      </a:spcAft>
      <a:defRPr sz="1600" kern="1200">
        <a:solidFill>
          <a:schemeClr val="tx1"/>
        </a:solidFill>
        <a:latin typeface="Times New Roman" panose="02020603050405020304" pitchFamily="18" charset="0"/>
        <a:ea typeface="+mn-ea"/>
        <a:cs typeface="Times New Roman" panose="02020603050405020304" pitchFamily="18" charset="0"/>
      </a:defRPr>
    </a:lvl5pPr>
    <a:lvl6pPr marL="2286000" algn="l" defTabSz="914400" rtl="0" eaLnBrk="1" latinLnBrk="0" hangingPunct="1">
      <a:defRPr sz="1600" kern="1200">
        <a:solidFill>
          <a:schemeClr val="tx1"/>
        </a:solidFill>
        <a:latin typeface="Times New Roman" panose="02020603050405020304" pitchFamily="18" charset="0"/>
        <a:ea typeface="+mn-ea"/>
        <a:cs typeface="Times New Roman" panose="02020603050405020304" pitchFamily="18" charset="0"/>
      </a:defRPr>
    </a:lvl6pPr>
    <a:lvl7pPr marL="2743200" algn="l" defTabSz="914400" rtl="0" eaLnBrk="1" latinLnBrk="0" hangingPunct="1">
      <a:defRPr sz="1600" kern="1200">
        <a:solidFill>
          <a:schemeClr val="tx1"/>
        </a:solidFill>
        <a:latin typeface="Times New Roman" panose="02020603050405020304" pitchFamily="18" charset="0"/>
        <a:ea typeface="+mn-ea"/>
        <a:cs typeface="Times New Roman" panose="02020603050405020304" pitchFamily="18" charset="0"/>
      </a:defRPr>
    </a:lvl7pPr>
    <a:lvl8pPr marL="3200400" algn="l" defTabSz="914400" rtl="0" eaLnBrk="1" latinLnBrk="0" hangingPunct="1">
      <a:defRPr sz="1600" kern="1200">
        <a:solidFill>
          <a:schemeClr val="tx1"/>
        </a:solidFill>
        <a:latin typeface="Times New Roman" panose="02020603050405020304" pitchFamily="18" charset="0"/>
        <a:ea typeface="+mn-ea"/>
        <a:cs typeface="Times New Roman" panose="02020603050405020304" pitchFamily="18" charset="0"/>
      </a:defRPr>
    </a:lvl8pPr>
    <a:lvl9pPr marL="3657600" algn="l" defTabSz="914400" rtl="0" eaLnBrk="1" latinLnBrk="0" hangingPunct="1">
      <a:defRPr sz="1600" kern="1200">
        <a:solidFill>
          <a:schemeClr val="tx1"/>
        </a:solidFill>
        <a:latin typeface="Times New Roman" panose="02020603050405020304" pitchFamily="18" charset="0"/>
        <a:ea typeface="+mn-ea"/>
        <a:cs typeface="Times New Roman" panose="02020603050405020304" pitchFamily="18" charset="0"/>
      </a:defRPr>
    </a:lvl9pPr>
  </p:defaultTextStyle>
  <p:extLst>
    <p:ext uri="{EFAFB233-063F-42B5-8137-9DF3F51BA10A}">
      <p15:sldGuideLst xmlns:p15="http://schemas.microsoft.com/office/powerpoint/2012/main">
        <p15:guide id="1" orient="horz" pos="2040" userDrawn="1">
          <p15:clr>
            <a:srgbClr val="A4A3A4"/>
          </p15:clr>
        </p15:guide>
        <p15:guide id="2" pos="38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97" autoAdjust="0"/>
    <p:restoredTop sz="94660"/>
  </p:normalViewPr>
  <p:slideViewPr>
    <p:cSldViewPr snapToGrid="0" showGuides="1">
      <p:cViewPr varScale="1">
        <p:scale>
          <a:sx n="57" d="100"/>
          <a:sy n="57" d="100"/>
        </p:scale>
        <p:origin x="704" y="36"/>
      </p:cViewPr>
      <p:guideLst>
        <p:guide orient="horz" pos="2040"/>
        <p:guide pos="3832"/>
      </p:guideLst>
    </p:cSldViewPr>
  </p:slideViewPr>
  <p:notesTextViewPr>
    <p:cViewPr>
      <p:scale>
        <a:sx n="100" d="100"/>
        <a:sy n="100" d="100"/>
      </p:scale>
      <p:origin x="0" y="0"/>
    </p:cViewPr>
  </p:notesTextViewPr>
  <p:sorterViewPr>
    <p:cViewPr varScale="1">
      <p:scale>
        <a:sx n="1" d="1"/>
        <a:sy n="1" d="1"/>
      </p:scale>
      <p:origin x="0" y="-1109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1DD965-DF02-47FF-9D82-5B16A63E105C}" type="datetimeFigureOut">
              <a:rPr lang="en-US" smtClean="0"/>
              <a:t>8/27/2026</a:t>
            </a:fld>
            <a:endParaRPr lang="en-US"/>
          </a:p>
        </p:txBody>
      </p:sp>
      <p:sp>
        <p:nvSpPr>
          <p:cNvPr id="4" name="Slide Image Placeholder 3"/>
          <p:cNvSpPr>
            <a:spLocks noGrp="1" noRot="1" noChangeAspect="1"/>
          </p:cNvSpPr>
          <p:nvPr>
            <p:ph type="sldImg" idx="2"/>
          </p:nvPr>
        </p:nvSpPr>
        <p:spPr>
          <a:xfrm>
            <a:off x="692150" y="1143000"/>
            <a:ext cx="5473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183BCA-03A3-4D93-B0DC-E82DDA46170C}" type="slidenum">
              <a:rPr lang="en-US" smtClean="0"/>
              <a:t>‹#›</a:t>
            </a:fld>
            <a:endParaRPr lang="en-US"/>
          </a:p>
        </p:txBody>
      </p:sp>
    </p:spTree>
    <p:extLst>
      <p:ext uri="{BB962C8B-B14F-4D97-AF65-F5344CB8AC3E}">
        <p14:creationId xmlns:p14="http://schemas.microsoft.com/office/powerpoint/2010/main" val="937964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183BCA-03A3-4D93-B0DC-E82DDA46170C}" type="slidenum">
              <a:rPr lang="en-US" smtClean="0"/>
              <a:t>23</a:t>
            </a:fld>
            <a:endParaRPr lang="en-US"/>
          </a:p>
        </p:txBody>
      </p:sp>
    </p:spTree>
    <p:extLst>
      <p:ext uri="{BB962C8B-B14F-4D97-AF65-F5344CB8AC3E}">
        <p14:creationId xmlns:p14="http://schemas.microsoft.com/office/powerpoint/2010/main" val="16289841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0825" y="1122363"/>
            <a:ext cx="9120188"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0825" y="3602038"/>
            <a:ext cx="912018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F7880B2A-3182-42FE-A73D-E4E602302AA6}" type="slidenum">
              <a:rPr lang="en-US" altLang="en-US"/>
              <a:pPr>
                <a:defRPr/>
              </a:pPr>
              <a:t>‹#›</a:t>
            </a:fld>
            <a:endParaRPr lang="en-US" altLang="en-US"/>
          </a:p>
        </p:txBody>
      </p:sp>
    </p:spTree>
    <p:extLst>
      <p:ext uri="{BB962C8B-B14F-4D97-AF65-F5344CB8AC3E}">
        <p14:creationId xmlns:p14="http://schemas.microsoft.com/office/powerpoint/2010/main" val="2480751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6B694AF6-7897-48B6-9576-89E59A97F89D}" type="slidenum">
              <a:rPr lang="en-US" altLang="en-US"/>
              <a:pPr>
                <a:defRPr/>
              </a:pPr>
              <a:t>‹#›</a:t>
            </a:fld>
            <a:endParaRPr lang="en-US" altLang="en-US"/>
          </a:p>
        </p:txBody>
      </p:sp>
    </p:spTree>
    <p:extLst>
      <p:ext uri="{BB962C8B-B14F-4D97-AF65-F5344CB8AC3E}">
        <p14:creationId xmlns:p14="http://schemas.microsoft.com/office/powerpoint/2010/main" val="1046650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0263" y="1709738"/>
            <a:ext cx="10488612"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0263" y="4589463"/>
            <a:ext cx="10488612"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DE7BB642-F0E0-4F8C-B55E-A97C036BE4F7}" type="slidenum">
              <a:rPr lang="en-US" altLang="en-US"/>
              <a:pPr>
                <a:defRPr/>
              </a:pPr>
              <a:t>‹#›</a:t>
            </a:fld>
            <a:endParaRPr lang="en-US" altLang="en-US"/>
          </a:p>
        </p:txBody>
      </p:sp>
    </p:spTree>
    <p:extLst>
      <p:ext uri="{BB962C8B-B14F-4D97-AF65-F5344CB8AC3E}">
        <p14:creationId xmlns:p14="http://schemas.microsoft.com/office/powerpoint/2010/main" val="2125910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8013" y="1600200"/>
            <a:ext cx="5395912"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56325" y="1600200"/>
            <a:ext cx="53975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FF129313-7E50-4845-9A52-5D7A3BA3FE54}" type="slidenum">
              <a:rPr lang="en-US" altLang="en-US"/>
              <a:pPr>
                <a:defRPr/>
              </a:pPr>
              <a:t>‹#›</a:t>
            </a:fld>
            <a:endParaRPr lang="en-US" altLang="en-US"/>
          </a:p>
        </p:txBody>
      </p:sp>
    </p:spTree>
    <p:extLst>
      <p:ext uri="{BB962C8B-B14F-4D97-AF65-F5344CB8AC3E}">
        <p14:creationId xmlns:p14="http://schemas.microsoft.com/office/powerpoint/2010/main" val="3173331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488613"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8200" y="1681163"/>
            <a:ext cx="51450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8200" y="2505075"/>
            <a:ext cx="51450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56325" y="1681163"/>
            <a:ext cx="51704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56325" y="2505075"/>
            <a:ext cx="51704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C467E278-C986-4E6C-8BBA-110FDB70A51B}" type="slidenum">
              <a:rPr lang="en-US" altLang="en-US"/>
              <a:pPr>
                <a:defRPr/>
              </a:pPr>
              <a:t>‹#›</a:t>
            </a:fld>
            <a:endParaRPr lang="en-US" altLang="en-US"/>
          </a:p>
        </p:txBody>
      </p:sp>
    </p:spTree>
    <p:extLst>
      <p:ext uri="{BB962C8B-B14F-4D97-AF65-F5344CB8AC3E}">
        <p14:creationId xmlns:p14="http://schemas.microsoft.com/office/powerpoint/2010/main" val="3856080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064F9A9A-8D3F-45A4-8B7C-51DE0382833A}" type="slidenum">
              <a:rPr lang="en-US" altLang="en-US"/>
              <a:pPr>
                <a:defRPr/>
              </a:pPr>
              <a:t>‹#›</a:t>
            </a:fld>
            <a:endParaRPr lang="en-US" altLang="en-US"/>
          </a:p>
        </p:txBody>
      </p:sp>
    </p:spTree>
    <p:extLst>
      <p:ext uri="{BB962C8B-B14F-4D97-AF65-F5344CB8AC3E}">
        <p14:creationId xmlns:p14="http://schemas.microsoft.com/office/powerpoint/2010/main" val="1405040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31707BE1-D82F-4B03-8134-72A9F46AE193}" type="slidenum">
              <a:rPr lang="en-US" altLang="en-US"/>
              <a:pPr>
                <a:defRPr/>
              </a:pPr>
              <a:t>‹#›</a:t>
            </a:fld>
            <a:endParaRPr lang="en-US" altLang="en-US"/>
          </a:p>
        </p:txBody>
      </p:sp>
    </p:spTree>
    <p:extLst>
      <p:ext uri="{BB962C8B-B14F-4D97-AF65-F5344CB8AC3E}">
        <p14:creationId xmlns:p14="http://schemas.microsoft.com/office/powerpoint/2010/main" val="802554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8200" y="457200"/>
            <a:ext cx="3922713"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70488" y="987425"/>
            <a:ext cx="615632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8200" y="2057400"/>
            <a:ext cx="392271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5D2D9A6A-1034-4829-846D-EAE6B2093063}" type="slidenum">
              <a:rPr lang="en-US" altLang="en-US"/>
              <a:pPr>
                <a:defRPr/>
              </a:pPr>
              <a:t>‹#›</a:t>
            </a:fld>
            <a:endParaRPr lang="en-US" altLang="en-US"/>
          </a:p>
        </p:txBody>
      </p:sp>
    </p:spTree>
    <p:extLst>
      <p:ext uri="{BB962C8B-B14F-4D97-AF65-F5344CB8AC3E}">
        <p14:creationId xmlns:p14="http://schemas.microsoft.com/office/powerpoint/2010/main" val="2871589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8200" y="457200"/>
            <a:ext cx="3922713"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70488" y="987425"/>
            <a:ext cx="615632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38200" y="2057400"/>
            <a:ext cx="392271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03D9F868-F7EF-415C-8DC1-D817CAE657BE}" type="slidenum">
              <a:rPr lang="en-US" altLang="en-US"/>
              <a:pPr>
                <a:defRPr/>
              </a:pPr>
              <a:t>‹#›</a:t>
            </a:fld>
            <a:endParaRPr lang="en-US" altLang="en-US"/>
          </a:p>
        </p:txBody>
      </p:sp>
    </p:spTree>
    <p:extLst>
      <p:ext uri="{BB962C8B-B14F-4D97-AF65-F5344CB8AC3E}">
        <p14:creationId xmlns:p14="http://schemas.microsoft.com/office/powerpoint/2010/main" val="1387190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1FFCF6E1-48BC-4121-B49E-7B63E80F9015}" type="slidenum">
              <a:rPr lang="en-US" altLang="en-US"/>
              <a:pPr>
                <a:defRPr/>
              </a:pPr>
              <a:t>‹#›</a:t>
            </a:fld>
            <a:endParaRPr lang="en-US" altLang="en-US"/>
          </a:p>
        </p:txBody>
      </p:sp>
    </p:spTree>
    <p:extLst>
      <p:ext uri="{BB962C8B-B14F-4D97-AF65-F5344CB8AC3E}">
        <p14:creationId xmlns:p14="http://schemas.microsoft.com/office/powerpoint/2010/main" val="3387708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8563" y="274638"/>
            <a:ext cx="2735262"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8013" y="274638"/>
            <a:ext cx="805815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749ECE50-FEF8-4A5A-BAAE-2C767ADB6BEC}" type="slidenum">
              <a:rPr lang="en-US" altLang="en-US"/>
              <a:pPr>
                <a:defRPr/>
              </a:pPr>
              <a:t>‹#›</a:t>
            </a:fld>
            <a:endParaRPr lang="en-US" altLang="en-US"/>
          </a:p>
        </p:txBody>
      </p:sp>
    </p:spTree>
    <p:extLst>
      <p:ext uri="{BB962C8B-B14F-4D97-AF65-F5344CB8AC3E}">
        <p14:creationId xmlns:p14="http://schemas.microsoft.com/office/powerpoint/2010/main" val="4243735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8013" y="274638"/>
            <a:ext cx="10945812"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8013" y="1600200"/>
            <a:ext cx="10945812"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8013" y="6245225"/>
            <a:ext cx="28384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mn-cs"/>
              </a:defRPr>
            </a:lvl1pPr>
          </a:lstStyle>
          <a:p>
            <a:pPr>
              <a:defRPr/>
            </a:pPr>
            <a:endParaRPr lang="en-US" altLang="en-US"/>
          </a:p>
        </p:txBody>
      </p:sp>
      <p:sp>
        <p:nvSpPr>
          <p:cNvPr id="1029" name="Rectangle 5"/>
          <p:cNvSpPr>
            <a:spLocks noGrp="1" noChangeArrowheads="1"/>
          </p:cNvSpPr>
          <p:nvPr>
            <p:ph type="ftr" sz="quarter" idx="3"/>
          </p:nvPr>
        </p:nvSpPr>
        <p:spPr bwMode="auto">
          <a:xfrm>
            <a:off x="4156075" y="6245225"/>
            <a:ext cx="384968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mn-cs"/>
              </a:defRPr>
            </a:lvl1pPr>
          </a:lstStyle>
          <a:p>
            <a:pPr>
              <a:defRPr/>
            </a:pPr>
            <a:endParaRPr lang="en-US" altLang="en-US"/>
          </a:p>
        </p:txBody>
      </p:sp>
      <p:sp>
        <p:nvSpPr>
          <p:cNvPr id="1030" name="Rectangle 6"/>
          <p:cNvSpPr>
            <a:spLocks noGrp="1" noChangeArrowheads="1"/>
          </p:cNvSpPr>
          <p:nvPr>
            <p:ph type="sldNum" sz="quarter" idx="4"/>
          </p:nvPr>
        </p:nvSpPr>
        <p:spPr bwMode="auto">
          <a:xfrm>
            <a:off x="8715375" y="6245225"/>
            <a:ext cx="28384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mn-lt"/>
                <a:cs typeface="+mn-cs"/>
              </a:defRPr>
            </a:lvl1pPr>
          </a:lstStyle>
          <a:p>
            <a:pPr>
              <a:defRPr/>
            </a:pPr>
            <a:fld id="{AB339251-7851-4724-A806-0FABC35B4229}"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3.xml"/><Relationship Id="rId7" Type="http://schemas.openxmlformats.org/officeDocument/2006/relationships/image" Target="../media/image1.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7.xml"/><Relationship Id="rId11" Type="http://schemas.openxmlformats.org/officeDocument/2006/relationships/image" Target="../media/image5.png"/><Relationship Id="rId5" Type="http://schemas.openxmlformats.org/officeDocument/2006/relationships/tags" Target="../tags/tag5.xml"/><Relationship Id="rId10" Type="http://schemas.openxmlformats.org/officeDocument/2006/relationships/image" Target="../media/image4.png"/><Relationship Id="rId4" Type="http://schemas.openxmlformats.org/officeDocument/2006/relationships/tags" Target="../tags/tag4.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png"/><Relationship Id="rId3" Type="http://schemas.openxmlformats.org/officeDocument/2006/relationships/tags" Target="../tags/tag8.xml"/><Relationship Id="rId7" Type="http://schemas.openxmlformats.org/officeDocument/2006/relationships/slideLayout" Target="../slideLayouts/slideLayout7.xml"/><Relationship Id="rId12" Type="http://schemas.openxmlformats.org/officeDocument/2006/relationships/image" Target="../media/image9.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image" Target="../media/image8.png"/><Relationship Id="rId5" Type="http://schemas.openxmlformats.org/officeDocument/2006/relationships/tags" Target="../tags/tag10.xml"/><Relationship Id="rId10" Type="http://schemas.openxmlformats.org/officeDocument/2006/relationships/image" Target="../media/image7.png"/><Relationship Id="rId4" Type="http://schemas.openxmlformats.org/officeDocument/2006/relationships/tags" Target="../tags/tag9.xml"/><Relationship Id="rId9" Type="http://schemas.openxmlformats.org/officeDocument/2006/relationships/image" Target="../media/image6.png"/><Relationship Id="rId1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tags" Target="../tags/tag14.xml"/><Relationship Id="rId7"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2.png"/><Relationship Id="rId5" Type="http://schemas.openxmlformats.org/officeDocument/2006/relationships/slideLayout" Target="../slideLayouts/slideLayout7.xml"/><Relationship Id="rId4" Type="http://schemas.openxmlformats.org/officeDocument/2006/relationships/tags" Target="../tags/tag15.xml"/><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6.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19.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23.png"/><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image" Target="../media/image22.png"/><Relationship Id="rId2" Type="http://schemas.openxmlformats.org/officeDocument/2006/relationships/tags" Target="../tags/tag21.xml"/><Relationship Id="rId16" Type="http://schemas.openxmlformats.org/officeDocument/2006/relationships/image" Target="../media/image26.png"/><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image" Target="../media/image21.png"/><Relationship Id="rId5" Type="http://schemas.openxmlformats.org/officeDocument/2006/relationships/tags" Target="../tags/tag24.xml"/><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tags" Target="../tags/tag23.xml"/><Relationship Id="rId9" Type="http://schemas.openxmlformats.org/officeDocument/2006/relationships/image" Target="../media/image17.png"/><Relationship Id="rId1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tags" Target="../tags/tag29.xml"/><Relationship Id="rId7" Type="http://schemas.openxmlformats.org/officeDocument/2006/relationships/image" Target="../media/image27.pn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7.xml"/><Relationship Id="rId11" Type="http://schemas.openxmlformats.org/officeDocument/2006/relationships/image" Target="../media/image31.png"/><Relationship Id="rId5" Type="http://schemas.openxmlformats.org/officeDocument/2006/relationships/tags" Target="../tags/tag31.xml"/><Relationship Id="rId10" Type="http://schemas.openxmlformats.org/officeDocument/2006/relationships/image" Target="../media/image30.png"/><Relationship Id="rId4" Type="http://schemas.openxmlformats.org/officeDocument/2006/relationships/tags" Target="../tags/tag30.xml"/><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tags" Target="../tags/tag39.xml"/><Relationship Id="rId13" Type="http://schemas.openxmlformats.org/officeDocument/2006/relationships/image" Target="../media/image35.png"/><Relationship Id="rId18" Type="http://schemas.openxmlformats.org/officeDocument/2006/relationships/image" Target="../media/image40.png"/><Relationship Id="rId3" Type="http://schemas.openxmlformats.org/officeDocument/2006/relationships/tags" Target="../tags/tag34.xml"/><Relationship Id="rId21" Type="http://schemas.openxmlformats.org/officeDocument/2006/relationships/image" Target="../media/image43.png"/><Relationship Id="rId7" Type="http://schemas.openxmlformats.org/officeDocument/2006/relationships/tags" Target="../tags/tag38.xml"/><Relationship Id="rId12" Type="http://schemas.openxmlformats.org/officeDocument/2006/relationships/image" Target="../media/image34.png"/><Relationship Id="rId17" Type="http://schemas.openxmlformats.org/officeDocument/2006/relationships/image" Target="../media/image39.png"/><Relationship Id="rId2" Type="http://schemas.openxmlformats.org/officeDocument/2006/relationships/tags" Target="../tags/tag33.xml"/><Relationship Id="rId16" Type="http://schemas.openxmlformats.org/officeDocument/2006/relationships/image" Target="../media/image38.png"/><Relationship Id="rId20" Type="http://schemas.openxmlformats.org/officeDocument/2006/relationships/image" Target="../media/image42.png"/><Relationship Id="rId1" Type="http://schemas.openxmlformats.org/officeDocument/2006/relationships/tags" Target="../tags/tag32.xml"/><Relationship Id="rId6" Type="http://schemas.openxmlformats.org/officeDocument/2006/relationships/tags" Target="../tags/tag37.xml"/><Relationship Id="rId11" Type="http://schemas.openxmlformats.org/officeDocument/2006/relationships/slideLayout" Target="../slideLayouts/slideLayout7.xml"/><Relationship Id="rId5" Type="http://schemas.openxmlformats.org/officeDocument/2006/relationships/tags" Target="../tags/tag36.xml"/><Relationship Id="rId15" Type="http://schemas.openxmlformats.org/officeDocument/2006/relationships/image" Target="../media/image37.png"/><Relationship Id="rId10" Type="http://schemas.openxmlformats.org/officeDocument/2006/relationships/tags" Target="../tags/tag41.xml"/><Relationship Id="rId19" Type="http://schemas.openxmlformats.org/officeDocument/2006/relationships/image" Target="../media/image41.png"/><Relationship Id="rId4" Type="http://schemas.openxmlformats.org/officeDocument/2006/relationships/tags" Target="../tags/tag35.xml"/><Relationship Id="rId9" Type="http://schemas.openxmlformats.org/officeDocument/2006/relationships/tags" Target="../tags/tag40.xml"/><Relationship Id="rId14" Type="http://schemas.openxmlformats.org/officeDocument/2006/relationships/image" Target="../media/image36.png"/></Relationships>
</file>

<file path=ppt/slides/_rels/slide11.xml.rels><?xml version="1.0" encoding="UTF-8" standalone="yes"?>
<Relationships xmlns="http://schemas.openxmlformats.org/package/2006/relationships"><Relationship Id="rId8" Type="http://schemas.openxmlformats.org/officeDocument/2006/relationships/tags" Target="../tags/tag48.xml"/><Relationship Id="rId13" Type="http://schemas.openxmlformats.org/officeDocument/2006/relationships/image" Target="../media/image36.png"/><Relationship Id="rId18" Type="http://schemas.openxmlformats.org/officeDocument/2006/relationships/image" Target="../media/image42.png"/><Relationship Id="rId3" Type="http://schemas.openxmlformats.org/officeDocument/2006/relationships/tags" Target="../tags/tag43.xml"/><Relationship Id="rId21" Type="http://schemas.openxmlformats.org/officeDocument/2006/relationships/oleObject" Target="../embeddings/oleObject2.bin"/><Relationship Id="rId7" Type="http://schemas.openxmlformats.org/officeDocument/2006/relationships/tags" Target="../tags/tag47.xml"/><Relationship Id="rId12" Type="http://schemas.openxmlformats.org/officeDocument/2006/relationships/slideLayout" Target="../slideLayouts/slideLayout7.xml"/><Relationship Id="rId17" Type="http://schemas.openxmlformats.org/officeDocument/2006/relationships/image" Target="../media/image46.png"/><Relationship Id="rId2" Type="http://schemas.openxmlformats.org/officeDocument/2006/relationships/tags" Target="../tags/tag42.xml"/><Relationship Id="rId16" Type="http://schemas.openxmlformats.org/officeDocument/2006/relationships/image" Target="../media/image38.png"/><Relationship Id="rId20" Type="http://schemas.openxmlformats.org/officeDocument/2006/relationships/image" Target="../media/image44.emf"/><Relationship Id="rId1" Type="http://schemas.openxmlformats.org/officeDocument/2006/relationships/vmlDrawing" Target="../drawings/vmlDrawing1.vml"/><Relationship Id="rId6" Type="http://schemas.openxmlformats.org/officeDocument/2006/relationships/tags" Target="../tags/tag46.xml"/><Relationship Id="rId11" Type="http://schemas.openxmlformats.org/officeDocument/2006/relationships/tags" Target="../tags/tag51.xml"/><Relationship Id="rId5" Type="http://schemas.openxmlformats.org/officeDocument/2006/relationships/tags" Target="../tags/tag45.xml"/><Relationship Id="rId15" Type="http://schemas.openxmlformats.org/officeDocument/2006/relationships/image" Target="../media/image45.png"/><Relationship Id="rId10" Type="http://schemas.openxmlformats.org/officeDocument/2006/relationships/tags" Target="../tags/tag50.xml"/><Relationship Id="rId19" Type="http://schemas.openxmlformats.org/officeDocument/2006/relationships/oleObject" Target="../embeddings/oleObject1.bin"/><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image" Target="../media/image37.png"/></Relationships>
</file>

<file path=ppt/slides/_rels/slide12.xml.rels><?xml version="1.0" encoding="UTF-8" standalone="yes"?>
<Relationships xmlns="http://schemas.openxmlformats.org/package/2006/relationships"><Relationship Id="rId8" Type="http://schemas.openxmlformats.org/officeDocument/2006/relationships/tags" Target="../tags/tag59.xml"/><Relationship Id="rId13" Type="http://schemas.openxmlformats.org/officeDocument/2006/relationships/image" Target="../media/image47.png"/><Relationship Id="rId18" Type="http://schemas.openxmlformats.org/officeDocument/2006/relationships/image" Target="../media/image52.png"/><Relationship Id="rId3" Type="http://schemas.openxmlformats.org/officeDocument/2006/relationships/tags" Target="../tags/tag54.xml"/><Relationship Id="rId21" Type="http://schemas.openxmlformats.org/officeDocument/2006/relationships/image" Target="../media/image55.png"/><Relationship Id="rId7" Type="http://schemas.openxmlformats.org/officeDocument/2006/relationships/tags" Target="../tags/tag58.xml"/><Relationship Id="rId12" Type="http://schemas.openxmlformats.org/officeDocument/2006/relationships/slideLayout" Target="../slideLayouts/slideLayout7.xml"/><Relationship Id="rId17" Type="http://schemas.openxmlformats.org/officeDocument/2006/relationships/image" Target="../media/image51.png"/><Relationship Id="rId2" Type="http://schemas.openxmlformats.org/officeDocument/2006/relationships/tags" Target="../tags/tag53.xml"/><Relationship Id="rId16" Type="http://schemas.openxmlformats.org/officeDocument/2006/relationships/image" Target="../media/image50.png"/><Relationship Id="rId20" Type="http://schemas.openxmlformats.org/officeDocument/2006/relationships/image" Target="../media/image54.png"/><Relationship Id="rId1" Type="http://schemas.openxmlformats.org/officeDocument/2006/relationships/tags" Target="../tags/tag52.xml"/><Relationship Id="rId6" Type="http://schemas.openxmlformats.org/officeDocument/2006/relationships/tags" Target="../tags/tag57.xml"/><Relationship Id="rId11" Type="http://schemas.openxmlformats.org/officeDocument/2006/relationships/tags" Target="../tags/tag62.xml"/><Relationship Id="rId5" Type="http://schemas.openxmlformats.org/officeDocument/2006/relationships/tags" Target="../tags/tag56.xml"/><Relationship Id="rId15" Type="http://schemas.openxmlformats.org/officeDocument/2006/relationships/image" Target="../media/image49.png"/><Relationship Id="rId10" Type="http://schemas.openxmlformats.org/officeDocument/2006/relationships/tags" Target="../tags/tag61.xml"/><Relationship Id="rId19" Type="http://schemas.openxmlformats.org/officeDocument/2006/relationships/image" Target="../media/image53.png"/><Relationship Id="rId4" Type="http://schemas.openxmlformats.org/officeDocument/2006/relationships/tags" Target="../tags/tag55.xml"/><Relationship Id="rId9" Type="http://schemas.openxmlformats.org/officeDocument/2006/relationships/tags" Target="../tags/tag60.xml"/><Relationship Id="rId14" Type="http://schemas.openxmlformats.org/officeDocument/2006/relationships/image" Target="../media/image4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4.xml"/><Relationship Id="rId1" Type="http://schemas.openxmlformats.org/officeDocument/2006/relationships/tags" Target="../tags/tag63.xml"/><Relationship Id="rId5" Type="http://schemas.openxmlformats.org/officeDocument/2006/relationships/image" Target="../media/image57.png"/><Relationship Id="rId4" Type="http://schemas.openxmlformats.org/officeDocument/2006/relationships/image" Target="../media/image5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6.xml"/><Relationship Id="rId1" Type="http://schemas.openxmlformats.org/officeDocument/2006/relationships/tags" Target="../tags/tag65.xml"/><Relationship Id="rId5" Type="http://schemas.openxmlformats.org/officeDocument/2006/relationships/image" Target="../media/image59.png"/><Relationship Id="rId4" Type="http://schemas.openxmlformats.org/officeDocument/2006/relationships/image" Target="../media/image5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tags" Target="../tags/tag69.xml"/><Relationship Id="rId7" Type="http://schemas.openxmlformats.org/officeDocument/2006/relationships/image" Target="../media/image10.png"/><Relationship Id="rId12" Type="http://schemas.openxmlformats.org/officeDocument/2006/relationships/image" Target="../media/image64.png"/><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slideLayout" Target="../slideLayouts/slideLayout7.xml"/><Relationship Id="rId11" Type="http://schemas.openxmlformats.org/officeDocument/2006/relationships/image" Target="../media/image63.png"/><Relationship Id="rId5" Type="http://schemas.openxmlformats.org/officeDocument/2006/relationships/tags" Target="../tags/tag71.xml"/><Relationship Id="rId10" Type="http://schemas.openxmlformats.org/officeDocument/2006/relationships/image" Target="../media/image62.png"/><Relationship Id="rId4" Type="http://schemas.openxmlformats.org/officeDocument/2006/relationships/tags" Target="../tags/tag70.xml"/><Relationship Id="rId9" Type="http://schemas.openxmlformats.org/officeDocument/2006/relationships/image" Target="../media/image61.png"/></Relationships>
</file>

<file path=ppt/slides/_rels/slide1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tags" Target="../tags/tag73.xml"/><Relationship Id="rId7" Type="http://schemas.openxmlformats.org/officeDocument/2006/relationships/image" Target="../media/image60.png"/><Relationship Id="rId12" Type="http://schemas.openxmlformats.org/officeDocument/2006/relationships/image" Target="../media/image65.emf"/><Relationship Id="rId2" Type="http://schemas.openxmlformats.org/officeDocument/2006/relationships/tags" Target="../tags/tag72.xml"/><Relationship Id="rId1" Type="http://schemas.openxmlformats.org/officeDocument/2006/relationships/vmlDrawing" Target="../drawings/vmlDrawing2.vml"/><Relationship Id="rId6" Type="http://schemas.openxmlformats.org/officeDocument/2006/relationships/slideLayout" Target="../slideLayouts/slideLayout7.xml"/><Relationship Id="rId11" Type="http://schemas.openxmlformats.org/officeDocument/2006/relationships/oleObject" Target="../embeddings/oleObject3.bin"/><Relationship Id="rId5" Type="http://schemas.openxmlformats.org/officeDocument/2006/relationships/tags" Target="../tags/tag75.xml"/><Relationship Id="rId10" Type="http://schemas.openxmlformats.org/officeDocument/2006/relationships/image" Target="../media/image64.png"/><Relationship Id="rId4" Type="http://schemas.openxmlformats.org/officeDocument/2006/relationships/tags" Target="../tags/tag74.xml"/><Relationship Id="rId9" Type="http://schemas.openxmlformats.org/officeDocument/2006/relationships/image" Target="../media/image63.png"/></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7.xml"/><Relationship Id="rId13" Type="http://schemas.openxmlformats.org/officeDocument/2006/relationships/image" Target="../media/image69.png"/><Relationship Id="rId3" Type="http://schemas.openxmlformats.org/officeDocument/2006/relationships/tags" Target="../tags/tag77.xml"/><Relationship Id="rId7" Type="http://schemas.openxmlformats.org/officeDocument/2006/relationships/tags" Target="../tags/tag81.xml"/><Relationship Id="rId12" Type="http://schemas.openxmlformats.org/officeDocument/2006/relationships/image" Target="../media/image68.png"/><Relationship Id="rId2" Type="http://schemas.openxmlformats.org/officeDocument/2006/relationships/tags" Target="../tags/tag76.xml"/><Relationship Id="rId16" Type="http://schemas.openxmlformats.org/officeDocument/2006/relationships/image" Target="../media/image72.png"/><Relationship Id="rId1" Type="http://schemas.openxmlformats.org/officeDocument/2006/relationships/vmlDrawing" Target="../drawings/vmlDrawing3.vml"/><Relationship Id="rId6" Type="http://schemas.openxmlformats.org/officeDocument/2006/relationships/tags" Target="../tags/tag80.xml"/><Relationship Id="rId11" Type="http://schemas.openxmlformats.org/officeDocument/2006/relationships/image" Target="../media/image67.png"/><Relationship Id="rId5" Type="http://schemas.openxmlformats.org/officeDocument/2006/relationships/tags" Target="../tags/tag79.xml"/><Relationship Id="rId15" Type="http://schemas.openxmlformats.org/officeDocument/2006/relationships/image" Target="../media/image71.png"/><Relationship Id="rId10" Type="http://schemas.openxmlformats.org/officeDocument/2006/relationships/image" Target="../media/image66.emf"/><Relationship Id="rId4" Type="http://schemas.openxmlformats.org/officeDocument/2006/relationships/tags" Target="../tags/tag78.xml"/><Relationship Id="rId9" Type="http://schemas.openxmlformats.org/officeDocument/2006/relationships/oleObject" Target="../embeddings/oleObject4.bin"/><Relationship Id="rId14" Type="http://schemas.openxmlformats.org/officeDocument/2006/relationships/image" Target="../media/image70.png"/></Relationships>
</file>

<file path=ppt/slides/_rels/slide21.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tags" Target="../tags/tag84.xml"/><Relationship Id="rId7" Type="http://schemas.openxmlformats.org/officeDocument/2006/relationships/image" Target="../media/image63.png"/><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image" Target="../media/image73.png"/><Relationship Id="rId5" Type="http://schemas.openxmlformats.org/officeDocument/2006/relationships/image" Target="../media/image10.png"/><Relationship Id="rId4"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tags" Target="../tags/tag87.xml"/><Relationship Id="rId7" Type="http://schemas.openxmlformats.org/officeDocument/2006/relationships/image" Target="../media/image60.png"/><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image" Target="../media/image10.png"/><Relationship Id="rId5" Type="http://schemas.openxmlformats.org/officeDocument/2006/relationships/slideLayout" Target="../slideLayouts/slideLayout7.xml"/><Relationship Id="rId10" Type="http://schemas.openxmlformats.org/officeDocument/2006/relationships/image" Target="../media/image64.png"/><Relationship Id="rId4" Type="http://schemas.openxmlformats.org/officeDocument/2006/relationships/tags" Target="../tags/tag88.xml"/><Relationship Id="rId9" Type="http://schemas.openxmlformats.org/officeDocument/2006/relationships/image" Target="../media/image63.png"/></Relationships>
</file>

<file path=ppt/slides/_rels/slide2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74.png"/><Relationship Id="rId3" Type="http://schemas.openxmlformats.org/officeDocument/2006/relationships/tags" Target="../tags/tag91.xml"/><Relationship Id="rId7" Type="http://schemas.openxmlformats.org/officeDocument/2006/relationships/notesSlide" Target="../notesSlides/notesSlide1.xml"/><Relationship Id="rId12" Type="http://schemas.openxmlformats.org/officeDocument/2006/relationships/image" Target="../media/image64.png"/><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slideLayout" Target="../slideLayouts/slideLayout7.xml"/><Relationship Id="rId11" Type="http://schemas.openxmlformats.org/officeDocument/2006/relationships/image" Target="../media/image63.png"/><Relationship Id="rId5" Type="http://schemas.openxmlformats.org/officeDocument/2006/relationships/tags" Target="../tags/tag93.xml"/><Relationship Id="rId10" Type="http://schemas.openxmlformats.org/officeDocument/2006/relationships/image" Target="../media/image62.png"/><Relationship Id="rId4" Type="http://schemas.openxmlformats.org/officeDocument/2006/relationships/tags" Target="../tags/tag92.xml"/><Relationship Id="rId9" Type="http://schemas.openxmlformats.org/officeDocument/2006/relationships/image" Target="../media/image60.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94.xml"/><Relationship Id="rId4" Type="http://schemas.openxmlformats.org/officeDocument/2006/relationships/image" Target="../media/image75.png"/></Relationships>
</file>

<file path=ppt/slides/_rels/slide25.xml.rels><?xml version="1.0" encoding="UTF-8" standalone="yes"?>
<Relationships xmlns="http://schemas.openxmlformats.org/package/2006/relationships"><Relationship Id="rId8" Type="http://schemas.openxmlformats.org/officeDocument/2006/relationships/tags" Target="../tags/tag102.xml"/><Relationship Id="rId13" Type="http://schemas.openxmlformats.org/officeDocument/2006/relationships/image" Target="../media/image76.png"/><Relationship Id="rId18" Type="http://schemas.openxmlformats.org/officeDocument/2006/relationships/image" Target="../media/image81.png"/><Relationship Id="rId3" Type="http://schemas.openxmlformats.org/officeDocument/2006/relationships/tags" Target="../tags/tag97.xml"/><Relationship Id="rId21" Type="http://schemas.openxmlformats.org/officeDocument/2006/relationships/image" Target="../media/image84.png"/><Relationship Id="rId7" Type="http://schemas.openxmlformats.org/officeDocument/2006/relationships/tags" Target="../tags/tag101.xml"/><Relationship Id="rId12" Type="http://schemas.openxmlformats.org/officeDocument/2006/relationships/image" Target="../media/image10.png"/><Relationship Id="rId17" Type="http://schemas.openxmlformats.org/officeDocument/2006/relationships/image" Target="../media/image80.png"/><Relationship Id="rId2" Type="http://schemas.openxmlformats.org/officeDocument/2006/relationships/tags" Target="../tags/tag96.xml"/><Relationship Id="rId16" Type="http://schemas.openxmlformats.org/officeDocument/2006/relationships/image" Target="../media/image79.png"/><Relationship Id="rId20" Type="http://schemas.openxmlformats.org/officeDocument/2006/relationships/image" Target="../media/image83.png"/><Relationship Id="rId1" Type="http://schemas.openxmlformats.org/officeDocument/2006/relationships/tags" Target="../tags/tag95.xml"/><Relationship Id="rId6" Type="http://schemas.openxmlformats.org/officeDocument/2006/relationships/tags" Target="../tags/tag100.xml"/><Relationship Id="rId11" Type="http://schemas.openxmlformats.org/officeDocument/2006/relationships/slideLayout" Target="../slideLayouts/slideLayout7.xml"/><Relationship Id="rId5" Type="http://schemas.openxmlformats.org/officeDocument/2006/relationships/tags" Target="../tags/tag99.xml"/><Relationship Id="rId15" Type="http://schemas.openxmlformats.org/officeDocument/2006/relationships/image" Target="../media/image78.png"/><Relationship Id="rId10" Type="http://schemas.openxmlformats.org/officeDocument/2006/relationships/tags" Target="../tags/tag104.xml"/><Relationship Id="rId19" Type="http://schemas.openxmlformats.org/officeDocument/2006/relationships/image" Target="../media/image82.png"/><Relationship Id="rId4" Type="http://schemas.openxmlformats.org/officeDocument/2006/relationships/tags" Target="../tags/tag98.xml"/><Relationship Id="rId9" Type="http://schemas.openxmlformats.org/officeDocument/2006/relationships/tags" Target="../tags/tag103.xml"/><Relationship Id="rId14" Type="http://schemas.openxmlformats.org/officeDocument/2006/relationships/image" Target="../media/image77.png"/></Relationships>
</file>

<file path=ppt/slides/_rels/slide2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tags" Target="../tags/tag10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91.png"/><Relationship Id="rId3" Type="http://schemas.openxmlformats.org/officeDocument/2006/relationships/tags" Target="../tags/tag108.xml"/><Relationship Id="rId7" Type="http://schemas.openxmlformats.org/officeDocument/2006/relationships/slideLayout" Target="../slideLayouts/slideLayout7.xml"/><Relationship Id="rId12" Type="http://schemas.openxmlformats.org/officeDocument/2006/relationships/image" Target="../media/image90.png"/><Relationship Id="rId2" Type="http://schemas.openxmlformats.org/officeDocument/2006/relationships/tags" Target="../tags/tag107.xml"/><Relationship Id="rId1" Type="http://schemas.openxmlformats.org/officeDocument/2006/relationships/tags" Target="../tags/tag106.xml"/><Relationship Id="rId6" Type="http://schemas.openxmlformats.org/officeDocument/2006/relationships/tags" Target="../tags/tag111.xml"/><Relationship Id="rId11" Type="http://schemas.openxmlformats.org/officeDocument/2006/relationships/image" Target="../media/image89.png"/><Relationship Id="rId5" Type="http://schemas.openxmlformats.org/officeDocument/2006/relationships/tags" Target="../tags/tag110.xml"/><Relationship Id="rId10" Type="http://schemas.openxmlformats.org/officeDocument/2006/relationships/image" Target="../media/image88.png"/><Relationship Id="rId4" Type="http://schemas.openxmlformats.org/officeDocument/2006/relationships/tags" Target="../tags/tag109.xml"/><Relationship Id="rId9" Type="http://schemas.openxmlformats.org/officeDocument/2006/relationships/image" Target="../media/image87.png"/></Relationships>
</file>

<file path=ppt/slides/_rels/slide30.xml.rels><?xml version="1.0" encoding="UTF-8" standalone="yes"?>
<Relationships xmlns="http://schemas.openxmlformats.org/package/2006/relationships"><Relationship Id="rId8" Type="http://schemas.openxmlformats.org/officeDocument/2006/relationships/tags" Target="../tags/tag119.xml"/><Relationship Id="rId13" Type="http://schemas.openxmlformats.org/officeDocument/2006/relationships/image" Target="../media/image92.emf"/><Relationship Id="rId18" Type="http://schemas.openxmlformats.org/officeDocument/2006/relationships/image" Target="../media/image97.png"/><Relationship Id="rId3" Type="http://schemas.openxmlformats.org/officeDocument/2006/relationships/tags" Target="../tags/tag114.xml"/><Relationship Id="rId21" Type="http://schemas.openxmlformats.org/officeDocument/2006/relationships/image" Target="../media/image100.png"/><Relationship Id="rId7" Type="http://schemas.openxmlformats.org/officeDocument/2006/relationships/tags" Target="../tags/tag118.xml"/><Relationship Id="rId12" Type="http://schemas.openxmlformats.org/officeDocument/2006/relationships/slideLayout" Target="../slideLayouts/slideLayout7.xml"/><Relationship Id="rId17" Type="http://schemas.openxmlformats.org/officeDocument/2006/relationships/image" Target="../media/image96.png"/><Relationship Id="rId2" Type="http://schemas.openxmlformats.org/officeDocument/2006/relationships/tags" Target="../tags/tag113.xml"/><Relationship Id="rId16" Type="http://schemas.openxmlformats.org/officeDocument/2006/relationships/image" Target="../media/image95.png"/><Relationship Id="rId20" Type="http://schemas.openxmlformats.org/officeDocument/2006/relationships/image" Target="../media/image99.png"/><Relationship Id="rId1" Type="http://schemas.openxmlformats.org/officeDocument/2006/relationships/tags" Target="../tags/tag112.xml"/><Relationship Id="rId6" Type="http://schemas.openxmlformats.org/officeDocument/2006/relationships/tags" Target="../tags/tag117.xml"/><Relationship Id="rId11" Type="http://schemas.openxmlformats.org/officeDocument/2006/relationships/tags" Target="../tags/tag122.xml"/><Relationship Id="rId5" Type="http://schemas.openxmlformats.org/officeDocument/2006/relationships/tags" Target="../tags/tag116.xml"/><Relationship Id="rId15" Type="http://schemas.openxmlformats.org/officeDocument/2006/relationships/image" Target="../media/image94.png"/><Relationship Id="rId23" Type="http://schemas.openxmlformats.org/officeDocument/2006/relationships/image" Target="../media/image102.png"/><Relationship Id="rId10" Type="http://schemas.openxmlformats.org/officeDocument/2006/relationships/tags" Target="../tags/tag121.xml"/><Relationship Id="rId19" Type="http://schemas.openxmlformats.org/officeDocument/2006/relationships/image" Target="../media/image98.png"/><Relationship Id="rId4" Type="http://schemas.openxmlformats.org/officeDocument/2006/relationships/tags" Target="../tags/tag115.xml"/><Relationship Id="rId9" Type="http://schemas.openxmlformats.org/officeDocument/2006/relationships/tags" Target="../tags/tag120.xml"/><Relationship Id="rId14" Type="http://schemas.openxmlformats.org/officeDocument/2006/relationships/image" Target="../media/image93.png"/><Relationship Id="rId22" Type="http://schemas.openxmlformats.org/officeDocument/2006/relationships/image" Target="../media/image101.png"/></Relationships>
</file>

<file path=ppt/slides/_rels/slide31.xml.rels><?xml version="1.0" encoding="UTF-8" standalone="yes"?>
<Relationships xmlns="http://schemas.openxmlformats.org/package/2006/relationships"><Relationship Id="rId8" Type="http://schemas.openxmlformats.org/officeDocument/2006/relationships/tags" Target="../tags/tag130.xml"/><Relationship Id="rId13" Type="http://schemas.openxmlformats.org/officeDocument/2006/relationships/image" Target="../media/image103.emf"/><Relationship Id="rId18" Type="http://schemas.openxmlformats.org/officeDocument/2006/relationships/image" Target="../media/image107.emf"/><Relationship Id="rId3" Type="http://schemas.openxmlformats.org/officeDocument/2006/relationships/tags" Target="../tags/tag125.xml"/><Relationship Id="rId21" Type="http://schemas.openxmlformats.org/officeDocument/2006/relationships/image" Target="../media/image99.png"/><Relationship Id="rId7" Type="http://schemas.openxmlformats.org/officeDocument/2006/relationships/tags" Target="../tags/tag129.xml"/><Relationship Id="rId12" Type="http://schemas.openxmlformats.org/officeDocument/2006/relationships/slideLayout" Target="../slideLayouts/slideLayout7.xml"/><Relationship Id="rId17" Type="http://schemas.openxmlformats.org/officeDocument/2006/relationships/image" Target="../media/image106.emf"/><Relationship Id="rId2" Type="http://schemas.openxmlformats.org/officeDocument/2006/relationships/tags" Target="../tags/tag124.xml"/><Relationship Id="rId16" Type="http://schemas.openxmlformats.org/officeDocument/2006/relationships/image" Target="../media/image105.emf"/><Relationship Id="rId20" Type="http://schemas.openxmlformats.org/officeDocument/2006/relationships/image" Target="../media/image102.png"/><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tags" Target="../tags/tag133.xml"/><Relationship Id="rId5" Type="http://schemas.openxmlformats.org/officeDocument/2006/relationships/tags" Target="../tags/tag127.xml"/><Relationship Id="rId15" Type="http://schemas.openxmlformats.org/officeDocument/2006/relationships/image" Target="../media/image104.emf"/><Relationship Id="rId23" Type="http://schemas.openxmlformats.org/officeDocument/2006/relationships/image" Target="../media/image101.png"/><Relationship Id="rId10" Type="http://schemas.openxmlformats.org/officeDocument/2006/relationships/tags" Target="../tags/tag132.xml"/><Relationship Id="rId19" Type="http://schemas.openxmlformats.org/officeDocument/2006/relationships/image" Target="../media/image108.emf"/><Relationship Id="rId4" Type="http://schemas.openxmlformats.org/officeDocument/2006/relationships/tags" Target="../tags/tag126.xml"/><Relationship Id="rId9" Type="http://schemas.openxmlformats.org/officeDocument/2006/relationships/tags" Target="../tags/tag131.xml"/><Relationship Id="rId14" Type="http://schemas.openxmlformats.org/officeDocument/2006/relationships/image" Target="../media/image92.emf"/><Relationship Id="rId22" Type="http://schemas.openxmlformats.org/officeDocument/2006/relationships/image" Target="../media/image100.png"/></Relationships>
</file>

<file path=ppt/slides/_rels/slide32.xml.rels><?xml version="1.0" encoding="UTF-8" standalone="yes"?>
<Relationships xmlns="http://schemas.openxmlformats.org/package/2006/relationships"><Relationship Id="rId8" Type="http://schemas.openxmlformats.org/officeDocument/2006/relationships/tags" Target="../tags/tag140.xml"/><Relationship Id="rId13" Type="http://schemas.openxmlformats.org/officeDocument/2006/relationships/tags" Target="../tags/tag145.xml"/><Relationship Id="rId18" Type="http://schemas.openxmlformats.org/officeDocument/2006/relationships/image" Target="../media/image63.png"/><Relationship Id="rId26" Type="http://schemas.openxmlformats.org/officeDocument/2006/relationships/image" Target="../media/image116.png"/><Relationship Id="rId3" Type="http://schemas.openxmlformats.org/officeDocument/2006/relationships/tags" Target="../tags/tag135.xml"/><Relationship Id="rId21" Type="http://schemas.openxmlformats.org/officeDocument/2006/relationships/image" Target="../media/image111.png"/><Relationship Id="rId7" Type="http://schemas.openxmlformats.org/officeDocument/2006/relationships/tags" Target="../tags/tag139.xml"/><Relationship Id="rId12" Type="http://schemas.openxmlformats.org/officeDocument/2006/relationships/tags" Target="../tags/tag144.xml"/><Relationship Id="rId17" Type="http://schemas.openxmlformats.org/officeDocument/2006/relationships/image" Target="../media/image62.png"/><Relationship Id="rId25" Type="http://schemas.openxmlformats.org/officeDocument/2006/relationships/image" Target="../media/image115.png"/><Relationship Id="rId2" Type="http://schemas.openxmlformats.org/officeDocument/2006/relationships/tags" Target="../tags/tag134.xml"/><Relationship Id="rId16" Type="http://schemas.openxmlformats.org/officeDocument/2006/relationships/image" Target="../media/image109.emf"/><Relationship Id="rId20" Type="http://schemas.openxmlformats.org/officeDocument/2006/relationships/image" Target="../media/image110.png"/><Relationship Id="rId1" Type="http://schemas.openxmlformats.org/officeDocument/2006/relationships/vmlDrawing" Target="../drawings/vmlDrawing4.vml"/><Relationship Id="rId6" Type="http://schemas.openxmlformats.org/officeDocument/2006/relationships/tags" Target="../tags/tag138.xml"/><Relationship Id="rId11" Type="http://schemas.openxmlformats.org/officeDocument/2006/relationships/tags" Target="../tags/tag143.xml"/><Relationship Id="rId24" Type="http://schemas.openxmlformats.org/officeDocument/2006/relationships/image" Target="../media/image114.png"/><Relationship Id="rId5" Type="http://schemas.openxmlformats.org/officeDocument/2006/relationships/tags" Target="../tags/tag137.xml"/><Relationship Id="rId15" Type="http://schemas.openxmlformats.org/officeDocument/2006/relationships/oleObject" Target="../embeddings/oleObject5.bin"/><Relationship Id="rId23" Type="http://schemas.openxmlformats.org/officeDocument/2006/relationships/image" Target="../media/image113.png"/><Relationship Id="rId28" Type="http://schemas.openxmlformats.org/officeDocument/2006/relationships/image" Target="../media/image100.png"/><Relationship Id="rId10" Type="http://schemas.openxmlformats.org/officeDocument/2006/relationships/tags" Target="../tags/tag142.xml"/><Relationship Id="rId19" Type="http://schemas.openxmlformats.org/officeDocument/2006/relationships/image" Target="../media/image64.png"/><Relationship Id="rId4" Type="http://schemas.openxmlformats.org/officeDocument/2006/relationships/tags" Target="../tags/tag136.xml"/><Relationship Id="rId9" Type="http://schemas.openxmlformats.org/officeDocument/2006/relationships/tags" Target="../tags/tag141.xml"/><Relationship Id="rId14" Type="http://schemas.openxmlformats.org/officeDocument/2006/relationships/slideLayout" Target="../slideLayouts/slideLayout7.xml"/><Relationship Id="rId22" Type="http://schemas.openxmlformats.org/officeDocument/2006/relationships/image" Target="../media/image112.png"/><Relationship Id="rId27" Type="http://schemas.openxmlformats.org/officeDocument/2006/relationships/image" Target="../media/image11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79837" y="641600"/>
            <a:ext cx="3632469" cy="400110"/>
          </a:xfrm>
          <a:prstGeom prst="rect">
            <a:avLst/>
          </a:prstGeom>
          <a:noFill/>
        </p:spPr>
        <p:txBody>
          <a:bodyPr wrap="none" rtlCol="0">
            <a:spAutoFit/>
          </a:bodyPr>
          <a:lstStyle/>
          <a:p>
            <a:r>
              <a:rPr lang="en-US" sz="2000" b="1" dirty="0" smtClean="0">
                <a:solidFill>
                  <a:srgbClr val="0000FF"/>
                </a:solidFill>
              </a:rPr>
              <a:t>SUPERPOSITION OF WAVES</a:t>
            </a:r>
            <a:endParaRPr lang="en-US" sz="2000" b="1" dirty="0">
              <a:solidFill>
                <a:srgbClr val="0000FF"/>
              </a:solidFill>
            </a:endParaRPr>
          </a:p>
        </p:txBody>
      </p:sp>
      <p:sp>
        <p:nvSpPr>
          <p:cNvPr id="3" name="TextBox 2"/>
          <p:cNvSpPr txBox="1"/>
          <p:nvPr/>
        </p:nvSpPr>
        <p:spPr>
          <a:xfrm>
            <a:off x="1215483" y="1728439"/>
            <a:ext cx="9857678" cy="2246769"/>
          </a:xfrm>
          <a:prstGeom prst="rect">
            <a:avLst/>
          </a:prstGeom>
          <a:noFill/>
        </p:spPr>
        <p:txBody>
          <a:bodyPr wrap="square" rtlCol="0">
            <a:spAutoFit/>
          </a:bodyPr>
          <a:lstStyle/>
          <a:p>
            <a:r>
              <a:rPr lang="en-US" sz="2000" dirty="0" smtClean="0"/>
              <a:t>Plane waves</a:t>
            </a:r>
          </a:p>
          <a:p>
            <a:endParaRPr lang="en-US" sz="2000" dirty="0" smtClean="0"/>
          </a:p>
          <a:p>
            <a:r>
              <a:rPr lang="en-US" sz="2000" dirty="0" smtClean="0"/>
              <a:t>Spherical waves</a:t>
            </a:r>
          </a:p>
          <a:p>
            <a:endParaRPr lang="en-US" sz="2000" dirty="0"/>
          </a:p>
          <a:p>
            <a:r>
              <a:rPr lang="en-US" sz="2000" dirty="0" smtClean="0"/>
              <a:t>Superposition</a:t>
            </a:r>
          </a:p>
          <a:p>
            <a:endParaRPr lang="en-US" sz="2000" dirty="0"/>
          </a:p>
          <a:p>
            <a:endParaRPr lang="en-US" sz="2000" dirty="0"/>
          </a:p>
        </p:txBody>
      </p:sp>
    </p:spTree>
    <p:extLst>
      <p:ext uri="{BB962C8B-B14F-4D97-AF65-F5344CB8AC3E}">
        <p14:creationId xmlns:p14="http://schemas.microsoft.com/office/powerpoint/2010/main" val="1019626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5027613" y="346075"/>
            <a:ext cx="21097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sz="1600">
                <a:solidFill>
                  <a:schemeClr val="tx1"/>
                </a:solidFill>
                <a:latin typeface="Times New Roman" panose="02020603050405020304" pitchFamily="18" charset="0"/>
                <a:cs typeface="Times New Roman" panose="02020603050405020304" pitchFamily="18" charset="0"/>
              </a:defRPr>
            </a:lvl1pPr>
            <a:lvl2pPr marL="800100" indent="-342900">
              <a:defRPr sz="1600">
                <a:solidFill>
                  <a:schemeClr val="tx1"/>
                </a:solidFill>
                <a:latin typeface="Times New Roman" panose="02020603050405020304" pitchFamily="18" charset="0"/>
                <a:cs typeface="Times New Roman" panose="02020603050405020304" pitchFamily="18" charset="0"/>
              </a:defRPr>
            </a:lvl2pPr>
            <a:lvl3pPr marL="1257300" indent="-342900">
              <a:defRPr sz="1600">
                <a:solidFill>
                  <a:schemeClr val="tx1"/>
                </a:solidFill>
                <a:latin typeface="Times New Roman" panose="02020603050405020304" pitchFamily="18" charset="0"/>
                <a:cs typeface="Times New Roman" panose="02020603050405020304" pitchFamily="18" charset="0"/>
              </a:defRPr>
            </a:lvl3pPr>
            <a:lvl4pPr marL="1714500" indent="-342900">
              <a:defRPr sz="1600">
                <a:solidFill>
                  <a:schemeClr val="tx1"/>
                </a:solidFill>
                <a:latin typeface="Times New Roman" panose="02020603050405020304" pitchFamily="18" charset="0"/>
                <a:cs typeface="Times New Roman" panose="02020603050405020304" pitchFamily="18" charset="0"/>
              </a:defRPr>
            </a:lvl4pPr>
            <a:lvl5pPr marL="2171700" indent="-342900">
              <a:defRPr sz="1600">
                <a:solidFill>
                  <a:schemeClr val="tx1"/>
                </a:solidFill>
                <a:latin typeface="Times New Roman" panose="02020603050405020304" pitchFamily="18" charset="0"/>
                <a:cs typeface="Times New Roman" panose="02020603050405020304" pitchFamily="18" charset="0"/>
              </a:defRPr>
            </a:lvl5pPr>
            <a:lvl6pPr marL="2628900" indent="-342900" eaLnBrk="0" fontAlgn="base" hangingPunct="0">
              <a:spcBef>
                <a:spcPct val="0"/>
              </a:spcBef>
              <a:spcAft>
                <a:spcPct val="0"/>
              </a:spcAft>
              <a:defRPr sz="1600">
                <a:solidFill>
                  <a:schemeClr val="tx1"/>
                </a:solidFill>
                <a:latin typeface="Times New Roman" panose="02020603050405020304" pitchFamily="18" charset="0"/>
                <a:cs typeface="Times New Roman" panose="02020603050405020304" pitchFamily="18" charset="0"/>
              </a:defRPr>
            </a:lvl6pPr>
            <a:lvl7pPr marL="3086100" indent="-342900" eaLnBrk="0" fontAlgn="base" hangingPunct="0">
              <a:spcBef>
                <a:spcPct val="0"/>
              </a:spcBef>
              <a:spcAft>
                <a:spcPct val="0"/>
              </a:spcAft>
              <a:defRPr sz="1600">
                <a:solidFill>
                  <a:schemeClr val="tx1"/>
                </a:solidFill>
                <a:latin typeface="Times New Roman" panose="02020603050405020304" pitchFamily="18" charset="0"/>
                <a:cs typeface="Times New Roman" panose="02020603050405020304" pitchFamily="18" charset="0"/>
              </a:defRPr>
            </a:lvl7pPr>
            <a:lvl8pPr marL="3543300" indent="-342900" eaLnBrk="0" fontAlgn="base" hangingPunct="0">
              <a:spcBef>
                <a:spcPct val="0"/>
              </a:spcBef>
              <a:spcAft>
                <a:spcPct val="0"/>
              </a:spcAft>
              <a:defRPr sz="1600">
                <a:solidFill>
                  <a:schemeClr val="tx1"/>
                </a:solidFill>
                <a:latin typeface="Times New Roman" panose="02020603050405020304" pitchFamily="18" charset="0"/>
                <a:cs typeface="Times New Roman" panose="02020603050405020304" pitchFamily="18" charset="0"/>
              </a:defRPr>
            </a:lvl8pPr>
            <a:lvl9pPr marL="4000500" indent="-342900" eaLnBrk="0" fontAlgn="base" hangingPunct="0">
              <a:spcBef>
                <a:spcPct val="0"/>
              </a:spcBef>
              <a:spcAft>
                <a:spcPct val="0"/>
              </a:spcAft>
              <a:defRPr sz="1600">
                <a:solidFill>
                  <a:schemeClr val="tx1"/>
                </a:solidFill>
                <a:latin typeface="Times New Roman" panose="02020603050405020304" pitchFamily="18" charset="0"/>
                <a:cs typeface="Times New Roman" panose="02020603050405020304" pitchFamily="18" charset="0"/>
              </a:defRPr>
            </a:lvl9pPr>
          </a:lstStyle>
          <a:p>
            <a:pPr eaLnBrk="1" hangingPunct="1">
              <a:buFontTx/>
              <a:buAutoNum type="arabicPeriod"/>
            </a:pPr>
            <a:r>
              <a:rPr lang="en-US" altLang="en-US" sz="2400" b="1">
                <a:cs typeface="Arial" panose="020B0604020202020204" pitchFamily="34" charset="0"/>
              </a:rPr>
              <a:t>Plane waves</a:t>
            </a:r>
            <a:endParaRPr lang="fr-FR" altLang="en-US" sz="2400" b="1">
              <a:cs typeface="Arial" panose="020B0604020202020204" pitchFamily="34" charset="0"/>
            </a:endParaRPr>
          </a:p>
        </p:txBody>
      </p:sp>
      <p:pic>
        <p:nvPicPr>
          <p:cNvPr id="32771" name="Picture 3" descr="txp_fi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1033463" y="539750"/>
            <a:ext cx="2814637" cy="776288"/>
          </a:xfrm>
          <a:prstGeom prst="rect">
            <a:avLst/>
          </a:prstGeom>
          <a:noFill/>
          <a:ln>
            <a:noFill/>
          </a:ln>
          <a:effectLst/>
          <a:extLst>
            <a:ext uri="{909E8E84-426E-40DD-AFC4-6F175D3DCCD1}">
              <a14:hiddenFill xmlns:a14="http://schemas.microsoft.com/office/drawing/2010/main">
                <a:solidFill>
                  <a:srgbClr val="FBDF5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969696"/>
                  </a:outerShdw>
                </a:effectLst>
              </a14:hiddenEffects>
            </a:ext>
          </a:extLst>
        </p:spPr>
      </p:pic>
      <p:pic>
        <p:nvPicPr>
          <p:cNvPr id="32772" name="Picture 4" descr="txp_fig"/>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3078163" y="1644650"/>
            <a:ext cx="4656137" cy="757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3" name="Text Box 5"/>
          <p:cNvSpPr txBox="1">
            <a:spLocks noChangeArrowheads="1"/>
          </p:cNvSpPr>
          <p:nvPr/>
        </p:nvSpPr>
        <p:spPr bwMode="auto">
          <a:xfrm>
            <a:off x="1501775" y="1903413"/>
            <a:ext cx="13874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Solution of:</a:t>
            </a:r>
            <a:endParaRPr lang="fr-FR" altLang="en-US" sz="2000">
              <a:latin typeface="Times New Roman" panose="02020603050405020304" pitchFamily="18" charset="0"/>
            </a:endParaRPr>
          </a:p>
        </p:txBody>
      </p:sp>
      <p:sp>
        <p:nvSpPr>
          <p:cNvPr id="32774" name="Text Box 6"/>
          <p:cNvSpPr txBox="1">
            <a:spLocks noChangeArrowheads="1"/>
          </p:cNvSpPr>
          <p:nvPr/>
        </p:nvSpPr>
        <p:spPr bwMode="auto">
          <a:xfrm>
            <a:off x="1443038" y="2714625"/>
            <a:ext cx="12668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Substitute:</a:t>
            </a:r>
            <a:endParaRPr lang="fr-FR" altLang="en-US" sz="2000">
              <a:latin typeface="Times New Roman" panose="02020603050405020304" pitchFamily="18" charset="0"/>
            </a:endParaRPr>
          </a:p>
        </p:txBody>
      </p:sp>
      <p:pic>
        <p:nvPicPr>
          <p:cNvPr id="32775" name="Picture 7" descr="txp_fig"/>
          <p:cNvPicPr>
            <a:picLocks noChangeAspect="1" noChangeArrowheads="1"/>
          </p:cNvPicPr>
          <p:nvPr>
            <p:custDataLst>
              <p:tags r:id="rId3"/>
            </p:custDataLst>
          </p:nvPr>
        </p:nvPicPr>
        <p:blipFill>
          <a:blip r:embed="rId9">
            <a:extLst>
              <a:ext uri="{28A0092B-C50C-407E-A947-70E740481C1C}">
                <a14:useLocalDpi xmlns:a14="http://schemas.microsoft.com/office/drawing/2010/main" val="0"/>
              </a:ext>
            </a:extLst>
          </a:blip>
          <a:srcRect/>
          <a:stretch>
            <a:fillRect/>
          </a:stretch>
        </p:blipFill>
        <p:spPr bwMode="auto">
          <a:xfrm>
            <a:off x="3186113" y="2452688"/>
            <a:ext cx="4230687" cy="83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6" name="Picture 8" descr="txp_fig"/>
          <p:cNvPicPr>
            <a:picLocks noChangeAspect="1" noChangeArrowheads="1"/>
          </p:cNvPicPr>
          <p:nvPr>
            <p:custDataLst>
              <p:tags r:id="rId4"/>
            </p:custDataLst>
          </p:nvPr>
        </p:nvPicPr>
        <p:blipFill>
          <a:blip r:embed="rId10">
            <a:extLst>
              <a:ext uri="{28A0092B-C50C-407E-A947-70E740481C1C}">
                <a14:useLocalDpi xmlns:a14="http://schemas.microsoft.com/office/drawing/2010/main" val="0"/>
              </a:ext>
            </a:extLst>
          </a:blip>
          <a:srcRect/>
          <a:stretch>
            <a:fillRect/>
          </a:stretch>
        </p:blipFill>
        <p:spPr bwMode="auto">
          <a:xfrm>
            <a:off x="7672388" y="1130300"/>
            <a:ext cx="2401887" cy="649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3" name="Text Box 9"/>
          <p:cNvSpPr txBox="1">
            <a:spLocks noChangeArrowheads="1"/>
          </p:cNvSpPr>
          <p:nvPr/>
        </p:nvSpPr>
        <p:spPr bwMode="auto">
          <a:xfrm>
            <a:off x="1747838" y="3589338"/>
            <a:ext cx="5965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Surfaces of constant phase perpendicular to the vector  </a:t>
            </a:r>
            <a:r>
              <a:rPr lang="en-US" altLang="en-US" sz="2400" b="1">
                <a:latin typeface="Times New Roman" panose="02020603050405020304" pitchFamily="18" charset="0"/>
              </a:rPr>
              <a:t>k</a:t>
            </a:r>
            <a:endParaRPr lang="fr-FR" altLang="en-US" sz="2000">
              <a:latin typeface="Times New Roman" panose="02020603050405020304" pitchFamily="18" charset="0"/>
            </a:endParaRPr>
          </a:p>
        </p:txBody>
      </p:sp>
      <p:sp>
        <p:nvSpPr>
          <p:cNvPr id="26634" name="Text Box 10"/>
          <p:cNvSpPr txBox="1">
            <a:spLocks noChangeArrowheads="1"/>
          </p:cNvSpPr>
          <p:nvPr/>
        </p:nvSpPr>
        <p:spPr bwMode="auto">
          <a:xfrm>
            <a:off x="1835150" y="4481513"/>
            <a:ext cx="27765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Relation between k and </a:t>
            </a:r>
            <a:r>
              <a:rPr lang="en-US" altLang="en-US" sz="2000">
                <a:latin typeface="Symbol" panose="05050102010706020507" pitchFamily="18" charset="2"/>
              </a:rPr>
              <a:t>l</a:t>
            </a:r>
            <a:endParaRPr lang="fr-FR" altLang="en-US" sz="2000">
              <a:latin typeface="Times New Roman" panose="02020603050405020304" pitchFamily="18" charset="0"/>
            </a:endParaRPr>
          </a:p>
        </p:txBody>
      </p:sp>
      <p:pic>
        <p:nvPicPr>
          <p:cNvPr id="26635" name="Picture 11" descr="txp_fig"/>
          <p:cNvPicPr>
            <a:picLocks noChangeAspect="1" noChangeArrowheads="1"/>
          </p:cNvPicPr>
          <p:nvPr>
            <p:custDataLst>
              <p:tags r:id="rId5"/>
            </p:custDataLst>
          </p:nvPr>
        </p:nvPicPr>
        <p:blipFill>
          <a:blip r:embed="rId11">
            <a:extLst>
              <a:ext uri="{28A0092B-C50C-407E-A947-70E740481C1C}">
                <a14:useLocalDpi xmlns:a14="http://schemas.microsoft.com/office/drawing/2010/main" val="0"/>
              </a:ext>
            </a:extLst>
          </a:blip>
          <a:srcRect/>
          <a:stretch>
            <a:fillRect/>
          </a:stretch>
        </p:blipFill>
        <p:spPr bwMode="auto">
          <a:xfrm>
            <a:off x="5145088" y="4456113"/>
            <a:ext cx="3668712"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6" name="Text Box 12"/>
          <p:cNvSpPr txBox="1">
            <a:spLocks noChangeArrowheads="1"/>
          </p:cNvSpPr>
          <p:nvPr/>
        </p:nvSpPr>
        <p:spPr bwMode="auto">
          <a:xfrm>
            <a:off x="1473200" y="5183188"/>
            <a:ext cx="34353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At t = cst, the field repeats itself</a:t>
            </a:r>
          </a:p>
          <a:p>
            <a:pPr eaLnBrk="1" hangingPunct="1">
              <a:spcBef>
                <a:spcPct val="0"/>
              </a:spcBef>
              <a:buFontTx/>
              <a:buNone/>
            </a:pPr>
            <a:r>
              <a:rPr lang="en-US" altLang="en-US" sz="2000">
                <a:latin typeface="Times New Roman" panose="02020603050405020304" pitchFamily="18" charset="0"/>
              </a:rPr>
              <a:t>after </a:t>
            </a:r>
            <a:r>
              <a:rPr lang="en-US" altLang="en-US" sz="2000">
                <a:latin typeface="Symbol" panose="05050102010706020507" pitchFamily="18" charset="2"/>
              </a:rPr>
              <a:t>l</a:t>
            </a:r>
            <a:endParaRPr lang="fr-FR" altLang="en-US" sz="2000">
              <a:latin typeface="Times New Roman" panose="02020603050405020304" pitchFamily="18" charset="0"/>
            </a:endParaRPr>
          </a:p>
        </p:txBody>
      </p:sp>
    </p:spTree>
    <p:extLst>
      <p:ext uri="{BB962C8B-B14F-4D97-AF65-F5344CB8AC3E}">
        <p14:creationId xmlns:p14="http://schemas.microsoft.com/office/powerpoint/2010/main" val="1867320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33"/>
                                        </p:tgtEl>
                                        <p:attrNameLst>
                                          <p:attrName>style.visibility</p:attrName>
                                        </p:attrNameLst>
                                      </p:cBhvr>
                                      <p:to>
                                        <p:strVal val="visible"/>
                                      </p:to>
                                    </p:set>
                                    <p:animEffect transition="in" filter="wipe(left)">
                                      <p:cBhvr>
                                        <p:cTn id="7" dur="500"/>
                                        <p:tgtEl>
                                          <p:spTgt spid="2663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634"/>
                                        </p:tgtEl>
                                        <p:attrNameLst>
                                          <p:attrName>style.visibility</p:attrName>
                                        </p:attrNameLst>
                                      </p:cBhvr>
                                      <p:to>
                                        <p:strVal val="visible"/>
                                      </p:to>
                                    </p:set>
                                    <p:animEffect transition="in" filter="wipe(left)">
                                      <p:cBhvr>
                                        <p:cTn id="12" dur="500"/>
                                        <p:tgtEl>
                                          <p:spTgt spid="266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636"/>
                                        </p:tgtEl>
                                        <p:attrNameLst>
                                          <p:attrName>style.visibility</p:attrName>
                                        </p:attrNameLst>
                                      </p:cBhvr>
                                      <p:to>
                                        <p:strVal val="visible"/>
                                      </p:to>
                                    </p:set>
                                    <p:animEffect transition="in" filter="wipe(left)">
                                      <p:cBhvr>
                                        <p:cTn id="17" dur="500"/>
                                        <p:tgtEl>
                                          <p:spTgt spid="266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6635"/>
                                        </p:tgtEl>
                                        <p:attrNameLst>
                                          <p:attrName>style.visibility</p:attrName>
                                        </p:attrNameLst>
                                      </p:cBhvr>
                                      <p:to>
                                        <p:strVal val="visible"/>
                                      </p:to>
                                    </p:set>
                                    <p:animEffect transition="in" filter="wipe(left)">
                                      <p:cBhvr>
                                        <p:cTn id="22" dur="500"/>
                                        <p:tgtEl>
                                          <p:spTgt spid="26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3" grpId="0"/>
      <p:bldP spid="26634" grpId="0"/>
      <p:bldP spid="2663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4756150" y="57150"/>
            <a:ext cx="2579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2. Spherical waves</a:t>
            </a:r>
          </a:p>
        </p:txBody>
      </p:sp>
      <p:pic>
        <p:nvPicPr>
          <p:cNvPr id="33795" name="Picture 4" descr="txp_fig"/>
          <p:cNvPicPr>
            <a:picLocks noChangeAspect="1" noChangeArrowheads="1"/>
          </p:cNvPicPr>
          <p:nvPr>
            <p:custDataLst>
              <p:tags r:id="rId1"/>
            </p:custDataLst>
          </p:nvPr>
        </p:nvPicPr>
        <p:blipFill>
          <a:blip r:embed="rId8">
            <a:extLst>
              <a:ext uri="{28A0092B-C50C-407E-A947-70E740481C1C}">
                <a14:useLocalDpi xmlns:a14="http://schemas.microsoft.com/office/drawing/2010/main" val="0"/>
              </a:ext>
            </a:extLst>
          </a:blip>
          <a:srcRect/>
          <a:stretch>
            <a:fillRect/>
          </a:stretch>
        </p:blipFill>
        <p:spPr bwMode="auto">
          <a:xfrm>
            <a:off x="4241800" y="836613"/>
            <a:ext cx="2401888" cy="64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6" name="Text Box 5"/>
          <p:cNvSpPr txBox="1">
            <a:spLocks noChangeArrowheads="1"/>
          </p:cNvSpPr>
          <p:nvPr/>
        </p:nvSpPr>
        <p:spPr bwMode="auto">
          <a:xfrm>
            <a:off x="1335088" y="884238"/>
            <a:ext cx="17827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Wave equation:</a:t>
            </a:r>
            <a:endParaRPr lang="fr-FR" altLang="en-US" sz="2000">
              <a:latin typeface="Times New Roman" panose="02020603050405020304" pitchFamily="18" charset="0"/>
            </a:endParaRPr>
          </a:p>
        </p:txBody>
      </p:sp>
      <p:sp>
        <p:nvSpPr>
          <p:cNvPr id="33797" name="Text Box 6"/>
          <p:cNvSpPr txBox="1">
            <a:spLocks noChangeArrowheads="1"/>
          </p:cNvSpPr>
          <p:nvPr/>
        </p:nvSpPr>
        <p:spPr bwMode="auto">
          <a:xfrm>
            <a:off x="1292225" y="1595438"/>
            <a:ext cx="64389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Write in spherical coordinates, assuming spherical symmetry:</a:t>
            </a:r>
            <a:endParaRPr lang="fr-FR" altLang="en-US" sz="2000">
              <a:latin typeface="Times New Roman" panose="02020603050405020304" pitchFamily="18" charset="0"/>
            </a:endParaRPr>
          </a:p>
        </p:txBody>
      </p:sp>
      <p:pic>
        <p:nvPicPr>
          <p:cNvPr id="29703" name="Picture 7" descr="txp_fig"/>
          <p:cNvPicPr>
            <a:picLocks noChangeAspect="1" noChangeArrowheads="1"/>
          </p:cNvPicPr>
          <p:nvPr>
            <p:custDataLst>
              <p:tags r:id="rId2"/>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5783263" y="2328863"/>
            <a:ext cx="3132137"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4" name="Picture 8" descr="txp_fig"/>
          <p:cNvPicPr>
            <a:picLocks noChangeAspect="1" noChangeArrowheads="1"/>
          </p:cNvPicPr>
          <p:nvPr>
            <p:custDataLst>
              <p:tags r:id="rId3"/>
            </p:custDataLst>
          </p:nvPr>
        </p:nvPicPr>
        <p:blipFill>
          <a:blip r:embed="rId10">
            <a:extLst>
              <a:ext uri="{28A0092B-C50C-407E-A947-70E740481C1C}">
                <a14:useLocalDpi xmlns:a14="http://schemas.microsoft.com/office/drawing/2010/main" val="0"/>
              </a:ext>
            </a:extLst>
          </a:blip>
          <a:srcRect/>
          <a:stretch>
            <a:fillRect/>
          </a:stretch>
        </p:blipFill>
        <p:spPr bwMode="auto">
          <a:xfrm>
            <a:off x="5740400" y="4575175"/>
            <a:ext cx="3389313" cy="89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5" name="Picture 9" descr="txp_fig"/>
          <p:cNvPicPr>
            <a:picLocks noChangeAspect="1" noChangeArrowheads="1"/>
          </p:cNvPicPr>
          <p:nvPr>
            <p:custDataLst>
              <p:tags r:id="rId4"/>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5661025" y="3525838"/>
            <a:ext cx="3370263"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6" name="Picture 10" descr="txp_fig"/>
          <p:cNvPicPr>
            <a:picLocks noChangeAspect="1" noChangeArrowheads="1"/>
          </p:cNvPicPr>
          <p:nvPr>
            <p:custDataLst>
              <p:tags r:id="rId5"/>
            </p:custDataLst>
          </p:nvPr>
        </p:nvPicPr>
        <p:blipFill>
          <a:blip r:embed="rId12">
            <a:extLst>
              <a:ext uri="{28A0092B-C50C-407E-A947-70E740481C1C}">
                <a14:useLocalDpi xmlns:a14="http://schemas.microsoft.com/office/drawing/2010/main" val="0"/>
              </a:ext>
            </a:extLst>
          </a:blip>
          <a:srcRect/>
          <a:stretch>
            <a:fillRect/>
          </a:stretch>
        </p:blipFill>
        <p:spPr bwMode="auto">
          <a:xfrm>
            <a:off x="5307013" y="5735638"/>
            <a:ext cx="4837112" cy="81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7" name="Text Box 11"/>
          <p:cNvSpPr txBox="1">
            <a:spLocks noChangeArrowheads="1"/>
          </p:cNvSpPr>
          <p:nvPr/>
        </p:nvSpPr>
        <p:spPr bwMode="auto">
          <a:xfrm>
            <a:off x="1349375" y="5905500"/>
            <a:ext cx="2565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Conservation of energy</a:t>
            </a:r>
            <a:endParaRPr lang="fr-FR" altLang="en-US" sz="2000">
              <a:latin typeface="Times New Roman" panose="02020603050405020304" pitchFamily="18" charset="0"/>
            </a:endParaRPr>
          </a:p>
        </p:txBody>
      </p:sp>
      <p:grpSp>
        <p:nvGrpSpPr>
          <p:cNvPr id="33803" name="Group 12"/>
          <p:cNvGrpSpPr>
            <a:grpSpLocks/>
          </p:cNvGrpSpPr>
          <p:nvPr/>
        </p:nvGrpSpPr>
        <p:grpSpPr bwMode="auto">
          <a:xfrm>
            <a:off x="811213" y="2784475"/>
            <a:ext cx="4557712" cy="2297113"/>
            <a:chOff x="1052" y="777"/>
            <a:chExt cx="5584" cy="2274"/>
          </a:xfrm>
        </p:grpSpPr>
        <p:grpSp>
          <p:nvGrpSpPr>
            <p:cNvPr id="33804" name="Group 13"/>
            <p:cNvGrpSpPr>
              <a:grpSpLocks/>
            </p:cNvGrpSpPr>
            <p:nvPr/>
          </p:nvGrpSpPr>
          <p:grpSpPr bwMode="auto">
            <a:xfrm>
              <a:off x="3674" y="1634"/>
              <a:ext cx="986" cy="175"/>
              <a:chOff x="2920" y="3807"/>
              <a:chExt cx="736" cy="513"/>
            </a:xfrm>
          </p:grpSpPr>
          <p:sp>
            <p:nvSpPr>
              <p:cNvPr id="33846" name="Freeform 14"/>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47" name="Freeform 15"/>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3805" name="Group 16"/>
            <p:cNvGrpSpPr>
              <a:grpSpLocks/>
            </p:cNvGrpSpPr>
            <p:nvPr/>
          </p:nvGrpSpPr>
          <p:grpSpPr bwMode="auto">
            <a:xfrm>
              <a:off x="5650" y="1634"/>
              <a:ext cx="986" cy="175"/>
              <a:chOff x="2920" y="3807"/>
              <a:chExt cx="736" cy="513"/>
            </a:xfrm>
          </p:grpSpPr>
          <p:sp>
            <p:nvSpPr>
              <p:cNvPr id="33844" name="Freeform 17"/>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45" name="Freeform 18"/>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3806" name="Group 19"/>
            <p:cNvGrpSpPr>
              <a:grpSpLocks/>
            </p:cNvGrpSpPr>
            <p:nvPr/>
          </p:nvGrpSpPr>
          <p:grpSpPr bwMode="auto">
            <a:xfrm>
              <a:off x="4656" y="1634"/>
              <a:ext cx="985" cy="175"/>
              <a:chOff x="2920" y="3807"/>
              <a:chExt cx="736" cy="513"/>
            </a:xfrm>
          </p:grpSpPr>
          <p:sp>
            <p:nvSpPr>
              <p:cNvPr id="33842" name="Freeform 20"/>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43" name="Freeform 21"/>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3807" name="Group 22"/>
            <p:cNvGrpSpPr>
              <a:grpSpLocks/>
            </p:cNvGrpSpPr>
            <p:nvPr/>
          </p:nvGrpSpPr>
          <p:grpSpPr bwMode="auto">
            <a:xfrm>
              <a:off x="2123" y="1666"/>
              <a:ext cx="986" cy="175"/>
              <a:chOff x="1247" y="1570"/>
              <a:chExt cx="986" cy="175"/>
            </a:xfrm>
          </p:grpSpPr>
          <p:sp>
            <p:nvSpPr>
              <p:cNvPr id="33840" name="Freeform 23"/>
              <p:cNvSpPr>
                <a:spLocks/>
              </p:cNvSpPr>
              <p:nvPr/>
            </p:nvSpPr>
            <p:spPr bwMode="auto">
              <a:xfrm flipH="1">
                <a:off x="1732" y="1570"/>
                <a:ext cx="501" cy="175"/>
              </a:xfrm>
              <a:custGeom>
                <a:avLst/>
                <a:gdLst>
                  <a:gd name="T0" fmla="*/ 0 w 357"/>
                  <a:gd name="T1" fmla="*/ 0 h 513"/>
                  <a:gd name="T2" fmla="*/ 672 w 357"/>
                  <a:gd name="T3" fmla="*/ 0 h 513"/>
                  <a:gd name="T4" fmla="*/ 1377 w 357"/>
                  <a:gd name="T5" fmla="*/ 0 h 513"/>
                  <a:gd name="T6" fmla="*/ 1932 w 357"/>
                  <a:gd name="T7" fmla="*/ 0 h 513"/>
                  <a:gd name="T8" fmla="*/ 2310 w 357"/>
                  <a:gd name="T9" fmla="*/ 0 h 513"/>
                  <a:gd name="T10" fmla="*/ 2628 w 357"/>
                  <a:gd name="T11" fmla="*/ 0 h 513"/>
                  <a:gd name="T12" fmla="*/ 2824 w 357"/>
                  <a:gd name="T13" fmla="*/ 0 h 513"/>
                  <a:gd name="T14" fmla="*/ 3208 w 357"/>
                  <a:gd name="T15" fmla="*/ 0 h 513"/>
                  <a:gd name="T16" fmla="*/ 3560 w 357"/>
                  <a:gd name="T17" fmla="*/ 0 h 513"/>
                  <a:gd name="T18" fmla="*/ 3828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41" name="Freeform 24"/>
              <p:cNvSpPr>
                <a:spLocks/>
              </p:cNvSpPr>
              <p:nvPr/>
            </p:nvSpPr>
            <p:spPr bwMode="auto">
              <a:xfrm>
                <a:off x="1247" y="1570"/>
                <a:ext cx="501" cy="175"/>
              </a:xfrm>
              <a:custGeom>
                <a:avLst/>
                <a:gdLst>
                  <a:gd name="T0" fmla="*/ 0 w 357"/>
                  <a:gd name="T1" fmla="*/ 0 h 513"/>
                  <a:gd name="T2" fmla="*/ 672 w 357"/>
                  <a:gd name="T3" fmla="*/ 0 h 513"/>
                  <a:gd name="T4" fmla="*/ 1377 w 357"/>
                  <a:gd name="T5" fmla="*/ 0 h 513"/>
                  <a:gd name="T6" fmla="*/ 1932 w 357"/>
                  <a:gd name="T7" fmla="*/ 0 h 513"/>
                  <a:gd name="T8" fmla="*/ 2310 w 357"/>
                  <a:gd name="T9" fmla="*/ 0 h 513"/>
                  <a:gd name="T10" fmla="*/ 2628 w 357"/>
                  <a:gd name="T11" fmla="*/ 0 h 513"/>
                  <a:gd name="T12" fmla="*/ 2824 w 357"/>
                  <a:gd name="T13" fmla="*/ 0 h 513"/>
                  <a:gd name="T14" fmla="*/ 3208 w 357"/>
                  <a:gd name="T15" fmla="*/ 0 h 513"/>
                  <a:gd name="T16" fmla="*/ 3560 w 357"/>
                  <a:gd name="T17" fmla="*/ 0 h 513"/>
                  <a:gd name="T18" fmla="*/ 3828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3808" name="Group 25"/>
            <p:cNvGrpSpPr>
              <a:grpSpLocks/>
            </p:cNvGrpSpPr>
            <p:nvPr/>
          </p:nvGrpSpPr>
          <p:grpSpPr bwMode="auto">
            <a:xfrm>
              <a:off x="1129" y="1666"/>
              <a:ext cx="985" cy="175"/>
              <a:chOff x="253" y="1570"/>
              <a:chExt cx="985" cy="175"/>
            </a:xfrm>
          </p:grpSpPr>
          <p:sp>
            <p:nvSpPr>
              <p:cNvPr id="33838" name="Freeform 26"/>
              <p:cNvSpPr>
                <a:spLocks/>
              </p:cNvSpPr>
              <p:nvPr/>
            </p:nvSpPr>
            <p:spPr bwMode="auto">
              <a:xfrm flipH="1">
                <a:off x="737" y="1570"/>
                <a:ext cx="501" cy="175"/>
              </a:xfrm>
              <a:custGeom>
                <a:avLst/>
                <a:gdLst>
                  <a:gd name="T0" fmla="*/ 0 w 357"/>
                  <a:gd name="T1" fmla="*/ 0 h 513"/>
                  <a:gd name="T2" fmla="*/ 672 w 357"/>
                  <a:gd name="T3" fmla="*/ 0 h 513"/>
                  <a:gd name="T4" fmla="*/ 1377 w 357"/>
                  <a:gd name="T5" fmla="*/ 0 h 513"/>
                  <a:gd name="T6" fmla="*/ 1932 w 357"/>
                  <a:gd name="T7" fmla="*/ 0 h 513"/>
                  <a:gd name="T8" fmla="*/ 2310 w 357"/>
                  <a:gd name="T9" fmla="*/ 0 h 513"/>
                  <a:gd name="T10" fmla="*/ 2628 w 357"/>
                  <a:gd name="T11" fmla="*/ 0 h 513"/>
                  <a:gd name="T12" fmla="*/ 2824 w 357"/>
                  <a:gd name="T13" fmla="*/ 0 h 513"/>
                  <a:gd name="T14" fmla="*/ 3208 w 357"/>
                  <a:gd name="T15" fmla="*/ 0 h 513"/>
                  <a:gd name="T16" fmla="*/ 3560 w 357"/>
                  <a:gd name="T17" fmla="*/ 0 h 513"/>
                  <a:gd name="T18" fmla="*/ 3828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39" name="Freeform 27"/>
              <p:cNvSpPr>
                <a:spLocks/>
              </p:cNvSpPr>
              <p:nvPr/>
            </p:nvSpPr>
            <p:spPr bwMode="auto">
              <a:xfrm>
                <a:off x="253" y="1570"/>
                <a:ext cx="501" cy="175"/>
              </a:xfrm>
              <a:custGeom>
                <a:avLst/>
                <a:gdLst>
                  <a:gd name="T0" fmla="*/ 0 w 357"/>
                  <a:gd name="T1" fmla="*/ 0 h 513"/>
                  <a:gd name="T2" fmla="*/ 672 w 357"/>
                  <a:gd name="T3" fmla="*/ 0 h 513"/>
                  <a:gd name="T4" fmla="*/ 1377 w 357"/>
                  <a:gd name="T5" fmla="*/ 0 h 513"/>
                  <a:gd name="T6" fmla="*/ 1932 w 357"/>
                  <a:gd name="T7" fmla="*/ 0 h 513"/>
                  <a:gd name="T8" fmla="*/ 2310 w 357"/>
                  <a:gd name="T9" fmla="*/ 0 h 513"/>
                  <a:gd name="T10" fmla="*/ 2628 w 357"/>
                  <a:gd name="T11" fmla="*/ 0 h 513"/>
                  <a:gd name="T12" fmla="*/ 2824 w 357"/>
                  <a:gd name="T13" fmla="*/ 0 h 513"/>
                  <a:gd name="T14" fmla="*/ 3208 w 357"/>
                  <a:gd name="T15" fmla="*/ 0 h 513"/>
                  <a:gd name="T16" fmla="*/ 3560 w 357"/>
                  <a:gd name="T17" fmla="*/ 0 h 513"/>
                  <a:gd name="T18" fmla="*/ 3828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3809" name="Freeform 28"/>
            <p:cNvSpPr>
              <a:spLocks/>
            </p:cNvSpPr>
            <p:nvPr/>
          </p:nvSpPr>
          <p:spPr bwMode="auto">
            <a:xfrm>
              <a:off x="364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0" name="Freeform 29"/>
            <p:cNvSpPr>
              <a:spLocks/>
            </p:cNvSpPr>
            <p:nvPr/>
          </p:nvSpPr>
          <p:spPr bwMode="auto">
            <a:xfrm>
              <a:off x="374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1" name="Freeform 30"/>
            <p:cNvSpPr>
              <a:spLocks/>
            </p:cNvSpPr>
            <p:nvPr/>
          </p:nvSpPr>
          <p:spPr bwMode="auto">
            <a:xfrm>
              <a:off x="310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2" name="Freeform 31"/>
            <p:cNvSpPr>
              <a:spLocks/>
            </p:cNvSpPr>
            <p:nvPr/>
          </p:nvSpPr>
          <p:spPr bwMode="auto">
            <a:xfrm>
              <a:off x="303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3" name="Freeform 32"/>
            <p:cNvSpPr>
              <a:spLocks/>
            </p:cNvSpPr>
            <p:nvPr/>
          </p:nvSpPr>
          <p:spPr bwMode="auto">
            <a:xfrm>
              <a:off x="303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4" name="Freeform 33" descr="Horizontal gestrichelt"/>
            <p:cNvSpPr>
              <a:spLocks/>
            </p:cNvSpPr>
            <p:nvPr/>
          </p:nvSpPr>
          <p:spPr bwMode="auto">
            <a:xfrm>
              <a:off x="327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13"/>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5" name="Freeform 34" descr="Horizontal gestrichelt"/>
            <p:cNvSpPr>
              <a:spLocks/>
            </p:cNvSpPr>
            <p:nvPr/>
          </p:nvSpPr>
          <p:spPr bwMode="auto">
            <a:xfrm>
              <a:off x="329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13"/>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6" name="Arc 35"/>
            <p:cNvSpPr>
              <a:spLocks/>
            </p:cNvSpPr>
            <p:nvPr/>
          </p:nvSpPr>
          <p:spPr bwMode="auto">
            <a:xfrm>
              <a:off x="347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17" name="Arc 36"/>
            <p:cNvSpPr>
              <a:spLocks/>
            </p:cNvSpPr>
            <p:nvPr/>
          </p:nvSpPr>
          <p:spPr bwMode="auto">
            <a:xfrm>
              <a:off x="333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18" name="Freeform 37"/>
            <p:cNvSpPr>
              <a:spLocks/>
            </p:cNvSpPr>
            <p:nvPr/>
          </p:nvSpPr>
          <p:spPr bwMode="auto">
            <a:xfrm>
              <a:off x="305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19" name="Oval 38"/>
            <p:cNvSpPr>
              <a:spLocks noChangeArrowheads="1"/>
            </p:cNvSpPr>
            <p:nvPr/>
          </p:nvSpPr>
          <p:spPr bwMode="auto">
            <a:xfrm>
              <a:off x="366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grpSp>
          <p:nvGrpSpPr>
            <p:cNvPr id="33820" name="Group 39"/>
            <p:cNvGrpSpPr>
              <a:grpSpLocks/>
            </p:cNvGrpSpPr>
            <p:nvPr/>
          </p:nvGrpSpPr>
          <p:grpSpPr bwMode="auto">
            <a:xfrm>
              <a:off x="2442" y="1650"/>
              <a:ext cx="1736" cy="480"/>
              <a:chOff x="1566" y="1554"/>
              <a:chExt cx="1736" cy="480"/>
            </a:xfrm>
          </p:grpSpPr>
          <p:sp>
            <p:nvSpPr>
              <p:cNvPr id="33836" name="Arc 40"/>
              <p:cNvSpPr>
                <a:spLocks/>
              </p:cNvSpPr>
              <p:nvPr/>
            </p:nvSpPr>
            <p:spPr bwMode="auto">
              <a:xfrm flipV="1">
                <a:off x="2088" y="1554"/>
                <a:ext cx="1214" cy="480"/>
              </a:xfrm>
              <a:custGeom>
                <a:avLst/>
                <a:gdLst>
                  <a:gd name="T0" fmla="*/ 0 w 21556"/>
                  <a:gd name="T1" fmla="*/ 0 h 21600"/>
                  <a:gd name="T2" fmla="*/ 0 w 21556"/>
                  <a:gd name="T3" fmla="*/ 0 h 21600"/>
                  <a:gd name="T4" fmla="*/ 0 w 21556"/>
                  <a:gd name="T5" fmla="*/ 0 h 21600"/>
                  <a:gd name="T6" fmla="*/ 0 60000 65536"/>
                  <a:gd name="T7" fmla="*/ 0 60000 65536"/>
                  <a:gd name="T8" fmla="*/ 0 60000 65536"/>
                </a:gdLst>
                <a:ahLst/>
                <a:cxnLst>
                  <a:cxn ang="T6">
                    <a:pos x="T0" y="T1"/>
                  </a:cxn>
                  <a:cxn ang="T7">
                    <a:pos x="T2" y="T3"/>
                  </a:cxn>
                  <a:cxn ang="T8">
                    <a:pos x="T4" y="T5"/>
                  </a:cxn>
                </a:cxnLst>
                <a:rect l="0" t="0" r="r" b="b"/>
                <a:pathLst>
                  <a:path w="21556" h="21600" fill="none" extrusionOk="0">
                    <a:moveTo>
                      <a:pt x="-1" y="0"/>
                    </a:moveTo>
                    <a:cubicBezTo>
                      <a:pt x="50" y="0"/>
                      <a:pt x="100" y="0"/>
                      <a:pt x="151" y="0"/>
                    </a:cubicBezTo>
                    <a:cubicBezTo>
                      <a:pt x="10960" y="0"/>
                      <a:pt x="20104" y="7989"/>
                      <a:pt x="21555" y="18701"/>
                    </a:cubicBezTo>
                  </a:path>
                  <a:path w="21556" h="21600" stroke="0" extrusionOk="0">
                    <a:moveTo>
                      <a:pt x="-1" y="0"/>
                    </a:moveTo>
                    <a:cubicBezTo>
                      <a:pt x="50" y="0"/>
                      <a:pt x="100" y="0"/>
                      <a:pt x="151" y="0"/>
                    </a:cubicBezTo>
                    <a:cubicBezTo>
                      <a:pt x="10960" y="0"/>
                      <a:pt x="20104" y="7989"/>
                      <a:pt x="21555" y="18701"/>
                    </a:cubicBezTo>
                    <a:lnTo>
                      <a:pt x="151" y="21600"/>
                    </a:lnTo>
                    <a:lnTo>
                      <a:pt x="-1"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37" name="Arc 41"/>
              <p:cNvSpPr>
                <a:spLocks/>
              </p:cNvSpPr>
              <p:nvPr/>
            </p:nvSpPr>
            <p:spPr bwMode="auto">
              <a:xfrm flipH="1" flipV="1">
                <a:off x="1566" y="1627"/>
                <a:ext cx="529" cy="407"/>
              </a:xfrm>
              <a:custGeom>
                <a:avLst/>
                <a:gdLst>
                  <a:gd name="T0" fmla="*/ 0 w 21600"/>
                  <a:gd name="T1" fmla="*/ 0 h 35768"/>
                  <a:gd name="T2" fmla="*/ 0 w 21600"/>
                  <a:gd name="T3" fmla="*/ 0 h 35768"/>
                  <a:gd name="T4" fmla="*/ 0 w 21600"/>
                  <a:gd name="T5" fmla="*/ 0 h 35768"/>
                  <a:gd name="T6" fmla="*/ 0 60000 65536"/>
                  <a:gd name="T7" fmla="*/ 0 60000 65536"/>
                  <a:gd name="T8" fmla="*/ 0 60000 65536"/>
                </a:gdLst>
                <a:ahLst/>
                <a:cxnLst>
                  <a:cxn ang="T6">
                    <a:pos x="T0" y="T1"/>
                  </a:cxn>
                  <a:cxn ang="T7">
                    <a:pos x="T2" y="T3"/>
                  </a:cxn>
                  <a:cxn ang="T8">
                    <a:pos x="T4" y="T5"/>
                  </a:cxn>
                </a:cxnLst>
                <a:rect l="0" t="0" r="r" b="b"/>
                <a:pathLst>
                  <a:path w="21600" h="35768" fill="none" extrusionOk="0">
                    <a:moveTo>
                      <a:pt x="0" y="0"/>
                    </a:moveTo>
                    <a:cubicBezTo>
                      <a:pt x="11929" y="0"/>
                      <a:pt x="21600" y="9670"/>
                      <a:pt x="21600" y="21600"/>
                    </a:cubicBezTo>
                    <a:cubicBezTo>
                      <a:pt x="21600" y="26806"/>
                      <a:pt x="19719" y="31838"/>
                      <a:pt x="16304" y="35768"/>
                    </a:cubicBezTo>
                  </a:path>
                  <a:path w="21600" h="35768" stroke="0" extrusionOk="0">
                    <a:moveTo>
                      <a:pt x="0" y="0"/>
                    </a:moveTo>
                    <a:cubicBezTo>
                      <a:pt x="11929" y="0"/>
                      <a:pt x="21600" y="9670"/>
                      <a:pt x="21600" y="21600"/>
                    </a:cubicBezTo>
                    <a:cubicBezTo>
                      <a:pt x="21600" y="26806"/>
                      <a:pt x="19719" y="31838"/>
                      <a:pt x="16304" y="35768"/>
                    </a:cubicBezTo>
                    <a:lnTo>
                      <a:pt x="0" y="21600"/>
                    </a:lnTo>
                    <a:lnTo>
                      <a:pt x="0"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3821" name="Group 42"/>
            <p:cNvGrpSpPr>
              <a:grpSpLocks/>
            </p:cNvGrpSpPr>
            <p:nvPr/>
          </p:nvGrpSpPr>
          <p:grpSpPr bwMode="auto">
            <a:xfrm>
              <a:off x="1554" y="1506"/>
              <a:ext cx="3600" cy="1064"/>
              <a:chOff x="678" y="1410"/>
              <a:chExt cx="3600" cy="1064"/>
            </a:xfrm>
          </p:grpSpPr>
          <p:sp>
            <p:nvSpPr>
              <p:cNvPr id="33834" name="Arc 43"/>
              <p:cNvSpPr>
                <a:spLocks/>
              </p:cNvSpPr>
              <p:nvPr/>
            </p:nvSpPr>
            <p:spPr bwMode="auto">
              <a:xfrm flipV="1">
                <a:off x="1587" y="1410"/>
                <a:ext cx="2691" cy="1064"/>
              </a:xfrm>
              <a:custGeom>
                <a:avLst/>
                <a:gdLst>
                  <a:gd name="T0" fmla="*/ 0 w 21556"/>
                  <a:gd name="T1" fmla="*/ 0 h 21600"/>
                  <a:gd name="T2" fmla="*/ 0 w 21556"/>
                  <a:gd name="T3" fmla="*/ 0 h 21600"/>
                  <a:gd name="T4" fmla="*/ 0 w 21556"/>
                  <a:gd name="T5" fmla="*/ 0 h 21600"/>
                  <a:gd name="T6" fmla="*/ 0 60000 65536"/>
                  <a:gd name="T7" fmla="*/ 0 60000 65536"/>
                  <a:gd name="T8" fmla="*/ 0 60000 65536"/>
                </a:gdLst>
                <a:ahLst/>
                <a:cxnLst>
                  <a:cxn ang="T6">
                    <a:pos x="T0" y="T1"/>
                  </a:cxn>
                  <a:cxn ang="T7">
                    <a:pos x="T2" y="T3"/>
                  </a:cxn>
                  <a:cxn ang="T8">
                    <a:pos x="T4" y="T5"/>
                  </a:cxn>
                </a:cxnLst>
                <a:rect l="0" t="0" r="r" b="b"/>
                <a:pathLst>
                  <a:path w="21556" h="21600" fill="none" extrusionOk="0">
                    <a:moveTo>
                      <a:pt x="-1" y="0"/>
                    </a:moveTo>
                    <a:cubicBezTo>
                      <a:pt x="50" y="0"/>
                      <a:pt x="100" y="0"/>
                      <a:pt x="151" y="0"/>
                    </a:cubicBezTo>
                    <a:cubicBezTo>
                      <a:pt x="10960" y="0"/>
                      <a:pt x="20104" y="7989"/>
                      <a:pt x="21555" y="18701"/>
                    </a:cubicBezTo>
                  </a:path>
                  <a:path w="21556" h="21600" stroke="0" extrusionOk="0">
                    <a:moveTo>
                      <a:pt x="-1" y="0"/>
                    </a:moveTo>
                    <a:cubicBezTo>
                      <a:pt x="50" y="0"/>
                      <a:pt x="100" y="0"/>
                      <a:pt x="151" y="0"/>
                    </a:cubicBezTo>
                    <a:cubicBezTo>
                      <a:pt x="10960" y="0"/>
                      <a:pt x="20104" y="7989"/>
                      <a:pt x="21555" y="18701"/>
                    </a:cubicBezTo>
                    <a:lnTo>
                      <a:pt x="151" y="21600"/>
                    </a:lnTo>
                    <a:lnTo>
                      <a:pt x="-1"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35" name="Arc 44"/>
              <p:cNvSpPr>
                <a:spLocks/>
              </p:cNvSpPr>
              <p:nvPr/>
            </p:nvSpPr>
            <p:spPr bwMode="auto">
              <a:xfrm flipH="1" flipV="1">
                <a:off x="678" y="1589"/>
                <a:ext cx="925" cy="884"/>
              </a:xfrm>
              <a:custGeom>
                <a:avLst/>
                <a:gdLst>
                  <a:gd name="T0" fmla="*/ 0 w 21600"/>
                  <a:gd name="T1" fmla="*/ 0 h 32214"/>
                  <a:gd name="T2" fmla="*/ 0 w 21600"/>
                  <a:gd name="T3" fmla="*/ 0 h 32214"/>
                  <a:gd name="T4" fmla="*/ 0 w 21600"/>
                  <a:gd name="T5" fmla="*/ 0 h 32214"/>
                  <a:gd name="T6" fmla="*/ 0 60000 65536"/>
                  <a:gd name="T7" fmla="*/ 0 60000 65536"/>
                  <a:gd name="T8" fmla="*/ 0 60000 65536"/>
                </a:gdLst>
                <a:ahLst/>
                <a:cxnLst>
                  <a:cxn ang="T6">
                    <a:pos x="T0" y="T1"/>
                  </a:cxn>
                  <a:cxn ang="T7">
                    <a:pos x="T2" y="T3"/>
                  </a:cxn>
                  <a:cxn ang="T8">
                    <a:pos x="T4" y="T5"/>
                  </a:cxn>
                </a:cxnLst>
                <a:rect l="0" t="0" r="r" b="b"/>
                <a:pathLst>
                  <a:path w="21600" h="32214" fill="none" extrusionOk="0">
                    <a:moveTo>
                      <a:pt x="0" y="0"/>
                    </a:moveTo>
                    <a:cubicBezTo>
                      <a:pt x="11929" y="0"/>
                      <a:pt x="21600" y="9670"/>
                      <a:pt x="21600" y="21600"/>
                    </a:cubicBezTo>
                    <a:cubicBezTo>
                      <a:pt x="21600" y="25319"/>
                      <a:pt x="20639" y="28975"/>
                      <a:pt x="18812" y="32214"/>
                    </a:cubicBezTo>
                  </a:path>
                  <a:path w="21600" h="32214" stroke="0" extrusionOk="0">
                    <a:moveTo>
                      <a:pt x="0" y="0"/>
                    </a:moveTo>
                    <a:cubicBezTo>
                      <a:pt x="11929" y="0"/>
                      <a:pt x="21600" y="9670"/>
                      <a:pt x="21600" y="21600"/>
                    </a:cubicBezTo>
                    <a:cubicBezTo>
                      <a:pt x="21600" y="25319"/>
                      <a:pt x="20639" y="28975"/>
                      <a:pt x="18812" y="32214"/>
                    </a:cubicBezTo>
                    <a:lnTo>
                      <a:pt x="0" y="21600"/>
                    </a:lnTo>
                    <a:lnTo>
                      <a:pt x="0"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3822" name="Group 45"/>
            <p:cNvGrpSpPr>
              <a:grpSpLocks/>
            </p:cNvGrpSpPr>
            <p:nvPr/>
          </p:nvGrpSpPr>
          <p:grpSpPr bwMode="auto">
            <a:xfrm>
              <a:off x="1052" y="1442"/>
              <a:ext cx="5115" cy="1488"/>
              <a:chOff x="176" y="1346"/>
              <a:chExt cx="5115" cy="1488"/>
            </a:xfrm>
          </p:grpSpPr>
          <p:sp>
            <p:nvSpPr>
              <p:cNvPr id="33832" name="Arc 46"/>
              <p:cNvSpPr>
                <a:spLocks/>
              </p:cNvSpPr>
              <p:nvPr/>
            </p:nvSpPr>
            <p:spPr bwMode="auto">
              <a:xfrm flipV="1">
                <a:off x="1220" y="1346"/>
                <a:ext cx="4071" cy="1488"/>
              </a:xfrm>
              <a:custGeom>
                <a:avLst/>
                <a:gdLst>
                  <a:gd name="T0" fmla="*/ 0 w 21556"/>
                  <a:gd name="T1" fmla="*/ 0 h 21600"/>
                  <a:gd name="T2" fmla="*/ 0 w 21556"/>
                  <a:gd name="T3" fmla="*/ 0 h 21600"/>
                  <a:gd name="T4" fmla="*/ 0 w 21556"/>
                  <a:gd name="T5" fmla="*/ 0 h 21600"/>
                  <a:gd name="T6" fmla="*/ 0 60000 65536"/>
                  <a:gd name="T7" fmla="*/ 0 60000 65536"/>
                  <a:gd name="T8" fmla="*/ 0 60000 65536"/>
                </a:gdLst>
                <a:ahLst/>
                <a:cxnLst>
                  <a:cxn ang="T6">
                    <a:pos x="T0" y="T1"/>
                  </a:cxn>
                  <a:cxn ang="T7">
                    <a:pos x="T2" y="T3"/>
                  </a:cxn>
                  <a:cxn ang="T8">
                    <a:pos x="T4" y="T5"/>
                  </a:cxn>
                </a:cxnLst>
                <a:rect l="0" t="0" r="r" b="b"/>
                <a:pathLst>
                  <a:path w="21556" h="21600" fill="none" extrusionOk="0">
                    <a:moveTo>
                      <a:pt x="-1" y="0"/>
                    </a:moveTo>
                    <a:cubicBezTo>
                      <a:pt x="50" y="0"/>
                      <a:pt x="100" y="0"/>
                      <a:pt x="151" y="0"/>
                    </a:cubicBezTo>
                    <a:cubicBezTo>
                      <a:pt x="10960" y="0"/>
                      <a:pt x="20104" y="7989"/>
                      <a:pt x="21555" y="18701"/>
                    </a:cubicBezTo>
                  </a:path>
                  <a:path w="21556" h="21600" stroke="0" extrusionOk="0">
                    <a:moveTo>
                      <a:pt x="-1" y="0"/>
                    </a:moveTo>
                    <a:cubicBezTo>
                      <a:pt x="50" y="0"/>
                      <a:pt x="100" y="0"/>
                      <a:pt x="151" y="0"/>
                    </a:cubicBezTo>
                    <a:cubicBezTo>
                      <a:pt x="10960" y="0"/>
                      <a:pt x="20104" y="7989"/>
                      <a:pt x="21555" y="18701"/>
                    </a:cubicBezTo>
                    <a:lnTo>
                      <a:pt x="151" y="21600"/>
                    </a:lnTo>
                    <a:lnTo>
                      <a:pt x="-1"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33" name="Arc 47"/>
              <p:cNvSpPr>
                <a:spLocks/>
              </p:cNvSpPr>
              <p:nvPr/>
            </p:nvSpPr>
            <p:spPr bwMode="auto">
              <a:xfrm flipH="1" flipV="1">
                <a:off x="176" y="2071"/>
                <a:ext cx="1067" cy="762"/>
              </a:xfrm>
              <a:custGeom>
                <a:avLst/>
                <a:gdLst>
                  <a:gd name="T0" fmla="*/ 0 w 16966"/>
                  <a:gd name="T1" fmla="*/ 0 h 21600"/>
                  <a:gd name="T2" fmla="*/ 0 w 16966"/>
                  <a:gd name="T3" fmla="*/ 0 h 21600"/>
                  <a:gd name="T4" fmla="*/ 0 w 16966"/>
                  <a:gd name="T5" fmla="*/ 0 h 21600"/>
                  <a:gd name="T6" fmla="*/ 0 60000 65536"/>
                  <a:gd name="T7" fmla="*/ 0 60000 65536"/>
                  <a:gd name="T8" fmla="*/ 0 60000 65536"/>
                </a:gdLst>
                <a:ahLst/>
                <a:cxnLst>
                  <a:cxn ang="T6">
                    <a:pos x="T0" y="T1"/>
                  </a:cxn>
                  <a:cxn ang="T7">
                    <a:pos x="T2" y="T3"/>
                  </a:cxn>
                  <a:cxn ang="T8">
                    <a:pos x="T4" y="T5"/>
                  </a:cxn>
                </a:cxnLst>
                <a:rect l="0" t="0" r="r" b="b"/>
                <a:pathLst>
                  <a:path w="16966" h="21600" fill="none" extrusionOk="0">
                    <a:moveTo>
                      <a:pt x="0" y="0"/>
                    </a:moveTo>
                    <a:cubicBezTo>
                      <a:pt x="6617" y="0"/>
                      <a:pt x="12869" y="3033"/>
                      <a:pt x="16965" y="8231"/>
                    </a:cubicBezTo>
                  </a:path>
                  <a:path w="16966" h="21600" stroke="0" extrusionOk="0">
                    <a:moveTo>
                      <a:pt x="0" y="0"/>
                    </a:moveTo>
                    <a:cubicBezTo>
                      <a:pt x="6617" y="0"/>
                      <a:pt x="12869" y="3033"/>
                      <a:pt x="16965" y="8231"/>
                    </a:cubicBezTo>
                    <a:lnTo>
                      <a:pt x="0" y="21600"/>
                    </a:lnTo>
                    <a:lnTo>
                      <a:pt x="0"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3823" name="Freeform 48"/>
            <p:cNvSpPr>
              <a:spLocks/>
            </p:cNvSpPr>
            <p:nvPr/>
          </p:nvSpPr>
          <p:spPr bwMode="auto">
            <a:xfrm>
              <a:off x="326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3824" name="Group 49"/>
            <p:cNvGrpSpPr>
              <a:grpSpLocks/>
            </p:cNvGrpSpPr>
            <p:nvPr/>
          </p:nvGrpSpPr>
          <p:grpSpPr bwMode="auto">
            <a:xfrm>
              <a:off x="3956" y="777"/>
              <a:ext cx="1674" cy="2274"/>
              <a:chOff x="3080" y="681"/>
              <a:chExt cx="1674" cy="2274"/>
            </a:xfrm>
          </p:grpSpPr>
          <p:sp>
            <p:nvSpPr>
              <p:cNvPr id="33828" name="Line 50"/>
              <p:cNvSpPr>
                <a:spLocks noChangeShapeType="1"/>
              </p:cNvSpPr>
              <p:nvPr/>
            </p:nvSpPr>
            <p:spPr bwMode="auto">
              <a:xfrm>
                <a:off x="3469" y="992"/>
                <a:ext cx="1158" cy="0"/>
              </a:xfrm>
              <a:prstGeom prst="line">
                <a:avLst/>
              </a:prstGeom>
              <a:noFill/>
              <a:ln w="38100" cmpd="dbl">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29" name="Text Box 51"/>
              <p:cNvSpPr txBox="1">
                <a:spLocks noChangeArrowheads="1"/>
              </p:cNvSpPr>
              <p:nvPr/>
            </p:nvSpPr>
            <p:spPr bwMode="auto">
              <a:xfrm>
                <a:off x="4390" y="681"/>
                <a:ext cx="364" cy="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i="1">
                    <a:latin typeface="Times New Roman" panose="02020603050405020304" pitchFamily="18" charset="0"/>
                    <a:cs typeface="Times New Roman" panose="02020603050405020304" pitchFamily="18" charset="0"/>
                  </a:rPr>
                  <a:t>c</a:t>
                </a:r>
              </a:p>
            </p:txBody>
          </p:sp>
          <p:sp>
            <p:nvSpPr>
              <p:cNvPr id="33830" name="Line 52"/>
              <p:cNvSpPr>
                <a:spLocks noChangeShapeType="1"/>
              </p:cNvSpPr>
              <p:nvPr/>
            </p:nvSpPr>
            <p:spPr bwMode="auto">
              <a:xfrm>
                <a:off x="3080" y="1849"/>
                <a:ext cx="639" cy="915"/>
              </a:xfrm>
              <a:prstGeom prst="line">
                <a:avLst/>
              </a:prstGeom>
              <a:noFill/>
              <a:ln w="38100" cmpd="dbl">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31" name="Text Box 53"/>
              <p:cNvSpPr txBox="1">
                <a:spLocks noChangeArrowheads="1"/>
              </p:cNvSpPr>
              <p:nvPr/>
            </p:nvSpPr>
            <p:spPr bwMode="auto">
              <a:xfrm>
                <a:off x="3720" y="2562"/>
                <a:ext cx="363" cy="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i="1">
                    <a:latin typeface="Times New Roman" panose="02020603050405020304" pitchFamily="18" charset="0"/>
                    <a:cs typeface="Times New Roman" panose="02020603050405020304" pitchFamily="18" charset="0"/>
                  </a:rPr>
                  <a:t>c</a:t>
                </a:r>
              </a:p>
            </p:txBody>
          </p:sp>
        </p:grpSp>
        <p:grpSp>
          <p:nvGrpSpPr>
            <p:cNvPr id="33825" name="Group 54"/>
            <p:cNvGrpSpPr>
              <a:grpSpLocks/>
            </p:cNvGrpSpPr>
            <p:nvPr/>
          </p:nvGrpSpPr>
          <p:grpSpPr bwMode="auto">
            <a:xfrm>
              <a:off x="5158" y="1303"/>
              <a:ext cx="998" cy="233"/>
              <a:chOff x="4282" y="1207"/>
              <a:chExt cx="998" cy="233"/>
            </a:xfrm>
          </p:grpSpPr>
          <p:pic>
            <p:nvPicPr>
              <p:cNvPr id="33826" name="Picture 55" descr="TP_tmp"/>
              <p:cNvPicPr>
                <a:picLocks noChangeAspect="1" noChangeArrowheads="1"/>
              </p:cNvPicPr>
              <p:nvPr>
                <p:custDataLst>
                  <p:tags r:id="rId6"/>
                </p:custDataLst>
              </p:nvPr>
            </p:nvPicPr>
            <p:blipFill>
              <a:blip r:embed="rId14">
                <a:extLst>
                  <a:ext uri="{28A0092B-C50C-407E-A947-70E740481C1C}">
                    <a14:useLocalDpi xmlns:a14="http://schemas.microsoft.com/office/drawing/2010/main" val="0"/>
                  </a:ext>
                </a:extLst>
              </a:blip>
              <a:srcRect/>
              <a:stretch>
                <a:fillRect/>
              </a:stretch>
            </p:blipFill>
            <p:spPr bwMode="auto">
              <a:xfrm>
                <a:off x="4800" y="1207"/>
                <a:ext cx="96" cy="12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3827" name="Line 56"/>
              <p:cNvSpPr>
                <a:spLocks noChangeShapeType="1"/>
              </p:cNvSpPr>
              <p:nvPr/>
            </p:nvSpPr>
            <p:spPr bwMode="auto">
              <a:xfrm>
                <a:off x="4282" y="1440"/>
                <a:ext cx="998" cy="0"/>
              </a:xfrm>
              <a:prstGeom prst="line">
                <a:avLst/>
              </a:prstGeom>
              <a:noFill/>
              <a:ln w="9525">
                <a:solidFill>
                  <a:schemeClr val="tx1"/>
                </a:solidFill>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spTree>
    <p:extLst>
      <p:ext uri="{BB962C8B-B14F-4D97-AF65-F5344CB8AC3E}">
        <p14:creationId xmlns:p14="http://schemas.microsoft.com/office/powerpoint/2010/main" val="8917089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9703"/>
                                        </p:tgtEl>
                                        <p:attrNameLst>
                                          <p:attrName>style.visibility</p:attrName>
                                        </p:attrNameLst>
                                      </p:cBhvr>
                                      <p:to>
                                        <p:strVal val="visible"/>
                                      </p:to>
                                    </p:set>
                                    <p:animEffect transition="in" filter="wipe(left)">
                                      <p:cBhvr>
                                        <p:cTn id="7" dur="500"/>
                                        <p:tgtEl>
                                          <p:spTgt spid="297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9705"/>
                                        </p:tgtEl>
                                        <p:attrNameLst>
                                          <p:attrName>style.visibility</p:attrName>
                                        </p:attrNameLst>
                                      </p:cBhvr>
                                      <p:to>
                                        <p:strVal val="visible"/>
                                      </p:to>
                                    </p:set>
                                    <p:animEffect transition="in" filter="wipe(left)">
                                      <p:cBhvr>
                                        <p:cTn id="12" dur="500"/>
                                        <p:tgtEl>
                                          <p:spTgt spid="2970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9704"/>
                                        </p:tgtEl>
                                        <p:attrNameLst>
                                          <p:attrName>style.visibility</p:attrName>
                                        </p:attrNameLst>
                                      </p:cBhvr>
                                      <p:to>
                                        <p:strVal val="visible"/>
                                      </p:to>
                                    </p:set>
                                    <p:animEffect transition="in" filter="wipe(left)">
                                      <p:cBhvr>
                                        <p:cTn id="17" dur="500"/>
                                        <p:tgtEl>
                                          <p:spTgt spid="2970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707"/>
                                        </p:tgtEl>
                                        <p:attrNameLst>
                                          <p:attrName>style.visibility</p:attrName>
                                        </p:attrNameLst>
                                      </p:cBhvr>
                                      <p:to>
                                        <p:strVal val="visible"/>
                                      </p:to>
                                    </p:set>
                                    <p:animEffect transition="in" filter="wipe(left)">
                                      <p:cBhvr>
                                        <p:cTn id="22" dur="500"/>
                                        <p:tgtEl>
                                          <p:spTgt spid="29707"/>
                                        </p:tgtEl>
                                      </p:cBhvr>
                                    </p:animEffect>
                                  </p:childTnLst>
                                </p:cTn>
                              </p:par>
                              <p:par>
                                <p:cTn id="23" presetID="22" presetClass="entr" presetSubtype="8" fill="hold" nodeType="withEffect">
                                  <p:stCondLst>
                                    <p:cond delay="0"/>
                                  </p:stCondLst>
                                  <p:childTnLst>
                                    <p:set>
                                      <p:cBhvr>
                                        <p:cTn id="24" dur="1" fill="hold">
                                          <p:stCondLst>
                                            <p:cond delay="0"/>
                                          </p:stCondLst>
                                        </p:cTn>
                                        <p:tgtEl>
                                          <p:spTgt spid="29706"/>
                                        </p:tgtEl>
                                        <p:attrNameLst>
                                          <p:attrName>style.visibility</p:attrName>
                                        </p:attrNameLst>
                                      </p:cBhvr>
                                      <p:to>
                                        <p:strVal val="visible"/>
                                      </p:to>
                                    </p:set>
                                    <p:animEffect transition="in" filter="wipe(left)">
                                      <p:cBhvr>
                                        <p:cTn id="25" dur="500"/>
                                        <p:tgtEl>
                                          <p:spTgt spid="29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947738" y="747713"/>
            <a:ext cx="20161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Complex number </a:t>
            </a:r>
          </a:p>
        </p:txBody>
      </p:sp>
      <p:sp>
        <p:nvSpPr>
          <p:cNvPr id="31747" name="Line 3"/>
          <p:cNvSpPr>
            <a:spLocks noChangeShapeType="1"/>
          </p:cNvSpPr>
          <p:nvPr/>
        </p:nvSpPr>
        <p:spPr bwMode="auto">
          <a:xfrm flipH="1">
            <a:off x="2060575" y="1639888"/>
            <a:ext cx="9525" cy="2259012"/>
          </a:xfrm>
          <a:prstGeom prst="line">
            <a:avLst/>
          </a:prstGeom>
          <a:noFill/>
          <a:ln w="3175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48" name="Line 4"/>
          <p:cNvSpPr>
            <a:spLocks noChangeShapeType="1"/>
          </p:cNvSpPr>
          <p:nvPr/>
        </p:nvSpPr>
        <p:spPr bwMode="auto">
          <a:xfrm flipH="1" flipV="1">
            <a:off x="2076450" y="3894138"/>
            <a:ext cx="1995488" cy="1587"/>
          </a:xfrm>
          <a:prstGeom prst="line">
            <a:avLst/>
          </a:prstGeom>
          <a:noFill/>
          <a:ln w="3175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49" name="Text Box 5"/>
          <p:cNvSpPr txBox="1">
            <a:spLocks noChangeArrowheads="1"/>
          </p:cNvSpPr>
          <p:nvPr/>
        </p:nvSpPr>
        <p:spPr bwMode="auto">
          <a:xfrm>
            <a:off x="4122738" y="3722688"/>
            <a:ext cx="466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Re</a:t>
            </a:r>
          </a:p>
        </p:txBody>
      </p:sp>
      <p:sp>
        <p:nvSpPr>
          <p:cNvPr id="31750" name="Text Box 6"/>
          <p:cNvSpPr txBox="1">
            <a:spLocks noChangeArrowheads="1"/>
          </p:cNvSpPr>
          <p:nvPr/>
        </p:nvSpPr>
        <p:spPr bwMode="auto">
          <a:xfrm>
            <a:off x="1543050" y="1468438"/>
            <a:ext cx="4651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Im</a:t>
            </a:r>
          </a:p>
        </p:txBody>
      </p:sp>
      <p:sp>
        <p:nvSpPr>
          <p:cNvPr id="27655" name="AutoShape 7"/>
          <p:cNvSpPr>
            <a:spLocks noChangeArrowheads="1"/>
          </p:cNvSpPr>
          <p:nvPr/>
        </p:nvSpPr>
        <p:spPr bwMode="auto">
          <a:xfrm>
            <a:off x="2890838" y="2732088"/>
            <a:ext cx="131762" cy="188912"/>
          </a:xfrm>
          <a:prstGeom prst="star5">
            <a:avLst/>
          </a:prstGeom>
          <a:solidFill>
            <a:schemeClr val="accent1"/>
          </a:solidFill>
          <a:ln w="3175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p>
        </p:txBody>
      </p:sp>
      <p:sp>
        <p:nvSpPr>
          <p:cNvPr id="31752" name="Line 8"/>
          <p:cNvSpPr>
            <a:spLocks noChangeShapeType="1"/>
          </p:cNvSpPr>
          <p:nvPr/>
        </p:nvSpPr>
        <p:spPr bwMode="auto">
          <a:xfrm>
            <a:off x="2963863" y="2859088"/>
            <a:ext cx="0" cy="1030287"/>
          </a:xfrm>
          <a:prstGeom prst="line">
            <a:avLst/>
          </a:prstGeom>
          <a:noFill/>
          <a:ln w="31750">
            <a:solidFill>
              <a:srgbClr val="339966"/>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3" name="Line 9"/>
          <p:cNvSpPr>
            <a:spLocks noChangeShapeType="1"/>
          </p:cNvSpPr>
          <p:nvPr/>
        </p:nvSpPr>
        <p:spPr bwMode="auto">
          <a:xfrm>
            <a:off x="2065338" y="2779713"/>
            <a:ext cx="893762" cy="31750"/>
          </a:xfrm>
          <a:prstGeom prst="line">
            <a:avLst/>
          </a:prstGeom>
          <a:noFill/>
          <a:ln w="31750">
            <a:solidFill>
              <a:srgbClr val="339966"/>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4" name="Text Box 10"/>
          <p:cNvSpPr txBox="1">
            <a:spLocks noChangeArrowheads="1"/>
          </p:cNvSpPr>
          <p:nvPr/>
        </p:nvSpPr>
        <p:spPr bwMode="auto">
          <a:xfrm>
            <a:off x="2514600" y="3943350"/>
            <a:ext cx="550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    a</a:t>
            </a:r>
          </a:p>
        </p:txBody>
      </p:sp>
      <p:sp>
        <p:nvSpPr>
          <p:cNvPr id="31755" name="Text Box 11"/>
          <p:cNvSpPr txBox="1">
            <a:spLocks noChangeArrowheads="1"/>
          </p:cNvSpPr>
          <p:nvPr/>
        </p:nvSpPr>
        <p:spPr bwMode="auto">
          <a:xfrm>
            <a:off x="1631950" y="2555875"/>
            <a:ext cx="311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b</a:t>
            </a:r>
          </a:p>
        </p:txBody>
      </p:sp>
      <p:sp>
        <p:nvSpPr>
          <p:cNvPr id="31756" name="Text Box 12"/>
          <p:cNvSpPr txBox="1">
            <a:spLocks noChangeArrowheads="1"/>
          </p:cNvSpPr>
          <p:nvPr/>
        </p:nvSpPr>
        <p:spPr bwMode="auto">
          <a:xfrm>
            <a:off x="3092450" y="2587625"/>
            <a:ext cx="296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z</a:t>
            </a:r>
          </a:p>
        </p:txBody>
      </p:sp>
      <p:sp>
        <p:nvSpPr>
          <p:cNvPr id="31757" name="Text Box 13"/>
          <p:cNvSpPr txBox="1">
            <a:spLocks noChangeArrowheads="1"/>
          </p:cNvSpPr>
          <p:nvPr/>
        </p:nvSpPr>
        <p:spPr bwMode="auto">
          <a:xfrm>
            <a:off x="4279900" y="1989138"/>
            <a:ext cx="1316038"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Z = a + i b </a:t>
            </a:r>
          </a:p>
          <a:p>
            <a:pPr eaLnBrk="1" hangingPunct="1">
              <a:spcBef>
                <a:spcPct val="0"/>
              </a:spcBef>
              <a:buFontTx/>
              <a:buNone/>
            </a:pPr>
            <a:endParaRPr lang="en-US" altLang="en-US" sz="2000">
              <a:latin typeface="Times New Roman" panose="02020603050405020304" pitchFamily="18" charset="0"/>
            </a:endParaRPr>
          </a:p>
          <a:p>
            <a:pPr eaLnBrk="1" hangingPunct="1">
              <a:spcBef>
                <a:spcPct val="0"/>
              </a:spcBef>
              <a:buFontTx/>
              <a:buNone/>
            </a:pPr>
            <a:r>
              <a:rPr lang="en-US" altLang="en-US" sz="2000">
                <a:latin typeface="Times New Roman" panose="02020603050405020304" pitchFamily="18" charset="0"/>
              </a:rPr>
              <a:t>a = Re (z)</a:t>
            </a:r>
          </a:p>
          <a:p>
            <a:pPr eaLnBrk="1" hangingPunct="1">
              <a:spcBef>
                <a:spcPct val="0"/>
              </a:spcBef>
              <a:buFontTx/>
              <a:buNone/>
            </a:pPr>
            <a:r>
              <a:rPr lang="en-US" altLang="en-US" sz="2000">
                <a:latin typeface="Times New Roman" panose="02020603050405020304" pitchFamily="18" charset="0"/>
              </a:rPr>
              <a:t>b = Im (z)</a:t>
            </a:r>
          </a:p>
        </p:txBody>
      </p:sp>
      <p:sp>
        <p:nvSpPr>
          <p:cNvPr id="27662" name="Line 14"/>
          <p:cNvSpPr>
            <a:spLocks noChangeShapeType="1"/>
          </p:cNvSpPr>
          <p:nvPr/>
        </p:nvSpPr>
        <p:spPr bwMode="auto">
          <a:xfrm flipH="1">
            <a:off x="2081213" y="2806700"/>
            <a:ext cx="893762" cy="1071563"/>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3" name="Text Box 15"/>
          <p:cNvSpPr txBox="1">
            <a:spLocks noChangeArrowheads="1"/>
          </p:cNvSpPr>
          <p:nvPr/>
        </p:nvSpPr>
        <p:spPr bwMode="auto">
          <a:xfrm>
            <a:off x="2293938" y="3529013"/>
            <a:ext cx="3159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Symbol" panose="05050102010706020507" pitchFamily="18" charset="2"/>
                <a:cs typeface="Times New Roman" panose="02020603050405020304" pitchFamily="18" charset="0"/>
              </a:rPr>
              <a:t>q</a:t>
            </a:r>
          </a:p>
        </p:txBody>
      </p:sp>
      <p:sp>
        <p:nvSpPr>
          <p:cNvPr id="31760" name="Rectangle 16"/>
          <p:cNvSpPr>
            <a:spLocks noChangeArrowheads="1"/>
          </p:cNvSpPr>
          <p:nvPr/>
        </p:nvSpPr>
        <p:spPr bwMode="auto">
          <a:xfrm>
            <a:off x="7546975" y="4214813"/>
            <a:ext cx="1397000" cy="1050925"/>
          </a:xfrm>
          <a:prstGeom prst="rect">
            <a:avLst/>
          </a:prstGeom>
          <a:solidFill>
            <a:schemeClr val="bg1"/>
          </a:solidFill>
          <a:ln w="317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27665" name="Text Box 17"/>
          <p:cNvSpPr txBox="1">
            <a:spLocks noChangeArrowheads="1"/>
          </p:cNvSpPr>
          <p:nvPr/>
        </p:nvSpPr>
        <p:spPr bwMode="auto">
          <a:xfrm>
            <a:off x="758825" y="5362575"/>
            <a:ext cx="62039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A</a:t>
            </a:r>
            <a:r>
              <a:rPr lang="en-US" altLang="en-US" sz="2000">
                <a:latin typeface="Times New Roman" panose="02020603050405020304" pitchFamily="18" charset="0"/>
                <a:cs typeface="Times New Roman" panose="02020603050405020304" pitchFamily="18" charset="0"/>
              </a:rPr>
              <a:t>dd and subtract  exponentials and trigonometric functions</a:t>
            </a:r>
            <a:endParaRPr lang="en-US" altLang="en-US" sz="2000">
              <a:latin typeface="Math1" pitchFamily="2" charset="2"/>
            </a:endParaRPr>
          </a:p>
        </p:txBody>
      </p:sp>
      <p:pic>
        <p:nvPicPr>
          <p:cNvPr id="27666" name="Picture 18" descr="txp_fig"/>
          <p:cNvPicPr>
            <a:picLocks noChangeAspect="1" noChangeArrowheads="1"/>
          </p:cNvPicPr>
          <p:nvPr>
            <p:custDataLst>
              <p:tags r:id="rId1"/>
            </p:custDataLst>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68788" y="1404938"/>
            <a:ext cx="3722687" cy="31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63" name="Rectangle 19"/>
          <p:cNvSpPr>
            <a:spLocks noChangeArrowheads="1"/>
          </p:cNvSpPr>
          <p:nvPr/>
        </p:nvSpPr>
        <p:spPr bwMode="auto">
          <a:xfrm>
            <a:off x="7267575" y="1150938"/>
            <a:ext cx="1397000" cy="1050925"/>
          </a:xfrm>
          <a:prstGeom prst="rect">
            <a:avLst/>
          </a:prstGeom>
          <a:solidFill>
            <a:schemeClr val="bg1"/>
          </a:solidFill>
          <a:ln w="317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31764" name="Text Box 20"/>
          <p:cNvSpPr txBox="1">
            <a:spLocks noChangeArrowheads="1"/>
          </p:cNvSpPr>
          <p:nvPr/>
        </p:nvSpPr>
        <p:spPr bwMode="auto">
          <a:xfrm>
            <a:off x="6134100" y="2117725"/>
            <a:ext cx="13843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Z* = a - i b </a:t>
            </a:r>
          </a:p>
          <a:p>
            <a:pPr eaLnBrk="1" hangingPunct="1">
              <a:spcBef>
                <a:spcPct val="0"/>
              </a:spcBef>
              <a:buFontTx/>
              <a:buNone/>
            </a:pPr>
            <a:endParaRPr lang="en-US" altLang="en-US" sz="2000">
              <a:latin typeface="Times New Roman" panose="02020603050405020304" pitchFamily="18" charset="0"/>
            </a:endParaRPr>
          </a:p>
        </p:txBody>
      </p:sp>
      <p:pic>
        <p:nvPicPr>
          <p:cNvPr id="27669" name="Picture 21" descr="txp_fi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6867525" y="3271838"/>
            <a:ext cx="1835150"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70" name="Picture 22" descr="txp_fig"/>
          <p:cNvPicPr>
            <a:picLocks noChangeAspect="1" noChangeArrowheads="1"/>
          </p:cNvPicPr>
          <p:nvPr>
            <p:custDataLst>
              <p:tags r:id="rId3"/>
            </p:custDataLst>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1300" y="4471988"/>
            <a:ext cx="400050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71" name="Text Box 23"/>
          <p:cNvSpPr txBox="1">
            <a:spLocks noChangeArrowheads="1"/>
          </p:cNvSpPr>
          <p:nvPr/>
        </p:nvSpPr>
        <p:spPr bwMode="auto">
          <a:xfrm>
            <a:off x="574675" y="6167438"/>
            <a:ext cx="31861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Plane waves, spherical waves</a:t>
            </a:r>
            <a:endParaRPr lang="fr-FR" altLang="en-US" sz="2000">
              <a:latin typeface="Times New Roman" panose="02020603050405020304" pitchFamily="18" charset="0"/>
            </a:endParaRPr>
          </a:p>
        </p:txBody>
      </p:sp>
      <p:sp>
        <p:nvSpPr>
          <p:cNvPr id="31768" name="Rectangle 24"/>
          <p:cNvSpPr>
            <a:spLocks noChangeArrowheads="1"/>
          </p:cNvSpPr>
          <p:nvPr/>
        </p:nvSpPr>
        <p:spPr bwMode="auto">
          <a:xfrm>
            <a:off x="5338763" y="300038"/>
            <a:ext cx="5530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solidFill>
                  <a:srgbClr val="0000FF"/>
                </a:solidFill>
                <a:latin typeface="Times New Roman" panose="02020603050405020304" pitchFamily="18" charset="0"/>
                <a:cs typeface="Times New Roman" panose="02020603050405020304" pitchFamily="18" charset="0"/>
              </a:rPr>
              <a:t>Making Waves: </a:t>
            </a:r>
            <a:r>
              <a:rPr lang="en-US" altLang="en-US" sz="1800" b="1">
                <a:solidFill>
                  <a:srgbClr val="0000FF"/>
                </a:solidFill>
                <a:latin typeface="Times New Roman" panose="02020603050405020304" pitchFamily="18" charset="0"/>
                <a:cs typeface="Times New Roman" panose="02020603050405020304" pitchFamily="18" charset="0"/>
              </a:rPr>
              <a:t>waves add like complex numbers</a:t>
            </a:r>
          </a:p>
        </p:txBody>
      </p:sp>
      <p:pic>
        <p:nvPicPr>
          <p:cNvPr id="31769" name="Picture 7" descr="txp_fig"/>
          <p:cNvPicPr>
            <a:picLocks noChangeAspect="1" noChangeArrowheads="1"/>
          </p:cNvPicPr>
          <p:nvPr>
            <p:custDataLst>
              <p:tags r:id="rId4"/>
            </p:custDataLst>
          </p:nvPr>
        </p:nvPicPr>
        <p:blipFill>
          <a:blip r:embed="rId9">
            <a:extLst>
              <a:ext uri="{28A0092B-C50C-407E-A947-70E740481C1C}">
                <a14:useLocalDpi xmlns:a14="http://schemas.microsoft.com/office/drawing/2010/main" val="0"/>
              </a:ext>
            </a:extLst>
          </a:blip>
          <a:srcRect/>
          <a:stretch>
            <a:fillRect/>
          </a:stretch>
        </p:blipFill>
        <p:spPr bwMode="auto">
          <a:xfrm>
            <a:off x="1404938" y="252413"/>
            <a:ext cx="2768600"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5904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27666"/>
                                        </p:tgtEl>
                                        <p:attrNameLst>
                                          <p:attrName>style.visibility</p:attrName>
                                        </p:attrNameLst>
                                      </p:cBhvr>
                                      <p:to>
                                        <p:strVal val="visible"/>
                                      </p:to>
                                    </p:set>
                                    <p:animEffect transition="in" filter="box(in)">
                                      <p:cBhvr>
                                        <p:cTn id="15" dur="500"/>
                                        <p:tgtEl>
                                          <p:spTgt spid="2766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27669"/>
                                        </p:tgtEl>
                                        <p:attrNameLst>
                                          <p:attrName>style.visibility</p:attrName>
                                        </p:attrNameLst>
                                      </p:cBhvr>
                                      <p:to>
                                        <p:strVal val="visible"/>
                                      </p:to>
                                    </p:set>
                                    <p:animEffect transition="in" filter="wipe(left)">
                                      <p:cBhvr>
                                        <p:cTn id="20" dur="500"/>
                                        <p:tgtEl>
                                          <p:spTgt spid="2766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27670"/>
                                        </p:tgtEl>
                                        <p:attrNameLst>
                                          <p:attrName>style.visibility</p:attrName>
                                        </p:attrNameLst>
                                      </p:cBhvr>
                                      <p:to>
                                        <p:strVal val="visible"/>
                                      </p:to>
                                    </p:set>
                                    <p:animEffect transition="in" filter="wipe(left)">
                                      <p:cBhvr>
                                        <p:cTn id="25" dur="500"/>
                                        <p:tgtEl>
                                          <p:spTgt spid="2767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27665"/>
                                        </p:tgtEl>
                                        <p:attrNameLst>
                                          <p:attrName>style.visibility</p:attrName>
                                        </p:attrNameLst>
                                      </p:cBhvr>
                                      <p:to>
                                        <p:strVal val="visible"/>
                                      </p:to>
                                    </p:set>
                                    <p:animEffect transition="in" filter="wipe(left)">
                                      <p:cBhvr>
                                        <p:cTn id="30" dur="500"/>
                                        <p:tgtEl>
                                          <p:spTgt spid="27665"/>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671"/>
                                        </p:tgtEl>
                                        <p:attrNameLst>
                                          <p:attrName>style.visibility</p:attrName>
                                        </p:attrNameLst>
                                      </p:cBhvr>
                                      <p:to>
                                        <p:strVal val="visible"/>
                                      </p:to>
                                    </p:set>
                                    <p:animEffect transition="in" filter="wipe(left)">
                                      <p:cBhvr>
                                        <p:cTn id="35" dur="500"/>
                                        <p:tgtEl>
                                          <p:spTgt spid="276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3" grpId="0"/>
      <p:bldP spid="27665" grpId="0"/>
      <p:bldP spid="2767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49"/>
          <p:cNvSpPr txBox="1">
            <a:spLocks noChangeArrowheads="1"/>
          </p:cNvSpPr>
          <p:nvPr/>
        </p:nvSpPr>
        <p:spPr bwMode="auto">
          <a:xfrm>
            <a:off x="3924300" y="312738"/>
            <a:ext cx="436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SUPERPOSITION OF WAVES</a:t>
            </a:r>
            <a:endParaRPr lang="fr-FR" altLang="en-US" sz="2400" b="1">
              <a:latin typeface="Times New Roman" panose="02020603050405020304" pitchFamily="18" charset="0"/>
            </a:endParaRPr>
          </a:p>
        </p:txBody>
      </p:sp>
      <p:sp>
        <p:nvSpPr>
          <p:cNvPr id="34819" name="Text Box 50"/>
          <p:cNvSpPr txBox="1">
            <a:spLocks noChangeArrowheads="1"/>
          </p:cNvSpPr>
          <p:nvPr/>
        </p:nvSpPr>
        <p:spPr bwMode="auto">
          <a:xfrm>
            <a:off x="2254250" y="1562100"/>
            <a:ext cx="6581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of the same k vector, different frequencies</a:t>
            </a:r>
            <a:endParaRPr lang="fr-FR" altLang="en-US" sz="2400" b="1">
              <a:latin typeface="Times New Roman" panose="02020603050405020304" pitchFamily="18" charset="0"/>
            </a:endParaRPr>
          </a:p>
        </p:txBody>
      </p:sp>
      <p:sp>
        <p:nvSpPr>
          <p:cNvPr id="34820" name="Text Box 51"/>
          <p:cNvSpPr txBox="1">
            <a:spLocks noChangeArrowheads="1"/>
          </p:cNvSpPr>
          <p:nvPr/>
        </p:nvSpPr>
        <p:spPr bwMode="auto">
          <a:xfrm>
            <a:off x="2341563" y="4762500"/>
            <a:ext cx="59134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of different k vector, same frequency</a:t>
            </a:r>
            <a:endParaRPr lang="fr-FR" altLang="en-US" sz="2400" b="1">
              <a:latin typeface="Times New Roman" panose="02020603050405020304" pitchFamily="18" charset="0"/>
            </a:endParaRPr>
          </a:p>
        </p:txBody>
      </p:sp>
      <p:sp>
        <p:nvSpPr>
          <p:cNvPr id="34821" name="Text Box 52"/>
          <p:cNvSpPr txBox="1">
            <a:spLocks noChangeArrowheads="1"/>
          </p:cNvSpPr>
          <p:nvPr/>
        </p:nvSpPr>
        <p:spPr bwMode="auto">
          <a:xfrm>
            <a:off x="3255963" y="2292350"/>
            <a:ext cx="11493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Beat note</a:t>
            </a:r>
            <a:endParaRPr lang="fr-FR" altLang="en-US" sz="2000">
              <a:latin typeface="Times New Roman" panose="02020603050405020304" pitchFamily="18" charset="0"/>
            </a:endParaRPr>
          </a:p>
        </p:txBody>
      </p:sp>
      <p:sp>
        <p:nvSpPr>
          <p:cNvPr id="34822" name="Text Box 53"/>
          <p:cNvSpPr txBox="1">
            <a:spLocks noChangeArrowheads="1"/>
          </p:cNvSpPr>
          <p:nvPr/>
        </p:nvSpPr>
        <p:spPr bwMode="auto">
          <a:xfrm>
            <a:off x="3300413" y="2946400"/>
            <a:ext cx="26336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Creation of an arbitrary </a:t>
            </a:r>
            <a:endParaRPr lang="fr-FR" altLang="en-US" sz="2000">
              <a:latin typeface="Times New Roman" panose="02020603050405020304" pitchFamily="18" charset="0"/>
            </a:endParaRPr>
          </a:p>
        </p:txBody>
      </p:sp>
      <p:pic>
        <p:nvPicPr>
          <p:cNvPr id="34823" name="Picture 54" descr="txp_fig"/>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6024563" y="2981325"/>
            <a:ext cx="660400" cy="382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4" name="Text Box 55"/>
          <p:cNvSpPr txBox="1">
            <a:spLocks noChangeArrowheads="1"/>
          </p:cNvSpPr>
          <p:nvPr/>
        </p:nvSpPr>
        <p:spPr bwMode="auto">
          <a:xfrm>
            <a:off x="3692525" y="5465763"/>
            <a:ext cx="29956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Counter-propagating waves</a:t>
            </a:r>
            <a:endParaRPr lang="fr-FR" altLang="en-US" sz="2000">
              <a:latin typeface="Times New Roman" panose="02020603050405020304" pitchFamily="18" charset="0"/>
            </a:endParaRPr>
          </a:p>
        </p:txBody>
      </p:sp>
      <p:sp>
        <p:nvSpPr>
          <p:cNvPr id="34825" name="Text Box 56"/>
          <p:cNvSpPr txBox="1">
            <a:spLocks noChangeArrowheads="1"/>
          </p:cNvSpPr>
          <p:nvPr/>
        </p:nvSpPr>
        <p:spPr bwMode="auto">
          <a:xfrm>
            <a:off x="3751263" y="6205538"/>
            <a:ext cx="20780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Intersecting waves</a:t>
            </a:r>
            <a:endParaRPr lang="fr-FR" altLang="en-US" sz="2000">
              <a:latin typeface="Times New Roman" panose="02020603050405020304" pitchFamily="18" charset="0"/>
            </a:endParaRPr>
          </a:p>
        </p:txBody>
      </p:sp>
      <p:sp>
        <p:nvSpPr>
          <p:cNvPr id="34826" name="Text Box 57"/>
          <p:cNvSpPr txBox="1">
            <a:spLocks noChangeArrowheads="1"/>
          </p:cNvSpPr>
          <p:nvPr/>
        </p:nvSpPr>
        <p:spPr bwMode="auto">
          <a:xfrm>
            <a:off x="3373438" y="3613150"/>
            <a:ext cx="17129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Group velocity</a:t>
            </a:r>
            <a:endParaRPr lang="fr-FR" altLang="en-US" sz="2000">
              <a:latin typeface="Times New Roman" panose="02020603050405020304" pitchFamily="18" charset="0"/>
            </a:endParaRPr>
          </a:p>
        </p:txBody>
      </p:sp>
      <p:sp>
        <p:nvSpPr>
          <p:cNvPr id="34827" name="Text Box 58"/>
          <p:cNvSpPr txBox="1">
            <a:spLocks noChangeArrowheads="1"/>
          </p:cNvSpPr>
          <p:nvPr/>
        </p:nvSpPr>
        <p:spPr bwMode="auto">
          <a:xfrm>
            <a:off x="2319338" y="4132263"/>
            <a:ext cx="3044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mixing (AOM)</a:t>
            </a:r>
            <a:endParaRPr lang="fr-FR" altLang="en-US" sz="2400" b="1">
              <a:latin typeface="Times New Roman" panose="02020603050405020304" pitchFamily="18" charset="0"/>
            </a:endParaRPr>
          </a:p>
        </p:txBody>
      </p:sp>
      <p:sp>
        <p:nvSpPr>
          <p:cNvPr id="34828" name="Text Box 59"/>
          <p:cNvSpPr txBox="1">
            <a:spLocks noChangeArrowheads="1"/>
          </p:cNvSpPr>
          <p:nvPr/>
        </p:nvSpPr>
        <p:spPr bwMode="auto">
          <a:xfrm>
            <a:off x="3721100" y="5834063"/>
            <a:ext cx="33194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Co-propagating, random phase</a:t>
            </a:r>
            <a:endParaRPr lang="fr-FR" altLang="en-US" sz="2000">
              <a:latin typeface="Times New Roman" panose="02020603050405020304" pitchFamily="18" charset="0"/>
            </a:endParaRPr>
          </a:p>
        </p:txBody>
      </p:sp>
      <p:sp>
        <p:nvSpPr>
          <p:cNvPr id="34829" name="Text Box 60"/>
          <p:cNvSpPr txBox="1">
            <a:spLocks noChangeArrowheads="1"/>
          </p:cNvSpPr>
          <p:nvPr/>
        </p:nvSpPr>
        <p:spPr bwMode="auto">
          <a:xfrm>
            <a:off x="2217738" y="958850"/>
            <a:ext cx="58467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of the same k vector,same frequency</a:t>
            </a:r>
            <a:endParaRPr lang="fr-FR" altLang="en-US" sz="2400" b="1">
              <a:latin typeface="Times New Roman" panose="02020603050405020304" pitchFamily="18" charset="0"/>
            </a:endParaRPr>
          </a:p>
        </p:txBody>
      </p:sp>
    </p:spTree>
    <p:extLst>
      <p:ext uri="{BB962C8B-B14F-4D97-AF65-F5344CB8AC3E}">
        <p14:creationId xmlns:p14="http://schemas.microsoft.com/office/powerpoint/2010/main" val="4889472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nterference_of_two_wav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850" y="1541463"/>
            <a:ext cx="5646738" cy="188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Text Box 3"/>
          <p:cNvSpPr txBox="1">
            <a:spLocks noChangeArrowheads="1"/>
          </p:cNvSpPr>
          <p:nvPr/>
        </p:nvSpPr>
        <p:spPr bwMode="auto">
          <a:xfrm>
            <a:off x="828675" y="560388"/>
            <a:ext cx="43354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800">
                <a:latin typeface="Times New Roman" panose="02020603050405020304" pitchFamily="18" charset="0"/>
              </a:rPr>
              <a:t>Constructive and destructive </a:t>
            </a:r>
          </a:p>
        </p:txBody>
      </p:sp>
      <p:sp>
        <p:nvSpPr>
          <p:cNvPr id="35844" name="Line 4"/>
          <p:cNvSpPr>
            <a:spLocks noChangeShapeType="1"/>
          </p:cNvSpPr>
          <p:nvPr/>
        </p:nvSpPr>
        <p:spPr bwMode="auto">
          <a:xfrm flipV="1">
            <a:off x="5448300" y="4095750"/>
            <a:ext cx="0" cy="1828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45" name="Line 5"/>
          <p:cNvSpPr>
            <a:spLocks noChangeShapeType="1"/>
          </p:cNvSpPr>
          <p:nvPr/>
        </p:nvSpPr>
        <p:spPr bwMode="auto">
          <a:xfrm>
            <a:off x="5429250" y="5943600"/>
            <a:ext cx="20955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46" name="Line 6"/>
          <p:cNvSpPr>
            <a:spLocks noChangeShapeType="1"/>
          </p:cNvSpPr>
          <p:nvPr/>
        </p:nvSpPr>
        <p:spPr bwMode="auto">
          <a:xfrm flipV="1">
            <a:off x="5467350" y="4991100"/>
            <a:ext cx="1028700" cy="952500"/>
          </a:xfrm>
          <a:prstGeom prst="line">
            <a:avLst/>
          </a:prstGeom>
          <a:noFill/>
          <a:ln w="34925">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47" name="Line 7"/>
          <p:cNvSpPr>
            <a:spLocks noChangeShapeType="1"/>
          </p:cNvSpPr>
          <p:nvPr/>
        </p:nvSpPr>
        <p:spPr bwMode="auto">
          <a:xfrm flipH="1" flipV="1">
            <a:off x="4933950" y="4800600"/>
            <a:ext cx="514350" cy="1143000"/>
          </a:xfrm>
          <a:prstGeom prst="line">
            <a:avLst/>
          </a:prstGeom>
          <a:noFill/>
          <a:ln w="381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48" name="Line 8"/>
          <p:cNvSpPr>
            <a:spLocks noChangeShapeType="1"/>
          </p:cNvSpPr>
          <p:nvPr/>
        </p:nvSpPr>
        <p:spPr bwMode="auto">
          <a:xfrm flipV="1">
            <a:off x="4962525" y="3838575"/>
            <a:ext cx="1028700" cy="952500"/>
          </a:xfrm>
          <a:prstGeom prst="line">
            <a:avLst/>
          </a:prstGeom>
          <a:noFill/>
          <a:ln w="19050" cap="rnd">
            <a:solidFill>
              <a:srgbClr val="339966"/>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49" name="Line 9"/>
          <p:cNvSpPr>
            <a:spLocks noChangeShapeType="1"/>
          </p:cNvSpPr>
          <p:nvPr/>
        </p:nvSpPr>
        <p:spPr bwMode="auto">
          <a:xfrm flipH="1" flipV="1">
            <a:off x="5962650" y="3829050"/>
            <a:ext cx="514350" cy="1143000"/>
          </a:xfrm>
          <a:prstGeom prst="line">
            <a:avLst/>
          </a:prstGeom>
          <a:noFill/>
          <a:ln w="12700" cap="rnd">
            <a:solidFill>
              <a:srgbClr val="008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50" name="Line 10"/>
          <p:cNvSpPr>
            <a:spLocks noChangeShapeType="1"/>
          </p:cNvSpPr>
          <p:nvPr/>
        </p:nvSpPr>
        <p:spPr bwMode="auto">
          <a:xfrm flipV="1">
            <a:off x="5467350" y="3848100"/>
            <a:ext cx="504825" cy="2085975"/>
          </a:xfrm>
          <a:prstGeom prst="line">
            <a:avLst/>
          </a:prstGeom>
          <a:noFill/>
          <a:ln w="47625">
            <a:solidFill>
              <a:srgbClr val="8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51" name="Text Box 11"/>
          <p:cNvSpPr txBox="1">
            <a:spLocks noChangeArrowheads="1"/>
          </p:cNvSpPr>
          <p:nvPr/>
        </p:nvSpPr>
        <p:spPr bwMode="auto">
          <a:xfrm>
            <a:off x="7566025" y="5670550"/>
            <a:ext cx="336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rPr>
              <a:t>x</a:t>
            </a:r>
          </a:p>
        </p:txBody>
      </p:sp>
      <p:sp>
        <p:nvSpPr>
          <p:cNvPr id="35852" name="Text Box 12"/>
          <p:cNvSpPr txBox="1">
            <a:spLocks noChangeArrowheads="1"/>
          </p:cNvSpPr>
          <p:nvPr/>
        </p:nvSpPr>
        <p:spPr bwMode="auto">
          <a:xfrm>
            <a:off x="5146675" y="3756025"/>
            <a:ext cx="336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rPr>
              <a:t>y</a:t>
            </a:r>
          </a:p>
        </p:txBody>
      </p:sp>
      <p:sp>
        <p:nvSpPr>
          <p:cNvPr id="35853" name="Text Box 13"/>
          <p:cNvSpPr txBox="1">
            <a:spLocks noChangeArrowheads="1"/>
          </p:cNvSpPr>
          <p:nvPr/>
        </p:nvSpPr>
        <p:spPr bwMode="auto">
          <a:xfrm>
            <a:off x="555625" y="4108450"/>
            <a:ext cx="28733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rPr>
              <a:t>Superposition </a:t>
            </a:r>
          </a:p>
          <a:p>
            <a:pPr eaLnBrk="1" hangingPunct="1">
              <a:spcBef>
                <a:spcPct val="0"/>
              </a:spcBef>
              <a:buFontTx/>
              <a:buNone/>
            </a:pPr>
            <a:r>
              <a:rPr lang="en-US" altLang="en-US" sz="2400">
                <a:latin typeface="Times New Roman" panose="02020603050405020304" pitchFamily="18" charset="0"/>
              </a:rPr>
              <a:t>is just like adding two</a:t>
            </a:r>
          </a:p>
          <a:p>
            <a:pPr eaLnBrk="1" hangingPunct="1">
              <a:spcBef>
                <a:spcPct val="0"/>
              </a:spcBef>
              <a:buFontTx/>
              <a:buNone/>
            </a:pPr>
            <a:r>
              <a:rPr lang="en-US" altLang="en-US" sz="2400">
                <a:latin typeface="Times New Roman" panose="02020603050405020304" pitchFamily="18" charset="0"/>
              </a:rPr>
              <a:t>vectors , </a:t>
            </a:r>
          </a:p>
        </p:txBody>
      </p:sp>
      <p:sp>
        <p:nvSpPr>
          <p:cNvPr id="35854" name="Text Box 14"/>
          <p:cNvSpPr txBox="1">
            <a:spLocks noChangeArrowheads="1"/>
          </p:cNvSpPr>
          <p:nvPr/>
        </p:nvSpPr>
        <p:spPr bwMode="auto">
          <a:xfrm>
            <a:off x="495300" y="0"/>
            <a:ext cx="5846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of the same k vector,same frequency</a:t>
            </a:r>
            <a:endParaRPr lang="fr-FR" altLang="en-US" sz="2400" b="1">
              <a:latin typeface="Times New Roman" panose="02020603050405020304" pitchFamily="18" charset="0"/>
            </a:endParaRPr>
          </a:p>
        </p:txBody>
      </p:sp>
      <p:pic>
        <p:nvPicPr>
          <p:cNvPr id="32784" name="Picture 16" descr="txp_fig"/>
          <p:cNvPicPr>
            <a:picLocks noChangeAspect="1" noChangeArrowheads="1"/>
          </p:cNvPicPr>
          <p:nvPr>
            <p:custDataLst>
              <p:tags r:id="rId1"/>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6827838" y="2003425"/>
            <a:ext cx="4449762" cy="37623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5856" name="Text Box 17"/>
          <p:cNvSpPr txBox="1">
            <a:spLocks noChangeArrowheads="1"/>
          </p:cNvSpPr>
          <p:nvPr/>
        </p:nvSpPr>
        <p:spPr bwMode="auto">
          <a:xfrm>
            <a:off x="828675" y="560388"/>
            <a:ext cx="43354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800">
                <a:latin typeface="Times New Roman" panose="02020603050405020304" pitchFamily="18" charset="0"/>
              </a:rPr>
              <a:t>Constructive and destructive </a:t>
            </a:r>
          </a:p>
        </p:txBody>
      </p:sp>
      <p:pic>
        <p:nvPicPr>
          <p:cNvPr id="32786" name="Picture 18" descr="txp_fig"/>
          <p:cNvPicPr>
            <a:picLocks noChangeAspect="1" noChangeArrowheads="1"/>
          </p:cNvPicPr>
          <p:nvPr>
            <p:custDataLst>
              <p:tags r:id="rId2"/>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6827838" y="2003425"/>
            <a:ext cx="4449762" cy="37623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2788" name="Picture 20" descr="txp_fig"/>
          <p:cNvPicPr>
            <a:picLocks noChangeAspect="1" noChangeArrowheads="1"/>
          </p:cNvPicPr>
          <p:nvPr>
            <p:custDataLst>
              <p:tags r:id="rId3"/>
            </p:custDataLst>
          </p:nvPr>
        </p:nvPicPr>
        <p:blipFill>
          <a:blip r:embed="rId7">
            <a:extLst>
              <a:ext uri="{28A0092B-C50C-407E-A947-70E740481C1C}">
                <a14:useLocalDpi xmlns:a14="http://schemas.microsoft.com/office/drawing/2010/main" val="0"/>
              </a:ext>
            </a:extLst>
          </a:blip>
          <a:srcRect/>
          <a:stretch>
            <a:fillRect/>
          </a:stretch>
        </p:blipFill>
        <p:spPr bwMode="auto">
          <a:xfrm>
            <a:off x="7359650" y="2901950"/>
            <a:ext cx="3770313" cy="4619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83587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32784"/>
                                        </p:tgtEl>
                                        <p:attrNameLst>
                                          <p:attrName>style.visibility</p:attrName>
                                        </p:attrNameLst>
                                      </p:cBhvr>
                                      <p:to>
                                        <p:strVal val="visible"/>
                                      </p:to>
                                    </p:set>
                                    <p:animEffect transition="in" filter="wipe(left)">
                                      <p:cBhvr>
                                        <p:cTn id="7" dur="500"/>
                                        <p:tgtEl>
                                          <p:spTgt spid="32784"/>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2786"/>
                                        </p:tgtEl>
                                        <p:attrNameLst>
                                          <p:attrName>style.visibility</p:attrName>
                                        </p:attrNameLst>
                                      </p:cBhvr>
                                      <p:to>
                                        <p:strVal val="visible"/>
                                      </p:to>
                                    </p:set>
                                    <p:animEffect transition="in" filter="wipe(left)">
                                      <p:cBhvr>
                                        <p:cTn id="11" dur="500"/>
                                        <p:tgtEl>
                                          <p:spTgt spid="32786"/>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2788"/>
                                        </p:tgtEl>
                                        <p:attrNameLst>
                                          <p:attrName>style.visibility</p:attrName>
                                        </p:attrNameLst>
                                      </p:cBhvr>
                                      <p:to>
                                        <p:strVal val="visible"/>
                                      </p:to>
                                    </p:set>
                                    <p:animEffect transition="in" filter="wipe(left)">
                                      <p:cBhvr>
                                        <p:cTn id="15" dur="500"/>
                                        <p:tgtEl>
                                          <p:spTgt spid="327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Interference_of_two_wave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0850" y="1541463"/>
            <a:ext cx="5646738" cy="188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Text Box 3"/>
          <p:cNvSpPr txBox="1">
            <a:spLocks noChangeArrowheads="1"/>
          </p:cNvSpPr>
          <p:nvPr/>
        </p:nvSpPr>
        <p:spPr bwMode="auto">
          <a:xfrm>
            <a:off x="828675" y="560388"/>
            <a:ext cx="43354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800">
                <a:latin typeface="Times New Roman" panose="02020603050405020304" pitchFamily="18" charset="0"/>
              </a:rPr>
              <a:t>Constructive and destructive </a:t>
            </a:r>
          </a:p>
        </p:txBody>
      </p:sp>
      <p:sp>
        <p:nvSpPr>
          <p:cNvPr id="36868" name="Line 4"/>
          <p:cNvSpPr>
            <a:spLocks noChangeShapeType="1"/>
          </p:cNvSpPr>
          <p:nvPr/>
        </p:nvSpPr>
        <p:spPr bwMode="auto">
          <a:xfrm flipV="1">
            <a:off x="1176338" y="4867275"/>
            <a:ext cx="0" cy="1828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69" name="Line 5"/>
          <p:cNvSpPr>
            <a:spLocks noChangeShapeType="1"/>
          </p:cNvSpPr>
          <p:nvPr/>
        </p:nvSpPr>
        <p:spPr bwMode="auto">
          <a:xfrm>
            <a:off x="1157288" y="6715125"/>
            <a:ext cx="20955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0" name="Line 6"/>
          <p:cNvSpPr>
            <a:spLocks noChangeShapeType="1"/>
          </p:cNvSpPr>
          <p:nvPr/>
        </p:nvSpPr>
        <p:spPr bwMode="auto">
          <a:xfrm flipV="1">
            <a:off x="690563" y="4610100"/>
            <a:ext cx="1028700" cy="952500"/>
          </a:xfrm>
          <a:prstGeom prst="line">
            <a:avLst/>
          </a:prstGeom>
          <a:noFill/>
          <a:ln w="19050" cap="rnd">
            <a:solidFill>
              <a:srgbClr val="339966"/>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1" name="Line 7"/>
          <p:cNvSpPr>
            <a:spLocks noChangeShapeType="1"/>
          </p:cNvSpPr>
          <p:nvPr/>
        </p:nvSpPr>
        <p:spPr bwMode="auto">
          <a:xfrm flipH="1" flipV="1">
            <a:off x="673100" y="5543550"/>
            <a:ext cx="514350" cy="1143000"/>
          </a:xfrm>
          <a:prstGeom prst="line">
            <a:avLst/>
          </a:prstGeom>
          <a:noFill/>
          <a:ln w="12700" cap="rnd">
            <a:solidFill>
              <a:srgbClr val="008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72" name="Text Box 8"/>
          <p:cNvSpPr txBox="1">
            <a:spLocks noChangeArrowheads="1"/>
          </p:cNvSpPr>
          <p:nvPr/>
        </p:nvSpPr>
        <p:spPr bwMode="auto">
          <a:xfrm>
            <a:off x="7707313" y="1481138"/>
            <a:ext cx="28733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a:latin typeface="Times New Roman" panose="02020603050405020304" pitchFamily="18" charset="0"/>
              </a:rPr>
              <a:t>Superposition </a:t>
            </a:r>
          </a:p>
          <a:p>
            <a:pPr>
              <a:spcBef>
                <a:spcPct val="0"/>
              </a:spcBef>
              <a:buFontTx/>
              <a:buNone/>
            </a:pPr>
            <a:r>
              <a:rPr lang="en-US" altLang="en-US" sz="2400">
                <a:latin typeface="Times New Roman" panose="02020603050405020304" pitchFamily="18" charset="0"/>
              </a:rPr>
              <a:t>is just like adding two</a:t>
            </a:r>
          </a:p>
          <a:p>
            <a:pPr>
              <a:spcBef>
                <a:spcPct val="0"/>
              </a:spcBef>
              <a:buFontTx/>
              <a:buNone/>
            </a:pPr>
            <a:r>
              <a:rPr lang="en-US" altLang="en-US" sz="2400">
                <a:latin typeface="Times New Roman" panose="02020603050405020304" pitchFamily="18" charset="0"/>
              </a:rPr>
              <a:t>vectors , </a:t>
            </a:r>
          </a:p>
        </p:txBody>
      </p:sp>
      <p:sp>
        <p:nvSpPr>
          <p:cNvPr id="36873" name="Text Box 9"/>
          <p:cNvSpPr txBox="1">
            <a:spLocks noChangeArrowheads="1"/>
          </p:cNvSpPr>
          <p:nvPr/>
        </p:nvSpPr>
        <p:spPr bwMode="auto">
          <a:xfrm>
            <a:off x="3221038" y="0"/>
            <a:ext cx="59229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b="1">
                <a:latin typeface="Times New Roman" panose="02020603050405020304" pitchFamily="18" charset="0"/>
              </a:rPr>
              <a:t>Waves of the same k vector, same frequency</a:t>
            </a:r>
            <a:endParaRPr lang="fr-FR" altLang="en-US" sz="2400" b="1">
              <a:latin typeface="Times New Roman" panose="02020603050405020304" pitchFamily="18" charset="0"/>
            </a:endParaRPr>
          </a:p>
        </p:txBody>
      </p:sp>
      <p:pic>
        <p:nvPicPr>
          <p:cNvPr id="10" name="Picture 10" descr="txp_fig"/>
          <p:cNvPicPr>
            <a:picLocks noChangeAspect="1" noChangeArrowheads="1"/>
          </p:cNvPicPr>
          <p:nvPr>
            <p:custDataLst>
              <p:tags r:id="rId1"/>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84138" y="3660775"/>
            <a:ext cx="6704012"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 name="Group 11"/>
          <p:cNvGrpSpPr>
            <a:grpSpLocks/>
          </p:cNvGrpSpPr>
          <p:nvPr/>
        </p:nvGrpSpPr>
        <p:grpSpPr bwMode="auto">
          <a:xfrm>
            <a:off x="1706563" y="4643438"/>
            <a:ext cx="1282700" cy="1143000"/>
            <a:chOff x="1075" y="2925"/>
            <a:chExt cx="808" cy="720"/>
          </a:xfrm>
        </p:grpSpPr>
        <p:sp>
          <p:nvSpPr>
            <p:cNvPr id="36888" name="Line 12"/>
            <p:cNvSpPr>
              <a:spLocks noChangeShapeType="1"/>
            </p:cNvSpPr>
            <p:nvPr/>
          </p:nvSpPr>
          <p:spPr bwMode="auto">
            <a:xfrm flipH="1" flipV="1">
              <a:off x="1075" y="2925"/>
              <a:ext cx="324" cy="720"/>
            </a:xfrm>
            <a:prstGeom prst="line">
              <a:avLst/>
            </a:prstGeom>
            <a:noFill/>
            <a:ln w="381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9" name="Line 13"/>
            <p:cNvSpPr>
              <a:spLocks noChangeShapeType="1"/>
            </p:cNvSpPr>
            <p:nvPr/>
          </p:nvSpPr>
          <p:spPr bwMode="auto">
            <a:xfrm>
              <a:off x="1255" y="3627"/>
              <a:ext cx="62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90" name="Arc 14"/>
            <p:cNvSpPr>
              <a:spLocks/>
            </p:cNvSpPr>
            <p:nvPr/>
          </p:nvSpPr>
          <p:spPr bwMode="auto">
            <a:xfrm>
              <a:off x="1322" y="3384"/>
              <a:ext cx="251" cy="238"/>
            </a:xfrm>
            <a:custGeom>
              <a:avLst/>
              <a:gdLst>
                <a:gd name="T0" fmla="*/ 0 w 31194"/>
                <a:gd name="T1" fmla="*/ 0 h 21600"/>
                <a:gd name="T2" fmla="*/ 0 w 31194"/>
                <a:gd name="T3" fmla="*/ 0 h 21600"/>
                <a:gd name="T4" fmla="*/ 0 w 31194"/>
                <a:gd name="T5" fmla="*/ 0 h 21600"/>
                <a:gd name="T6" fmla="*/ 0 60000 65536"/>
                <a:gd name="T7" fmla="*/ 0 60000 65536"/>
                <a:gd name="T8" fmla="*/ 0 60000 65536"/>
              </a:gdLst>
              <a:ahLst/>
              <a:cxnLst>
                <a:cxn ang="T6">
                  <a:pos x="T0" y="T1"/>
                </a:cxn>
                <a:cxn ang="T7">
                  <a:pos x="T2" y="T3"/>
                </a:cxn>
                <a:cxn ang="T8">
                  <a:pos x="T4" y="T5"/>
                </a:cxn>
              </a:cxnLst>
              <a:rect l="0" t="0" r="r" b="b"/>
              <a:pathLst>
                <a:path w="31194" h="21600" fill="none" extrusionOk="0">
                  <a:moveTo>
                    <a:pt x="-1" y="2247"/>
                  </a:moveTo>
                  <a:cubicBezTo>
                    <a:pt x="2981" y="769"/>
                    <a:pt x="6265" y="0"/>
                    <a:pt x="9594" y="0"/>
                  </a:cubicBezTo>
                  <a:cubicBezTo>
                    <a:pt x="21523" y="0"/>
                    <a:pt x="31194" y="9670"/>
                    <a:pt x="31194" y="21600"/>
                  </a:cubicBezTo>
                </a:path>
                <a:path w="31194" h="21600" stroke="0" extrusionOk="0">
                  <a:moveTo>
                    <a:pt x="-1" y="2247"/>
                  </a:moveTo>
                  <a:cubicBezTo>
                    <a:pt x="2981" y="769"/>
                    <a:pt x="6265" y="0"/>
                    <a:pt x="9594" y="0"/>
                  </a:cubicBezTo>
                  <a:cubicBezTo>
                    <a:pt x="21523" y="0"/>
                    <a:pt x="31194" y="9670"/>
                    <a:pt x="31194" y="21600"/>
                  </a:cubicBezTo>
                  <a:lnTo>
                    <a:pt x="9594" y="21600"/>
                  </a:lnTo>
                  <a:lnTo>
                    <a:pt x="-1" y="2247"/>
                  </a:lnTo>
                  <a:close/>
                </a:path>
              </a:pathLst>
            </a:custGeom>
            <a:noFill/>
            <a:ln w="12700">
              <a:solidFill>
                <a:schemeClr val="tx1"/>
              </a:solidFill>
              <a:round/>
              <a:headEnd type="arrow" w="lg" len="lg"/>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6891" name="Picture 15" descr="txp_fig"/>
            <p:cNvPicPr>
              <a:picLocks noChangeAspect="1" noChangeArrowheads="1"/>
            </p:cNvPicPr>
            <p:nvPr>
              <p:custDataLst>
                <p:tags r:id="rId6"/>
              </p:custDataLst>
            </p:nvPr>
          </p:nvPicPr>
          <p:blipFill>
            <a:blip r:embed="rId11">
              <a:extLst>
                <a:ext uri="{28A0092B-C50C-407E-A947-70E740481C1C}">
                  <a14:useLocalDpi xmlns:a14="http://schemas.microsoft.com/office/drawing/2010/main" val="0"/>
                </a:ext>
              </a:extLst>
            </a:blip>
            <a:srcRect/>
            <a:stretch>
              <a:fillRect/>
            </a:stretch>
          </p:blipFill>
          <p:spPr bwMode="auto">
            <a:xfrm>
              <a:off x="1153" y="2964"/>
              <a:ext cx="25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92" name="Picture 16" descr="txp_fig"/>
            <p:cNvPicPr>
              <a:picLocks noChangeAspect="1" noChangeArrowheads="1"/>
            </p:cNvPicPr>
            <p:nvPr>
              <p:custDataLst>
                <p:tags r:id="rId7"/>
              </p:custDataLst>
            </p:nvPr>
          </p:nvPicPr>
          <p:blipFill>
            <a:blip r:embed="rId12" cstate="print">
              <a:extLst>
                <a:ext uri="{28A0092B-C50C-407E-A947-70E740481C1C}">
                  <a14:useLocalDpi xmlns:a14="http://schemas.microsoft.com/office/drawing/2010/main" val="0"/>
                </a:ext>
              </a:extLst>
            </a:blip>
            <a:srcRect/>
            <a:stretch>
              <a:fillRect/>
            </a:stretch>
          </p:blipFill>
          <p:spPr bwMode="auto">
            <a:xfrm>
              <a:off x="1535" y="3312"/>
              <a:ext cx="279"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7" name="Group 17"/>
          <p:cNvGrpSpPr>
            <a:grpSpLocks/>
          </p:cNvGrpSpPr>
          <p:nvPr/>
        </p:nvGrpSpPr>
        <p:grpSpPr bwMode="auto">
          <a:xfrm>
            <a:off x="1176338" y="5762625"/>
            <a:ext cx="1130300" cy="952500"/>
            <a:chOff x="741" y="3630"/>
            <a:chExt cx="712" cy="600"/>
          </a:xfrm>
        </p:grpSpPr>
        <p:sp>
          <p:nvSpPr>
            <p:cNvPr id="36884" name="Line 18"/>
            <p:cNvSpPr>
              <a:spLocks noChangeShapeType="1"/>
            </p:cNvSpPr>
            <p:nvPr/>
          </p:nvSpPr>
          <p:spPr bwMode="auto">
            <a:xfrm flipV="1">
              <a:off x="753" y="3630"/>
              <a:ext cx="648" cy="600"/>
            </a:xfrm>
            <a:prstGeom prst="line">
              <a:avLst/>
            </a:prstGeom>
            <a:noFill/>
            <a:ln w="34925">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5" name="Arc 19"/>
            <p:cNvSpPr>
              <a:spLocks/>
            </p:cNvSpPr>
            <p:nvPr/>
          </p:nvSpPr>
          <p:spPr bwMode="auto">
            <a:xfrm>
              <a:off x="741" y="4018"/>
              <a:ext cx="374" cy="209"/>
            </a:xfrm>
            <a:custGeom>
              <a:avLst/>
              <a:gdLst>
                <a:gd name="T0" fmla="*/ 0 w 21600"/>
                <a:gd name="T1" fmla="*/ 0 h 16044"/>
                <a:gd name="T2" fmla="*/ 0 w 21600"/>
                <a:gd name="T3" fmla="*/ 0 h 16044"/>
                <a:gd name="T4" fmla="*/ 0 w 21600"/>
                <a:gd name="T5" fmla="*/ 0 h 16044"/>
                <a:gd name="T6" fmla="*/ 0 60000 65536"/>
                <a:gd name="T7" fmla="*/ 0 60000 65536"/>
                <a:gd name="T8" fmla="*/ 0 60000 65536"/>
              </a:gdLst>
              <a:ahLst/>
              <a:cxnLst>
                <a:cxn ang="T6">
                  <a:pos x="T0" y="T1"/>
                </a:cxn>
                <a:cxn ang="T7">
                  <a:pos x="T2" y="T3"/>
                </a:cxn>
                <a:cxn ang="T8">
                  <a:pos x="T4" y="T5"/>
                </a:cxn>
              </a:cxnLst>
              <a:rect l="0" t="0" r="r" b="b"/>
              <a:pathLst>
                <a:path w="21600" h="16044" fill="none" extrusionOk="0">
                  <a:moveTo>
                    <a:pt x="14462" y="-1"/>
                  </a:moveTo>
                  <a:cubicBezTo>
                    <a:pt x="19005" y="4095"/>
                    <a:pt x="21600" y="9926"/>
                    <a:pt x="21600" y="16044"/>
                  </a:cubicBezTo>
                </a:path>
                <a:path w="21600" h="16044" stroke="0" extrusionOk="0">
                  <a:moveTo>
                    <a:pt x="14462" y="-1"/>
                  </a:moveTo>
                  <a:cubicBezTo>
                    <a:pt x="19005" y="4095"/>
                    <a:pt x="21600" y="9926"/>
                    <a:pt x="21600" y="16044"/>
                  </a:cubicBezTo>
                  <a:lnTo>
                    <a:pt x="0" y="16044"/>
                  </a:lnTo>
                  <a:lnTo>
                    <a:pt x="14462" y="-1"/>
                  </a:lnTo>
                  <a:close/>
                </a:path>
              </a:pathLst>
            </a:custGeom>
            <a:noFill/>
            <a:ln w="12700">
              <a:solidFill>
                <a:schemeClr val="tx1"/>
              </a:solidFill>
              <a:round/>
              <a:headEnd type="arrow" w="lg" len="lg"/>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6886" name="Picture 20" descr="txp_fig"/>
            <p:cNvPicPr>
              <a:picLocks noChangeAspect="1" noChangeArrowheads="1"/>
            </p:cNvPicPr>
            <p:nvPr>
              <p:custDataLst>
                <p:tags r:id="rId4"/>
              </p:custDataLst>
            </p:nvPr>
          </p:nvPicPr>
          <p:blipFill>
            <a:blip r:embed="rId13">
              <a:extLst>
                <a:ext uri="{28A0092B-C50C-407E-A947-70E740481C1C}">
                  <a14:useLocalDpi xmlns:a14="http://schemas.microsoft.com/office/drawing/2010/main" val="0"/>
                </a:ext>
              </a:extLst>
            </a:blip>
            <a:srcRect/>
            <a:stretch>
              <a:fillRect/>
            </a:stretch>
          </p:blipFill>
          <p:spPr bwMode="auto">
            <a:xfrm>
              <a:off x="992" y="3656"/>
              <a:ext cx="25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87" name="Picture 21" descr="txp_fig"/>
            <p:cNvPicPr>
              <a:picLocks noChangeAspect="1" noChangeArrowheads="1"/>
            </p:cNvPicPr>
            <p:nvPr>
              <p:custDataLst>
                <p:tags r:id="rId5"/>
              </p:custDataLst>
            </p:nvPr>
          </p:nvPicPr>
          <p:blipFill>
            <a:blip r:embed="rId14">
              <a:extLst>
                <a:ext uri="{28A0092B-C50C-407E-A947-70E740481C1C}">
                  <a14:useLocalDpi xmlns:a14="http://schemas.microsoft.com/office/drawing/2010/main" val="0"/>
                </a:ext>
              </a:extLst>
            </a:blip>
            <a:srcRect/>
            <a:stretch>
              <a:fillRect/>
            </a:stretch>
          </p:blipFill>
          <p:spPr bwMode="auto">
            <a:xfrm>
              <a:off x="1186" y="4006"/>
              <a:ext cx="267"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 name="Group 22"/>
          <p:cNvGrpSpPr>
            <a:grpSpLocks/>
          </p:cNvGrpSpPr>
          <p:nvPr/>
        </p:nvGrpSpPr>
        <p:grpSpPr bwMode="auto">
          <a:xfrm>
            <a:off x="1219200" y="4598988"/>
            <a:ext cx="504825" cy="2259012"/>
            <a:chOff x="753" y="2801"/>
            <a:chExt cx="318" cy="1423"/>
          </a:xfrm>
        </p:grpSpPr>
        <p:sp>
          <p:nvSpPr>
            <p:cNvPr id="36882" name="Line 23"/>
            <p:cNvSpPr>
              <a:spLocks noChangeShapeType="1"/>
            </p:cNvSpPr>
            <p:nvPr/>
          </p:nvSpPr>
          <p:spPr bwMode="auto">
            <a:xfrm flipV="1">
              <a:off x="753" y="2910"/>
              <a:ext cx="318" cy="1314"/>
            </a:xfrm>
            <a:prstGeom prst="line">
              <a:avLst/>
            </a:prstGeom>
            <a:noFill/>
            <a:ln w="47625">
              <a:solidFill>
                <a:srgbClr val="8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6883" name="Picture 24" descr="txp_fig"/>
            <p:cNvPicPr>
              <a:picLocks noChangeAspect="1" noChangeArrowheads="1"/>
            </p:cNvPicPr>
            <p:nvPr>
              <p:custDataLst>
                <p:tags r:id="rId3"/>
              </p:custDataLst>
            </p:nvPr>
          </p:nvPicPr>
          <p:blipFill>
            <a:blip r:embed="rId15">
              <a:extLst>
                <a:ext uri="{28A0092B-C50C-407E-A947-70E740481C1C}">
                  <a14:useLocalDpi xmlns:a14="http://schemas.microsoft.com/office/drawing/2010/main" val="0"/>
                </a:ext>
              </a:extLst>
            </a:blip>
            <a:srcRect/>
            <a:stretch>
              <a:fillRect/>
            </a:stretch>
          </p:blipFill>
          <p:spPr bwMode="auto">
            <a:xfrm>
              <a:off x="798" y="2801"/>
              <a:ext cx="17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5" name="Picture 25" descr="txp_fig"/>
          <p:cNvPicPr>
            <a:picLocks noChangeAspect="1" noChangeArrowheads="1"/>
          </p:cNvPicPr>
          <p:nvPr>
            <p:custDataLst>
              <p:tags r:id="rId2"/>
            </p:custDataLst>
          </p:nvPr>
        </p:nvPicPr>
        <p:blipFill>
          <a:blip r:embed="rId16">
            <a:extLst>
              <a:ext uri="{28A0092B-C50C-407E-A947-70E740481C1C}">
                <a14:useLocalDpi xmlns:a14="http://schemas.microsoft.com/office/drawing/2010/main" val="0"/>
              </a:ext>
            </a:extLst>
          </a:blip>
          <a:srcRect/>
          <a:stretch>
            <a:fillRect/>
          </a:stretch>
        </p:blipFill>
        <p:spPr bwMode="auto">
          <a:xfrm>
            <a:off x="3597275" y="4341813"/>
            <a:ext cx="5518150" cy="59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79" name="Text Box 26"/>
          <p:cNvSpPr txBox="1">
            <a:spLocks noChangeArrowheads="1"/>
          </p:cNvSpPr>
          <p:nvPr/>
        </p:nvSpPr>
        <p:spPr bwMode="auto">
          <a:xfrm>
            <a:off x="1112838" y="1174750"/>
            <a:ext cx="1422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000">
                <a:latin typeface="Times New Roman" panose="02020603050405020304" pitchFamily="18" charset="0"/>
              </a:rPr>
              <a:t>constructive</a:t>
            </a:r>
            <a:endParaRPr lang="fr-FR" altLang="en-US" sz="2000">
              <a:latin typeface="Times New Roman" panose="02020603050405020304" pitchFamily="18" charset="0"/>
            </a:endParaRPr>
          </a:p>
        </p:txBody>
      </p:sp>
      <p:sp>
        <p:nvSpPr>
          <p:cNvPr id="36880" name="Text Box 27"/>
          <p:cNvSpPr txBox="1">
            <a:spLocks noChangeArrowheads="1"/>
          </p:cNvSpPr>
          <p:nvPr/>
        </p:nvSpPr>
        <p:spPr bwMode="auto">
          <a:xfrm>
            <a:off x="3862388" y="1282700"/>
            <a:ext cx="1295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000">
                <a:latin typeface="Times New Roman" panose="02020603050405020304" pitchFamily="18" charset="0"/>
              </a:rPr>
              <a:t>destructive</a:t>
            </a:r>
            <a:endParaRPr lang="fr-FR" altLang="en-US" sz="2000">
              <a:latin typeface="Times New Roman" panose="02020603050405020304" pitchFamily="18" charset="0"/>
            </a:endParaRPr>
          </a:p>
        </p:txBody>
      </p:sp>
      <p:sp>
        <p:nvSpPr>
          <p:cNvPr id="36881" name="Text Box 28"/>
          <p:cNvSpPr txBox="1">
            <a:spLocks noChangeArrowheads="1"/>
          </p:cNvSpPr>
          <p:nvPr/>
        </p:nvSpPr>
        <p:spPr bwMode="auto">
          <a:xfrm>
            <a:off x="0" y="76200"/>
            <a:ext cx="1909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b="1">
                <a:solidFill>
                  <a:srgbClr val="0000CC"/>
                </a:solidFill>
                <a:latin typeface="Times New Roman" panose="02020603050405020304" pitchFamily="18" charset="0"/>
                <a:cs typeface="Times New Roman" panose="02020603050405020304" pitchFamily="18" charset="0"/>
              </a:rPr>
              <a:t>Interferences</a:t>
            </a:r>
          </a:p>
        </p:txBody>
      </p:sp>
    </p:spTree>
    <p:extLst>
      <p:ext uri="{BB962C8B-B14F-4D97-AF65-F5344CB8AC3E}">
        <p14:creationId xmlns:p14="http://schemas.microsoft.com/office/powerpoint/2010/main" val="37333013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0"/>
                                        <p:tgtEl>
                                          <p:spTgt spid="25"/>
                                        </p:tgtEl>
                                      </p:cBhvr>
                                    </p:animEffect>
                                  </p:childTnLst>
                                </p:cTn>
                              </p:par>
                              <p:par>
                                <p:cTn id="13" presetID="9"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dissolve">
                                      <p:cBhvr>
                                        <p:cTn id="15" dur="2000"/>
                                        <p:tgtEl>
                                          <p:spTgt spid="17"/>
                                        </p:tgtEl>
                                      </p:cBhvr>
                                    </p:animEffect>
                                  </p:childTnLst>
                                </p:cTn>
                              </p:par>
                              <p:par>
                                <p:cTn id="16" presetID="9"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dissolve">
                                      <p:cBhvr>
                                        <p:cTn id="18" dur="2000"/>
                                        <p:tgtEl>
                                          <p:spTgt spid="11"/>
                                        </p:tgtEl>
                                      </p:cBhvr>
                                    </p:animEffect>
                                  </p:childTnLst>
                                </p:cTn>
                              </p:par>
                            </p:childTnLst>
                          </p:cTn>
                        </p:par>
                        <p:par>
                          <p:cTn id="19" fill="hold" nodeType="afterGroup">
                            <p:stCondLst>
                              <p:cond delay="5000"/>
                            </p:stCondLst>
                            <p:childTnLst>
                              <p:par>
                                <p:cTn id="20" presetID="9" presetClass="entr" presetSubtype="0"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dissolv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603250" y="803275"/>
            <a:ext cx="219162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dirty="0" smtClean="0">
                <a:latin typeface="Times New Roman" panose="02020603050405020304" pitchFamily="18" charset="0"/>
              </a:rPr>
              <a:t>Coherent </a:t>
            </a:r>
            <a:r>
              <a:rPr lang="en-US" altLang="en-US" sz="2400" dirty="0">
                <a:latin typeface="Times New Roman" panose="02020603050405020304" pitchFamily="18" charset="0"/>
              </a:rPr>
              <a:t>source</a:t>
            </a:r>
          </a:p>
        </p:txBody>
      </p:sp>
      <p:grpSp>
        <p:nvGrpSpPr>
          <p:cNvPr id="31766" name="Group 22"/>
          <p:cNvGrpSpPr>
            <a:grpSpLocks/>
          </p:cNvGrpSpPr>
          <p:nvPr/>
        </p:nvGrpSpPr>
        <p:grpSpPr bwMode="auto">
          <a:xfrm>
            <a:off x="1022350" y="4438650"/>
            <a:ext cx="2740025" cy="1771650"/>
            <a:chOff x="344" y="1356"/>
            <a:chExt cx="1726" cy="1116"/>
          </a:xfrm>
        </p:grpSpPr>
        <p:sp>
          <p:nvSpPr>
            <p:cNvPr id="37904" name="Line 3"/>
            <p:cNvSpPr>
              <a:spLocks noChangeShapeType="1"/>
            </p:cNvSpPr>
            <p:nvPr/>
          </p:nvSpPr>
          <p:spPr bwMode="auto">
            <a:xfrm flipV="1">
              <a:off x="732" y="1356"/>
              <a:ext cx="0" cy="111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5" name="Line 4"/>
            <p:cNvSpPr>
              <a:spLocks noChangeShapeType="1"/>
            </p:cNvSpPr>
            <p:nvPr/>
          </p:nvSpPr>
          <p:spPr bwMode="auto">
            <a:xfrm>
              <a:off x="732" y="2472"/>
              <a:ext cx="133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6" name="Line 8"/>
            <p:cNvSpPr>
              <a:spLocks noChangeShapeType="1"/>
            </p:cNvSpPr>
            <p:nvPr/>
          </p:nvSpPr>
          <p:spPr bwMode="auto">
            <a:xfrm flipV="1">
              <a:off x="738" y="2292"/>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7" name="Line 9"/>
            <p:cNvSpPr>
              <a:spLocks noChangeShapeType="1"/>
            </p:cNvSpPr>
            <p:nvPr/>
          </p:nvSpPr>
          <p:spPr bwMode="auto">
            <a:xfrm rot="17935356" flipV="1">
              <a:off x="710" y="2028"/>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8" name="Line 10"/>
            <p:cNvSpPr>
              <a:spLocks noChangeShapeType="1"/>
            </p:cNvSpPr>
            <p:nvPr/>
          </p:nvSpPr>
          <p:spPr bwMode="auto">
            <a:xfrm rot="14142254" flipV="1">
              <a:off x="557" y="1924"/>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9" name="Line 11"/>
            <p:cNvSpPr>
              <a:spLocks noChangeShapeType="1"/>
            </p:cNvSpPr>
            <p:nvPr/>
          </p:nvSpPr>
          <p:spPr bwMode="auto">
            <a:xfrm rot="12273883" flipV="1">
              <a:off x="344" y="2181"/>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10" name="Line 12"/>
            <p:cNvSpPr>
              <a:spLocks noChangeShapeType="1"/>
            </p:cNvSpPr>
            <p:nvPr/>
          </p:nvSpPr>
          <p:spPr bwMode="auto">
            <a:xfrm rot="14718875" flipV="1">
              <a:off x="881" y="2112"/>
              <a:ext cx="105" cy="21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11" name="Line 13"/>
            <p:cNvSpPr>
              <a:spLocks noChangeShapeType="1"/>
            </p:cNvSpPr>
            <p:nvPr/>
          </p:nvSpPr>
          <p:spPr bwMode="auto">
            <a:xfrm rot="1791923" flipV="1">
              <a:off x="893" y="2177"/>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12" name="Line 14"/>
            <p:cNvSpPr>
              <a:spLocks noChangeShapeType="1"/>
            </p:cNvSpPr>
            <p:nvPr/>
          </p:nvSpPr>
          <p:spPr bwMode="auto">
            <a:xfrm rot="8587806" flipV="1">
              <a:off x="446" y="2019"/>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31767" name="Group 23"/>
          <p:cNvGrpSpPr>
            <a:grpSpLocks/>
          </p:cNvGrpSpPr>
          <p:nvPr/>
        </p:nvGrpSpPr>
        <p:grpSpPr bwMode="auto">
          <a:xfrm>
            <a:off x="1560513" y="1812925"/>
            <a:ext cx="2324100" cy="1628775"/>
            <a:chOff x="720" y="2940"/>
            <a:chExt cx="1464" cy="1026"/>
          </a:xfrm>
        </p:grpSpPr>
        <p:sp>
          <p:nvSpPr>
            <p:cNvPr id="37898" name="Line 5"/>
            <p:cNvSpPr>
              <a:spLocks noChangeShapeType="1"/>
            </p:cNvSpPr>
            <p:nvPr/>
          </p:nvSpPr>
          <p:spPr bwMode="auto">
            <a:xfrm flipV="1">
              <a:off x="720" y="2940"/>
              <a:ext cx="6" cy="1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899" name="Line 6"/>
            <p:cNvSpPr>
              <a:spLocks noChangeShapeType="1"/>
            </p:cNvSpPr>
            <p:nvPr/>
          </p:nvSpPr>
          <p:spPr bwMode="auto">
            <a:xfrm>
              <a:off x="720" y="3966"/>
              <a:ext cx="146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0" name="Line 7"/>
            <p:cNvSpPr>
              <a:spLocks noChangeShapeType="1"/>
            </p:cNvSpPr>
            <p:nvPr/>
          </p:nvSpPr>
          <p:spPr bwMode="auto">
            <a:xfrm flipV="1">
              <a:off x="744" y="3762"/>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1" name="Line 15"/>
            <p:cNvSpPr>
              <a:spLocks noChangeShapeType="1"/>
            </p:cNvSpPr>
            <p:nvPr/>
          </p:nvSpPr>
          <p:spPr bwMode="auto">
            <a:xfrm flipV="1">
              <a:off x="882" y="3582"/>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2" name="Line 16"/>
            <p:cNvSpPr>
              <a:spLocks noChangeShapeType="1"/>
            </p:cNvSpPr>
            <p:nvPr/>
          </p:nvSpPr>
          <p:spPr bwMode="auto">
            <a:xfrm flipV="1">
              <a:off x="1020" y="3402"/>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03" name="Line 17"/>
            <p:cNvSpPr>
              <a:spLocks noChangeShapeType="1"/>
            </p:cNvSpPr>
            <p:nvPr/>
          </p:nvSpPr>
          <p:spPr bwMode="auto">
            <a:xfrm flipV="1">
              <a:off x="1170" y="3210"/>
              <a:ext cx="138" cy="174"/>
            </a:xfrm>
            <a:prstGeom prst="line">
              <a:avLst/>
            </a:prstGeom>
            <a:noFill/>
            <a:ln w="38100">
              <a:solidFill>
                <a:srgbClr val="99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31763" name="Picture 19" descr="txp_fi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7029450" y="649288"/>
            <a:ext cx="2643188" cy="89535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1765" name="Picture 21" descr="txp_fig"/>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6950075" y="1320800"/>
            <a:ext cx="3090863" cy="9826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1769" name="Picture 25" descr="txp_fig"/>
          <p:cNvPicPr>
            <a:picLocks noChangeAspect="1" noChangeArrowheads="1"/>
          </p:cNvPicPr>
          <p:nvPr>
            <p:custDataLst>
              <p:tags r:id="rId3"/>
            </p:custDataLst>
          </p:nvPr>
        </p:nvPicPr>
        <p:blipFill>
          <a:blip r:embed="rId9">
            <a:extLst>
              <a:ext uri="{28A0092B-C50C-407E-A947-70E740481C1C}">
                <a14:useLocalDpi xmlns:a14="http://schemas.microsoft.com/office/drawing/2010/main" val="0"/>
              </a:ext>
            </a:extLst>
          </a:blip>
          <a:srcRect/>
          <a:stretch>
            <a:fillRect/>
          </a:stretch>
        </p:blipFill>
        <p:spPr bwMode="auto">
          <a:xfrm>
            <a:off x="4027488" y="1812925"/>
            <a:ext cx="1804987" cy="37465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1771" name="Picture 27" descr="txp_fig"/>
          <p:cNvPicPr>
            <a:picLocks noChangeAspect="1" noChangeArrowheads="1"/>
          </p:cNvPicPr>
          <p:nvPr>
            <p:custDataLst>
              <p:tags r:id="rId4"/>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6503988" y="5572125"/>
            <a:ext cx="1646237" cy="288925"/>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1773" name="Picture 29" descr="txp_fig"/>
          <p:cNvPicPr>
            <a:picLocks noChangeAspect="1" noChangeArrowheads="1"/>
          </p:cNvPicPr>
          <p:nvPr>
            <p:custDataLst>
              <p:tags r:id="rId5"/>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3868738" y="4511675"/>
            <a:ext cx="1892300" cy="3603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3175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Text Box 2"/>
          <p:cNvSpPr txBox="1">
            <a:spLocks noChangeArrowheads="1"/>
          </p:cNvSpPr>
          <p:nvPr/>
        </p:nvSpPr>
        <p:spPr bwMode="auto">
          <a:xfrm>
            <a:off x="2186120" y="3847976"/>
            <a:ext cx="237917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dirty="0" smtClean="0">
                <a:latin typeface="Times New Roman" panose="02020603050405020304" pitchFamily="18" charset="0"/>
              </a:rPr>
              <a:t>Incoherent </a:t>
            </a:r>
            <a:r>
              <a:rPr lang="en-US" altLang="en-US" sz="2400" dirty="0">
                <a:latin typeface="Times New Roman" panose="02020603050405020304" pitchFamily="18" charset="0"/>
              </a:rPr>
              <a:t>source</a:t>
            </a:r>
          </a:p>
        </p:txBody>
      </p:sp>
    </p:spTree>
    <p:extLst>
      <p:ext uri="{BB962C8B-B14F-4D97-AF65-F5344CB8AC3E}">
        <p14:creationId xmlns:p14="http://schemas.microsoft.com/office/powerpoint/2010/main" val="38554867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1763"/>
                                        </p:tgtEl>
                                        <p:attrNameLst>
                                          <p:attrName>style.visibility</p:attrName>
                                        </p:attrNameLst>
                                      </p:cBhvr>
                                      <p:to>
                                        <p:strVal val="visible"/>
                                      </p:to>
                                    </p:set>
                                    <p:animEffect transition="in" filter="wipe(left)">
                                      <p:cBhvr>
                                        <p:cTn id="7" dur="500"/>
                                        <p:tgtEl>
                                          <p:spTgt spid="317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1765"/>
                                        </p:tgtEl>
                                        <p:attrNameLst>
                                          <p:attrName>style.visibility</p:attrName>
                                        </p:attrNameLst>
                                      </p:cBhvr>
                                      <p:to>
                                        <p:strVal val="visible"/>
                                      </p:to>
                                    </p:set>
                                    <p:animEffect transition="in" filter="wipe(left)">
                                      <p:cBhvr>
                                        <p:cTn id="12" dur="500"/>
                                        <p:tgtEl>
                                          <p:spTgt spid="3176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1767"/>
                                        </p:tgtEl>
                                        <p:attrNameLst>
                                          <p:attrName>style.visibility</p:attrName>
                                        </p:attrNameLst>
                                      </p:cBhvr>
                                      <p:to>
                                        <p:strVal val="visible"/>
                                      </p:to>
                                    </p:set>
                                    <p:animEffect transition="in" filter="fade">
                                      <p:cBhvr>
                                        <p:cTn id="17" dur="2000"/>
                                        <p:tgtEl>
                                          <p:spTgt spid="3176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1769"/>
                                        </p:tgtEl>
                                        <p:attrNameLst>
                                          <p:attrName>style.visibility</p:attrName>
                                        </p:attrNameLst>
                                      </p:cBhvr>
                                      <p:to>
                                        <p:strVal val="visible"/>
                                      </p:to>
                                    </p:set>
                                    <p:animEffect transition="in" filter="wipe(left)">
                                      <p:cBhvr>
                                        <p:cTn id="22" dur="500"/>
                                        <p:tgtEl>
                                          <p:spTgt spid="3176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1766"/>
                                        </p:tgtEl>
                                        <p:attrNameLst>
                                          <p:attrName>style.visibility</p:attrName>
                                        </p:attrNameLst>
                                      </p:cBhvr>
                                      <p:to>
                                        <p:strVal val="visible"/>
                                      </p:to>
                                    </p:set>
                                    <p:animEffect transition="in" filter="fade">
                                      <p:cBhvr>
                                        <p:cTn id="27" dur="2000"/>
                                        <p:tgtEl>
                                          <p:spTgt spid="3176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31773"/>
                                        </p:tgtEl>
                                        <p:attrNameLst>
                                          <p:attrName>style.visibility</p:attrName>
                                        </p:attrNameLst>
                                      </p:cBhvr>
                                      <p:to>
                                        <p:strVal val="visible"/>
                                      </p:to>
                                    </p:set>
                                    <p:animEffect transition="in" filter="wipe(left)">
                                      <p:cBhvr>
                                        <p:cTn id="32" dur="500"/>
                                        <p:tgtEl>
                                          <p:spTgt spid="3177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31771"/>
                                        </p:tgtEl>
                                        <p:attrNameLst>
                                          <p:attrName>style.visibility</p:attrName>
                                        </p:attrNameLst>
                                      </p:cBhvr>
                                      <p:to>
                                        <p:strVal val="visible"/>
                                      </p:to>
                                    </p:set>
                                    <p:animEffect transition="in" filter="wipe(left)">
                                      <p:cBhvr>
                                        <p:cTn id="37" dur="500"/>
                                        <p:tgtEl>
                                          <p:spTgt spid="31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supe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463800"/>
            <a:ext cx="3657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angle 3"/>
          <p:cNvSpPr>
            <a:spLocks noChangeArrowheads="1"/>
          </p:cNvSpPr>
          <p:nvPr/>
        </p:nvSpPr>
        <p:spPr bwMode="auto">
          <a:xfrm>
            <a:off x="382588" y="822325"/>
            <a:ext cx="502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Two sine waves traveling in the same direction </a:t>
            </a:r>
          </a:p>
        </p:txBody>
      </p:sp>
      <p:sp>
        <p:nvSpPr>
          <p:cNvPr id="38916" name="Text Box 4"/>
          <p:cNvSpPr txBox="1">
            <a:spLocks noChangeArrowheads="1"/>
          </p:cNvSpPr>
          <p:nvPr/>
        </p:nvSpPr>
        <p:spPr bwMode="auto">
          <a:xfrm>
            <a:off x="1992313" y="203200"/>
            <a:ext cx="80899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of the different k vector magnitude, same frequencies</a:t>
            </a:r>
            <a:endParaRPr lang="fr-FR" altLang="en-US" sz="2400" b="1">
              <a:latin typeface="Times New Roman" panose="02020603050405020304" pitchFamily="18" charset="0"/>
            </a:endParaRPr>
          </a:p>
        </p:txBody>
      </p:sp>
      <p:sp>
        <p:nvSpPr>
          <p:cNvPr id="38917" name="Rectangle 5"/>
          <p:cNvSpPr>
            <a:spLocks noChangeArrowheads="1"/>
          </p:cNvSpPr>
          <p:nvPr/>
        </p:nvSpPr>
        <p:spPr bwMode="auto">
          <a:xfrm>
            <a:off x="6662738" y="887413"/>
            <a:ext cx="5029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Two sine waves traveling in opposite directions</a:t>
            </a:r>
          </a:p>
          <a:p>
            <a:pPr eaLnBrk="1" hangingPunct="1">
              <a:spcBef>
                <a:spcPct val="0"/>
              </a:spcBef>
              <a:buFontTx/>
              <a:buNone/>
            </a:pPr>
            <a:r>
              <a:rPr lang="en-US" altLang="en-US" sz="2000">
                <a:latin typeface="Times New Roman" panose="02020603050405020304" pitchFamily="18" charset="0"/>
              </a:rPr>
              <a:t>  “standing wave” </a:t>
            </a:r>
          </a:p>
        </p:txBody>
      </p:sp>
      <p:pic>
        <p:nvPicPr>
          <p:cNvPr id="38918" name="Picture 6" descr="super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7413" y="2560638"/>
            <a:ext cx="3236912" cy="32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56434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1371600" y="0"/>
            <a:ext cx="5922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rPr>
              <a:t>Waves of the same k vector, same frequency</a:t>
            </a:r>
            <a:endParaRPr lang="fr-FR" altLang="en-US" sz="2400" b="1">
              <a:latin typeface="Times New Roman" panose="02020603050405020304" pitchFamily="18" charset="0"/>
            </a:endParaRPr>
          </a:p>
        </p:txBody>
      </p:sp>
      <p:sp>
        <p:nvSpPr>
          <p:cNvPr id="39939" name="Text Box 3"/>
          <p:cNvSpPr txBox="1">
            <a:spLocks noChangeArrowheads="1"/>
          </p:cNvSpPr>
          <p:nvPr/>
        </p:nvSpPr>
        <p:spPr bwMode="auto">
          <a:xfrm>
            <a:off x="8058150" y="0"/>
            <a:ext cx="2419350"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b="1">
                <a:latin typeface="Times New Roman" panose="02020603050405020304" pitchFamily="18" charset="0"/>
              </a:rPr>
              <a:t>Energy conservation</a:t>
            </a:r>
            <a:endParaRPr lang="fr-FR" altLang="en-US" sz="2000" b="1">
              <a:latin typeface="Times New Roman" panose="02020603050405020304" pitchFamily="18" charset="0"/>
            </a:endParaRPr>
          </a:p>
        </p:txBody>
      </p:sp>
      <p:sp>
        <p:nvSpPr>
          <p:cNvPr id="39940" name="Line 4"/>
          <p:cNvSpPr>
            <a:spLocks noChangeShapeType="1"/>
          </p:cNvSpPr>
          <p:nvPr/>
        </p:nvSpPr>
        <p:spPr bwMode="auto">
          <a:xfrm flipH="1">
            <a:off x="5005388" y="1984375"/>
            <a:ext cx="901700" cy="8985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41" name="Line 5"/>
          <p:cNvSpPr>
            <a:spLocks noChangeShapeType="1"/>
          </p:cNvSpPr>
          <p:nvPr/>
        </p:nvSpPr>
        <p:spPr bwMode="auto">
          <a:xfrm>
            <a:off x="1854200" y="2482850"/>
            <a:ext cx="3541713"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42" name="Text Box 6"/>
          <p:cNvSpPr txBox="1">
            <a:spLocks noChangeArrowheads="1"/>
          </p:cNvSpPr>
          <p:nvPr/>
        </p:nvSpPr>
        <p:spPr bwMode="auto">
          <a:xfrm>
            <a:off x="1550988" y="627063"/>
            <a:ext cx="8447087"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If the energy is lost by destructive interference, it has to reappear somewhere else</a:t>
            </a:r>
            <a:endParaRPr lang="fr-FR" altLang="en-US" sz="2000">
              <a:latin typeface="Times New Roman" panose="02020603050405020304" pitchFamily="18" charset="0"/>
            </a:endParaRPr>
          </a:p>
        </p:txBody>
      </p:sp>
      <p:sp>
        <p:nvSpPr>
          <p:cNvPr id="39943" name="Text Box 7"/>
          <p:cNvSpPr txBox="1">
            <a:spLocks noChangeArrowheads="1"/>
          </p:cNvSpPr>
          <p:nvPr/>
        </p:nvSpPr>
        <p:spPr bwMode="auto">
          <a:xfrm>
            <a:off x="1552575" y="949325"/>
            <a:ext cx="3013075"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a:latin typeface="Times New Roman" panose="02020603050405020304" pitchFamily="18" charset="0"/>
              </a:rPr>
              <a:t>by constructive interference</a:t>
            </a:r>
            <a:endParaRPr lang="fr-FR" altLang="en-US" sz="2000">
              <a:latin typeface="Times New Roman" panose="02020603050405020304" pitchFamily="18" charset="0"/>
            </a:endParaRPr>
          </a:p>
        </p:txBody>
      </p:sp>
      <p:sp>
        <p:nvSpPr>
          <p:cNvPr id="39944" name="Text Box 8"/>
          <p:cNvSpPr txBox="1">
            <a:spLocks noChangeArrowheads="1"/>
          </p:cNvSpPr>
          <p:nvPr/>
        </p:nvSpPr>
        <p:spPr bwMode="auto">
          <a:xfrm>
            <a:off x="3790950" y="3378200"/>
            <a:ext cx="3879850" cy="36671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rPr>
              <a:t>and  a complex transmission coefficient </a:t>
            </a:r>
            <a:endParaRPr lang="fr-FR" altLang="en-US" sz="1800">
              <a:latin typeface="Times New Roman" panose="02020603050405020304" pitchFamily="18" charset="0"/>
            </a:endParaRPr>
          </a:p>
        </p:txBody>
      </p:sp>
      <p:grpSp>
        <p:nvGrpSpPr>
          <p:cNvPr id="39945" name="Group 9"/>
          <p:cNvGrpSpPr>
            <a:grpSpLocks/>
          </p:cNvGrpSpPr>
          <p:nvPr/>
        </p:nvGrpSpPr>
        <p:grpSpPr bwMode="auto">
          <a:xfrm>
            <a:off x="1547813" y="3948113"/>
            <a:ext cx="4019550" cy="366712"/>
            <a:chOff x="135" y="3783"/>
            <a:chExt cx="2532" cy="231"/>
          </a:xfrm>
        </p:grpSpPr>
        <p:sp>
          <p:nvSpPr>
            <p:cNvPr id="39959" name="Text Box 10"/>
            <p:cNvSpPr txBox="1">
              <a:spLocks noChangeArrowheads="1"/>
            </p:cNvSpPr>
            <p:nvPr/>
          </p:nvSpPr>
          <p:spPr bwMode="auto">
            <a:xfrm>
              <a:off x="135" y="3783"/>
              <a:ext cx="1344" cy="231"/>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rPr>
                <a:t>Energy conservation:</a:t>
              </a:r>
              <a:endParaRPr lang="fr-FR" altLang="en-US" sz="1800">
                <a:latin typeface="Times New Roman" panose="02020603050405020304" pitchFamily="18" charset="0"/>
              </a:endParaRPr>
            </a:p>
          </p:txBody>
        </p:sp>
        <p:pic>
          <p:nvPicPr>
            <p:cNvPr id="39960" name="Picture 11" descr="txp_fig"/>
            <p:cNvPicPr>
              <a:picLocks noChangeAspect="1" noChangeArrowheads="1"/>
            </p:cNvPicPr>
            <p:nvPr>
              <p:custDataLst>
                <p:tags r:id="rId10"/>
              </p:custDataLst>
            </p:nvPr>
          </p:nvPicPr>
          <p:blipFill>
            <a:blip r:embed="rId12" cstate="print">
              <a:extLst>
                <a:ext uri="{28A0092B-C50C-407E-A947-70E740481C1C}">
                  <a14:useLocalDpi xmlns:a14="http://schemas.microsoft.com/office/drawing/2010/main" val="0"/>
                </a:ext>
              </a:extLst>
            </a:blip>
            <a:srcRect/>
            <a:stretch>
              <a:fillRect/>
            </a:stretch>
          </p:blipFill>
          <p:spPr bwMode="auto">
            <a:xfrm>
              <a:off x="1503" y="3791"/>
              <a:ext cx="1164" cy="222"/>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9946" name="Line 12"/>
          <p:cNvSpPr>
            <a:spLocks noChangeShapeType="1"/>
          </p:cNvSpPr>
          <p:nvPr/>
        </p:nvSpPr>
        <p:spPr bwMode="auto">
          <a:xfrm>
            <a:off x="5426075" y="2466975"/>
            <a:ext cx="2757488"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47" name="Line 13"/>
          <p:cNvSpPr>
            <a:spLocks noChangeShapeType="1"/>
          </p:cNvSpPr>
          <p:nvPr/>
        </p:nvSpPr>
        <p:spPr bwMode="auto">
          <a:xfrm rot="-5400000">
            <a:off x="4730750" y="1827213"/>
            <a:ext cx="1292225"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9948" name="Picture 14" descr="txp_fig"/>
          <p:cNvPicPr>
            <a:picLocks noChangeAspect="1" noChangeArrowheads="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5726113" y="1323975"/>
            <a:ext cx="180975" cy="24606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9" name="Picture 15" descr="txp_fig"/>
          <p:cNvPicPr>
            <a:picLocks noChangeAspect="1" noChangeArrowheads="1"/>
          </p:cNvPicPr>
          <p:nvPr>
            <p:custDataLst>
              <p:tags r:id="rId2"/>
            </p:custDataLst>
          </p:nvPr>
        </p:nvPicPr>
        <p:blipFill>
          <a:blip r:embed="rId14">
            <a:extLst>
              <a:ext uri="{28A0092B-C50C-407E-A947-70E740481C1C}">
                <a14:useLocalDpi xmlns:a14="http://schemas.microsoft.com/office/drawing/2010/main" val="0"/>
              </a:ext>
            </a:extLst>
          </a:blip>
          <a:srcRect/>
          <a:stretch>
            <a:fillRect/>
          </a:stretch>
        </p:blipFill>
        <p:spPr bwMode="auto">
          <a:xfrm>
            <a:off x="6799263" y="2082800"/>
            <a:ext cx="165100" cy="26352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50" name="Picture 16" descr="txp_fig"/>
          <p:cNvPicPr>
            <a:picLocks noChangeAspect="1" noChangeArrowheads="1"/>
          </p:cNvPicPr>
          <p:nvPr>
            <p:custDataLst>
              <p:tags r:id="rId3"/>
            </p:custDataLst>
          </p:nvPr>
        </p:nvPicPr>
        <p:blipFill>
          <a:blip r:embed="rId15">
            <a:extLst>
              <a:ext uri="{28A0092B-C50C-407E-A947-70E740481C1C}">
                <a14:useLocalDpi xmlns:a14="http://schemas.microsoft.com/office/drawing/2010/main" val="0"/>
              </a:ext>
            </a:extLst>
          </a:blip>
          <a:srcRect/>
          <a:stretch>
            <a:fillRect/>
          </a:stretch>
        </p:blipFill>
        <p:spPr bwMode="auto">
          <a:xfrm>
            <a:off x="2636838" y="2165350"/>
            <a:ext cx="776287" cy="22542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33" name="Picture 17" descr="txp_fig"/>
          <p:cNvPicPr>
            <a:picLocks noChangeAspect="1" noChangeArrowheads="1"/>
          </p:cNvPicPr>
          <p:nvPr>
            <p:custDataLst>
              <p:tags r:id="rId4"/>
            </p:custDataLst>
          </p:nvPr>
        </p:nvPicPr>
        <p:blipFill>
          <a:blip r:embed="rId16">
            <a:extLst>
              <a:ext uri="{28A0092B-C50C-407E-A947-70E740481C1C}">
                <a14:useLocalDpi xmlns:a14="http://schemas.microsoft.com/office/drawing/2010/main" val="0"/>
              </a:ext>
            </a:extLst>
          </a:blip>
          <a:srcRect/>
          <a:stretch>
            <a:fillRect/>
          </a:stretch>
        </p:blipFill>
        <p:spPr bwMode="auto">
          <a:xfrm>
            <a:off x="7456488" y="4037013"/>
            <a:ext cx="1792287" cy="411162"/>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9952" name="Group 18"/>
          <p:cNvGrpSpPr>
            <a:grpSpLocks/>
          </p:cNvGrpSpPr>
          <p:nvPr/>
        </p:nvGrpSpPr>
        <p:grpSpPr bwMode="auto">
          <a:xfrm>
            <a:off x="1333500" y="2968625"/>
            <a:ext cx="8061325" cy="420688"/>
            <a:chOff x="0" y="2422"/>
            <a:chExt cx="5078" cy="265"/>
          </a:xfrm>
        </p:grpSpPr>
        <p:sp>
          <p:nvSpPr>
            <p:cNvPr id="39957" name="Text Box 19"/>
            <p:cNvSpPr txBox="1">
              <a:spLocks noChangeArrowheads="1"/>
            </p:cNvSpPr>
            <p:nvPr/>
          </p:nvSpPr>
          <p:spPr bwMode="auto">
            <a:xfrm>
              <a:off x="0" y="2456"/>
              <a:ext cx="4000" cy="231"/>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rPr>
                <a:t>A beam splitter is an element with a complex reflection coefficient </a:t>
              </a:r>
              <a:endParaRPr lang="fr-FR" altLang="en-US" sz="1800">
                <a:latin typeface="Times New Roman" panose="02020603050405020304" pitchFamily="18" charset="0"/>
              </a:endParaRPr>
            </a:p>
          </p:txBody>
        </p:sp>
        <p:pic>
          <p:nvPicPr>
            <p:cNvPr id="39958" name="Picture 20" descr="txp_fig"/>
            <p:cNvPicPr>
              <a:picLocks noChangeAspect="1" noChangeArrowheads="1"/>
            </p:cNvPicPr>
            <p:nvPr>
              <p:custDataLst>
                <p:tags r:id="rId9"/>
              </p:custDataLst>
            </p:nvPr>
          </p:nvPicPr>
          <p:blipFill>
            <a:blip r:embed="rId17">
              <a:extLst>
                <a:ext uri="{28A0092B-C50C-407E-A947-70E740481C1C}">
                  <a14:useLocalDpi xmlns:a14="http://schemas.microsoft.com/office/drawing/2010/main" val="0"/>
                </a:ext>
              </a:extLst>
            </a:blip>
            <a:srcRect/>
            <a:stretch>
              <a:fillRect/>
            </a:stretch>
          </p:blipFill>
          <p:spPr bwMode="auto">
            <a:xfrm>
              <a:off x="4198" y="2422"/>
              <a:ext cx="880" cy="20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39953" name="Picture 21" descr="txp_fig"/>
          <p:cNvPicPr>
            <a:picLocks noChangeAspect="1" noChangeArrowheads="1"/>
          </p:cNvPicPr>
          <p:nvPr>
            <p:custDataLst>
              <p:tags r:id="rId5"/>
            </p:custDataLst>
          </p:nvPr>
        </p:nvPicPr>
        <p:blipFill>
          <a:blip r:embed="rId18">
            <a:extLst>
              <a:ext uri="{28A0092B-C50C-407E-A947-70E740481C1C}">
                <a14:useLocalDpi xmlns:a14="http://schemas.microsoft.com/office/drawing/2010/main" val="0"/>
              </a:ext>
            </a:extLst>
          </a:blip>
          <a:srcRect/>
          <a:stretch>
            <a:fillRect/>
          </a:stretch>
        </p:blipFill>
        <p:spPr bwMode="auto">
          <a:xfrm>
            <a:off x="8053388" y="3344863"/>
            <a:ext cx="1298575" cy="328612"/>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38" name="Picture 22" descr="txp_fig"/>
          <p:cNvPicPr>
            <a:picLocks noChangeAspect="1" noChangeArrowheads="1"/>
          </p:cNvPicPr>
          <p:nvPr>
            <p:custDataLst>
              <p:tags r:id="rId6"/>
            </p:custDataLst>
          </p:nvPr>
        </p:nvPicPr>
        <p:blipFill>
          <a:blip r:embed="rId19" cstate="print">
            <a:extLst>
              <a:ext uri="{28A0092B-C50C-407E-A947-70E740481C1C}">
                <a14:useLocalDpi xmlns:a14="http://schemas.microsoft.com/office/drawing/2010/main" val="0"/>
              </a:ext>
            </a:extLst>
          </a:blip>
          <a:srcRect/>
          <a:stretch>
            <a:fillRect/>
          </a:stretch>
        </p:blipFill>
        <p:spPr bwMode="auto">
          <a:xfrm>
            <a:off x="2292350" y="4832350"/>
            <a:ext cx="2951163" cy="36036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39" name="Picture 23" descr="txp_fig"/>
          <p:cNvPicPr>
            <a:picLocks noChangeAspect="1" noChangeArrowheads="1"/>
          </p:cNvPicPr>
          <p:nvPr>
            <p:custDataLst>
              <p:tags r:id="rId7"/>
            </p:custDataLst>
          </p:nvPr>
        </p:nvPicPr>
        <p:blipFill>
          <a:blip r:embed="rId20" cstate="print">
            <a:extLst>
              <a:ext uri="{28A0092B-C50C-407E-A947-70E740481C1C}">
                <a14:useLocalDpi xmlns:a14="http://schemas.microsoft.com/office/drawing/2010/main" val="0"/>
              </a:ext>
            </a:extLst>
          </a:blip>
          <a:srcRect/>
          <a:stretch>
            <a:fillRect/>
          </a:stretch>
        </p:blipFill>
        <p:spPr bwMode="auto">
          <a:xfrm>
            <a:off x="7302500" y="4694238"/>
            <a:ext cx="2146300" cy="342900"/>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descr="\documentclass{slides}\pagestyle{empty}&#10;\begin{document}&#10;This implies that $\tilde{r}^2 + \tilde{t}^2 =&#10;r^2 - t^2 $&#10;= 0 if $r = t$.&#10;\end{document}&#10;" title="IguanaTex Bitmap Display"/>
          <p:cNvPicPr>
            <a:picLocks noChangeAspect="1"/>
          </p:cNvPicPr>
          <p:nvPr>
            <p:custDataLst>
              <p:tags r:id="rId8"/>
            </p:custDataLst>
          </p:nvPr>
        </p:nvPicPr>
        <p:blipFill>
          <a:blip r:embed="rId21"/>
          <a:stretch>
            <a:fillRect/>
          </a:stretch>
        </p:blipFill>
        <p:spPr>
          <a:xfrm>
            <a:off x="1714500" y="6083300"/>
            <a:ext cx="7534275" cy="341313"/>
          </a:xfrm>
          <a:prstGeom prst="rect">
            <a:avLst/>
          </a:prstGeom>
          <a:noFill/>
          <a:ln>
            <a:noFill/>
          </a:ln>
          <a:effectLst/>
        </p:spPr>
      </p:pic>
    </p:spTree>
    <p:extLst>
      <p:ext uri="{BB962C8B-B14F-4D97-AF65-F5344CB8AC3E}">
        <p14:creationId xmlns:p14="http://schemas.microsoft.com/office/powerpoint/2010/main" val="1520564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833"/>
                                        </p:tgtEl>
                                        <p:attrNameLst>
                                          <p:attrName>style.visibility</p:attrName>
                                        </p:attrNameLst>
                                      </p:cBhvr>
                                      <p:to>
                                        <p:strVal val="visible"/>
                                      </p:to>
                                    </p:set>
                                    <p:animEffect transition="in" filter="wipe(left)">
                                      <p:cBhvr>
                                        <p:cTn id="7" dur="500"/>
                                        <p:tgtEl>
                                          <p:spTgt spid="3483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4839"/>
                                        </p:tgtEl>
                                        <p:attrNameLst>
                                          <p:attrName>style.visibility</p:attrName>
                                        </p:attrNameLst>
                                      </p:cBhvr>
                                      <p:to>
                                        <p:strVal val="visible"/>
                                      </p:to>
                                    </p:set>
                                    <p:animEffect transition="in" filter="wipe(left)">
                                      <p:cBhvr>
                                        <p:cTn id="12" dur="500"/>
                                        <p:tgtEl>
                                          <p:spTgt spid="348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4838"/>
                                        </p:tgtEl>
                                        <p:attrNameLst>
                                          <p:attrName>style.visibility</p:attrName>
                                        </p:attrNameLst>
                                      </p:cBhvr>
                                      <p:to>
                                        <p:strVal val="visible"/>
                                      </p:to>
                                    </p:set>
                                    <p:animEffect transition="in" filter="wipe(left)">
                                      <p:cBhvr>
                                        <p:cTn id="17" dur="500"/>
                                        <p:tgtEl>
                                          <p:spTgt spid="3483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52"/>
          <p:cNvGrpSpPr>
            <a:grpSpLocks/>
          </p:cNvGrpSpPr>
          <p:nvPr/>
        </p:nvGrpSpPr>
        <p:grpSpPr bwMode="auto">
          <a:xfrm>
            <a:off x="254000" y="954088"/>
            <a:ext cx="6329363" cy="2751137"/>
            <a:chOff x="1168" y="697"/>
            <a:chExt cx="3987" cy="1733"/>
          </a:xfrm>
        </p:grpSpPr>
        <p:sp>
          <p:nvSpPr>
            <p:cNvPr id="24600" name="Line 12"/>
            <p:cNvSpPr>
              <a:spLocks noChangeShapeType="1"/>
            </p:cNvSpPr>
            <p:nvPr/>
          </p:nvSpPr>
          <p:spPr bwMode="auto">
            <a:xfrm>
              <a:off x="3418" y="1554"/>
              <a:ext cx="1737"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601" name="Line 29"/>
            <p:cNvSpPr>
              <a:spLocks noChangeShapeType="1"/>
            </p:cNvSpPr>
            <p:nvPr/>
          </p:nvSpPr>
          <p:spPr bwMode="auto">
            <a:xfrm rot="5400000" flipV="1">
              <a:off x="4266" y="897"/>
              <a:ext cx="0" cy="1530"/>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24602" name="Group 51"/>
            <p:cNvGrpSpPr>
              <a:grpSpLocks/>
            </p:cNvGrpSpPr>
            <p:nvPr/>
          </p:nvGrpSpPr>
          <p:grpSpPr bwMode="auto">
            <a:xfrm>
              <a:off x="1168" y="697"/>
              <a:ext cx="3400" cy="1733"/>
              <a:chOff x="1168" y="697"/>
              <a:chExt cx="3400" cy="1733"/>
            </a:xfrm>
          </p:grpSpPr>
          <p:sp>
            <p:nvSpPr>
              <p:cNvPr id="24603" name="Line 21"/>
              <p:cNvSpPr>
                <a:spLocks noChangeShapeType="1"/>
              </p:cNvSpPr>
              <p:nvPr/>
            </p:nvSpPr>
            <p:spPr bwMode="auto">
              <a:xfrm flipV="1">
                <a:off x="3494" y="775"/>
                <a:ext cx="0" cy="1655"/>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604" name="Line 4"/>
              <p:cNvSpPr>
                <a:spLocks noChangeShapeType="1"/>
              </p:cNvSpPr>
              <p:nvPr/>
            </p:nvSpPr>
            <p:spPr bwMode="auto">
              <a:xfrm>
                <a:off x="2893" y="1107"/>
                <a:ext cx="1049" cy="1045"/>
              </a:xfrm>
              <a:prstGeom prst="line">
                <a:avLst/>
              </a:prstGeom>
              <a:noFill/>
              <a:ln w="2857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605" name="Line 5"/>
              <p:cNvSpPr>
                <a:spLocks noChangeShapeType="1"/>
              </p:cNvSpPr>
              <p:nvPr/>
            </p:nvSpPr>
            <p:spPr bwMode="auto">
              <a:xfrm>
                <a:off x="1168" y="1564"/>
                <a:ext cx="2231"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606" name="Line 13"/>
              <p:cNvSpPr>
                <a:spLocks noChangeShapeType="1"/>
              </p:cNvSpPr>
              <p:nvPr/>
            </p:nvSpPr>
            <p:spPr bwMode="auto">
              <a:xfrm rot="-5400000">
                <a:off x="2980" y="1151"/>
                <a:ext cx="814"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4607" name="Picture 15" descr="txp_fig"/>
              <p:cNvPicPr>
                <a:picLocks noChangeAspect="1" noChangeArrowheads="1"/>
              </p:cNvPicPr>
              <p:nvPr>
                <p:custDataLst>
                  <p:tags r:id="rId6"/>
                </p:custDataLst>
              </p:nvPr>
            </p:nvPicPr>
            <p:blipFill>
              <a:blip r:embed="rId13">
                <a:extLst>
                  <a:ext uri="{28A0092B-C50C-407E-A947-70E740481C1C}">
                    <a14:useLocalDpi xmlns:a14="http://schemas.microsoft.com/office/drawing/2010/main" val="0"/>
                  </a:ext>
                </a:extLst>
              </a:blip>
              <a:srcRect/>
              <a:stretch>
                <a:fillRect/>
              </a:stretch>
            </p:blipFill>
            <p:spPr bwMode="auto">
              <a:xfrm>
                <a:off x="4283" y="1312"/>
                <a:ext cx="104" cy="16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608" name="Picture 16" descr="txp_fig"/>
              <p:cNvPicPr>
                <a:picLocks noChangeAspect="1" noChangeArrowheads="1"/>
              </p:cNvPicPr>
              <p:nvPr>
                <p:custDataLst>
                  <p:tags r:id="rId7"/>
                </p:custDataLst>
              </p:nvPr>
            </p:nvPicPr>
            <p:blipFill>
              <a:blip r:embed="rId14">
                <a:extLst>
                  <a:ext uri="{28A0092B-C50C-407E-A947-70E740481C1C}">
                    <a14:useLocalDpi xmlns:a14="http://schemas.microsoft.com/office/drawing/2010/main" val="0"/>
                  </a:ext>
                </a:extLst>
              </a:blip>
              <a:srcRect/>
              <a:stretch>
                <a:fillRect/>
              </a:stretch>
            </p:blipFill>
            <p:spPr bwMode="auto">
              <a:xfrm>
                <a:off x="1661" y="1364"/>
                <a:ext cx="489" cy="142"/>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609" name="Rectangle 28"/>
              <p:cNvSpPr>
                <a:spLocks noChangeArrowheads="1"/>
              </p:cNvSpPr>
              <p:nvPr/>
            </p:nvSpPr>
            <p:spPr bwMode="auto">
              <a:xfrm rot="2700000">
                <a:off x="3374" y="1367"/>
                <a:ext cx="133" cy="51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pic>
            <p:nvPicPr>
              <p:cNvPr id="24610" name="Picture 30" descr="TP_tmp"/>
              <p:cNvPicPr>
                <a:picLocks noChangeAspect="1" noChangeArrowheads="1"/>
              </p:cNvPicPr>
              <p:nvPr>
                <p:custDataLst>
                  <p:tags r:id="rId8"/>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3165" y="721"/>
                <a:ext cx="192" cy="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611" name="Picture 31" descr="TP_tmp"/>
              <p:cNvPicPr>
                <a:picLocks noChangeAspect="1" noChangeArrowheads="1"/>
              </p:cNvPicPr>
              <p:nvPr>
                <p:custDataLst>
                  <p:tags r:id="rId9"/>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4376" y="1732"/>
                <a:ext cx="192" cy="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612" name="Picture 16" descr="txp_fig"/>
              <p:cNvPicPr>
                <a:picLocks noChangeAspect="1" noChangeArrowheads="1"/>
              </p:cNvPicPr>
              <p:nvPr>
                <p:custDataLst>
                  <p:tags r:id="rId10"/>
                </p:custDataLst>
              </p:nvPr>
            </p:nvPicPr>
            <p:blipFill>
              <a:blip r:embed="rId14">
                <a:extLst>
                  <a:ext uri="{28A0092B-C50C-407E-A947-70E740481C1C}">
                    <a14:useLocalDpi xmlns:a14="http://schemas.microsoft.com/office/drawing/2010/main" val="0"/>
                  </a:ext>
                </a:extLst>
              </a:blip>
              <a:srcRect/>
              <a:stretch>
                <a:fillRect/>
              </a:stretch>
            </p:blipFill>
            <p:spPr bwMode="auto">
              <a:xfrm>
                <a:off x="3587" y="2220"/>
                <a:ext cx="489" cy="142"/>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613" name="Text Box 34"/>
              <p:cNvSpPr txBox="1">
                <a:spLocks noChangeArrowheads="1"/>
              </p:cNvSpPr>
              <p:nvPr/>
            </p:nvSpPr>
            <p:spPr bwMode="auto">
              <a:xfrm>
                <a:off x="3626" y="697"/>
                <a:ext cx="20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a:latin typeface="Times New Roman" panose="02020603050405020304" pitchFamily="18" charset="0"/>
                    <a:cs typeface="Times New Roman" panose="02020603050405020304" pitchFamily="18" charset="0"/>
                  </a:rPr>
                  <a:t>’</a:t>
                </a:r>
              </a:p>
            </p:txBody>
          </p:sp>
          <p:pic>
            <p:nvPicPr>
              <p:cNvPr id="24614" name="Picture 15" descr="txp_fig"/>
              <p:cNvPicPr>
                <a:picLocks noChangeAspect="1" noChangeArrowheads="1"/>
              </p:cNvPicPr>
              <p:nvPr>
                <p:custDataLst>
                  <p:tags r:id="rId11"/>
                </p:custDataLst>
              </p:nvPr>
            </p:nvPicPr>
            <p:blipFill>
              <a:blip r:embed="rId13">
                <a:extLst>
                  <a:ext uri="{28A0092B-C50C-407E-A947-70E740481C1C}">
                    <a14:useLocalDpi xmlns:a14="http://schemas.microsoft.com/office/drawing/2010/main" val="0"/>
                  </a:ext>
                </a:extLst>
              </a:blip>
              <a:srcRect/>
              <a:stretch>
                <a:fillRect/>
              </a:stretch>
            </p:blipFill>
            <p:spPr bwMode="auto">
              <a:xfrm>
                <a:off x="3567" y="745"/>
                <a:ext cx="104" cy="16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grpSp>
        <p:nvGrpSpPr>
          <p:cNvPr id="24579" name="Group 57"/>
          <p:cNvGrpSpPr>
            <a:grpSpLocks/>
          </p:cNvGrpSpPr>
          <p:nvPr/>
        </p:nvGrpSpPr>
        <p:grpSpPr bwMode="auto">
          <a:xfrm>
            <a:off x="6799263" y="1638300"/>
            <a:ext cx="4432300" cy="1758950"/>
            <a:chOff x="4283" y="1032"/>
            <a:chExt cx="2792" cy="1108"/>
          </a:xfrm>
        </p:grpSpPr>
        <p:pic>
          <p:nvPicPr>
            <p:cNvPr id="24586" name="Picture 17" descr="txp_fig"/>
            <p:cNvPicPr>
              <a:picLocks noChangeAspect="1" noChangeArrowheads="1"/>
            </p:cNvPicPr>
            <p:nvPr>
              <p:custDataLst>
                <p:tags r:id="rId2"/>
              </p:custDataLst>
            </p:nvPr>
          </p:nvPicPr>
          <p:blipFill>
            <a:blip r:embed="rId16">
              <a:extLst>
                <a:ext uri="{28A0092B-C50C-407E-A947-70E740481C1C}">
                  <a14:useLocalDpi xmlns:a14="http://schemas.microsoft.com/office/drawing/2010/main" val="0"/>
                </a:ext>
              </a:extLst>
            </a:blip>
            <a:srcRect/>
            <a:stretch>
              <a:fillRect/>
            </a:stretch>
          </p:blipFill>
          <p:spPr bwMode="auto">
            <a:xfrm>
              <a:off x="5601" y="1032"/>
              <a:ext cx="1129" cy="259"/>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7" name="Picture 38" descr="TP_tmp"/>
            <p:cNvPicPr>
              <a:picLocks noChangeAspect="1" noChangeArrowheads="1"/>
            </p:cNvPicPr>
            <p:nvPr>
              <p:custDataLst>
                <p:tags r:id="rId3"/>
              </p:custDataLst>
            </p:nvPr>
          </p:nvPicPr>
          <p:blipFill>
            <a:blip r:embed="rId17" cstate="print">
              <a:extLst>
                <a:ext uri="{28A0092B-C50C-407E-A947-70E740481C1C}">
                  <a14:useLocalDpi xmlns:a14="http://schemas.microsoft.com/office/drawing/2010/main" val="0"/>
                </a:ext>
              </a:extLst>
            </a:blip>
            <a:srcRect/>
            <a:stretch>
              <a:fillRect/>
            </a:stretch>
          </p:blipFill>
          <p:spPr bwMode="auto">
            <a:xfrm>
              <a:off x="5063" y="1387"/>
              <a:ext cx="2012" cy="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8" name="Line 39"/>
            <p:cNvSpPr>
              <a:spLocks noChangeShapeType="1"/>
            </p:cNvSpPr>
            <p:nvPr/>
          </p:nvSpPr>
          <p:spPr bwMode="auto">
            <a:xfrm flipH="1">
              <a:off x="5215" y="1430"/>
              <a:ext cx="30" cy="61"/>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9" name="Line 40"/>
            <p:cNvSpPr>
              <a:spLocks noChangeShapeType="1"/>
            </p:cNvSpPr>
            <p:nvPr/>
          </p:nvSpPr>
          <p:spPr bwMode="auto">
            <a:xfrm flipH="1">
              <a:off x="6517" y="1431"/>
              <a:ext cx="14" cy="66"/>
            </a:xfrm>
            <a:prstGeom prst="line">
              <a:avLst/>
            </a:prstGeom>
            <a:noFill/>
            <a:ln w="19050">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24590" name="Group 56"/>
            <p:cNvGrpSpPr>
              <a:grpSpLocks/>
            </p:cNvGrpSpPr>
            <p:nvPr/>
          </p:nvGrpSpPr>
          <p:grpSpPr bwMode="auto">
            <a:xfrm>
              <a:off x="4283" y="1736"/>
              <a:ext cx="2573" cy="404"/>
              <a:chOff x="4283" y="1736"/>
              <a:chExt cx="2573" cy="404"/>
            </a:xfrm>
          </p:grpSpPr>
          <p:sp>
            <p:nvSpPr>
              <p:cNvPr id="24591" name="Text Box 33"/>
              <p:cNvSpPr txBox="1">
                <a:spLocks noChangeArrowheads="1"/>
              </p:cNvSpPr>
              <p:nvPr/>
            </p:nvSpPr>
            <p:spPr bwMode="auto">
              <a:xfrm>
                <a:off x="4484" y="1737"/>
                <a:ext cx="205"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a:latin typeface="Times New Roman" panose="02020603050405020304" pitchFamily="18" charset="0"/>
                    <a:cs typeface="Times New Roman" panose="02020603050405020304" pitchFamily="18" charset="0"/>
                  </a:rPr>
                  <a:t>’</a:t>
                </a:r>
              </a:p>
            </p:txBody>
          </p:sp>
          <p:pic>
            <p:nvPicPr>
              <p:cNvPr id="24592" name="Picture 23" descr="txp_fig"/>
              <p:cNvPicPr>
                <a:picLocks noChangeAspect="1" noChangeArrowheads="1"/>
              </p:cNvPicPr>
              <p:nvPr>
                <p:custDataLst>
                  <p:tags r:id="rId4"/>
                </p:custDataLst>
              </p:nvPr>
            </p:nvPicPr>
            <p:blipFill>
              <a:blip r:embed="rId18" cstate="print">
                <a:extLst>
                  <a:ext uri="{28A0092B-C50C-407E-A947-70E740481C1C}">
                    <a14:useLocalDpi xmlns:a14="http://schemas.microsoft.com/office/drawing/2010/main" val="0"/>
                  </a:ext>
                </a:extLst>
              </a:blip>
              <a:srcRect/>
              <a:stretch>
                <a:fillRect/>
              </a:stretch>
            </p:blipFill>
            <p:spPr bwMode="auto">
              <a:xfrm>
                <a:off x="4283" y="1831"/>
                <a:ext cx="1352" cy="21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93" name="Picture 23" descr="txp_fig"/>
              <p:cNvPicPr>
                <a:picLocks noChangeAspect="1" noChangeArrowheads="1"/>
              </p:cNvPicPr>
              <p:nvPr>
                <p:custDataLst>
                  <p:tags r:id="rId5"/>
                </p:custDataLst>
              </p:nvPr>
            </p:nvPicPr>
            <p:blipFill>
              <a:blip r:embed="rId18" cstate="print">
                <a:extLst>
                  <a:ext uri="{28A0092B-C50C-407E-A947-70E740481C1C}">
                    <a14:useLocalDpi xmlns:a14="http://schemas.microsoft.com/office/drawing/2010/main" val="0"/>
                  </a:ext>
                </a:extLst>
              </a:blip>
              <a:srcRect/>
              <a:stretch>
                <a:fillRect/>
              </a:stretch>
            </p:blipFill>
            <p:spPr bwMode="auto">
              <a:xfrm>
                <a:off x="5504" y="1827"/>
                <a:ext cx="1352" cy="21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94" name="Rectangle 45"/>
              <p:cNvSpPr>
                <a:spLocks noChangeArrowheads="1"/>
              </p:cNvSpPr>
              <p:nvPr/>
            </p:nvSpPr>
            <p:spPr bwMode="auto">
              <a:xfrm>
                <a:off x="5230" y="1784"/>
                <a:ext cx="222" cy="27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24595" name="Text Box 46"/>
              <p:cNvSpPr txBox="1">
                <a:spLocks noChangeArrowheads="1"/>
              </p:cNvSpPr>
              <p:nvPr/>
            </p:nvSpPr>
            <p:spPr bwMode="auto">
              <a:xfrm>
                <a:off x="5160" y="1736"/>
                <a:ext cx="27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3600">
                    <a:latin typeface="Times New Roman" panose="02020603050405020304" pitchFamily="18" charset="0"/>
                    <a:cs typeface="Times New Roman" panose="02020603050405020304" pitchFamily="18" charset="0"/>
                  </a:rPr>
                  <a:t>+</a:t>
                </a:r>
              </a:p>
            </p:txBody>
          </p:sp>
          <p:sp>
            <p:nvSpPr>
              <p:cNvPr id="24596" name="Line 47"/>
              <p:cNvSpPr>
                <a:spLocks noChangeShapeType="1"/>
              </p:cNvSpPr>
              <p:nvPr/>
            </p:nvSpPr>
            <p:spPr bwMode="auto">
              <a:xfrm flipH="1">
                <a:off x="4630" y="1784"/>
                <a:ext cx="18" cy="112"/>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97" name="Line 48"/>
              <p:cNvSpPr>
                <a:spLocks noChangeShapeType="1"/>
              </p:cNvSpPr>
              <p:nvPr/>
            </p:nvSpPr>
            <p:spPr bwMode="auto">
              <a:xfrm flipH="1">
                <a:off x="5176" y="1814"/>
                <a:ext cx="18" cy="112"/>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98" name="Line 49"/>
              <p:cNvSpPr>
                <a:spLocks noChangeShapeType="1"/>
              </p:cNvSpPr>
              <p:nvPr/>
            </p:nvSpPr>
            <p:spPr bwMode="auto">
              <a:xfrm flipH="1">
                <a:off x="5716" y="1784"/>
                <a:ext cx="18" cy="112"/>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99" name="Line 50"/>
              <p:cNvSpPr>
                <a:spLocks noChangeShapeType="1"/>
              </p:cNvSpPr>
              <p:nvPr/>
            </p:nvSpPr>
            <p:spPr bwMode="auto">
              <a:xfrm flipH="1">
                <a:off x="6226" y="1838"/>
                <a:ext cx="18" cy="112"/>
              </a:xfrm>
              <a:prstGeom prst="line">
                <a:avLst/>
              </a:prstGeom>
              <a:noFill/>
              <a:ln w="285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graphicFrame>
        <p:nvGraphicFramePr>
          <p:cNvPr id="24580" name="Object 54"/>
          <p:cNvGraphicFramePr>
            <a:graphicFrameLocks noChangeAspect="1"/>
          </p:cNvGraphicFramePr>
          <p:nvPr/>
        </p:nvGraphicFramePr>
        <p:xfrm>
          <a:off x="1147763" y="4622800"/>
          <a:ext cx="10345737" cy="1685925"/>
        </p:xfrm>
        <a:graphic>
          <a:graphicData uri="http://schemas.openxmlformats.org/presentationml/2006/ole">
            <mc:AlternateContent xmlns:mc="http://schemas.openxmlformats.org/markup-compatibility/2006">
              <mc:Choice xmlns:v="urn:schemas-microsoft-com:vml" Requires="v">
                <p:oleObj spid="_x0000_s38920" name="Acrobat Document" r:id="rId19" imgW="5686560" imgH="927000" progId="Acrobat.Document.11">
                  <p:embed/>
                </p:oleObj>
              </mc:Choice>
              <mc:Fallback>
                <p:oleObj name="Acrobat Document" r:id="rId19" imgW="5686560" imgH="927000" progId="Acrobat.Document.11">
                  <p:embed/>
                  <p:pic>
                    <p:nvPicPr>
                      <p:cNvPr id="24580" name="Object 54"/>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147763" y="4622800"/>
                        <a:ext cx="10345737" cy="168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4581" name="Text Box 55"/>
          <p:cNvSpPr txBox="1">
            <a:spLocks noChangeArrowheads="1"/>
          </p:cNvSpPr>
          <p:nvPr/>
        </p:nvSpPr>
        <p:spPr bwMode="auto">
          <a:xfrm>
            <a:off x="854075" y="4164013"/>
            <a:ext cx="108140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US" altLang="en-US" sz="1600">
                <a:latin typeface="Times New Roman" panose="02020603050405020304" pitchFamily="18" charset="0"/>
                <a:cs typeface="Times New Roman" panose="02020603050405020304" pitchFamily="18" charset="0"/>
              </a:rPr>
              <a:t>Example: check the asymmetric Fabry-Perot:</a:t>
            </a:r>
          </a:p>
        </p:txBody>
      </p:sp>
      <p:sp>
        <p:nvSpPr>
          <p:cNvPr id="24582" name="Rectangle 58"/>
          <p:cNvSpPr>
            <a:spLocks noChangeArrowheads="1"/>
          </p:cNvSpPr>
          <p:nvPr/>
        </p:nvSpPr>
        <p:spPr bwMode="auto">
          <a:xfrm>
            <a:off x="9537700" y="4330700"/>
            <a:ext cx="1244600" cy="11557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grpSp>
        <p:nvGrpSpPr>
          <p:cNvPr id="24583" name="Group 61"/>
          <p:cNvGrpSpPr>
            <a:grpSpLocks/>
          </p:cNvGrpSpPr>
          <p:nvPr/>
        </p:nvGrpSpPr>
        <p:grpSpPr bwMode="auto">
          <a:xfrm>
            <a:off x="1147763" y="4330700"/>
            <a:ext cx="10345737" cy="1978025"/>
            <a:chOff x="723" y="2728"/>
            <a:chExt cx="6517" cy="1246"/>
          </a:xfrm>
        </p:grpSpPr>
        <p:graphicFrame>
          <p:nvGraphicFramePr>
            <p:cNvPr id="24584" name="Object 59"/>
            <p:cNvGraphicFramePr>
              <a:graphicFrameLocks noChangeAspect="1"/>
            </p:cNvGraphicFramePr>
            <p:nvPr/>
          </p:nvGraphicFramePr>
          <p:xfrm>
            <a:off x="723" y="2912"/>
            <a:ext cx="6517" cy="1062"/>
          </p:xfrm>
          <a:graphic>
            <a:graphicData uri="http://schemas.openxmlformats.org/presentationml/2006/ole">
              <mc:AlternateContent xmlns:mc="http://schemas.openxmlformats.org/markup-compatibility/2006">
                <mc:Choice xmlns:v="urn:schemas-microsoft-com:vml" Requires="v">
                  <p:oleObj spid="_x0000_s38921" name="Acrobat Document" r:id="rId21" imgW="5686560" imgH="927000" progId="Acrobat.Document.11">
                    <p:embed/>
                  </p:oleObj>
                </mc:Choice>
                <mc:Fallback>
                  <p:oleObj name="Acrobat Document" r:id="rId21" imgW="5686560" imgH="927000" progId="Acrobat.Document.11">
                    <p:embed/>
                    <p:pic>
                      <p:nvPicPr>
                        <p:cNvPr id="24584" name="Object 59"/>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23" y="2912"/>
                          <a:ext cx="6517" cy="1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4585" name="Rectangle 60"/>
            <p:cNvSpPr>
              <a:spLocks noChangeArrowheads="1"/>
            </p:cNvSpPr>
            <p:nvPr/>
          </p:nvSpPr>
          <p:spPr bwMode="auto">
            <a:xfrm>
              <a:off x="6008" y="2728"/>
              <a:ext cx="784" cy="72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6023588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2000250" y="0"/>
            <a:ext cx="5922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Waves of the same k vector, same frequency</a:t>
            </a:r>
            <a:endParaRPr lang="fr-FR" altLang="en-US" sz="2400" b="1">
              <a:latin typeface="Times New Roman" panose="02020603050405020304" pitchFamily="18" charset="0"/>
              <a:cs typeface="Times New Roman" panose="02020603050405020304" pitchFamily="18" charset="0"/>
            </a:endParaRPr>
          </a:p>
        </p:txBody>
      </p:sp>
      <p:sp>
        <p:nvSpPr>
          <p:cNvPr id="25603" name="Text Box 3"/>
          <p:cNvSpPr txBox="1">
            <a:spLocks noChangeArrowheads="1"/>
          </p:cNvSpPr>
          <p:nvPr/>
        </p:nvSpPr>
        <p:spPr bwMode="auto">
          <a:xfrm>
            <a:off x="8686800" y="0"/>
            <a:ext cx="2419350"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a:latin typeface="Times New Roman" panose="02020603050405020304" pitchFamily="18" charset="0"/>
                <a:cs typeface="Times New Roman" panose="02020603050405020304" pitchFamily="18" charset="0"/>
              </a:rPr>
              <a:t>Energy conservation</a:t>
            </a:r>
            <a:endParaRPr lang="fr-FR" altLang="en-US" sz="1600" b="1">
              <a:latin typeface="Times New Roman" panose="02020603050405020304" pitchFamily="18" charset="0"/>
              <a:cs typeface="Times New Roman" panose="02020603050405020304" pitchFamily="18" charset="0"/>
            </a:endParaRPr>
          </a:p>
        </p:txBody>
      </p:sp>
      <p:sp>
        <p:nvSpPr>
          <p:cNvPr id="25604" name="Text Box 4"/>
          <p:cNvSpPr txBox="1">
            <a:spLocks noChangeArrowheads="1"/>
          </p:cNvSpPr>
          <p:nvPr/>
        </p:nvSpPr>
        <p:spPr bwMode="auto">
          <a:xfrm>
            <a:off x="2333625" y="1582738"/>
            <a:ext cx="1741488"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Mach Zehnder:</a:t>
            </a:r>
            <a:endParaRPr lang="fr-FR" altLang="en-US" sz="1600">
              <a:latin typeface="Times New Roman" panose="02020603050405020304" pitchFamily="18" charset="0"/>
              <a:cs typeface="Times New Roman" panose="02020603050405020304" pitchFamily="18" charset="0"/>
            </a:endParaRPr>
          </a:p>
        </p:txBody>
      </p:sp>
      <p:sp>
        <p:nvSpPr>
          <p:cNvPr id="7" name="Line 5"/>
          <p:cNvSpPr>
            <a:spLocks noChangeShapeType="1"/>
          </p:cNvSpPr>
          <p:nvPr/>
        </p:nvSpPr>
        <p:spPr bwMode="auto">
          <a:xfrm>
            <a:off x="4487863" y="2481263"/>
            <a:ext cx="5311775"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06" name="Line 6"/>
          <p:cNvSpPr>
            <a:spLocks noChangeShapeType="1"/>
          </p:cNvSpPr>
          <p:nvPr/>
        </p:nvSpPr>
        <p:spPr bwMode="auto">
          <a:xfrm flipH="1">
            <a:off x="5445125" y="2249488"/>
            <a:ext cx="406400" cy="406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07" name="Line 7"/>
          <p:cNvSpPr>
            <a:spLocks noChangeShapeType="1"/>
          </p:cNvSpPr>
          <p:nvPr/>
        </p:nvSpPr>
        <p:spPr bwMode="auto">
          <a:xfrm flipH="1">
            <a:off x="5365750" y="1430338"/>
            <a:ext cx="406400" cy="406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08" name="Line 8"/>
          <p:cNvSpPr>
            <a:spLocks noChangeShapeType="1"/>
          </p:cNvSpPr>
          <p:nvPr/>
        </p:nvSpPr>
        <p:spPr bwMode="auto">
          <a:xfrm>
            <a:off x="7231063" y="2263775"/>
            <a:ext cx="406400" cy="406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09" name="Line 9"/>
          <p:cNvSpPr>
            <a:spLocks noChangeShapeType="1"/>
          </p:cNvSpPr>
          <p:nvPr/>
        </p:nvSpPr>
        <p:spPr bwMode="auto">
          <a:xfrm>
            <a:off x="7281863" y="1414463"/>
            <a:ext cx="406400" cy="406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Line 10"/>
          <p:cNvSpPr>
            <a:spLocks noChangeShapeType="1"/>
          </p:cNvSpPr>
          <p:nvPr/>
        </p:nvSpPr>
        <p:spPr bwMode="auto">
          <a:xfrm flipV="1">
            <a:off x="5619750" y="1597025"/>
            <a:ext cx="0" cy="86995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Line 11"/>
          <p:cNvSpPr>
            <a:spLocks noChangeShapeType="1"/>
          </p:cNvSpPr>
          <p:nvPr/>
        </p:nvSpPr>
        <p:spPr bwMode="auto">
          <a:xfrm flipV="1">
            <a:off x="7427913" y="1589088"/>
            <a:ext cx="0" cy="86995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Line 12"/>
          <p:cNvSpPr>
            <a:spLocks noChangeShapeType="1"/>
          </p:cNvSpPr>
          <p:nvPr/>
        </p:nvSpPr>
        <p:spPr bwMode="auto">
          <a:xfrm>
            <a:off x="5619750" y="1597025"/>
            <a:ext cx="1800225"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Line 13"/>
          <p:cNvSpPr>
            <a:spLocks noChangeShapeType="1"/>
          </p:cNvSpPr>
          <p:nvPr/>
        </p:nvSpPr>
        <p:spPr bwMode="auto">
          <a:xfrm>
            <a:off x="7419975" y="2497138"/>
            <a:ext cx="0" cy="66675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Line 14"/>
          <p:cNvSpPr>
            <a:spLocks noChangeShapeType="1"/>
          </p:cNvSpPr>
          <p:nvPr/>
        </p:nvSpPr>
        <p:spPr bwMode="auto">
          <a:xfrm>
            <a:off x="7448550" y="2409825"/>
            <a:ext cx="2322513"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15" name="Text Box 15"/>
          <p:cNvSpPr txBox="1">
            <a:spLocks noChangeArrowheads="1"/>
          </p:cNvSpPr>
          <p:nvPr/>
        </p:nvSpPr>
        <p:spPr bwMode="auto">
          <a:xfrm>
            <a:off x="2508250" y="3570288"/>
            <a:ext cx="1254125"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Michelson</a:t>
            </a:r>
            <a:endParaRPr lang="fr-FR" altLang="en-US" sz="1600">
              <a:latin typeface="Times New Roman" panose="02020603050405020304" pitchFamily="18" charset="0"/>
              <a:cs typeface="Times New Roman" panose="02020603050405020304" pitchFamily="18" charset="0"/>
            </a:endParaRPr>
          </a:p>
        </p:txBody>
      </p:sp>
      <p:sp>
        <p:nvSpPr>
          <p:cNvPr id="25616" name="Line 16"/>
          <p:cNvSpPr>
            <a:spLocks noChangeShapeType="1"/>
          </p:cNvSpPr>
          <p:nvPr/>
        </p:nvSpPr>
        <p:spPr bwMode="auto">
          <a:xfrm flipH="1">
            <a:off x="5576888" y="4267200"/>
            <a:ext cx="958850" cy="11033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Line 17"/>
          <p:cNvSpPr>
            <a:spLocks noChangeShapeType="1"/>
          </p:cNvSpPr>
          <p:nvPr/>
        </p:nvSpPr>
        <p:spPr bwMode="auto">
          <a:xfrm flipV="1">
            <a:off x="2935288" y="4760913"/>
            <a:ext cx="3160712" cy="5715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 name="Line 18"/>
          <p:cNvSpPr>
            <a:spLocks noChangeShapeType="1"/>
          </p:cNvSpPr>
          <p:nvPr/>
        </p:nvSpPr>
        <p:spPr bwMode="auto">
          <a:xfrm flipV="1">
            <a:off x="6083300" y="4716463"/>
            <a:ext cx="2439988" cy="36512"/>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 name="Line 19"/>
          <p:cNvSpPr>
            <a:spLocks noChangeShapeType="1"/>
          </p:cNvSpPr>
          <p:nvPr/>
        </p:nvSpPr>
        <p:spPr bwMode="auto">
          <a:xfrm flipH="1">
            <a:off x="6040438" y="4716463"/>
            <a:ext cx="2424112" cy="11747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Line 20"/>
          <p:cNvSpPr>
            <a:spLocks noChangeShapeType="1"/>
          </p:cNvSpPr>
          <p:nvPr/>
        </p:nvSpPr>
        <p:spPr bwMode="auto">
          <a:xfrm flipH="1" flipV="1">
            <a:off x="6040438" y="3476625"/>
            <a:ext cx="44450" cy="127000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Line 21"/>
          <p:cNvSpPr>
            <a:spLocks noChangeShapeType="1"/>
          </p:cNvSpPr>
          <p:nvPr/>
        </p:nvSpPr>
        <p:spPr bwMode="auto">
          <a:xfrm flipH="1">
            <a:off x="6026150" y="3482975"/>
            <a:ext cx="14288" cy="1350963"/>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Line 22"/>
          <p:cNvSpPr>
            <a:spLocks noChangeShapeType="1"/>
          </p:cNvSpPr>
          <p:nvPr/>
        </p:nvSpPr>
        <p:spPr bwMode="auto">
          <a:xfrm flipV="1">
            <a:off x="6016625" y="4843463"/>
            <a:ext cx="7938" cy="84455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Line 23"/>
          <p:cNvSpPr>
            <a:spLocks noChangeShapeType="1"/>
          </p:cNvSpPr>
          <p:nvPr/>
        </p:nvSpPr>
        <p:spPr bwMode="auto">
          <a:xfrm flipH="1">
            <a:off x="4524375" y="4832350"/>
            <a:ext cx="1495425" cy="77788"/>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24" name="Line 24"/>
          <p:cNvSpPr>
            <a:spLocks noChangeShapeType="1"/>
          </p:cNvSpPr>
          <p:nvPr/>
        </p:nvSpPr>
        <p:spPr bwMode="auto">
          <a:xfrm rot="5400000" flipH="1">
            <a:off x="8251826" y="4711700"/>
            <a:ext cx="558800" cy="15875"/>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25" name="Line 25"/>
          <p:cNvSpPr>
            <a:spLocks noChangeShapeType="1"/>
          </p:cNvSpPr>
          <p:nvPr/>
        </p:nvSpPr>
        <p:spPr bwMode="auto">
          <a:xfrm rot="5400000" flipH="1" flipV="1">
            <a:off x="5982494" y="2851944"/>
            <a:ext cx="14287" cy="1247775"/>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5626" name="Picture 26" descr="txp_fig"/>
          <p:cNvPicPr>
            <a:picLocks noChangeAspect="1" noChangeArrowheads="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2422525" y="539750"/>
            <a:ext cx="7196138" cy="357188"/>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27" descr="txp_fig"/>
          <p:cNvPicPr>
            <a:picLocks noChangeAspect="1" noChangeArrowheads="1"/>
          </p:cNvPicPr>
          <p:nvPr>
            <p:custDataLst>
              <p:tags r:id="rId2"/>
            </p:custDataLst>
          </p:nvPr>
        </p:nvPicPr>
        <p:blipFill>
          <a:blip r:embed="rId14">
            <a:extLst>
              <a:ext uri="{28A0092B-C50C-407E-A947-70E740481C1C}">
                <a14:useLocalDpi xmlns:a14="http://schemas.microsoft.com/office/drawing/2010/main" val="0"/>
              </a:ext>
            </a:extLst>
          </a:blip>
          <a:srcRect/>
          <a:stretch>
            <a:fillRect/>
          </a:stretch>
        </p:blipFill>
        <p:spPr bwMode="auto">
          <a:xfrm>
            <a:off x="7766050" y="2498725"/>
            <a:ext cx="163513" cy="23812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8" descr="txp_fig"/>
          <p:cNvPicPr>
            <a:picLocks noChangeAspect="1" noChangeArrowheads="1"/>
          </p:cNvPicPr>
          <p:nvPr>
            <p:custDataLst>
              <p:tags r:id="rId3"/>
            </p:custDataLst>
          </p:nvPr>
        </p:nvPicPr>
        <p:blipFill>
          <a:blip r:embed="rId14">
            <a:extLst>
              <a:ext uri="{28A0092B-C50C-407E-A947-70E740481C1C}">
                <a14:useLocalDpi xmlns:a14="http://schemas.microsoft.com/office/drawing/2010/main" val="0"/>
              </a:ext>
            </a:extLst>
          </a:blip>
          <a:srcRect/>
          <a:stretch>
            <a:fillRect/>
          </a:stretch>
        </p:blipFill>
        <p:spPr bwMode="auto">
          <a:xfrm>
            <a:off x="5689600" y="2498725"/>
            <a:ext cx="163513" cy="23812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29" descr="txp_fig"/>
          <p:cNvPicPr>
            <a:picLocks noChangeAspect="1" noChangeArrowheads="1"/>
          </p:cNvPicPr>
          <p:nvPr>
            <p:custDataLst>
              <p:tags r:id="rId4"/>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8915400" y="2471738"/>
            <a:ext cx="268288" cy="2825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2" name="Group 30"/>
          <p:cNvGrpSpPr>
            <a:grpSpLocks/>
          </p:cNvGrpSpPr>
          <p:nvPr/>
        </p:nvGrpSpPr>
        <p:grpSpPr bwMode="auto">
          <a:xfrm>
            <a:off x="7467600" y="2495550"/>
            <a:ext cx="306388" cy="681038"/>
            <a:chOff x="3468" y="1572"/>
            <a:chExt cx="193" cy="429"/>
          </a:xfrm>
        </p:grpSpPr>
        <p:pic>
          <p:nvPicPr>
            <p:cNvPr id="25637" name="Picture 31" descr="txp_fig"/>
            <p:cNvPicPr>
              <a:picLocks noChangeAspect="1" noChangeArrowheads="1"/>
            </p:cNvPicPr>
            <p:nvPr>
              <p:custDataLst>
                <p:tags r:id="rId11"/>
              </p:custDataLst>
            </p:nvPr>
          </p:nvPicPr>
          <p:blipFill>
            <a:blip r:embed="rId16">
              <a:extLst>
                <a:ext uri="{28A0092B-C50C-407E-A947-70E740481C1C}">
                  <a14:useLocalDpi xmlns:a14="http://schemas.microsoft.com/office/drawing/2010/main" val="0"/>
                </a:ext>
              </a:extLst>
            </a:blip>
            <a:srcRect/>
            <a:stretch>
              <a:fillRect/>
            </a:stretch>
          </p:blipFill>
          <p:spPr bwMode="auto">
            <a:xfrm>
              <a:off x="3483" y="1851"/>
              <a:ext cx="178" cy="150"/>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38" name="Line 32"/>
            <p:cNvSpPr>
              <a:spLocks noChangeShapeType="1"/>
            </p:cNvSpPr>
            <p:nvPr/>
          </p:nvSpPr>
          <p:spPr bwMode="auto">
            <a:xfrm>
              <a:off x="3468" y="1572"/>
              <a:ext cx="0" cy="372"/>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35" name="Picture 33" descr="txp_fig"/>
          <p:cNvPicPr>
            <a:picLocks noChangeAspect="1" noChangeArrowheads="1"/>
          </p:cNvPicPr>
          <p:nvPr>
            <p:custDataLst>
              <p:tags r:id="rId5"/>
            </p:custDataLst>
          </p:nvPr>
        </p:nvPicPr>
        <p:blipFill>
          <a:blip r:embed="rId17">
            <a:extLst>
              <a:ext uri="{28A0092B-C50C-407E-A947-70E740481C1C}">
                <a14:useLocalDpi xmlns:a14="http://schemas.microsoft.com/office/drawing/2010/main" val="0"/>
              </a:ext>
            </a:extLst>
          </a:blip>
          <a:srcRect/>
          <a:stretch>
            <a:fillRect/>
          </a:stretch>
        </p:blipFill>
        <p:spPr bwMode="auto">
          <a:xfrm>
            <a:off x="5349875" y="2138363"/>
            <a:ext cx="193675" cy="26352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34" descr="txp_fig"/>
          <p:cNvPicPr>
            <a:picLocks noChangeAspect="1" noChangeArrowheads="1"/>
          </p:cNvPicPr>
          <p:nvPr>
            <p:custDataLst>
              <p:tags r:id="rId6"/>
            </p:custDataLst>
          </p:nvPr>
        </p:nvPicPr>
        <p:blipFill>
          <a:blip r:embed="rId17">
            <a:extLst>
              <a:ext uri="{28A0092B-C50C-407E-A947-70E740481C1C}">
                <a14:useLocalDpi xmlns:a14="http://schemas.microsoft.com/office/drawing/2010/main" val="0"/>
              </a:ext>
            </a:extLst>
          </a:blip>
          <a:srcRect/>
          <a:stretch>
            <a:fillRect/>
          </a:stretch>
        </p:blipFill>
        <p:spPr bwMode="auto">
          <a:xfrm>
            <a:off x="7504113" y="2087563"/>
            <a:ext cx="193675" cy="26352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35" descr="txp_fig"/>
          <p:cNvPicPr>
            <a:picLocks noChangeAspect="1" noChangeArrowheads="1"/>
          </p:cNvPicPr>
          <p:nvPr>
            <p:custDataLst>
              <p:tags r:id="rId7"/>
            </p:custDataLst>
          </p:nvPr>
        </p:nvPicPr>
        <p:blipFill>
          <a:blip r:embed="rId18">
            <a:extLst>
              <a:ext uri="{28A0092B-C50C-407E-A947-70E740481C1C}">
                <a14:useLocalDpi xmlns:a14="http://schemas.microsoft.com/office/drawing/2010/main" val="0"/>
              </a:ext>
            </a:extLst>
          </a:blip>
          <a:srcRect/>
          <a:stretch>
            <a:fillRect/>
          </a:stretch>
        </p:blipFill>
        <p:spPr bwMode="auto">
          <a:xfrm>
            <a:off x="9193213" y="2406650"/>
            <a:ext cx="668337" cy="387350"/>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 name="Picture 36" descr="txp_fig"/>
          <p:cNvPicPr>
            <a:picLocks noChangeAspect="1" noChangeArrowheads="1"/>
          </p:cNvPicPr>
          <p:nvPr>
            <p:custDataLst>
              <p:tags r:id="rId8"/>
            </p:custDataLst>
          </p:nvPr>
        </p:nvPicPr>
        <p:blipFill>
          <a:blip r:embed="rId19" cstate="print">
            <a:extLst>
              <a:ext uri="{28A0092B-C50C-407E-A947-70E740481C1C}">
                <a14:useLocalDpi xmlns:a14="http://schemas.microsoft.com/office/drawing/2010/main" val="0"/>
              </a:ext>
            </a:extLst>
          </a:blip>
          <a:srcRect/>
          <a:stretch>
            <a:fillRect/>
          </a:stretch>
        </p:blipFill>
        <p:spPr bwMode="auto">
          <a:xfrm>
            <a:off x="7781925" y="2930525"/>
            <a:ext cx="569913" cy="27781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7" descr="txp_fig"/>
          <p:cNvPicPr>
            <a:picLocks noChangeAspect="1" noChangeArrowheads="1"/>
          </p:cNvPicPr>
          <p:nvPr>
            <p:custDataLst>
              <p:tags r:id="rId9"/>
            </p:custDataLst>
          </p:nvPr>
        </p:nvPicPr>
        <p:blipFill>
          <a:blip r:embed="rId20">
            <a:extLst>
              <a:ext uri="{28A0092B-C50C-407E-A947-70E740481C1C}">
                <a14:useLocalDpi xmlns:a14="http://schemas.microsoft.com/office/drawing/2010/main" val="0"/>
              </a:ext>
            </a:extLst>
          </a:blip>
          <a:srcRect/>
          <a:stretch>
            <a:fillRect/>
          </a:stretch>
        </p:blipFill>
        <p:spPr bwMode="auto">
          <a:xfrm>
            <a:off x="3970338" y="5099050"/>
            <a:ext cx="1049337" cy="344488"/>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 name="Picture 38" descr="txp_fig"/>
          <p:cNvPicPr>
            <a:picLocks noChangeAspect="1" noChangeArrowheads="1"/>
          </p:cNvPicPr>
          <p:nvPr>
            <p:custDataLst>
              <p:tags r:id="rId10"/>
            </p:custDataLst>
          </p:nvPr>
        </p:nvPicPr>
        <p:blipFill>
          <a:blip r:embed="rId21">
            <a:extLst>
              <a:ext uri="{28A0092B-C50C-407E-A947-70E740481C1C}">
                <a14:useLocalDpi xmlns:a14="http://schemas.microsoft.com/office/drawing/2010/main" val="0"/>
              </a:ext>
            </a:extLst>
          </a:blip>
          <a:srcRect/>
          <a:stretch>
            <a:fillRect/>
          </a:stretch>
        </p:blipFill>
        <p:spPr bwMode="auto">
          <a:xfrm>
            <a:off x="6153150" y="5356225"/>
            <a:ext cx="1017588" cy="29686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7489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0"/>
                                        <p:tgtEl>
                                          <p:spTgt spid="7"/>
                                        </p:tgtEl>
                                      </p:cBhvr>
                                    </p:animEffect>
                                  </p:childTnLst>
                                </p:cTn>
                              </p:par>
                              <p:par>
                                <p:cTn id="8" presetID="9"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dissolve">
                                      <p:cBhvr>
                                        <p:cTn id="10" dur="500"/>
                                        <p:tgtEl>
                                          <p:spTgt spid="30"/>
                                        </p:tgtEl>
                                      </p:cBhvr>
                                    </p:animEffect>
                                  </p:childTnLst>
                                </p:cTn>
                              </p:par>
                              <p:par>
                                <p:cTn id="11" presetID="9" presetClass="entr" presetSubtype="0" fill="hold" nodeType="withEffect">
                                  <p:stCondLst>
                                    <p:cond delay="1000"/>
                                  </p:stCondLst>
                                  <p:childTnLst>
                                    <p:set>
                                      <p:cBhvr>
                                        <p:cTn id="12" dur="1" fill="hold">
                                          <p:stCondLst>
                                            <p:cond delay="0"/>
                                          </p:stCondLst>
                                        </p:cTn>
                                        <p:tgtEl>
                                          <p:spTgt spid="29"/>
                                        </p:tgtEl>
                                        <p:attrNameLst>
                                          <p:attrName>style.visibility</p:attrName>
                                        </p:attrNameLst>
                                      </p:cBhvr>
                                      <p:to>
                                        <p:strVal val="visible"/>
                                      </p:to>
                                    </p:set>
                                    <p:animEffect transition="in" filter="dissolve">
                                      <p:cBhvr>
                                        <p:cTn id="13" dur="500"/>
                                        <p:tgtEl>
                                          <p:spTgt spid="29"/>
                                        </p:tgtEl>
                                      </p:cBhvr>
                                    </p:animEffect>
                                  </p:childTnLst>
                                </p:cTn>
                              </p:par>
                              <p:par>
                                <p:cTn id="14" presetID="9" presetClass="entr" presetSubtype="0" fill="hold" nodeType="withEffect">
                                  <p:stCondLst>
                                    <p:cond delay="2000"/>
                                  </p:stCondLst>
                                  <p:childTnLst>
                                    <p:set>
                                      <p:cBhvr>
                                        <p:cTn id="15" dur="1" fill="hold">
                                          <p:stCondLst>
                                            <p:cond delay="0"/>
                                          </p:stCondLst>
                                        </p:cTn>
                                        <p:tgtEl>
                                          <p:spTgt spid="31"/>
                                        </p:tgtEl>
                                        <p:attrNameLst>
                                          <p:attrName>style.visibility</p:attrName>
                                        </p:attrNameLst>
                                      </p:cBhvr>
                                      <p:to>
                                        <p:strVal val="visible"/>
                                      </p:to>
                                    </p:set>
                                    <p:animEffect transition="in" filter="dissolve">
                                      <p:cBhvr>
                                        <p:cTn id="16" dur="500"/>
                                        <p:tgtEl>
                                          <p:spTgt spid="31"/>
                                        </p:tgtEl>
                                      </p:cBhvr>
                                    </p:animEffect>
                                  </p:childTnLst>
                                </p:cTn>
                              </p:par>
                            </p:childTnLst>
                          </p:cTn>
                        </p:par>
                        <p:par>
                          <p:cTn id="17" fill="hold" nodeType="afterGroup">
                            <p:stCondLst>
                              <p:cond delay="3000"/>
                            </p:stCondLst>
                            <p:childTnLst>
                              <p:par>
                                <p:cTn id="18" presetID="22" presetClass="entr" presetSubtype="1"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up)">
                                      <p:cBhvr>
                                        <p:cTn id="20" dur="500"/>
                                        <p:tgtEl>
                                          <p:spTgt spid="3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4"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1000"/>
                                        <p:tgtEl>
                                          <p:spTgt spid="12"/>
                                        </p:tgtEl>
                                      </p:cBhvr>
                                    </p:animEffect>
                                  </p:childTnLst>
                                </p:cTn>
                              </p:par>
                              <p:par>
                                <p:cTn id="26" presetID="9" presetClass="entr" presetSubtype="0"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dissolve">
                                      <p:cBhvr>
                                        <p:cTn id="28" dur="500"/>
                                        <p:tgtEl>
                                          <p:spTgt spid="35"/>
                                        </p:tgtEl>
                                      </p:cBhvr>
                                    </p:animEffect>
                                  </p:childTnLst>
                                </p:cTn>
                              </p:par>
                            </p:childTnLst>
                          </p:cTn>
                        </p:par>
                        <p:par>
                          <p:cTn id="29" fill="hold" nodeType="afterGroup">
                            <p:stCondLst>
                              <p:cond delay="1000"/>
                            </p:stCondLst>
                            <p:childTnLst>
                              <p:par>
                                <p:cTn id="30" presetID="22" presetClass="entr" presetSubtype="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1000"/>
                                        <p:tgtEl>
                                          <p:spTgt spid="14"/>
                                        </p:tgtEl>
                                      </p:cBhvr>
                                    </p:animEffect>
                                  </p:childTnLst>
                                </p:cTn>
                              </p:par>
                              <p:par>
                                <p:cTn id="33" presetID="22" presetClass="entr" presetSubtype="4" fill="hold" nodeType="withEffect">
                                  <p:stCondLst>
                                    <p:cond delay="1000"/>
                                  </p:stCondLst>
                                  <p:childTnLst>
                                    <p:set>
                                      <p:cBhvr>
                                        <p:cTn id="34" dur="1" fill="hold">
                                          <p:stCondLst>
                                            <p:cond delay="0"/>
                                          </p:stCondLst>
                                        </p:cTn>
                                        <p:tgtEl>
                                          <p:spTgt spid="36"/>
                                        </p:tgtEl>
                                        <p:attrNameLst>
                                          <p:attrName>style.visibility</p:attrName>
                                        </p:attrNameLst>
                                      </p:cBhvr>
                                      <p:to>
                                        <p:strVal val="visible"/>
                                      </p:to>
                                    </p:set>
                                    <p:animEffect transition="in" filter="wipe(down)">
                                      <p:cBhvr>
                                        <p:cTn id="35" dur="500"/>
                                        <p:tgtEl>
                                          <p:spTgt spid="36"/>
                                        </p:tgtEl>
                                      </p:cBhvr>
                                    </p:animEffect>
                                  </p:childTnLst>
                                </p:cTn>
                              </p:par>
                            </p:childTnLst>
                          </p:cTn>
                        </p:par>
                        <p:par>
                          <p:cTn id="36" fill="hold" nodeType="afterGroup">
                            <p:stCondLst>
                              <p:cond delay="2500"/>
                            </p:stCondLst>
                            <p:childTnLst>
                              <p:par>
                                <p:cTn id="37" presetID="22" presetClass="entr" presetSubtype="1"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up)">
                                      <p:cBhvr>
                                        <p:cTn id="39" dur="1000"/>
                                        <p:tgtEl>
                                          <p:spTgt spid="13"/>
                                        </p:tgtEl>
                                      </p:cBhvr>
                                    </p:animEffect>
                                  </p:childTnLst>
                                </p:cTn>
                              </p:par>
                            </p:childTnLst>
                          </p:cTn>
                        </p:par>
                        <p:par>
                          <p:cTn id="40" fill="hold" nodeType="afterGroup">
                            <p:stCondLst>
                              <p:cond delay="3500"/>
                            </p:stCondLst>
                            <p:childTnLst>
                              <p:par>
                                <p:cTn id="41" presetID="22" presetClass="entr" presetSubtype="1"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1000"/>
                                        <p:tgtEl>
                                          <p:spTgt spid="15"/>
                                        </p:tgtEl>
                                      </p:cBhvr>
                                    </p:animEffect>
                                  </p:childTnLst>
                                </p:cTn>
                              </p:par>
                              <p:par>
                                <p:cTn id="44" presetID="22" presetClass="entr" presetSubtype="8"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left)">
                                      <p:cBhvr>
                                        <p:cTn id="46" dur="1000"/>
                                        <p:tgtEl>
                                          <p:spTgt spid="16"/>
                                        </p:tgtEl>
                                      </p:cBhvr>
                                    </p:animEffect>
                                  </p:childTnLst>
                                </p:cTn>
                              </p:par>
                              <p:par>
                                <p:cTn id="47" presetID="9" presetClass="entr" presetSubtype="0" fill="hold" nodeType="withEffect">
                                  <p:stCondLst>
                                    <p:cond delay="1000"/>
                                  </p:stCondLst>
                                  <p:childTnLst>
                                    <p:set>
                                      <p:cBhvr>
                                        <p:cTn id="48" dur="1" fill="hold">
                                          <p:stCondLst>
                                            <p:cond delay="0"/>
                                          </p:stCondLst>
                                        </p:cTn>
                                        <p:tgtEl>
                                          <p:spTgt spid="37"/>
                                        </p:tgtEl>
                                        <p:attrNameLst>
                                          <p:attrName>style.visibility</p:attrName>
                                        </p:attrNameLst>
                                      </p:cBhvr>
                                      <p:to>
                                        <p:strVal val="visible"/>
                                      </p:to>
                                    </p:set>
                                    <p:animEffect transition="in" filter="dissolve">
                                      <p:cBhvr>
                                        <p:cTn id="49" dur="500"/>
                                        <p:tgtEl>
                                          <p:spTgt spid="37"/>
                                        </p:tgtEl>
                                      </p:cBhvr>
                                    </p:animEffect>
                                  </p:childTnLst>
                                </p:cTn>
                              </p:par>
                            </p:childTnLst>
                          </p:cTn>
                        </p:par>
                        <p:par>
                          <p:cTn id="50" fill="hold" nodeType="afterGroup">
                            <p:stCondLst>
                              <p:cond delay="5000"/>
                            </p:stCondLst>
                            <p:childTnLst>
                              <p:par>
                                <p:cTn id="51" presetID="22" presetClass="entr" presetSubtype="8"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fill="hold"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ipe(left)">
                                      <p:cBhvr>
                                        <p:cTn id="58" dur="1000"/>
                                        <p:tgtEl>
                                          <p:spTgt spid="19"/>
                                        </p:tgtEl>
                                      </p:cBhvr>
                                    </p:animEffect>
                                  </p:childTnLst>
                                </p:cTn>
                              </p:par>
                            </p:childTnLst>
                          </p:cTn>
                        </p:par>
                        <p:par>
                          <p:cTn id="59" fill="hold" nodeType="afterGroup">
                            <p:stCondLst>
                              <p:cond delay="1000"/>
                            </p:stCondLst>
                            <p:childTnLst>
                              <p:par>
                                <p:cTn id="60" presetID="22" presetClass="entr" presetSubtype="8"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left)">
                                      <p:cBhvr>
                                        <p:cTn id="62" dur="1000"/>
                                        <p:tgtEl>
                                          <p:spTgt spid="20"/>
                                        </p:tgtEl>
                                      </p:cBhvr>
                                    </p:animEffect>
                                  </p:childTnLst>
                                </p:cTn>
                              </p:par>
                              <p:par>
                                <p:cTn id="63" presetID="22" presetClass="entr" presetSubtype="4"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down)">
                                      <p:cBhvr>
                                        <p:cTn id="65" dur="1000"/>
                                        <p:tgtEl>
                                          <p:spTgt spid="22"/>
                                        </p:tgtEl>
                                      </p:cBhvr>
                                    </p:animEffect>
                                  </p:childTnLst>
                                </p:cTn>
                              </p:par>
                            </p:childTnLst>
                          </p:cTn>
                        </p:par>
                        <p:par>
                          <p:cTn id="66" fill="hold" nodeType="afterGroup">
                            <p:stCondLst>
                              <p:cond delay="2000"/>
                            </p:stCondLst>
                            <p:childTnLst>
                              <p:par>
                                <p:cTn id="67" presetID="22" presetClass="entr" presetSubtype="2" fill="hold"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ipe(right)">
                                      <p:cBhvr>
                                        <p:cTn id="69" dur="1000"/>
                                        <p:tgtEl>
                                          <p:spTgt spid="21"/>
                                        </p:tgtEl>
                                      </p:cBhvr>
                                    </p:animEffect>
                                  </p:childTnLst>
                                </p:cTn>
                              </p:par>
                              <p:par>
                                <p:cTn id="70" presetID="22" presetClass="entr" presetSubtype="1" fill="hold"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ipe(up)">
                                      <p:cBhvr>
                                        <p:cTn id="72" dur="1000"/>
                                        <p:tgtEl>
                                          <p:spTgt spid="23"/>
                                        </p:tgtEl>
                                      </p:cBhvr>
                                    </p:animEffect>
                                  </p:childTnLst>
                                </p:cTn>
                              </p:par>
                            </p:childTnLst>
                          </p:cTn>
                        </p:par>
                        <p:par>
                          <p:cTn id="73" fill="hold" nodeType="afterGroup">
                            <p:stCondLst>
                              <p:cond delay="3000"/>
                            </p:stCondLst>
                            <p:childTnLst>
                              <p:par>
                                <p:cTn id="74" presetID="22" presetClass="entr" presetSubtype="1"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up)">
                                      <p:cBhvr>
                                        <p:cTn id="76" dur="1000"/>
                                        <p:tgtEl>
                                          <p:spTgt spid="24"/>
                                        </p:tgtEl>
                                      </p:cBhvr>
                                    </p:animEffect>
                                  </p:childTnLst>
                                </p:cTn>
                              </p:par>
                              <p:par>
                                <p:cTn id="77" presetID="22" presetClass="entr" presetSubtype="2" fill="hold" nodeType="with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right)">
                                      <p:cBhvr>
                                        <p:cTn id="79" dur="1000"/>
                                        <p:tgtEl>
                                          <p:spTgt spid="25"/>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9" presetClass="entr" presetSubtype="0" fill="hold" nodeType="click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dissolve">
                                      <p:cBhvr>
                                        <p:cTn id="84" dur="500"/>
                                        <p:tgtEl>
                                          <p:spTgt spid="39"/>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9" presetClass="entr" presetSubtype="0" fill="hold" nodeType="click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dissolve">
                                      <p:cBhvr>
                                        <p:cTn id="8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3933825" y="141288"/>
            <a:ext cx="436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SUPERPOSITION OF WAVES</a:t>
            </a:r>
            <a:endParaRPr lang="fr-FR" altLang="en-US" sz="2400" b="1">
              <a:latin typeface="Times New Roman" panose="02020603050405020304" pitchFamily="18" charset="0"/>
              <a:cs typeface="Times New Roman" panose="02020603050405020304" pitchFamily="18" charset="0"/>
            </a:endParaRPr>
          </a:p>
        </p:txBody>
      </p:sp>
      <p:sp>
        <p:nvSpPr>
          <p:cNvPr id="26627" name="Text Box 3"/>
          <p:cNvSpPr txBox="1">
            <a:spLocks noChangeArrowheads="1"/>
          </p:cNvSpPr>
          <p:nvPr/>
        </p:nvSpPr>
        <p:spPr bwMode="auto">
          <a:xfrm>
            <a:off x="2227263" y="596900"/>
            <a:ext cx="71326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Waves of (nearly) the same k vector, same frequency:</a:t>
            </a:r>
          </a:p>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Fresnel biprism </a:t>
            </a:r>
            <a:endParaRPr lang="fr-FR" altLang="en-US" sz="2400" b="1">
              <a:latin typeface="Times New Roman" panose="02020603050405020304" pitchFamily="18" charset="0"/>
              <a:cs typeface="Times New Roman" panose="02020603050405020304" pitchFamily="18" charset="0"/>
            </a:endParaRPr>
          </a:p>
        </p:txBody>
      </p:sp>
      <p:sp>
        <p:nvSpPr>
          <p:cNvPr id="26628" name="Line 4"/>
          <p:cNvSpPr>
            <a:spLocks noChangeShapeType="1"/>
          </p:cNvSpPr>
          <p:nvPr/>
        </p:nvSpPr>
        <p:spPr bwMode="auto">
          <a:xfrm>
            <a:off x="3295650" y="2051050"/>
            <a:ext cx="0" cy="37020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29" name="Line 5"/>
          <p:cNvSpPr>
            <a:spLocks noChangeShapeType="1"/>
          </p:cNvSpPr>
          <p:nvPr/>
        </p:nvSpPr>
        <p:spPr bwMode="auto">
          <a:xfrm>
            <a:off x="3352800" y="2108200"/>
            <a:ext cx="762000" cy="193040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0" name="Line 6"/>
          <p:cNvSpPr>
            <a:spLocks noChangeShapeType="1"/>
          </p:cNvSpPr>
          <p:nvPr/>
        </p:nvSpPr>
        <p:spPr bwMode="auto">
          <a:xfrm flipH="1">
            <a:off x="3338513" y="4038600"/>
            <a:ext cx="776287" cy="175260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1" name="Line 7"/>
          <p:cNvSpPr>
            <a:spLocks noChangeShapeType="1"/>
          </p:cNvSpPr>
          <p:nvPr/>
        </p:nvSpPr>
        <p:spPr bwMode="auto">
          <a:xfrm>
            <a:off x="3584575" y="2736850"/>
            <a:ext cx="5681663" cy="130175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2" name="Line 8"/>
          <p:cNvSpPr>
            <a:spLocks noChangeShapeType="1"/>
          </p:cNvSpPr>
          <p:nvPr/>
        </p:nvSpPr>
        <p:spPr bwMode="auto">
          <a:xfrm flipV="1">
            <a:off x="3600450" y="4038600"/>
            <a:ext cx="5665788" cy="109220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3" name="Line 9"/>
          <p:cNvSpPr>
            <a:spLocks noChangeShapeType="1"/>
          </p:cNvSpPr>
          <p:nvPr/>
        </p:nvSpPr>
        <p:spPr bwMode="auto">
          <a:xfrm>
            <a:off x="6343650" y="2743200"/>
            <a:ext cx="0" cy="34480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4" name="Line 10"/>
          <p:cNvSpPr>
            <a:spLocks noChangeShapeType="1"/>
          </p:cNvSpPr>
          <p:nvPr/>
        </p:nvSpPr>
        <p:spPr bwMode="auto">
          <a:xfrm rot="5400000">
            <a:off x="4552950" y="2933700"/>
            <a:ext cx="3619500" cy="8191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5" name="Line 11"/>
          <p:cNvSpPr>
            <a:spLocks noChangeShapeType="1"/>
          </p:cNvSpPr>
          <p:nvPr/>
        </p:nvSpPr>
        <p:spPr bwMode="auto">
          <a:xfrm rot="16200000" flipH="1">
            <a:off x="4419600" y="3629025"/>
            <a:ext cx="3619500" cy="8191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6" name="Line 12"/>
          <p:cNvSpPr>
            <a:spLocks noChangeShapeType="1"/>
          </p:cNvSpPr>
          <p:nvPr/>
        </p:nvSpPr>
        <p:spPr bwMode="auto">
          <a:xfrm rot="5400000">
            <a:off x="4648200" y="3086100"/>
            <a:ext cx="3619500" cy="8191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7" name="Line 13"/>
          <p:cNvSpPr>
            <a:spLocks noChangeShapeType="1"/>
          </p:cNvSpPr>
          <p:nvPr/>
        </p:nvSpPr>
        <p:spPr bwMode="auto">
          <a:xfrm rot="5400000">
            <a:off x="4781550" y="3086100"/>
            <a:ext cx="3619500" cy="8191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8" name="Line 14"/>
          <p:cNvSpPr>
            <a:spLocks noChangeShapeType="1"/>
          </p:cNvSpPr>
          <p:nvPr/>
        </p:nvSpPr>
        <p:spPr bwMode="auto">
          <a:xfrm rot="16200000" flipH="1">
            <a:off x="4591050" y="3781425"/>
            <a:ext cx="3619500" cy="8191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9" name="Line 15"/>
          <p:cNvSpPr>
            <a:spLocks noChangeShapeType="1"/>
          </p:cNvSpPr>
          <p:nvPr/>
        </p:nvSpPr>
        <p:spPr bwMode="auto">
          <a:xfrm rot="16200000" flipH="1">
            <a:off x="4743450" y="3933825"/>
            <a:ext cx="3619500" cy="81915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0" name="Oval 16"/>
          <p:cNvSpPr>
            <a:spLocks noChangeArrowheads="1"/>
          </p:cNvSpPr>
          <p:nvPr/>
        </p:nvSpPr>
        <p:spPr bwMode="auto">
          <a:xfrm>
            <a:off x="6305550" y="3803650"/>
            <a:ext cx="88900" cy="368300"/>
          </a:xfrm>
          <a:prstGeom prst="ellipse">
            <a:avLst/>
          </a:prstGeom>
          <a:solidFill>
            <a:srgbClr val="CCFFFF"/>
          </a:soli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26641" name="Oval 17"/>
          <p:cNvSpPr>
            <a:spLocks noChangeArrowheads="1"/>
          </p:cNvSpPr>
          <p:nvPr/>
        </p:nvSpPr>
        <p:spPr bwMode="auto">
          <a:xfrm>
            <a:off x="6299200" y="4394200"/>
            <a:ext cx="88900" cy="368300"/>
          </a:xfrm>
          <a:prstGeom prst="ellipse">
            <a:avLst/>
          </a:prstGeom>
          <a:solidFill>
            <a:srgbClr val="CCFFFF"/>
          </a:soli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26642" name="Oval 18"/>
          <p:cNvSpPr>
            <a:spLocks noChangeArrowheads="1"/>
          </p:cNvSpPr>
          <p:nvPr/>
        </p:nvSpPr>
        <p:spPr bwMode="auto">
          <a:xfrm>
            <a:off x="6302375" y="3219450"/>
            <a:ext cx="88900" cy="368300"/>
          </a:xfrm>
          <a:prstGeom prst="ellipse">
            <a:avLst/>
          </a:prstGeom>
          <a:solidFill>
            <a:srgbClr val="CCFFFF"/>
          </a:soli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26643" name="Line 19"/>
          <p:cNvSpPr>
            <a:spLocks noChangeShapeType="1"/>
          </p:cNvSpPr>
          <p:nvPr/>
        </p:nvSpPr>
        <p:spPr bwMode="auto">
          <a:xfrm>
            <a:off x="4098925" y="4038600"/>
            <a:ext cx="5681663" cy="130175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4" name="Line 20"/>
          <p:cNvSpPr>
            <a:spLocks noChangeShapeType="1"/>
          </p:cNvSpPr>
          <p:nvPr/>
        </p:nvSpPr>
        <p:spPr bwMode="auto">
          <a:xfrm flipV="1">
            <a:off x="4171950" y="2946400"/>
            <a:ext cx="5665788" cy="109220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5" name="Line 21"/>
          <p:cNvSpPr>
            <a:spLocks noChangeShapeType="1"/>
          </p:cNvSpPr>
          <p:nvPr/>
        </p:nvSpPr>
        <p:spPr bwMode="auto">
          <a:xfrm flipV="1">
            <a:off x="3352800" y="4660900"/>
            <a:ext cx="5665788" cy="109220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6" name="Line 22"/>
          <p:cNvSpPr>
            <a:spLocks noChangeShapeType="1"/>
          </p:cNvSpPr>
          <p:nvPr/>
        </p:nvSpPr>
        <p:spPr bwMode="auto">
          <a:xfrm>
            <a:off x="3375025" y="2127250"/>
            <a:ext cx="5681663" cy="130175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7" name="Line 23"/>
          <p:cNvSpPr>
            <a:spLocks noChangeShapeType="1"/>
          </p:cNvSpPr>
          <p:nvPr/>
        </p:nvSpPr>
        <p:spPr bwMode="auto">
          <a:xfrm>
            <a:off x="1790700" y="2152650"/>
            <a:ext cx="1504950"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8" name="Line 24"/>
          <p:cNvSpPr>
            <a:spLocks noChangeShapeType="1"/>
          </p:cNvSpPr>
          <p:nvPr/>
        </p:nvSpPr>
        <p:spPr bwMode="auto">
          <a:xfrm>
            <a:off x="1790700" y="5162550"/>
            <a:ext cx="1504950"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49" name="Line 25"/>
          <p:cNvSpPr>
            <a:spLocks noChangeShapeType="1"/>
          </p:cNvSpPr>
          <p:nvPr/>
        </p:nvSpPr>
        <p:spPr bwMode="auto">
          <a:xfrm>
            <a:off x="1790700" y="4038600"/>
            <a:ext cx="1504950"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50" name="Line 26"/>
          <p:cNvSpPr>
            <a:spLocks noChangeShapeType="1"/>
          </p:cNvSpPr>
          <p:nvPr/>
        </p:nvSpPr>
        <p:spPr bwMode="auto">
          <a:xfrm>
            <a:off x="1790700" y="2705100"/>
            <a:ext cx="1504950"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51" name="Line 27"/>
          <p:cNvSpPr>
            <a:spLocks noChangeShapeType="1"/>
          </p:cNvSpPr>
          <p:nvPr/>
        </p:nvSpPr>
        <p:spPr bwMode="auto">
          <a:xfrm>
            <a:off x="1790700" y="5772150"/>
            <a:ext cx="1504950"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52" name="Text Box 28"/>
          <p:cNvSpPr txBox="1">
            <a:spLocks noChangeArrowheads="1"/>
          </p:cNvSpPr>
          <p:nvPr/>
        </p:nvSpPr>
        <p:spPr bwMode="auto">
          <a:xfrm>
            <a:off x="2098675" y="5881688"/>
            <a:ext cx="4635500"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Given the angle, what is the fringe spacing?</a:t>
            </a:r>
            <a:endParaRPr lang="fr-FR" altLang="en-US" sz="1600">
              <a:latin typeface="Times New Roman" panose="02020603050405020304" pitchFamily="18" charset="0"/>
              <a:cs typeface="Times New Roman" panose="02020603050405020304" pitchFamily="18" charset="0"/>
            </a:endParaRPr>
          </a:p>
        </p:txBody>
      </p:sp>
      <p:sp>
        <p:nvSpPr>
          <p:cNvPr id="26653" name="Text Box 29"/>
          <p:cNvSpPr txBox="1">
            <a:spLocks noChangeArrowheads="1"/>
          </p:cNvSpPr>
          <p:nvPr/>
        </p:nvSpPr>
        <p:spPr bwMode="auto">
          <a:xfrm>
            <a:off x="2232025" y="6376988"/>
            <a:ext cx="4598988"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How to determine the angle of the biprism?</a:t>
            </a:r>
            <a:endParaRPr lang="fr-FR" altLang="en-US" sz="16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02655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Line 2"/>
          <p:cNvSpPr>
            <a:spLocks noChangeShapeType="1"/>
          </p:cNvSpPr>
          <p:nvPr/>
        </p:nvSpPr>
        <p:spPr bwMode="auto">
          <a:xfrm>
            <a:off x="2638425" y="1847850"/>
            <a:ext cx="0" cy="91440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1" name="Line 3"/>
          <p:cNvSpPr>
            <a:spLocks noChangeShapeType="1"/>
          </p:cNvSpPr>
          <p:nvPr/>
        </p:nvSpPr>
        <p:spPr bwMode="auto">
          <a:xfrm>
            <a:off x="2619375" y="3962400"/>
            <a:ext cx="0" cy="91440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2" name="Line 4"/>
          <p:cNvSpPr>
            <a:spLocks noChangeShapeType="1"/>
          </p:cNvSpPr>
          <p:nvPr/>
        </p:nvSpPr>
        <p:spPr bwMode="auto">
          <a:xfrm>
            <a:off x="2619375" y="2876550"/>
            <a:ext cx="0" cy="91440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3" name="Line 5"/>
          <p:cNvSpPr>
            <a:spLocks noChangeShapeType="1"/>
          </p:cNvSpPr>
          <p:nvPr/>
        </p:nvSpPr>
        <p:spPr bwMode="auto">
          <a:xfrm>
            <a:off x="2600325" y="3257550"/>
            <a:ext cx="7391400" cy="0"/>
          </a:xfrm>
          <a:prstGeom prst="line">
            <a:avLst/>
          </a:prstGeom>
          <a:noFill/>
          <a:ln w="25400">
            <a:solidFill>
              <a:schemeClr val="tx1"/>
            </a:solidFill>
            <a:prstDash val="lg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4" name="Line 6"/>
          <p:cNvSpPr>
            <a:spLocks noChangeShapeType="1"/>
          </p:cNvSpPr>
          <p:nvPr/>
        </p:nvSpPr>
        <p:spPr bwMode="auto">
          <a:xfrm>
            <a:off x="9199563" y="419100"/>
            <a:ext cx="0" cy="6438900"/>
          </a:xfrm>
          <a:prstGeom prst="line">
            <a:avLst/>
          </a:prstGeom>
          <a:noFill/>
          <a:ln w="25400">
            <a:solidFill>
              <a:schemeClr val="tx1"/>
            </a:solidFill>
            <a:round/>
            <a:headEnd type="arrow" w="lg" len="lg"/>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5" name="Text Box 7"/>
          <p:cNvSpPr txBox="1">
            <a:spLocks noChangeArrowheads="1"/>
          </p:cNvSpPr>
          <p:nvPr/>
        </p:nvSpPr>
        <p:spPr bwMode="auto">
          <a:xfrm>
            <a:off x="9199563" y="822325"/>
            <a:ext cx="369887" cy="457200"/>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P</a:t>
            </a:r>
            <a:endParaRPr lang="fr-FR" altLang="en-US" sz="2400" b="1">
              <a:latin typeface="Times New Roman" panose="02020603050405020304" pitchFamily="18" charset="0"/>
              <a:cs typeface="Times New Roman" panose="02020603050405020304" pitchFamily="18" charset="0"/>
            </a:endParaRPr>
          </a:p>
        </p:txBody>
      </p:sp>
      <p:sp>
        <p:nvSpPr>
          <p:cNvPr id="27656" name="Line 8"/>
          <p:cNvSpPr>
            <a:spLocks noChangeShapeType="1"/>
          </p:cNvSpPr>
          <p:nvPr/>
        </p:nvSpPr>
        <p:spPr bwMode="auto">
          <a:xfrm flipV="1">
            <a:off x="2600325" y="1104900"/>
            <a:ext cx="6599238" cy="293370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7" name="Line 9"/>
          <p:cNvSpPr>
            <a:spLocks noChangeShapeType="1"/>
          </p:cNvSpPr>
          <p:nvPr/>
        </p:nvSpPr>
        <p:spPr bwMode="auto">
          <a:xfrm>
            <a:off x="2600325" y="1847850"/>
            <a:ext cx="0" cy="91440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8" name="Line 10"/>
          <p:cNvSpPr>
            <a:spLocks noChangeShapeType="1"/>
          </p:cNvSpPr>
          <p:nvPr/>
        </p:nvSpPr>
        <p:spPr bwMode="auto">
          <a:xfrm flipV="1">
            <a:off x="2600325" y="1123950"/>
            <a:ext cx="6599238" cy="169545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9" name="Line 11"/>
          <p:cNvSpPr>
            <a:spLocks noChangeShapeType="1"/>
          </p:cNvSpPr>
          <p:nvPr/>
        </p:nvSpPr>
        <p:spPr bwMode="auto">
          <a:xfrm flipV="1">
            <a:off x="2619375" y="1123950"/>
            <a:ext cx="6580188" cy="2114550"/>
          </a:xfrm>
          <a:prstGeom prst="line">
            <a:avLst/>
          </a:prstGeom>
          <a:noFill/>
          <a:ln w="254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0" name="Line 12"/>
          <p:cNvSpPr>
            <a:spLocks noChangeShapeType="1"/>
          </p:cNvSpPr>
          <p:nvPr/>
        </p:nvSpPr>
        <p:spPr bwMode="auto">
          <a:xfrm rot="5400000" flipV="1">
            <a:off x="1471613" y="3694113"/>
            <a:ext cx="3208337" cy="1030287"/>
          </a:xfrm>
          <a:prstGeom prst="line">
            <a:avLst/>
          </a:prstGeom>
          <a:noFill/>
          <a:ln w="254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61" name="Text Box 13"/>
          <p:cNvSpPr txBox="1">
            <a:spLocks noChangeArrowheads="1"/>
          </p:cNvSpPr>
          <p:nvPr/>
        </p:nvSpPr>
        <p:spPr bwMode="auto">
          <a:xfrm>
            <a:off x="2012950" y="2281238"/>
            <a:ext cx="407988"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S</a:t>
            </a:r>
            <a:r>
              <a:rPr lang="en-US" altLang="en-US" sz="1600" baseline="-25000">
                <a:latin typeface="Times New Roman" panose="02020603050405020304" pitchFamily="18" charset="0"/>
                <a:cs typeface="Times New Roman" panose="02020603050405020304" pitchFamily="18" charset="0"/>
              </a:rPr>
              <a:t>1</a:t>
            </a:r>
            <a:endParaRPr lang="fr-FR" altLang="en-US" sz="1600">
              <a:latin typeface="Times New Roman" panose="02020603050405020304" pitchFamily="18" charset="0"/>
              <a:cs typeface="Times New Roman" panose="02020603050405020304" pitchFamily="18" charset="0"/>
            </a:endParaRPr>
          </a:p>
        </p:txBody>
      </p:sp>
      <p:sp>
        <p:nvSpPr>
          <p:cNvPr id="27662" name="Text Box 14"/>
          <p:cNvSpPr txBox="1">
            <a:spLocks noChangeArrowheads="1"/>
          </p:cNvSpPr>
          <p:nvPr/>
        </p:nvSpPr>
        <p:spPr bwMode="auto">
          <a:xfrm>
            <a:off x="2032000" y="3840163"/>
            <a:ext cx="407988"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S</a:t>
            </a:r>
            <a:r>
              <a:rPr lang="en-US" altLang="en-US" sz="1600" baseline="-25000">
                <a:latin typeface="Times New Roman" panose="02020603050405020304" pitchFamily="18" charset="0"/>
                <a:cs typeface="Times New Roman" panose="02020603050405020304" pitchFamily="18" charset="0"/>
              </a:rPr>
              <a:t>2</a:t>
            </a:r>
            <a:endParaRPr lang="fr-FR" altLang="en-US" sz="1600">
              <a:latin typeface="Times New Roman" panose="02020603050405020304" pitchFamily="18" charset="0"/>
              <a:cs typeface="Times New Roman" panose="02020603050405020304" pitchFamily="18" charset="0"/>
            </a:endParaRPr>
          </a:p>
        </p:txBody>
      </p:sp>
      <p:pic>
        <p:nvPicPr>
          <p:cNvPr id="27663" name="Picture 15" descr="txp_fi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3630613" y="4019550"/>
            <a:ext cx="5568950" cy="298450"/>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64" name="Picture 16" descr="txp_fig"/>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3419475" y="4535488"/>
            <a:ext cx="6103938" cy="51593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65" name="Text Box 17"/>
          <p:cNvSpPr txBox="1">
            <a:spLocks noChangeArrowheads="1"/>
          </p:cNvSpPr>
          <p:nvPr/>
        </p:nvSpPr>
        <p:spPr bwMode="auto">
          <a:xfrm>
            <a:off x="3867150" y="141288"/>
            <a:ext cx="436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SUPERPOSITION OF WAVES</a:t>
            </a:r>
            <a:endParaRPr lang="fr-FR" altLang="en-US" sz="2400" b="1">
              <a:latin typeface="Times New Roman" panose="02020603050405020304" pitchFamily="18" charset="0"/>
              <a:cs typeface="Times New Roman" panose="02020603050405020304" pitchFamily="18" charset="0"/>
            </a:endParaRPr>
          </a:p>
        </p:txBody>
      </p:sp>
      <p:sp>
        <p:nvSpPr>
          <p:cNvPr id="27666" name="Text Box 18"/>
          <p:cNvSpPr txBox="1">
            <a:spLocks noChangeArrowheads="1"/>
          </p:cNvSpPr>
          <p:nvPr/>
        </p:nvSpPr>
        <p:spPr bwMode="auto">
          <a:xfrm>
            <a:off x="2160588" y="596900"/>
            <a:ext cx="71326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Waves of (nearly) the same k vector, same frequency:</a:t>
            </a:r>
          </a:p>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Young’s double-slit experiment</a:t>
            </a:r>
            <a:endParaRPr lang="fr-FR" altLang="en-US" sz="2400" b="1">
              <a:latin typeface="Times New Roman" panose="02020603050405020304" pitchFamily="18" charset="0"/>
              <a:cs typeface="Times New Roman" panose="02020603050405020304" pitchFamily="18" charset="0"/>
            </a:endParaRPr>
          </a:p>
        </p:txBody>
      </p:sp>
      <p:sp>
        <p:nvSpPr>
          <p:cNvPr id="19" name="Text Box 19"/>
          <p:cNvSpPr txBox="1">
            <a:spLocks noChangeArrowheads="1"/>
          </p:cNvSpPr>
          <p:nvPr/>
        </p:nvSpPr>
        <p:spPr bwMode="auto">
          <a:xfrm>
            <a:off x="1839913" y="5711825"/>
            <a:ext cx="8915400" cy="457200"/>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cs typeface="Times New Roman" panose="02020603050405020304" pitchFamily="18" charset="0"/>
              </a:rPr>
              <a:t>Young’double-slit as a spectrometer: to each </a:t>
            </a:r>
            <a:r>
              <a:rPr lang="en-US" altLang="en-US" sz="2400" i="1">
                <a:latin typeface="Symbol" panose="05050102010706020507" pitchFamily="18" charset="2"/>
                <a:cs typeface="Times New Roman" panose="02020603050405020304" pitchFamily="18" charset="0"/>
              </a:rPr>
              <a:t>l</a:t>
            </a:r>
            <a:r>
              <a:rPr lang="en-US" altLang="en-US" sz="2400" i="1">
                <a:latin typeface="Times New Roman" panose="02020603050405020304" pitchFamily="18" charset="0"/>
                <a:cs typeface="Times New Roman" panose="02020603050405020304" pitchFamily="18" charset="0"/>
              </a:rPr>
              <a:t>  </a:t>
            </a:r>
            <a:r>
              <a:rPr lang="en-US" altLang="en-US" sz="2400">
                <a:latin typeface="Times New Roman" panose="02020603050405020304" pitchFamily="18" charset="0"/>
                <a:cs typeface="Times New Roman" panose="02020603050405020304" pitchFamily="18" charset="0"/>
              </a:rPr>
              <a:t>corresponds an angle </a:t>
            </a:r>
            <a:r>
              <a:rPr lang="en-US" altLang="en-US" sz="2400" i="1">
                <a:latin typeface="Symbol" panose="05050102010706020507" pitchFamily="18" charset="2"/>
                <a:cs typeface="Times New Roman" panose="02020603050405020304" pitchFamily="18" charset="0"/>
              </a:rPr>
              <a:t>q</a:t>
            </a:r>
            <a:r>
              <a:rPr lang="en-US" altLang="en-US" sz="2400">
                <a:latin typeface="Times New Roman" panose="02020603050405020304" pitchFamily="18" charset="0"/>
                <a:cs typeface="Times New Roman" panose="02020603050405020304" pitchFamily="18" charset="0"/>
              </a:rPr>
              <a:t>,</a:t>
            </a:r>
            <a:endParaRPr lang="fr-FR" altLang="en-US" sz="2400">
              <a:latin typeface="Times New Roman" panose="02020603050405020304" pitchFamily="18" charset="0"/>
              <a:cs typeface="Times New Roman" panose="02020603050405020304" pitchFamily="18" charset="0"/>
            </a:endParaRPr>
          </a:p>
        </p:txBody>
      </p:sp>
      <p:sp>
        <p:nvSpPr>
          <p:cNvPr id="27668" name="Text Box 20"/>
          <p:cNvSpPr txBox="1">
            <a:spLocks noChangeArrowheads="1"/>
          </p:cNvSpPr>
          <p:nvPr/>
        </p:nvSpPr>
        <p:spPr bwMode="auto">
          <a:xfrm>
            <a:off x="9213850" y="223838"/>
            <a:ext cx="311150"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y</a:t>
            </a:r>
            <a:endParaRPr lang="fr-FR" altLang="en-US" sz="16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29399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5413375" y="414338"/>
            <a:ext cx="2270125"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a:latin typeface="Times New Roman" panose="02020603050405020304" pitchFamily="18" charset="0"/>
                <a:cs typeface="Times New Roman" panose="02020603050405020304" pitchFamily="18" charset="0"/>
              </a:rPr>
              <a:t>Young’s double slit</a:t>
            </a:r>
            <a:endParaRPr lang="fr-FR" altLang="en-US" sz="1600" b="1">
              <a:latin typeface="Times New Roman" panose="02020603050405020304" pitchFamily="18" charset="0"/>
              <a:cs typeface="Times New Roman" panose="02020603050405020304" pitchFamily="18" charset="0"/>
            </a:endParaRPr>
          </a:p>
        </p:txBody>
      </p:sp>
      <p:sp>
        <p:nvSpPr>
          <p:cNvPr id="28675" name="Text Box 3"/>
          <p:cNvSpPr txBox="1">
            <a:spLocks noChangeArrowheads="1"/>
          </p:cNvSpPr>
          <p:nvPr/>
        </p:nvSpPr>
        <p:spPr bwMode="auto">
          <a:xfrm>
            <a:off x="2784475" y="3671888"/>
            <a:ext cx="4606925"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How far do the interference fringes extend?</a:t>
            </a:r>
            <a:endParaRPr lang="fr-FR" altLang="en-US" sz="1600">
              <a:latin typeface="Times New Roman" panose="02020603050405020304" pitchFamily="18" charset="0"/>
              <a:cs typeface="Times New Roman" panose="02020603050405020304" pitchFamily="18" charset="0"/>
            </a:endParaRPr>
          </a:p>
        </p:txBody>
      </p:sp>
      <p:sp>
        <p:nvSpPr>
          <p:cNvPr id="28676" name="Text Box 4"/>
          <p:cNvSpPr txBox="1">
            <a:spLocks noChangeArrowheads="1"/>
          </p:cNvSpPr>
          <p:nvPr/>
        </p:nvSpPr>
        <p:spPr bwMode="auto">
          <a:xfrm>
            <a:off x="2841625" y="4662488"/>
            <a:ext cx="1808163"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Fringe visibility</a:t>
            </a:r>
            <a:endParaRPr lang="fr-FR" altLang="en-US" sz="1600">
              <a:latin typeface="Times New Roman" panose="02020603050405020304" pitchFamily="18" charset="0"/>
              <a:cs typeface="Times New Roman" panose="02020603050405020304" pitchFamily="18" charset="0"/>
            </a:endParaRPr>
          </a:p>
        </p:txBody>
      </p:sp>
      <p:sp>
        <p:nvSpPr>
          <p:cNvPr id="28677" name="Text Box 5"/>
          <p:cNvSpPr txBox="1">
            <a:spLocks noChangeArrowheads="1"/>
          </p:cNvSpPr>
          <p:nvPr/>
        </p:nvSpPr>
        <p:spPr bwMode="auto">
          <a:xfrm>
            <a:off x="2841625" y="5653088"/>
            <a:ext cx="3452813"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Transverse coherence of a beam</a:t>
            </a:r>
            <a:endParaRPr lang="fr-FR" altLang="en-US" sz="1600">
              <a:latin typeface="Times New Roman" panose="02020603050405020304" pitchFamily="18" charset="0"/>
              <a:cs typeface="Times New Roman" panose="02020603050405020304" pitchFamily="18" charset="0"/>
            </a:endParaRPr>
          </a:p>
        </p:txBody>
      </p:sp>
      <p:sp>
        <p:nvSpPr>
          <p:cNvPr id="28678" name="Text Box 6"/>
          <p:cNvSpPr txBox="1">
            <a:spLocks noChangeArrowheads="1"/>
          </p:cNvSpPr>
          <p:nvPr/>
        </p:nvSpPr>
        <p:spPr bwMode="auto">
          <a:xfrm>
            <a:off x="2708275" y="1062038"/>
            <a:ext cx="2894013"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Shape of the interferences:</a:t>
            </a:r>
            <a:endParaRPr lang="fr-FR" altLang="en-US" sz="1600">
              <a:latin typeface="Times New Roman" panose="02020603050405020304" pitchFamily="18" charset="0"/>
              <a:cs typeface="Times New Roman" panose="02020603050405020304" pitchFamily="18" charset="0"/>
            </a:endParaRPr>
          </a:p>
        </p:txBody>
      </p:sp>
      <p:pic>
        <p:nvPicPr>
          <p:cNvPr id="28679" name="Picture 7" descr="txp_fig"/>
          <p:cNvPicPr>
            <a:picLocks noChangeAspect="1" noChangeArrowheads="1"/>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5924550" y="1125538"/>
            <a:ext cx="3606800" cy="538162"/>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0" name="Picture 8" descr="txp_fig"/>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2971800" y="1611313"/>
            <a:ext cx="1397000" cy="47783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6100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80750" y="2051825"/>
            <a:ext cx="3405099" cy="523220"/>
          </a:xfrm>
          <a:prstGeom prst="rect">
            <a:avLst/>
          </a:prstGeom>
          <a:noFill/>
        </p:spPr>
        <p:txBody>
          <a:bodyPr wrap="none" rtlCol="0">
            <a:spAutoFit/>
          </a:bodyPr>
          <a:lstStyle/>
          <a:p>
            <a:r>
              <a:rPr lang="en-US" sz="2800" b="1" dirty="0" smtClean="0">
                <a:solidFill>
                  <a:srgbClr val="FF0000"/>
                </a:solidFill>
              </a:rPr>
              <a:t>DOPPLER EFFECT</a:t>
            </a:r>
            <a:endParaRPr lang="en-US" sz="2800" b="1" dirty="0">
              <a:solidFill>
                <a:srgbClr val="FF0000"/>
              </a:solidFill>
            </a:endParaRPr>
          </a:p>
        </p:txBody>
      </p:sp>
      <p:sp>
        <p:nvSpPr>
          <p:cNvPr id="3" name="TextBox 2"/>
          <p:cNvSpPr txBox="1"/>
          <p:nvPr/>
        </p:nvSpPr>
        <p:spPr>
          <a:xfrm>
            <a:off x="4189191" y="3546087"/>
            <a:ext cx="3788217" cy="338554"/>
          </a:xfrm>
          <a:prstGeom prst="rect">
            <a:avLst/>
          </a:prstGeom>
          <a:noFill/>
        </p:spPr>
        <p:txBody>
          <a:bodyPr wrap="none" rtlCol="0">
            <a:spAutoFit/>
          </a:bodyPr>
          <a:lstStyle/>
          <a:p>
            <a:r>
              <a:rPr lang="en-US" dirty="0" smtClean="0"/>
              <a:t>Applies to all waves – not only light waves.</a:t>
            </a:r>
            <a:endParaRPr lang="en-US" dirty="0"/>
          </a:p>
        </p:txBody>
      </p:sp>
    </p:spTree>
    <p:extLst>
      <p:ext uri="{BB962C8B-B14F-4D97-AF65-F5344CB8AC3E}">
        <p14:creationId xmlns:p14="http://schemas.microsoft.com/office/powerpoint/2010/main" val="329744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1"/>
          <p:cNvSpPr txBox="1">
            <a:spLocks noChangeArrowheads="1"/>
          </p:cNvSpPr>
          <p:nvPr/>
        </p:nvSpPr>
        <p:spPr bwMode="auto">
          <a:xfrm>
            <a:off x="4764088" y="361950"/>
            <a:ext cx="2638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a:solidFill>
                  <a:srgbClr val="0000FF"/>
                </a:solidFill>
                <a:latin typeface="Times New Roman" panose="02020603050405020304" pitchFamily="18" charset="0"/>
                <a:cs typeface="Times New Roman" panose="02020603050405020304" pitchFamily="18" charset="0"/>
              </a:rPr>
              <a:t>The Doppler effect</a:t>
            </a:r>
          </a:p>
        </p:txBody>
      </p:sp>
      <p:sp>
        <p:nvSpPr>
          <p:cNvPr id="30723" name="TextBox 2"/>
          <p:cNvSpPr txBox="1">
            <a:spLocks noChangeArrowheads="1"/>
          </p:cNvSpPr>
          <p:nvPr/>
        </p:nvSpPr>
        <p:spPr bwMode="auto">
          <a:xfrm>
            <a:off x="1209675" y="823913"/>
            <a:ext cx="29622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Who is Mr. Doppler?</a:t>
            </a:r>
          </a:p>
        </p:txBody>
      </p:sp>
      <p:sp>
        <p:nvSpPr>
          <p:cNvPr id="4" name="TextBox 3"/>
          <p:cNvSpPr txBox="1"/>
          <p:nvPr/>
        </p:nvSpPr>
        <p:spPr>
          <a:xfrm>
            <a:off x="1209675" y="1281113"/>
            <a:ext cx="10467975" cy="1076325"/>
          </a:xfrm>
          <a:prstGeom prst="rect">
            <a:avLst/>
          </a:prstGeom>
          <a:noFill/>
        </p:spPr>
        <p:txBody>
          <a:bodyPr>
            <a:spAutoFit/>
          </a:bodyPr>
          <a:lstStyle/>
          <a:p>
            <a:pPr eaLnBrk="1" hangingPunct="1">
              <a:defRPr/>
            </a:pPr>
            <a:r>
              <a:rPr lang="en-US" dirty="0">
                <a:solidFill>
                  <a:schemeClr val="accent4"/>
                </a:solidFill>
              </a:rPr>
              <a:t>Doppler was born in </a:t>
            </a:r>
            <a:r>
              <a:rPr lang="en-US" dirty="0" err="1">
                <a:solidFill>
                  <a:schemeClr val="accent4"/>
                </a:solidFill>
              </a:rPr>
              <a:t>Lviv</a:t>
            </a:r>
            <a:r>
              <a:rPr lang="en-US" dirty="0">
                <a:solidFill>
                  <a:schemeClr val="accent4"/>
                </a:solidFill>
              </a:rPr>
              <a:t>, Ukraine in 1821.  At that time it was not part of the Russian empire, but  the Austrian Empire), now At the age of 18 Franz was the first flautist at the opera in Budapest, and he went on to be the first flautist and stand-in conductor, and eventually chief conductor, of the Vienna Court Opera, as well as acquiring a position of Professor of Flute at the Vienna Conservatoire from 1864 until 1867. He died in Baden </a:t>
            </a:r>
            <a:r>
              <a:rPr lang="en-US" dirty="0" err="1">
                <a:solidFill>
                  <a:schemeClr val="accent4"/>
                </a:solidFill>
              </a:rPr>
              <a:t>bei</a:t>
            </a:r>
            <a:r>
              <a:rPr lang="en-US" dirty="0">
                <a:solidFill>
                  <a:schemeClr val="accent4"/>
                </a:solidFill>
              </a:rPr>
              <a:t> Wien, Austria in 1883.</a:t>
            </a:r>
          </a:p>
        </p:txBody>
      </p:sp>
      <p:sp>
        <p:nvSpPr>
          <p:cNvPr id="6" name="TextBox 5"/>
          <p:cNvSpPr txBox="1">
            <a:spLocks noChangeArrowheads="1"/>
          </p:cNvSpPr>
          <p:nvPr/>
        </p:nvSpPr>
        <p:spPr bwMode="auto">
          <a:xfrm>
            <a:off x="1209675" y="2576513"/>
            <a:ext cx="10467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a:latin typeface="Times New Roman" panose="02020603050405020304" pitchFamily="18" charset="0"/>
                <a:cs typeface="Times New Roman" panose="02020603050405020304" pitchFamily="18" charset="0"/>
              </a:rPr>
              <a:t>Christian Doppler</a:t>
            </a:r>
            <a:r>
              <a:rPr lang="en-US" altLang="en-US" sz="1600">
                <a:latin typeface="Times New Roman" panose="02020603050405020304" pitchFamily="18" charset="0"/>
                <a:cs typeface="Times New Roman" panose="02020603050405020304" pitchFamily="18" charset="0"/>
              </a:rPr>
              <a:t> was born Salsburg, Austria, in 1803.  He graduating at the age of 26 from the University of Vienna.</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He published at 39 the “Doppler effect”.  Died in 1853 in Venice.   </a:t>
            </a:r>
          </a:p>
        </p:txBody>
      </p:sp>
      <p:sp>
        <p:nvSpPr>
          <p:cNvPr id="8" name="TextBox 7"/>
          <p:cNvSpPr txBox="1">
            <a:spLocks noChangeArrowheads="1"/>
          </p:cNvSpPr>
          <p:nvPr/>
        </p:nvSpPr>
        <p:spPr bwMode="auto">
          <a:xfrm flipH="1">
            <a:off x="1209675" y="3433763"/>
            <a:ext cx="93916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a:t>
            </a:r>
            <a:r>
              <a:rPr lang="en-US" altLang="en-US" sz="1600" b="1">
                <a:latin typeface="Times New Roman" panose="02020603050405020304" pitchFamily="18" charset="0"/>
                <a:cs typeface="Times New Roman" panose="02020603050405020304" pitchFamily="18" charset="0"/>
              </a:rPr>
              <a:t>Über das farbige Licht der Doppelsterne und einiger anderer Gestirne des Himmels</a:t>
            </a:r>
            <a:r>
              <a:rPr lang="en-US" altLang="en-US" sz="1600">
                <a:latin typeface="Times New Roman" panose="02020603050405020304" pitchFamily="18" charset="0"/>
                <a:cs typeface="Times New Roman" panose="02020603050405020304" pitchFamily="18" charset="0"/>
              </a:rPr>
              <a:t>"</a:t>
            </a:r>
          </a:p>
        </p:txBody>
      </p:sp>
      <p:sp>
        <p:nvSpPr>
          <p:cNvPr id="30727" name="TextBox 8"/>
          <p:cNvSpPr txBox="1">
            <a:spLocks noChangeArrowheads="1"/>
          </p:cNvSpPr>
          <p:nvPr/>
        </p:nvSpPr>
        <p:spPr bwMode="auto">
          <a:xfrm>
            <a:off x="6391275" y="4486275"/>
            <a:ext cx="49434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Rather dry… (he was a mathematican)</a:t>
            </a:r>
          </a:p>
        </p:txBody>
      </p:sp>
    </p:spTree>
    <p:extLst>
      <p:ext uri="{BB962C8B-B14F-4D97-AF65-F5344CB8AC3E}">
        <p14:creationId xmlns:p14="http://schemas.microsoft.com/office/powerpoint/2010/main" val="1734679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3000"/>
                                        <p:tgtEl>
                                          <p:spTgt spid="6"/>
                                        </p:tgtEl>
                                      </p:cBhvr>
                                    </p:animEffect>
                                  </p:childTnLst>
                                </p:cTn>
                              </p:par>
                            </p:childTnLst>
                          </p:cTn>
                        </p:par>
                        <p:par>
                          <p:cTn id="13" fill="hold" nodeType="afterGroup">
                            <p:stCondLst>
                              <p:cond delay="3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2687638" y="161925"/>
            <a:ext cx="199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solidFill>
                  <a:srgbClr val="0000FF"/>
                </a:solidFill>
                <a:latin typeface="Times New Roman" panose="02020603050405020304" pitchFamily="18" charset="0"/>
                <a:cs typeface="Times New Roman" panose="02020603050405020304" pitchFamily="18" charset="0"/>
              </a:rPr>
              <a:t>Wave propagation</a:t>
            </a:r>
          </a:p>
        </p:txBody>
      </p:sp>
      <p:sp>
        <p:nvSpPr>
          <p:cNvPr id="31747" name="Line 3"/>
          <p:cNvSpPr>
            <a:spLocks noChangeShapeType="1"/>
          </p:cNvSpPr>
          <p:nvPr/>
        </p:nvSpPr>
        <p:spPr bwMode="auto">
          <a:xfrm>
            <a:off x="2073275" y="2119313"/>
            <a:ext cx="0" cy="13668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48" name="Line 4"/>
          <p:cNvSpPr>
            <a:spLocks noChangeShapeType="1"/>
          </p:cNvSpPr>
          <p:nvPr/>
        </p:nvSpPr>
        <p:spPr bwMode="auto">
          <a:xfrm>
            <a:off x="2119313" y="3486150"/>
            <a:ext cx="7710487" cy="0"/>
          </a:xfrm>
          <a:prstGeom prst="line">
            <a:avLst/>
          </a:prstGeom>
          <a:noFill/>
          <a:ln w="19050">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1749" name="Group 5"/>
          <p:cNvGrpSpPr>
            <a:grpSpLocks/>
          </p:cNvGrpSpPr>
          <p:nvPr/>
        </p:nvGrpSpPr>
        <p:grpSpPr bwMode="auto">
          <a:xfrm>
            <a:off x="4256088" y="3224213"/>
            <a:ext cx="3284537" cy="261937"/>
            <a:chOff x="952" y="3045"/>
            <a:chExt cx="2212" cy="513"/>
          </a:xfrm>
        </p:grpSpPr>
        <p:grpSp>
          <p:nvGrpSpPr>
            <p:cNvPr id="31897" name="Group 6"/>
            <p:cNvGrpSpPr>
              <a:grpSpLocks/>
            </p:cNvGrpSpPr>
            <p:nvPr/>
          </p:nvGrpSpPr>
          <p:grpSpPr bwMode="auto">
            <a:xfrm>
              <a:off x="952" y="3045"/>
              <a:ext cx="736" cy="513"/>
              <a:chOff x="2920" y="3807"/>
              <a:chExt cx="736" cy="513"/>
            </a:xfrm>
          </p:grpSpPr>
          <p:sp>
            <p:nvSpPr>
              <p:cNvPr id="31904" name="Freeform 7"/>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905" name="Freeform 8"/>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98" name="Group 9"/>
            <p:cNvGrpSpPr>
              <a:grpSpLocks/>
            </p:cNvGrpSpPr>
            <p:nvPr/>
          </p:nvGrpSpPr>
          <p:grpSpPr bwMode="auto">
            <a:xfrm>
              <a:off x="2428" y="3045"/>
              <a:ext cx="736" cy="513"/>
              <a:chOff x="2920" y="3807"/>
              <a:chExt cx="736" cy="513"/>
            </a:xfrm>
          </p:grpSpPr>
          <p:sp>
            <p:nvSpPr>
              <p:cNvPr id="31902" name="Freeform 10"/>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903" name="Freeform 11"/>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99" name="Group 12"/>
            <p:cNvGrpSpPr>
              <a:grpSpLocks/>
            </p:cNvGrpSpPr>
            <p:nvPr/>
          </p:nvGrpSpPr>
          <p:grpSpPr bwMode="auto">
            <a:xfrm>
              <a:off x="1685" y="3045"/>
              <a:ext cx="736" cy="513"/>
              <a:chOff x="2920" y="3807"/>
              <a:chExt cx="736" cy="513"/>
            </a:xfrm>
          </p:grpSpPr>
          <p:sp>
            <p:nvSpPr>
              <p:cNvPr id="31900" name="Freeform 13"/>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901" name="Freeform 14"/>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1750" name="Group 15"/>
          <p:cNvGrpSpPr>
            <a:grpSpLocks/>
          </p:cNvGrpSpPr>
          <p:nvPr/>
        </p:nvGrpSpPr>
        <p:grpSpPr bwMode="auto">
          <a:xfrm>
            <a:off x="3175000" y="3224213"/>
            <a:ext cx="1093788" cy="261937"/>
            <a:chOff x="2920" y="3807"/>
            <a:chExt cx="736" cy="513"/>
          </a:xfrm>
        </p:grpSpPr>
        <p:sp>
          <p:nvSpPr>
            <p:cNvPr id="31895" name="Freeform 1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96" name="Freeform 1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51" name="Group 18"/>
          <p:cNvGrpSpPr>
            <a:grpSpLocks/>
          </p:cNvGrpSpPr>
          <p:nvPr/>
        </p:nvGrpSpPr>
        <p:grpSpPr bwMode="auto">
          <a:xfrm>
            <a:off x="2073275" y="3224213"/>
            <a:ext cx="1092200" cy="261937"/>
            <a:chOff x="2920" y="3807"/>
            <a:chExt cx="736" cy="513"/>
          </a:xfrm>
        </p:grpSpPr>
        <p:sp>
          <p:nvSpPr>
            <p:cNvPr id="31893" name="Freeform 1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94" name="Freeform 2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52" name="Group 21"/>
          <p:cNvGrpSpPr>
            <a:grpSpLocks/>
          </p:cNvGrpSpPr>
          <p:nvPr/>
        </p:nvGrpSpPr>
        <p:grpSpPr bwMode="auto">
          <a:xfrm>
            <a:off x="8664575" y="3228975"/>
            <a:ext cx="1093788" cy="261938"/>
            <a:chOff x="2920" y="3807"/>
            <a:chExt cx="736" cy="513"/>
          </a:xfrm>
        </p:grpSpPr>
        <p:sp>
          <p:nvSpPr>
            <p:cNvPr id="31891" name="Freeform 22"/>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92" name="Freeform 23"/>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53" name="Group 24"/>
          <p:cNvGrpSpPr>
            <a:grpSpLocks/>
          </p:cNvGrpSpPr>
          <p:nvPr/>
        </p:nvGrpSpPr>
        <p:grpSpPr bwMode="auto">
          <a:xfrm>
            <a:off x="7562850" y="3228975"/>
            <a:ext cx="1092200" cy="261938"/>
            <a:chOff x="2920" y="3807"/>
            <a:chExt cx="736" cy="513"/>
          </a:xfrm>
        </p:grpSpPr>
        <p:sp>
          <p:nvSpPr>
            <p:cNvPr id="31889" name="Freeform 25"/>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90" name="Freeform 26"/>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1754" name="Line 27"/>
          <p:cNvSpPr>
            <a:spLocks noChangeShapeType="1"/>
          </p:cNvSpPr>
          <p:nvPr/>
        </p:nvSpPr>
        <p:spPr bwMode="auto">
          <a:xfrm>
            <a:off x="1866900" y="4038600"/>
            <a:ext cx="97456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1755" name="Group 28"/>
          <p:cNvGrpSpPr>
            <a:grpSpLocks/>
          </p:cNvGrpSpPr>
          <p:nvPr/>
        </p:nvGrpSpPr>
        <p:grpSpPr bwMode="auto">
          <a:xfrm>
            <a:off x="4227513" y="3776663"/>
            <a:ext cx="3284537" cy="261937"/>
            <a:chOff x="952" y="3045"/>
            <a:chExt cx="2212" cy="513"/>
          </a:xfrm>
        </p:grpSpPr>
        <p:grpSp>
          <p:nvGrpSpPr>
            <p:cNvPr id="31880" name="Group 29"/>
            <p:cNvGrpSpPr>
              <a:grpSpLocks/>
            </p:cNvGrpSpPr>
            <p:nvPr/>
          </p:nvGrpSpPr>
          <p:grpSpPr bwMode="auto">
            <a:xfrm>
              <a:off x="952" y="3045"/>
              <a:ext cx="736" cy="513"/>
              <a:chOff x="2920" y="3807"/>
              <a:chExt cx="736" cy="513"/>
            </a:xfrm>
          </p:grpSpPr>
          <p:sp>
            <p:nvSpPr>
              <p:cNvPr id="31887" name="Freeform 30"/>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88" name="Freeform 31"/>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81" name="Group 32"/>
            <p:cNvGrpSpPr>
              <a:grpSpLocks/>
            </p:cNvGrpSpPr>
            <p:nvPr/>
          </p:nvGrpSpPr>
          <p:grpSpPr bwMode="auto">
            <a:xfrm>
              <a:off x="2428" y="3045"/>
              <a:ext cx="736" cy="513"/>
              <a:chOff x="2920" y="3807"/>
              <a:chExt cx="736" cy="513"/>
            </a:xfrm>
          </p:grpSpPr>
          <p:sp>
            <p:nvSpPr>
              <p:cNvPr id="31885" name="Freeform 33"/>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86" name="Freeform 34"/>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82" name="Group 35"/>
            <p:cNvGrpSpPr>
              <a:grpSpLocks/>
            </p:cNvGrpSpPr>
            <p:nvPr/>
          </p:nvGrpSpPr>
          <p:grpSpPr bwMode="auto">
            <a:xfrm>
              <a:off x="1685" y="3045"/>
              <a:ext cx="736" cy="513"/>
              <a:chOff x="2920" y="3807"/>
              <a:chExt cx="736" cy="513"/>
            </a:xfrm>
          </p:grpSpPr>
          <p:sp>
            <p:nvSpPr>
              <p:cNvPr id="31883" name="Freeform 3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84" name="Freeform 3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1756" name="Group 38"/>
          <p:cNvGrpSpPr>
            <a:grpSpLocks/>
          </p:cNvGrpSpPr>
          <p:nvPr/>
        </p:nvGrpSpPr>
        <p:grpSpPr bwMode="auto">
          <a:xfrm>
            <a:off x="3146425" y="3776663"/>
            <a:ext cx="1093788" cy="261937"/>
            <a:chOff x="2920" y="3807"/>
            <a:chExt cx="736" cy="513"/>
          </a:xfrm>
        </p:grpSpPr>
        <p:sp>
          <p:nvSpPr>
            <p:cNvPr id="31878" name="Freeform 3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79" name="Freeform 4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57" name="Group 41"/>
          <p:cNvGrpSpPr>
            <a:grpSpLocks/>
          </p:cNvGrpSpPr>
          <p:nvPr/>
        </p:nvGrpSpPr>
        <p:grpSpPr bwMode="auto">
          <a:xfrm>
            <a:off x="2044700" y="3776663"/>
            <a:ext cx="1092200" cy="261937"/>
            <a:chOff x="2920" y="3807"/>
            <a:chExt cx="736" cy="513"/>
          </a:xfrm>
        </p:grpSpPr>
        <p:sp>
          <p:nvSpPr>
            <p:cNvPr id="31876" name="Freeform 42"/>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77" name="Freeform 43"/>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58" name="Group 44"/>
          <p:cNvGrpSpPr>
            <a:grpSpLocks/>
          </p:cNvGrpSpPr>
          <p:nvPr/>
        </p:nvGrpSpPr>
        <p:grpSpPr bwMode="auto">
          <a:xfrm>
            <a:off x="7534275" y="3781425"/>
            <a:ext cx="1092200" cy="261938"/>
            <a:chOff x="2920" y="3807"/>
            <a:chExt cx="736" cy="513"/>
          </a:xfrm>
        </p:grpSpPr>
        <p:sp>
          <p:nvSpPr>
            <p:cNvPr id="31874" name="Freeform 45"/>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75" name="Freeform 46"/>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1759" name="Line 47"/>
          <p:cNvSpPr>
            <a:spLocks noChangeShapeType="1"/>
          </p:cNvSpPr>
          <p:nvPr/>
        </p:nvSpPr>
        <p:spPr bwMode="auto">
          <a:xfrm>
            <a:off x="2181225" y="4592638"/>
            <a:ext cx="95218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1760" name="Group 48"/>
          <p:cNvGrpSpPr>
            <a:grpSpLocks/>
          </p:cNvGrpSpPr>
          <p:nvPr/>
        </p:nvGrpSpPr>
        <p:grpSpPr bwMode="auto">
          <a:xfrm>
            <a:off x="4114800" y="4329113"/>
            <a:ext cx="3286125" cy="263525"/>
            <a:chOff x="952" y="3045"/>
            <a:chExt cx="2212" cy="513"/>
          </a:xfrm>
        </p:grpSpPr>
        <p:grpSp>
          <p:nvGrpSpPr>
            <p:cNvPr id="31865" name="Group 49"/>
            <p:cNvGrpSpPr>
              <a:grpSpLocks/>
            </p:cNvGrpSpPr>
            <p:nvPr/>
          </p:nvGrpSpPr>
          <p:grpSpPr bwMode="auto">
            <a:xfrm>
              <a:off x="952" y="3045"/>
              <a:ext cx="736" cy="513"/>
              <a:chOff x="2920" y="3807"/>
              <a:chExt cx="736" cy="513"/>
            </a:xfrm>
          </p:grpSpPr>
          <p:sp>
            <p:nvSpPr>
              <p:cNvPr id="31872" name="Freeform 50"/>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73" name="Freeform 51"/>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66" name="Group 52"/>
            <p:cNvGrpSpPr>
              <a:grpSpLocks/>
            </p:cNvGrpSpPr>
            <p:nvPr/>
          </p:nvGrpSpPr>
          <p:grpSpPr bwMode="auto">
            <a:xfrm>
              <a:off x="2428" y="3045"/>
              <a:ext cx="736" cy="513"/>
              <a:chOff x="2920" y="3807"/>
              <a:chExt cx="736" cy="513"/>
            </a:xfrm>
          </p:grpSpPr>
          <p:sp>
            <p:nvSpPr>
              <p:cNvPr id="31870" name="Freeform 53"/>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71" name="Freeform 54"/>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67" name="Group 55"/>
            <p:cNvGrpSpPr>
              <a:grpSpLocks/>
            </p:cNvGrpSpPr>
            <p:nvPr/>
          </p:nvGrpSpPr>
          <p:grpSpPr bwMode="auto">
            <a:xfrm>
              <a:off x="1685" y="3045"/>
              <a:ext cx="736" cy="513"/>
              <a:chOff x="2920" y="3807"/>
              <a:chExt cx="736" cy="513"/>
            </a:xfrm>
          </p:grpSpPr>
          <p:sp>
            <p:nvSpPr>
              <p:cNvPr id="31868" name="Freeform 5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69" name="Freeform 5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1761" name="Group 58"/>
          <p:cNvGrpSpPr>
            <a:grpSpLocks/>
          </p:cNvGrpSpPr>
          <p:nvPr/>
        </p:nvGrpSpPr>
        <p:grpSpPr bwMode="auto">
          <a:xfrm>
            <a:off x="3035300" y="4329113"/>
            <a:ext cx="1093788" cy="263525"/>
            <a:chOff x="2920" y="3807"/>
            <a:chExt cx="736" cy="513"/>
          </a:xfrm>
        </p:grpSpPr>
        <p:sp>
          <p:nvSpPr>
            <p:cNvPr id="31863" name="Freeform 5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64" name="Freeform 6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62" name="Group 61"/>
          <p:cNvGrpSpPr>
            <a:grpSpLocks/>
          </p:cNvGrpSpPr>
          <p:nvPr/>
        </p:nvGrpSpPr>
        <p:grpSpPr bwMode="auto">
          <a:xfrm>
            <a:off x="7423150" y="4332288"/>
            <a:ext cx="1092200" cy="263525"/>
            <a:chOff x="2920" y="3807"/>
            <a:chExt cx="736" cy="513"/>
          </a:xfrm>
        </p:grpSpPr>
        <p:sp>
          <p:nvSpPr>
            <p:cNvPr id="31861" name="Freeform 62"/>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62" name="Freeform 63"/>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1763" name="Line 64"/>
          <p:cNvSpPr>
            <a:spLocks noChangeShapeType="1"/>
          </p:cNvSpPr>
          <p:nvPr/>
        </p:nvSpPr>
        <p:spPr bwMode="auto">
          <a:xfrm>
            <a:off x="1360488" y="5140325"/>
            <a:ext cx="100012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1764" name="Group 65"/>
          <p:cNvGrpSpPr>
            <a:grpSpLocks/>
          </p:cNvGrpSpPr>
          <p:nvPr/>
        </p:nvGrpSpPr>
        <p:grpSpPr bwMode="auto">
          <a:xfrm>
            <a:off x="3975100" y="4876800"/>
            <a:ext cx="3286125" cy="263525"/>
            <a:chOff x="952" y="3045"/>
            <a:chExt cx="2212" cy="513"/>
          </a:xfrm>
        </p:grpSpPr>
        <p:grpSp>
          <p:nvGrpSpPr>
            <p:cNvPr id="31852" name="Group 66"/>
            <p:cNvGrpSpPr>
              <a:grpSpLocks/>
            </p:cNvGrpSpPr>
            <p:nvPr/>
          </p:nvGrpSpPr>
          <p:grpSpPr bwMode="auto">
            <a:xfrm>
              <a:off x="952" y="3045"/>
              <a:ext cx="736" cy="513"/>
              <a:chOff x="2920" y="3807"/>
              <a:chExt cx="736" cy="513"/>
            </a:xfrm>
          </p:grpSpPr>
          <p:sp>
            <p:nvSpPr>
              <p:cNvPr id="31859" name="Freeform 67"/>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60" name="Freeform 68"/>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53" name="Group 69"/>
            <p:cNvGrpSpPr>
              <a:grpSpLocks/>
            </p:cNvGrpSpPr>
            <p:nvPr/>
          </p:nvGrpSpPr>
          <p:grpSpPr bwMode="auto">
            <a:xfrm>
              <a:off x="2428" y="3045"/>
              <a:ext cx="736" cy="513"/>
              <a:chOff x="2920" y="3807"/>
              <a:chExt cx="736" cy="513"/>
            </a:xfrm>
          </p:grpSpPr>
          <p:sp>
            <p:nvSpPr>
              <p:cNvPr id="31857" name="Freeform 70"/>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58" name="Freeform 71"/>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54" name="Group 72"/>
            <p:cNvGrpSpPr>
              <a:grpSpLocks/>
            </p:cNvGrpSpPr>
            <p:nvPr/>
          </p:nvGrpSpPr>
          <p:grpSpPr bwMode="auto">
            <a:xfrm>
              <a:off x="1685" y="3045"/>
              <a:ext cx="736" cy="513"/>
              <a:chOff x="2920" y="3807"/>
              <a:chExt cx="736" cy="513"/>
            </a:xfrm>
          </p:grpSpPr>
          <p:sp>
            <p:nvSpPr>
              <p:cNvPr id="31855" name="Freeform 73"/>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56" name="Freeform 74"/>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1765" name="Group 75"/>
          <p:cNvGrpSpPr>
            <a:grpSpLocks/>
          </p:cNvGrpSpPr>
          <p:nvPr/>
        </p:nvGrpSpPr>
        <p:grpSpPr bwMode="auto">
          <a:xfrm>
            <a:off x="2895600" y="4876800"/>
            <a:ext cx="1093788" cy="263525"/>
            <a:chOff x="2920" y="3807"/>
            <a:chExt cx="736" cy="513"/>
          </a:xfrm>
        </p:grpSpPr>
        <p:sp>
          <p:nvSpPr>
            <p:cNvPr id="31850" name="Freeform 7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51" name="Freeform 7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766" name="Group 78"/>
          <p:cNvGrpSpPr>
            <a:grpSpLocks/>
          </p:cNvGrpSpPr>
          <p:nvPr/>
        </p:nvGrpSpPr>
        <p:grpSpPr bwMode="auto">
          <a:xfrm>
            <a:off x="7283450" y="4881563"/>
            <a:ext cx="1092200" cy="263525"/>
            <a:chOff x="2920" y="3807"/>
            <a:chExt cx="736" cy="513"/>
          </a:xfrm>
        </p:grpSpPr>
        <p:sp>
          <p:nvSpPr>
            <p:cNvPr id="31848" name="Freeform 7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49" name="Freeform 8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1767" name="Line 81"/>
          <p:cNvSpPr>
            <a:spLocks noChangeShapeType="1"/>
          </p:cNvSpPr>
          <p:nvPr/>
        </p:nvSpPr>
        <p:spPr bwMode="auto">
          <a:xfrm>
            <a:off x="1728788" y="5688013"/>
            <a:ext cx="95218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1768" name="Group 82"/>
          <p:cNvGrpSpPr>
            <a:grpSpLocks/>
          </p:cNvGrpSpPr>
          <p:nvPr/>
        </p:nvGrpSpPr>
        <p:grpSpPr bwMode="auto">
          <a:xfrm>
            <a:off x="3865563" y="5424488"/>
            <a:ext cx="3284537" cy="263525"/>
            <a:chOff x="952" y="3045"/>
            <a:chExt cx="2212" cy="513"/>
          </a:xfrm>
        </p:grpSpPr>
        <p:grpSp>
          <p:nvGrpSpPr>
            <p:cNvPr id="31839" name="Group 83"/>
            <p:cNvGrpSpPr>
              <a:grpSpLocks/>
            </p:cNvGrpSpPr>
            <p:nvPr/>
          </p:nvGrpSpPr>
          <p:grpSpPr bwMode="auto">
            <a:xfrm>
              <a:off x="952" y="3045"/>
              <a:ext cx="736" cy="513"/>
              <a:chOff x="2920" y="3807"/>
              <a:chExt cx="736" cy="513"/>
            </a:xfrm>
          </p:grpSpPr>
          <p:sp>
            <p:nvSpPr>
              <p:cNvPr id="31846" name="Freeform 84"/>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47" name="Freeform 85"/>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40" name="Group 86"/>
            <p:cNvGrpSpPr>
              <a:grpSpLocks/>
            </p:cNvGrpSpPr>
            <p:nvPr/>
          </p:nvGrpSpPr>
          <p:grpSpPr bwMode="auto">
            <a:xfrm>
              <a:off x="2428" y="3045"/>
              <a:ext cx="736" cy="513"/>
              <a:chOff x="2920" y="3807"/>
              <a:chExt cx="736" cy="513"/>
            </a:xfrm>
          </p:grpSpPr>
          <p:sp>
            <p:nvSpPr>
              <p:cNvPr id="31844" name="Freeform 87"/>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45" name="Freeform 88"/>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1841" name="Group 89"/>
            <p:cNvGrpSpPr>
              <a:grpSpLocks/>
            </p:cNvGrpSpPr>
            <p:nvPr/>
          </p:nvGrpSpPr>
          <p:grpSpPr bwMode="auto">
            <a:xfrm>
              <a:off x="1685" y="3045"/>
              <a:ext cx="736" cy="513"/>
              <a:chOff x="2920" y="3807"/>
              <a:chExt cx="736" cy="513"/>
            </a:xfrm>
          </p:grpSpPr>
          <p:sp>
            <p:nvSpPr>
              <p:cNvPr id="31842" name="Freeform 90"/>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43" name="Freeform 91"/>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1769" name="Group 92"/>
          <p:cNvGrpSpPr>
            <a:grpSpLocks/>
          </p:cNvGrpSpPr>
          <p:nvPr/>
        </p:nvGrpSpPr>
        <p:grpSpPr bwMode="auto">
          <a:xfrm>
            <a:off x="7173913" y="5427663"/>
            <a:ext cx="1092200" cy="263525"/>
            <a:chOff x="2920" y="3807"/>
            <a:chExt cx="736" cy="513"/>
          </a:xfrm>
        </p:grpSpPr>
        <p:sp>
          <p:nvSpPr>
            <p:cNvPr id="31837" name="Freeform 93"/>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38" name="Freeform 94"/>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1770" name="Line 95"/>
          <p:cNvSpPr>
            <a:spLocks noChangeShapeType="1"/>
          </p:cNvSpPr>
          <p:nvPr/>
        </p:nvSpPr>
        <p:spPr bwMode="auto">
          <a:xfrm>
            <a:off x="2089150" y="3486150"/>
            <a:ext cx="2341563" cy="2749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71" name="Text Box 96"/>
          <p:cNvSpPr txBox="1">
            <a:spLocks noChangeArrowheads="1"/>
          </p:cNvSpPr>
          <p:nvPr/>
        </p:nvSpPr>
        <p:spPr bwMode="auto">
          <a:xfrm>
            <a:off x="3255963" y="6019800"/>
            <a:ext cx="9572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i="1">
                <a:latin typeface="Times New Roman" panose="02020603050405020304" pitchFamily="18" charset="0"/>
                <a:cs typeface="Times New Roman" panose="02020603050405020304" pitchFamily="18" charset="0"/>
              </a:rPr>
              <a:t>z = c t</a:t>
            </a:r>
          </a:p>
        </p:txBody>
      </p:sp>
      <p:sp>
        <p:nvSpPr>
          <p:cNvPr id="31772" name="Line 97"/>
          <p:cNvSpPr>
            <a:spLocks noChangeShapeType="1"/>
          </p:cNvSpPr>
          <p:nvPr/>
        </p:nvSpPr>
        <p:spPr bwMode="auto">
          <a:xfrm flipV="1">
            <a:off x="2601913" y="3776663"/>
            <a:ext cx="0" cy="2841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73" name="Line 98"/>
          <p:cNvSpPr>
            <a:spLocks noChangeShapeType="1"/>
          </p:cNvSpPr>
          <p:nvPr/>
        </p:nvSpPr>
        <p:spPr bwMode="auto">
          <a:xfrm flipV="1">
            <a:off x="3490913" y="4857750"/>
            <a:ext cx="0" cy="285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1774" name="Group 99"/>
          <p:cNvGrpSpPr>
            <a:grpSpLocks/>
          </p:cNvGrpSpPr>
          <p:nvPr/>
        </p:nvGrpSpPr>
        <p:grpSpPr bwMode="auto">
          <a:xfrm>
            <a:off x="1776413" y="2955925"/>
            <a:ext cx="574675" cy="630238"/>
            <a:chOff x="2250" y="1232"/>
            <a:chExt cx="825" cy="904"/>
          </a:xfrm>
        </p:grpSpPr>
        <p:sp>
          <p:nvSpPr>
            <p:cNvPr id="31825" name="Freeform 100"/>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6" name="Freeform 101"/>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7" name="Freeform 102"/>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8" name="Freeform 103"/>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9" name="Freeform 104"/>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30" name="Freeform 105"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7"/>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31" name="Freeform 106"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7"/>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32" name="Arc 107"/>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33" name="Arc 108"/>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834" name="Freeform 109"/>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35" name="Oval 110"/>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31836" name="Freeform 111"/>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1775" name="Line 112"/>
          <p:cNvSpPr>
            <a:spLocks noChangeShapeType="1"/>
          </p:cNvSpPr>
          <p:nvPr/>
        </p:nvSpPr>
        <p:spPr bwMode="auto">
          <a:xfrm>
            <a:off x="6543675" y="3490913"/>
            <a:ext cx="3690938" cy="989012"/>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76" name="Line 113"/>
          <p:cNvSpPr>
            <a:spLocks noChangeShapeType="1"/>
          </p:cNvSpPr>
          <p:nvPr/>
        </p:nvSpPr>
        <p:spPr bwMode="auto">
          <a:xfrm>
            <a:off x="4846638" y="3490913"/>
            <a:ext cx="4211637" cy="110490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77" name="Line 114"/>
          <p:cNvSpPr>
            <a:spLocks noChangeShapeType="1"/>
          </p:cNvSpPr>
          <p:nvPr/>
        </p:nvSpPr>
        <p:spPr bwMode="auto">
          <a:xfrm flipV="1">
            <a:off x="2841625" y="4106863"/>
            <a:ext cx="0" cy="2841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78" name="Line 115"/>
          <p:cNvSpPr>
            <a:spLocks noChangeShapeType="1"/>
          </p:cNvSpPr>
          <p:nvPr/>
        </p:nvSpPr>
        <p:spPr bwMode="auto">
          <a:xfrm>
            <a:off x="2636838" y="4333875"/>
            <a:ext cx="3146425" cy="842963"/>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79" name="Line 116"/>
          <p:cNvSpPr>
            <a:spLocks noChangeShapeType="1"/>
          </p:cNvSpPr>
          <p:nvPr/>
        </p:nvSpPr>
        <p:spPr bwMode="auto">
          <a:xfrm>
            <a:off x="3046413" y="4881563"/>
            <a:ext cx="3146425" cy="842962"/>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0" name="Line 117"/>
          <p:cNvSpPr>
            <a:spLocks noChangeShapeType="1"/>
          </p:cNvSpPr>
          <p:nvPr/>
        </p:nvSpPr>
        <p:spPr bwMode="auto">
          <a:xfrm>
            <a:off x="2124075" y="3616325"/>
            <a:ext cx="6154738" cy="1647825"/>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1" name="Line 118"/>
          <p:cNvSpPr>
            <a:spLocks noChangeShapeType="1"/>
          </p:cNvSpPr>
          <p:nvPr/>
        </p:nvSpPr>
        <p:spPr bwMode="auto">
          <a:xfrm flipV="1">
            <a:off x="2214563" y="3354388"/>
            <a:ext cx="0" cy="285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2" name="Line 119"/>
          <p:cNvSpPr>
            <a:spLocks noChangeShapeType="1"/>
          </p:cNvSpPr>
          <p:nvPr/>
        </p:nvSpPr>
        <p:spPr bwMode="auto">
          <a:xfrm flipV="1">
            <a:off x="3160713" y="4470400"/>
            <a:ext cx="0" cy="285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3" name="Line 120"/>
          <p:cNvSpPr>
            <a:spLocks noChangeShapeType="1"/>
          </p:cNvSpPr>
          <p:nvPr/>
        </p:nvSpPr>
        <p:spPr bwMode="auto">
          <a:xfrm flipV="1">
            <a:off x="3810000" y="5233988"/>
            <a:ext cx="0" cy="2841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4" name="Line 121"/>
          <p:cNvSpPr>
            <a:spLocks noChangeShapeType="1"/>
          </p:cNvSpPr>
          <p:nvPr/>
        </p:nvSpPr>
        <p:spPr bwMode="auto">
          <a:xfrm>
            <a:off x="3136900" y="5337175"/>
            <a:ext cx="3148013" cy="841375"/>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5" name="Freeform 122"/>
          <p:cNvSpPr>
            <a:spLocks/>
          </p:cNvSpPr>
          <p:nvPr/>
        </p:nvSpPr>
        <p:spPr bwMode="auto">
          <a:xfrm>
            <a:off x="2693988" y="4097338"/>
            <a:ext cx="460375" cy="488950"/>
          </a:xfrm>
          <a:custGeom>
            <a:avLst/>
            <a:gdLst>
              <a:gd name="T0" fmla="*/ 0 w 486"/>
              <a:gd name="T1" fmla="*/ 2147483646 h 514"/>
              <a:gd name="T2" fmla="*/ 2147483646 w 486"/>
              <a:gd name="T3" fmla="*/ 2147483646 h 514"/>
              <a:gd name="T4" fmla="*/ 2147483646 w 486"/>
              <a:gd name="T5" fmla="*/ 2147483646 h 514"/>
              <a:gd name="T6" fmla="*/ 2147483646 w 486"/>
              <a:gd name="T7" fmla="*/ 2147483646 h 514"/>
              <a:gd name="T8" fmla="*/ 2147483646 w 486"/>
              <a:gd name="T9" fmla="*/ 2147483646 h 514"/>
              <a:gd name="T10" fmla="*/ 2147483646 w 486"/>
              <a:gd name="T11" fmla="*/ 2147483646 h 514"/>
              <a:gd name="T12" fmla="*/ 2147483646 w 486"/>
              <a:gd name="T13" fmla="*/ 2147483646 h 514"/>
              <a:gd name="T14" fmla="*/ 2147483646 w 486"/>
              <a:gd name="T15" fmla="*/ 2147483646 h 514"/>
              <a:gd name="T16" fmla="*/ 2147483646 w 486"/>
              <a:gd name="T17" fmla="*/ 2147483646 h 514"/>
              <a:gd name="T18" fmla="*/ 2147483646 w 486"/>
              <a:gd name="T19" fmla="*/ 2147483646 h 514"/>
              <a:gd name="T20" fmla="*/ 2147483646 w 486"/>
              <a:gd name="T21" fmla="*/ 2147483646 h 514"/>
              <a:gd name="T22" fmla="*/ 2147483646 w 486"/>
              <a:gd name="T23" fmla="*/ 2147483646 h 514"/>
              <a:gd name="T24" fmla="*/ 2147483646 w 486"/>
              <a:gd name="T25" fmla="*/ 2147483646 h 514"/>
              <a:gd name="T26" fmla="*/ 2147483646 w 486"/>
              <a:gd name="T27" fmla="*/ 2147483646 h 5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86" h="514">
                <a:moveTo>
                  <a:pt x="0" y="69"/>
                </a:moveTo>
                <a:cubicBezTo>
                  <a:pt x="2" y="85"/>
                  <a:pt x="4" y="102"/>
                  <a:pt x="8" y="111"/>
                </a:cubicBezTo>
                <a:cubicBezTo>
                  <a:pt x="12" y="120"/>
                  <a:pt x="15" y="128"/>
                  <a:pt x="24" y="123"/>
                </a:cubicBezTo>
                <a:cubicBezTo>
                  <a:pt x="33" y="118"/>
                  <a:pt x="49" y="98"/>
                  <a:pt x="62" y="83"/>
                </a:cubicBezTo>
                <a:cubicBezTo>
                  <a:pt x="75" y="68"/>
                  <a:pt x="89" y="45"/>
                  <a:pt x="102" y="33"/>
                </a:cubicBezTo>
                <a:cubicBezTo>
                  <a:pt x="115" y="21"/>
                  <a:pt x="132" y="15"/>
                  <a:pt x="142" y="11"/>
                </a:cubicBezTo>
                <a:cubicBezTo>
                  <a:pt x="152" y="7"/>
                  <a:pt x="153" y="0"/>
                  <a:pt x="162" y="11"/>
                </a:cubicBezTo>
                <a:cubicBezTo>
                  <a:pt x="171" y="22"/>
                  <a:pt x="174" y="6"/>
                  <a:pt x="198" y="77"/>
                </a:cubicBezTo>
                <a:cubicBezTo>
                  <a:pt x="222" y="148"/>
                  <a:pt x="281" y="364"/>
                  <a:pt x="306" y="435"/>
                </a:cubicBezTo>
                <a:cubicBezTo>
                  <a:pt x="331" y="506"/>
                  <a:pt x="336" y="492"/>
                  <a:pt x="348" y="503"/>
                </a:cubicBezTo>
                <a:cubicBezTo>
                  <a:pt x="360" y="514"/>
                  <a:pt x="367" y="512"/>
                  <a:pt x="380" y="501"/>
                </a:cubicBezTo>
                <a:cubicBezTo>
                  <a:pt x="393" y="490"/>
                  <a:pt x="413" y="456"/>
                  <a:pt x="424" y="439"/>
                </a:cubicBezTo>
                <a:cubicBezTo>
                  <a:pt x="435" y="422"/>
                  <a:pt x="438" y="404"/>
                  <a:pt x="448" y="397"/>
                </a:cubicBezTo>
                <a:cubicBezTo>
                  <a:pt x="458" y="390"/>
                  <a:pt x="480" y="395"/>
                  <a:pt x="486" y="395"/>
                </a:cubicBezTo>
              </a:path>
            </a:pathLst>
          </a:custGeom>
          <a:noFill/>
          <a:ln w="381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6" name="Freeform 123"/>
          <p:cNvSpPr>
            <a:spLocks/>
          </p:cNvSpPr>
          <p:nvPr/>
        </p:nvSpPr>
        <p:spPr bwMode="auto">
          <a:xfrm>
            <a:off x="2081213" y="3343275"/>
            <a:ext cx="685800" cy="887413"/>
          </a:xfrm>
          <a:custGeom>
            <a:avLst/>
            <a:gdLst>
              <a:gd name="T0" fmla="*/ 0 w 717"/>
              <a:gd name="T1" fmla="*/ 2147483646 h 935"/>
              <a:gd name="T2" fmla="*/ 2147483646 w 717"/>
              <a:gd name="T3" fmla="*/ 2147483646 h 935"/>
              <a:gd name="T4" fmla="*/ 2147483646 w 717"/>
              <a:gd name="T5" fmla="*/ 2147483646 h 935"/>
              <a:gd name="T6" fmla="*/ 2147483646 w 717"/>
              <a:gd name="T7" fmla="*/ 2147483646 h 935"/>
              <a:gd name="T8" fmla="*/ 2147483646 w 717"/>
              <a:gd name="T9" fmla="*/ 2147483646 h 935"/>
              <a:gd name="T10" fmla="*/ 2147483646 w 717"/>
              <a:gd name="T11" fmla="*/ 2147483646 h 935"/>
              <a:gd name="T12" fmla="*/ 2147483646 w 717"/>
              <a:gd name="T13" fmla="*/ 2147483646 h 935"/>
              <a:gd name="T14" fmla="*/ 2147483646 w 717"/>
              <a:gd name="T15" fmla="*/ 2147483646 h 935"/>
              <a:gd name="T16" fmla="*/ 2147483646 w 717"/>
              <a:gd name="T17" fmla="*/ 2147483646 h 935"/>
              <a:gd name="T18" fmla="*/ 2147483646 w 717"/>
              <a:gd name="T19" fmla="*/ 2147483646 h 935"/>
              <a:gd name="T20" fmla="*/ 2147483646 w 717"/>
              <a:gd name="T21" fmla="*/ 2147483646 h 935"/>
              <a:gd name="T22" fmla="*/ 2147483646 w 717"/>
              <a:gd name="T23" fmla="*/ 2147483646 h 935"/>
              <a:gd name="T24" fmla="*/ 2147483646 w 717"/>
              <a:gd name="T25" fmla="*/ 2147483646 h 935"/>
              <a:gd name="T26" fmla="*/ 2147483646 w 717"/>
              <a:gd name="T27" fmla="*/ 2147483646 h 9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17" h="935">
                <a:moveTo>
                  <a:pt x="0" y="115"/>
                </a:moveTo>
                <a:cubicBezTo>
                  <a:pt x="3" y="132"/>
                  <a:pt x="6" y="149"/>
                  <a:pt x="15" y="148"/>
                </a:cubicBezTo>
                <a:cubicBezTo>
                  <a:pt x="24" y="147"/>
                  <a:pt x="38" y="129"/>
                  <a:pt x="54" y="112"/>
                </a:cubicBezTo>
                <a:cubicBezTo>
                  <a:pt x="70" y="95"/>
                  <a:pt x="95" y="62"/>
                  <a:pt x="111" y="49"/>
                </a:cubicBezTo>
                <a:cubicBezTo>
                  <a:pt x="127" y="36"/>
                  <a:pt x="135" y="33"/>
                  <a:pt x="147" y="34"/>
                </a:cubicBezTo>
                <a:cubicBezTo>
                  <a:pt x="159" y="35"/>
                  <a:pt x="162" y="0"/>
                  <a:pt x="183" y="55"/>
                </a:cubicBezTo>
                <a:cubicBezTo>
                  <a:pt x="204" y="110"/>
                  <a:pt x="248" y="288"/>
                  <a:pt x="273" y="364"/>
                </a:cubicBezTo>
                <a:cubicBezTo>
                  <a:pt x="298" y="440"/>
                  <a:pt x="314" y="487"/>
                  <a:pt x="336" y="511"/>
                </a:cubicBezTo>
                <a:cubicBezTo>
                  <a:pt x="358" y="535"/>
                  <a:pt x="391" y="520"/>
                  <a:pt x="408" y="508"/>
                </a:cubicBezTo>
                <a:cubicBezTo>
                  <a:pt x="425" y="496"/>
                  <a:pt x="430" y="452"/>
                  <a:pt x="441" y="436"/>
                </a:cubicBezTo>
                <a:cubicBezTo>
                  <a:pt x="452" y="420"/>
                  <a:pt x="461" y="411"/>
                  <a:pt x="474" y="412"/>
                </a:cubicBezTo>
                <a:cubicBezTo>
                  <a:pt x="487" y="413"/>
                  <a:pt x="492" y="371"/>
                  <a:pt x="519" y="445"/>
                </a:cubicBezTo>
                <a:cubicBezTo>
                  <a:pt x="546" y="519"/>
                  <a:pt x="603" y="777"/>
                  <a:pt x="636" y="856"/>
                </a:cubicBezTo>
                <a:cubicBezTo>
                  <a:pt x="669" y="935"/>
                  <a:pt x="693" y="928"/>
                  <a:pt x="717" y="922"/>
                </a:cubicBezTo>
              </a:path>
            </a:pathLst>
          </a:custGeom>
          <a:noFill/>
          <a:ln w="381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7" name="Freeform 124"/>
          <p:cNvSpPr>
            <a:spLocks/>
          </p:cNvSpPr>
          <p:nvPr/>
        </p:nvSpPr>
        <p:spPr bwMode="auto">
          <a:xfrm>
            <a:off x="3009900" y="4446588"/>
            <a:ext cx="679450" cy="887412"/>
          </a:xfrm>
          <a:custGeom>
            <a:avLst/>
            <a:gdLst>
              <a:gd name="T0" fmla="*/ 0 w 717"/>
              <a:gd name="T1" fmla="*/ 2147483646 h 935"/>
              <a:gd name="T2" fmla="*/ 2147483646 w 717"/>
              <a:gd name="T3" fmla="*/ 2147483646 h 935"/>
              <a:gd name="T4" fmla="*/ 2147483646 w 717"/>
              <a:gd name="T5" fmla="*/ 2147483646 h 935"/>
              <a:gd name="T6" fmla="*/ 2147483646 w 717"/>
              <a:gd name="T7" fmla="*/ 2147483646 h 935"/>
              <a:gd name="T8" fmla="*/ 2147483646 w 717"/>
              <a:gd name="T9" fmla="*/ 2147483646 h 935"/>
              <a:gd name="T10" fmla="*/ 2147483646 w 717"/>
              <a:gd name="T11" fmla="*/ 2147483646 h 935"/>
              <a:gd name="T12" fmla="*/ 2147483646 w 717"/>
              <a:gd name="T13" fmla="*/ 2147483646 h 935"/>
              <a:gd name="T14" fmla="*/ 2147483646 w 717"/>
              <a:gd name="T15" fmla="*/ 2147483646 h 935"/>
              <a:gd name="T16" fmla="*/ 2147483646 w 717"/>
              <a:gd name="T17" fmla="*/ 2147483646 h 935"/>
              <a:gd name="T18" fmla="*/ 2147483646 w 717"/>
              <a:gd name="T19" fmla="*/ 2147483646 h 935"/>
              <a:gd name="T20" fmla="*/ 2147483646 w 717"/>
              <a:gd name="T21" fmla="*/ 2147483646 h 935"/>
              <a:gd name="T22" fmla="*/ 2147483646 w 717"/>
              <a:gd name="T23" fmla="*/ 2147483646 h 935"/>
              <a:gd name="T24" fmla="*/ 2147483646 w 717"/>
              <a:gd name="T25" fmla="*/ 2147483646 h 935"/>
              <a:gd name="T26" fmla="*/ 2147483646 w 717"/>
              <a:gd name="T27" fmla="*/ 2147483646 h 9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17" h="935">
                <a:moveTo>
                  <a:pt x="0" y="115"/>
                </a:moveTo>
                <a:cubicBezTo>
                  <a:pt x="3" y="132"/>
                  <a:pt x="6" y="149"/>
                  <a:pt x="15" y="148"/>
                </a:cubicBezTo>
                <a:cubicBezTo>
                  <a:pt x="24" y="147"/>
                  <a:pt x="38" y="129"/>
                  <a:pt x="54" y="112"/>
                </a:cubicBezTo>
                <a:cubicBezTo>
                  <a:pt x="70" y="95"/>
                  <a:pt x="95" y="62"/>
                  <a:pt x="111" y="49"/>
                </a:cubicBezTo>
                <a:cubicBezTo>
                  <a:pt x="127" y="36"/>
                  <a:pt x="135" y="33"/>
                  <a:pt x="147" y="34"/>
                </a:cubicBezTo>
                <a:cubicBezTo>
                  <a:pt x="159" y="35"/>
                  <a:pt x="162" y="0"/>
                  <a:pt x="183" y="55"/>
                </a:cubicBezTo>
                <a:cubicBezTo>
                  <a:pt x="204" y="110"/>
                  <a:pt x="248" y="288"/>
                  <a:pt x="273" y="364"/>
                </a:cubicBezTo>
                <a:cubicBezTo>
                  <a:pt x="298" y="440"/>
                  <a:pt x="314" y="487"/>
                  <a:pt x="336" y="511"/>
                </a:cubicBezTo>
                <a:cubicBezTo>
                  <a:pt x="358" y="535"/>
                  <a:pt x="391" y="520"/>
                  <a:pt x="408" y="508"/>
                </a:cubicBezTo>
                <a:cubicBezTo>
                  <a:pt x="425" y="496"/>
                  <a:pt x="430" y="452"/>
                  <a:pt x="441" y="436"/>
                </a:cubicBezTo>
                <a:cubicBezTo>
                  <a:pt x="452" y="420"/>
                  <a:pt x="461" y="411"/>
                  <a:pt x="474" y="412"/>
                </a:cubicBezTo>
                <a:cubicBezTo>
                  <a:pt x="487" y="413"/>
                  <a:pt x="492" y="371"/>
                  <a:pt x="519" y="445"/>
                </a:cubicBezTo>
                <a:cubicBezTo>
                  <a:pt x="546" y="519"/>
                  <a:pt x="603" y="777"/>
                  <a:pt x="636" y="856"/>
                </a:cubicBezTo>
                <a:cubicBezTo>
                  <a:pt x="669" y="935"/>
                  <a:pt x="693" y="928"/>
                  <a:pt x="717" y="922"/>
                </a:cubicBezTo>
              </a:path>
            </a:pathLst>
          </a:custGeom>
          <a:noFill/>
          <a:ln w="381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8" name="Freeform 125"/>
          <p:cNvSpPr>
            <a:spLocks/>
          </p:cNvSpPr>
          <p:nvPr/>
        </p:nvSpPr>
        <p:spPr bwMode="auto">
          <a:xfrm>
            <a:off x="3322638" y="4818063"/>
            <a:ext cx="681037" cy="887412"/>
          </a:xfrm>
          <a:custGeom>
            <a:avLst/>
            <a:gdLst>
              <a:gd name="T0" fmla="*/ 0 w 717"/>
              <a:gd name="T1" fmla="*/ 2147483646 h 935"/>
              <a:gd name="T2" fmla="*/ 2147483646 w 717"/>
              <a:gd name="T3" fmla="*/ 2147483646 h 935"/>
              <a:gd name="T4" fmla="*/ 2147483646 w 717"/>
              <a:gd name="T5" fmla="*/ 2147483646 h 935"/>
              <a:gd name="T6" fmla="*/ 2147483646 w 717"/>
              <a:gd name="T7" fmla="*/ 2147483646 h 935"/>
              <a:gd name="T8" fmla="*/ 2147483646 w 717"/>
              <a:gd name="T9" fmla="*/ 2147483646 h 935"/>
              <a:gd name="T10" fmla="*/ 2147483646 w 717"/>
              <a:gd name="T11" fmla="*/ 2147483646 h 935"/>
              <a:gd name="T12" fmla="*/ 2147483646 w 717"/>
              <a:gd name="T13" fmla="*/ 2147483646 h 935"/>
              <a:gd name="T14" fmla="*/ 2147483646 w 717"/>
              <a:gd name="T15" fmla="*/ 2147483646 h 935"/>
              <a:gd name="T16" fmla="*/ 2147483646 w 717"/>
              <a:gd name="T17" fmla="*/ 2147483646 h 935"/>
              <a:gd name="T18" fmla="*/ 2147483646 w 717"/>
              <a:gd name="T19" fmla="*/ 2147483646 h 935"/>
              <a:gd name="T20" fmla="*/ 2147483646 w 717"/>
              <a:gd name="T21" fmla="*/ 2147483646 h 935"/>
              <a:gd name="T22" fmla="*/ 2147483646 w 717"/>
              <a:gd name="T23" fmla="*/ 2147483646 h 935"/>
              <a:gd name="T24" fmla="*/ 2147483646 w 717"/>
              <a:gd name="T25" fmla="*/ 2147483646 h 935"/>
              <a:gd name="T26" fmla="*/ 2147483646 w 717"/>
              <a:gd name="T27" fmla="*/ 2147483646 h 93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17" h="935">
                <a:moveTo>
                  <a:pt x="0" y="115"/>
                </a:moveTo>
                <a:cubicBezTo>
                  <a:pt x="3" y="132"/>
                  <a:pt x="6" y="149"/>
                  <a:pt x="15" y="148"/>
                </a:cubicBezTo>
                <a:cubicBezTo>
                  <a:pt x="24" y="147"/>
                  <a:pt x="38" y="129"/>
                  <a:pt x="54" y="112"/>
                </a:cubicBezTo>
                <a:cubicBezTo>
                  <a:pt x="70" y="95"/>
                  <a:pt x="95" y="62"/>
                  <a:pt x="111" y="49"/>
                </a:cubicBezTo>
                <a:cubicBezTo>
                  <a:pt x="127" y="36"/>
                  <a:pt x="135" y="33"/>
                  <a:pt x="147" y="34"/>
                </a:cubicBezTo>
                <a:cubicBezTo>
                  <a:pt x="159" y="35"/>
                  <a:pt x="162" y="0"/>
                  <a:pt x="183" y="55"/>
                </a:cubicBezTo>
                <a:cubicBezTo>
                  <a:pt x="204" y="110"/>
                  <a:pt x="248" y="288"/>
                  <a:pt x="273" y="364"/>
                </a:cubicBezTo>
                <a:cubicBezTo>
                  <a:pt x="298" y="440"/>
                  <a:pt x="314" y="487"/>
                  <a:pt x="336" y="511"/>
                </a:cubicBezTo>
                <a:cubicBezTo>
                  <a:pt x="358" y="535"/>
                  <a:pt x="391" y="520"/>
                  <a:pt x="408" y="508"/>
                </a:cubicBezTo>
                <a:cubicBezTo>
                  <a:pt x="425" y="496"/>
                  <a:pt x="430" y="452"/>
                  <a:pt x="441" y="436"/>
                </a:cubicBezTo>
                <a:cubicBezTo>
                  <a:pt x="452" y="420"/>
                  <a:pt x="461" y="411"/>
                  <a:pt x="474" y="412"/>
                </a:cubicBezTo>
                <a:cubicBezTo>
                  <a:pt x="487" y="413"/>
                  <a:pt x="492" y="371"/>
                  <a:pt x="519" y="445"/>
                </a:cubicBezTo>
                <a:cubicBezTo>
                  <a:pt x="546" y="519"/>
                  <a:pt x="603" y="777"/>
                  <a:pt x="636" y="856"/>
                </a:cubicBezTo>
                <a:cubicBezTo>
                  <a:pt x="669" y="935"/>
                  <a:pt x="693" y="928"/>
                  <a:pt x="717" y="922"/>
                </a:cubicBezTo>
              </a:path>
            </a:pathLst>
          </a:custGeom>
          <a:noFill/>
          <a:ln w="381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89" name="Text Box 126"/>
          <p:cNvSpPr txBox="1">
            <a:spLocks noChangeArrowheads="1"/>
          </p:cNvSpPr>
          <p:nvPr/>
        </p:nvSpPr>
        <p:spPr bwMode="auto">
          <a:xfrm>
            <a:off x="8650288" y="3479800"/>
            <a:ext cx="78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Time t</a:t>
            </a:r>
          </a:p>
        </p:txBody>
      </p:sp>
      <p:pic>
        <p:nvPicPr>
          <p:cNvPr id="31790" name="Picture 127" descr="TP_tmp"/>
          <p:cNvPicPr>
            <a:picLocks noChangeAspect="1" noChangeArrowheads="1"/>
          </p:cNvPicPr>
          <p:nvPr>
            <p:custDataLst>
              <p:tags r:id="rId1"/>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965200" y="709613"/>
            <a:ext cx="4368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91" name="Line 128"/>
          <p:cNvSpPr>
            <a:spLocks noChangeShapeType="1"/>
          </p:cNvSpPr>
          <p:nvPr/>
        </p:nvSpPr>
        <p:spPr bwMode="auto">
          <a:xfrm flipH="1">
            <a:off x="1041400" y="3462338"/>
            <a:ext cx="1036638" cy="2530475"/>
          </a:xfrm>
          <a:prstGeom prst="line">
            <a:avLst/>
          </a:prstGeom>
          <a:noFill/>
          <a:ln w="19050">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2" name="Text Box 129"/>
          <p:cNvSpPr txBox="1">
            <a:spLocks noChangeArrowheads="1"/>
          </p:cNvSpPr>
          <p:nvPr/>
        </p:nvSpPr>
        <p:spPr bwMode="auto">
          <a:xfrm>
            <a:off x="1166813" y="6122988"/>
            <a:ext cx="2952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i="1">
                <a:latin typeface="Times New Roman" panose="02020603050405020304" pitchFamily="18" charset="0"/>
                <a:cs typeface="Times New Roman" panose="02020603050405020304" pitchFamily="18" charset="0"/>
              </a:rPr>
              <a:t>z</a:t>
            </a:r>
          </a:p>
        </p:txBody>
      </p:sp>
      <p:sp>
        <p:nvSpPr>
          <p:cNvPr id="31793" name="Text Box 130"/>
          <p:cNvSpPr txBox="1">
            <a:spLocks noChangeArrowheads="1"/>
          </p:cNvSpPr>
          <p:nvPr/>
        </p:nvSpPr>
        <p:spPr bwMode="auto">
          <a:xfrm>
            <a:off x="6343650" y="264795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i="1">
                <a:latin typeface="Times New Roman" panose="02020603050405020304" pitchFamily="18" charset="0"/>
                <a:cs typeface="Times New Roman" panose="02020603050405020304" pitchFamily="18" charset="0"/>
              </a:rPr>
              <a:t>T</a:t>
            </a:r>
          </a:p>
        </p:txBody>
      </p:sp>
      <p:pic>
        <p:nvPicPr>
          <p:cNvPr id="31794" name="Picture 131" descr="TP_tmp"/>
          <p:cNvPicPr>
            <a:picLocks noChangeAspect="1" noChangeArrowheads="1"/>
          </p:cNvPicPr>
          <p:nvPr>
            <p:custDataLst>
              <p:tags r:id="rId2"/>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1560513" y="3468688"/>
            <a:ext cx="152400" cy="2032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795" name="Line 132"/>
          <p:cNvSpPr>
            <a:spLocks noChangeShapeType="1"/>
          </p:cNvSpPr>
          <p:nvPr/>
        </p:nvSpPr>
        <p:spPr bwMode="auto">
          <a:xfrm flipV="1">
            <a:off x="1744663" y="3433763"/>
            <a:ext cx="212725" cy="496887"/>
          </a:xfrm>
          <a:prstGeom prst="line">
            <a:avLst/>
          </a:prstGeom>
          <a:noFill/>
          <a:ln w="9525">
            <a:solidFill>
              <a:schemeClr val="tx1"/>
            </a:solidFill>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6" name="Line 133"/>
          <p:cNvSpPr>
            <a:spLocks noChangeShapeType="1"/>
          </p:cNvSpPr>
          <p:nvPr/>
        </p:nvSpPr>
        <p:spPr bwMode="auto">
          <a:xfrm>
            <a:off x="5908675" y="3087688"/>
            <a:ext cx="1076325" cy="0"/>
          </a:xfrm>
          <a:prstGeom prst="line">
            <a:avLst/>
          </a:prstGeom>
          <a:noFill/>
          <a:ln w="9525">
            <a:solidFill>
              <a:schemeClr val="tx1"/>
            </a:solidFill>
            <a:round/>
            <a:headEnd type="stealth" w="lg" len="lg"/>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7" name="Line 134"/>
          <p:cNvSpPr>
            <a:spLocks noChangeShapeType="1"/>
          </p:cNvSpPr>
          <p:nvPr/>
        </p:nvSpPr>
        <p:spPr bwMode="auto">
          <a:xfrm flipV="1">
            <a:off x="7818438" y="4884738"/>
            <a:ext cx="0" cy="2444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8" name="Line 135"/>
          <p:cNvSpPr>
            <a:spLocks noChangeShapeType="1"/>
          </p:cNvSpPr>
          <p:nvPr/>
        </p:nvSpPr>
        <p:spPr bwMode="auto">
          <a:xfrm flipV="1">
            <a:off x="5765800" y="4314825"/>
            <a:ext cx="0" cy="2444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9" name="Line 136"/>
          <p:cNvSpPr>
            <a:spLocks noChangeShapeType="1"/>
          </p:cNvSpPr>
          <p:nvPr/>
        </p:nvSpPr>
        <p:spPr bwMode="auto">
          <a:xfrm flipV="1">
            <a:off x="3684588" y="3778250"/>
            <a:ext cx="0" cy="2444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401" name="Group 137"/>
          <p:cNvGrpSpPr>
            <a:grpSpLocks/>
          </p:cNvGrpSpPr>
          <p:nvPr/>
        </p:nvGrpSpPr>
        <p:grpSpPr bwMode="auto">
          <a:xfrm>
            <a:off x="7653338" y="4578350"/>
            <a:ext cx="811212" cy="474663"/>
            <a:chOff x="5638" y="1622"/>
            <a:chExt cx="1965" cy="1151"/>
          </a:xfrm>
        </p:grpSpPr>
        <p:grpSp>
          <p:nvGrpSpPr>
            <p:cNvPr id="31814" name="Group 138"/>
            <p:cNvGrpSpPr>
              <a:grpSpLocks/>
            </p:cNvGrpSpPr>
            <p:nvPr/>
          </p:nvGrpSpPr>
          <p:grpSpPr bwMode="auto">
            <a:xfrm>
              <a:off x="5638" y="1622"/>
              <a:ext cx="1433" cy="1151"/>
              <a:chOff x="5638" y="1622"/>
              <a:chExt cx="1433" cy="1151"/>
            </a:xfrm>
          </p:grpSpPr>
          <p:sp>
            <p:nvSpPr>
              <p:cNvPr id="31816" name="Freeform 139"/>
              <p:cNvSpPr>
                <a:spLocks/>
              </p:cNvSpPr>
              <p:nvPr/>
            </p:nvSpPr>
            <p:spPr bwMode="auto">
              <a:xfrm rot="20897639" flipH="1">
                <a:off x="5913" y="1885"/>
                <a:ext cx="157" cy="888"/>
              </a:xfrm>
              <a:custGeom>
                <a:avLst/>
                <a:gdLst>
                  <a:gd name="T0" fmla="*/ 2661 w 98"/>
                  <a:gd name="T1" fmla="*/ 0 h 488"/>
                  <a:gd name="T2" fmla="*/ 2055 w 98"/>
                  <a:gd name="T3" fmla="*/ 1192 h 488"/>
                  <a:gd name="T4" fmla="*/ 1347 w 98"/>
                  <a:gd name="T5" fmla="*/ 1458 h 488"/>
                  <a:gd name="T6" fmla="*/ 703 w 98"/>
                  <a:gd name="T7" fmla="*/ 3050 h 488"/>
                  <a:gd name="T8" fmla="*/ 538 w 98"/>
                  <a:gd name="T9" fmla="*/ 4351 h 488"/>
                  <a:gd name="T10" fmla="*/ 703 w 98"/>
                  <a:gd name="T11" fmla="*/ 8201 h 488"/>
                  <a:gd name="T12" fmla="*/ 916 w 98"/>
                  <a:gd name="T13" fmla="*/ 13606 h 488"/>
                  <a:gd name="T14" fmla="*/ 703 w 98"/>
                  <a:gd name="T15" fmla="*/ 20868 h 488"/>
                  <a:gd name="T16" fmla="*/ 0 w 98"/>
                  <a:gd name="T17" fmla="*/ 3224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17" name="Freeform 140"/>
              <p:cNvSpPr>
                <a:spLocks/>
              </p:cNvSpPr>
              <p:nvPr/>
            </p:nvSpPr>
            <p:spPr bwMode="auto">
              <a:xfrm rot="20897639" flipH="1">
                <a:off x="5638" y="1859"/>
                <a:ext cx="183" cy="68"/>
              </a:xfrm>
              <a:custGeom>
                <a:avLst/>
                <a:gdLst>
                  <a:gd name="T0" fmla="*/ 173 w 114"/>
                  <a:gd name="T1" fmla="*/ 0 h 37"/>
                  <a:gd name="T2" fmla="*/ 799 w 114"/>
                  <a:gd name="T3" fmla="*/ 652 h 37"/>
                  <a:gd name="T4" fmla="*/ 2363 w 114"/>
                  <a:gd name="T5" fmla="*/ 844 h 37"/>
                  <a:gd name="T6" fmla="*/ 3048 w 114"/>
                  <a:gd name="T7" fmla="*/ 1281 h 37"/>
                  <a:gd name="T8" fmla="*/ 2886 w 114"/>
                  <a:gd name="T9" fmla="*/ 1972 h 37"/>
                  <a:gd name="T10" fmla="*/ 2636 w 114"/>
                  <a:gd name="T11" fmla="*/ 2395 h 37"/>
                  <a:gd name="T12" fmla="*/ 1954 w 114"/>
                  <a:gd name="T13" fmla="*/ 2624 h 37"/>
                  <a:gd name="T14" fmla="*/ 876 w 114"/>
                  <a:gd name="T15" fmla="*/ 2533 h 37"/>
                  <a:gd name="T16" fmla="*/ 0 w 114"/>
                  <a:gd name="T17" fmla="*/ 2624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18" name="Freeform 141"/>
              <p:cNvSpPr>
                <a:spLocks/>
              </p:cNvSpPr>
              <p:nvPr/>
            </p:nvSpPr>
            <p:spPr bwMode="auto">
              <a:xfrm rot="20897639" flipH="1">
                <a:off x="5861" y="1622"/>
                <a:ext cx="1128" cy="714"/>
              </a:xfrm>
              <a:custGeom>
                <a:avLst/>
                <a:gdLst>
                  <a:gd name="T0" fmla="*/ 19083 w 704"/>
                  <a:gd name="T1" fmla="*/ 3470 h 392"/>
                  <a:gd name="T2" fmla="*/ 18767 w 704"/>
                  <a:gd name="T3" fmla="*/ 1608 h 392"/>
                  <a:gd name="T4" fmla="*/ 18231 w 704"/>
                  <a:gd name="T5" fmla="*/ 266 h 392"/>
                  <a:gd name="T6" fmla="*/ 16800 w 704"/>
                  <a:gd name="T7" fmla="*/ 0 h 392"/>
                  <a:gd name="T8" fmla="*/ 16263 w 704"/>
                  <a:gd name="T9" fmla="*/ 146 h 392"/>
                  <a:gd name="T10" fmla="*/ 14805 w 704"/>
                  <a:gd name="T11" fmla="*/ 1729 h 392"/>
                  <a:gd name="T12" fmla="*/ 14151 w 704"/>
                  <a:gd name="T13" fmla="*/ 3982 h 392"/>
                  <a:gd name="T14" fmla="*/ 13714 w 704"/>
                  <a:gd name="T15" fmla="*/ 6901 h 392"/>
                  <a:gd name="T16" fmla="*/ 13714 w 704"/>
                  <a:gd name="T17" fmla="*/ 9058 h 392"/>
                  <a:gd name="T18" fmla="*/ 13714 w 704"/>
                  <a:gd name="T19" fmla="*/ 13590 h 392"/>
                  <a:gd name="T20" fmla="*/ 14151 w 704"/>
                  <a:gd name="T21" fmla="*/ 15958 h 392"/>
                  <a:gd name="T22" fmla="*/ 13994 w 704"/>
                  <a:gd name="T23" fmla="*/ 18478 h 392"/>
                  <a:gd name="T24" fmla="*/ 13994 w 704"/>
                  <a:gd name="T25" fmla="*/ 22092 h 392"/>
                  <a:gd name="T26" fmla="*/ 13129 w 704"/>
                  <a:gd name="T27" fmla="*/ 24753 h 392"/>
                  <a:gd name="T28" fmla="*/ 11556 w 704"/>
                  <a:gd name="T29" fmla="*/ 26087 h 392"/>
                  <a:gd name="T30" fmla="*/ 9814 w 704"/>
                  <a:gd name="T31" fmla="*/ 26087 h 392"/>
                  <a:gd name="T32" fmla="*/ 6994 w 704"/>
                  <a:gd name="T33" fmla="*/ 24063 h 392"/>
                  <a:gd name="T34" fmla="*/ 4554 w 704"/>
                  <a:gd name="T35" fmla="*/ 21946 h 392"/>
                  <a:gd name="T36" fmla="*/ 0 w 704"/>
                  <a:gd name="T37" fmla="*/ 184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19" name="Freeform 142"/>
              <p:cNvSpPr>
                <a:spLocks/>
              </p:cNvSpPr>
              <p:nvPr/>
            </p:nvSpPr>
            <p:spPr bwMode="auto">
              <a:xfrm rot="20897639" flipH="1">
                <a:off x="6799" y="2036"/>
                <a:ext cx="272" cy="564"/>
              </a:xfrm>
              <a:custGeom>
                <a:avLst/>
                <a:gdLst>
                  <a:gd name="T0" fmla="*/ 0 w 170"/>
                  <a:gd name="T1" fmla="*/ 0 h 310"/>
                  <a:gd name="T2" fmla="*/ 2581 w 170"/>
                  <a:gd name="T3" fmla="*/ 8051 h 310"/>
                  <a:gd name="T4" fmla="*/ 3973 w 170"/>
                  <a:gd name="T5" fmla="*/ 13989 h 310"/>
                  <a:gd name="T6" fmla="*/ 4562 w 170"/>
                  <a:gd name="T7" fmla="*/ 20457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0" name="Freeform 143"/>
              <p:cNvSpPr>
                <a:spLocks/>
              </p:cNvSpPr>
              <p:nvPr/>
            </p:nvSpPr>
            <p:spPr bwMode="auto">
              <a:xfrm rot="20897639" flipH="1">
                <a:off x="5891" y="1640"/>
                <a:ext cx="1104" cy="1038"/>
              </a:xfrm>
              <a:custGeom>
                <a:avLst/>
                <a:gdLst>
                  <a:gd name="T0" fmla="*/ 18286 w 689"/>
                  <a:gd name="T1" fmla="*/ 2759 h 570"/>
                  <a:gd name="T2" fmla="*/ 18060 w 689"/>
                  <a:gd name="T3" fmla="*/ 1781 h 570"/>
                  <a:gd name="T4" fmla="*/ 17869 w 689"/>
                  <a:gd name="T5" fmla="*/ 925 h 570"/>
                  <a:gd name="T6" fmla="*/ 17251 w 689"/>
                  <a:gd name="T7" fmla="*/ 0 h 570"/>
                  <a:gd name="T8" fmla="*/ 16888 w 689"/>
                  <a:gd name="T9" fmla="*/ 146 h 570"/>
                  <a:gd name="T10" fmla="*/ 16188 w 689"/>
                  <a:gd name="T11" fmla="*/ 177 h 570"/>
                  <a:gd name="T12" fmla="*/ 15451 w 689"/>
                  <a:gd name="T13" fmla="*/ 586 h 570"/>
                  <a:gd name="T14" fmla="*/ 14807 w 689"/>
                  <a:gd name="T15" fmla="*/ 1382 h 570"/>
                  <a:gd name="T16" fmla="*/ 14323 w 689"/>
                  <a:gd name="T17" fmla="*/ 2178 h 570"/>
                  <a:gd name="T18" fmla="*/ 13908 w 689"/>
                  <a:gd name="T19" fmla="*/ 3728 h 570"/>
                  <a:gd name="T20" fmla="*/ 13504 w 689"/>
                  <a:gd name="T21" fmla="*/ 5906 h 570"/>
                  <a:gd name="T22" fmla="*/ 13504 w 689"/>
                  <a:gd name="T23" fmla="*/ 10688 h 570"/>
                  <a:gd name="T24" fmla="*/ 13469 w 689"/>
                  <a:gd name="T25" fmla="*/ 12937 h 570"/>
                  <a:gd name="T26" fmla="*/ 13802 w 689"/>
                  <a:gd name="T27" fmla="*/ 14483 h 570"/>
                  <a:gd name="T28" fmla="*/ 13743 w 689"/>
                  <a:gd name="T29" fmla="*/ 16879 h 570"/>
                  <a:gd name="T30" fmla="*/ 13592 w 689"/>
                  <a:gd name="T31" fmla="*/ 22102 h 570"/>
                  <a:gd name="T32" fmla="*/ 13266 w 689"/>
                  <a:gd name="T33" fmla="*/ 23131 h 570"/>
                  <a:gd name="T34" fmla="*/ 13099 w 689"/>
                  <a:gd name="T35" fmla="*/ 23535 h 570"/>
                  <a:gd name="T36" fmla="*/ 12780 w 689"/>
                  <a:gd name="T37" fmla="*/ 24832 h 570"/>
                  <a:gd name="T38" fmla="*/ 12200 w 689"/>
                  <a:gd name="T39" fmla="*/ 25316 h 570"/>
                  <a:gd name="T40" fmla="*/ 11522 w 689"/>
                  <a:gd name="T41" fmla="*/ 25713 h 570"/>
                  <a:gd name="T42" fmla="*/ 10981 w 689"/>
                  <a:gd name="T43" fmla="*/ 26516 h 570"/>
                  <a:gd name="T44" fmla="*/ 9191 w 689"/>
                  <a:gd name="T45" fmla="*/ 26028 h 570"/>
                  <a:gd name="T46" fmla="*/ 9084 w 689"/>
                  <a:gd name="T47" fmla="*/ 25899 h 570"/>
                  <a:gd name="T48" fmla="*/ 8701 w 689"/>
                  <a:gd name="T49" fmla="*/ 25810 h 570"/>
                  <a:gd name="T50" fmla="*/ 8627 w 689"/>
                  <a:gd name="T51" fmla="*/ 25491 h 570"/>
                  <a:gd name="T52" fmla="*/ 8294 w 689"/>
                  <a:gd name="T53" fmla="*/ 25316 h 570"/>
                  <a:gd name="T54" fmla="*/ 7890 w 689"/>
                  <a:gd name="T55" fmla="*/ 24912 h 570"/>
                  <a:gd name="T56" fmla="*/ 6973 w 689"/>
                  <a:gd name="T57" fmla="*/ 24435 h 570"/>
                  <a:gd name="T58" fmla="*/ 6521 w 689"/>
                  <a:gd name="T59" fmla="*/ 24029 h 570"/>
                  <a:gd name="T60" fmla="*/ 5820 w 689"/>
                  <a:gd name="T61" fmla="*/ 23442 h 570"/>
                  <a:gd name="T62" fmla="*/ 5615 w 689"/>
                  <a:gd name="T63" fmla="*/ 23228 h 570"/>
                  <a:gd name="T64" fmla="*/ 2016 w 689"/>
                  <a:gd name="T65" fmla="*/ 20308 h 570"/>
                  <a:gd name="T66" fmla="*/ 0 w 689"/>
                  <a:gd name="T67" fmla="*/ 18660 h 570"/>
                  <a:gd name="T68" fmla="*/ 1269 w 689"/>
                  <a:gd name="T69" fmla="*/ 22465 h 570"/>
                  <a:gd name="T70" fmla="*/ 2165 w 689"/>
                  <a:gd name="T71" fmla="*/ 25316 h 570"/>
                  <a:gd name="T72" fmla="*/ 3065 w 689"/>
                  <a:gd name="T73" fmla="*/ 28075 h 570"/>
                  <a:gd name="T74" fmla="*/ 3789 w 689"/>
                  <a:gd name="T75" fmla="*/ 32684 h 570"/>
                  <a:gd name="T76" fmla="*/ 4193 w 689"/>
                  <a:gd name="T77" fmla="*/ 36392 h 570"/>
                  <a:gd name="T78" fmla="*/ 4318 w 689"/>
                  <a:gd name="T79" fmla="*/ 37851 h 570"/>
                  <a:gd name="T80" fmla="*/ 8364 w 689"/>
                  <a:gd name="T81" fmla="*/ 36783 h 570"/>
                  <a:gd name="T82" fmla="*/ 10223 w 689"/>
                  <a:gd name="T83" fmla="*/ 37851 h 570"/>
                  <a:gd name="T84" fmla="*/ 13402 w 689"/>
                  <a:gd name="T85" fmla="*/ 36873 h 570"/>
                  <a:gd name="T86" fmla="*/ 15182 w 689"/>
                  <a:gd name="T87" fmla="*/ 37195 h 570"/>
                  <a:gd name="T88" fmla="*/ 15853 w 689"/>
                  <a:gd name="T89" fmla="*/ 36873 h 570"/>
                  <a:gd name="T90" fmla="*/ 16486 w 689"/>
                  <a:gd name="T91" fmla="*/ 28636 h 570"/>
                  <a:gd name="T92" fmla="*/ 16658 w 689"/>
                  <a:gd name="T93" fmla="*/ 25050 h 570"/>
                  <a:gd name="T94" fmla="*/ 16658 w 689"/>
                  <a:gd name="T95" fmla="*/ 24249 h 570"/>
                  <a:gd name="T96" fmla="*/ 16743 w 689"/>
                  <a:gd name="T97" fmla="*/ 20130 h 570"/>
                  <a:gd name="T98" fmla="*/ 16666 w 689"/>
                  <a:gd name="T99" fmla="*/ 15761 h 570"/>
                  <a:gd name="T100" fmla="*/ 16350 w 689"/>
                  <a:gd name="T101" fmla="*/ 11152 h 570"/>
                  <a:gd name="T102" fmla="*/ 16486 w 689"/>
                  <a:gd name="T103" fmla="*/ 8570 h 570"/>
                  <a:gd name="T104" fmla="*/ 16570 w 689"/>
                  <a:gd name="T105" fmla="*/ 7774 h 570"/>
                  <a:gd name="T106" fmla="*/ 16834 w 689"/>
                  <a:gd name="T107" fmla="*/ 7512 h 570"/>
                  <a:gd name="T108" fmla="*/ 17060 w 689"/>
                  <a:gd name="T109" fmla="*/ 6789 h 570"/>
                  <a:gd name="T110" fmla="*/ 17480 w 689"/>
                  <a:gd name="T111" fmla="*/ 6709 h 570"/>
                  <a:gd name="T112" fmla="*/ 17731 w 689"/>
                  <a:gd name="T113" fmla="*/ 5906 h 570"/>
                  <a:gd name="T114" fmla="*/ 18516 w 689"/>
                  <a:gd name="T115" fmla="*/ 5194 h 570"/>
                  <a:gd name="T116" fmla="*/ 18377 w 689"/>
                  <a:gd name="T117" fmla="*/ 3389 h 570"/>
                  <a:gd name="T118" fmla="*/ 18286 w 689"/>
                  <a:gd name="T119" fmla="*/ 2759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1" name="Oval 144"/>
              <p:cNvSpPr>
                <a:spLocks noChangeArrowheads="1"/>
              </p:cNvSpPr>
              <p:nvPr/>
            </p:nvSpPr>
            <p:spPr bwMode="auto">
              <a:xfrm rot="20897639" flipH="1">
                <a:off x="5884" y="1790"/>
                <a:ext cx="43" cy="49"/>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31822" name="Freeform 145"/>
              <p:cNvSpPr>
                <a:spLocks/>
              </p:cNvSpPr>
              <p:nvPr/>
            </p:nvSpPr>
            <p:spPr bwMode="auto">
              <a:xfrm>
                <a:off x="5664" y="1907"/>
                <a:ext cx="162" cy="119"/>
              </a:xfrm>
              <a:custGeom>
                <a:avLst/>
                <a:gdLst>
                  <a:gd name="T0" fmla="*/ 162 w 162"/>
                  <a:gd name="T1" fmla="*/ 0 h 119"/>
                  <a:gd name="T2" fmla="*/ 48 w 162"/>
                  <a:gd name="T3" fmla="*/ 105 h 119"/>
                  <a:gd name="T4" fmla="*/ 3 w 162"/>
                  <a:gd name="T5" fmla="*/ 85 h 119"/>
                  <a:gd name="T6" fmla="*/ 68 w 162"/>
                  <a:gd name="T7" fmla="*/ 30 h 11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 h="119">
                    <a:moveTo>
                      <a:pt x="162" y="0"/>
                    </a:moveTo>
                    <a:cubicBezTo>
                      <a:pt x="118" y="45"/>
                      <a:pt x="74" y="91"/>
                      <a:pt x="48" y="105"/>
                    </a:cubicBezTo>
                    <a:cubicBezTo>
                      <a:pt x="22" y="119"/>
                      <a:pt x="0" y="97"/>
                      <a:pt x="3" y="85"/>
                    </a:cubicBezTo>
                    <a:cubicBezTo>
                      <a:pt x="6" y="73"/>
                      <a:pt x="37" y="51"/>
                      <a:pt x="68" y="3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3" name="Freeform 146"/>
              <p:cNvSpPr>
                <a:spLocks/>
              </p:cNvSpPr>
              <p:nvPr/>
            </p:nvSpPr>
            <p:spPr bwMode="auto">
              <a:xfrm>
                <a:off x="5700" y="1925"/>
                <a:ext cx="127" cy="100"/>
              </a:xfrm>
              <a:custGeom>
                <a:avLst/>
                <a:gdLst>
                  <a:gd name="T0" fmla="*/ 0 w 127"/>
                  <a:gd name="T1" fmla="*/ 90 h 100"/>
                  <a:gd name="T2" fmla="*/ 39 w 127"/>
                  <a:gd name="T3" fmla="*/ 85 h 100"/>
                  <a:gd name="T4" fmla="*/ 127 w 127"/>
                  <a:gd name="T5" fmla="*/ 0 h 100"/>
                  <a:gd name="T6" fmla="*/ 0 60000 65536"/>
                  <a:gd name="T7" fmla="*/ 0 60000 65536"/>
                  <a:gd name="T8" fmla="*/ 0 60000 65536"/>
                </a:gdLst>
                <a:ahLst/>
                <a:cxnLst>
                  <a:cxn ang="T6">
                    <a:pos x="T0" y="T1"/>
                  </a:cxn>
                  <a:cxn ang="T7">
                    <a:pos x="T2" y="T3"/>
                  </a:cxn>
                  <a:cxn ang="T8">
                    <a:pos x="T4" y="T5"/>
                  </a:cxn>
                </a:cxnLst>
                <a:rect l="0" t="0" r="r" b="b"/>
                <a:pathLst>
                  <a:path w="127" h="100">
                    <a:moveTo>
                      <a:pt x="0" y="90"/>
                    </a:moveTo>
                    <a:cubicBezTo>
                      <a:pt x="9" y="95"/>
                      <a:pt x="18" y="100"/>
                      <a:pt x="39" y="85"/>
                    </a:cubicBezTo>
                    <a:cubicBezTo>
                      <a:pt x="60" y="70"/>
                      <a:pt x="112" y="15"/>
                      <a:pt x="127"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824" name="Freeform 147"/>
              <p:cNvSpPr>
                <a:spLocks/>
              </p:cNvSpPr>
              <p:nvPr/>
            </p:nvSpPr>
            <p:spPr bwMode="auto">
              <a:xfrm>
                <a:off x="6852" y="2292"/>
                <a:ext cx="37" cy="180"/>
              </a:xfrm>
              <a:custGeom>
                <a:avLst/>
                <a:gdLst>
                  <a:gd name="T0" fmla="*/ 10 w 46"/>
                  <a:gd name="T1" fmla="*/ 0 h 187"/>
                  <a:gd name="T2" fmla="*/ 6 w 46"/>
                  <a:gd name="T3" fmla="*/ 20 h 187"/>
                  <a:gd name="T4" fmla="*/ 2 w 46"/>
                  <a:gd name="T5" fmla="*/ 109 h 187"/>
                  <a:gd name="T6" fmla="*/ 0 w 46"/>
                  <a:gd name="T7" fmla="*/ 143 h 1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 h="187">
                    <a:moveTo>
                      <a:pt x="46" y="0"/>
                    </a:moveTo>
                    <a:cubicBezTo>
                      <a:pt x="40" y="1"/>
                      <a:pt x="34" y="3"/>
                      <a:pt x="28" y="27"/>
                    </a:cubicBezTo>
                    <a:cubicBezTo>
                      <a:pt x="22" y="51"/>
                      <a:pt x="14" y="115"/>
                      <a:pt x="9" y="142"/>
                    </a:cubicBezTo>
                    <a:cubicBezTo>
                      <a:pt x="4" y="169"/>
                      <a:pt x="2" y="178"/>
                      <a:pt x="0" y="187"/>
                    </a:cubicBezTo>
                  </a:path>
                </a:pathLst>
              </a:custGeom>
              <a:noFill/>
              <a:ln w="5715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1815" name="Freeform 148"/>
            <p:cNvSpPr>
              <a:spLocks/>
            </p:cNvSpPr>
            <p:nvPr/>
          </p:nvSpPr>
          <p:spPr bwMode="auto">
            <a:xfrm>
              <a:off x="6236" y="2205"/>
              <a:ext cx="1367" cy="444"/>
            </a:xfrm>
            <a:custGeom>
              <a:avLst/>
              <a:gdLst>
                <a:gd name="T0" fmla="*/ 58 w 1367"/>
                <a:gd name="T1" fmla="*/ 327 h 444"/>
                <a:gd name="T2" fmla="*/ 202 w 1367"/>
                <a:gd name="T3" fmla="*/ 399 h 444"/>
                <a:gd name="T4" fmla="*/ 1270 w 1367"/>
                <a:gd name="T5" fmla="*/ 57 h 444"/>
                <a:gd name="T6" fmla="*/ 784 w 1367"/>
                <a:gd name="T7" fmla="*/ 57 h 444"/>
                <a:gd name="T8" fmla="*/ 484 w 1367"/>
                <a:gd name="T9" fmla="*/ 99 h 4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67" h="444">
                  <a:moveTo>
                    <a:pt x="58" y="327"/>
                  </a:moveTo>
                  <a:cubicBezTo>
                    <a:pt x="29" y="385"/>
                    <a:pt x="0" y="444"/>
                    <a:pt x="202" y="399"/>
                  </a:cubicBezTo>
                  <a:cubicBezTo>
                    <a:pt x="404" y="354"/>
                    <a:pt x="1173" y="114"/>
                    <a:pt x="1270" y="57"/>
                  </a:cubicBezTo>
                  <a:cubicBezTo>
                    <a:pt x="1367" y="0"/>
                    <a:pt x="915" y="50"/>
                    <a:pt x="784" y="57"/>
                  </a:cubicBezTo>
                  <a:cubicBezTo>
                    <a:pt x="653" y="64"/>
                    <a:pt x="568" y="81"/>
                    <a:pt x="484" y="99"/>
                  </a:cubicBezTo>
                </a:path>
              </a:pathLst>
            </a:custGeom>
            <a:noFill/>
            <a:ln w="2857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1413" name="Group 149"/>
          <p:cNvGrpSpPr>
            <a:grpSpLocks/>
          </p:cNvGrpSpPr>
          <p:nvPr/>
        </p:nvGrpSpPr>
        <p:grpSpPr bwMode="auto">
          <a:xfrm>
            <a:off x="2473325" y="2433638"/>
            <a:ext cx="1143000" cy="541337"/>
            <a:chOff x="1126" y="1131"/>
            <a:chExt cx="720" cy="341"/>
          </a:xfrm>
        </p:grpSpPr>
        <p:sp>
          <p:nvSpPr>
            <p:cNvPr id="31812" name="Text Box 150"/>
            <p:cNvSpPr txBox="1">
              <a:spLocks noChangeArrowheads="1"/>
            </p:cNvSpPr>
            <p:nvPr/>
          </p:nvSpPr>
          <p:spPr bwMode="auto">
            <a:xfrm>
              <a:off x="1298" y="1131"/>
              <a:ext cx="5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Emitter</a:t>
              </a:r>
            </a:p>
          </p:txBody>
        </p:sp>
        <p:sp>
          <p:nvSpPr>
            <p:cNvPr id="31813" name="Line 151"/>
            <p:cNvSpPr>
              <a:spLocks noChangeShapeType="1"/>
            </p:cNvSpPr>
            <p:nvPr/>
          </p:nvSpPr>
          <p:spPr bwMode="auto">
            <a:xfrm flipH="1">
              <a:off x="1126" y="1370"/>
              <a:ext cx="308" cy="10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1416" name="Group 152"/>
          <p:cNvGrpSpPr>
            <a:grpSpLocks/>
          </p:cNvGrpSpPr>
          <p:nvPr/>
        </p:nvGrpSpPr>
        <p:grpSpPr bwMode="auto">
          <a:xfrm>
            <a:off x="8366125" y="4997450"/>
            <a:ext cx="1463675" cy="577850"/>
            <a:chOff x="4838" y="2746"/>
            <a:chExt cx="922" cy="364"/>
          </a:xfrm>
        </p:grpSpPr>
        <p:sp>
          <p:nvSpPr>
            <p:cNvPr id="31810" name="Text Box 153"/>
            <p:cNvSpPr txBox="1">
              <a:spLocks noChangeArrowheads="1"/>
            </p:cNvSpPr>
            <p:nvPr/>
          </p:nvSpPr>
          <p:spPr bwMode="auto">
            <a:xfrm>
              <a:off x="5132" y="2879"/>
              <a:ext cx="6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Receiver</a:t>
              </a:r>
            </a:p>
          </p:txBody>
        </p:sp>
        <p:sp>
          <p:nvSpPr>
            <p:cNvPr id="31811" name="Line 154"/>
            <p:cNvSpPr>
              <a:spLocks noChangeShapeType="1"/>
            </p:cNvSpPr>
            <p:nvPr/>
          </p:nvSpPr>
          <p:spPr bwMode="auto">
            <a:xfrm flipH="1" flipV="1">
              <a:off x="4838" y="2746"/>
              <a:ext cx="256" cy="20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419" name="Text Box 155"/>
          <p:cNvSpPr txBox="1">
            <a:spLocks noChangeArrowheads="1"/>
          </p:cNvSpPr>
          <p:nvPr/>
        </p:nvSpPr>
        <p:spPr bwMode="auto">
          <a:xfrm>
            <a:off x="868363" y="4883150"/>
            <a:ext cx="349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i="1">
                <a:latin typeface="Times New Roman" panose="02020603050405020304" pitchFamily="18" charset="0"/>
                <a:cs typeface="Times New Roman" panose="02020603050405020304" pitchFamily="18" charset="0"/>
              </a:rPr>
              <a:t>z</a:t>
            </a:r>
            <a:r>
              <a:rPr lang="en-US" altLang="en-US" sz="1800" i="1" baseline="-25000">
                <a:latin typeface="Times New Roman" panose="02020603050405020304" pitchFamily="18" charset="0"/>
                <a:cs typeface="Times New Roman" panose="02020603050405020304" pitchFamily="18" charset="0"/>
              </a:rPr>
              <a:t>0</a:t>
            </a:r>
          </a:p>
        </p:txBody>
      </p:sp>
      <p:sp>
        <p:nvSpPr>
          <p:cNvPr id="11420" name="Text Box 156"/>
          <p:cNvSpPr txBox="1">
            <a:spLocks noChangeArrowheads="1"/>
          </p:cNvSpPr>
          <p:nvPr/>
        </p:nvSpPr>
        <p:spPr bwMode="auto">
          <a:xfrm>
            <a:off x="5805488" y="668338"/>
            <a:ext cx="3035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What if the receiver is moving:</a:t>
            </a:r>
          </a:p>
        </p:txBody>
      </p:sp>
      <p:pic>
        <p:nvPicPr>
          <p:cNvPr id="11421" name="Picture 157" descr="TP_tmp"/>
          <p:cNvPicPr>
            <a:picLocks noChangeAspect="1" noChangeArrowheads="1"/>
          </p:cNvPicPr>
          <p:nvPr>
            <p:custDataLst>
              <p:tags r:id="rId3"/>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6619875" y="1082675"/>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422" name="Picture 158" descr="TP_tmp"/>
          <p:cNvPicPr>
            <a:picLocks noChangeAspect="1" noChangeArrowheads="1"/>
          </p:cNvPicPr>
          <p:nvPr>
            <p:custDataLst>
              <p:tags r:id="rId4"/>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779463" y="1196975"/>
            <a:ext cx="4495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423" name="Picture 159" descr="TP_tmp"/>
          <p:cNvPicPr>
            <a:picLocks noChangeAspect="1" noChangeArrowheads="1"/>
          </p:cNvPicPr>
          <p:nvPr>
            <p:custDataLst>
              <p:tags r:id="rId5"/>
            </p:custDataLst>
          </p:nvPr>
        </p:nvPicPr>
        <p:blipFill>
          <a:blip r:embed="rId12" cstate="print">
            <a:extLst>
              <a:ext uri="{28A0092B-C50C-407E-A947-70E740481C1C}">
                <a14:useLocalDpi xmlns:a14="http://schemas.microsoft.com/office/drawing/2010/main" val="0"/>
              </a:ext>
            </a:extLst>
          </a:blip>
          <a:srcRect/>
          <a:stretch>
            <a:fillRect/>
          </a:stretch>
        </p:blipFill>
        <p:spPr bwMode="auto">
          <a:xfrm>
            <a:off x="5876925" y="1681163"/>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24" name="Text Box 160"/>
          <p:cNvSpPr txBox="1">
            <a:spLocks noChangeArrowheads="1"/>
          </p:cNvSpPr>
          <p:nvPr/>
        </p:nvSpPr>
        <p:spPr bwMode="auto">
          <a:xfrm>
            <a:off x="6203950" y="212725"/>
            <a:ext cx="147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solidFill>
                  <a:srgbClr val="0000FF"/>
                </a:solidFill>
                <a:latin typeface="Times New Roman" panose="02020603050405020304" pitchFamily="18" charset="0"/>
                <a:cs typeface="Times New Roman" panose="02020603050405020304" pitchFamily="18" charset="0"/>
              </a:rPr>
              <a:t>Doppler shift</a:t>
            </a:r>
          </a:p>
        </p:txBody>
      </p:sp>
      <p:sp>
        <p:nvSpPr>
          <p:cNvPr id="11425" name="Arc 161"/>
          <p:cNvSpPr>
            <a:spLocks/>
          </p:cNvSpPr>
          <p:nvPr/>
        </p:nvSpPr>
        <p:spPr bwMode="auto">
          <a:xfrm flipH="1" flipV="1">
            <a:off x="4435475" y="1503363"/>
            <a:ext cx="1157288" cy="284162"/>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lnTo>
                  <a:pt x="0" y="0"/>
                </a:lnTo>
                <a:close/>
              </a:path>
            </a:pathLst>
          </a:custGeom>
          <a:noFill/>
          <a:ln w="15875">
            <a:solidFill>
              <a:schemeClr val="tx1"/>
            </a:solidFill>
            <a:round/>
            <a:headEnd type="stealth" w="lg" len="lg"/>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337446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413"/>
                                        </p:tgtEl>
                                        <p:attrNameLst>
                                          <p:attrName>style.visibility</p:attrName>
                                        </p:attrNameLst>
                                      </p:cBhvr>
                                      <p:to>
                                        <p:strVal val="visible"/>
                                      </p:to>
                                    </p:set>
                                    <p:animEffect transition="in" filter="fade">
                                      <p:cBhvr>
                                        <p:cTn id="7" dur="2000"/>
                                        <p:tgtEl>
                                          <p:spTgt spid="11413"/>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11401"/>
                                        </p:tgtEl>
                                        <p:attrNameLst>
                                          <p:attrName>style.visibility</p:attrName>
                                        </p:attrNameLst>
                                      </p:cBhvr>
                                      <p:to>
                                        <p:strVal val="visible"/>
                                      </p:to>
                                    </p:set>
                                    <p:animEffect transition="in" filter="fade">
                                      <p:cBhvr>
                                        <p:cTn id="11" dur="1000"/>
                                        <p:tgtEl>
                                          <p:spTgt spid="11401"/>
                                        </p:tgtEl>
                                      </p:cBhvr>
                                    </p:animEffect>
                                  </p:childTnLst>
                                </p:cTn>
                              </p:par>
                            </p:childTnLst>
                          </p:cTn>
                        </p:par>
                        <p:par>
                          <p:cTn id="12" fill="hold" nodeType="afterGroup">
                            <p:stCondLst>
                              <p:cond delay="3000"/>
                            </p:stCondLst>
                            <p:childTnLst>
                              <p:par>
                                <p:cTn id="13" presetID="22" presetClass="entr" presetSubtype="4" fill="hold" nodeType="afterEffect">
                                  <p:stCondLst>
                                    <p:cond delay="0"/>
                                  </p:stCondLst>
                                  <p:childTnLst>
                                    <p:set>
                                      <p:cBhvr>
                                        <p:cTn id="14" dur="1" fill="hold">
                                          <p:stCondLst>
                                            <p:cond delay="0"/>
                                          </p:stCondLst>
                                        </p:cTn>
                                        <p:tgtEl>
                                          <p:spTgt spid="11416"/>
                                        </p:tgtEl>
                                        <p:attrNameLst>
                                          <p:attrName>style.visibility</p:attrName>
                                        </p:attrNameLst>
                                      </p:cBhvr>
                                      <p:to>
                                        <p:strVal val="visible"/>
                                      </p:to>
                                    </p:set>
                                    <p:animEffect transition="in" filter="wipe(down)">
                                      <p:cBhvr>
                                        <p:cTn id="15" dur="1000"/>
                                        <p:tgtEl>
                                          <p:spTgt spid="11416"/>
                                        </p:tgtEl>
                                      </p:cBhvr>
                                    </p:animEffect>
                                  </p:childTnLst>
                                </p:cTn>
                              </p:par>
                            </p:childTnLst>
                          </p:cTn>
                        </p:par>
                        <p:par>
                          <p:cTn id="16" fill="hold" nodeType="afterGroup">
                            <p:stCondLst>
                              <p:cond delay="4000"/>
                            </p:stCondLst>
                            <p:childTnLst>
                              <p:par>
                                <p:cTn id="17" presetID="22" presetClass="entr" presetSubtype="8" fill="hold" grpId="0" nodeType="afterEffect">
                                  <p:stCondLst>
                                    <p:cond delay="0"/>
                                  </p:stCondLst>
                                  <p:childTnLst>
                                    <p:set>
                                      <p:cBhvr>
                                        <p:cTn id="18" dur="1" fill="hold">
                                          <p:stCondLst>
                                            <p:cond delay="0"/>
                                          </p:stCondLst>
                                        </p:cTn>
                                        <p:tgtEl>
                                          <p:spTgt spid="11419"/>
                                        </p:tgtEl>
                                        <p:attrNameLst>
                                          <p:attrName>style.visibility</p:attrName>
                                        </p:attrNameLst>
                                      </p:cBhvr>
                                      <p:to>
                                        <p:strVal val="visible"/>
                                      </p:to>
                                    </p:set>
                                    <p:animEffect transition="in" filter="wipe(left)">
                                      <p:cBhvr>
                                        <p:cTn id="19" dur="500"/>
                                        <p:tgtEl>
                                          <p:spTgt spid="1141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1420"/>
                                        </p:tgtEl>
                                        <p:attrNameLst>
                                          <p:attrName>style.visibility</p:attrName>
                                        </p:attrNameLst>
                                      </p:cBhvr>
                                      <p:to>
                                        <p:strVal val="visible"/>
                                      </p:to>
                                    </p:set>
                                    <p:animEffect transition="in" filter="wipe(left)">
                                      <p:cBhvr>
                                        <p:cTn id="24" dur="1000"/>
                                        <p:tgtEl>
                                          <p:spTgt spid="11420"/>
                                        </p:tgtEl>
                                      </p:cBhvr>
                                    </p:animEffect>
                                  </p:childTnLst>
                                </p:cTn>
                              </p:par>
                            </p:childTnLst>
                          </p:cTn>
                        </p:par>
                        <p:par>
                          <p:cTn id="25" fill="hold" nodeType="afterGroup">
                            <p:stCondLst>
                              <p:cond delay="1000"/>
                            </p:stCondLst>
                            <p:childTnLst>
                              <p:par>
                                <p:cTn id="26" presetID="22" presetClass="entr" presetSubtype="8" fill="hold" nodeType="afterEffect">
                                  <p:stCondLst>
                                    <p:cond delay="0"/>
                                  </p:stCondLst>
                                  <p:childTnLst>
                                    <p:set>
                                      <p:cBhvr>
                                        <p:cTn id="27" dur="1" fill="hold">
                                          <p:stCondLst>
                                            <p:cond delay="0"/>
                                          </p:stCondLst>
                                        </p:cTn>
                                        <p:tgtEl>
                                          <p:spTgt spid="11421"/>
                                        </p:tgtEl>
                                        <p:attrNameLst>
                                          <p:attrName>style.visibility</p:attrName>
                                        </p:attrNameLst>
                                      </p:cBhvr>
                                      <p:to>
                                        <p:strVal val="visible"/>
                                      </p:to>
                                    </p:set>
                                    <p:animEffect transition="in" filter="wipe(left)">
                                      <p:cBhvr>
                                        <p:cTn id="28" dur="1000"/>
                                        <p:tgtEl>
                                          <p:spTgt spid="11421"/>
                                        </p:tgtEl>
                                      </p:cBhvr>
                                    </p:animEffect>
                                  </p:childTnLst>
                                </p:cTn>
                              </p:par>
                            </p:childTnLst>
                          </p:cTn>
                        </p:par>
                        <p:par>
                          <p:cTn id="29" fill="hold" nodeType="afterGroup">
                            <p:stCondLst>
                              <p:cond delay="2000"/>
                            </p:stCondLst>
                            <p:childTnLst>
                              <p:par>
                                <p:cTn id="30" presetID="22" presetClass="entr" presetSubtype="8" fill="hold" nodeType="afterEffect">
                                  <p:stCondLst>
                                    <p:cond delay="0"/>
                                  </p:stCondLst>
                                  <p:childTnLst>
                                    <p:set>
                                      <p:cBhvr>
                                        <p:cTn id="31" dur="1" fill="hold">
                                          <p:stCondLst>
                                            <p:cond delay="0"/>
                                          </p:stCondLst>
                                        </p:cTn>
                                        <p:tgtEl>
                                          <p:spTgt spid="11422"/>
                                        </p:tgtEl>
                                        <p:attrNameLst>
                                          <p:attrName>style.visibility</p:attrName>
                                        </p:attrNameLst>
                                      </p:cBhvr>
                                      <p:to>
                                        <p:strVal val="visible"/>
                                      </p:to>
                                    </p:set>
                                    <p:animEffect transition="in" filter="wipe(left)">
                                      <p:cBhvr>
                                        <p:cTn id="32" dur="3000"/>
                                        <p:tgtEl>
                                          <p:spTgt spid="1142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11425"/>
                                        </p:tgtEl>
                                        <p:attrNameLst>
                                          <p:attrName>style.visibility</p:attrName>
                                        </p:attrNameLst>
                                      </p:cBhvr>
                                      <p:to>
                                        <p:strVal val="visible"/>
                                      </p:to>
                                    </p:set>
                                    <p:animEffect transition="in" filter="wipe(left)">
                                      <p:cBhvr>
                                        <p:cTn id="37" dur="500"/>
                                        <p:tgtEl>
                                          <p:spTgt spid="11425"/>
                                        </p:tgtEl>
                                      </p:cBhvr>
                                    </p:animEffect>
                                  </p:childTnLst>
                                </p:cTn>
                              </p:par>
                            </p:childTnLst>
                          </p:cTn>
                        </p:par>
                        <p:par>
                          <p:cTn id="38" fill="hold" nodeType="afterGroup">
                            <p:stCondLst>
                              <p:cond delay="500"/>
                            </p:stCondLst>
                            <p:childTnLst>
                              <p:par>
                                <p:cTn id="39" presetID="22" presetClass="entr" presetSubtype="8" fill="hold" nodeType="afterEffect">
                                  <p:stCondLst>
                                    <p:cond delay="0"/>
                                  </p:stCondLst>
                                  <p:childTnLst>
                                    <p:set>
                                      <p:cBhvr>
                                        <p:cTn id="40" dur="1" fill="hold">
                                          <p:stCondLst>
                                            <p:cond delay="0"/>
                                          </p:stCondLst>
                                        </p:cTn>
                                        <p:tgtEl>
                                          <p:spTgt spid="11423"/>
                                        </p:tgtEl>
                                        <p:attrNameLst>
                                          <p:attrName>style.visibility</p:attrName>
                                        </p:attrNameLst>
                                      </p:cBhvr>
                                      <p:to>
                                        <p:strVal val="visible"/>
                                      </p:to>
                                    </p:set>
                                    <p:animEffect transition="in" filter="wipe(left)">
                                      <p:cBhvr>
                                        <p:cTn id="41" dur="1000"/>
                                        <p:tgtEl>
                                          <p:spTgt spid="1142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11424"/>
                                        </p:tgtEl>
                                        <p:attrNameLst>
                                          <p:attrName>style.visibility</p:attrName>
                                        </p:attrNameLst>
                                      </p:cBhvr>
                                      <p:to>
                                        <p:strVal val="visible"/>
                                      </p:to>
                                    </p:set>
                                    <p:animEffect transition="in" filter="wipe(left)">
                                      <p:cBhvr>
                                        <p:cTn id="46" dur="1000"/>
                                        <p:tgtEl>
                                          <p:spTgt spid="114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19" grpId="0"/>
      <p:bldP spid="11420" grpId="0"/>
      <p:bldP spid="114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2687638" y="161925"/>
            <a:ext cx="199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solidFill>
                  <a:srgbClr val="0000FF"/>
                </a:solidFill>
                <a:latin typeface="Times New Roman" panose="02020603050405020304" pitchFamily="18" charset="0"/>
                <a:cs typeface="Times New Roman" panose="02020603050405020304" pitchFamily="18" charset="0"/>
              </a:rPr>
              <a:t>Wave propagation</a:t>
            </a:r>
          </a:p>
        </p:txBody>
      </p:sp>
      <p:pic>
        <p:nvPicPr>
          <p:cNvPr id="32771" name="Picture 127" descr="TP_tmp"/>
          <p:cNvPicPr>
            <a:picLocks noChangeAspect="1" noChangeArrowheads="1"/>
          </p:cNvPicPr>
          <p:nvPr>
            <p:custDataLst>
              <p:tags r:id="rId2"/>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965200" y="709613"/>
            <a:ext cx="4368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2772" name="Text Box 156"/>
          <p:cNvSpPr txBox="1">
            <a:spLocks noChangeArrowheads="1"/>
          </p:cNvSpPr>
          <p:nvPr/>
        </p:nvSpPr>
        <p:spPr bwMode="auto">
          <a:xfrm>
            <a:off x="5805488" y="668338"/>
            <a:ext cx="3035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What if the receiver is moving:</a:t>
            </a:r>
          </a:p>
        </p:txBody>
      </p:sp>
      <p:pic>
        <p:nvPicPr>
          <p:cNvPr id="32773" name="Picture 157" descr="TP_tmp"/>
          <p:cNvPicPr>
            <a:picLocks noChangeAspect="1" noChangeArrowheads="1"/>
          </p:cNvPicPr>
          <p:nvPr>
            <p:custDataLst>
              <p:tags r:id="rId3"/>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6619875" y="1082675"/>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4" name="Picture 158" descr="TP_tmp"/>
          <p:cNvPicPr>
            <a:picLocks noChangeAspect="1" noChangeArrowheads="1"/>
          </p:cNvPicPr>
          <p:nvPr>
            <p:custDataLst>
              <p:tags r:id="rId4"/>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779463" y="1196975"/>
            <a:ext cx="4495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2775" name="Picture 159" descr="TP_tmp"/>
          <p:cNvPicPr>
            <a:picLocks noChangeAspect="1" noChangeArrowheads="1"/>
          </p:cNvPicPr>
          <p:nvPr>
            <p:custDataLst>
              <p:tags r:id="rId5"/>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5876925" y="1681163"/>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6" name="Text Box 160"/>
          <p:cNvSpPr txBox="1">
            <a:spLocks noChangeArrowheads="1"/>
          </p:cNvSpPr>
          <p:nvPr/>
        </p:nvSpPr>
        <p:spPr bwMode="auto">
          <a:xfrm>
            <a:off x="6203950" y="212725"/>
            <a:ext cx="147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solidFill>
                  <a:srgbClr val="0000FF"/>
                </a:solidFill>
                <a:latin typeface="Times New Roman" panose="02020603050405020304" pitchFamily="18" charset="0"/>
                <a:cs typeface="Times New Roman" panose="02020603050405020304" pitchFamily="18" charset="0"/>
              </a:rPr>
              <a:t>Doppler shift</a:t>
            </a:r>
          </a:p>
        </p:txBody>
      </p:sp>
      <p:sp>
        <p:nvSpPr>
          <p:cNvPr id="32777" name="Arc 161"/>
          <p:cNvSpPr>
            <a:spLocks/>
          </p:cNvSpPr>
          <p:nvPr/>
        </p:nvSpPr>
        <p:spPr bwMode="auto">
          <a:xfrm flipH="1" flipV="1">
            <a:off x="4435475" y="1503363"/>
            <a:ext cx="1157288" cy="284162"/>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lnTo>
                  <a:pt x="0" y="0"/>
                </a:lnTo>
                <a:close/>
              </a:path>
            </a:pathLst>
          </a:custGeom>
          <a:noFill/>
          <a:ln w="15875">
            <a:solidFill>
              <a:schemeClr val="tx1"/>
            </a:solidFill>
            <a:round/>
            <a:headEnd type="stealth" w="lg" len="lg"/>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2" name="TextBox 161"/>
          <p:cNvSpPr txBox="1">
            <a:spLocks noChangeArrowheads="1"/>
          </p:cNvSpPr>
          <p:nvPr/>
        </p:nvSpPr>
        <p:spPr bwMode="auto">
          <a:xfrm flipH="1">
            <a:off x="1508125" y="2157413"/>
            <a:ext cx="93916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a:t>
            </a:r>
            <a:r>
              <a:rPr lang="en-US" altLang="en-US" sz="1600" b="1">
                <a:latin typeface="Times New Roman" panose="02020603050405020304" pitchFamily="18" charset="0"/>
                <a:cs typeface="Times New Roman" panose="02020603050405020304" pitchFamily="18" charset="0"/>
              </a:rPr>
              <a:t>Über das farbige Licht der Doppelsterne und einiger anderer Gestirne des Himmels</a:t>
            </a:r>
            <a:r>
              <a:rPr lang="en-US" altLang="en-US" sz="1600">
                <a:latin typeface="Times New Roman" panose="02020603050405020304" pitchFamily="18" charset="0"/>
                <a:cs typeface="Times New Roman" panose="02020603050405020304" pitchFamily="18" charset="0"/>
              </a:rPr>
              <a:t>"</a:t>
            </a:r>
          </a:p>
        </p:txBody>
      </p:sp>
      <p:sp>
        <p:nvSpPr>
          <p:cNvPr id="32779" name="TextBox 1"/>
          <p:cNvSpPr txBox="1">
            <a:spLocks noChangeArrowheads="1"/>
          </p:cNvSpPr>
          <p:nvPr/>
        </p:nvSpPr>
        <p:spPr bwMode="auto">
          <a:xfrm>
            <a:off x="1609725" y="2847975"/>
            <a:ext cx="1593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1842 – 14 pages!</a:t>
            </a:r>
          </a:p>
        </p:txBody>
      </p:sp>
      <p:graphicFrame>
        <p:nvGraphicFramePr>
          <p:cNvPr id="32780" name="Object 3"/>
          <p:cNvGraphicFramePr>
            <a:graphicFrameLocks noChangeAspect="1"/>
          </p:cNvGraphicFramePr>
          <p:nvPr/>
        </p:nvGraphicFramePr>
        <p:xfrm>
          <a:off x="885825" y="3729038"/>
          <a:ext cx="10394950" cy="2903537"/>
        </p:xfrm>
        <a:graphic>
          <a:graphicData uri="http://schemas.openxmlformats.org/presentationml/2006/ole">
            <mc:AlternateContent xmlns:mc="http://schemas.openxmlformats.org/markup-compatibility/2006">
              <mc:Choice xmlns:v="urn:schemas-microsoft-com:vml" Requires="v">
                <p:oleObj spid="_x0000_s34841" name="Acrobat Document" r:id="rId11" imgW="5114722" imgH="1428356" progId="Acrobat.Document.DC">
                  <p:embed/>
                </p:oleObj>
              </mc:Choice>
              <mc:Fallback>
                <p:oleObj name="Acrobat Document" r:id="rId11" imgW="5114722" imgH="1428356" progId="Acrobat.Document.DC">
                  <p:embed/>
                  <p:pic>
                    <p:nvPicPr>
                      <p:cNvPr id="32780" name="Object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5825" y="3729038"/>
                        <a:ext cx="10394950" cy="290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1908003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2"/>
                                        </p:tgtEl>
                                        <p:attrNameLst>
                                          <p:attrName>style.visibility</p:attrName>
                                        </p:attrNameLst>
                                      </p:cBhvr>
                                      <p:to>
                                        <p:strVal val="visible"/>
                                      </p:to>
                                    </p:set>
                                    <p:animEffect transition="in" filter="wipe(left)">
                                      <p:cBhvr>
                                        <p:cTn id="7" dur="50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4" name="Object 1"/>
          <p:cNvGraphicFramePr>
            <a:graphicFrameLocks noChangeAspect="1"/>
          </p:cNvGraphicFramePr>
          <p:nvPr/>
        </p:nvGraphicFramePr>
        <p:xfrm>
          <a:off x="3284538" y="1819275"/>
          <a:ext cx="5419725" cy="3371850"/>
        </p:xfrm>
        <a:graphic>
          <a:graphicData uri="http://schemas.openxmlformats.org/presentationml/2006/ole">
            <mc:AlternateContent xmlns:mc="http://schemas.openxmlformats.org/markup-compatibility/2006">
              <mc:Choice xmlns:v="urn:schemas-microsoft-com:vml" Requires="v">
                <p:oleObj spid="_x0000_s35865" name="Acrobat Document" r:id="rId9" imgW="2495217" imgH="1552509" progId="Acrobat.Document.DC">
                  <p:embed/>
                </p:oleObj>
              </mc:Choice>
              <mc:Fallback>
                <p:oleObj name="Acrobat Document" r:id="rId9" imgW="2495217" imgH="1552509" progId="Acrobat.Document.DC">
                  <p:embed/>
                  <p:pic>
                    <p:nvPicPr>
                      <p:cNvPr id="33794" name="Object 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84538" y="1819275"/>
                        <a:ext cx="5419725"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5" name="TextBox 2"/>
          <p:cNvSpPr txBox="1">
            <a:spLocks noChangeArrowheads="1"/>
          </p:cNvSpPr>
          <p:nvPr/>
        </p:nvSpPr>
        <p:spPr bwMode="auto">
          <a:xfrm flipH="1">
            <a:off x="4546600" y="361950"/>
            <a:ext cx="31448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The Doppler derivation of Doppler</a:t>
            </a:r>
          </a:p>
        </p:txBody>
      </p:sp>
      <p:sp>
        <p:nvSpPr>
          <p:cNvPr id="33796" name="TextBox 3"/>
          <p:cNvSpPr txBox="1">
            <a:spLocks noChangeArrowheads="1"/>
          </p:cNvSpPr>
          <p:nvPr/>
        </p:nvSpPr>
        <p:spPr bwMode="auto">
          <a:xfrm flipH="1">
            <a:off x="1401763" y="752475"/>
            <a:ext cx="31448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Notations!!!</a:t>
            </a:r>
          </a:p>
        </p:txBody>
      </p:sp>
      <p:pic>
        <p:nvPicPr>
          <p:cNvPr id="8" name="Picture 7" descr="\documentclass{article}\pagestyle{empty}&#10;\begin{document}&#10;$\nu_{ds} =  (1 - \frac{v}{c})  \nu$ &#10;\end{document}&#10;" title="IguanaTex Bitmap Display"/>
          <p:cNvPicPr>
            <a:picLocks noChangeAspect="1"/>
          </p:cNvPicPr>
          <p:nvPr>
            <p:custDataLst>
              <p:tags r:id="rId2"/>
            </p:custDataLst>
          </p:nvPr>
        </p:nvPicPr>
        <p:blipFill>
          <a:blip r:embed="rId11"/>
          <a:stretch>
            <a:fillRect/>
          </a:stretch>
        </p:blipFill>
        <p:spPr>
          <a:xfrm>
            <a:off x="2590800" y="1395413"/>
            <a:ext cx="1597025" cy="279400"/>
          </a:xfrm>
          <a:prstGeom prst="rect">
            <a:avLst/>
          </a:prstGeom>
          <a:solidFill>
            <a:srgbClr val="FFFFFF"/>
          </a:solidFill>
          <a:ln>
            <a:noFill/>
          </a:ln>
          <a:effectLst/>
        </p:spPr>
      </p:pic>
      <p:pic>
        <p:nvPicPr>
          <p:cNvPr id="10" name="Picture 9" descr="\documentclass{article}\pagestyle{empty}&#10;\begin{document}&#10;$\lambda\nu_{ds} =  (1 - \frac{v}{c})  c$ &#10;\end{document}&#10;" title="IguanaTex Bitmap Display"/>
          <p:cNvPicPr>
            <a:picLocks noChangeAspect="1"/>
          </p:cNvPicPr>
          <p:nvPr>
            <p:custDataLst>
              <p:tags r:id="rId3"/>
            </p:custDataLst>
          </p:nvPr>
        </p:nvPicPr>
        <p:blipFill>
          <a:blip r:embed="rId12"/>
          <a:stretch>
            <a:fillRect/>
          </a:stretch>
        </p:blipFill>
        <p:spPr>
          <a:xfrm>
            <a:off x="1962150" y="3608388"/>
            <a:ext cx="1722438" cy="279400"/>
          </a:xfrm>
          <a:prstGeom prst="rect">
            <a:avLst/>
          </a:prstGeom>
          <a:solidFill>
            <a:srgbClr val="FFFFFF"/>
          </a:solidFill>
          <a:ln>
            <a:noFill/>
          </a:ln>
          <a:effectLst/>
        </p:spPr>
      </p:pic>
      <p:pic>
        <p:nvPicPr>
          <p:cNvPr id="12" name="Picture 11" descr="\documentclass{article}\pagestyle{empty}&#10;\begin{document}&#10;$\lambda\nu_{ds} =  (1 - \frac{v}{\ell}\frac{\ell}{c})  c$ &#10;\end{document}&#10;" title="IguanaTex Bitmap Display"/>
          <p:cNvPicPr>
            <a:picLocks noChangeAspect="1"/>
          </p:cNvPicPr>
          <p:nvPr>
            <p:custDataLst>
              <p:tags r:id="rId4"/>
            </p:custDataLst>
          </p:nvPr>
        </p:nvPicPr>
        <p:blipFill>
          <a:blip r:embed="rId13"/>
          <a:stretch>
            <a:fillRect/>
          </a:stretch>
        </p:blipFill>
        <p:spPr>
          <a:xfrm>
            <a:off x="4819650" y="3517900"/>
            <a:ext cx="1873250" cy="314325"/>
          </a:xfrm>
          <a:prstGeom prst="rect">
            <a:avLst/>
          </a:prstGeom>
          <a:solidFill>
            <a:srgbClr val="FFFFFF"/>
          </a:solidFill>
          <a:ln>
            <a:noFill/>
          </a:ln>
          <a:effectLst/>
        </p:spPr>
      </p:pic>
      <p:pic>
        <p:nvPicPr>
          <p:cNvPr id="15" name="Picture 14" descr="\documentclass{article}\pagestyle{empty}&#10;\begin{document}&#10;$\lambda\nu_{ds} =  (1 - \frac{T}{t_{obs}})  c$ &#10;\end{document}&#10;" title="IguanaTex Bitmap Display"/>
          <p:cNvPicPr>
            <a:picLocks noChangeAspect="1"/>
          </p:cNvPicPr>
          <p:nvPr>
            <p:custDataLst>
              <p:tags r:id="rId5"/>
            </p:custDataLst>
          </p:nvPr>
        </p:nvPicPr>
        <p:blipFill>
          <a:blip r:embed="rId14"/>
          <a:stretch>
            <a:fillRect/>
          </a:stretch>
        </p:blipFill>
        <p:spPr>
          <a:xfrm>
            <a:off x="1524000" y="5526088"/>
            <a:ext cx="4008438" cy="688975"/>
          </a:xfrm>
          <a:prstGeom prst="rect">
            <a:avLst/>
          </a:prstGeom>
          <a:solidFill>
            <a:srgbClr val="FFFFFF"/>
          </a:solidFill>
          <a:ln>
            <a:noFill/>
          </a:ln>
          <a:effectLst/>
        </p:spPr>
      </p:pic>
      <p:sp>
        <p:nvSpPr>
          <p:cNvPr id="33801" name="TextBox 15"/>
          <p:cNvSpPr txBox="1">
            <a:spLocks noChangeArrowheads="1"/>
          </p:cNvSpPr>
          <p:nvPr/>
        </p:nvSpPr>
        <p:spPr bwMode="auto">
          <a:xfrm>
            <a:off x="8039100" y="4648200"/>
            <a:ext cx="3086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 = time needed to move by a wavelength</a:t>
            </a:r>
          </a:p>
        </p:txBody>
      </p:sp>
      <p:pic>
        <p:nvPicPr>
          <p:cNvPr id="18" name="Picture 17" descr="\documentclass{article}\pagestyle{empty}&#10;\begin{document}&#10;$t_{obs}$ &#10;\end{document}&#10;" title="IguanaTex Bitmap Display"/>
          <p:cNvPicPr>
            <a:picLocks noChangeAspect="1"/>
          </p:cNvPicPr>
          <p:nvPr>
            <p:custDataLst>
              <p:tags r:id="rId6"/>
            </p:custDataLst>
          </p:nvPr>
        </p:nvPicPr>
        <p:blipFill>
          <a:blip r:embed="rId15"/>
          <a:stretch>
            <a:fillRect/>
          </a:stretch>
        </p:blipFill>
        <p:spPr>
          <a:xfrm>
            <a:off x="7756525" y="5438775"/>
            <a:ext cx="550863" cy="306388"/>
          </a:xfrm>
          <a:prstGeom prst="rect">
            <a:avLst/>
          </a:prstGeom>
          <a:solidFill>
            <a:srgbClr val="FFFFFF"/>
          </a:solidFill>
          <a:ln>
            <a:noFill/>
          </a:ln>
          <a:effectLst/>
        </p:spPr>
      </p:pic>
      <p:pic>
        <p:nvPicPr>
          <p:cNvPr id="20" name="Picture 19" descr="\documentclass{article}\pagestyle{empty}&#10;\begin{document}&#10;$T$ &#10;\end{document}&#10;" title="IguanaTex Bitmap Display"/>
          <p:cNvPicPr>
            <a:picLocks noChangeAspect="1"/>
          </p:cNvPicPr>
          <p:nvPr>
            <p:custDataLst>
              <p:tags r:id="rId7"/>
            </p:custDataLst>
          </p:nvPr>
        </p:nvPicPr>
        <p:blipFill>
          <a:blip r:embed="rId16"/>
          <a:stretch>
            <a:fillRect/>
          </a:stretch>
        </p:blipFill>
        <p:spPr>
          <a:xfrm>
            <a:off x="7943850" y="4648200"/>
            <a:ext cx="266700" cy="261938"/>
          </a:xfrm>
          <a:prstGeom prst="rect">
            <a:avLst/>
          </a:prstGeom>
          <a:solidFill>
            <a:srgbClr val="FFFFFF"/>
          </a:solidFill>
          <a:ln>
            <a:noFill/>
          </a:ln>
          <a:effectLst/>
        </p:spPr>
      </p:pic>
      <p:sp>
        <p:nvSpPr>
          <p:cNvPr id="33804" name="TextBox 20"/>
          <p:cNvSpPr txBox="1">
            <a:spLocks noChangeArrowheads="1"/>
          </p:cNvSpPr>
          <p:nvPr/>
        </p:nvSpPr>
        <p:spPr bwMode="auto">
          <a:xfrm>
            <a:off x="8458200" y="5384800"/>
            <a:ext cx="17716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time for the observer to move by a wavelength</a:t>
            </a:r>
          </a:p>
        </p:txBody>
      </p:sp>
      <p:sp>
        <p:nvSpPr>
          <p:cNvPr id="33805" name="Freeform 15"/>
          <p:cNvSpPr>
            <a:spLocks/>
          </p:cNvSpPr>
          <p:nvPr/>
        </p:nvSpPr>
        <p:spPr bwMode="auto">
          <a:xfrm>
            <a:off x="6540500" y="3017838"/>
            <a:ext cx="1903413" cy="1414462"/>
          </a:xfrm>
          <a:custGeom>
            <a:avLst/>
            <a:gdLst>
              <a:gd name="T0" fmla="*/ 2147483646 w 1199"/>
              <a:gd name="T1" fmla="*/ 2147483646 h 891"/>
              <a:gd name="T2" fmla="*/ 2147483646 w 1199"/>
              <a:gd name="T3" fmla="*/ 2147483646 h 891"/>
              <a:gd name="T4" fmla="*/ 2147483646 w 1199"/>
              <a:gd name="T5" fmla="*/ 2147483646 h 891"/>
              <a:gd name="T6" fmla="*/ 2147483646 w 1199"/>
              <a:gd name="T7" fmla="*/ 2147483646 h 891"/>
              <a:gd name="T8" fmla="*/ 0 w 1199"/>
              <a:gd name="T9" fmla="*/ 2147483646 h 8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99" h="891">
                <a:moveTo>
                  <a:pt x="1136" y="891"/>
                </a:moveTo>
                <a:cubicBezTo>
                  <a:pt x="1167" y="739"/>
                  <a:pt x="1199" y="588"/>
                  <a:pt x="1128" y="451"/>
                </a:cubicBezTo>
                <a:cubicBezTo>
                  <a:pt x="1057" y="314"/>
                  <a:pt x="832" y="134"/>
                  <a:pt x="712" y="67"/>
                </a:cubicBezTo>
                <a:cubicBezTo>
                  <a:pt x="592" y="0"/>
                  <a:pt x="527" y="18"/>
                  <a:pt x="408" y="51"/>
                </a:cubicBezTo>
                <a:cubicBezTo>
                  <a:pt x="289" y="84"/>
                  <a:pt x="144" y="175"/>
                  <a:pt x="0" y="267"/>
                </a:cubicBezTo>
              </a:path>
            </a:pathLst>
          </a:custGeom>
          <a:noFill/>
          <a:ln w="9525">
            <a:solidFill>
              <a:schemeClr val="tx1"/>
            </a:solidFill>
            <a:round/>
            <a:headEn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06" name="Freeform 16"/>
          <p:cNvSpPr>
            <a:spLocks/>
          </p:cNvSpPr>
          <p:nvPr/>
        </p:nvSpPr>
        <p:spPr bwMode="auto">
          <a:xfrm>
            <a:off x="4724400" y="5715000"/>
            <a:ext cx="2971800" cy="960438"/>
          </a:xfrm>
          <a:custGeom>
            <a:avLst/>
            <a:gdLst>
              <a:gd name="T0" fmla="*/ 2147483646 w 1872"/>
              <a:gd name="T1" fmla="*/ 0 h 605"/>
              <a:gd name="T2" fmla="*/ 2147483646 w 1872"/>
              <a:gd name="T3" fmla="*/ 2147483646 h 605"/>
              <a:gd name="T4" fmla="*/ 0 w 1872"/>
              <a:gd name="T5" fmla="*/ 2147483646 h 605"/>
              <a:gd name="T6" fmla="*/ 0 60000 65536"/>
              <a:gd name="T7" fmla="*/ 0 60000 65536"/>
              <a:gd name="T8" fmla="*/ 0 60000 65536"/>
            </a:gdLst>
            <a:ahLst/>
            <a:cxnLst>
              <a:cxn ang="T6">
                <a:pos x="T0" y="T1"/>
              </a:cxn>
              <a:cxn ang="T7">
                <a:pos x="T2" y="T3"/>
              </a:cxn>
              <a:cxn ang="T8">
                <a:pos x="T4" y="T5"/>
              </a:cxn>
            </a:cxnLst>
            <a:rect l="0" t="0" r="r" b="b"/>
            <a:pathLst>
              <a:path w="1872" h="605">
                <a:moveTo>
                  <a:pt x="1872" y="0"/>
                </a:moveTo>
                <a:cubicBezTo>
                  <a:pt x="1316" y="225"/>
                  <a:pt x="760" y="451"/>
                  <a:pt x="448" y="528"/>
                </a:cubicBezTo>
                <a:cubicBezTo>
                  <a:pt x="136" y="605"/>
                  <a:pt x="75" y="475"/>
                  <a:pt x="0" y="464"/>
                </a:cubicBezTo>
              </a:path>
            </a:pathLst>
          </a:custGeom>
          <a:noFill/>
          <a:ln w="9525">
            <a:solidFill>
              <a:schemeClr val="tx1"/>
            </a:solidFill>
            <a:round/>
            <a:headEn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807" name="Arc 18"/>
          <p:cNvSpPr>
            <a:spLocks/>
          </p:cNvSpPr>
          <p:nvPr/>
        </p:nvSpPr>
        <p:spPr bwMode="auto">
          <a:xfrm flipH="1" flipV="1">
            <a:off x="6311900" y="5130800"/>
            <a:ext cx="965200" cy="444500"/>
          </a:xfrm>
          <a:custGeom>
            <a:avLst/>
            <a:gdLst>
              <a:gd name="T0" fmla="*/ 0 w 21600"/>
              <a:gd name="T1" fmla="*/ 0 h 21600"/>
              <a:gd name="T2" fmla="*/ 1927278338 w 21600"/>
              <a:gd name="T3" fmla="*/ 188238218 h 21600"/>
              <a:gd name="T4" fmla="*/ 0 w 21600"/>
              <a:gd name="T5" fmla="*/ 188238218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lnTo>
                  <a:pt x="0" y="0"/>
                </a:lnTo>
                <a:close/>
              </a:path>
            </a:pathLst>
          </a:custGeom>
          <a:noFill/>
          <a:ln w="19050">
            <a:solidFill>
              <a:srgbClr val="0000FF"/>
            </a:solidFill>
            <a:round/>
            <a:headEn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808" name="Arc 19"/>
          <p:cNvSpPr>
            <a:spLocks/>
          </p:cNvSpPr>
          <p:nvPr/>
        </p:nvSpPr>
        <p:spPr bwMode="auto">
          <a:xfrm>
            <a:off x="6469063" y="4000500"/>
            <a:ext cx="1595437" cy="520700"/>
          </a:xfrm>
          <a:custGeom>
            <a:avLst/>
            <a:gdLst>
              <a:gd name="T0" fmla="*/ 0 w 40508"/>
              <a:gd name="T1" fmla="*/ 156310307 h 21600"/>
              <a:gd name="T2" fmla="*/ 2147483646 w 40508"/>
              <a:gd name="T3" fmla="*/ 302590462 h 21600"/>
              <a:gd name="T4" fmla="*/ 1155212773 w 40508"/>
              <a:gd name="T5" fmla="*/ 302590462 h 21600"/>
              <a:gd name="T6" fmla="*/ 0 60000 65536"/>
              <a:gd name="T7" fmla="*/ 0 60000 65536"/>
              <a:gd name="T8" fmla="*/ 0 60000 65536"/>
            </a:gdLst>
            <a:ahLst/>
            <a:cxnLst>
              <a:cxn ang="T6">
                <a:pos x="T0" y="T1"/>
              </a:cxn>
              <a:cxn ang="T7">
                <a:pos x="T2" y="T3"/>
              </a:cxn>
              <a:cxn ang="T8">
                <a:pos x="T4" y="T5"/>
              </a:cxn>
            </a:cxnLst>
            <a:rect l="0" t="0" r="r" b="b"/>
            <a:pathLst>
              <a:path w="40508" h="21600" fill="none" extrusionOk="0">
                <a:moveTo>
                  <a:pt x="-1" y="11157"/>
                </a:moveTo>
                <a:cubicBezTo>
                  <a:pt x="3801" y="4273"/>
                  <a:pt x="11044" y="0"/>
                  <a:pt x="18908" y="0"/>
                </a:cubicBezTo>
                <a:cubicBezTo>
                  <a:pt x="30837" y="0"/>
                  <a:pt x="40508" y="9670"/>
                  <a:pt x="40508" y="21600"/>
                </a:cubicBezTo>
              </a:path>
              <a:path w="40508" h="21600" stroke="0" extrusionOk="0">
                <a:moveTo>
                  <a:pt x="-1" y="11157"/>
                </a:moveTo>
                <a:cubicBezTo>
                  <a:pt x="3801" y="4273"/>
                  <a:pt x="11044" y="0"/>
                  <a:pt x="18908" y="0"/>
                </a:cubicBezTo>
                <a:cubicBezTo>
                  <a:pt x="30837" y="0"/>
                  <a:pt x="40508" y="9670"/>
                  <a:pt x="40508" y="21600"/>
                </a:cubicBezTo>
                <a:lnTo>
                  <a:pt x="18908" y="21600"/>
                </a:lnTo>
                <a:lnTo>
                  <a:pt x="-1" y="11157"/>
                </a:lnTo>
                <a:close/>
              </a:path>
            </a:pathLst>
          </a:custGeom>
          <a:noFill/>
          <a:ln w="19050">
            <a:solidFill>
              <a:srgbClr val="0000FF"/>
            </a:solidFill>
            <a:round/>
            <a:headEnd type="stealth" w="lg" len="lg"/>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2283255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6548733" y="25073"/>
            <a:ext cx="1954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b="1" dirty="0">
                <a:solidFill>
                  <a:srgbClr val="0000CC"/>
                </a:solidFill>
                <a:latin typeface="Times New Roman" panose="02020603050405020304" pitchFamily="18" charset="0"/>
                <a:cs typeface="Times New Roman" panose="02020603050405020304" pitchFamily="18" charset="0"/>
              </a:rPr>
              <a:t>Doppler Shift</a:t>
            </a:r>
          </a:p>
        </p:txBody>
      </p:sp>
      <p:grpSp>
        <p:nvGrpSpPr>
          <p:cNvPr id="9219" name="Group 3"/>
          <p:cNvGrpSpPr>
            <a:grpSpLocks/>
          </p:cNvGrpSpPr>
          <p:nvPr/>
        </p:nvGrpSpPr>
        <p:grpSpPr bwMode="auto">
          <a:xfrm>
            <a:off x="-2419350" y="1371600"/>
            <a:ext cx="8686800" cy="609600"/>
            <a:chOff x="912" y="1632"/>
            <a:chExt cx="4930" cy="175"/>
          </a:xfrm>
        </p:grpSpPr>
        <p:grpSp>
          <p:nvGrpSpPr>
            <p:cNvPr id="34901" name="Group 4"/>
            <p:cNvGrpSpPr>
              <a:grpSpLocks/>
            </p:cNvGrpSpPr>
            <p:nvPr/>
          </p:nvGrpSpPr>
          <p:grpSpPr bwMode="auto">
            <a:xfrm>
              <a:off x="2880" y="1632"/>
              <a:ext cx="2962" cy="175"/>
              <a:chOff x="952" y="3045"/>
              <a:chExt cx="2212" cy="513"/>
            </a:xfrm>
          </p:grpSpPr>
          <p:grpSp>
            <p:nvGrpSpPr>
              <p:cNvPr id="34908" name="Group 5"/>
              <p:cNvGrpSpPr>
                <a:grpSpLocks/>
              </p:cNvGrpSpPr>
              <p:nvPr/>
            </p:nvGrpSpPr>
            <p:grpSpPr bwMode="auto">
              <a:xfrm>
                <a:off x="952" y="3045"/>
                <a:ext cx="736" cy="513"/>
                <a:chOff x="2920" y="3807"/>
                <a:chExt cx="736" cy="513"/>
              </a:xfrm>
            </p:grpSpPr>
            <p:sp>
              <p:nvSpPr>
                <p:cNvPr id="34915" name="Freeform 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916" name="Freeform 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909" name="Group 8"/>
              <p:cNvGrpSpPr>
                <a:grpSpLocks/>
              </p:cNvGrpSpPr>
              <p:nvPr/>
            </p:nvGrpSpPr>
            <p:grpSpPr bwMode="auto">
              <a:xfrm>
                <a:off x="2428" y="3045"/>
                <a:ext cx="736" cy="513"/>
                <a:chOff x="2920" y="3807"/>
                <a:chExt cx="736" cy="513"/>
              </a:xfrm>
            </p:grpSpPr>
            <p:sp>
              <p:nvSpPr>
                <p:cNvPr id="34913" name="Freeform 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914" name="Freeform 1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910" name="Group 11"/>
              <p:cNvGrpSpPr>
                <a:grpSpLocks/>
              </p:cNvGrpSpPr>
              <p:nvPr/>
            </p:nvGrpSpPr>
            <p:grpSpPr bwMode="auto">
              <a:xfrm>
                <a:off x="1685" y="3045"/>
                <a:ext cx="736" cy="513"/>
                <a:chOff x="2920" y="3807"/>
                <a:chExt cx="736" cy="513"/>
              </a:xfrm>
            </p:grpSpPr>
            <p:sp>
              <p:nvSpPr>
                <p:cNvPr id="34911" name="Freeform 12"/>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912" name="Freeform 13"/>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4902" name="Group 14"/>
            <p:cNvGrpSpPr>
              <a:grpSpLocks/>
            </p:cNvGrpSpPr>
            <p:nvPr/>
          </p:nvGrpSpPr>
          <p:grpSpPr bwMode="auto">
            <a:xfrm>
              <a:off x="1906" y="1632"/>
              <a:ext cx="986" cy="175"/>
              <a:chOff x="2920" y="3807"/>
              <a:chExt cx="736" cy="513"/>
            </a:xfrm>
          </p:grpSpPr>
          <p:sp>
            <p:nvSpPr>
              <p:cNvPr id="34906" name="Freeform 15"/>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907" name="Freeform 16"/>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903" name="Group 17"/>
            <p:cNvGrpSpPr>
              <a:grpSpLocks/>
            </p:cNvGrpSpPr>
            <p:nvPr/>
          </p:nvGrpSpPr>
          <p:grpSpPr bwMode="auto">
            <a:xfrm>
              <a:off x="912" y="1632"/>
              <a:ext cx="985" cy="175"/>
              <a:chOff x="2920" y="3807"/>
              <a:chExt cx="736" cy="513"/>
            </a:xfrm>
          </p:grpSpPr>
          <p:sp>
            <p:nvSpPr>
              <p:cNvPr id="34904" name="Freeform 18"/>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905" name="Freeform 19"/>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9236" name="Group 20"/>
          <p:cNvGrpSpPr>
            <a:grpSpLocks/>
          </p:cNvGrpSpPr>
          <p:nvPr/>
        </p:nvGrpSpPr>
        <p:grpSpPr bwMode="auto">
          <a:xfrm>
            <a:off x="6081713" y="1222375"/>
            <a:ext cx="962025" cy="1054100"/>
            <a:chOff x="2250" y="1232"/>
            <a:chExt cx="825" cy="904"/>
          </a:xfrm>
        </p:grpSpPr>
        <p:sp>
          <p:nvSpPr>
            <p:cNvPr id="34889" name="Freeform 2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0" name="Freeform 2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1" name="Freeform 2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2" name="Freeform 2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3" name="Freeform 2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4" name="Freeform 2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5"/>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5" name="Freeform 2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5"/>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6" name="Arc 2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97" name="Arc 2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98" name="Freeform 3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99" name="Oval 3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34900" name="Freeform 3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249" name="Group 33"/>
          <p:cNvGrpSpPr>
            <a:grpSpLocks/>
          </p:cNvGrpSpPr>
          <p:nvPr/>
        </p:nvGrpSpPr>
        <p:grpSpPr bwMode="auto">
          <a:xfrm>
            <a:off x="-3028950" y="2819400"/>
            <a:ext cx="8686800" cy="609600"/>
            <a:chOff x="912" y="1632"/>
            <a:chExt cx="4930" cy="175"/>
          </a:xfrm>
        </p:grpSpPr>
        <p:grpSp>
          <p:nvGrpSpPr>
            <p:cNvPr id="34873" name="Group 34"/>
            <p:cNvGrpSpPr>
              <a:grpSpLocks/>
            </p:cNvGrpSpPr>
            <p:nvPr/>
          </p:nvGrpSpPr>
          <p:grpSpPr bwMode="auto">
            <a:xfrm>
              <a:off x="2880" y="1632"/>
              <a:ext cx="2962" cy="175"/>
              <a:chOff x="952" y="3045"/>
              <a:chExt cx="2212" cy="513"/>
            </a:xfrm>
          </p:grpSpPr>
          <p:grpSp>
            <p:nvGrpSpPr>
              <p:cNvPr id="34880" name="Group 35"/>
              <p:cNvGrpSpPr>
                <a:grpSpLocks/>
              </p:cNvGrpSpPr>
              <p:nvPr/>
            </p:nvGrpSpPr>
            <p:grpSpPr bwMode="auto">
              <a:xfrm>
                <a:off x="952" y="3045"/>
                <a:ext cx="736" cy="513"/>
                <a:chOff x="2920" y="3807"/>
                <a:chExt cx="736" cy="513"/>
              </a:xfrm>
            </p:grpSpPr>
            <p:sp>
              <p:nvSpPr>
                <p:cNvPr id="34887" name="Freeform 3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88" name="Freeform 3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881" name="Group 38"/>
              <p:cNvGrpSpPr>
                <a:grpSpLocks/>
              </p:cNvGrpSpPr>
              <p:nvPr/>
            </p:nvGrpSpPr>
            <p:grpSpPr bwMode="auto">
              <a:xfrm>
                <a:off x="2428" y="3045"/>
                <a:ext cx="736" cy="513"/>
                <a:chOff x="2920" y="3807"/>
                <a:chExt cx="736" cy="513"/>
              </a:xfrm>
            </p:grpSpPr>
            <p:sp>
              <p:nvSpPr>
                <p:cNvPr id="34885" name="Freeform 3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86" name="Freeform 4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882" name="Group 41"/>
              <p:cNvGrpSpPr>
                <a:grpSpLocks/>
              </p:cNvGrpSpPr>
              <p:nvPr/>
            </p:nvGrpSpPr>
            <p:grpSpPr bwMode="auto">
              <a:xfrm>
                <a:off x="1685" y="3045"/>
                <a:ext cx="736" cy="513"/>
                <a:chOff x="2920" y="3807"/>
                <a:chExt cx="736" cy="513"/>
              </a:xfrm>
            </p:grpSpPr>
            <p:sp>
              <p:nvSpPr>
                <p:cNvPr id="34883" name="Freeform 42"/>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84" name="Freeform 43"/>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4874" name="Group 44"/>
            <p:cNvGrpSpPr>
              <a:grpSpLocks/>
            </p:cNvGrpSpPr>
            <p:nvPr/>
          </p:nvGrpSpPr>
          <p:grpSpPr bwMode="auto">
            <a:xfrm>
              <a:off x="1906" y="1632"/>
              <a:ext cx="986" cy="175"/>
              <a:chOff x="2920" y="3807"/>
              <a:chExt cx="736" cy="513"/>
            </a:xfrm>
          </p:grpSpPr>
          <p:sp>
            <p:nvSpPr>
              <p:cNvPr id="34878" name="Freeform 45"/>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79" name="Freeform 46"/>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875" name="Group 47"/>
            <p:cNvGrpSpPr>
              <a:grpSpLocks/>
            </p:cNvGrpSpPr>
            <p:nvPr/>
          </p:nvGrpSpPr>
          <p:grpSpPr bwMode="auto">
            <a:xfrm>
              <a:off x="912" y="1632"/>
              <a:ext cx="985" cy="175"/>
              <a:chOff x="2920" y="3807"/>
              <a:chExt cx="736" cy="513"/>
            </a:xfrm>
          </p:grpSpPr>
          <p:sp>
            <p:nvSpPr>
              <p:cNvPr id="34876" name="Freeform 48"/>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77" name="Freeform 49"/>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9266" name="Group 50"/>
          <p:cNvGrpSpPr>
            <a:grpSpLocks/>
          </p:cNvGrpSpPr>
          <p:nvPr/>
        </p:nvGrpSpPr>
        <p:grpSpPr bwMode="auto">
          <a:xfrm rot="702361">
            <a:off x="1771650" y="2667000"/>
            <a:ext cx="962025" cy="1054100"/>
            <a:chOff x="2250" y="1232"/>
            <a:chExt cx="825" cy="904"/>
          </a:xfrm>
        </p:grpSpPr>
        <p:sp>
          <p:nvSpPr>
            <p:cNvPr id="34861" name="Freeform 5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2" name="Freeform 5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3" name="Freeform 5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4" name="Freeform 5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5" name="Freeform 5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6" name="Freeform 5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5"/>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7" name="Freeform 5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5"/>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68" name="Arc 5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69" name="Arc 5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70" name="Freeform 6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71" name="Oval 6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34872" name="Freeform 6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279" name="Group 63"/>
          <p:cNvGrpSpPr>
            <a:grpSpLocks/>
          </p:cNvGrpSpPr>
          <p:nvPr/>
        </p:nvGrpSpPr>
        <p:grpSpPr bwMode="auto">
          <a:xfrm>
            <a:off x="1314450" y="4648200"/>
            <a:ext cx="8686800" cy="609600"/>
            <a:chOff x="912" y="1632"/>
            <a:chExt cx="4930" cy="175"/>
          </a:xfrm>
        </p:grpSpPr>
        <p:grpSp>
          <p:nvGrpSpPr>
            <p:cNvPr id="34845" name="Group 64"/>
            <p:cNvGrpSpPr>
              <a:grpSpLocks/>
            </p:cNvGrpSpPr>
            <p:nvPr/>
          </p:nvGrpSpPr>
          <p:grpSpPr bwMode="auto">
            <a:xfrm>
              <a:off x="2880" y="1632"/>
              <a:ext cx="2962" cy="175"/>
              <a:chOff x="952" y="3045"/>
              <a:chExt cx="2212" cy="513"/>
            </a:xfrm>
          </p:grpSpPr>
          <p:grpSp>
            <p:nvGrpSpPr>
              <p:cNvPr id="34852" name="Group 65"/>
              <p:cNvGrpSpPr>
                <a:grpSpLocks/>
              </p:cNvGrpSpPr>
              <p:nvPr/>
            </p:nvGrpSpPr>
            <p:grpSpPr bwMode="auto">
              <a:xfrm>
                <a:off x="952" y="3045"/>
                <a:ext cx="736" cy="513"/>
                <a:chOff x="2920" y="3807"/>
                <a:chExt cx="736" cy="513"/>
              </a:xfrm>
            </p:grpSpPr>
            <p:sp>
              <p:nvSpPr>
                <p:cNvPr id="34859" name="Freeform 66"/>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60" name="Freeform 67"/>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853" name="Group 68"/>
              <p:cNvGrpSpPr>
                <a:grpSpLocks/>
              </p:cNvGrpSpPr>
              <p:nvPr/>
            </p:nvGrpSpPr>
            <p:grpSpPr bwMode="auto">
              <a:xfrm>
                <a:off x="2428" y="3045"/>
                <a:ext cx="736" cy="513"/>
                <a:chOff x="2920" y="3807"/>
                <a:chExt cx="736" cy="513"/>
              </a:xfrm>
            </p:grpSpPr>
            <p:sp>
              <p:nvSpPr>
                <p:cNvPr id="34857" name="Freeform 69"/>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58" name="Freeform 70"/>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854" name="Group 71"/>
              <p:cNvGrpSpPr>
                <a:grpSpLocks/>
              </p:cNvGrpSpPr>
              <p:nvPr/>
            </p:nvGrpSpPr>
            <p:grpSpPr bwMode="auto">
              <a:xfrm>
                <a:off x="1685" y="3045"/>
                <a:ext cx="736" cy="513"/>
                <a:chOff x="2920" y="3807"/>
                <a:chExt cx="736" cy="513"/>
              </a:xfrm>
            </p:grpSpPr>
            <p:sp>
              <p:nvSpPr>
                <p:cNvPr id="34855" name="Freeform 72"/>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56" name="Freeform 73"/>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34846" name="Group 74"/>
            <p:cNvGrpSpPr>
              <a:grpSpLocks/>
            </p:cNvGrpSpPr>
            <p:nvPr/>
          </p:nvGrpSpPr>
          <p:grpSpPr bwMode="auto">
            <a:xfrm>
              <a:off x="1906" y="1632"/>
              <a:ext cx="986" cy="175"/>
              <a:chOff x="2920" y="3807"/>
              <a:chExt cx="736" cy="513"/>
            </a:xfrm>
          </p:grpSpPr>
          <p:sp>
            <p:nvSpPr>
              <p:cNvPr id="34850" name="Freeform 75"/>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51" name="Freeform 76"/>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4847" name="Group 77"/>
            <p:cNvGrpSpPr>
              <a:grpSpLocks/>
            </p:cNvGrpSpPr>
            <p:nvPr/>
          </p:nvGrpSpPr>
          <p:grpSpPr bwMode="auto">
            <a:xfrm>
              <a:off x="912" y="1632"/>
              <a:ext cx="985" cy="175"/>
              <a:chOff x="2920" y="3807"/>
              <a:chExt cx="736" cy="513"/>
            </a:xfrm>
          </p:grpSpPr>
          <p:sp>
            <p:nvSpPr>
              <p:cNvPr id="34848" name="Freeform 78"/>
              <p:cNvSpPr>
                <a:spLocks/>
              </p:cNvSpPr>
              <p:nvPr/>
            </p:nvSpPr>
            <p:spPr bwMode="auto">
              <a:xfrm flipH="1">
                <a:off x="3282"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49" name="Freeform 79"/>
              <p:cNvSpPr>
                <a:spLocks/>
              </p:cNvSpPr>
              <p:nvPr/>
            </p:nvSpPr>
            <p:spPr bwMode="auto">
              <a:xfrm>
                <a:off x="2920" y="3807"/>
                <a:ext cx="374" cy="513"/>
              </a:xfrm>
              <a:custGeom>
                <a:avLst/>
                <a:gdLst>
                  <a:gd name="T0" fmla="*/ 0 w 357"/>
                  <a:gd name="T1" fmla="*/ 513 h 513"/>
                  <a:gd name="T2" fmla="*/ 87 w 357"/>
                  <a:gd name="T3" fmla="*/ 498 h 513"/>
                  <a:gd name="T4" fmla="*/ 177 w 357"/>
                  <a:gd name="T5" fmla="*/ 435 h 513"/>
                  <a:gd name="T6" fmla="*/ 249 w 357"/>
                  <a:gd name="T7" fmla="*/ 303 h 513"/>
                  <a:gd name="T8" fmla="*/ 299 w 357"/>
                  <a:gd name="T9" fmla="*/ 144 h 513"/>
                  <a:gd name="T10" fmla="*/ 339 w 357"/>
                  <a:gd name="T11" fmla="*/ 60 h 513"/>
                  <a:gd name="T12" fmla="*/ 366 w 357"/>
                  <a:gd name="T13" fmla="*/ 30 h 513"/>
                  <a:gd name="T14" fmla="*/ 414 w 357"/>
                  <a:gd name="T15" fmla="*/ 9 h 513"/>
                  <a:gd name="T16" fmla="*/ 460 w 357"/>
                  <a:gd name="T17" fmla="*/ 0 h 513"/>
                  <a:gd name="T18" fmla="*/ 497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9296" name="Group 80"/>
          <p:cNvGrpSpPr>
            <a:grpSpLocks/>
          </p:cNvGrpSpPr>
          <p:nvPr/>
        </p:nvGrpSpPr>
        <p:grpSpPr bwMode="auto">
          <a:xfrm rot="20897639" flipH="1">
            <a:off x="9391650" y="4343400"/>
            <a:ext cx="962025" cy="1054100"/>
            <a:chOff x="2250" y="1232"/>
            <a:chExt cx="825" cy="904"/>
          </a:xfrm>
        </p:grpSpPr>
        <p:sp>
          <p:nvSpPr>
            <p:cNvPr id="34833" name="Freeform 8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4" name="Freeform 8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5" name="Freeform 8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6" name="Freeform 8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7" name="Freeform 8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8" name="Freeform 8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5"/>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39" name="Freeform 8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5"/>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40" name="Arc 8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41" name="Arc 8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842" name="Freeform 9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43" name="Oval 9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34844" name="Freeform 9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4825" name="Text Box 93"/>
          <p:cNvSpPr txBox="1">
            <a:spLocks noChangeArrowheads="1"/>
          </p:cNvSpPr>
          <p:nvPr/>
        </p:nvSpPr>
        <p:spPr bwMode="auto">
          <a:xfrm>
            <a:off x="8677668" y="78324"/>
            <a:ext cx="3225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dirty="0">
                <a:latin typeface="Times New Roman" panose="02020603050405020304" pitchFamily="18" charset="0"/>
                <a:cs typeface="Times New Roman" panose="02020603050405020304" pitchFamily="18" charset="0"/>
              </a:rPr>
              <a:t>Wave propagating to the right</a:t>
            </a:r>
          </a:p>
        </p:txBody>
      </p:sp>
      <p:sp>
        <p:nvSpPr>
          <p:cNvPr id="9310" name="Line 94"/>
          <p:cNvSpPr>
            <a:spLocks noChangeShapeType="1"/>
          </p:cNvSpPr>
          <p:nvPr/>
        </p:nvSpPr>
        <p:spPr bwMode="auto">
          <a:xfrm>
            <a:off x="2609850" y="2438400"/>
            <a:ext cx="914400" cy="0"/>
          </a:xfrm>
          <a:prstGeom prst="line">
            <a:avLst/>
          </a:prstGeom>
          <a:noFill/>
          <a:ln w="38100" cmpd="dbl">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311" name="Line 95"/>
          <p:cNvSpPr>
            <a:spLocks noChangeShapeType="1"/>
          </p:cNvSpPr>
          <p:nvPr/>
        </p:nvSpPr>
        <p:spPr bwMode="auto">
          <a:xfrm flipH="1">
            <a:off x="9010650" y="3962400"/>
            <a:ext cx="914400" cy="0"/>
          </a:xfrm>
          <a:prstGeom prst="line">
            <a:avLst/>
          </a:prstGeom>
          <a:noFill/>
          <a:ln w="38100" cmpd="dbl">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828" name="Text Box 96"/>
          <p:cNvSpPr txBox="1">
            <a:spLocks noChangeArrowheads="1"/>
          </p:cNvSpPr>
          <p:nvPr/>
        </p:nvSpPr>
        <p:spPr bwMode="auto">
          <a:xfrm>
            <a:off x="2400300" y="5367338"/>
            <a:ext cx="1984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Symbol" panose="05050102010706020507" pitchFamily="18" charset="2"/>
                <a:cs typeface="Times New Roman" panose="02020603050405020304" pitchFamily="18" charset="0"/>
              </a:rPr>
              <a:t>w</a:t>
            </a:r>
            <a:r>
              <a:rPr lang="en-US" altLang="en-US" sz="1800">
                <a:latin typeface="Times New Roman" panose="02020603050405020304" pitchFamily="18" charset="0"/>
                <a:cs typeface="Times New Roman" panose="02020603050405020304" pitchFamily="18" charset="0"/>
              </a:rPr>
              <a:t> </a:t>
            </a:r>
            <a:r>
              <a:rPr lang="en-US" altLang="en-US" sz="1400">
                <a:latin typeface="Times New Roman" panose="02020603050405020304" pitchFamily="18" charset="0"/>
                <a:cs typeface="Times New Roman" panose="02020603050405020304" pitchFamily="18" charset="0"/>
              </a:rPr>
              <a:t>frequency of the wave</a:t>
            </a:r>
          </a:p>
        </p:txBody>
      </p:sp>
      <p:sp>
        <p:nvSpPr>
          <p:cNvPr id="34829" name="Text Box 97"/>
          <p:cNvSpPr txBox="1">
            <a:spLocks noChangeArrowheads="1"/>
          </p:cNvSpPr>
          <p:nvPr/>
        </p:nvSpPr>
        <p:spPr bwMode="auto">
          <a:xfrm>
            <a:off x="2433638" y="5959475"/>
            <a:ext cx="2255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v</a:t>
            </a:r>
            <a:r>
              <a:rPr lang="en-US" altLang="en-US" sz="1400">
                <a:latin typeface="Times New Roman" panose="02020603050405020304" pitchFamily="18" charset="0"/>
                <a:cs typeface="Times New Roman" panose="02020603050405020304" pitchFamily="18" charset="0"/>
              </a:rPr>
              <a:t> velocity of the duckling</a:t>
            </a:r>
          </a:p>
        </p:txBody>
      </p:sp>
      <p:sp>
        <p:nvSpPr>
          <p:cNvPr id="34830" name="Text Box 98"/>
          <p:cNvSpPr txBox="1">
            <a:spLocks noChangeArrowheads="1"/>
          </p:cNvSpPr>
          <p:nvPr/>
        </p:nvSpPr>
        <p:spPr bwMode="auto">
          <a:xfrm>
            <a:off x="2400300" y="5626100"/>
            <a:ext cx="1822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c</a:t>
            </a:r>
            <a:r>
              <a:rPr lang="en-US" altLang="en-US" sz="1400">
                <a:latin typeface="Times New Roman" panose="02020603050405020304" pitchFamily="18" charset="0"/>
                <a:cs typeface="Times New Roman" panose="02020603050405020304" pitchFamily="18" charset="0"/>
              </a:rPr>
              <a:t> velocity  of the wave</a:t>
            </a:r>
          </a:p>
        </p:txBody>
      </p:sp>
      <p:sp>
        <p:nvSpPr>
          <p:cNvPr id="34831" name="Text Box 99"/>
          <p:cNvSpPr txBox="1">
            <a:spLocks noChangeArrowheads="1"/>
          </p:cNvSpPr>
          <p:nvPr/>
        </p:nvSpPr>
        <p:spPr bwMode="auto">
          <a:xfrm>
            <a:off x="5429250" y="5422900"/>
            <a:ext cx="3854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Frequency experienced by the duckling:</a:t>
            </a:r>
          </a:p>
        </p:txBody>
      </p:sp>
      <p:pic>
        <p:nvPicPr>
          <p:cNvPr id="34832" name="Picture 100" descr="TP_tmp"/>
          <p:cNvPicPr>
            <a:picLocks noChangeAspect="1" noChangeArrowheads="1"/>
          </p:cNvPicPr>
          <p:nvPr>
            <p:custDataLst>
              <p:tags r:id="rId1"/>
            </p:custDataLst>
          </p:nvPr>
        </p:nvPicPr>
        <p:blipFill>
          <a:blip r:embed="rId6" cstate="print">
            <a:extLst>
              <a:ext uri="{28A0092B-C50C-407E-A947-70E740481C1C}">
                <a14:useLocalDpi xmlns:a14="http://schemas.microsoft.com/office/drawing/2010/main" val="0"/>
              </a:ext>
            </a:extLst>
          </a:blip>
          <a:srcRect/>
          <a:stretch>
            <a:fillRect/>
          </a:stretch>
        </p:blipFill>
        <p:spPr bwMode="auto">
          <a:xfrm>
            <a:off x="6664325" y="5907088"/>
            <a:ext cx="1301750" cy="633412"/>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1" name="Picture 158" descr="TP_tmp"/>
          <p:cNvPicPr>
            <a:picLocks noChangeAspect="1" noChangeArrowheads="1"/>
          </p:cNvPicPr>
          <p:nvPr>
            <p:custDataLst>
              <p:tags r:id="rId2"/>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779463" y="175699"/>
            <a:ext cx="4495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 name="Picture 159" descr="TP_tmp"/>
          <p:cNvPicPr>
            <a:picLocks noChangeAspect="1" noChangeArrowheads="1"/>
          </p:cNvPicPr>
          <p:nvPr>
            <p:custDataLst>
              <p:tags r:id="rId3"/>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5876925" y="659887"/>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 name="Arc 161"/>
          <p:cNvSpPr>
            <a:spLocks/>
          </p:cNvSpPr>
          <p:nvPr/>
        </p:nvSpPr>
        <p:spPr bwMode="auto">
          <a:xfrm flipH="1" flipV="1">
            <a:off x="4435475" y="482087"/>
            <a:ext cx="1157288" cy="284162"/>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lnTo>
                  <a:pt x="0" y="0"/>
                </a:lnTo>
                <a:close/>
              </a:path>
            </a:pathLst>
          </a:custGeom>
          <a:noFill/>
          <a:ln w="15875">
            <a:solidFill>
              <a:schemeClr val="tx1"/>
            </a:solidFill>
            <a:round/>
            <a:headEnd type="stealth" w="lg" len="lg"/>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5676895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3.88983E-6 -4.44444E-6 L 0.69848 -4.44444E-6 " pathEditMode="relative" rAng="0" ptsTypes="AA">
                                      <p:cBhvr>
                                        <p:cTn id="6" dur="5000" fill="hold"/>
                                        <p:tgtEl>
                                          <p:spTgt spid="9219"/>
                                        </p:tgtEl>
                                        <p:attrNameLst>
                                          <p:attrName>ppt_x</p:attrName>
                                          <p:attrName>ppt_y</p:attrName>
                                        </p:attrNameLst>
                                      </p:cBhvr>
                                      <p:rCtr x="34917" y="0"/>
                                    </p:animMotion>
                                  </p:childTnLst>
                                </p:cTn>
                              </p:par>
                              <p:par>
                                <p:cTn id="7" presetID="0" presetClass="path" presetSubtype="0" accel="50000" decel="50000" fill="hold" nodeType="withEffect">
                                  <p:stCondLst>
                                    <p:cond delay="0"/>
                                  </p:stCondLst>
                                  <p:childTnLst>
                                    <p:animMotion origin="layout" path="M -1.38889E-6 5.55556E-6 C -1.38889E-6 -0.00092 -1.38889E-6 -0.00185 -1.38889E-6 -0.00277 C -0.00052 -0.02384 -0.00069 -0.04467 -0.00156 -0.06573 C -0.00156 -0.06666 -0.00347 -0.06504 -0.00347 -0.06504 C -0.00312 -0.04374 0.01181 -0.00138 -0.00417 -0.00138 L -0.0066 -0.06504 C -0.00746 -0.06504 -0.00833 -0.06504 -0.0092 -0.06504 C -0.00625 -0.00161 0.00938 -0.00254 -0.00833 -0.00254 C -0.00937 -0.0236 -0.00955 -0.0449 -0.01128 -0.06597 C -0.01146 -0.06921 -0.01354 -0.06435 -0.01354 -0.06365 C -0.01285 -0.04328 -0.01094 -0.02314 -0.01146 -0.00277 C -0.01146 -0.00092 -0.0151 -0.0037 -0.0151 -0.00555 C -0.01545 -0.02546 -0.00573 -0.07685 -0.01771 -0.06504 C -0.0184 -0.06365 -0.01805 -0.06411 -0.01875 -0.06319 C -0.01805 -0.04351 -0.00503 0.00487 -0.01823 -0.00393 C -0.02031 -0.00323 -0.02014 -0.00416 -0.02014 -0.00671 C -0.02049 -0.02661 -0.01094 -0.07939 -0.02222 -0.06643 C -0.02396 -0.06458 -0.02066 -0.06573 -0.02326 -0.06504 C -0.02361 -0.06273 -0.02344 -0.06435 -0.02344 -0.06018 L -0.0224 -0.00393 " pathEditMode="relative" ptsTypes="ffffAfffffffffffffAA">
                                      <p:cBhvr>
                                        <p:cTn id="8" dur="5000" fill="hold"/>
                                        <p:tgtEl>
                                          <p:spTgt spid="9236"/>
                                        </p:tgtEl>
                                        <p:attrNameLst>
                                          <p:attrName>ppt_x</p:attrName>
                                          <p:attrName>ppt_y</p:attrName>
                                        </p:attrNameLst>
                                      </p:cBhvr>
                                    </p:animMotion>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9310"/>
                                        </p:tgtEl>
                                        <p:attrNameLst>
                                          <p:attrName>style.visibility</p:attrName>
                                        </p:attrNameLst>
                                      </p:cBhvr>
                                      <p:to>
                                        <p:strVal val="visible"/>
                                      </p:to>
                                    </p:set>
                                    <p:animEffect transition="in" filter="wipe(left)">
                                      <p:cBhvr>
                                        <p:cTn id="13" dur="500"/>
                                        <p:tgtEl>
                                          <p:spTgt spid="9310"/>
                                        </p:tgtEl>
                                      </p:cBhvr>
                                    </p:animEffect>
                                  </p:childTnLst>
                                </p:cTn>
                              </p:par>
                            </p:childTnLst>
                          </p:cTn>
                        </p:par>
                        <p:par>
                          <p:cTn id="14" fill="hold" nodeType="afterGroup">
                            <p:stCondLst>
                              <p:cond delay="500"/>
                            </p:stCondLst>
                            <p:childTnLst>
                              <p:par>
                                <p:cTn id="15" presetID="10" presetClass="entr" presetSubtype="0" fill="hold" nodeType="afterEffect">
                                  <p:stCondLst>
                                    <p:cond delay="0"/>
                                  </p:stCondLst>
                                  <p:childTnLst>
                                    <p:set>
                                      <p:cBhvr>
                                        <p:cTn id="16" dur="1" fill="hold">
                                          <p:stCondLst>
                                            <p:cond delay="0"/>
                                          </p:stCondLst>
                                        </p:cTn>
                                        <p:tgtEl>
                                          <p:spTgt spid="9266"/>
                                        </p:tgtEl>
                                        <p:attrNameLst>
                                          <p:attrName>style.visibility</p:attrName>
                                        </p:attrNameLst>
                                      </p:cBhvr>
                                      <p:to>
                                        <p:strVal val="visible"/>
                                      </p:to>
                                    </p:set>
                                    <p:animEffect transition="in" filter="fade">
                                      <p:cBhvr>
                                        <p:cTn id="17" dur="500"/>
                                        <p:tgtEl>
                                          <p:spTgt spid="9266"/>
                                        </p:tgtEl>
                                      </p:cBhvr>
                                    </p:animEffect>
                                  </p:childTnLst>
                                </p:cTn>
                              </p:par>
                            </p:childTnLst>
                          </p:cTn>
                        </p:par>
                        <p:par>
                          <p:cTn id="18" fill="hold" nodeType="afterGroup">
                            <p:stCondLst>
                              <p:cond delay="1000"/>
                            </p:stCondLst>
                            <p:childTnLst>
                              <p:par>
                                <p:cTn id="19" presetID="10" presetClass="entr" presetSubtype="0" fill="hold" nodeType="afterEffect">
                                  <p:stCondLst>
                                    <p:cond delay="0"/>
                                  </p:stCondLst>
                                  <p:childTnLst>
                                    <p:set>
                                      <p:cBhvr>
                                        <p:cTn id="20" dur="1" fill="hold">
                                          <p:stCondLst>
                                            <p:cond delay="0"/>
                                          </p:stCondLst>
                                        </p:cTn>
                                        <p:tgtEl>
                                          <p:spTgt spid="9249"/>
                                        </p:tgtEl>
                                        <p:attrNameLst>
                                          <p:attrName>style.visibility</p:attrName>
                                        </p:attrNameLst>
                                      </p:cBhvr>
                                      <p:to>
                                        <p:strVal val="visible"/>
                                      </p:to>
                                    </p:set>
                                    <p:animEffect transition="in" filter="fade">
                                      <p:cBhvr>
                                        <p:cTn id="21" dur="2000"/>
                                        <p:tgtEl>
                                          <p:spTgt spid="924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0" presetClass="path" presetSubtype="0" accel="50000" decel="50000" fill="hold" nodeType="clickEffect">
                                  <p:stCondLst>
                                    <p:cond delay="0"/>
                                  </p:stCondLst>
                                  <p:childTnLst>
                                    <p:animMotion origin="layout" path="M -6.93889E-18 4.44444E-6 L 1.14167 4.44444E-6 " pathEditMode="relative" rAng="0" ptsTypes="AA">
                                      <p:cBhvr>
                                        <p:cTn id="25" dur="5000" fill="hold"/>
                                        <p:tgtEl>
                                          <p:spTgt spid="9249"/>
                                        </p:tgtEl>
                                        <p:attrNameLst>
                                          <p:attrName>ppt_x</p:attrName>
                                          <p:attrName>ppt_y</p:attrName>
                                        </p:attrNameLst>
                                      </p:cBhvr>
                                      <p:rCtr x="57083" y="0"/>
                                    </p:animMotion>
                                  </p:childTnLst>
                                </p:cTn>
                              </p:par>
                              <p:par>
                                <p:cTn id="26" presetID="0" presetClass="path" presetSubtype="0" accel="50000" decel="50000" fill="hold" nodeType="withEffect">
                                  <p:stCondLst>
                                    <p:cond delay="0"/>
                                  </p:stCondLst>
                                  <p:childTnLst>
                                    <p:animMotion origin="layout" path="M 0.1894 -7.40741E-7 C 0.19188 0.00093 0.19489 0.00185 0.20141 -0.00555 C 0.20781 -0.01296 0.21904 -0.03102 0.2283 -0.04444 C 0.23744 -0.05787 0.24827 -0.07824 0.25689 -0.08611 C 0.2655 -0.09398 0.2689 -0.09606 0.27986 -0.09167 C 0.2907 -0.08727 0.31093 -0.07153 0.32189 -0.05972 C 0.33286 -0.04792 0.33625 -0.02847 0.34474 -0.02083 C 0.35309 -0.01319 0.36393 -0.00995 0.37241 -0.01389 C 0.38116 -0.01782 0.38873 -0.03218 0.39643 -0.04444 C 0.40413 -0.05671 0.40909 -0.07917 0.4194 -0.0875 C 0.42958 -0.09583 0.44472 -0.10023 0.45856 -0.09444 C 0.47227 -0.08866 0.48702 -0.06574 0.5015 -0.05278 C 0.51612 -0.03981 0.53401 -0.01898 0.54562 -0.01667 C 0.55685 -0.01435 0.56064 -0.02685 0.56925 -0.03889 C 0.57787 -0.05093 0.58674 -0.0794 0.59718 -0.08889 C 0.60737 -0.09838 0.62029 -0.09792 0.63138 -0.09583 C 0.64287 -0.09375 0.65149 -0.08981 0.66493 -0.07639 C 0.67837 -0.06296 0.7003 -0.02569 0.71179 -0.01528 C 0.72315 -0.00486 0.72837 -0.00949 0.73411 -0.01389 " pathEditMode="relative" rAng="0" ptsTypes="aaaaaaaaaaaaaaaaaaA">
                                      <p:cBhvr>
                                        <p:cTn id="27" dur="5000" fill="hold"/>
                                        <p:tgtEl>
                                          <p:spTgt spid="9266"/>
                                        </p:tgtEl>
                                        <p:attrNameLst>
                                          <p:attrName>ppt_x</p:attrName>
                                          <p:attrName>ppt_y</p:attrName>
                                        </p:attrNameLst>
                                      </p:cBhvr>
                                      <p:rCtr x="27229" y="-4931"/>
                                    </p:animMotion>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9311"/>
                                        </p:tgtEl>
                                        <p:attrNameLst>
                                          <p:attrName>style.visibility</p:attrName>
                                        </p:attrNameLst>
                                      </p:cBhvr>
                                      <p:to>
                                        <p:strVal val="visible"/>
                                      </p:to>
                                    </p:set>
                                    <p:animEffect transition="in" filter="wipe(right)">
                                      <p:cBhvr>
                                        <p:cTn id="32" dur="500"/>
                                        <p:tgtEl>
                                          <p:spTgt spid="9311"/>
                                        </p:tgtEl>
                                      </p:cBhvr>
                                    </p:animEffect>
                                  </p:childTnLst>
                                </p:cTn>
                              </p:par>
                            </p:childTnLst>
                          </p:cTn>
                        </p:par>
                        <p:par>
                          <p:cTn id="33" fill="hold" nodeType="afterGroup">
                            <p:stCondLst>
                              <p:cond delay="500"/>
                            </p:stCondLst>
                            <p:childTnLst>
                              <p:par>
                                <p:cTn id="34" presetID="10" presetClass="entr" presetSubtype="0" fill="hold" nodeType="afterEffect">
                                  <p:stCondLst>
                                    <p:cond delay="0"/>
                                  </p:stCondLst>
                                  <p:childTnLst>
                                    <p:set>
                                      <p:cBhvr>
                                        <p:cTn id="35" dur="1" fill="hold">
                                          <p:stCondLst>
                                            <p:cond delay="0"/>
                                          </p:stCondLst>
                                        </p:cTn>
                                        <p:tgtEl>
                                          <p:spTgt spid="9296"/>
                                        </p:tgtEl>
                                        <p:attrNameLst>
                                          <p:attrName>style.visibility</p:attrName>
                                        </p:attrNameLst>
                                      </p:cBhvr>
                                      <p:to>
                                        <p:strVal val="visible"/>
                                      </p:to>
                                    </p:set>
                                    <p:animEffect transition="in" filter="fade">
                                      <p:cBhvr>
                                        <p:cTn id="36" dur="1000"/>
                                        <p:tgtEl>
                                          <p:spTgt spid="9296"/>
                                        </p:tgtEl>
                                      </p:cBhvr>
                                    </p:animEffect>
                                  </p:childTnLst>
                                </p:cTn>
                              </p:par>
                            </p:childTnLst>
                          </p:cTn>
                        </p:par>
                        <p:par>
                          <p:cTn id="37" fill="hold" nodeType="afterGroup">
                            <p:stCondLst>
                              <p:cond delay="1500"/>
                            </p:stCondLst>
                            <p:childTnLst>
                              <p:par>
                                <p:cTn id="38" presetID="10" presetClass="entr" presetSubtype="0" fill="hold" nodeType="afterEffect">
                                  <p:stCondLst>
                                    <p:cond delay="0"/>
                                  </p:stCondLst>
                                  <p:childTnLst>
                                    <p:set>
                                      <p:cBhvr>
                                        <p:cTn id="39" dur="1" fill="hold">
                                          <p:stCondLst>
                                            <p:cond delay="0"/>
                                          </p:stCondLst>
                                        </p:cTn>
                                        <p:tgtEl>
                                          <p:spTgt spid="9279"/>
                                        </p:tgtEl>
                                        <p:attrNameLst>
                                          <p:attrName>style.visibility</p:attrName>
                                        </p:attrNameLst>
                                      </p:cBhvr>
                                      <p:to>
                                        <p:strVal val="visible"/>
                                      </p:to>
                                    </p:set>
                                    <p:animEffect transition="in" filter="fade">
                                      <p:cBhvr>
                                        <p:cTn id="40" dur="1000"/>
                                        <p:tgtEl>
                                          <p:spTgt spid="9279"/>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0" presetClass="path" presetSubtype="0" accel="50000" decel="50000" fill="hold" nodeType="clickEffect">
                                  <p:stCondLst>
                                    <p:cond delay="0"/>
                                  </p:stCondLst>
                                  <p:childTnLst>
                                    <p:animMotion origin="layout" path="M -3.41861E-6 -2.22222E-6 L 0.45216 -2.22222E-6 " pathEditMode="relative" rAng="0" ptsTypes="AA">
                                      <p:cBhvr>
                                        <p:cTn id="44" dur="5000" fill="hold"/>
                                        <p:tgtEl>
                                          <p:spTgt spid="9279"/>
                                        </p:tgtEl>
                                        <p:attrNameLst>
                                          <p:attrName>ppt_x</p:attrName>
                                          <p:attrName>ppt_y</p:attrName>
                                        </p:attrNameLst>
                                      </p:cBhvr>
                                      <p:rCtr x="22608" y="0"/>
                                    </p:animMotion>
                                  </p:childTnLst>
                                </p:cTn>
                              </p:par>
                              <p:par>
                                <p:cTn id="45" presetID="0" presetClass="path" presetSubtype="0" accel="50000" decel="50000" fill="hold" nodeType="withEffect">
                                  <p:stCondLst>
                                    <p:cond delay="0"/>
                                  </p:stCondLst>
                                  <p:childTnLst>
                                    <p:animMotion origin="layout" path="M -3.91985E-6 4.81481E-6 C -0.00117 -0.00024 -0.00182 -0.00024 -0.00443 -0.01112 C -0.00718 -0.022 -0.01135 -0.05672 -0.01605 -0.06482 C -0.02075 -0.07292 -0.02845 -0.06852 -0.03263 -0.05926 C -0.03641 -0.05 -0.03785 -0.02014 -0.04033 -0.00926 C -0.04294 0.00162 -0.04529 0.01134 -0.04868 0.00555 C -0.05195 -0.00024 -0.05639 -0.03033 -0.06056 -0.04445 C -0.06513 -0.05857 -0.06983 -0.07871 -0.0744 -0.07963 C -0.07923 -0.08056 -0.08484 -0.06274 -0.08837 -0.05 C -0.09176 -0.03727 -0.09359 -0.01181 -0.09594 -0.00371 C -0.09803 0.00439 -0.09868 0.00925 -0.10181 -0.00186 C -0.1052 -0.01297 -0.11043 -0.05649 -0.11499 -0.07038 C -0.11943 -0.08426 -0.12387 -0.09445 -0.12857 -0.08519 C -0.13301 -0.07593 -0.13888 -0.02709 -0.14267 -0.01482 C -0.14658 -0.00255 -0.14776 -0.00116 -0.15141 -0.01112 C -0.15507 -0.02107 -0.1599 -0.06181 -0.16486 -0.07408 C -0.16982 -0.08635 -0.17713 -0.09075 -0.1813 -0.08519 C -0.18561 -0.07963 -0.18848 -0.05024 -0.19031 -0.04075 C -0.19214 -0.03125 -0.19044 -0.03125 -0.19214 -0.02778 C -0.1941 -0.02431 -0.19762 -0.0169 -0.20128 -0.02038 C -0.20467 -0.02385 -0.20872 -0.03519 -0.21315 -0.04815 C -0.21772 -0.06112 -0.22242 -0.1044 -0.22816 -0.09815 C -0.23404 -0.0919 -0.24148 -0.05163 -0.24814 -0.01112 " pathEditMode="relative" rAng="0" ptsTypes="aaaaaaaaaaaaaaaaaaaaaaA">
                                      <p:cBhvr>
                                        <p:cTn id="46" dur="5000" fill="hold"/>
                                        <p:tgtEl>
                                          <p:spTgt spid="9296"/>
                                        </p:tgtEl>
                                        <p:attrNameLst>
                                          <p:attrName>ppt_x</p:attrName>
                                          <p:attrName>ppt_y</p:attrName>
                                        </p:attrNameLst>
                                      </p:cBhvr>
                                      <p:rCtr x="-12414" y="-4653"/>
                                    </p:animMotion>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101"/>
                                        </p:tgtEl>
                                        <p:attrNameLst>
                                          <p:attrName>style.visibility</p:attrName>
                                        </p:attrNameLst>
                                      </p:cBhvr>
                                      <p:to>
                                        <p:strVal val="visible"/>
                                      </p:to>
                                    </p:set>
                                    <p:animEffect transition="in" filter="wipe(left)">
                                      <p:cBhvr>
                                        <p:cTn id="50" dur="3000"/>
                                        <p:tgtEl>
                                          <p:spTgt spid="101"/>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103"/>
                                        </p:tgtEl>
                                        <p:attrNameLst>
                                          <p:attrName>style.visibility</p:attrName>
                                        </p:attrNameLst>
                                      </p:cBhvr>
                                      <p:to>
                                        <p:strVal val="visible"/>
                                      </p:to>
                                    </p:set>
                                    <p:animEffect transition="in" filter="wipe(left)">
                                      <p:cBhvr>
                                        <p:cTn id="55" dur="500"/>
                                        <p:tgtEl>
                                          <p:spTgt spid="103"/>
                                        </p:tgtEl>
                                      </p:cBhvr>
                                    </p:animEffect>
                                  </p:childTnLst>
                                </p:cTn>
                              </p:par>
                            </p:childTnLst>
                          </p:cTn>
                        </p:par>
                        <p:par>
                          <p:cTn id="56" fill="hold">
                            <p:stCondLst>
                              <p:cond delay="500"/>
                            </p:stCondLst>
                            <p:childTnLst>
                              <p:par>
                                <p:cTn id="57" presetID="22" presetClass="entr" presetSubtype="8" fill="hold" nodeType="afterEffect">
                                  <p:stCondLst>
                                    <p:cond delay="0"/>
                                  </p:stCondLst>
                                  <p:childTnLst>
                                    <p:set>
                                      <p:cBhvr>
                                        <p:cTn id="58" dur="1" fill="hold">
                                          <p:stCondLst>
                                            <p:cond delay="0"/>
                                          </p:stCondLst>
                                        </p:cTn>
                                        <p:tgtEl>
                                          <p:spTgt spid="102"/>
                                        </p:tgtEl>
                                        <p:attrNameLst>
                                          <p:attrName>style.visibility</p:attrName>
                                        </p:attrNameLst>
                                      </p:cBhvr>
                                      <p:to>
                                        <p:strVal val="visible"/>
                                      </p:to>
                                    </p:set>
                                    <p:animEffect transition="in" filter="wipe(left)">
                                      <p:cBhvr>
                                        <p:cTn id="59" dur="10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9" name="Group 3"/>
          <p:cNvGrpSpPr>
            <a:grpSpLocks/>
          </p:cNvGrpSpPr>
          <p:nvPr/>
        </p:nvGrpSpPr>
        <p:grpSpPr bwMode="auto">
          <a:xfrm>
            <a:off x="-2419350" y="2882900"/>
            <a:ext cx="8686800" cy="609600"/>
            <a:chOff x="912" y="1632"/>
            <a:chExt cx="4930" cy="175"/>
          </a:xfrm>
        </p:grpSpPr>
        <p:grpSp>
          <p:nvGrpSpPr>
            <p:cNvPr id="6231" name="Group 4"/>
            <p:cNvGrpSpPr>
              <a:grpSpLocks/>
            </p:cNvGrpSpPr>
            <p:nvPr/>
          </p:nvGrpSpPr>
          <p:grpSpPr bwMode="auto">
            <a:xfrm>
              <a:off x="2880" y="1632"/>
              <a:ext cx="2962" cy="175"/>
              <a:chOff x="952" y="3045"/>
              <a:chExt cx="2212" cy="513"/>
            </a:xfrm>
          </p:grpSpPr>
          <p:grpSp>
            <p:nvGrpSpPr>
              <p:cNvPr id="6238" name="Group 5"/>
              <p:cNvGrpSpPr>
                <a:grpSpLocks/>
              </p:cNvGrpSpPr>
              <p:nvPr/>
            </p:nvGrpSpPr>
            <p:grpSpPr bwMode="auto">
              <a:xfrm>
                <a:off x="952" y="3045"/>
                <a:ext cx="736" cy="513"/>
                <a:chOff x="2920" y="3807"/>
                <a:chExt cx="736" cy="513"/>
              </a:xfrm>
            </p:grpSpPr>
            <p:sp>
              <p:nvSpPr>
                <p:cNvPr id="6245" name="Freeform 6"/>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6" name="Freeform 7"/>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239" name="Group 8"/>
              <p:cNvGrpSpPr>
                <a:grpSpLocks/>
              </p:cNvGrpSpPr>
              <p:nvPr/>
            </p:nvGrpSpPr>
            <p:grpSpPr bwMode="auto">
              <a:xfrm>
                <a:off x="2428" y="3045"/>
                <a:ext cx="736" cy="513"/>
                <a:chOff x="2920" y="3807"/>
                <a:chExt cx="736" cy="513"/>
              </a:xfrm>
            </p:grpSpPr>
            <p:sp>
              <p:nvSpPr>
                <p:cNvPr id="6243" name="Freeform 9"/>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4" name="Freeform 10"/>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240" name="Group 11"/>
              <p:cNvGrpSpPr>
                <a:grpSpLocks/>
              </p:cNvGrpSpPr>
              <p:nvPr/>
            </p:nvGrpSpPr>
            <p:grpSpPr bwMode="auto">
              <a:xfrm>
                <a:off x="1685" y="3045"/>
                <a:ext cx="736" cy="513"/>
                <a:chOff x="2920" y="3807"/>
                <a:chExt cx="736" cy="513"/>
              </a:xfrm>
            </p:grpSpPr>
            <p:sp>
              <p:nvSpPr>
                <p:cNvPr id="6241" name="Freeform 12"/>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2" name="Freeform 13"/>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6232" name="Group 14"/>
            <p:cNvGrpSpPr>
              <a:grpSpLocks/>
            </p:cNvGrpSpPr>
            <p:nvPr/>
          </p:nvGrpSpPr>
          <p:grpSpPr bwMode="auto">
            <a:xfrm>
              <a:off x="1906" y="1632"/>
              <a:ext cx="986" cy="175"/>
              <a:chOff x="2920" y="3807"/>
              <a:chExt cx="736" cy="513"/>
            </a:xfrm>
          </p:grpSpPr>
          <p:sp>
            <p:nvSpPr>
              <p:cNvPr id="6236" name="Freeform 15"/>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37" name="Freeform 16"/>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233" name="Group 17"/>
            <p:cNvGrpSpPr>
              <a:grpSpLocks/>
            </p:cNvGrpSpPr>
            <p:nvPr/>
          </p:nvGrpSpPr>
          <p:grpSpPr bwMode="auto">
            <a:xfrm>
              <a:off x="912" y="1632"/>
              <a:ext cx="985" cy="175"/>
              <a:chOff x="2920" y="3807"/>
              <a:chExt cx="736" cy="513"/>
            </a:xfrm>
          </p:grpSpPr>
          <p:sp>
            <p:nvSpPr>
              <p:cNvPr id="6234" name="Freeform 18"/>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35" name="Freeform 19"/>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9236" name="Group 20"/>
          <p:cNvGrpSpPr>
            <a:grpSpLocks/>
          </p:cNvGrpSpPr>
          <p:nvPr/>
        </p:nvGrpSpPr>
        <p:grpSpPr bwMode="auto">
          <a:xfrm>
            <a:off x="6081713" y="2733675"/>
            <a:ext cx="962025" cy="1054100"/>
            <a:chOff x="2250" y="1232"/>
            <a:chExt cx="825" cy="904"/>
          </a:xfrm>
        </p:grpSpPr>
        <p:sp>
          <p:nvSpPr>
            <p:cNvPr id="6219" name="Freeform 2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0" name="Freeform 2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1" name="Freeform 2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2" name="Freeform 2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3" name="Freeform 2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4" name="Freeform 2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6"/>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5" name="Freeform 2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6"/>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6" name="Arc 2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27" name="Arc 2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28" name="Freeform 3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29" name="Oval 3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230" name="Freeform 3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249" name="Group 33"/>
          <p:cNvGrpSpPr>
            <a:grpSpLocks/>
          </p:cNvGrpSpPr>
          <p:nvPr/>
        </p:nvGrpSpPr>
        <p:grpSpPr bwMode="auto">
          <a:xfrm>
            <a:off x="-3028950" y="4330700"/>
            <a:ext cx="8686800" cy="609600"/>
            <a:chOff x="912" y="1632"/>
            <a:chExt cx="4930" cy="175"/>
          </a:xfrm>
        </p:grpSpPr>
        <p:grpSp>
          <p:nvGrpSpPr>
            <p:cNvPr id="6203" name="Group 34"/>
            <p:cNvGrpSpPr>
              <a:grpSpLocks/>
            </p:cNvGrpSpPr>
            <p:nvPr/>
          </p:nvGrpSpPr>
          <p:grpSpPr bwMode="auto">
            <a:xfrm>
              <a:off x="2880" y="1632"/>
              <a:ext cx="2962" cy="175"/>
              <a:chOff x="952" y="3045"/>
              <a:chExt cx="2212" cy="513"/>
            </a:xfrm>
          </p:grpSpPr>
          <p:grpSp>
            <p:nvGrpSpPr>
              <p:cNvPr id="6210" name="Group 35"/>
              <p:cNvGrpSpPr>
                <a:grpSpLocks/>
              </p:cNvGrpSpPr>
              <p:nvPr/>
            </p:nvGrpSpPr>
            <p:grpSpPr bwMode="auto">
              <a:xfrm>
                <a:off x="952" y="3045"/>
                <a:ext cx="736" cy="513"/>
                <a:chOff x="2920" y="3807"/>
                <a:chExt cx="736" cy="513"/>
              </a:xfrm>
            </p:grpSpPr>
            <p:sp>
              <p:nvSpPr>
                <p:cNvPr id="6217" name="Freeform 36"/>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18" name="Freeform 37"/>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211" name="Group 38"/>
              <p:cNvGrpSpPr>
                <a:grpSpLocks/>
              </p:cNvGrpSpPr>
              <p:nvPr/>
            </p:nvGrpSpPr>
            <p:grpSpPr bwMode="auto">
              <a:xfrm>
                <a:off x="2428" y="3045"/>
                <a:ext cx="736" cy="513"/>
                <a:chOff x="2920" y="3807"/>
                <a:chExt cx="736" cy="513"/>
              </a:xfrm>
            </p:grpSpPr>
            <p:sp>
              <p:nvSpPr>
                <p:cNvPr id="6215" name="Freeform 39"/>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16" name="Freeform 40"/>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212" name="Group 41"/>
              <p:cNvGrpSpPr>
                <a:grpSpLocks/>
              </p:cNvGrpSpPr>
              <p:nvPr/>
            </p:nvGrpSpPr>
            <p:grpSpPr bwMode="auto">
              <a:xfrm>
                <a:off x="1685" y="3045"/>
                <a:ext cx="736" cy="513"/>
                <a:chOff x="2920" y="3807"/>
                <a:chExt cx="736" cy="513"/>
              </a:xfrm>
            </p:grpSpPr>
            <p:sp>
              <p:nvSpPr>
                <p:cNvPr id="6213" name="Freeform 42"/>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14" name="Freeform 43"/>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6204" name="Group 44"/>
            <p:cNvGrpSpPr>
              <a:grpSpLocks/>
            </p:cNvGrpSpPr>
            <p:nvPr/>
          </p:nvGrpSpPr>
          <p:grpSpPr bwMode="auto">
            <a:xfrm>
              <a:off x="1906" y="1632"/>
              <a:ext cx="986" cy="175"/>
              <a:chOff x="2920" y="3807"/>
              <a:chExt cx="736" cy="513"/>
            </a:xfrm>
          </p:grpSpPr>
          <p:sp>
            <p:nvSpPr>
              <p:cNvPr id="6208" name="Freeform 45"/>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09" name="Freeform 46"/>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205" name="Group 47"/>
            <p:cNvGrpSpPr>
              <a:grpSpLocks/>
            </p:cNvGrpSpPr>
            <p:nvPr/>
          </p:nvGrpSpPr>
          <p:grpSpPr bwMode="auto">
            <a:xfrm>
              <a:off x="912" y="1632"/>
              <a:ext cx="985" cy="175"/>
              <a:chOff x="2920" y="3807"/>
              <a:chExt cx="736" cy="513"/>
            </a:xfrm>
          </p:grpSpPr>
          <p:sp>
            <p:nvSpPr>
              <p:cNvPr id="6206" name="Freeform 48"/>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07" name="Freeform 49"/>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9266" name="Group 50"/>
          <p:cNvGrpSpPr>
            <a:grpSpLocks/>
          </p:cNvGrpSpPr>
          <p:nvPr/>
        </p:nvGrpSpPr>
        <p:grpSpPr bwMode="auto">
          <a:xfrm rot="702361">
            <a:off x="1771650" y="4178300"/>
            <a:ext cx="962025" cy="1054100"/>
            <a:chOff x="2250" y="1232"/>
            <a:chExt cx="825" cy="904"/>
          </a:xfrm>
        </p:grpSpPr>
        <p:sp>
          <p:nvSpPr>
            <p:cNvPr id="6191" name="Freeform 5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2" name="Freeform 5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3" name="Freeform 5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4" name="Freeform 5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5" name="Freeform 5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6" name="Freeform 5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6"/>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7" name="Freeform 5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6"/>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98" name="Arc 5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99" name="Arc 5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00" name="Freeform 6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01" name="Oval 6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202" name="Freeform 6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279" name="Group 63"/>
          <p:cNvGrpSpPr>
            <a:grpSpLocks/>
          </p:cNvGrpSpPr>
          <p:nvPr/>
        </p:nvGrpSpPr>
        <p:grpSpPr bwMode="auto">
          <a:xfrm>
            <a:off x="1314450" y="5381625"/>
            <a:ext cx="8686800" cy="609600"/>
            <a:chOff x="912" y="1632"/>
            <a:chExt cx="4930" cy="175"/>
          </a:xfrm>
        </p:grpSpPr>
        <p:grpSp>
          <p:nvGrpSpPr>
            <p:cNvPr id="6175" name="Group 64"/>
            <p:cNvGrpSpPr>
              <a:grpSpLocks/>
            </p:cNvGrpSpPr>
            <p:nvPr/>
          </p:nvGrpSpPr>
          <p:grpSpPr bwMode="auto">
            <a:xfrm>
              <a:off x="2880" y="1632"/>
              <a:ext cx="2962" cy="175"/>
              <a:chOff x="952" y="3045"/>
              <a:chExt cx="2212" cy="513"/>
            </a:xfrm>
          </p:grpSpPr>
          <p:grpSp>
            <p:nvGrpSpPr>
              <p:cNvPr id="6182" name="Group 65"/>
              <p:cNvGrpSpPr>
                <a:grpSpLocks/>
              </p:cNvGrpSpPr>
              <p:nvPr/>
            </p:nvGrpSpPr>
            <p:grpSpPr bwMode="auto">
              <a:xfrm>
                <a:off x="952" y="3045"/>
                <a:ext cx="736" cy="513"/>
                <a:chOff x="2920" y="3807"/>
                <a:chExt cx="736" cy="513"/>
              </a:xfrm>
            </p:grpSpPr>
            <p:sp>
              <p:nvSpPr>
                <p:cNvPr id="6189" name="Freeform 66"/>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90" name="Freeform 67"/>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183" name="Group 68"/>
              <p:cNvGrpSpPr>
                <a:grpSpLocks/>
              </p:cNvGrpSpPr>
              <p:nvPr/>
            </p:nvGrpSpPr>
            <p:grpSpPr bwMode="auto">
              <a:xfrm>
                <a:off x="2428" y="3045"/>
                <a:ext cx="736" cy="513"/>
                <a:chOff x="2920" y="3807"/>
                <a:chExt cx="736" cy="513"/>
              </a:xfrm>
            </p:grpSpPr>
            <p:sp>
              <p:nvSpPr>
                <p:cNvPr id="6187" name="Freeform 69"/>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88" name="Freeform 70"/>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184" name="Group 71"/>
              <p:cNvGrpSpPr>
                <a:grpSpLocks/>
              </p:cNvGrpSpPr>
              <p:nvPr/>
            </p:nvGrpSpPr>
            <p:grpSpPr bwMode="auto">
              <a:xfrm>
                <a:off x="1685" y="3045"/>
                <a:ext cx="736" cy="513"/>
                <a:chOff x="2920" y="3807"/>
                <a:chExt cx="736" cy="513"/>
              </a:xfrm>
            </p:grpSpPr>
            <p:sp>
              <p:nvSpPr>
                <p:cNvPr id="6185" name="Freeform 72"/>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86" name="Freeform 73"/>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6176" name="Group 74"/>
            <p:cNvGrpSpPr>
              <a:grpSpLocks/>
            </p:cNvGrpSpPr>
            <p:nvPr/>
          </p:nvGrpSpPr>
          <p:grpSpPr bwMode="auto">
            <a:xfrm>
              <a:off x="1906" y="1632"/>
              <a:ext cx="986" cy="175"/>
              <a:chOff x="2920" y="3807"/>
              <a:chExt cx="736" cy="513"/>
            </a:xfrm>
          </p:grpSpPr>
          <p:sp>
            <p:nvSpPr>
              <p:cNvPr id="6180" name="Freeform 75"/>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81" name="Freeform 76"/>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177" name="Group 77"/>
            <p:cNvGrpSpPr>
              <a:grpSpLocks/>
            </p:cNvGrpSpPr>
            <p:nvPr/>
          </p:nvGrpSpPr>
          <p:grpSpPr bwMode="auto">
            <a:xfrm>
              <a:off x="912" y="1632"/>
              <a:ext cx="985" cy="175"/>
              <a:chOff x="2920" y="3807"/>
              <a:chExt cx="736" cy="513"/>
            </a:xfrm>
          </p:grpSpPr>
          <p:sp>
            <p:nvSpPr>
              <p:cNvPr id="6178" name="Freeform 78"/>
              <p:cNvSpPr>
                <a:spLocks/>
              </p:cNvSpPr>
              <p:nvPr/>
            </p:nvSpPr>
            <p:spPr bwMode="auto">
              <a:xfrm flipH="1">
                <a:off x="3282"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79" name="Freeform 79"/>
              <p:cNvSpPr>
                <a:spLocks/>
              </p:cNvSpPr>
              <p:nvPr/>
            </p:nvSpPr>
            <p:spPr bwMode="auto">
              <a:xfrm>
                <a:off x="2920" y="3807"/>
                <a:ext cx="374" cy="513"/>
              </a:xfrm>
              <a:custGeom>
                <a:avLst/>
                <a:gdLst>
                  <a:gd name="T0" fmla="*/ 0 w 357"/>
                  <a:gd name="T1" fmla="*/ 513 h 513"/>
                  <a:gd name="T2" fmla="*/ 95 w 357"/>
                  <a:gd name="T3" fmla="*/ 498 h 513"/>
                  <a:gd name="T4" fmla="*/ 194 w 357"/>
                  <a:gd name="T5" fmla="*/ 435 h 513"/>
                  <a:gd name="T6" fmla="*/ 273 w 357"/>
                  <a:gd name="T7" fmla="*/ 303 h 513"/>
                  <a:gd name="T8" fmla="*/ 328 w 357"/>
                  <a:gd name="T9" fmla="*/ 144 h 513"/>
                  <a:gd name="T10" fmla="*/ 372 w 357"/>
                  <a:gd name="T11" fmla="*/ 60 h 513"/>
                  <a:gd name="T12" fmla="*/ 401 w 357"/>
                  <a:gd name="T13" fmla="*/ 30 h 513"/>
                  <a:gd name="T14" fmla="*/ 455 w 357"/>
                  <a:gd name="T15" fmla="*/ 9 h 513"/>
                  <a:gd name="T16" fmla="*/ 505 w 357"/>
                  <a:gd name="T17" fmla="*/ 0 h 513"/>
                  <a:gd name="T18" fmla="*/ 546 w 357"/>
                  <a:gd name="T19" fmla="*/ 0 h 5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57" h="513">
                    <a:moveTo>
                      <a:pt x="0" y="513"/>
                    </a:moveTo>
                    <a:lnTo>
                      <a:pt x="63" y="498"/>
                    </a:lnTo>
                    <a:lnTo>
                      <a:pt x="128" y="435"/>
                    </a:lnTo>
                    <a:lnTo>
                      <a:pt x="180" y="303"/>
                    </a:lnTo>
                    <a:lnTo>
                      <a:pt x="216" y="144"/>
                    </a:lnTo>
                    <a:lnTo>
                      <a:pt x="245" y="60"/>
                    </a:lnTo>
                    <a:lnTo>
                      <a:pt x="264" y="30"/>
                    </a:lnTo>
                    <a:lnTo>
                      <a:pt x="299" y="9"/>
                    </a:lnTo>
                    <a:lnTo>
                      <a:pt x="332" y="0"/>
                    </a:lnTo>
                    <a:lnTo>
                      <a:pt x="357" y="0"/>
                    </a:ln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9296" name="Group 80"/>
          <p:cNvGrpSpPr>
            <a:grpSpLocks/>
          </p:cNvGrpSpPr>
          <p:nvPr/>
        </p:nvGrpSpPr>
        <p:grpSpPr bwMode="auto">
          <a:xfrm rot="20897639" flipH="1">
            <a:off x="9391650" y="5076825"/>
            <a:ext cx="962025" cy="1054100"/>
            <a:chOff x="2250" y="1232"/>
            <a:chExt cx="825" cy="904"/>
          </a:xfrm>
        </p:grpSpPr>
        <p:sp>
          <p:nvSpPr>
            <p:cNvPr id="6163" name="Freeform 8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64" name="Freeform 8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65" name="Freeform 8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66" name="Freeform 8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67" name="Freeform 8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68" name="Freeform 8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6"/>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69" name="Freeform 8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6"/>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70" name="Arc 8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71" name="Arc 8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72" name="Freeform 9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73" name="Oval 9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174" name="Freeform 9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310" name="Line 94"/>
          <p:cNvSpPr>
            <a:spLocks noChangeShapeType="1"/>
          </p:cNvSpPr>
          <p:nvPr/>
        </p:nvSpPr>
        <p:spPr bwMode="auto">
          <a:xfrm>
            <a:off x="2609850" y="3949700"/>
            <a:ext cx="914400" cy="0"/>
          </a:xfrm>
          <a:prstGeom prst="line">
            <a:avLst/>
          </a:prstGeom>
          <a:noFill/>
          <a:ln w="38100" cmpd="dbl">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311" name="Line 95"/>
          <p:cNvSpPr>
            <a:spLocks noChangeShapeType="1"/>
          </p:cNvSpPr>
          <p:nvPr/>
        </p:nvSpPr>
        <p:spPr bwMode="auto">
          <a:xfrm flipH="1">
            <a:off x="9010650" y="4695825"/>
            <a:ext cx="914400" cy="0"/>
          </a:xfrm>
          <a:prstGeom prst="line">
            <a:avLst/>
          </a:prstGeom>
          <a:noFill/>
          <a:ln w="38100" cmpd="dbl">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4" name="Text Box 96"/>
          <p:cNvSpPr txBox="1">
            <a:spLocks noChangeArrowheads="1"/>
          </p:cNvSpPr>
          <p:nvPr/>
        </p:nvSpPr>
        <p:spPr bwMode="auto">
          <a:xfrm>
            <a:off x="9872663" y="360363"/>
            <a:ext cx="1984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Symbol" panose="05050102010706020507" pitchFamily="18" charset="2"/>
                <a:cs typeface="Times New Roman" panose="02020603050405020304" pitchFamily="18" charset="0"/>
              </a:rPr>
              <a:t>w</a:t>
            </a:r>
            <a:r>
              <a:rPr lang="en-US" altLang="en-US" sz="1800">
                <a:latin typeface="Times New Roman" panose="02020603050405020304" pitchFamily="18" charset="0"/>
                <a:cs typeface="Times New Roman" panose="02020603050405020304" pitchFamily="18" charset="0"/>
              </a:rPr>
              <a:t> </a:t>
            </a:r>
            <a:r>
              <a:rPr lang="en-US" altLang="en-US" sz="1400">
                <a:latin typeface="Times New Roman" panose="02020603050405020304" pitchFamily="18" charset="0"/>
                <a:cs typeface="Times New Roman" panose="02020603050405020304" pitchFamily="18" charset="0"/>
              </a:rPr>
              <a:t>frequency of the wave</a:t>
            </a:r>
          </a:p>
        </p:txBody>
      </p:sp>
      <p:sp>
        <p:nvSpPr>
          <p:cNvPr id="6155" name="Text Box 97"/>
          <p:cNvSpPr txBox="1">
            <a:spLocks noChangeArrowheads="1"/>
          </p:cNvSpPr>
          <p:nvPr/>
        </p:nvSpPr>
        <p:spPr bwMode="auto">
          <a:xfrm>
            <a:off x="9906000" y="952500"/>
            <a:ext cx="2255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v</a:t>
            </a:r>
            <a:r>
              <a:rPr lang="en-US" altLang="en-US" sz="1400">
                <a:latin typeface="Times New Roman" panose="02020603050405020304" pitchFamily="18" charset="0"/>
                <a:cs typeface="Times New Roman" panose="02020603050405020304" pitchFamily="18" charset="0"/>
              </a:rPr>
              <a:t> velocity of the duckling</a:t>
            </a:r>
          </a:p>
        </p:txBody>
      </p:sp>
      <p:sp>
        <p:nvSpPr>
          <p:cNvPr id="6156" name="Text Box 98"/>
          <p:cNvSpPr txBox="1">
            <a:spLocks noChangeArrowheads="1"/>
          </p:cNvSpPr>
          <p:nvPr/>
        </p:nvSpPr>
        <p:spPr bwMode="auto">
          <a:xfrm>
            <a:off x="9872663" y="619125"/>
            <a:ext cx="1822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c</a:t>
            </a:r>
            <a:r>
              <a:rPr lang="en-US" altLang="en-US" sz="1400">
                <a:latin typeface="Times New Roman" panose="02020603050405020304" pitchFamily="18" charset="0"/>
                <a:cs typeface="Times New Roman" panose="02020603050405020304" pitchFamily="18" charset="0"/>
              </a:rPr>
              <a:t> velocity  of the wave</a:t>
            </a:r>
          </a:p>
        </p:txBody>
      </p:sp>
      <p:sp>
        <p:nvSpPr>
          <p:cNvPr id="6157" name="Text Box 2"/>
          <p:cNvSpPr txBox="1">
            <a:spLocks noChangeArrowheads="1"/>
          </p:cNvSpPr>
          <p:nvPr/>
        </p:nvSpPr>
        <p:spPr bwMode="auto">
          <a:xfrm>
            <a:off x="1452563" y="333375"/>
            <a:ext cx="199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solidFill>
                  <a:srgbClr val="0000FF"/>
                </a:solidFill>
                <a:latin typeface="Times New Roman" panose="02020603050405020304" pitchFamily="18" charset="0"/>
                <a:cs typeface="Times New Roman" panose="02020603050405020304" pitchFamily="18" charset="0"/>
              </a:rPr>
              <a:t>Wave propagation</a:t>
            </a:r>
          </a:p>
        </p:txBody>
      </p:sp>
      <p:pic>
        <p:nvPicPr>
          <p:cNvPr id="6158" name="Picture 127" descr="TP_tmp"/>
          <p:cNvPicPr>
            <a:picLocks noChangeAspect="1" noChangeArrowheads="1"/>
          </p:cNvPicPr>
          <p:nvPr>
            <p:custDataLst>
              <p:tags r:id="rId1"/>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965200" y="750888"/>
            <a:ext cx="4368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59" name="Text Box 156"/>
          <p:cNvSpPr txBox="1">
            <a:spLocks noChangeArrowheads="1"/>
          </p:cNvSpPr>
          <p:nvPr/>
        </p:nvSpPr>
        <p:spPr bwMode="auto">
          <a:xfrm>
            <a:off x="5599113" y="279400"/>
            <a:ext cx="3035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What if the receiver is moving:</a:t>
            </a:r>
          </a:p>
        </p:txBody>
      </p:sp>
      <p:pic>
        <p:nvPicPr>
          <p:cNvPr id="6160" name="Picture 157" descr="TP_tmp"/>
          <p:cNvPicPr>
            <a:picLocks noChangeAspect="1" noChangeArrowheads="1"/>
          </p:cNvPicPr>
          <p:nvPr>
            <p:custDataLst>
              <p:tags r:id="rId2"/>
            </p:custDataLst>
          </p:nvPr>
        </p:nvPicPr>
        <p:blipFill>
          <a:blip r:embed="rId8" cstate="print">
            <a:extLst>
              <a:ext uri="{28A0092B-C50C-407E-A947-70E740481C1C}">
                <a14:useLocalDpi xmlns:a14="http://schemas.microsoft.com/office/drawing/2010/main" val="0"/>
              </a:ext>
            </a:extLst>
          </a:blip>
          <a:srcRect/>
          <a:stretch>
            <a:fillRect/>
          </a:stretch>
        </p:blipFill>
        <p:spPr bwMode="auto">
          <a:xfrm>
            <a:off x="5940425" y="817563"/>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1" name="Picture 158" descr="TP_tmp"/>
          <p:cNvPicPr>
            <a:picLocks noChangeAspect="1" noChangeArrowheads="1"/>
          </p:cNvPicPr>
          <p:nvPr>
            <p:custDataLst>
              <p:tags r:id="rId3"/>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915988" y="1144588"/>
            <a:ext cx="4495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62" name="Picture 159" descr="TP_tmp"/>
          <p:cNvPicPr>
            <a:picLocks noChangeAspect="1" noChangeArrowheads="1"/>
          </p:cNvPicPr>
          <p:nvPr>
            <p:custDataLst>
              <p:tags r:id="rId4"/>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5816600" y="1119188"/>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04461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3.88983E-6 -4.44444E-6 L 0.69848 -4.44444E-6 " pathEditMode="relative" rAng="0" ptsTypes="AA">
                                      <p:cBhvr>
                                        <p:cTn id="6" dur="5000" fill="hold"/>
                                        <p:tgtEl>
                                          <p:spTgt spid="9219"/>
                                        </p:tgtEl>
                                        <p:attrNameLst>
                                          <p:attrName>ppt_x</p:attrName>
                                          <p:attrName>ppt_y</p:attrName>
                                        </p:attrNameLst>
                                      </p:cBhvr>
                                      <p:rCtr x="34917" y="0"/>
                                    </p:animMotion>
                                  </p:childTnLst>
                                </p:cTn>
                              </p:par>
                              <p:par>
                                <p:cTn id="7" presetID="0" presetClass="path" presetSubtype="0" accel="50000" decel="50000" fill="hold" nodeType="withEffect">
                                  <p:stCondLst>
                                    <p:cond delay="0"/>
                                  </p:stCondLst>
                                  <p:childTnLst>
                                    <p:animMotion origin="layout" path="M -1.38889E-6 5.55556E-6 C -1.38889E-6 -0.00092 -1.38889E-6 -0.00185 -1.38889E-6 -0.00277 C -0.00052 -0.02384 -0.00069 -0.04467 -0.00156 -0.06573 C -0.00156 -0.06666 -0.00347 -0.06504 -0.00347 -0.06504 C -0.00312 -0.04374 0.01181 -0.00138 -0.00417 -0.00138 L -0.0066 -0.06504 C -0.00746 -0.06504 -0.00833 -0.06504 -0.0092 -0.06504 C -0.00625 -0.00161 0.00938 -0.00254 -0.00833 -0.00254 C -0.00937 -0.0236 -0.00955 -0.0449 -0.01128 -0.06597 C -0.01146 -0.06921 -0.01354 -0.06435 -0.01354 -0.06365 C -0.01285 -0.04328 -0.01094 -0.02314 -0.01146 -0.00277 C -0.01146 -0.00092 -0.0151 -0.0037 -0.0151 -0.00555 C -0.01545 -0.02546 -0.00573 -0.07685 -0.01771 -0.06504 C -0.0184 -0.06365 -0.01805 -0.06411 -0.01875 -0.06319 C -0.01805 -0.04351 -0.00503 0.00487 -0.01823 -0.00393 C -0.02031 -0.00323 -0.02014 -0.00416 -0.02014 -0.00671 C -0.02049 -0.02661 -0.01094 -0.07939 -0.02222 -0.06643 C -0.02396 -0.06458 -0.02066 -0.06573 -0.02326 -0.06504 C -0.02361 -0.06273 -0.02344 -0.06435 -0.02344 -0.06018 L -0.0224 -0.00393 " pathEditMode="relative" ptsTypes="ffffAfffffffffffffAA">
                                      <p:cBhvr>
                                        <p:cTn id="8" dur="5000" fill="hold"/>
                                        <p:tgtEl>
                                          <p:spTgt spid="9236"/>
                                        </p:tgtEl>
                                        <p:attrNameLst>
                                          <p:attrName>ppt_x</p:attrName>
                                          <p:attrName>ppt_y</p:attrName>
                                        </p:attrNameLst>
                                      </p:cBhvr>
                                    </p:animMotion>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9310"/>
                                        </p:tgtEl>
                                        <p:attrNameLst>
                                          <p:attrName>style.visibility</p:attrName>
                                        </p:attrNameLst>
                                      </p:cBhvr>
                                      <p:to>
                                        <p:strVal val="visible"/>
                                      </p:to>
                                    </p:set>
                                    <p:animEffect transition="in" filter="wipe(left)">
                                      <p:cBhvr>
                                        <p:cTn id="13" dur="500"/>
                                        <p:tgtEl>
                                          <p:spTgt spid="9310"/>
                                        </p:tgtEl>
                                      </p:cBhvr>
                                    </p:animEffect>
                                  </p:childTnLst>
                                </p:cTn>
                              </p:par>
                            </p:childTnLst>
                          </p:cTn>
                        </p:par>
                        <p:par>
                          <p:cTn id="14" fill="hold" nodeType="afterGroup">
                            <p:stCondLst>
                              <p:cond delay="500"/>
                            </p:stCondLst>
                            <p:childTnLst>
                              <p:par>
                                <p:cTn id="15" presetID="10" presetClass="entr" presetSubtype="0" fill="hold" nodeType="afterEffect">
                                  <p:stCondLst>
                                    <p:cond delay="0"/>
                                  </p:stCondLst>
                                  <p:childTnLst>
                                    <p:set>
                                      <p:cBhvr>
                                        <p:cTn id="16" dur="1" fill="hold">
                                          <p:stCondLst>
                                            <p:cond delay="0"/>
                                          </p:stCondLst>
                                        </p:cTn>
                                        <p:tgtEl>
                                          <p:spTgt spid="9266"/>
                                        </p:tgtEl>
                                        <p:attrNameLst>
                                          <p:attrName>style.visibility</p:attrName>
                                        </p:attrNameLst>
                                      </p:cBhvr>
                                      <p:to>
                                        <p:strVal val="visible"/>
                                      </p:to>
                                    </p:set>
                                    <p:animEffect transition="in" filter="fade">
                                      <p:cBhvr>
                                        <p:cTn id="17" dur="500"/>
                                        <p:tgtEl>
                                          <p:spTgt spid="9266"/>
                                        </p:tgtEl>
                                      </p:cBhvr>
                                    </p:animEffect>
                                  </p:childTnLst>
                                </p:cTn>
                              </p:par>
                            </p:childTnLst>
                          </p:cTn>
                        </p:par>
                        <p:par>
                          <p:cTn id="18" fill="hold" nodeType="afterGroup">
                            <p:stCondLst>
                              <p:cond delay="1000"/>
                            </p:stCondLst>
                            <p:childTnLst>
                              <p:par>
                                <p:cTn id="19" presetID="10" presetClass="entr" presetSubtype="0" fill="hold" nodeType="afterEffect">
                                  <p:stCondLst>
                                    <p:cond delay="0"/>
                                  </p:stCondLst>
                                  <p:childTnLst>
                                    <p:set>
                                      <p:cBhvr>
                                        <p:cTn id="20" dur="1" fill="hold">
                                          <p:stCondLst>
                                            <p:cond delay="0"/>
                                          </p:stCondLst>
                                        </p:cTn>
                                        <p:tgtEl>
                                          <p:spTgt spid="9249"/>
                                        </p:tgtEl>
                                        <p:attrNameLst>
                                          <p:attrName>style.visibility</p:attrName>
                                        </p:attrNameLst>
                                      </p:cBhvr>
                                      <p:to>
                                        <p:strVal val="visible"/>
                                      </p:to>
                                    </p:set>
                                    <p:animEffect transition="in" filter="fade">
                                      <p:cBhvr>
                                        <p:cTn id="21" dur="2000"/>
                                        <p:tgtEl>
                                          <p:spTgt spid="924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0" presetClass="path" presetSubtype="0" accel="50000" decel="50000" fill="hold" nodeType="clickEffect">
                                  <p:stCondLst>
                                    <p:cond delay="0"/>
                                  </p:stCondLst>
                                  <p:childTnLst>
                                    <p:animMotion origin="layout" path="M -6.93889E-18 4.44444E-6 L 1.14167 4.44444E-6 " pathEditMode="relative" rAng="0" ptsTypes="AA">
                                      <p:cBhvr>
                                        <p:cTn id="25" dur="5000" fill="hold"/>
                                        <p:tgtEl>
                                          <p:spTgt spid="9249"/>
                                        </p:tgtEl>
                                        <p:attrNameLst>
                                          <p:attrName>ppt_x</p:attrName>
                                          <p:attrName>ppt_y</p:attrName>
                                        </p:attrNameLst>
                                      </p:cBhvr>
                                      <p:rCtr x="57083" y="0"/>
                                    </p:animMotion>
                                  </p:childTnLst>
                                </p:cTn>
                              </p:par>
                              <p:par>
                                <p:cTn id="26" presetID="0" presetClass="path" presetSubtype="0" accel="50000" decel="50000" fill="hold" nodeType="withEffect">
                                  <p:stCondLst>
                                    <p:cond delay="0"/>
                                  </p:stCondLst>
                                  <p:childTnLst>
                                    <p:animMotion origin="layout" path="M 0.1894 -7.40741E-7 C 0.19188 0.00093 0.19489 0.00185 0.20141 -0.00555 C 0.20781 -0.01296 0.21904 -0.03102 0.2283 -0.04444 C 0.23744 -0.05787 0.24827 -0.07824 0.25689 -0.08611 C 0.2655 -0.09398 0.2689 -0.09606 0.27986 -0.09167 C 0.2907 -0.08727 0.31093 -0.07153 0.32189 -0.05972 C 0.33286 -0.04792 0.33625 -0.02847 0.34474 -0.02083 C 0.35309 -0.01319 0.36393 -0.00995 0.37241 -0.01389 C 0.38116 -0.01782 0.38873 -0.03218 0.39643 -0.04444 C 0.40413 -0.05671 0.40909 -0.07917 0.4194 -0.0875 C 0.42958 -0.09583 0.44472 -0.10023 0.45856 -0.09444 C 0.47227 -0.08866 0.48702 -0.06574 0.5015 -0.05278 C 0.51612 -0.03981 0.53401 -0.01898 0.54562 -0.01667 C 0.55685 -0.01435 0.56064 -0.02685 0.56925 -0.03889 C 0.57787 -0.05093 0.58674 -0.0794 0.59718 -0.08889 C 0.60737 -0.09838 0.62029 -0.09792 0.63138 -0.09583 C 0.64287 -0.09375 0.65149 -0.08981 0.66493 -0.07639 C 0.67837 -0.06296 0.7003 -0.02569 0.71179 -0.01528 C 0.72315 -0.00486 0.72837 -0.00949 0.73411 -0.01389 " pathEditMode="relative" rAng="0" ptsTypes="aaaaaaaaaaaaaaaaaaA">
                                      <p:cBhvr>
                                        <p:cTn id="27" dur="5000" fill="hold"/>
                                        <p:tgtEl>
                                          <p:spTgt spid="9266"/>
                                        </p:tgtEl>
                                        <p:attrNameLst>
                                          <p:attrName>ppt_x</p:attrName>
                                          <p:attrName>ppt_y</p:attrName>
                                        </p:attrNameLst>
                                      </p:cBhvr>
                                      <p:rCtr x="27229" y="-4931"/>
                                    </p:animMotion>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9311"/>
                                        </p:tgtEl>
                                        <p:attrNameLst>
                                          <p:attrName>style.visibility</p:attrName>
                                        </p:attrNameLst>
                                      </p:cBhvr>
                                      <p:to>
                                        <p:strVal val="visible"/>
                                      </p:to>
                                    </p:set>
                                    <p:animEffect transition="in" filter="wipe(right)">
                                      <p:cBhvr>
                                        <p:cTn id="32" dur="500"/>
                                        <p:tgtEl>
                                          <p:spTgt spid="9311"/>
                                        </p:tgtEl>
                                      </p:cBhvr>
                                    </p:animEffect>
                                  </p:childTnLst>
                                </p:cTn>
                              </p:par>
                            </p:childTnLst>
                          </p:cTn>
                        </p:par>
                        <p:par>
                          <p:cTn id="33" fill="hold" nodeType="afterGroup">
                            <p:stCondLst>
                              <p:cond delay="500"/>
                            </p:stCondLst>
                            <p:childTnLst>
                              <p:par>
                                <p:cTn id="34" presetID="10" presetClass="entr" presetSubtype="0" fill="hold" nodeType="afterEffect">
                                  <p:stCondLst>
                                    <p:cond delay="0"/>
                                  </p:stCondLst>
                                  <p:childTnLst>
                                    <p:set>
                                      <p:cBhvr>
                                        <p:cTn id="35" dur="1" fill="hold">
                                          <p:stCondLst>
                                            <p:cond delay="0"/>
                                          </p:stCondLst>
                                        </p:cTn>
                                        <p:tgtEl>
                                          <p:spTgt spid="9296"/>
                                        </p:tgtEl>
                                        <p:attrNameLst>
                                          <p:attrName>style.visibility</p:attrName>
                                        </p:attrNameLst>
                                      </p:cBhvr>
                                      <p:to>
                                        <p:strVal val="visible"/>
                                      </p:to>
                                    </p:set>
                                    <p:animEffect transition="in" filter="fade">
                                      <p:cBhvr>
                                        <p:cTn id="36" dur="1000"/>
                                        <p:tgtEl>
                                          <p:spTgt spid="9296"/>
                                        </p:tgtEl>
                                      </p:cBhvr>
                                    </p:animEffect>
                                  </p:childTnLst>
                                </p:cTn>
                              </p:par>
                            </p:childTnLst>
                          </p:cTn>
                        </p:par>
                        <p:par>
                          <p:cTn id="37" fill="hold" nodeType="afterGroup">
                            <p:stCondLst>
                              <p:cond delay="1500"/>
                            </p:stCondLst>
                            <p:childTnLst>
                              <p:par>
                                <p:cTn id="38" presetID="10" presetClass="entr" presetSubtype="0" fill="hold" nodeType="afterEffect">
                                  <p:stCondLst>
                                    <p:cond delay="0"/>
                                  </p:stCondLst>
                                  <p:childTnLst>
                                    <p:set>
                                      <p:cBhvr>
                                        <p:cTn id="39" dur="1" fill="hold">
                                          <p:stCondLst>
                                            <p:cond delay="0"/>
                                          </p:stCondLst>
                                        </p:cTn>
                                        <p:tgtEl>
                                          <p:spTgt spid="9279"/>
                                        </p:tgtEl>
                                        <p:attrNameLst>
                                          <p:attrName>style.visibility</p:attrName>
                                        </p:attrNameLst>
                                      </p:cBhvr>
                                      <p:to>
                                        <p:strVal val="visible"/>
                                      </p:to>
                                    </p:set>
                                    <p:animEffect transition="in" filter="fade">
                                      <p:cBhvr>
                                        <p:cTn id="40" dur="1000"/>
                                        <p:tgtEl>
                                          <p:spTgt spid="9279"/>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0" presetClass="path" presetSubtype="0" accel="50000" decel="50000" fill="hold" nodeType="clickEffect">
                                  <p:stCondLst>
                                    <p:cond delay="0"/>
                                  </p:stCondLst>
                                  <p:childTnLst>
                                    <p:animMotion origin="layout" path="M -3.41861E-6 -2.22222E-6 L 0.45216 -2.22222E-6 " pathEditMode="relative" rAng="0" ptsTypes="AA">
                                      <p:cBhvr>
                                        <p:cTn id="44" dur="5000" fill="hold"/>
                                        <p:tgtEl>
                                          <p:spTgt spid="9279"/>
                                        </p:tgtEl>
                                        <p:attrNameLst>
                                          <p:attrName>ppt_x</p:attrName>
                                          <p:attrName>ppt_y</p:attrName>
                                        </p:attrNameLst>
                                      </p:cBhvr>
                                      <p:rCtr x="22608" y="0"/>
                                    </p:animMotion>
                                  </p:childTnLst>
                                </p:cTn>
                              </p:par>
                              <p:par>
                                <p:cTn id="45" presetID="0" presetClass="path" presetSubtype="0" accel="50000" decel="50000" fill="hold" nodeType="withEffect">
                                  <p:stCondLst>
                                    <p:cond delay="0"/>
                                  </p:stCondLst>
                                  <p:childTnLst>
                                    <p:animMotion origin="layout" path="M -3.91985E-6 4.81481E-6 C -0.00117 -0.00024 -0.00182 -0.00024 -0.00443 -0.01112 C -0.00718 -0.022 -0.01135 -0.05672 -0.01605 -0.06482 C -0.02075 -0.07292 -0.02845 -0.06852 -0.03263 -0.05926 C -0.03641 -0.05 -0.03785 -0.02014 -0.04033 -0.00926 C -0.04294 0.00162 -0.04529 0.01134 -0.04868 0.00555 C -0.05195 -0.00024 -0.05639 -0.03033 -0.06056 -0.04445 C -0.06513 -0.05857 -0.06983 -0.07871 -0.0744 -0.07963 C -0.07923 -0.08056 -0.08484 -0.06274 -0.08837 -0.05 C -0.09176 -0.03727 -0.09359 -0.01181 -0.09594 -0.00371 C -0.09803 0.00439 -0.09868 0.00925 -0.10181 -0.00186 C -0.1052 -0.01297 -0.11043 -0.05649 -0.11499 -0.07038 C -0.11943 -0.08426 -0.12387 -0.09445 -0.12857 -0.08519 C -0.13301 -0.07593 -0.13888 -0.02709 -0.14267 -0.01482 C -0.14658 -0.00255 -0.14776 -0.00116 -0.15141 -0.01112 C -0.15507 -0.02107 -0.1599 -0.06181 -0.16486 -0.07408 C -0.16982 -0.08635 -0.17713 -0.09075 -0.1813 -0.08519 C -0.18561 -0.07963 -0.18848 -0.05024 -0.19031 -0.04075 C -0.19214 -0.03125 -0.19044 -0.03125 -0.19214 -0.02778 C -0.1941 -0.02431 -0.19762 -0.0169 -0.20128 -0.02038 C -0.20467 -0.02385 -0.20872 -0.03519 -0.21315 -0.04815 C -0.21772 -0.06112 -0.22242 -0.1044 -0.22816 -0.09815 C -0.23404 -0.0919 -0.24148 -0.05163 -0.24814 -0.01112 " pathEditMode="relative" rAng="0" ptsTypes="aaaaaaaaaaaaaaaaaaaaaaA">
                                      <p:cBhvr>
                                        <p:cTn id="46" dur="5000" fill="hold"/>
                                        <p:tgtEl>
                                          <p:spTgt spid="9296"/>
                                        </p:tgtEl>
                                        <p:attrNameLst>
                                          <p:attrName>ppt_x</p:attrName>
                                          <p:attrName>ppt_y</p:attrName>
                                        </p:attrNameLst>
                                      </p:cBhvr>
                                      <p:rCtr x="-12414" y="-46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Group 20"/>
          <p:cNvGrpSpPr>
            <a:grpSpLocks/>
          </p:cNvGrpSpPr>
          <p:nvPr/>
        </p:nvGrpSpPr>
        <p:grpSpPr bwMode="auto">
          <a:xfrm>
            <a:off x="5602288" y="3708400"/>
            <a:ext cx="962025" cy="1054100"/>
            <a:chOff x="2250" y="1232"/>
            <a:chExt cx="825" cy="904"/>
          </a:xfrm>
        </p:grpSpPr>
        <p:sp>
          <p:nvSpPr>
            <p:cNvPr id="7198" name="Freeform 2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99" name="Freeform 2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0" name="Freeform 2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1" name="Freeform 2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2" name="Freeform 2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3" name="Freeform 2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8"/>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4" name="Freeform 2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8"/>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5" name="Arc 2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206" name="Arc 2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207" name="Freeform 3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08" name="Oval 3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7209" name="Freeform 3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7171" name="Group 80"/>
          <p:cNvGrpSpPr>
            <a:grpSpLocks/>
          </p:cNvGrpSpPr>
          <p:nvPr/>
        </p:nvGrpSpPr>
        <p:grpSpPr bwMode="auto">
          <a:xfrm rot="20897639" flipH="1">
            <a:off x="8986838" y="3621088"/>
            <a:ext cx="962025" cy="1054100"/>
            <a:chOff x="2250" y="1232"/>
            <a:chExt cx="825" cy="904"/>
          </a:xfrm>
        </p:grpSpPr>
        <p:sp>
          <p:nvSpPr>
            <p:cNvPr id="7186" name="Freeform 8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87" name="Freeform 8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88" name="Freeform 8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89" name="Freeform 8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90" name="Freeform 8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91" name="Freeform 8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8"/>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92" name="Freeform 8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8"/>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93" name="Arc 8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94" name="Arc 8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95" name="Freeform 9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96" name="Oval 9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7197" name="Freeform 9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172" name="Text Box 96"/>
          <p:cNvSpPr txBox="1">
            <a:spLocks noChangeArrowheads="1"/>
          </p:cNvSpPr>
          <p:nvPr/>
        </p:nvSpPr>
        <p:spPr bwMode="auto">
          <a:xfrm>
            <a:off x="9872663" y="360363"/>
            <a:ext cx="1984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Symbol" panose="05050102010706020507" pitchFamily="18" charset="2"/>
                <a:cs typeface="Times New Roman" panose="02020603050405020304" pitchFamily="18" charset="0"/>
              </a:rPr>
              <a:t>w</a:t>
            </a:r>
            <a:r>
              <a:rPr lang="en-US" altLang="en-US" sz="1800">
                <a:latin typeface="Times New Roman" panose="02020603050405020304" pitchFamily="18" charset="0"/>
                <a:cs typeface="Times New Roman" panose="02020603050405020304" pitchFamily="18" charset="0"/>
              </a:rPr>
              <a:t> </a:t>
            </a:r>
            <a:r>
              <a:rPr lang="en-US" altLang="en-US" sz="1400">
                <a:latin typeface="Times New Roman" panose="02020603050405020304" pitchFamily="18" charset="0"/>
                <a:cs typeface="Times New Roman" panose="02020603050405020304" pitchFamily="18" charset="0"/>
              </a:rPr>
              <a:t>frequency of the wave</a:t>
            </a:r>
          </a:p>
        </p:txBody>
      </p:sp>
      <p:sp>
        <p:nvSpPr>
          <p:cNvPr id="7173" name="Text Box 97"/>
          <p:cNvSpPr txBox="1">
            <a:spLocks noChangeArrowheads="1"/>
          </p:cNvSpPr>
          <p:nvPr/>
        </p:nvSpPr>
        <p:spPr bwMode="auto">
          <a:xfrm>
            <a:off x="9906000" y="952500"/>
            <a:ext cx="2255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v</a:t>
            </a:r>
            <a:r>
              <a:rPr lang="en-US" altLang="en-US" sz="1400">
                <a:latin typeface="Times New Roman" panose="02020603050405020304" pitchFamily="18" charset="0"/>
                <a:cs typeface="Times New Roman" panose="02020603050405020304" pitchFamily="18" charset="0"/>
              </a:rPr>
              <a:t> velocity of the duckling</a:t>
            </a:r>
          </a:p>
        </p:txBody>
      </p:sp>
      <p:sp>
        <p:nvSpPr>
          <p:cNvPr id="7174" name="Text Box 98"/>
          <p:cNvSpPr txBox="1">
            <a:spLocks noChangeArrowheads="1"/>
          </p:cNvSpPr>
          <p:nvPr/>
        </p:nvSpPr>
        <p:spPr bwMode="auto">
          <a:xfrm>
            <a:off x="9872663" y="619125"/>
            <a:ext cx="1822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c</a:t>
            </a:r>
            <a:r>
              <a:rPr lang="en-US" altLang="en-US" sz="1400">
                <a:latin typeface="Times New Roman" panose="02020603050405020304" pitchFamily="18" charset="0"/>
                <a:cs typeface="Times New Roman" panose="02020603050405020304" pitchFamily="18" charset="0"/>
              </a:rPr>
              <a:t> velocity  of the wave</a:t>
            </a:r>
          </a:p>
        </p:txBody>
      </p:sp>
      <p:sp>
        <p:nvSpPr>
          <p:cNvPr id="7175" name="Text Box 2"/>
          <p:cNvSpPr txBox="1">
            <a:spLocks noChangeArrowheads="1"/>
          </p:cNvSpPr>
          <p:nvPr/>
        </p:nvSpPr>
        <p:spPr bwMode="auto">
          <a:xfrm>
            <a:off x="1452563" y="333375"/>
            <a:ext cx="199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solidFill>
                  <a:srgbClr val="0000FF"/>
                </a:solidFill>
                <a:latin typeface="Times New Roman" panose="02020603050405020304" pitchFamily="18" charset="0"/>
                <a:cs typeface="Times New Roman" panose="02020603050405020304" pitchFamily="18" charset="0"/>
              </a:rPr>
              <a:t>Wave propagation</a:t>
            </a:r>
          </a:p>
        </p:txBody>
      </p:sp>
      <p:pic>
        <p:nvPicPr>
          <p:cNvPr id="7176" name="Picture 127" descr="TP_tmp"/>
          <p:cNvPicPr>
            <a:picLocks noChangeAspect="1" noChangeArrowheads="1"/>
          </p:cNvPicPr>
          <p:nvPr>
            <p:custDataLst>
              <p:tags r:id="rId1"/>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965200" y="750888"/>
            <a:ext cx="4368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7" name="Text Box 156"/>
          <p:cNvSpPr txBox="1">
            <a:spLocks noChangeArrowheads="1"/>
          </p:cNvSpPr>
          <p:nvPr/>
        </p:nvSpPr>
        <p:spPr bwMode="auto">
          <a:xfrm>
            <a:off x="5599113" y="279400"/>
            <a:ext cx="3035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What if the receiver is moving:</a:t>
            </a:r>
          </a:p>
        </p:txBody>
      </p:sp>
      <p:pic>
        <p:nvPicPr>
          <p:cNvPr id="7178" name="Picture 157" descr="TP_tmp"/>
          <p:cNvPicPr>
            <a:picLocks noChangeAspect="1" noChangeArrowheads="1"/>
          </p:cNvPicPr>
          <p:nvPr>
            <p:custDataLst>
              <p:tags r:id="rId2"/>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5940425" y="817563"/>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9" name="Picture 158" descr="TP_tmp"/>
          <p:cNvPicPr>
            <a:picLocks noChangeAspect="1" noChangeArrowheads="1"/>
          </p:cNvPicPr>
          <p:nvPr>
            <p:custDataLst>
              <p:tags r:id="rId3"/>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915988" y="1144588"/>
            <a:ext cx="4495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80" name="Picture 159" descr="TP_tmp"/>
          <p:cNvPicPr>
            <a:picLocks noChangeAspect="1" noChangeArrowheads="1"/>
          </p:cNvPicPr>
          <p:nvPr>
            <p:custDataLst>
              <p:tags r:id="rId4"/>
            </p:custDataLst>
          </p:nvPr>
        </p:nvPicPr>
        <p:blipFill>
          <a:blip r:embed="rId12" cstate="print">
            <a:extLst>
              <a:ext uri="{28A0092B-C50C-407E-A947-70E740481C1C}">
                <a14:useLocalDpi xmlns:a14="http://schemas.microsoft.com/office/drawing/2010/main" val="0"/>
              </a:ext>
            </a:extLst>
          </a:blip>
          <a:srcRect/>
          <a:stretch>
            <a:fillRect/>
          </a:stretch>
        </p:blipFill>
        <p:spPr bwMode="auto">
          <a:xfrm>
            <a:off x="5816600" y="1119188"/>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567" name="Oval 103"/>
          <p:cNvSpPr>
            <a:spLocks noChangeArrowheads="1"/>
          </p:cNvSpPr>
          <p:nvPr/>
        </p:nvSpPr>
        <p:spPr bwMode="auto">
          <a:xfrm>
            <a:off x="5187950" y="3429000"/>
            <a:ext cx="1790700" cy="1812925"/>
          </a:xfrm>
          <a:prstGeom prst="ellipse">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1600">
                <a:latin typeface="Times New Roman" panose="02020603050405020304" pitchFamily="18" charset="0"/>
                <a:cs typeface="Times New Roman" panose="02020603050405020304" pitchFamily="18" charset="0"/>
              </a:rPr>
              <a:t> </a:t>
            </a:r>
          </a:p>
        </p:txBody>
      </p:sp>
      <p:sp>
        <p:nvSpPr>
          <p:cNvPr id="62568" name="Oval 104"/>
          <p:cNvSpPr>
            <a:spLocks noChangeArrowheads="1"/>
          </p:cNvSpPr>
          <p:nvPr/>
        </p:nvSpPr>
        <p:spPr bwMode="auto">
          <a:xfrm>
            <a:off x="4743450" y="3001963"/>
            <a:ext cx="2674938" cy="2708275"/>
          </a:xfrm>
          <a:prstGeom prst="ellipse">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2569" name="Oval 105"/>
          <p:cNvSpPr>
            <a:spLocks noChangeArrowheads="1"/>
          </p:cNvSpPr>
          <p:nvPr/>
        </p:nvSpPr>
        <p:spPr bwMode="auto">
          <a:xfrm>
            <a:off x="5187950" y="3435350"/>
            <a:ext cx="1790700" cy="1812925"/>
          </a:xfrm>
          <a:prstGeom prst="ellipse">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2570" name="Oval 106"/>
          <p:cNvSpPr>
            <a:spLocks noChangeArrowheads="1"/>
          </p:cNvSpPr>
          <p:nvPr/>
        </p:nvSpPr>
        <p:spPr bwMode="auto">
          <a:xfrm>
            <a:off x="5208588" y="3436938"/>
            <a:ext cx="1790700" cy="1812925"/>
          </a:xfrm>
          <a:prstGeom prst="ellipse">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1600">
                <a:latin typeface="Times New Roman" panose="02020603050405020304" pitchFamily="18" charset="0"/>
                <a:cs typeface="Times New Roman" panose="02020603050405020304" pitchFamily="18" charset="0"/>
              </a:rPr>
              <a:t> </a:t>
            </a:r>
          </a:p>
        </p:txBody>
      </p:sp>
      <p:pic>
        <p:nvPicPr>
          <p:cNvPr id="2" name="Picture 1" descr="\documentclass{article}&#10;\usepackage{amsmath}&#10;\pagestyle{empty}&#10;\begin{document}&#10;\noindent&#10;The emitting duck is at rest - he is a point source.  &#10;The wavelength is $\lambda_0$, the frequency &#10;$\nu_0 = c/\lambda_0.$\\&#10;The rings are equally spaced.&#10;&#10;&#10;&#10;\end{document}" title="IguanaTex Bitmap Display"/>
          <p:cNvPicPr>
            <a:picLocks noChangeAspect="1"/>
          </p:cNvPicPr>
          <p:nvPr>
            <p:custDataLst>
              <p:tags r:id="rId5"/>
            </p:custDataLst>
          </p:nvPr>
        </p:nvPicPr>
        <p:blipFill>
          <a:blip r:embed="rId13"/>
          <a:stretch>
            <a:fillRect/>
          </a:stretch>
        </p:blipFill>
        <p:spPr>
          <a:xfrm>
            <a:off x="852488" y="1695450"/>
            <a:ext cx="8712200" cy="833438"/>
          </a:xfrm>
          <a:prstGeom prst="rect">
            <a:avLst/>
          </a:prstGeom>
        </p:spPr>
      </p:pic>
    </p:spTree>
    <p:extLst>
      <p:ext uri="{BB962C8B-B14F-4D97-AF65-F5344CB8AC3E}">
        <p14:creationId xmlns:p14="http://schemas.microsoft.com/office/powerpoint/2010/main" val="700380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62567"/>
                                        </p:tgtEl>
                                        <p:attrNameLst>
                                          <p:attrName>style.visibility</p:attrName>
                                        </p:attrNameLst>
                                      </p:cBhvr>
                                      <p:to>
                                        <p:strVal val="visible"/>
                                      </p:to>
                                    </p:set>
                                  </p:childTnLst>
                                </p:cTn>
                              </p:par>
                            </p:childTnLst>
                          </p:cTn>
                        </p:par>
                        <p:par>
                          <p:cTn id="7" fill="hold" nodeType="afterGroup">
                            <p:stCondLst>
                              <p:cond delay="0"/>
                            </p:stCondLst>
                            <p:childTnLst>
                              <p:par>
                                <p:cTn id="8" presetID="6" presetClass="emph" presetSubtype="0" fill="hold" grpId="0" nodeType="afterEffect">
                                  <p:stCondLst>
                                    <p:cond delay="0"/>
                                  </p:stCondLst>
                                  <p:childTnLst>
                                    <p:animScale>
                                      <p:cBhvr>
                                        <p:cTn id="9" dur="2000" fill="hold"/>
                                        <p:tgtEl>
                                          <p:spTgt spid="62567"/>
                                        </p:tgtEl>
                                      </p:cBhvr>
                                      <p:by x="150000" y="150000"/>
                                    </p:animScale>
                                  </p:childTnLst>
                                </p:cTn>
                              </p:par>
                            </p:childTnLst>
                          </p:cTn>
                        </p:par>
                        <p:par>
                          <p:cTn id="10" fill="hold" nodeType="afterGroup">
                            <p:stCondLst>
                              <p:cond delay="2000"/>
                            </p:stCondLst>
                            <p:childTnLst>
                              <p:par>
                                <p:cTn id="11" presetID="1" presetClass="entr" presetSubtype="0" fill="hold" nodeType="afterEffect">
                                  <p:stCondLst>
                                    <p:cond delay="0"/>
                                  </p:stCondLst>
                                  <p:childTnLst>
                                    <p:set>
                                      <p:cBhvr>
                                        <p:cTn id="12" dur="1" fill="hold">
                                          <p:stCondLst>
                                            <p:cond delay="0"/>
                                          </p:stCondLst>
                                        </p:cTn>
                                        <p:tgtEl>
                                          <p:spTgt spid="62568"/>
                                        </p:tgtEl>
                                        <p:attrNameLst>
                                          <p:attrName>style.visibility</p:attrName>
                                        </p:attrNameLst>
                                      </p:cBhvr>
                                      <p:to>
                                        <p:strVal val="visible"/>
                                      </p:to>
                                    </p:set>
                                  </p:childTnLst>
                                </p:cTn>
                              </p:par>
                              <p:par>
                                <p:cTn id="13" presetID="6" presetClass="emph" presetSubtype="0" fill="hold" nodeType="withEffect">
                                  <p:stCondLst>
                                    <p:cond delay="0"/>
                                  </p:stCondLst>
                                  <p:childTnLst>
                                    <p:animScale>
                                      <p:cBhvr>
                                        <p:cTn id="14" dur="2000" fill="hold"/>
                                        <p:tgtEl>
                                          <p:spTgt spid="62568"/>
                                        </p:tgtEl>
                                      </p:cBhvr>
                                      <p:by x="150000" y="150000"/>
                                    </p:animScale>
                                  </p:childTnLst>
                                </p:cTn>
                              </p:par>
                              <p:par>
                                <p:cTn id="15" presetID="1" presetClass="entr" presetSubtype="0" fill="hold" nodeType="withEffect">
                                  <p:stCondLst>
                                    <p:cond delay="0"/>
                                  </p:stCondLst>
                                  <p:childTnLst>
                                    <p:set>
                                      <p:cBhvr>
                                        <p:cTn id="16" dur="1" fill="hold">
                                          <p:stCondLst>
                                            <p:cond delay="0"/>
                                          </p:stCondLst>
                                        </p:cTn>
                                        <p:tgtEl>
                                          <p:spTgt spid="62569"/>
                                        </p:tgtEl>
                                        <p:attrNameLst>
                                          <p:attrName>style.visibility</p:attrName>
                                        </p:attrNameLst>
                                      </p:cBhvr>
                                      <p:to>
                                        <p:strVal val="visible"/>
                                      </p:to>
                                    </p:set>
                                  </p:childTnLst>
                                </p:cTn>
                              </p:par>
                            </p:childTnLst>
                          </p:cTn>
                        </p:par>
                        <p:par>
                          <p:cTn id="17" fill="hold" nodeType="afterGroup">
                            <p:stCondLst>
                              <p:cond delay="4000"/>
                            </p:stCondLst>
                            <p:childTnLst>
                              <p:par>
                                <p:cTn id="18" presetID="6" presetClass="emph" presetSubtype="0" fill="hold" nodeType="afterEffect">
                                  <p:stCondLst>
                                    <p:cond delay="0"/>
                                  </p:stCondLst>
                                  <p:childTnLst>
                                    <p:animScale>
                                      <p:cBhvr>
                                        <p:cTn id="19" dur="2000" fill="hold"/>
                                        <p:tgtEl>
                                          <p:spTgt spid="62569"/>
                                        </p:tgtEl>
                                      </p:cBhvr>
                                      <p:by x="150000" y="150000"/>
                                    </p:animScale>
                                  </p:childTnLst>
                                </p:cTn>
                              </p:par>
                              <p:par>
                                <p:cTn id="20" presetID="6" presetClass="emph" presetSubtype="0" fill="hold" nodeType="withEffect">
                                  <p:stCondLst>
                                    <p:cond delay="0"/>
                                  </p:stCondLst>
                                  <p:childTnLst>
                                    <p:animScale>
                                      <p:cBhvr>
                                        <p:cTn id="21" dur="2000" fill="hold"/>
                                        <p:tgtEl>
                                          <p:spTgt spid="62568"/>
                                        </p:tgtEl>
                                      </p:cBhvr>
                                      <p:by x="150000" y="150000"/>
                                    </p:animScale>
                                  </p:childTnLst>
                                </p:cTn>
                              </p:par>
                              <p:par>
                                <p:cTn id="22" presetID="6" presetClass="emph" presetSubtype="0" fill="hold" nodeType="withEffect">
                                  <p:stCondLst>
                                    <p:cond delay="0"/>
                                  </p:stCondLst>
                                  <p:childTnLst>
                                    <p:animScale>
                                      <p:cBhvr>
                                        <p:cTn id="23" dur="2000" fill="hold"/>
                                        <p:tgtEl>
                                          <p:spTgt spid="62569"/>
                                        </p:tgtEl>
                                      </p:cBhvr>
                                      <p:by x="150000" y="150000"/>
                                    </p:animScale>
                                  </p:childTnLst>
                                </p:cTn>
                              </p:par>
                              <p:par>
                                <p:cTn id="24" presetID="1" presetClass="entr" presetSubtype="0" fill="hold" grpId="0" nodeType="withEffect">
                                  <p:stCondLst>
                                    <p:cond delay="0"/>
                                  </p:stCondLst>
                                  <p:childTnLst>
                                    <p:set>
                                      <p:cBhvr>
                                        <p:cTn id="25" dur="1" fill="hold">
                                          <p:stCondLst>
                                            <p:cond delay="0"/>
                                          </p:stCondLst>
                                        </p:cTn>
                                        <p:tgtEl>
                                          <p:spTgt spid="625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567" grpId="0" animBg="1"/>
      <p:bldP spid="62567" grpId="1" animBg="1"/>
      <p:bldP spid="6257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Oval 4"/>
          <p:cNvSpPr>
            <a:spLocks noChangeArrowheads="1"/>
          </p:cNvSpPr>
          <p:nvPr/>
        </p:nvSpPr>
        <p:spPr bwMode="auto">
          <a:xfrm>
            <a:off x="935038" y="5503863"/>
            <a:ext cx="265112" cy="250825"/>
          </a:xfrm>
          <a:prstGeom prst="ellipse">
            <a:avLst/>
          </a:prstGeom>
          <a:solidFill>
            <a:srgbClr val="0000FF">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3493" name="Oval 5"/>
          <p:cNvSpPr>
            <a:spLocks noChangeArrowheads="1"/>
          </p:cNvSpPr>
          <p:nvPr/>
        </p:nvSpPr>
        <p:spPr bwMode="auto">
          <a:xfrm>
            <a:off x="5949950" y="4667250"/>
            <a:ext cx="265113" cy="250825"/>
          </a:xfrm>
          <a:prstGeom prst="ellipse">
            <a:avLst/>
          </a:prstGeom>
          <a:solidFill>
            <a:srgbClr val="FF0000">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grpSp>
        <p:nvGrpSpPr>
          <p:cNvPr id="9236" name="Group 20"/>
          <p:cNvGrpSpPr>
            <a:grpSpLocks/>
          </p:cNvGrpSpPr>
          <p:nvPr/>
        </p:nvGrpSpPr>
        <p:grpSpPr bwMode="auto">
          <a:xfrm>
            <a:off x="5849938" y="4048125"/>
            <a:ext cx="468312" cy="512763"/>
            <a:chOff x="2250" y="1232"/>
            <a:chExt cx="825" cy="904"/>
          </a:xfrm>
        </p:grpSpPr>
        <p:sp>
          <p:nvSpPr>
            <p:cNvPr id="8224" name="Freeform 2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25" name="Freeform 2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26" name="Freeform 2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27" name="Freeform 2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28" name="Freeform 2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29" name="Freeform 2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3"/>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30" name="Freeform 2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3"/>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31" name="Arc 2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32" name="Arc 2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33" name="Freeform 3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34" name="Oval 3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8235" name="Freeform 3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3507" name="Oval 19"/>
          <p:cNvSpPr>
            <a:spLocks noChangeArrowheads="1"/>
          </p:cNvSpPr>
          <p:nvPr/>
        </p:nvSpPr>
        <p:spPr bwMode="auto">
          <a:xfrm>
            <a:off x="6083300" y="4667250"/>
            <a:ext cx="265113" cy="250825"/>
          </a:xfrm>
          <a:prstGeom prst="ellipse">
            <a:avLst/>
          </a:prstGeom>
          <a:solidFill>
            <a:srgbClr val="FF0000">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3508" name="Oval 20"/>
          <p:cNvSpPr>
            <a:spLocks noChangeArrowheads="1"/>
          </p:cNvSpPr>
          <p:nvPr/>
        </p:nvSpPr>
        <p:spPr bwMode="auto">
          <a:xfrm>
            <a:off x="6254750" y="4667250"/>
            <a:ext cx="265113" cy="250825"/>
          </a:xfrm>
          <a:prstGeom prst="ellipse">
            <a:avLst/>
          </a:prstGeom>
          <a:solidFill>
            <a:srgbClr val="FF0000">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63509" name="Oval 21"/>
          <p:cNvSpPr>
            <a:spLocks noChangeArrowheads="1"/>
          </p:cNvSpPr>
          <p:nvPr/>
        </p:nvSpPr>
        <p:spPr bwMode="auto">
          <a:xfrm>
            <a:off x="6407150" y="4672013"/>
            <a:ext cx="265113" cy="250825"/>
          </a:xfrm>
          <a:prstGeom prst="ellipse">
            <a:avLst/>
          </a:prstGeom>
          <a:solidFill>
            <a:srgbClr val="FF0000">
              <a:alpha val="50195"/>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8200" name="Arc 23"/>
          <p:cNvSpPr>
            <a:spLocks/>
          </p:cNvSpPr>
          <p:nvPr/>
        </p:nvSpPr>
        <p:spPr bwMode="auto">
          <a:xfrm>
            <a:off x="6083300" y="3648075"/>
            <a:ext cx="3605213" cy="2205038"/>
          </a:xfrm>
          <a:custGeom>
            <a:avLst/>
            <a:gdLst>
              <a:gd name="T0" fmla="*/ 572877693 w 21600"/>
              <a:gd name="T1" fmla="*/ 0 h 12734"/>
              <a:gd name="T2" fmla="*/ 577056568 w 21600"/>
              <a:gd name="T3" fmla="*/ 381827421 h 12734"/>
              <a:gd name="T4" fmla="*/ 0 w 21600"/>
              <a:gd name="T5" fmla="*/ 198200085 h 12734"/>
              <a:gd name="T6" fmla="*/ 0 60000 65536"/>
              <a:gd name="T7" fmla="*/ 0 60000 65536"/>
              <a:gd name="T8" fmla="*/ 0 60000 65536"/>
            </a:gdLst>
            <a:ahLst/>
            <a:cxnLst>
              <a:cxn ang="T6">
                <a:pos x="T0" y="T1"/>
              </a:cxn>
              <a:cxn ang="T7">
                <a:pos x="T2" y="T3"/>
              </a:cxn>
              <a:cxn ang="T8">
                <a:pos x="T4" y="T5"/>
              </a:cxn>
            </a:cxnLst>
            <a:rect l="0" t="0" r="r" b="b"/>
            <a:pathLst>
              <a:path w="21600" h="12734" fill="none" extrusionOk="0">
                <a:moveTo>
                  <a:pt x="20563" y="0"/>
                </a:moveTo>
                <a:cubicBezTo>
                  <a:pt x="21250" y="2136"/>
                  <a:pt x="21600" y="4366"/>
                  <a:pt x="21600" y="6610"/>
                </a:cubicBezTo>
                <a:cubicBezTo>
                  <a:pt x="21600" y="8683"/>
                  <a:pt x="21301" y="10745"/>
                  <a:pt x="20713" y="12733"/>
                </a:cubicBezTo>
              </a:path>
              <a:path w="21600" h="12734" stroke="0" extrusionOk="0">
                <a:moveTo>
                  <a:pt x="20563" y="0"/>
                </a:moveTo>
                <a:cubicBezTo>
                  <a:pt x="21250" y="2136"/>
                  <a:pt x="21600" y="4366"/>
                  <a:pt x="21600" y="6610"/>
                </a:cubicBezTo>
                <a:cubicBezTo>
                  <a:pt x="21600" y="8683"/>
                  <a:pt x="21301" y="10745"/>
                  <a:pt x="20713" y="12733"/>
                </a:cubicBezTo>
                <a:lnTo>
                  <a:pt x="0" y="6610"/>
                </a:lnTo>
                <a:lnTo>
                  <a:pt x="20563" y="0"/>
                </a:lnTo>
                <a:close/>
              </a:path>
            </a:pathLst>
          </a:cu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01" name="Arc 24"/>
          <p:cNvSpPr>
            <a:spLocks/>
          </p:cNvSpPr>
          <p:nvPr/>
        </p:nvSpPr>
        <p:spPr bwMode="auto">
          <a:xfrm>
            <a:off x="6083300" y="3813175"/>
            <a:ext cx="2725738" cy="1865313"/>
          </a:xfrm>
          <a:custGeom>
            <a:avLst/>
            <a:gdLst>
              <a:gd name="T0" fmla="*/ 321878110 w 21600"/>
              <a:gd name="T1" fmla="*/ 0 h 14500"/>
              <a:gd name="T2" fmla="*/ 326018455 w 21600"/>
              <a:gd name="T3" fmla="*/ 239957981 h 14500"/>
              <a:gd name="T4" fmla="*/ 0 w 21600"/>
              <a:gd name="T5" fmla="*/ 126019260 h 14500"/>
              <a:gd name="T6" fmla="*/ 0 60000 65536"/>
              <a:gd name="T7" fmla="*/ 0 60000 65536"/>
              <a:gd name="T8" fmla="*/ 0 60000 65536"/>
            </a:gdLst>
            <a:ahLst/>
            <a:cxnLst>
              <a:cxn ang="T6">
                <a:pos x="T0" y="T1"/>
              </a:cxn>
              <a:cxn ang="T7">
                <a:pos x="T2" y="T3"/>
              </a:cxn>
              <a:cxn ang="T8">
                <a:pos x="T4" y="T5"/>
              </a:cxn>
            </a:cxnLst>
            <a:rect l="0" t="0" r="r" b="b"/>
            <a:pathLst>
              <a:path w="21600" h="14500" fill="none" extrusionOk="0">
                <a:moveTo>
                  <a:pt x="20213" y="-1"/>
                </a:moveTo>
                <a:cubicBezTo>
                  <a:pt x="21130" y="2434"/>
                  <a:pt x="21600" y="5013"/>
                  <a:pt x="21600" y="7615"/>
                </a:cubicBezTo>
                <a:cubicBezTo>
                  <a:pt x="21600" y="9955"/>
                  <a:pt x="21219" y="12281"/>
                  <a:pt x="20473" y="14500"/>
                </a:cubicBezTo>
              </a:path>
              <a:path w="21600" h="14500" stroke="0" extrusionOk="0">
                <a:moveTo>
                  <a:pt x="20213" y="-1"/>
                </a:moveTo>
                <a:cubicBezTo>
                  <a:pt x="21130" y="2434"/>
                  <a:pt x="21600" y="5013"/>
                  <a:pt x="21600" y="7615"/>
                </a:cubicBezTo>
                <a:cubicBezTo>
                  <a:pt x="21600" y="9955"/>
                  <a:pt x="21219" y="12281"/>
                  <a:pt x="20473" y="14500"/>
                </a:cubicBezTo>
                <a:lnTo>
                  <a:pt x="0" y="7615"/>
                </a:lnTo>
                <a:lnTo>
                  <a:pt x="20213" y="-1"/>
                </a:lnTo>
                <a:close/>
              </a:path>
            </a:pathLst>
          </a:cu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02" name="Arc 25"/>
          <p:cNvSpPr>
            <a:spLocks/>
          </p:cNvSpPr>
          <p:nvPr/>
        </p:nvSpPr>
        <p:spPr bwMode="auto">
          <a:xfrm>
            <a:off x="6083300" y="4000500"/>
            <a:ext cx="1844675" cy="1527175"/>
          </a:xfrm>
          <a:custGeom>
            <a:avLst/>
            <a:gdLst>
              <a:gd name="T0" fmla="*/ 141485377 w 21600"/>
              <a:gd name="T1" fmla="*/ 0 h 18283"/>
              <a:gd name="T2" fmla="*/ 143928717 w 21600"/>
              <a:gd name="T3" fmla="*/ 127564594 h 18283"/>
              <a:gd name="T4" fmla="*/ 0 w 21600"/>
              <a:gd name="T5" fmla="*/ 66283638 h 18283"/>
              <a:gd name="T6" fmla="*/ 0 60000 65536"/>
              <a:gd name="T7" fmla="*/ 0 60000 65536"/>
              <a:gd name="T8" fmla="*/ 0 60000 65536"/>
            </a:gdLst>
            <a:ahLst/>
            <a:cxnLst>
              <a:cxn ang="T6">
                <a:pos x="T0" y="T1"/>
              </a:cxn>
              <a:cxn ang="T7">
                <a:pos x="T2" y="T3"/>
              </a:cxn>
              <a:cxn ang="T8">
                <a:pos x="T4" y="T5"/>
              </a:cxn>
            </a:cxnLst>
            <a:rect l="0" t="0" r="r" b="b"/>
            <a:pathLst>
              <a:path w="21600" h="18283" fill="none" extrusionOk="0">
                <a:moveTo>
                  <a:pt x="19398" y="0"/>
                </a:moveTo>
                <a:cubicBezTo>
                  <a:pt x="20847" y="2957"/>
                  <a:pt x="21600" y="6206"/>
                  <a:pt x="21600" y="9500"/>
                </a:cubicBezTo>
                <a:cubicBezTo>
                  <a:pt x="21600" y="12526"/>
                  <a:pt x="20964" y="15518"/>
                  <a:pt x="19733" y="18282"/>
                </a:cubicBezTo>
              </a:path>
              <a:path w="21600" h="18283" stroke="0" extrusionOk="0">
                <a:moveTo>
                  <a:pt x="19398" y="0"/>
                </a:moveTo>
                <a:cubicBezTo>
                  <a:pt x="20847" y="2957"/>
                  <a:pt x="21600" y="6206"/>
                  <a:pt x="21600" y="9500"/>
                </a:cubicBezTo>
                <a:cubicBezTo>
                  <a:pt x="21600" y="12526"/>
                  <a:pt x="20964" y="15518"/>
                  <a:pt x="19733" y="18282"/>
                </a:cubicBezTo>
                <a:lnTo>
                  <a:pt x="0" y="9500"/>
                </a:lnTo>
                <a:lnTo>
                  <a:pt x="19398" y="0"/>
                </a:lnTo>
                <a:close/>
              </a:path>
            </a:pathLst>
          </a:cu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03" name="Arc 27"/>
          <p:cNvSpPr>
            <a:spLocks/>
          </p:cNvSpPr>
          <p:nvPr/>
        </p:nvSpPr>
        <p:spPr bwMode="auto">
          <a:xfrm>
            <a:off x="6083300" y="4311650"/>
            <a:ext cx="908050" cy="973138"/>
          </a:xfrm>
          <a:custGeom>
            <a:avLst/>
            <a:gdLst>
              <a:gd name="T0" fmla="*/ 32742896 w 21600"/>
              <a:gd name="T1" fmla="*/ 0 h 22453"/>
              <a:gd name="T2" fmla="*/ 32481327 w 21600"/>
              <a:gd name="T3" fmla="*/ 42176840 h 22453"/>
              <a:gd name="T4" fmla="*/ 0 w 21600"/>
              <a:gd name="T5" fmla="*/ 20860207 h 22453"/>
              <a:gd name="T6" fmla="*/ 0 60000 65536"/>
              <a:gd name="T7" fmla="*/ 0 60000 65536"/>
              <a:gd name="T8" fmla="*/ 0 60000 65536"/>
            </a:gdLst>
            <a:ahLst/>
            <a:cxnLst>
              <a:cxn ang="T6">
                <a:pos x="T0" y="T1"/>
              </a:cxn>
              <a:cxn ang="T7">
                <a:pos x="T2" y="T3"/>
              </a:cxn>
              <a:cxn ang="T8">
                <a:pos x="T4" y="T5"/>
              </a:cxn>
            </a:cxnLst>
            <a:rect l="0" t="0" r="r" b="b"/>
            <a:pathLst>
              <a:path w="21600" h="22453" fill="none" extrusionOk="0">
                <a:moveTo>
                  <a:pt x="18526" y="0"/>
                </a:moveTo>
                <a:cubicBezTo>
                  <a:pt x="20537" y="3355"/>
                  <a:pt x="21600" y="7193"/>
                  <a:pt x="21600" y="11105"/>
                </a:cubicBezTo>
                <a:cubicBezTo>
                  <a:pt x="21600" y="15113"/>
                  <a:pt x="20484" y="19042"/>
                  <a:pt x="18378" y="22452"/>
                </a:cubicBezTo>
              </a:path>
              <a:path w="21600" h="22453" stroke="0" extrusionOk="0">
                <a:moveTo>
                  <a:pt x="18526" y="0"/>
                </a:moveTo>
                <a:cubicBezTo>
                  <a:pt x="20537" y="3355"/>
                  <a:pt x="21600" y="7193"/>
                  <a:pt x="21600" y="11105"/>
                </a:cubicBezTo>
                <a:cubicBezTo>
                  <a:pt x="21600" y="15113"/>
                  <a:pt x="20484" y="19042"/>
                  <a:pt x="18378" y="22452"/>
                </a:cubicBezTo>
                <a:lnTo>
                  <a:pt x="0" y="11105"/>
                </a:lnTo>
                <a:lnTo>
                  <a:pt x="18526" y="0"/>
                </a:lnTo>
                <a:close/>
              </a:path>
            </a:pathLst>
          </a:cu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04" name="Line 28"/>
          <p:cNvSpPr>
            <a:spLocks noChangeShapeType="1"/>
          </p:cNvSpPr>
          <p:nvPr/>
        </p:nvSpPr>
        <p:spPr bwMode="auto">
          <a:xfrm>
            <a:off x="6083300" y="5059363"/>
            <a:ext cx="3559175" cy="0"/>
          </a:xfrm>
          <a:prstGeom prst="line">
            <a:avLst/>
          </a:prstGeom>
          <a:noFill/>
          <a:ln w="19050">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05" name="Text Box 29"/>
          <p:cNvSpPr txBox="1">
            <a:spLocks noChangeArrowheads="1"/>
          </p:cNvSpPr>
          <p:nvPr/>
        </p:nvSpPr>
        <p:spPr bwMode="auto">
          <a:xfrm>
            <a:off x="9167813" y="4737100"/>
            <a:ext cx="285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800" b="1">
                <a:latin typeface="Times New Roman" panose="02020603050405020304" pitchFamily="18" charset="0"/>
                <a:cs typeface="Times New Roman" panose="02020603050405020304" pitchFamily="18" charset="0"/>
              </a:rPr>
              <a:t>c</a:t>
            </a:r>
          </a:p>
        </p:txBody>
      </p:sp>
      <p:sp>
        <p:nvSpPr>
          <p:cNvPr id="8206" name="Line 95"/>
          <p:cNvSpPr>
            <a:spLocks noChangeShapeType="1"/>
          </p:cNvSpPr>
          <p:nvPr/>
        </p:nvSpPr>
        <p:spPr bwMode="auto">
          <a:xfrm>
            <a:off x="6083300" y="4535488"/>
            <a:ext cx="636588" cy="0"/>
          </a:xfrm>
          <a:prstGeom prst="line">
            <a:avLst/>
          </a:prstGeom>
          <a:noFill/>
          <a:ln w="38100" cmpd="dbl">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07" name="Line 31"/>
          <p:cNvSpPr>
            <a:spLocks noChangeShapeType="1"/>
          </p:cNvSpPr>
          <p:nvPr/>
        </p:nvSpPr>
        <p:spPr bwMode="auto">
          <a:xfrm>
            <a:off x="6083300" y="4540250"/>
            <a:ext cx="3559175" cy="0"/>
          </a:xfrm>
          <a:prstGeom prst="line">
            <a:avLst/>
          </a:prstGeom>
          <a:noFill/>
          <a:ln w="19050">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08" name="Text Box 32"/>
          <p:cNvSpPr txBox="1">
            <a:spLocks noChangeArrowheads="1"/>
          </p:cNvSpPr>
          <p:nvPr/>
        </p:nvSpPr>
        <p:spPr bwMode="auto">
          <a:xfrm>
            <a:off x="9226550" y="4137025"/>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800" b="1">
                <a:latin typeface="Times New Roman" panose="02020603050405020304" pitchFamily="18" charset="0"/>
                <a:cs typeface="Times New Roman" panose="02020603050405020304" pitchFamily="18" charset="0"/>
              </a:rPr>
              <a:t>u</a:t>
            </a:r>
          </a:p>
        </p:txBody>
      </p:sp>
      <p:sp>
        <p:nvSpPr>
          <p:cNvPr id="8209" name="Text Box 33"/>
          <p:cNvSpPr txBox="1">
            <a:spLocks noChangeArrowheads="1"/>
          </p:cNvSpPr>
          <p:nvPr/>
        </p:nvSpPr>
        <p:spPr bwMode="auto">
          <a:xfrm>
            <a:off x="6657975" y="4425950"/>
            <a:ext cx="298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800" b="1">
                <a:latin typeface="Times New Roman" panose="02020603050405020304" pitchFamily="18" charset="0"/>
                <a:cs typeface="Times New Roman" panose="02020603050405020304" pitchFamily="18" charset="0"/>
              </a:rPr>
              <a:t>v</a:t>
            </a:r>
          </a:p>
        </p:txBody>
      </p:sp>
      <p:grpSp>
        <p:nvGrpSpPr>
          <p:cNvPr id="8210" name="Group 80"/>
          <p:cNvGrpSpPr>
            <a:grpSpLocks/>
          </p:cNvGrpSpPr>
          <p:nvPr/>
        </p:nvGrpSpPr>
        <p:grpSpPr bwMode="auto">
          <a:xfrm rot="20897639" flipH="1">
            <a:off x="9855200" y="4397375"/>
            <a:ext cx="962025" cy="1054100"/>
            <a:chOff x="2250" y="1232"/>
            <a:chExt cx="825" cy="904"/>
          </a:xfrm>
        </p:grpSpPr>
        <p:sp>
          <p:nvSpPr>
            <p:cNvPr id="8212" name="Freeform 8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3" name="Freeform 8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4" name="Freeform 8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5" name="Freeform 8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6" name="Freeform 8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7" name="Freeform 8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3"/>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8" name="Freeform 8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3"/>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9" name="Arc 8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20" name="Arc 8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221" name="Freeform 9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22" name="Oval 9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8223" name="Freeform 9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2" name="Picture 1" descr="\documentclass{article}&#10;\usepackage{amsmath}&#10;\pagestyle{empty}&#10;\begin{document}&#10;\noindent&#10;The emitting duck is moving to the right.&#10;Each successive wave is emitted from a point closer to the receiver since the emitter is moving.&#10;In the time $t_1$ that the first wave reached the receiver, $n$ waves have been emitted..\\&#10;$ct_1 = n \lambda_0$ \\&#10;Since the source moved at velocity $v$:&#10;$ut_1 = n \lambda_d$.\\&#10;$\lambda_d = \frac{u}{c}\lambda_0 = \frac{c - v}{c} \lambda_0 = (1 - \frac{v}{c})\lambda_0$ \\&#10;$\nu_d = (1 + \frac{v}{c}) \nu_0$&#10;The wavelength is $\lambda_0$, the frequency &#10;$\nu_0 = c/\lambda_0.$\\&#10;The rings are equally spaced.&#10;&#10;&#10;&#10;\end{document}" title="IguanaTex Bitmap Display"/>
          <p:cNvPicPr>
            <a:picLocks noChangeAspect="1"/>
          </p:cNvPicPr>
          <p:nvPr>
            <p:custDataLst>
              <p:tags r:id="rId1"/>
            </p:custDataLst>
          </p:nvPr>
        </p:nvPicPr>
        <p:blipFill>
          <a:blip r:embed="rId4"/>
          <a:stretch>
            <a:fillRect/>
          </a:stretch>
        </p:blipFill>
        <p:spPr>
          <a:xfrm>
            <a:off x="1589088" y="98425"/>
            <a:ext cx="8716962" cy="2354263"/>
          </a:xfrm>
          <a:prstGeom prst="rect">
            <a:avLst/>
          </a:prstGeom>
        </p:spPr>
      </p:pic>
    </p:spTree>
    <p:extLst>
      <p:ext uri="{BB962C8B-B14F-4D97-AF65-F5344CB8AC3E}">
        <p14:creationId xmlns:p14="http://schemas.microsoft.com/office/powerpoint/2010/main" val="40265315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0.00013 -2.59259E-6 L 0.30061 -2.59259E-6 " pathEditMode="relative" rAng="0" ptsTypes="AA">
                                      <p:cBhvr>
                                        <p:cTn id="6" dur="5000" fill="hold"/>
                                        <p:tgtEl>
                                          <p:spTgt spid="63493"/>
                                        </p:tgtEl>
                                        <p:attrNameLst>
                                          <p:attrName>ppt_x</p:attrName>
                                          <p:attrName>ppt_y</p:attrName>
                                        </p:attrNameLst>
                                      </p:cBhvr>
                                      <p:rCtr x="15024" y="0"/>
                                    </p:animMotion>
                                  </p:childTnLst>
                                </p:cTn>
                              </p:par>
                              <p:par>
                                <p:cTn id="7" presetID="0" presetClass="path" presetSubtype="0" accel="50000" decel="50000" fill="hold" nodeType="withEffect">
                                  <p:stCondLst>
                                    <p:cond delay="0"/>
                                  </p:stCondLst>
                                  <p:childTnLst>
                                    <p:animMotion origin="layout" path="M 0.00026 3.7037E-6 L 0.00966 3.7037E-6 " pathEditMode="relative" rAng="0" ptsTypes="AA">
                                      <p:cBhvr>
                                        <p:cTn id="8" dur="5000" fill="hold"/>
                                        <p:tgtEl>
                                          <p:spTgt spid="9236"/>
                                        </p:tgtEl>
                                        <p:attrNameLst>
                                          <p:attrName>ppt_x</p:attrName>
                                          <p:attrName>ppt_y</p:attrName>
                                        </p:attrNameLst>
                                      </p:cBhvr>
                                      <p:rCtr x="470" y="0"/>
                                    </p:animMotion>
                                  </p:childTnLst>
                                </p:cTn>
                              </p:par>
                            </p:childTnLst>
                          </p:cTn>
                        </p:par>
                        <p:par>
                          <p:cTn id="9" fill="hold" nodeType="afterGroup">
                            <p:stCondLst>
                              <p:cond delay="5000"/>
                            </p:stCondLst>
                            <p:childTnLst>
                              <p:par>
                                <p:cTn id="10" presetID="1" presetClass="entr" presetSubtype="0" fill="hold" nodeType="afterEffect">
                                  <p:stCondLst>
                                    <p:cond delay="0"/>
                                  </p:stCondLst>
                                  <p:childTnLst>
                                    <p:set>
                                      <p:cBhvr>
                                        <p:cTn id="11" dur="1" fill="hold">
                                          <p:stCondLst>
                                            <p:cond delay="0"/>
                                          </p:stCondLst>
                                        </p:cTn>
                                        <p:tgtEl>
                                          <p:spTgt spid="63507"/>
                                        </p:tgtEl>
                                        <p:attrNameLst>
                                          <p:attrName>style.visibility</p:attrName>
                                        </p:attrNameLst>
                                      </p:cBhvr>
                                      <p:to>
                                        <p:strVal val="visible"/>
                                      </p:to>
                                    </p:set>
                                  </p:childTnLst>
                                </p:cTn>
                              </p:par>
                            </p:childTnLst>
                          </p:cTn>
                        </p:par>
                        <p:par>
                          <p:cTn id="12" fill="hold" nodeType="afterGroup">
                            <p:stCondLst>
                              <p:cond delay="5000"/>
                            </p:stCondLst>
                            <p:childTnLst>
                              <p:par>
                                <p:cTn id="13" presetID="0" presetClass="path" presetSubtype="0" accel="50000" decel="50000" fill="hold" nodeType="afterEffect">
                                  <p:stCondLst>
                                    <p:cond delay="0"/>
                                  </p:stCondLst>
                                  <p:childTnLst>
                                    <p:animMotion origin="layout" path="M -0.00039 -2.59259E-6 L 0.23391 -2.59259E-6 " pathEditMode="relative" rAng="0" ptsTypes="AA">
                                      <p:cBhvr>
                                        <p:cTn id="14" dur="3000" fill="hold"/>
                                        <p:tgtEl>
                                          <p:spTgt spid="63507"/>
                                        </p:tgtEl>
                                        <p:attrNameLst>
                                          <p:attrName>ppt_x</p:attrName>
                                          <p:attrName>ppt_y</p:attrName>
                                        </p:attrNameLst>
                                      </p:cBhvr>
                                      <p:rCtr x="11709" y="0"/>
                                    </p:animMotion>
                                  </p:childTnLst>
                                </p:cTn>
                              </p:par>
                              <p:par>
                                <p:cTn id="15" presetID="0" presetClass="path" presetSubtype="0" accel="50000" decel="50000" fill="hold" nodeType="withEffect">
                                  <p:stCondLst>
                                    <p:cond delay="0"/>
                                  </p:stCondLst>
                                  <p:childTnLst>
                                    <p:animMotion origin="layout" path="M 0.00874 -0.00047 L 0.01749 -0.00047 " pathEditMode="relative" rAng="0" ptsTypes="AA">
                                      <p:cBhvr>
                                        <p:cTn id="16" dur="3000" fill="hold"/>
                                        <p:tgtEl>
                                          <p:spTgt spid="9236"/>
                                        </p:tgtEl>
                                        <p:attrNameLst>
                                          <p:attrName>ppt_x</p:attrName>
                                          <p:attrName>ppt_y</p:attrName>
                                        </p:attrNameLst>
                                      </p:cBhvr>
                                      <p:rCtr x="431" y="0"/>
                                    </p:animMotion>
                                  </p:childTnLst>
                                </p:cTn>
                              </p:par>
                            </p:childTnLst>
                          </p:cTn>
                        </p:par>
                        <p:par>
                          <p:cTn id="17" fill="hold" nodeType="afterGroup">
                            <p:stCondLst>
                              <p:cond delay="8000"/>
                            </p:stCondLst>
                            <p:childTnLst>
                              <p:par>
                                <p:cTn id="18" presetID="1" presetClass="entr" presetSubtype="0" fill="hold" nodeType="afterEffect">
                                  <p:stCondLst>
                                    <p:cond delay="0"/>
                                  </p:stCondLst>
                                  <p:childTnLst>
                                    <p:set>
                                      <p:cBhvr>
                                        <p:cTn id="19" dur="1" fill="hold">
                                          <p:stCondLst>
                                            <p:cond delay="0"/>
                                          </p:stCondLst>
                                        </p:cTn>
                                        <p:tgtEl>
                                          <p:spTgt spid="63508"/>
                                        </p:tgtEl>
                                        <p:attrNameLst>
                                          <p:attrName>style.visibility</p:attrName>
                                        </p:attrNameLst>
                                      </p:cBhvr>
                                      <p:to>
                                        <p:strVal val="visible"/>
                                      </p:to>
                                    </p:set>
                                  </p:childTnLst>
                                </p:cTn>
                              </p:par>
                            </p:childTnLst>
                          </p:cTn>
                        </p:par>
                        <p:par>
                          <p:cTn id="20" fill="hold" nodeType="afterGroup">
                            <p:stCondLst>
                              <p:cond delay="8000"/>
                            </p:stCondLst>
                            <p:childTnLst>
                              <p:par>
                                <p:cTn id="21" presetID="0" presetClass="path" presetSubtype="0" accel="50000" decel="50000" fill="hold" nodeType="afterEffect">
                                  <p:stCondLst>
                                    <p:cond delay="0"/>
                                  </p:stCondLst>
                                  <p:childTnLst>
                                    <p:animMotion origin="layout" path="M 0.01723 -0.00093 L 0.02741 -0.00093 " pathEditMode="relative" rAng="0" ptsTypes="AA">
                                      <p:cBhvr>
                                        <p:cTn id="22" dur="2000" fill="hold"/>
                                        <p:tgtEl>
                                          <p:spTgt spid="9236"/>
                                        </p:tgtEl>
                                        <p:attrNameLst>
                                          <p:attrName>ppt_x</p:attrName>
                                          <p:attrName>ppt_y</p:attrName>
                                        </p:attrNameLst>
                                      </p:cBhvr>
                                      <p:rCtr x="509" y="0"/>
                                    </p:animMotion>
                                  </p:childTnLst>
                                </p:cTn>
                              </p:par>
                              <p:par>
                                <p:cTn id="23" presetID="0" presetClass="path" presetSubtype="0" accel="50000" decel="50000" fill="hold" nodeType="withEffect">
                                  <p:stCondLst>
                                    <p:cond delay="0"/>
                                  </p:stCondLst>
                                  <p:childTnLst>
                                    <p:animMotion origin="layout" path="M 0.00561 -2.59259E-6 L 0.16538 -2.59259E-6 " pathEditMode="relative" rAng="0" ptsTypes="AA">
                                      <p:cBhvr>
                                        <p:cTn id="24" dur="2000" fill="hold"/>
                                        <p:tgtEl>
                                          <p:spTgt spid="63508"/>
                                        </p:tgtEl>
                                        <p:attrNameLst>
                                          <p:attrName>ppt_x</p:attrName>
                                          <p:attrName>ppt_y</p:attrName>
                                        </p:attrNameLst>
                                      </p:cBhvr>
                                      <p:rCtr x="7989" y="0"/>
                                    </p:animMotion>
                                  </p:childTnLst>
                                </p:cTn>
                              </p:par>
                            </p:childTnLst>
                          </p:cTn>
                        </p:par>
                        <p:par>
                          <p:cTn id="25" fill="hold" nodeType="afterGroup">
                            <p:stCondLst>
                              <p:cond delay="10000"/>
                            </p:stCondLst>
                            <p:childTnLst>
                              <p:par>
                                <p:cTn id="26" presetID="1" presetClass="entr" presetSubtype="0" fill="hold" nodeType="afterEffect">
                                  <p:stCondLst>
                                    <p:cond delay="0"/>
                                  </p:stCondLst>
                                  <p:childTnLst>
                                    <p:set>
                                      <p:cBhvr>
                                        <p:cTn id="27" dur="1" fill="hold">
                                          <p:stCondLst>
                                            <p:cond delay="0"/>
                                          </p:stCondLst>
                                        </p:cTn>
                                        <p:tgtEl>
                                          <p:spTgt spid="63509"/>
                                        </p:tgtEl>
                                        <p:attrNameLst>
                                          <p:attrName>style.visibility</p:attrName>
                                        </p:attrNameLst>
                                      </p:cBhvr>
                                      <p:to>
                                        <p:strVal val="visible"/>
                                      </p:to>
                                    </p:set>
                                  </p:childTnLst>
                                </p:cTn>
                              </p:par>
                            </p:childTnLst>
                          </p:cTn>
                        </p:par>
                        <p:par>
                          <p:cTn id="28" fill="hold" nodeType="afterGroup">
                            <p:stCondLst>
                              <p:cond delay="10000"/>
                            </p:stCondLst>
                            <p:childTnLst>
                              <p:par>
                                <p:cTn id="29" presetID="0" presetClass="path" presetSubtype="0" accel="50000" decel="50000" fill="hold" nodeType="afterEffect">
                                  <p:stCondLst>
                                    <p:cond delay="0"/>
                                  </p:stCondLst>
                                  <p:childTnLst>
                                    <p:animMotion origin="layout" path="M 0.02675 -0.00162 L 0.03511 -0.00162 " pathEditMode="relative" rAng="0" ptsTypes="AA">
                                      <p:cBhvr>
                                        <p:cTn id="30" dur="2000" fill="hold"/>
                                        <p:tgtEl>
                                          <p:spTgt spid="9236"/>
                                        </p:tgtEl>
                                        <p:attrNameLst>
                                          <p:attrName>ppt_x</p:attrName>
                                          <p:attrName>ppt_y</p:attrName>
                                        </p:attrNameLst>
                                      </p:cBhvr>
                                      <p:rCtr x="418" y="0"/>
                                    </p:animMotion>
                                  </p:childTnLst>
                                </p:cTn>
                              </p:par>
                              <p:par>
                                <p:cTn id="31" presetID="0" presetClass="path" presetSubtype="0" accel="50000" decel="50000" fill="hold" nodeType="withEffect">
                                  <p:stCondLst>
                                    <p:cond delay="0"/>
                                  </p:stCondLst>
                                  <p:childTnLst>
                                    <p:animMotion origin="layout" path="M 1.73084E-6 2.96296E-6 L 0.10038 -0.0007 " pathEditMode="relative" rAng="0" ptsTypes="AA">
                                      <p:cBhvr>
                                        <p:cTn id="32" dur="2000" fill="hold"/>
                                        <p:tgtEl>
                                          <p:spTgt spid="63509"/>
                                        </p:tgtEl>
                                        <p:attrNameLst>
                                          <p:attrName>ppt_x</p:attrName>
                                          <p:attrName>ppt_y</p:attrName>
                                        </p:attrNameLst>
                                      </p:cBhvr>
                                      <p:rCtr x="5012" y="-46"/>
                                    </p:animMotion>
                                  </p:childTnLst>
                                </p:cTn>
                              </p:par>
                            </p:childTnLst>
                          </p:cTn>
                        </p:par>
                        <p:par>
                          <p:cTn id="33" fill="hold" nodeType="afterGroup">
                            <p:stCondLst>
                              <p:cond delay="12000"/>
                            </p:stCondLst>
                            <p:childTnLst>
                              <p:par>
                                <p:cTn id="34" presetID="0" presetClass="path" presetSubtype="0" accel="50000" decel="50000" fill="hold" nodeType="afterEffect">
                                  <p:stCondLst>
                                    <p:cond delay="0"/>
                                  </p:stCondLst>
                                  <p:childTnLst>
                                    <p:animMotion origin="layout" path="M 0.03433 -0.00209 L 0.04216 -0.00209 " pathEditMode="relative" rAng="0" ptsTypes="AA">
                                      <p:cBhvr>
                                        <p:cTn id="35" dur="2000" fill="hold"/>
                                        <p:tgtEl>
                                          <p:spTgt spid="9236"/>
                                        </p:tgtEl>
                                        <p:attrNameLst>
                                          <p:attrName>ppt_x</p:attrName>
                                          <p:attrName>ppt_y</p:attrName>
                                        </p:attrNameLst>
                                      </p:cBhvr>
                                      <p:rCtr x="39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Oval 4"/>
          <p:cNvSpPr>
            <a:spLocks noChangeArrowheads="1"/>
          </p:cNvSpPr>
          <p:nvPr/>
        </p:nvSpPr>
        <p:spPr bwMode="auto">
          <a:xfrm>
            <a:off x="4278313" y="1411288"/>
            <a:ext cx="4543425" cy="4541837"/>
          </a:xfrm>
          <a:prstGeom prst="ellipse">
            <a:avLst/>
          </a:prstGeom>
          <a:noFill/>
          <a:ln w="76200" cmpd="tri">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19" name="Oval 5"/>
          <p:cNvSpPr>
            <a:spLocks noChangeArrowheads="1"/>
          </p:cNvSpPr>
          <p:nvPr/>
        </p:nvSpPr>
        <p:spPr bwMode="auto">
          <a:xfrm>
            <a:off x="4810125" y="1776413"/>
            <a:ext cx="3819525" cy="3810000"/>
          </a:xfrm>
          <a:prstGeom prst="ellipse">
            <a:avLst/>
          </a:prstGeom>
          <a:noFill/>
          <a:ln w="76200" cmpd="tri">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20" name="Oval 6"/>
          <p:cNvSpPr>
            <a:spLocks noChangeArrowheads="1"/>
          </p:cNvSpPr>
          <p:nvPr/>
        </p:nvSpPr>
        <p:spPr bwMode="auto">
          <a:xfrm>
            <a:off x="5340350" y="2119313"/>
            <a:ext cx="3089275" cy="3078162"/>
          </a:xfrm>
          <a:prstGeom prst="ellipse">
            <a:avLst/>
          </a:prstGeom>
          <a:noFill/>
          <a:ln w="76200" cmpd="tri">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21" name="Oval 7"/>
          <p:cNvSpPr>
            <a:spLocks noChangeArrowheads="1"/>
          </p:cNvSpPr>
          <p:nvPr/>
        </p:nvSpPr>
        <p:spPr bwMode="auto">
          <a:xfrm>
            <a:off x="5857875" y="2500313"/>
            <a:ext cx="2366963" cy="2363787"/>
          </a:xfrm>
          <a:prstGeom prst="ellipse">
            <a:avLst/>
          </a:prstGeom>
          <a:noFill/>
          <a:ln w="76200" cmpd="tri">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22" name="Oval 8"/>
          <p:cNvSpPr>
            <a:spLocks noChangeArrowheads="1"/>
          </p:cNvSpPr>
          <p:nvPr/>
        </p:nvSpPr>
        <p:spPr bwMode="auto">
          <a:xfrm>
            <a:off x="6384925" y="2846388"/>
            <a:ext cx="1625600" cy="1635125"/>
          </a:xfrm>
          <a:prstGeom prst="ellipse">
            <a:avLst/>
          </a:prstGeom>
          <a:noFill/>
          <a:ln w="76200" cmpd="tri">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23" name="Oval 9"/>
          <p:cNvSpPr>
            <a:spLocks noChangeArrowheads="1"/>
          </p:cNvSpPr>
          <p:nvPr/>
        </p:nvSpPr>
        <p:spPr bwMode="auto">
          <a:xfrm>
            <a:off x="6908800" y="3225800"/>
            <a:ext cx="896938" cy="911225"/>
          </a:xfrm>
          <a:prstGeom prst="ellipse">
            <a:avLst/>
          </a:prstGeom>
          <a:noFill/>
          <a:ln w="76200" cmpd="tri">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grpSp>
        <p:nvGrpSpPr>
          <p:cNvPr id="57354" name="Group 10"/>
          <p:cNvGrpSpPr>
            <a:grpSpLocks/>
          </p:cNvGrpSpPr>
          <p:nvPr/>
        </p:nvGrpSpPr>
        <p:grpSpPr bwMode="auto">
          <a:xfrm>
            <a:off x="6246813" y="3373438"/>
            <a:ext cx="525462" cy="576262"/>
            <a:chOff x="2250" y="1232"/>
            <a:chExt cx="825" cy="904"/>
          </a:xfrm>
        </p:grpSpPr>
        <p:sp>
          <p:nvSpPr>
            <p:cNvPr id="9272" name="Freeform 11"/>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3" name="Freeform 12"/>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4" name="Freeform 13"/>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5" name="Freeform 14"/>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6" name="Freeform 15"/>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7" name="Freeform 16"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12"/>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8" name="Freeform 17"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12"/>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9" name="Arc 18"/>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80" name="Arc 19"/>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81" name="Freeform 20"/>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82" name="Oval 21"/>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83" name="Freeform 22"/>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225" name="Line 23"/>
          <p:cNvSpPr>
            <a:spLocks noChangeShapeType="1"/>
          </p:cNvSpPr>
          <p:nvPr/>
        </p:nvSpPr>
        <p:spPr bwMode="auto">
          <a:xfrm>
            <a:off x="4262438" y="3659188"/>
            <a:ext cx="55165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26" name="Oval 24"/>
          <p:cNvSpPr>
            <a:spLocks noChangeArrowheads="1"/>
          </p:cNvSpPr>
          <p:nvPr/>
        </p:nvSpPr>
        <p:spPr bwMode="auto">
          <a:xfrm>
            <a:off x="6438900" y="3606800"/>
            <a:ext cx="88900" cy="103188"/>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57369" name="Line 25"/>
          <p:cNvSpPr>
            <a:spLocks noChangeShapeType="1"/>
          </p:cNvSpPr>
          <p:nvPr/>
        </p:nvSpPr>
        <p:spPr bwMode="auto">
          <a:xfrm>
            <a:off x="6488113" y="3656013"/>
            <a:ext cx="842962" cy="0"/>
          </a:xfrm>
          <a:prstGeom prst="line">
            <a:avLst/>
          </a:prstGeom>
          <a:noFill/>
          <a:ln w="1905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7370" name="Group 26"/>
          <p:cNvGrpSpPr>
            <a:grpSpLocks/>
          </p:cNvGrpSpPr>
          <p:nvPr/>
        </p:nvGrpSpPr>
        <p:grpSpPr bwMode="auto">
          <a:xfrm rot="702361">
            <a:off x="5180013" y="1187450"/>
            <a:ext cx="639762" cy="546100"/>
            <a:chOff x="2250" y="1232"/>
            <a:chExt cx="825" cy="904"/>
          </a:xfrm>
        </p:grpSpPr>
        <p:sp>
          <p:nvSpPr>
            <p:cNvPr id="9260" name="Freeform 27"/>
            <p:cNvSpPr>
              <a:spLocks/>
            </p:cNvSpPr>
            <p:nvPr/>
          </p:nvSpPr>
          <p:spPr bwMode="auto">
            <a:xfrm>
              <a:off x="2864" y="1324"/>
              <a:ext cx="98" cy="488"/>
            </a:xfrm>
            <a:custGeom>
              <a:avLst/>
              <a:gdLst>
                <a:gd name="T0" fmla="*/ 98 w 98"/>
                <a:gd name="T1" fmla="*/ 0 h 488"/>
                <a:gd name="T2" fmla="*/ 76 w 98"/>
                <a:gd name="T3" fmla="*/ 18 h 488"/>
                <a:gd name="T4" fmla="*/ 50 w 98"/>
                <a:gd name="T5" fmla="*/ 22 h 488"/>
                <a:gd name="T6" fmla="*/ 26 w 98"/>
                <a:gd name="T7" fmla="*/ 46 h 488"/>
                <a:gd name="T8" fmla="*/ 20 w 98"/>
                <a:gd name="T9" fmla="*/ 66 h 488"/>
                <a:gd name="T10" fmla="*/ 26 w 98"/>
                <a:gd name="T11" fmla="*/ 124 h 488"/>
                <a:gd name="T12" fmla="*/ 34 w 98"/>
                <a:gd name="T13" fmla="*/ 206 h 488"/>
                <a:gd name="T14" fmla="*/ 26 w 98"/>
                <a:gd name="T15" fmla="*/ 316 h 488"/>
                <a:gd name="T16" fmla="*/ 0 w 98"/>
                <a:gd name="T17" fmla="*/ 488 h 4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8" h="488">
                  <a:moveTo>
                    <a:pt x="98" y="0"/>
                  </a:moveTo>
                  <a:cubicBezTo>
                    <a:pt x="91" y="7"/>
                    <a:pt x="84" y="14"/>
                    <a:pt x="76" y="18"/>
                  </a:cubicBezTo>
                  <a:cubicBezTo>
                    <a:pt x="68" y="22"/>
                    <a:pt x="58" y="17"/>
                    <a:pt x="50" y="22"/>
                  </a:cubicBezTo>
                  <a:cubicBezTo>
                    <a:pt x="42" y="27"/>
                    <a:pt x="31" y="39"/>
                    <a:pt x="26" y="46"/>
                  </a:cubicBezTo>
                  <a:cubicBezTo>
                    <a:pt x="21" y="53"/>
                    <a:pt x="20" y="53"/>
                    <a:pt x="20" y="66"/>
                  </a:cubicBezTo>
                  <a:cubicBezTo>
                    <a:pt x="20" y="79"/>
                    <a:pt x="24" y="101"/>
                    <a:pt x="26" y="124"/>
                  </a:cubicBezTo>
                  <a:cubicBezTo>
                    <a:pt x="28" y="147"/>
                    <a:pt x="34" y="174"/>
                    <a:pt x="34" y="206"/>
                  </a:cubicBezTo>
                  <a:cubicBezTo>
                    <a:pt x="34" y="238"/>
                    <a:pt x="32" y="269"/>
                    <a:pt x="26" y="316"/>
                  </a:cubicBezTo>
                  <a:cubicBezTo>
                    <a:pt x="20" y="363"/>
                    <a:pt x="5" y="459"/>
                    <a:pt x="0" y="488"/>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1" name="Freeform 28"/>
            <p:cNvSpPr>
              <a:spLocks/>
            </p:cNvSpPr>
            <p:nvPr/>
          </p:nvSpPr>
          <p:spPr bwMode="auto">
            <a:xfrm>
              <a:off x="2961" y="1286"/>
              <a:ext cx="114" cy="37"/>
            </a:xfrm>
            <a:custGeom>
              <a:avLst/>
              <a:gdLst>
                <a:gd name="T0" fmla="*/ 6 w 114"/>
                <a:gd name="T1" fmla="*/ 0 h 37"/>
                <a:gd name="T2" fmla="*/ 29 w 114"/>
                <a:gd name="T3" fmla="*/ 9 h 37"/>
                <a:gd name="T4" fmla="*/ 86 w 114"/>
                <a:gd name="T5" fmla="*/ 12 h 37"/>
                <a:gd name="T6" fmla="*/ 111 w 114"/>
                <a:gd name="T7" fmla="*/ 18 h 37"/>
                <a:gd name="T8" fmla="*/ 105 w 114"/>
                <a:gd name="T9" fmla="*/ 28 h 37"/>
                <a:gd name="T10" fmla="*/ 96 w 114"/>
                <a:gd name="T11" fmla="*/ 34 h 37"/>
                <a:gd name="T12" fmla="*/ 71 w 114"/>
                <a:gd name="T13" fmla="*/ 37 h 37"/>
                <a:gd name="T14" fmla="*/ 32 w 114"/>
                <a:gd name="T15" fmla="*/ 36 h 37"/>
                <a:gd name="T16" fmla="*/ 0 w 114"/>
                <a:gd name="T17" fmla="*/ 37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4" h="37">
                  <a:moveTo>
                    <a:pt x="6" y="0"/>
                  </a:moveTo>
                  <a:cubicBezTo>
                    <a:pt x="11" y="3"/>
                    <a:pt x="16" y="7"/>
                    <a:pt x="29" y="9"/>
                  </a:cubicBezTo>
                  <a:cubicBezTo>
                    <a:pt x="42" y="11"/>
                    <a:pt x="72" y="10"/>
                    <a:pt x="86" y="12"/>
                  </a:cubicBezTo>
                  <a:cubicBezTo>
                    <a:pt x="100" y="14"/>
                    <a:pt x="108" y="15"/>
                    <a:pt x="111" y="18"/>
                  </a:cubicBezTo>
                  <a:cubicBezTo>
                    <a:pt x="114" y="21"/>
                    <a:pt x="107" y="25"/>
                    <a:pt x="105" y="28"/>
                  </a:cubicBezTo>
                  <a:cubicBezTo>
                    <a:pt x="103" y="31"/>
                    <a:pt x="102" y="33"/>
                    <a:pt x="96" y="34"/>
                  </a:cubicBezTo>
                  <a:cubicBezTo>
                    <a:pt x="90" y="35"/>
                    <a:pt x="82" y="37"/>
                    <a:pt x="71" y="37"/>
                  </a:cubicBezTo>
                  <a:cubicBezTo>
                    <a:pt x="60" y="37"/>
                    <a:pt x="44" y="36"/>
                    <a:pt x="32" y="36"/>
                  </a:cubicBezTo>
                  <a:cubicBezTo>
                    <a:pt x="20" y="36"/>
                    <a:pt x="10" y="36"/>
                    <a:pt x="0" y="37"/>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2" name="Freeform 29"/>
            <p:cNvSpPr>
              <a:spLocks/>
            </p:cNvSpPr>
            <p:nvPr/>
          </p:nvSpPr>
          <p:spPr bwMode="auto">
            <a:xfrm>
              <a:off x="2328" y="1808"/>
              <a:ext cx="567" cy="28"/>
            </a:xfrm>
            <a:custGeom>
              <a:avLst/>
              <a:gdLst>
                <a:gd name="T0" fmla="*/ 0 w 567"/>
                <a:gd name="T1" fmla="*/ 28 h 28"/>
                <a:gd name="T2" fmla="*/ 132 w 567"/>
                <a:gd name="T3" fmla="*/ 13 h 28"/>
                <a:gd name="T4" fmla="*/ 210 w 567"/>
                <a:gd name="T5" fmla="*/ 1 h 28"/>
                <a:gd name="T6" fmla="*/ 324 w 567"/>
                <a:gd name="T7" fmla="*/ 10 h 28"/>
                <a:gd name="T8" fmla="*/ 405 w 567"/>
                <a:gd name="T9" fmla="*/ 1 h 28"/>
                <a:gd name="T10" fmla="*/ 567 w 567"/>
                <a:gd name="T11" fmla="*/ 1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7" h="28">
                  <a:moveTo>
                    <a:pt x="0" y="28"/>
                  </a:moveTo>
                  <a:cubicBezTo>
                    <a:pt x="48" y="22"/>
                    <a:pt x="97" y="17"/>
                    <a:pt x="132" y="13"/>
                  </a:cubicBezTo>
                  <a:cubicBezTo>
                    <a:pt x="167" y="9"/>
                    <a:pt x="178" y="1"/>
                    <a:pt x="210" y="1"/>
                  </a:cubicBezTo>
                  <a:cubicBezTo>
                    <a:pt x="242" y="1"/>
                    <a:pt x="292" y="10"/>
                    <a:pt x="324" y="10"/>
                  </a:cubicBezTo>
                  <a:cubicBezTo>
                    <a:pt x="356" y="10"/>
                    <a:pt x="365" y="2"/>
                    <a:pt x="405" y="1"/>
                  </a:cubicBezTo>
                  <a:cubicBezTo>
                    <a:pt x="445" y="0"/>
                    <a:pt x="506" y="0"/>
                    <a:pt x="567" y="1"/>
                  </a:cubicBezTo>
                </a:path>
              </a:pathLst>
            </a:custGeom>
            <a:noFill/>
            <a:ln w="1905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3" name="Freeform 30"/>
            <p:cNvSpPr>
              <a:spLocks/>
            </p:cNvSpPr>
            <p:nvPr/>
          </p:nvSpPr>
          <p:spPr bwMode="auto">
            <a:xfrm>
              <a:off x="2252" y="1232"/>
              <a:ext cx="704" cy="392"/>
            </a:xfrm>
            <a:custGeom>
              <a:avLst/>
              <a:gdLst>
                <a:gd name="T0" fmla="*/ 704 w 704"/>
                <a:gd name="T1" fmla="*/ 52 h 392"/>
                <a:gd name="T2" fmla="*/ 692 w 704"/>
                <a:gd name="T3" fmla="*/ 24 h 392"/>
                <a:gd name="T4" fmla="*/ 672 w 704"/>
                <a:gd name="T5" fmla="*/ 4 h 392"/>
                <a:gd name="T6" fmla="*/ 620 w 704"/>
                <a:gd name="T7" fmla="*/ 0 h 392"/>
                <a:gd name="T8" fmla="*/ 600 w 704"/>
                <a:gd name="T9" fmla="*/ 2 h 392"/>
                <a:gd name="T10" fmla="*/ 546 w 704"/>
                <a:gd name="T11" fmla="*/ 26 h 392"/>
                <a:gd name="T12" fmla="*/ 522 w 704"/>
                <a:gd name="T13" fmla="*/ 60 h 392"/>
                <a:gd name="T14" fmla="*/ 506 w 704"/>
                <a:gd name="T15" fmla="*/ 104 h 392"/>
                <a:gd name="T16" fmla="*/ 506 w 704"/>
                <a:gd name="T17" fmla="*/ 136 h 392"/>
                <a:gd name="T18" fmla="*/ 506 w 704"/>
                <a:gd name="T19" fmla="*/ 204 h 392"/>
                <a:gd name="T20" fmla="*/ 522 w 704"/>
                <a:gd name="T21" fmla="*/ 240 h 392"/>
                <a:gd name="T22" fmla="*/ 516 w 704"/>
                <a:gd name="T23" fmla="*/ 278 h 392"/>
                <a:gd name="T24" fmla="*/ 516 w 704"/>
                <a:gd name="T25" fmla="*/ 332 h 392"/>
                <a:gd name="T26" fmla="*/ 484 w 704"/>
                <a:gd name="T27" fmla="*/ 372 h 392"/>
                <a:gd name="T28" fmla="*/ 426 w 704"/>
                <a:gd name="T29" fmla="*/ 392 h 392"/>
                <a:gd name="T30" fmla="*/ 362 w 704"/>
                <a:gd name="T31" fmla="*/ 392 h 392"/>
                <a:gd name="T32" fmla="*/ 258 w 704"/>
                <a:gd name="T33" fmla="*/ 362 h 392"/>
                <a:gd name="T34" fmla="*/ 168 w 704"/>
                <a:gd name="T35" fmla="*/ 330 h 392"/>
                <a:gd name="T36" fmla="*/ 0 w 704"/>
                <a:gd name="T37" fmla="*/ 278 h 3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04" h="392">
                  <a:moveTo>
                    <a:pt x="704" y="52"/>
                  </a:moveTo>
                  <a:cubicBezTo>
                    <a:pt x="702" y="44"/>
                    <a:pt x="692" y="26"/>
                    <a:pt x="692" y="24"/>
                  </a:cubicBezTo>
                  <a:lnTo>
                    <a:pt x="672" y="4"/>
                  </a:lnTo>
                  <a:lnTo>
                    <a:pt x="620" y="0"/>
                  </a:lnTo>
                  <a:lnTo>
                    <a:pt x="600" y="2"/>
                  </a:lnTo>
                  <a:lnTo>
                    <a:pt x="546" y="26"/>
                  </a:lnTo>
                  <a:lnTo>
                    <a:pt x="522" y="60"/>
                  </a:lnTo>
                  <a:lnTo>
                    <a:pt x="506" y="104"/>
                  </a:lnTo>
                  <a:lnTo>
                    <a:pt x="506" y="136"/>
                  </a:lnTo>
                  <a:lnTo>
                    <a:pt x="506" y="204"/>
                  </a:lnTo>
                  <a:lnTo>
                    <a:pt x="522" y="240"/>
                  </a:lnTo>
                  <a:lnTo>
                    <a:pt x="516" y="278"/>
                  </a:lnTo>
                  <a:lnTo>
                    <a:pt x="516" y="332"/>
                  </a:lnTo>
                  <a:lnTo>
                    <a:pt x="484" y="372"/>
                  </a:lnTo>
                  <a:lnTo>
                    <a:pt x="426" y="392"/>
                  </a:lnTo>
                  <a:lnTo>
                    <a:pt x="362" y="392"/>
                  </a:lnTo>
                  <a:lnTo>
                    <a:pt x="258" y="362"/>
                  </a:lnTo>
                  <a:lnTo>
                    <a:pt x="168" y="330"/>
                  </a:lnTo>
                  <a:lnTo>
                    <a:pt x="0" y="278"/>
                  </a:ln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4" name="Freeform 31"/>
            <p:cNvSpPr>
              <a:spLocks/>
            </p:cNvSpPr>
            <p:nvPr/>
          </p:nvSpPr>
          <p:spPr bwMode="auto">
            <a:xfrm>
              <a:off x="2250" y="1512"/>
              <a:ext cx="170" cy="310"/>
            </a:xfrm>
            <a:custGeom>
              <a:avLst/>
              <a:gdLst>
                <a:gd name="T0" fmla="*/ 0 w 170"/>
                <a:gd name="T1" fmla="*/ 0 h 310"/>
                <a:gd name="T2" fmla="*/ 96 w 170"/>
                <a:gd name="T3" fmla="*/ 122 h 310"/>
                <a:gd name="T4" fmla="*/ 148 w 170"/>
                <a:gd name="T5" fmla="*/ 212 h 310"/>
                <a:gd name="T6" fmla="*/ 170 w 170"/>
                <a:gd name="T7" fmla="*/ 310 h 3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0" h="310">
                  <a:moveTo>
                    <a:pt x="0" y="0"/>
                  </a:moveTo>
                  <a:cubicBezTo>
                    <a:pt x="35" y="43"/>
                    <a:pt x="71" y="87"/>
                    <a:pt x="96" y="122"/>
                  </a:cubicBezTo>
                  <a:cubicBezTo>
                    <a:pt x="121" y="157"/>
                    <a:pt x="136" y="181"/>
                    <a:pt x="148" y="212"/>
                  </a:cubicBezTo>
                  <a:cubicBezTo>
                    <a:pt x="160" y="243"/>
                    <a:pt x="165" y="276"/>
                    <a:pt x="170" y="310"/>
                  </a:cubicBezTo>
                </a:path>
              </a:pathLst>
            </a:custGeom>
            <a:noFill/>
            <a:ln w="254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5" name="Freeform 32" descr="Horizontal gestrichelt"/>
            <p:cNvSpPr>
              <a:spLocks/>
            </p:cNvSpPr>
            <p:nvPr/>
          </p:nvSpPr>
          <p:spPr bwMode="auto">
            <a:xfrm>
              <a:off x="2499" y="1809"/>
              <a:ext cx="303" cy="224"/>
            </a:xfrm>
            <a:custGeom>
              <a:avLst/>
              <a:gdLst>
                <a:gd name="T0" fmla="*/ 91 w 303"/>
                <a:gd name="T1" fmla="*/ 6 h 224"/>
                <a:gd name="T2" fmla="*/ 91 w 303"/>
                <a:gd name="T3" fmla="*/ 46 h 224"/>
                <a:gd name="T4" fmla="*/ 83 w 303"/>
                <a:gd name="T5" fmla="*/ 90 h 224"/>
                <a:gd name="T6" fmla="*/ 77 w 303"/>
                <a:gd name="T7" fmla="*/ 126 h 224"/>
                <a:gd name="T8" fmla="*/ 31 w 303"/>
                <a:gd name="T9" fmla="*/ 120 h 224"/>
                <a:gd name="T10" fmla="*/ 13 w 303"/>
                <a:gd name="T11" fmla="*/ 117 h 224"/>
                <a:gd name="T12" fmla="*/ 2 w 303"/>
                <a:gd name="T13" fmla="*/ 120 h 224"/>
                <a:gd name="T14" fmla="*/ 2 w 303"/>
                <a:gd name="T15" fmla="*/ 130 h 224"/>
                <a:gd name="T16" fmla="*/ 11 w 303"/>
                <a:gd name="T17" fmla="*/ 135 h 224"/>
                <a:gd name="T18" fmla="*/ 28 w 303"/>
                <a:gd name="T19" fmla="*/ 139 h 224"/>
                <a:gd name="T20" fmla="*/ 79 w 303"/>
                <a:gd name="T21" fmla="*/ 141 h 224"/>
                <a:gd name="T22" fmla="*/ 140 w 303"/>
                <a:gd name="T23" fmla="*/ 157 h 224"/>
                <a:gd name="T24" fmla="*/ 215 w 303"/>
                <a:gd name="T25" fmla="*/ 216 h 224"/>
                <a:gd name="T26" fmla="*/ 223 w 303"/>
                <a:gd name="T27" fmla="*/ 205 h 224"/>
                <a:gd name="T28" fmla="*/ 208 w 303"/>
                <a:gd name="T29" fmla="*/ 190 h 224"/>
                <a:gd name="T30" fmla="*/ 215 w 303"/>
                <a:gd name="T31" fmla="*/ 178 h 224"/>
                <a:gd name="T32" fmla="*/ 266 w 303"/>
                <a:gd name="T33" fmla="*/ 205 h 224"/>
                <a:gd name="T34" fmla="*/ 269 w 303"/>
                <a:gd name="T35" fmla="*/ 190 h 224"/>
                <a:gd name="T36" fmla="*/ 247 w 303"/>
                <a:gd name="T37" fmla="*/ 172 h 224"/>
                <a:gd name="T38" fmla="*/ 296 w 303"/>
                <a:gd name="T39" fmla="*/ 187 h 224"/>
                <a:gd name="T40" fmla="*/ 287 w 303"/>
                <a:gd name="T41" fmla="*/ 169 h 224"/>
                <a:gd name="T42" fmla="*/ 200 w 303"/>
                <a:gd name="T43" fmla="*/ 136 h 224"/>
                <a:gd name="T44" fmla="*/ 109 w 303"/>
                <a:gd name="T45" fmla="*/ 123 h 224"/>
                <a:gd name="T46" fmla="*/ 107 w 303"/>
                <a:gd name="T47" fmla="*/ 102 h 224"/>
                <a:gd name="T48" fmla="*/ 113 w 303"/>
                <a:gd name="T49" fmla="*/ 36 h 224"/>
                <a:gd name="T50" fmla="*/ 103 w 303"/>
                <a:gd name="T51" fmla="*/ 10 h 224"/>
                <a:gd name="T52" fmla="*/ 91 w 303"/>
                <a:gd name="T53" fmla="*/ 6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3" h="224">
                  <a:moveTo>
                    <a:pt x="91" y="6"/>
                  </a:moveTo>
                  <a:cubicBezTo>
                    <a:pt x="89" y="12"/>
                    <a:pt x="92" y="32"/>
                    <a:pt x="91" y="46"/>
                  </a:cubicBezTo>
                  <a:cubicBezTo>
                    <a:pt x="90" y="60"/>
                    <a:pt x="85" y="77"/>
                    <a:pt x="83" y="90"/>
                  </a:cubicBezTo>
                  <a:cubicBezTo>
                    <a:pt x="81" y="103"/>
                    <a:pt x="86" y="121"/>
                    <a:pt x="77" y="126"/>
                  </a:cubicBezTo>
                  <a:cubicBezTo>
                    <a:pt x="68" y="131"/>
                    <a:pt x="42" y="122"/>
                    <a:pt x="31" y="120"/>
                  </a:cubicBezTo>
                  <a:cubicBezTo>
                    <a:pt x="20" y="118"/>
                    <a:pt x="18" y="117"/>
                    <a:pt x="13" y="117"/>
                  </a:cubicBezTo>
                  <a:cubicBezTo>
                    <a:pt x="8" y="117"/>
                    <a:pt x="4" y="118"/>
                    <a:pt x="2" y="120"/>
                  </a:cubicBezTo>
                  <a:cubicBezTo>
                    <a:pt x="0" y="122"/>
                    <a:pt x="1" y="128"/>
                    <a:pt x="2" y="130"/>
                  </a:cubicBezTo>
                  <a:cubicBezTo>
                    <a:pt x="3" y="132"/>
                    <a:pt x="7" y="134"/>
                    <a:pt x="11" y="135"/>
                  </a:cubicBezTo>
                  <a:cubicBezTo>
                    <a:pt x="15" y="136"/>
                    <a:pt x="17" y="138"/>
                    <a:pt x="28" y="139"/>
                  </a:cubicBezTo>
                  <a:cubicBezTo>
                    <a:pt x="39" y="140"/>
                    <a:pt x="60" y="138"/>
                    <a:pt x="79" y="141"/>
                  </a:cubicBezTo>
                  <a:cubicBezTo>
                    <a:pt x="98" y="144"/>
                    <a:pt x="117" y="144"/>
                    <a:pt x="140" y="157"/>
                  </a:cubicBezTo>
                  <a:cubicBezTo>
                    <a:pt x="163" y="170"/>
                    <a:pt x="201" y="208"/>
                    <a:pt x="215" y="216"/>
                  </a:cubicBezTo>
                  <a:cubicBezTo>
                    <a:pt x="229" y="224"/>
                    <a:pt x="224" y="209"/>
                    <a:pt x="223" y="205"/>
                  </a:cubicBezTo>
                  <a:cubicBezTo>
                    <a:pt x="222" y="201"/>
                    <a:pt x="209" y="194"/>
                    <a:pt x="208" y="190"/>
                  </a:cubicBezTo>
                  <a:cubicBezTo>
                    <a:pt x="207" y="186"/>
                    <a:pt x="205" y="176"/>
                    <a:pt x="215" y="178"/>
                  </a:cubicBezTo>
                  <a:cubicBezTo>
                    <a:pt x="225" y="180"/>
                    <a:pt x="257" y="203"/>
                    <a:pt x="266" y="205"/>
                  </a:cubicBezTo>
                  <a:cubicBezTo>
                    <a:pt x="275" y="207"/>
                    <a:pt x="272" y="195"/>
                    <a:pt x="269" y="190"/>
                  </a:cubicBezTo>
                  <a:cubicBezTo>
                    <a:pt x="266" y="185"/>
                    <a:pt x="243" y="172"/>
                    <a:pt x="247" y="172"/>
                  </a:cubicBezTo>
                  <a:cubicBezTo>
                    <a:pt x="251" y="172"/>
                    <a:pt x="289" y="188"/>
                    <a:pt x="296" y="187"/>
                  </a:cubicBezTo>
                  <a:cubicBezTo>
                    <a:pt x="303" y="186"/>
                    <a:pt x="303" y="177"/>
                    <a:pt x="287" y="169"/>
                  </a:cubicBezTo>
                  <a:cubicBezTo>
                    <a:pt x="271" y="161"/>
                    <a:pt x="230" y="144"/>
                    <a:pt x="200" y="136"/>
                  </a:cubicBezTo>
                  <a:cubicBezTo>
                    <a:pt x="170" y="128"/>
                    <a:pt x="124" y="129"/>
                    <a:pt x="109" y="123"/>
                  </a:cubicBezTo>
                  <a:cubicBezTo>
                    <a:pt x="94" y="117"/>
                    <a:pt x="106" y="116"/>
                    <a:pt x="107" y="102"/>
                  </a:cubicBezTo>
                  <a:cubicBezTo>
                    <a:pt x="108" y="88"/>
                    <a:pt x="114" y="51"/>
                    <a:pt x="113" y="36"/>
                  </a:cubicBezTo>
                  <a:cubicBezTo>
                    <a:pt x="112" y="21"/>
                    <a:pt x="106" y="14"/>
                    <a:pt x="103" y="10"/>
                  </a:cubicBezTo>
                  <a:cubicBezTo>
                    <a:pt x="100" y="6"/>
                    <a:pt x="93" y="0"/>
                    <a:pt x="91" y="6"/>
                  </a:cubicBezTo>
                  <a:close/>
                </a:path>
              </a:pathLst>
            </a:custGeom>
            <a:blipFill dpi="0" rotWithShape="0">
              <a:blip r:embed="rId12"/>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6" name="Freeform 33" descr="Horizontal gestrichelt"/>
            <p:cNvSpPr>
              <a:spLocks/>
            </p:cNvSpPr>
            <p:nvPr/>
          </p:nvSpPr>
          <p:spPr bwMode="auto">
            <a:xfrm>
              <a:off x="2516" y="1806"/>
              <a:ext cx="300" cy="172"/>
            </a:xfrm>
            <a:custGeom>
              <a:avLst/>
              <a:gdLst>
                <a:gd name="T0" fmla="*/ 23 w 300"/>
                <a:gd name="T1" fmla="*/ 4 h 172"/>
                <a:gd name="T2" fmla="*/ 38 w 300"/>
                <a:gd name="T3" fmla="*/ 39 h 172"/>
                <a:gd name="T4" fmla="*/ 54 w 300"/>
                <a:gd name="T5" fmla="*/ 88 h 172"/>
                <a:gd name="T6" fmla="*/ 57 w 300"/>
                <a:gd name="T7" fmla="*/ 115 h 172"/>
                <a:gd name="T8" fmla="*/ 48 w 300"/>
                <a:gd name="T9" fmla="*/ 123 h 172"/>
                <a:gd name="T10" fmla="*/ 5 w 300"/>
                <a:gd name="T11" fmla="*/ 153 h 172"/>
                <a:gd name="T12" fmla="*/ 17 w 300"/>
                <a:gd name="T13" fmla="*/ 171 h 172"/>
                <a:gd name="T14" fmla="*/ 47 w 300"/>
                <a:gd name="T15" fmla="*/ 150 h 172"/>
                <a:gd name="T16" fmla="*/ 102 w 300"/>
                <a:gd name="T17" fmla="*/ 114 h 172"/>
                <a:gd name="T18" fmla="*/ 167 w 300"/>
                <a:gd name="T19" fmla="*/ 99 h 172"/>
                <a:gd name="T20" fmla="*/ 260 w 300"/>
                <a:gd name="T21" fmla="*/ 126 h 172"/>
                <a:gd name="T22" fmla="*/ 252 w 300"/>
                <a:gd name="T23" fmla="*/ 108 h 172"/>
                <a:gd name="T24" fmla="*/ 267 w 300"/>
                <a:gd name="T25" fmla="*/ 108 h 172"/>
                <a:gd name="T26" fmla="*/ 284 w 300"/>
                <a:gd name="T27" fmla="*/ 112 h 172"/>
                <a:gd name="T28" fmla="*/ 276 w 300"/>
                <a:gd name="T29" fmla="*/ 99 h 172"/>
                <a:gd name="T30" fmla="*/ 288 w 300"/>
                <a:gd name="T31" fmla="*/ 87 h 172"/>
                <a:gd name="T32" fmla="*/ 299 w 300"/>
                <a:gd name="T33" fmla="*/ 94 h 172"/>
                <a:gd name="T34" fmla="*/ 281 w 300"/>
                <a:gd name="T35" fmla="*/ 81 h 172"/>
                <a:gd name="T36" fmla="*/ 266 w 300"/>
                <a:gd name="T37" fmla="*/ 78 h 172"/>
                <a:gd name="T38" fmla="*/ 227 w 300"/>
                <a:gd name="T39" fmla="*/ 69 h 172"/>
                <a:gd name="T40" fmla="*/ 180 w 300"/>
                <a:gd name="T41" fmla="*/ 66 h 172"/>
                <a:gd name="T42" fmla="*/ 144 w 300"/>
                <a:gd name="T43" fmla="*/ 76 h 172"/>
                <a:gd name="T44" fmla="*/ 129 w 300"/>
                <a:gd name="T45" fmla="*/ 78 h 172"/>
                <a:gd name="T46" fmla="*/ 86 w 300"/>
                <a:gd name="T47" fmla="*/ 93 h 172"/>
                <a:gd name="T48" fmla="*/ 71 w 300"/>
                <a:gd name="T49" fmla="*/ 43 h 172"/>
                <a:gd name="T50" fmla="*/ 53 w 300"/>
                <a:gd name="T51" fmla="*/ 12 h 172"/>
                <a:gd name="T52" fmla="*/ 23 w 300"/>
                <a:gd name="T53" fmla="*/ 4 h 17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 h="172">
                  <a:moveTo>
                    <a:pt x="23" y="4"/>
                  </a:moveTo>
                  <a:cubicBezTo>
                    <a:pt x="21" y="8"/>
                    <a:pt x="33" y="25"/>
                    <a:pt x="38" y="39"/>
                  </a:cubicBezTo>
                  <a:cubicBezTo>
                    <a:pt x="43" y="53"/>
                    <a:pt x="51" y="75"/>
                    <a:pt x="54" y="88"/>
                  </a:cubicBezTo>
                  <a:cubicBezTo>
                    <a:pt x="57" y="101"/>
                    <a:pt x="58" y="109"/>
                    <a:pt x="57" y="115"/>
                  </a:cubicBezTo>
                  <a:cubicBezTo>
                    <a:pt x="56" y="121"/>
                    <a:pt x="57" y="117"/>
                    <a:pt x="48" y="123"/>
                  </a:cubicBezTo>
                  <a:cubicBezTo>
                    <a:pt x="39" y="129"/>
                    <a:pt x="10" y="145"/>
                    <a:pt x="5" y="153"/>
                  </a:cubicBezTo>
                  <a:cubicBezTo>
                    <a:pt x="0" y="161"/>
                    <a:pt x="10" y="172"/>
                    <a:pt x="17" y="171"/>
                  </a:cubicBezTo>
                  <a:cubicBezTo>
                    <a:pt x="24" y="170"/>
                    <a:pt x="33" y="160"/>
                    <a:pt x="47" y="150"/>
                  </a:cubicBezTo>
                  <a:cubicBezTo>
                    <a:pt x="61" y="140"/>
                    <a:pt x="82" y="122"/>
                    <a:pt x="102" y="114"/>
                  </a:cubicBezTo>
                  <a:cubicBezTo>
                    <a:pt x="122" y="106"/>
                    <a:pt x="141" y="97"/>
                    <a:pt x="167" y="99"/>
                  </a:cubicBezTo>
                  <a:cubicBezTo>
                    <a:pt x="193" y="101"/>
                    <a:pt x="246" y="125"/>
                    <a:pt x="260" y="126"/>
                  </a:cubicBezTo>
                  <a:cubicBezTo>
                    <a:pt x="274" y="127"/>
                    <a:pt x="251" y="111"/>
                    <a:pt x="252" y="108"/>
                  </a:cubicBezTo>
                  <a:cubicBezTo>
                    <a:pt x="253" y="105"/>
                    <a:pt x="262" y="107"/>
                    <a:pt x="267" y="108"/>
                  </a:cubicBezTo>
                  <a:cubicBezTo>
                    <a:pt x="272" y="109"/>
                    <a:pt x="283" y="113"/>
                    <a:pt x="284" y="112"/>
                  </a:cubicBezTo>
                  <a:cubicBezTo>
                    <a:pt x="285" y="111"/>
                    <a:pt x="275" y="103"/>
                    <a:pt x="276" y="99"/>
                  </a:cubicBezTo>
                  <a:cubicBezTo>
                    <a:pt x="277" y="95"/>
                    <a:pt x="284" y="88"/>
                    <a:pt x="288" y="87"/>
                  </a:cubicBezTo>
                  <a:cubicBezTo>
                    <a:pt x="292" y="86"/>
                    <a:pt x="300" y="95"/>
                    <a:pt x="299" y="94"/>
                  </a:cubicBezTo>
                  <a:cubicBezTo>
                    <a:pt x="298" y="93"/>
                    <a:pt x="286" y="84"/>
                    <a:pt x="281" y="81"/>
                  </a:cubicBezTo>
                  <a:cubicBezTo>
                    <a:pt x="276" y="78"/>
                    <a:pt x="275" y="80"/>
                    <a:pt x="266" y="78"/>
                  </a:cubicBezTo>
                  <a:cubicBezTo>
                    <a:pt x="257" y="76"/>
                    <a:pt x="241" y="71"/>
                    <a:pt x="227" y="69"/>
                  </a:cubicBezTo>
                  <a:cubicBezTo>
                    <a:pt x="213" y="67"/>
                    <a:pt x="194" y="65"/>
                    <a:pt x="180" y="66"/>
                  </a:cubicBezTo>
                  <a:cubicBezTo>
                    <a:pt x="166" y="67"/>
                    <a:pt x="152" y="74"/>
                    <a:pt x="144" y="76"/>
                  </a:cubicBezTo>
                  <a:cubicBezTo>
                    <a:pt x="136" y="78"/>
                    <a:pt x="139" y="75"/>
                    <a:pt x="129" y="78"/>
                  </a:cubicBezTo>
                  <a:cubicBezTo>
                    <a:pt x="119" y="81"/>
                    <a:pt x="96" y="99"/>
                    <a:pt x="86" y="93"/>
                  </a:cubicBezTo>
                  <a:cubicBezTo>
                    <a:pt x="76" y="87"/>
                    <a:pt x="76" y="56"/>
                    <a:pt x="71" y="43"/>
                  </a:cubicBezTo>
                  <a:cubicBezTo>
                    <a:pt x="66" y="30"/>
                    <a:pt x="61" y="18"/>
                    <a:pt x="53" y="12"/>
                  </a:cubicBezTo>
                  <a:cubicBezTo>
                    <a:pt x="45" y="6"/>
                    <a:pt x="25" y="0"/>
                    <a:pt x="23" y="4"/>
                  </a:cubicBezTo>
                  <a:close/>
                </a:path>
              </a:pathLst>
            </a:custGeom>
            <a:blipFill dpi="0" rotWithShape="0">
              <a:blip r:embed="rId12"/>
              <a:srcRect/>
              <a:tile tx="0" ty="0" sx="100000" sy="100000" flip="none" algn="tl"/>
            </a:blip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67" name="Arc 34"/>
            <p:cNvSpPr>
              <a:spLocks/>
            </p:cNvSpPr>
            <p:nvPr/>
          </p:nvSpPr>
          <p:spPr bwMode="auto">
            <a:xfrm>
              <a:off x="2692" y="1842"/>
              <a:ext cx="153" cy="44"/>
            </a:xfrm>
            <a:custGeom>
              <a:avLst/>
              <a:gdLst>
                <a:gd name="T0" fmla="*/ 0 w 33306"/>
                <a:gd name="T1" fmla="*/ 0 h 21600"/>
                <a:gd name="T2" fmla="*/ 0 w 33306"/>
                <a:gd name="T3" fmla="*/ 0 h 21600"/>
                <a:gd name="T4" fmla="*/ 0 w 33306"/>
                <a:gd name="T5" fmla="*/ 0 h 21600"/>
                <a:gd name="T6" fmla="*/ 0 60000 65536"/>
                <a:gd name="T7" fmla="*/ 0 60000 65536"/>
                <a:gd name="T8" fmla="*/ 0 60000 65536"/>
              </a:gdLst>
              <a:ahLst/>
              <a:cxnLst>
                <a:cxn ang="T6">
                  <a:pos x="T0" y="T1"/>
                </a:cxn>
                <a:cxn ang="T7">
                  <a:pos x="T2" y="T3"/>
                </a:cxn>
                <a:cxn ang="T8">
                  <a:pos x="T4" y="T5"/>
                </a:cxn>
              </a:cxnLst>
              <a:rect l="0" t="0" r="r" b="b"/>
              <a:pathLst>
                <a:path w="33306" h="21600" fill="none" extrusionOk="0">
                  <a:moveTo>
                    <a:pt x="0" y="3447"/>
                  </a:moveTo>
                  <a:cubicBezTo>
                    <a:pt x="3489" y="1196"/>
                    <a:pt x="7553" y="0"/>
                    <a:pt x="11706" y="0"/>
                  </a:cubicBezTo>
                  <a:cubicBezTo>
                    <a:pt x="23635" y="0"/>
                    <a:pt x="33306" y="9670"/>
                    <a:pt x="33306" y="21600"/>
                  </a:cubicBezTo>
                </a:path>
                <a:path w="33306" h="21600" stroke="0" extrusionOk="0">
                  <a:moveTo>
                    <a:pt x="0" y="3447"/>
                  </a:moveTo>
                  <a:cubicBezTo>
                    <a:pt x="3489" y="1196"/>
                    <a:pt x="7553" y="0"/>
                    <a:pt x="11706" y="0"/>
                  </a:cubicBezTo>
                  <a:cubicBezTo>
                    <a:pt x="23635" y="0"/>
                    <a:pt x="33306" y="9670"/>
                    <a:pt x="33306" y="21600"/>
                  </a:cubicBezTo>
                  <a:lnTo>
                    <a:pt x="11706" y="21600"/>
                  </a:lnTo>
                  <a:lnTo>
                    <a:pt x="0" y="3447"/>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68" name="Arc 35"/>
            <p:cNvSpPr>
              <a:spLocks/>
            </p:cNvSpPr>
            <p:nvPr/>
          </p:nvSpPr>
          <p:spPr bwMode="auto">
            <a:xfrm>
              <a:off x="2553" y="1993"/>
              <a:ext cx="142" cy="143"/>
            </a:xfrm>
            <a:custGeom>
              <a:avLst/>
              <a:gdLst>
                <a:gd name="T0" fmla="*/ 0 w 18558"/>
                <a:gd name="T1" fmla="*/ 0 h 21064"/>
                <a:gd name="T2" fmla="*/ 0 w 18558"/>
                <a:gd name="T3" fmla="*/ 0 h 21064"/>
                <a:gd name="T4" fmla="*/ 0 w 18558"/>
                <a:gd name="T5" fmla="*/ 0 h 21064"/>
                <a:gd name="T6" fmla="*/ 0 60000 65536"/>
                <a:gd name="T7" fmla="*/ 0 60000 65536"/>
                <a:gd name="T8" fmla="*/ 0 60000 65536"/>
              </a:gdLst>
              <a:ahLst/>
              <a:cxnLst>
                <a:cxn ang="T6">
                  <a:pos x="T0" y="T1"/>
                </a:cxn>
                <a:cxn ang="T7">
                  <a:pos x="T2" y="T3"/>
                </a:cxn>
                <a:cxn ang="T8">
                  <a:pos x="T4" y="T5"/>
                </a:cxn>
              </a:cxnLst>
              <a:rect l="0" t="0" r="r" b="b"/>
              <a:pathLst>
                <a:path w="18558" h="21064" fill="none" extrusionOk="0">
                  <a:moveTo>
                    <a:pt x="4782" y="0"/>
                  </a:moveTo>
                  <a:cubicBezTo>
                    <a:pt x="10551" y="1310"/>
                    <a:pt x="15531" y="4929"/>
                    <a:pt x="18558" y="10011"/>
                  </a:cubicBezTo>
                </a:path>
                <a:path w="18558" h="21064" stroke="0" extrusionOk="0">
                  <a:moveTo>
                    <a:pt x="4782" y="0"/>
                  </a:moveTo>
                  <a:cubicBezTo>
                    <a:pt x="10551" y="1310"/>
                    <a:pt x="15531" y="4929"/>
                    <a:pt x="18558" y="10011"/>
                  </a:cubicBezTo>
                  <a:lnTo>
                    <a:pt x="0" y="21064"/>
                  </a:lnTo>
                  <a:lnTo>
                    <a:pt x="4782" y="0"/>
                  </a:lnTo>
                  <a:close/>
                </a:path>
              </a:pathLst>
            </a:cu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69" name="Freeform 36"/>
            <p:cNvSpPr>
              <a:spLocks/>
            </p:cNvSpPr>
            <p:nvPr/>
          </p:nvSpPr>
          <p:spPr bwMode="auto">
            <a:xfrm>
              <a:off x="2271" y="1242"/>
              <a:ext cx="689" cy="570"/>
            </a:xfrm>
            <a:custGeom>
              <a:avLst/>
              <a:gdLst>
                <a:gd name="T0" fmla="*/ 674 w 689"/>
                <a:gd name="T1" fmla="*/ 42 h 570"/>
                <a:gd name="T2" fmla="*/ 666 w 689"/>
                <a:gd name="T3" fmla="*/ 27 h 570"/>
                <a:gd name="T4" fmla="*/ 659 w 689"/>
                <a:gd name="T5" fmla="*/ 14 h 570"/>
                <a:gd name="T6" fmla="*/ 636 w 689"/>
                <a:gd name="T7" fmla="*/ 0 h 570"/>
                <a:gd name="T8" fmla="*/ 623 w 689"/>
                <a:gd name="T9" fmla="*/ 2 h 570"/>
                <a:gd name="T10" fmla="*/ 597 w 689"/>
                <a:gd name="T11" fmla="*/ 3 h 570"/>
                <a:gd name="T12" fmla="*/ 570 w 689"/>
                <a:gd name="T13" fmla="*/ 9 h 570"/>
                <a:gd name="T14" fmla="*/ 546 w 689"/>
                <a:gd name="T15" fmla="*/ 21 h 570"/>
                <a:gd name="T16" fmla="*/ 528 w 689"/>
                <a:gd name="T17" fmla="*/ 33 h 570"/>
                <a:gd name="T18" fmla="*/ 513 w 689"/>
                <a:gd name="T19" fmla="*/ 56 h 570"/>
                <a:gd name="T20" fmla="*/ 498 w 689"/>
                <a:gd name="T21" fmla="*/ 89 h 570"/>
                <a:gd name="T22" fmla="*/ 498 w 689"/>
                <a:gd name="T23" fmla="*/ 161 h 570"/>
                <a:gd name="T24" fmla="*/ 497 w 689"/>
                <a:gd name="T25" fmla="*/ 195 h 570"/>
                <a:gd name="T26" fmla="*/ 509 w 689"/>
                <a:gd name="T27" fmla="*/ 218 h 570"/>
                <a:gd name="T28" fmla="*/ 507 w 689"/>
                <a:gd name="T29" fmla="*/ 254 h 570"/>
                <a:gd name="T30" fmla="*/ 501 w 689"/>
                <a:gd name="T31" fmla="*/ 333 h 570"/>
                <a:gd name="T32" fmla="*/ 489 w 689"/>
                <a:gd name="T33" fmla="*/ 348 h 570"/>
                <a:gd name="T34" fmla="*/ 483 w 689"/>
                <a:gd name="T35" fmla="*/ 354 h 570"/>
                <a:gd name="T36" fmla="*/ 471 w 689"/>
                <a:gd name="T37" fmla="*/ 374 h 570"/>
                <a:gd name="T38" fmla="*/ 450 w 689"/>
                <a:gd name="T39" fmla="*/ 381 h 570"/>
                <a:gd name="T40" fmla="*/ 425 w 689"/>
                <a:gd name="T41" fmla="*/ 387 h 570"/>
                <a:gd name="T42" fmla="*/ 405 w 689"/>
                <a:gd name="T43" fmla="*/ 399 h 570"/>
                <a:gd name="T44" fmla="*/ 339 w 689"/>
                <a:gd name="T45" fmla="*/ 392 h 570"/>
                <a:gd name="T46" fmla="*/ 335 w 689"/>
                <a:gd name="T47" fmla="*/ 390 h 570"/>
                <a:gd name="T48" fmla="*/ 321 w 689"/>
                <a:gd name="T49" fmla="*/ 389 h 570"/>
                <a:gd name="T50" fmla="*/ 318 w 689"/>
                <a:gd name="T51" fmla="*/ 384 h 570"/>
                <a:gd name="T52" fmla="*/ 306 w 689"/>
                <a:gd name="T53" fmla="*/ 381 h 570"/>
                <a:gd name="T54" fmla="*/ 291 w 689"/>
                <a:gd name="T55" fmla="*/ 375 h 570"/>
                <a:gd name="T56" fmla="*/ 257 w 689"/>
                <a:gd name="T57" fmla="*/ 368 h 570"/>
                <a:gd name="T58" fmla="*/ 240 w 689"/>
                <a:gd name="T59" fmla="*/ 362 h 570"/>
                <a:gd name="T60" fmla="*/ 215 w 689"/>
                <a:gd name="T61" fmla="*/ 353 h 570"/>
                <a:gd name="T62" fmla="*/ 207 w 689"/>
                <a:gd name="T63" fmla="*/ 350 h 570"/>
                <a:gd name="T64" fmla="*/ 74 w 689"/>
                <a:gd name="T65" fmla="*/ 306 h 570"/>
                <a:gd name="T66" fmla="*/ 0 w 689"/>
                <a:gd name="T67" fmla="*/ 281 h 570"/>
                <a:gd name="T68" fmla="*/ 47 w 689"/>
                <a:gd name="T69" fmla="*/ 338 h 570"/>
                <a:gd name="T70" fmla="*/ 80 w 689"/>
                <a:gd name="T71" fmla="*/ 381 h 570"/>
                <a:gd name="T72" fmla="*/ 113 w 689"/>
                <a:gd name="T73" fmla="*/ 423 h 570"/>
                <a:gd name="T74" fmla="*/ 140 w 689"/>
                <a:gd name="T75" fmla="*/ 492 h 570"/>
                <a:gd name="T76" fmla="*/ 155 w 689"/>
                <a:gd name="T77" fmla="*/ 548 h 570"/>
                <a:gd name="T78" fmla="*/ 159 w 689"/>
                <a:gd name="T79" fmla="*/ 570 h 570"/>
                <a:gd name="T80" fmla="*/ 308 w 689"/>
                <a:gd name="T81" fmla="*/ 554 h 570"/>
                <a:gd name="T82" fmla="*/ 377 w 689"/>
                <a:gd name="T83" fmla="*/ 570 h 570"/>
                <a:gd name="T84" fmla="*/ 494 w 689"/>
                <a:gd name="T85" fmla="*/ 555 h 570"/>
                <a:gd name="T86" fmla="*/ 560 w 689"/>
                <a:gd name="T87" fmla="*/ 560 h 570"/>
                <a:gd name="T88" fmla="*/ 585 w 689"/>
                <a:gd name="T89" fmla="*/ 555 h 570"/>
                <a:gd name="T90" fmla="*/ 608 w 689"/>
                <a:gd name="T91" fmla="*/ 431 h 570"/>
                <a:gd name="T92" fmla="*/ 614 w 689"/>
                <a:gd name="T93" fmla="*/ 377 h 570"/>
                <a:gd name="T94" fmla="*/ 614 w 689"/>
                <a:gd name="T95" fmla="*/ 365 h 570"/>
                <a:gd name="T96" fmla="*/ 617 w 689"/>
                <a:gd name="T97" fmla="*/ 303 h 570"/>
                <a:gd name="T98" fmla="*/ 615 w 689"/>
                <a:gd name="T99" fmla="*/ 237 h 570"/>
                <a:gd name="T100" fmla="*/ 603 w 689"/>
                <a:gd name="T101" fmla="*/ 168 h 570"/>
                <a:gd name="T102" fmla="*/ 608 w 689"/>
                <a:gd name="T103" fmla="*/ 129 h 570"/>
                <a:gd name="T104" fmla="*/ 611 w 689"/>
                <a:gd name="T105" fmla="*/ 117 h 570"/>
                <a:gd name="T106" fmla="*/ 621 w 689"/>
                <a:gd name="T107" fmla="*/ 113 h 570"/>
                <a:gd name="T108" fmla="*/ 629 w 689"/>
                <a:gd name="T109" fmla="*/ 102 h 570"/>
                <a:gd name="T110" fmla="*/ 645 w 689"/>
                <a:gd name="T111" fmla="*/ 101 h 570"/>
                <a:gd name="T112" fmla="*/ 654 w 689"/>
                <a:gd name="T113" fmla="*/ 89 h 570"/>
                <a:gd name="T114" fmla="*/ 683 w 689"/>
                <a:gd name="T115" fmla="*/ 78 h 570"/>
                <a:gd name="T116" fmla="*/ 678 w 689"/>
                <a:gd name="T117" fmla="*/ 51 h 570"/>
                <a:gd name="T118" fmla="*/ 674 w 689"/>
                <a:gd name="T119" fmla="*/ 42 h 5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9" h="570">
                  <a:moveTo>
                    <a:pt x="674" y="42"/>
                  </a:moveTo>
                  <a:cubicBezTo>
                    <a:pt x="672" y="35"/>
                    <a:pt x="673" y="31"/>
                    <a:pt x="666" y="27"/>
                  </a:cubicBezTo>
                  <a:cubicBezTo>
                    <a:pt x="663" y="23"/>
                    <a:pt x="663" y="18"/>
                    <a:pt x="659" y="14"/>
                  </a:cubicBezTo>
                  <a:cubicBezTo>
                    <a:pt x="653" y="8"/>
                    <a:pt x="643" y="4"/>
                    <a:pt x="636" y="0"/>
                  </a:cubicBezTo>
                  <a:cubicBezTo>
                    <a:pt x="630" y="3"/>
                    <a:pt x="629" y="6"/>
                    <a:pt x="623" y="2"/>
                  </a:cubicBezTo>
                  <a:cubicBezTo>
                    <a:pt x="612" y="3"/>
                    <a:pt x="607" y="5"/>
                    <a:pt x="597" y="3"/>
                  </a:cubicBezTo>
                  <a:cubicBezTo>
                    <a:pt x="585" y="5"/>
                    <a:pt x="580" y="7"/>
                    <a:pt x="570" y="9"/>
                  </a:cubicBezTo>
                  <a:cubicBezTo>
                    <a:pt x="566" y="15"/>
                    <a:pt x="554" y="20"/>
                    <a:pt x="546" y="21"/>
                  </a:cubicBezTo>
                  <a:cubicBezTo>
                    <a:pt x="540" y="25"/>
                    <a:pt x="534" y="28"/>
                    <a:pt x="528" y="33"/>
                  </a:cubicBezTo>
                  <a:cubicBezTo>
                    <a:pt x="523" y="41"/>
                    <a:pt x="517" y="47"/>
                    <a:pt x="513" y="56"/>
                  </a:cubicBezTo>
                  <a:cubicBezTo>
                    <a:pt x="511" y="68"/>
                    <a:pt x="504" y="78"/>
                    <a:pt x="498" y="89"/>
                  </a:cubicBezTo>
                  <a:cubicBezTo>
                    <a:pt x="494" y="113"/>
                    <a:pt x="493" y="136"/>
                    <a:pt x="498" y="161"/>
                  </a:cubicBezTo>
                  <a:cubicBezTo>
                    <a:pt x="491" y="170"/>
                    <a:pt x="492" y="184"/>
                    <a:pt x="497" y="195"/>
                  </a:cubicBezTo>
                  <a:cubicBezTo>
                    <a:pt x="499" y="204"/>
                    <a:pt x="506" y="210"/>
                    <a:pt x="509" y="218"/>
                  </a:cubicBezTo>
                  <a:cubicBezTo>
                    <a:pt x="511" y="230"/>
                    <a:pt x="512" y="243"/>
                    <a:pt x="507" y="254"/>
                  </a:cubicBezTo>
                  <a:cubicBezTo>
                    <a:pt x="507" y="271"/>
                    <a:pt x="512" y="311"/>
                    <a:pt x="501" y="333"/>
                  </a:cubicBezTo>
                  <a:cubicBezTo>
                    <a:pt x="499" y="341"/>
                    <a:pt x="497" y="347"/>
                    <a:pt x="489" y="348"/>
                  </a:cubicBezTo>
                  <a:cubicBezTo>
                    <a:pt x="487" y="359"/>
                    <a:pt x="491" y="348"/>
                    <a:pt x="483" y="354"/>
                  </a:cubicBezTo>
                  <a:cubicBezTo>
                    <a:pt x="478" y="358"/>
                    <a:pt x="476" y="369"/>
                    <a:pt x="471" y="374"/>
                  </a:cubicBezTo>
                  <a:cubicBezTo>
                    <a:pt x="467" y="379"/>
                    <a:pt x="456" y="380"/>
                    <a:pt x="450" y="381"/>
                  </a:cubicBezTo>
                  <a:cubicBezTo>
                    <a:pt x="442" y="385"/>
                    <a:pt x="434" y="386"/>
                    <a:pt x="425" y="387"/>
                  </a:cubicBezTo>
                  <a:cubicBezTo>
                    <a:pt x="418" y="390"/>
                    <a:pt x="405" y="399"/>
                    <a:pt x="405" y="399"/>
                  </a:cubicBezTo>
                  <a:cubicBezTo>
                    <a:pt x="383" y="398"/>
                    <a:pt x="360" y="396"/>
                    <a:pt x="339" y="392"/>
                  </a:cubicBezTo>
                  <a:cubicBezTo>
                    <a:pt x="338" y="391"/>
                    <a:pt x="336" y="390"/>
                    <a:pt x="335" y="390"/>
                  </a:cubicBezTo>
                  <a:cubicBezTo>
                    <a:pt x="330" y="389"/>
                    <a:pt x="325" y="391"/>
                    <a:pt x="321" y="389"/>
                  </a:cubicBezTo>
                  <a:cubicBezTo>
                    <a:pt x="319" y="388"/>
                    <a:pt x="320" y="385"/>
                    <a:pt x="318" y="384"/>
                  </a:cubicBezTo>
                  <a:cubicBezTo>
                    <a:pt x="315" y="382"/>
                    <a:pt x="310" y="382"/>
                    <a:pt x="306" y="381"/>
                  </a:cubicBezTo>
                  <a:cubicBezTo>
                    <a:pt x="301" y="377"/>
                    <a:pt x="297" y="377"/>
                    <a:pt x="291" y="375"/>
                  </a:cubicBezTo>
                  <a:cubicBezTo>
                    <a:pt x="281" y="368"/>
                    <a:pt x="269" y="369"/>
                    <a:pt x="257" y="368"/>
                  </a:cubicBezTo>
                  <a:cubicBezTo>
                    <a:pt x="251" y="366"/>
                    <a:pt x="246" y="365"/>
                    <a:pt x="240" y="362"/>
                  </a:cubicBezTo>
                  <a:cubicBezTo>
                    <a:pt x="235" y="354"/>
                    <a:pt x="224" y="354"/>
                    <a:pt x="215" y="353"/>
                  </a:cubicBezTo>
                  <a:cubicBezTo>
                    <a:pt x="209" y="351"/>
                    <a:pt x="212" y="352"/>
                    <a:pt x="207" y="350"/>
                  </a:cubicBezTo>
                  <a:lnTo>
                    <a:pt x="74" y="306"/>
                  </a:lnTo>
                  <a:lnTo>
                    <a:pt x="0" y="281"/>
                  </a:lnTo>
                  <a:lnTo>
                    <a:pt x="47" y="338"/>
                  </a:lnTo>
                  <a:lnTo>
                    <a:pt x="80" y="381"/>
                  </a:lnTo>
                  <a:lnTo>
                    <a:pt x="113" y="423"/>
                  </a:lnTo>
                  <a:lnTo>
                    <a:pt x="140" y="492"/>
                  </a:lnTo>
                  <a:lnTo>
                    <a:pt x="155" y="548"/>
                  </a:lnTo>
                  <a:lnTo>
                    <a:pt x="159" y="570"/>
                  </a:lnTo>
                  <a:lnTo>
                    <a:pt x="308" y="554"/>
                  </a:lnTo>
                  <a:lnTo>
                    <a:pt x="377" y="570"/>
                  </a:lnTo>
                  <a:lnTo>
                    <a:pt x="494" y="555"/>
                  </a:lnTo>
                  <a:lnTo>
                    <a:pt x="560" y="560"/>
                  </a:lnTo>
                  <a:lnTo>
                    <a:pt x="585" y="555"/>
                  </a:lnTo>
                  <a:lnTo>
                    <a:pt x="608" y="431"/>
                  </a:lnTo>
                  <a:lnTo>
                    <a:pt x="614" y="377"/>
                  </a:lnTo>
                  <a:lnTo>
                    <a:pt x="614" y="365"/>
                  </a:lnTo>
                  <a:lnTo>
                    <a:pt x="617" y="303"/>
                  </a:lnTo>
                  <a:lnTo>
                    <a:pt x="615" y="237"/>
                  </a:lnTo>
                  <a:lnTo>
                    <a:pt x="603" y="168"/>
                  </a:lnTo>
                  <a:lnTo>
                    <a:pt x="608" y="129"/>
                  </a:lnTo>
                  <a:cubicBezTo>
                    <a:pt x="609" y="125"/>
                    <a:pt x="609" y="120"/>
                    <a:pt x="611" y="117"/>
                  </a:cubicBezTo>
                  <a:cubicBezTo>
                    <a:pt x="613" y="114"/>
                    <a:pt x="618" y="116"/>
                    <a:pt x="621" y="113"/>
                  </a:cubicBezTo>
                  <a:cubicBezTo>
                    <a:pt x="624" y="110"/>
                    <a:pt x="625" y="103"/>
                    <a:pt x="629" y="102"/>
                  </a:cubicBezTo>
                  <a:cubicBezTo>
                    <a:pt x="634" y="100"/>
                    <a:pt x="640" y="101"/>
                    <a:pt x="645" y="101"/>
                  </a:cubicBezTo>
                  <a:cubicBezTo>
                    <a:pt x="647" y="95"/>
                    <a:pt x="649" y="93"/>
                    <a:pt x="654" y="89"/>
                  </a:cubicBezTo>
                  <a:cubicBezTo>
                    <a:pt x="668" y="91"/>
                    <a:pt x="677" y="93"/>
                    <a:pt x="683" y="78"/>
                  </a:cubicBezTo>
                  <a:cubicBezTo>
                    <a:pt x="685" y="68"/>
                    <a:pt x="689" y="55"/>
                    <a:pt x="678" y="51"/>
                  </a:cubicBezTo>
                  <a:cubicBezTo>
                    <a:pt x="677" y="43"/>
                    <a:pt x="679" y="45"/>
                    <a:pt x="674" y="42"/>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70" name="Oval 37"/>
            <p:cNvSpPr>
              <a:spLocks noChangeArrowheads="1"/>
            </p:cNvSpPr>
            <p:nvPr/>
          </p:nvSpPr>
          <p:spPr bwMode="auto">
            <a:xfrm>
              <a:off x="2887" y="1268"/>
              <a:ext cx="27" cy="27"/>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9271" name="Freeform 38"/>
            <p:cNvSpPr>
              <a:spLocks/>
            </p:cNvSpPr>
            <p:nvPr/>
          </p:nvSpPr>
          <p:spPr bwMode="auto">
            <a:xfrm>
              <a:off x="2486" y="1662"/>
              <a:ext cx="296" cy="118"/>
            </a:xfrm>
            <a:custGeom>
              <a:avLst/>
              <a:gdLst>
                <a:gd name="T0" fmla="*/ 241 w 296"/>
                <a:gd name="T1" fmla="*/ 0 h 118"/>
                <a:gd name="T2" fmla="*/ 264 w 296"/>
                <a:gd name="T3" fmla="*/ 15 h 118"/>
                <a:gd name="T4" fmla="*/ 280 w 296"/>
                <a:gd name="T5" fmla="*/ 29 h 118"/>
                <a:gd name="T6" fmla="*/ 294 w 296"/>
                <a:gd name="T7" fmla="*/ 62 h 118"/>
                <a:gd name="T8" fmla="*/ 291 w 296"/>
                <a:gd name="T9" fmla="*/ 75 h 118"/>
                <a:gd name="T10" fmla="*/ 280 w 296"/>
                <a:gd name="T11" fmla="*/ 101 h 118"/>
                <a:gd name="T12" fmla="*/ 246 w 296"/>
                <a:gd name="T13" fmla="*/ 111 h 118"/>
                <a:gd name="T14" fmla="*/ 175 w 296"/>
                <a:gd name="T15" fmla="*/ 107 h 118"/>
                <a:gd name="T16" fmla="*/ 0 w 296"/>
                <a:gd name="T17" fmla="*/ 44 h 1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18">
                  <a:moveTo>
                    <a:pt x="241" y="0"/>
                  </a:moveTo>
                  <a:cubicBezTo>
                    <a:pt x="249" y="5"/>
                    <a:pt x="258" y="10"/>
                    <a:pt x="264" y="15"/>
                  </a:cubicBezTo>
                  <a:cubicBezTo>
                    <a:pt x="270" y="20"/>
                    <a:pt x="275" y="21"/>
                    <a:pt x="280" y="29"/>
                  </a:cubicBezTo>
                  <a:cubicBezTo>
                    <a:pt x="285" y="37"/>
                    <a:pt x="292" y="54"/>
                    <a:pt x="294" y="62"/>
                  </a:cubicBezTo>
                  <a:cubicBezTo>
                    <a:pt x="296" y="70"/>
                    <a:pt x="293" y="69"/>
                    <a:pt x="291" y="75"/>
                  </a:cubicBezTo>
                  <a:cubicBezTo>
                    <a:pt x="289" y="81"/>
                    <a:pt x="287" y="95"/>
                    <a:pt x="280" y="101"/>
                  </a:cubicBezTo>
                  <a:cubicBezTo>
                    <a:pt x="273" y="107"/>
                    <a:pt x="263" y="110"/>
                    <a:pt x="246" y="111"/>
                  </a:cubicBezTo>
                  <a:cubicBezTo>
                    <a:pt x="229" y="112"/>
                    <a:pt x="216" y="118"/>
                    <a:pt x="175" y="107"/>
                  </a:cubicBezTo>
                  <a:cubicBezTo>
                    <a:pt x="134" y="96"/>
                    <a:pt x="67" y="70"/>
                    <a:pt x="0" y="44"/>
                  </a:cubicBezTo>
                </a:path>
              </a:pathLst>
            </a:cu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7383" name="Group 39"/>
          <p:cNvGrpSpPr>
            <a:grpSpLocks/>
          </p:cNvGrpSpPr>
          <p:nvPr/>
        </p:nvGrpSpPr>
        <p:grpSpPr bwMode="auto">
          <a:xfrm>
            <a:off x="10194925" y="1500188"/>
            <a:ext cx="1751013" cy="730250"/>
            <a:chOff x="4262" y="871"/>
            <a:chExt cx="1103" cy="460"/>
          </a:xfrm>
        </p:grpSpPr>
        <p:sp>
          <p:nvSpPr>
            <p:cNvPr id="9257" name="Text Box 40"/>
            <p:cNvSpPr txBox="1">
              <a:spLocks noChangeArrowheads="1"/>
            </p:cNvSpPr>
            <p:nvPr/>
          </p:nvSpPr>
          <p:spPr bwMode="auto">
            <a:xfrm>
              <a:off x="4262" y="871"/>
              <a:ext cx="1052"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solidFill>
                    <a:srgbClr val="FF0000"/>
                  </a:solidFill>
                  <a:latin typeface="Times New Roman" panose="02020603050405020304" pitchFamily="18" charset="0"/>
                  <a:cs typeface="Times New Roman" panose="02020603050405020304" pitchFamily="18" charset="0"/>
                </a:rPr>
                <a:t>Wave emitting duck moving at velocity         emitting frequency </a:t>
              </a:r>
            </a:p>
          </p:txBody>
        </p:sp>
        <p:pic>
          <p:nvPicPr>
            <p:cNvPr id="9258" name="Picture 41" descr="TP_tmp"/>
            <p:cNvPicPr>
              <a:picLocks noChangeAspect="1" noChangeArrowheads="1"/>
            </p:cNvPicPr>
            <p:nvPr>
              <p:custDataLst>
                <p:tags r:id="rId9"/>
              </p:custDataLst>
            </p:nvPr>
          </p:nvPicPr>
          <p:blipFill>
            <a:blip r:embed="rId13" cstate="print">
              <a:extLst>
                <a:ext uri="{28A0092B-C50C-407E-A947-70E740481C1C}">
                  <a14:useLocalDpi xmlns:a14="http://schemas.microsoft.com/office/drawing/2010/main" val="0"/>
                </a:ext>
              </a:extLst>
            </a:blip>
            <a:srcRect/>
            <a:stretch>
              <a:fillRect/>
            </a:stretch>
          </p:blipFill>
          <p:spPr bwMode="auto">
            <a:xfrm>
              <a:off x="5189" y="1067"/>
              <a:ext cx="96" cy="8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259" name="Picture 42" descr="TP_tmp"/>
            <p:cNvPicPr>
              <a:picLocks noChangeAspect="1" noChangeArrowheads="1"/>
            </p:cNvPicPr>
            <p:nvPr>
              <p:custDataLst>
                <p:tags r:id="rId10"/>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5221" y="1209"/>
              <a:ext cx="144" cy="112"/>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grpSp>
        <p:nvGrpSpPr>
          <p:cNvPr id="57387" name="Group 43"/>
          <p:cNvGrpSpPr>
            <a:grpSpLocks/>
          </p:cNvGrpSpPr>
          <p:nvPr/>
        </p:nvGrpSpPr>
        <p:grpSpPr bwMode="auto">
          <a:xfrm>
            <a:off x="3005138" y="846138"/>
            <a:ext cx="1911350" cy="517525"/>
            <a:chOff x="499" y="372"/>
            <a:chExt cx="1204" cy="326"/>
          </a:xfrm>
        </p:grpSpPr>
        <p:sp>
          <p:nvSpPr>
            <p:cNvPr id="9255" name="Text Box 44"/>
            <p:cNvSpPr txBox="1">
              <a:spLocks noChangeArrowheads="1"/>
            </p:cNvSpPr>
            <p:nvPr/>
          </p:nvSpPr>
          <p:spPr bwMode="auto">
            <a:xfrm>
              <a:off x="499" y="372"/>
              <a:ext cx="1167"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solidFill>
                    <a:srgbClr val="00CC00"/>
                  </a:solidFill>
                  <a:latin typeface="Times New Roman" panose="02020603050405020304" pitchFamily="18" charset="0"/>
                  <a:cs typeface="Times New Roman" panose="02020603050405020304" pitchFamily="18" charset="0"/>
                </a:rPr>
                <a:t>Detector duck being hobbled at  frequency </a:t>
              </a:r>
            </a:p>
          </p:txBody>
        </p:sp>
        <p:pic>
          <p:nvPicPr>
            <p:cNvPr id="9256" name="Picture 45" descr="TP_tmp"/>
            <p:cNvPicPr>
              <a:picLocks noChangeAspect="1" noChangeArrowheads="1"/>
            </p:cNvPicPr>
            <p:nvPr>
              <p:custDataLst>
                <p:tags r:id="rId8"/>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1559" y="568"/>
              <a:ext cx="144" cy="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7390" name="Line 46"/>
          <p:cNvSpPr>
            <a:spLocks noChangeShapeType="1"/>
          </p:cNvSpPr>
          <p:nvPr/>
        </p:nvSpPr>
        <p:spPr bwMode="auto">
          <a:xfrm flipH="1" flipV="1">
            <a:off x="5651500" y="1643063"/>
            <a:ext cx="823913" cy="2003425"/>
          </a:xfrm>
          <a:prstGeom prst="line">
            <a:avLst/>
          </a:prstGeom>
          <a:noFill/>
          <a:ln w="15875">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57391" name="Picture 47" descr="TP_tmp"/>
          <p:cNvPicPr>
            <a:picLocks noChangeAspect="1" noChangeArrowheads="1"/>
          </p:cNvPicPr>
          <p:nvPr>
            <p:custDataLst>
              <p:tags r:id="rId1"/>
            </p:custDataLst>
          </p:nvPr>
        </p:nvPicPr>
        <p:blipFill>
          <a:blip r:embed="rId13" cstate="print">
            <a:extLst>
              <a:ext uri="{28A0092B-C50C-407E-A947-70E740481C1C}">
                <a14:useLocalDpi xmlns:a14="http://schemas.microsoft.com/office/drawing/2010/main" val="0"/>
              </a:ext>
            </a:extLst>
          </a:blip>
          <a:srcRect/>
          <a:stretch>
            <a:fillRect/>
          </a:stretch>
        </p:blipFill>
        <p:spPr bwMode="auto">
          <a:xfrm>
            <a:off x="6696075" y="3689350"/>
            <a:ext cx="152400" cy="12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92" name="Text Box 48"/>
          <p:cNvSpPr txBox="1">
            <a:spLocks noChangeArrowheads="1"/>
          </p:cNvSpPr>
          <p:nvPr/>
        </p:nvSpPr>
        <p:spPr bwMode="auto">
          <a:xfrm>
            <a:off x="5791200" y="2495550"/>
            <a:ext cx="296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000" i="1">
                <a:solidFill>
                  <a:srgbClr val="0000FF"/>
                </a:solidFill>
                <a:latin typeface="Times New Roman" panose="02020603050405020304" pitchFamily="18" charset="0"/>
                <a:cs typeface="Times New Roman" panose="02020603050405020304" pitchFamily="18" charset="0"/>
              </a:rPr>
              <a:t>c</a:t>
            </a:r>
          </a:p>
        </p:txBody>
      </p:sp>
      <p:grpSp>
        <p:nvGrpSpPr>
          <p:cNvPr id="57393" name="Group 49"/>
          <p:cNvGrpSpPr>
            <a:grpSpLocks/>
          </p:cNvGrpSpPr>
          <p:nvPr/>
        </p:nvGrpSpPr>
        <p:grpSpPr bwMode="auto">
          <a:xfrm>
            <a:off x="5659438" y="1643063"/>
            <a:ext cx="1681162" cy="2012950"/>
            <a:chOff x="2179" y="874"/>
            <a:chExt cx="1059" cy="1268"/>
          </a:xfrm>
        </p:grpSpPr>
        <p:sp>
          <p:nvSpPr>
            <p:cNvPr id="9253" name="Line 50"/>
            <p:cNvSpPr>
              <a:spLocks noChangeShapeType="1"/>
            </p:cNvSpPr>
            <p:nvPr/>
          </p:nvSpPr>
          <p:spPr bwMode="auto">
            <a:xfrm flipH="1" flipV="1">
              <a:off x="2179" y="874"/>
              <a:ext cx="1059" cy="1268"/>
            </a:xfrm>
            <a:prstGeom prst="line">
              <a:avLst/>
            </a:prstGeom>
            <a:noFill/>
            <a:ln w="158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54" name="Text Box 51"/>
            <p:cNvSpPr txBox="1">
              <a:spLocks noChangeArrowheads="1"/>
            </p:cNvSpPr>
            <p:nvPr/>
          </p:nvSpPr>
          <p:spPr bwMode="auto">
            <a:xfrm>
              <a:off x="2617" y="1211"/>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i="1">
                  <a:latin typeface="Times New Roman" panose="02020603050405020304" pitchFamily="18" charset="0"/>
                  <a:cs typeface="Times New Roman" panose="02020603050405020304" pitchFamily="18" charset="0"/>
                </a:rPr>
                <a:t>u</a:t>
              </a:r>
            </a:p>
          </p:txBody>
        </p:sp>
      </p:grpSp>
      <p:sp>
        <p:nvSpPr>
          <p:cNvPr id="57396" name="Text Box 52"/>
          <p:cNvSpPr txBox="1">
            <a:spLocks noChangeArrowheads="1"/>
          </p:cNvSpPr>
          <p:nvPr/>
        </p:nvSpPr>
        <p:spPr bwMode="auto">
          <a:xfrm>
            <a:off x="5199063" y="333375"/>
            <a:ext cx="56213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latin typeface="Times New Roman" panose="02020603050405020304" pitchFamily="18" charset="0"/>
                <a:cs typeface="Times New Roman" panose="02020603050405020304" pitchFamily="18" charset="0"/>
              </a:rPr>
              <a:t>We are looking at </a:t>
            </a:r>
            <a:r>
              <a:rPr lang="en-US" altLang="en-US" sz="1400" i="1">
                <a:latin typeface="Times New Roman" panose="02020603050405020304" pitchFamily="18" charset="0"/>
                <a:cs typeface="Times New Roman" panose="02020603050405020304" pitchFamily="18" charset="0"/>
              </a:rPr>
              <a:t>n </a:t>
            </a:r>
            <a:r>
              <a:rPr lang="en-US" altLang="en-US" sz="1400">
                <a:latin typeface="Times New Roman" panose="02020603050405020304" pitchFamily="18" charset="0"/>
                <a:cs typeface="Times New Roman" panose="02020603050405020304" pitchFamily="18" charset="0"/>
              </a:rPr>
              <a:t>waves emitted by the source, over a time of </a:t>
            </a:r>
            <a:r>
              <a:rPr lang="en-US" altLang="en-US" sz="1400" i="1">
                <a:latin typeface="Times New Roman" panose="02020603050405020304" pitchFamily="18" charset="0"/>
                <a:cs typeface="Times New Roman" panose="02020603050405020304" pitchFamily="18" charset="0"/>
              </a:rPr>
              <a:t>n T</a:t>
            </a:r>
            <a:r>
              <a:rPr lang="en-US" altLang="en-US" sz="1400" baseline="-25000">
                <a:latin typeface="Times New Roman" panose="02020603050405020304" pitchFamily="18" charset="0"/>
                <a:cs typeface="Times New Roman" panose="02020603050405020304" pitchFamily="18" charset="0"/>
              </a:rPr>
              <a:t>0.</a:t>
            </a:r>
            <a:endParaRPr lang="en-US" altLang="en-US" sz="1400">
              <a:latin typeface="Times New Roman" panose="02020603050405020304" pitchFamily="18" charset="0"/>
              <a:cs typeface="Times New Roman" panose="02020603050405020304" pitchFamily="18" charset="0"/>
            </a:endParaRPr>
          </a:p>
        </p:txBody>
      </p:sp>
      <p:grpSp>
        <p:nvGrpSpPr>
          <p:cNvPr id="57480" name="Group 136"/>
          <p:cNvGrpSpPr>
            <a:grpSpLocks/>
          </p:cNvGrpSpPr>
          <p:nvPr/>
        </p:nvGrpSpPr>
        <p:grpSpPr bwMode="auto">
          <a:xfrm>
            <a:off x="6083300" y="660400"/>
            <a:ext cx="2492375" cy="304800"/>
            <a:chOff x="3761" y="416"/>
            <a:chExt cx="1570" cy="192"/>
          </a:xfrm>
        </p:grpSpPr>
        <p:sp>
          <p:nvSpPr>
            <p:cNvPr id="9251" name="Text Box 54"/>
            <p:cNvSpPr txBox="1">
              <a:spLocks noChangeArrowheads="1"/>
            </p:cNvSpPr>
            <p:nvPr/>
          </p:nvSpPr>
          <p:spPr bwMode="auto">
            <a:xfrm>
              <a:off x="3761" y="416"/>
              <a:ext cx="1105"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latin typeface="Times New Roman" panose="02020603050405020304" pitchFamily="18" charset="0"/>
                  <a:cs typeface="Times New Roman" panose="02020603050405020304" pitchFamily="18" charset="0"/>
                </a:rPr>
                <a:t>Triangle of velocities:</a:t>
              </a:r>
              <a:endParaRPr lang="en-US" altLang="en-US" sz="1800" b="1" i="1">
                <a:latin typeface="Times New Roman" panose="02020603050405020304" pitchFamily="18" charset="0"/>
                <a:cs typeface="Times New Roman" panose="02020603050405020304" pitchFamily="18" charset="0"/>
              </a:endParaRPr>
            </a:p>
          </p:txBody>
        </p:sp>
        <p:pic>
          <p:nvPicPr>
            <p:cNvPr id="9252" name="Picture 63" descr="TP_tmp"/>
            <p:cNvPicPr>
              <a:picLocks noChangeAspect="1" noChangeArrowheads="1"/>
            </p:cNvPicPr>
            <p:nvPr>
              <p:custDataLst>
                <p:tags r:id="rId7"/>
              </p:custDataLst>
            </p:nvPr>
          </p:nvPicPr>
          <p:blipFill>
            <a:blip r:embed="rId16" cstate="print">
              <a:extLst>
                <a:ext uri="{28A0092B-C50C-407E-A947-70E740481C1C}">
                  <a14:useLocalDpi xmlns:a14="http://schemas.microsoft.com/office/drawing/2010/main" val="0"/>
                </a:ext>
              </a:extLst>
            </a:blip>
            <a:srcRect/>
            <a:stretch>
              <a:fillRect/>
            </a:stretch>
          </p:blipFill>
          <p:spPr bwMode="auto">
            <a:xfrm>
              <a:off x="4899" y="485"/>
              <a:ext cx="432" cy="112"/>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57400" name="Text Box 56"/>
          <p:cNvSpPr txBox="1">
            <a:spLocks noChangeArrowheads="1"/>
          </p:cNvSpPr>
          <p:nvPr/>
        </p:nvSpPr>
        <p:spPr bwMode="auto">
          <a:xfrm>
            <a:off x="2403475" y="1428750"/>
            <a:ext cx="22955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latin typeface="Times New Roman" panose="02020603050405020304" pitchFamily="18" charset="0"/>
                <a:cs typeface="Times New Roman" panose="02020603050405020304" pitchFamily="18" charset="0"/>
              </a:rPr>
              <a:t>Distance between emitter and</a:t>
            </a:r>
          </a:p>
        </p:txBody>
      </p:sp>
      <p:grpSp>
        <p:nvGrpSpPr>
          <p:cNvPr id="57401" name="Group 57"/>
          <p:cNvGrpSpPr>
            <a:grpSpLocks/>
          </p:cNvGrpSpPr>
          <p:nvPr/>
        </p:nvGrpSpPr>
        <p:grpSpPr bwMode="auto">
          <a:xfrm>
            <a:off x="2484438" y="1617663"/>
            <a:ext cx="2743200" cy="554037"/>
            <a:chOff x="179" y="858"/>
            <a:chExt cx="1728" cy="349"/>
          </a:xfrm>
        </p:grpSpPr>
        <p:sp>
          <p:nvSpPr>
            <p:cNvPr id="9249" name="Text Box 58"/>
            <p:cNvSpPr txBox="1">
              <a:spLocks noChangeArrowheads="1"/>
            </p:cNvSpPr>
            <p:nvPr/>
          </p:nvSpPr>
          <p:spPr bwMode="auto">
            <a:xfrm>
              <a:off x="179" y="1015"/>
              <a:ext cx="47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latin typeface="Times New Roman" panose="02020603050405020304" pitchFamily="18" charset="0"/>
                  <a:cs typeface="Times New Roman" panose="02020603050405020304" pitchFamily="18" charset="0"/>
                </a:rPr>
                <a:t>receiver</a:t>
              </a:r>
            </a:p>
          </p:txBody>
        </p:sp>
        <p:sp>
          <p:nvSpPr>
            <p:cNvPr id="9250" name="Line 59"/>
            <p:cNvSpPr>
              <a:spLocks noChangeShapeType="1"/>
            </p:cNvSpPr>
            <p:nvPr/>
          </p:nvSpPr>
          <p:spPr bwMode="auto">
            <a:xfrm flipV="1">
              <a:off x="557" y="858"/>
              <a:ext cx="1350" cy="22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7404" name="Line 60"/>
          <p:cNvSpPr>
            <a:spLocks noChangeShapeType="1"/>
          </p:cNvSpPr>
          <p:nvPr/>
        </p:nvSpPr>
        <p:spPr bwMode="auto">
          <a:xfrm flipH="1">
            <a:off x="4391025" y="3660775"/>
            <a:ext cx="2092325" cy="492125"/>
          </a:xfrm>
          <a:prstGeom prst="line">
            <a:avLst/>
          </a:prstGeom>
          <a:noFill/>
          <a:ln w="15875">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 name="Picture 2" descr="\documentclass{article}\pagestyle{empty}&#10;\begin{document}&#10;$n T_d |u|$.&#10;\end{document}&#10;" title="IguanaTex Bitmap Display"/>
          <p:cNvPicPr>
            <a:picLocks noChangeAspect="1"/>
          </p:cNvPicPr>
          <p:nvPr>
            <p:custDataLst>
              <p:tags r:id="rId2"/>
            </p:custDataLst>
          </p:nvPr>
        </p:nvPicPr>
        <p:blipFill>
          <a:blip r:embed="rId17"/>
          <a:stretch>
            <a:fillRect/>
          </a:stretch>
        </p:blipFill>
        <p:spPr>
          <a:xfrm>
            <a:off x="3382963" y="2214563"/>
            <a:ext cx="742950" cy="254000"/>
          </a:xfrm>
          <a:prstGeom prst="rect">
            <a:avLst/>
          </a:prstGeom>
          <a:solidFill>
            <a:srgbClr val="FFFFFF"/>
          </a:solidFill>
          <a:ln>
            <a:noFill/>
          </a:ln>
          <a:effectLst/>
        </p:spPr>
      </p:pic>
      <p:pic>
        <p:nvPicPr>
          <p:cNvPr id="5" name="Picture 4" descr="\documentclass{article}\pagestyle{empty}&#10;\begin{document}&#10;$\nu_d = \frac{1}{T_d} =  \nu_0 \frac{u}{c}$&#10;\end{document}&#10;" title="IguanaTex Bitmap Display"/>
          <p:cNvPicPr>
            <a:picLocks noChangeAspect="1"/>
          </p:cNvPicPr>
          <p:nvPr>
            <p:custDataLst>
              <p:tags r:id="rId3"/>
            </p:custDataLst>
          </p:nvPr>
        </p:nvPicPr>
        <p:blipFill>
          <a:blip r:embed="rId18"/>
          <a:stretch>
            <a:fillRect/>
          </a:stretch>
        </p:blipFill>
        <p:spPr>
          <a:xfrm>
            <a:off x="922338" y="3817938"/>
            <a:ext cx="1581150" cy="333375"/>
          </a:xfrm>
          <a:prstGeom prst="rect">
            <a:avLst/>
          </a:prstGeom>
          <a:solidFill>
            <a:srgbClr val="FFFFFF"/>
          </a:solidFill>
          <a:ln>
            <a:noFill/>
          </a:ln>
          <a:effectLst/>
        </p:spPr>
      </p:pic>
      <p:sp>
        <p:nvSpPr>
          <p:cNvPr id="57468" name="Text Box 124"/>
          <p:cNvSpPr txBox="1">
            <a:spLocks noChangeArrowheads="1"/>
          </p:cNvSpPr>
          <p:nvPr/>
        </p:nvSpPr>
        <p:spPr bwMode="auto">
          <a:xfrm>
            <a:off x="628650" y="2755900"/>
            <a:ext cx="23447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400">
                <a:latin typeface="Times New Roman" panose="02020603050405020304" pitchFamily="18" charset="0"/>
                <a:cs typeface="Times New Roman" panose="02020603050405020304" pitchFamily="18" charset="0"/>
              </a:rPr>
              <a:t>Time intervals between waves</a:t>
            </a:r>
          </a:p>
        </p:txBody>
      </p:sp>
      <p:pic>
        <p:nvPicPr>
          <p:cNvPr id="4" name="Picture 3" descr="\documentclass{article}\pagestyle{empty}&#10;\begin{document}&#10;$T_0 = \frac{1}{n}\frac{n T_d |u|}{c}$.&#10;\end{document}&#10;" title="IguanaTex Bitmap Display"/>
          <p:cNvPicPr>
            <a:picLocks noChangeAspect="1"/>
          </p:cNvPicPr>
          <p:nvPr>
            <p:custDataLst>
              <p:tags r:id="rId4"/>
            </p:custDataLst>
          </p:nvPr>
        </p:nvPicPr>
        <p:blipFill>
          <a:blip r:embed="rId19"/>
          <a:stretch>
            <a:fillRect/>
          </a:stretch>
        </p:blipFill>
        <p:spPr>
          <a:xfrm>
            <a:off x="930275" y="3227388"/>
            <a:ext cx="1479550" cy="344487"/>
          </a:xfrm>
          <a:prstGeom prst="rect">
            <a:avLst/>
          </a:prstGeom>
          <a:solidFill>
            <a:srgbClr val="FFFFFF"/>
          </a:solidFill>
          <a:ln>
            <a:noFill/>
          </a:ln>
          <a:effectLst/>
        </p:spPr>
      </p:pic>
      <p:pic>
        <p:nvPicPr>
          <p:cNvPr id="2" name="Picture 1" descr="\documentclass{article}\pagestyle{empty}&#10;\begin{document}&#10;\noindent&#10;Find &#10;$|u|$ as a function of $v$, $c$ and $\theta$.  \\&#10;Insert in $\nu_d$.  Case $\theta = \pi/2$ gives the transverse Doppler shift for ducklings.&#10;&#10;\end{document}&#10;" title="IguanaTex Bitmap Display"/>
          <p:cNvPicPr>
            <a:picLocks noChangeAspect="1"/>
          </p:cNvPicPr>
          <p:nvPr>
            <p:custDataLst>
              <p:tags r:id="rId5"/>
            </p:custDataLst>
          </p:nvPr>
        </p:nvPicPr>
        <p:blipFill>
          <a:blip r:embed="rId20"/>
          <a:stretch>
            <a:fillRect/>
          </a:stretch>
        </p:blipFill>
        <p:spPr>
          <a:xfrm>
            <a:off x="768350" y="6119813"/>
            <a:ext cx="7126288" cy="481012"/>
          </a:xfrm>
          <a:prstGeom prst="rect">
            <a:avLst/>
          </a:prstGeom>
          <a:solidFill>
            <a:srgbClr val="FFFFFF"/>
          </a:solidFill>
          <a:ln>
            <a:noFill/>
          </a:ln>
          <a:effectLst/>
        </p:spPr>
      </p:pic>
      <p:sp>
        <p:nvSpPr>
          <p:cNvPr id="57481" name="Line 137"/>
          <p:cNvSpPr>
            <a:spLocks noChangeShapeType="1"/>
          </p:cNvSpPr>
          <p:nvPr/>
        </p:nvSpPr>
        <p:spPr bwMode="auto">
          <a:xfrm rot="-5400000">
            <a:off x="6536531" y="3193257"/>
            <a:ext cx="415925" cy="496888"/>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7482" name="Group 138"/>
          <p:cNvGrpSpPr>
            <a:grpSpLocks/>
          </p:cNvGrpSpPr>
          <p:nvPr/>
        </p:nvGrpSpPr>
        <p:grpSpPr bwMode="auto">
          <a:xfrm>
            <a:off x="6915150" y="3384550"/>
            <a:ext cx="431800" cy="279400"/>
            <a:chOff x="2960" y="1968"/>
            <a:chExt cx="272" cy="176"/>
          </a:xfrm>
        </p:grpSpPr>
        <p:sp>
          <p:nvSpPr>
            <p:cNvPr id="9247" name="Arc 139"/>
            <p:cNvSpPr>
              <a:spLocks/>
            </p:cNvSpPr>
            <p:nvPr/>
          </p:nvSpPr>
          <p:spPr bwMode="auto">
            <a:xfrm flipH="1">
              <a:off x="3021" y="1968"/>
              <a:ext cx="211" cy="176"/>
            </a:xfrm>
            <a:custGeom>
              <a:avLst/>
              <a:gdLst>
                <a:gd name="T0" fmla="*/ 0 w 21600"/>
                <a:gd name="T1" fmla="*/ 0 h 17019"/>
                <a:gd name="T2" fmla="*/ 0 w 21600"/>
                <a:gd name="T3" fmla="*/ 0 h 17019"/>
                <a:gd name="T4" fmla="*/ 0 w 21600"/>
                <a:gd name="T5" fmla="*/ 0 h 17019"/>
                <a:gd name="T6" fmla="*/ 0 60000 65536"/>
                <a:gd name="T7" fmla="*/ 0 60000 65536"/>
                <a:gd name="T8" fmla="*/ 0 60000 65536"/>
              </a:gdLst>
              <a:ahLst/>
              <a:cxnLst>
                <a:cxn ang="T6">
                  <a:pos x="T0" y="T1"/>
                </a:cxn>
                <a:cxn ang="T7">
                  <a:pos x="T2" y="T3"/>
                </a:cxn>
                <a:cxn ang="T8">
                  <a:pos x="T4" y="T5"/>
                </a:cxn>
              </a:cxnLst>
              <a:rect l="0" t="0" r="r" b="b"/>
              <a:pathLst>
                <a:path w="21600" h="17019" fill="none" extrusionOk="0">
                  <a:moveTo>
                    <a:pt x="13300" y="0"/>
                  </a:moveTo>
                  <a:cubicBezTo>
                    <a:pt x="18538" y="4093"/>
                    <a:pt x="21600" y="10371"/>
                    <a:pt x="21600" y="17019"/>
                  </a:cubicBezTo>
                </a:path>
                <a:path w="21600" h="17019" stroke="0" extrusionOk="0">
                  <a:moveTo>
                    <a:pt x="13300" y="0"/>
                  </a:moveTo>
                  <a:cubicBezTo>
                    <a:pt x="18538" y="4093"/>
                    <a:pt x="21600" y="10371"/>
                    <a:pt x="21600" y="17019"/>
                  </a:cubicBezTo>
                  <a:lnTo>
                    <a:pt x="0" y="17019"/>
                  </a:lnTo>
                  <a:lnTo>
                    <a:pt x="13300" y="0"/>
                  </a:lnTo>
                  <a:close/>
                </a:path>
              </a:pathLst>
            </a:custGeom>
            <a:noFill/>
            <a:ln w="12700">
              <a:solidFill>
                <a:schemeClr val="tx1"/>
              </a:solidFill>
              <a:round/>
              <a:headEnd type="arrow" w="med" len="med"/>
              <a:tailEnd type="arrow"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9248" name="Picture 140" descr="TP_tmp"/>
            <p:cNvPicPr>
              <a:picLocks noChangeAspect="1" noChangeArrowheads="1"/>
            </p:cNvPicPr>
            <p:nvPr>
              <p:custDataLst>
                <p:tags r:id="rId6"/>
              </p:custDataLst>
            </p:nvPr>
          </p:nvPicPr>
          <p:blipFill>
            <a:blip r:embed="rId21" cstate="print">
              <a:extLst>
                <a:ext uri="{28A0092B-C50C-407E-A947-70E740481C1C}">
                  <a14:useLocalDpi xmlns:a14="http://schemas.microsoft.com/office/drawing/2010/main" val="0"/>
                </a:ext>
              </a:extLst>
            </a:blip>
            <a:srcRect/>
            <a:stretch>
              <a:fillRect/>
            </a:stretch>
          </p:blipFill>
          <p:spPr bwMode="auto">
            <a:xfrm>
              <a:off x="2960" y="1969"/>
              <a:ext cx="65" cy="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396598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7354"/>
                                        </p:tgtEl>
                                        <p:attrNameLst>
                                          <p:attrName>style.visibility</p:attrName>
                                        </p:attrNameLst>
                                      </p:cBhvr>
                                      <p:to>
                                        <p:strVal val="visible"/>
                                      </p:to>
                                    </p:set>
                                    <p:animEffect transition="in" filter="fade">
                                      <p:cBhvr>
                                        <p:cTn id="7" dur="500"/>
                                        <p:tgtEl>
                                          <p:spTgt spid="57354"/>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57392"/>
                                        </p:tgtEl>
                                        <p:attrNameLst>
                                          <p:attrName>style.visibility</p:attrName>
                                        </p:attrNameLst>
                                      </p:cBhvr>
                                      <p:to>
                                        <p:strVal val="visible"/>
                                      </p:to>
                                    </p:set>
                                    <p:animEffect transition="in" filter="fade">
                                      <p:cBhvr>
                                        <p:cTn id="11" dur="2000"/>
                                        <p:tgtEl>
                                          <p:spTgt spid="57392"/>
                                        </p:tgtEl>
                                      </p:cBhvr>
                                    </p:animEffect>
                                  </p:childTnLst>
                                </p:cTn>
                              </p:par>
                              <p:par>
                                <p:cTn id="12" presetID="22" presetClass="entr" presetSubtype="2" fill="hold" nodeType="withEffect">
                                  <p:stCondLst>
                                    <p:cond delay="0"/>
                                  </p:stCondLst>
                                  <p:childTnLst>
                                    <p:set>
                                      <p:cBhvr>
                                        <p:cTn id="13" dur="1" fill="hold">
                                          <p:stCondLst>
                                            <p:cond delay="0"/>
                                          </p:stCondLst>
                                        </p:cTn>
                                        <p:tgtEl>
                                          <p:spTgt spid="57390"/>
                                        </p:tgtEl>
                                        <p:attrNameLst>
                                          <p:attrName>style.visibility</p:attrName>
                                        </p:attrNameLst>
                                      </p:cBhvr>
                                      <p:to>
                                        <p:strVal val="visible"/>
                                      </p:to>
                                    </p:set>
                                    <p:animEffect transition="in" filter="wipe(right)">
                                      <p:cBhvr>
                                        <p:cTn id="14" dur="2000"/>
                                        <p:tgtEl>
                                          <p:spTgt spid="57390"/>
                                        </p:tgtEl>
                                      </p:cBhvr>
                                    </p:animEffect>
                                  </p:childTnLst>
                                </p:cTn>
                              </p:par>
                              <p:par>
                                <p:cTn id="15" presetID="22" presetClass="entr" presetSubtype="2" fill="hold" nodeType="withEffect">
                                  <p:stCondLst>
                                    <p:cond delay="0"/>
                                  </p:stCondLst>
                                  <p:childTnLst>
                                    <p:set>
                                      <p:cBhvr>
                                        <p:cTn id="16" dur="1" fill="hold">
                                          <p:stCondLst>
                                            <p:cond delay="0"/>
                                          </p:stCondLst>
                                        </p:cTn>
                                        <p:tgtEl>
                                          <p:spTgt spid="57404"/>
                                        </p:tgtEl>
                                        <p:attrNameLst>
                                          <p:attrName>style.visibility</p:attrName>
                                        </p:attrNameLst>
                                      </p:cBhvr>
                                      <p:to>
                                        <p:strVal val="visible"/>
                                      </p:to>
                                    </p:set>
                                    <p:animEffect transition="in" filter="wipe(right)">
                                      <p:cBhvr>
                                        <p:cTn id="17" dur="2000"/>
                                        <p:tgtEl>
                                          <p:spTgt spid="57404"/>
                                        </p:tgtEl>
                                      </p:cBhvr>
                                    </p:animEffect>
                                  </p:childTnLst>
                                </p:cTn>
                              </p:par>
                            </p:childTnLst>
                          </p:cTn>
                        </p:par>
                        <p:par>
                          <p:cTn id="18" fill="hold" nodeType="afterGroup">
                            <p:stCondLst>
                              <p:cond delay="2500"/>
                            </p:stCondLst>
                            <p:childTnLst>
                              <p:par>
                                <p:cTn id="19" presetID="0" presetClass="path" presetSubtype="0" accel="50000" decel="50000" fill="hold" nodeType="afterEffect">
                                  <p:stCondLst>
                                    <p:cond delay="0"/>
                                  </p:stCondLst>
                                  <p:childTnLst>
                                    <p:animMotion origin="layout" path="M -5.55556E-7 2.22222E-6 L 0.08611 2.22222E-6 " pathEditMode="relative" rAng="0" ptsTypes="AA">
                                      <p:cBhvr>
                                        <p:cTn id="20" dur="2000" fill="hold"/>
                                        <p:tgtEl>
                                          <p:spTgt spid="57354"/>
                                        </p:tgtEl>
                                        <p:attrNameLst>
                                          <p:attrName>ppt_x</p:attrName>
                                          <p:attrName>ppt_y</p:attrName>
                                        </p:attrNameLst>
                                      </p:cBhvr>
                                      <p:rCtr x="4306" y="0"/>
                                    </p:animMotion>
                                  </p:childTnLst>
                                </p:cTn>
                              </p:par>
                              <p:par>
                                <p:cTn id="21" presetID="22" presetClass="entr" presetSubtype="8" fill="hold" nodeType="withEffect">
                                  <p:stCondLst>
                                    <p:cond delay="0"/>
                                  </p:stCondLst>
                                  <p:childTnLst>
                                    <p:set>
                                      <p:cBhvr>
                                        <p:cTn id="22" dur="1" fill="hold">
                                          <p:stCondLst>
                                            <p:cond delay="0"/>
                                          </p:stCondLst>
                                        </p:cTn>
                                        <p:tgtEl>
                                          <p:spTgt spid="57369"/>
                                        </p:tgtEl>
                                        <p:attrNameLst>
                                          <p:attrName>style.visibility</p:attrName>
                                        </p:attrNameLst>
                                      </p:cBhvr>
                                      <p:to>
                                        <p:strVal val="visible"/>
                                      </p:to>
                                    </p:set>
                                    <p:animEffect transition="in" filter="wipe(left)">
                                      <p:cBhvr>
                                        <p:cTn id="23" dur="2000"/>
                                        <p:tgtEl>
                                          <p:spTgt spid="57369"/>
                                        </p:tgtEl>
                                      </p:cBhvr>
                                    </p:animEffect>
                                  </p:childTnLst>
                                </p:cTn>
                              </p:par>
                              <p:par>
                                <p:cTn id="24" presetID="10" presetClass="entr" presetSubtype="0" fill="hold" nodeType="withEffect">
                                  <p:stCondLst>
                                    <p:cond delay="0"/>
                                  </p:stCondLst>
                                  <p:childTnLst>
                                    <p:set>
                                      <p:cBhvr>
                                        <p:cTn id="25" dur="1" fill="hold">
                                          <p:stCondLst>
                                            <p:cond delay="0"/>
                                          </p:stCondLst>
                                        </p:cTn>
                                        <p:tgtEl>
                                          <p:spTgt spid="57391"/>
                                        </p:tgtEl>
                                        <p:attrNameLst>
                                          <p:attrName>style.visibility</p:attrName>
                                        </p:attrNameLst>
                                      </p:cBhvr>
                                      <p:to>
                                        <p:strVal val="visible"/>
                                      </p:to>
                                    </p:set>
                                    <p:animEffect transition="in" filter="fade">
                                      <p:cBhvr>
                                        <p:cTn id="26" dur="2000"/>
                                        <p:tgtEl>
                                          <p:spTgt spid="57391"/>
                                        </p:tgtEl>
                                      </p:cBhvr>
                                    </p:animEffect>
                                  </p:childTnLst>
                                </p:cTn>
                              </p:par>
                            </p:childTnLst>
                          </p:cTn>
                        </p:par>
                        <p:par>
                          <p:cTn id="27" fill="hold" nodeType="afterGroup">
                            <p:stCondLst>
                              <p:cond delay="4500"/>
                            </p:stCondLst>
                            <p:childTnLst>
                              <p:par>
                                <p:cTn id="28" presetID="10" presetClass="entr" presetSubtype="0" fill="hold" nodeType="afterEffect">
                                  <p:stCondLst>
                                    <p:cond delay="0"/>
                                  </p:stCondLst>
                                  <p:childTnLst>
                                    <p:set>
                                      <p:cBhvr>
                                        <p:cTn id="29" dur="1" fill="hold">
                                          <p:stCondLst>
                                            <p:cond delay="0"/>
                                          </p:stCondLst>
                                        </p:cTn>
                                        <p:tgtEl>
                                          <p:spTgt spid="57383"/>
                                        </p:tgtEl>
                                        <p:attrNameLst>
                                          <p:attrName>style.visibility</p:attrName>
                                        </p:attrNameLst>
                                      </p:cBhvr>
                                      <p:to>
                                        <p:strVal val="visible"/>
                                      </p:to>
                                    </p:set>
                                    <p:animEffect transition="in" filter="fade">
                                      <p:cBhvr>
                                        <p:cTn id="30" dur="2000"/>
                                        <p:tgtEl>
                                          <p:spTgt spid="57383"/>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57370"/>
                                        </p:tgtEl>
                                        <p:attrNameLst>
                                          <p:attrName>style.visibility</p:attrName>
                                        </p:attrNameLst>
                                      </p:cBhvr>
                                      <p:to>
                                        <p:strVal val="visible"/>
                                      </p:to>
                                    </p:set>
                                    <p:animEffect transition="in" filter="fade">
                                      <p:cBhvr>
                                        <p:cTn id="35" dur="1000"/>
                                        <p:tgtEl>
                                          <p:spTgt spid="57370"/>
                                        </p:tgtEl>
                                      </p:cBhvr>
                                    </p:animEffect>
                                  </p:childTnLst>
                                </p:cTn>
                              </p:par>
                            </p:childTnLst>
                          </p:cTn>
                        </p:par>
                        <p:par>
                          <p:cTn id="36" fill="hold" nodeType="afterGroup">
                            <p:stCondLst>
                              <p:cond delay="1000"/>
                            </p:stCondLst>
                            <p:childTnLst>
                              <p:par>
                                <p:cTn id="37" presetID="10" presetClass="entr" presetSubtype="0" fill="hold" nodeType="afterEffect">
                                  <p:stCondLst>
                                    <p:cond delay="0"/>
                                  </p:stCondLst>
                                  <p:childTnLst>
                                    <p:set>
                                      <p:cBhvr>
                                        <p:cTn id="38" dur="1" fill="hold">
                                          <p:stCondLst>
                                            <p:cond delay="0"/>
                                          </p:stCondLst>
                                        </p:cTn>
                                        <p:tgtEl>
                                          <p:spTgt spid="57387"/>
                                        </p:tgtEl>
                                        <p:attrNameLst>
                                          <p:attrName>style.visibility</p:attrName>
                                        </p:attrNameLst>
                                      </p:cBhvr>
                                      <p:to>
                                        <p:strVal val="visible"/>
                                      </p:to>
                                    </p:set>
                                    <p:animEffect transition="in" filter="fade">
                                      <p:cBhvr>
                                        <p:cTn id="39" dur="2000"/>
                                        <p:tgtEl>
                                          <p:spTgt spid="5738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4" fill="hold" nodeType="clickEffect">
                                  <p:stCondLst>
                                    <p:cond delay="0"/>
                                  </p:stCondLst>
                                  <p:childTnLst>
                                    <p:set>
                                      <p:cBhvr>
                                        <p:cTn id="43" dur="1" fill="hold">
                                          <p:stCondLst>
                                            <p:cond delay="0"/>
                                          </p:stCondLst>
                                        </p:cTn>
                                        <p:tgtEl>
                                          <p:spTgt spid="57393"/>
                                        </p:tgtEl>
                                        <p:attrNameLst>
                                          <p:attrName>style.visibility</p:attrName>
                                        </p:attrNameLst>
                                      </p:cBhvr>
                                      <p:to>
                                        <p:strVal val="visible"/>
                                      </p:to>
                                    </p:set>
                                    <p:animEffect transition="in" filter="wipe(down)">
                                      <p:cBhvr>
                                        <p:cTn id="44" dur="1000"/>
                                        <p:tgtEl>
                                          <p:spTgt spid="5739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57396"/>
                                        </p:tgtEl>
                                        <p:attrNameLst>
                                          <p:attrName>style.visibility</p:attrName>
                                        </p:attrNameLst>
                                      </p:cBhvr>
                                      <p:to>
                                        <p:strVal val="visible"/>
                                      </p:to>
                                    </p:set>
                                    <p:animEffect transition="in" filter="wipe(left)">
                                      <p:cBhvr>
                                        <p:cTn id="49" dur="2000"/>
                                        <p:tgtEl>
                                          <p:spTgt spid="57396"/>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nodeType="clickEffect">
                                  <p:stCondLst>
                                    <p:cond delay="0"/>
                                  </p:stCondLst>
                                  <p:childTnLst>
                                    <p:set>
                                      <p:cBhvr>
                                        <p:cTn id="53" dur="1" fill="hold">
                                          <p:stCondLst>
                                            <p:cond delay="0"/>
                                          </p:stCondLst>
                                        </p:cTn>
                                        <p:tgtEl>
                                          <p:spTgt spid="57480"/>
                                        </p:tgtEl>
                                        <p:attrNameLst>
                                          <p:attrName>style.visibility</p:attrName>
                                        </p:attrNameLst>
                                      </p:cBhvr>
                                      <p:to>
                                        <p:strVal val="visible"/>
                                      </p:to>
                                    </p:set>
                                    <p:animEffect transition="in" filter="wipe(left)">
                                      <p:cBhvr>
                                        <p:cTn id="54" dur="2000"/>
                                        <p:tgtEl>
                                          <p:spTgt spid="57480"/>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57400"/>
                                        </p:tgtEl>
                                        <p:attrNameLst>
                                          <p:attrName>style.visibility</p:attrName>
                                        </p:attrNameLst>
                                      </p:cBhvr>
                                      <p:to>
                                        <p:strVal val="visible"/>
                                      </p:to>
                                    </p:set>
                                    <p:animEffect transition="in" filter="wipe(left)">
                                      <p:cBhvr>
                                        <p:cTn id="59" dur="1000"/>
                                        <p:tgtEl>
                                          <p:spTgt spid="57400"/>
                                        </p:tgtEl>
                                      </p:cBhvr>
                                    </p:animEffect>
                                  </p:childTnLst>
                                </p:cTn>
                              </p:par>
                            </p:childTnLst>
                          </p:cTn>
                        </p:par>
                        <p:par>
                          <p:cTn id="60" fill="hold" nodeType="afterGroup">
                            <p:stCondLst>
                              <p:cond delay="1000"/>
                            </p:stCondLst>
                            <p:childTnLst>
                              <p:par>
                                <p:cTn id="61" presetID="22" presetClass="entr" presetSubtype="8" fill="hold" nodeType="afterEffect">
                                  <p:stCondLst>
                                    <p:cond delay="0"/>
                                  </p:stCondLst>
                                  <p:childTnLst>
                                    <p:set>
                                      <p:cBhvr>
                                        <p:cTn id="62" dur="1" fill="hold">
                                          <p:stCondLst>
                                            <p:cond delay="0"/>
                                          </p:stCondLst>
                                        </p:cTn>
                                        <p:tgtEl>
                                          <p:spTgt spid="57401"/>
                                        </p:tgtEl>
                                        <p:attrNameLst>
                                          <p:attrName>style.visibility</p:attrName>
                                        </p:attrNameLst>
                                      </p:cBhvr>
                                      <p:to>
                                        <p:strVal val="visible"/>
                                      </p:to>
                                    </p:set>
                                    <p:animEffect transition="in" filter="wipe(left)">
                                      <p:cBhvr>
                                        <p:cTn id="63" dur="1000"/>
                                        <p:tgtEl>
                                          <p:spTgt spid="57401"/>
                                        </p:tgtEl>
                                      </p:cBhvr>
                                    </p:animEffect>
                                  </p:childTnLst>
                                </p:cTn>
                              </p:par>
                            </p:childTnLst>
                          </p:cTn>
                        </p:par>
                        <p:par>
                          <p:cTn id="64" fill="hold" nodeType="afterGroup">
                            <p:stCondLst>
                              <p:cond delay="2000"/>
                            </p:stCondLst>
                            <p:childTnLst>
                              <p:par>
                                <p:cTn id="65" presetID="22" presetClass="entr" presetSubtype="8"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ipe(left)">
                                      <p:cBhvr>
                                        <p:cTn id="67" dur="1000"/>
                                        <p:tgtEl>
                                          <p:spTgt spid="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57468"/>
                                        </p:tgtEl>
                                        <p:attrNameLst>
                                          <p:attrName>style.visibility</p:attrName>
                                        </p:attrNameLst>
                                      </p:cBhvr>
                                      <p:to>
                                        <p:strVal val="visible"/>
                                      </p:to>
                                    </p:set>
                                    <p:animEffect transition="in" filter="wipe(left)">
                                      <p:cBhvr>
                                        <p:cTn id="72" dur="1000"/>
                                        <p:tgtEl>
                                          <p:spTgt spid="57468"/>
                                        </p:tgtEl>
                                      </p:cBhvr>
                                    </p:animEffect>
                                  </p:childTnLst>
                                </p:cTn>
                              </p:par>
                            </p:childTnLst>
                          </p:cTn>
                        </p:par>
                        <p:par>
                          <p:cTn id="73" fill="hold" nodeType="afterGroup">
                            <p:stCondLst>
                              <p:cond delay="1000"/>
                            </p:stCondLst>
                            <p:childTnLst>
                              <p:par>
                                <p:cTn id="74" presetID="22" presetClass="entr" presetSubtype="8" fill="hold" nodeType="after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wipe(left)">
                                      <p:cBhvr>
                                        <p:cTn id="76" dur="1000"/>
                                        <p:tgtEl>
                                          <p:spTgt spid="4"/>
                                        </p:tgtEl>
                                      </p:cBhvr>
                                    </p:animEffect>
                                  </p:childTnLst>
                                </p:cTn>
                              </p:par>
                            </p:childTnLst>
                          </p:cTn>
                        </p:par>
                        <p:par>
                          <p:cTn id="77" fill="hold" nodeType="afterGroup">
                            <p:stCondLst>
                              <p:cond delay="2000"/>
                            </p:stCondLst>
                            <p:childTnLst>
                              <p:par>
                                <p:cTn id="78" presetID="22" presetClass="entr" presetSubtype="8" fill="hold" nodeType="after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wipe(left)">
                                      <p:cBhvr>
                                        <p:cTn id="80" dur="1000"/>
                                        <p:tgtEl>
                                          <p:spTgt spid="5"/>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22" presetClass="entr" presetSubtype="4" fill="hold" nodeType="clickEffect">
                                  <p:stCondLst>
                                    <p:cond delay="0"/>
                                  </p:stCondLst>
                                  <p:childTnLst>
                                    <p:set>
                                      <p:cBhvr>
                                        <p:cTn id="84" dur="1" fill="hold">
                                          <p:stCondLst>
                                            <p:cond delay="0"/>
                                          </p:stCondLst>
                                        </p:cTn>
                                        <p:tgtEl>
                                          <p:spTgt spid="57481"/>
                                        </p:tgtEl>
                                        <p:attrNameLst>
                                          <p:attrName>style.visibility</p:attrName>
                                        </p:attrNameLst>
                                      </p:cBhvr>
                                      <p:to>
                                        <p:strVal val="visible"/>
                                      </p:to>
                                    </p:set>
                                    <p:animEffect transition="in" filter="wipe(down)">
                                      <p:cBhvr>
                                        <p:cTn id="85" dur="1000"/>
                                        <p:tgtEl>
                                          <p:spTgt spid="57481"/>
                                        </p:tgtEl>
                                      </p:cBhvr>
                                    </p:animEffect>
                                  </p:childTnLst>
                                </p:cTn>
                              </p:par>
                            </p:childTnLst>
                          </p:cTn>
                        </p:par>
                        <p:par>
                          <p:cTn id="86" fill="hold" nodeType="afterGroup">
                            <p:stCondLst>
                              <p:cond delay="1000"/>
                            </p:stCondLst>
                            <p:childTnLst>
                              <p:par>
                                <p:cTn id="87" presetID="10" presetClass="entr" presetSubtype="0" fill="hold" nodeType="afterEffect">
                                  <p:stCondLst>
                                    <p:cond delay="0"/>
                                  </p:stCondLst>
                                  <p:childTnLst>
                                    <p:set>
                                      <p:cBhvr>
                                        <p:cTn id="88" dur="1" fill="hold">
                                          <p:stCondLst>
                                            <p:cond delay="0"/>
                                          </p:stCondLst>
                                        </p:cTn>
                                        <p:tgtEl>
                                          <p:spTgt spid="57482"/>
                                        </p:tgtEl>
                                        <p:attrNameLst>
                                          <p:attrName>style.visibility</p:attrName>
                                        </p:attrNameLst>
                                      </p:cBhvr>
                                      <p:to>
                                        <p:strVal val="visible"/>
                                      </p:to>
                                    </p:set>
                                    <p:animEffect transition="in" filter="fade">
                                      <p:cBhvr>
                                        <p:cTn id="89" dur="1000"/>
                                        <p:tgtEl>
                                          <p:spTgt spid="57482"/>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10" presetClass="entr" presetSubtype="0" fill="hold" nodeType="click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fade">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96" grpId="0"/>
      <p:bldP spid="57400" grpId="0"/>
      <p:bldP spid="5746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5026025" y="427038"/>
            <a:ext cx="2114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MORE ON DOPPLER </a:t>
            </a:r>
          </a:p>
        </p:txBody>
      </p:sp>
      <p:sp>
        <p:nvSpPr>
          <p:cNvPr id="10243" name="Text Box 3"/>
          <p:cNvSpPr txBox="1">
            <a:spLocks noChangeArrowheads="1"/>
          </p:cNvSpPr>
          <p:nvPr/>
        </p:nvSpPr>
        <p:spPr bwMode="auto">
          <a:xfrm>
            <a:off x="609600" y="1220788"/>
            <a:ext cx="7243763"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WHY?</a:t>
            </a: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                       1)   It is simple (“Blessed the feeble minded…”)</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                       2)  A good illustration of: “there is more than one way to look at things”</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                       3)  It can be confusing!!!</a:t>
            </a:r>
          </a:p>
        </p:txBody>
      </p:sp>
      <p:grpSp>
        <p:nvGrpSpPr>
          <p:cNvPr id="34825" name="Group 9"/>
          <p:cNvGrpSpPr>
            <a:grpSpLocks/>
          </p:cNvGrpSpPr>
          <p:nvPr/>
        </p:nvGrpSpPr>
        <p:grpSpPr bwMode="auto">
          <a:xfrm>
            <a:off x="1804988" y="2944813"/>
            <a:ext cx="6726237" cy="520700"/>
            <a:chOff x="1166" y="2019"/>
            <a:chExt cx="4237" cy="328"/>
          </a:xfrm>
        </p:grpSpPr>
        <p:grpSp>
          <p:nvGrpSpPr>
            <p:cNvPr id="10248" name="Group 5"/>
            <p:cNvGrpSpPr>
              <a:grpSpLocks/>
            </p:cNvGrpSpPr>
            <p:nvPr/>
          </p:nvGrpSpPr>
          <p:grpSpPr bwMode="auto">
            <a:xfrm>
              <a:off x="1166" y="2019"/>
              <a:ext cx="3367" cy="328"/>
              <a:chOff x="435" y="3896"/>
              <a:chExt cx="3367" cy="328"/>
            </a:xfrm>
          </p:grpSpPr>
          <p:sp>
            <p:nvSpPr>
              <p:cNvPr id="10250" name="Text Box 6"/>
              <p:cNvSpPr txBox="1">
                <a:spLocks noChangeArrowheads="1"/>
              </p:cNvSpPr>
              <p:nvPr/>
            </p:nvSpPr>
            <p:spPr bwMode="auto">
              <a:xfrm>
                <a:off x="435" y="3896"/>
                <a:ext cx="214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There is a transverse Doppler shift:</a:t>
                </a:r>
              </a:p>
            </p:txBody>
          </p:sp>
          <p:pic>
            <p:nvPicPr>
              <p:cNvPr id="10251" name="Picture 7" descr="TP_tmp"/>
              <p:cNvPicPr>
                <a:picLocks noChangeAspect="1" noChangeArrowheads="1"/>
              </p:cNvPicPr>
              <p:nvPr>
                <p:custDataLst>
                  <p:tags r:id="rId1"/>
                </p:custDataLst>
              </p:nvPr>
            </p:nvPicPr>
            <p:blipFill>
              <a:blip r:embed="rId3" cstate="print">
                <a:extLst>
                  <a:ext uri="{28A0092B-C50C-407E-A947-70E740481C1C}">
                    <a14:useLocalDpi xmlns:a14="http://schemas.microsoft.com/office/drawing/2010/main" val="0"/>
                  </a:ext>
                </a:extLst>
              </a:blip>
              <a:srcRect/>
              <a:stretch>
                <a:fillRect/>
              </a:stretch>
            </p:blipFill>
            <p:spPr bwMode="auto">
              <a:xfrm>
                <a:off x="2621" y="3911"/>
                <a:ext cx="1181" cy="31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10249" name="Text Box 8"/>
            <p:cNvSpPr txBox="1">
              <a:spLocks noChangeArrowheads="1"/>
            </p:cNvSpPr>
            <p:nvPr/>
          </p:nvSpPr>
          <p:spPr bwMode="auto">
            <a:xfrm>
              <a:off x="4667" y="2020"/>
              <a:ext cx="736"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for the duck</a:t>
              </a:r>
            </a:p>
          </p:txBody>
        </p:sp>
      </p:grpSp>
      <p:sp>
        <p:nvSpPr>
          <p:cNvPr id="34828" name="Text Box 12"/>
          <p:cNvSpPr txBox="1">
            <a:spLocks noChangeArrowheads="1"/>
          </p:cNvSpPr>
          <p:nvPr/>
        </p:nvSpPr>
        <p:spPr bwMode="auto">
          <a:xfrm>
            <a:off x="1598613" y="4162425"/>
            <a:ext cx="5314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There is a transverse Doppler shift (relativistic) for light</a:t>
            </a:r>
          </a:p>
        </p:txBody>
      </p:sp>
      <p:sp>
        <p:nvSpPr>
          <p:cNvPr id="34831" name="Text Box 15"/>
          <p:cNvSpPr txBox="1">
            <a:spLocks noChangeArrowheads="1"/>
          </p:cNvSpPr>
          <p:nvPr/>
        </p:nvSpPr>
        <p:spPr bwMode="auto">
          <a:xfrm>
            <a:off x="4406900" y="5462588"/>
            <a:ext cx="33512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a:t>
            </a:r>
          </a:p>
        </p:txBody>
      </p:sp>
      <p:sp>
        <p:nvSpPr>
          <p:cNvPr id="2" name="Rectangle 1"/>
          <p:cNvSpPr/>
          <p:nvPr/>
        </p:nvSpPr>
        <p:spPr>
          <a:xfrm>
            <a:off x="5233988" y="2900363"/>
            <a:ext cx="2028825" cy="5572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5274103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825"/>
                                        </p:tgtEl>
                                        <p:attrNameLst>
                                          <p:attrName>style.visibility</p:attrName>
                                        </p:attrNameLst>
                                      </p:cBhvr>
                                      <p:to>
                                        <p:strVal val="visible"/>
                                      </p:to>
                                    </p:set>
                                    <p:animEffect transition="in" filter="wipe(left)">
                                      <p:cBhvr>
                                        <p:cTn id="7" dur="2000"/>
                                        <p:tgtEl>
                                          <p:spTgt spid="348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828"/>
                                        </p:tgtEl>
                                        <p:attrNameLst>
                                          <p:attrName>style.visibility</p:attrName>
                                        </p:attrNameLst>
                                      </p:cBhvr>
                                      <p:to>
                                        <p:strVal val="visible"/>
                                      </p:to>
                                    </p:set>
                                    <p:animEffect transition="in" filter="wipe(left)">
                                      <p:cBhvr>
                                        <p:cTn id="12" dur="2000"/>
                                        <p:tgtEl>
                                          <p:spTgt spid="348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831"/>
                                        </p:tgtEl>
                                        <p:attrNameLst>
                                          <p:attrName>style.visibility</p:attrName>
                                        </p:attrNameLst>
                                      </p:cBhvr>
                                      <p:to>
                                        <p:strVal val="visible"/>
                                      </p:to>
                                    </p:set>
                                    <p:animEffect transition="in" filter="fade">
                                      <p:cBhvr>
                                        <p:cTn id="17" dur="2000"/>
                                        <p:tgtEl>
                                          <p:spTgt spid="34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8" grpId="0"/>
      <p:bldP spid="3483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4864952" y="4520406"/>
            <a:ext cx="20701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dirty="0">
                <a:latin typeface="Times New Roman" panose="02020603050405020304" pitchFamily="18" charset="0"/>
                <a:cs typeface="Times New Roman" panose="02020603050405020304" pitchFamily="18" charset="0"/>
              </a:rPr>
              <a:t>Lorentz transformation</a:t>
            </a:r>
          </a:p>
        </p:txBody>
      </p:sp>
      <p:sp>
        <p:nvSpPr>
          <p:cNvPr id="11267" name="Text Box 6"/>
          <p:cNvSpPr txBox="1">
            <a:spLocks noChangeArrowheads="1"/>
          </p:cNvSpPr>
          <p:nvPr/>
        </p:nvSpPr>
        <p:spPr bwMode="auto">
          <a:xfrm>
            <a:off x="4273550" y="1046163"/>
            <a:ext cx="3617913"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Transverse Doppler without relativity</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Lorentz transformation</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Transverse Doppler with relativity</a:t>
            </a: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Follow-up later:</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Application of Doppler to laser gyroscope</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Sagnac experiment</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The ether</a:t>
            </a:r>
          </a:p>
        </p:txBody>
      </p:sp>
      <p:sp>
        <p:nvSpPr>
          <p:cNvPr id="11268" name="Text Box 5"/>
          <p:cNvSpPr txBox="1">
            <a:spLocks noChangeArrowheads="1"/>
          </p:cNvSpPr>
          <p:nvPr/>
        </p:nvSpPr>
        <p:spPr bwMode="auto">
          <a:xfrm>
            <a:off x="2930525" y="5051425"/>
            <a:ext cx="63039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1892 – 1904: Lorentz transformation: space contraction and time dilatation</a:t>
            </a:r>
          </a:p>
        </p:txBody>
      </p:sp>
      <p:sp>
        <p:nvSpPr>
          <p:cNvPr id="11269" name="Text Box 6"/>
          <p:cNvSpPr txBox="1">
            <a:spLocks noChangeArrowheads="1"/>
          </p:cNvSpPr>
          <p:nvPr/>
        </p:nvSpPr>
        <p:spPr bwMode="auto">
          <a:xfrm>
            <a:off x="393700" y="3989388"/>
            <a:ext cx="84963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Michelson-Morley experiment: the speed of light is the same in a moving or fixed frame of reference!</a:t>
            </a:r>
          </a:p>
        </p:txBody>
      </p:sp>
    </p:spTree>
    <p:extLst>
      <p:ext uri="{BB962C8B-B14F-4D97-AF65-F5344CB8AC3E}">
        <p14:creationId xmlns:p14="http://schemas.microsoft.com/office/powerpoint/2010/main" val="16253253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55235" y="791736"/>
            <a:ext cx="2256130" cy="400110"/>
          </a:xfrm>
          <a:prstGeom prst="rect">
            <a:avLst/>
          </a:prstGeom>
          <a:noFill/>
        </p:spPr>
        <p:txBody>
          <a:bodyPr wrap="none" rtlCol="0">
            <a:spAutoFit/>
          </a:bodyPr>
          <a:lstStyle/>
          <a:p>
            <a:r>
              <a:rPr lang="en-US" sz="2000" b="1" dirty="0" smtClean="0">
                <a:solidFill>
                  <a:srgbClr val="0033CC"/>
                </a:solidFill>
              </a:rPr>
              <a:t>BACK TO LIGHT</a:t>
            </a:r>
            <a:endParaRPr lang="en-US" sz="2000" b="1" dirty="0">
              <a:solidFill>
                <a:srgbClr val="0033CC"/>
              </a:solidFill>
            </a:endParaRPr>
          </a:p>
        </p:txBody>
      </p:sp>
      <p:sp>
        <p:nvSpPr>
          <p:cNvPr id="3" name="TextBox 2"/>
          <p:cNvSpPr txBox="1"/>
          <p:nvPr/>
        </p:nvSpPr>
        <p:spPr>
          <a:xfrm>
            <a:off x="2638191" y="1869687"/>
            <a:ext cx="5885907" cy="1631216"/>
          </a:xfrm>
          <a:prstGeom prst="rect">
            <a:avLst/>
          </a:prstGeom>
          <a:noFill/>
        </p:spPr>
        <p:txBody>
          <a:bodyPr wrap="none" rtlCol="0">
            <a:spAutoFit/>
          </a:bodyPr>
          <a:lstStyle/>
          <a:p>
            <a:pPr algn="ctr"/>
            <a:r>
              <a:rPr lang="en-US" sz="2000" b="1" dirty="0" smtClean="0">
                <a:solidFill>
                  <a:srgbClr val="0033CC"/>
                </a:solidFill>
              </a:rPr>
              <a:t>REVIEW FROM YOUR FAVORITE TEXTBOOK:</a:t>
            </a:r>
          </a:p>
          <a:p>
            <a:pPr algn="ctr"/>
            <a:r>
              <a:rPr lang="en-US" sz="2000" b="1" dirty="0" smtClean="0">
                <a:solidFill>
                  <a:srgbClr val="0033CC"/>
                </a:solidFill>
              </a:rPr>
              <a:t> </a:t>
            </a:r>
          </a:p>
          <a:p>
            <a:pPr algn="ctr"/>
            <a:r>
              <a:rPr lang="en-US" sz="2000" b="1" dirty="0" smtClean="0">
                <a:solidFill>
                  <a:srgbClr val="0033CC"/>
                </a:solidFill>
              </a:rPr>
              <a:t>LORENZ TRANSFORMATION</a:t>
            </a:r>
          </a:p>
          <a:p>
            <a:pPr algn="ctr"/>
            <a:endParaRPr lang="en-US" sz="2000" b="1" dirty="0" smtClean="0">
              <a:solidFill>
                <a:srgbClr val="0033CC"/>
              </a:solidFill>
            </a:endParaRPr>
          </a:p>
          <a:p>
            <a:pPr algn="ctr"/>
            <a:r>
              <a:rPr lang="en-US" sz="2000" b="1" dirty="0" smtClean="0">
                <a:solidFill>
                  <a:srgbClr val="0033CC"/>
                </a:solidFill>
              </a:rPr>
              <a:t>TIME DILATION</a:t>
            </a:r>
            <a:endParaRPr lang="en-US" sz="2000" b="1" dirty="0">
              <a:solidFill>
                <a:srgbClr val="0033CC"/>
              </a:solidFill>
            </a:endParaRPr>
          </a:p>
        </p:txBody>
      </p:sp>
    </p:spTree>
    <p:extLst>
      <p:ext uri="{BB962C8B-B14F-4D97-AF65-F5344CB8AC3E}">
        <p14:creationId xmlns:p14="http://schemas.microsoft.com/office/powerpoint/2010/main" val="12817483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3971925" y="668338"/>
            <a:ext cx="16922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TIME DILATION</a:t>
            </a:r>
          </a:p>
        </p:txBody>
      </p:sp>
      <p:sp>
        <p:nvSpPr>
          <p:cNvPr id="3" name="Rectangle 2"/>
          <p:cNvSpPr/>
          <p:nvPr/>
        </p:nvSpPr>
        <p:spPr>
          <a:xfrm>
            <a:off x="1733550" y="1597025"/>
            <a:ext cx="1063625" cy="95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1733550" y="2354263"/>
            <a:ext cx="1063625" cy="95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8" name="Straight Connector 7"/>
          <p:cNvCxnSpPr>
            <a:endCxn id="3" idx="2"/>
          </p:cNvCxnSpPr>
          <p:nvPr/>
        </p:nvCxnSpPr>
        <p:spPr>
          <a:xfrm flipV="1">
            <a:off x="2074863" y="1692275"/>
            <a:ext cx="190500" cy="661988"/>
          </a:xfrm>
          <a:prstGeom prst="line">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1" name="Straight Connector 10"/>
          <p:cNvCxnSpPr/>
          <p:nvPr/>
        </p:nvCxnSpPr>
        <p:spPr>
          <a:xfrm>
            <a:off x="2405063" y="1685925"/>
            <a:ext cx="190500" cy="661988"/>
          </a:xfrm>
          <a:prstGeom prst="line">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nvGrpSpPr>
          <p:cNvPr id="27" name="Group 26"/>
          <p:cNvGrpSpPr>
            <a:grpSpLocks/>
          </p:cNvGrpSpPr>
          <p:nvPr/>
        </p:nvGrpSpPr>
        <p:grpSpPr bwMode="auto">
          <a:xfrm>
            <a:off x="2520950" y="1641475"/>
            <a:ext cx="4451350" cy="763588"/>
            <a:chOff x="2520956" y="1640736"/>
            <a:chExt cx="4451361" cy="764546"/>
          </a:xfrm>
        </p:grpSpPr>
        <p:sp>
          <p:nvSpPr>
            <p:cNvPr id="14" name="Rectangle 13"/>
            <p:cNvSpPr/>
            <p:nvPr/>
          </p:nvSpPr>
          <p:spPr>
            <a:xfrm>
              <a:off x="4103698" y="1640736"/>
              <a:ext cx="1063628" cy="953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Rectangle 14"/>
            <p:cNvSpPr/>
            <p:nvPr/>
          </p:nvSpPr>
          <p:spPr>
            <a:xfrm>
              <a:off x="5907102" y="2309912"/>
              <a:ext cx="1065215" cy="953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6" name="Straight Connector 15"/>
            <p:cNvCxnSpPr/>
            <p:nvPr/>
          </p:nvCxnSpPr>
          <p:spPr>
            <a:xfrm flipV="1">
              <a:off x="2520956" y="1736106"/>
              <a:ext cx="1968505" cy="611955"/>
            </a:xfrm>
            <a:prstGeom prst="line">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7" name="Straight Connector 16"/>
            <p:cNvCxnSpPr>
              <a:endCxn id="15" idx="0"/>
            </p:cNvCxnSpPr>
            <p:nvPr/>
          </p:nvCxnSpPr>
          <p:spPr>
            <a:xfrm>
              <a:off x="4552961" y="1753590"/>
              <a:ext cx="1887543" cy="556322"/>
            </a:xfrm>
            <a:prstGeom prst="line">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
        <p:nvSpPr>
          <p:cNvPr id="12296" name="TextBox 17"/>
          <p:cNvSpPr txBox="1">
            <a:spLocks noChangeArrowheads="1"/>
          </p:cNvSpPr>
          <p:nvPr/>
        </p:nvSpPr>
        <p:spPr bwMode="auto">
          <a:xfrm>
            <a:off x="2170113" y="1231900"/>
            <a:ext cx="2984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S</a:t>
            </a:r>
          </a:p>
        </p:txBody>
      </p:sp>
      <p:grpSp>
        <p:nvGrpSpPr>
          <p:cNvPr id="20" name="Group 19"/>
          <p:cNvGrpSpPr>
            <a:grpSpLocks/>
          </p:cNvGrpSpPr>
          <p:nvPr/>
        </p:nvGrpSpPr>
        <p:grpSpPr bwMode="auto">
          <a:xfrm>
            <a:off x="2949575" y="1243013"/>
            <a:ext cx="1065213" cy="1206500"/>
            <a:chOff x="2950191" y="1242698"/>
            <a:chExt cx="1064525" cy="1207074"/>
          </a:xfrm>
        </p:grpSpPr>
        <p:sp>
          <p:nvSpPr>
            <p:cNvPr id="4" name="Rectangle 3"/>
            <p:cNvSpPr/>
            <p:nvPr/>
          </p:nvSpPr>
          <p:spPr>
            <a:xfrm>
              <a:off x="2950191" y="1644526"/>
              <a:ext cx="1064525" cy="952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2950191" y="2354477"/>
              <a:ext cx="1064525" cy="952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2" name="Straight Connector 11"/>
            <p:cNvCxnSpPr/>
            <p:nvPr/>
          </p:nvCxnSpPr>
          <p:spPr>
            <a:xfrm flipV="1">
              <a:off x="3186576" y="1719175"/>
              <a:ext cx="191963" cy="662302"/>
            </a:xfrm>
            <a:prstGeom prst="line">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3" name="Straight Connector 12"/>
            <p:cNvCxnSpPr/>
            <p:nvPr/>
          </p:nvCxnSpPr>
          <p:spPr>
            <a:xfrm>
              <a:off x="3518149" y="1712822"/>
              <a:ext cx="190377" cy="662302"/>
            </a:xfrm>
            <a:prstGeom prst="line">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2310" name="TextBox 18"/>
            <p:cNvSpPr txBox="1">
              <a:spLocks noChangeArrowheads="1"/>
            </p:cNvSpPr>
            <p:nvPr/>
          </p:nvSpPr>
          <p:spPr bwMode="auto">
            <a:xfrm>
              <a:off x="3365404" y="1242698"/>
              <a:ext cx="367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S’</a:t>
              </a:r>
            </a:p>
          </p:txBody>
        </p:sp>
      </p:grpSp>
      <p:cxnSp>
        <p:nvCxnSpPr>
          <p:cNvPr id="22" name="Straight Connector 21"/>
          <p:cNvCxnSpPr/>
          <p:nvPr/>
        </p:nvCxnSpPr>
        <p:spPr>
          <a:xfrm>
            <a:off x="3468688" y="2011363"/>
            <a:ext cx="2884487" cy="0"/>
          </a:xfrm>
          <a:prstGeom prst="line">
            <a:avLst/>
          </a:prstGeom>
          <a:ln w="31750">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sp>
        <p:nvSpPr>
          <p:cNvPr id="12299" name="TextBox 22"/>
          <p:cNvSpPr txBox="1">
            <a:spLocks noChangeArrowheads="1"/>
          </p:cNvSpPr>
          <p:nvPr/>
        </p:nvSpPr>
        <p:spPr bwMode="auto">
          <a:xfrm>
            <a:off x="6015038" y="1933575"/>
            <a:ext cx="3381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a:solidFill>
                  <a:srgbClr val="FF0000"/>
                </a:solidFill>
                <a:latin typeface="Times New Roman" panose="02020603050405020304" pitchFamily="18" charset="0"/>
                <a:cs typeface="Times New Roman" panose="02020603050405020304" pitchFamily="18" charset="0"/>
              </a:rPr>
              <a:t>v</a:t>
            </a:r>
          </a:p>
        </p:txBody>
      </p:sp>
      <p:pic>
        <p:nvPicPr>
          <p:cNvPr id="30" name="Picture 29" descr="\documentclass{article}&#10;\usepackage{amsmath}&#10;\pagestyle{empty}&#10;\begin{document}&#10;distance: $\sqrt{d^2 + \frac{v^2 \Delta t^2}{4}}$&#10;&#10;&#10;&#10;\end{document}" title="IguanaTex Bitmap Display"/>
          <p:cNvPicPr>
            <a:picLocks noChangeAspect="1"/>
          </p:cNvPicPr>
          <p:nvPr>
            <p:custDataLst>
              <p:tags r:id="rId1"/>
            </p:custDataLst>
          </p:nvPr>
        </p:nvPicPr>
        <p:blipFill>
          <a:blip r:embed="rId8"/>
          <a:stretch>
            <a:fillRect/>
          </a:stretch>
        </p:blipFill>
        <p:spPr>
          <a:xfrm>
            <a:off x="2595563" y="3394075"/>
            <a:ext cx="2492375" cy="455613"/>
          </a:xfrm>
          <a:prstGeom prst="rect">
            <a:avLst/>
          </a:prstGeom>
        </p:spPr>
      </p:pic>
      <p:pic>
        <p:nvPicPr>
          <p:cNvPr id="32" name="Picture 31" descr="\documentclass{article}&#10;\usepackage{amsmath}&#10;\pagestyle{empty}&#10;\begin{document}&#10;Time for round-trip in S: $\Delta t = \frac{2}{c} \sqrt{d^2 + \frac{v^2 \Delta t^2}{4}}$&#10;&#10;&#10;&#10;\end{document}" title="IguanaTex Bitmap Display"/>
          <p:cNvPicPr>
            <a:picLocks noChangeAspect="1"/>
          </p:cNvPicPr>
          <p:nvPr>
            <p:custDataLst>
              <p:tags r:id="rId2"/>
            </p:custDataLst>
          </p:nvPr>
        </p:nvPicPr>
        <p:blipFill>
          <a:blip r:embed="rId9"/>
          <a:stretch>
            <a:fillRect/>
          </a:stretch>
        </p:blipFill>
        <p:spPr>
          <a:xfrm>
            <a:off x="2551113" y="4246563"/>
            <a:ext cx="5072062" cy="455612"/>
          </a:xfrm>
          <a:prstGeom prst="rect">
            <a:avLst/>
          </a:prstGeom>
        </p:spPr>
      </p:pic>
      <p:pic>
        <p:nvPicPr>
          <p:cNvPr id="35" name="Picture 34" descr="\documentclass{article}&#10;\usepackage{amsmath}&#10;\pagestyle{empty}&#10;\begin{document}&#10;Classically the velocity would be $\sqrt{c^2 + v^2}$&#10;&#10;&#10;&#10;\end{document}" title="IguanaTex Bitmap Display"/>
          <p:cNvPicPr>
            <a:picLocks noChangeAspect="1"/>
          </p:cNvPicPr>
          <p:nvPr>
            <p:custDataLst>
              <p:tags r:id="rId3"/>
            </p:custDataLst>
          </p:nvPr>
        </p:nvPicPr>
        <p:blipFill>
          <a:blip r:embed="rId10"/>
          <a:stretch>
            <a:fillRect/>
          </a:stretch>
        </p:blipFill>
        <p:spPr>
          <a:xfrm>
            <a:off x="163513" y="4803775"/>
            <a:ext cx="4673600" cy="274638"/>
          </a:xfrm>
          <a:prstGeom prst="rect">
            <a:avLst/>
          </a:prstGeom>
        </p:spPr>
      </p:pic>
      <p:pic>
        <p:nvPicPr>
          <p:cNvPr id="37" name="Picture 36" descr="\documentclass{article}&#10;\usepackage{amsmath}&#10;\pagestyle{empty}&#10;\begin{document}&#10;TIME DILATATION: $\Delta t = \frac{2d}{c} \frac{1}{&#10;\sqrt{1 -  \frac{v^2}{c^2}}} = \gamma \Delta t_0$&#10;&#10;&#10;&#10;\end{document}" title="IguanaTex Bitmap Display"/>
          <p:cNvPicPr>
            <a:picLocks noChangeAspect="1"/>
          </p:cNvPicPr>
          <p:nvPr>
            <p:custDataLst>
              <p:tags r:id="rId4"/>
            </p:custDataLst>
          </p:nvPr>
        </p:nvPicPr>
        <p:blipFill>
          <a:blip r:embed="rId11"/>
          <a:stretch>
            <a:fillRect/>
          </a:stretch>
        </p:blipFill>
        <p:spPr>
          <a:xfrm>
            <a:off x="1838325" y="5478463"/>
            <a:ext cx="5065713" cy="503237"/>
          </a:xfrm>
          <a:prstGeom prst="rect">
            <a:avLst/>
          </a:prstGeom>
        </p:spPr>
      </p:pic>
      <p:pic>
        <p:nvPicPr>
          <p:cNvPr id="39" name="Picture 38" descr="\documentclass{article}&#10;\usepackage{amsmath}&#10;\pagestyle{empty}&#10;\begin{document}&#10;Clock period  $\Delta t_0 = \frac{2d}{c}$&#10;&#10;\end{document}" title="IguanaTex Bitmap Display"/>
          <p:cNvPicPr>
            <a:picLocks noChangeAspect="1"/>
          </p:cNvPicPr>
          <p:nvPr>
            <p:custDataLst>
              <p:tags r:id="rId5"/>
            </p:custDataLst>
          </p:nvPr>
        </p:nvPicPr>
        <p:blipFill>
          <a:blip r:embed="rId12"/>
          <a:stretch>
            <a:fillRect/>
          </a:stretch>
        </p:blipFill>
        <p:spPr>
          <a:xfrm>
            <a:off x="695325" y="2895600"/>
            <a:ext cx="2474913" cy="312738"/>
          </a:xfrm>
          <a:prstGeom prst="rect">
            <a:avLst/>
          </a:prstGeom>
        </p:spPr>
      </p:pic>
      <p:pic>
        <p:nvPicPr>
          <p:cNvPr id="41" name="Picture 40" descr="\documentclass{article}&#10;\usepackage{amsmath}&#10;\pagestyle{empty}&#10;\begin{document}&#10;Length contraction: $L = \frac{L_0}{\gamma}$&#10;&#10;\end{document}" title="IguanaTex Bitmap Display"/>
          <p:cNvPicPr>
            <a:picLocks noChangeAspect="1"/>
          </p:cNvPicPr>
          <p:nvPr>
            <p:custDataLst>
              <p:tags r:id="rId6"/>
            </p:custDataLst>
          </p:nvPr>
        </p:nvPicPr>
        <p:blipFill>
          <a:blip r:embed="rId13"/>
          <a:stretch>
            <a:fillRect/>
          </a:stretch>
        </p:blipFill>
        <p:spPr>
          <a:xfrm>
            <a:off x="2374900" y="6232525"/>
            <a:ext cx="3059113" cy="349250"/>
          </a:xfrm>
          <a:prstGeom prst="rect">
            <a:avLst/>
          </a:prstGeom>
        </p:spPr>
      </p:pic>
    </p:spTree>
    <p:extLst>
      <p:ext uri="{BB962C8B-B14F-4D97-AF65-F5344CB8AC3E}">
        <p14:creationId xmlns:p14="http://schemas.microsoft.com/office/powerpoint/2010/main" val="1618120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down)">
                                      <p:cBhvr>
                                        <p:cTn id="11" dur="1000"/>
                                        <p:tgtEl>
                                          <p:spTgt spid="2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0" presetClass="path" presetSubtype="0" accel="50000" decel="50000" fill="hold" nodeType="clickEffect">
                                  <p:stCondLst>
                                    <p:cond delay="0"/>
                                  </p:stCondLst>
                                  <p:childTnLst>
                                    <p:animMotion origin="layout" path="M -3.81282E-6 5.55556E-6 L -3.81282E-6 5.55556E-6 C 0.006 0.00116 0.00378 0.00093 0.00653 0.00093 L 0.22621 -0.00115 " pathEditMode="relative" ptsTypes="AAAA">
                                      <p:cBhvr>
                                        <p:cTn id="15" dur="2000" fill="hold"/>
                                        <p:tgtEl>
                                          <p:spTgt spid="20"/>
                                        </p:tgtEl>
                                        <p:attrNameLst>
                                          <p:attrName>ppt_x</p:attrName>
                                          <p:attrName>ppt_y</p:attrName>
                                        </p:attrNameLst>
                                      </p:cBhvr>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xit" presetSubtype="0" fill="hold" nodeType="clickEffect">
                                  <p:stCondLst>
                                    <p:cond delay="0"/>
                                  </p:stCondLst>
                                  <p:childTnLst>
                                    <p:animEffect transition="out" filter="fade">
                                      <p:cBhvr>
                                        <p:cTn id="19" dur="500"/>
                                        <p:tgtEl>
                                          <p:spTgt spid="20"/>
                                        </p:tgtEl>
                                      </p:cBhvr>
                                    </p:animEffect>
                                    <p:set>
                                      <p:cBhvr>
                                        <p:cTn id="20" dur="1" fill="hold">
                                          <p:stCondLst>
                                            <p:cond delay="499"/>
                                          </p:stCondLst>
                                        </p:cTn>
                                        <p:tgtEl>
                                          <p:spTgt spid="20"/>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1750"/>
                                        <p:tgtEl>
                                          <p:spTgt spid="2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left)">
                                      <p:cBhvr>
                                        <p:cTn id="30" dur="1000"/>
                                        <p:tgtEl>
                                          <p:spTgt spid="3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2000"/>
                                        <p:tgtEl>
                                          <p:spTgt spid="32"/>
                                        </p:tgtEl>
                                      </p:cBhvr>
                                    </p:animEffect>
                                  </p:childTnLst>
                                </p:cTn>
                              </p:par>
                            </p:childTnLst>
                          </p:cTn>
                        </p:par>
                        <p:par>
                          <p:cTn id="36" fill="hold" nodeType="afterGroup">
                            <p:stCondLst>
                              <p:cond delay="2000"/>
                            </p:stCondLst>
                            <p:childTnLst>
                              <p:par>
                                <p:cTn id="37" presetID="22" presetClass="entr" presetSubtype="8" fill="hold"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left)">
                                      <p:cBhvr>
                                        <p:cTn id="39" dur="2000"/>
                                        <p:tgtEl>
                                          <p:spTgt spid="35"/>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8" fill="hold" nodeType="click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10"/>
          <p:cNvGrpSpPr>
            <a:grpSpLocks/>
          </p:cNvGrpSpPr>
          <p:nvPr/>
        </p:nvGrpSpPr>
        <p:grpSpPr bwMode="auto">
          <a:xfrm>
            <a:off x="3238500" y="2170113"/>
            <a:ext cx="1563688" cy="1392237"/>
            <a:chOff x="954" y="928"/>
            <a:chExt cx="985" cy="877"/>
          </a:xfrm>
        </p:grpSpPr>
        <p:sp>
          <p:nvSpPr>
            <p:cNvPr id="13413" name="Line 11"/>
            <p:cNvSpPr>
              <a:spLocks noChangeShapeType="1"/>
            </p:cNvSpPr>
            <p:nvPr/>
          </p:nvSpPr>
          <p:spPr bwMode="auto">
            <a:xfrm flipV="1">
              <a:off x="973" y="1459"/>
              <a:ext cx="877" cy="34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414" name="Line 12"/>
            <p:cNvSpPr>
              <a:spLocks noChangeShapeType="1"/>
            </p:cNvSpPr>
            <p:nvPr/>
          </p:nvSpPr>
          <p:spPr bwMode="auto">
            <a:xfrm flipV="1">
              <a:off x="973" y="1786"/>
              <a:ext cx="966" cy="19"/>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415" name="Line 13"/>
            <p:cNvSpPr>
              <a:spLocks noChangeShapeType="1"/>
            </p:cNvSpPr>
            <p:nvPr/>
          </p:nvSpPr>
          <p:spPr bwMode="auto">
            <a:xfrm flipV="1">
              <a:off x="954" y="928"/>
              <a:ext cx="6" cy="86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13315" name="Picture 15" descr="TP_tmp"/>
          <p:cNvPicPr>
            <a:picLocks noChangeAspect="1" noChangeArrowheads="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2982913" y="2222500"/>
            <a:ext cx="158750" cy="15875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2572" name="Picture 108" descr="TP_tmp"/>
          <p:cNvPicPr>
            <a:picLocks noChangeAspect="1" noChangeArrowheads="1"/>
          </p:cNvPicPr>
          <p:nvPr>
            <p:custDataLst>
              <p:tags r:id="rId2"/>
            </p:custDataLst>
          </p:nvPr>
        </p:nvPicPr>
        <p:blipFill>
          <a:blip r:embed="rId14">
            <a:extLst>
              <a:ext uri="{28A0092B-C50C-407E-A947-70E740481C1C}">
                <a14:useLocalDpi xmlns:a14="http://schemas.microsoft.com/office/drawing/2010/main" val="0"/>
              </a:ext>
            </a:extLst>
          </a:blip>
          <a:srcRect/>
          <a:stretch>
            <a:fillRect/>
          </a:stretch>
        </p:blipFill>
        <p:spPr bwMode="auto">
          <a:xfrm>
            <a:off x="2122488" y="1655763"/>
            <a:ext cx="1104900" cy="2921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317" name="Picture 109" descr="TP_tmp"/>
          <p:cNvPicPr>
            <a:picLocks noChangeAspect="1" noChangeArrowheads="1"/>
          </p:cNvPicPr>
          <p:nvPr>
            <p:custDataLst>
              <p:tags r:id="rId3"/>
            </p:custDataLst>
          </p:nvPr>
        </p:nvPicPr>
        <p:blipFill>
          <a:blip r:embed="rId15" cstate="print">
            <a:extLst>
              <a:ext uri="{28A0092B-C50C-407E-A947-70E740481C1C}">
                <a14:useLocalDpi xmlns:a14="http://schemas.microsoft.com/office/drawing/2010/main" val="0"/>
              </a:ext>
            </a:extLst>
          </a:blip>
          <a:srcRect/>
          <a:stretch>
            <a:fillRect/>
          </a:stretch>
        </p:blipFill>
        <p:spPr bwMode="auto">
          <a:xfrm>
            <a:off x="4413250" y="3065463"/>
            <a:ext cx="153988" cy="179387"/>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62589" name="Group 125"/>
          <p:cNvGrpSpPr>
            <a:grpSpLocks/>
          </p:cNvGrpSpPr>
          <p:nvPr/>
        </p:nvGrpSpPr>
        <p:grpSpPr bwMode="auto">
          <a:xfrm>
            <a:off x="2973388" y="2171700"/>
            <a:ext cx="1831975" cy="1649413"/>
            <a:chOff x="1873" y="1368"/>
            <a:chExt cx="1154" cy="1039"/>
          </a:xfrm>
        </p:grpSpPr>
        <p:grpSp>
          <p:nvGrpSpPr>
            <p:cNvPr id="13406" name="Group 6"/>
            <p:cNvGrpSpPr>
              <a:grpSpLocks/>
            </p:cNvGrpSpPr>
            <p:nvPr/>
          </p:nvGrpSpPr>
          <p:grpSpPr bwMode="auto">
            <a:xfrm>
              <a:off x="2042" y="1368"/>
              <a:ext cx="985" cy="877"/>
              <a:chOff x="954" y="928"/>
              <a:chExt cx="985" cy="877"/>
            </a:xfrm>
          </p:grpSpPr>
          <p:sp>
            <p:nvSpPr>
              <p:cNvPr id="13410" name="Line 7"/>
              <p:cNvSpPr>
                <a:spLocks noChangeShapeType="1"/>
              </p:cNvSpPr>
              <p:nvPr/>
            </p:nvSpPr>
            <p:spPr bwMode="auto">
              <a:xfrm flipV="1">
                <a:off x="973" y="1459"/>
                <a:ext cx="877" cy="346"/>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411" name="Line 8"/>
              <p:cNvSpPr>
                <a:spLocks noChangeShapeType="1"/>
              </p:cNvSpPr>
              <p:nvPr/>
            </p:nvSpPr>
            <p:spPr bwMode="auto">
              <a:xfrm flipV="1">
                <a:off x="973" y="1786"/>
                <a:ext cx="966" cy="19"/>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412" name="Line 9"/>
              <p:cNvSpPr>
                <a:spLocks noChangeShapeType="1"/>
              </p:cNvSpPr>
              <p:nvPr/>
            </p:nvSpPr>
            <p:spPr bwMode="auto">
              <a:xfrm flipV="1">
                <a:off x="954" y="928"/>
                <a:ext cx="6" cy="864"/>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13407" name="Picture 110" descr="TP_tmp"/>
            <p:cNvPicPr>
              <a:picLocks noChangeAspect="1" noChangeArrowheads="1"/>
            </p:cNvPicPr>
            <p:nvPr>
              <p:custDataLst>
                <p:tags r:id="rId9"/>
              </p:custDataLst>
            </p:nvPr>
          </p:nvPicPr>
          <p:blipFill>
            <a:blip r:embed="rId16">
              <a:extLst>
                <a:ext uri="{28A0092B-C50C-407E-A947-70E740481C1C}">
                  <a14:useLocalDpi xmlns:a14="http://schemas.microsoft.com/office/drawing/2010/main" val="0"/>
                </a:ext>
              </a:extLst>
            </a:blip>
            <a:srcRect/>
            <a:stretch>
              <a:fillRect/>
            </a:stretch>
          </p:blipFill>
          <p:spPr bwMode="auto">
            <a:xfrm>
              <a:off x="1873" y="1384"/>
              <a:ext cx="138" cy="15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408" name="Picture 120" descr="TP_tmp"/>
            <p:cNvPicPr>
              <a:picLocks noChangeAspect="1" noChangeArrowheads="1"/>
            </p:cNvPicPr>
            <p:nvPr>
              <p:custDataLst>
                <p:tags r:id="rId10"/>
              </p:custDataLst>
            </p:nvPr>
          </p:nvPicPr>
          <p:blipFill>
            <a:blip r:embed="rId17">
              <a:extLst>
                <a:ext uri="{28A0092B-C50C-407E-A947-70E740481C1C}">
                  <a14:useLocalDpi xmlns:a14="http://schemas.microsoft.com/office/drawing/2010/main" val="0"/>
                </a:ext>
              </a:extLst>
            </a:blip>
            <a:srcRect/>
            <a:stretch>
              <a:fillRect/>
            </a:stretch>
          </p:blipFill>
          <p:spPr bwMode="auto">
            <a:xfrm>
              <a:off x="2867" y="2270"/>
              <a:ext cx="154" cy="137"/>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409" name="Picture 123" descr="TP_tmp"/>
            <p:cNvPicPr>
              <a:picLocks noChangeAspect="1" noChangeArrowheads="1"/>
            </p:cNvPicPr>
            <p:nvPr>
              <p:custDataLst>
                <p:tags r:id="rId11"/>
              </p:custDataLst>
            </p:nvPr>
          </p:nvPicPr>
          <p:blipFill>
            <a:blip r:embed="rId18">
              <a:extLst>
                <a:ext uri="{28A0092B-C50C-407E-A947-70E740481C1C}">
                  <a14:useLocalDpi xmlns:a14="http://schemas.microsoft.com/office/drawing/2010/main" val="0"/>
                </a:ext>
              </a:extLst>
            </a:blip>
            <a:srcRect/>
            <a:stretch>
              <a:fillRect/>
            </a:stretch>
          </p:blipFill>
          <p:spPr bwMode="auto">
            <a:xfrm>
              <a:off x="2845" y="1904"/>
              <a:ext cx="144" cy="16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pic>
        <p:nvPicPr>
          <p:cNvPr id="13319" name="Picture 119" descr="TP_tmp"/>
          <p:cNvPicPr>
            <a:picLocks noChangeAspect="1" noChangeArrowheads="1"/>
          </p:cNvPicPr>
          <p:nvPr>
            <p:custDataLst>
              <p:tags r:id="rId4"/>
            </p:custDataLst>
          </p:nvPr>
        </p:nvPicPr>
        <p:blipFill>
          <a:blip r:embed="rId19" cstate="print">
            <a:extLst>
              <a:ext uri="{28A0092B-C50C-407E-A947-70E740481C1C}">
                <a14:useLocalDpi xmlns:a14="http://schemas.microsoft.com/office/drawing/2010/main" val="0"/>
              </a:ext>
            </a:extLst>
          </a:blip>
          <a:srcRect/>
          <a:stretch>
            <a:fillRect/>
          </a:stretch>
        </p:blipFill>
        <p:spPr bwMode="auto">
          <a:xfrm>
            <a:off x="4410075" y="3683000"/>
            <a:ext cx="136525" cy="11271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320" name="Rectangle 22"/>
          <p:cNvSpPr>
            <a:spLocks noChangeArrowheads="1"/>
          </p:cNvSpPr>
          <p:nvPr/>
        </p:nvSpPr>
        <p:spPr bwMode="auto">
          <a:xfrm>
            <a:off x="2360613" y="430213"/>
            <a:ext cx="3090862" cy="682625"/>
          </a:xfrm>
          <a:prstGeom prst="rect">
            <a:avLst/>
          </a:prstGeom>
          <a:noFill/>
          <a:ln w="222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grpSp>
        <p:nvGrpSpPr>
          <p:cNvPr id="62487" name="Group 23"/>
          <p:cNvGrpSpPr>
            <a:grpSpLocks/>
          </p:cNvGrpSpPr>
          <p:nvPr/>
        </p:nvGrpSpPr>
        <p:grpSpPr bwMode="auto">
          <a:xfrm>
            <a:off x="3505200" y="1830388"/>
            <a:ext cx="1014413" cy="1076325"/>
            <a:chOff x="1122" y="1057"/>
            <a:chExt cx="639" cy="678"/>
          </a:xfrm>
        </p:grpSpPr>
        <p:grpSp>
          <p:nvGrpSpPr>
            <p:cNvPr id="13401" name="Group 24"/>
            <p:cNvGrpSpPr>
              <a:grpSpLocks/>
            </p:cNvGrpSpPr>
            <p:nvPr/>
          </p:nvGrpSpPr>
          <p:grpSpPr bwMode="auto">
            <a:xfrm>
              <a:off x="1122" y="1203"/>
              <a:ext cx="547" cy="532"/>
              <a:chOff x="1152" y="2749"/>
              <a:chExt cx="547" cy="532"/>
            </a:xfrm>
          </p:grpSpPr>
          <p:sp>
            <p:nvSpPr>
              <p:cNvPr id="13403" name="Oval 25"/>
              <p:cNvSpPr>
                <a:spLocks noChangeArrowheads="1"/>
              </p:cNvSpPr>
              <p:nvPr/>
            </p:nvSpPr>
            <p:spPr bwMode="auto">
              <a:xfrm>
                <a:off x="1152" y="2749"/>
                <a:ext cx="547" cy="532"/>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404" name="Line 26"/>
              <p:cNvSpPr>
                <a:spLocks noChangeShapeType="1"/>
              </p:cNvSpPr>
              <p:nvPr/>
            </p:nvSpPr>
            <p:spPr bwMode="auto">
              <a:xfrm flipV="1">
                <a:off x="1424" y="2893"/>
                <a:ext cx="0" cy="12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405" name="Line 27"/>
              <p:cNvSpPr>
                <a:spLocks noChangeShapeType="1"/>
              </p:cNvSpPr>
              <p:nvPr/>
            </p:nvSpPr>
            <p:spPr bwMode="auto">
              <a:xfrm>
                <a:off x="1424" y="3020"/>
                <a:ext cx="218" cy="9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402" name="Text Box 28"/>
            <p:cNvSpPr txBox="1">
              <a:spLocks noChangeArrowheads="1"/>
            </p:cNvSpPr>
            <p:nvPr/>
          </p:nvSpPr>
          <p:spPr bwMode="auto">
            <a:xfrm>
              <a:off x="1605" y="1057"/>
              <a:ext cx="15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latin typeface="Times New Roman" panose="02020603050405020304" pitchFamily="18" charset="0"/>
                  <a:cs typeface="Times New Roman" panose="02020603050405020304" pitchFamily="18" charset="0"/>
                </a:rPr>
                <a:t>t</a:t>
              </a:r>
            </a:p>
          </p:txBody>
        </p:sp>
      </p:grpSp>
      <p:grpSp>
        <p:nvGrpSpPr>
          <p:cNvPr id="62493" name="Group 29"/>
          <p:cNvGrpSpPr>
            <a:grpSpLocks/>
          </p:cNvGrpSpPr>
          <p:nvPr/>
        </p:nvGrpSpPr>
        <p:grpSpPr bwMode="auto">
          <a:xfrm>
            <a:off x="8450263" y="1930400"/>
            <a:ext cx="1143000" cy="1036638"/>
            <a:chOff x="4237" y="1120"/>
            <a:chExt cx="720" cy="653"/>
          </a:xfrm>
        </p:grpSpPr>
        <p:sp>
          <p:nvSpPr>
            <p:cNvPr id="13395" name="Line 30"/>
            <p:cNvSpPr>
              <a:spLocks noChangeShapeType="1"/>
            </p:cNvSpPr>
            <p:nvPr/>
          </p:nvSpPr>
          <p:spPr bwMode="auto">
            <a:xfrm flipV="1">
              <a:off x="4509" y="1419"/>
              <a:ext cx="226" cy="93"/>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3396" name="Group 31"/>
            <p:cNvGrpSpPr>
              <a:grpSpLocks/>
            </p:cNvGrpSpPr>
            <p:nvPr/>
          </p:nvGrpSpPr>
          <p:grpSpPr bwMode="auto">
            <a:xfrm>
              <a:off x="4237" y="1120"/>
              <a:ext cx="720" cy="653"/>
              <a:chOff x="4237" y="1120"/>
              <a:chExt cx="720" cy="653"/>
            </a:xfrm>
          </p:grpSpPr>
          <p:sp>
            <p:nvSpPr>
              <p:cNvPr id="13397" name="Line 32"/>
              <p:cNvSpPr>
                <a:spLocks noChangeShapeType="1"/>
              </p:cNvSpPr>
              <p:nvPr/>
            </p:nvSpPr>
            <p:spPr bwMode="auto">
              <a:xfrm flipV="1">
                <a:off x="4509" y="1385"/>
                <a:ext cx="0" cy="124"/>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3398" name="Group 33"/>
              <p:cNvGrpSpPr>
                <a:grpSpLocks/>
              </p:cNvGrpSpPr>
              <p:nvPr/>
            </p:nvGrpSpPr>
            <p:grpSpPr bwMode="auto">
              <a:xfrm>
                <a:off x="4237" y="1120"/>
                <a:ext cx="720" cy="653"/>
                <a:chOff x="4237" y="1120"/>
                <a:chExt cx="720" cy="653"/>
              </a:xfrm>
            </p:grpSpPr>
            <p:sp>
              <p:nvSpPr>
                <p:cNvPr id="13399" name="Oval 34"/>
                <p:cNvSpPr>
                  <a:spLocks noChangeArrowheads="1"/>
                </p:cNvSpPr>
                <p:nvPr/>
              </p:nvSpPr>
              <p:spPr bwMode="auto">
                <a:xfrm>
                  <a:off x="4237" y="1241"/>
                  <a:ext cx="547" cy="532"/>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400" name="Text Box 35"/>
                <p:cNvSpPr txBox="1">
                  <a:spLocks noChangeArrowheads="1"/>
                </p:cNvSpPr>
                <p:nvPr/>
              </p:nvSpPr>
              <p:spPr bwMode="auto">
                <a:xfrm>
                  <a:off x="4753" y="1120"/>
                  <a:ext cx="2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solidFill>
                        <a:srgbClr val="FF0000"/>
                      </a:solidFill>
                      <a:latin typeface="Times New Roman" panose="02020603050405020304" pitchFamily="18" charset="0"/>
                      <a:cs typeface="Times New Roman" panose="02020603050405020304" pitchFamily="18" charset="0"/>
                    </a:rPr>
                    <a:t>t’</a:t>
                  </a:r>
                </a:p>
              </p:txBody>
            </p:sp>
          </p:grpSp>
        </p:grpSp>
      </p:grpSp>
      <p:sp>
        <p:nvSpPr>
          <p:cNvPr id="62500" name="Line 36"/>
          <p:cNvSpPr>
            <a:spLocks noChangeShapeType="1"/>
          </p:cNvSpPr>
          <p:nvPr/>
        </p:nvSpPr>
        <p:spPr bwMode="auto">
          <a:xfrm flipV="1">
            <a:off x="3263900" y="2338388"/>
            <a:ext cx="2627313" cy="1204912"/>
          </a:xfrm>
          <a:prstGeom prst="line">
            <a:avLst/>
          </a:prstGeom>
          <a:noFill/>
          <a:ln w="38100" cmpd="dbl">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501" name="Text Box 37"/>
          <p:cNvSpPr txBox="1">
            <a:spLocks noChangeArrowheads="1"/>
          </p:cNvSpPr>
          <p:nvPr/>
        </p:nvSpPr>
        <p:spPr bwMode="auto">
          <a:xfrm>
            <a:off x="4987925" y="2330450"/>
            <a:ext cx="273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solidFill>
                  <a:srgbClr val="0066FF"/>
                </a:solidFill>
                <a:latin typeface="Times New Roman" panose="02020603050405020304" pitchFamily="18" charset="0"/>
                <a:cs typeface="Times New Roman" panose="02020603050405020304" pitchFamily="18" charset="0"/>
              </a:rPr>
              <a:t>r</a:t>
            </a:r>
          </a:p>
        </p:txBody>
      </p:sp>
      <p:grpSp>
        <p:nvGrpSpPr>
          <p:cNvPr id="62502" name="Group 38"/>
          <p:cNvGrpSpPr>
            <a:grpSpLocks/>
          </p:cNvGrpSpPr>
          <p:nvPr/>
        </p:nvGrpSpPr>
        <p:grpSpPr bwMode="auto">
          <a:xfrm>
            <a:off x="5899150" y="2312988"/>
            <a:ext cx="1714500" cy="1239837"/>
            <a:chOff x="2630" y="1361"/>
            <a:chExt cx="1080" cy="781"/>
          </a:xfrm>
        </p:grpSpPr>
        <p:sp>
          <p:nvSpPr>
            <p:cNvPr id="13393" name="Line 39"/>
            <p:cNvSpPr>
              <a:spLocks noChangeShapeType="1"/>
            </p:cNvSpPr>
            <p:nvPr/>
          </p:nvSpPr>
          <p:spPr bwMode="auto">
            <a:xfrm flipH="1" flipV="1">
              <a:off x="2630" y="1361"/>
              <a:ext cx="1080" cy="781"/>
            </a:xfrm>
            <a:prstGeom prst="line">
              <a:avLst/>
            </a:prstGeom>
            <a:noFill/>
            <a:ln w="38100" cmpd="dbl">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94" name="Text Box 40"/>
            <p:cNvSpPr txBox="1">
              <a:spLocks noChangeArrowheads="1"/>
            </p:cNvSpPr>
            <p:nvPr/>
          </p:nvSpPr>
          <p:spPr bwMode="auto">
            <a:xfrm>
              <a:off x="2995" y="1363"/>
              <a:ext cx="2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solidFill>
                    <a:srgbClr val="FF0000"/>
                  </a:solidFill>
                  <a:latin typeface="Times New Roman" panose="02020603050405020304" pitchFamily="18" charset="0"/>
                  <a:cs typeface="Times New Roman" panose="02020603050405020304" pitchFamily="18" charset="0"/>
                </a:rPr>
                <a:t>r’</a:t>
              </a:r>
            </a:p>
          </p:txBody>
        </p:sp>
      </p:grpSp>
      <p:grpSp>
        <p:nvGrpSpPr>
          <p:cNvPr id="62505" name="Group 41"/>
          <p:cNvGrpSpPr>
            <a:grpSpLocks/>
          </p:cNvGrpSpPr>
          <p:nvPr/>
        </p:nvGrpSpPr>
        <p:grpSpPr bwMode="auto">
          <a:xfrm>
            <a:off x="2197100" y="2892425"/>
            <a:ext cx="2095500" cy="1055688"/>
            <a:chOff x="2888" y="1150"/>
            <a:chExt cx="2304" cy="1160"/>
          </a:xfrm>
        </p:grpSpPr>
        <p:sp>
          <p:nvSpPr>
            <p:cNvPr id="13370" name="Freeform 42"/>
            <p:cNvSpPr>
              <a:spLocks/>
            </p:cNvSpPr>
            <p:nvPr/>
          </p:nvSpPr>
          <p:spPr bwMode="auto">
            <a:xfrm flipH="1">
              <a:off x="3244" y="1638"/>
              <a:ext cx="1890" cy="258"/>
            </a:xfrm>
            <a:custGeom>
              <a:avLst/>
              <a:gdLst>
                <a:gd name="T0" fmla="*/ 0 w 1890"/>
                <a:gd name="T1" fmla="*/ 204 h 258"/>
                <a:gd name="T2" fmla="*/ 396 w 1890"/>
                <a:gd name="T3" fmla="*/ 24 h 258"/>
                <a:gd name="T4" fmla="*/ 1116 w 1890"/>
                <a:gd name="T5" fmla="*/ 60 h 258"/>
                <a:gd name="T6" fmla="*/ 1890 w 1890"/>
                <a:gd name="T7" fmla="*/ 258 h 2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90" h="258">
                  <a:moveTo>
                    <a:pt x="0" y="204"/>
                  </a:moveTo>
                  <a:cubicBezTo>
                    <a:pt x="105" y="126"/>
                    <a:pt x="210" y="48"/>
                    <a:pt x="396" y="24"/>
                  </a:cubicBezTo>
                  <a:cubicBezTo>
                    <a:pt x="582" y="0"/>
                    <a:pt x="867" y="21"/>
                    <a:pt x="1116" y="60"/>
                  </a:cubicBezTo>
                  <a:cubicBezTo>
                    <a:pt x="1365" y="99"/>
                    <a:pt x="1627" y="178"/>
                    <a:pt x="1890" y="258"/>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1" name="Freeform 43"/>
            <p:cNvSpPr>
              <a:spLocks/>
            </p:cNvSpPr>
            <p:nvPr/>
          </p:nvSpPr>
          <p:spPr bwMode="auto">
            <a:xfrm flipH="1">
              <a:off x="2888" y="1150"/>
              <a:ext cx="656" cy="660"/>
            </a:xfrm>
            <a:custGeom>
              <a:avLst/>
              <a:gdLst>
                <a:gd name="T0" fmla="*/ 0 w 656"/>
                <a:gd name="T1" fmla="*/ 660 h 660"/>
                <a:gd name="T2" fmla="*/ 24 w 656"/>
                <a:gd name="T3" fmla="*/ 612 h 660"/>
                <a:gd name="T4" fmla="*/ 120 w 656"/>
                <a:gd name="T5" fmla="*/ 440 h 660"/>
                <a:gd name="T6" fmla="*/ 304 w 656"/>
                <a:gd name="T7" fmla="*/ 188 h 660"/>
                <a:gd name="T8" fmla="*/ 552 w 656"/>
                <a:gd name="T9" fmla="*/ 28 h 660"/>
                <a:gd name="T10" fmla="*/ 656 w 656"/>
                <a:gd name="T11" fmla="*/ 20 h 6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6" h="660">
                  <a:moveTo>
                    <a:pt x="0" y="660"/>
                  </a:moveTo>
                  <a:cubicBezTo>
                    <a:pt x="2" y="654"/>
                    <a:pt x="4" y="649"/>
                    <a:pt x="24" y="612"/>
                  </a:cubicBezTo>
                  <a:cubicBezTo>
                    <a:pt x="44" y="575"/>
                    <a:pt x="73" y="511"/>
                    <a:pt x="120" y="440"/>
                  </a:cubicBezTo>
                  <a:cubicBezTo>
                    <a:pt x="167" y="369"/>
                    <a:pt x="232" y="257"/>
                    <a:pt x="304" y="188"/>
                  </a:cubicBezTo>
                  <a:cubicBezTo>
                    <a:pt x="376" y="119"/>
                    <a:pt x="493" y="56"/>
                    <a:pt x="552" y="28"/>
                  </a:cubicBezTo>
                  <a:cubicBezTo>
                    <a:pt x="611" y="0"/>
                    <a:pt x="633" y="10"/>
                    <a:pt x="656" y="2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2" name="Line 44"/>
            <p:cNvSpPr>
              <a:spLocks noChangeShapeType="1"/>
            </p:cNvSpPr>
            <p:nvPr/>
          </p:nvSpPr>
          <p:spPr bwMode="auto">
            <a:xfrm>
              <a:off x="2888" y="1178"/>
              <a:ext cx="232" cy="740"/>
            </a:xfrm>
            <a:prstGeom prst="line">
              <a:avLst/>
            </a:prstGeom>
            <a:noFill/>
            <a:ln w="254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3" name="Line 45"/>
            <p:cNvSpPr>
              <a:spLocks noChangeShapeType="1"/>
            </p:cNvSpPr>
            <p:nvPr/>
          </p:nvSpPr>
          <p:spPr bwMode="auto">
            <a:xfrm>
              <a:off x="3084" y="1362"/>
              <a:ext cx="160" cy="512"/>
            </a:xfrm>
            <a:prstGeom prst="line">
              <a:avLst/>
            </a:prstGeom>
            <a:noFill/>
            <a:ln w="127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4" name="Line 46"/>
            <p:cNvSpPr>
              <a:spLocks noChangeShapeType="1"/>
            </p:cNvSpPr>
            <p:nvPr/>
          </p:nvSpPr>
          <p:spPr bwMode="auto">
            <a:xfrm flipH="1">
              <a:off x="3124" y="1894"/>
              <a:ext cx="120" cy="20"/>
            </a:xfrm>
            <a:prstGeom prst="line">
              <a:avLst/>
            </a:prstGeom>
            <a:noFill/>
            <a:ln w="127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5" name="Line 47"/>
            <p:cNvSpPr>
              <a:spLocks noChangeShapeType="1"/>
            </p:cNvSpPr>
            <p:nvPr/>
          </p:nvSpPr>
          <p:spPr bwMode="auto">
            <a:xfrm flipH="1">
              <a:off x="2988" y="1370"/>
              <a:ext cx="92" cy="20"/>
            </a:xfrm>
            <a:prstGeom prst="line">
              <a:avLst/>
            </a:prstGeom>
            <a:noFill/>
            <a:ln w="127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6" name="Freeform 48"/>
            <p:cNvSpPr>
              <a:spLocks/>
            </p:cNvSpPr>
            <p:nvPr/>
          </p:nvSpPr>
          <p:spPr bwMode="auto">
            <a:xfrm flipH="1">
              <a:off x="3856" y="1902"/>
              <a:ext cx="728" cy="408"/>
            </a:xfrm>
            <a:custGeom>
              <a:avLst/>
              <a:gdLst>
                <a:gd name="T0" fmla="*/ 0 w 728"/>
                <a:gd name="T1" fmla="*/ 0 h 408"/>
                <a:gd name="T2" fmla="*/ 364 w 728"/>
                <a:gd name="T3" fmla="*/ 340 h 408"/>
                <a:gd name="T4" fmla="*/ 728 w 728"/>
                <a:gd name="T5" fmla="*/ 408 h 408"/>
                <a:gd name="T6" fmla="*/ 0 60000 65536"/>
                <a:gd name="T7" fmla="*/ 0 60000 65536"/>
                <a:gd name="T8" fmla="*/ 0 60000 65536"/>
              </a:gdLst>
              <a:ahLst/>
              <a:cxnLst>
                <a:cxn ang="T6">
                  <a:pos x="T0" y="T1"/>
                </a:cxn>
                <a:cxn ang="T7">
                  <a:pos x="T2" y="T3"/>
                </a:cxn>
                <a:cxn ang="T8">
                  <a:pos x="T4" y="T5"/>
                </a:cxn>
              </a:cxnLst>
              <a:rect l="0" t="0" r="r" b="b"/>
              <a:pathLst>
                <a:path w="728" h="408">
                  <a:moveTo>
                    <a:pt x="0" y="0"/>
                  </a:moveTo>
                  <a:cubicBezTo>
                    <a:pt x="121" y="136"/>
                    <a:pt x="243" y="272"/>
                    <a:pt x="364" y="340"/>
                  </a:cubicBezTo>
                  <a:cubicBezTo>
                    <a:pt x="485" y="408"/>
                    <a:pt x="667" y="396"/>
                    <a:pt x="728" y="408"/>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7" name="Line 49"/>
            <p:cNvSpPr>
              <a:spLocks noChangeShapeType="1"/>
            </p:cNvSpPr>
            <p:nvPr/>
          </p:nvSpPr>
          <p:spPr bwMode="auto">
            <a:xfrm flipH="1">
              <a:off x="3844" y="1938"/>
              <a:ext cx="356" cy="372"/>
            </a:xfrm>
            <a:prstGeom prst="line">
              <a:avLst/>
            </a:prstGeom>
            <a:noFill/>
            <a:ln w="254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8" name="Freeform 50"/>
            <p:cNvSpPr>
              <a:spLocks/>
            </p:cNvSpPr>
            <p:nvPr/>
          </p:nvSpPr>
          <p:spPr bwMode="auto">
            <a:xfrm flipH="1">
              <a:off x="4568" y="1834"/>
              <a:ext cx="624" cy="100"/>
            </a:xfrm>
            <a:custGeom>
              <a:avLst/>
              <a:gdLst>
                <a:gd name="T0" fmla="*/ 72 w 624"/>
                <a:gd name="T1" fmla="*/ 0 h 100"/>
                <a:gd name="T2" fmla="*/ 92 w 624"/>
                <a:gd name="T3" fmla="*/ 56 h 100"/>
                <a:gd name="T4" fmla="*/ 624 w 624"/>
                <a:gd name="T5" fmla="*/ 100 h 100"/>
                <a:gd name="T6" fmla="*/ 0 60000 65536"/>
                <a:gd name="T7" fmla="*/ 0 60000 65536"/>
                <a:gd name="T8" fmla="*/ 0 60000 65536"/>
              </a:gdLst>
              <a:ahLst/>
              <a:cxnLst>
                <a:cxn ang="T6">
                  <a:pos x="T0" y="T1"/>
                </a:cxn>
                <a:cxn ang="T7">
                  <a:pos x="T2" y="T3"/>
                </a:cxn>
                <a:cxn ang="T8">
                  <a:pos x="T4" y="T5"/>
                </a:cxn>
              </a:cxnLst>
              <a:rect l="0" t="0" r="r" b="b"/>
              <a:pathLst>
                <a:path w="624" h="100">
                  <a:moveTo>
                    <a:pt x="72" y="0"/>
                  </a:moveTo>
                  <a:cubicBezTo>
                    <a:pt x="36" y="19"/>
                    <a:pt x="0" y="39"/>
                    <a:pt x="92" y="56"/>
                  </a:cubicBezTo>
                  <a:cubicBezTo>
                    <a:pt x="184" y="73"/>
                    <a:pt x="404" y="86"/>
                    <a:pt x="624" y="10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9" name="Freeform 51"/>
            <p:cNvSpPr>
              <a:spLocks/>
            </p:cNvSpPr>
            <p:nvPr/>
          </p:nvSpPr>
          <p:spPr bwMode="auto">
            <a:xfrm flipH="1">
              <a:off x="3120" y="1914"/>
              <a:ext cx="992" cy="126"/>
            </a:xfrm>
            <a:custGeom>
              <a:avLst/>
              <a:gdLst>
                <a:gd name="T0" fmla="*/ 0 w 992"/>
                <a:gd name="T1" fmla="*/ 84 h 126"/>
                <a:gd name="T2" fmla="*/ 704 w 992"/>
                <a:gd name="T3" fmla="*/ 112 h 126"/>
                <a:gd name="T4" fmla="*/ 992 w 992"/>
                <a:gd name="T5" fmla="*/ 0 h 126"/>
                <a:gd name="T6" fmla="*/ 0 60000 65536"/>
                <a:gd name="T7" fmla="*/ 0 60000 65536"/>
                <a:gd name="T8" fmla="*/ 0 60000 65536"/>
              </a:gdLst>
              <a:ahLst/>
              <a:cxnLst>
                <a:cxn ang="T6">
                  <a:pos x="T0" y="T1"/>
                </a:cxn>
                <a:cxn ang="T7">
                  <a:pos x="T2" y="T3"/>
                </a:cxn>
                <a:cxn ang="T8">
                  <a:pos x="T4" y="T5"/>
                </a:cxn>
              </a:cxnLst>
              <a:rect l="0" t="0" r="r" b="b"/>
              <a:pathLst>
                <a:path w="992" h="126">
                  <a:moveTo>
                    <a:pt x="0" y="84"/>
                  </a:moveTo>
                  <a:cubicBezTo>
                    <a:pt x="269" y="105"/>
                    <a:pt x="539" y="126"/>
                    <a:pt x="704" y="112"/>
                  </a:cubicBezTo>
                  <a:cubicBezTo>
                    <a:pt x="869" y="98"/>
                    <a:pt x="930" y="49"/>
                    <a:pt x="992" y="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0" name="Freeform 52"/>
            <p:cNvSpPr>
              <a:spLocks/>
            </p:cNvSpPr>
            <p:nvPr/>
          </p:nvSpPr>
          <p:spPr bwMode="auto">
            <a:xfrm flipH="1">
              <a:off x="4668" y="1662"/>
              <a:ext cx="71" cy="144"/>
            </a:xfrm>
            <a:custGeom>
              <a:avLst/>
              <a:gdLst>
                <a:gd name="T0" fmla="*/ 71 w 71"/>
                <a:gd name="T1" fmla="*/ 0 h 144"/>
                <a:gd name="T2" fmla="*/ 11 w 71"/>
                <a:gd name="T3" fmla="*/ 72 h 144"/>
                <a:gd name="T4" fmla="*/ 3 w 71"/>
                <a:gd name="T5" fmla="*/ 144 h 144"/>
                <a:gd name="T6" fmla="*/ 0 60000 65536"/>
                <a:gd name="T7" fmla="*/ 0 60000 65536"/>
                <a:gd name="T8" fmla="*/ 0 60000 65536"/>
              </a:gdLst>
              <a:ahLst/>
              <a:cxnLst>
                <a:cxn ang="T6">
                  <a:pos x="T0" y="T1"/>
                </a:cxn>
                <a:cxn ang="T7">
                  <a:pos x="T2" y="T3"/>
                </a:cxn>
                <a:cxn ang="T8">
                  <a:pos x="T4" y="T5"/>
                </a:cxn>
              </a:cxnLst>
              <a:rect l="0" t="0" r="r" b="b"/>
              <a:pathLst>
                <a:path w="71" h="144">
                  <a:moveTo>
                    <a:pt x="71" y="0"/>
                  </a:moveTo>
                  <a:cubicBezTo>
                    <a:pt x="46" y="24"/>
                    <a:pt x="22" y="48"/>
                    <a:pt x="11" y="72"/>
                  </a:cubicBezTo>
                  <a:cubicBezTo>
                    <a:pt x="0" y="96"/>
                    <a:pt x="1" y="120"/>
                    <a:pt x="3" y="144"/>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1" name="Freeform 53"/>
            <p:cNvSpPr>
              <a:spLocks/>
            </p:cNvSpPr>
            <p:nvPr/>
          </p:nvSpPr>
          <p:spPr bwMode="auto">
            <a:xfrm flipH="1">
              <a:off x="4488" y="1794"/>
              <a:ext cx="248" cy="12"/>
            </a:xfrm>
            <a:custGeom>
              <a:avLst/>
              <a:gdLst>
                <a:gd name="T0" fmla="*/ 0 w 248"/>
                <a:gd name="T1" fmla="*/ 0 h 12"/>
                <a:gd name="T2" fmla="*/ 248 w 248"/>
                <a:gd name="T3" fmla="*/ 12 h 12"/>
                <a:gd name="T4" fmla="*/ 0 60000 65536"/>
                <a:gd name="T5" fmla="*/ 0 60000 65536"/>
              </a:gdLst>
              <a:ahLst/>
              <a:cxnLst>
                <a:cxn ang="T4">
                  <a:pos x="T0" y="T1"/>
                </a:cxn>
                <a:cxn ang="T5">
                  <a:pos x="T2" y="T3"/>
                </a:cxn>
              </a:cxnLst>
              <a:rect l="0" t="0" r="r" b="b"/>
              <a:pathLst>
                <a:path w="248" h="12">
                  <a:moveTo>
                    <a:pt x="0" y="0"/>
                  </a:moveTo>
                  <a:cubicBezTo>
                    <a:pt x="103" y="5"/>
                    <a:pt x="207" y="10"/>
                    <a:pt x="248" y="12"/>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2" name="Freeform 54"/>
            <p:cNvSpPr>
              <a:spLocks/>
            </p:cNvSpPr>
            <p:nvPr/>
          </p:nvSpPr>
          <p:spPr bwMode="auto">
            <a:xfrm flipH="1">
              <a:off x="4324" y="1670"/>
              <a:ext cx="164" cy="136"/>
            </a:xfrm>
            <a:custGeom>
              <a:avLst/>
              <a:gdLst>
                <a:gd name="T0" fmla="*/ 0 w 164"/>
                <a:gd name="T1" fmla="*/ 136 h 136"/>
                <a:gd name="T2" fmla="*/ 32 w 164"/>
                <a:gd name="T3" fmla="*/ 88 h 136"/>
                <a:gd name="T4" fmla="*/ 68 w 164"/>
                <a:gd name="T5" fmla="*/ 32 h 136"/>
                <a:gd name="T6" fmla="*/ 164 w 164"/>
                <a:gd name="T7" fmla="*/ 0 h 1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4" h="136">
                  <a:moveTo>
                    <a:pt x="0" y="136"/>
                  </a:moveTo>
                  <a:cubicBezTo>
                    <a:pt x="10" y="120"/>
                    <a:pt x="21" y="105"/>
                    <a:pt x="32" y="88"/>
                  </a:cubicBezTo>
                  <a:cubicBezTo>
                    <a:pt x="43" y="71"/>
                    <a:pt x="46" y="47"/>
                    <a:pt x="68" y="32"/>
                  </a:cubicBezTo>
                  <a:cubicBezTo>
                    <a:pt x="90" y="17"/>
                    <a:pt x="127" y="8"/>
                    <a:pt x="164" y="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3" name="Freeform 55"/>
            <p:cNvSpPr>
              <a:spLocks/>
            </p:cNvSpPr>
            <p:nvPr/>
          </p:nvSpPr>
          <p:spPr bwMode="auto">
            <a:xfrm flipH="1">
              <a:off x="4411" y="1659"/>
              <a:ext cx="248" cy="1"/>
            </a:xfrm>
            <a:custGeom>
              <a:avLst/>
              <a:gdLst>
                <a:gd name="T0" fmla="*/ 19 w 248"/>
                <a:gd name="T1" fmla="*/ 0 h 1"/>
                <a:gd name="T2" fmla="*/ 38 w 248"/>
                <a:gd name="T3" fmla="*/ 1 h 1"/>
                <a:gd name="T4" fmla="*/ 248 w 248"/>
                <a:gd name="T5" fmla="*/ 1 h 1"/>
                <a:gd name="T6" fmla="*/ 0 60000 65536"/>
                <a:gd name="T7" fmla="*/ 0 60000 65536"/>
                <a:gd name="T8" fmla="*/ 0 60000 65536"/>
              </a:gdLst>
              <a:ahLst/>
              <a:cxnLst>
                <a:cxn ang="T6">
                  <a:pos x="T0" y="T1"/>
                </a:cxn>
                <a:cxn ang="T7">
                  <a:pos x="T2" y="T3"/>
                </a:cxn>
                <a:cxn ang="T8">
                  <a:pos x="T4" y="T5"/>
                </a:cxn>
              </a:cxnLst>
              <a:rect l="0" t="0" r="r" b="b"/>
              <a:pathLst>
                <a:path w="248" h="1">
                  <a:moveTo>
                    <a:pt x="19" y="0"/>
                  </a:moveTo>
                  <a:cubicBezTo>
                    <a:pt x="9" y="0"/>
                    <a:pt x="0" y="1"/>
                    <a:pt x="38" y="1"/>
                  </a:cubicBezTo>
                  <a:cubicBezTo>
                    <a:pt x="76" y="1"/>
                    <a:pt x="162" y="1"/>
                    <a:pt x="248" y="1"/>
                  </a:cubicBezTo>
                </a:path>
              </a:pathLst>
            </a:custGeom>
            <a:noFill/>
            <a:ln w="53975" cap="flat" cmpd="sng">
              <a:solidFill>
                <a:schemeClr val="bg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4" name="Line 56"/>
            <p:cNvSpPr>
              <a:spLocks noChangeShapeType="1"/>
            </p:cNvSpPr>
            <p:nvPr/>
          </p:nvSpPr>
          <p:spPr bwMode="auto">
            <a:xfrm flipH="1">
              <a:off x="4948" y="2310"/>
              <a:ext cx="0" cy="0"/>
            </a:xfrm>
            <a:prstGeom prst="line">
              <a:avLst/>
            </a:prstGeom>
            <a:noFill/>
            <a:ln w="254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5" name="Freeform 57"/>
            <p:cNvSpPr>
              <a:spLocks/>
            </p:cNvSpPr>
            <p:nvPr/>
          </p:nvSpPr>
          <p:spPr bwMode="auto">
            <a:xfrm>
              <a:off x="4467" y="1443"/>
              <a:ext cx="147" cy="357"/>
            </a:xfrm>
            <a:custGeom>
              <a:avLst/>
              <a:gdLst>
                <a:gd name="T0" fmla="*/ 147 w 147"/>
                <a:gd name="T1" fmla="*/ 35 h 357"/>
                <a:gd name="T2" fmla="*/ 127 w 147"/>
                <a:gd name="T3" fmla="*/ 7 h 357"/>
                <a:gd name="T4" fmla="*/ 112 w 147"/>
                <a:gd name="T5" fmla="*/ 0 h 357"/>
                <a:gd name="T6" fmla="*/ 51 w 147"/>
                <a:gd name="T7" fmla="*/ 5 h 357"/>
                <a:gd name="T8" fmla="*/ 37 w 147"/>
                <a:gd name="T9" fmla="*/ 10 h 357"/>
                <a:gd name="T10" fmla="*/ 19 w 147"/>
                <a:gd name="T11" fmla="*/ 26 h 357"/>
                <a:gd name="T12" fmla="*/ 11 w 147"/>
                <a:gd name="T13" fmla="*/ 34 h 357"/>
                <a:gd name="T14" fmla="*/ 26 w 147"/>
                <a:gd name="T15" fmla="*/ 98 h 357"/>
                <a:gd name="T16" fmla="*/ 35 w 147"/>
                <a:gd name="T17" fmla="*/ 109 h 357"/>
                <a:gd name="T18" fmla="*/ 42 w 147"/>
                <a:gd name="T19" fmla="*/ 117 h 357"/>
                <a:gd name="T20" fmla="*/ 48 w 147"/>
                <a:gd name="T21" fmla="*/ 141 h 357"/>
                <a:gd name="T22" fmla="*/ 45 w 147"/>
                <a:gd name="T23" fmla="*/ 162 h 357"/>
                <a:gd name="T24" fmla="*/ 40 w 147"/>
                <a:gd name="T25" fmla="*/ 165 h 357"/>
                <a:gd name="T26" fmla="*/ 39 w 147"/>
                <a:gd name="T27" fmla="*/ 170 h 357"/>
                <a:gd name="T28" fmla="*/ 32 w 147"/>
                <a:gd name="T29" fmla="*/ 179 h 357"/>
                <a:gd name="T30" fmla="*/ 16 w 147"/>
                <a:gd name="T31" fmla="*/ 211 h 357"/>
                <a:gd name="T32" fmla="*/ 8 w 147"/>
                <a:gd name="T33" fmla="*/ 231 h 357"/>
                <a:gd name="T34" fmla="*/ 0 w 147"/>
                <a:gd name="T35" fmla="*/ 333 h 357"/>
                <a:gd name="T36" fmla="*/ 26 w 147"/>
                <a:gd name="T37" fmla="*/ 357 h 3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7" h="357">
                  <a:moveTo>
                    <a:pt x="147" y="35"/>
                  </a:moveTo>
                  <a:cubicBezTo>
                    <a:pt x="140" y="25"/>
                    <a:pt x="142" y="9"/>
                    <a:pt x="127" y="7"/>
                  </a:cubicBezTo>
                  <a:cubicBezTo>
                    <a:pt x="122" y="2"/>
                    <a:pt x="118" y="2"/>
                    <a:pt x="112" y="0"/>
                  </a:cubicBezTo>
                  <a:cubicBezTo>
                    <a:pt x="95" y="6"/>
                    <a:pt x="69" y="4"/>
                    <a:pt x="51" y="5"/>
                  </a:cubicBezTo>
                  <a:cubicBezTo>
                    <a:pt x="47" y="7"/>
                    <a:pt x="41" y="8"/>
                    <a:pt x="37" y="10"/>
                  </a:cubicBezTo>
                  <a:cubicBezTo>
                    <a:pt x="30" y="14"/>
                    <a:pt x="26" y="22"/>
                    <a:pt x="19" y="26"/>
                  </a:cubicBezTo>
                  <a:cubicBezTo>
                    <a:pt x="17" y="29"/>
                    <a:pt x="11" y="30"/>
                    <a:pt x="11" y="34"/>
                  </a:cubicBezTo>
                  <a:cubicBezTo>
                    <a:pt x="10" y="47"/>
                    <a:pt x="9" y="88"/>
                    <a:pt x="26" y="98"/>
                  </a:cubicBezTo>
                  <a:cubicBezTo>
                    <a:pt x="27" y="106"/>
                    <a:pt x="29" y="105"/>
                    <a:pt x="35" y="109"/>
                  </a:cubicBezTo>
                  <a:cubicBezTo>
                    <a:pt x="42" y="125"/>
                    <a:pt x="31" y="103"/>
                    <a:pt x="42" y="117"/>
                  </a:cubicBezTo>
                  <a:cubicBezTo>
                    <a:pt x="46" y="122"/>
                    <a:pt x="47" y="135"/>
                    <a:pt x="48" y="141"/>
                  </a:cubicBezTo>
                  <a:cubicBezTo>
                    <a:pt x="47" y="148"/>
                    <a:pt x="47" y="155"/>
                    <a:pt x="45" y="162"/>
                  </a:cubicBezTo>
                  <a:cubicBezTo>
                    <a:pt x="44" y="164"/>
                    <a:pt x="41" y="163"/>
                    <a:pt x="40" y="165"/>
                  </a:cubicBezTo>
                  <a:cubicBezTo>
                    <a:pt x="39" y="166"/>
                    <a:pt x="40" y="169"/>
                    <a:pt x="39" y="170"/>
                  </a:cubicBezTo>
                  <a:cubicBezTo>
                    <a:pt x="37" y="173"/>
                    <a:pt x="34" y="176"/>
                    <a:pt x="32" y="179"/>
                  </a:cubicBezTo>
                  <a:cubicBezTo>
                    <a:pt x="25" y="188"/>
                    <a:pt x="23" y="201"/>
                    <a:pt x="16" y="211"/>
                  </a:cubicBezTo>
                  <a:cubicBezTo>
                    <a:pt x="15" y="218"/>
                    <a:pt x="11" y="224"/>
                    <a:pt x="8" y="231"/>
                  </a:cubicBezTo>
                  <a:cubicBezTo>
                    <a:pt x="1" y="286"/>
                    <a:pt x="0" y="193"/>
                    <a:pt x="0" y="333"/>
                  </a:cubicBezTo>
                  <a:lnTo>
                    <a:pt x="26" y="357"/>
                  </a:lnTo>
                </a:path>
              </a:pathLst>
            </a:custGeom>
            <a:noFill/>
            <a:ln w="127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6" name="Freeform 58"/>
            <p:cNvSpPr>
              <a:spLocks/>
            </p:cNvSpPr>
            <p:nvPr/>
          </p:nvSpPr>
          <p:spPr bwMode="auto">
            <a:xfrm>
              <a:off x="4604" y="1481"/>
              <a:ext cx="26" cy="57"/>
            </a:xfrm>
            <a:custGeom>
              <a:avLst/>
              <a:gdLst>
                <a:gd name="T0" fmla="*/ 11 w 26"/>
                <a:gd name="T1" fmla="*/ 0 h 57"/>
                <a:gd name="T2" fmla="*/ 2 w 26"/>
                <a:gd name="T3" fmla="*/ 14 h 57"/>
                <a:gd name="T4" fmla="*/ 0 w 26"/>
                <a:gd name="T5" fmla="*/ 24 h 57"/>
                <a:gd name="T6" fmla="*/ 26 w 26"/>
                <a:gd name="T7" fmla="*/ 47 h 57"/>
                <a:gd name="T8" fmla="*/ 23 w 26"/>
                <a:gd name="T9" fmla="*/ 57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57">
                  <a:moveTo>
                    <a:pt x="11" y="0"/>
                  </a:moveTo>
                  <a:cubicBezTo>
                    <a:pt x="6" y="5"/>
                    <a:pt x="9" y="11"/>
                    <a:pt x="2" y="14"/>
                  </a:cubicBezTo>
                  <a:cubicBezTo>
                    <a:pt x="1" y="17"/>
                    <a:pt x="0" y="24"/>
                    <a:pt x="0" y="24"/>
                  </a:cubicBezTo>
                  <a:lnTo>
                    <a:pt x="26" y="47"/>
                  </a:lnTo>
                  <a:lnTo>
                    <a:pt x="23" y="57"/>
                  </a:ln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7" name="Freeform 59"/>
            <p:cNvSpPr>
              <a:spLocks/>
            </p:cNvSpPr>
            <p:nvPr/>
          </p:nvSpPr>
          <p:spPr bwMode="auto">
            <a:xfrm>
              <a:off x="4600" y="1538"/>
              <a:ext cx="45" cy="84"/>
            </a:xfrm>
            <a:custGeom>
              <a:avLst/>
              <a:gdLst>
                <a:gd name="T0" fmla="*/ 26 w 45"/>
                <a:gd name="T1" fmla="*/ 2 h 84"/>
                <a:gd name="T2" fmla="*/ 10 w 45"/>
                <a:gd name="T3" fmla="*/ 0 h 84"/>
                <a:gd name="T4" fmla="*/ 8 w 45"/>
                <a:gd name="T5" fmla="*/ 9 h 84"/>
                <a:gd name="T6" fmla="*/ 2 w 45"/>
                <a:gd name="T7" fmla="*/ 15 h 84"/>
                <a:gd name="T8" fmla="*/ 10 w 45"/>
                <a:gd name="T9" fmla="*/ 17 h 84"/>
                <a:gd name="T10" fmla="*/ 18 w 45"/>
                <a:gd name="T11" fmla="*/ 22 h 84"/>
                <a:gd name="T12" fmla="*/ 39 w 45"/>
                <a:gd name="T13" fmla="*/ 53 h 84"/>
                <a:gd name="T14" fmla="*/ 45 w 45"/>
                <a:gd name="T15" fmla="*/ 80 h 84"/>
                <a:gd name="T16" fmla="*/ 34 w 45"/>
                <a:gd name="T17" fmla="*/ 84 h 84"/>
                <a:gd name="T18" fmla="*/ 19 w 45"/>
                <a:gd name="T19" fmla="*/ 75 h 84"/>
                <a:gd name="T20" fmla="*/ 10 w 45"/>
                <a:gd name="T21" fmla="*/ 65 h 84"/>
                <a:gd name="T22" fmla="*/ 0 w 45"/>
                <a:gd name="T23" fmla="*/ 59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5" h="84">
                  <a:moveTo>
                    <a:pt x="26" y="2"/>
                  </a:moveTo>
                  <a:cubicBezTo>
                    <a:pt x="13" y="0"/>
                    <a:pt x="18" y="0"/>
                    <a:pt x="10" y="0"/>
                  </a:cubicBezTo>
                  <a:lnTo>
                    <a:pt x="8" y="9"/>
                  </a:lnTo>
                  <a:cubicBezTo>
                    <a:pt x="6" y="11"/>
                    <a:pt x="1" y="12"/>
                    <a:pt x="2" y="15"/>
                  </a:cubicBezTo>
                  <a:cubicBezTo>
                    <a:pt x="3" y="18"/>
                    <a:pt x="10" y="17"/>
                    <a:pt x="10" y="17"/>
                  </a:cubicBezTo>
                  <a:cubicBezTo>
                    <a:pt x="12" y="19"/>
                    <a:pt x="18" y="22"/>
                    <a:pt x="18" y="22"/>
                  </a:cubicBezTo>
                  <a:lnTo>
                    <a:pt x="39" y="53"/>
                  </a:lnTo>
                  <a:lnTo>
                    <a:pt x="45" y="80"/>
                  </a:lnTo>
                  <a:lnTo>
                    <a:pt x="34" y="84"/>
                  </a:lnTo>
                  <a:lnTo>
                    <a:pt x="19" y="75"/>
                  </a:lnTo>
                  <a:lnTo>
                    <a:pt x="10" y="65"/>
                  </a:lnTo>
                  <a:lnTo>
                    <a:pt x="0" y="59"/>
                  </a:lnTo>
                </a:path>
              </a:pathLst>
            </a:custGeom>
            <a:noFill/>
            <a:ln w="63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8" name="Freeform 60"/>
            <p:cNvSpPr>
              <a:spLocks/>
            </p:cNvSpPr>
            <p:nvPr/>
          </p:nvSpPr>
          <p:spPr bwMode="auto">
            <a:xfrm>
              <a:off x="4584" y="1607"/>
              <a:ext cx="91" cy="85"/>
            </a:xfrm>
            <a:custGeom>
              <a:avLst/>
              <a:gdLst>
                <a:gd name="T0" fmla="*/ 4 w 91"/>
                <a:gd name="T1" fmla="*/ 0 h 85"/>
                <a:gd name="T2" fmla="*/ 7 w 91"/>
                <a:gd name="T3" fmla="*/ 12 h 85"/>
                <a:gd name="T4" fmla="*/ 1 w 91"/>
                <a:gd name="T5" fmla="*/ 39 h 85"/>
                <a:gd name="T6" fmla="*/ 0 w 91"/>
                <a:gd name="T7" fmla="*/ 47 h 85"/>
                <a:gd name="T8" fmla="*/ 20 w 91"/>
                <a:gd name="T9" fmla="*/ 79 h 85"/>
                <a:gd name="T10" fmla="*/ 29 w 91"/>
                <a:gd name="T11" fmla="*/ 83 h 85"/>
                <a:gd name="T12" fmla="*/ 91 w 91"/>
                <a:gd name="T13" fmla="*/ 73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85">
                  <a:moveTo>
                    <a:pt x="4" y="0"/>
                  </a:moveTo>
                  <a:cubicBezTo>
                    <a:pt x="5" y="4"/>
                    <a:pt x="7" y="12"/>
                    <a:pt x="7" y="12"/>
                  </a:cubicBezTo>
                  <a:cubicBezTo>
                    <a:pt x="6" y="25"/>
                    <a:pt x="4" y="29"/>
                    <a:pt x="1" y="39"/>
                  </a:cubicBezTo>
                  <a:cubicBezTo>
                    <a:pt x="1" y="42"/>
                    <a:pt x="0" y="44"/>
                    <a:pt x="0" y="47"/>
                  </a:cubicBezTo>
                  <a:cubicBezTo>
                    <a:pt x="0" y="76"/>
                    <a:pt x="1" y="70"/>
                    <a:pt x="20" y="79"/>
                  </a:cubicBezTo>
                  <a:cubicBezTo>
                    <a:pt x="24" y="85"/>
                    <a:pt x="21" y="83"/>
                    <a:pt x="29" y="83"/>
                  </a:cubicBezTo>
                  <a:lnTo>
                    <a:pt x="91" y="73"/>
                  </a:ln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9" name="Oval 61"/>
            <p:cNvSpPr>
              <a:spLocks noChangeArrowheads="1"/>
            </p:cNvSpPr>
            <p:nvPr/>
          </p:nvSpPr>
          <p:spPr bwMode="auto">
            <a:xfrm>
              <a:off x="4570" y="1484"/>
              <a:ext cx="27" cy="43"/>
            </a:xfrm>
            <a:prstGeom prst="ellipse">
              <a:avLst/>
            </a:prstGeom>
            <a:noFill/>
            <a:ln w="63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90" name="Freeform 62"/>
            <p:cNvSpPr>
              <a:spLocks/>
            </p:cNvSpPr>
            <p:nvPr/>
          </p:nvSpPr>
          <p:spPr bwMode="auto">
            <a:xfrm>
              <a:off x="4505" y="1502"/>
              <a:ext cx="62" cy="20"/>
            </a:xfrm>
            <a:custGeom>
              <a:avLst/>
              <a:gdLst>
                <a:gd name="T0" fmla="*/ 62 w 62"/>
                <a:gd name="T1" fmla="*/ 3 h 20"/>
                <a:gd name="T2" fmla="*/ 51 w 62"/>
                <a:gd name="T3" fmla="*/ 3 h 20"/>
                <a:gd name="T4" fmla="*/ 11 w 62"/>
                <a:gd name="T5" fmla="*/ 0 h 20"/>
                <a:gd name="T6" fmla="*/ 3 w 62"/>
                <a:gd name="T7" fmla="*/ 4 h 20"/>
                <a:gd name="T8" fmla="*/ 3 w 62"/>
                <a:gd name="T9" fmla="*/ 2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 h="20">
                  <a:moveTo>
                    <a:pt x="62" y="3"/>
                  </a:moveTo>
                  <a:cubicBezTo>
                    <a:pt x="58" y="3"/>
                    <a:pt x="55" y="3"/>
                    <a:pt x="51" y="3"/>
                  </a:cubicBezTo>
                  <a:cubicBezTo>
                    <a:pt x="38" y="2"/>
                    <a:pt x="24" y="0"/>
                    <a:pt x="11" y="0"/>
                  </a:cubicBezTo>
                  <a:cubicBezTo>
                    <a:pt x="8" y="0"/>
                    <a:pt x="3" y="4"/>
                    <a:pt x="3" y="4"/>
                  </a:cubicBezTo>
                  <a:cubicBezTo>
                    <a:pt x="2" y="10"/>
                    <a:pt x="0" y="14"/>
                    <a:pt x="3" y="2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91" name="Freeform 63"/>
            <p:cNvSpPr>
              <a:spLocks/>
            </p:cNvSpPr>
            <p:nvPr/>
          </p:nvSpPr>
          <p:spPr bwMode="auto">
            <a:xfrm>
              <a:off x="4576" y="1552"/>
              <a:ext cx="74" cy="65"/>
            </a:xfrm>
            <a:custGeom>
              <a:avLst/>
              <a:gdLst>
                <a:gd name="T0" fmla="*/ 13 w 74"/>
                <a:gd name="T1" fmla="*/ 1 h 65"/>
                <a:gd name="T2" fmla="*/ 9 w 74"/>
                <a:gd name="T3" fmla="*/ 8 h 65"/>
                <a:gd name="T4" fmla="*/ 20 w 74"/>
                <a:gd name="T5" fmla="*/ 9 h 65"/>
                <a:gd name="T6" fmla="*/ 15 w 74"/>
                <a:gd name="T7" fmla="*/ 2 h 65"/>
                <a:gd name="T8" fmla="*/ 10 w 74"/>
                <a:gd name="T9" fmla="*/ 16 h 65"/>
                <a:gd name="T10" fmla="*/ 6 w 74"/>
                <a:gd name="T11" fmla="*/ 16 h 65"/>
                <a:gd name="T12" fmla="*/ 18 w 74"/>
                <a:gd name="T13" fmla="*/ 30 h 65"/>
                <a:gd name="T14" fmla="*/ 15 w 74"/>
                <a:gd name="T15" fmla="*/ 18 h 65"/>
                <a:gd name="T16" fmla="*/ 25 w 74"/>
                <a:gd name="T17" fmla="*/ 22 h 65"/>
                <a:gd name="T18" fmla="*/ 28 w 74"/>
                <a:gd name="T19" fmla="*/ 31 h 65"/>
                <a:gd name="T20" fmla="*/ 27 w 74"/>
                <a:gd name="T21" fmla="*/ 22 h 65"/>
                <a:gd name="T22" fmla="*/ 16 w 74"/>
                <a:gd name="T23" fmla="*/ 14 h 65"/>
                <a:gd name="T24" fmla="*/ 30 w 74"/>
                <a:gd name="T25" fmla="*/ 19 h 65"/>
                <a:gd name="T26" fmla="*/ 40 w 74"/>
                <a:gd name="T27" fmla="*/ 19 h 65"/>
                <a:gd name="T28" fmla="*/ 44 w 74"/>
                <a:gd name="T29" fmla="*/ 13 h 65"/>
                <a:gd name="T30" fmla="*/ 30 w 74"/>
                <a:gd name="T31" fmla="*/ 8 h 65"/>
                <a:gd name="T32" fmla="*/ 13 w 74"/>
                <a:gd name="T33" fmla="*/ 28 h 65"/>
                <a:gd name="T34" fmla="*/ 16 w 74"/>
                <a:gd name="T35" fmla="*/ 52 h 65"/>
                <a:gd name="T36" fmla="*/ 36 w 74"/>
                <a:gd name="T37" fmla="*/ 48 h 65"/>
                <a:gd name="T38" fmla="*/ 24 w 74"/>
                <a:gd name="T39" fmla="*/ 24 h 65"/>
                <a:gd name="T40" fmla="*/ 24 w 74"/>
                <a:gd name="T41" fmla="*/ 42 h 65"/>
                <a:gd name="T42" fmla="*/ 36 w 74"/>
                <a:gd name="T43" fmla="*/ 52 h 65"/>
                <a:gd name="T44" fmla="*/ 42 w 74"/>
                <a:gd name="T45" fmla="*/ 34 h 65"/>
                <a:gd name="T46" fmla="*/ 38 w 74"/>
                <a:gd name="T47" fmla="*/ 31 h 65"/>
                <a:gd name="T48" fmla="*/ 13 w 74"/>
                <a:gd name="T49" fmla="*/ 34 h 65"/>
                <a:gd name="T50" fmla="*/ 24 w 74"/>
                <a:gd name="T51" fmla="*/ 44 h 65"/>
                <a:gd name="T52" fmla="*/ 42 w 74"/>
                <a:gd name="T53" fmla="*/ 50 h 65"/>
                <a:gd name="T54" fmla="*/ 46 w 74"/>
                <a:gd name="T55" fmla="*/ 60 h 65"/>
                <a:gd name="T56" fmla="*/ 52 w 74"/>
                <a:gd name="T57" fmla="*/ 64 h 65"/>
                <a:gd name="T58" fmla="*/ 49 w 74"/>
                <a:gd name="T59" fmla="*/ 50 h 65"/>
                <a:gd name="T60" fmla="*/ 54 w 74"/>
                <a:gd name="T61" fmla="*/ 62 h 65"/>
                <a:gd name="T62" fmla="*/ 55 w 74"/>
                <a:gd name="T63" fmla="*/ 44 h 65"/>
                <a:gd name="T64" fmla="*/ 52 w 74"/>
                <a:gd name="T65" fmla="*/ 50 h 65"/>
                <a:gd name="T66" fmla="*/ 62 w 74"/>
                <a:gd name="T67" fmla="*/ 49 h 65"/>
                <a:gd name="T68" fmla="*/ 60 w 74"/>
                <a:gd name="T69" fmla="*/ 40 h 65"/>
                <a:gd name="T70" fmla="*/ 36 w 74"/>
                <a:gd name="T71" fmla="*/ 19 h 65"/>
                <a:gd name="T72" fmla="*/ 45 w 74"/>
                <a:gd name="T73" fmla="*/ 34 h 65"/>
                <a:gd name="T74" fmla="*/ 52 w 74"/>
                <a:gd name="T75" fmla="*/ 43 h 65"/>
                <a:gd name="T76" fmla="*/ 42 w 74"/>
                <a:gd name="T77" fmla="*/ 20 h 65"/>
                <a:gd name="T78" fmla="*/ 38 w 74"/>
                <a:gd name="T79" fmla="*/ 31 h 65"/>
                <a:gd name="T80" fmla="*/ 27 w 74"/>
                <a:gd name="T81" fmla="*/ 20 h 6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4" h="65">
                  <a:moveTo>
                    <a:pt x="13" y="1"/>
                  </a:moveTo>
                  <a:cubicBezTo>
                    <a:pt x="9" y="0"/>
                    <a:pt x="4" y="5"/>
                    <a:pt x="9" y="8"/>
                  </a:cubicBezTo>
                  <a:cubicBezTo>
                    <a:pt x="12" y="10"/>
                    <a:pt x="16" y="9"/>
                    <a:pt x="20" y="9"/>
                  </a:cubicBezTo>
                  <a:cubicBezTo>
                    <a:pt x="26" y="7"/>
                    <a:pt x="20" y="4"/>
                    <a:pt x="15" y="2"/>
                  </a:cubicBezTo>
                  <a:cubicBezTo>
                    <a:pt x="5" y="3"/>
                    <a:pt x="7" y="7"/>
                    <a:pt x="10" y="16"/>
                  </a:cubicBezTo>
                  <a:cubicBezTo>
                    <a:pt x="1" y="19"/>
                    <a:pt x="0" y="15"/>
                    <a:pt x="6" y="16"/>
                  </a:cubicBezTo>
                  <a:cubicBezTo>
                    <a:pt x="8" y="25"/>
                    <a:pt x="10" y="27"/>
                    <a:pt x="18" y="30"/>
                  </a:cubicBezTo>
                  <a:cubicBezTo>
                    <a:pt x="20" y="25"/>
                    <a:pt x="17" y="23"/>
                    <a:pt x="15" y="18"/>
                  </a:cubicBezTo>
                  <a:cubicBezTo>
                    <a:pt x="17" y="8"/>
                    <a:pt x="21" y="18"/>
                    <a:pt x="25" y="22"/>
                  </a:cubicBezTo>
                  <a:cubicBezTo>
                    <a:pt x="26" y="25"/>
                    <a:pt x="28" y="31"/>
                    <a:pt x="28" y="31"/>
                  </a:cubicBezTo>
                  <a:cubicBezTo>
                    <a:pt x="31" y="13"/>
                    <a:pt x="35" y="25"/>
                    <a:pt x="27" y="22"/>
                  </a:cubicBezTo>
                  <a:cubicBezTo>
                    <a:pt x="24" y="18"/>
                    <a:pt x="20" y="16"/>
                    <a:pt x="16" y="14"/>
                  </a:cubicBezTo>
                  <a:cubicBezTo>
                    <a:pt x="21" y="12"/>
                    <a:pt x="24" y="18"/>
                    <a:pt x="30" y="19"/>
                  </a:cubicBezTo>
                  <a:cubicBezTo>
                    <a:pt x="34" y="21"/>
                    <a:pt x="35" y="23"/>
                    <a:pt x="40" y="19"/>
                  </a:cubicBezTo>
                  <a:cubicBezTo>
                    <a:pt x="42" y="17"/>
                    <a:pt x="44" y="13"/>
                    <a:pt x="44" y="13"/>
                  </a:cubicBezTo>
                  <a:cubicBezTo>
                    <a:pt x="42" y="4"/>
                    <a:pt x="38" y="7"/>
                    <a:pt x="30" y="8"/>
                  </a:cubicBezTo>
                  <a:cubicBezTo>
                    <a:pt x="32" y="28"/>
                    <a:pt x="35" y="27"/>
                    <a:pt x="13" y="28"/>
                  </a:cubicBezTo>
                  <a:cubicBezTo>
                    <a:pt x="10" y="36"/>
                    <a:pt x="4" y="49"/>
                    <a:pt x="16" y="52"/>
                  </a:cubicBezTo>
                  <a:cubicBezTo>
                    <a:pt x="23" y="57"/>
                    <a:pt x="31" y="54"/>
                    <a:pt x="36" y="48"/>
                  </a:cubicBezTo>
                  <a:cubicBezTo>
                    <a:pt x="40" y="31"/>
                    <a:pt x="38" y="27"/>
                    <a:pt x="24" y="24"/>
                  </a:cubicBezTo>
                  <a:cubicBezTo>
                    <a:pt x="16" y="27"/>
                    <a:pt x="20" y="37"/>
                    <a:pt x="24" y="42"/>
                  </a:cubicBezTo>
                  <a:cubicBezTo>
                    <a:pt x="27" y="46"/>
                    <a:pt x="36" y="52"/>
                    <a:pt x="36" y="52"/>
                  </a:cubicBezTo>
                  <a:cubicBezTo>
                    <a:pt x="44" y="65"/>
                    <a:pt x="47" y="41"/>
                    <a:pt x="42" y="34"/>
                  </a:cubicBezTo>
                  <a:cubicBezTo>
                    <a:pt x="41" y="33"/>
                    <a:pt x="39" y="32"/>
                    <a:pt x="38" y="31"/>
                  </a:cubicBezTo>
                  <a:cubicBezTo>
                    <a:pt x="29" y="32"/>
                    <a:pt x="22" y="33"/>
                    <a:pt x="13" y="34"/>
                  </a:cubicBezTo>
                  <a:cubicBezTo>
                    <a:pt x="14" y="39"/>
                    <a:pt x="18" y="43"/>
                    <a:pt x="24" y="44"/>
                  </a:cubicBezTo>
                  <a:cubicBezTo>
                    <a:pt x="40" y="42"/>
                    <a:pt x="33" y="44"/>
                    <a:pt x="42" y="50"/>
                  </a:cubicBezTo>
                  <a:cubicBezTo>
                    <a:pt x="43" y="52"/>
                    <a:pt x="44" y="58"/>
                    <a:pt x="46" y="60"/>
                  </a:cubicBezTo>
                  <a:cubicBezTo>
                    <a:pt x="48" y="62"/>
                    <a:pt x="52" y="64"/>
                    <a:pt x="52" y="64"/>
                  </a:cubicBezTo>
                  <a:cubicBezTo>
                    <a:pt x="74" y="60"/>
                    <a:pt x="61" y="51"/>
                    <a:pt x="49" y="50"/>
                  </a:cubicBezTo>
                  <a:cubicBezTo>
                    <a:pt x="37" y="45"/>
                    <a:pt x="47" y="61"/>
                    <a:pt x="54" y="62"/>
                  </a:cubicBezTo>
                  <a:cubicBezTo>
                    <a:pt x="63" y="60"/>
                    <a:pt x="67" y="48"/>
                    <a:pt x="55" y="44"/>
                  </a:cubicBezTo>
                  <a:cubicBezTo>
                    <a:pt x="40" y="45"/>
                    <a:pt x="43" y="48"/>
                    <a:pt x="52" y="50"/>
                  </a:cubicBezTo>
                  <a:cubicBezTo>
                    <a:pt x="55" y="50"/>
                    <a:pt x="59" y="51"/>
                    <a:pt x="62" y="49"/>
                  </a:cubicBezTo>
                  <a:cubicBezTo>
                    <a:pt x="64" y="47"/>
                    <a:pt x="62" y="42"/>
                    <a:pt x="60" y="40"/>
                  </a:cubicBezTo>
                  <a:cubicBezTo>
                    <a:pt x="53" y="32"/>
                    <a:pt x="43" y="26"/>
                    <a:pt x="36" y="19"/>
                  </a:cubicBezTo>
                  <a:cubicBezTo>
                    <a:pt x="37" y="26"/>
                    <a:pt x="41" y="29"/>
                    <a:pt x="45" y="34"/>
                  </a:cubicBezTo>
                  <a:cubicBezTo>
                    <a:pt x="47" y="37"/>
                    <a:pt x="52" y="43"/>
                    <a:pt x="52" y="43"/>
                  </a:cubicBezTo>
                  <a:cubicBezTo>
                    <a:pt x="51" y="33"/>
                    <a:pt x="53" y="24"/>
                    <a:pt x="42" y="20"/>
                  </a:cubicBezTo>
                  <a:cubicBezTo>
                    <a:pt x="38" y="21"/>
                    <a:pt x="38" y="31"/>
                    <a:pt x="38" y="31"/>
                  </a:cubicBezTo>
                  <a:lnTo>
                    <a:pt x="27" y="20"/>
                  </a:lnTo>
                </a:path>
              </a:pathLst>
            </a:custGeom>
            <a:noFill/>
            <a:ln w="317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92" name="Freeform 64"/>
            <p:cNvSpPr>
              <a:spLocks/>
            </p:cNvSpPr>
            <p:nvPr/>
          </p:nvSpPr>
          <p:spPr bwMode="auto">
            <a:xfrm>
              <a:off x="4579" y="1502"/>
              <a:ext cx="15" cy="13"/>
            </a:xfrm>
            <a:custGeom>
              <a:avLst/>
              <a:gdLst>
                <a:gd name="T0" fmla="*/ 4 w 15"/>
                <a:gd name="T1" fmla="*/ 0 h 13"/>
                <a:gd name="T2" fmla="*/ 15 w 15"/>
                <a:gd name="T3" fmla="*/ 10 h 13"/>
                <a:gd name="T4" fmla="*/ 0 w 15"/>
                <a:gd name="T5" fmla="*/ 6 h 13"/>
                <a:gd name="T6" fmla="*/ 4 w 15"/>
                <a:gd name="T7" fmla="*/ 0 h 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 h="13">
                  <a:moveTo>
                    <a:pt x="4" y="0"/>
                  </a:moveTo>
                  <a:cubicBezTo>
                    <a:pt x="8" y="11"/>
                    <a:pt x="3" y="13"/>
                    <a:pt x="15" y="10"/>
                  </a:cubicBezTo>
                  <a:cubicBezTo>
                    <a:pt x="10" y="8"/>
                    <a:pt x="5" y="9"/>
                    <a:pt x="0" y="6"/>
                  </a:cubicBezTo>
                  <a:cubicBezTo>
                    <a:pt x="4" y="3"/>
                    <a:pt x="7" y="5"/>
                    <a:pt x="4" y="0"/>
                  </a:cubicBezTo>
                  <a:close/>
                </a:path>
              </a:pathLst>
            </a:custGeom>
            <a:solidFill>
              <a:schemeClr val="accent1"/>
            </a:solidFill>
            <a:ln w="317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2529" name="Group 65"/>
          <p:cNvGrpSpPr>
            <a:grpSpLocks/>
          </p:cNvGrpSpPr>
          <p:nvPr/>
        </p:nvGrpSpPr>
        <p:grpSpPr bwMode="auto">
          <a:xfrm flipH="1">
            <a:off x="2552700" y="2794000"/>
            <a:ext cx="1209675" cy="1504950"/>
            <a:chOff x="1846" y="786"/>
            <a:chExt cx="1426" cy="1774"/>
          </a:xfrm>
        </p:grpSpPr>
        <p:sp>
          <p:nvSpPr>
            <p:cNvPr id="13334" name="Freeform 66"/>
            <p:cNvSpPr>
              <a:spLocks/>
            </p:cNvSpPr>
            <p:nvPr/>
          </p:nvSpPr>
          <p:spPr bwMode="auto">
            <a:xfrm>
              <a:off x="1848" y="1651"/>
              <a:ext cx="107" cy="170"/>
            </a:xfrm>
            <a:custGeom>
              <a:avLst/>
              <a:gdLst>
                <a:gd name="T0" fmla="*/ 35 w 107"/>
                <a:gd name="T1" fmla="*/ 11 h 170"/>
                <a:gd name="T2" fmla="*/ 67 w 107"/>
                <a:gd name="T3" fmla="*/ 3 h 170"/>
                <a:gd name="T4" fmla="*/ 85 w 107"/>
                <a:gd name="T5" fmla="*/ 27 h 170"/>
                <a:gd name="T6" fmla="*/ 91 w 107"/>
                <a:gd name="T7" fmla="*/ 37 h 170"/>
                <a:gd name="T8" fmla="*/ 104 w 107"/>
                <a:gd name="T9" fmla="*/ 53 h 170"/>
                <a:gd name="T10" fmla="*/ 106 w 107"/>
                <a:gd name="T11" fmla="*/ 79 h 170"/>
                <a:gd name="T12" fmla="*/ 97 w 107"/>
                <a:gd name="T13" fmla="*/ 127 h 170"/>
                <a:gd name="T14" fmla="*/ 91 w 107"/>
                <a:gd name="T15" fmla="*/ 155 h 170"/>
                <a:gd name="T16" fmla="*/ 71 w 107"/>
                <a:gd name="T17" fmla="*/ 168 h 170"/>
                <a:gd name="T18" fmla="*/ 40 w 107"/>
                <a:gd name="T19" fmla="*/ 168 h 170"/>
                <a:gd name="T20" fmla="*/ 19 w 107"/>
                <a:gd name="T21" fmla="*/ 155 h 170"/>
                <a:gd name="T22" fmla="*/ 4 w 107"/>
                <a:gd name="T23" fmla="*/ 117 h 170"/>
                <a:gd name="T24" fmla="*/ 2 w 107"/>
                <a:gd name="T25" fmla="*/ 93 h 170"/>
                <a:gd name="T26" fmla="*/ 16 w 107"/>
                <a:gd name="T27" fmla="*/ 36 h 170"/>
                <a:gd name="T28" fmla="*/ 35 w 107"/>
                <a:gd name="T29" fmla="*/ 11 h 17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7" h="170">
                  <a:moveTo>
                    <a:pt x="35" y="11"/>
                  </a:moveTo>
                  <a:cubicBezTo>
                    <a:pt x="44" y="5"/>
                    <a:pt x="59" y="0"/>
                    <a:pt x="67" y="3"/>
                  </a:cubicBezTo>
                  <a:cubicBezTo>
                    <a:pt x="75" y="6"/>
                    <a:pt x="81" y="21"/>
                    <a:pt x="85" y="27"/>
                  </a:cubicBezTo>
                  <a:cubicBezTo>
                    <a:pt x="89" y="33"/>
                    <a:pt x="88" y="33"/>
                    <a:pt x="91" y="37"/>
                  </a:cubicBezTo>
                  <a:cubicBezTo>
                    <a:pt x="94" y="41"/>
                    <a:pt x="102" y="46"/>
                    <a:pt x="104" y="53"/>
                  </a:cubicBezTo>
                  <a:cubicBezTo>
                    <a:pt x="106" y="60"/>
                    <a:pt x="107" y="67"/>
                    <a:pt x="106" y="79"/>
                  </a:cubicBezTo>
                  <a:cubicBezTo>
                    <a:pt x="105" y="91"/>
                    <a:pt x="99" y="114"/>
                    <a:pt x="97" y="127"/>
                  </a:cubicBezTo>
                  <a:cubicBezTo>
                    <a:pt x="95" y="140"/>
                    <a:pt x="95" y="148"/>
                    <a:pt x="91" y="155"/>
                  </a:cubicBezTo>
                  <a:cubicBezTo>
                    <a:pt x="87" y="162"/>
                    <a:pt x="79" y="166"/>
                    <a:pt x="71" y="168"/>
                  </a:cubicBezTo>
                  <a:cubicBezTo>
                    <a:pt x="63" y="170"/>
                    <a:pt x="49" y="170"/>
                    <a:pt x="40" y="168"/>
                  </a:cubicBezTo>
                  <a:cubicBezTo>
                    <a:pt x="31" y="166"/>
                    <a:pt x="25" y="163"/>
                    <a:pt x="19" y="155"/>
                  </a:cubicBezTo>
                  <a:cubicBezTo>
                    <a:pt x="13" y="147"/>
                    <a:pt x="7" y="127"/>
                    <a:pt x="4" y="117"/>
                  </a:cubicBezTo>
                  <a:cubicBezTo>
                    <a:pt x="1" y="107"/>
                    <a:pt x="0" y="106"/>
                    <a:pt x="2" y="93"/>
                  </a:cubicBezTo>
                  <a:cubicBezTo>
                    <a:pt x="4" y="80"/>
                    <a:pt x="11" y="49"/>
                    <a:pt x="16" y="36"/>
                  </a:cubicBezTo>
                  <a:cubicBezTo>
                    <a:pt x="21" y="23"/>
                    <a:pt x="26" y="17"/>
                    <a:pt x="35" y="11"/>
                  </a:cubicBezTo>
                  <a:close/>
                </a:path>
              </a:pathLst>
            </a:custGeom>
            <a:solidFill>
              <a:srgbClr val="CC66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5" name="Freeform 67"/>
            <p:cNvSpPr>
              <a:spLocks/>
            </p:cNvSpPr>
            <p:nvPr/>
          </p:nvSpPr>
          <p:spPr bwMode="auto">
            <a:xfrm>
              <a:off x="1894" y="978"/>
              <a:ext cx="1345" cy="1397"/>
            </a:xfrm>
            <a:custGeom>
              <a:avLst/>
              <a:gdLst>
                <a:gd name="T0" fmla="*/ 1327 w 1345"/>
                <a:gd name="T1" fmla="*/ 356 h 1397"/>
                <a:gd name="T2" fmla="*/ 1327 w 1345"/>
                <a:gd name="T3" fmla="*/ 1259 h 1397"/>
                <a:gd name="T4" fmla="*/ 1293 w 1345"/>
                <a:gd name="T5" fmla="*/ 1182 h 1397"/>
                <a:gd name="T6" fmla="*/ 1245 w 1345"/>
                <a:gd name="T7" fmla="*/ 1148 h 1397"/>
                <a:gd name="T8" fmla="*/ 1192 w 1345"/>
                <a:gd name="T9" fmla="*/ 1148 h 1397"/>
                <a:gd name="T10" fmla="*/ 1144 w 1345"/>
                <a:gd name="T11" fmla="*/ 1129 h 1397"/>
                <a:gd name="T12" fmla="*/ 1087 w 1345"/>
                <a:gd name="T13" fmla="*/ 1024 h 1397"/>
                <a:gd name="T14" fmla="*/ 986 w 1345"/>
                <a:gd name="T15" fmla="*/ 836 h 1397"/>
                <a:gd name="T16" fmla="*/ 914 w 1345"/>
                <a:gd name="T17" fmla="*/ 788 h 1397"/>
                <a:gd name="T18" fmla="*/ 823 w 1345"/>
                <a:gd name="T19" fmla="*/ 769 h 1397"/>
                <a:gd name="T20" fmla="*/ 703 w 1345"/>
                <a:gd name="T21" fmla="*/ 793 h 1397"/>
                <a:gd name="T22" fmla="*/ 568 w 1345"/>
                <a:gd name="T23" fmla="*/ 942 h 1397"/>
                <a:gd name="T24" fmla="*/ 424 w 1345"/>
                <a:gd name="T25" fmla="*/ 947 h 1397"/>
                <a:gd name="T26" fmla="*/ 324 w 1345"/>
                <a:gd name="T27" fmla="*/ 932 h 1397"/>
                <a:gd name="T28" fmla="*/ 290 w 1345"/>
                <a:gd name="T29" fmla="*/ 942 h 1397"/>
                <a:gd name="T30" fmla="*/ 247 w 1345"/>
                <a:gd name="T31" fmla="*/ 966 h 1397"/>
                <a:gd name="T32" fmla="*/ 146 w 1345"/>
                <a:gd name="T33" fmla="*/ 1000 h 1397"/>
                <a:gd name="T34" fmla="*/ 88 w 1345"/>
                <a:gd name="T35" fmla="*/ 990 h 1397"/>
                <a:gd name="T36" fmla="*/ 55 w 1345"/>
                <a:gd name="T37" fmla="*/ 937 h 1397"/>
                <a:gd name="T38" fmla="*/ 60 w 1345"/>
                <a:gd name="T39" fmla="*/ 899 h 1397"/>
                <a:gd name="T40" fmla="*/ 16 w 1345"/>
                <a:gd name="T41" fmla="*/ 875 h 1397"/>
                <a:gd name="T42" fmla="*/ 2 w 1345"/>
                <a:gd name="T43" fmla="*/ 851 h 1397"/>
                <a:gd name="T44" fmla="*/ 31 w 1345"/>
                <a:gd name="T45" fmla="*/ 827 h 1397"/>
                <a:gd name="T46" fmla="*/ 60 w 1345"/>
                <a:gd name="T47" fmla="*/ 769 h 1397"/>
                <a:gd name="T48" fmla="*/ 64 w 1345"/>
                <a:gd name="T49" fmla="*/ 726 h 1397"/>
                <a:gd name="T50" fmla="*/ 146 w 1345"/>
                <a:gd name="T51" fmla="*/ 726 h 1397"/>
                <a:gd name="T52" fmla="*/ 204 w 1345"/>
                <a:gd name="T53" fmla="*/ 702 h 1397"/>
                <a:gd name="T54" fmla="*/ 300 w 1345"/>
                <a:gd name="T55" fmla="*/ 635 h 1397"/>
                <a:gd name="T56" fmla="*/ 343 w 1345"/>
                <a:gd name="T57" fmla="*/ 539 h 1397"/>
                <a:gd name="T58" fmla="*/ 338 w 1345"/>
                <a:gd name="T59" fmla="*/ 395 h 1397"/>
                <a:gd name="T60" fmla="*/ 338 w 1345"/>
                <a:gd name="T61" fmla="*/ 256 h 1397"/>
                <a:gd name="T62" fmla="*/ 338 w 1345"/>
                <a:gd name="T63" fmla="*/ 184 h 1397"/>
                <a:gd name="T64" fmla="*/ 376 w 1345"/>
                <a:gd name="T65" fmla="*/ 78 h 1397"/>
                <a:gd name="T66" fmla="*/ 434 w 1345"/>
                <a:gd name="T67" fmla="*/ 11 h 1397"/>
                <a:gd name="T68" fmla="*/ 520 w 1345"/>
                <a:gd name="T69" fmla="*/ 11 h 1397"/>
                <a:gd name="T70" fmla="*/ 592 w 1345"/>
                <a:gd name="T71" fmla="*/ 20 h 1397"/>
                <a:gd name="T72" fmla="*/ 568 w 1345"/>
                <a:gd name="T73" fmla="*/ 44 h 1397"/>
                <a:gd name="T74" fmla="*/ 573 w 1345"/>
                <a:gd name="T75" fmla="*/ 145 h 1397"/>
                <a:gd name="T76" fmla="*/ 679 w 1345"/>
                <a:gd name="T77" fmla="*/ 160 h 1397"/>
                <a:gd name="T78" fmla="*/ 727 w 1345"/>
                <a:gd name="T79" fmla="*/ 184 h 1397"/>
                <a:gd name="T80" fmla="*/ 751 w 1345"/>
                <a:gd name="T81" fmla="*/ 232 h 1397"/>
                <a:gd name="T82" fmla="*/ 818 w 1345"/>
                <a:gd name="T83" fmla="*/ 308 h 1397"/>
                <a:gd name="T84" fmla="*/ 1063 w 1345"/>
                <a:gd name="T85" fmla="*/ 332 h 1397"/>
                <a:gd name="T86" fmla="*/ 1216 w 1345"/>
                <a:gd name="T87" fmla="*/ 352 h 1397"/>
                <a:gd name="T88" fmla="*/ 1327 w 1345"/>
                <a:gd name="T89" fmla="*/ 356 h 139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345" h="1397">
                  <a:moveTo>
                    <a:pt x="1327" y="356"/>
                  </a:moveTo>
                  <a:cubicBezTo>
                    <a:pt x="1345" y="507"/>
                    <a:pt x="1333" y="1121"/>
                    <a:pt x="1327" y="1259"/>
                  </a:cubicBezTo>
                  <a:cubicBezTo>
                    <a:pt x="1321" y="1397"/>
                    <a:pt x="1307" y="1201"/>
                    <a:pt x="1293" y="1182"/>
                  </a:cubicBezTo>
                  <a:cubicBezTo>
                    <a:pt x="1279" y="1163"/>
                    <a:pt x="1262" y="1154"/>
                    <a:pt x="1245" y="1148"/>
                  </a:cubicBezTo>
                  <a:cubicBezTo>
                    <a:pt x="1228" y="1142"/>
                    <a:pt x="1209" y="1151"/>
                    <a:pt x="1192" y="1148"/>
                  </a:cubicBezTo>
                  <a:cubicBezTo>
                    <a:pt x="1175" y="1145"/>
                    <a:pt x="1162" y="1150"/>
                    <a:pt x="1144" y="1129"/>
                  </a:cubicBezTo>
                  <a:cubicBezTo>
                    <a:pt x="1126" y="1108"/>
                    <a:pt x="1113" y="1073"/>
                    <a:pt x="1087" y="1024"/>
                  </a:cubicBezTo>
                  <a:cubicBezTo>
                    <a:pt x="1061" y="975"/>
                    <a:pt x="1015" y="875"/>
                    <a:pt x="986" y="836"/>
                  </a:cubicBezTo>
                  <a:cubicBezTo>
                    <a:pt x="957" y="797"/>
                    <a:pt x="941" y="799"/>
                    <a:pt x="914" y="788"/>
                  </a:cubicBezTo>
                  <a:cubicBezTo>
                    <a:pt x="887" y="777"/>
                    <a:pt x="858" y="768"/>
                    <a:pt x="823" y="769"/>
                  </a:cubicBezTo>
                  <a:cubicBezTo>
                    <a:pt x="788" y="770"/>
                    <a:pt x="746" y="764"/>
                    <a:pt x="703" y="793"/>
                  </a:cubicBezTo>
                  <a:cubicBezTo>
                    <a:pt x="660" y="822"/>
                    <a:pt x="614" y="916"/>
                    <a:pt x="568" y="942"/>
                  </a:cubicBezTo>
                  <a:cubicBezTo>
                    <a:pt x="522" y="968"/>
                    <a:pt x="465" y="949"/>
                    <a:pt x="424" y="947"/>
                  </a:cubicBezTo>
                  <a:cubicBezTo>
                    <a:pt x="383" y="945"/>
                    <a:pt x="346" y="933"/>
                    <a:pt x="324" y="932"/>
                  </a:cubicBezTo>
                  <a:cubicBezTo>
                    <a:pt x="302" y="931"/>
                    <a:pt x="303" y="936"/>
                    <a:pt x="290" y="942"/>
                  </a:cubicBezTo>
                  <a:cubicBezTo>
                    <a:pt x="277" y="948"/>
                    <a:pt x="271" y="956"/>
                    <a:pt x="247" y="966"/>
                  </a:cubicBezTo>
                  <a:cubicBezTo>
                    <a:pt x="223" y="976"/>
                    <a:pt x="172" y="996"/>
                    <a:pt x="146" y="1000"/>
                  </a:cubicBezTo>
                  <a:cubicBezTo>
                    <a:pt x="120" y="1004"/>
                    <a:pt x="103" y="1000"/>
                    <a:pt x="88" y="990"/>
                  </a:cubicBezTo>
                  <a:cubicBezTo>
                    <a:pt x="73" y="980"/>
                    <a:pt x="60" y="952"/>
                    <a:pt x="55" y="937"/>
                  </a:cubicBezTo>
                  <a:cubicBezTo>
                    <a:pt x="50" y="922"/>
                    <a:pt x="66" y="909"/>
                    <a:pt x="60" y="899"/>
                  </a:cubicBezTo>
                  <a:cubicBezTo>
                    <a:pt x="54" y="889"/>
                    <a:pt x="26" y="883"/>
                    <a:pt x="16" y="875"/>
                  </a:cubicBezTo>
                  <a:cubicBezTo>
                    <a:pt x="6" y="867"/>
                    <a:pt x="0" y="859"/>
                    <a:pt x="2" y="851"/>
                  </a:cubicBezTo>
                  <a:cubicBezTo>
                    <a:pt x="4" y="843"/>
                    <a:pt x="21" y="841"/>
                    <a:pt x="31" y="827"/>
                  </a:cubicBezTo>
                  <a:cubicBezTo>
                    <a:pt x="41" y="813"/>
                    <a:pt x="55" y="786"/>
                    <a:pt x="60" y="769"/>
                  </a:cubicBezTo>
                  <a:cubicBezTo>
                    <a:pt x="65" y="752"/>
                    <a:pt x="50" y="733"/>
                    <a:pt x="64" y="726"/>
                  </a:cubicBezTo>
                  <a:cubicBezTo>
                    <a:pt x="78" y="719"/>
                    <a:pt x="123" y="730"/>
                    <a:pt x="146" y="726"/>
                  </a:cubicBezTo>
                  <a:cubicBezTo>
                    <a:pt x="169" y="722"/>
                    <a:pt x="178" y="717"/>
                    <a:pt x="204" y="702"/>
                  </a:cubicBezTo>
                  <a:cubicBezTo>
                    <a:pt x="230" y="687"/>
                    <a:pt x="277" y="662"/>
                    <a:pt x="300" y="635"/>
                  </a:cubicBezTo>
                  <a:cubicBezTo>
                    <a:pt x="323" y="608"/>
                    <a:pt x="337" y="579"/>
                    <a:pt x="343" y="539"/>
                  </a:cubicBezTo>
                  <a:cubicBezTo>
                    <a:pt x="349" y="499"/>
                    <a:pt x="339" y="442"/>
                    <a:pt x="338" y="395"/>
                  </a:cubicBezTo>
                  <a:cubicBezTo>
                    <a:pt x="337" y="348"/>
                    <a:pt x="338" y="291"/>
                    <a:pt x="338" y="256"/>
                  </a:cubicBezTo>
                  <a:cubicBezTo>
                    <a:pt x="338" y="221"/>
                    <a:pt x="332" y="214"/>
                    <a:pt x="338" y="184"/>
                  </a:cubicBezTo>
                  <a:cubicBezTo>
                    <a:pt x="344" y="154"/>
                    <a:pt x="360" y="107"/>
                    <a:pt x="376" y="78"/>
                  </a:cubicBezTo>
                  <a:cubicBezTo>
                    <a:pt x="392" y="49"/>
                    <a:pt x="410" y="22"/>
                    <a:pt x="434" y="11"/>
                  </a:cubicBezTo>
                  <a:cubicBezTo>
                    <a:pt x="458" y="0"/>
                    <a:pt x="494" y="10"/>
                    <a:pt x="520" y="11"/>
                  </a:cubicBezTo>
                  <a:cubicBezTo>
                    <a:pt x="546" y="12"/>
                    <a:pt x="584" y="15"/>
                    <a:pt x="592" y="20"/>
                  </a:cubicBezTo>
                  <a:cubicBezTo>
                    <a:pt x="600" y="25"/>
                    <a:pt x="571" y="23"/>
                    <a:pt x="568" y="44"/>
                  </a:cubicBezTo>
                  <a:cubicBezTo>
                    <a:pt x="565" y="65"/>
                    <a:pt x="555" y="126"/>
                    <a:pt x="573" y="145"/>
                  </a:cubicBezTo>
                  <a:cubicBezTo>
                    <a:pt x="591" y="164"/>
                    <a:pt x="653" y="154"/>
                    <a:pt x="679" y="160"/>
                  </a:cubicBezTo>
                  <a:cubicBezTo>
                    <a:pt x="705" y="166"/>
                    <a:pt x="715" y="172"/>
                    <a:pt x="727" y="184"/>
                  </a:cubicBezTo>
                  <a:cubicBezTo>
                    <a:pt x="739" y="196"/>
                    <a:pt x="736" y="211"/>
                    <a:pt x="751" y="232"/>
                  </a:cubicBezTo>
                  <a:cubicBezTo>
                    <a:pt x="766" y="253"/>
                    <a:pt x="766" y="291"/>
                    <a:pt x="818" y="308"/>
                  </a:cubicBezTo>
                  <a:cubicBezTo>
                    <a:pt x="870" y="325"/>
                    <a:pt x="997" y="325"/>
                    <a:pt x="1063" y="332"/>
                  </a:cubicBezTo>
                  <a:cubicBezTo>
                    <a:pt x="1129" y="339"/>
                    <a:pt x="1171" y="346"/>
                    <a:pt x="1216" y="352"/>
                  </a:cubicBezTo>
                  <a:cubicBezTo>
                    <a:pt x="1261" y="358"/>
                    <a:pt x="1309" y="205"/>
                    <a:pt x="1327" y="356"/>
                  </a:cubicBezTo>
                  <a:close/>
                </a:path>
              </a:pathLst>
            </a:custGeom>
            <a:solidFill>
              <a:srgbClr val="F8E8A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6" name="Freeform 68"/>
            <p:cNvSpPr>
              <a:spLocks/>
            </p:cNvSpPr>
            <p:nvPr/>
          </p:nvSpPr>
          <p:spPr bwMode="auto">
            <a:xfrm>
              <a:off x="2202" y="1369"/>
              <a:ext cx="434" cy="564"/>
            </a:xfrm>
            <a:custGeom>
              <a:avLst/>
              <a:gdLst>
                <a:gd name="T0" fmla="*/ 387 w 434"/>
                <a:gd name="T1" fmla="*/ 0 h 564"/>
                <a:gd name="T2" fmla="*/ 414 w 434"/>
                <a:gd name="T3" fmla="*/ 122 h 564"/>
                <a:gd name="T4" fmla="*/ 427 w 434"/>
                <a:gd name="T5" fmla="*/ 257 h 564"/>
                <a:gd name="T6" fmla="*/ 373 w 434"/>
                <a:gd name="T7" fmla="*/ 427 h 564"/>
                <a:gd name="T8" fmla="*/ 258 w 434"/>
                <a:gd name="T9" fmla="*/ 542 h 564"/>
                <a:gd name="T10" fmla="*/ 102 w 434"/>
                <a:gd name="T11" fmla="*/ 562 h 564"/>
                <a:gd name="T12" fmla="*/ 0 w 434"/>
                <a:gd name="T13" fmla="*/ 549 h 56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34" h="564">
                  <a:moveTo>
                    <a:pt x="387" y="0"/>
                  </a:moveTo>
                  <a:cubicBezTo>
                    <a:pt x="397" y="39"/>
                    <a:pt x="407" y="79"/>
                    <a:pt x="414" y="122"/>
                  </a:cubicBezTo>
                  <a:cubicBezTo>
                    <a:pt x="421" y="165"/>
                    <a:pt x="434" y="206"/>
                    <a:pt x="427" y="257"/>
                  </a:cubicBezTo>
                  <a:cubicBezTo>
                    <a:pt x="420" y="308"/>
                    <a:pt x="401" y="379"/>
                    <a:pt x="373" y="427"/>
                  </a:cubicBezTo>
                  <a:cubicBezTo>
                    <a:pt x="345" y="475"/>
                    <a:pt x="303" y="520"/>
                    <a:pt x="258" y="542"/>
                  </a:cubicBezTo>
                  <a:cubicBezTo>
                    <a:pt x="213" y="564"/>
                    <a:pt x="145" y="561"/>
                    <a:pt x="102" y="562"/>
                  </a:cubicBezTo>
                  <a:cubicBezTo>
                    <a:pt x="59" y="563"/>
                    <a:pt x="29" y="556"/>
                    <a:pt x="0" y="54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7" name="Freeform 69"/>
            <p:cNvSpPr>
              <a:spLocks/>
            </p:cNvSpPr>
            <p:nvPr/>
          </p:nvSpPr>
          <p:spPr bwMode="auto">
            <a:xfrm>
              <a:off x="1846" y="1654"/>
              <a:ext cx="111" cy="231"/>
            </a:xfrm>
            <a:custGeom>
              <a:avLst/>
              <a:gdLst>
                <a:gd name="T0" fmla="*/ 106 w 111"/>
                <a:gd name="T1" fmla="*/ 231 h 231"/>
                <a:gd name="T2" fmla="*/ 46 w 111"/>
                <a:gd name="T3" fmla="*/ 188 h 231"/>
                <a:gd name="T4" fmla="*/ 6 w 111"/>
                <a:gd name="T5" fmla="*/ 123 h 231"/>
                <a:gd name="T6" fmla="*/ 12 w 111"/>
                <a:gd name="T7" fmla="*/ 56 h 231"/>
                <a:gd name="T8" fmla="*/ 31 w 111"/>
                <a:gd name="T9" fmla="*/ 13 h 231"/>
                <a:gd name="T10" fmla="*/ 78 w 111"/>
                <a:gd name="T11" fmla="*/ 2 h 231"/>
                <a:gd name="T12" fmla="*/ 93 w 111"/>
                <a:gd name="T13" fmla="*/ 26 h 231"/>
                <a:gd name="T14" fmla="*/ 111 w 111"/>
                <a:gd name="T15" fmla="*/ 70 h 231"/>
                <a:gd name="T16" fmla="*/ 96 w 111"/>
                <a:gd name="T17" fmla="*/ 141 h 231"/>
                <a:gd name="T18" fmla="*/ 74 w 111"/>
                <a:gd name="T19" fmla="*/ 162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1" h="231">
                  <a:moveTo>
                    <a:pt x="106" y="231"/>
                  </a:moveTo>
                  <a:cubicBezTo>
                    <a:pt x="84" y="218"/>
                    <a:pt x="63" y="206"/>
                    <a:pt x="46" y="188"/>
                  </a:cubicBezTo>
                  <a:cubicBezTo>
                    <a:pt x="29" y="170"/>
                    <a:pt x="12" y="145"/>
                    <a:pt x="6" y="123"/>
                  </a:cubicBezTo>
                  <a:cubicBezTo>
                    <a:pt x="0" y="101"/>
                    <a:pt x="8" y="74"/>
                    <a:pt x="12" y="56"/>
                  </a:cubicBezTo>
                  <a:cubicBezTo>
                    <a:pt x="16" y="38"/>
                    <a:pt x="20" y="22"/>
                    <a:pt x="31" y="13"/>
                  </a:cubicBezTo>
                  <a:cubicBezTo>
                    <a:pt x="42" y="4"/>
                    <a:pt x="68" y="0"/>
                    <a:pt x="78" y="2"/>
                  </a:cubicBezTo>
                  <a:cubicBezTo>
                    <a:pt x="88" y="4"/>
                    <a:pt x="88" y="15"/>
                    <a:pt x="93" y="26"/>
                  </a:cubicBezTo>
                  <a:cubicBezTo>
                    <a:pt x="98" y="37"/>
                    <a:pt x="111" y="51"/>
                    <a:pt x="111" y="70"/>
                  </a:cubicBezTo>
                  <a:cubicBezTo>
                    <a:pt x="111" y="89"/>
                    <a:pt x="102" y="126"/>
                    <a:pt x="96" y="141"/>
                  </a:cubicBezTo>
                  <a:cubicBezTo>
                    <a:pt x="90" y="156"/>
                    <a:pt x="82" y="159"/>
                    <a:pt x="74" y="162"/>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8" name="Oval 70"/>
            <p:cNvSpPr>
              <a:spLocks noChangeArrowheads="1"/>
            </p:cNvSpPr>
            <p:nvPr/>
          </p:nvSpPr>
          <p:spPr bwMode="auto">
            <a:xfrm>
              <a:off x="1872" y="1713"/>
              <a:ext cx="27" cy="4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39" name="Oval 71"/>
            <p:cNvSpPr>
              <a:spLocks noChangeArrowheads="1"/>
            </p:cNvSpPr>
            <p:nvPr/>
          </p:nvSpPr>
          <p:spPr bwMode="auto">
            <a:xfrm>
              <a:off x="1908" y="1726"/>
              <a:ext cx="27" cy="4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40" name="Freeform 72"/>
            <p:cNvSpPr>
              <a:spLocks/>
            </p:cNvSpPr>
            <p:nvPr/>
          </p:nvSpPr>
          <p:spPr bwMode="auto">
            <a:xfrm>
              <a:off x="1956" y="1438"/>
              <a:ext cx="290" cy="270"/>
            </a:xfrm>
            <a:custGeom>
              <a:avLst/>
              <a:gdLst>
                <a:gd name="T0" fmla="*/ 0 w 290"/>
                <a:gd name="T1" fmla="*/ 261 h 270"/>
                <a:gd name="T2" fmla="*/ 72 w 290"/>
                <a:gd name="T3" fmla="*/ 267 h 270"/>
                <a:gd name="T4" fmla="*/ 136 w 290"/>
                <a:gd name="T5" fmla="*/ 246 h 270"/>
                <a:gd name="T6" fmla="*/ 227 w 290"/>
                <a:gd name="T7" fmla="*/ 181 h 270"/>
                <a:gd name="T8" fmla="*/ 281 w 290"/>
                <a:gd name="T9" fmla="*/ 62 h 270"/>
                <a:gd name="T10" fmla="*/ 283 w 290"/>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0" h="270">
                  <a:moveTo>
                    <a:pt x="0" y="261"/>
                  </a:moveTo>
                  <a:cubicBezTo>
                    <a:pt x="24" y="265"/>
                    <a:pt x="49" y="270"/>
                    <a:pt x="72" y="267"/>
                  </a:cubicBezTo>
                  <a:cubicBezTo>
                    <a:pt x="95" y="264"/>
                    <a:pt x="110" y="260"/>
                    <a:pt x="136" y="246"/>
                  </a:cubicBezTo>
                  <a:cubicBezTo>
                    <a:pt x="162" y="232"/>
                    <a:pt x="203" y="212"/>
                    <a:pt x="227" y="181"/>
                  </a:cubicBezTo>
                  <a:cubicBezTo>
                    <a:pt x="251" y="150"/>
                    <a:pt x="272" y="92"/>
                    <a:pt x="281" y="62"/>
                  </a:cubicBezTo>
                  <a:cubicBezTo>
                    <a:pt x="290" y="32"/>
                    <a:pt x="286" y="16"/>
                    <a:pt x="283"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1" name="Oval 73"/>
            <p:cNvSpPr>
              <a:spLocks noChangeArrowheads="1"/>
            </p:cNvSpPr>
            <p:nvPr/>
          </p:nvSpPr>
          <p:spPr bwMode="auto">
            <a:xfrm rot="-3040129">
              <a:off x="2274" y="1423"/>
              <a:ext cx="56" cy="9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42" name="Oval 74"/>
            <p:cNvSpPr>
              <a:spLocks noChangeArrowheads="1"/>
            </p:cNvSpPr>
            <p:nvPr/>
          </p:nvSpPr>
          <p:spPr bwMode="auto">
            <a:xfrm>
              <a:off x="2280" y="1439"/>
              <a:ext cx="27" cy="4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43" name="Freeform 75"/>
            <p:cNvSpPr>
              <a:spLocks/>
            </p:cNvSpPr>
            <p:nvPr/>
          </p:nvSpPr>
          <p:spPr bwMode="auto">
            <a:xfrm>
              <a:off x="2238" y="1471"/>
              <a:ext cx="122" cy="67"/>
            </a:xfrm>
            <a:custGeom>
              <a:avLst/>
              <a:gdLst>
                <a:gd name="T0" fmla="*/ 0 w 122"/>
                <a:gd name="T1" fmla="*/ 0 h 67"/>
                <a:gd name="T2" fmla="*/ 25 w 122"/>
                <a:gd name="T3" fmla="*/ 41 h 67"/>
                <a:gd name="T4" fmla="*/ 71 w 122"/>
                <a:gd name="T5" fmla="*/ 67 h 67"/>
                <a:gd name="T6" fmla="*/ 122 w 122"/>
                <a:gd name="T7" fmla="*/ 40 h 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2" h="67">
                  <a:moveTo>
                    <a:pt x="0" y="0"/>
                  </a:moveTo>
                  <a:cubicBezTo>
                    <a:pt x="6" y="15"/>
                    <a:pt x="13" y="30"/>
                    <a:pt x="25" y="41"/>
                  </a:cubicBezTo>
                  <a:cubicBezTo>
                    <a:pt x="37" y="52"/>
                    <a:pt x="55" y="67"/>
                    <a:pt x="71" y="67"/>
                  </a:cubicBezTo>
                  <a:cubicBezTo>
                    <a:pt x="87" y="67"/>
                    <a:pt x="104" y="53"/>
                    <a:pt x="122" y="4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4" name="Freeform 76"/>
            <p:cNvSpPr>
              <a:spLocks/>
            </p:cNvSpPr>
            <p:nvPr/>
          </p:nvSpPr>
          <p:spPr bwMode="auto">
            <a:xfrm>
              <a:off x="2275" y="1548"/>
              <a:ext cx="102" cy="44"/>
            </a:xfrm>
            <a:custGeom>
              <a:avLst/>
              <a:gdLst>
                <a:gd name="T0" fmla="*/ 0 w 102"/>
                <a:gd name="T1" fmla="*/ 25 h 44"/>
                <a:gd name="T2" fmla="*/ 37 w 102"/>
                <a:gd name="T3" fmla="*/ 40 h 44"/>
                <a:gd name="T4" fmla="*/ 102 w 102"/>
                <a:gd name="T5" fmla="*/ 0 h 44"/>
                <a:gd name="T6" fmla="*/ 0 60000 65536"/>
                <a:gd name="T7" fmla="*/ 0 60000 65536"/>
                <a:gd name="T8" fmla="*/ 0 60000 65536"/>
              </a:gdLst>
              <a:ahLst/>
              <a:cxnLst>
                <a:cxn ang="T6">
                  <a:pos x="T0" y="T1"/>
                </a:cxn>
                <a:cxn ang="T7">
                  <a:pos x="T2" y="T3"/>
                </a:cxn>
                <a:cxn ang="T8">
                  <a:pos x="T4" y="T5"/>
                </a:cxn>
              </a:cxnLst>
              <a:rect l="0" t="0" r="r" b="b"/>
              <a:pathLst>
                <a:path w="102" h="44">
                  <a:moveTo>
                    <a:pt x="0" y="25"/>
                  </a:moveTo>
                  <a:cubicBezTo>
                    <a:pt x="10" y="34"/>
                    <a:pt x="20" y="44"/>
                    <a:pt x="37" y="40"/>
                  </a:cubicBezTo>
                  <a:cubicBezTo>
                    <a:pt x="54" y="36"/>
                    <a:pt x="78" y="18"/>
                    <a:pt x="102"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5" name="Freeform 77"/>
            <p:cNvSpPr>
              <a:spLocks/>
            </p:cNvSpPr>
            <p:nvPr/>
          </p:nvSpPr>
          <p:spPr bwMode="auto">
            <a:xfrm>
              <a:off x="2221" y="1628"/>
              <a:ext cx="35" cy="57"/>
            </a:xfrm>
            <a:custGeom>
              <a:avLst/>
              <a:gdLst>
                <a:gd name="T0" fmla="*/ 35 w 35"/>
                <a:gd name="T1" fmla="*/ 0 h 57"/>
                <a:gd name="T2" fmla="*/ 13 w 35"/>
                <a:gd name="T3" fmla="*/ 21 h 57"/>
                <a:gd name="T4" fmla="*/ 3 w 35"/>
                <a:gd name="T5" fmla="*/ 46 h 57"/>
                <a:gd name="T6" fmla="*/ 0 w 35"/>
                <a:gd name="T7" fmla="*/ 57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57">
                  <a:moveTo>
                    <a:pt x="35" y="0"/>
                  </a:moveTo>
                  <a:cubicBezTo>
                    <a:pt x="26" y="6"/>
                    <a:pt x="18" y="13"/>
                    <a:pt x="13" y="21"/>
                  </a:cubicBezTo>
                  <a:cubicBezTo>
                    <a:pt x="8" y="29"/>
                    <a:pt x="5" y="40"/>
                    <a:pt x="3" y="46"/>
                  </a:cubicBezTo>
                  <a:cubicBezTo>
                    <a:pt x="1" y="52"/>
                    <a:pt x="0" y="54"/>
                    <a:pt x="0" y="57"/>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6" name="Freeform 78"/>
            <p:cNvSpPr>
              <a:spLocks/>
            </p:cNvSpPr>
            <p:nvPr/>
          </p:nvSpPr>
          <p:spPr bwMode="auto">
            <a:xfrm>
              <a:off x="2229" y="1656"/>
              <a:ext cx="50" cy="77"/>
            </a:xfrm>
            <a:custGeom>
              <a:avLst/>
              <a:gdLst>
                <a:gd name="T0" fmla="*/ 50 w 50"/>
                <a:gd name="T1" fmla="*/ 0 h 77"/>
                <a:gd name="T2" fmla="*/ 33 w 50"/>
                <a:gd name="T3" fmla="*/ 17 h 77"/>
                <a:gd name="T4" fmla="*/ 5 w 50"/>
                <a:gd name="T5" fmla="*/ 58 h 77"/>
                <a:gd name="T6" fmla="*/ 4 w 50"/>
                <a:gd name="T7" fmla="*/ 77 h 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77">
                  <a:moveTo>
                    <a:pt x="50" y="0"/>
                  </a:moveTo>
                  <a:cubicBezTo>
                    <a:pt x="45" y="3"/>
                    <a:pt x="40" y="7"/>
                    <a:pt x="33" y="17"/>
                  </a:cubicBezTo>
                  <a:cubicBezTo>
                    <a:pt x="26" y="27"/>
                    <a:pt x="10" y="48"/>
                    <a:pt x="5" y="58"/>
                  </a:cubicBezTo>
                  <a:cubicBezTo>
                    <a:pt x="0" y="68"/>
                    <a:pt x="4" y="74"/>
                    <a:pt x="4" y="77"/>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7" name="Freeform 79"/>
            <p:cNvSpPr>
              <a:spLocks/>
            </p:cNvSpPr>
            <p:nvPr/>
          </p:nvSpPr>
          <p:spPr bwMode="auto">
            <a:xfrm>
              <a:off x="2246" y="1718"/>
              <a:ext cx="27" cy="68"/>
            </a:xfrm>
            <a:custGeom>
              <a:avLst/>
              <a:gdLst>
                <a:gd name="T0" fmla="*/ 23 w 27"/>
                <a:gd name="T1" fmla="*/ 0 h 68"/>
                <a:gd name="T2" fmla="*/ 2 w 27"/>
                <a:gd name="T3" fmla="*/ 38 h 68"/>
                <a:gd name="T4" fmla="*/ 14 w 27"/>
                <a:gd name="T5" fmla="*/ 56 h 68"/>
                <a:gd name="T6" fmla="*/ 27 w 27"/>
                <a:gd name="T7" fmla="*/ 68 h 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 h="68">
                  <a:moveTo>
                    <a:pt x="23" y="0"/>
                  </a:moveTo>
                  <a:cubicBezTo>
                    <a:pt x="13" y="14"/>
                    <a:pt x="4" y="29"/>
                    <a:pt x="2" y="38"/>
                  </a:cubicBezTo>
                  <a:cubicBezTo>
                    <a:pt x="0" y="47"/>
                    <a:pt x="10" y="51"/>
                    <a:pt x="14" y="56"/>
                  </a:cubicBezTo>
                  <a:cubicBezTo>
                    <a:pt x="18" y="61"/>
                    <a:pt x="22" y="64"/>
                    <a:pt x="27" y="68"/>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8" name="Freeform 80"/>
            <p:cNvSpPr>
              <a:spLocks/>
            </p:cNvSpPr>
            <p:nvPr/>
          </p:nvSpPr>
          <p:spPr bwMode="auto">
            <a:xfrm>
              <a:off x="2062" y="1215"/>
              <a:ext cx="178" cy="199"/>
            </a:xfrm>
            <a:custGeom>
              <a:avLst/>
              <a:gdLst>
                <a:gd name="T0" fmla="*/ 178 w 178"/>
                <a:gd name="T1" fmla="*/ 188 h 199"/>
                <a:gd name="T2" fmla="*/ 141 w 178"/>
                <a:gd name="T3" fmla="*/ 199 h 199"/>
                <a:gd name="T4" fmla="*/ 80 w 178"/>
                <a:gd name="T5" fmla="*/ 185 h 199"/>
                <a:gd name="T6" fmla="*/ 20 w 178"/>
                <a:gd name="T7" fmla="*/ 118 h 199"/>
                <a:gd name="T8" fmla="*/ 1 w 178"/>
                <a:gd name="T9" fmla="*/ 65 h 199"/>
                <a:gd name="T10" fmla="*/ 16 w 178"/>
                <a:gd name="T11" fmla="*/ 17 h 199"/>
                <a:gd name="T12" fmla="*/ 72 w 178"/>
                <a:gd name="T13" fmla="*/ 2 h 199"/>
                <a:gd name="T14" fmla="*/ 162 w 178"/>
                <a:gd name="T15" fmla="*/ 31 h 1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8" h="199">
                  <a:moveTo>
                    <a:pt x="178" y="188"/>
                  </a:moveTo>
                  <a:cubicBezTo>
                    <a:pt x="167" y="193"/>
                    <a:pt x="157" y="199"/>
                    <a:pt x="141" y="199"/>
                  </a:cubicBezTo>
                  <a:cubicBezTo>
                    <a:pt x="125" y="199"/>
                    <a:pt x="100" y="198"/>
                    <a:pt x="80" y="185"/>
                  </a:cubicBezTo>
                  <a:cubicBezTo>
                    <a:pt x="60" y="172"/>
                    <a:pt x="33" y="138"/>
                    <a:pt x="20" y="118"/>
                  </a:cubicBezTo>
                  <a:cubicBezTo>
                    <a:pt x="7" y="98"/>
                    <a:pt x="2" y="82"/>
                    <a:pt x="1" y="65"/>
                  </a:cubicBezTo>
                  <a:cubicBezTo>
                    <a:pt x="0" y="48"/>
                    <a:pt x="4" y="27"/>
                    <a:pt x="16" y="17"/>
                  </a:cubicBezTo>
                  <a:cubicBezTo>
                    <a:pt x="28" y="7"/>
                    <a:pt x="48" y="0"/>
                    <a:pt x="72" y="2"/>
                  </a:cubicBezTo>
                  <a:cubicBezTo>
                    <a:pt x="96" y="4"/>
                    <a:pt x="129" y="17"/>
                    <a:pt x="162" y="31"/>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9" name="Freeform 81"/>
            <p:cNvSpPr>
              <a:spLocks/>
            </p:cNvSpPr>
            <p:nvPr/>
          </p:nvSpPr>
          <p:spPr bwMode="auto">
            <a:xfrm>
              <a:off x="2219" y="1394"/>
              <a:ext cx="47" cy="44"/>
            </a:xfrm>
            <a:custGeom>
              <a:avLst/>
              <a:gdLst>
                <a:gd name="T0" fmla="*/ 47 w 47"/>
                <a:gd name="T1" fmla="*/ 0 h 44"/>
                <a:gd name="T2" fmla="*/ 27 w 47"/>
                <a:gd name="T3" fmla="*/ 34 h 44"/>
                <a:gd name="T4" fmla="*/ 0 w 47"/>
                <a:gd name="T5" fmla="*/ 44 h 44"/>
                <a:gd name="T6" fmla="*/ 0 60000 65536"/>
                <a:gd name="T7" fmla="*/ 0 60000 65536"/>
                <a:gd name="T8" fmla="*/ 0 60000 65536"/>
              </a:gdLst>
              <a:ahLst/>
              <a:cxnLst>
                <a:cxn ang="T6">
                  <a:pos x="T0" y="T1"/>
                </a:cxn>
                <a:cxn ang="T7">
                  <a:pos x="T2" y="T3"/>
                </a:cxn>
                <a:cxn ang="T8">
                  <a:pos x="T4" y="T5"/>
                </a:cxn>
              </a:cxnLst>
              <a:rect l="0" t="0" r="r" b="b"/>
              <a:pathLst>
                <a:path w="47" h="44">
                  <a:moveTo>
                    <a:pt x="47" y="0"/>
                  </a:moveTo>
                  <a:cubicBezTo>
                    <a:pt x="41" y="13"/>
                    <a:pt x="35" y="27"/>
                    <a:pt x="27" y="34"/>
                  </a:cubicBezTo>
                  <a:cubicBezTo>
                    <a:pt x="19" y="41"/>
                    <a:pt x="4" y="42"/>
                    <a:pt x="0" y="4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0" name="Freeform 82"/>
            <p:cNvSpPr>
              <a:spLocks/>
            </p:cNvSpPr>
            <p:nvPr/>
          </p:nvSpPr>
          <p:spPr bwMode="auto">
            <a:xfrm>
              <a:off x="2260" y="1402"/>
              <a:ext cx="27" cy="43"/>
            </a:xfrm>
            <a:custGeom>
              <a:avLst/>
              <a:gdLst>
                <a:gd name="T0" fmla="*/ 27 w 27"/>
                <a:gd name="T1" fmla="*/ 0 h 43"/>
                <a:gd name="T2" fmla="*/ 22 w 27"/>
                <a:gd name="T3" fmla="*/ 27 h 43"/>
                <a:gd name="T4" fmla="*/ 0 w 27"/>
                <a:gd name="T5" fmla="*/ 43 h 43"/>
                <a:gd name="T6" fmla="*/ 0 60000 65536"/>
                <a:gd name="T7" fmla="*/ 0 60000 65536"/>
                <a:gd name="T8" fmla="*/ 0 60000 65536"/>
              </a:gdLst>
              <a:ahLst/>
              <a:cxnLst>
                <a:cxn ang="T6">
                  <a:pos x="T0" y="T1"/>
                </a:cxn>
                <a:cxn ang="T7">
                  <a:pos x="T2" y="T3"/>
                </a:cxn>
                <a:cxn ang="T8">
                  <a:pos x="T4" y="T5"/>
                </a:cxn>
              </a:cxnLst>
              <a:rect l="0" t="0" r="r" b="b"/>
              <a:pathLst>
                <a:path w="27" h="43">
                  <a:moveTo>
                    <a:pt x="27" y="0"/>
                  </a:moveTo>
                  <a:cubicBezTo>
                    <a:pt x="26" y="10"/>
                    <a:pt x="26" y="20"/>
                    <a:pt x="22" y="27"/>
                  </a:cubicBezTo>
                  <a:cubicBezTo>
                    <a:pt x="18" y="34"/>
                    <a:pt x="9" y="38"/>
                    <a:pt x="0" y="4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1" name="Freeform 83"/>
            <p:cNvSpPr>
              <a:spLocks/>
            </p:cNvSpPr>
            <p:nvPr/>
          </p:nvSpPr>
          <p:spPr bwMode="auto">
            <a:xfrm>
              <a:off x="2314" y="1409"/>
              <a:ext cx="1" cy="41"/>
            </a:xfrm>
            <a:custGeom>
              <a:avLst/>
              <a:gdLst>
                <a:gd name="T0" fmla="*/ 0 w 1"/>
                <a:gd name="T1" fmla="*/ 0 h 41"/>
                <a:gd name="T2" fmla="*/ 1 w 1"/>
                <a:gd name="T3" fmla="*/ 41 h 41"/>
                <a:gd name="T4" fmla="*/ 0 60000 65536"/>
                <a:gd name="T5" fmla="*/ 0 60000 65536"/>
              </a:gdLst>
              <a:ahLst/>
              <a:cxnLst>
                <a:cxn ang="T4">
                  <a:pos x="T0" y="T1"/>
                </a:cxn>
                <a:cxn ang="T5">
                  <a:pos x="T2" y="T3"/>
                </a:cxn>
              </a:cxnLst>
              <a:rect l="0" t="0" r="r" b="b"/>
              <a:pathLst>
                <a:path w="1" h="41">
                  <a:moveTo>
                    <a:pt x="0" y="0"/>
                  </a:moveTo>
                  <a:cubicBezTo>
                    <a:pt x="0" y="17"/>
                    <a:pt x="1" y="34"/>
                    <a:pt x="1" y="41"/>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2" name="Freeform 84"/>
            <p:cNvSpPr>
              <a:spLocks/>
            </p:cNvSpPr>
            <p:nvPr/>
          </p:nvSpPr>
          <p:spPr bwMode="auto">
            <a:xfrm>
              <a:off x="2331" y="1418"/>
              <a:ext cx="19" cy="40"/>
            </a:xfrm>
            <a:custGeom>
              <a:avLst/>
              <a:gdLst>
                <a:gd name="T0" fmla="*/ 8 w 19"/>
                <a:gd name="T1" fmla="*/ 0 h 40"/>
                <a:gd name="T2" fmla="*/ 2 w 19"/>
                <a:gd name="T3" fmla="*/ 23 h 40"/>
                <a:gd name="T4" fmla="*/ 19 w 19"/>
                <a:gd name="T5" fmla="*/ 40 h 40"/>
                <a:gd name="T6" fmla="*/ 0 60000 65536"/>
                <a:gd name="T7" fmla="*/ 0 60000 65536"/>
                <a:gd name="T8" fmla="*/ 0 60000 65536"/>
              </a:gdLst>
              <a:ahLst/>
              <a:cxnLst>
                <a:cxn ang="T6">
                  <a:pos x="T0" y="T1"/>
                </a:cxn>
                <a:cxn ang="T7">
                  <a:pos x="T2" y="T3"/>
                </a:cxn>
                <a:cxn ang="T8">
                  <a:pos x="T4" y="T5"/>
                </a:cxn>
              </a:cxnLst>
              <a:rect l="0" t="0" r="r" b="b"/>
              <a:pathLst>
                <a:path w="19" h="40">
                  <a:moveTo>
                    <a:pt x="8" y="0"/>
                  </a:moveTo>
                  <a:cubicBezTo>
                    <a:pt x="4" y="8"/>
                    <a:pt x="0" y="16"/>
                    <a:pt x="2" y="23"/>
                  </a:cubicBezTo>
                  <a:cubicBezTo>
                    <a:pt x="4" y="30"/>
                    <a:pt x="11" y="35"/>
                    <a:pt x="19" y="4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3" name="Freeform 85"/>
            <p:cNvSpPr>
              <a:spLocks/>
            </p:cNvSpPr>
            <p:nvPr/>
          </p:nvSpPr>
          <p:spPr bwMode="auto">
            <a:xfrm>
              <a:off x="2357" y="1421"/>
              <a:ext cx="20" cy="29"/>
            </a:xfrm>
            <a:custGeom>
              <a:avLst/>
              <a:gdLst>
                <a:gd name="T0" fmla="*/ 1 w 20"/>
                <a:gd name="T1" fmla="*/ 0 h 29"/>
                <a:gd name="T2" fmla="*/ 3 w 20"/>
                <a:gd name="T3" fmla="*/ 18 h 29"/>
                <a:gd name="T4" fmla="*/ 20 w 20"/>
                <a:gd name="T5" fmla="*/ 29 h 29"/>
                <a:gd name="T6" fmla="*/ 0 60000 65536"/>
                <a:gd name="T7" fmla="*/ 0 60000 65536"/>
                <a:gd name="T8" fmla="*/ 0 60000 65536"/>
              </a:gdLst>
              <a:ahLst/>
              <a:cxnLst>
                <a:cxn ang="T6">
                  <a:pos x="T0" y="T1"/>
                </a:cxn>
                <a:cxn ang="T7">
                  <a:pos x="T2" y="T3"/>
                </a:cxn>
                <a:cxn ang="T8">
                  <a:pos x="T4" y="T5"/>
                </a:cxn>
              </a:cxnLst>
              <a:rect l="0" t="0" r="r" b="b"/>
              <a:pathLst>
                <a:path w="20" h="29">
                  <a:moveTo>
                    <a:pt x="1" y="0"/>
                  </a:moveTo>
                  <a:cubicBezTo>
                    <a:pt x="0" y="6"/>
                    <a:pt x="0" y="13"/>
                    <a:pt x="3" y="18"/>
                  </a:cubicBezTo>
                  <a:cubicBezTo>
                    <a:pt x="6" y="23"/>
                    <a:pt x="13" y="26"/>
                    <a:pt x="20" y="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4" name="Freeform 86"/>
            <p:cNvSpPr>
              <a:spLocks/>
            </p:cNvSpPr>
            <p:nvPr/>
          </p:nvSpPr>
          <p:spPr bwMode="auto">
            <a:xfrm>
              <a:off x="2052" y="870"/>
              <a:ext cx="228" cy="305"/>
            </a:xfrm>
            <a:custGeom>
              <a:avLst/>
              <a:gdLst>
                <a:gd name="T0" fmla="*/ 217 w 228"/>
                <a:gd name="T1" fmla="*/ 185 h 305"/>
                <a:gd name="T2" fmla="*/ 208 w 228"/>
                <a:gd name="T3" fmla="*/ 217 h 305"/>
                <a:gd name="T4" fmla="*/ 206 w 228"/>
                <a:gd name="T5" fmla="*/ 238 h 305"/>
                <a:gd name="T6" fmla="*/ 205 w 228"/>
                <a:gd name="T7" fmla="*/ 254 h 305"/>
                <a:gd name="T8" fmla="*/ 209 w 228"/>
                <a:gd name="T9" fmla="*/ 276 h 305"/>
                <a:gd name="T10" fmla="*/ 221 w 228"/>
                <a:gd name="T11" fmla="*/ 302 h 305"/>
                <a:gd name="T12" fmla="*/ 170 w 228"/>
                <a:gd name="T13" fmla="*/ 296 h 305"/>
                <a:gd name="T14" fmla="*/ 61 w 228"/>
                <a:gd name="T15" fmla="*/ 265 h 305"/>
                <a:gd name="T16" fmla="*/ 8 w 228"/>
                <a:gd name="T17" fmla="*/ 186 h 305"/>
                <a:gd name="T18" fmla="*/ 13 w 228"/>
                <a:gd name="T19" fmla="*/ 95 h 305"/>
                <a:gd name="T20" fmla="*/ 52 w 228"/>
                <a:gd name="T21" fmla="*/ 13 h 305"/>
                <a:gd name="T22" fmla="*/ 62 w 228"/>
                <a:gd name="T23" fmla="*/ 19 h 305"/>
                <a:gd name="T24" fmla="*/ 67 w 228"/>
                <a:gd name="T25" fmla="*/ 31 h 305"/>
                <a:gd name="T26" fmla="*/ 80 w 228"/>
                <a:gd name="T27" fmla="*/ 64 h 305"/>
                <a:gd name="T28" fmla="*/ 89 w 228"/>
                <a:gd name="T29" fmla="*/ 101 h 305"/>
                <a:gd name="T30" fmla="*/ 116 w 228"/>
                <a:gd name="T31" fmla="*/ 157 h 305"/>
                <a:gd name="T32" fmla="*/ 144 w 228"/>
                <a:gd name="T33" fmla="*/ 181 h 305"/>
                <a:gd name="T34" fmla="*/ 217 w 228"/>
                <a:gd name="T35" fmla="*/ 185 h 3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8" h="305">
                  <a:moveTo>
                    <a:pt x="217" y="185"/>
                  </a:moveTo>
                  <a:cubicBezTo>
                    <a:pt x="228" y="191"/>
                    <a:pt x="210" y="208"/>
                    <a:pt x="208" y="217"/>
                  </a:cubicBezTo>
                  <a:cubicBezTo>
                    <a:pt x="206" y="226"/>
                    <a:pt x="206" y="232"/>
                    <a:pt x="206" y="238"/>
                  </a:cubicBezTo>
                  <a:cubicBezTo>
                    <a:pt x="206" y="244"/>
                    <a:pt x="204" y="248"/>
                    <a:pt x="205" y="254"/>
                  </a:cubicBezTo>
                  <a:cubicBezTo>
                    <a:pt x="206" y="260"/>
                    <a:pt x="206" y="268"/>
                    <a:pt x="209" y="276"/>
                  </a:cubicBezTo>
                  <a:cubicBezTo>
                    <a:pt x="212" y="284"/>
                    <a:pt x="227" y="299"/>
                    <a:pt x="221" y="302"/>
                  </a:cubicBezTo>
                  <a:cubicBezTo>
                    <a:pt x="215" y="305"/>
                    <a:pt x="197" y="302"/>
                    <a:pt x="170" y="296"/>
                  </a:cubicBezTo>
                  <a:cubicBezTo>
                    <a:pt x="143" y="290"/>
                    <a:pt x="88" y="283"/>
                    <a:pt x="61" y="265"/>
                  </a:cubicBezTo>
                  <a:cubicBezTo>
                    <a:pt x="34" y="247"/>
                    <a:pt x="16" y="214"/>
                    <a:pt x="8" y="186"/>
                  </a:cubicBezTo>
                  <a:cubicBezTo>
                    <a:pt x="0" y="158"/>
                    <a:pt x="6" y="124"/>
                    <a:pt x="13" y="95"/>
                  </a:cubicBezTo>
                  <a:cubicBezTo>
                    <a:pt x="20" y="66"/>
                    <a:pt x="44" y="26"/>
                    <a:pt x="52" y="13"/>
                  </a:cubicBezTo>
                  <a:cubicBezTo>
                    <a:pt x="60" y="0"/>
                    <a:pt x="60" y="16"/>
                    <a:pt x="62" y="19"/>
                  </a:cubicBezTo>
                  <a:cubicBezTo>
                    <a:pt x="64" y="22"/>
                    <a:pt x="64" y="24"/>
                    <a:pt x="67" y="31"/>
                  </a:cubicBezTo>
                  <a:cubicBezTo>
                    <a:pt x="70" y="38"/>
                    <a:pt x="76" y="52"/>
                    <a:pt x="80" y="64"/>
                  </a:cubicBezTo>
                  <a:cubicBezTo>
                    <a:pt x="84" y="76"/>
                    <a:pt x="83" y="86"/>
                    <a:pt x="89" y="101"/>
                  </a:cubicBezTo>
                  <a:cubicBezTo>
                    <a:pt x="95" y="116"/>
                    <a:pt x="107" y="144"/>
                    <a:pt x="116" y="157"/>
                  </a:cubicBezTo>
                  <a:cubicBezTo>
                    <a:pt x="125" y="170"/>
                    <a:pt x="127" y="175"/>
                    <a:pt x="144" y="181"/>
                  </a:cubicBezTo>
                  <a:cubicBezTo>
                    <a:pt x="161" y="187"/>
                    <a:pt x="206" y="179"/>
                    <a:pt x="217" y="185"/>
                  </a:cubicBezTo>
                  <a:close/>
                </a:path>
              </a:pathLst>
            </a:cu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5" name="Freeform 87"/>
            <p:cNvSpPr>
              <a:spLocks/>
            </p:cNvSpPr>
            <p:nvPr/>
          </p:nvSpPr>
          <p:spPr bwMode="auto">
            <a:xfrm>
              <a:off x="2459" y="786"/>
              <a:ext cx="252" cy="363"/>
            </a:xfrm>
            <a:custGeom>
              <a:avLst/>
              <a:gdLst>
                <a:gd name="T0" fmla="*/ 126 w 252"/>
                <a:gd name="T1" fmla="*/ 220 h 363"/>
                <a:gd name="T2" fmla="*/ 99 w 252"/>
                <a:gd name="T3" fmla="*/ 211 h 363"/>
                <a:gd name="T4" fmla="*/ 48 w 252"/>
                <a:gd name="T5" fmla="*/ 216 h 363"/>
                <a:gd name="T6" fmla="*/ 11 w 252"/>
                <a:gd name="T7" fmla="*/ 240 h 363"/>
                <a:gd name="T8" fmla="*/ 1 w 252"/>
                <a:gd name="T9" fmla="*/ 270 h 363"/>
                <a:gd name="T10" fmla="*/ 3 w 252"/>
                <a:gd name="T11" fmla="*/ 299 h 363"/>
                <a:gd name="T12" fmla="*/ 9 w 252"/>
                <a:gd name="T13" fmla="*/ 316 h 363"/>
                <a:gd name="T14" fmla="*/ 33 w 252"/>
                <a:gd name="T15" fmla="*/ 346 h 363"/>
                <a:gd name="T16" fmla="*/ 71 w 252"/>
                <a:gd name="T17" fmla="*/ 356 h 363"/>
                <a:gd name="T18" fmla="*/ 109 w 252"/>
                <a:gd name="T19" fmla="*/ 358 h 363"/>
                <a:gd name="T20" fmla="*/ 189 w 252"/>
                <a:gd name="T21" fmla="*/ 324 h 363"/>
                <a:gd name="T22" fmla="*/ 231 w 252"/>
                <a:gd name="T23" fmla="*/ 277 h 363"/>
                <a:gd name="T24" fmla="*/ 251 w 252"/>
                <a:gd name="T25" fmla="*/ 251 h 363"/>
                <a:gd name="T26" fmla="*/ 235 w 252"/>
                <a:gd name="T27" fmla="*/ 202 h 363"/>
                <a:gd name="T28" fmla="*/ 201 w 252"/>
                <a:gd name="T29" fmla="*/ 148 h 363"/>
                <a:gd name="T30" fmla="*/ 87 w 252"/>
                <a:gd name="T31" fmla="*/ 41 h 363"/>
                <a:gd name="T32" fmla="*/ 23 w 252"/>
                <a:gd name="T33" fmla="*/ 5 h 363"/>
                <a:gd name="T34" fmla="*/ 14 w 252"/>
                <a:gd name="T35" fmla="*/ 12 h 363"/>
                <a:gd name="T36" fmla="*/ 19 w 252"/>
                <a:gd name="T37" fmla="*/ 28 h 363"/>
                <a:gd name="T38" fmla="*/ 33 w 252"/>
                <a:gd name="T39" fmla="*/ 79 h 363"/>
                <a:gd name="T40" fmla="*/ 69 w 252"/>
                <a:gd name="T41" fmla="*/ 142 h 363"/>
                <a:gd name="T42" fmla="*/ 126 w 252"/>
                <a:gd name="T43" fmla="*/ 220 h 36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52" h="363">
                  <a:moveTo>
                    <a:pt x="126" y="220"/>
                  </a:moveTo>
                  <a:cubicBezTo>
                    <a:pt x="131" y="231"/>
                    <a:pt x="112" y="212"/>
                    <a:pt x="99" y="211"/>
                  </a:cubicBezTo>
                  <a:cubicBezTo>
                    <a:pt x="86" y="210"/>
                    <a:pt x="63" y="211"/>
                    <a:pt x="48" y="216"/>
                  </a:cubicBezTo>
                  <a:cubicBezTo>
                    <a:pt x="33" y="221"/>
                    <a:pt x="19" y="231"/>
                    <a:pt x="11" y="240"/>
                  </a:cubicBezTo>
                  <a:cubicBezTo>
                    <a:pt x="3" y="249"/>
                    <a:pt x="2" y="260"/>
                    <a:pt x="1" y="270"/>
                  </a:cubicBezTo>
                  <a:cubicBezTo>
                    <a:pt x="0" y="280"/>
                    <a:pt x="2" y="291"/>
                    <a:pt x="3" y="299"/>
                  </a:cubicBezTo>
                  <a:cubicBezTo>
                    <a:pt x="4" y="307"/>
                    <a:pt x="4" y="308"/>
                    <a:pt x="9" y="316"/>
                  </a:cubicBezTo>
                  <a:cubicBezTo>
                    <a:pt x="14" y="324"/>
                    <a:pt x="23" y="339"/>
                    <a:pt x="33" y="346"/>
                  </a:cubicBezTo>
                  <a:cubicBezTo>
                    <a:pt x="43" y="353"/>
                    <a:pt x="58" y="354"/>
                    <a:pt x="71" y="356"/>
                  </a:cubicBezTo>
                  <a:cubicBezTo>
                    <a:pt x="84" y="358"/>
                    <a:pt x="89" y="363"/>
                    <a:pt x="109" y="358"/>
                  </a:cubicBezTo>
                  <a:cubicBezTo>
                    <a:pt x="129" y="353"/>
                    <a:pt x="169" y="337"/>
                    <a:pt x="189" y="324"/>
                  </a:cubicBezTo>
                  <a:cubicBezTo>
                    <a:pt x="209" y="311"/>
                    <a:pt x="221" y="289"/>
                    <a:pt x="231" y="277"/>
                  </a:cubicBezTo>
                  <a:cubicBezTo>
                    <a:pt x="241" y="265"/>
                    <a:pt x="250" y="263"/>
                    <a:pt x="251" y="251"/>
                  </a:cubicBezTo>
                  <a:cubicBezTo>
                    <a:pt x="252" y="239"/>
                    <a:pt x="243" y="219"/>
                    <a:pt x="235" y="202"/>
                  </a:cubicBezTo>
                  <a:cubicBezTo>
                    <a:pt x="227" y="185"/>
                    <a:pt x="226" y="175"/>
                    <a:pt x="201" y="148"/>
                  </a:cubicBezTo>
                  <a:cubicBezTo>
                    <a:pt x="176" y="121"/>
                    <a:pt x="117" y="65"/>
                    <a:pt x="87" y="41"/>
                  </a:cubicBezTo>
                  <a:cubicBezTo>
                    <a:pt x="57" y="17"/>
                    <a:pt x="35" y="10"/>
                    <a:pt x="23" y="5"/>
                  </a:cubicBezTo>
                  <a:cubicBezTo>
                    <a:pt x="11" y="0"/>
                    <a:pt x="15" y="8"/>
                    <a:pt x="14" y="12"/>
                  </a:cubicBezTo>
                  <a:cubicBezTo>
                    <a:pt x="13" y="16"/>
                    <a:pt x="16" y="17"/>
                    <a:pt x="19" y="28"/>
                  </a:cubicBezTo>
                  <a:cubicBezTo>
                    <a:pt x="22" y="39"/>
                    <a:pt x="25" y="60"/>
                    <a:pt x="33" y="79"/>
                  </a:cubicBezTo>
                  <a:cubicBezTo>
                    <a:pt x="41" y="98"/>
                    <a:pt x="53" y="118"/>
                    <a:pt x="69" y="142"/>
                  </a:cubicBezTo>
                  <a:cubicBezTo>
                    <a:pt x="85" y="166"/>
                    <a:pt x="121" y="209"/>
                    <a:pt x="126" y="220"/>
                  </a:cubicBezTo>
                  <a:close/>
                </a:path>
              </a:pathLst>
            </a:cu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6" name="Freeform 88"/>
            <p:cNvSpPr>
              <a:spLocks/>
            </p:cNvSpPr>
            <p:nvPr/>
          </p:nvSpPr>
          <p:spPr bwMode="auto">
            <a:xfrm>
              <a:off x="2251" y="980"/>
              <a:ext cx="259" cy="66"/>
            </a:xfrm>
            <a:custGeom>
              <a:avLst/>
              <a:gdLst>
                <a:gd name="T0" fmla="*/ 0 w 259"/>
                <a:gd name="T1" fmla="*/ 66 h 66"/>
                <a:gd name="T2" fmla="*/ 77 w 259"/>
                <a:gd name="T3" fmla="*/ 9 h 66"/>
                <a:gd name="T4" fmla="*/ 178 w 259"/>
                <a:gd name="T5" fmla="*/ 9 h 66"/>
                <a:gd name="T6" fmla="*/ 259 w 259"/>
                <a:gd name="T7" fmla="*/ 14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9" h="66">
                  <a:moveTo>
                    <a:pt x="0" y="66"/>
                  </a:moveTo>
                  <a:cubicBezTo>
                    <a:pt x="24" y="42"/>
                    <a:pt x="48" y="18"/>
                    <a:pt x="77" y="9"/>
                  </a:cubicBezTo>
                  <a:cubicBezTo>
                    <a:pt x="106" y="0"/>
                    <a:pt x="148" y="8"/>
                    <a:pt x="178" y="9"/>
                  </a:cubicBezTo>
                  <a:cubicBezTo>
                    <a:pt x="208" y="10"/>
                    <a:pt x="245" y="13"/>
                    <a:pt x="259" y="1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7" name="Freeform 89"/>
            <p:cNvSpPr>
              <a:spLocks/>
            </p:cNvSpPr>
            <p:nvPr/>
          </p:nvSpPr>
          <p:spPr bwMode="auto">
            <a:xfrm>
              <a:off x="1939" y="1882"/>
              <a:ext cx="239" cy="101"/>
            </a:xfrm>
            <a:custGeom>
              <a:avLst/>
              <a:gdLst>
                <a:gd name="T0" fmla="*/ 19 w 239"/>
                <a:gd name="T1" fmla="*/ 0 h 101"/>
                <a:gd name="T2" fmla="*/ 9 w 239"/>
                <a:gd name="T3" fmla="*/ 53 h 101"/>
                <a:gd name="T4" fmla="*/ 76 w 239"/>
                <a:gd name="T5" fmla="*/ 96 h 101"/>
                <a:gd name="T6" fmla="*/ 167 w 239"/>
                <a:gd name="T7" fmla="*/ 82 h 101"/>
                <a:gd name="T8" fmla="*/ 239 w 239"/>
                <a:gd name="T9" fmla="*/ 53 h 10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9" h="101">
                  <a:moveTo>
                    <a:pt x="19" y="0"/>
                  </a:moveTo>
                  <a:cubicBezTo>
                    <a:pt x="9" y="18"/>
                    <a:pt x="0" y="37"/>
                    <a:pt x="9" y="53"/>
                  </a:cubicBezTo>
                  <a:cubicBezTo>
                    <a:pt x="18" y="69"/>
                    <a:pt x="50" y="91"/>
                    <a:pt x="76" y="96"/>
                  </a:cubicBezTo>
                  <a:cubicBezTo>
                    <a:pt x="102" y="101"/>
                    <a:pt x="140" y="89"/>
                    <a:pt x="167" y="82"/>
                  </a:cubicBezTo>
                  <a:cubicBezTo>
                    <a:pt x="194" y="75"/>
                    <a:pt x="216" y="64"/>
                    <a:pt x="239" y="5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8" name="Freeform 90"/>
            <p:cNvSpPr>
              <a:spLocks/>
            </p:cNvSpPr>
            <p:nvPr/>
          </p:nvSpPr>
          <p:spPr bwMode="auto">
            <a:xfrm>
              <a:off x="1920" y="1867"/>
              <a:ext cx="182" cy="38"/>
            </a:xfrm>
            <a:custGeom>
              <a:avLst/>
              <a:gdLst>
                <a:gd name="T0" fmla="*/ 0 w 182"/>
                <a:gd name="T1" fmla="*/ 0 h 38"/>
                <a:gd name="T2" fmla="*/ 96 w 182"/>
                <a:gd name="T3" fmla="*/ 34 h 38"/>
                <a:gd name="T4" fmla="*/ 182 w 182"/>
                <a:gd name="T5" fmla="*/ 24 h 38"/>
                <a:gd name="T6" fmla="*/ 0 60000 65536"/>
                <a:gd name="T7" fmla="*/ 0 60000 65536"/>
                <a:gd name="T8" fmla="*/ 0 60000 65536"/>
              </a:gdLst>
              <a:ahLst/>
              <a:cxnLst>
                <a:cxn ang="T6">
                  <a:pos x="T0" y="T1"/>
                </a:cxn>
                <a:cxn ang="T7">
                  <a:pos x="T2" y="T3"/>
                </a:cxn>
                <a:cxn ang="T8">
                  <a:pos x="T4" y="T5"/>
                </a:cxn>
              </a:cxnLst>
              <a:rect l="0" t="0" r="r" b="b"/>
              <a:pathLst>
                <a:path w="182" h="38">
                  <a:moveTo>
                    <a:pt x="0" y="0"/>
                  </a:moveTo>
                  <a:cubicBezTo>
                    <a:pt x="33" y="15"/>
                    <a:pt x="66" y="30"/>
                    <a:pt x="96" y="34"/>
                  </a:cubicBezTo>
                  <a:cubicBezTo>
                    <a:pt x="126" y="38"/>
                    <a:pt x="154" y="31"/>
                    <a:pt x="182" y="2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9" name="Freeform 91"/>
            <p:cNvSpPr>
              <a:spLocks/>
            </p:cNvSpPr>
            <p:nvPr/>
          </p:nvSpPr>
          <p:spPr bwMode="auto">
            <a:xfrm>
              <a:off x="2617" y="1169"/>
              <a:ext cx="589" cy="173"/>
            </a:xfrm>
            <a:custGeom>
              <a:avLst/>
              <a:gdLst>
                <a:gd name="T0" fmla="*/ 0 w 589"/>
                <a:gd name="T1" fmla="*/ 0 h 173"/>
                <a:gd name="T2" fmla="*/ 23 w 589"/>
                <a:gd name="T3" fmla="*/ 54 h 173"/>
                <a:gd name="T4" fmla="*/ 105 w 589"/>
                <a:gd name="T5" fmla="*/ 107 h 173"/>
                <a:gd name="T6" fmla="*/ 196 w 589"/>
                <a:gd name="T7" fmla="*/ 131 h 173"/>
                <a:gd name="T8" fmla="*/ 373 w 589"/>
                <a:gd name="T9" fmla="*/ 157 h 173"/>
                <a:gd name="T10" fmla="*/ 589 w 589"/>
                <a:gd name="T11" fmla="*/ 173 h 17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9" h="173">
                  <a:moveTo>
                    <a:pt x="0" y="0"/>
                  </a:moveTo>
                  <a:cubicBezTo>
                    <a:pt x="3" y="18"/>
                    <a:pt x="6" y="36"/>
                    <a:pt x="23" y="54"/>
                  </a:cubicBezTo>
                  <a:cubicBezTo>
                    <a:pt x="40" y="72"/>
                    <a:pt x="76" y="94"/>
                    <a:pt x="105" y="107"/>
                  </a:cubicBezTo>
                  <a:cubicBezTo>
                    <a:pt x="134" y="120"/>
                    <a:pt x="151" y="123"/>
                    <a:pt x="196" y="131"/>
                  </a:cubicBezTo>
                  <a:cubicBezTo>
                    <a:pt x="241" y="139"/>
                    <a:pt x="308" y="150"/>
                    <a:pt x="373" y="157"/>
                  </a:cubicBezTo>
                  <a:cubicBezTo>
                    <a:pt x="438" y="164"/>
                    <a:pt x="513" y="168"/>
                    <a:pt x="589" y="17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0" name="Freeform 92"/>
            <p:cNvSpPr>
              <a:spLocks/>
            </p:cNvSpPr>
            <p:nvPr/>
          </p:nvSpPr>
          <p:spPr bwMode="auto">
            <a:xfrm>
              <a:off x="2560" y="1747"/>
              <a:ext cx="712" cy="813"/>
            </a:xfrm>
            <a:custGeom>
              <a:avLst/>
              <a:gdLst>
                <a:gd name="T0" fmla="*/ 0 w 712"/>
                <a:gd name="T1" fmla="*/ 39 h 813"/>
                <a:gd name="T2" fmla="*/ 64 w 712"/>
                <a:gd name="T3" fmla="*/ 19 h 813"/>
                <a:gd name="T4" fmla="*/ 122 w 712"/>
                <a:gd name="T5" fmla="*/ 0 h 813"/>
                <a:gd name="T6" fmla="*/ 256 w 712"/>
                <a:gd name="T7" fmla="*/ 19 h 813"/>
                <a:gd name="T8" fmla="*/ 333 w 712"/>
                <a:gd name="T9" fmla="*/ 83 h 813"/>
                <a:gd name="T10" fmla="*/ 390 w 712"/>
                <a:gd name="T11" fmla="*/ 192 h 813"/>
                <a:gd name="T12" fmla="*/ 461 w 712"/>
                <a:gd name="T13" fmla="*/ 346 h 813"/>
                <a:gd name="T14" fmla="*/ 499 w 712"/>
                <a:gd name="T15" fmla="*/ 384 h 813"/>
                <a:gd name="T16" fmla="*/ 538 w 712"/>
                <a:gd name="T17" fmla="*/ 384 h 813"/>
                <a:gd name="T18" fmla="*/ 589 w 712"/>
                <a:gd name="T19" fmla="*/ 365 h 813"/>
                <a:gd name="T20" fmla="*/ 634 w 712"/>
                <a:gd name="T21" fmla="*/ 416 h 813"/>
                <a:gd name="T22" fmla="*/ 659 w 712"/>
                <a:gd name="T23" fmla="*/ 519 h 813"/>
                <a:gd name="T24" fmla="*/ 704 w 712"/>
                <a:gd name="T25" fmla="*/ 563 h 813"/>
                <a:gd name="T26" fmla="*/ 704 w 712"/>
                <a:gd name="T27" fmla="*/ 640 h 813"/>
                <a:gd name="T28" fmla="*/ 698 w 712"/>
                <a:gd name="T29" fmla="*/ 679 h 813"/>
                <a:gd name="T30" fmla="*/ 621 w 712"/>
                <a:gd name="T31" fmla="*/ 813 h 8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12" h="813">
                  <a:moveTo>
                    <a:pt x="0" y="39"/>
                  </a:moveTo>
                  <a:cubicBezTo>
                    <a:pt x="22" y="32"/>
                    <a:pt x="44" y="25"/>
                    <a:pt x="64" y="19"/>
                  </a:cubicBezTo>
                  <a:cubicBezTo>
                    <a:pt x="84" y="13"/>
                    <a:pt x="90" y="0"/>
                    <a:pt x="122" y="0"/>
                  </a:cubicBezTo>
                  <a:cubicBezTo>
                    <a:pt x="154" y="0"/>
                    <a:pt x="221" y="5"/>
                    <a:pt x="256" y="19"/>
                  </a:cubicBezTo>
                  <a:cubicBezTo>
                    <a:pt x="291" y="33"/>
                    <a:pt x="311" y="54"/>
                    <a:pt x="333" y="83"/>
                  </a:cubicBezTo>
                  <a:cubicBezTo>
                    <a:pt x="355" y="112"/>
                    <a:pt x="369" y="148"/>
                    <a:pt x="390" y="192"/>
                  </a:cubicBezTo>
                  <a:cubicBezTo>
                    <a:pt x="411" y="236"/>
                    <a:pt x="443" y="314"/>
                    <a:pt x="461" y="346"/>
                  </a:cubicBezTo>
                  <a:cubicBezTo>
                    <a:pt x="479" y="378"/>
                    <a:pt x="486" y="378"/>
                    <a:pt x="499" y="384"/>
                  </a:cubicBezTo>
                  <a:cubicBezTo>
                    <a:pt x="512" y="390"/>
                    <a:pt x="523" y="387"/>
                    <a:pt x="538" y="384"/>
                  </a:cubicBezTo>
                  <a:cubicBezTo>
                    <a:pt x="553" y="381"/>
                    <a:pt x="573" y="360"/>
                    <a:pt x="589" y="365"/>
                  </a:cubicBezTo>
                  <a:cubicBezTo>
                    <a:pt x="605" y="370"/>
                    <a:pt x="622" y="390"/>
                    <a:pt x="634" y="416"/>
                  </a:cubicBezTo>
                  <a:cubicBezTo>
                    <a:pt x="646" y="442"/>
                    <a:pt x="647" y="495"/>
                    <a:pt x="659" y="519"/>
                  </a:cubicBezTo>
                  <a:cubicBezTo>
                    <a:pt x="671" y="543"/>
                    <a:pt x="697" y="543"/>
                    <a:pt x="704" y="563"/>
                  </a:cubicBezTo>
                  <a:cubicBezTo>
                    <a:pt x="711" y="583"/>
                    <a:pt x="705" y="621"/>
                    <a:pt x="704" y="640"/>
                  </a:cubicBezTo>
                  <a:cubicBezTo>
                    <a:pt x="703" y="659"/>
                    <a:pt x="712" y="650"/>
                    <a:pt x="698" y="679"/>
                  </a:cubicBezTo>
                  <a:cubicBezTo>
                    <a:pt x="684" y="708"/>
                    <a:pt x="634" y="791"/>
                    <a:pt x="621" y="81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1" name="Freeform 93"/>
            <p:cNvSpPr>
              <a:spLocks/>
            </p:cNvSpPr>
            <p:nvPr/>
          </p:nvSpPr>
          <p:spPr bwMode="auto">
            <a:xfrm>
              <a:off x="2569" y="1840"/>
              <a:ext cx="259" cy="302"/>
            </a:xfrm>
            <a:custGeom>
              <a:avLst/>
              <a:gdLst>
                <a:gd name="T0" fmla="*/ 4 w 259"/>
                <a:gd name="T1" fmla="*/ 270 h 302"/>
                <a:gd name="T2" fmla="*/ 1 w 259"/>
                <a:gd name="T3" fmla="*/ 228 h 302"/>
                <a:gd name="T4" fmla="*/ 12 w 259"/>
                <a:gd name="T5" fmla="*/ 99 h 302"/>
                <a:gd name="T6" fmla="*/ 56 w 259"/>
                <a:gd name="T7" fmla="*/ 28 h 302"/>
                <a:gd name="T8" fmla="*/ 96 w 259"/>
                <a:gd name="T9" fmla="*/ 7 h 302"/>
                <a:gd name="T10" fmla="*/ 139 w 259"/>
                <a:gd name="T11" fmla="*/ 3 h 302"/>
                <a:gd name="T12" fmla="*/ 195 w 259"/>
                <a:gd name="T13" fmla="*/ 23 h 302"/>
                <a:gd name="T14" fmla="*/ 238 w 259"/>
                <a:gd name="T15" fmla="*/ 65 h 302"/>
                <a:gd name="T16" fmla="*/ 256 w 259"/>
                <a:gd name="T17" fmla="*/ 263 h 302"/>
                <a:gd name="T18" fmla="*/ 219 w 259"/>
                <a:gd name="T19" fmla="*/ 276 h 302"/>
                <a:gd name="T20" fmla="*/ 116 w 259"/>
                <a:gd name="T21" fmla="*/ 299 h 302"/>
                <a:gd name="T22" fmla="*/ 56 w 259"/>
                <a:gd name="T23" fmla="*/ 294 h 302"/>
                <a:gd name="T24" fmla="*/ 17 w 259"/>
                <a:gd name="T25" fmla="*/ 289 h 302"/>
                <a:gd name="T26" fmla="*/ 4 w 259"/>
                <a:gd name="T27" fmla="*/ 270 h 30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9" h="302">
                  <a:moveTo>
                    <a:pt x="4" y="270"/>
                  </a:moveTo>
                  <a:cubicBezTo>
                    <a:pt x="1" y="260"/>
                    <a:pt x="0" y="256"/>
                    <a:pt x="1" y="228"/>
                  </a:cubicBezTo>
                  <a:cubicBezTo>
                    <a:pt x="2" y="200"/>
                    <a:pt x="3" y="132"/>
                    <a:pt x="12" y="99"/>
                  </a:cubicBezTo>
                  <a:cubicBezTo>
                    <a:pt x="21" y="66"/>
                    <a:pt x="42" y="43"/>
                    <a:pt x="56" y="28"/>
                  </a:cubicBezTo>
                  <a:cubicBezTo>
                    <a:pt x="70" y="13"/>
                    <a:pt x="82" y="11"/>
                    <a:pt x="96" y="7"/>
                  </a:cubicBezTo>
                  <a:cubicBezTo>
                    <a:pt x="110" y="3"/>
                    <a:pt x="123" y="0"/>
                    <a:pt x="139" y="3"/>
                  </a:cubicBezTo>
                  <a:cubicBezTo>
                    <a:pt x="155" y="6"/>
                    <a:pt x="178" y="13"/>
                    <a:pt x="195" y="23"/>
                  </a:cubicBezTo>
                  <a:cubicBezTo>
                    <a:pt x="212" y="33"/>
                    <a:pt x="228" y="25"/>
                    <a:pt x="238" y="65"/>
                  </a:cubicBezTo>
                  <a:cubicBezTo>
                    <a:pt x="248" y="105"/>
                    <a:pt x="259" y="228"/>
                    <a:pt x="256" y="263"/>
                  </a:cubicBezTo>
                  <a:cubicBezTo>
                    <a:pt x="253" y="298"/>
                    <a:pt x="242" y="270"/>
                    <a:pt x="219" y="276"/>
                  </a:cubicBezTo>
                  <a:cubicBezTo>
                    <a:pt x="196" y="282"/>
                    <a:pt x="143" y="296"/>
                    <a:pt x="116" y="299"/>
                  </a:cubicBezTo>
                  <a:cubicBezTo>
                    <a:pt x="89" y="302"/>
                    <a:pt x="72" y="296"/>
                    <a:pt x="56" y="294"/>
                  </a:cubicBezTo>
                  <a:cubicBezTo>
                    <a:pt x="40" y="292"/>
                    <a:pt x="25" y="293"/>
                    <a:pt x="17" y="289"/>
                  </a:cubicBezTo>
                  <a:cubicBezTo>
                    <a:pt x="9" y="285"/>
                    <a:pt x="7" y="280"/>
                    <a:pt x="4" y="270"/>
                  </a:cubicBezTo>
                  <a:close/>
                </a:path>
              </a:pathLst>
            </a:custGeom>
            <a:gradFill rotWithShape="1">
              <a:gsLst>
                <a:gs pos="0">
                  <a:srgbClr val="CC6600"/>
                </a:gs>
                <a:gs pos="50000">
                  <a:srgbClr val="800000"/>
                </a:gs>
                <a:gs pos="100000">
                  <a:srgbClr val="CC660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2" name="Freeform 94"/>
            <p:cNvSpPr>
              <a:spLocks/>
            </p:cNvSpPr>
            <p:nvPr/>
          </p:nvSpPr>
          <p:spPr bwMode="auto">
            <a:xfrm>
              <a:off x="2668" y="1274"/>
              <a:ext cx="209" cy="501"/>
            </a:xfrm>
            <a:custGeom>
              <a:avLst/>
              <a:gdLst>
                <a:gd name="T0" fmla="*/ 50 w 209"/>
                <a:gd name="T1" fmla="*/ 1 h 501"/>
                <a:gd name="T2" fmla="*/ 68 w 209"/>
                <a:gd name="T3" fmla="*/ 20 h 501"/>
                <a:gd name="T4" fmla="*/ 102 w 209"/>
                <a:gd name="T5" fmla="*/ 75 h 501"/>
                <a:gd name="T6" fmla="*/ 121 w 209"/>
                <a:gd name="T7" fmla="*/ 164 h 501"/>
                <a:gd name="T8" fmla="*/ 129 w 209"/>
                <a:gd name="T9" fmla="*/ 270 h 501"/>
                <a:gd name="T10" fmla="*/ 116 w 209"/>
                <a:gd name="T11" fmla="*/ 331 h 501"/>
                <a:gd name="T12" fmla="*/ 74 w 209"/>
                <a:gd name="T13" fmla="*/ 411 h 501"/>
                <a:gd name="T14" fmla="*/ 7 w 209"/>
                <a:gd name="T15" fmla="*/ 484 h 501"/>
                <a:gd name="T16" fmla="*/ 31 w 209"/>
                <a:gd name="T17" fmla="*/ 489 h 501"/>
                <a:gd name="T18" fmla="*/ 79 w 209"/>
                <a:gd name="T19" fmla="*/ 492 h 501"/>
                <a:gd name="T20" fmla="*/ 140 w 209"/>
                <a:gd name="T21" fmla="*/ 436 h 501"/>
                <a:gd name="T22" fmla="*/ 199 w 209"/>
                <a:gd name="T23" fmla="*/ 318 h 501"/>
                <a:gd name="T24" fmla="*/ 198 w 209"/>
                <a:gd name="T25" fmla="*/ 208 h 501"/>
                <a:gd name="T26" fmla="*/ 177 w 209"/>
                <a:gd name="T27" fmla="*/ 80 h 501"/>
                <a:gd name="T28" fmla="*/ 148 w 209"/>
                <a:gd name="T29" fmla="*/ 25 h 501"/>
                <a:gd name="T30" fmla="*/ 135 w 209"/>
                <a:gd name="T31" fmla="*/ 25 h 501"/>
                <a:gd name="T32" fmla="*/ 108 w 209"/>
                <a:gd name="T33" fmla="*/ 20 h 501"/>
                <a:gd name="T34" fmla="*/ 79 w 209"/>
                <a:gd name="T35" fmla="*/ 12 h 501"/>
                <a:gd name="T36" fmla="*/ 50 w 209"/>
                <a:gd name="T37" fmla="*/ 1 h 5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9" h="501">
                  <a:moveTo>
                    <a:pt x="50" y="1"/>
                  </a:moveTo>
                  <a:cubicBezTo>
                    <a:pt x="48" y="2"/>
                    <a:pt x="59" y="8"/>
                    <a:pt x="68" y="20"/>
                  </a:cubicBezTo>
                  <a:cubicBezTo>
                    <a:pt x="77" y="32"/>
                    <a:pt x="93" y="51"/>
                    <a:pt x="102" y="75"/>
                  </a:cubicBezTo>
                  <a:cubicBezTo>
                    <a:pt x="111" y="99"/>
                    <a:pt x="116" y="132"/>
                    <a:pt x="121" y="164"/>
                  </a:cubicBezTo>
                  <a:cubicBezTo>
                    <a:pt x="126" y="196"/>
                    <a:pt x="130" y="242"/>
                    <a:pt x="129" y="270"/>
                  </a:cubicBezTo>
                  <a:cubicBezTo>
                    <a:pt x="128" y="298"/>
                    <a:pt x="125" y="308"/>
                    <a:pt x="116" y="331"/>
                  </a:cubicBezTo>
                  <a:cubicBezTo>
                    <a:pt x="107" y="354"/>
                    <a:pt x="92" y="386"/>
                    <a:pt x="74" y="411"/>
                  </a:cubicBezTo>
                  <a:cubicBezTo>
                    <a:pt x="56" y="436"/>
                    <a:pt x="14" y="471"/>
                    <a:pt x="7" y="484"/>
                  </a:cubicBezTo>
                  <a:cubicBezTo>
                    <a:pt x="0" y="497"/>
                    <a:pt x="19" y="488"/>
                    <a:pt x="31" y="489"/>
                  </a:cubicBezTo>
                  <a:cubicBezTo>
                    <a:pt x="43" y="490"/>
                    <a:pt x="61" y="501"/>
                    <a:pt x="79" y="492"/>
                  </a:cubicBezTo>
                  <a:cubicBezTo>
                    <a:pt x="97" y="483"/>
                    <a:pt x="120" y="465"/>
                    <a:pt x="140" y="436"/>
                  </a:cubicBezTo>
                  <a:cubicBezTo>
                    <a:pt x="160" y="407"/>
                    <a:pt x="189" y="356"/>
                    <a:pt x="199" y="318"/>
                  </a:cubicBezTo>
                  <a:cubicBezTo>
                    <a:pt x="209" y="280"/>
                    <a:pt x="202" y="248"/>
                    <a:pt x="198" y="208"/>
                  </a:cubicBezTo>
                  <a:cubicBezTo>
                    <a:pt x="194" y="168"/>
                    <a:pt x="185" y="110"/>
                    <a:pt x="177" y="80"/>
                  </a:cubicBezTo>
                  <a:cubicBezTo>
                    <a:pt x="169" y="50"/>
                    <a:pt x="155" y="34"/>
                    <a:pt x="148" y="25"/>
                  </a:cubicBezTo>
                  <a:cubicBezTo>
                    <a:pt x="141" y="16"/>
                    <a:pt x="142" y="26"/>
                    <a:pt x="135" y="25"/>
                  </a:cubicBezTo>
                  <a:cubicBezTo>
                    <a:pt x="128" y="24"/>
                    <a:pt x="117" y="22"/>
                    <a:pt x="108" y="20"/>
                  </a:cubicBezTo>
                  <a:cubicBezTo>
                    <a:pt x="99" y="18"/>
                    <a:pt x="87" y="14"/>
                    <a:pt x="79" y="12"/>
                  </a:cubicBezTo>
                  <a:cubicBezTo>
                    <a:pt x="71" y="10"/>
                    <a:pt x="52" y="0"/>
                    <a:pt x="50" y="1"/>
                  </a:cubicBezTo>
                  <a:close/>
                </a:path>
              </a:pathLst>
            </a:custGeom>
            <a:solidFill>
              <a:srgbClr val="9933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3" name="Oval 95"/>
            <p:cNvSpPr>
              <a:spLocks noChangeArrowheads="1"/>
            </p:cNvSpPr>
            <p:nvPr/>
          </p:nvSpPr>
          <p:spPr bwMode="auto">
            <a:xfrm>
              <a:off x="2683" y="1768"/>
              <a:ext cx="33" cy="56"/>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64" name="Oval 96"/>
            <p:cNvSpPr>
              <a:spLocks noChangeArrowheads="1"/>
            </p:cNvSpPr>
            <p:nvPr/>
          </p:nvSpPr>
          <p:spPr bwMode="auto">
            <a:xfrm>
              <a:off x="2673" y="1810"/>
              <a:ext cx="46" cy="27"/>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3365" name="Freeform 97"/>
            <p:cNvSpPr>
              <a:spLocks/>
            </p:cNvSpPr>
            <p:nvPr/>
          </p:nvSpPr>
          <p:spPr bwMode="auto">
            <a:xfrm>
              <a:off x="2680" y="2136"/>
              <a:ext cx="48" cy="74"/>
            </a:xfrm>
            <a:custGeom>
              <a:avLst/>
              <a:gdLst>
                <a:gd name="T0" fmla="*/ 2 w 48"/>
                <a:gd name="T1" fmla="*/ 2 h 74"/>
                <a:gd name="T2" fmla="*/ 1 w 48"/>
                <a:gd name="T3" fmla="*/ 28 h 74"/>
                <a:gd name="T4" fmla="*/ 9 w 48"/>
                <a:gd name="T5" fmla="*/ 67 h 74"/>
                <a:gd name="T6" fmla="*/ 37 w 48"/>
                <a:gd name="T7" fmla="*/ 68 h 74"/>
                <a:gd name="T8" fmla="*/ 46 w 48"/>
                <a:gd name="T9" fmla="*/ 36 h 74"/>
                <a:gd name="T10" fmla="*/ 46 w 48"/>
                <a:gd name="T11" fmla="*/ 0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8" h="74">
                  <a:moveTo>
                    <a:pt x="2" y="2"/>
                  </a:moveTo>
                  <a:cubicBezTo>
                    <a:pt x="1" y="9"/>
                    <a:pt x="0" y="17"/>
                    <a:pt x="1" y="28"/>
                  </a:cubicBezTo>
                  <a:cubicBezTo>
                    <a:pt x="2" y="39"/>
                    <a:pt x="3" y="60"/>
                    <a:pt x="9" y="67"/>
                  </a:cubicBezTo>
                  <a:cubicBezTo>
                    <a:pt x="15" y="74"/>
                    <a:pt x="31" y="73"/>
                    <a:pt x="37" y="68"/>
                  </a:cubicBezTo>
                  <a:cubicBezTo>
                    <a:pt x="43" y="63"/>
                    <a:pt x="44" y="47"/>
                    <a:pt x="46" y="36"/>
                  </a:cubicBezTo>
                  <a:cubicBezTo>
                    <a:pt x="48" y="25"/>
                    <a:pt x="47" y="12"/>
                    <a:pt x="46" y="0"/>
                  </a:cubicBezTo>
                </a:path>
              </a:pathLst>
            </a:custGeom>
            <a:gradFill rotWithShape="1">
              <a:gsLst>
                <a:gs pos="0">
                  <a:srgbClr val="660033"/>
                </a:gs>
                <a:gs pos="50000">
                  <a:srgbClr val="CC3300"/>
                </a:gs>
                <a:gs pos="100000">
                  <a:srgbClr val="660033"/>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6" name="Freeform 98"/>
            <p:cNvSpPr>
              <a:spLocks/>
            </p:cNvSpPr>
            <p:nvPr/>
          </p:nvSpPr>
          <p:spPr bwMode="auto">
            <a:xfrm>
              <a:off x="2222" y="1181"/>
              <a:ext cx="22" cy="216"/>
            </a:xfrm>
            <a:custGeom>
              <a:avLst/>
              <a:gdLst>
                <a:gd name="T0" fmla="*/ 20 w 22"/>
                <a:gd name="T1" fmla="*/ 0 h 216"/>
                <a:gd name="T2" fmla="*/ 20 w 22"/>
                <a:gd name="T3" fmla="*/ 29 h 216"/>
                <a:gd name="T4" fmla="*/ 5 w 22"/>
                <a:gd name="T5" fmla="*/ 115 h 216"/>
                <a:gd name="T6" fmla="*/ 0 w 22"/>
                <a:gd name="T7" fmla="*/ 216 h 21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216">
                  <a:moveTo>
                    <a:pt x="20" y="0"/>
                  </a:moveTo>
                  <a:cubicBezTo>
                    <a:pt x="21" y="5"/>
                    <a:pt x="22" y="10"/>
                    <a:pt x="20" y="29"/>
                  </a:cubicBezTo>
                  <a:cubicBezTo>
                    <a:pt x="18" y="48"/>
                    <a:pt x="8" y="84"/>
                    <a:pt x="5" y="115"/>
                  </a:cubicBezTo>
                  <a:cubicBezTo>
                    <a:pt x="2" y="146"/>
                    <a:pt x="1" y="181"/>
                    <a:pt x="0" y="216"/>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7" name="Freeform 99"/>
            <p:cNvSpPr>
              <a:spLocks/>
            </p:cNvSpPr>
            <p:nvPr/>
          </p:nvSpPr>
          <p:spPr bwMode="auto">
            <a:xfrm>
              <a:off x="2252" y="1036"/>
              <a:ext cx="314" cy="269"/>
            </a:xfrm>
            <a:custGeom>
              <a:avLst/>
              <a:gdLst>
                <a:gd name="T0" fmla="*/ 309 w 314"/>
                <a:gd name="T1" fmla="*/ 213 h 269"/>
                <a:gd name="T2" fmla="*/ 279 w 314"/>
                <a:gd name="T3" fmla="*/ 225 h 269"/>
                <a:gd name="T4" fmla="*/ 99 w 314"/>
                <a:gd name="T5" fmla="*/ 253 h 269"/>
                <a:gd name="T6" fmla="*/ 15 w 314"/>
                <a:gd name="T7" fmla="*/ 127 h 269"/>
                <a:gd name="T8" fmla="*/ 10 w 314"/>
                <a:gd name="T9" fmla="*/ 43 h 269"/>
                <a:gd name="T10" fmla="*/ 41 w 314"/>
                <a:gd name="T11" fmla="*/ 1 h 269"/>
                <a:gd name="T12" fmla="*/ 123 w 314"/>
                <a:gd name="T13" fmla="*/ 50 h 269"/>
                <a:gd name="T14" fmla="*/ 231 w 314"/>
                <a:gd name="T15" fmla="*/ 118 h 269"/>
                <a:gd name="T16" fmla="*/ 273 w 314"/>
                <a:gd name="T17" fmla="*/ 123 h 2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4" h="269">
                  <a:moveTo>
                    <a:pt x="309" y="213"/>
                  </a:moveTo>
                  <a:cubicBezTo>
                    <a:pt x="311" y="215"/>
                    <a:pt x="314" y="218"/>
                    <a:pt x="279" y="225"/>
                  </a:cubicBezTo>
                  <a:cubicBezTo>
                    <a:pt x="244" y="232"/>
                    <a:pt x="143" y="269"/>
                    <a:pt x="99" y="253"/>
                  </a:cubicBezTo>
                  <a:cubicBezTo>
                    <a:pt x="55" y="237"/>
                    <a:pt x="30" y="162"/>
                    <a:pt x="15" y="127"/>
                  </a:cubicBezTo>
                  <a:cubicBezTo>
                    <a:pt x="0" y="92"/>
                    <a:pt x="6" y="64"/>
                    <a:pt x="10" y="43"/>
                  </a:cubicBezTo>
                  <a:cubicBezTo>
                    <a:pt x="14" y="22"/>
                    <a:pt x="22" y="0"/>
                    <a:pt x="41" y="1"/>
                  </a:cubicBezTo>
                  <a:cubicBezTo>
                    <a:pt x="60" y="2"/>
                    <a:pt x="91" y="30"/>
                    <a:pt x="123" y="50"/>
                  </a:cubicBezTo>
                  <a:cubicBezTo>
                    <a:pt x="155" y="70"/>
                    <a:pt x="206" y="106"/>
                    <a:pt x="231" y="118"/>
                  </a:cubicBezTo>
                  <a:cubicBezTo>
                    <a:pt x="256" y="130"/>
                    <a:pt x="264" y="126"/>
                    <a:pt x="273" y="12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8" name="Freeform 100"/>
            <p:cNvSpPr>
              <a:spLocks/>
            </p:cNvSpPr>
            <p:nvPr/>
          </p:nvSpPr>
          <p:spPr bwMode="auto">
            <a:xfrm>
              <a:off x="2255" y="1031"/>
              <a:ext cx="313" cy="263"/>
            </a:xfrm>
            <a:custGeom>
              <a:avLst/>
              <a:gdLst>
                <a:gd name="T0" fmla="*/ 272 w 313"/>
                <a:gd name="T1" fmla="*/ 133 h 263"/>
                <a:gd name="T2" fmla="*/ 278 w 313"/>
                <a:gd name="T3" fmla="*/ 143 h 263"/>
                <a:gd name="T4" fmla="*/ 294 w 313"/>
                <a:gd name="T5" fmla="*/ 159 h 263"/>
                <a:gd name="T6" fmla="*/ 309 w 313"/>
                <a:gd name="T7" fmla="*/ 221 h 263"/>
                <a:gd name="T8" fmla="*/ 269 w 313"/>
                <a:gd name="T9" fmla="*/ 228 h 263"/>
                <a:gd name="T10" fmla="*/ 257 w 313"/>
                <a:gd name="T11" fmla="*/ 233 h 263"/>
                <a:gd name="T12" fmla="*/ 199 w 313"/>
                <a:gd name="T13" fmla="*/ 249 h 263"/>
                <a:gd name="T14" fmla="*/ 128 w 313"/>
                <a:gd name="T15" fmla="*/ 261 h 263"/>
                <a:gd name="T16" fmla="*/ 99 w 313"/>
                <a:gd name="T17" fmla="*/ 259 h 263"/>
                <a:gd name="T18" fmla="*/ 73 w 313"/>
                <a:gd name="T19" fmla="*/ 242 h 263"/>
                <a:gd name="T20" fmla="*/ 37 w 313"/>
                <a:gd name="T21" fmla="*/ 182 h 263"/>
                <a:gd name="T22" fmla="*/ 5 w 313"/>
                <a:gd name="T23" fmla="*/ 122 h 263"/>
                <a:gd name="T24" fmla="*/ 7 w 313"/>
                <a:gd name="T25" fmla="*/ 66 h 263"/>
                <a:gd name="T26" fmla="*/ 15 w 313"/>
                <a:gd name="T27" fmla="*/ 27 h 263"/>
                <a:gd name="T28" fmla="*/ 35 w 313"/>
                <a:gd name="T29" fmla="*/ 7 h 263"/>
                <a:gd name="T30" fmla="*/ 50 w 313"/>
                <a:gd name="T31" fmla="*/ 5 h 263"/>
                <a:gd name="T32" fmla="*/ 91 w 313"/>
                <a:gd name="T33" fmla="*/ 38 h 263"/>
                <a:gd name="T34" fmla="*/ 186 w 313"/>
                <a:gd name="T35" fmla="*/ 95 h 263"/>
                <a:gd name="T36" fmla="*/ 243 w 313"/>
                <a:gd name="T37" fmla="*/ 134 h 263"/>
                <a:gd name="T38" fmla="*/ 257 w 313"/>
                <a:gd name="T39" fmla="*/ 129 h 263"/>
                <a:gd name="T40" fmla="*/ 272 w 313"/>
                <a:gd name="T41" fmla="*/ 133 h 2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13" h="263">
                  <a:moveTo>
                    <a:pt x="272" y="133"/>
                  </a:moveTo>
                  <a:cubicBezTo>
                    <a:pt x="276" y="135"/>
                    <a:pt x="274" y="139"/>
                    <a:pt x="278" y="143"/>
                  </a:cubicBezTo>
                  <a:cubicBezTo>
                    <a:pt x="282" y="147"/>
                    <a:pt x="289" y="146"/>
                    <a:pt x="294" y="159"/>
                  </a:cubicBezTo>
                  <a:cubicBezTo>
                    <a:pt x="299" y="172"/>
                    <a:pt x="313" y="210"/>
                    <a:pt x="309" y="221"/>
                  </a:cubicBezTo>
                  <a:cubicBezTo>
                    <a:pt x="305" y="232"/>
                    <a:pt x="278" y="226"/>
                    <a:pt x="269" y="228"/>
                  </a:cubicBezTo>
                  <a:cubicBezTo>
                    <a:pt x="260" y="230"/>
                    <a:pt x="269" y="230"/>
                    <a:pt x="257" y="233"/>
                  </a:cubicBezTo>
                  <a:cubicBezTo>
                    <a:pt x="245" y="236"/>
                    <a:pt x="220" y="244"/>
                    <a:pt x="199" y="249"/>
                  </a:cubicBezTo>
                  <a:cubicBezTo>
                    <a:pt x="178" y="254"/>
                    <a:pt x="145" y="259"/>
                    <a:pt x="128" y="261"/>
                  </a:cubicBezTo>
                  <a:cubicBezTo>
                    <a:pt x="111" y="263"/>
                    <a:pt x="108" y="262"/>
                    <a:pt x="99" y="259"/>
                  </a:cubicBezTo>
                  <a:cubicBezTo>
                    <a:pt x="90" y="256"/>
                    <a:pt x="83" y="255"/>
                    <a:pt x="73" y="242"/>
                  </a:cubicBezTo>
                  <a:cubicBezTo>
                    <a:pt x="63" y="229"/>
                    <a:pt x="48" y="202"/>
                    <a:pt x="37" y="182"/>
                  </a:cubicBezTo>
                  <a:cubicBezTo>
                    <a:pt x="26" y="162"/>
                    <a:pt x="10" y="141"/>
                    <a:pt x="5" y="122"/>
                  </a:cubicBezTo>
                  <a:cubicBezTo>
                    <a:pt x="0" y="103"/>
                    <a:pt x="5" y="82"/>
                    <a:pt x="7" y="66"/>
                  </a:cubicBezTo>
                  <a:cubicBezTo>
                    <a:pt x="9" y="50"/>
                    <a:pt x="10" y="37"/>
                    <a:pt x="15" y="27"/>
                  </a:cubicBezTo>
                  <a:cubicBezTo>
                    <a:pt x="20" y="17"/>
                    <a:pt x="29" y="11"/>
                    <a:pt x="35" y="7"/>
                  </a:cubicBezTo>
                  <a:cubicBezTo>
                    <a:pt x="41" y="3"/>
                    <a:pt x="41" y="0"/>
                    <a:pt x="50" y="5"/>
                  </a:cubicBezTo>
                  <a:cubicBezTo>
                    <a:pt x="59" y="10"/>
                    <a:pt x="68" y="23"/>
                    <a:pt x="91" y="38"/>
                  </a:cubicBezTo>
                  <a:cubicBezTo>
                    <a:pt x="114" y="53"/>
                    <a:pt x="161" y="79"/>
                    <a:pt x="186" y="95"/>
                  </a:cubicBezTo>
                  <a:cubicBezTo>
                    <a:pt x="211" y="111"/>
                    <a:pt x="231" y="128"/>
                    <a:pt x="243" y="134"/>
                  </a:cubicBezTo>
                  <a:cubicBezTo>
                    <a:pt x="255" y="140"/>
                    <a:pt x="252" y="129"/>
                    <a:pt x="257" y="129"/>
                  </a:cubicBezTo>
                  <a:cubicBezTo>
                    <a:pt x="262" y="129"/>
                    <a:pt x="268" y="131"/>
                    <a:pt x="272" y="133"/>
                  </a:cubicBezTo>
                  <a:close/>
                </a:path>
              </a:pathLst>
            </a:custGeom>
            <a:solidFill>
              <a:srgbClr val="800000">
                <a:alpha val="10980"/>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9" name="Freeform 101"/>
            <p:cNvSpPr>
              <a:spLocks/>
            </p:cNvSpPr>
            <p:nvPr/>
          </p:nvSpPr>
          <p:spPr bwMode="auto">
            <a:xfrm>
              <a:off x="2060" y="1218"/>
              <a:ext cx="175" cy="195"/>
            </a:xfrm>
            <a:custGeom>
              <a:avLst/>
              <a:gdLst>
                <a:gd name="T0" fmla="*/ 172 w 175"/>
                <a:gd name="T1" fmla="*/ 32 h 195"/>
                <a:gd name="T2" fmla="*/ 167 w 175"/>
                <a:gd name="T3" fmla="*/ 101 h 195"/>
                <a:gd name="T4" fmla="*/ 164 w 175"/>
                <a:gd name="T5" fmla="*/ 168 h 195"/>
                <a:gd name="T6" fmla="*/ 162 w 175"/>
                <a:gd name="T7" fmla="*/ 188 h 195"/>
                <a:gd name="T8" fmla="*/ 152 w 175"/>
                <a:gd name="T9" fmla="*/ 190 h 195"/>
                <a:gd name="T10" fmla="*/ 114 w 175"/>
                <a:gd name="T11" fmla="*/ 192 h 195"/>
                <a:gd name="T12" fmla="*/ 80 w 175"/>
                <a:gd name="T13" fmla="*/ 173 h 195"/>
                <a:gd name="T14" fmla="*/ 26 w 175"/>
                <a:gd name="T15" fmla="*/ 119 h 195"/>
                <a:gd name="T16" fmla="*/ 3 w 175"/>
                <a:gd name="T17" fmla="*/ 70 h 195"/>
                <a:gd name="T18" fmla="*/ 8 w 175"/>
                <a:gd name="T19" fmla="*/ 28 h 195"/>
                <a:gd name="T20" fmla="*/ 34 w 175"/>
                <a:gd name="T21" fmla="*/ 7 h 195"/>
                <a:gd name="T22" fmla="*/ 62 w 175"/>
                <a:gd name="T23" fmla="*/ 0 h 195"/>
                <a:gd name="T24" fmla="*/ 108 w 175"/>
                <a:gd name="T25" fmla="*/ 6 h 195"/>
                <a:gd name="T26" fmla="*/ 147 w 175"/>
                <a:gd name="T27" fmla="*/ 22 h 195"/>
                <a:gd name="T28" fmla="*/ 172 w 175"/>
                <a:gd name="T29" fmla="*/ 32 h 19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5" h="195">
                  <a:moveTo>
                    <a:pt x="172" y="32"/>
                  </a:moveTo>
                  <a:cubicBezTo>
                    <a:pt x="175" y="45"/>
                    <a:pt x="168" y="78"/>
                    <a:pt x="167" y="101"/>
                  </a:cubicBezTo>
                  <a:cubicBezTo>
                    <a:pt x="166" y="124"/>
                    <a:pt x="165" y="154"/>
                    <a:pt x="164" y="168"/>
                  </a:cubicBezTo>
                  <a:cubicBezTo>
                    <a:pt x="163" y="182"/>
                    <a:pt x="164" y="184"/>
                    <a:pt x="162" y="188"/>
                  </a:cubicBezTo>
                  <a:cubicBezTo>
                    <a:pt x="160" y="192"/>
                    <a:pt x="160" y="189"/>
                    <a:pt x="152" y="190"/>
                  </a:cubicBezTo>
                  <a:cubicBezTo>
                    <a:pt x="144" y="191"/>
                    <a:pt x="126" y="195"/>
                    <a:pt x="114" y="192"/>
                  </a:cubicBezTo>
                  <a:cubicBezTo>
                    <a:pt x="102" y="189"/>
                    <a:pt x="95" y="185"/>
                    <a:pt x="80" y="173"/>
                  </a:cubicBezTo>
                  <a:cubicBezTo>
                    <a:pt x="65" y="161"/>
                    <a:pt x="39" y="136"/>
                    <a:pt x="26" y="119"/>
                  </a:cubicBezTo>
                  <a:cubicBezTo>
                    <a:pt x="13" y="102"/>
                    <a:pt x="6" y="85"/>
                    <a:pt x="3" y="70"/>
                  </a:cubicBezTo>
                  <a:cubicBezTo>
                    <a:pt x="0" y="55"/>
                    <a:pt x="3" y="39"/>
                    <a:pt x="8" y="28"/>
                  </a:cubicBezTo>
                  <a:cubicBezTo>
                    <a:pt x="13" y="17"/>
                    <a:pt x="25" y="12"/>
                    <a:pt x="34" y="7"/>
                  </a:cubicBezTo>
                  <a:cubicBezTo>
                    <a:pt x="43" y="2"/>
                    <a:pt x="50" y="0"/>
                    <a:pt x="62" y="0"/>
                  </a:cubicBezTo>
                  <a:cubicBezTo>
                    <a:pt x="74" y="0"/>
                    <a:pt x="94" y="2"/>
                    <a:pt x="108" y="6"/>
                  </a:cubicBezTo>
                  <a:cubicBezTo>
                    <a:pt x="122" y="10"/>
                    <a:pt x="136" y="18"/>
                    <a:pt x="147" y="22"/>
                  </a:cubicBezTo>
                  <a:cubicBezTo>
                    <a:pt x="158" y="26"/>
                    <a:pt x="169" y="19"/>
                    <a:pt x="172" y="32"/>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2566" name="Text Box 102"/>
          <p:cNvSpPr txBox="1">
            <a:spLocks noChangeArrowheads="1"/>
          </p:cNvSpPr>
          <p:nvPr/>
        </p:nvSpPr>
        <p:spPr bwMode="auto">
          <a:xfrm>
            <a:off x="5692775" y="1889125"/>
            <a:ext cx="698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i="1">
                <a:latin typeface="Times New Roman" panose="02020603050405020304" pitchFamily="18" charset="0"/>
                <a:cs typeface="Times New Roman" panose="02020603050405020304" pitchFamily="18" charset="0"/>
              </a:rPr>
              <a:t>P(t,x)</a:t>
            </a:r>
          </a:p>
        </p:txBody>
      </p:sp>
      <p:pic>
        <p:nvPicPr>
          <p:cNvPr id="13329" name="Picture 103" descr="TP_tmp"/>
          <p:cNvPicPr>
            <a:picLocks noChangeAspect="1" noChangeArrowheads="1"/>
          </p:cNvPicPr>
          <p:nvPr>
            <p:custDataLst>
              <p:tags r:id="rId5"/>
            </p:custDataLst>
          </p:nvPr>
        </p:nvPicPr>
        <p:blipFill>
          <a:blip r:embed="rId20" cstate="print">
            <a:extLst>
              <a:ext uri="{28A0092B-C50C-407E-A947-70E740481C1C}">
                <a14:useLocalDpi xmlns:a14="http://schemas.microsoft.com/office/drawing/2010/main" val="0"/>
              </a:ext>
            </a:extLst>
          </a:blip>
          <a:srcRect/>
          <a:stretch>
            <a:fillRect/>
          </a:stretch>
        </p:blipFill>
        <p:spPr bwMode="auto">
          <a:xfrm>
            <a:off x="7310438" y="622300"/>
            <a:ext cx="1708150" cy="52228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330" name="Picture 104" descr="TP_tmp"/>
          <p:cNvPicPr>
            <a:picLocks noChangeAspect="1" noChangeArrowheads="1"/>
          </p:cNvPicPr>
          <p:nvPr>
            <p:custDataLst>
              <p:tags r:id="rId6"/>
            </p:custDataLst>
          </p:nvPr>
        </p:nvPicPr>
        <p:blipFill>
          <a:blip r:embed="rId21">
            <a:extLst>
              <a:ext uri="{28A0092B-C50C-407E-A947-70E740481C1C}">
                <a14:useLocalDpi xmlns:a14="http://schemas.microsoft.com/office/drawing/2010/main" val="0"/>
              </a:ext>
            </a:extLst>
          </a:blip>
          <a:srcRect/>
          <a:stretch>
            <a:fillRect/>
          </a:stretch>
        </p:blipFill>
        <p:spPr bwMode="auto">
          <a:xfrm>
            <a:off x="10313988" y="566738"/>
            <a:ext cx="1331912" cy="512762"/>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331" name="Picture 105" descr="TP_tmp"/>
          <p:cNvPicPr>
            <a:picLocks noChangeAspect="1" noChangeArrowheads="1"/>
          </p:cNvPicPr>
          <p:nvPr>
            <p:custDataLst>
              <p:tags r:id="rId7"/>
            </p:custDataLst>
          </p:nvPr>
        </p:nvPicPr>
        <p:blipFill>
          <a:blip r:embed="rId22">
            <a:extLst>
              <a:ext uri="{28A0092B-C50C-407E-A947-70E740481C1C}">
                <a14:useLocalDpi xmlns:a14="http://schemas.microsoft.com/office/drawing/2010/main" val="0"/>
              </a:ext>
            </a:extLst>
          </a:blip>
          <a:srcRect/>
          <a:stretch>
            <a:fillRect/>
          </a:stretch>
        </p:blipFill>
        <p:spPr bwMode="auto">
          <a:xfrm>
            <a:off x="7335838" y="1165225"/>
            <a:ext cx="1470025" cy="2841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332" name="Picture 106" descr="TP_tmp"/>
          <p:cNvPicPr>
            <a:picLocks noChangeAspect="1" noChangeArrowheads="1"/>
          </p:cNvPicPr>
          <p:nvPr>
            <p:custDataLst>
              <p:tags r:id="rId8"/>
            </p:custDataLst>
          </p:nvPr>
        </p:nvPicPr>
        <p:blipFill>
          <a:blip r:embed="rId23" cstate="print">
            <a:extLst>
              <a:ext uri="{28A0092B-C50C-407E-A947-70E740481C1C}">
                <a14:useLocalDpi xmlns:a14="http://schemas.microsoft.com/office/drawing/2010/main" val="0"/>
              </a:ext>
            </a:extLst>
          </a:blip>
          <a:srcRect/>
          <a:stretch>
            <a:fillRect/>
          </a:stretch>
        </p:blipFill>
        <p:spPr bwMode="auto">
          <a:xfrm>
            <a:off x="2371725" y="457200"/>
            <a:ext cx="2970213" cy="5762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333" name="Rectangle 107"/>
          <p:cNvSpPr>
            <a:spLocks noChangeArrowheads="1"/>
          </p:cNvSpPr>
          <p:nvPr/>
        </p:nvSpPr>
        <p:spPr bwMode="auto">
          <a:xfrm>
            <a:off x="2366963" y="420688"/>
            <a:ext cx="3090862" cy="682625"/>
          </a:xfrm>
          <a:prstGeom prst="rect">
            <a:avLst/>
          </a:prstGeom>
          <a:noFill/>
          <a:ln w="222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18490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2589"/>
                                        </p:tgtEl>
                                        <p:attrNameLst>
                                          <p:attrName>style.visibility</p:attrName>
                                        </p:attrNameLst>
                                      </p:cBhvr>
                                      <p:to>
                                        <p:strVal val="visible"/>
                                      </p:to>
                                    </p:set>
                                    <p:animEffect transition="in" filter="fade">
                                      <p:cBhvr>
                                        <p:cTn id="7" dur="2000"/>
                                        <p:tgtEl>
                                          <p:spTgt spid="62589"/>
                                        </p:tgtEl>
                                      </p:cBhvr>
                                    </p:animEffect>
                                  </p:childTnLst>
                                </p:cTn>
                              </p:par>
                            </p:childTnLst>
                          </p:cTn>
                        </p:par>
                        <p:par>
                          <p:cTn id="8" fill="hold" nodeType="afterGroup">
                            <p:stCondLst>
                              <p:cond delay="2000"/>
                            </p:stCondLst>
                            <p:childTnLst>
                              <p:par>
                                <p:cTn id="9" presetID="0" presetClass="path" presetSubtype="0" accel="50000" decel="50000" fill="hold" nodeType="afterEffect">
                                  <p:stCondLst>
                                    <p:cond delay="0"/>
                                  </p:stCondLst>
                                  <p:childTnLst>
                                    <p:animMotion origin="layout" path="M 3.59081E-6 4.44444E-6 L 0.40214 4.44444E-6 " pathEditMode="relative" rAng="0" ptsTypes="AA">
                                      <p:cBhvr>
                                        <p:cTn id="10" dur="3000" fill="hold"/>
                                        <p:tgtEl>
                                          <p:spTgt spid="62589"/>
                                        </p:tgtEl>
                                        <p:attrNameLst>
                                          <p:attrName>ppt_x</p:attrName>
                                          <p:attrName>ppt_y</p:attrName>
                                        </p:attrNameLst>
                                      </p:cBhvr>
                                      <p:rCtr x="20107" y="0"/>
                                    </p:animMotion>
                                  </p:childTnLst>
                                </p:cTn>
                              </p:par>
                              <p:par>
                                <p:cTn id="11" presetID="10" presetClass="entr" presetSubtype="0" fill="hold" nodeType="withEffect">
                                  <p:stCondLst>
                                    <p:cond delay="0"/>
                                  </p:stCondLst>
                                  <p:childTnLst>
                                    <p:set>
                                      <p:cBhvr>
                                        <p:cTn id="12" dur="1" fill="hold">
                                          <p:stCondLst>
                                            <p:cond delay="0"/>
                                          </p:stCondLst>
                                        </p:cTn>
                                        <p:tgtEl>
                                          <p:spTgt spid="62505"/>
                                        </p:tgtEl>
                                        <p:attrNameLst>
                                          <p:attrName>style.visibility</p:attrName>
                                        </p:attrNameLst>
                                      </p:cBhvr>
                                      <p:to>
                                        <p:strVal val="visible"/>
                                      </p:to>
                                    </p:set>
                                    <p:animEffect transition="in" filter="fade">
                                      <p:cBhvr>
                                        <p:cTn id="13" dur="2000"/>
                                        <p:tgtEl>
                                          <p:spTgt spid="62505"/>
                                        </p:tgtEl>
                                      </p:cBhvr>
                                    </p:animEffect>
                                  </p:childTnLst>
                                </p:cTn>
                              </p:par>
                              <p:par>
                                <p:cTn id="14" presetID="0" presetClass="path" presetSubtype="0" accel="50000" decel="50000" fill="hold" nodeType="withEffect">
                                  <p:stCondLst>
                                    <p:cond delay="0"/>
                                  </p:stCondLst>
                                  <p:childTnLst>
                                    <p:animMotion origin="layout" path="M -2.73486E-6 -1.11111E-6 L 0.38701 -1.11111E-6 " pathEditMode="relative" rAng="0" ptsTypes="AA">
                                      <p:cBhvr>
                                        <p:cTn id="15" dur="3000" fill="hold"/>
                                        <p:tgtEl>
                                          <p:spTgt spid="62505"/>
                                        </p:tgtEl>
                                        <p:attrNameLst>
                                          <p:attrName>ppt_x</p:attrName>
                                          <p:attrName>ppt_y</p:attrName>
                                        </p:attrNameLst>
                                      </p:cBhvr>
                                      <p:rCtr x="19350" y="0"/>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62529"/>
                                        </p:tgtEl>
                                        <p:attrNameLst>
                                          <p:attrName>style.visibility</p:attrName>
                                        </p:attrNameLst>
                                      </p:cBhvr>
                                      <p:to>
                                        <p:strVal val="visible"/>
                                      </p:to>
                                    </p:set>
                                    <p:animEffect transition="in" filter="fade">
                                      <p:cBhvr>
                                        <p:cTn id="20" dur="2000"/>
                                        <p:tgtEl>
                                          <p:spTgt spid="62529"/>
                                        </p:tgtEl>
                                      </p:cBhvr>
                                    </p:animEffect>
                                  </p:childTnLst>
                                </p:cTn>
                              </p:par>
                            </p:childTnLst>
                          </p:cTn>
                        </p:par>
                        <p:par>
                          <p:cTn id="21" fill="hold" nodeType="afterGroup">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62566"/>
                                        </p:tgtEl>
                                        <p:attrNameLst>
                                          <p:attrName>style.visibility</p:attrName>
                                        </p:attrNameLst>
                                      </p:cBhvr>
                                      <p:to>
                                        <p:strVal val="visible"/>
                                      </p:to>
                                    </p:set>
                                    <p:animEffect transition="in" filter="wipe(left)">
                                      <p:cBhvr>
                                        <p:cTn id="24" dur="2000"/>
                                        <p:tgtEl>
                                          <p:spTgt spid="62566"/>
                                        </p:tgtEl>
                                      </p:cBhvr>
                                    </p:animEffect>
                                  </p:childTnLst>
                                </p:cTn>
                              </p:par>
                            </p:childTnLst>
                          </p:cTn>
                        </p:par>
                        <p:par>
                          <p:cTn id="25" fill="hold" nodeType="afterGroup">
                            <p:stCondLst>
                              <p:cond delay="4000"/>
                            </p:stCondLst>
                            <p:childTnLst>
                              <p:par>
                                <p:cTn id="26" presetID="22" presetClass="entr" presetSubtype="4" fill="hold" nodeType="afterEffect">
                                  <p:stCondLst>
                                    <p:cond delay="0"/>
                                  </p:stCondLst>
                                  <p:childTnLst>
                                    <p:set>
                                      <p:cBhvr>
                                        <p:cTn id="27" dur="1" fill="hold">
                                          <p:stCondLst>
                                            <p:cond delay="0"/>
                                          </p:stCondLst>
                                        </p:cTn>
                                        <p:tgtEl>
                                          <p:spTgt spid="62500"/>
                                        </p:tgtEl>
                                        <p:attrNameLst>
                                          <p:attrName>style.visibility</p:attrName>
                                        </p:attrNameLst>
                                      </p:cBhvr>
                                      <p:to>
                                        <p:strVal val="visible"/>
                                      </p:to>
                                    </p:set>
                                    <p:animEffect transition="in" filter="wipe(down)">
                                      <p:cBhvr>
                                        <p:cTn id="28" dur="2000"/>
                                        <p:tgtEl>
                                          <p:spTgt spid="6250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2501"/>
                                        </p:tgtEl>
                                        <p:attrNameLst>
                                          <p:attrName>style.visibility</p:attrName>
                                        </p:attrNameLst>
                                      </p:cBhvr>
                                      <p:to>
                                        <p:strVal val="visible"/>
                                      </p:to>
                                    </p:set>
                                    <p:animEffect transition="in" filter="fade">
                                      <p:cBhvr>
                                        <p:cTn id="31" dur="2000"/>
                                        <p:tgtEl>
                                          <p:spTgt spid="62501"/>
                                        </p:tgtEl>
                                      </p:cBhvr>
                                    </p:animEffect>
                                  </p:childTnLst>
                                </p:cTn>
                              </p:par>
                            </p:childTnLst>
                          </p:cTn>
                        </p:par>
                        <p:par>
                          <p:cTn id="32" fill="hold" nodeType="afterGroup">
                            <p:stCondLst>
                              <p:cond delay="6000"/>
                            </p:stCondLst>
                            <p:childTnLst>
                              <p:par>
                                <p:cTn id="33" presetID="10" presetClass="entr" presetSubtype="0" fill="hold" nodeType="afterEffect">
                                  <p:stCondLst>
                                    <p:cond delay="0"/>
                                  </p:stCondLst>
                                  <p:childTnLst>
                                    <p:set>
                                      <p:cBhvr>
                                        <p:cTn id="34" dur="1" fill="hold">
                                          <p:stCondLst>
                                            <p:cond delay="0"/>
                                          </p:stCondLst>
                                        </p:cTn>
                                        <p:tgtEl>
                                          <p:spTgt spid="62487"/>
                                        </p:tgtEl>
                                        <p:attrNameLst>
                                          <p:attrName>style.visibility</p:attrName>
                                        </p:attrNameLst>
                                      </p:cBhvr>
                                      <p:to>
                                        <p:strVal val="visible"/>
                                      </p:to>
                                    </p:set>
                                    <p:animEffect transition="in" filter="fade">
                                      <p:cBhvr>
                                        <p:cTn id="35" dur="2000"/>
                                        <p:tgtEl>
                                          <p:spTgt spid="62487"/>
                                        </p:tgtEl>
                                      </p:cBhvr>
                                    </p:animEffect>
                                  </p:childTnLst>
                                </p:cTn>
                              </p:par>
                            </p:childTnLst>
                          </p:cTn>
                        </p:par>
                        <p:par>
                          <p:cTn id="36" fill="hold" nodeType="afterGroup">
                            <p:stCondLst>
                              <p:cond delay="8000"/>
                            </p:stCondLst>
                            <p:childTnLst>
                              <p:par>
                                <p:cTn id="37" presetID="10" presetClass="entr" presetSubtype="0" fill="hold" nodeType="afterEffect">
                                  <p:stCondLst>
                                    <p:cond delay="0"/>
                                  </p:stCondLst>
                                  <p:childTnLst>
                                    <p:set>
                                      <p:cBhvr>
                                        <p:cTn id="38" dur="1" fill="hold">
                                          <p:stCondLst>
                                            <p:cond delay="0"/>
                                          </p:stCondLst>
                                        </p:cTn>
                                        <p:tgtEl>
                                          <p:spTgt spid="62572"/>
                                        </p:tgtEl>
                                        <p:attrNameLst>
                                          <p:attrName>style.visibility</p:attrName>
                                        </p:attrNameLst>
                                      </p:cBhvr>
                                      <p:to>
                                        <p:strVal val="visible"/>
                                      </p:to>
                                    </p:set>
                                    <p:animEffect transition="in" filter="fade">
                                      <p:cBhvr>
                                        <p:cTn id="39" dur="2000"/>
                                        <p:tgtEl>
                                          <p:spTgt spid="62572"/>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4" fill="hold" nodeType="clickEffect">
                                  <p:stCondLst>
                                    <p:cond delay="0"/>
                                  </p:stCondLst>
                                  <p:childTnLst>
                                    <p:set>
                                      <p:cBhvr>
                                        <p:cTn id="43" dur="1" fill="hold">
                                          <p:stCondLst>
                                            <p:cond delay="0"/>
                                          </p:stCondLst>
                                        </p:cTn>
                                        <p:tgtEl>
                                          <p:spTgt spid="62502"/>
                                        </p:tgtEl>
                                        <p:attrNameLst>
                                          <p:attrName>style.visibility</p:attrName>
                                        </p:attrNameLst>
                                      </p:cBhvr>
                                      <p:to>
                                        <p:strVal val="visible"/>
                                      </p:to>
                                    </p:set>
                                    <p:animEffect transition="in" filter="wipe(down)">
                                      <p:cBhvr>
                                        <p:cTn id="44" dur="2000"/>
                                        <p:tgtEl>
                                          <p:spTgt spid="6250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nodeType="clickEffect">
                                  <p:stCondLst>
                                    <p:cond delay="0"/>
                                  </p:stCondLst>
                                  <p:childTnLst>
                                    <p:set>
                                      <p:cBhvr>
                                        <p:cTn id="48" dur="1" fill="hold">
                                          <p:stCondLst>
                                            <p:cond delay="0"/>
                                          </p:stCondLst>
                                        </p:cTn>
                                        <p:tgtEl>
                                          <p:spTgt spid="62493"/>
                                        </p:tgtEl>
                                        <p:attrNameLst>
                                          <p:attrName>style.visibility</p:attrName>
                                        </p:attrNameLst>
                                      </p:cBhvr>
                                      <p:to>
                                        <p:strVal val="visible"/>
                                      </p:to>
                                    </p:set>
                                    <p:animEffect transition="in" filter="fade">
                                      <p:cBhvr>
                                        <p:cTn id="49" dur="2000"/>
                                        <p:tgtEl>
                                          <p:spTgt spid="62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501" grpId="0"/>
      <p:bldP spid="6256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
          <p:cNvGrpSpPr>
            <a:grpSpLocks/>
          </p:cNvGrpSpPr>
          <p:nvPr/>
        </p:nvGrpSpPr>
        <p:grpSpPr bwMode="auto">
          <a:xfrm>
            <a:off x="3387725" y="2017713"/>
            <a:ext cx="1563688" cy="1392237"/>
            <a:chOff x="954" y="928"/>
            <a:chExt cx="985" cy="877"/>
          </a:xfrm>
        </p:grpSpPr>
        <p:sp>
          <p:nvSpPr>
            <p:cNvPr id="14431" name="Line 3"/>
            <p:cNvSpPr>
              <a:spLocks noChangeShapeType="1"/>
            </p:cNvSpPr>
            <p:nvPr/>
          </p:nvSpPr>
          <p:spPr bwMode="auto">
            <a:xfrm flipV="1">
              <a:off x="973" y="1459"/>
              <a:ext cx="877" cy="34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32" name="Line 4"/>
            <p:cNvSpPr>
              <a:spLocks noChangeShapeType="1"/>
            </p:cNvSpPr>
            <p:nvPr/>
          </p:nvSpPr>
          <p:spPr bwMode="auto">
            <a:xfrm flipV="1">
              <a:off x="973" y="1786"/>
              <a:ext cx="966" cy="19"/>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33" name="Line 5"/>
            <p:cNvSpPr>
              <a:spLocks noChangeShapeType="1"/>
            </p:cNvSpPr>
            <p:nvPr/>
          </p:nvSpPr>
          <p:spPr bwMode="auto">
            <a:xfrm flipV="1">
              <a:off x="954" y="928"/>
              <a:ext cx="6" cy="86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4339" name="Group 6"/>
          <p:cNvGrpSpPr>
            <a:grpSpLocks/>
          </p:cNvGrpSpPr>
          <p:nvPr/>
        </p:nvGrpSpPr>
        <p:grpSpPr bwMode="auto">
          <a:xfrm>
            <a:off x="7808913" y="2019300"/>
            <a:ext cx="1563687" cy="1392238"/>
            <a:chOff x="954" y="928"/>
            <a:chExt cx="985" cy="877"/>
          </a:xfrm>
        </p:grpSpPr>
        <p:sp>
          <p:nvSpPr>
            <p:cNvPr id="14428" name="Line 7"/>
            <p:cNvSpPr>
              <a:spLocks noChangeShapeType="1"/>
            </p:cNvSpPr>
            <p:nvPr/>
          </p:nvSpPr>
          <p:spPr bwMode="auto">
            <a:xfrm flipV="1">
              <a:off x="973" y="1459"/>
              <a:ext cx="877" cy="346"/>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29" name="Line 8"/>
            <p:cNvSpPr>
              <a:spLocks noChangeShapeType="1"/>
            </p:cNvSpPr>
            <p:nvPr/>
          </p:nvSpPr>
          <p:spPr bwMode="auto">
            <a:xfrm flipV="1">
              <a:off x="973" y="1786"/>
              <a:ext cx="966" cy="19"/>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30" name="Line 9"/>
            <p:cNvSpPr>
              <a:spLocks noChangeShapeType="1"/>
            </p:cNvSpPr>
            <p:nvPr/>
          </p:nvSpPr>
          <p:spPr bwMode="auto">
            <a:xfrm flipV="1">
              <a:off x="954" y="928"/>
              <a:ext cx="6" cy="864"/>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14340" name="Picture 10" descr="TP_tmp"/>
          <p:cNvPicPr>
            <a:picLocks noChangeAspect="1" noChangeArrowheads="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2260600" y="1525588"/>
            <a:ext cx="917575"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11" descr="TP_tmp"/>
          <p:cNvPicPr>
            <a:picLocks noChangeAspect="1" noChangeArrowheads="1"/>
          </p:cNvPicPr>
          <p:nvPr>
            <p:custDataLst>
              <p:tags r:id="rId2"/>
            </p:custDataLst>
          </p:nvPr>
        </p:nvPicPr>
        <p:blipFill>
          <a:blip r:embed="rId14">
            <a:extLst>
              <a:ext uri="{28A0092B-C50C-407E-A947-70E740481C1C}">
                <a14:useLocalDpi xmlns:a14="http://schemas.microsoft.com/office/drawing/2010/main" val="0"/>
              </a:ext>
            </a:extLst>
          </a:blip>
          <a:srcRect/>
          <a:stretch>
            <a:fillRect/>
          </a:stretch>
        </p:blipFill>
        <p:spPr bwMode="auto">
          <a:xfrm>
            <a:off x="3132138" y="2070100"/>
            <a:ext cx="158750" cy="15875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2" name="Picture 12" descr="TP_tmp"/>
          <p:cNvPicPr>
            <a:picLocks noChangeAspect="1" noChangeArrowheads="1"/>
          </p:cNvPicPr>
          <p:nvPr>
            <p:custDataLst>
              <p:tags r:id="rId3"/>
            </p:custDataLst>
          </p:nvPr>
        </p:nvPicPr>
        <p:blipFill>
          <a:blip r:embed="rId15">
            <a:extLst>
              <a:ext uri="{28A0092B-C50C-407E-A947-70E740481C1C}">
                <a14:useLocalDpi xmlns:a14="http://schemas.microsoft.com/office/drawing/2010/main" val="0"/>
              </a:ext>
            </a:extLst>
          </a:blip>
          <a:srcRect/>
          <a:stretch>
            <a:fillRect/>
          </a:stretch>
        </p:blipFill>
        <p:spPr bwMode="auto">
          <a:xfrm>
            <a:off x="4772025" y="2927350"/>
            <a:ext cx="185738" cy="212725"/>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3" name="Picture 13" descr="TP_tmp"/>
          <p:cNvPicPr>
            <a:picLocks noChangeAspect="1" noChangeArrowheads="1"/>
          </p:cNvPicPr>
          <p:nvPr>
            <p:custDataLst>
              <p:tags r:id="rId4"/>
            </p:custDataLst>
          </p:nvPr>
        </p:nvPicPr>
        <p:blipFill>
          <a:blip r:embed="rId16">
            <a:extLst>
              <a:ext uri="{28A0092B-C50C-407E-A947-70E740481C1C}">
                <a14:useLocalDpi xmlns:a14="http://schemas.microsoft.com/office/drawing/2010/main" val="0"/>
              </a:ext>
            </a:extLst>
          </a:blip>
          <a:srcRect/>
          <a:stretch>
            <a:fillRect/>
          </a:stretch>
        </p:blipFill>
        <p:spPr bwMode="auto">
          <a:xfrm>
            <a:off x="4613275" y="3433763"/>
            <a:ext cx="185738" cy="15875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4344" name="Group 14"/>
          <p:cNvGrpSpPr>
            <a:grpSpLocks/>
          </p:cNvGrpSpPr>
          <p:nvPr/>
        </p:nvGrpSpPr>
        <p:grpSpPr bwMode="auto">
          <a:xfrm>
            <a:off x="3654425" y="1909763"/>
            <a:ext cx="868363" cy="844550"/>
            <a:chOff x="1152" y="2749"/>
            <a:chExt cx="547" cy="532"/>
          </a:xfrm>
        </p:grpSpPr>
        <p:sp>
          <p:nvSpPr>
            <p:cNvPr id="14425" name="Oval 15"/>
            <p:cNvSpPr>
              <a:spLocks noChangeArrowheads="1"/>
            </p:cNvSpPr>
            <p:nvPr/>
          </p:nvSpPr>
          <p:spPr bwMode="auto">
            <a:xfrm>
              <a:off x="1152" y="2749"/>
              <a:ext cx="547" cy="532"/>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426" name="Line 16"/>
            <p:cNvSpPr>
              <a:spLocks noChangeShapeType="1"/>
            </p:cNvSpPr>
            <p:nvPr/>
          </p:nvSpPr>
          <p:spPr bwMode="auto">
            <a:xfrm flipV="1">
              <a:off x="1424" y="2893"/>
              <a:ext cx="0" cy="12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27" name="Line 17"/>
            <p:cNvSpPr>
              <a:spLocks noChangeShapeType="1"/>
            </p:cNvSpPr>
            <p:nvPr/>
          </p:nvSpPr>
          <p:spPr bwMode="auto">
            <a:xfrm>
              <a:off x="1424" y="3020"/>
              <a:ext cx="218" cy="9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14345" name="Picture 18" descr="TP_tmp"/>
          <p:cNvPicPr>
            <a:picLocks noChangeAspect="1" noChangeArrowheads="1"/>
          </p:cNvPicPr>
          <p:nvPr>
            <p:custDataLst>
              <p:tags r:id="rId5"/>
            </p:custDataLst>
          </p:nvPr>
        </p:nvPicPr>
        <p:blipFill>
          <a:blip r:embed="rId17">
            <a:extLst>
              <a:ext uri="{28A0092B-C50C-407E-A947-70E740481C1C}">
                <a14:useLocalDpi xmlns:a14="http://schemas.microsoft.com/office/drawing/2010/main" val="0"/>
              </a:ext>
            </a:extLst>
          </a:blip>
          <a:srcRect/>
          <a:stretch>
            <a:fillRect/>
          </a:stretch>
        </p:blipFill>
        <p:spPr bwMode="auto">
          <a:xfrm>
            <a:off x="9004300" y="3451225"/>
            <a:ext cx="284163" cy="25558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6" name="Picture 19" descr="TP_tmp"/>
          <p:cNvPicPr>
            <a:picLocks noChangeAspect="1" noChangeArrowheads="1"/>
          </p:cNvPicPr>
          <p:nvPr>
            <p:custDataLst>
              <p:tags r:id="rId6"/>
            </p:custDataLst>
          </p:nvPr>
        </p:nvPicPr>
        <p:blipFill>
          <a:blip r:embed="rId18">
            <a:extLst>
              <a:ext uri="{28A0092B-C50C-407E-A947-70E740481C1C}">
                <a14:useLocalDpi xmlns:a14="http://schemas.microsoft.com/office/drawing/2010/main" val="0"/>
              </a:ext>
            </a:extLst>
          </a:blip>
          <a:srcRect/>
          <a:stretch>
            <a:fillRect/>
          </a:stretch>
        </p:blipFill>
        <p:spPr bwMode="auto">
          <a:xfrm>
            <a:off x="9163050" y="2944813"/>
            <a:ext cx="284163" cy="307975"/>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7" name="Picture 20" descr="TP_tmp"/>
          <p:cNvPicPr>
            <a:picLocks noChangeAspect="1" noChangeArrowheads="1"/>
          </p:cNvPicPr>
          <p:nvPr>
            <p:custDataLst>
              <p:tags r:id="rId7"/>
            </p:custDataLst>
          </p:nvPr>
        </p:nvPicPr>
        <p:blipFill>
          <a:blip r:embed="rId19">
            <a:extLst>
              <a:ext uri="{28A0092B-C50C-407E-A947-70E740481C1C}">
                <a14:useLocalDpi xmlns:a14="http://schemas.microsoft.com/office/drawing/2010/main" val="0"/>
              </a:ext>
            </a:extLst>
          </a:blip>
          <a:srcRect/>
          <a:stretch>
            <a:fillRect/>
          </a:stretch>
        </p:blipFill>
        <p:spPr bwMode="auto">
          <a:xfrm>
            <a:off x="7554913" y="2087563"/>
            <a:ext cx="193675" cy="219075"/>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48" name="Oval 21"/>
          <p:cNvSpPr>
            <a:spLocks noChangeArrowheads="1"/>
          </p:cNvSpPr>
          <p:nvPr/>
        </p:nvSpPr>
        <p:spPr bwMode="auto">
          <a:xfrm>
            <a:off x="8599488" y="1970088"/>
            <a:ext cx="868362" cy="844550"/>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49" name="Line 22"/>
          <p:cNvSpPr>
            <a:spLocks noChangeShapeType="1"/>
          </p:cNvSpPr>
          <p:nvPr/>
        </p:nvSpPr>
        <p:spPr bwMode="auto">
          <a:xfrm flipV="1">
            <a:off x="9031288" y="2198688"/>
            <a:ext cx="0" cy="19685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50" name="Line 23"/>
          <p:cNvSpPr>
            <a:spLocks noChangeShapeType="1"/>
          </p:cNvSpPr>
          <p:nvPr/>
        </p:nvSpPr>
        <p:spPr bwMode="auto">
          <a:xfrm flipV="1">
            <a:off x="9031288" y="2252663"/>
            <a:ext cx="358775" cy="147637"/>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4351" name="Picture 101" descr="TP_tmp"/>
          <p:cNvPicPr>
            <a:picLocks noChangeAspect="1" noChangeArrowheads="1"/>
          </p:cNvPicPr>
          <p:nvPr>
            <p:custDataLst>
              <p:tags r:id="rId8"/>
            </p:custDataLst>
          </p:nvPr>
        </p:nvPicPr>
        <p:blipFill>
          <a:blip r:embed="rId20" cstate="print">
            <a:extLst>
              <a:ext uri="{28A0092B-C50C-407E-A947-70E740481C1C}">
                <a14:useLocalDpi xmlns:a14="http://schemas.microsoft.com/office/drawing/2010/main" val="0"/>
              </a:ext>
            </a:extLst>
          </a:blip>
          <a:srcRect/>
          <a:stretch>
            <a:fillRect/>
          </a:stretch>
        </p:blipFill>
        <p:spPr bwMode="auto">
          <a:xfrm>
            <a:off x="2514600" y="314325"/>
            <a:ext cx="2970213" cy="5762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52" name="Rectangle 28"/>
          <p:cNvSpPr>
            <a:spLocks noChangeArrowheads="1"/>
          </p:cNvSpPr>
          <p:nvPr/>
        </p:nvSpPr>
        <p:spPr bwMode="auto">
          <a:xfrm>
            <a:off x="2509838" y="277813"/>
            <a:ext cx="3090862" cy="682625"/>
          </a:xfrm>
          <a:prstGeom prst="rect">
            <a:avLst/>
          </a:prstGeom>
          <a:noFill/>
          <a:ln w="222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53" name="Text Box 29"/>
          <p:cNvSpPr txBox="1">
            <a:spLocks noChangeArrowheads="1"/>
          </p:cNvSpPr>
          <p:nvPr/>
        </p:nvSpPr>
        <p:spPr bwMode="auto">
          <a:xfrm>
            <a:off x="4421188" y="1677988"/>
            <a:ext cx="247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latin typeface="Times New Roman" panose="02020603050405020304" pitchFamily="18" charset="0"/>
                <a:cs typeface="Times New Roman" panose="02020603050405020304" pitchFamily="18" charset="0"/>
              </a:rPr>
              <a:t>t</a:t>
            </a:r>
          </a:p>
        </p:txBody>
      </p:sp>
      <p:sp>
        <p:nvSpPr>
          <p:cNvPr id="14354" name="Text Box 30"/>
          <p:cNvSpPr txBox="1">
            <a:spLocks noChangeArrowheads="1"/>
          </p:cNvSpPr>
          <p:nvPr/>
        </p:nvSpPr>
        <p:spPr bwMode="auto">
          <a:xfrm>
            <a:off x="9418638" y="1778000"/>
            <a:ext cx="323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solidFill>
                  <a:srgbClr val="FF0000"/>
                </a:solidFill>
                <a:latin typeface="Times New Roman" panose="02020603050405020304" pitchFamily="18" charset="0"/>
                <a:cs typeface="Times New Roman" panose="02020603050405020304" pitchFamily="18" charset="0"/>
              </a:rPr>
              <a:t>t’</a:t>
            </a:r>
          </a:p>
        </p:txBody>
      </p:sp>
      <p:sp>
        <p:nvSpPr>
          <p:cNvPr id="14355" name="Line 31"/>
          <p:cNvSpPr>
            <a:spLocks noChangeShapeType="1"/>
          </p:cNvSpPr>
          <p:nvPr/>
        </p:nvSpPr>
        <p:spPr bwMode="auto">
          <a:xfrm flipV="1">
            <a:off x="3413125" y="2185988"/>
            <a:ext cx="2627313" cy="1204912"/>
          </a:xfrm>
          <a:prstGeom prst="line">
            <a:avLst/>
          </a:prstGeom>
          <a:noFill/>
          <a:ln w="38100" cmpd="dbl">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56" name="Text Box 32"/>
          <p:cNvSpPr txBox="1">
            <a:spLocks noChangeArrowheads="1"/>
          </p:cNvSpPr>
          <p:nvPr/>
        </p:nvSpPr>
        <p:spPr bwMode="auto">
          <a:xfrm>
            <a:off x="5137150" y="2178050"/>
            <a:ext cx="273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solidFill>
                  <a:srgbClr val="0066FF"/>
                </a:solidFill>
                <a:latin typeface="Times New Roman" panose="02020603050405020304" pitchFamily="18" charset="0"/>
                <a:cs typeface="Times New Roman" panose="02020603050405020304" pitchFamily="18" charset="0"/>
              </a:rPr>
              <a:t>r</a:t>
            </a:r>
          </a:p>
        </p:txBody>
      </p:sp>
      <p:sp>
        <p:nvSpPr>
          <p:cNvPr id="14357" name="Line 33"/>
          <p:cNvSpPr>
            <a:spLocks noChangeShapeType="1"/>
          </p:cNvSpPr>
          <p:nvPr/>
        </p:nvSpPr>
        <p:spPr bwMode="auto">
          <a:xfrm flipH="1" flipV="1">
            <a:off x="6048375" y="2160588"/>
            <a:ext cx="1714500" cy="1239837"/>
          </a:xfrm>
          <a:prstGeom prst="line">
            <a:avLst/>
          </a:prstGeom>
          <a:noFill/>
          <a:ln w="38100" cmpd="dbl">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58" name="Text Box 34"/>
          <p:cNvSpPr txBox="1">
            <a:spLocks noChangeArrowheads="1"/>
          </p:cNvSpPr>
          <p:nvPr/>
        </p:nvSpPr>
        <p:spPr bwMode="auto">
          <a:xfrm>
            <a:off x="6627813" y="2163763"/>
            <a:ext cx="349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i="1">
                <a:solidFill>
                  <a:srgbClr val="FF0000"/>
                </a:solidFill>
                <a:latin typeface="Times New Roman" panose="02020603050405020304" pitchFamily="18" charset="0"/>
                <a:cs typeface="Times New Roman" panose="02020603050405020304" pitchFamily="18" charset="0"/>
              </a:rPr>
              <a:t>r’</a:t>
            </a:r>
          </a:p>
        </p:txBody>
      </p:sp>
      <p:grpSp>
        <p:nvGrpSpPr>
          <p:cNvPr id="14359" name="Group 35"/>
          <p:cNvGrpSpPr>
            <a:grpSpLocks/>
          </p:cNvGrpSpPr>
          <p:nvPr/>
        </p:nvGrpSpPr>
        <p:grpSpPr bwMode="auto">
          <a:xfrm>
            <a:off x="6783388" y="2870200"/>
            <a:ext cx="2095500" cy="1055688"/>
            <a:chOff x="2888" y="1150"/>
            <a:chExt cx="2304" cy="1160"/>
          </a:xfrm>
        </p:grpSpPr>
        <p:sp>
          <p:nvSpPr>
            <p:cNvPr id="14402" name="Freeform 36"/>
            <p:cNvSpPr>
              <a:spLocks/>
            </p:cNvSpPr>
            <p:nvPr/>
          </p:nvSpPr>
          <p:spPr bwMode="auto">
            <a:xfrm flipH="1">
              <a:off x="3244" y="1638"/>
              <a:ext cx="1890" cy="258"/>
            </a:xfrm>
            <a:custGeom>
              <a:avLst/>
              <a:gdLst>
                <a:gd name="T0" fmla="*/ 0 w 1890"/>
                <a:gd name="T1" fmla="*/ 204 h 258"/>
                <a:gd name="T2" fmla="*/ 396 w 1890"/>
                <a:gd name="T3" fmla="*/ 24 h 258"/>
                <a:gd name="T4" fmla="*/ 1116 w 1890"/>
                <a:gd name="T5" fmla="*/ 60 h 258"/>
                <a:gd name="T6" fmla="*/ 1890 w 1890"/>
                <a:gd name="T7" fmla="*/ 258 h 2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90" h="258">
                  <a:moveTo>
                    <a:pt x="0" y="204"/>
                  </a:moveTo>
                  <a:cubicBezTo>
                    <a:pt x="105" y="126"/>
                    <a:pt x="210" y="48"/>
                    <a:pt x="396" y="24"/>
                  </a:cubicBezTo>
                  <a:cubicBezTo>
                    <a:pt x="582" y="0"/>
                    <a:pt x="867" y="21"/>
                    <a:pt x="1116" y="60"/>
                  </a:cubicBezTo>
                  <a:cubicBezTo>
                    <a:pt x="1365" y="99"/>
                    <a:pt x="1627" y="178"/>
                    <a:pt x="1890" y="258"/>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3" name="Freeform 37"/>
            <p:cNvSpPr>
              <a:spLocks/>
            </p:cNvSpPr>
            <p:nvPr/>
          </p:nvSpPr>
          <p:spPr bwMode="auto">
            <a:xfrm flipH="1">
              <a:off x="2888" y="1150"/>
              <a:ext cx="656" cy="660"/>
            </a:xfrm>
            <a:custGeom>
              <a:avLst/>
              <a:gdLst>
                <a:gd name="T0" fmla="*/ 0 w 656"/>
                <a:gd name="T1" fmla="*/ 660 h 660"/>
                <a:gd name="T2" fmla="*/ 24 w 656"/>
                <a:gd name="T3" fmla="*/ 612 h 660"/>
                <a:gd name="T4" fmla="*/ 120 w 656"/>
                <a:gd name="T5" fmla="*/ 440 h 660"/>
                <a:gd name="T6" fmla="*/ 304 w 656"/>
                <a:gd name="T7" fmla="*/ 188 h 660"/>
                <a:gd name="T8" fmla="*/ 552 w 656"/>
                <a:gd name="T9" fmla="*/ 28 h 660"/>
                <a:gd name="T10" fmla="*/ 656 w 656"/>
                <a:gd name="T11" fmla="*/ 20 h 6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6" h="660">
                  <a:moveTo>
                    <a:pt x="0" y="660"/>
                  </a:moveTo>
                  <a:cubicBezTo>
                    <a:pt x="2" y="654"/>
                    <a:pt x="4" y="649"/>
                    <a:pt x="24" y="612"/>
                  </a:cubicBezTo>
                  <a:cubicBezTo>
                    <a:pt x="44" y="575"/>
                    <a:pt x="73" y="511"/>
                    <a:pt x="120" y="440"/>
                  </a:cubicBezTo>
                  <a:cubicBezTo>
                    <a:pt x="167" y="369"/>
                    <a:pt x="232" y="257"/>
                    <a:pt x="304" y="188"/>
                  </a:cubicBezTo>
                  <a:cubicBezTo>
                    <a:pt x="376" y="119"/>
                    <a:pt x="493" y="56"/>
                    <a:pt x="552" y="28"/>
                  </a:cubicBezTo>
                  <a:cubicBezTo>
                    <a:pt x="611" y="0"/>
                    <a:pt x="633" y="10"/>
                    <a:pt x="656" y="2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4" name="Line 38"/>
            <p:cNvSpPr>
              <a:spLocks noChangeShapeType="1"/>
            </p:cNvSpPr>
            <p:nvPr/>
          </p:nvSpPr>
          <p:spPr bwMode="auto">
            <a:xfrm>
              <a:off x="2888" y="1178"/>
              <a:ext cx="232" cy="740"/>
            </a:xfrm>
            <a:prstGeom prst="line">
              <a:avLst/>
            </a:prstGeom>
            <a:noFill/>
            <a:ln w="254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5" name="Line 39"/>
            <p:cNvSpPr>
              <a:spLocks noChangeShapeType="1"/>
            </p:cNvSpPr>
            <p:nvPr/>
          </p:nvSpPr>
          <p:spPr bwMode="auto">
            <a:xfrm>
              <a:off x="3084" y="1362"/>
              <a:ext cx="160" cy="512"/>
            </a:xfrm>
            <a:prstGeom prst="line">
              <a:avLst/>
            </a:prstGeom>
            <a:noFill/>
            <a:ln w="127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6" name="Line 40"/>
            <p:cNvSpPr>
              <a:spLocks noChangeShapeType="1"/>
            </p:cNvSpPr>
            <p:nvPr/>
          </p:nvSpPr>
          <p:spPr bwMode="auto">
            <a:xfrm flipH="1">
              <a:off x="3124" y="1894"/>
              <a:ext cx="120" cy="20"/>
            </a:xfrm>
            <a:prstGeom prst="line">
              <a:avLst/>
            </a:prstGeom>
            <a:noFill/>
            <a:ln w="127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7" name="Line 41"/>
            <p:cNvSpPr>
              <a:spLocks noChangeShapeType="1"/>
            </p:cNvSpPr>
            <p:nvPr/>
          </p:nvSpPr>
          <p:spPr bwMode="auto">
            <a:xfrm flipH="1">
              <a:off x="2988" y="1370"/>
              <a:ext cx="92" cy="20"/>
            </a:xfrm>
            <a:prstGeom prst="line">
              <a:avLst/>
            </a:prstGeom>
            <a:noFill/>
            <a:ln w="127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8" name="Freeform 42"/>
            <p:cNvSpPr>
              <a:spLocks/>
            </p:cNvSpPr>
            <p:nvPr/>
          </p:nvSpPr>
          <p:spPr bwMode="auto">
            <a:xfrm flipH="1">
              <a:off x="3856" y="1902"/>
              <a:ext cx="728" cy="408"/>
            </a:xfrm>
            <a:custGeom>
              <a:avLst/>
              <a:gdLst>
                <a:gd name="T0" fmla="*/ 0 w 728"/>
                <a:gd name="T1" fmla="*/ 0 h 408"/>
                <a:gd name="T2" fmla="*/ 364 w 728"/>
                <a:gd name="T3" fmla="*/ 340 h 408"/>
                <a:gd name="T4" fmla="*/ 728 w 728"/>
                <a:gd name="T5" fmla="*/ 408 h 408"/>
                <a:gd name="T6" fmla="*/ 0 60000 65536"/>
                <a:gd name="T7" fmla="*/ 0 60000 65536"/>
                <a:gd name="T8" fmla="*/ 0 60000 65536"/>
              </a:gdLst>
              <a:ahLst/>
              <a:cxnLst>
                <a:cxn ang="T6">
                  <a:pos x="T0" y="T1"/>
                </a:cxn>
                <a:cxn ang="T7">
                  <a:pos x="T2" y="T3"/>
                </a:cxn>
                <a:cxn ang="T8">
                  <a:pos x="T4" y="T5"/>
                </a:cxn>
              </a:cxnLst>
              <a:rect l="0" t="0" r="r" b="b"/>
              <a:pathLst>
                <a:path w="728" h="408">
                  <a:moveTo>
                    <a:pt x="0" y="0"/>
                  </a:moveTo>
                  <a:cubicBezTo>
                    <a:pt x="121" y="136"/>
                    <a:pt x="243" y="272"/>
                    <a:pt x="364" y="340"/>
                  </a:cubicBezTo>
                  <a:cubicBezTo>
                    <a:pt x="485" y="408"/>
                    <a:pt x="667" y="396"/>
                    <a:pt x="728" y="408"/>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9" name="Line 43"/>
            <p:cNvSpPr>
              <a:spLocks noChangeShapeType="1"/>
            </p:cNvSpPr>
            <p:nvPr/>
          </p:nvSpPr>
          <p:spPr bwMode="auto">
            <a:xfrm flipH="1">
              <a:off x="3844" y="1938"/>
              <a:ext cx="356" cy="372"/>
            </a:xfrm>
            <a:prstGeom prst="line">
              <a:avLst/>
            </a:prstGeom>
            <a:noFill/>
            <a:ln w="254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0" name="Freeform 44"/>
            <p:cNvSpPr>
              <a:spLocks/>
            </p:cNvSpPr>
            <p:nvPr/>
          </p:nvSpPr>
          <p:spPr bwMode="auto">
            <a:xfrm flipH="1">
              <a:off x="4568" y="1834"/>
              <a:ext cx="624" cy="100"/>
            </a:xfrm>
            <a:custGeom>
              <a:avLst/>
              <a:gdLst>
                <a:gd name="T0" fmla="*/ 72 w 624"/>
                <a:gd name="T1" fmla="*/ 0 h 100"/>
                <a:gd name="T2" fmla="*/ 92 w 624"/>
                <a:gd name="T3" fmla="*/ 56 h 100"/>
                <a:gd name="T4" fmla="*/ 624 w 624"/>
                <a:gd name="T5" fmla="*/ 100 h 100"/>
                <a:gd name="T6" fmla="*/ 0 60000 65536"/>
                <a:gd name="T7" fmla="*/ 0 60000 65536"/>
                <a:gd name="T8" fmla="*/ 0 60000 65536"/>
              </a:gdLst>
              <a:ahLst/>
              <a:cxnLst>
                <a:cxn ang="T6">
                  <a:pos x="T0" y="T1"/>
                </a:cxn>
                <a:cxn ang="T7">
                  <a:pos x="T2" y="T3"/>
                </a:cxn>
                <a:cxn ang="T8">
                  <a:pos x="T4" y="T5"/>
                </a:cxn>
              </a:cxnLst>
              <a:rect l="0" t="0" r="r" b="b"/>
              <a:pathLst>
                <a:path w="624" h="100">
                  <a:moveTo>
                    <a:pt x="72" y="0"/>
                  </a:moveTo>
                  <a:cubicBezTo>
                    <a:pt x="36" y="19"/>
                    <a:pt x="0" y="39"/>
                    <a:pt x="92" y="56"/>
                  </a:cubicBezTo>
                  <a:cubicBezTo>
                    <a:pt x="184" y="73"/>
                    <a:pt x="404" y="86"/>
                    <a:pt x="624" y="10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1" name="Freeform 45"/>
            <p:cNvSpPr>
              <a:spLocks/>
            </p:cNvSpPr>
            <p:nvPr/>
          </p:nvSpPr>
          <p:spPr bwMode="auto">
            <a:xfrm flipH="1">
              <a:off x="3120" y="1914"/>
              <a:ext cx="992" cy="126"/>
            </a:xfrm>
            <a:custGeom>
              <a:avLst/>
              <a:gdLst>
                <a:gd name="T0" fmla="*/ 0 w 992"/>
                <a:gd name="T1" fmla="*/ 84 h 126"/>
                <a:gd name="T2" fmla="*/ 704 w 992"/>
                <a:gd name="T3" fmla="*/ 112 h 126"/>
                <a:gd name="T4" fmla="*/ 992 w 992"/>
                <a:gd name="T5" fmla="*/ 0 h 126"/>
                <a:gd name="T6" fmla="*/ 0 60000 65536"/>
                <a:gd name="T7" fmla="*/ 0 60000 65536"/>
                <a:gd name="T8" fmla="*/ 0 60000 65536"/>
              </a:gdLst>
              <a:ahLst/>
              <a:cxnLst>
                <a:cxn ang="T6">
                  <a:pos x="T0" y="T1"/>
                </a:cxn>
                <a:cxn ang="T7">
                  <a:pos x="T2" y="T3"/>
                </a:cxn>
                <a:cxn ang="T8">
                  <a:pos x="T4" y="T5"/>
                </a:cxn>
              </a:cxnLst>
              <a:rect l="0" t="0" r="r" b="b"/>
              <a:pathLst>
                <a:path w="992" h="126">
                  <a:moveTo>
                    <a:pt x="0" y="84"/>
                  </a:moveTo>
                  <a:cubicBezTo>
                    <a:pt x="269" y="105"/>
                    <a:pt x="539" y="126"/>
                    <a:pt x="704" y="112"/>
                  </a:cubicBezTo>
                  <a:cubicBezTo>
                    <a:pt x="869" y="98"/>
                    <a:pt x="930" y="49"/>
                    <a:pt x="992" y="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2" name="Freeform 46"/>
            <p:cNvSpPr>
              <a:spLocks/>
            </p:cNvSpPr>
            <p:nvPr/>
          </p:nvSpPr>
          <p:spPr bwMode="auto">
            <a:xfrm flipH="1">
              <a:off x="4668" y="1662"/>
              <a:ext cx="71" cy="144"/>
            </a:xfrm>
            <a:custGeom>
              <a:avLst/>
              <a:gdLst>
                <a:gd name="T0" fmla="*/ 71 w 71"/>
                <a:gd name="T1" fmla="*/ 0 h 144"/>
                <a:gd name="T2" fmla="*/ 11 w 71"/>
                <a:gd name="T3" fmla="*/ 72 h 144"/>
                <a:gd name="T4" fmla="*/ 3 w 71"/>
                <a:gd name="T5" fmla="*/ 144 h 144"/>
                <a:gd name="T6" fmla="*/ 0 60000 65536"/>
                <a:gd name="T7" fmla="*/ 0 60000 65536"/>
                <a:gd name="T8" fmla="*/ 0 60000 65536"/>
              </a:gdLst>
              <a:ahLst/>
              <a:cxnLst>
                <a:cxn ang="T6">
                  <a:pos x="T0" y="T1"/>
                </a:cxn>
                <a:cxn ang="T7">
                  <a:pos x="T2" y="T3"/>
                </a:cxn>
                <a:cxn ang="T8">
                  <a:pos x="T4" y="T5"/>
                </a:cxn>
              </a:cxnLst>
              <a:rect l="0" t="0" r="r" b="b"/>
              <a:pathLst>
                <a:path w="71" h="144">
                  <a:moveTo>
                    <a:pt x="71" y="0"/>
                  </a:moveTo>
                  <a:cubicBezTo>
                    <a:pt x="46" y="24"/>
                    <a:pt x="22" y="48"/>
                    <a:pt x="11" y="72"/>
                  </a:cubicBezTo>
                  <a:cubicBezTo>
                    <a:pt x="0" y="96"/>
                    <a:pt x="1" y="120"/>
                    <a:pt x="3" y="144"/>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3" name="Freeform 47"/>
            <p:cNvSpPr>
              <a:spLocks/>
            </p:cNvSpPr>
            <p:nvPr/>
          </p:nvSpPr>
          <p:spPr bwMode="auto">
            <a:xfrm flipH="1">
              <a:off x="4488" y="1794"/>
              <a:ext cx="248" cy="12"/>
            </a:xfrm>
            <a:custGeom>
              <a:avLst/>
              <a:gdLst>
                <a:gd name="T0" fmla="*/ 0 w 248"/>
                <a:gd name="T1" fmla="*/ 0 h 12"/>
                <a:gd name="T2" fmla="*/ 248 w 248"/>
                <a:gd name="T3" fmla="*/ 12 h 12"/>
                <a:gd name="T4" fmla="*/ 0 60000 65536"/>
                <a:gd name="T5" fmla="*/ 0 60000 65536"/>
              </a:gdLst>
              <a:ahLst/>
              <a:cxnLst>
                <a:cxn ang="T4">
                  <a:pos x="T0" y="T1"/>
                </a:cxn>
                <a:cxn ang="T5">
                  <a:pos x="T2" y="T3"/>
                </a:cxn>
              </a:cxnLst>
              <a:rect l="0" t="0" r="r" b="b"/>
              <a:pathLst>
                <a:path w="248" h="12">
                  <a:moveTo>
                    <a:pt x="0" y="0"/>
                  </a:moveTo>
                  <a:cubicBezTo>
                    <a:pt x="103" y="5"/>
                    <a:pt x="207" y="10"/>
                    <a:pt x="248" y="12"/>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4" name="Freeform 48"/>
            <p:cNvSpPr>
              <a:spLocks/>
            </p:cNvSpPr>
            <p:nvPr/>
          </p:nvSpPr>
          <p:spPr bwMode="auto">
            <a:xfrm flipH="1">
              <a:off x="4324" y="1670"/>
              <a:ext cx="164" cy="136"/>
            </a:xfrm>
            <a:custGeom>
              <a:avLst/>
              <a:gdLst>
                <a:gd name="T0" fmla="*/ 0 w 164"/>
                <a:gd name="T1" fmla="*/ 136 h 136"/>
                <a:gd name="T2" fmla="*/ 32 w 164"/>
                <a:gd name="T3" fmla="*/ 88 h 136"/>
                <a:gd name="T4" fmla="*/ 68 w 164"/>
                <a:gd name="T5" fmla="*/ 32 h 136"/>
                <a:gd name="T6" fmla="*/ 164 w 164"/>
                <a:gd name="T7" fmla="*/ 0 h 1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4" h="136">
                  <a:moveTo>
                    <a:pt x="0" y="136"/>
                  </a:moveTo>
                  <a:cubicBezTo>
                    <a:pt x="10" y="120"/>
                    <a:pt x="21" y="105"/>
                    <a:pt x="32" y="88"/>
                  </a:cubicBezTo>
                  <a:cubicBezTo>
                    <a:pt x="43" y="71"/>
                    <a:pt x="46" y="47"/>
                    <a:pt x="68" y="32"/>
                  </a:cubicBezTo>
                  <a:cubicBezTo>
                    <a:pt x="90" y="17"/>
                    <a:pt x="127" y="8"/>
                    <a:pt x="164" y="0"/>
                  </a:cubicBezTo>
                </a:path>
              </a:pathLst>
            </a:custGeom>
            <a:noFill/>
            <a:ln w="25400" cap="flat" cmpd="sng">
              <a:solidFill>
                <a:schemeClr val="tx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5" name="Freeform 49"/>
            <p:cNvSpPr>
              <a:spLocks/>
            </p:cNvSpPr>
            <p:nvPr/>
          </p:nvSpPr>
          <p:spPr bwMode="auto">
            <a:xfrm flipH="1">
              <a:off x="4411" y="1659"/>
              <a:ext cx="248" cy="1"/>
            </a:xfrm>
            <a:custGeom>
              <a:avLst/>
              <a:gdLst>
                <a:gd name="T0" fmla="*/ 19 w 248"/>
                <a:gd name="T1" fmla="*/ 0 h 1"/>
                <a:gd name="T2" fmla="*/ 38 w 248"/>
                <a:gd name="T3" fmla="*/ 1 h 1"/>
                <a:gd name="T4" fmla="*/ 248 w 248"/>
                <a:gd name="T5" fmla="*/ 1 h 1"/>
                <a:gd name="T6" fmla="*/ 0 60000 65536"/>
                <a:gd name="T7" fmla="*/ 0 60000 65536"/>
                <a:gd name="T8" fmla="*/ 0 60000 65536"/>
              </a:gdLst>
              <a:ahLst/>
              <a:cxnLst>
                <a:cxn ang="T6">
                  <a:pos x="T0" y="T1"/>
                </a:cxn>
                <a:cxn ang="T7">
                  <a:pos x="T2" y="T3"/>
                </a:cxn>
                <a:cxn ang="T8">
                  <a:pos x="T4" y="T5"/>
                </a:cxn>
              </a:cxnLst>
              <a:rect l="0" t="0" r="r" b="b"/>
              <a:pathLst>
                <a:path w="248" h="1">
                  <a:moveTo>
                    <a:pt x="19" y="0"/>
                  </a:moveTo>
                  <a:cubicBezTo>
                    <a:pt x="9" y="0"/>
                    <a:pt x="0" y="1"/>
                    <a:pt x="38" y="1"/>
                  </a:cubicBezTo>
                  <a:cubicBezTo>
                    <a:pt x="76" y="1"/>
                    <a:pt x="162" y="1"/>
                    <a:pt x="248" y="1"/>
                  </a:cubicBezTo>
                </a:path>
              </a:pathLst>
            </a:custGeom>
            <a:noFill/>
            <a:ln w="53975" cap="flat" cmpd="sng">
              <a:solidFill>
                <a:schemeClr val="bg1"/>
              </a:solidFill>
              <a:prstDash val="solid"/>
              <a:round/>
              <a:headEnd type="none" w="sm" len="sm"/>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6" name="Line 50"/>
            <p:cNvSpPr>
              <a:spLocks noChangeShapeType="1"/>
            </p:cNvSpPr>
            <p:nvPr/>
          </p:nvSpPr>
          <p:spPr bwMode="auto">
            <a:xfrm flipH="1">
              <a:off x="4948" y="2310"/>
              <a:ext cx="0" cy="0"/>
            </a:xfrm>
            <a:prstGeom prst="line">
              <a:avLst/>
            </a:prstGeom>
            <a:noFill/>
            <a:ln w="25400">
              <a:solidFill>
                <a:schemeClr val="tx1"/>
              </a:solidFill>
              <a:round/>
              <a:headEnd type="none" w="sm" len="sm"/>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7" name="Freeform 51"/>
            <p:cNvSpPr>
              <a:spLocks/>
            </p:cNvSpPr>
            <p:nvPr/>
          </p:nvSpPr>
          <p:spPr bwMode="auto">
            <a:xfrm>
              <a:off x="4467" y="1443"/>
              <a:ext cx="147" cy="357"/>
            </a:xfrm>
            <a:custGeom>
              <a:avLst/>
              <a:gdLst>
                <a:gd name="T0" fmla="*/ 147 w 147"/>
                <a:gd name="T1" fmla="*/ 35 h 357"/>
                <a:gd name="T2" fmla="*/ 127 w 147"/>
                <a:gd name="T3" fmla="*/ 7 h 357"/>
                <a:gd name="T4" fmla="*/ 112 w 147"/>
                <a:gd name="T5" fmla="*/ 0 h 357"/>
                <a:gd name="T6" fmla="*/ 51 w 147"/>
                <a:gd name="T7" fmla="*/ 5 h 357"/>
                <a:gd name="T8" fmla="*/ 37 w 147"/>
                <a:gd name="T9" fmla="*/ 10 h 357"/>
                <a:gd name="T10" fmla="*/ 19 w 147"/>
                <a:gd name="T11" fmla="*/ 26 h 357"/>
                <a:gd name="T12" fmla="*/ 11 w 147"/>
                <a:gd name="T13" fmla="*/ 34 h 357"/>
                <a:gd name="T14" fmla="*/ 26 w 147"/>
                <a:gd name="T15" fmla="*/ 98 h 357"/>
                <a:gd name="T16" fmla="*/ 35 w 147"/>
                <a:gd name="T17" fmla="*/ 109 h 357"/>
                <a:gd name="T18" fmla="*/ 42 w 147"/>
                <a:gd name="T19" fmla="*/ 117 h 357"/>
                <a:gd name="T20" fmla="*/ 48 w 147"/>
                <a:gd name="T21" fmla="*/ 141 h 357"/>
                <a:gd name="T22" fmla="*/ 45 w 147"/>
                <a:gd name="T23" fmla="*/ 162 h 357"/>
                <a:gd name="T24" fmla="*/ 40 w 147"/>
                <a:gd name="T25" fmla="*/ 165 h 357"/>
                <a:gd name="T26" fmla="*/ 39 w 147"/>
                <a:gd name="T27" fmla="*/ 170 h 357"/>
                <a:gd name="T28" fmla="*/ 32 w 147"/>
                <a:gd name="T29" fmla="*/ 179 h 357"/>
                <a:gd name="T30" fmla="*/ 16 w 147"/>
                <a:gd name="T31" fmla="*/ 211 h 357"/>
                <a:gd name="T32" fmla="*/ 8 w 147"/>
                <a:gd name="T33" fmla="*/ 231 h 357"/>
                <a:gd name="T34" fmla="*/ 0 w 147"/>
                <a:gd name="T35" fmla="*/ 333 h 357"/>
                <a:gd name="T36" fmla="*/ 26 w 147"/>
                <a:gd name="T37" fmla="*/ 357 h 3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7" h="357">
                  <a:moveTo>
                    <a:pt x="147" y="35"/>
                  </a:moveTo>
                  <a:cubicBezTo>
                    <a:pt x="140" y="25"/>
                    <a:pt x="142" y="9"/>
                    <a:pt x="127" y="7"/>
                  </a:cubicBezTo>
                  <a:cubicBezTo>
                    <a:pt x="122" y="2"/>
                    <a:pt x="118" y="2"/>
                    <a:pt x="112" y="0"/>
                  </a:cubicBezTo>
                  <a:cubicBezTo>
                    <a:pt x="95" y="6"/>
                    <a:pt x="69" y="4"/>
                    <a:pt x="51" y="5"/>
                  </a:cubicBezTo>
                  <a:cubicBezTo>
                    <a:pt x="47" y="7"/>
                    <a:pt x="41" y="8"/>
                    <a:pt x="37" y="10"/>
                  </a:cubicBezTo>
                  <a:cubicBezTo>
                    <a:pt x="30" y="14"/>
                    <a:pt x="26" y="22"/>
                    <a:pt x="19" y="26"/>
                  </a:cubicBezTo>
                  <a:cubicBezTo>
                    <a:pt x="17" y="29"/>
                    <a:pt x="11" y="30"/>
                    <a:pt x="11" y="34"/>
                  </a:cubicBezTo>
                  <a:cubicBezTo>
                    <a:pt x="10" y="47"/>
                    <a:pt x="9" y="88"/>
                    <a:pt x="26" y="98"/>
                  </a:cubicBezTo>
                  <a:cubicBezTo>
                    <a:pt x="27" y="106"/>
                    <a:pt x="29" y="105"/>
                    <a:pt x="35" y="109"/>
                  </a:cubicBezTo>
                  <a:cubicBezTo>
                    <a:pt x="42" y="125"/>
                    <a:pt x="31" y="103"/>
                    <a:pt x="42" y="117"/>
                  </a:cubicBezTo>
                  <a:cubicBezTo>
                    <a:pt x="46" y="122"/>
                    <a:pt x="47" y="135"/>
                    <a:pt x="48" y="141"/>
                  </a:cubicBezTo>
                  <a:cubicBezTo>
                    <a:pt x="47" y="148"/>
                    <a:pt x="47" y="155"/>
                    <a:pt x="45" y="162"/>
                  </a:cubicBezTo>
                  <a:cubicBezTo>
                    <a:pt x="44" y="164"/>
                    <a:pt x="41" y="163"/>
                    <a:pt x="40" y="165"/>
                  </a:cubicBezTo>
                  <a:cubicBezTo>
                    <a:pt x="39" y="166"/>
                    <a:pt x="40" y="169"/>
                    <a:pt x="39" y="170"/>
                  </a:cubicBezTo>
                  <a:cubicBezTo>
                    <a:pt x="37" y="173"/>
                    <a:pt x="34" y="176"/>
                    <a:pt x="32" y="179"/>
                  </a:cubicBezTo>
                  <a:cubicBezTo>
                    <a:pt x="25" y="188"/>
                    <a:pt x="23" y="201"/>
                    <a:pt x="16" y="211"/>
                  </a:cubicBezTo>
                  <a:cubicBezTo>
                    <a:pt x="15" y="218"/>
                    <a:pt x="11" y="224"/>
                    <a:pt x="8" y="231"/>
                  </a:cubicBezTo>
                  <a:cubicBezTo>
                    <a:pt x="1" y="286"/>
                    <a:pt x="0" y="193"/>
                    <a:pt x="0" y="333"/>
                  </a:cubicBezTo>
                  <a:lnTo>
                    <a:pt x="26" y="357"/>
                  </a:lnTo>
                </a:path>
              </a:pathLst>
            </a:custGeom>
            <a:noFill/>
            <a:ln w="1270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8" name="Freeform 52"/>
            <p:cNvSpPr>
              <a:spLocks/>
            </p:cNvSpPr>
            <p:nvPr/>
          </p:nvSpPr>
          <p:spPr bwMode="auto">
            <a:xfrm>
              <a:off x="4604" y="1481"/>
              <a:ext cx="26" cy="57"/>
            </a:xfrm>
            <a:custGeom>
              <a:avLst/>
              <a:gdLst>
                <a:gd name="T0" fmla="*/ 11 w 26"/>
                <a:gd name="T1" fmla="*/ 0 h 57"/>
                <a:gd name="T2" fmla="*/ 2 w 26"/>
                <a:gd name="T3" fmla="*/ 14 h 57"/>
                <a:gd name="T4" fmla="*/ 0 w 26"/>
                <a:gd name="T5" fmla="*/ 24 h 57"/>
                <a:gd name="T6" fmla="*/ 26 w 26"/>
                <a:gd name="T7" fmla="*/ 47 h 57"/>
                <a:gd name="T8" fmla="*/ 23 w 26"/>
                <a:gd name="T9" fmla="*/ 57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57">
                  <a:moveTo>
                    <a:pt x="11" y="0"/>
                  </a:moveTo>
                  <a:cubicBezTo>
                    <a:pt x="6" y="5"/>
                    <a:pt x="9" y="11"/>
                    <a:pt x="2" y="14"/>
                  </a:cubicBezTo>
                  <a:cubicBezTo>
                    <a:pt x="1" y="17"/>
                    <a:pt x="0" y="24"/>
                    <a:pt x="0" y="24"/>
                  </a:cubicBezTo>
                  <a:lnTo>
                    <a:pt x="26" y="47"/>
                  </a:lnTo>
                  <a:lnTo>
                    <a:pt x="23" y="57"/>
                  </a:ln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19" name="Freeform 53"/>
            <p:cNvSpPr>
              <a:spLocks/>
            </p:cNvSpPr>
            <p:nvPr/>
          </p:nvSpPr>
          <p:spPr bwMode="auto">
            <a:xfrm>
              <a:off x="4600" y="1538"/>
              <a:ext cx="45" cy="84"/>
            </a:xfrm>
            <a:custGeom>
              <a:avLst/>
              <a:gdLst>
                <a:gd name="T0" fmla="*/ 26 w 45"/>
                <a:gd name="T1" fmla="*/ 2 h 84"/>
                <a:gd name="T2" fmla="*/ 10 w 45"/>
                <a:gd name="T3" fmla="*/ 0 h 84"/>
                <a:gd name="T4" fmla="*/ 8 w 45"/>
                <a:gd name="T5" fmla="*/ 9 h 84"/>
                <a:gd name="T6" fmla="*/ 2 w 45"/>
                <a:gd name="T7" fmla="*/ 15 h 84"/>
                <a:gd name="T8" fmla="*/ 10 w 45"/>
                <a:gd name="T9" fmla="*/ 17 h 84"/>
                <a:gd name="T10" fmla="*/ 18 w 45"/>
                <a:gd name="T11" fmla="*/ 22 h 84"/>
                <a:gd name="T12" fmla="*/ 39 w 45"/>
                <a:gd name="T13" fmla="*/ 53 h 84"/>
                <a:gd name="T14" fmla="*/ 45 w 45"/>
                <a:gd name="T15" fmla="*/ 80 h 84"/>
                <a:gd name="T16" fmla="*/ 34 w 45"/>
                <a:gd name="T17" fmla="*/ 84 h 84"/>
                <a:gd name="T18" fmla="*/ 19 w 45"/>
                <a:gd name="T19" fmla="*/ 75 h 84"/>
                <a:gd name="T20" fmla="*/ 10 w 45"/>
                <a:gd name="T21" fmla="*/ 65 h 84"/>
                <a:gd name="T22" fmla="*/ 0 w 45"/>
                <a:gd name="T23" fmla="*/ 59 h 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5" h="84">
                  <a:moveTo>
                    <a:pt x="26" y="2"/>
                  </a:moveTo>
                  <a:cubicBezTo>
                    <a:pt x="13" y="0"/>
                    <a:pt x="18" y="0"/>
                    <a:pt x="10" y="0"/>
                  </a:cubicBezTo>
                  <a:lnTo>
                    <a:pt x="8" y="9"/>
                  </a:lnTo>
                  <a:cubicBezTo>
                    <a:pt x="6" y="11"/>
                    <a:pt x="1" y="12"/>
                    <a:pt x="2" y="15"/>
                  </a:cubicBezTo>
                  <a:cubicBezTo>
                    <a:pt x="3" y="18"/>
                    <a:pt x="10" y="17"/>
                    <a:pt x="10" y="17"/>
                  </a:cubicBezTo>
                  <a:cubicBezTo>
                    <a:pt x="12" y="19"/>
                    <a:pt x="18" y="22"/>
                    <a:pt x="18" y="22"/>
                  </a:cubicBezTo>
                  <a:lnTo>
                    <a:pt x="39" y="53"/>
                  </a:lnTo>
                  <a:lnTo>
                    <a:pt x="45" y="80"/>
                  </a:lnTo>
                  <a:lnTo>
                    <a:pt x="34" y="84"/>
                  </a:lnTo>
                  <a:lnTo>
                    <a:pt x="19" y="75"/>
                  </a:lnTo>
                  <a:lnTo>
                    <a:pt x="10" y="65"/>
                  </a:lnTo>
                  <a:lnTo>
                    <a:pt x="0" y="59"/>
                  </a:lnTo>
                </a:path>
              </a:pathLst>
            </a:custGeom>
            <a:noFill/>
            <a:ln w="63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20" name="Freeform 54"/>
            <p:cNvSpPr>
              <a:spLocks/>
            </p:cNvSpPr>
            <p:nvPr/>
          </p:nvSpPr>
          <p:spPr bwMode="auto">
            <a:xfrm>
              <a:off x="4584" y="1607"/>
              <a:ext cx="91" cy="85"/>
            </a:xfrm>
            <a:custGeom>
              <a:avLst/>
              <a:gdLst>
                <a:gd name="T0" fmla="*/ 4 w 91"/>
                <a:gd name="T1" fmla="*/ 0 h 85"/>
                <a:gd name="T2" fmla="*/ 7 w 91"/>
                <a:gd name="T3" fmla="*/ 12 h 85"/>
                <a:gd name="T4" fmla="*/ 1 w 91"/>
                <a:gd name="T5" fmla="*/ 39 h 85"/>
                <a:gd name="T6" fmla="*/ 0 w 91"/>
                <a:gd name="T7" fmla="*/ 47 h 85"/>
                <a:gd name="T8" fmla="*/ 20 w 91"/>
                <a:gd name="T9" fmla="*/ 79 h 85"/>
                <a:gd name="T10" fmla="*/ 29 w 91"/>
                <a:gd name="T11" fmla="*/ 83 h 85"/>
                <a:gd name="T12" fmla="*/ 91 w 91"/>
                <a:gd name="T13" fmla="*/ 73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85">
                  <a:moveTo>
                    <a:pt x="4" y="0"/>
                  </a:moveTo>
                  <a:cubicBezTo>
                    <a:pt x="5" y="4"/>
                    <a:pt x="7" y="12"/>
                    <a:pt x="7" y="12"/>
                  </a:cubicBezTo>
                  <a:cubicBezTo>
                    <a:pt x="6" y="25"/>
                    <a:pt x="4" y="29"/>
                    <a:pt x="1" y="39"/>
                  </a:cubicBezTo>
                  <a:cubicBezTo>
                    <a:pt x="1" y="42"/>
                    <a:pt x="0" y="44"/>
                    <a:pt x="0" y="47"/>
                  </a:cubicBezTo>
                  <a:cubicBezTo>
                    <a:pt x="0" y="76"/>
                    <a:pt x="1" y="70"/>
                    <a:pt x="20" y="79"/>
                  </a:cubicBezTo>
                  <a:cubicBezTo>
                    <a:pt x="24" y="85"/>
                    <a:pt x="21" y="83"/>
                    <a:pt x="29" y="83"/>
                  </a:cubicBezTo>
                  <a:lnTo>
                    <a:pt x="91" y="73"/>
                  </a:ln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21" name="Oval 55"/>
            <p:cNvSpPr>
              <a:spLocks noChangeArrowheads="1"/>
            </p:cNvSpPr>
            <p:nvPr/>
          </p:nvSpPr>
          <p:spPr bwMode="auto">
            <a:xfrm>
              <a:off x="4570" y="1484"/>
              <a:ext cx="27" cy="43"/>
            </a:xfrm>
            <a:prstGeom prst="ellipse">
              <a:avLst/>
            </a:prstGeom>
            <a:noFill/>
            <a:ln w="63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422" name="Freeform 56"/>
            <p:cNvSpPr>
              <a:spLocks/>
            </p:cNvSpPr>
            <p:nvPr/>
          </p:nvSpPr>
          <p:spPr bwMode="auto">
            <a:xfrm>
              <a:off x="4505" y="1502"/>
              <a:ext cx="62" cy="20"/>
            </a:xfrm>
            <a:custGeom>
              <a:avLst/>
              <a:gdLst>
                <a:gd name="T0" fmla="*/ 62 w 62"/>
                <a:gd name="T1" fmla="*/ 3 h 20"/>
                <a:gd name="T2" fmla="*/ 51 w 62"/>
                <a:gd name="T3" fmla="*/ 3 h 20"/>
                <a:gd name="T4" fmla="*/ 11 w 62"/>
                <a:gd name="T5" fmla="*/ 0 h 20"/>
                <a:gd name="T6" fmla="*/ 3 w 62"/>
                <a:gd name="T7" fmla="*/ 4 h 20"/>
                <a:gd name="T8" fmla="*/ 3 w 62"/>
                <a:gd name="T9" fmla="*/ 2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 h="20">
                  <a:moveTo>
                    <a:pt x="62" y="3"/>
                  </a:moveTo>
                  <a:cubicBezTo>
                    <a:pt x="58" y="3"/>
                    <a:pt x="55" y="3"/>
                    <a:pt x="51" y="3"/>
                  </a:cubicBezTo>
                  <a:cubicBezTo>
                    <a:pt x="38" y="2"/>
                    <a:pt x="24" y="0"/>
                    <a:pt x="11" y="0"/>
                  </a:cubicBezTo>
                  <a:cubicBezTo>
                    <a:pt x="8" y="0"/>
                    <a:pt x="3" y="4"/>
                    <a:pt x="3" y="4"/>
                  </a:cubicBezTo>
                  <a:cubicBezTo>
                    <a:pt x="2" y="10"/>
                    <a:pt x="0" y="14"/>
                    <a:pt x="3" y="2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23" name="Freeform 57"/>
            <p:cNvSpPr>
              <a:spLocks/>
            </p:cNvSpPr>
            <p:nvPr/>
          </p:nvSpPr>
          <p:spPr bwMode="auto">
            <a:xfrm>
              <a:off x="4576" y="1552"/>
              <a:ext cx="74" cy="65"/>
            </a:xfrm>
            <a:custGeom>
              <a:avLst/>
              <a:gdLst>
                <a:gd name="T0" fmla="*/ 13 w 74"/>
                <a:gd name="T1" fmla="*/ 1 h 65"/>
                <a:gd name="T2" fmla="*/ 9 w 74"/>
                <a:gd name="T3" fmla="*/ 8 h 65"/>
                <a:gd name="T4" fmla="*/ 20 w 74"/>
                <a:gd name="T5" fmla="*/ 9 h 65"/>
                <a:gd name="T6" fmla="*/ 15 w 74"/>
                <a:gd name="T7" fmla="*/ 2 h 65"/>
                <a:gd name="T8" fmla="*/ 10 w 74"/>
                <a:gd name="T9" fmla="*/ 16 h 65"/>
                <a:gd name="T10" fmla="*/ 6 w 74"/>
                <a:gd name="T11" fmla="*/ 16 h 65"/>
                <a:gd name="T12" fmla="*/ 18 w 74"/>
                <a:gd name="T13" fmla="*/ 30 h 65"/>
                <a:gd name="T14" fmla="*/ 15 w 74"/>
                <a:gd name="T15" fmla="*/ 18 h 65"/>
                <a:gd name="T16" fmla="*/ 25 w 74"/>
                <a:gd name="T17" fmla="*/ 22 h 65"/>
                <a:gd name="T18" fmla="*/ 28 w 74"/>
                <a:gd name="T19" fmla="*/ 31 h 65"/>
                <a:gd name="T20" fmla="*/ 27 w 74"/>
                <a:gd name="T21" fmla="*/ 22 h 65"/>
                <a:gd name="T22" fmla="*/ 16 w 74"/>
                <a:gd name="T23" fmla="*/ 14 h 65"/>
                <a:gd name="T24" fmla="*/ 30 w 74"/>
                <a:gd name="T25" fmla="*/ 19 h 65"/>
                <a:gd name="T26" fmla="*/ 40 w 74"/>
                <a:gd name="T27" fmla="*/ 19 h 65"/>
                <a:gd name="T28" fmla="*/ 44 w 74"/>
                <a:gd name="T29" fmla="*/ 13 h 65"/>
                <a:gd name="T30" fmla="*/ 30 w 74"/>
                <a:gd name="T31" fmla="*/ 8 h 65"/>
                <a:gd name="T32" fmla="*/ 13 w 74"/>
                <a:gd name="T33" fmla="*/ 28 h 65"/>
                <a:gd name="T34" fmla="*/ 16 w 74"/>
                <a:gd name="T35" fmla="*/ 52 h 65"/>
                <a:gd name="T36" fmla="*/ 36 w 74"/>
                <a:gd name="T37" fmla="*/ 48 h 65"/>
                <a:gd name="T38" fmla="*/ 24 w 74"/>
                <a:gd name="T39" fmla="*/ 24 h 65"/>
                <a:gd name="T40" fmla="*/ 24 w 74"/>
                <a:gd name="T41" fmla="*/ 42 h 65"/>
                <a:gd name="T42" fmla="*/ 36 w 74"/>
                <a:gd name="T43" fmla="*/ 52 h 65"/>
                <a:gd name="T44" fmla="*/ 42 w 74"/>
                <a:gd name="T45" fmla="*/ 34 h 65"/>
                <a:gd name="T46" fmla="*/ 38 w 74"/>
                <a:gd name="T47" fmla="*/ 31 h 65"/>
                <a:gd name="T48" fmla="*/ 13 w 74"/>
                <a:gd name="T49" fmla="*/ 34 h 65"/>
                <a:gd name="T50" fmla="*/ 24 w 74"/>
                <a:gd name="T51" fmla="*/ 44 h 65"/>
                <a:gd name="T52" fmla="*/ 42 w 74"/>
                <a:gd name="T53" fmla="*/ 50 h 65"/>
                <a:gd name="T54" fmla="*/ 46 w 74"/>
                <a:gd name="T55" fmla="*/ 60 h 65"/>
                <a:gd name="T56" fmla="*/ 52 w 74"/>
                <a:gd name="T57" fmla="*/ 64 h 65"/>
                <a:gd name="T58" fmla="*/ 49 w 74"/>
                <a:gd name="T59" fmla="*/ 50 h 65"/>
                <a:gd name="T60" fmla="*/ 54 w 74"/>
                <a:gd name="T61" fmla="*/ 62 h 65"/>
                <a:gd name="T62" fmla="*/ 55 w 74"/>
                <a:gd name="T63" fmla="*/ 44 h 65"/>
                <a:gd name="T64" fmla="*/ 52 w 74"/>
                <a:gd name="T65" fmla="*/ 50 h 65"/>
                <a:gd name="T66" fmla="*/ 62 w 74"/>
                <a:gd name="T67" fmla="*/ 49 h 65"/>
                <a:gd name="T68" fmla="*/ 60 w 74"/>
                <a:gd name="T69" fmla="*/ 40 h 65"/>
                <a:gd name="T70" fmla="*/ 36 w 74"/>
                <a:gd name="T71" fmla="*/ 19 h 65"/>
                <a:gd name="T72" fmla="*/ 45 w 74"/>
                <a:gd name="T73" fmla="*/ 34 h 65"/>
                <a:gd name="T74" fmla="*/ 52 w 74"/>
                <a:gd name="T75" fmla="*/ 43 h 65"/>
                <a:gd name="T76" fmla="*/ 42 w 74"/>
                <a:gd name="T77" fmla="*/ 20 h 65"/>
                <a:gd name="T78" fmla="*/ 38 w 74"/>
                <a:gd name="T79" fmla="*/ 31 h 65"/>
                <a:gd name="T80" fmla="*/ 27 w 74"/>
                <a:gd name="T81" fmla="*/ 20 h 6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4" h="65">
                  <a:moveTo>
                    <a:pt x="13" y="1"/>
                  </a:moveTo>
                  <a:cubicBezTo>
                    <a:pt x="9" y="0"/>
                    <a:pt x="4" y="5"/>
                    <a:pt x="9" y="8"/>
                  </a:cubicBezTo>
                  <a:cubicBezTo>
                    <a:pt x="12" y="10"/>
                    <a:pt x="16" y="9"/>
                    <a:pt x="20" y="9"/>
                  </a:cubicBezTo>
                  <a:cubicBezTo>
                    <a:pt x="26" y="7"/>
                    <a:pt x="20" y="4"/>
                    <a:pt x="15" y="2"/>
                  </a:cubicBezTo>
                  <a:cubicBezTo>
                    <a:pt x="5" y="3"/>
                    <a:pt x="7" y="7"/>
                    <a:pt x="10" y="16"/>
                  </a:cubicBezTo>
                  <a:cubicBezTo>
                    <a:pt x="1" y="19"/>
                    <a:pt x="0" y="15"/>
                    <a:pt x="6" y="16"/>
                  </a:cubicBezTo>
                  <a:cubicBezTo>
                    <a:pt x="8" y="25"/>
                    <a:pt x="10" y="27"/>
                    <a:pt x="18" y="30"/>
                  </a:cubicBezTo>
                  <a:cubicBezTo>
                    <a:pt x="20" y="25"/>
                    <a:pt x="17" y="23"/>
                    <a:pt x="15" y="18"/>
                  </a:cubicBezTo>
                  <a:cubicBezTo>
                    <a:pt x="17" y="8"/>
                    <a:pt x="21" y="18"/>
                    <a:pt x="25" y="22"/>
                  </a:cubicBezTo>
                  <a:cubicBezTo>
                    <a:pt x="26" y="25"/>
                    <a:pt x="28" y="31"/>
                    <a:pt x="28" y="31"/>
                  </a:cubicBezTo>
                  <a:cubicBezTo>
                    <a:pt x="31" y="13"/>
                    <a:pt x="35" y="25"/>
                    <a:pt x="27" y="22"/>
                  </a:cubicBezTo>
                  <a:cubicBezTo>
                    <a:pt x="24" y="18"/>
                    <a:pt x="20" y="16"/>
                    <a:pt x="16" y="14"/>
                  </a:cubicBezTo>
                  <a:cubicBezTo>
                    <a:pt x="21" y="12"/>
                    <a:pt x="24" y="18"/>
                    <a:pt x="30" y="19"/>
                  </a:cubicBezTo>
                  <a:cubicBezTo>
                    <a:pt x="34" y="21"/>
                    <a:pt x="35" y="23"/>
                    <a:pt x="40" y="19"/>
                  </a:cubicBezTo>
                  <a:cubicBezTo>
                    <a:pt x="42" y="17"/>
                    <a:pt x="44" y="13"/>
                    <a:pt x="44" y="13"/>
                  </a:cubicBezTo>
                  <a:cubicBezTo>
                    <a:pt x="42" y="4"/>
                    <a:pt x="38" y="7"/>
                    <a:pt x="30" y="8"/>
                  </a:cubicBezTo>
                  <a:cubicBezTo>
                    <a:pt x="32" y="28"/>
                    <a:pt x="35" y="27"/>
                    <a:pt x="13" y="28"/>
                  </a:cubicBezTo>
                  <a:cubicBezTo>
                    <a:pt x="10" y="36"/>
                    <a:pt x="4" y="49"/>
                    <a:pt x="16" y="52"/>
                  </a:cubicBezTo>
                  <a:cubicBezTo>
                    <a:pt x="23" y="57"/>
                    <a:pt x="31" y="54"/>
                    <a:pt x="36" y="48"/>
                  </a:cubicBezTo>
                  <a:cubicBezTo>
                    <a:pt x="40" y="31"/>
                    <a:pt x="38" y="27"/>
                    <a:pt x="24" y="24"/>
                  </a:cubicBezTo>
                  <a:cubicBezTo>
                    <a:pt x="16" y="27"/>
                    <a:pt x="20" y="37"/>
                    <a:pt x="24" y="42"/>
                  </a:cubicBezTo>
                  <a:cubicBezTo>
                    <a:pt x="27" y="46"/>
                    <a:pt x="36" y="52"/>
                    <a:pt x="36" y="52"/>
                  </a:cubicBezTo>
                  <a:cubicBezTo>
                    <a:pt x="44" y="65"/>
                    <a:pt x="47" y="41"/>
                    <a:pt x="42" y="34"/>
                  </a:cubicBezTo>
                  <a:cubicBezTo>
                    <a:pt x="41" y="33"/>
                    <a:pt x="39" y="32"/>
                    <a:pt x="38" y="31"/>
                  </a:cubicBezTo>
                  <a:cubicBezTo>
                    <a:pt x="29" y="32"/>
                    <a:pt x="22" y="33"/>
                    <a:pt x="13" y="34"/>
                  </a:cubicBezTo>
                  <a:cubicBezTo>
                    <a:pt x="14" y="39"/>
                    <a:pt x="18" y="43"/>
                    <a:pt x="24" y="44"/>
                  </a:cubicBezTo>
                  <a:cubicBezTo>
                    <a:pt x="40" y="42"/>
                    <a:pt x="33" y="44"/>
                    <a:pt x="42" y="50"/>
                  </a:cubicBezTo>
                  <a:cubicBezTo>
                    <a:pt x="43" y="52"/>
                    <a:pt x="44" y="58"/>
                    <a:pt x="46" y="60"/>
                  </a:cubicBezTo>
                  <a:cubicBezTo>
                    <a:pt x="48" y="62"/>
                    <a:pt x="52" y="64"/>
                    <a:pt x="52" y="64"/>
                  </a:cubicBezTo>
                  <a:cubicBezTo>
                    <a:pt x="74" y="60"/>
                    <a:pt x="61" y="51"/>
                    <a:pt x="49" y="50"/>
                  </a:cubicBezTo>
                  <a:cubicBezTo>
                    <a:pt x="37" y="45"/>
                    <a:pt x="47" y="61"/>
                    <a:pt x="54" y="62"/>
                  </a:cubicBezTo>
                  <a:cubicBezTo>
                    <a:pt x="63" y="60"/>
                    <a:pt x="67" y="48"/>
                    <a:pt x="55" y="44"/>
                  </a:cubicBezTo>
                  <a:cubicBezTo>
                    <a:pt x="40" y="45"/>
                    <a:pt x="43" y="48"/>
                    <a:pt x="52" y="50"/>
                  </a:cubicBezTo>
                  <a:cubicBezTo>
                    <a:pt x="55" y="50"/>
                    <a:pt x="59" y="51"/>
                    <a:pt x="62" y="49"/>
                  </a:cubicBezTo>
                  <a:cubicBezTo>
                    <a:pt x="64" y="47"/>
                    <a:pt x="62" y="42"/>
                    <a:pt x="60" y="40"/>
                  </a:cubicBezTo>
                  <a:cubicBezTo>
                    <a:pt x="53" y="32"/>
                    <a:pt x="43" y="26"/>
                    <a:pt x="36" y="19"/>
                  </a:cubicBezTo>
                  <a:cubicBezTo>
                    <a:pt x="37" y="26"/>
                    <a:pt x="41" y="29"/>
                    <a:pt x="45" y="34"/>
                  </a:cubicBezTo>
                  <a:cubicBezTo>
                    <a:pt x="47" y="37"/>
                    <a:pt x="52" y="43"/>
                    <a:pt x="52" y="43"/>
                  </a:cubicBezTo>
                  <a:cubicBezTo>
                    <a:pt x="51" y="33"/>
                    <a:pt x="53" y="24"/>
                    <a:pt x="42" y="20"/>
                  </a:cubicBezTo>
                  <a:cubicBezTo>
                    <a:pt x="38" y="21"/>
                    <a:pt x="38" y="31"/>
                    <a:pt x="38" y="31"/>
                  </a:cubicBezTo>
                  <a:lnTo>
                    <a:pt x="27" y="20"/>
                  </a:lnTo>
                </a:path>
              </a:pathLst>
            </a:custGeom>
            <a:noFill/>
            <a:ln w="317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24" name="Freeform 58"/>
            <p:cNvSpPr>
              <a:spLocks/>
            </p:cNvSpPr>
            <p:nvPr/>
          </p:nvSpPr>
          <p:spPr bwMode="auto">
            <a:xfrm>
              <a:off x="4579" y="1502"/>
              <a:ext cx="15" cy="13"/>
            </a:xfrm>
            <a:custGeom>
              <a:avLst/>
              <a:gdLst>
                <a:gd name="T0" fmla="*/ 4 w 15"/>
                <a:gd name="T1" fmla="*/ 0 h 13"/>
                <a:gd name="T2" fmla="*/ 15 w 15"/>
                <a:gd name="T3" fmla="*/ 10 h 13"/>
                <a:gd name="T4" fmla="*/ 0 w 15"/>
                <a:gd name="T5" fmla="*/ 6 h 13"/>
                <a:gd name="T6" fmla="*/ 4 w 15"/>
                <a:gd name="T7" fmla="*/ 0 h 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 h="13">
                  <a:moveTo>
                    <a:pt x="4" y="0"/>
                  </a:moveTo>
                  <a:cubicBezTo>
                    <a:pt x="8" y="11"/>
                    <a:pt x="3" y="13"/>
                    <a:pt x="15" y="10"/>
                  </a:cubicBezTo>
                  <a:cubicBezTo>
                    <a:pt x="10" y="8"/>
                    <a:pt x="5" y="9"/>
                    <a:pt x="0" y="6"/>
                  </a:cubicBezTo>
                  <a:cubicBezTo>
                    <a:pt x="4" y="3"/>
                    <a:pt x="7" y="5"/>
                    <a:pt x="4" y="0"/>
                  </a:cubicBezTo>
                  <a:close/>
                </a:path>
              </a:pathLst>
            </a:custGeom>
            <a:solidFill>
              <a:schemeClr val="accent1"/>
            </a:solidFill>
            <a:ln w="317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4360" name="Group 59"/>
          <p:cNvGrpSpPr>
            <a:grpSpLocks/>
          </p:cNvGrpSpPr>
          <p:nvPr/>
        </p:nvGrpSpPr>
        <p:grpSpPr bwMode="auto">
          <a:xfrm flipH="1">
            <a:off x="2663825" y="2655888"/>
            <a:ext cx="1209675" cy="1504950"/>
            <a:chOff x="1846" y="786"/>
            <a:chExt cx="1426" cy="1774"/>
          </a:xfrm>
        </p:grpSpPr>
        <p:sp>
          <p:nvSpPr>
            <p:cNvPr id="14366" name="Freeform 60"/>
            <p:cNvSpPr>
              <a:spLocks/>
            </p:cNvSpPr>
            <p:nvPr/>
          </p:nvSpPr>
          <p:spPr bwMode="auto">
            <a:xfrm>
              <a:off x="1848" y="1651"/>
              <a:ext cx="107" cy="170"/>
            </a:xfrm>
            <a:custGeom>
              <a:avLst/>
              <a:gdLst>
                <a:gd name="T0" fmla="*/ 35 w 107"/>
                <a:gd name="T1" fmla="*/ 11 h 170"/>
                <a:gd name="T2" fmla="*/ 67 w 107"/>
                <a:gd name="T3" fmla="*/ 3 h 170"/>
                <a:gd name="T4" fmla="*/ 85 w 107"/>
                <a:gd name="T5" fmla="*/ 27 h 170"/>
                <a:gd name="T6" fmla="*/ 91 w 107"/>
                <a:gd name="T7" fmla="*/ 37 h 170"/>
                <a:gd name="T8" fmla="*/ 104 w 107"/>
                <a:gd name="T9" fmla="*/ 53 h 170"/>
                <a:gd name="T10" fmla="*/ 106 w 107"/>
                <a:gd name="T11" fmla="*/ 79 h 170"/>
                <a:gd name="T12" fmla="*/ 97 w 107"/>
                <a:gd name="T13" fmla="*/ 127 h 170"/>
                <a:gd name="T14" fmla="*/ 91 w 107"/>
                <a:gd name="T15" fmla="*/ 155 h 170"/>
                <a:gd name="T16" fmla="*/ 71 w 107"/>
                <a:gd name="T17" fmla="*/ 168 h 170"/>
                <a:gd name="T18" fmla="*/ 40 w 107"/>
                <a:gd name="T19" fmla="*/ 168 h 170"/>
                <a:gd name="T20" fmla="*/ 19 w 107"/>
                <a:gd name="T21" fmla="*/ 155 h 170"/>
                <a:gd name="T22" fmla="*/ 4 w 107"/>
                <a:gd name="T23" fmla="*/ 117 h 170"/>
                <a:gd name="T24" fmla="*/ 2 w 107"/>
                <a:gd name="T25" fmla="*/ 93 h 170"/>
                <a:gd name="T26" fmla="*/ 16 w 107"/>
                <a:gd name="T27" fmla="*/ 36 h 170"/>
                <a:gd name="T28" fmla="*/ 35 w 107"/>
                <a:gd name="T29" fmla="*/ 11 h 17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7" h="170">
                  <a:moveTo>
                    <a:pt x="35" y="11"/>
                  </a:moveTo>
                  <a:cubicBezTo>
                    <a:pt x="44" y="5"/>
                    <a:pt x="59" y="0"/>
                    <a:pt x="67" y="3"/>
                  </a:cubicBezTo>
                  <a:cubicBezTo>
                    <a:pt x="75" y="6"/>
                    <a:pt x="81" y="21"/>
                    <a:pt x="85" y="27"/>
                  </a:cubicBezTo>
                  <a:cubicBezTo>
                    <a:pt x="89" y="33"/>
                    <a:pt x="88" y="33"/>
                    <a:pt x="91" y="37"/>
                  </a:cubicBezTo>
                  <a:cubicBezTo>
                    <a:pt x="94" y="41"/>
                    <a:pt x="102" y="46"/>
                    <a:pt x="104" y="53"/>
                  </a:cubicBezTo>
                  <a:cubicBezTo>
                    <a:pt x="106" y="60"/>
                    <a:pt x="107" y="67"/>
                    <a:pt x="106" y="79"/>
                  </a:cubicBezTo>
                  <a:cubicBezTo>
                    <a:pt x="105" y="91"/>
                    <a:pt x="99" y="114"/>
                    <a:pt x="97" y="127"/>
                  </a:cubicBezTo>
                  <a:cubicBezTo>
                    <a:pt x="95" y="140"/>
                    <a:pt x="95" y="148"/>
                    <a:pt x="91" y="155"/>
                  </a:cubicBezTo>
                  <a:cubicBezTo>
                    <a:pt x="87" y="162"/>
                    <a:pt x="79" y="166"/>
                    <a:pt x="71" y="168"/>
                  </a:cubicBezTo>
                  <a:cubicBezTo>
                    <a:pt x="63" y="170"/>
                    <a:pt x="49" y="170"/>
                    <a:pt x="40" y="168"/>
                  </a:cubicBezTo>
                  <a:cubicBezTo>
                    <a:pt x="31" y="166"/>
                    <a:pt x="25" y="163"/>
                    <a:pt x="19" y="155"/>
                  </a:cubicBezTo>
                  <a:cubicBezTo>
                    <a:pt x="13" y="147"/>
                    <a:pt x="7" y="127"/>
                    <a:pt x="4" y="117"/>
                  </a:cubicBezTo>
                  <a:cubicBezTo>
                    <a:pt x="1" y="107"/>
                    <a:pt x="0" y="106"/>
                    <a:pt x="2" y="93"/>
                  </a:cubicBezTo>
                  <a:cubicBezTo>
                    <a:pt x="4" y="80"/>
                    <a:pt x="11" y="49"/>
                    <a:pt x="16" y="36"/>
                  </a:cubicBezTo>
                  <a:cubicBezTo>
                    <a:pt x="21" y="23"/>
                    <a:pt x="26" y="17"/>
                    <a:pt x="35" y="11"/>
                  </a:cubicBezTo>
                  <a:close/>
                </a:path>
              </a:pathLst>
            </a:custGeom>
            <a:solidFill>
              <a:srgbClr val="CC66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67" name="Freeform 61"/>
            <p:cNvSpPr>
              <a:spLocks/>
            </p:cNvSpPr>
            <p:nvPr/>
          </p:nvSpPr>
          <p:spPr bwMode="auto">
            <a:xfrm>
              <a:off x="1894" y="978"/>
              <a:ext cx="1345" cy="1397"/>
            </a:xfrm>
            <a:custGeom>
              <a:avLst/>
              <a:gdLst>
                <a:gd name="T0" fmla="*/ 1327 w 1345"/>
                <a:gd name="T1" fmla="*/ 356 h 1397"/>
                <a:gd name="T2" fmla="*/ 1327 w 1345"/>
                <a:gd name="T3" fmla="*/ 1259 h 1397"/>
                <a:gd name="T4" fmla="*/ 1293 w 1345"/>
                <a:gd name="T5" fmla="*/ 1182 h 1397"/>
                <a:gd name="T6" fmla="*/ 1245 w 1345"/>
                <a:gd name="T7" fmla="*/ 1148 h 1397"/>
                <a:gd name="T8" fmla="*/ 1192 w 1345"/>
                <a:gd name="T9" fmla="*/ 1148 h 1397"/>
                <a:gd name="T10" fmla="*/ 1144 w 1345"/>
                <a:gd name="T11" fmla="*/ 1129 h 1397"/>
                <a:gd name="T12" fmla="*/ 1087 w 1345"/>
                <a:gd name="T13" fmla="*/ 1024 h 1397"/>
                <a:gd name="T14" fmla="*/ 986 w 1345"/>
                <a:gd name="T15" fmla="*/ 836 h 1397"/>
                <a:gd name="T16" fmla="*/ 914 w 1345"/>
                <a:gd name="T17" fmla="*/ 788 h 1397"/>
                <a:gd name="T18" fmla="*/ 823 w 1345"/>
                <a:gd name="T19" fmla="*/ 769 h 1397"/>
                <a:gd name="T20" fmla="*/ 703 w 1345"/>
                <a:gd name="T21" fmla="*/ 793 h 1397"/>
                <a:gd name="T22" fmla="*/ 568 w 1345"/>
                <a:gd name="T23" fmla="*/ 942 h 1397"/>
                <a:gd name="T24" fmla="*/ 424 w 1345"/>
                <a:gd name="T25" fmla="*/ 947 h 1397"/>
                <a:gd name="T26" fmla="*/ 324 w 1345"/>
                <a:gd name="T27" fmla="*/ 932 h 1397"/>
                <a:gd name="T28" fmla="*/ 290 w 1345"/>
                <a:gd name="T29" fmla="*/ 942 h 1397"/>
                <a:gd name="T30" fmla="*/ 247 w 1345"/>
                <a:gd name="T31" fmla="*/ 966 h 1397"/>
                <a:gd name="T32" fmla="*/ 146 w 1345"/>
                <a:gd name="T33" fmla="*/ 1000 h 1397"/>
                <a:gd name="T34" fmla="*/ 88 w 1345"/>
                <a:gd name="T35" fmla="*/ 990 h 1397"/>
                <a:gd name="T36" fmla="*/ 55 w 1345"/>
                <a:gd name="T37" fmla="*/ 937 h 1397"/>
                <a:gd name="T38" fmla="*/ 60 w 1345"/>
                <a:gd name="T39" fmla="*/ 899 h 1397"/>
                <a:gd name="T40" fmla="*/ 16 w 1345"/>
                <a:gd name="T41" fmla="*/ 875 h 1397"/>
                <a:gd name="T42" fmla="*/ 2 w 1345"/>
                <a:gd name="T43" fmla="*/ 851 h 1397"/>
                <a:gd name="T44" fmla="*/ 31 w 1345"/>
                <a:gd name="T45" fmla="*/ 827 h 1397"/>
                <a:gd name="T46" fmla="*/ 60 w 1345"/>
                <a:gd name="T47" fmla="*/ 769 h 1397"/>
                <a:gd name="T48" fmla="*/ 64 w 1345"/>
                <a:gd name="T49" fmla="*/ 726 h 1397"/>
                <a:gd name="T50" fmla="*/ 146 w 1345"/>
                <a:gd name="T51" fmla="*/ 726 h 1397"/>
                <a:gd name="T52" fmla="*/ 204 w 1345"/>
                <a:gd name="T53" fmla="*/ 702 h 1397"/>
                <a:gd name="T54" fmla="*/ 300 w 1345"/>
                <a:gd name="T55" fmla="*/ 635 h 1397"/>
                <a:gd name="T56" fmla="*/ 343 w 1345"/>
                <a:gd name="T57" fmla="*/ 539 h 1397"/>
                <a:gd name="T58" fmla="*/ 338 w 1345"/>
                <a:gd name="T59" fmla="*/ 395 h 1397"/>
                <a:gd name="T60" fmla="*/ 338 w 1345"/>
                <a:gd name="T61" fmla="*/ 256 h 1397"/>
                <a:gd name="T62" fmla="*/ 338 w 1345"/>
                <a:gd name="T63" fmla="*/ 184 h 1397"/>
                <a:gd name="T64" fmla="*/ 376 w 1345"/>
                <a:gd name="T65" fmla="*/ 78 h 1397"/>
                <a:gd name="T66" fmla="*/ 434 w 1345"/>
                <a:gd name="T67" fmla="*/ 11 h 1397"/>
                <a:gd name="T68" fmla="*/ 520 w 1345"/>
                <a:gd name="T69" fmla="*/ 11 h 1397"/>
                <a:gd name="T70" fmla="*/ 592 w 1345"/>
                <a:gd name="T71" fmla="*/ 20 h 1397"/>
                <a:gd name="T72" fmla="*/ 568 w 1345"/>
                <a:gd name="T73" fmla="*/ 44 h 1397"/>
                <a:gd name="T74" fmla="*/ 573 w 1345"/>
                <a:gd name="T75" fmla="*/ 145 h 1397"/>
                <a:gd name="T76" fmla="*/ 679 w 1345"/>
                <a:gd name="T77" fmla="*/ 160 h 1397"/>
                <a:gd name="T78" fmla="*/ 727 w 1345"/>
                <a:gd name="T79" fmla="*/ 184 h 1397"/>
                <a:gd name="T80" fmla="*/ 751 w 1345"/>
                <a:gd name="T81" fmla="*/ 232 h 1397"/>
                <a:gd name="T82" fmla="*/ 818 w 1345"/>
                <a:gd name="T83" fmla="*/ 308 h 1397"/>
                <a:gd name="T84" fmla="*/ 1063 w 1345"/>
                <a:gd name="T85" fmla="*/ 332 h 1397"/>
                <a:gd name="T86" fmla="*/ 1216 w 1345"/>
                <a:gd name="T87" fmla="*/ 352 h 1397"/>
                <a:gd name="T88" fmla="*/ 1327 w 1345"/>
                <a:gd name="T89" fmla="*/ 356 h 139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345" h="1397">
                  <a:moveTo>
                    <a:pt x="1327" y="356"/>
                  </a:moveTo>
                  <a:cubicBezTo>
                    <a:pt x="1345" y="507"/>
                    <a:pt x="1333" y="1121"/>
                    <a:pt x="1327" y="1259"/>
                  </a:cubicBezTo>
                  <a:cubicBezTo>
                    <a:pt x="1321" y="1397"/>
                    <a:pt x="1307" y="1201"/>
                    <a:pt x="1293" y="1182"/>
                  </a:cubicBezTo>
                  <a:cubicBezTo>
                    <a:pt x="1279" y="1163"/>
                    <a:pt x="1262" y="1154"/>
                    <a:pt x="1245" y="1148"/>
                  </a:cubicBezTo>
                  <a:cubicBezTo>
                    <a:pt x="1228" y="1142"/>
                    <a:pt x="1209" y="1151"/>
                    <a:pt x="1192" y="1148"/>
                  </a:cubicBezTo>
                  <a:cubicBezTo>
                    <a:pt x="1175" y="1145"/>
                    <a:pt x="1162" y="1150"/>
                    <a:pt x="1144" y="1129"/>
                  </a:cubicBezTo>
                  <a:cubicBezTo>
                    <a:pt x="1126" y="1108"/>
                    <a:pt x="1113" y="1073"/>
                    <a:pt x="1087" y="1024"/>
                  </a:cubicBezTo>
                  <a:cubicBezTo>
                    <a:pt x="1061" y="975"/>
                    <a:pt x="1015" y="875"/>
                    <a:pt x="986" y="836"/>
                  </a:cubicBezTo>
                  <a:cubicBezTo>
                    <a:pt x="957" y="797"/>
                    <a:pt x="941" y="799"/>
                    <a:pt x="914" y="788"/>
                  </a:cubicBezTo>
                  <a:cubicBezTo>
                    <a:pt x="887" y="777"/>
                    <a:pt x="858" y="768"/>
                    <a:pt x="823" y="769"/>
                  </a:cubicBezTo>
                  <a:cubicBezTo>
                    <a:pt x="788" y="770"/>
                    <a:pt x="746" y="764"/>
                    <a:pt x="703" y="793"/>
                  </a:cubicBezTo>
                  <a:cubicBezTo>
                    <a:pt x="660" y="822"/>
                    <a:pt x="614" y="916"/>
                    <a:pt x="568" y="942"/>
                  </a:cubicBezTo>
                  <a:cubicBezTo>
                    <a:pt x="522" y="968"/>
                    <a:pt x="465" y="949"/>
                    <a:pt x="424" y="947"/>
                  </a:cubicBezTo>
                  <a:cubicBezTo>
                    <a:pt x="383" y="945"/>
                    <a:pt x="346" y="933"/>
                    <a:pt x="324" y="932"/>
                  </a:cubicBezTo>
                  <a:cubicBezTo>
                    <a:pt x="302" y="931"/>
                    <a:pt x="303" y="936"/>
                    <a:pt x="290" y="942"/>
                  </a:cubicBezTo>
                  <a:cubicBezTo>
                    <a:pt x="277" y="948"/>
                    <a:pt x="271" y="956"/>
                    <a:pt x="247" y="966"/>
                  </a:cubicBezTo>
                  <a:cubicBezTo>
                    <a:pt x="223" y="976"/>
                    <a:pt x="172" y="996"/>
                    <a:pt x="146" y="1000"/>
                  </a:cubicBezTo>
                  <a:cubicBezTo>
                    <a:pt x="120" y="1004"/>
                    <a:pt x="103" y="1000"/>
                    <a:pt x="88" y="990"/>
                  </a:cubicBezTo>
                  <a:cubicBezTo>
                    <a:pt x="73" y="980"/>
                    <a:pt x="60" y="952"/>
                    <a:pt x="55" y="937"/>
                  </a:cubicBezTo>
                  <a:cubicBezTo>
                    <a:pt x="50" y="922"/>
                    <a:pt x="66" y="909"/>
                    <a:pt x="60" y="899"/>
                  </a:cubicBezTo>
                  <a:cubicBezTo>
                    <a:pt x="54" y="889"/>
                    <a:pt x="26" y="883"/>
                    <a:pt x="16" y="875"/>
                  </a:cubicBezTo>
                  <a:cubicBezTo>
                    <a:pt x="6" y="867"/>
                    <a:pt x="0" y="859"/>
                    <a:pt x="2" y="851"/>
                  </a:cubicBezTo>
                  <a:cubicBezTo>
                    <a:pt x="4" y="843"/>
                    <a:pt x="21" y="841"/>
                    <a:pt x="31" y="827"/>
                  </a:cubicBezTo>
                  <a:cubicBezTo>
                    <a:pt x="41" y="813"/>
                    <a:pt x="55" y="786"/>
                    <a:pt x="60" y="769"/>
                  </a:cubicBezTo>
                  <a:cubicBezTo>
                    <a:pt x="65" y="752"/>
                    <a:pt x="50" y="733"/>
                    <a:pt x="64" y="726"/>
                  </a:cubicBezTo>
                  <a:cubicBezTo>
                    <a:pt x="78" y="719"/>
                    <a:pt x="123" y="730"/>
                    <a:pt x="146" y="726"/>
                  </a:cubicBezTo>
                  <a:cubicBezTo>
                    <a:pt x="169" y="722"/>
                    <a:pt x="178" y="717"/>
                    <a:pt x="204" y="702"/>
                  </a:cubicBezTo>
                  <a:cubicBezTo>
                    <a:pt x="230" y="687"/>
                    <a:pt x="277" y="662"/>
                    <a:pt x="300" y="635"/>
                  </a:cubicBezTo>
                  <a:cubicBezTo>
                    <a:pt x="323" y="608"/>
                    <a:pt x="337" y="579"/>
                    <a:pt x="343" y="539"/>
                  </a:cubicBezTo>
                  <a:cubicBezTo>
                    <a:pt x="349" y="499"/>
                    <a:pt x="339" y="442"/>
                    <a:pt x="338" y="395"/>
                  </a:cubicBezTo>
                  <a:cubicBezTo>
                    <a:pt x="337" y="348"/>
                    <a:pt x="338" y="291"/>
                    <a:pt x="338" y="256"/>
                  </a:cubicBezTo>
                  <a:cubicBezTo>
                    <a:pt x="338" y="221"/>
                    <a:pt x="332" y="214"/>
                    <a:pt x="338" y="184"/>
                  </a:cubicBezTo>
                  <a:cubicBezTo>
                    <a:pt x="344" y="154"/>
                    <a:pt x="360" y="107"/>
                    <a:pt x="376" y="78"/>
                  </a:cubicBezTo>
                  <a:cubicBezTo>
                    <a:pt x="392" y="49"/>
                    <a:pt x="410" y="22"/>
                    <a:pt x="434" y="11"/>
                  </a:cubicBezTo>
                  <a:cubicBezTo>
                    <a:pt x="458" y="0"/>
                    <a:pt x="494" y="10"/>
                    <a:pt x="520" y="11"/>
                  </a:cubicBezTo>
                  <a:cubicBezTo>
                    <a:pt x="546" y="12"/>
                    <a:pt x="584" y="15"/>
                    <a:pt x="592" y="20"/>
                  </a:cubicBezTo>
                  <a:cubicBezTo>
                    <a:pt x="600" y="25"/>
                    <a:pt x="571" y="23"/>
                    <a:pt x="568" y="44"/>
                  </a:cubicBezTo>
                  <a:cubicBezTo>
                    <a:pt x="565" y="65"/>
                    <a:pt x="555" y="126"/>
                    <a:pt x="573" y="145"/>
                  </a:cubicBezTo>
                  <a:cubicBezTo>
                    <a:pt x="591" y="164"/>
                    <a:pt x="653" y="154"/>
                    <a:pt x="679" y="160"/>
                  </a:cubicBezTo>
                  <a:cubicBezTo>
                    <a:pt x="705" y="166"/>
                    <a:pt x="715" y="172"/>
                    <a:pt x="727" y="184"/>
                  </a:cubicBezTo>
                  <a:cubicBezTo>
                    <a:pt x="739" y="196"/>
                    <a:pt x="736" y="211"/>
                    <a:pt x="751" y="232"/>
                  </a:cubicBezTo>
                  <a:cubicBezTo>
                    <a:pt x="766" y="253"/>
                    <a:pt x="766" y="291"/>
                    <a:pt x="818" y="308"/>
                  </a:cubicBezTo>
                  <a:cubicBezTo>
                    <a:pt x="870" y="325"/>
                    <a:pt x="997" y="325"/>
                    <a:pt x="1063" y="332"/>
                  </a:cubicBezTo>
                  <a:cubicBezTo>
                    <a:pt x="1129" y="339"/>
                    <a:pt x="1171" y="346"/>
                    <a:pt x="1216" y="352"/>
                  </a:cubicBezTo>
                  <a:cubicBezTo>
                    <a:pt x="1261" y="358"/>
                    <a:pt x="1309" y="205"/>
                    <a:pt x="1327" y="356"/>
                  </a:cubicBezTo>
                  <a:close/>
                </a:path>
              </a:pathLst>
            </a:custGeom>
            <a:solidFill>
              <a:srgbClr val="F8E8A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68" name="Freeform 62"/>
            <p:cNvSpPr>
              <a:spLocks/>
            </p:cNvSpPr>
            <p:nvPr/>
          </p:nvSpPr>
          <p:spPr bwMode="auto">
            <a:xfrm>
              <a:off x="2202" y="1369"/>
              <a:ext cx="434" cy="564"/>
            </a:xfrm>
            <a:custGeom>
              <a:avLst/>
              <a:gdLst>
                <a:gd name="T0" fmla="*/ 387 w 434"/>
                <a:gd name="T1" fmla="*/ 0 h 564"/>
                <a:gd name="T2" fmla="*/ 414 w 434"/>
                <a:gd name="T3" fmla="*/ 122 h 564"/>
                <a:gd name="T4" fmla="*/ 427 w 434"/>
                <a:gd name="T5" fmla="*/ 257 h 564"/>
                <a:gd name="T6" fmla="*/ 373 w 434"/>
                <a:gd name="T7" fmla="*/ 427 h 564"/>
                <a:gd name="T8" fmla="*/ 258 w 434"/>
                <a:gd name="T9" fmla="*/ 542 h 564"/>
                <a:gd name="T10" fmla="*/ 102 w 434"/>
                <a:gd name="T11" fmla="*/ 562 h 564"/>
                <a:gd name="T12" fmla="*/ 0 w 434"/>
                <a:gd name="T13" fmla="*/ 549 h 56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34" h="564">
                  <a:moveTo>
                    <a:pt x="387" y="0"/>
                  </a:moveTo>
                  <a:cubicBezTo>
                    <a:pt x="397" y="39"/>
                    <a:pt x="407" y="79"/>
                    <a:pt x="414" y="122"/>
                  </a:cubicBezTo>
                  <a:cubicBezTo>
                    <a:pt x="421" y="165"/>
                    <a:pt x="434" y="206"/>
                    <a:pt x="427" y="257"/>
                  </a:cubicBezTo>
                  <a:cubicBezTo>
                    <a:pt x="420" y="308"/>
                    <a:pt x="401" y="379"/>
                    <a:pt x="373" y="427"/>
                  </a:cubicBezTo>
                  <a:cubicBezTo>
                    <a:pt x="345" y="475"/>
                    <a:pt x="303" y="520"/>
                    <a:pt x="258" y="542"/>
                  </a:cubicBezTo>
                  <a:cubicBezTo>
                    <a:pt x="213" y="564"/>
                    <a:pt x="145" y="561"/>
                    <a:pt x="102" y="562"/>
                  </a:cubicBezTo>
                  <a:cubicBezTo>
                    <a:pt x="59" y="563"/>
                    <a:pt x="29" y="556"/>
                    <a:pt x="0" y="54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69" name="Freeform 63"/>
            <p:cNvSpPr>
              <a:spLocks/>
            </p:cNvSpPr>
            <p:nvPr/>
          </p:nvSpPr>
          <p:spPr bwMode="auto">
            <a:xfrm>
              <a:off x="1846" y="1654"/>
              <a:ext cx="111" cy="231"/>
            </a:xfrm>
            <a:custGeom>
              <a:avLst/>
              <a:gdLst>
                <a:gd name="T0" fmla="*/ 106 w 111"/>
                <a:gd name="T1" fmla="*/ 231 h 231"/>
                <a:gd name="T2" fmla="*/ 46 w 111"/>
                <a:gd name="T3" fmla="*/ 188 h 231"/>
                <a:gd name="T4" fmla="*/ 6 w 111"/>
                <a:gd name="T5" fmla="*/ 123 h 231"/>
                <a:gd name="T6" fmla="*/ 12 w 111"/>
                <a:gd name="T7" fmla="*/ 56 h 231"/>
                <a:gd name="T8" fmla="*/ 31 w 111"/>
                <a:gd name="T9" fmla="*/ 13 h 231"/>
                <a:gd name="T10" fmla="*/ 78 w 111"/>
                <a:gd name="T11" fmla="*/ 2 h 231"/>
                <a:gd name="T12" fmla="*/ 93 w 111"/>
                <a:gd name="T13" fmla="*/ 26 h 231"/>
                <a:gd name="T14" fmla="*/ 111 w 111"/>
                <a:gd name="T15" fmla="*/ 70 h 231"/>
                <a:gd name="T16" fmla="*/ 96 w 111"/>
                <a:gd name="T17" fmla="*/ 141 h 231"/>
                <a:gd name="T18" fmla="*/ 74 w 111"/>
                <a:gd name="T19" fmla="*/ 162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1" h="231">
                  <a:moveTo>
                    <a:pt x="106" y="231"/>
                  </a:moveTo>
                  <a:cubicBezTo>
                    <a:pt x="84" y="218"/>
                    <a:pt x="63" y="206"/>
                    <a:pt x="46" y="188"/>
                  </a:cubicBezTo>
                  <a:cubicBezTo>
                    <a:pt x="29" y="170"/>
                    <a:pt x="12" y="145"/>
                    <a:pt x="6" y="123"/>
                  </a:cubicBezTo>
                  <a:cubicBezTo>
                    <a:pt x="0" y="101"/>
                    <a:pt x="8" y="74"/>
                    <a:pt x="12" y="56"/>
                  </a:cubicBezTo>
                  <a:cubicBezTo>
                    <a:pt x="16" y="38"/>
                    <a:pt x="20" y="22"/>
                    <a:pt x="31" y="13"/>
                  </a:cubicBezTo>
                  <a:cubicBezTo>
                    <a:pt x="42" y="4"/>
                    <a:pt x="68" y="0"/>
                    <a:pt x="78" y="2"/>
                  </a:cubicBezTo>
                  <a:cubicBezTo>
                    <a:pt x="88" y="4"/>
                    <a:pt x="88" y="15"/>
                    <a:pt x="93" y="26"/>
                  </a:cubicBezTo>
                  <a:cubicBezTo>
                    <a:pt x="98" y="37"/>
                    <a:pt x="111" y="51"/>
                    <a:pt x="111" y="70"/>
                  </a:cubicBezTo>
                  <a:cubicBezTo>
                    <a:pt x="111" y="89"/>
                    <a:pt x="102" y="126"/>
                    <a:pt x="96" y="141"/>
                  </a:cubicBezTo>
                  <a:cubicBezTo>
                    <a:pt x="90" y="156"/>
                    <a:pt x="82" y="159"/>
                    <a:pt x="74" y="162"/>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70" name="Oval 64"/>
            <p:cNvSpPr>
              <a:spLocks noChangeArrowheads="1"/>
            </p:cNvSpPr>
            <p:nvPr/>
          </p:nvSpPr>
          <p:spPr bwMode="auto">
            <a:xfrm>
              <a:off x="1872" y="1713"/>
              <a:ext cx="27" cy="4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71" name="Oval 65"/>
            <p:cNvSpPr>
              <a:spLocks noChangeArrowheads="1"/>
            </p:cNvSpPr>
            <p:nvPr/>
          </p:nvSpPr>
          <p:spPr bwMode="auto">
            <a:xfrm>
              <a:off x="1908" y="1726"/>
              <a:ext cx="27" cy="4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72" name="Freeform 66"/>
            <p:cNvSpPr>
              <a:spLocks/>
            </p:cNvSpPr>
            <p:nvPr/>
          </p:nvSpPr>
          <p:spPr bwMode="auto">
            <a:xfrm>
              <a:off x="1956" y="1438"/>
              <a:ext cx="290" cy="270"/>
            </a:xfrm>
            <a:custGeom>
              <a:avLst/>
              <a:gdLst>
                <a:gd name="T0" fmla="*/ 0 w 290"/>
                <a:gd name="T1" fmla="*/ 261 h 270"/>
                <a:gd name="T2" fmla="*/ 72 w 290"/>
                <a:gd name="T3" fmla="*/ 267 h 270"/>
                <a:gd name="T4" fmla="*/ 136 w 290"/>
                <a:gd name="T5" fmla="*/ 246 h 270"/>
                <a:gd name="T6" fmla="*/ 227 w 290"/>
                <a:gd name="T7" fmla="*/ 181 h 270"/>
                <a:gd name="T8" fmla="*/ 281 w 290"/>
                <a:gd name="T9" fmla="*/ 62 h 270"/>
                <a:gd name="T10" fmla="*/ 283 w 290"/>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0" h="270">
                  <a:moveTo>
                    <a:pt x="0" y="261"/>
                  </a:moveTo>
                  <a:cubicBezTo>
                    <a:pt x="24" y="265"/>
                    <a:pt x="49" y="270"/>
                    <a:pt x="72" y="267"/>
                  </a:cubicBezTo>
                  <a:cubicBezTo>
                    <a:pt x="95" y="264"/>
                    <a:pt x="110" y="260"/>
                    <a:pt x="136" y="246"/>
                  </a:cubicBezTo>
                  <a:cubicBezTo>
                    <a:pt x="162" y="232"/>
                    <a:pt x="203" y="212"/>
                    <a:pt x="227" y="181"/>
                  </a:cubicBezTo>
                  <a:cubicBezTo>
                    <a:pt x="251" y="150"/>
                    <a:pt x="272" y="92"/>
                    <a:pt x="281" y="62"/>
                  </a:cubicBezTo>
                  <a:cubicBezTo>
                    <a:pt x="290" y="32"/>
                    <a:pt x="286" y="16"/>
                    <a:pt x="283"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73" name="Oval 67"/>
            <p:cNvSpPr>
              <a:spLocks noChangeArrowheads="1"/>
            </p:cNvSpPr>
            <p:nvPr/>
          </p:nvSpPr>
          <p:spPr bwMode="auto">
            <a:xfrm rot="-3040129">
              <a:off x="2274" y="1423"/>
              <a:ext cx="56" cy="9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74" name="Oval 68"/>
            <p:cNvSpPr>
              <a:spLocks noChangeArrowheads="1"/>
            </p:cNvSpPr>
            <p:nvPr/>
          </p:nvSpPr>
          <p:spPr bwMode="auto">
            <a:xfrm>
              <a:off x="2280" y="1439"/>
              <a:ext cx="27" cy="45"/>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75" name="Freeform 69"/>
            <p:cNvSpPr>
              <a:spLocks/>
            </p:cNvSpPr>
            <p:nvPr/>
          </p:nvSpPr>
          <p:spPr bwMode="auto">
            <a:xfrm>
              <a:off x="2238" y="1471"/>
              <a:ext cx="122" cy="67"/>
            </a:xfrm>
            <a:custGeom>
              <a:avLst/>
              <a:gdLst>
                <a:gd name="T0" fmla="*/ 0 w 122"/>
                <a:gd name="T1" fmla="*/ 0 h 67"/>
                <a:gd name="T2" fmla="*/ 25 w 122"/>
                <a:gd name="T3" fmla="*/ 41 h 67"/>
                <a:gd name="T4" fmla="*/ 71 w 122"/>
                <a:gd name="T5" fmla="*/ 67 h 67"/>
                <a:gd name="T6" fmla="*/ 122 w 122"/>
                <a:gd name="T7" fmla="*/ 40 h 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2" h="67">
                  <a:moveTo>
                    <a:pt x="0" y="0"/>
                  </a:moveTo>
                  <a:cubicBezTo>
                    <a:pt x="6" y="15"/>
                    <a:pt x="13" y="30"/>
                    <a:pt x="25" y="41"/>
                  </a:cubicBezTo>
                  <a:cubicBezTo>
                    <a:pt x="37" y="52"/>
                    <a:pt x="55" y="67"/>
                    <a:pt x="71" y="67"/>
                  </a:cubicBezTo>
                  <a:cubicBezTo>
                    <a:pt x="87" y="67"/>
                    <a:pt x="104" y="53"/>
                    <a:pt x="122" y="4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76" name="Freeform 70"/>
            <p:cNvSpPr>
              <a:spLocks/>
            </p:cNvSpPr>
            <p:nvPr/>
          </p:nvSpPr>
          <p:spPr bwMode="auto">
            <a:xfrm>
              <a:off x="2275" y="1548"/>
              <a:ext cx="102" cy="44"/>
            </a:xfrm>
            <a:custGeom>
              <a:avLst/>
              <a:gdLst>
                <a:gd name="T0" fmla="*/ 0 w 102"/>
                <a:gd name="T1" fmla="*/ 25 h 44"/>
                <a:gd name="T2" fmla="*/ 37 w 102"/>
                <a:gd name="T3" fmla="*/ 40 h 44"/>
                <a:gd name="T4" fmla="*/ 102 w 102"/>
                <a:gd name="T5" fmla="*/ 0 h 44"/>
                <a:gd name="T6" fmla="*/ 0 60000 65536"/>
                <a:gd name="T7" fmla="*/ 0 60000 65536"/>
                <a:gd name="T8" fmla="*/ 0 60000 65536"/>
              </a:gdLst>
              <a:ahLst/>
              <a:cxnLst>
                <a:cxn ang="T6">
                  <a:pos x="T0" y="T1"/>
                </a:cxn>
                <a:cxn ang="T7">
                  <a:pos x="T2" y="T3"/>
                </a:cxn>
                <a:cxn ang="T8">
                  <a:pos x="T4" y="T5"/>
                </a:cxn>
              </a:cxnLst>
              <a:rect l="0" t="0" r="r" b="b"/>
              <a:pathLst>
                <a:path w="102" h="44">
                  <a:moveTo>
                    <a:pt x="0" y="25"/>
                  </a:moveTo>
                  <a:cubicBezTo>
                    <a:pt x="10" y="34"/>
                    <a:pt x="20" y="44"/>
                    <a:pt x="37" y="40"/>
                  </a:cubicBezTo>
                  <a:cubicBezTo>
                    <a:pt x="54" y="36"/>
                    <a:pt x="78" y="18"/>
                    <a:pt x="102"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77" name="Freeform 71"/>
            <p:cNvSpPr>
              <a:spLocks/>
            </p:cNvSpPr>
            <p:nvPr/>
          </p:nvSpPr>
          <p:spPr bwMode="auto">
            <a:xfrm>
              <a:off x="2221" y="1628"/>
              <a:ext cx="35" cy="57"/>
            </a:xfrm>
            <a:custGeom>
              <a:avLst/>
              <a:gdLst>
                <a:gd name="T0" fmla="*/ 35 w 35"/>
                <a:gd name="T1" fmla="*/ 0 h 57"/>
                <a:gd name="T2" fmla="*/ 13 w 35"/>
                <a:gd name="T3" fmla="*/ 21 h 57"/>
                <a:gd name="T4" fmla="*/ 3 w 35"/>
                <a:gd name="T5" fmla="*/ 46 h 57"/>
                <a:gd name="T6" fmla="*/ 0 w 35"/>
                <a:gd name="T7" fmla="*/ 57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57">
                  <a:moveTo>
                    <a:pt x="35" y="0"/>
                  </a:moveTo>
                  <a:cubicBezTo>
                    <a:pt x="26" y="6"/>
                    <a:pt x="18" y="13"/>
                    <a:pt x="13" y="21"/>
                  </a:cubicBezTo>
                  <a:cubicBezTo>
                    <a:pt x="8" y="29"/>
                    <a:pt x="5" y="40"/>
                    <a:pt x="3" y="46"/>
                  </a:cubicBezTo>
                  <a:cubicBezTo>
                    <a:pt x="1" y="52"/>
                    <a:pt x="0" y="54"/>
                    <a:pt x="0" y="57"/>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78" name="Freeform 72"/>
            <p:cNvSpPr>
              <a:spLocks/>
            </p:cNvSpPr>
            <p:nvPr/>
          </p:nvSpPr>
          <p:spPr bwMode="auto">
            <a:xfrm>
              <a:off x="2229" y="1656"/>
              <a:ext cx="50" cy="77"/>
            </a:xfrm>
            <a:custGeom>
              <a:avLst/>
              <a:gdLst>
                <a:gd name="T0" fmla="*/ 50 w 50"/>
                <a:gd name="T1" fmla="*/ 0 h 77"/>
                <a:gd name="T2" fmla="*/ 33 w 50"/>
                <a:gd name="T3" fmla="*/ 17 h 77"/>
                <a:gd name="T4" fmla="*/ 5 w 50"/>
                <a:gd name="T5" fmla="*/ 58 h 77"/>
                <a:gd name="T6" fmla="*/ 4 w 50"/>
                <a:gd name="T7" fmla="*/ 77 h 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 h="77">
                  <a:moveTo>
                    <a:pt x="50" y="0"/>
                  </a:moveTo>
                  <a:cubicBezTo>
                    <a:pt x="45" y="3"/>
                    <a:pt x="40" y="7"/>
                    <a:pt x="33" y="17"/>
                  </a:cubicBezTo>
                  <a:cubicBezTo>
                    <a:pt x="26" y="27"/>
                    <a:pt x="10" y="48"/>
                    <a:pt x="5" y="58"/>
                  </a:cubicBezTo>
                  <a:cubicBezTo>
                    <a:pt x="0" y="68"/>
                    <a:pt x="4" y="74"/>
                    <a:pt x="4" y="77"/>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79" name="Freeform 73"/>
            <p:cNvSpPr>
              <a:spLocks/>
            </p:cNvSpPr>
            <p:nvPr/>
          </p:nvSpPr>
          <p:spPr bwMode="auto">
            <a:xfrm>
              <a:off x="2246" y="1718"/>
              <a:ext cx="27" cy="68"/>
            </a:xfrm>
            <a:custGeom>
              <a:avLst/>
              <a:gdLst>
                <a:gd name="T0" fmla="*/ 23 w 27"/>
                <a:gd name="T1" fmla="*/ 0 h 68"/>
                <a:gd name="T2" fmla="*/ 2 w 27"/>
                <a:gd name="T3" fmla="*/ 38 h 68"/>
                <a:gd name="T4" fmla="*/ 14 w 27"/>
                <a:gd name="T5" fmla="*/ 56 h 68"/>
                <a:gd name="T6" fmla="*/ 27 w 27"/>
                <a:gd name="T7" fmla="*/ 68 h 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 h="68">
                  <a:moveTo>
                    <a:pt x="23" y="0"/>
                  </a:moveTo>
                  <a:cubicBezTo>
                    <a:pt x="13" y="14"/>
                    <a:pt x="4" y="29"/>
                    <a:pt x="2" y="38"/>
                  </a:cubicBezTo>
                  <a:cubicBezTo>
                    <a:pt x="0" y="47"/>
                    <a:pt x="10" y="51"/>
                    <a:pt x="14" y="56"/>
                  </a:cubicBezTo>
                  <a:cubicBezTo>
                    <a:pt x="18" y="61"/>
                    <a:pt x="22" y="64"/>
                    <a:pt x="27" y="68"/>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0" name="Freeform 74"/>
            <p:cNvSpPr>
              <a:spLocks/>
            </p:cNvSpPr>
            <p:nvPr/>
          </p:nvSpPr>
          <p:spPr bwMode="auto">
            <a:xfrm>
              <a:off x="2062" y="1215"/>
              <a:ext cx="178" cy="199"/>
            </a:xfrm>
            <a:custGeom>
              <a:avLst/>
              <a:gdLst>
                <a:gd name="T0" fmla="*/ 178 w 178"/>
                <a:gd name="T1" fmla="*/ 188 h 199"/>
                <a:gd name="T2" fmla="*/ 141 w 178"/>
                <a:gd name="T3" fmla="*/ 199 h 199"/>
                <a:gd name="T4" fmla="*/ 80 w 178"/>
                <a:gd name="T5" fmla="*/ 185 h 199"/>
                <a:gd name="T6" fmla="*/ 20 w 178"/>
                <a:gd name="T7" fmla="*/ 118 h 199"/>
                <a:gd name="T8" fmla="*/ 1 w 178"/>
                <a:gd name="T9" fmla="*/ 65 h 199"/>
                <a:gd name="T10" fmla="*/ 16 w 178"/>
                <a:gd name="T11" fmla="*/ 17 h 199"/>
                <a:gd name="T12" fmla="*/ 72 w 178"/>
                <a:gd name="T13" fmla="*/ 2 h 199"/>
                <a:gd name="T14" fmla="*/ 162 w 178"/>
                <a:gd name="T15" fmla="*/ 31 h 1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8" h="199">
                  <a:moveTo>
                    <a:pt x="178" y="188"/>
                  </a:moveTo>
                  <a:cubicBezTo>
                    <a:pt x="167" y="193"/>
                    <a:pt x="157" y="199"/>
                    <a:pt x="141" y="199"/>
                  </a:cubicBezTo>
                  <a:cubicBezTo>
                    <a:pt x="125" y="199"/>
                    <a:pt x="100" y="198"/>
                    <a:pt x="80" y="185"/>
                  </a:cubicBezTo>
                  <a:cubicBezTo>
                    <a:pt x="60" y="172"/>
                    <a:pt x="33" y="138"/>
                    <a:pt x="20" y="118"/>
                  </a:cubicBezTo>
                  <a:cubicBezTo>
                    <a:pt x="7" y="98"/>
                    <a:pt x="2" y="82"/>
                    <a:pt x="1" y="65"/>
                  </a:cubicBezTo>
                  <a:cubicBezTo>
                    <a:pt x="0" y="48"/>
                    <a:pt x="4" y="27"/>
                    <a:pt x="16" y="17"/>
                  </a:cubicBezTo>
                  <a:cubicBezTo>
                    <a:pt x="28" y="7"/>
                    <a:pt x="48" y="0"/>
                    <a:pt x="72" y="2"/>
                  </a:cubicBezTo>
                  <a:cubicBezTo>
                    <a:pt x="96" y="4"/>
                    <a:pt x="129" y="17"/>
                    <a:pt x="162" y="31"/>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1" name="Freeform 75"/>
            <p:cNvSpPr>
              <a:spLocks/>
            </p:cNvSpPr>
            <p:nvPr/>
          </p:nvSpPr>
          <p:spPr bwMode="auto">
            <a:xfrm>
              <a:off x="2219" y="1394"/>
              <a:ext cx="47" cy="44"/>
            </a:xfrm>
            <a:custGeom>
              <a:avLst/>
              <a:gdLst>
                <a:gd name="T0" fmla="*/ 47 w 47"/>
                <a:gd name="T1" fmla="*/ 0 h 44"/>
                <a:gd name="T2" fmla="*/ 27 w 47"/>
                <a:gd name="T3" fmla="*/ 34 h 44"/>
                <a:gd name="T4" fmla="*/ 0 w 47"/>
                <a:gd name="T5" fmla="*/ 44 h 44"/>
                <a:gd name="T6" fmla="*/ 0 60000 65536"/>
                <a:gd name="T7" fmla="*/ 0 60000 65536"/>
                <a:gd name="T8" fmla="*/ 0 60000 65536"/>
              </a:gdLst>
              <a:ahLst/>
              <a:cxnLst>
                <a:cxn ang="T6">
                  <a:pos x="T0" y="T1"/>
                </a:cxn>
                <a:cxn ang="T7">
                  <a:pos x="T2" y="T3"/>
                </a:cxn>
                <a:cxn ang="T8">
                  <a:pos x="T4" y="T5"/>
                </a:cxn>
              </a:cxnLst>
              <a:rect l="0" t="0" r="r" b="b"/>
              <a:pathLst>
                <a:path w="47" h="44">
                  <a:moveTo>
                    <a:pt x="47" y="0"/>
                  </a:moveTo>
                  <a:cubicBezTo>
                    <a:pt x="41" y="13"/>
                    <a:pt x="35" y="27"/>
                    <a:pt x="27" y="34"/>
                  </a:cubicBezTo>
                  <a:cubicBezTo>
                    <a:pt x="19" y="41"/>
                    <a:pt x="4" y="42"/>
                    <a:pt x="0" y="4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2" name="Freeform 76"/>
            <p:cNvSpPr>
              <a:spLocks/>
            </p:cNvSpPr>
            <p:nvPr/>
          </p:nvSpPr>
          <p:spPr bwMode="auto">
            <a:xfrm>
              <a:off x="2260" y="1402"/>
              <a:ext cx="27" cy="43"/>
            </a:xfrm>
            <a:custGeom>
              <a:avLst/>
              <a:gdLst>
                <a:gd name="T0" fmla="*/ 27 w 27"/>
                <a:gd name="T1" fmla="*/ 0 h 43"/>
                <a:gd name="T2" fmla="*/ 22 w 27"/>
                <a:gd name="T3" fmla="*/ 27 h 43"/>
                <a:gd name="T4" fmla="*/ 0 w 27"/>
                <a:gd name="T5" fmla="*/ 43 h 43"/>
                <a:gd name="T6" fmla="*/ 0 60000 65536"/>
                <a:gd name="T7" fmla="*/ 0 60000 65536"/>
                <a:gd name="T8" fmla="*/ 0 60000 65536"/>
              </a:gdLst>
              <a:ahLst/>
              <a:cxnLst>
                <a:cxn ang="T6">
                  <a:pos x="T0" y="T1"/>
                </a:cxn>
                <a:cxn ang="T7">
                  <a:pos x="T2" y="T3"/>
                </a:cxn>
                <a:cxn ang="T8">
                  <a:pos x="T4" y="T5"/>
                </a:cxn>
              </a:cxnLst>
              <a:rect l="0" t="0" r="r" b="b"/>
              <a:pathLst>
                <a:path w="27" h="43">
                  <a:moveTo>
                    <a:pt x="27" y="0"/>
                  </a:moveTo>
                  <a:cubicBezTo>
                    <a:pt x="26" y="10"/>
                    <a:pt x="26" y="20"/>
                    <a:pt x="22" y="27"/>
                  </a:cubicBezTo>
                  <a:cubicBezTo>
                    <a:pt x="18" y="34"/>
                    <a:pt x="9" y="38"/>
                    <a:pt x="0" y="4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3" name="Freeform 77"/>
            <p:cNvSpPr>
              <a:spLocks/>
            </p:cNvSpPr>
            <p:nvPr/>
          </p:nvSpPr>
          <p:spPr bwMode="auto">
            <a:xfrm>
              <a:off x="2314" y="1409"/>
              <a:ext cx="1" cy="41"/>
            </a:xfrm>
            <a:custGeom>
              <a:avLst/>
              <a:gdLst>
                <a:gd name="T0" fmla="*/ 0 w 1"/>
                <a:gd name="T1" fmla="*/ 0 h 41"/>
                <a:gd name="T2" fmla="*/ 1 w 1"/>
                <a:gd name="T3" fmla="*/ 41 h 41"/>
                <a:gd name="T4" fmla="*/ 0 60000 65536"/>
                <a:gd name="T5" fmla="*/ 0 60000 65536"/>
              </a:gdLst>
              <a:ahLst/>
              <a:cxnLst>
                <a:cxn ang="T4">
                  <a:pos x="T0" y="T1"/>
                </a:cxn>
                <a:cxn ang="T5">
                  <a:pos x="T2" y="T3"/>
                </a:cxn>
              </a:cxnLst>
              <a:rect l="0" t="0" r="r" b="b"/>
              <a:pathLst>
                <a:path w="1" h="41">
                  <a:moveTo>
                    <a:pt x="0" y="0"/>
                  </a:moveTo>
                  <a:cubicBezTo>
                    <a:pt x="0" y="17"/>
                    <a:pt x="1" y="34"/>
                    <a:pt x="1" y="41"/>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4" name="Freeform 78"/>
            <p:cNvSpPr>
              <a:spLocks/>
            </p:cNvSpPr>
            <p:nvPr/>
          </p:nvSpPr>
          <p:spPr bwMode="auto">
            <a:xfrm>
              <a:off x="2331" y="1418"/>
              <a:ext cx="19" cy="40"/>
            </a:xfrm>
            <a:custGeom>
              <a:avLst/>
              <a:gdLst>
                <a:gd name="T0" fmla="*/ 8 w 19"/>
                <a:gd name="T1" fmla="*/ 0 h 40"/>
                <a:gd name="T2" fmla="*/ 2 w 19"/>
                <a:gd name="T3" fmla="*/ 23 h 40"/>
                <a:gd name="T4" fmla="*/ 19 w 19"/>
                <a:gd name="T5" fmla="*/ 40 h 40"/>
                <a:gd name="T6" fmla="*/ 0 60000 65536"/>
                <a:gd name="T7" fmla="*/ 0 60000 65536"/>
                <a:gd name="T8" fmla="*/ 0 60000 65536"/>
              </a:gdLst>
              <a:ahLst/>
              <a:cxnLst>
                <a:cxn ang="T6">
                  <a:pos x="T0" y="T1"/>
                </a:cxn>
                <a:cxn ang="T7">
                  <a:pos x="T2" y="T3"/>
                </a:cxn>
                <a:cxn ang="T8">
                  <a:pos x="T4" y="T5"/>
                </a:cxn>
              </a:cxnLst>
              <a:rect l="0" t="0" r="r" b="b"/>
              <a:pathLst>
                <a:path w="19" h="40">
                  <a:moveTo>
                    <a:pt x="8" y="0"/>
                  </a:moveTo>
                  <a:cubicBezTo>
                    <a:pt x="4" y="8"/>
                    <a:pt x="0" y="16"/>
                    <a:pt x="2" y="23"/>
                  </a:cubicBezTo>
                  <a:cubicBezTo>
                    <a:pt x="4" y="30"/>
                    <a:pt x="11" y="35"/>
                    <a:pt x="19" y="4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5" name="Freeform 79"/>
            <p:cNvSpPr>
              <a:spLocks/>
            </p:cNvSpPr>
            <p:nvPr/>
          </p:nvSpPr>
          <p:spPr bwMode="auto">
            <a:xfrm>
              <a:off x="2357" y="1421"/>
              <a:ext cx="20" cy="29"/>
            </a:xfrm>
            <a:custGeom>
              <a:avLst/>
              <a:gdLst>
                <a:gd name="T0" fmla="*/ 1 w 20"/>
                <a:gd name="T1" fmla="*/ 0 h 29"/>
                <a:gd name="T2" fmla="*/ 3 w 20"/>
                <a:gd name="T3" fmla="*/ 18 h 29"/>
                <a:gd name="T4" fmla="*/ 20 w 20"/>
                <a:gd name="T5" fmla="*/ 29 h 29"/>
                <a:gd name="T6" fmla="*/ 0 60000 65536"/>
                <a:gd name="T7" fmla="*/ 0 60000 65536"/>
                <a:gd name="T8" fmla="*/ 0 60000 65536"/>
              </a:gdLst>
              <a:ahLst/>
              <a:cxnLst>
                <a:cxn ang="T6">
                  <a:pos x="T0" y="T1"/>
                </a:cxn>
                <a:cxn ang="T7">
                  <a:pos x="T2" y="T3"/>
                </a:cxn>
                <a:cxn ang="T8">
                  <a:pos x="T4" y="T5"/>
                </a:cxn>
              </a:cxnLst>
              <a:rect l="0" t="0" r="r" b="b"/>
              <a:pathLst>
                <a:path w="20" h="29">
                  <a:moveTo>
                    <a:pt x="1" y="0"/>
                  </a:moveTo>
                  <a:cubicBezTo>
                    <a:pt x="0" y="6"/>
                    <a:pt x="0" y="13"/>
                    <a:pt x="3" y="18"/>
                  </a:cubicBezTo>
                  <a:cubicBezTo>
                    <a:pt x="6" y="23"/>
                    <a:pt x="13" y="26"/>
                    <a:pt x="20" y="29"/>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6" name="Freeform 80"/>
            <p:cNvSpPr>
              <a:spLocks/>
            </p:cNvSpPr>
            <p:nvPr/>
          </p:nvSpPr>
          <p:spPr bwMode="auto">
            <a:xfrm>
              <a:off x="2052" y="870"/>
              <a:ext cx="228" cy="305"/>
            </a:xfrm>
            <a:custGeom>
              <a:avLst/>
              <a:gdLst>
                <a:gd name="T0" fmla="*/ 217 w 228"/>
                <a:gd name="T1" fmla="*/ 185 h 305"/>
                <a:gd name="T2" fmla="*/ 208 w 228"/>
                <a:gd name="T3" fmla="*/ 217 h 305"/>
                <a:gd name="T4" fmla="*/ 206 w 228"/>
                <a:gd name="T5" fmla="*/ 238 h 305"/>
                <a:gd name="T6" fmla="*/ 205 w 228"/>
                <a:gd name="T7" fmla="*/ 254 h 305"/>
                <a:gd name="T8" fmla="*/ 209 w 228"/>
                <a:gd name="T9" fmla="*/ 276 h 305"/>
                <a:gd name="T10" fmla="*/ 221 w 228"/>
                <a:gd name="T11" fmla="*/ 302 h 305"/>
                <a:gd name="T12" fmla="*/ 170 w 228"/>
                <a:gd name="T13" fmla="*/ 296 h 305"/>
                <a:gd name="T14" fmla="*/ 61 w 228"/>
                <a:gd name="T15" fmla="*/ 265 h 305"/>
                <a:gd name="T16" fmla="*/ 8 w 228"/>
                <a:gd name="T17" fmla="*/ 186 h 305"/>
                <a:gd name="T18" fmla="*/ 13 w 228"/>
                <a:gd name="T19" fmla="*/ 95 h 305"/>
                <a:gd name="T20" fmla="*/ 52 w 228"/>
                <a:gd name="T21" fmla="*/ 13 h 305"/>
                <a:gd name="T22" fmla="*/ 62 w 228"/>
                <a:gd name="T23" fmla="*/ 19 h 305"/>
                <a:gd name="T24" fmla="*/ 67 w 228"/>
                <a:gd name="T25" fmla="*/ 31 h 305"/>
                <a:gd name="T26" fmla="*/ 80 w 228"/>
                <a:gd name="T27" fmla="*/ 64 h 305"/>
                <a:gd name="T28" fmla="*/ 89 w 228"/>
                <a:gd name="T29" fmla="*/ 101 h 305"/>
                <a:gd name="T30" fmla="*/ 116 w 228"/>
                <a:gd name="T31" fmla="*/ 157 h 305"/>
                <a:gd name="T32" fmla="*/ 144 w 228"/>
                <a:gd name="T33" fmla="*/ 181 h 305"/>
                <a:gd name="T34" fmla="*/ 217 w 228"/>
                <a:gd name="T35" fmla="*/ 185 h 3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28" h="305">
                  <a:moveTo>
                    <a:pt x="217" y="185"/>
                  </a:moveTo>
                  <a:cubicBezTo>
                    <a:pt x="228" y="191"/>
                    <a:pt x="210" y="208"/>
                    <a:pt x="208" y="217"/>
                  </a:cubicBezTo>
                  <a:cubicBezTo>
                    <a:pt x="206" y="226"/>
                    <a:pt x="206" y="232"/>
                    <a:pt x="206" y="238"/>
                  </a:cubicBezTo>
                  <a:cubicBezTo>
                    <a:pt x="206" y="244"/>
                    <a:pt x="204" y="248"/>
                    <a:pt x="205" y="254"/>
                  </a:cubicBezTo>
                  <a:cubicBezTo>
                    <a:pt x="206" y="260"/>
                    <a:pt x="206" y="268"/>
                    <a:pt x="209" y="276"/>
                  </a:cubicBezTo>
                  <a:cubicBezTo>
                    <a:pt x="212" y="284"/>
                    <a:pt x="227" y="299"/>
                    <a:pt x="221" y="302"/>
                  </a:cubicBezTo>
                  <a:cubicBezTo>
                    <a:pt x="215" y="305"/>
                    <a:pt x="197" y="302"/>
                    <a:pt x="170" y="296"/>
                  </a:cubicBezTo>
                  <a:cubicBezTo>
                    <a:pt x="143" y="290"/>
                    <a:pt x="88" y="283"/>
                    <a:pt x="61" y="265"/>
                  </a:cubicBezTo>
                  <a:cubicBezTo>
                    <a:pt x="34" y="247"/>
                    <a:pt x="16" y="214"/>
                    <a:pt x="8" y="186"/>
                  </a:cubicBezTo>
                  <a:cubicBezTo>
                    <a:pt x="0" y="158"/>
                    <a:pt x="6" y="124"/>
                    <a:pt x="13" y="95"/>
                  </a:cubicBezTo>
                  <a:cubicBezTo>
                    <a:pt x="20" y="66"/>
                    <a:pt x="44" y="26"/>
                    <a:pt x="52" y="13"/>
                  </a:cubicBezTo>
                  <a:cubicBezTo>
                    <a:pt x="60" y="0"/>
                    <a:pt x="60" y="16"/>
                    <a:pt x="62" y="19"/>
                  </a:cubicBezTo>
                  <a:cubicBezTo>
                    <a:pt x="64" y="22"/>
                    <a:pt x="64" y="24"/>
                    <a:pt x="67" y="31"/>
                  </a:cubicBezTo>
                  <a:cubicBezTo>
                    <a:pt x="70" y="38"/>
                    <a:pt x="76" y="52"/>
                    <a:pt x="80" y="64"/>
                  </a:cubicBezTo>
                  <a:cubicBezTo>
                    <a:pt x="84" y="76"/>
                    <a:pt x="83" y="86"/>
                    <a:pt x="89" y="101"/>
                  </a:cubicBezTo>
                  <a:cubicBezTo>
                    <a:pt x="95" y="116"/>
                    <a:pt x="107" y="144"/>
                    <a:pt x="116" y="157"/>
                  </a:cubicBezTo>
                  <a:cubicBezTo>
                    <a:pt x="125" y="170"/>
                    <a:pt x="127" y="175"/>
                    <a:pt x="144" y="181"/>
                  </a:cubicBezTo>
                  <a:cubicBezTo>
                    <a:pt x="161" y="187"/>
                    <a:pt x="206" y="179"/>
                    <a:pt x="217" y="185"/>
                  </a:cubicBezTo>
                  <a:close/>
                </a:path>
              </a:pathLst>
            </a:cu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7" name="Freeform 81"/>
            <p:cNvSpPr>
              <a:spLocks/>
            </p:cNvSpPr>
            <p:nvPr/>
          </p:nvSpPr>
          <p:spPr bwMode="auto">
            <a:xfrm>
              <a:off x="2459" y="786"/>
              <a:ext cx="252" cy="363"/>
            </a:xfrm>
            <a:custGeom>
              <a:avLst/>
              <a:gdLst>
                <a:gd name="T0" fmla="*/ 126 w 252"/>
                <a:gd name="T1" fmla="*/ 220 h 363"/>
                <a:gd name="T2" fmla="*/ 99 w 252"/>
                <a:gd name="T3" fmla="*/ 211 h 363"/>
                <a:gd name="T4" fmla="*/ 48 w 252"/>
                <a:gd name="T5" fmla="*/ 216 h 363"/>
                <a:gd name="T6" fmla="*/ 11 w 252"/>
                <a:gd name="T7" fmla="*/ 240 h 363"/>
                <a:gd name="T8" fmla="*/ 1 w 252"/>
                <a:gd name="T9" fmla="*/ 270 h 363"/>
                <a:gd name="T10" fmla="*/ 3 w 252"/>
                <a:gd name="T11" fmla="*/ 299 h 363"/>
                <a:gd name="T12" fmla="*/ 9 w 252"/>
                <a:gd name="T13" fmla="*/ 316 h 363"/>
                <a:gd name="T14" fmla="*/ 33 w 252"/>
                <a:gd name="T15" fmla="*/ 346 h 363"/>
                <a:gd name="T16" fmla="*/ 71 w 252"/>
                <a:gd name="T17" fmla="*/ 356 h 363"/>
                <a:gd name="T18" fmla="*/ 109 w 252"/>
                <a:gd name="T19" fmla="*/ 358 h 363"/>
                <a:gd name="T20" fmla="*/ 189 w 252"/>
                <a:gd name="T21" fmla="*/ 324 h 363"/>
                <a:gd name="T22" fmla="*/ 231 w 252"/>
                <a:gd name="T23" fmla="*/ 277 h 363"/>
                <a:gd name="T24" fmla="*/ 251 w 252"/>
                <a:gd name="T25" fmla="*/ 251 h 363"/>
                <a:gd name="T26" fmla="*/ 235 w 252"/>
                <a:gd name="T27" fmla="*/ 202 h 363"/>
                <a:gd name="T28" fmla="*/ 201 w 252"/>
                <a:gd name="T29" fmla="*/ 148 h 363"/>
                <a:gd name="T30" fmla="*/ 87 w 252"/>
                <a:gd name="T31" fmla="*/ 41 h 363"/>
                <a:gd name="T32" fmla="*/ 23 w 252"/>
                <a:gd name="T33" fmla="*/ 5 h 363"/>
                <a:gd name="T34" fmla="*/ 14 w 252"/>
                <a:gd name="T35" fmla="*/ 12 h 363"/>
                <a:gd name="T36" fmla="*/ 19 w 252"/>
                <a:gd name="T37" fmla="*/ 28 h 363"/>
                <a:gd name="T38" fmla="*/ 33 w 252"/>
                <a:gd name="T39" fmla="*/ 79 h 363"/>
                <a:gd name="T40" fmla="*/ 69 w 252"/>
                <a:gd name="T41" fmla="*/ 142 h 363"/>
                <a:gd name="T42" fmla="*/ 126 w 252"/>
                <a:gd name="T43" fmla="*/ 220 h 36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52" h="363">
                  <a:moveTo>
                    <a:pt x="126" y="220"/>
                  </a:moveTo>
                  <a:cubicBezTo>
                    <a:pt x="131" y="231"/>
                    <a:pt x="112" y="212"/>
                    <a:pt x="99" y="211"/>
                  </a:cubicBezTo>
                  <a:cubicBezTo>
                    <a:pt x="86" y="210"/>
                    <a:pt x="63" y="211"/>
                    <a:pt x="48" y="216"/>
                  </a:cubicBezTo>
                  <a:cubicBezTo>
                    <a:pt x="33" y="221"/>
                    <a:pt x="19" y="231"/>
                    <a:pt x="11" y="240"/>
                  </a:cubicBezTo>
                  <a:cubicBezTo>
                    <a:pt x="3" y="249"/>
                    <a:pt x="2" y="260"/>
                    <a:pt x="1" y="270"/>
                  </a:cubicBezTo>
                  <a:cubicBezTo>
                    <a:pt x="0" y="280"/>
                    <a:pt x="2" y="291"/>
                    <a:pt x="3" y="299"/>
                  </a:cubicBezTo>
                  <a:cubicBezTo>
                    <a:pt x="4" y="307"/>
                    <a:pt x="4" y="308"/>
                    <a:pt x="9" y="316"/>
                  </a:cubicBezTo>
                  <a:cubicBezTo>
                    <a:pt x="14" y="324"/>
                    <a:pt x="23" y="339"/>
                    <a:pt x="33" y="346"/>
                  </a:cubicBezTo>
                  <a:cubicBezTo>
                    <a:pt x="43" y="353"/>
                    <a:pt x="58" y="354"/>
                    <a:pt x="71" y="356"/>
                  </a:cubicBezTo>
                  <a:cubicBezTo>
                    <a:pt x="84" y="358"/>
                    <a:pt x="89" y="363"/>
                    <a:pt x="109" y="358"/>
                  </a:cubicBezTo>
                  <a:cubicBezTo>
                    <a:pt x="129" y="353"/>
                    <a:pt x="169" y="337"/>
                    <a:pt x="189" y="324"/>
                  </a:cubicBezTo>
                  <a:cubicBezTo>
                    <a:pt x="209" y="311"/>
                    <a:pt x="221" y="289"/>
                    <a:pt x="231" y="277"/>
                  </a:cubicBezTo>
                  <a:cubicBezTo>
                    <a:pt x="241" y="265"/>
                    <a:pt x="250" y="263"/>
                    <a:pt x="251" y="251"/>
                  </a:cubicBezTo>
                  <a:cubicBezTo>
                    <a:pt x="252" y="239"/>
                    <a:pt x="243" y="219"/>
                    <a:pt x="235" y="202"/>
                  </a:cubicBezTo>
                  <a:cubicBezTo>
                    <a:pt x="227" y="185"/>
                    <a:pt x="226" y="175"/>
                    <a:pt x="201" y="148"/>
                  </a:cubicBezTo>
                  <a:cubicBezTo>
                    <a:pt x="176" y="121"/>
                    <a:pt x="117" y="65"/>
                    <a:pt x="87" y="41"/>
                  </a:cubicBezTo>
                  <a:cubicBezTo>
                    <a:pt x="57" y="17"/>
                    <a:pt x="35" y="10"/>
                    <a:pt x="23" y="5"/>
                  </a:cubicBezTo>
                  <a:cubicBezTo>
                    <a:pt x="11" y="0"/>
                    <a:pt x="15" y="8"/>
                    <a:pt x="14" y="12"/>
                  </a:cubicBezTo>
                  <a:cubicBezTo>
                    <a:pt x="13" y="16"/>
                    <a:pt x="16" y="17"/>
                    <a:pt x="19" y="28"/>
                  </a:cubicBezTo>
                  <a:cubicBezTo>
                    <a:pt x="22" y="39"/>
                    <a:pt x="25" y="60"/>
                    <a:pt x="33" y="79"/>
                  </a:cubicBezTo>
                  <a:cubicBezTo>
                    <a:pt x="41" y="98"/>
                    <a:pt x="53" y="118"/>
                    <a:pt x="69" y="142"/>
                  </a:cubicBezTo>
                  <a:cubicBezTo>
                    <a:pt x="85" y="166"/>
                    <a:pt x="121" y="209"/>
                    <a:pt x="126" y="220"/>
                  </a:cubicBezTo>
                  <a:close/>
                </a:path>
              </a:pathLst>
            </a:cu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8" name="Freeform 82"/>
            <p:cNvSpPr>
              <a:spLocks/>
            </p:cNvSpPr>
            <p:nvPr/>
          </p:nvSpPr>
          <p:spPr bwMode="auto">
            <a:xfrm>
              <a:off x="2251" y="980"/>
              <a:ext cx="259" cy="66"/>
            </a:xfrm>
            <a:custGeom>
              <a:avLst/>
              <a:gdLst>
                <a:gd name="T0" fmla="*/ 0 w 259"/>
                <a:gd name="T1" fmla="*/ 66 h 66"/>
                <a:gd name="T2" fmla="*/ 77 w 259"/>
                <a:gd name="T3" fmla="*/ 9 h 66"/>
                <a:gd name="T4" fmla="*/ 178 w 259"/>
                <a:gd name="T5" fmla="*/ 9 h 66"/>
                <a:gd name="T6" fmla="*/ 259 w 259"/>
                <a:gd name="T7" fmla="*/ 14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9" h="66">
                  <a:moveTo>
                    <a:pt x="0" y="66"/>
                  </a:moveTo>
                  <a:cubicBezTo>
                    <a:pt x="24" y="42"/>
                    <a:pt x="48" y="18"/>
                    <a:pt x="77" y="9"/>
                  </a:cubicBezTo>
                  <a:cubicBezTo>
                    <a:pt x="106" y="0"/>
                    <a:pt x="148" y="8"/>
                    <a:pt x="178" y="9"/>
                  </a:cubicBezTo>
                  <a:cubicBezTo>
                    <a:pt x="208" y="10"/>
                    <a:pt x="245" y="13"/>
                    <a:pt x="259" y="1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89" name="Freeform 83"/>
            <p:cNvSpPr>
              <a:spLocks/>
            </p:cNvSpPr>
            <p:nvPr/>
          </p:nvSpPr>
          <p:spPr bwMode="auto">
            <a:xfrm>
              <a:off x="1939" y="1882"/>
              <a:ext cx="239" cy="101"/>
            </a:xfrm>
            <a:custGeom>
              <a:avLst/>
              <a:gdLst>
                <a:gd name="T0" fmla="*/ 19 w 239"/>
                <a:gd name="T1" fmla="*/ 0 h 101"/>
                <a:gd name="T2" fmla="*/ 9 w 239"/>
                <a:gd name="T3" fmla="*/ 53 h 101"/>
                <a:gd name="T4" fmla="*/ 76 w 239"/>
                <a:gd name="T5" fmla="*/ 96 h 101"/>
                <a:gd name="T6" fmla="*/ 167 w 239"/>
                <a:gd name="T7" fmla="*/ 82 h 101"/>
                <a:gd name="T8" fmla="*/ 239 w 239"/>
                <a:gd name="T9" fmla="*/ 53 h 10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9" h="101">
                  <a:moveTo>
                    <a:pt x="19" y="0"/>
                  </a:moveTo>
                  <a:cubicBezTo>
                    <a:pt x="9" y="18"/>
                    <a:pt x="0" y="37"/>
                    <a:pt x="9" y="53"/>
                  </a:cubicBezTo>
                  <a:cubicBezTo>
                    <a:pt x="18" y="69"/>
                    <a:pt x="50" y="91"/>
                    <a:pt x="76" y="96"/>
                  </a:cubicBezTo>
                  <a:cubicBezTo>
                    <a:pt x="102" y="101"/>
                    <a:pt x="140" y="89"/>
                    <a:pt x="167" y="82"/>
                  </a:cubicBezTo>
                  <a:cubicBezTo>
                    <a:pt x="194" y="75"/>
                    <a:pt x="216" y="64"/>
                    <a:pt x="239" y="5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0" name="Freeform 84"/>
            <p:cNvSpPr>
              <a:spLocks/>
            </p:cNvSpPr>
            <p:nvPr/>
          </p:nvSpPr>
          <p:spPr bwMode="auto">
            <a:xfrm>
              <a:off x="1920" y="1867"/>
              <a:ext cx="182" cy="38"/>
            </a:xfrm>
            <a:custGeom>
              <a:avLst/>
              <a:gdLst>
                <a:gd name="T0" fmla="*/ 0 w 182"/>
                <a:gd name="T1" fmla="*/ 0 h 38"/>
                <a:gd name="T2" fmla="*/ 96 w 182"/>
                <a:gd name="T3" fmla="*/ 34 h 38"/>
                <a:gd name="T4" fmla="*/ 182 w 182"/>
                <a:gd name="T5" fmla="*/ 24 h 38"/>
                <a:gd name="T6" fmla="*/ 0 60000 65536"/>
                <a:gd name="T7" fmla="*/ 0 60000 65536"/>
                <a:gd name="T8" fmla="*/ 0 60000 65536"/>
              </a:gdLst>
              <a:ahLst/>
              <a:cxnLst>
                <a:cxn ang="T6">
                  <a:pos x="T0" y="T1"/>
                </a:cxn>
                <a:cxn ang="T7">
                  <a:pos x="T2" y="T3"/>
                </a:cxn>
                <a:cxn ang="T8">
                  <a:pos x="T4" y="T5"/>
                </a:cxn>
              </a:cxnLst>
              <a:rect l="0" t="0" r="r" b="b"/>
              <a:pathLst>
                <a:path w="182" h="38">
                  <a:moveTo>
                    <a:pt x="0" y="0"/>
                  </a:moveTo>
                  <a:cubicBezTo>
                    <a:pt x="33" y="15"/>
                    <a:pt x="66" y="30"/>
                    <a:pt x="96" y="34"/>
                  </a:cubicBezTo>
                  <a:cubicBezTo>
                    <a:pt x="126" y="38"/>
                    <a:pt x="154" y="31"/>
                    <a:pt x="182" y="24"/>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1" name="Freeform 85"/>
            <p:cNvSpPr>
              <a:spLocks/>
            </p:cNvSpPr>
            <p:nvPr/>
          </p:nvSpPr>
          <p:spPr bwMode="auto">
            <a:xfrm>
              <a:off x="2617" y="1169"/>
              <a:ext cx="589" cy="173"/>
            </a:xfrm>
            <a:custGeom>
              <a:avLst/>
              <a:gdLst>
                <a:gd name="T0" fmla="*/ 0 w 589"/>
                <a:gd name="T1" fmla="*/ 0 h 173"/>
                <a:gd name="T2" fmla="*/ 23 w 589"/>
                <a:gd name="T3" fmla="*/ 54 h 173"/>
                <a:gd name="T4" fmla="*/ 105 w 589"/>
                <a:gd name="T5" fmla="*/ 107 h 173"/>
                <a:gd name="T6" fmla="*/ 196 w 589"/>
                <a:gd name="T7" fmla="*/ 131 h 173"/>
                <a:gd name="T8" fmla="*/ 373 w 589"/>
                <a:gd name="T9" fmla="*/ 157 h 173"/>
                <a:gd name="T10" fmla="*/ 589 w 589"/>
                <a:gd name="T11" fmla="*/ 173 h 17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9" h="173">
                  <a:moveTo>
                    <a:pt x="0" y="0"/>
                  </a:moveTo>
                  <a:cubicBezTo>
                    <a:pt x="3" y="18"/>
                    <a:pt x="6" y="36"/>
                    <a:pt x="23" y="54"/>
                  </a:cubicBezTo>
                  <a:cubicBezTo>
                    <a:pt x="40" y="72"/>
                    <a:pt x="76" y="94"/>
                    <a:pt x="105" y="107"/>
                  </a:cubicBezTo>
                  <a:cubicBezTo>
                    <a:pt x="134" y="120"/>
                    <a:pt x="151" y="123"/>
                    <a:pt x="196" y="131"/>
                  </a:cubicBezTo>
                  <a:cubicBezTo>
                    <a:pt x="241" y="139"/>
                    <a:pt x="308" y="150"/>
                    <a:pt x="373" y="157"/>
                  </a:cubicBezTo>
                  <a:cubicBezTo>
                    <a:pt x="438" y="164"/>
                    <a:pt x="513" y="168"/>
                    <a:pt x="589" y="17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2" name="Freeform 86"/>
            <p:cNvSpPr>
              <a:spLocks/>
            </p:cNvSpPr>
            <p:nvPr/>
          </p:nvSpPr>
          <p:spPr bwMode="auto">
            <a:xfrm>
              <a:off x="2560" y="1747"/>
              <a:ext cx="712" cy="813"/>
            </a:xfrm>
            <a:custGeom>
              <a:avLst/>
              <a:gdLst>
                <a:gd name="T0" fmla="*/ 0 w 712"/>
                <a:gd name="T1" fmla="*/ 39 h 813"/>
                <a:gd name="T2" fmla="*/ 64 w 712"/>
                <a:gd name="T3" fmla="*/ 19 h 813"/>
                <a:gd name="T4" fmla="*/ 122 w 712"/>
                <a:gd name="T5" fmla="*/ 0 h 813"/>
                <a:gd name="T6" fmla="*/ 256 w 712"/>
                <a:gd name="T7" fmla="*/ 19 h 813"/>
                <a:gd name="T8" fmla="*/ 333 w 712"/>
                <a:gd name="T9" fmla="*/ 83 h 813"/>
                <a:gd name="T10" fmla="*/ 390 w 712"/>
                <a:gd name="T11" fmla="*/ 192 h 813"/>
                <a:gd name="T12" fmla="*/ 461 w 712"/>
                <a:gd name="T13" fmla="*/ 346 h 813"/>
                <a:gd name="T14" fmla="*/ 499 w 712"/>
                <a:gd name="T15" fmla="*/ 384 h 813"/>
                <a:gd name="T16" fmla="*/ 538 w 712"/>
                <a:gd name="T17" fmla="*/ 384 h 813"/>
                <a:gd name="T18" fmla="*/ 589 w 712"/>
                <a:gd name="T19" fmla="*/ 365 h 813"/>
                <a:gd name="T20" fmla="*/ 634 w 712"/>
                <a:gd name="T21" fmla="*/ 416 h 813"/>
                <a:gd name="T22" fmla="*/ 659 w 712"/>
                <a:gd name="T23" fmla="*/ 519 h 813"/>
                <a:gd name="T24" fmla="*/ 704 w 712"/>
                <a:gd name="T25" fmla="*/ 563 h 813"/>
                <a:gd name="T26" fmla="*/ 704 w 712"/>
                <a:gd name="T27" fmla="*/ 640 h 813"/>
                <a:gd name="T28" fmla="*/ 698 w 712"/>
                <a:gd name="T29" fmla="*/ 679 h 813"/>
                <a:gd name="T30" fmla="*/ 621 w 712"/>
                <a:gd name="T31" fmla="*/ 813 h 8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12" h="813">
                  <a:moveTo>
                    <a:pt x="0" y="39"/>
                  </a:moveTo>
                  <a:cubicBezTo>
                    <a:pt x="22" y="32"/>
                    <a:pt x="44" y="25"/>
                    <a:pt x="64" y="19"/>
                  </a:cubicBezTo>
                  <a:cubicBezTo>
                    <a:pt x="84" y="13"/>
                    <a:pt x="90" y="0"/>
                    <a:pt x="122" y="0"/>
                  </a:cubicBezTo>
                  <a:cubicBezTo>
                    <a:pt x="154" y="0"/>
                    <a:pt x="221" y="5"/>
                    <a:pt x="256" y="19"/>
                  </a:cubicBezTo>
                  <a:cubicBezTo>
                    <a:pt x="291" y="33"/>
                    <a:pt x="311" y="54"/>
                    <a:pt x="333" y="83"/>
                  </a:cubicBezTo>
                  <a:cubicBezTo>
                    <a:pt x="355" y="112"/>
                    <a:pt x="369" y="148"/>
                    <a:pt x="390" y="192"/>
                  </a:cubicBezTo>
                  <a:cubicBezTo>
                    <a:pt x="411" y="236"/>
                    <a:pt x="443" y="314"/>
                    <a:pt x="461" y="346"/>
                  </a:cubicBezTo>
                  <a:cubicBezTo>
                    <a:pt x="479" y="378"/>
                    <a:pt x="486" y="378"/>
                    <a:pt x="499" y="384"/>
                  </a:cubicBezTo>
                  <a:cubicBezTo>
                    <a:pt x="512" y="390"/>
                    <a:pt x="523" y="387"/>
                    <a:pt x="538" y="384"/>
                  </a:cubicBezTo>
                  <a:cubicBezTo>
                    <a:pt x="553" y="381"/>
                    <a:pt x="573" y="360"/>
                    <a:pt x="589" y="365"/>
                  </a:cubicBezTo>
                  <a:cubicBezTo>
                    <a:pt x="605" y="370"/>
                    <a:pt x="622" y="390"/>
                    <a:pt x="634" y="416"/>
                  </a:cubicBezTo>
                  <a:cubicBezTo>
                    <a:pt x="646" y="442"/>
                    <a:pt x="647" y="495"/>
                    <a:pt x="659" y="519"/>
                  </a:cubicBezTo>
                  <a:cubicBezTo>
                    <a:pt x="671" y="543"/>
                    <a:pt x="697" y="543"/>
                    <a:pt x="704" y="563"/>
                  </a:cubicBezTo>
                  <a:cubicBezTo>
                    <a:pt x="711" y="583"/>
                    <a:pt x="705" y="621"/>
                    <a:pt x="704" y="640"/>
                  </a:cubicBezTo>
                  <a:cubicBezTo>
                    <a:pt x="703" y="659"/>
                    <a:pt x="712" y="650"/>
                    <a:pt x="698" y="679"/>
                  </a:cubicBezTo>
                  <a:cubicBezTo>
                    <a:pt x="684" y="708"/>
                    <a:pt x="634" y="791"/>
                    <a:pt x="621" y="81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3" name="Freeform 87"/>
            <p:cNvSpPr>
              <a:spLocks/>
            </p:cNvSpPr>
            <p:nvPr/>
          </p:nvSpPr>
          <p:spPr bwMode="auto">
            <a:xfrm>
              <a:off x="2569" y="1840"/>
              <a:ext cx="259" cy="302"/>
            </a:xfrm>
            <a:custGeom>
              <a:avLst/>
              <a:gdLst>
                <a:gd name="T0" fmla="*/ 4 w 259"/>
                <a:gd name="T1" fmla="*/ 270 h 302"/>
                <a:gd name="T2" fmla="*/ 1 w 259"/>
                <a:gd name="T3" fmla="*/ 228 h 302"/>
                <a:gd name="T4" fmla="*/ 12 w 259"/>
                <a:gd name="T5" fmla="*/ 99 h 302"/>
                <a:gd name="T6" fmla="*/ 56 w 259"/>
                <a:gd name="T7" fmla="*/ 28 h 302"/>
                <a:gd name="T8" fmla="*/ 96 w 259"/>
                <a:gd name="T9" fmla="*/ 7 h 302"/>
                <a:gd name="T10" fmla="*/ 139 w 259"/>
                <a:gd name="T11" fmla="*/ 3 h 302"/>
                <a:gd name="T12" fmla="*/ 195 w 259"/>
                <a:gd name="T13" fmla="*/ 23 h 302"/>
                <a:gd name="T14" fmla="*/ 238 w 259"/>
                <a:gd name="T15" fmla="*/ 65 h 302"/>
                <a:gd name="T16" fmla="*/ 256 w 259"/>
                <a:gd name="T17" fmla="*/ 263 h 302"/>
                <a:gd name="T18" fmla="*/ 219 w 259"/>
                <a:gd name="T19" fmla="*/ 276 h 302"/>
                <a:gd name="T20" fmla="*/ 116 w 259"/>
                <a:gd name="T21" fmla="*/ 299 h 302"/>
                <a:gd name="T22" fmla="*/ 56 w 259"/>
                <a:gd name="T23" fmla="*/ 294 h 302"/>
                <a:gd name="T24" fmla="*/ 17 w 259"/>
                <a:gd name="T25" fmla="*/ 289 h 302"/>
                <a:gd name="T26" fmla="*/ 4 w 259"/>
                <a:gd name="T27" fmla="*/ 270 h 30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9" h="302">
                  <a:moveTo>
                    <a:pt x="4" y="270"/>
                  </a:moveTo>
                  <a:cubicBezTo>
                    <a:pt x="1" y="260"/>
                    <a:pt x="0" y="256"/>
                    <a:pt x="1" y="228"/>
                  </a:cubicBezTo>
                  <a:cubicBezTo>
                    <a:pt x="2" y="200"/>
                    <a:pt x="3" y="132"/>
                    <a:pt x="12" y="99"/>
                  </a:cubicBezTo>
                  <a:cubicBezTo>
                    <a:pt x="21" y="66"/>
                    <a:pt x="42" y="43"/>
                    <a:pt x="56" y="28"/>
                  </a:cubicBezTo>
                  <a:cubicBezTo>
                    <a:pt x="70" y="13"/>
                    <a:pt x="82" y="11"/>
                    <a:pt x="96" y="7"/>
                  </a:cubicBezTo>
                  <a:cubicBezTo>
                    <a:pt x="110" y="3"/>
                    <a:pt x="123" y="0"/>
                    <a:pt x="139" y="3"/>
                  </a:cubicBezTo>
                  <a:cubicBezTo>
                    <a:pt x="155" y="6"/>
                    <a:pt x="178" y="13"/>
                    <a:pt x="195" y="23"/>
                  </a:cubicBezTo>
                  <a:cubicBezTo>
                    <a:pt x="212" y="33"/>
                    <a:pt x="228" y="25"/>
                    <a:pt x="238" y="65"/>
                  </a:cubicBezTo>
                  <a:cubicBezTo>
                    <a:pt x="248" y="105"/>
                    <a:pt x="259" y="228"/>
                    <a:pt x="256" y="263"/>
                  </a:cubicBezTo>
                  <a:cubicBezTo>
                    <a:pt x="253" y="298"/>
                    <a:pt x="242" y="270"/>
                    <a:pt x="219" y="276"/>
                  </a:cubicBezTo>
                  <a:cubicBezTo>
                    <a:pt x="196" y="282"/>
                    <a:pt x="143" y="296"/>
                    <a:pt x="116" y="299"/>
                  </a:cubicBezTo>
                  <a:cubicBezTo>
                    <a:pt x="89" y="302"/>
                    <a:pt x="72" y="296"/>
                    <a:pt x="56" y="294"/>
                  </a:cubicBezTo>
                  <a:cubicBezTo>
                    <a:pt x="40" y="292"/>
                    <a:pt x="25" y="293"/>
                    <a:pt x="17" y="289"/>
                  </a:cubicBezTo>
                  <a:cubicBezTo>
                    <a:pt x="9" y="285"/>
                    <a:pt x="7" y="280"/>
                    <a:pt x="4" y="270"/>
                  </a:cubicBezTo>
                  <a:close/>
                </a:path>
              </a:pathLst>
            </a:custGeom>
            <a:gradFill rotWithShape="1">
              <a:gsLst>
                <a:gs pos="0">
                  <a:srgbClr val="CC6600"/>
                </a:gs>
                <a:gs pos="50000">
                  <a:srgbClr val="800000"/>
                </a:gs>
                <a:gs pos="100000">
                  <a:srgbClr val="CC660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4" name="Freeform 88"/>
            <p:cNvSpPr>
              <a:spLocks/>
            </p:cNvSpPr>
            <p:nvPr/>
          </p:nvSpPr>
          <p:spPr bwMode="auto">
            <a:xfrm>
              <a:off x="2668" y="1274"/>
              <a:ext cx="209" cy="501"/>
            </a:xfrm>
            <a:custGeom>
              <a:avLst/>
              <a:gdLst>
                <a:gd name="T0" fmla="*/ 50 w 209"/>
                <a:gd name="T1" fmla="*/ 1 h 501"/>
                <a:gd name="T2" fmla="*/ 68 w 209"/>
                <a:gd name="T3" fmla="*/ 20 h 501"/>
                <a:gd name="T4" fmla="*/ 102 w 209"/>
                <a:gd name="T5" fmla="*/ 75 h 501"/>
                <a:gd name="T6" fmla="*/ 121 w 209"/>
                <a:gd name="T7" fmla="*/ 164 h 501"/>
                <a:gd name="T8" fmla="*/ 129 w 209"/>
                <a:gd name="T9" fmla="*/ 270 h 501"/>
                <a:gd name="T10" fmla="*/ 116 w 209"/>
                <a:gd name="T11" fmla="*/ 331 h 501"/>
                <a:gd name="T12" fmla="*/ 74 w 209"/>
                <a:gd name="T13" fmla="*/ 411 h 501"/>
                <a:gd name="T14" fmla="*/ 7 w 209"/>
                <a:gd name="T15" fmla="*/ 484 h 501"/>
                <a:gd name="T16" fmla="*/ 31 w 209"/>
                <a:gd name="T17" fmla="*/ 489 h 501"/>
                <a:gd name="T18" fmla="*/ 79 w 209"/>
                <a:gd name="T19" fmla="*/ 492 h 501"/>
                <a:gd name="T20" fmla="*/ 140 w 209"/>
                <a:gd name="T21" fmla="*/ 436 h 501"/>
                <a:gd name="T22" fmla="*/ 199 w 209"/>
                <a:gd name="T23" fmla="*/ 318 h 501"/>
                <a:gd name="T24" fmla="*/ 198 w 209"/>
                <a:gd name="T25" fmla="*/ 208 h 501"/>
                <a:gd name="T26" fmla="*/ 177 w 209"/>
                <a:gd name="T27" fmla="*/ 80 h 501"/>
                <a:gd name="T28" fmla="*/ 148 w 209"/>
                <a:gd name="T29" fmla="*/ 25 h 501"/>
                <a:gd name="T30" fmla="*/ 135 w 209"/>
                <a:gd name="T31" fmla="*/ 25 h 501"/>
                <a:gd name="T32" fmla="*/ 108 w 209"/>
                <a:gd name="T33" fmla="*/ 20 h 501"/>
                <a:gd name="T34" fmla="*/ 79 w 209"/>
                <a:gd name="T35" fmla="*/ 12 h 501"/>
                <a:gd name="T36" fmla="*/ 50 w 209"/>
                <a:gd name="T37" fmla="*/ 1 h 5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9" h="501">
                  <a:moveTo>
                    <a:pt x="50" y="1"/>
                  </a:moveTo>
                  <a:cubicBezTo>
                    <a:pt x="48" y="2"/>
                    <a:pt x="59" y="8"/>
                    <a:pt x="68" y="20"/>
                  </a:cubicBezTo>
                  <a:cubicBezTo>
                    <a:pt x="77" y="32"/>
                    <a:pt x="93" y="51"/>
                    <a:pt x="102" y="75"/>
                  </a:cubicBezTo>
                  <a:cubicBezTo>
                    <a:pt x="111" y="99"/>
                    <a:pt x="116" y="132"/>
                    <a:pt x="121" y="164"/>
                  </a:cubicBezTo>
                  <a:cubicBezTo>
                    <a:pt x="126" y="196"/>
                    <a:pt x="130" y="242"/>
                    <a:pt x="129" y="270"/>
                  </a:cubicBezTo>
                  <a:cubicBezTo>
                    <a:pt x="128" y="298"/>
                    <a:pt x="125" y="308"/>
                    <a:pt x="116" y="331"/>
                  </a:cubicBezTo>
                  <a:cubicBezTo>
                    <a:pt x="107" y="354"/>
                    <a:pt x="92" y="386"/>
                    <a:pt x="74" y="411"/>
                  </a:cubicBezTo>
                  <a:cubicBezTo>
                    <a:pt x="56" y="436"/>
                    <a:pt x="14" y="471"/>
                    <a:pt x="7" y="484"/>
                  </a:cubicBezTo>
                  <a:cubicBezTo>
                    <a:pt x="0" y="497"/>
                    <a:pt x="19" y="488"/>
                    <a:pt x="31" y="489"/>
                  </a:cubicBezTo>
                  <a:cubicBezTo>
                    <a:pt x="43" y="490"/>
                    <a:pt x="61" y="501"/>
                    <a:pt x="79" y="492"/>
                  </a:cubicBezTo>
                  <a:cubicBezTo>
                    <a:pt x="97" y="483"/>
                    <a:pt x="120" y="465"/>
                    <a:pt x="140" y="436"/>
                  </a:cubicBezTo>
                  <a:cubicBezTo>
                    <a:pt x="160" y="407"/>
                    <a:pt x="189" y="356"/>
                    <a:pt x="199" y="318"/>
                  </a:cubicBezTo>
                  <a:cubicBezTo>
                    <a:pt x="209" y="280"/>
                    <a:pt x="202" y="248"/>
                    <a:pt x="198" y="208"/>
                  </a:cubicBezTo>
                  <a:cubicBezTo>
                    <a:pt x="194" y="168"/>
                    <a:pt x="185" y="110"/>
                    <a:pt x="177" y="80"/>
                  </a:cubicBezTo>
                  <a:cubicBezTo>
                    <a:pt x="169" y="50"/>
                    <a:pt x="155" y="34"/>
                    <a:pt x="148" y="25"/>
                  </a:cubicBezTo>
                  <a:cubicBezTo>
                    <a:pt x="141" y="16"/>
                    <a:pt x="142" y="26"/>
                    <a:pt x="135" y="25"/>
                  </a:cubicBezTo>
                  <a:cubicBezTo>
                    <a:pt x="128" y="24"/>
                    <a:pt x="117" y="22"/>
                    <a:pt x="108" y="20"/>
                  </a:cubicBezTo>
                  <a:cubicBezTo>
                    <a:pt x="99" y="18"/>
                    <a:pt x="87" y="14"/>
                    <a:pt x="79" y="12"/>
                  </a:cubicBezTo>
                  <a:cubicBezTo>
                    <a:pt x="71" y="10"/>
                    <a:pt x="52" y="0"/>
                    <a:pt x="50" y="1"/>
                  </a:cubicBezTo>
                  <a:close/>
                </a:path>
              </a:pathLst>
            </a:custGeom>
            <a:solidFill>
              <a:srgbClr val="9933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5" name="Oval 89"/>
            <p:cNvSpPr>
              <a:spLocks noChangeArrowheads="1"/>
            </p:cNvSpPr>
            <p:nvPr/>
          </p:nvSpPr>
          <p:spPr bwMode="auto">
            <a:xfrm>
              <a:off x="2683" y="1768"/>
              <a:ext cx="33" cy="56"/>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96" name="Oval 90"/>
            <p:cNvSpPr>
              <a:spLocks noChangeArrowheads="1"/>
            </p:cNvSpPr>
            <p:nvPr/>
          </p:nvSpPr>
          <p:spPr bwMode="auto">
            <a:xfrm>
              <a:off x="2673" y="1810"/>
              <a:ext cx="46" cy="27"/>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4397" name="Freeform 91"/>
            <p:cNvSpPr>
              <a:spLocks/>
            </p:cNvSpPr>
            <p:nvPr/>
          </p:nvSpPr>
          <p:spPr bwMode="auto">
            <a:xfrm>
              <a:off x="2680" y="2136"/>
              <a:ext cx="48" cy="74"/>
            </a:xfrm>
            <a:custGeom>
              <a:avLst/>
              <a:gdLst>
                <a:gd name="T0" fmla="*/ 2 w 48"/>
                <a:gd name="T1" fmla="*/ 2 h 74"/>
                <a:gd name="T2" fmla="*/ 1 w 48"/>
                <a:gd name="T3" fmla="*/ 28 h 74"/>
                <a:gd name="T4" fmla="*/ 9 w 48"/>
                <a:gd name="T5" fmla="*/ 67 h 74"/>
                <a:gd name="T6" fmla="*/ 37 w 48"/>
                <a:gd name="T7" fmla="*/ 68 h 74"/>
                <a:gd name="T8" fmla="*/ 46 w 48"/>
                <a:gd name="T9" fmla="*/ 36 h 74"/>
                <a:gd name="T10" fmla="*/ 46 w 48"/>
                <a:gd name="T11" fmla="*/ 0 h 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8" h="74">
                  <a:moveTo>
                    <a:pt x="2" y="2"/>
                  </a:moveTo>
                  <a:cubicBezTo>
                    <a:pt x="1" y="9"/>
                    <a:pt x="0" y="17"/>
                    <a:pt x="1" y="28"/>
                  </a:cubicBezTo>
                  <a:cubicBezTo>
                    <a:pt x="2" y="39"/>
                    <a:pt x="3" y="60"/>
                    <a:pt x="9" y="67"/>
                  </a:cubicBezTo>
                  <a:cubicBezTo>
                    <a:pt x="15" y="74"/>
                    <a:pt x="31" y="73"/>
                    <a:pt x="37" y="68"/>
                  </a:cubicBezTo>
                  <a:cubicBezTo>
                    <a:pt x="43" y="63"/>
                    <a:pt x="44" y="47"/>
                    <a:pt x="46" y="36"/>
                  </a:cubicBezTo>
                  <a:cubicBezTo>
                    <a:pt x="48" y="25"/>
                    <a:pt x="47" y="12"/>
                    <a:pt x="46" y="0"/>
                  </a:cubicBezTo>
                </a:path>
              </a:pathLst>
            </a:custGeom>
            <a:gradFill rotWithShape="1">
              <a:gsLst>
                <a:gs pos="0">
                  <a:srgbClr val="660033"/>
                </a:gs>
                <a:gs pos="50000">
                  <a:srgbClr val="CC3300"/>
                </a:gs>
                <a:gs pos="100000">
                  <a:srgbClr val="660033"/>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8" name="Freeform 92"/>
            <p:cNvSpPr>
              <a:spLocks/>
            </p:cNvSpPr>
            <p:nvPr/>
          </p:nvSpPr>
          <p:spPr bwMode="auto">
            <a:xfrm>
              <a:off x="2222" y="1181"/>
              <a:ext cx="22" cy="216"/>
            </a:xfrm>
            <a:custGeom>
              <a:avLst/>
              <a:gdLst>
                <a:gd name="T0" fmla="*/ 20 w 22"/>
                <a:gd name="T1" fmla="*/ 0 h 216"/>
                <a:gd name="T2" fmla="*/ 20 w 22"/>
                <a:gd name="T3" fmla="*/ 29 h 216"/>
                <a:gd name="T4" fmla="*/ 5 w 22"/>
                <a:gd name="T5" fmla="*/ 115 h 216"/>
                <a:gd name="T6" fmla="*/ 0 w 22"/>
                <a:gd name="T7" fmla="*/ 216 h 21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216">
                  <a:moveTo>
                    <a:pt x="20" y="0"/>
                  </a:moveTo>
                  <a:cubicBezTo>
                    <a:pt x="21" y="5"/>
                    <a:pt x="22" y="10"/>
                    <a:pt x="20" y="29"/>
                  </a:cubicBezTo>
                  <a:cubicBezTo>
                    <a:pt x="18" y="48"/>
                    <a:pt x="8" y="84"/>
                    <a:pt x="5" y="115"/>
                  </a:cubicBezTo>
                  <a:cubicBezTo>
                    <a:pt x="2" y="146"/>
                    <a:pt x="1" y="181"/>
                    <a:pt x="0" y="216"/>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99" name="Freeform 93"/>
            <p:cNvSpPr>
              <a:spLocks/>
            </p:cNvSpPr>
            <p:nvPr/>
          </p:nvSpPr>
          <p:spPr bwMode="auto">
            <a:xfrm>
              <a:off x="2252" y="1036"/>
              <a:ext cx="314" cy="269"/>
            </a:xfrm>
            <a:custGeom>
              <a:avLst/>
              <a:gdLst>
                <a:gd name="T0" fmla="*/ 309 w 314"/>
                <a:gd name="T1" fmla="*/ 213 h 269"/>
                <a:gd name="T2" fmla="*/ 279 w 314"/>
                <a:gd name="T3" fmla="*/ 225 h 269"/>
                <a:gd name="T4" fmla="*/ 99 w 314"/>
                <a:gd name="T5" fmla="*/ 253 h 269"/>
                <a:gd name="T6" fmla="*/ 15 w 314"/>
                <a:gd name="T7" fmla="*/ 127 h 269"/>
                <a:gd name="T8" fmla="*/ 10 w 314"/>
                <a:gd name="T9" fmla="*/ 43 h 269"/>
                <a:gd name="T10" fmla="*/ 41 w 314"/>
                <a:gd name="T11" fmla="*/ 1 h 269"/>
                <a:gd name="T12" fmla="*/ 123 w 314"/>
                <a:gd name="T13" fmla="*/ 50 h 269"/>
                <a:gd name="T14" fmla="*/ 231 w 314"/>
                <a:gd name="T15" fmla="*/ 118 h 269"/>
                <a:gd name="T16" fmla="*/ 273 w 314"/>
                <a:gd name="T17" fmla="*/ 123 h 2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4" h="269">
                  <a:moveTo>
                    <a:pt x="309" y="213"/>
                  </a:moveTo>
                  <a:cubicBezTo>
                    <a:pt x="311" y="215"/>
                    <a:pt x="314" y="218"/>
                    <a:pt x="279" y="225"/>
                  </a:cubicBezTo>
                  <a:cubicBezTo>
                    <a:pt x="244" y="232"/>
                    <a:pt x="143" y="269"/>
                    <a:pt x="99" y="253"/>
                  </a:cubicBezTo>
                  <a:cubicBezTo>
                    <a:pt x="55" y="237"/>
                    <a:pt x="30" y="162"/>
                    <a:pt x="15" y="127"/>
                  </a:cubicBezTo>
                  <a:cubicBezTo>
                    <a:pt x="0" y="92"/>
                    <a:pt x="6" y="64"/>
                    <a:pt x="10" y="43"/>
                  </a:cubicBezTo>
                  <a:cubicBezTo>
                    <a:pt x="14" y="22"/>
                    <a:pt x="22" y="0"/>
                    <a:pt x="41" y="1"/>
                  </a:cubicBezTo>
                  <a:cubicBezTo>
                    <a:pt x="60" y="2"/>
                    <a:pt x="91" y="30"/>
                    <a:pt x="123" y="50"/>
                  </a:cubicBezTo>
                  <a:cubicBezTo>
                    <a:pt x="155" y="70"/>
                    <a:pt x="206" y="106"/>
                    <a:pt x="231" y="118"/>
                  </a:cubicBezTo>
                  <a:cubicBezTo>
                    <a:pt x="256" y="130"/>
                    <a:pt x="264" y="126"/>
                    <a:pt x="273" y="123"/>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0" name="Freeform 94"/>
            <p:cNvSpPr>
              <a:spLocks/>
            </p:cNvSpPr>
            <p:nvPr/>
          </p:nvSpPr>
          <p:spPr bwMode="auto">
            <a:xfrm>
              <a:off x="2255" y="1031"/>
              <a:ext cx="313" cy="263"/>
            </a:xfrm>
            <a:custGeom>
              <a:avLst/>
              <a:gdLst>
                <a:gd name="T0" fmla="*/ 272 w 313"/>
                <a:gd name="T1" fmla="*/ 133 h 263"/>
                <a:gd name="T2" fmla="*/ 278 w 313"/>
                <a:gd name="T3" fmla="*/ 143 h 263"/>
                <a:gd name="T4" fmla="*/ 294 w 313"/>
                <a:gd name="T5" fmla="*/ 159 h 263"/>
                <a:gd name="T6" fmla="*/ 309 w 313"/>
                <a:gd name="T7" fmla="*/ 221 h 263"/>
                <a:gd name="T8" fmla="*/ 269 w 313"/>
                <a:gd name="T9" fmla="*/ 228 h 263"/>
                <a:gd name="T10" fmla="*/ 257 w 313"/>
                <a:gd name="T11" fmla="*/ 233 h 263"/>
                <a:gd name="T12" fmla="*/ 199 w 313"/>
                <a:gd name="T13" fmla="*/ 249 h 263"/>
                <a:gd name="T14" fmla="*/ 128 w 313"/>
                <a:gd name="T15" fmla="*/ 261 h 263"/>
                <a:gd name="T16" fmla="*/ 99 w 313"/>
                <a:gd name="T17" fmla="*/ 259 h 263"/>
                <a:gd name="T18" fmla="*/ 73 w 313"/>
                <a:gd name="T19" fmla="*/ 242 h 263"/>
                <a:gd name="T20" fmla="*/ 37 w 313"/>
                <a:gd name="T21" fmla="*/ 182 h 263"/>
                <a:gd name="T22" fmla="*/ 5 w 313"/>
                <a:gd name="T23" fmla="*/ 122 h 263"/>
                <a:gd name="T24" fmla="*/ 7 w 313"/>
                <a:gd name="T25" fmla="*/ 66 h 263"/>
                <a:gd name="T26" fmla="*/ 15 w 313"/>
                <a:gd name="T27" fmla="*/ 27 h 263"/>
                <a:gd name="T28" fmla="*/ 35 w 313"/>
                <a:gd name="T29" fmla="*/ 7 h 263"/>
                <a:gd name="T30" fmla="*/ 50 w 313"/>
                <a:gd name="T31" fmla="*/ 5 h 263"/>
                <a:gd name="T32" fmla="*/ 91 w 313"/>
                <a:gd name="T33" fmla="*/ 38 h 263"/>
                <a:gd name="T34" fmla="*/ 186 w 313"/>
                <a:gd name="T35" fmla="*/ 95 h 263"/>
                <a:gd name="T36" fmla="*/ 243 w 313"/>
                <a:gd name="T37" fmla="*/ 134 h 263"/>
                <a:gd name="T38" fmla="*/ 257 w 313"/>
                <a:gd name="T39" fmla="*/ 129 h 263"/>
                <a:gd name="T40" fmla="*/ 272 w 313"/>
                <a:gd name="T41" fmla="*/ 133 h 26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13" h="263">
                  <a:moveTo>
                    <a:pt x="272" y="133"/>
                  </a:moveTo>
                  <a:cubicBezTo>
                    <a:pt x="276" y="135"/>
                    <a:pt x="274" y="139"/>
                    <a:pt x="278" y="143"/>
                  </a:cubicBezTo>
                  <a:cubicBezTo>
                    <a:pt x="282" y="147"/>
                    <a:pt x="289" y="146"/>
                    <a:pt x="294" y="159"/>
                  </a:cubicBezTo>
                  <a:cubicBezTo>
                    <a:pt x="299" y="172"/>
                    <a:pt x="313" y="210"/>
                    <a:pt x="309" y="221"/>
                  </a:cubicBezTo>
                  <a:cubicBezTo>
                    <a:pt x="305" y="232"/>
                    <a:pt x="278" y="226"/>
                    <a:pt x="269" y="228"/>
                  </a:cubicBezTo>
                  <a:cubicBezTo>
                    <a:pt x="260" y="230"/>
                    <a:pt x="269" y="230"/>
                    <a:pt x="257" y="233"/>
                  </a:cubicBezTo>
                  <a:cubicBezTo>
                    <a:pt x="245" y="236"/>
                    <a:pt x="220" y="244"/>
                    <a:pt x="199" y="249"/>
                  </a:cubicBezTo>
                  <a:cubicBezTo>
                    <a:pt x="178" y="254"/>
                    <a:pt x="145" y="259"/>
                    <a:pt x="128" y="261"/>
                  </a:cubicBezTo>
                  <a:cubicBezTo>
                    <a:pt x="111" y="263"/>
                    <a:pt x="108" y="262"/>
                    <a:pt x="99" y="259"/>
                  </a:cubicBezTo>
                  <a:cubicBezTo>
                    <a:pt x="90" y="256"/>
                    <a:pt x="83" y="255"/>
                    <a:pt x="73" y="242"/>
                  </a:cubicBezTo>
                  <a:cubicBezTo>
                    <a:pt x="63" y="229"/>
                    <a:pt x="48" y="202"/>
                    <a:pt x="37" y="182"/>
                  </a:cubicBezTo>
                  <a:cubicBezTo>
                    <a:pt x="26" y="162"/>
                    <a:pt x="10" y="141"/>
                    <a:pt x="5" y="122"/>
                  </a:cubicBezTo>
                  <a:cubicBezTo>
                    <a:pt x="0" y="103"/>
                    <a:pt x="5" y="82"/>
                    <a:pt x="7" y="66"/>
                  </a:cubicBezTo>
                  <a:cubicBezTo>
                    <a:pt x="9" y="50"/>
                    <a:pt x="10" y="37"/>
                    <a:pt x="15" y="27"/>
                  </a:cubicBezTo>
                  <a:cubicBezTo>
                    <a:pt x="20" y="17"/>
                    <a:pt x="29" y="11"/>
                    <a:pt x="35" y="7"/>
                  </a:cubicBezTo>
                  <a:cubicBezTo>
                    <a:pt x="41" y="3"/>
                    <a:pt x="41" y="0"/>
                    <a:pt x="50" y="5"/>
                  </a:cubicBezTo>
                  <a:cubicBezTo>
                    <a:pt x="59" y="10"/>
                    <a:pt x="68" y="23"/>
                    <a:pt x="91" y="38"/>
                  </a:cubicBezTo>
                  <a:cubicBezTo>
                    <a:pt x="114" y="53"/>
                    <a:pt x="161" y="79"/>
                    <a:pt x="186" y="95"/>
                  </a:cubicBezTo>
                  <a:cubicBezTo>
                    <a:pt x="211" y="111"/>
                    <a:pt x="231" y="128"/>
                    <a:pt x="243" y="134"/>
                  </a:cubicBezTo>
                  <a:cubicBezTo>
                    <a:pt x="255" y="140"/>
                    <a:pt x="252" y="129"/>
                    <a:pt x="257" y="129"/>
                  </a:cubicBezTo>
                  <a:cubicBezTo>
                    <a:pt x="262" y="129"/>
                    <a:pt x="268" y="131"/>
                    <a:pt x="272" y="133"/>
                  </a:cubicBezTo>
                  <a:close/>
                </a:path>
              </a:pathLst>
            </a:custGeom>
            <a:solidFill>
              <a:srgbClr val="800000">
                <a:alpha val="10980"/>
              </a:srgb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01" name="Freeform 95"/>
            <p:cNvSpPr>
              <a:spLocks/>
            </p:cNvSpPr>
            <p:nvPr/>
          </p:nvSpPr>
          <p:spPr bwMode="auto">
            <a:xfrm>
              <a:off x="2060" y="1218"/>
              <a:ext cx="175" cy="195"/>
            </a:xfrm>
            <a:custGeom>
              <a:avLst/>
              <a:gdLst>
                <a:gd name="T0" fmla="*/ 172 w 175"/>
                <a:gd name="T1" fmla="*/ 32 h 195"/>
                <a:gd name="T2" fmla="*/ 167 w 175"/>
                <a:gd name="T3" fmla="*/ 101 h 195"/>
                <a:gd name="T4" fmla="*/ 164 w 175"/>
                <a:gd name="T5" fmla="*/ 168 h 195"/>
                <a:gd name="T6" fmla="*/ 162 w 175"/>
                <a:gd name="T7" fmla="*/ 188 h 195"/>
                <a:gd name="T8" fmla="*/ 152 w 175"/>
                <a:gd name="T9" fmla="*/ 190 h 195"/>
                <a:gd name="T10" fmla="*/ 114 w 175"/>
                <a:gd name="T11" fmla="*/ 192 h 195"/>
                <a:gd name="T12" fmla="*/ 80 w 175"/>
                <a:gd name="T13" fmla="*/ 173 h 195"/>
                <a:gd name="T14" fmla="*/ 26 w 175"/>
                <a:gd name="T15" fmla="*/ 119 h 195"/>
                <a:gd name="T16" fmla="*/ 3 w 175"/>
                <a:gd name="T17" fmla="*/ 70 h 195"/>
                <a:gd name="T18" fmla="*/ 8 w 175"/>
                <a:gd name="T19" fmla="*/ 28 h 195"/>
                <a:gd name="T20" fmla="*/ 34 w 175"/>
                <a:gd name="T21" fmla="*/ 7 h 195"/>
                <a:gd name="T22" fmla="*/ 62 w 175"/>
                <a:gd name="T23" fmla="*/ 0 h 195"/>
                <a:gd name="T24" fmla="*/ 108 w 175"/>
                <a:gd name="T25" fmla="*/ 6 h 195"/>
                <a:gd name="T26" fmla="*/ 147 w 175"/>
                <a:gd name="T27" fmla="*/ 22 h 195"/>
                <a:gd name="T28" fmla="*/ 172 w 175"/>
                <a:gd name="T29" fmla="*/ 32 h 19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5" h="195">
                  <a:moveTo>
                    <a:pt x="172" y="32"/>
                  </a:moveTo>
                  <a:cubicBezTo>
                    <a:pt x="175" y="45"/>
                    <a:pt x="168" y="78"/>
                    <a:pt x="167" y="101"/>
                  </a:cubicBezTo>
                  <a:cubicBezTo>
                    <a:pt x="166" y="124"/>
                    <a:pt x="165" y="154"/>
                    <a:pt x="164" y="168"/>
                  </a:cubicBezTo>
                  <a:cubicBezTo>
                    <a:pt x="163" y="182"/>
                    <a:pt x="164" y="184"/>
                    <a:pt x="162" y="188"/>
                  </a:cubicBezTo>
                  <a:cubicBezTo>
                    <a:pt x="160" y="192"/>
                    <a:pt x="160" y="189"/>
                    <a:pt x="152" y="190"/>
                  </a:cubicBezTo>
                  <a:cubicBezTo>
                    <a:pt x="144" y="191"/>
                    <a:pt x="126" y="195"/>
                    <a:pt x="114" y="192"/>
                  </a:cubicBezTo>
                  <a:cubicBezTo>
                    <a:pt x="102" y="189"/>
                    <a:pt x="95" y="185"/>
                    <a:pt x="80" y="173"/>
                  </a:cubicBezTo>
                  <a:cubicBezTo>
                    <a:pt x="65" y="161"/>
                    <a:pt x="39" y="136"/>
                    <a:pt x="26" y="119"/>
                  </a:cubicBezTo>
                  <a:cubicBezTo>
                    <a:pt x="13" y="102"/>
                    <a:pt x="6" y="85"/>
                    <a:pt x="3" y="70"/>
                  </a:cubicBezTo>
                  <a:cubicBezTo>
                    <a:pt x="0" y="55"/>
                    <a:pt x="3" y="39"/>
                    <a:pt x="8" y="28"/>
                  </a:cubicBezTo>
                  <a:cubicBezTo>
                    <a:pt x="13" y="17"/>
                    <a:pt x="25" y="12"/>
                    <a:pt x="34" y="7"/>
                  </a:cubicBezTo>
                  <a:cubicBezTo>
                    <a:pt x="43" y="2"/>
                    <a:pt x="50" y="0"/>
                    <a:pt x="62" y="0"/>
                  </a:cubicBezTo>
                  <a:cubicBezTo>
                    <a:pt x="74" y="0"/>
                    <a:pt x="94" y="2"/>
                    <a:pt x="108" y="6"/>
                  </a:cubicBezTo>
                  <a:cubicBezTo>
                    <a:pt x="122" y="10"/>
                    <a:pt x="136" y="18"/>
                    <a:pt x="147" y="22"/>
                  </a:cubicBezTo>
                  <a:cubicBezTo>
                    <a:pt x="158" y="26"/>
                    <a:pt x="169" y="19"/>
                    <a:pt x="172" y="32"/>
                  </a:cubicBezTo>
                  <a:close/>
                </a:path>
              </a:pathLst>
            </a:custGeom>
            <a:solidFill>
              <a:srgbClr val="CC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4361" name="Text Box 96"/>
          <p:cNvSpPr txBox="1">
            <a:spLocks noChangeArrowheads="1"/>
          </p:cNvSpPr>
          <p:nvPr/>
        </p:nvSpPr>
        <p:spPr bwMode="auto">
          <a:xfrm>
            <a:off x="3581400" y="5776913"/>
            <a:ext cx="45862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1600">
                <a:latin typeface="Times New Roman" panose="02020603050405020304" pitchFamily="18" charset="0"/>
                <a:cs typeface="Times New Roman" panose="02020603050405020304" pitchFamily="18" charset="0"/>
              </a:rPr>
              <a:t>The speed of light is conserved in the moving frame.  </a:t>
            </a:r>
          </a:p>
        </p:txBody>
      </p:sp>
      <p:sp>
        <p:nvSpPr>
          <p:cNvPr id="14362" name="Text Box 97"/>
          <p:cNvSpPr txBox="1">
            <a:spLocks noChangeArrowheads="1"/>
          </p:cNvSpPr>
          <p:nvPr/>
        </p:nvSpPr>
        <p:spPr bwMode="auto">
          <a:xfrm>
            <a:off x="2654300" y="4856163"/>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a:latin typeface="Times New Roman" panose="02020603050405020304" pitchFamily="18" charset="0"/>
                <a:cs typeface="Times New Roman" panose="02020603050405020304" pitchFamily="18" charset="0"/>
              </a:rPr>
              <a:t>If x = ct                                                               x’ = ct’</a:t>
            </a:r>
          </a:p>
        </p:txBody>
      </p:sp>
      <p:pic>
        <p:nvPicPr>
          <p:cNvPr id="14363" name="Picture 98" descr="TP_tmp"/>
          <p:cNvPicPr>
            <a:picLocks noChangeAspect="1" noChangeArrowheads="1"/>
          </p:cNvPicPr>
          <p:nvPr>
            <p:custDataLst>
              <p:tags r:id="rId9"/>
            </p:custDataLst>
          </p:nvPr>
        </p:nvPicPr>
        <p:blipFill>
          <a:blip r:embed="rId21" cstate="print">
            <a:extLst>
              <a:ext uri="{28A0092B-C50C-407E-A947-70E740481C1C}">
                <a14:useLocalDpi xmlns:a14="http://schemas.microsoft.com/office/drawing/2010/main" val="0"/>
              </a:ext>
            </a:extLst>
          </a:blip>
          <a:srcRect/>
          <a:stretch>
            <a:fillRect/>
          </a:stretch>
        </p:blipFill>
        <p:spPr bwMode="auto">
          <a:xfrm>
            <a:off x="7310438" y="622300"/>
            <a:ext cx="1708150" cy="52228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64" name="Picture 99" descr="TP_tmp"/>
          <p:cNvPicPr>
            <a:picLocks noChangeAspect="1" noChangeArrowheads="1"/>
          </p:cNvPicPr>
          <p:nvPr>
            <p:custDataLst>
              <p:tags r:id="rId10"/>
            </p:custDataLst>
          </p:nvPr>
        </p:nvPicPr>
        <p:blipFill>
          <a:blip r:embed="rId22">
            <a:extLst>
              <a:ext uri="{28A0092B-C50C-407E-A947-70E740481C1C}">
                <a14:useLocalDpi xmlns:a14="http://schemas.microsoft.com/office/drawing/2010/main" val="0"/>
              </a:ext>
            </a:extLst>
          </a:blip>
          <a:srcRect/>
          <a:stretch>
            <a:fillRect/>
          </a:stretch>
        </p:blipFill>
        <p:spPr bwMode="auto">
          <a:xfrm>
            <a:off x="10313988" y="566738"/>
            <a:ext cx="1331912" cy="512762"/>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65" name="Picture 100" descr="TP_tmp"/>
          <p:cNvPicPr>
            <a:picLocks noChangeAspect="1" noChangeArrowheads="1"/>
          </p:cNvPicPr>
          <p:nvPr>
            <p:custDataLst>
              <p:tags r:id="rId11"/>
            </p:custDataLst>
          </p:nvPr>
        </p:nvPicPr>
        <p:blipFill>
          <a:blip r:embed="rId23">
            <a:extLst>
              <a:ext uri="{28A0092B-C50C-407E-A947-70E740481C1C}">
                <a14:useLocalDpi xmlns:a14="http://schemas.microsoft.com/office/drawing/2010/main" val="0"/>
              </a:ext>
            </a:extLst>
          </a:blip>
          <a:srcRect/>
          <a:stretch>
            <a:fillRect/>
          </a:stretch>
        </p:blipFill>
        <p:spPr bwMode="auto">
          <a:xfrm>
            <a:off x="7335838" y="1165225"/>
            <a:ext cx="1470025" cy="28416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856058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819525" y="312738"/>
            <a:ext cx="44513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US" altLang="en-US" sz="1600">
                <a:latin typeface="Times New Roman" panose="02020603050405020304" pitchFamily="18" charset="0"/>
                <a:cs typeface="Times New Roman" panose="02020603050405020304" pitchFamily="18" charset="0"/>
              </a:rPr>
              <a:t>Lorentz transformation and transverse Doppler shift</a:t>
            </a:r>
          </a:p>
        </p:txBody>
      </p:sp>
      <p:graphicFrame>
        <p:nvGraphicFramePr>
          <p:cNvPr id="65539" name="Object 3"/>
          <p:cNvGraphicFramePr>
            <a:graphicFrameLocks noChangeAspect="1"/>
          </p:cNvGraphicFramePr>
          <p:nvPr/>
        </p:nvGraphicFramePr>
        <p:xfrm>
          <a:off x="3938588" y="2281238"/>
          <a:ext cx="3436937" cy="2295525"/>
        </p:xfrm>
        <a:graphic>
          <a:graphicData uri="http://schemas.openxmlformats.org/presentationml/2006/ole">
            <mc:AlternateContent xmlns:mc="http://schemas.openxmlformats.org/markup-compatibility/2006">
              <mc:Choice xmlns:v="urn:schemas-microsoft-com:vml" Requires="v">
                <p:oleObj spid="_x0000_s36875" name="Acrobat Document" r:id="rId15" imgW="3553920" imgH="2374560" progId="Acrobat.Document.11">
                  <p:embed/>
                </p:oleObj>
              </mc:Choice>
              <mc:Fallback>
                <p:oleObj name="Acrobat Document" r:id="rId15" imgW="3553920" imgH="2374560" progId="Acrobat.Document.11">
                  <p:embed/>
                  <p:pic>
                    <p:nvPicPr>
                      <p:cNvPr id="65539" name="Object 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938588" y="2281238"/>
                        <a:ext cx="3436937"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1421" name="Picture 157" descr="TP_tmp"/>
          <p:cNvPicPr>
            <a:picLocks noChangeAspect="1" noChangeArrowheads="1"/>
          </p:cNvPicPr>
          <p:nvPr>
            <p:custDataLst>
              <p:tags r:id="rId2"/>
            </p:custDataLst>
          </p:nvPr>
        </p:nvPicPr>
        <p:blipFill>
          <a:blip r:embed="rId17" cstate="print">
            <a:extLst>
              <a:ext uri="{28A0092B-C50C-407E-A947-70E740481C1C}">
                <a14:useLocalDpi xmlns:a14="http://schemas.microsoft.com/office/drawing/2010/main" val="0"/>
              </a:ext>
            </a:extLst>
          </a:blip>
          <a:srcRect/>
          <a:stretch>
            <a:fillRect/>
          </a:stretch>
        </p:blipFill>
        <p:spPr bwMode="auto">
          <a:xfrm>
            <a:off x="6670675" y="1069975"/>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422" name="Picture 158" descr="TP_tmp"/>
          <p:cNvPicPr>
            <a:picLocks noChangeAspect="1" noChangeArrowheads="1"/>
          </p:cNvPicPr>
          <p:nvPr>
            <p:custDataLst>
              <p:tags r:id="rId3"/>
            </p:custDataLst>
          </p:nvPr>
        </p:nvPicPr>
        <p:blipFill>
          <a:blip r:embed="rId18" cstate="print">
            <a:extLst>
              <a:ext uri="{28A0092B-C50C-407E-A947-70E740481C1C}">
                <a14:useLocalDpi xmlns:a14="http://schemas.microsoft.com/office/drawing/2010/main" val="0"/>
              </a:ext>
            </a:extLst>
          </a:blip>
          <a:srcRect/>
          <a:stretch>
            <a:fillRect/>
          </a:stretch>
        </p:blipFill>
        <p:spPr bwMode="auto">
          <a:xfrm>
            <a:off x="830263" y="1184275"/>
            <a:ext cx="4495800" cy="355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423" name="Picture 159" descr="TP_tmp"/>
          <p:cNvPicPr>
            <a:picLocks noChangeAspect="1" noChangeArrowheads="1"/>
          </p:cNvPicPr>
          <p:nvPr>
            <p:custDataLst>
              <p:tags r:id="rId4"/>
            </p:custDataLst>
          </p:nvPr>
        </p:nvPicPr>
        <p:blipFill>
          <a:blip r:embed="rId19" cstate="print">
            <a:extLst>
              <a:ext uri="{28A0092B-C50C-407E-A947-70E740481C1C}">
                <a14:useLocalDpi xmlns:a14="http://schemas.microsoft.com/office/drawing/2010/main" val="0"/>
              </a:ext>
            </a:extLst>
          </a:blip>
          <a:srcRect/>
          <a:stretch>
            <a:fillRect/>
          </a:stretch>
        </p:blipFill>
        <p:spPr bwMode="auto">
          <a:xfrm>
            <a:off x="5927725" y="1668463"/>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25" name="Arc 161"/>
          <p:cNvSpPr>
            <a:spLocks/>
          </p:cNvSpPr>
          <p:nvPr/>
        </p:nvSpPr>
        <p:spPr bwMode="auto">
          <a:xfrm flipH="1" flipV="1">
            <a:off x="4486275" y="1490663"/>
            <a:ext cx="1157288" cy="284162"/>
          </a:xfrm>
          <a:custGeom>
            <a:avLst/>
            <a:gdLst>
              <a:gd name="T0" fmla="*/ 0 w 21600"/>
              <a:gd name="T1" fmla="*/ 0 h 21600"/>
              <a:gd name="T2" fmla="*/ 2147483646 w 21600"/>
              <a:gd name="T3" fmla="*/ 2147483646 h 21600"/>
              <a:gd name="T4" fmla="*/ 0 w 21600"/>
              <a:gd name="T5" fmla="*/ 2147483646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0" y="0"/>
                </a:moveTo>
                <a:cubicBezTo>
                  <a:pt x="11929" y="0"/>
                  <a:pt x="21600" y="9670"/>
                  <a:pt x="21600" y="21600"/>
                </a:cubicBezTo>
              </a:path>
              <a:path w="21600" h="21600" stroke="0" extrusionOk="0">
                <a:moveTo>
                  <a:pt x="0" y="0"/>
                </a:moveTo>
                <a:cubicBezTo>
                  <a:pt x="11929" y="0"/>
                  <a:pt x="21600" y="9670"/>
                  <a:pt x="21600" y="21600"/>
                </a:cubicBezTo>
                <a:lnTo>
                  <a:pt x="0" y="21600"/>
                </a:lnTo>
                <a:lnTo>
                  <a:pt x="0" y="0"/>
                </a:lnTo>
                <a:close/>
              </a:path>
            </a:pathLst>
          </a:custGeom>
          <a:noFill/>
          <a:ln w="15875">
            <a:solidFill>
              <a:schemeClr val="tx1"/>
            </a:solidFill>
            <a:round/>
            <a:headEnd type="stealth" w="lg" len="lg"/>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5368" name="Picture 8" descr="TP_tmp"/>
          <p:cNvPicPr>
            <a:picLocks noChangeAspect="1" noChangeArrowheads="1"/>
          </p:cNvPicPr>
          <p:nvPr>
            <p:custDataLst>
              <p:tags r:id="rId5"/>
            </p:custDataLst>
          </p:nvPr>
        </p:nvPicPr>
        <p:blipFill>
          <a:blip r:embed="rId20" cstate="print">
            <a:extLst>
              <a:ext uri="{28A0092B-C50C-407E-A947-70E740481C1C}">
                <a14:useLocalDpi xmlns:a14="http://schemas.microsoft.com/office/drawing/2010/main" val="0"/>
              </a:ext>
            </a:extLst>
          </a:blip>
          <a:srcRect/>
          <a:stretch>
            <a:fillRect/>
          </a:stretch>
        </p:blipFill>
        <p:spPr bwMode="auto">
          <a:xfrm>
            <a:off x="8118475" y="1587500"/>
            <a:ext cx="1993900" cy="40481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9" name="Line 9"/>
          <p:cNvSpPr>
            <a:spLocks noChangeShapeType="1"/>
          </p:cNvSpPr>
          <p:nvPr/>
        </p:nvSpPr>
        <p:spPr bwMode="auto">
          <a:xfrm>
            <a:off x="7608888" y="1774825"/>
            <a:ext cx="282575"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5546" name="Picture 10" descr="TP_tmp"/>
          <p:cNvPicPr>
            <a:picLocks noChangeAspect="1" noChangeArrowheads="1"/>
          </p:cNvPicPr>
          <p:nvPr>
            <p:custDataLst>
              <p:tags r:id="rId6"/>
            </p:custDataLst>
          </p:nvPr>
        </p:nvPicPr>
        <p:blipFill>
          <a:blip r:embed="rId21" cstate="print">
            <a:extLst>
              <a:ext uri="{28A0092B-C50C-407E-A947-70E740481C1C}">
                <a14:useLocalDpi xmlns:a14="http://schemas.microsoft.com/office/drawing/2010/main" val="0"/>
              </a:ext>
            </a:extLst>
          </a:blip>
          <a:srcRect/>
          <a:stretch>
            <a:fillRect/>
          </a:stretch>
        </p:blipFill>
        <p:spPr bwMode="auto">
          <a:xfrm>
            <a:off x="1350963" y="5473700"/>
            <a:ext cx="3886200" cy="877888"/>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5547" name="Picture 11" descr="TP_tmp"/>
          <p:cNvPicPr>
            <a:picLocks noChangeAspect="1" noChangeArrowheads="1"/>
          </p:cNvPicPr>
          <p:nvPr>
            <p:custDataLst>
              <p:tags r:id="rId7"/>
            </p:custDataLst>
          </p:nvPr>
        </p:nvPicPr>
        <p:blipFill>
          <a:blip r:embed="rId22" cstate="print">
            <a:extLst>
              <a:ext uri="{28A0092B-C50C-407E-A947-70E740481C1C}">
                <a14:useLocalDpi xmlns:a14="http://schemas.microsoft.com/office/drawing/2010/main" val="0"/>
              </a:ext>
            </a:extLst>
          </a:blip>
          <a:srcRect/>
          <a:stretch>
            <a:fillRect/>
          </a:stretch>
        </p:blipFill>
        <p:spPr bwMode="auto">
          <a:xfrm>
            <a:off x="1671638" y="2479675"/>
            <a:ext cx="2128837" cy="40481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5548" name="Picture 12" descr="TP_tmp"/>
          <p:cNvPicPr>
            <a:picLocks noChangeAspect="1" noChangeArrowheads="1"/>
          </p:cNvPicPr>
          <p:nvPr>
            <p:custDataLst>
              <p:tags r:id="rId8"/>
            </p:custDataLst>
          </p:nvPr>
        </p:nvPicPr>
        <p:blipFill>
          <a:blip r:embed="rId23" cstate="print">
            <a:extLst>
              <a:ext uri="{28A0092B-C50C-407E-A947-70E740481C1C}">
                <a14:useLocalDpi xmlns:a14="http://schemas.microsoft.com/office/drawing/2010/main" val="0"/>
              </a:ext>
            </a:extLst>
          </a:blip>
          <a:srcRect/>
          <a:stretch>
            <a:fillRect/>
          </a:stretch>
        </p:blipFill>
        <p:spPr bwMode="auto">
          <a:xfrm>
            <a:off x="7748588" y="2663825"/>
            <a:ext cx="3041650" cy="404813"/>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descr="\documentclass{article}\pagestyle{empty}&#10;\begin{document}&#10;$\nu =\frac{\nu_0}{ \gamma (1 + \frac{v}{c}\cos \theta)}$ &#10;\end{document}&#10;" title="IguanaTex Bitmap Display"/>
          <p:cNvPicPr>
            <a:picLocks noChangeAspect="1"/>
          </p:cNvPicPr>
          <p:nvPr>
            <p:custDataLst>
              <p:tags r:id="rId9"/>
            </p:custDataLst>
          </p:nvPr>
        </p:nvPicPr>
        <p:blipFill>
          <a:blip r:embed="rId24"/>
          <a:stretch>
            <a:fillRect/>
          </a:stretch>
        </p:blipFill>
        <p:spPr>
          <a:xfrm>
            <a:off x="8188325" y="3817938"/>
            <a:ext cx="2165350" cy="439737"/>
          </a:xfrm>
          <a:prstGeom prst="rect">
            <a:avLst/>
          </a:prstGeom>
          <a:solidFill>
            <a:srgbClr val="FFFFFF"/>
          </a:solidFill>
          <a:ln>
            <a:noFill/>
          </a:ln>
          <a:effectLst/>
        </p:spPr>
      </p:pic>
      <p:sp>
        <p:nvSpPr>
          <p:cNvPr id="15374" name="Text Box 14"/>
          <p:cNvSpPr txBox="1">
            <a:spLocks noChangeArrowheads="1"/>
          </p:cNvSpPr>
          <p:nvPr/>
        </p:nvSpPr>
        <p:spPr bwMode="auto">
          <a:xfrm>
            <a:off x="363538" y="4668838"/>
            <a:ext cx="16748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endParaRPr lang="en-US" altLang="en-US" sz="1800">
              <a:latin typeface="Times New Roman" panose="02020603050405020304" pitchFamily="18" charset="0"/>
              <a:cs typeface="Times New Roman" panose="02020603050405020304" pitchFamily="18" charset="0"/>
            </a:endParaRPr>
          </a:p>
        </p:txBody>
      </p:sp>
      <p:pic>
        <p:nvPicPr>
          <p:cNvPr id="65551" name="Picture 15" descr="TP_tmp"/>
          <p:cNvPicPr>
            <a:picLocks noChangeAspect="1" noChangeArrowheads="1"/>
          </p:cNvPicPr>
          <p:nvPr>
            <p:custDataLst>
              <p:tags r:id="rId10"/>
            </p:custDataLst>
          </p:nvPr>
        </p:nvPicPr>
        <p:blipFill>
          <a:blip r:embed="rId25">
            <a:extLst>
              <a:ext uri="{28A0092B-C50C-407E-A947-70E740481C1C}">
                <a14:useLocalDpi xmlns:a14="http://schemas.microsoft.com/office/drawing/2010/main" val="0"/>
              </a:ext>
            </a:extLst>
          </a:blip>
          <a:srcRect/>
          <a:stretch>
            <a:fillRect/>
          </a:stretch>
        </p:blipFill>
        <p:spPr bwMode="auto">
          <a:xfrm>
            <a:off x="5299075" y="4938713"/>
            <a:ext cx="4292600" cy="2540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5552" name="Picture 16" descr="TP_tmp"/>
          <p:cNvPicPr>
            <a:picLocks noChangeAspect="1" noChangeArrowheads="1"/>
          </p:cNvPicPr>
          <p:nvPr>
            <p:custDataLst>
              <p:tags r:id="rId11"/>
            </p:custDataLst>
          </p:nvPr>
        </p:nvPicPr>
        <p:blipFill>
          <a:blip r:embed="rId26" cstate="print">
            <a:extLst>
              <a:ext uri="{28A0092B-C50C-407E-A947-70E740481C1C}">
                <a14:useLocalDpi xmlns:a14="http://schemas.microsoft.com/office/drawing/2010/main" val="0"/>
              </a:ext>
            </a:extLst>
          </a:blip>
          <a:srcRect/>
          <a:stretch>
            <a:fillRect/>
          </a:stretch>
        </p:blipFill>
        <p:spPr bwMode="auto">
          <a:xfrm>
            <a:off x="869950" y="4829175"/>
            <a:ext cx="1041400" cy="20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53" name="Picture 17" descr="TP_tmp"/>
          <p:cNvPicPr>
            <a:picLocks noChangeAspect="1" noChangeArrowheads="1"/>
          </p:cNvPicPr>
          <p:nvPr>
            <p:custDataLst>
              <p:tags r:id="rId12"/>
            </p:custDataLst>
          </p:nvPr>
        </p:nvPicPr>
        <p:blipFill>
          <a:blip r:embed="rId27" cstate="print">
            <a:extLst>
              <a:ext uri="{28A0092B-C50C-407E-A947-70E740481C1C}">
                <a14:useLocalDpi xmlns:a14="http://schemas.microsoft.com/office/drawing/2010/main" val="0"/>
              </a:ext>
            </a:extLst>
          </a:blip>
          <a:srcRect/>
          <a:stretch>
            <a:fillRect/>
          </a:stretch>
        </p:blipFill>
        <p:spPr bwMode="auto">
          <a:xfrm>
            <a:off x="7316788" y="5462588"/>
            <a:ext cx="2230437" cy="64135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8" name="Picture 104" descr="TP_tmp"/>
          <p:cNvPicPr>
            <a:picLocks noChangeAspect="1" noChangeArrowheads="1"/>
          </p:cNvPicPr>
          <p:nvPr>
            <p:custDataLst>
              <p:tags r:id="rId13"/>
            </p:custDataLst>
          </p:nvPr>
        </p:nvPicPr>
        <p:blipFill>
          <a:blip r:embed="rId28">
            <a:extLst>
              <a:ext uri="{28A0092B-C50C-407E-A947-70E740481C1C}">
                <a14:useLocalDpi xmlns:a14="http://schemas.microsoft.com/office/drawing/2010/main" val="0"/>
              </a:ext>
            </a:extLst>
          </a:blip>
          <a:srcRect/>
          <a:stretch>
            <a:fillRect/>
          </a:stretch>
        </p:blipFill>
        <p:spPr bwMode="auto">
          <a:xfrm>
            <a:off x="10313988" y="566738"/>
            <a:ext cx="1331912" cy="512762"/>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192252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1421"/>
                                        </p:tgtEl>
                                        <p:attrNameLst>
                                          <p:attrName>style.visibility</p:attrName>
                                        </p:attrNameLst>
                                      </p:cBhvr>
                                      <p:to>
                                        <p:strVal val="visible"/>
                                      </p:to>
                                    </p:set>
                                    <p:animEffect transition="in" filter="wipe(left)">
                                      <p:cBhvr>
                                        <p:cTn id="7" dur="1000"/>
                                        <p:tgtEl>
                                          <p:spTgt spid="114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1425"/>
                                        </p:tgtEl>
                                        <p:attrNameLst>
                                          <p:attrName>style.visibility</p:attrName>
                                        </p:attrNameLst>
                                      </p:cBhvr>
                                      <p:to>
                                        <p:strVal val="visible"/>
                                      </p:to>
                                    </p:set>
                                    <p:animEffect transition="in" filter="wipe(left)">
                                      <p:cBhvr>
                                        <p:cTn id="12" dur="500"/>
                                        <p:tgtEl>
                                          <p:spTgt spid="11425"/>
                                        </p:tgtEl>
                                      </p:cBhvr>
                                    </p:animEffect>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1422"/>
                                        </p:tgtEl>
                                        <p:attrNameLst>
                                          <p:attrName>style.visibility</p:attrName>
                                        </p:attrNameLst>
                                      </p:cBhvr>
                                      <p:to>
                                        <p:strVal val="visible"/>
                                      </p:to>
                                    </p:set>
                                    <p:animEffect transition="in" filter="wipe(left)">
                                      <p:cBhvr>
                                        <p:cTn id="16" dur="3000"/>
                                        <p:tgtEl>
                                          <p:spTgt spid="11422"/>
                                        </p:tgtEl>
                                      </p:cBhvr>
                                    </p:animEffect>
                                  </p:childTnLst>
                                </p:cTn>
                              </p:par>
                            </p:childTnLst>
                          </p:cTn>
                        </p:par>
                        <p:par>
                          <p:cTn id="17" fill="hold" nodeType="afterGroup">
                            <p:stCondLst>
                              <p:cond delay="3500"/>
                            </p:stCondLst>
                            <p:childTnLst>
                              <p:par>
                                <p:cTn id="18" presetID="22" presetClass="entr" presetSubtype="8" fill="hold" nodeType="afterEffect">
                                  <p:stCondLst>
                                    <p:cond delay="0"/>
                                  </p:stCondLst>
                                  <p:childTnLst>
                                    <p:set>
                                      <p:cBhvr>
                                        <p:cTn id="19" dur="1" fill="hold">
                                          <p:stCondLst>
                                            <p:cond delay="0"/>
                                          </p:stCondLst>
                                        </p:cTn>
                                        <p:tgtEl>
                                          <p:spTgt spid="11423"/>
                                        </p:tgtEl>
                                        <p:attrNameLst>
                                          <p:attrName>style.visibility</p:attrName>
                                        </p:attrNameLst>
                                      </p:cBhvr>
                                      <p:to>
                                        <p:strVal val="visible"/>
                                      </p:to>
                                    </p:set>
                                    <p:animEffect transition="in" filter="wipe(left)">
                                      <p:cBhvr>
                                        <p:cTn id="20" dur="1000"/>
                                        <p:tgtEl>
                                          <p:spTgt spid="1142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65547"/>
                                        </p:tgtEl>
                                        <p:attrNameLst>
                                          <p:attrName>style.visibility</p:attrName>
                                        </p:attrNameLst>
                                      </p:cBhvr>
                                      <p:to>
                                        <p:strVal val="visible"/>
                                      </p:to>
                                    </p:set>
                                    <p:animEffect transition="in" filter="wipe(left)">
                                      <p:cBhvr>
                                        <p:cTn id="25" dur="500"/>
                                        <p:tgtEl>
                                          <p:spTgt spid="6554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65539"/>
                                        </p:tgtEl>
                                        <p:attrNameLst>
                                          <p:attrName>style.visibility</p:attrName>
                                        </p:attrNameLst>
                                      </p:cBhvr>
                                      <p:to>
                                        <p:strVal val="visible"/>
                                      </p:to>
                                    </p:set>
                                    <p:animEffect transition="in" filter="fade">
                                      <p:cBhvr>
                                        <p:cTn id="30" dur="2000"/>
                                        <p:tgtEl>
                                          <p:spTgt spid="65539"/>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65548"/>
                                        </p:tgtEl>
                                        <p:attrNameLst>
                                          <p:attrName>style.visibility</p:attrName>
                                        </p:attrNameLst>
                                      </p:cBhvr>
                                      <p:to>
                                        <p:strVal val="visible"/>
                                      </p:to>
                                    </p:set>
                                    <p:animEffect transition="in" filter="wipe(left)">
                                      <p:cBhvr>
                                        <p:cTn id="35" dur="2000"/>
                                        <p:tgtEl>
                                          <p:spTgt spid="6554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left)">
                                      <p:cBhvr>
                                        <p:cTn id="40" dur="2000"/>
                                        <p:tgtEl>
                                          <p:spTgt spid="2"/>
                                        </p:tgtEl>
                                      </p:cBhvr>
                                    </p:animEffect>
                                  </p:childTnLst>
                                </p:cTn>
                              </p:par>
                            </p:childTnLst>
                          </p:cTn>
                        </p:par>
                        <p:par>
                          <p:cTn id="41" fill="hold" nodeType="afterGroup">
                            <p:stCondLst>
                              <p:cond delay="2000"/>
                            </p:stCondLst>
                            <p:childTnLst>
                              <p:par>
                                <p:cTn id="42" presetID="22" presetClass="entr" presetSubtype="8" fill="hold" nodeType="afterEffect">
                                  <p:stCondLst>
                                    <p:cond delay="0"/>
                                  </p:stCondLst>
                                  <p:childTnLst>
                                    <p:set>
                                      <p:cBhvr>
                                        <p:cTn id="43" dur="1" fill="hold">
                                          <p:stCondLst>
                                            <p:cond delay="0"/>
                                          </p:stCondLst>
                                        </p:cTn>
                                        <p:tgtEl>
                                          <p:spTgt spid="65552"/>
                                        </p:tgtEl>
                                        <p:attrNameLst>
                                          <p:attrName>style.visibility</p:attrName>
                                        </p:attrNameLst>
                                      </p:cBhvr>
                                      <p:to>
                                        <p:strVal val="visible"/>
                                      </p:to>
                                    </p:set>
                                    <p:animEffect transition="in" filter="wipe(left)">
                                      <p:cBhvr>
                                        <p:cTn id="44" dur="2000"/>
                                        <p:tgtEl>
                                          <p:spTgt spid="65552"/>
                                        </p:tgtEl>
                                      </p:cBhvr>
                                    </p:animEffect>
                                  </p:childTnLst>
                                </p:cTn>
                              </p:par>
                            </p:childTnLst>
                          </p:cTn>
                        </p:par>
                        <p:par>
                          <p:cTn id="45" fill="hold" nodeType="afterGroup">
                            <p:stCondLst>
                              <p:cond delay="4000"/>
                            </p:stCondLst>
                            <p:childTnLst>
                              <p:par>
                                <p:cTn id="46" presetID="22" presetClass="entr" presetSubtype="8" fill="hold" nodeType="afterEffect">
                                  <p:stCondLst>
                                    <p:cond delay="0"/>
                                  </p:stCondLst>
                                  <p:childTnLst>
                                    <p:set>
                                      <p:cBhvr>
                                        <p:cTn id="47" dur="1" fill="hold">
                                          <p:stCondLst>
                                            <p:cond delay="0"/>
                                          </p:stCondLst>
                                        </p:cTn>
                                        <p:tgtEl>
                                          <p:spTgt spid="65546"/>
                                        </p:tgtEl>
                                        <p:attrNameLst>
                                          <p:attrName>style.visibility</p:attrName>
                                        </p:attrNameLst>
                                      </p:cBhvr>
                                      <p:to>
                                        <p:strVal val="visible"/>
                                      </p:to>
                                    </p:set>
                                    <p:animEffect transition="in" filter="wipe(left)">
                                      <p:cBhvr>
                                        <p:cTn id="48" dur="3000"/>
                                        <p:tgtEl>
                                          <p:spTgt spid="6554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nodeType="clickEffect">
                                  <p:stCondLst>
                                    <p:cond delay="0"/>
                                  </p:stCondLst>
                                  <p:childTnLst>
                                    <p:set>
                                      <p:cBhvr>
                                        <p:cTn id="52" dur="1" fill="hold">
                                          <p:stCondLst>
                                            <p:cond delay="0"/>
                                          </p:stCondLst>
                                        </p:cTn>
                                        <p:tgtEl>
                                          <p:spTgt spid="65551"/>
                                        </p:tgtEl>
                                        <p:attrNameLst>
                                          <p:attrName>style.visibility</p:attrName>
                                        </p:attrNameLst>
                                      </p:cBhvr>
                                      <p:to>
                                        <p:strVal val="visible"/>
                                      </p:to>
                                    </p:set>
                                    <p:animEffect transition="in" filter="wipe(left)">
                                      <p:cBhvr>
                                        <p:cTn id="53" dur="3000"/>
                                        <p:tgtEl>
                                          <p:spTgt spid="65551"/>
                                        </p:tgtEl>
                                      </p:cBhvr>
                                    </p:animEffect>
                                  </p:childTnLst>
                                </p:cTn>
                              </p:par>
                              <p:par>
                                <p:cTn id="54" presetID="22" presetClass="entr" presetSubtype="8" fill="hold" nodeType="with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left)">
                                      <p:cBhvr>
                                        <p:cTn id="56" dur="2000"/>
                                        <p:tgtEl>
                                          <p:spTgt spid="655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4273550" y="1046163"/>
            <a:ext cx="3617913" cy="253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Transverse Doppler without relativity</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Lorentz transformation</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Transverse Doppler with relativity</a:t>
            </a: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Follow-up later:</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Application of Doppler to laser gyroscope</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Sagnac experiment</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The ether</a:t>
            </a:r>
          </a:p>
        </p:txBody>
      </p:sp>
      <p:sp>
        <p:nvSpPr>
          <p:cNvPr id="16387" name="Text Box 28"/>
          <p:cNvSpPr txBox="1">
            <a:spLocks noChangeArrowheads="1"/>
          </p:cNvSpPr>
          <p:nvPr/>
        </p:nvSpPr>
        <p:spPr bwMode="auto">
          <a:xfrm>
            <a:off x="4524375" y="4659313"/>
            <a:ext cx="57086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US" altLang="en-US" sz="1600">
                <a:latin typeface="Times New Roman" panose="02020603050405020304" pitchFamily="18" charset="0"/>
                <a:cs typeface="Times New Roman" panose="02020603050405020304" pitchFamily="18" charset="0"/>
              </a:rPr>
              <a:t>Ether – particle wave duality - What characterizes laser light?</a:t>
            </a:r>
          </a:p>
        </p:txBody>
      </p:sp>
      <p:sp>
        <p:nvSpPr>
          <p:cNvPr id="16388" name="Rectangle 29"/>
          <p:cNvSpPr>
            <a:spLocks noChangeArrowheads="1"/>
          </p:cNvSpPr>
          <p:nvPr/>
        </p:nvSpPr>
        <p:spPr bwMode="auto">
          <a:xfrm>
            <a:off x="4051300" y="787400"/>
            <a:ext cx="3975100" cy="32258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600">
              <a:latin typeface="Times New Roman" panose="02020603050405020304" pitchFamily="18" charset="0"/>
              <a:cs typeface="Times New Roman" panose="02020603050405020304" pitchFamily="18" charset="0"/>
            </a:endParaRPr>
          </a:p>
        </p:txBody>
      </p:sp>
      <p:sp>
        <p:nvSpPr>
          <p:cNvPr id="16389" name="Arc 30"/>
          <p:cNvSpPr>
            <a:spLocks/>
          </p:cNvSpPr>
          <p:nvPr/>
        </p:nvSpPr>
        <p:spPr bwMode="auto">
          <a:xfrm flipH="1" flipV="1">
            <a:off x="2960688" y="2273300"/>
            <a:ext cx="1304925" cy="2514600"/>
          </a:xfrm>
          <a:custGeom>
            <a:avLst/>
            <a:gdLst>
              <a:gd name="T0" fmla="*/ 2147483646 w 23125"/>
              <a:gd name="T1" fmla="*/ 0 h 43200"/>
              <a:gd name="T2" fmla="*/ 0 w 23125"/>
              <a:gd name="T3" fmla="*/ 2147483646 h 43200"/>
              <a:gd name="T4" fmla="*/ 2147483646 w 23125"/>
              <a:gd name="T5" fmla="*/ 2147483646 h 43200"/>
              <a:gd name="T6" fmla="*/ 0 60000 65536"/>
              <a:gd name="T7" fmla="*/ 0 60000 65536"/>
              <a:gd name="T8" fmla="*/ 0 60000 65536"/>
            </a:gdLst>
            <a:ahLst/>
            <a:cxnLst>
              <a:cxn ang="T6">
                <a:pos x="T0" y="T1"/>
              </a:cxn>
              <a:cxn ang="T7">
                <a:pos x="T2" y="T3"/>
              </a:cxn>
              <a:cxn ang="T8">
                <a:pos x="T4" y="T5"/>
              </a:cxn>
            </a:cxnLst>
            <a:rect l="0" t="0" r="r" b="b"/>
            <a:pathLst>
              <a:path w="23125" h="43200" fill="none" extrusionOk="0">
                <a:moveTo>
                  <a:pt x="1524" y="0"/>
                </a:moveTo>
                <a:cubicBezTo>
                  <a:pt x="13454" y="0"/>
                  <a:pt x="23125" y="9670"/>
                  <a:pt x="23125" y="21600"/>
                </a:cubicBezTo>
                <a:cubicBezTo>
                  <a:pt x="23125" y="33529"/>
                  <a:pt x="13454" y="43200"/>
                  <a:pt x="1525" y="43200"/>
                </a:cubicBezTo>
                <a:cubicBezTo>
                  <a:pt x="1016" y="43200"/>
                  <a:pt x="507" y="43182"/>
                  <a:pt x="-1" y="43146"/>
                </a:cubicBezTo>
              </a:path>
              <a:path w="23125" h="43200" stroke="0" extrusionOk="0">
                <a:moveTo>
                  <a:pt x="1524" y="0"/>
                </a:moveTo>
                <a:cubicBezTo>
                  <a:pt x="13454" y="0"/>
                  <a:pt x="23125" y="9670"/>
                  <a:pt x="23125" y="21600"/>
                </a:cubicBezTo>
                <a:cubicBezTo>
                  <a:pt x="23125" y="33529"/>
                  <a:pt x="13454" y="43200"/>
                  <a:pt x="1525" y="43200"/>
                </a:cubicBezTo>
                <a:cubicBezTo>
                  <a:pt x="1016" y="43200"/>
                  <a:pt x="507" y="43182"/>
                  <a:pt x="-1" y="43146"/>
                </a:cubicBezTo>
                <a:lnTo>
                  <a:pt x="1525" y="21600"/>
                </a:lnTo>
                <a:lnTo>
                  <a:pt x="1524" y="0"/>
                </a:lnTo>
                <a:close/>
              </a:path>
            </a:pathLst>
          </a:custGeom>
          <a:noFill/>
          <a:ln w="38100" cmpd="dbl">
            <a:solidFill>
              <a:schemeClr val="tx1"/>
            </a:solidFill>
            <a:round/>
            <a:headEn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5994985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8"/>
          <p:cNvSpPr txBox="1">
            <a:spLocks noChangeArrowheads="1"/>
          </p:cNvSpPr>
          <p:nvPr/>
        </p:nvSpPr>
        <p:spPr bwMode="auto">
          <a:xfrm>
            <a:off x="2580307" y="2462522"/>
            <a:ext cx="700598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US" altLang="en-US" sz="2000" b="1" dirty="0">
                <a:solidFill>
                  <a:srgbClr val="FF0000"/>
                </a:solidFill>
                <a:latin typeface="Times New Roman" panose="02020603050405020304" pitchFamily="18" charset="0"/>
                <a:cs typeface="Times New Roman" panose="02020603050405020304" pitchFamily="18" charset="0"/>
              </a:rPr>
              <a:t>Ether – particle wave duality - What characterizes laser light?</a:t>
            </a:r>
          </a:p>
        </p:txBody>
      </p:sp>
    </p:spTree>
    <p:extLst>
      <p:ext uri="{BB962C8B-B14F-4D97-AF65-F5344CB8AC3E}">
        <p14:creationId xmlns:p14="http://schemas.microsoft.com/office/powerpoint/2010/main" val="33828421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1717675" y="293688"/>
            <a:ext cx="87296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solidFill>
                  <a:srgbClr val="0000FF"/>
                </a:solidFill>
                <a:latin typeface="Times New Roman" panose="02020603050405020304" pitchFamily="18" charset="0"/>
                <a:cs typeface="Times New Roman" panose="02020603050405020304" pitchFamily="18" charset="0"/>
              </a:rPr>
              <a:t>First dilemma in early attempts to interpret light waves: what is moving?</a:t>
            </a:r>
          </a:p>
        </p:txBody>
      </p:sp>
      <p:sp>
        <p:nvSpPr>
          <p:cNvPr id="17411" name="Text Box 5"/>
          <p:cNvSpPr txBox="1">
            <a:spLocks noChangeArrowheads="1"/>
          </p:cNvSpPr>
          <p:nvPr/>
        </p:nvSpPr>
        <p:spPr bwMode="auto">
          <a:xfrm>
            <a:off x="512763" y="884238"/>
            <a:ext cx="11141075"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Sound waves require a medium; they need matter to exist. </a:t>
            </a:r>
          </a:p>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Hence was born the notion of the “ether", a (fictitious?) medium to support the propagation of light waves. </a:t>
            </a:r>
          </a:p>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Today the “ether" has simply given way to vacuum.</a:t>
            </a:r>
          </a:p>
        </p:txBody>
      </p:sp>
      <p:sp>
        <p:nvSpPr>
          <p:cNvPr id="17412" name="Text Box 6"/>
          <p:cNvSpPr txBox="1">
            <a:spLocks noChangeArrowheads="1"/>
          </p:cNvSpPr>
          <p:nvPr/>
        </p:nvSpPr>
        <p:spPr bwMode="auto">
          <a:xfrm>
            <a:off x="273050" y="2406650"/>
            <a:ext cx="11131550" cy="253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Quantum mechanics tells us that the amplitude of the positive-negative charge oscillation is restricted to discrete values. Consequently, the emitted oscillation takes also discrete values, to which is associated an energy: the photon energy </a:t>
            </a:r>
            <a:r>
              <a:rPr lang="en-US" altLang="en-US" sz="1600" i="1">
                <a:latin typeface="Times New Roman" panose="02020603050405020304" pitchFamily="18" charset="0"/>
                <a:cs typeface="Times New Roman" panose="02020603050405020304" pitchFamily="18" charset="0"/>
              </a:rPr>
              <a:t>h</a:t>
            </a:r>
            <a:r>
              <a:rPr lang="en-US" altLang="en-US" sz="1600">
                <a:latin typeface="Times New Roman" panose="02020603050405020304" pitchFamily="18" charset="0"/>
                <a:cs typeface="Times New Roman" panose="02020603050405020304" pitchFamily="18" charset="0"/>
              </a:rPr>
              <a:t>, where </a:t>
            </a:r>
            <a:r>
              <a:rPr lang="en-US" altLang="en-US" sz="1600" i="1">
                <a:latin typeface="Times New Roman" panose="02020603050405020304" pitchFamily="18" charset="0"/>
                <a:cs typeface="Times New Roman" panose="02020603050405020304" pitchFamily="18" charset="0"/>
              </a:rPr>
              <a:t> </a:t>
            </a:r>
            <a:r>
              <a:rPr lang="en-US" altLang="en-US" sz="1600">
                <a:latin typeface="Times New Roman" panose="02020603050405020304" pitchFamily="18" charset="0"/>
                <a:cs typeface="Times New Roman" panose="02020603050405020304" pitchFamily="18" charset="0"/>
              </a:rPr>
              <a:t>the frequency of the oscillation, and </a:t>
            </a:r>
            <a:r>
              <a:rPr lang="en-US" altLang="en-US" sz="1600" i="1">
                <a:latin typeface="Times New Roman" panose="02020603050405020304" pitchFamily="18" charset="0"/>
                <a:cs typeface="Times New Roman" panose="02020603050405020304" pitchFamily="18" charset="0"/>
              </a:rPr>
              <a:t>h </a:t>
            </a:r>
            <a:r>
              <a:rPr lang="en-US" altLang="en-US" sz="1600">
                <a:latin typeface="Times New Roman" panose="02020603050405020304" pitchFamily="18" charset="0"/>
                <a:cs typeface="Times New Roman" panose="02020603050405020304" pitchFamily="18" charset="0"/>
              </a:rPr>
              <a:t>is called the “Planck constant“.  </a:t>
            </a: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It is as if the duckling had discrete gears to activate his webbed feet.</a:t>
            </a: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What is more puzzling is that the “neutral" gear is missing. The minimum energy state of the quantum harmonic oscillator is not zero, but (1</a:t>
            </a:r>
            <a:r>
              <a:rPr lang="en-US" altLang="en-US" sz="1600" i="1">
                <a:latin typeface="Times New Roman" panose="02020603050405020304" pitchFamily="18" charset="0"/>
                <a:cs typeface="Times New Roman" panose="02020603050405020304" pitchFamily="18" charset="0"/>
              </a:rPr>
              <a:t>/</a:t>
            </a:r>
            <a:r>
              <a:rPr lang="en-US" altLang="en-US" sz="1600">
                <a:latin typeface="Times New Roman" panose="02020603050405020304" pitchFamily="18" charset="0"/>
                <a:cs typeface="Times New Roman" panose="02020603050405020304" pitchFamily="18" charset="0"/>
              </a:rPr>
              <a:t>2)</a:t>
            </a:r>
            <a:r>
              <a:rPr lang="en-US" altLang="en-US" sz="1600" i="1">
                <a:latin typeface="Times New Roman" panose="02020603050405020304" pitchFamily="18" charset="0"/>
                <a:cs typeface="Times New Roman" panose="02020603050405020304" pitchFamily="18" charset="0"/>
              </a:rPr>
              <a:t>h</a:t>
            </a:r>
            <a:r>
              <a:rPr lang="en-US" altLang="en-US" sz="1600">
                <a:latin typeface="Times New Roman" panose="02020603050405020304" pitchFamily="18" charset="0"/>
                <a:cs typeface="Times New Roman" panose="02020603050405020304" pitchFamily="18" charset="0"/>
              </a:rPr>
              <a:t>. This is often referred to as </a:t>
            </a:r>
            <a:r>
              <a:rPr lang="en-US" altLang="en-US" sz="1600" i="1">
                <a:latin typeface="Times New Roman" panose="02020603050405020304" pitchFamily="18" charset="0"/>
                <a:cs typeface="Times New Roman" panose="02020603050405020304" pitchFamily="18" charset="0"/>
              </a:rPr>
              <a:t>vacuum fluctuation </a:t>
            </a:r>
            <a:r>
              <a:rPr lang="en-US" altLang="en-US" sz="1600">
                <a:latin typeface="Times New Roman" panose="02020603050405020304" pitchFamily="18" charset="0"/>
                <a:cs typeface="Times New Roman" panose="02020603050405020304" pitchFamily="18" charset="0"/>
              </a:rPr>
              <a:t>or the zero point energy. </a:t>
            </a:r>
          </a:p>
          <a:p>
            <a:pPr eaLnBrk="1" hangingPunct="1">
              <a:spcBef>
                <a:spcPct val="0"/>
              </a:spcBef>
              <a:buFontTx/>
              <a:buNone/>
            </a:pPr>
            <a:endParaRPr lang="en-US" altLang="en-US" sz="16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1600">
                <a:latin typeface="Times New Roman" panose="02020603050405020304" pitchFamily="18" charset="0"/>
                <a:cs typeface="Times New Roman" panose="02020603050405020304" pitchFamily="18" charset="0"/>
              </a:rPr>
              <a:t>The absence of vacuum (the ether concept) has been replaced by an absence of zero energy. Since, according to Einstein, there is an equivalence of matter and energy, the two concepts are not so far apart.</a:t>
            </a:r>
          </a:p>
        </p:txBody>
      </p:sp>
    </p:spTree>
    <p:extLst>
      <p:ext uri="{BB962C8B-B14F-4D97-AF65-F5344CB8AC3E}">
        <p14:creationId xmlns:p14="http://schemas.microsoft.com/office/powerpoint/2010/main" val="184073967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tilde{\cal E}} = \frac{1}{2}{\cal E}e^{i(\omega t - {\bf k.r})}&#10;\end{displaymath}&#10;\end{document}&#10;"/>
  <p:tag name="FILENAME" val="txp_fig"/>
  <p:tag name="FORMAT" val="pngmono"/>
  <p:tag name="RES" val="1200"/>
  <p:tag name="BLEND" val="0"/>
  <p:tag name="TRANSPARENT" val="0"/>
  <p:tag name="TBUG" val="0"/>
  <p:tag name="ALLOWFS" val="0"/>
  <p:tag name="ORIGWIDTH" val="156"/>
  <p:tag name="PICTUREFILESIZE" val="9339"/>
</p:tagLst>
</file>

<file path=ppt/tags/tag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frac{\partial^2 E}{\partial x^2} + \frac{\partial^2 E}{\partial y^2} &#10;+ \frac{\partial^2 E}{\partial z^2}  &#10;- \frac{n^2}{c^2} \frac{\partial^2 E}{\partial t^2} = 0&#10;\end{displaymath}&#1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20"/>
  <p:tag name="PICTUREFILESIZE" val="26298"/>
</p:tagLst>
</file>

<file path=ppt/tags/tag3.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k_x^2 + k_y^2 + k_z^2 - \frac{n^2 \omega^2}{c^2} = 0&#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42"/>
  <p:tag name="PICTUREFILESIZE" val="15136"/>
</p:tagLst>
</file>

<file path=ppt/tags/tag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nabla^2E &#10;- \frac{n^2}{c^2} \frac{\partial^2 E}{\partial t^2} = 0&#10;\end{displaymath}&#1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81"/>
  <p:tag name="PICTUREFILESIZE" val="13499"/>
</p:tagLst>
</file>

<file path=ppt/tags/tag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cal E} e^{i\vec{k}.\vec{r}} =&#10;{\cal E} e^{i\vec{k}.\left (\vec{r} + &#10;\lambda \frac{\vec{k}}{|k|} \right )} &#10;\end{displaymath}&#10;\begin{displaymath}&#10;\lambda \frac{\vec{k}.\vec{k}}{|k|} = 2 \pi&#10;\end{displaymath}&#1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97"/>
  <p:tag name="PICTUREFILESIZE" val="23132"/>
</p:tagLst>
</file>

<file path=ppt/tags/tag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nabla^2E &#10;- \frac{n^2}{c^2} \frac{\partial^2 E}{\partial t^2} = 0&#10;\end{displaymath}&#1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81"/>
  <p:tag name="PICTUREFILESIZE" val="13499"/>
</p:tagLst>
</file>

<file path=ppt/tags/tag7.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frac{1}{r} \frac{\partial^2}{\partial r^2}\left (rE \right ) &#10;- \frac{n^2}{c^2} \frac{\partial^2 E}{\partial t^2} = 0&#10;\end{displaymath}&#1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36"/>
  <p:tag name="PICTUREFILESIZE" val="17948"/>
</p:tagLst>
</file>

<file path=ppt/tags/tag8.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E = (\frac{{\cal E}}{r})e^{i(\omega t - k.r)}&#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67"/>
  <p:tag name="PICTUREFILESIZE" val="10305"/>
</p:tagLst>
</file>

<file path=ppt/tags/tag9.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frac{\partial^2}{\partial r^2}\left (rE \right ) &#10;- \frac{n^2}{c^2} \frac{\partial^2 \left (rE \right ) }{\partial t^2} = 0&#10;\end{displaymath}&#1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54"/>
  <p:tag name="PICTUREFILESIZE" val="20149"/>
</p:tagLst>
</file>

<file path=ppt/tags/tag10.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int_0^R |E|^2 dA = \frac{{\cal E}^2}{R^2} 4 \pi R^2 = 4 \pi {\cal E}^2&#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91"/>
  <p:tag name="PICTUREFILESIZE" val="18369"/>
</p:tagLst>
</file>

<file path=ppt/tags/tag1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lambda}$&#10;\end{document}&#10;"/>
  <p:tag name="FILENAME" val="TP_tmp"/>
  <p:tag name="FORMAT" val="pngmono"/>
  <p:tag name="RES" val="600"/>
  <p:tag name="BLEND" val="0"/>
  <p:tag name="TRANSPARENT" val="0"/>
  <p:tag name="TBUG" val="0"/>
  <p:tag name="ALLOWFS" val="0"/>
  <p:tag name="ORIGWIDTH" val="6"/>
  <p:tag name="PICTUREFILESIZE" val="292"/>
</p:tagLst>
</file>

<file path=ppt/tags/tag1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equation}&#10;|z| = a^{2} + b^{2}&#10;\end{equation}&#10;\end{document}&#10;"/>
  <p:tag name="EXTERNALNAME" val="txp_fig"/>
  <p:tag name="BLEND" val="False"/>
  <p:tag name="TRANSPARENT" val="True"/>
  <p:tag name="KEEPFILES" val="False"/>
  <p:tag name="DEBUGPAUSE" val="False"/>
  <p:tag name="RESOLUTION" val="1200"/>
  <p:tag name="TIMEOUT" val="(none)"/>
  <p:tag name="BOXWIDTH" val="348"/>
  <p:tag name="BOXHEIGHT" val="200"/>
  <p:tag name="BOXFONT" val="8"/>
  <p:tag name="BOXWRAP" val="False"/>
  <p:tag name="WORKAROUNDTRANSPARENCYBUG" val="False"/>
  <p:tag name="ALLOWFONTSUBSTITUTION" val="False"/>
  <p:tag name="BITMAPFORMAT" val="pngmono"/>
  <p:tag name="ORIGWIDTH" val="292"/>
  <p:tag name="PICTUREFILESIZE" val="7591"/>
</p:tagLst>
</file>

<file path=ppt/tags/tag13.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theta = \arctan \frac{b}{a}&#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21"/>
  <p:tag name="PICTUREFILESIZE" val="6353"/>
</p:tagLst>
</file>

<file path=ppt/tags/tag1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e ^{i \theta} = \cos (\theta) + i \sin (\theta)&#10;\end{displaymath}&#10;\end{document}&#10;"/>
  <p:tag name="EXTERNALNAME" val="txp_fig"/>
  <p:tag name="BLEND" val="Faux"/>
  <p:tag name="TRANSPARENT" val="Vrai"/>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13"/>
  <p:tag name="PICTUREFILESIZE" val="11282"/>
</p:tagLst>
</file>

<file path=ppt/tags/tag1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cal E}e^{i (\omega t - kz + \varphi)}&#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21"/>
  <p:tag name="PICTUREFILESIZE" val="7275"/>
</p:tagLst>
</file>

<file path=ppt/tags/tag1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cal 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8"/>
  <p:tag name="PICTUREFILESIZE" val="3114"/>
</p:tagLst>
</file>

<file path=ppt/tags/tag17.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cal E}_1e^{i (\omega t - kz + \varphi_1)} + {\cal E}_2e^{i (\omega t - kz + \varphi_2)} &#10;\end{displaymath}&#10;\end{document}&#10;"/>
  <p:tag name="FILENAME" val="txp_fig"/>
  <p:tag name="FORMAT" val="bmpmono"/>
  <p:tag name="RES" val="1200"/>
  <p:tag name="BLEND" val="0"/>
  <p:tag name="TRANSPARENT" val="0"/>
  <p:tag name="TBUG" val="0"/>
  <p:tag name="ALLOWFS" val="0"/>
  <p:tag name="ORIGWIDTH" val="308"/>
  <p:tag name="PICTUREFILESIZE" val="278914"/>
</p:tagLst>
</file>

<file path=ppt/tags/tag18.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cal E}_1e^{i (\omega t - kz + \varphi_1)} + {\cal E}_2e^{i (\omega t - kz + \varphi_2)} &#10;\end{displaymath}&#10;\end{document}&#10;"/>
  <p:tag name="FILENAME" val="txp_fig"/>
  <p:tag name="FORMAT" val="bmpmono"/>
  <p:tag name="RES" val="1200"/>
  <p:tag name="BLEND" val="0"/>
  <p:tag name="TRANSPARENT" val="0"/>
  <p:tag name="TBUG" val="0"/>
  <p:tag name="ALLOWFS" val="0"/>
  <p:tag name="ORIGWIDTH" val="308"/>
  <p:tag name="PICTUREFILESIZE" val="278914"/>
</p:tagLst>
</file>

<file path=ppt/tags/tag19.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e^{i (\omega t - kz)} \left [ {\cal E}_1e^{i \varphi_1)} +&#10; {\cal E}_2e^{i \varphi_2)} \right ]&#10;\end{displaymath}&#10;\end{document}&#10;"/>
  <p:tag name="FILENAME" val="txp_fig"/>
  <p:tag name="FORMAT" val="bmpmono"/>
  <p:tag name="RES" val="1200"/>
  <p:tag name="BLEND" val="0"/>
  <p:tag name="TRANSPARENT" val="0"/>
  <p:tag name="TBUG" val="0"/>
  <p:tag name="ALLOWFS" val="0"/>
  <p:tag name="ORIGWIDTH" val="261"/>
  <p:tag name="PICTUREFILESIZE" val="290014"/>
</p:tagLst>
</file>

<file path=ppt/tags/tag20.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tilde{\cal E}} = {\cal E}_1e^{i(\omega t - {\bf k.r} + \varphi_1)} +&#10;{\cal E}_2e^{i(\omega t - {\bf k.r} + \varphi_2)}&#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62"/>
  <p:tag name="PICTUREFILESIZE" val="17899"/>
</p:tagLst>
</file>

<file path=ppt/tags/tag21.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begin{displaymath}&#10;{\tilde{\cal E}} = e^{i(\omega t - {\bf k.r})}&#10;\left ( {\cal E}_1 e^{i\varphi_1} + {\cal E}_2 e^{i\varphi_2} \right )&#10;\end{displaymath}&#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98"/>
  <p:tag name="PICTUREFILESIZE" val="16833"/>
</p:tagLst>
</file>

<file path=ppt/tags/tag2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cal E}}$&#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4"/>
  <p:tag name="PICTUREFILESIZE" val="1253"/>
</p:tagLst>
</file>

<file path=ppt/tags/tag23.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al E}_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1"/>
  <p:tag name="PICTUREFILESIZE" val="1265"/>
</p:tagLst>
</file>

<file path=ppt/tags/tag2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varphi_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2"/>
  <p:tag name="PICTUREFILESIZE" val="1274"/>
</p:tagLst>
</file>

<file path=ppt/tags/tag2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al E}_2$&#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1"/>
  <p:tag name="PICTUREFILESIZE" val="1708"/>
</p:tagLst>
</file>

<file path=ppt/tags/tag2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varphi_2$&#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3"/>
  <p:tag name="PICTUREFILESIZE" val="1754"/>
</p:tagLst>
</file>

<file path=ppt/tags/tag27.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 {\cal E}_{total} =  \left [ \sum_i {\cal E}_ie^{i \varphi_i)}  \right ]&#10;\end{displaymath}&#10;\end{document}&#10;"/>
  <p:tag name="FILENAME" val="txp_fig"/>
  <p:tag name="FORMAT" val="bmpmono"/>
  <p:tag name="RES" val="1200"/>
  <p:tag name="BLEND" val="0"/>
  <p:tag name="TRANSPARENT" val="0"/>
  <p:tag name="TBUG" val="0"/>
  <p:tag name="ALLOWFS" val="0"/>
  <p:tag name="ORIGWIDTH" val="183"/>
  <p:tag name="PICTUREFILESIZE" val="396734"/>
</p:tagLst>
</file>

<file path=ppt/tags/tag28.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 I_{total} =  \frac{n}{2 \eta}\left | \sum_i {\cal E}_ie^{i \varphi_i)}  \right |^2&#10;\end{displaymath}&#10;\end{document}&#10;"/>
  <p:tag name="FILENAME" val="txp_fig"/>
  <p:tag name="FORMAT" val="bmpmono"/>
  <p:tag name="RES" val="1200"/>
  <p:tag name="BLEND" val="0"/>
  <p:tag name="TRANSPARENT" val="0"/>
  <p:tag name="TBUG" val="0"/>
  <p:tag name="ALLOWFS" val="0"/>
  <p:tag name="ORIGWIDTH" val="214"/>
  <p:tag name="PICTUREFILESIZE" val="507646"/>
</p:tagLst>
</file>

<file path=ppt/tags/tag29.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 I_{total} = N^2 I_0&#10;\end{displaymath}&#10;\end{document}&#10;"/>
  <p:tag name="FILENAME" val="txp_fig"/>
  <p:tag name="FORMAT" val="bmpmono"/>
  <p:tag name="RES" val="1200"/>
  <p:tag name="BLEND" val="0"/>
  <p:tag name="TRANSPARENT" val="0"/>
  <p:tag name="TBUG" val="0"/>
  <p:tag name="ALLOWFS" val="0"/>
  <p:tag name="ORIGWIDTH" val="125"/>
  <p:tag name="PICTUREFILESIZE" val="114374"/>
</p:tagLst>
</file>

<file path=ppt/tags/tag30.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 I_{total} = N I_0&#10;\end{displaymath}&#10;\end{document}&#10;"/>
  <p:tag name="FILENAME" val="txp_fig"/>
  <p:tag name="FORMAT" val="bmpmono"/>
  <p:tag name="RES" val="1200"/>
  <p:tag name="BLEND" val="0"/>
  <p:tag name="TRANSPARENT" val="0"/>
  <p:tag name="TBUG" val="0"/>
  <p:tag name="ALLOWFS" val="0"/>
  <p:tag name="ORIGWIDTH" val="114"/>
  <p:tag name="PICTUREFILESIZE" val="79982"/>
</p:tagLst>
</file>

<file path=ppt/tags/tag31.xml><?xml version="1.0" encoding="utf-8"?>
<p:tagLst xmlns:a="http://schemas.openxmlformats.org/drawingml/2006/main" xmlns:r="http://schemas.openxmlformats.org/officeDocument/2006/relationships" xmlns:p="http://schemas.openxmlformats.org/presentationml/2006/main">
  <p:tag name="TEXPOINT" val="latex"/>
  <p:tag name="SOURCE" val="\documentclass{slides}\pagestyle{empty}&#10;\begin{document}&#10;\begin{displaymath}&#10; {\cal E}_{total} = \sqrt{N} {\cal E}_i&#10;\end{displaymath}&#10;\end{document}&#10;"/>
  <p:tag name="FILENAME" val="txp_fig"/>
  <p:tag name="FORMAT" val="bmpmono"/>
  <p:tag name="RES" val="1200"/>
  <p:tag name="BLEND" val="0"/>
  <p:tag name="TRANSPARENT" val="0"/>
  <p:tag name="TBUG" val="0"/>
  <p:tag name="ALLOWFS" val="0"/>
  <p:tag name="ORIGWIDTH" val="131"/>
  <p:tag name="PICTUREFILESIZE" val="115154"/>
</p:tagLst>
</file>

<file path=ppt/tags/tag3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1"/>
  <p:tag name="PICTUREFILESIZE" val="767"/>
</p:tagLst>
</file>

<file path=ppt/tags/tag33.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0"/>
  <p:tag name="PICTUREFILESIZE" val="739"/>
</p:tagLst>
</file>

<file path=ppt/tags/tag3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al E} = 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55"/>
  <p:tag name="PICTUREFILESIZE" val="1588"/>
</p:tagLst>
</file>

<file path=ppt/tags/tag3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 \tilde{r}|^2 = 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09"/>
  <p:tag name="PICTUREFILESIZE" val="3538"/>
</p:tagLst>
</file>

<file path=ppt/tags/tag3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 = t e^{i\varphi_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79"/>
  <p:tag name="PICTUREFILESIZE" val="3920"/>
</p:tagLst>
</file>

<file path=ppt/tags/tag37.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os (\varphi_r - \varphi_t) = 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64"/>
  <p:tag name="PICTUREFILESIZE" val="7808"/>
</p:tagLst>
</file>

<file path=ppt/tags/tag38.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tilde{t} + \tilde{r}\tilde{t}^* = 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25"/>
  <p:tag name="PICTUREFILESIZE" val="5447"/>
</p:tagLst>
</file>

<file path=ppt/tags/tag39.xml><?xml version="1.0" encoding="utf-8"?>
<p:tagLst xmlns:a="http://schemas.openxmlformats.org/drawingml/2006/main" xmlns:r="http://schemas.openxmlformats.org/officeDocument/2006/relationships" xmlns:p="http://schemas.openxmlformats.org/presentationml/2006/main">
  <p:tag name="OUTPUTDPI" val="1200"/>
  <p:tag name="ORIGINALHEIGHT" val="263.2171"/>
  <p:tag name="ORIGINALWIDTH" val="5797.525"/>
  <p:tag name="OUTPUTTYPE" val="PNG"/>
  <p:tag name="IGUANATEXVERSION" val="160"/>
  <p:tag name="LATEXADDIN" val="\documentclass{slides}\pagestyle{empty}&#10;\begin{document}&#10;This implies that $\tilde{r}^2 + \tilde{t}^2 =&#10;r^2 - t^2 $&#10;= 0 if $r = t$.&#10;\end{document}&#10;"/>
  <p:tag name="IGUANATEXSIZE" val="20"/>
  <p:tag name="IGUANATEXCURSOR" val="147"/>
  <p:tag name="TRANSPARENCY" val="True"/>
  <p:tag name="FILENAME" val=""/>
  <p:tag name="LATEXENGINEID" val="0"/>
  <p:tag name="TEMPFOLDER" val="c:\temp\"/>
  <p:tag name="LATEXFORMHEIGHT" val="320"/>
  <p:tag name="LATEXFORMWIDTH" val="385"/>
  <p:tag name="LATEXFORMWRAP" val="True"/>
  <p:tag name="BITMAPVECTOR" val="0"/>
</p:tagLst>
</file>

<file path=ppt/tags/tag40.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 = r e^{i\varphi_r}$$&#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85"/>
  <p:tag name="PICTUREFILESIZE" val="4054"/>
</p:tagLst>
</file>

<file path=ppt/tags/tag41.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2 + |\tilde{t}|^2 = 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31"/>
  <p:tag name="PICTUREFILESIZE" val="4641"/>
</p:tagLst>
</file>

<file path=ppt/tags/tag4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 \tilde{r}|^2 = 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09"/>
  <p:tag name="PICTUREFILESIZE" val="3538"/>
</p:tagLst>
</file>

<file path=ppt/tags/tag4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ilde{t}’+ \tilde{r}|^2 + |\tilde{t}+ \tilde{r}’|^2 = 2$&#10;&#10;\end{document}&#10;"/>
  <p:tag name="FILENAME" val="TP_tmp"/>
  <p:tag name="FORMAT" val="bmpmono"/>
  <p:tag name="RES" val="1200"/>
  <p:tag name="BLEND" val="0"/>
  <p:tag name="TRANSPARENT" val="0"/>
  <p:tag name="TBUG" val="0"/>
  <p:tag name="ALLOWFS" val="0"/>
  <p:tag name="ORIGWIDTH" val="91"/>
  <p:tag name="PICTUREFILESIZE" val="38462"/>
</p:tagLst>
</file>

<file path=ppt/tags/tag4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tilde{t} + \tilde{r}\tilde{t}^* = 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25"/>
  <p:tag name="PICTUREFILESIZE" val="5447"/>
</p:tagLst>
</file>

<file path=ppt/tags/tag4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tilde{t} + \tilde{r}\tilde{t}^* = 0$$&#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25"/>
  <p:tag name="PICTUREFILESIZE" val="5447"/>
</p:tagLst>
</file>

<file path=ppt/tags/tag4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0"/>
  <p:tag name="PICTUREFILESIZE" val="739"/>
</p:tagLst>
</file>

<file path=ppt/tags/tag47.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al E} = 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55"/>
  <p:tag name="PICTUREFILESIZE" val="1588"/>
</p:tagLst>
</file>

<file path=ppt/tags/tag4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ilde{r}$&#10;\end{document}&#10;"/>
  <p:tag name="FILENAME" val="TP_tmp"/>
  <p:tag name="FORMAT" val="bmpmono"/>
  <p:tag name="RES" val="1200"/>
  <p:tag name="BLEND" val="0"/>
  <p:tag name="TRANSPARENT" val="0"/>
  <p:tag name="TBUG" val="0"/>
  <p:tag name="ALLOWFS" val="0"/>
  <p:tag name="ORIGWIDTH" val="75"/>
  <p:tag name="PICTUREFILESIZE" val="1934"/>
</p:tagLst>
</file>

<file path=ppt/tags/tag4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ilde{r}$&#10;\end{document}&#10;"/>
  <p:tag name="FILENAME" val="TP_tmp"/>
  <p:tag name="FORMAT" val="bmpmono"/>
  <p:tag name="RES" val="1200"/>
  <p:tag name="BLEND" val="0"/>
  <p:tag name="TRANSPARENT" val="0"/>
  <p:tag name="TBUG" val="0"/>
  <p:tag name="ALLOWFS" val="0"/>
  <p:tag name="ORIGWIDTH" val="75"/>
  <p:tag name="PICTUREFILESIZE" val="1934"/>
</p:tagLst>
</file>

<file path=ppt/tags/tag50.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al E} = 1$&#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55"/>
  <p:tag name="PICTUREFILESIZE" val="1588"/>
</p:tagLst>
</file>

<file path=ppt/tags/tag51.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0"/>
  <p:tag name="PICTUREFILESIZE" val="739"/>
</p:tagLst>
</file>

<file path=ppt/tags/tag5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Implication of $\tilde{r}^2 + \tilde{t}^2 =&#10;r^2 - t^2 $&#10;= 0 if $r = 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443"/>
  <p:tag name="PICTUREFILESIZE" val="15297"/>
</p:tagLst>
</file>

<file path=ppt/tags/tag53.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1"/>
  <p:tag name="PICTUREFILESIZE" val="749"/>
</p:tagLst>
</file>

<file path=ppt/tags/tag5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1"/>
  <p:tag name="PICTUREFILESIZE" val="749"/>
</p:tagLst>
</file>

<file path=ppt/tags/tag5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2$&#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8"/>
  <p:tag name="PICTUREFILESIZE" val="1454"/>
</p:tagLst>
</file>

<file path=ppt/tags/tag5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1"/>
  <p:tag name="PICTUREFILESIZE" val="759"/>
</p:tagLst>
</file>

<file path=ppt/tags/tag57.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1"/>
  <p:tag name="PICTUREFILESIZE" val="759"/>
</p:tagLst>
</file>

<file path=ppt/tags/tag58.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 \tilde{r}^2$&#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8"/>
  <p:tag name="PICTUREFILESIZE" val="1842"/>
</p:tagLst>
</file>

<file path=ppt/tags/tag59.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 \tilde{r}\tilde{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9"/>
  <p:tag name="PICTUREFILESIZE" val="1710"/>
</p:tagLst>
</file>

<file path=ppt/tags/tag60.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2 + \tilde{t}^2$&#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67"/>
  <p:tag name="PICTUREFILESIZE" val="3329"/>
</p:tagLst>
</file>

<file path=ppt/tags/tag61.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r}\tilde{t} + \tilde{t}\tilde{r}$&#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65"/>
  <p:tag name="PICTUREFILESIZE" val="3247"/>
</p:tagLst>
</file>

<file path=ppt/tags/tag62.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tilde{t}\tilde{r}$&#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19"/>
  <p:tag name="PICTUREFILESIZE" val="1413"/>
</p:tagLst>
</file>

<file path=ppt/tags/tag63.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Delta = S_2P - S_1P = m \lambda = a \sin \theta \approx a \theta$&#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55"/>
  <p:tag name="PICTUREFILESIZE" val="14693"/>
</p:tagLst>
</file>

<file path=ppt/tags/tag64.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Constructive interference at $\theta = \frac{\lambda}{a}$ &#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343"/>
  <p:tag name="PICTUREFILESIZE" val="15543"/>
</p:tagLst>
</file>

<file path=ppt/tags/tag65.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 E =   {\cal E}_0 \left ( 1 + e^{ik\Delta} \right )e^{i \omega t}$$&#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214"/>
  <p:tag name="PICTUREFILESIZE" val="11455"/>
</p:tagLst>
</file>

<file path=ppt/tags/tag66.xml><?xml version="1.0" encoding="utf-8"?>
<p:tagLst xmlns:a="http://schemas.openxmlformats.org/drawingml/2006/main" xmlns:r="http://schemas.openxmlformats.org/officeDocument/2006/relationships" xmlns:p="http://schemas.openxmlformats.org/presentationml/2006/main">
  <p:tag name="SOURCE" val="\documentclass{slides}\pagestyle{empty}&#10;\begin{document}&#10;$|E|^2 = ?$&#10;\end{document}&#10;"/>
  <p:tag name="EXTERNALNAME" val="txp_fig"/>
  <p:tag name="BLEND" val="Faux"/>
  <p:tag name="TRANSPARENT" val="Faux"/>
  <p:tag name="KEEPFILES" val="Faux"/>
  <p:tag name="DEBUGPAUSE" val="Faux"/>
  <p:tag name="RESOLUTION" val="1200"/>
  <p:tag name="TIMEOUT" val="(none)"/>
  <p:tag name="BOXWIDTH" val="348"/>
  <p:tag name="BOXHEIGHT" val="200"/>
  <p:tag name="BOXFONT" val="8"/>
  <p:tag name="BOXWRAP" val="Faux"/>
  <p:tag name="WORKAROUNDTRANSPARENCYBUG" val="Faux"/>
  <p:tag name="ALLOWFONTSUBSTITUTION" val="Faux"/>
  <p:tag name="BITMAPFORMAT" val="pngmono"/>
  <p:tag name="ORIGWIDTH" val="73"/>
  <p:tag name="PICTUREFILESIZE" val="2774"/>
</p:tagLst>
</file>

<file path=ppt/tags/tag6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 {\cal E}\cos( \omega t - kz) = \frac{1}{2} {\cal E}e^{i(\omega t - kz)} + c.c.$&#10;\end{document}&#10;"/>
  <p:tag name="FILENAME" val="TP_tmp"/>
  <p:tag name="FORMAT" val="pngmono"/>
  <p:tag name="RES" val="600"/>
  <p:tag name="BLEND" val="0"/>
  <p:tag name="TRANSPARENT" val="0"/>
  <p:tag name="TBUG" val="0"/>
  <p:tag name="ALLOWFS" val="0"/>
  <p:tag name="ORIGWIDTH" val="172"/>
  <p:tag name="PICTUREFILESIZE" val="3115"/>
</p:tagLst>
</file>

<file path=ppt/tags/tag6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lambda}$&#10;\end{document}&#10;"/>
  <p:tag name="FILENAME" val="TP_tmp"/>
  <p:tag name="FORMAT" val="pngmono"/>
  <p:tag name="RES" val="600"/>
  <p:tag name="BLEND" val="0"/>
  <p:tag name="TRANSPARENT" val="0"/>
  <p:tag name="TBUG" val="0"/>
  <p:tag name="ALLOWFS" val="0"/>
  <p:tag name="ORIGWIDTH" val="6"/>
  <p:tag name="PICTUREFILESIZE" val="292"/>
</p:tagLst>
</file>

<file path=ppt/tags/tag6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 = z_0 + vt$&#10;\end{document}&#10;"/>
  <p:tag name="FILENAME" val="TP_tmp"/>
  <p:tag name="FORMAT" val="pngmono"/>
  <p:tag name="RES" val="600"/>
  <p:tag name="BLEND" val="0"/>
  <p:tag name="TRANSPARENT" val="0"/>
  <p:tag name="TBUG" val="0"/>
  <p:tag name="ALLOWFS" val="0"/>
  <p:tag name="ORIGWIDTH" val="48"/>
  <p:tag name="PICTUREFILESIZE" val="737"/>
</p:tagLst>
</file>

<file path=ppt/tags/tag7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frac{1}{2} {\cal E}e^{i(\omega t - kz_0 - k v t)} &#10;= \frac{1}{2} {\cal E}e^{i[(\omega - kv)t - kz_0]}$&#10;\end{document}&#10;"/>
  <p:tag name="FILENAME" val="TP_tmp"/>
  <p:tag name="FORMAT" val="pngmono"/>
  <p:tag name="RES" val="600"/>
  <p:tag name="BLEND" val="0"/>
  <p:tag name="TRANSPARENT" val="0"/>
  <p:tag name="TBUG" val="0"/>
  <p:tag name="ALLOWFS" val="0"/>
  <p:tag name="ORIGWIDTH" val="177"/>
  <p:tag name="PICTUREFILESIZE" val="2661"/>
</p:tagLst>
</file>

<file path=ppt/tags/tag7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 \rightarrow \omega (1 - \frac{v}{c})$ &#10;\end{document}&#10;"/>
  <p:tag name="FILENAME" val="TP_tmp"/>
  <p:tag name="FORMAT" val="pngmono"/>
  <p:tag name="RES" val="600"/>
  <p:tag name="BLEND" val="0"/>
  <p:tag name="TRANSPARENT" val="0"/>
  <p:tag name="TBUG" val="0"/>
  <p:tag name="ALLOWFS" val="0"/>
  <p:tag name="ORIGWIDTH" val="60"/>
  <p:tag name="PICTUREFILESIZE" val="946"/>
</p:tagLst>
</file>

<file path=ppt/tags/tag7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 {\cal E}\cos( \omega t - kz) = \frac{1}{2} {\cal E}e^{i(\omega t - kz)} + c.c.$&#10;\end{document}&#10;"/>
  <p:tag name="FILENAME" val="TP_tmp"/>
  <p:tag name="FORMAT" val="pngmono"/>
  <p:tag name="RES" val="600"/>
  <p:tag name="BLEND" val="0"/>
  <p:tag name="TRANSPARENT" val="0"/>
  <p:tag name="TBUG" val="0"/>
  <p:tag name="ALLOWFS" val="0"/>
  <p:tag name="ORIGWIDTH" val="172"/>
  <p:tag name="PICTUREFILESIZE" val="3115"/>
</p:tagLst>
</file>

<file path=ppt/tags/tag7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 = z_0 + vt$&#10;\end{document}&#10;"/>
  <p:tag name="FILENAME" val="TP_tmp"/>
  <p:tag name="FORMAT" val="pngmono"/>
  <p:tag name="RES" val="600"/>
  <p:tag name="BLEND" val="0"/>
  <p:tag name="TRANSPARENT" val="0"/>
  <p:tag name="TBUG" val="0"/>
  <p:tag name="ALLOWFS" val="0"/>
  <p:tag name="ORIGWIDTH" val="48"/>
  <p:tag name="PICTUREFILESIZE" val="737"/>
</p:tagLst>
</file>

<file path=ppt/tags/tag7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frac{1}{2} {\cal E}e^{i(\omega t - kz_0 - k v t)} &#10;= \frac{1}{2} {\cal E}e^{i[(\omega - kv)t - kz_0]}$&#10;\end{document}&#10;"/>
  <p:tag name="FILENAME" val="TP_tmp"/>
  <p:tag name="FORMAT" val="pngmono"/>
  <p:tag name="RES" val="600"/>
  <p:tag name="BLEND" val="0"/>
  <p:tag name="TRANSPARENT" val="0"/>
  <p:tag name="TBUG" val="0"/>
  <p:tag name="ALLOWFS" val="0"/>
  <p:tag name="ORIGWIDTH" val="177"/>
  <p:tag name="PICTUREFILESIZE" val="2661"/>
</p:tagLst>
</file>

<file path=ppt/tags/tag7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 \rightarrow \omega (1 - \frac{v}{c})$ &#10;\end{document}&#10;"/>
  <p:tag name="FILENAME" val="TP_tmp"/>
  <p:tag name="FORMAT" val="pngmono"/>
  <p:tag name="RES" val="600"/>
  <p:tag name="BLEND" val="0"/>
  <p:tag name="TRANSPARENT" val="0"/>
  <p:tag name="TBUG" val="0"/>
  <p:tag name="ALLOWFS" val="0"/>
  <p:tag name="ORIGWIDTH" val="60"/>
  <p:tag name="PICTUREFILESIZE" val="946"/>
</p:tagLst>
</file>

<file path=ppt/tags/tag76.xml><?xml version="1.0" encoding="utf-8"?>
<p:tagLst xmlns:a="http://schemas.openxmlformats.org/drawingml/2006/main" xmlns:r="http://schemas.openxmlformats.org/officeDocument/2006/relationships" xmlns:p="http://schemas.openxmlformats.org/presentationml/2006/main">
  <p:tag name="OUTPUTDPI" val="1200"/>
  <p:tag name="ORIGINALHEIGHT" val="137.2328"/>
  <p:tag name="ORIGINALWIDTH" val="785.9017"/>
  <p:tag name="OUTPUTTYPE" val="PNG"/>
  <p:tag name="IGUANATEXVERSION" val="160"/>
  <p:tag name="LATEXADDIN" val="\documentclass{article}\pagestyle{empty}&#10;\begin{document}&#10;$\nu_{ds} =  (1 - \frac{v}{c})  \nu$ &#10;\end{document}&#10;"/>
  <p:tag name="IGUANATEXSIZE" val="20"/>
  <p:tag name="IGUANATEXCURSOR" val="69"/>
  <p:tag name="TRANSPARENCY" val="False"/>
  <p:tag name="FILENAME" val=""/>
  <p:tag name="LATEXENGINEID" val="0"/>
  <p:tag name="TEMPFOLDER" val="c:\temp\"/>
  <p:tag name="LATEXFORMHEIGHT" val="320"/>
  <p:tag name="LATEXFORMWIDTH" val="385"/>
  <p:tag name="LATEXFORMWRAP" val="True"/>
  <p:tag name="BITMAPVECTOR" val="0"/>
</p:tagLst>
</file>

<file path=ppt/tags/tag77.xml><?xml version="1.0" encoding="utf-8"?>
<p:tagLst xmlns:a="http://schemas.openxmlformats.org/drawingml/2006/main" xmlns:r="http://schemas.openxmlformats.org/officeDocument/2006/relationships" xmlns:p="http://schemas.openxmlformats.org/presentationml/2006/main">
  <p:tag name="OUTPUTDPI" val="1200"/>
  <p:tag name="ORIGINALHEIGHT" val="137.2328"/>
  <p:tag name="ORIGINALWIDTH" val="847.3941"/>
  <p:tag name="OUTPUTTYPE" val="PNG"/>
  <p:tag name="IGUANATEXVERSION" val="160"/>
  <p:tag name="LATEXADDIN" val="\documentclass{article}\pagestyle{empty}&#10;\begin{document}&#10;$\lambda\nu_{ds} =  (1 - \frac{v}{c})  c$ &#10;\end{document}&#10;"/>
  <p:tag name="IGUANATEXSIZE" val="20"/>
  <p:tag name="IGUANATEXCURSOR" val="98"/>
  <p:tag name="TRANSPARENCY" val="False"/>
  <p:tag name="FILENAME" val=""/>
  <p:tag name="LATEXENGINEID" val="0"/>
  <p:tag name="TEMPFOLDER" val="c:\temp\"/>
  <p:tag name="LATEXFORMHEIGHT" val="320"/>
  <p:tag name="LATEXFORMWIDTH" val="385"/>
  <p:tag name="LATEXFORMWRAP" val="True"/>
  <p:tag name="BITMAPVECTOR" val="0"/>
</p:tagLst>
</file>

<file path=ppt/tags/tag78.xml><?xml version="1.0" encoding="utf-8"?>
<p:tagLst xmlns:a="http://schemas.openxmlformats.org/drawingml/2006/main" xmlns:r="http://schemas.openxmlformats.org/officeDocument/2006/relationships" xmlns:p="http://schemas.openxmlformats.org/presentationml/2006/main">
  <p:tag name="OUTPUTDPI" val="1200"/>
  <p:tag name="ORIGINALHEIGHT" val="154.4807"/>
  <p:tag name="ORIGINALWIDTH" val="921.6348"/>
  <p:tag name="OUTPUTTYPE" val="PNG"/>
  <p:tag name="IGUANATEXVERSION" val="160"/>
  <p:tag name="LATEXADDIN" val="\documentclass{article}\pagestyle{empty}&#10;\begin{document}&#10;$\lambda\nu_{ds} =  (1 - \frac{v}{\ell}\frac{\ell}{c})  c$ &#10;\end{document}&#10;"/>
  <p:tag name="IGUANATEXSIZE" val="20"/>
  <p:tag name="IGUANATEXCURSOR" val="111"/>
  <p:tag name="TRANSPARENCY" val="False"/>
  <p:tag name="FILENAME" val=""/>
  <p:tag name="LATEXENGINEID" val="0"/>
  <p:tag name="TEMPFOLDER" val="c:\temp\"/>
  <p:tag name="LATEXFORMHEIGHT" val="320"/>
  <p:tag name="LATEXFORMWIDTH" val="385"/>
  <p:tag name="LATEXFORMWRAP" val="True"/>
  <p:tag name="BITMAPVECTOR" val="0"/>
</p:tagLst>
</file>

<file path=ppt/tags/tag79.xml><?xml version="1.0" encoding="utf-8"?>
<p:tagLst xmlns:a="http://schemas.openxmlformats.org/drawingml/2006/main" xmlns:r="http://schemas.openxmlformats.org/officeDocument/2006/relationships" xmlns:p="http://schemas.openxmlformats.org/presentationml/2006/main">
  <p:tag name="OUTPUTDPI" val="1200"/>
  <p:tag name="ORIGINALHEIGHT" val="165.7293"/>
  <p:tag name="ORIGINALWIDTH" val="963.6295"/>
  <p:tag name="OUTPUTTYPE" val="PNG"/>
  <p:tag name="IGUANATEXVERSION" val="160"/>
  <p:tag name="LATEXADDIN" val="\documentclass{article}\pagestyle{empty}&#10;\begin{document}&#10;$\lambda\nu_{ds} =  (1 - \frac{T}{t_{obs}})  c$ &#10;\end{document}&#10;"/>
  <p:tag name="IGUANATEXSIZE" val="20"/>
  <p:tag name="IGUANATEXCURSOR" val="101"/>
  <p:tag name="TRANSPARENCY" val="False"/>
  <p:tag name="FILENAME" val=""/>
  <p:tag name="LATEXENGINEID" val="0"/>
  <p:tag name="TEMPFOLDER" val="c:\temp\"/>
  <p:tag name="LATEXFORMHEIGHT" val="320"/>
  <p:tag name="LATEXFORMWIDTH" val="385"/>
  <p:tag name="LATEXFORMWRAP" val="True"/>
  <p:tag name="BITMAPVECTOR" val="0"/>
</p:tagLst>
</file>

<file path=ppt/tags/tag80.xml><?xml version="1.0" encoding="utf-8"?>
<p:tagLst xmlns:a="http://schemas.openxmlformats.org/drawingml/2006/main" xmlns:r="http://schemas.openxmlformats.org/officeDocument/2006/relationships" xmlns:p="http://schemas.openxmlformats.org/presentationml/2006/main">
  <p:tag name="OUTPUTDPI" val="1200"/>
  <p:tag name="ORIGINALHEIGHT" val="98.23772"/>
  <p:tag name="ORIGINALWIDTH" val="176.9779"/>
  <p:tag name="OUTPUTTYPE" val="PNG"/>
  <p:tag name="IGUANATEXVERSION" val="160"/>
  <p:tag name="LATEXADDIN" val="\documentclass{article}\pagestyle{empty}&#10;\begin{document}&#10;$t_{obs}$ &#10;\end{document}&#10;"/>
  <p:tag name="IGUANATEXSIZE" val="20"/>
  <p:tag name="IGUANATEXCURSOR" val="66"/>
  <p:tag name="TRANSPARENCY" val="False"/>
  <p:tag name="FILENAME" val=""/>
  <p:tag name="LATEXENGINEID" val="0"/>
  <p:tag name="TEMPFOLDER" val="c:\temp\"/>
  <p:tag name="LATEXFORMHEIGHT" val="320"/>
  <p:tag name="LATEXFORMWIDTH" val="385"/>
  <p:tag name="LATEXFORMWRAP" val="True"/>
  <p:tag name="BITMAPVECTOR" val="0"/>
</p:tagLst>
</file>

<file path=ppt/tags/tag81.xml><?xml version="1.0" encoding="utf-8"?>
<p:tagLst xmlns:a="http://schemas.openxmlformats.org/drawingml/2006/main" xmlns:r="http://schemas.openxmlformats.org/officeDocument/2006/relationships" xmlns:p="http://schemas.openxmlformats.org/presentationml/2006/main">
  <p:tag name="OUTPUTDPI" val="1200"/>
  <p:tag name="ORIGINALHEIGHT" val="83.98952"/>
  <p:tag name="ORIGINALWIDTH" val="85.48929"/>
  <p:tag name="OUTPUTTYPE" val="PNG"/>
  <p:tag name="IGUANATEXVERSION" val="160"/>
  <p:tag name="LATEXADDIN" val="\documentclass{article}\pagestyle{empty}&#10;\begin{document}&#10;$T$ &#10;\end{document}&#10;"/>
  <p:tag name="IGUANATEXSIZE" val="20"/>
  <p:tag name="IGUANATEXCURSOR" val="60"/>
  <p:tag name="TRANSPARENCY" val="False"/>
  <p:tag name="FILENAME" val=""/>
  <p:tag name="LATEXENGINEID" val="0"/>
  <p:tag name="TEMPFOLDER" val="c:\temp\"/>
  <p:tag name="LATEXFORMHEIGHT" val="320"/>
  <p:tag name="LATEXFORMWIDTH" val="385"/>
  <p:tag name="LATEXFORMWRAP" val="True"/>
  <p:tag name="BITMAPVECTOR" val="0"/>
</p:tagLst>
</file>

<file path=ppt/tags/tag8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1 - \frac{v}{c})$$&#10;\end{document}&#10;"/>
  <p:tag name="FILENAME" val="TP_tmp"/>
  <p:tag name="FORMAT" val="pngmono"/>
  <p:tag name="RES" val="600"/>
  <p:tag name="BLEND" val="0"/>
  <p:tag name="TRANSPARENT" val="0"/>
  <p:tag name="TBUG" val="0"/>
  <p:tag name="ALLOWFS" val="0"/>
  <p:tag name="ORIGWIDTH" val="39"/>
  <p:tag name="PICTUREFILESIZE" val="842"/>
</p:tagLst>
</file>

<file path=ppt/tags/tag8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frac{1}{2} {\cal E}e^{i(\omega t - kz_0 - k v t)} &#10;= \frac{1}{2} {\cal E}e^{i[(\omega - kv)t - kz_0]}$&#10;\end{document}&#10;"/>
  <p:tag name="FILENAME" val="TP_tmp"/>
  <p:tag name="FORMAT" val="pngmono"/>
  <p:tag name="RES" val="600"/>
  <p:tag name="BLEND" val="0"/>
  <p:tag name="TRANSPARENT" val="0"/>
  <p:tag name="TBUG" val="0"/>
  <p:tag name="ALLOWFS" val="0"/>
  <p:tag name="ORIGWIDTH" val="177"/>
  <p:tag name="PICTUREFILESIZE" val="2661"/>
</p:tagLst>
</file>

<file path=ppt/tags/tag8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 \rightarrow \omega (1 - \frac{v}{c})$ &#10;\end{document}&#10;"/>
  <p:tag name="FILENAME" val="TP_tmp"/>
  <p:tag name="FORMAT" val="pngmono"/>
  <p:tag name="RES" val="600"/>
  <p:tag name="BLEND" val="0"/>
  <p:tag name="TRANSPARENT" val="0"/>
  <p:tag name="TBUG" val="0"/>
  <p:tag name="ALLOWFS" val="0"/>
  <p:tag name="ORIGWIDTH" val="60"/>
  <p:tag name="PICTUREFILESIZE" val="946"/>
</p:tagLst>
</file>

<file path=ppt/tags/tag8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 {\cal E}\cos( \omega t - kz) = \frac{1}{2} {\cal E}e^{i(\omega t - kz)} + c.c.$&#10;\end{document}&#10;"/>
  <p:tag name="FILENAME" val="TP_tmp"/>
  <p:tag name="FORMAT" val="pngmono"/>
  <p:tag name="RES" val="600"/>
  <p:tag name="BLEND" val="0"/>
  <p:tag name="TRANSPARENT" val="0"/>
  <p:tag name="TBUG" val="0"/>
  <p:tag name="ALLOWFS" val="0"/>
  <p:tag name="ORIGWIDTH" val="172"/>
  <p:tag name="PICTUREFILESIZE" val="3115"/>
</p:tagLst>
</file>

<file path=ppt/tags/tag8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 = z_0 + vt$&#10;\end{document}&#10;"/>
  <p:tag name="FILENAME" val="TP_tmp"/>
  <p:tag name="FORMAT" val="pngmono"/>
  <p:tag name="RES" val="600"/>
  <p:tag name="BLEND" val="0"/>
  <p:tag name="TRANSPARENT" val="0"/>
  <p:tag name="TBUG" val="0"/>
  <p:tag name="ALLOWFS" val="0"/>
  <p:tag name="ORIGWIDTH" val="48"/>
  <p:tag name="PICTUREFILESIZE" val="737"/>
</p:tagLst>
</file>

<file path=ppt/tags/tag8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frac{1}{2} {\cal E}e^{i(\omega t - kz_0 - k v t)} &#10;= \frac{1}{2} {\cal E}e^{i[(\omega - kv)t - kz_0]}$&#10;\end{document}&#10;"/>
  <p:tag name="FILENAME" val="TP_tmp"/>
  <p:tag name="FORMAT" val="pngmono"/>
  <p:tag name="RES" val="600"/>
  <p:tag name="BLEND" val="0"/>
  <p:tag name="TRANSPARENT" val="0"/>
  <p:tag name="TBUG" val="0"/>
  <p:tag name="ALLOWFS" val="0"/>
  <p:tag name="ORIGWIDTH" val="177"/>
  <p:tag name="PICTUREFILESIZE" val="2661"/>
</p:tagLst>
</file>

<file path=ppt/tags/tag8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 \rightarrow \omega (1 - \frac{v}{c})$ &#10;\end{document}&#10;"/>
  <p:tag name="FILENAME" val="TP_tmp"/>
  <p:tag name="FORMAT" val="pngmono"/>
  <p:tag name="RES" val="600"/>
  <p:tag name="BLEND" val="0"/>
  <p:tag name="TRANSPARENT" val="0"/>
  <p:tag name="TBUG" val="0"/>
  <p:tag name="ALLOWFS" val="0"/>
  <p:tag name="ORIGWIDTH" val="60"/>
  <p:tag name="PICTUREFILESIZE" val="946"/>
</p:tagLst>
</file>

<file path=ppt/tags/tag8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 {\cal E}\cos( \omega t - kz) = \frac{1}{2} {\cal E}e^{i(\omega t - kz)} + c.c.$&#10;\end{document}&#10;"/>
  <p:tag name="FILENAME" val="TP_tmp"/>
  <p:tag name="FORMAT" val="pngmono"/>
  <p:tag name="RES" val="600"/>
  <p:tag name="BLEND" val="0"/>
  <p:tag name="TRANSPARENT" val="0"/>
  <p:tag name="TBUG" val="0"/>
  <p:tag name="ALLOWFS" val="0"/>
  <p:tag name="ORIGWIDTH" val="172"/>
  <p:tag name="PICTUREFILESIZE" val="3115"/>
</p:tagLst>
</file>

<file path=ppt/tags/tag9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 = z_0 + vt$&#10;\end{document}&#10;"/>
  <p:tag name="FILENAME" val="TP_tmp"/>
  <p:tag name="FORMAT" val="pngmono"/>
  <p:tag name="RES" val="600"/>
  <p:tag name="BLEND" val="0"/>
  <p:tag name="TRANSPARENT" val="0"/>
  <p:tag name="TBUG" val="0"/>
  <p:tag name="ALLOWFS" val="0"/>
  <p:tag name="ORIGWIDTH" val="48"/>
  <p:tag name="PICTUREFILESIZE" val="737"/>
</p:tagLst>
</file>

<file path=ppt/tags/tag9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frac{1}{2} {\cal E}e^{i(\omega t - kz_0 - k v t)} &#10;= \frac{1}{2} {\cal E}e^{i[(\omega - kv)t - kz_0]}$&#10;\end{document}&#10;"/>
  <p:tag name="FILENAME" val="TP_tmp"/>
  <p:tag name="FORMAT" val="pngmono"/>
  <p:tag name="RES" val="600"/>
  <p:tag name="BLEND" val="0"/>
  <p:tag name="TRANSPARENT" val="0"/>
  <p:tag name="TBUG" val="0"/>
  <p:tag name="ALLOWFS" val="0"/>
  <p:tag name="ORIGWIDTH" val="177"/>
  <p:tag name="PICTUREFILESIZE" val="2661"/>
</p:tagLst>
</file>

<file path=ppt/tags/tag9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 \rightarrow \omega (1 - \frac{v}{c})$ &#10;\end{document}&#10;"/>
  <p:tag name="FILENAME" val="TP_tmp"/>
  <p:tag name="FORMAT" val="pngmono"/>
  <p:tag name="RES" val="600"/>
  <p:tag name="BLEND" val="0"/>
  <p:tag name="TRANSPARENT" val="0"/>
  <p:tag name="TBUG" val="0"/>
  <p:tag name="ALLOWFS" val="0"/>
  <p:tag name="ORIGWIDTH" val="60"/>
  <p:tag name="PICTUREFILESIZE" val="946"/>
</p:tagLst>
</file>

<file path=ppt/tags/tag93.xml><?xml version="1.0" encoding="utf-8"?>
<p:tagLst xmlns:a="http://schemas.openxmlformats.org/drawingml/2006/main" xmlns:r="http://schemas.openxmlformats.org/officeDocument/2006/relationships" xmlns:p="http://schemas.openxmlformats.org/presentationml/2006/main">
  <p:tag name="OUTPUTDPI" val="1200"/>
  <p:tag name="ORIGINALHEIGHT" val="410.1987"/>
  <p:tag name="ORIGINALWIDTH" val="4287.964"/>
  <p:tag name="OUTPUTTYPE" val="PNG"/>
  <p:tag name="IGUANATEXVERSION" val="160"/>
  <p:tag name="LATEXADDIN" val="\documentclass{article}&#10;\usepackage{amsmath}&#10;\pagestyle{empty}&#10;\begin{document}&#10;\noindent&#10;The emitting duck is at rest - he is a point source.  &#10;The wavelength is $\lambda_0$, the frequency &#10;$\nu_0 = c/\lambda_0.$\\&#10;The rings are equally spaced.&#10;&#10;&#10;&#10;\end{document}"/>
  <p:tag name="IGUANATEXSIZE" val="20"/>
  <p:tag name="IGUANATEXCURSOR" val="213"/>
  <p:tag name="TRANSPARENCY" val="True"/>
  <p:tag name="FILENAME" val=""/>
  <p:tag name="LATEXENGINEID" val="0"/>
  <p:tag name="TEMPFOLDER" val="c:\temp\"/>
  <p:tag name="LATEXFORMHEIGHT" val="320"/>
  <p:tag name="LATEXFORMWIDTH" val="385"/>
  <p:tag name="LATEXFORMWRAP" val="True"/>
  <p:tag name="BITMAPVECTOR" val="0"/>
</p:tagLst>
</file>

<file path=ppt/tags/tag94.xml><?xml version="1.0" encoding="utf-8"?>
<p:tagLst xmlns:a="http://schemas.openxmlformats.org/drawingml/2006/main" xmlns:r="http://schemas.openxmlformats.org/officeDocument/2006/relationships" xmlns:p="http://schemas.openxmlformats.org/presentationml/2006/main">
  <p:tag name="OUTPUTDPI" val="1200"/>
  <p:tag name="ORIGINALHEIGHT" val="1158.605"/>
  <p:tag name="ORIGINALWIDTH" val="4290.213"/>
  <p:tag name="OUTPUTTYPE" val="PNG"/>
  <p:tag name="IGUANATEXVERSION" val="160"/>
  <p:tag name="LATEXADDIN" val="\documentclass{article}&#10;\usepackage{amsmath}&#10;\pagestyle{empty}&#10;\begin{document}&#10;\noindent&#10;The emitting duck is moving to the right.&#10;Each successive wave is emitted from a point closer to the receiver since the emitter is moving.&#10;In the time $t_1$ that the first wave reached the receiver, $n$ waves have been emitted..\\&#10;$ct_1 = n \lambda_0$ \\&#10;Since the source moved at velocity $v$:&#10;$ut_1 = n \lambda_d$.\\&#10;$\lambda_d = \frac{u}{c}\lambda_0 = \frac{c - v}{c} \lambda_0 = (1 - \frac{v}{c})\lambda_0$ \\&#10;$\nu_d = (1 + \frac{v}{c}) \nu_0$&#10;The wavelength is $\lambda_0$, the frequency &#10;$\nu_0 = c/\lambda_0.$\\&#10;The rings are equally spaced.&#10;&#10;&#10;&#10;\end{document}"/>
  <p:tag name="IGUANATEXSIZE" val="20"/>
  <p:tag name="IGUANATEXCURSOR" val="506"/>
  <p:tag name="TRANSPARENCY" val="True"/>
  <p:tag name="FILENAME" val=""/>
  <p:tag name="LATEXENGINEID" val="0"/>
  <p:tag name="TEMPFOLDER" val="c:\temp\"/>
  <p:tag name="LATEXFORMHEIGHT" val="320"/>
  <p:tag name="LATEXFORMWIDTH" val="385"/>
  <p:tag name="LATEXFORMWRAP" val="True"/>
  <p:tag name="BITMAPVECTOR" val="0"/>
</p:tagLst>
</file>

<file path=ppt/tags/tag9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v$&#10;\end{document}&#10;"/>
  <p:tag name="FILENAME" val="TP_tmp"/>
  <p:tag name="FORMAT" val="pngmono"/>
  <p:tag name="RES" val="600"/>
  <p:tag name="BLEND" val="0"/>
  <p:tag name="TRANSPARENT" val="0"/>
  <p:tag name="TBUG" val="0"/>
  <p:tag name="ALLOWFS" val="0"/>
  <p:tag name="ORIGWIDTH" val="6"/>
  <p:tag name="PICTUREFILESIZE" val="269"/>
</p:tagLst>
</file>

<file path=ppt/tags/tag96.xml><?xml version="1.0" encoding="utf-8"?>
<p:tagLst xmlns:a="http://schemas.openxmlformats.org/drawingml/2006/main" xmlns:r="http://schemas.openxmlformats.org/officeDocument/2006/relationships" xmlns:p="http://schemas.openxmlformats.org/presentationml/2006/main">
  <p:tag name="OUTPUTDPI" val="1200"/>
  <p:tag name="ORIGINALHEIGHT" val="125.2343"/>
  <p:tag name="ORIGINALWIDTH" val="366.7042"/>
  <p:tag name="OUTPUTTYPE" val="PNG"/>
  <p:tag name="IGUANATEXVERSION" val="160"/>
  <p:tag name="LATEXADDIN" val="\documentclass{article}\pagestyle{empty}&#10;\begin{document}&#10;$n T_d |u|$.&#10;\end{document}&#10;"/>
  <p:tag name="IGUANATEXSIZE" val="20"/>
  <p:tag name="IGUANATEXCURSOR" val="64"/>
  <p:tag name="TRANSPARENCY" val="False"/>
  <p:tag name="FILENAME" val=""/>
  <p:tag name="LATEXENGINEID" val="0"/>
  <p:tag name="TEMPFOLDER" val="c:\temp\"/>
  <p:tag name="LATEXFORMHEIGHT" val="320"/>
  <p:tag name="LATEXFORMWIDTH" val="385"/>
  <p:tag name="LATEXFORMWRAP" val="True"/>
  <p:tag name="BITMAPVECTOR" val="0"/>
</p:tagLst>
</file>

<file path=ppt/tags/tag97.xml><?xml version="1.0" encoding="utf-8"?>
<p:tagLst xmlns:a="http://schemas.openxmlformats.org/drawingml/2006/main" xmlns:r="http://schemas.openxmlformats.org/officeDocument/2006/relationships" xmlns:p="http://schemas.openxmlformats.org/presentationml/2006/main">
  <p:tag name="OUTPUTDPI" val="1200"/>
  <p:tag name="ORIGINALHEIGHT" val="164.2294"/>
  <p:tag name="ORIGINALWIDTH" val="778.4026"/>
  <p:tag name="OUTPUTTYPE" val="PNG"/>
  <p:tag name="IGUANATEXVERSION" val="160"/>
  <p:tag name="LATEXADDIN" val="\documentclass{article}\pagestyle{empty}&#10;\begin{document}&#10;$\nu_d = \frac{1}{T_d} =  \nu_0 \frac{u}{c}$&#10;\end{document}&#10;"/>
  <p:tag name="IGUANATEXSIZE" val="20"/>
  <p:tag name="IGUANATEXCURSOR" val="100"/>
  <p:tag name="TRANSPARENCY" val="False"/>
  <p:tag name="FILENAME" val=""/>
  <p:tag name="LATEXENGINEID" val="0"/>
  <p:tag name="TEMPFOLDER" val="c:\temp\"/>
  <p:tag name="LATEXFORMHEIGHT" val="320"/>
  <p:tag name="LATEXFORMWIDTH" val="385"/>
  <p:tag name="LATEXFORMWRAP" val="True"/>
  <p:tag name="BITMAPVECTOR" val="0"/>
</p:tagLst>
</file>

<file path=ppt/tags/tag98.xml><?xml version="1.0" encoding="utf-8"?>
<p:tagLst xmlns:a="http://schemas.openxmlformats.org/drawingml/2006/main" xmlns:r="http://schemas.openxmlformats.org/officeDocument/2006/relationships" xmlns:p="http://schemas.openxmlformats.org/presentationml/2006/main">
  <p:tag name="OUTPUTDPI" val="1200"/>
  <p:tag name="ORIGINALHEIGHT" val="169.4788"/>
  <p:tag name="ORIGINALWIDTH" val="728.159"/>
  <p:tag name="OUTPUTTYPE" val="PNG"/>
  <p:tag name="IGUANATEXVERSION" val="160"/>
  <p:tag name="LATEXADDIN" val="\documentclass{article}\pagestyle{empty}&#10;\begin{document}&#10;$T_0 = \frac{1}{n}\frac{n T_d |u|}{c}$.&#10;\end{document}&#10;"/>
  <p:tag name="IGUANATEXSIZE" val="20"/>
  <p:tag name="IGUANATEXCURSOR" val="87"/>
  <p:tag name="TRANSPARENCY" val="False"/>
  <p:tag name="FILENAME" val=""/>
  <p:tag name="LATEXENGINEID" val="0"/>
  <p:tag name="TEMPFOLDER" val="c:\temp\"/>
  <p:tag name="LATEXFORMHEIGHT" val="320"/>
  <p:tag name="LATEXFORMWIDTH" val="385"/>
  <p:tag name="LATEXFORMWRAP" val="True"/>
  <p:tag name="BITMAPVECTOR" val="0"/>
</p:tagLst>
</file>

<file path=ppt/tags/tag99.xml><?xml version="1.0" encoding="utf-8"?>
<p:tagLst xmlns:a="http://schemas.openxmlformats.org/drawingml/2006/main" xmlns:r="http://schemas.openxmlformats.org/officeDocument/2006/relationships" xmlns:p="http://schemas.openxmlformats.org/presentationml/2006/main">
  <p:tag name="OUTPUTDPI" val="1200"/>
  <p:tag name="ORIGINALHEIGHT" val="274.4657"/>
  <p:tag name="ORIGINALWIDTH" val="4062.242"/>
  <p:tag name="OUTPUTTYPE" val="PNG"/>
  <p:tag name="IGUANATEXVERSION" val="160"/>
  <p:tag name="LATEXADDIN" val="\documentclass{article}\pagestyle{empty}&#10;\begin{document}&#10;\noindent&#10;Find &#10;$|u|$ as a function of $v$, $c$ and $\theta$.  \\&#10;Insert in $\nu_d$.  Case $\theta = \pi/2$ gives the transverse Doppler shift for ducklings.&#10;&#10;\end{document}&#10;"/>
  <p:tag name="IGUANATEXSIZE" val="20"/>
  <p:tag name="IGUANATEXCURSOR" val="120"/>
  <p:tag name="TRANSPARENCY" val="False"/>
  <p:tag name="FILENAME" val=""/>
  <p:tag name="LATEXENGINEID" val="0"/>
  <p:tag name="TEMPFOLDER" val="c:\temp\"/>
  <p:tag name="LATEXFORMHEIGHT" val="320"/>
  <p:tag name="LATEXFORMWIDTH" val="385"/>
  <p:tag name="LATEXFORMWRAP" val="True"/>
  <p:tag name="BITMAPVECTOR" val="0"/>
</p:tagLst>
</file>

<file path=ppt/tags/tag10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heta$&#10;\end{document}&#10;"/>
  <p:tag name="FILENAME" val="TP_tmp"/>
  <p:tag name="FORMAT" val="pngmono"/>
  <p:tag name="RES" val="600"/>
  <p:tag name="BLEND" val="0"/>
  <p:tag name="TRANSPARENT" val="0"/>
  <p:tag name="TBUG" val="0"/>
  <p:tag name="ALLOWFS" val="0"/>
  <p:tag name="ORIGWIDTH" val="5"/>
  <p:tag name="PICTUREFILESIZE" val="287"/>
</p:tagLst>
</file>

<file path=ppt/tags/tag10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c$, $u$, $v$&#10;\end{document}&#10;"/>
  <p:tag name="FILENAME" val="TP_tmp"/>
  <p:tag name="FORMAT" val="pngmono"/>
  <p:tag name="RES" val="600"/>
  <p:tag name="BLEND" val="0"/>
  <p:tag name="TRANSPARENT" val="0"/>
  <p:tag name="TBUG" val="0"/>
  <p:tag name="ALLOWFS" val="0"/>
  <p:tag name="ORIGWIDTH" val="27"/>
  <p:tag name="PICTUREFILESIZE" val="579"/>
</p:tagLst>
</file>

<file path=ppt/tags/tag10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nu_d$&#10;\end{document}&#10;"/>
  <p:tag name="FILENAME" val="TP_tmp"/>
  <p:tag name="FORMAT" val="pngmono"/>
  <p:tag name="RES" val="600"/>
  <p:tag name="BLEND" val="0"/>
  <p:tag name="TRANSPARENT" val="0"/>
  <p:tag name="TBUG" val="0"/>
  <p:tag name="ALLOWFS" val="0"/>
  <p:tag name="ORIGWIDTH" val="9"/>
  <p:tag name="PICTUREFILESIZE" val="356"/>
</p:tagLst>
</file>

<file path=ppt/tags/tag10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v$&#10;\end{document}&#10;"/>
  <p:tag name="FILENAME" val="TP_tmp"/>
  <p:tag name="FORMAT" val="pngmono"/>
  <p:tag name="RES" val="600"/>
  <p:tag name="BLEND" val="0"/>
  <p:tag name="TRANSPARENT" val="0"/>
  <p:tag name="TBUG" val="0"/>
  <p:tag name="ALLOWFS" val="0"/>
  <p:tag name="ORIGWIDTH" val="6"/>
  <p:tag name="PICTUREFILESIZE" val="269"/>
</p:tagLst>
</file>

<file path=ppt/tags/tag10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nu_0$&#10;\end{document}&#10;"/>
  <p:tag name="FILENAME" val="TP_tmp"/>
  <p:tag name="FORMAT" val="pngmono"/>
  <p:tag name="RES" val="600"/>
  <p:tag name="BLEND" val="0"/>
  <p:tag name="TRANSPARENT" val="0"/>
  <p:tag name="TBUG" val="0"/>
  <p:tag name="ALLOWFS" val="0"/>
  <p:tag name="ORIGWIDTH" val="9"/>
  <p:tag name="PICTUREFILESIZE" val="320"/>
</p:tagLst>
</file>

<file path=ppt/tags/tag10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nu_d = \nu_0 \frac{1}{\sqrt{1 - (\frac{v}{c})^2 }}  $&#10;\end{document}&#10;"/>
  <p:tag name="FILENAME" val="TP_tmp"/>
  <p:tag name="FORMAT" val="pngmono"/>
  <p:tag name="RES" val="600"/>
  <p:tag name="BLEND" val="0"/>
  <p:tag name="TRANSPARENT" val="0"/>
  <p:tag name="TBUG" val="0"/>
  <p:tag name="ALLOWFS" val="0"/>
  <p:tag name="ORIGWIDTH" val="68"/>
  <p:tag name="PICTUREFILESIZE" val="1278"/>
</p:tagLst>
</file>

<file path=ppt/tags/tag106.xml><?xml version="1.0" encoding="utf-8"?>
<p:tagLst xmlns:a="http://schemas.openxmlformats.org/drawingml/2006/main" xmlns:r="http://schemas.openxmlformats.org/officeDocument/2006/relationships" xmlns:p="http://schemas.openxmlformats.org/presentationml/2006/main">
  <p:tag name="OUTPUTDPI" val="1200"/>
  <p:tag name="ORIGINALHEIGHT" val="224.222"/>
  <p:tag name="ORIGINALWIDTH" val="1226.097"/>
  <p:tag name="OUTPUTTYPE" val="PNG"/>
  <p:tag name="IGUANATEXVERSION" val="160"/>
  <p:tag name="LATEXADDIN" val="\documentclass{article}&#10;\usepackage{amsmath}&#10;\pagestyle{empty}&#10;\begin{document}&#10;distance: $\sqrt{d^2 + \frac{v^2 \Delta t^2}{4}}$&#10;&#10;&#10;&#10;\end{document}"/>
  <p:tag name="IGUANATEXSIZE" val="20"/>
  <p:tag name="IGUANATEXCURSOR" val="104"/>
  <p:tag name="TRANSPARENCY" val="True"/>
  <p:tag name="FILENAME" val=""/>
  <p:tag name="LATEXENGINEID" val="0"/>
  <p:tag name="TEMPFOLDER" val="c:\temp\"/>
  <p:tag name="LATEXFORMHEIGHT" val="320"/>
  <p:tag name="LATEXFORMWIDTH" val="385"/>
  <p:tag name="LATEXFORMWRAP" val="True"/>
  <p:tag name="BITMAPVECTOR" val="0"/>
</p:tagLst>
</file>

<file path=ppt/tags/tag107.xml><?xml version="1.0" encoding="utf-8"?>
<p:tagLst xmlns:a="http://schemas.openxmlformats.org/drawingml/2006/main" xmlns:r="http://schemas.openxmlformats.org/officeDocument/2006/relationships" xmlns:p="http://schemas.openxmlformats.org/presentationml/2006/main">
  <p:tag name="OUTPUTDPI" val="1200"/>
  <p:tag name="ORIGINALHEIGHT" val="224.222"/>
  <p:tag name="ORIGINALWIDTH" val="2495.688"/>
  <p:tag name="OUTPUTTYPE" val="PNG"/>
  <p:tag name="IGUANATEXVERSION" val="160"/>
  <p:tag name="LATEXADDIN" val="\documentclass{article}&#10;\usepackage{amsmath}&#10;\pagestyle{empty}&#10;\begin{document}&#10;Time for round-trip in S: $\Delta t = \frac{2}{c} \sqrt{d^2 + \frac{v^2 \Delta t^2}{4}}$&#10;&#10;&#10;&#10;\end{document}"/>
  <p:tag name="IGUANATEXSIZE" val="20"/>
  <p:tag name="IGUANATEXCURSOR" val="130"/>
  <p:tag name="TRANSPARENCY" val="True"/>
  <p:tag name="FILENAME" val=""/>
  <p:tag name="LATEXENGINEID" val="0"/>
  <p:tag name="TEMPFOLDER" val="c:\temp\"/>
  <p:tag name="LATEXFORMHEIGHT" val="320"/>
  <p:tag name="LATEXFORMWIDTH" val="385"/>
  <p:tag name="LATEXFORMWRAP" val="True"/>
  <p:tag name="BITMAPVECTOR" val="0"/>
</p:tagLst>
</file>

<file path=ppt/tags/tag108.xml><?xml version="1.0" encoding="utf-8"?>
<p:tagLst xmlns:a="http://schemas.openxmlformats.org/drawingml/2006/main" xmlns:r="http://schemas.openxmlformats.org/officeDocument/2006/relationships" xmlns:p="http://schemas.openxmlformats.org/presentationml/2006/main">
  <p:tag name="OUTPUTDPI" val="1200"/>
  <p:tag name="ORIGINALHEIGHT" val="134.9832"/>
  <p:tag name="ORIGINALWIDTH" val="2300.712"/>
  <p:tag name="OUTPUTTYPE" val="PNG"/>
  <p:tag name="IGUANATEXVERSION" val="160"/>
  <p:tag name="LATEXADDIN" val="\documentclass{article}&#10;\usepackage{amsmath}&#10;\pagestyle{empty}&#10;\begin{document}&#10;Classically the velocity would be $\sqrt{c^2 + v^2}$&#10;&#10;&#10;&#10;\end{document}"/>
  <p:tag name="IGUANATEXSIZE" val="20"/>
  <p:tag name="IGUANATEXCURSOR" val="109"/>
  <p:tag name="TRANSPARENCY" val="True"/>
  <p:tag name="FILENAME" val=""/>
  <p:tag name="LATEXENGINEID" val="0"/>
  <p:tag name="TEMPFOLDER" val="c:\temp\"/>
  <p:tag name="LATEXFORMHEIGHT" val="320"/>
  <p:tag name="LATEXFORMWIDTH" val="385"/>
  <p:tag name="LATEXFORMWRAP" val="True"/>
  <p:tag name="BITMAPVECTOR" val="0"/>
</p:tagLst>
</file>

<file path=ppt/tags/tag109.xml><?xml version="1.0" encoding="utf-8"?>
<p:tagLst xmlns:a="http://schemas.openxmlformats.org/drawingml/2006/main" xmlns:r="http://schemas.openxmlformats.org/officeDocument/2006/relationships" xmlns:p="http://schemas.openxmlformats.org/presentationml/2006/main">
  <p:tag name="OUTPUTDPI" val="1200"/>
  <p:tag name="ORIGINALHEIGHT" val="248.219"/>
  <p:tag name="ORIGINALWIDTH" val="2493.438"/>
  <p:tag name="OUTPUTTYPE" val="PNG"/>
  <p:tag name="IGUANATEXVERSION" val="160"/>
  <p:tag name="LATEXADDIN" val="\documentclass{article}&#10;\usepackage{amsmath}&#10;\pagestyle{empty}&#10;\begin{document}&#10;TIME DILATATION: $\Delta t = \frac{2d}{c} \frac{1}{&#10;\sqrt{1 -  \frac{v^2}{c^2}}} = \gamma \Delta t_0$&#10;&#10;&#10;&#10;\end{document}"/>
  <p:tag name="IGUANATEXSIZE" val="20"/>
  <p:tag name="IGUANATEXCURSOR" val="160"/>
  <p:tag name="TRANSPARENCY" val="True"/>
  <p:tag name="FILENAME" val=""/>
  <p:tag name="LATEXENGINEID" val="0"/>
  <p:tag name="TEMPFOLDER" val="c:\temp\"/>
  <p:tag name="LATEXFORMHEIGHT" val="320"/>
  <p:tag name="LATEXFORMWIDTH" val="385"/>
  <p:tag name="LATEXFORMWRAP" val="True"/>
  <p:tag name="BITMAPVECTOR" val="0"/>
</p:tagLst>
</file>

<file path=ppt/tags/tag110.xml><?xml version="1.0" encoding="utf-8"?>
<p:tagLst xmlns:a="http://schemas.openxmlformats.org/drawingml/2006/main" xmlns:r="http://schemas.openxmlformats.org/officeDocument/2006/relationships" xmlns:p="http://schemas.openxmlformats.org/presentationml/2006/main">
  <p:tag name="OUTPUTDPI" val="1200"/>
  <p:tag name="ORIGINALHEIGHT" val="153.7308"/>
  <p:tag name="ORIGINALWIDTH" val="1217.848"/>
  <p:tag name="OUTPUTTYPE" val="PNG"/>
  <p:tag name="IGUANATEXVERSION" val="160"/>
  <p:tag name="LATEXADDIN" val="\documentclass{article}&#10;\usepackage{amsmath}&#10;\pagestyle{empty}&#10;\begin{document}&#10;Clock period  $\Delta t_0 = \frac{2d}{c}$&#10;&#10;\end{document}"/>
  <p:tag name="IGUANATEXSIZE" val="20"/>
  <p:tag name="IGUANATEXCURSOR" val="105"/>
  <p:tag name="TRANSPARENCY" val="True"/>
  <p:tag name="FILENAME" val=""/>
  <p:tag name="LATEXENGINEID" val="0"/>
  <p:tag name="TEMPFOLDER" val="c:\temp\"/>
  <p:tag name="LATEXFORMHEIGHT" val="320"/>
  <p:tag name="LATEXFORMWIDTH" val="385"/>
  <p:tag name="LATEXFORMWRAP" val="True"/>
  <p:tag name="BITMAPVECTOR" val="0"/>
</p:tagLst>
</file>

<file path=ppt/tags/tag111.xml><?xml version="1.0" encoding="utf-8"?>
<p:tagLst xmlns:a="http://schemas.openxmlformats.org/drawingml/2006/main" xmlns:r="http://schemas.openxmlformats.org/officeDocument/2006/relationships" xmlns:p="http://schemas.openxmlformats.org/presentationml/2006/main">
  <p:tag name="OUTPUTDPI" val="1200"/>
  <p:tag name="ORIGINALHEIGHT" val="172.4784"/>
  <p:tag name="ORIGINALWIDTH" val="1505.062"/>
  <p:tag name="OUTPUTTYPE" val="PNG"/>
  <p:tag name="IGUANATEXVERSION" val="160"/>
  <p:tag name="LATEXADDIN" val="\documentclass{article}&#10;\usepackage{amsmath}&#10;\pagestyle{empty}&#10;\begin{document}&#10;Length contraction: $L = \frac{L_0}{\gamma}$&#10;&#10;\end{document}"/>
  <p:tag name="IGUANATEXSIZE" val="20"/>
  <p:tag name="IGUANATEXCURSOR" val="124"/>
  <p:tag name="TRANSPARENCY" val="True"/>
  <p:tag name="FILENAME" val=""/>
  <p:tag name="LATEXENGINEID" val="0"/>
  <p:tag name="TEMPFOLDER" val="c:\temp\"/>
  <p:tag name="LATEXFORMHEIGHT" val="320"/>
  <p:tag name="LATEXFORMWIDTH" val="385"/>
  <p:tag name="LATEXFORMWRAP" val="True"/>
  <p:tag name="BITMAPVECTOR" val="0"/>
</p:tagLst>
</file>

<file path=ppt/tags/tag11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10;\end{document}&#10;"/>
  <p:tag name="FILENAME" val="TP_tmp"/>
  <p:tag name="FORMAT" val="emf"/>
  <p:tag name="RES" val="1200"/>
  <p:tag name="BLEND" val="0"/>
  <p:tag name="TRANSPARENT" val="0"/>
  <p:tag name="TBUG" val="0"/>
  <p:tag name="ALLOWFS" val="0"/>
  <p:tag name="ORIGWIDTH" val="4"/>
  <p:tag name="PICTUREFILESIZE" val="776"/>
</p:tagLst>
</file>

<file path=ppt/tags/tag11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x,y,z$&#10;\end{document}&#10;"/>
  <p:tag name="FILENAME" val="TP_tmp"/>
  <p:tag name="FORMAT" val="bmpmono"/>
  <p:tag name="RES" val="1200"/>
  <p:tag name="BLEND" val="0"/>
  <p:tag name="TRANSPARENT" val="0"/>
  <p:tag name="TBUG" val="0"/>
  <p:tag name="ALLOWFS" val="0"/>
  <p:tag name="ORIGWIDTH" val="34"/>
  <p:tag name="PICTUREFILESIZE" val="10862"/>
</p:tagLst>
</file>

<file path=ppt/tags/tag11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y$&#10;\end{document}&#10;"/>
  <p:tag name="FILENAME" val="TP_tmp"/>
  <p:tag name="FORMAT" val="bmpmono"/>
  <p:tag name="RES" val="1200"/>
  <p:tag name="BLEND" val="0"/>
  <p:tag name="TRANSPARENT" val="0"/>
  <p:tag name="TBUG" val="0"/>
  <p:tag name="ALLOWFS" val="0"/>
  <p:tag name="ORIGWIDTH" val="75"/>
  <p:tag name="PICTUREFILESIZE" val="1934"/>
</p:tagLst>
</file>

<file path=ppt/tags/tag11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x$&#10;\end{document}&#10;"/>
  <p:tag name="FILENAME" val="TP_tmp"/>
  <p:tag name="FORMAT" val="bmpmono"/>
  <p:tag name="RES" val="1200"/>
  <p:tag name="BLEND" val="0"/>
  <p:tag name="TRANSPARENT" val="0"/>
  <p:tag name="TBUG" val="0"/>
  <p:tag name="ALLOWFS" val="0"/>
  <p:tag name="ORIGWIDTH" val="75"/>
  <p:tag name="PICTUREFILESIZE" val="1390"/>
</p:tagLst>
</file>

<file path=ppt/tags/tag11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 = \gamma(t - \frac{vx}{c^2})$$&#10;\end{document}&#10;"/>
  <p:tag name="FILENAME" val="TP_tmp"/>
  <p:tag name="FORMAT" val="bmpmono"/>
  <p:tag name="RES" val="1200"/>
  <p:tag name="BLEND" val="0"/>
  <p:tag name="TRANSPARENT" val="0"/>
  <p:tag name="TBUG" val="0"/>
  <p:tag name="ALLOWFS" val="0"/>
  <p:tag name="ORIGWIDTH" val="62"/>
  <p:tag name="PICTUREFILESIZE" val="41906"/>
</p:tagLst>
</file>

<file path=ppt/tags/tag11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gamma = \frac{1}{\sqrt{1 - \frac{v^2}{c^2}}}$&#10;\end{document}&#10;"/>
  <p:tag name="FILENAME" val="TP_tmp"/>
  <p:tag name="FORMAT" val="pngmono"/>
  <p:tag name="RES" val="1200"/>
  <p:tag name="BLEND" val="0"/>
  <p:tag name="TRANSPARENT" val="0"/>
  <p:tag name="TBUG" val="0"/>
  <p:tag name="ALLOWFS" val="0"/>
  <p:tag name="ORIGWIDTH" val="52"/>
  <p:tag name="PICTUREFILESIZE" val="2200"/>
</p:tagLst>
</file>

<file path=ppt/tags/tag11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x' = \gamma(x - vt)$$&#10;\end{document}&#10;"/>
  <p:tag name="FILENAME" val="TP_tmp"/>
  <p:tag name="FORMAT" val="bmpmono"/>
  <p:tag name="RES" val="1200"/>
  <p:tag name="BLEND" val="0"/>
  <p:tag name="TRANSPARENT" val="0"/>
  <p:tag name="TBUG" val="0"/>
  <p:tag name="ALLOWFS" val="0"/>
  <p:tag name="ORIGWIDTH" val="62"/>
  <p:tag name="PICTUREFILESIZE" val="26462"/>
</p:tagLst>
</file>

<file path=ppt/tags/tag11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c^2 t^2 - x^2 - y^2 - z^2 \\ - \left ( c^2 t'^2 - x'^2 - y'^2 - z'^2 \right ) = 0 $&#10;\end{document}&#10;"/>
  <p:tag name="FILENAME" val="TP_tmp"/>
  <p:tag name="FORMAT" val="bmpmono"/>
  <p:tag name="RES" val="1200"/>
  <p:tag name="BLEND" val="0"/>
  <p:tag name="TRANSPARENT" val="0"/>
  <p:tag name="TBUG" val="0"/>
  <p:tag name="ALLOWFS" val="0"/>
  <p:tag name="ORIGWIDTH" val="129"/>
  <p:tag name="PICTUREFILESIZE" val="113486"/>
</p:tagLst>
</file>

<file path=ppt/tags/tag12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10;\end{document}&#10;"/>
  <p:tag name="FILENAME" val="TP_tmp"/>
  <p:tag name="FORMAT" val="bmpmono"/>
  <p:tag name="RES" val="1200"/>
  <p:tag name="BLEND" val="0"/>
  <p:tag name="TRANSPARENT" val="0"/>
  <p:tag name="TBUG" val="0"/>
  <p:tag name="ALLOWFS" val="0"/>
  <p:tag name="ORIGWIDTH" val="7"/>
  <p:tag name="PICTUREFILESIZE" val="2190"/>
</p:tagLst>
</file>

<file path=ppt/tags/tag12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x'$&#10;\end{document}&#10;"/>
  <p:tag name="FILENAME" val="TP_tmp"/>
  <p:tag name="FORMAT" val="bmpmono"/>
  <p:tag name="RES" val="1200"/>
  <p:tag name="BLEND" val="0"/>
  <p:tag name="TRANSPARENT" val="0"/>
  <p:tag name="TBUG" val="0"/>
  <p:tag name="ALLOWFS" val="0"/>
  <p:tag name="ORIGWIDTH" val="9"/>
  <p:tag name="PICTUREFILESIZE" val="2722"/>
</p:tagLst>
</file>

<file path=ppt/tags/tag12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y'$&#10;\end{document}&#10;"/>
  <p:tag name="FILENAME" val="TP_tmp"/>
  <p:tag name="FORMAT" val="bmpmono"/>
  <p:tag name="RES" val="1200"/>
  <p:tag name="BLEND" val="0"/>
  <p:tag name="TRANSPARENT" val="0"/>
  <p:tag name="TBUG" val="0"/>
  <p:tag name="ALLOWFS" val="0"/>
  <p:tag name="ORIGWIDTH" val="9"/>
  <p:tag name="PICTUREFILESIZE" val="3402"/>
</p:tagLst>
</file>

<file path=ppt/tags/tag12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x,y,z$&#10;\end{document}&#10;"/>
  <p:tag name="FILENAME" val="TP_tmp"/>
  <p:tag name="FORMAT" val="emf"/>
  <p:tag name="RES" val="1200"/>
  <p:tag name="BLEND" val="0"/>
  <p:tag name="TRANSPARENT" val="0"/>
  <p:tag name="TBUG" val="0"/>
  <p:tag name="ALLOWFS" val="0"/>
  <p:tag name="ORIGWIDTH" val="21"/>
  <p:tag name="PICTUREFILESIZE" val="1352"/>
</p:tagLst>
</file>

<file path=ppt/tags/tag12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10;\end{document}&#10;"/>
  <p:tag name="FILENAME" val="TP_tmp"/>
  <p:tag name="FORMAT" val="emf"/>
  <p:tag name="RES" val="1200"/>
  <p:tag name="BLEND" val="0"/>
  <p:tag name="TRANSPARENT" val="0"/>
  <p:tag name="TBUG" val="0"/>
  <p:tag name="ALLOWFS" val="0"/>
  <p:tag name="ORIGWIDTH" val="4"/>
  <p:tag name="PICTUREFILESIZE" val="776"/>
</p:tagLst>
</file>

<file path=ppt/tags/tag12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y$&#10;\end{document}&#10;"/>
  <p:tag name="FILENAME" val="TP_tmp"/>
  <p:tag name="FORMAT" val="emf"/>
  <p:tag name="RES" val="1200"/>
  <p:tag name="BLEND" val="0"/>
  <p:tag name="TRANSPARENT" val="0"/>
  <p:tag name="TBUG" val="0"/>
  <p:tag name="ALLOWFS" val="0"/>
  <p:tag name="ORIGWIDTH" val="4"/>
  <p:tag name="PICTUREFILESIZE" val="776"/>
</p:tagLst>
</file>

<file path=ppt/tags/tag12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x$&#10;\end{document}&#10;"/>
  <p:tag name="FILENAME" val="TP_tmp"/>
  <p:tag name="FORMAT" val="emf"/>
  <p:tag name="RES" val="1200"/>
  <p:tag name="BLEND" val="0"/>
  <p:tag name="TRANSPARENT" val="0"/>
  <p:tag name="TBUG" val="0"/>
  <p:tag name="ALLOWFS" val="0"/>
  <p:tag name="ORIGWIDTH" val="4"/>
  <p:tag name="PICTUREFILESIZE" val="776"/>
</p:tagLst>
</file>

<file path=ppt/tags/tag12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x'$&#10;\end{document}&#10;"/>
  <p:tag name="FILENAME" val="TP_tmp"/>
  <p:tag name="FORMAT" val="emf"/>
  <p:tag name="RES" val="1200"/>
  <p:tag name="BLEND" val="0"/>
  <p:tag name="TRANSPARENT" val="0"/>
  <p:tag name="TBUG" val="0"/>
  <p:tag name="ALLOWFS" val="0"/>
  <p:tag name="ORIGWIDTH" val="6"/>
  <p:tag name="PICTUREFILESIZE" val="1276"/>
</p:tagLst>
</file>

<file path=ppt/tags/tag12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y'$&#10;\end{document}&#10;"/>
  <p:tag name="FILENAME" val="TP_tmp"/>
  <p:tag name="FORMAT" val="emf"/>
  <p:tag name="RES" val="1200"/>
  <p:tag name="BLEND" val="0"/>
  <p:tag name="TRANSPARENT" val="0"/>
  <p:tag name="TBUG" val="0"/>
  <p:tag name="ALLOWFS" val="0"/>
  <p:tag name="ORIGWIDTH" val="6"/>
  <p:tag name="PICTUREFILESIZE" val="1276"/>
</p:tagLst>
</file>

<file path=ppt/tags/tag12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10;\end{document}&#10;"/>
  <p:tag name="FILENAME" val="TP_tmp"/>
  <p:tag name="FORMAT" val="emf"/>
  <p:tag name="RES" val="1200"/>
  <p:tag name="BLEND" val="0"/>
  <p:tag name="TRANSPARENT" val="0"/>
  <p:tag name="TBUG" val="0"/>
  <p:tag name="ALLOWFS" val="0"/>
  <p:tag name="ORIGWIDTH" val="5"/>
  <p:tag name="PICTUREFILESIZE" val="1276"/>
</p:tagLst>
</file>

<file path=ppt/tags/tag13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c^2 t^2 - x^2 - y^2 - z^2 \\ - \left ( c^2 t'^2 - x'^2 - y'^2 - z'^2 \right ) = 0 $&#10;\end{document}&#10;"/>
  <p:tag name="FILENAME" val="TP_tmp"/>
  <p:tag name="FORMAT" val="bmpmono"/>
  <p:tag name="RES" val="1200"/>
  <p:tag name="BLEND" val="0"/>
  <p:tag name="TRANSPARENT" val="0"/>
  <p:tag name="TBUG" val="0"/>
  <p:tag name="ALLOWFS" val="0"/>
  <p:tag name="ORIGWIDTH" val="129"/>
  <p:tag name="PICTUREFILESIZE" val="113486"/>
</p:tagLst>
</file>

<file path=ppt/tags/tag131.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 = \gamma(t - \frac{vx}{c^2})$$&#10;\end{document}&#10;"/>
  <p:tag name="FILENAME" val="TP_tmp"/>
  <p:tag name="FORMAT" val="bmpmono"/>
  <p:tag name="RES" val="1200"/>
  <p:tag name="BLEND" val="0"/>
  <p:tag name="TRANSPARENT" val="0"/>
  <p:tag name="TBUG" val="0"/>
  <p:tag name="ALLOWFS" val="0"/>
  <p:tag name="ORIGWIDTH" val="62"/>
  <p:tag name="PICTUREFILESIZE" val="41906"/>
</p:tagLst>
</file>

<file path=ppt/tags/tag13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gamma = \frac{1}{\sqrt{1 - \frac{v^2}{c^2}}}$&#10;\end{document}&#10;"/>
  <p:tag name="FILENAME" val="TP_tmp"/>
  <p:tag name="FORMAT" val="pngmono"/>
  <p:tag name="RES" val="1200"/>
  <p:tag name="BLEND" val="0"/>
  <p:tag name="TRANSPARENT" val="0"/>
  <p:tag name="TBUG" val="0"/>
  <p:tag name="ALLOWFS" val="0"/>
  <p:tag name="ORIGWIDTH" val="52"/>
  <p:tag name="PICTUREFILESIZE" val="2200"/>
</p:tagLst>
</file>

<file path=ppt/tags/tag13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x' = \gamma(x - vt)$$&#10;\end{document}&#10;"/>
  <p:tag name="FILENAME" val="TP_tmp"/>
  <p:tag name="FORMAT" val="bmpmono"/>
  <p:tag name="RES" val="1200"/>
  <p:tag name="BLEND" val="0"/>
  <p:tag name="TRANSPARENT" val="0"/>
  <p:tag name="TBUG" val="0"/>
  <p:tag name="ALLOWFS" val="0"/>
  <p:tag name="ORIGWIDTH" val="62"/>
  <p:tag name="PICTUREFILESIZE" val="26462"/>
</p:tagLst>
</file>

<file path=ppt/tags/tag13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z = z_0 + vt$&#10;\end{document}&#10;"/>
  <p:tag name="FILENAME" val="TP_tmp"/>
  <p:tag name="FORMAT" val="pngmono"/>
  <p:tag name="RES" val="600"/>
  <p:tag name="BLEND" val="0"/>
  <p:tag name="TRANSPARENT" val="0"/>
  <p:tag name="TBUG" val="0"/>
  <p:tag name="ALLOWFS" val="0"/>
  <p:tag name="ORIGWIDTH" val="48"/>
  <p:tag name="PICTUREFILESIZE" val="737"/>
</p:tagLst>
</file>

<file path=ppt/tags/tag13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E =\frac{1}{2} {\cal E}e^{i(\omega t - kz_0 - k v t)} &#10;= \frac{1}{2} {\cal E}e^{i[(\omega - kv)t - kz_0]}$&#10;\end{document}&#10;"/>
  <p:tag name="FILENAME" val="TP_tmp"/>
  <p:tag name="FORMAT" val="pngmono"/>
  <p:tag name="RES" val="600"/>
  <p:tag name="BLEND" val="0"/>
  <p:tag name="TRANSPARENT" val="0"/>
  <p:tag name="TBUG" val="0"/>
  <p:tag name="ALLOWFS" val="0"/>
  <p:tag name="ORIGWIDTH" val="177"/>
  <p:tag name="PICTUREFILESIZE" val="2661"/>
</p:tagLst>
</file>

<file path=ppt/tags/tag136.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omega \rightarrow \omega (1 - \frac{v}{c})$ &#10;\end{document}&#10;"/>
  <p:tag name="FILENAME" val="TP_tmp"/>
  <p:tag name="FORMAT" val="pngmono"/>
  <p:tag name="RES" val="600"/>
  <p:tag name="BLEND" val="0"/>
  <p:tag name="TRANSPARENT" val="0"/>
  <p:tag name="TBUG" val="0"/>
  <p:tag name="ALLOWFS" val="0"/>
  <p:tag name="ORIGWIDTH" val="60"/>
  <p:tag name="PICTUREFILESIZE" val="946"/>
</p:tagLst>
</file>

<file path=ppt/tags/tag137.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nu = \nu_0 (1 - \frac{v}{c})$ &#10;&#10;\end{document}&#10;"/>
  <p:tag name="FILENAME" val="TP_tmp"/>
  <p:tag name="FORMAT" val="bmpmono"/>
  <p:tag name="RES" val="1200"/>
  <p:tag name="BLEND" val="0"/>
  <p:tag name="TRANSPARENT" val="0"/>
  <p:tag name="TBUG" val="0"/>
  <p:tag name="ALLOWFS" val="0"/>
  <p:tag name="ORIGWIDTH" val="59"/>
  <p:tag name="PICTUREFILESIZE" val="24862"/>
</p:tagLst>
</file>

<file path=ppt/tags/tag138.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nu = \nu_0 \frac{\sqrt{ 1 - \frac{v^2}{c^2}}}{1 + \frac{v}{c}} =&#10;\nu_0 \frac{1 - \frac{v}{c}}{\sqrt{ 1 - \frac{v^2}{c^2}}}$&#10;&#10;\end{document}&#10;"/>
  <p:tag name="FILENAME" val="TP_tmp"/>
  <p:tag name="FORMAT" val="bmpmono"/>
  <p:tag name="RES" val="1200"/>
  <p:tag name="BLEND" val="0"/>
  <p:tag name="TRANSPARENT" val="0"/>
  <p:tag name="TBUG" val="0"/>
  <p:tag name="ALLOWFS" val="0"/>
  <p:tag name="ORIGWIDTH" val="115"/>
  <p:tag name="PICTUREFILESIZE" val="103982"/>
</p:tagLst>
</file>

<file path=ppt/tags/tag139.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 = T_0 (1 + \frac{v}{c})$ &#10;&#10;\end{document}&#10;"/>
  <p:tag name="FILENAME" val="TP_tmp"/>
  <p:tag name="FORMAT" val="bmpmono"/>
  <p:tag name="RES" val="1200"/>
  <p:tag name="BLEND" val="0"/>
  <p:tag name="TRANSPARENT" val="0"/>
  <p:tag name="TBUG" val="0"/>
  <p:tag name="ALLOWFS" val="0"/>
  <p:tag name="ORIGWIDTH" val="63"/>
  <p:tag name="PICTUREFILESIZE" val="26462"/>
</p:tagLst>
</file>

<file path=ppt/tags/tag140.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T = \gamma T_0 (1 + \frac{v}{c}\cos \theta)$ &#10;\end{document}&#10;"/>
  <p:tag name="FILENAME" val="TP_tmp"/>
  <p:tag name="FORMAT" val="bmpmono"/>
  <p:tag name="RES" val="1200"/>
  <p:tag name="BLEND" val="0"/>
  <p:tag name="TRANSPARENT" val="0"/>
  <p:tag name="TBUG" val="0"/>
  <p:tag name="ALLOWFS" val="0"/>
  <p:tag name="ORIGWIDTH" val="90"/>
  <p:tag name="PICTUREFILESIZE" val="37662"/>
</p:tagLst>
</file>

<file path=ppt/tags/tag141.xml><?xml version="1.0" encoding="utf-8"?>
<p:tagLst xmlns:a="http://schemas.openxmlformats.org/drawingml/2006/main" xmlns:r="http://schemas.openxmlformats.org/officeDocument/2006/relationships" xmlns:p="http://schemas.openxmlformats.org/presentationml/2006/main">
  <p:tag name="OUTPUTDPI" val="1200"/>
  <p:tag name="ORIGINALHEIGHT" val="162.7297"/>
  <p:tag name="ORIGINALWIDTH" val="800.8998"/>
  <p:tag name="OUTPUTTYPE" val="PNG"/>
  <p:tag name="IGUANATEXVERSION" val="160"/>
  <p:tag name="LATEXADDIN" val="\documentclass{article}\pagestyle{empty}&#10;\begin{document}&#10;$\nu =\frac{\nu_0}{ \gamma (1 + \frac{v}{c}\cos \theta)}$ &#10;\end{document}&#10;"/>
  <p:tag name="IGUANATEXSIZE" val="20"/>
  <p:tag name="IGUANATEXCURSOR" val="85"/>
  <p:tag name="TRANSPARENCY" val="False"/>
  <p:tag name="FILENAME" val=""/>
  <p:tag name="LATEXENGINEID" val="0"/>
  <p:tag name="TEMPFOLDER" val="c:\temp\"/>
  <p:tag name="LATEXFORMHEIGHT" val="320"/>
  <p:tag name="LATEXFORMWIDTH" val="385"/>
  <p:tag name="LATEXFORMWRAP" val="True"/>
  <p:tag name="BITMAPVECTOR" val="0"/>
</p:tagLst>
</file>

<file path=ppt/tags/tag142.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cos \theta =0:$ transverse Doppler for light:&#10;\end{document}&#10;"/>
  <p:tag name="FILENAME" val="TP_tmp"/>
  <p:tag name="FORMAT" val="bmpmono"/>
  <p:tag name="RES" val="1200"/>
  <p:tag name="BLEND" val="0"/>
  <p:tag name="TRANSPARENT" val="0"/>
  <p:tag name="TBUG" val="0"/>
  <p:tag name="ALLOWFS" val="0"/>
  <p:tag name="ORIGWIDTH" val="169"/>
  <p:tag name="PICTUREFILESIZE" val="59514"/>
</p:tagLst>
</file>

<file path=ppt/tags/tag143.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cos \theta$ = 1:&#10;\end{document}&#10;"/>
  <p:tag name="FILENAME" val="TP_tmp"/>
  <p:tag name="FORMAT" val="bmpmono"/>
  <p:tag name="RES" val="1200"/>
  <p:tag name="BLEND" val="0"/>
  <p:tag name="TRANSPARENT" val="0"/>
  <p:tag name="TBUG" val="0"/>
  <p:tag name="ALLOWFS" val="0"/>
  <p:tag name="ORIGWIDTH" val="41"/>
  <p:tag name="PICTUREFILESIZE" val="11766"/>
</p:tagLst>
</file>

<file path=ppt/tags/tag144.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nu = \nu_0 {\sqrt{ 1 - \frac{v^2}{c^2}}}$&#10;&#10;\end{document}&#10;"/>
  <p:tag name="FILENAME" val="TP_tmp"/>
  <p:tag name="FORMAT" val="bmpmono"/>
  <p:tag name="RES" val="1200"/>
  <p:tag name="BLEND" val="0"/>
  <p:tag name="TRANSPARENT" val="0"/>
  <p:tag name="TBUG" val="0"/>
  <p:tag name="ALLOWFS" val="0"/>
  <p:tag name="ORIGWIDTH" val="66"/>
  <p:tag name="PICTUREFILESIZE" val="44442"/>
</p:tagLst>
</file>

<file path=ppt/tags/tag145.xml><?xml version="1.0" encoding="utf-8"?>
<p:tagLst xmlns:a="http://schemas.openxmlformats.org/drawingml/2006/main" xmlns:r="http://schemas.openxmlformats.org/officeDocument/2006/relationships" xmlns:p="http://schemas.openxmlformats.org/presentationml/2006/main">
  <p:tag name="TEXPOINT" val="latex"/>
  <p:tag name="SOURCE" val="\documentclass{article}\pagestyle{empty}&#10;\begin{document}&#10;$\gamma = \frac{1}{\sqrt{1 - \frac{v^2}{c^2}}}$&#10;\end{document}&#10;"/>
  <p:tag name="FILENAME" val="TP_tmp"/>
  <p:tag name="FORMAT" val="pngmono"/>
  <p:tag name="RES" val="1200"/>
  <p:tag name="BLEND" val="0"/>
  <p:tag name="TRANSPARENT" val="0"/>
  <p:tag name="TBUG" val="0"/>
  <p:tag name="ALLOWFS" val="0"/>
  <p:tag name="ORIGWIDTH" val="52"/>
  <p:tag name="PICTUREFILESIZE" val="2200"/>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3418</TotalTime>
  <Words>1247</Words>
  <Application>Microsoft Office PowerPoint</Application>
  <PresentationFormat>Custom</PresentationFormat>
  <Paragraphs>224</Paragraphs>
  <Slides>35</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2" baseType="lpstr">
      <vt:lpstr>Arial</vt:lpstr>
      <vt:lpstr>Calibri</vt:lpstr>
      <vt:lpstr>Math1</vt:lpstr>
      <vt:lpstr>Symbol</vt:lpstr>
      <vt:lpstr>Times New Roman</vt:lpstr>
      <vt:lpstr>Default Design</vt:lpstr>
      <vt:lpstr>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jcdiel</cp:lastModifiedBy>
  <cp:revision>125</cp:revision>
  <dcterms:created xsi:type="dcterms:W3CDTF">2023-07-27T19:23:28Z</dcterms:created>
  <dcterms:modified xsi:type="dcterms:W3CDTF">2026-08-28T02:38:34Z</dcterms:modified>
</cp:coreProperties>
</file>