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87" r:id="rId2"/>
    <p:sldId id="388" r:id="rId3"/>
    <p:sldId id="433" r:id="rId4"/>
    <p:sldId id="390" r:id="rId5"/>
    <p:sldId id="452" r:id="rId6"/>
    <p:sldId id="396" r:id="rId7"/>
    <p:sldId id="397" r:id="rId8"/>
    <p:sldId id="398" r:id="rId9"/>
    <p:sldId id="400" r:id="rId10"/>
    <p:sldId id="401" r:id="rId11"/>
    <p:sldId id="402" r:id="rId12"/>
    <p:sldId id="403" r:id="rId13"/>
    <p:sldId id="404" r:id="rId14"/>
    <p:sldId id="405" r:id="rId15"/>
    <p:sldId id="432" r:id="rId16"/>
    <p:sldId id="406" r:id="rId17"/>
    <p:sldId id="407" r:id="rId18"/>
    <p:sldId id="408" r:id="rId19"/>
    <p:sldId id="409" r:id="rId20"/>
    <p:sldId id="410" r:id="rId21"/>
    <p:sldId id="411" r:id="rId22"/>
    <p:sldId id="412" r:id="rId23"/>
    <p:sldId id="413" r:id="rId24"/>
    <p:sldId id="414" r:id="rId25"/>
    <p:sldId id="415" r:id="rId26"/>
    <p:sldId id="416" r:id="rId27"/>
  </p:sldIdLst>
  <p:sldSz cx="12161838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040" userDrawn="1">
          <p15:clr>
            <a:srgbClr val="A4A3A4"/>
          </p15:clr>
        </p15:guide>
        <p15:guide id="2" pos="38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33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21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704" y="36"/>
      </p:cViewPr>
      <p:guideLst>
        <p:guide orient="horz" pos="2040"/>
        <p:guide pos="383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1DD965-DF02-47FF-9D82-5B16A63E105C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92150" y="1143000"/>
            <a:ext cx="5473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183BCA-03A3-4D93-B0DC-E82DDA4617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964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183BCA-03A3-4D93-B0DC-E82DDA46170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984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0825" y="1122363"/>
            <a:ext cx="9120188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0825" y="3602038"/>
            <a:ext cx="912018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80B2A-3182-42FE-A73D-E4E602302AA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075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94AF6-7897-48B6-9576-89E59A97F8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6650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263" y="1709738"/>
            <a:ext cx="10488612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263" y="4589463"/>
            <a:ext cx="10488612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BB642-F0E0-4F8C-B55E-A97C036BE4F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25910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8013" y="1600200"/>
            <a:ext cx="5395912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56325" y="1600200"/>
            <a:ext cx="53975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29313-7E50-4845-9A52-5D7A3BA3FE5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3331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488613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681163"/>
            <a:ext cx="51450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0" y="2505075"/>
            <a:ext cx="51450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56325" y="1681163"/>
            <a:ext cx="51704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56325" y="2505075"/>
            <a:ext cx="51704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7E278-C986-4E6C-8BBA-110FDB70A51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6080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F9A9A-8D3F-45A4-8B7C-51DE0382833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5040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07BE1-D82F-4B03-8134-72A9F46AE1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255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392271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0488" y="987425"/>
            <a:ext cx="615632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2057400"/>
            <a:ext cx="39227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D9A6A-1034-4829-846D-EAE6B209306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1589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392271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70488" y="987425"/>
            <a:ext cx="6156325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2057400"/>
            <a:ext cx="39227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9F868-F7EF-415C-8DC1-D817CAE657B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7190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CF6E1-48BC-4121-B49E-7B63E80F901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87708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8563" y="274638"/>
            <a:ext cx="2735262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013" y="274638"/>
            <a:ext cx="805815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9ECE50-FEF8-4A5A-BAAE-2C767ADB6BE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3735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8013" y="274638"/>
            <a:ext cx="109458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8013" y="1600200"/>
            <a:ext cx="1094581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013" y="6245225"/>
            <a:ext cx="28384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56075" y="6245225"/>
            <a:ext cx="384968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15375" y="6245225"/>
            <a:ext cx="28384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AB339251-7851-4724-A806-0FABC35B42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4.png"/><Relationship Id="rId5" Type="http://schemas.openxmlformats.org/officeDocument/2006/relationships/tags" Target="../tags/tag5.xml"/><Relationship Id="rId10" Type="http://schemas.openxmlformats.org/officeDocument/2006/relationships/image" Target="../media/image3.png"/><Relationship Id="rId4" Type="http://schemas.openxmlformats.org/officeDocument/2006/relationships/tags" Target="../tags/tag4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tags" Target="../tags/tag19.xml"/><Relationship Id="rId18" Type="http://schemas.openxmlformats.org/officeDocument/2006/relationships/image" Target="../media/image10.png"/><Relationship Id="rId26" Type="http://schemas.openxmlformats.org/officeDocument/2006/relationships/image" Target="../media/image18.png"/><Relationship Id="rId3" Type="http://schemas.openxmlformats.org/officeDocument/2006/relationships/tags" Target="../tags/tag9.xml"/><Relationship Id="rId21" Type="http://schemas.openxmlformats.org/officeDocument/2006/relationships/image" Target="../media/image13.png"/><Relationship Id="rId7" Type="http://schemas.openxmlformats.org/officeDocument/2006/relationships/tags" Target="../tags/tag13.xml"/><Relationship Id="rId12" Type="http://schemas.openxmlformats.org/officeDocument/2006/relationships/tags" Target="../tags/tag18.xml"/><Relationship Id="rId17" Type="http://schemas.openxmlformats.org/officeDocument/2006/relationships/image" Target="../media/image9.png"/><Relationship Id="rId25" Type="http://schemas.openxmlformats.org/officeDocument/2006/relationships/image" Target="../media/image17.png"/><Relationship Id="rId2" Type="http://schemas.openxmlformats.org/officeDocument/2006/relationships/tags" Target="../tags/tag8.xml"/><Relationship Id="rId16" Type="http://schemas.openxmlformats.org/officeDocument/2006/relationships/image" Target="../media/image8.png"/><Relationship Id="rId20" Type="http://schemas.openxmlformats.org/officeDocument/2006/relationships/image" Target="../media/image12.png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24" Type="http://schemas.openxmlformats.org/officeDocument/2006/relationships/image" Target="../media/image16.png"/><Relationship Id="rId5" Type="http://schemas.openxmlformats.org/officeDocument/2006/relationships/tags" Target="../tags/tag11.xml"/><Relationship Id="rId15" Type="http://schemas.openxmlformats.org/officeDocument/2006/relationships/image" Target="../media/image1.png"/><Relationship Id="rId23" Type="http://schemas.openxmlformats.org/officeDocument/2006/relationships/image" Target="../media/image15.png"/><Relationship Id="rId10" Type="http://schemas.openxmlformats.org/officeDocument/2006/relationships/tags" Target="../tags/tag16.xml"/><Relationship Id="rId19" Type="http://schemas.openxmlformats.org/officeDocument/2006/relationships/image" Target="../media/image11.png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slideLayout" Target="../slideLayouts/slideLayout7.xml"/><Relationship Id="rId22" Type="http://schemas.openxmlformats.org/officeDocument/2006/relationships/image" Target="../media/image14.png"/><Relationship Id="rId27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8.xml"/><Relationship Id="rId13" Type="http://schemas.openxmlformats.org/officeDocument/2006/relationships/tags" Target="../tags/tag33.xml"/><Relationship Id="rId18" Type="http://schemas.openxmlformats.org/officeDocument/2006/relationships/image" Target="../media/image24.emf"/><Relationship Id="rId26" Type="http://schemas.openxmlformats.org/officeDocument/2006/relationships/image" Target="../media/image32.png"/><Relationship Id="rId3" Type="http://schemas.openxmlformats.org/officeDocument/2006/relationships/tags" Target="../tags/tag23.xml"/><Relationship Id="rId21" Type="http://schemas.openxmlformats.org/officeDocument/2006/relationships/image" Target="../media/image27.emf"/><Relationship Id="rId7" Type="http://schemas.openxmlformats.org/officeDocument/2006/relationships/tags" Target="../tags/tag27.xml"/><Relationship Id="rId12" Type="http://schemas.openxmlformats.org/officeDocument/2006/relationships/tags" Target="../tags/tag32.xml"/><Relationship Id="rId17" Type="http://schemas.openxmlformats.org/officeDocument/2006/relationships/image" Target="../media/image23.emf"/><Relationship Id="rId25" Type="http://schemas.openxmlformats.org/officeDocument/2006/relationships/image" Target="../media/image31.png"/><Relationship Id="rId2" Type="http://schemas.openxmlformats.org/officeDocument/2006/relationships/tags" Target="../tags/tag22.xml"/><Relationship Id="rId16" Type="http://schemas.openxmlformats.org/officeDocument/2006/relationships/image" Target="../media/image22.emf"/><Relationship Id="rId20" Type="http://schemas.openxmlformats.org/officeDocument/2006/relationships/image" Target="../media/image26.emf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11" Type="http://schemas.openxmlformats.org/officeDocument/2006/relationships/tags" Target="../tags/tag31.xml"/><Relationship Id="rId24" Type="http://schemas.openxmlformats.org/officeDocument/2006/relationships/image" Target="../media/image30.png"/><Relationship Id="rId5" Type="http://schemas.openxmlformats.org/officeDocument/2006/relationships/tags" Target="../tags/tag25.xml"/><Relationship Id="rId15" Type="http://schemas.openxmlformats.org/officeDocument/2006/relationships/image" Target="../media/image21.emf"/><Relationship Id="rId23" Type="http://schemas.openxmlformats.org/officeDocument/2006/relationships/image" Target="../media/image29.png"/><Relationship Id="rId10" Type="http://schemas.openxmlformats.org/officeDocument/2006/relationships/tags" Target="../tags/tag30.xml"/><Relationship Id="rId19" Type="http://schemas.openxmlformats.org/officeDocument/2006/relationships/image" Target="../media/image25.emf"/><Relationship Id="rId4" Type="http://schemas.openxmlformats.org/officeDocument/2006/relationships/tags" Target="../tags/tag24.xml"/><Relationship Id="rId9" Type="http://schemas.openxmlformats.org/officeDocument/2006/relationships/tags" Target="../tags/tag29.xml"/><Relationship Id="rId14" Type="http://schemas.openxmlformats.org/officeDocument/2006/relationships/slideLayout" Target="../slideLayouts/slideLayout7.xml"/><Relationship Id="rId22" Type="http://schemas.openxmlformats.org/officeDocument/2006/relationships/image" Target="../media/image28.png"/><Relationship Id="rId27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13" Type="http://schemas.openxmlformats.org/officeDocument/2006/relationships/tags" Target="../tags/tag46.xml"/><Relationship Id="rId18" Type="http://schemas.openxmlformats.org/officeDocument/2006/relationships/image" Target="../media/image34.png"/><Relationship Id="rId26" Type="http://schemas.openxmlformats.org/officeDocument/2006/relationships/image" Target="../media/image30.png"/><Relationship Id="rId3" Type="http://schemas.openxmlformats.org/officeDocument/2006/relationships/tags" Target="../tags/tag36.xml"/><Relationship Id="rId21" Type="http://schemas.openxmlformats.org/officeDocument/2006/relationships/image" Target="../media/image37.png"/><Relationship Id="rId7" Type="http://schemas.openxmlformats.org/officeDocument/2006/relationships/tags" Target="../tags/tag40.xml"/><Relationship Id="rId12" Type="http://schemas.openxmlformats.org/officeDocument/2006/relationships/tags" Target="../tags/tag45.xml"/><Relationship Id="rId17" Type="http://schemas.openxmlformats.org/officeDocument/2006/relationships/image" Target="../media/image5.png"/><Relationship Id="rId25" Type="http://schemas.openxmlformats.org/officeDocument/2006/relationships/image" Target="../media/image41.png"/><Relationship Id="rId2" Type="http://schemas.openxmlformats.org/officeDocument/2006/relationships/tags" Target="../tags/tag35.xml"/><Relationship Id="rId16" Type="http://schemas.openxmlformats.org/officeDocument/2006/relationships/image" Target="../media/image4.png"/><Relationship Id="rId20" Type="http://schemas.openxmlformats.org/officeDocument/2006/relationships/image" Target="../media/image36.png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11" Type="http://schemas.openxmlformats.org/officeDocument/2006/relationships/tags" Target="../tags/tag44.xml"/><Relationship Id="rId24" Type="http://schemas.openxmlformats.org/officeDocument/2006/relationships/image" Target="../media/image40.png"/><Relationship Id="rId5" Type="http://schemas.openxmlformats.org/officeDocument/2006/relationships/tags" Target="../tags/tag38.xml"/><Relationship Id="rId15" Type="http://schemas.openxmlformats.org/officeDocument/2006/relationships/image" Target="../media/image3.png"/><Relationship Id="rId23" Type="http://schemas.openxmlformats.org/officeDocument/2006/relationships/image" Target="../media/image39.png"/><Relationship Id="rId10" Type="http://schemas.openxmlformats.org/officeDocument/2006/relationships/tags" Target="../tags/tag43.xml"/><Relationship Id="rId19" Type="http://schemas.openxmlformats.org/officeDocument/2006/relationships/image" Target="../media/image35.png"/><Relationship Id="rId4" Type="http://schemas.openxmlformats.org/officeDocument/2006/relationships/tags" Target="../tags/tag37.xml"/><Relationship Id="rId9" Type="http://schemas.openxmlformats.org/officeDocument/2006/relationships/tags" Target="../tags/tag42.xml"/><Relationship Id="rId14" Type="http://schemas.openxmlformats.org/officeDocument/2006/relationships/slideLayout" Target="../slideLayouts/slideLayout7.xml"/><Relationship Id="rId22" Type="http://schemas.openxmlformats.org/officeDocument/2006/relationships/image" Target="../media/image38.png"/><Relationship Id="rId27" Type="http://schemas.openxmlformats.org/officeDocument/2006/relationships/image" Target="../media/image4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13" Type="http://schemas.openxmlformats.org/officeDocument/2006/relationships/image" Target="../media/image47.png"/><Relationship Id="rId3" Type="http://schemas.openxmlformats.org/officeDocument/2006/relationships/tags" Target="../tags/tag49.xml"/><Relationship Id="rId7" Type="http://schemas.openxmlformats.org/officeDocument/2006/relationships/tags" Target="../tags/tag53.xml"/><Relationship Id="rId12" Type="http://schemas.openxmlformats.org/officeDocument/2006/relationships/image" Target="../media/image46.png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tags" Target="../tags/tag52.xml"/><Relationship Id="rId11" Type="http://schemas.openxmlformats.org/officeDocument/2006/relationships/image" Target="../media/image45.png"/><Relationship Id="rId5" Type="http://schemas.openxmlformats.org/officeDocument/2006/relationships/tags" Target="../tags/tag51.xml"/><Relationship Id="rId15" Type="http://schemas.openxmlformats.org/officeDocument/2006/relationships/image" Target="../media/image49.png"/><Relationship Id="rId10" Type="http://schemas.openxmlformats.org/officeDocument/2006/relationships/image" Target="../media/image44.png"/><Relationship Id="rId4" Type="http://schemas.openxmlformats.org/officeDocument/2006/relationships/tags" Target="../tags/tag50.xml"/><Relationship Id="rId9" Type="http://schemas.openxmlformats.org/officeDocument/2006/relationships/image" Target="../media/image43.emf"/><Relationship Id="rId14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tags" Target="../tags/tag56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54.png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image" Target="../media/image53.png"/><Relationship Id="rId5" Type="http://schemas.openxmlformats.org/officeDocument/2006/relationships/tags" Target="../tags/tag58.xml"/><Relationship Id="rId10" Type="http://schemas.openxmlformats.org/officeDocument/2006/relationships/image" Target="../media/image52.png"/><Relationship Id="rId4" Type="http://schemas.openxmlformats.org/officeDocument/2006/relationships/tags" Target="../tags/tag57.xml"/><Relationship Id="rId9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tags" Target="../tags/tag62.xml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1.png"/><Relationship Id="rId5" Type="http://schemas.openxmlformats.org/officeDocument/2006/relationships/tags" Target="../tags/tag64.xml"/><Relationship Id="rId10" Type="http://schemas.openxmlformats.org/officeDocument/2006/relationships/image" Target="../media/image60.png"/><Relationship Id="rId4" Type="http://schemas.openxmlformats.org/officeDocument/2006/relationships/tags" Target="../tags/tag63.xml"/><Relationship Id="rId9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5.xml"/><Relationship Id="rId4" Type="http://schemas.openxmlformats.org/officeDocument/2006/relationships/image" Target="../media/image6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2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75.xml"/><Relationship Id="rId13" Type="http://schemas.openxmlformats.org/officeDocument/2006/relationships/image" Target="../media/image75.png"/><Relationship Id="rId18" Type="http://schemas.openxmlformats.org/officeDocument/2006/relationships/image" Target="../media/image80.png"/><Relationship Id="rId3" Type="http://schemas.openxmlformats.org/officeDocument/2006/relationships/tags" Target="../tags/tag70.xml"/><Relationship Id="rId7" Type="http://schemas.openxmlformats.org/officeDocument/2006/relationships/tags" Target="../tags/tag74.xml"/><Relationship Id="rId12" Type="http://schemas.openxmlformats.org/officeDocument/2006/relationships/image" Target="../media/image74.png"/><Relationship Id="rId17" Type="http://schemas.openxmlformats.org/officeDocument/2006/relationships/image" Target="../media/image79.png"/><Relationship Id="rId2" Type="http://schemas.openxmlformats.org/officeDocument/2006/relationships/tags" Target="../tags/tag69.xml"/><Relationship Id="rId16" Type="http://schemas.openxmlformats.org/officeDocument/2006/relationships/image" Target="../media/image78.png"/><Relationship Id="rId20" Type="http://schemas.openxmlformats.org/officeDocument/2006/relationships/image" Target="../media/image82.png"/><Relationship Id="rId1" Type="http://schemas.openxmlformats.org/officeDocument/2006/relationships/tags" Target="../tags/tag68.xml"/><Relationship Id="rId6" Type="http://schemas.openxmlformats.org/officeDocument/2006/relationships/tags" Target="../tags/tag73.xml"/><Relationship Id="rId11" Type="http://schemas.openxmlformats.org/officeDocument/2006/relationships/image" Target="../media/image73.png"/><Relationship Id="rId5" Type="http://schemas.openxmlformats.org/officeDocument/2006/relationships/tags" Target="../tags/tag72.xml"/><Relationship Id="rId15" Type="http://schemas.openxmlformats.org/officeDocument/2006/relationships/image" Target="../media/image77.png"/><Relationship Id="rId10" Type="http://schemas.openxmlformats.org/officeDocument/2006/relationships/slideLayout" Target="../slideLayouts/slideLayout7.xml"/><Relationship Id="rId19" Type="http://schemas.openxmlformats.org/officeDocument/2006/relationships/image" Target="../media/image81.png"/><Relationship Id="rId4" Type="http://schemas.openxmlformats.org/officeDocument/2006/relationships/tags" Target="../tags/tag71.xml"/><Relationship Id="rId9" Type="http://schemas.openxmlformats.org/officeDocument/2006/relationships/tags" Target="../tags/tag76.xml"/><Relationship Id="rId14" Type="http://schemas.openxmlformats.org/officeDocument/2006/relationships/image" Target="../media/image76.png"/></Relationships>
</file>

<file path=ppt/slides/_rels/slide26.xml.rels><?xml version="1.0" encoding="UTF-8" standalone="yes"?>
<Relationships xmlns="http://schemas.openxmlformats.org/package/2006/relationships"><Relationship Id="rId13" Type="http://schemas.openxmlformats.org/officeDocument/2006/relationships/tags" Target="../tags/tag89.xml"/><Relationship Id="rId18" Type="http://schemas.openxmlformats.org/officeDocument/2006/relationships/image" Target="../media/image75.png"/><Relationship Id="rId26" Type="http://schemas.openxmlformats.org/officeDocument/2006/relationships/image" Target="../media/image88.png"/><Relationship Id="rId3" Type="http://schemas.openxmlformats.org/officeDocument/2006/relationships/tags" Target="../tags/tag79.xml"/><Relationship Id="rId21" Type="http://schemas.openxmlformats.org/officeDocument/2006/relationships/image" Target="../media/image84.png"/><Relationship Id="rId7" Type="http://schemas.openxmlformats.org/officeDocument/2006/relationships/tags" Target="../tags/tag83.xml"/><Relationship Id="rId12" Type="http://schemas.openxmlformats.org/officeDocument/2006/relationships/tags" Target="../tags/tag88.xml"/><Relationship Id="rId17" Type="http://schemas.openxmlformats.org/officeDocument/2006/relationships/image" Target="../media/image74.png"/><Relationship Id="rId25" Type="http://schemas.openxmlformats.org/officeDocument/2006/relationships/image" Target="../media/image81.png"/><Relationship Id="rId33" Type="http://schemas.openxmlformats.org/officeDocument/2006/relationships/image" Target="../media/image95.png"/><Relationship Id="rId2" Type="http://schemas.openxmlformats.org/officeDocument/2006/relationships/tags" Target="../tags/tag78.xml"/><Relationship Id="rId16" Type="http://schemas.openxmlformats.org/officeDocument/2006/relationships/slideLayout" Target="../slideLayouts/slideLayout7.xml"/><Relationship Id="rId20" Type="http://schemas.openxmlformats.org/officeDocument/2006/relationships/image" Target="../media/image83.png"/><Relationship Id="rId29" Type="http://schemas.openxmlformats.org/officeDocument/2006/relationships/image" Target="../media/image91.png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tags" Target="../tags/tag87.xml"/><Relationship Id="rId24" Type="http://schemas.openxmlformats.org/officeDocument/2006/relationships/image" Target="../media/image87.png"/><Relationship Id="rId32" Type="http://schemas.openxmlformats.org/officeDocument/2006/relationships/image" Target="../media/image94.png"/><Relationship Id="rId5" Type="http://schemas.openxmlformats.org/officeDocument/2006/relationships/tags" Target="../tags/tag81.xml"/><Relationship Id="rId15" Type="http://schemas.openxmlformats.org/officeDocument/2006/relationships/tags" Target="../tags/tag91.xml"/><Relationship Id="rId23" Type="http://schemas.openxmlformats.org/officeDocument/2006/relationships/image" Target="../media/image86.png"/><Relationship Id="rId28" Type="http://schemas.openxmlformats.org/officeDocument/2006/relationships/image" Target="../media/image90.png"/><Relationship Id="rId10" Type="http://schemas.openxmlformats.org/officeDocument/2006/relationships/tags" Target="../tags/tag86.xml"/><Relationship Id="rId19" Type="http://schemas.openxmlformats.org/officeDocument/2006/relationships/image" Target="../media/image76.png"/><Relationship Id="rId31" Type="http://schemas.openxmlformats.org/officeDocument/2006/relationships/image" Target="../media/image93.png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tags" Target="../tags/tag90.xml"/><Relationship Id="rId22" Type="http://schemas.openxmlformats.org/officeDocument/2006/relationships/image" Target="../media/image85.png"/><Relationship Id="rId27" Type="http://schemas.openxmlformats.org/officeDocument/2006/relationships/image" Target="../media/image89.png"/><Relationship Id="rId30" Type="http://schemas.openxmlformats.org/officeDocument/2006/relationships/image" Target="../media/image92.png"/><Relationship Id="rId8" Type="http://schemas.openxmlformats.org/officeDocument/2006/relationships/tags" Target="../tags/tag8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0"/>
          <p:cNvGrpSpPr>
            <a:grpSpLocks/>
          </p:cNvGrpSpPr>
          <p:nvPr/>
        </p:nvGrpSpPr>
        <p:grpSpPr bwMode="auto">
          <a:xfrm>
            <a:off x="5602288" y="3708400"/>
            <a:ext cx="962025" cy="1054100"/>
            <a:chOff x="2250" y="1232"/>
            <a:chExt cx="825" cy="904"/>
          </a:xfrm>
        </p:grpSpPr>
        <p:sp>
          <p:nvSpPr>
            <p:cNvPr id="7198" name="Freeform 21"/>
            <p:cNvSpPr>
              <a:spLocks/>
            </p:cNvSpPr>
            <p:nvPr/>
          </p:nvSpPr>
          <p:spPr bwMode="auto">
            <a:xfrm>
              <a:off x="2864" y="1324"/>
              <a:ext cx="98" cy="488"/>
            </a:xfrm>
            <a:custGeom>
              <a:avLst/>
              <a:gdLst>
                <a:gd name="T0" fmla="*/ 98 w 98"/>
                <a:gd name="T1" fmla="*/ 0 h 488"/>
                <a:gd name="T2" fmla="*/ 76 w 98"/>
                <a:gd name="T3" fmla="*/ 18 h 488"/>
                <a:gd name="T4" fmla="*/ 50 w 98"/>
                <a:gd name="T5" fmla="*/ 22 h 488"/>
                <a:gd name="T6" fmla="*/ 26 w 98"/>
                <a:gd name="T7" fmla="*/ 46 h 488"/>
                <a:gd name="T8" fmla="*/ 20 w 98"/>
                <a:gd name="T9" fmla="*/ 66 h 488"/>
                <a:gd name="T10" fmla="*/ 26 w 98"/>
                <a:gd name="T11" fmla="*/ 124 h 488"/>
                <a:gd name="T12" fmla="*/ 34 w 98"/>
                <a:gd name="T13" fmla="*/ 206 h 488"/>
                <a:gd name="T14" fmla="*/ 26 w 98"/>
                <a:gd name="T15" fmla="*/ 316 h 488"/>
                <a:gd name="T16" fmla="*/ 0 w 98"/>
                <a:gd name="T17" fmla="*/ 488 h 4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8" h="488">
                  <a:moveTo>
                    <a:pt x="98" y="0"/>
                  </a:moveTo>
                  <a:cubicBezTo>
                    <a:pt x="91" y="7"/>
                    <a:pt x="84" y="14"/>
                    <a:pt x="76" y="18"/>
                  </a:cubicBezTo>
                  <a:cubicBezTo>
                    <a:pt x="68" y="22"/>
                    <a:pt x="58" y="17"/>
                    <a:pt x="50" y="22"/>
                  </a:cubicBezTo>
                  <a:cubicBezTo>
                    <a:pt x="42" y="27"/>
                    <a:pt x="31" y="39"/>
                    <a:pt x="26" y="46"/>
                  </a:cubicBezTo>
                  <a:cubicBezTo>
                    <a:pt x="21" y="53"/>
                    <a:pt x="20" y="53"/>
                    <a:pt x="20" y="66"/>
                  </a:cubicBezTo>
                  <a:cubicBezTo>
                    <a:pt x="20" y="79"/>
                    <a:pt x="24" y="101"/>
                    <a:pt x="26" y="124"/>
                  </a:cubicBezTo>
                  <a:cubicBezTo>
                    <a:pt x="28" y="147"/>
                    <a:pt x="34" y="174"/>
                    <a:pt x="34" y="206"/>
                  </a:cubicBezTo>
                  <a:cubicBezTo>
                    <a:pt x="34" y="238"/>
                    <a:pt x="32" y="269"/>
                    <a:pt x="26" y="316"/>
                  </a:cubicBezTo>
                  <a:cubicBezTo>
                    <a:pt x="20" y="363"/>
                    <a:pt x="5" y="459"/>
                    <a:pt x="0" y="488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99" name="Freeform 22"/>
            <p:cNvSpPr>
              <a:spLocks/>
            </p:cNvSpPr>
            <p:nvPr/>
          </p:nvSpPr>
          <p:spPr bwMode="auto">
            <a:xfrm>
              <a:off x="2961" y="1286"/>
              <a:ext cx="114" cy="37"/>
            </a:xfrm>
            <a:custGeom>
              <a:avLst/>
              <a:gdLst>
                <a:gd name="T0" fmla="*/ 6 w 114"/>
                <a:gd name="T1" fmla="*/ 0 h 37"/>
                <a:gd name="T2" fmla="*/ 29 w 114"/>
                <a:gd name="T3" fmla="*/ 9 h 37"/>
                <a:gd name="T4" fmla="*/ 86 w 114"/>
                <a:gd name="T5" fmla="*/ 12 h 37"/>
                <a:gd name="T6" fmla="*/ 111 w 114"/>
                <a:gd name="T7" fmla="*/ 18 h 37"/>
                <a:gd name="T8" fmla="*/ 105 w 114"/>
                <a:gd name="T9" fmla="*/ 28 h 37"/>
                <a:gd name="T10" fmla="*/ 96 w 114"/>
                <a:gd name="T11" fmla="*/ 34 h 37"/>
                <a:gd name="T12" fmla="*/ 71 w 114"/>
                <a:gd name="T13" fmla="*/ 37 h 37"/>
                <a:gd name="T14" fmla="*/ 32 w 114"/>
                <a:gd name="T15" fmla="*/ 36 h 37"/>
                <a:gd name="T16" fmla="*/ 0 w 114"/>
                <a:gd name="T17" fmla="*/ 37 h 3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14" h="37">
                  <a:moveTo>
                    <a:pt x="6" y="0"/>
                  </a:moveTo>
                  <a:cubicBezTo>
                    <a:pt x="11" y="3"/>
                    <a:pt x="16" y="7"/>
                    <a:pt x="29" y="9"/>
                  </a:cubicBezTo>
                  <a:cubicBezTo>
                    <a:pt x="42" y="11"/>
                    <a:pt x="72" y="10"/>
                    <a:pt x="86" y="12"/>
                  </a:cubicBezTo>
                  <a:cubicBezTo>
                    <a:pt x="100" y="14"/>
                    <a:pt x="108" y="15"/>
                    <a:pt x="111" y="18"/>
                  </a:cubicBezTo>
                  <a:cubicBezTo>
                    <a:pt x="114" y="21"/>
                    <a:pt x="107" y="25"/>
                    <a:pt x="105" y="28"/>
                  </a:cubicBezTo>
                  <a:cubicBezTo>
                    <a:pt x="103" y="31"/>
                    <a:pt x="102" y="33"/>
                    <a:pt x="96" y="34"/>
                  </a:cubicBezTo>
                  <a:cubicBezTo>
                    <a:pt x="90" y="35"/>
                    <a:pt x="82" y="37"/>
                    <a:pt x="71" y="37"/>
                  </a:cubicBezTo>
                  <a:cubicBezTo>
                    <a:pt x="60" y="37"/>
                    <a:pt x="44" y="36"/>
                    <a:pt x="32" y="36"/>
                  </a:cubicBezTo>
                  <a:cubicBezTo>
                    <a:pt x="20" y="36"/>
                    <a:pt x="10" y="36"/>
                    <a:pt x="0" y="37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00" name="Freeform 23"/>
            <p:cNvSpPr>
              <a:spLocks/>
            </p:cNvSpPr>
            <p:nvPr/>
          </p:nvSpPr>
          <p:spPr bwMode="auto">
            <a:xfrm>
              <a:off x="2328" y="1808"/>
              <a:ext cx="567" cy="28"/>
            </a:xfrm>
            <a:custGeom>
              <a:avLst/>
              <a:gdLst>
                <a:gd name="T0" fmla="*/ 0 w 567"/>
                <a:gd name="T1" fmla="*/ 28 h 28"/>
                <a:gd name="T2" fmla="*/ 132 w 567"/>
                <a:gd name="T3" fmla="*/ 13 h 28"/>
                <a:gd name="T4" fmla="*/ 210 w 567"/>
                <a:gd name="T5" fmla="*/ 1 h 28"/>
                <a:gd name="T6" fmla="*/ 324 w 567"/>
                <a:gd name="T7" fmla="*/ 10 h 28"/>
                <a:gd name="T8" fmla="*/ 405 w 567"/>
                <a:gd name="T9" fmla="*/ 1 h 28"/>
                <a:gd name="T10" fmla="*/ 567 w 567"/>
                <a:gd name="T11" fmla="*/ 1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67" h="28">
                  <a:moveTo>
                    <a:pt x="0" y="28"/>
                  </a:moveTo>
                  <a:cubicBezTo>
                    <a:pt x="48" y="22"/>
                    <a:pt x="97" y="17"/>
                    <a:pt x="132" y="13"/>
                  </a:cubicBezTo>
                  <a:cubicBezTo>
                    <a:pt x="167" y="9"/>
                    <a:pt x="178" y="1"/>
                    <a:pt x="210" y="1"/>
                  </a:cubicBezTo>
                  <a:cubicBezTo>
                    <a:pt x="242" y="1"/>
                    <a:pt x="292" y="10"/>
                    <a:pt x="324" y="10"/>
                  </a:cubicBezTo>
                  <a:cubicBezTo>
                    <a:pt x="356" y="10"/>
                    <a:pt x="365" y="2"/>
                    <a:pt x="405" y="1"/>
                  </a:cubicBezTo>
                  <a:cubicBezTo>
                    <a:pt x="445" y="0"/>
                    <a:pt x="506" y="0"/>
                    <a:pt x="567" y="1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01" name="Freeform 24"/>
            <p:cNvSpPr>
              <a:spLocks/>
            </p:cNvSpPr>
            <p:nvPr/>
          </p:nvSpPr>
          <p:spPr bwMode="auto">
            <a:xfrm>
              <a:off x="2252" y="1232"/>
              <a:ext cx="704" cy="392"/>
            </a:xfrm>
            <a:custGeom>
              <a:avLst/>
              <a:gdLst>
                <a:gd name="T0" fmla="*/ 704 w 704"/>
                <a:gd name="T1" fmla="*/ 52 h 392"/>
                <a:gd name="T2" fmla="*/ 692 w 704"/>
                <a:gd name="T3" fmla="*/ 24 h 392"/>
                <a:gd name="T4" fmla="*/ 672 w 704"/>
                <a:gd name="T5" fmla="*/ 4 h 392"/>
                <a:gd name="T6" fmla="*/ 620 w 704"/>
                <a:gd name="T7" fmla="*/ 0 h 392"/>
                <a:gd name="T8" fmla="*/ 600 w 704"/>
                <a:gd name="T9" fmla="*/ 2 h 392"/>
                <a:gd name="T10" fmla="*/ 546 w 704"/>
                <a:gd name="T11" fmla="*/ 26 h 392"/>
                <a:gd name="T12" fmla="*/ 522 w 704"/>
                <a:gd name="T13" fmla="*/ 60 h 392"/>
                <a:gd name="T14" fmla="*/ 506 w 704"/>
                <a:gd name="T15" fmla="*/ 104 h 392"/>
                <a:gd name="T16" fmla="*/ 506 w 704"/>
                <a:gd name="T17" fmla="*/ 136 h 392"/>
                <a:gd name="T18" fmla="*/ 506 w 704"/>
                <a:gd name="T19" fmla="*/ 204 h 392"/>
                <a:gd name="T20" fmla="*/ 522 w 704"/>
                <a:gd name="T21" fmla="*/ 240 h 392"/>
                <a:gd name="T22" fmla="*/ 516 w 704"/>
                <a:gd name="T23" fmla="*/ 278 h 392"/>
                <a:gd name="T24" fmla="*/ 516 w 704"/>
                <a:gd name="T25" fmla="*/ 332 h 392"/>
                <a:gd name="T26" fmla="*/ 484 w 704"/>
                <a:gd name="T27" fmla="*/ 372 h 392"/>
                <a:gd name="T28" fmla="*/ 426 w 704"/>
                <a:gd name="T29" fmla="*/ 392 h 392"/>
                <a:gd name="T30" fmla="*/ 362 w 704"/>
                <a:gd name="T31" fmla="*/ 392 h 392"/>
                <a:gd name="T32" fmla="*/ 258 w 704"/>
                <a:gd name="T33" fmla="*/ 362 h 392"/>
                <a:gd name="T34" fmla="*/ 168 w 704"/>
                <a:gd name="T35" fmla="*/ 330 h 392"/>
                <a:gd name="T36" fmla="*/ 0 w 704"/>
                <a:gd name="T37" fmla="*/ 278 h 39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04" h="392">
                  <a:moveTo>
                    <a:pt x="704" y="52"/>
                  </a:moveTo>
                  <a:cubicBezTo>
                    <a:pt x="702" y="44"/>
                    <a:pt x="692" y="26"/>
                    <a:pt x="692" y="24"/>
                  </a:cubicBezTo>
                  <a:lnTo>
                    <a:pt x="672" y="4"/>
                  </a:lnTo>
                  <a:lnTo>
                    <a:pt x="620" y="0"/>
                  </a:lnTo>
                  <a:lnTo>
                    <a:pt x="600" y="2"/>
                  </a:lnTo>
                  <a:lnTo>
                    <a:pt x="546" y="26"/>
                  </a:lnTo>
                  <a:lnTo>
                    <a:pt x="522" y="60"/>
                  </a:lnTo>
                  <a:lnTo>
                    <a:pt x="506" y="104"/>
                  </a:lnTo>
                  <a:lnTo>
                    <a:pt x="506" y="136"/>
                  </a:lnTo>
                  <a:lnTo>
                    <a:pt x="506" y="204"/>
                  </a:lnTo>
                  <a:lnTo>
                    <a:pt x="522" y="240"/>
                  </a:lnTo>
                  <a:lnTo>
                    <a:pt x="516" y="278"/>
                  </a:lnTo>
                  <a:lnTo>
                    <a:pt x="516" y="332"/>
                  </a:lnTo>
                  <a:lnTo>
                    <a:pt x="484" y="372"/>
                  </a:lnTo>
                  <a:lnTo>
                    <a:pt x="426" y="392"/>
                  </a:lnTo>
                  <a:lnTo>
                    <a:pt x="362" y="392"/>
                  </a:lnTo>
                  <a:lnTo>
                    <a:pt x="258" y="362"/>
                  </a:lnTo>
                  <a:lnTo>
                    <a:pt x="168" y="330"/>
                  </a:lnTo>
                  <a:lnTo>
                    <a:pt x="0" y="278"/>
                  </a:ln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02" name="Freeform 25"/>
            <p:cNvSpPr>
              <a:spLocks/>
            </p:cNvSpPr>
            <p:nvPr/>
          </p:nvSpPr>
          <p:spPr bwMode="auto">
            <a:xfrm>
              <a:off x="2250" y="1512"/>
              <a:ext cx="170" cy="310"/>
            </a:xfrm>
            <a:custGeom>
              <a:avLst/>
              <a:gdLst>
                <a:gd name="T0" fmla="*/ 0 w 170"/>
                <a:gd name="T1" fmla="*/ 0 h 310"/>
                <a:gd name="T2" fmla="*/ 96 w 170"/>
                <a:gd name="T3" fmla="*/ 122 h 310"/>
                <a:gd name="T4" fmla="*/ 148 w 170"/>
                <a:gd name="T5" fmla="*/ 212 h 310"/>
                <a:gd name="T6" fmla="*/ 170 w 170"/>
                <a:gd name="T7" fmla="*/ 310 h 3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0" h="310">
                  <a:moveTo>
                    <a:pt x="0" y="0"/>
                  </a:moveTo>
                  <a:cubicBezTo>
                    <a:pt x="35" y="43"/>
                    <a:pt x="71" y="87"/>
                    <a:pt x="96" y="122"/>
                  </a:cubicBezTo>
                  <a:cubicBezTo>
                    <a:pt x="121" y="157"/>
                    <a:pt x="136" y="181"/>
                    <a:pt x="148" y="212"/>
                  </a:cubicBezTo>
                  <a:cubicBezTo>
                    <a:pt x="160" y="243"/>
                    <a:pt x="165" y="276"/>
                    <a:pt x="170" y="31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03" name="Freeform 26" descr="Horizontal gestrichelt"/>
            <p:cNvSpPr>
              <a:spLocks/>
            </p:cNvSpPr>
            <p:nvPr/>
          </p:nvSpPr>
          <p:spPr bwMode="auto">
            <a:xfrm>
              <a:off x="2499" y="1809"/>
              <a:ext cx="303" cy="224"/>
            </a:xfrm>
            <a:custGeom>
              <a:avLst/>
              <a:gdLst>
                <a:gd name="T0" fmla="*/ 91 w 303"/>
                <a:gd name="T1" fmla="*/ 6 h 224"/>
                <a:gd name="T2" fmla="*/ 91 w 303"/>
                <a:gd name="T3" fmla="*/ 46 h 224"/>
                <a:gd name="T4" fmla="*/ 83 w 303"/>
                <a:gd name="T5" fmla="*/ 90 h 224"/>
                <a:gd name="T6" fmla="*/ 77 w 303"/>
                <a:gd name="T7" fmla="*/ 126 h 224"/>
                <a:gd name="T8" fmla="*/ 31 w 303"/>
                <a:gd name="T9" fmla="*/ 120 h 224"/>
                <a:gd name="T10" fmla="*/ 13 w 303"/>
                <a:gd name="T11" fmla="*/ 117 h 224"/>
                <a:gd name="T12" fmla="*/ 2 w 303"/>
                <a:gd name="T13" fmla="*/ 120 h 224"/>
                <a:gd name="T14" fmla="*/ 2 w 303"/>
                <a:gd name="T15" fmla="*/ 130 h 224"/>
                <a:gd name="T16" fmla="*/ 11 w 303"/>
                <a:gd name="T17" fmla="*/ 135 h 224"/>
                <a:gd name="T18" fmla="*/ 28 w 303"/>
                <a:gd name="T19" fmla="*/ 139 h 224"/>
                <a:gd name="T20" fmla="*/ 79 w 303"/>
                <a:gd name="T21" fmla="*/ 141 h 224"/>
                <a:gd name="T22" fmla="*/ 140 w 303"/>
                <a:gd name="T23" fmla="*/ 157 h 224"/>
                <a:gd name="T24" fmla="*/ 215 w 303"/>
                <a:gd name="T25" fmla="*/ 216 h 224"/>
                <a:gd name="T26" fmla="*/ 223 w 303"/>
                <a:gd name="T27" fmla="*/ 205 h 224"/>
                <a:gd name="T28" fmla="*/ 208 w 303"/>
                <a:gd name="T29" fmla="*/ 190 h 224"/>
                <a:gd name="T30" fmla="*/ 215 w 303"/>
                <a:gd name="T31" fmla="*/ 178 h 224"/>
                <a:gd name="T32" fmla="*/ 266 w 303"/>
                <a:gd name="T33" fmla="*/ 205 h 224"/>
                <a:gd name="T34" fmla="*/ 269 w 303"/>
                <a:gd name="T35" fmla="*/ 190 h 224"/>
                <a:gd name="T36" fmla="*/ 247 w 303"/>
                <a:gd name="T37" fmla="*/ 172 h 224"/>
                <a:gd name="T38" fmla="*/ 296 w 303"/>
                <a:gd name="T39" fmla="*/ 187 h 224"/>
                <a:gd name="T40" fmla="*/ 287 w 303"/>
                <a:gd name="T41" fmla="*/ 169 h 224"/>
                <a:gd name="T42" fmla="*/ 200 w 303"/>
                <a:gd name="T43" fmla="*/ 136 h 224"/>
                <a:gd name="T44" fmla="*/ 109 w 303"/>
                <a:gd name="T45" fmla="*/ 123 h 224"/>
                <a:gd name="T46" fmla="*/ 107 w 303"/>
                <a:gd name="T47" fmla="*/ 102 h 224"/>
                <a:gd name="T48" fmla="*/ 113 w 303"/>
                <a:gd name="T49" fmla="*/ 36 h 224"/>
                <a:gd name="T50" fmla="*/ 103 w 303"/>
                <a:gd name="T51" fmla="*/ 10 h 224"/>
                <a:gd name="T52" fmla="*/ 91 w 303"/>
                <a:gd name="T53" fmla="*/ 6 h 22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03" h="224">
                  <a:moveTo>
                    <a:pt x="91" y="6"/>
                  </a:moveTo>
                  <a:cubicBezTo>
                    <a:pt x="89" y="12"/>
                    <a:pt x="92" y="32"/>
                    <a:pt x="91" y="46"/>
                  </a:cubicBezTo>
                  <a:cubicBezTo>
                    <a:pt x="90" y="60"/>
                    <a:pt x="85" y="77"/>
                    <a:pt x="83" y="90"/>
                  </a:cubicBezTo>
                  <a:cubicBezTo>
                    <a:pt x="81" y="103"/>
                    <a:pt x="86" y="121"/>
                    <a:pt x="77" y="126"/>
                  </a:cubicBezTo>
                  <a:cubicBezTo>
                    <a:pt x="68" y="131"/>
                    <a:pt x="42" y="122"/>
                    <a:pt x="31" y="120"/>
                  </a:cubicBezTo>
                  <a:cubicBezTo>
                    <a:pt x="20" y="118"/>
                    <a:pt x="18" y="117"/>
                    <a:pt x="13" y="117"/>
                  </a:cubicBezTo>
                  <a:cubicBezTo>
                    <a:pt x="8" y="117"/>
                    <a:pt x="4" y="118"/>
                    <a:pt x="2" y="120"/>
                  </a:cubicBezTo>
                  <a:cubicBezTo>
                    <a:pt x="0" y="122"/>
                    <a:pt x="1" y="128"/>
                    <a:pt x="2" y="130"/>
                  </a:cubicBezTo>
                  <a:cubicBezTo>
                    <a:pt x="3" y="132"/>
                    <a:pt x="7" y="134"/>
                    <a:pt x="11" y="135"/>
                  </a:cubicBezTo>
                  <a:cubicBezTo>
                    <a:pt x="15" y="136"/>
                    <a:pt x="17" y="138"/>
                    <a:pt x="28" y="139"/>
                  </a:cubicBezTo>
                  <a:cubicBezTo>
                    <a:pt x="39" y="140"/>
                    <a:pt x="60" y="138"/>
                    <a:pt x="79" y="141"/>
                  </a:cubicBezTo>
                  <a:cubicBezTo>
                    <a:pt x="98" y="144"/>
                    <a:pt x="117" y="144"/>
                    <a:pt x="140" y="157"/>
                  </a:cubicBezTo>
                  <a:cubicBezTo>
                    <a:pt x="163" y="170"/>
                    <a:pt x="201" y="208"/>
                    <a:pt x="215" y="216"/>
                  </a:cubicBezTo>
                  <a:cubicBezTo>
                    <a:pt x="229" y="224"/>
                    <a:pt x="224" y="209"/>
                    <a:pt x="223" y="205"/>
                  </a:cubicBezTo>
                  <a:cubicBezTo>
                    <a:pt x="222" y="201"/>
                    <a:pt x="209" y="194"/>
                    <a:pt x="208" y="190"/>
                  </a:cubicBezTo>
                  <a:cubicBezTo>
                    <a:pt x="207" y="186"/>
                    <a:pt x="205" y="176"/>
                    <a:pt x="215" y="178"/>
                  </a:cubicBezTo>
                  <a:cubicBezTo>
                    <a:pt x="225" y="180"/>
                    <a:pt x="257" y="203"/>
                    <a:pt x="266" y="205"/>
                  </a:cubicBezTo>
                  <a:cubicBezTo>
                    <a:pt x="275" y="207"/>
                    <a:pt x="272" y="195"/>
                    <a:pt x="269" y="190"/>
                  </a:cubicBezTo>
                  <a:cubicBezTo>
                    <a:pt x="266" y="185"/>
                    <a:pt x="243" y="172"/>
                    <a:pt x="247" y="172"/>
                  </a:cubicBezTo>
                  <a:cubicBezTo>
                    <a:pt x="251" y="172"/>
                    <a:pt x="289" y="188"/>
                    <a:pt x="296" y="187"/>
                  </a:cubicBezTo>
                  <a:cubicBezTo>
                    <a:pt x="303" y="186"/>
                    <a:pt x="303" y="177"/>
                    <a:pt x="287" y="169"/>
                  </a:cubicBezTo>
                  <a:cubicBezTo>
                    <a:pt x="271" y="161"/>
                    <a:pt x="230" y="144"/>
                    <a:pt x="200" y="136"/>
                  </a:cubicBezTo>
                  <a:cubicBezTo>
                    <a:pt x="170" y="128"/>
                    <a:pt x="124" y="129"/>
                    <a:pt x="109" y="123"/>
                  </a:cubicBezTo>
                  <a:cubicBezTo>
                    <a:pt x="94" y="117"/>
                    <a:pt x="106" y="116"/>
                    <a:pt x="107" y="102"/>
                  </a:cubicBezTo>
                  <a:cubicBezTo>
                    <a:pt x="108" y="88"/>
                    <a:pt x="114" y="51"/>
                    <a:pt x="113" y="36"/>
                  </a:cubicBezTo>
                  <a:cubicBezTo>
                    <a:pt x="112" y="21"/>
                    <a:pt x="106" y="14"/>
                    <a:pt x="103" y="10"/>
                  </a:cubicBezTo>
                  <a:cubicBezTo>
                    <a:pt x="100" y="6"/>
                    <a:pt x="93" y="0"/>
                    <a:pt x="91" y="6"/>
                  </a:cubicBezTo>
                  <a:close/>
                </a:path>
              </a:pathLst>
            </a:custGeom>
            <a:blipFill dpi="0" rotWithShape="0">
              <a:blip r:embed="rId8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04" name="Freeform 27" descr="Horizontal gestrichelt"/>
            <p:cNvSpPr>
              <a:spLocks/>
            </p:cNvSpPr>
            <p:nvPr/>
          </p:nvSpPr>
          <p:spPr bwMode="auto">
            <a:xfrm>
              <a:off x="2516" y="1806"/>
              <a:ext cx="300" cy="172"/>
            </a:xfrm>
            <a:custGeom>
              <a:avLst/>
              <a:gdLst>
                <a:gd name="T0" fmla="*/ 23 w 300"/>
                <a:gd name="T1" fmla="*/ 4 h 172"/>
                <a:gd name="T2" fmla="*/ 38 w 300"/>
                <a:gd name="T3" fmla="*/ 39 h 172"/>
                <a:gd name="T4" fmla="*/ 54 w 300"/>
                <a:gd name="T5" fmla="*/ 88 h 172"/>
                <a:gd name="T6" fmla="*/ 57 w 300"/>
                <a:gd name="T7" fmla="*/ 115 h 172"/>
                <a:gd name="T8" fmla="*/ 48 w 300"/>
                <a:gd name="T9" fmla="*/ 123 h 172"/>
                <a:gd name="T10" fmla="*/ 5 w 300"/>
                <a:gd name="T11" fmla="*/ 153 h 172"/>
                <a:gd name="T12" fmla="*/ 17 w 300"/>
                <a:gd name="T13" fmla="*/ 171 h 172"/>
                <a:gd name="T14" fmla="*/ 47 w 300"/>
                <a:gd name="T15" fmla="*/ 150 h 172"/>
                <a:gd name="T16" fmla="*/ 102 w 300"/>
                <a:gd name="T17" fmla="*/ 114 h 172"/>
                <a:gd name="T18" fmla="*/ 167 w 300"/>
                <a:gd name="T19" fmla="*/ 99 h 172"/>
                <a:gd name="T20" fmla="*/ 260 w 300"/>
                <a:gd name="T21" fmla="*/ 126 h 172"/>
                <a:gd name="T22" fmla="*/ 252 w 300"/>
                <a:gd name="T23" fmla="*/ 108 h 172"/>
                <a:gd name="T24" fmla="*/ 267 w 300"/>
                <a:gd name="T25" fmla="*/ 108 h 172"/>
                <a:gd name="T26" fmla="*/ 284 w 300"/>
                <a:gd name="T27" fmla="*/ 112 h 172"/>
                <a:gd name="T28" fmla="*/ 276 w 300"/>
                <a:gd name="T29" fmla="*/ 99 h 172"/>
                <a:gd name="T30" fmla="*/ 288 w 300"/>
                <a:gd name="T31" fmla="*/ 87 h 172"/>
                <a:gd name="T32" fmla="*/ 299 w 300"/>
                <a:gd name="T33" fmla="*/ 94 h 172"/>
                <a:gd name="T34" fmla="*/ 281 w 300"/>
                <a:gd name="T35" fmla="*/ 81 h 172"/>
                <a:gd name="T36" fmla="*/ 266 w 300"/>
                <a:gd name="T37" fmla="*/ 78 h 172"/>
                <a:gd name="T38" fmla="*/ 227 w 300"/>
                <a:gd name="T39" fmla="*/ 69 h 172"/>
                <a:gd name="T40" fmla="*/ 180 w 300"/>
                <a:gd name="T41" fmla="*/ 66 h 172"/>
                <a:gd name="T42" fmla="*/ 144 w 300"/>
                <a:gd name="T43" fmla="*/ 76 h 172"/>
                <a:gd name="T44" fmla="*/ 129 w 300"/>
                <a:gd name="T45" fmla="*/ 78 h 172"/>
                <a:gd name="T46" fmla="*/ 86 w 300"/>
                <a:gd name="T47" fmla="*/ 93 h 172"/>
                <a:gd name="T48" fmla="*/ 71 w 300"/>
                <a:gd name="T49" fmla="*/ 43 h 172"/>
                <a:gd name="T50" fmla="*/ 53 w 300"/>
                <a:gd name="T51" fmla="*/ 12 h 172"/>
                <a:gd name="T52" fmla="*/ 23 w 300"/>
                <a:gd name="T53" fmla="*/ 4 h 17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00" h="172">
                  <a:moveTo>
                    <a:pt x="23" y="4"/>
                  </a:moveTo>
                  <a:cubicBezTo>
                    <a:pt x="21" y="8"/>
                    <a:pt x="33" y="25"/>
                    <a:pt x="38" y="39"/>
                  </a:cubicBezTo>
                  <a:cubicBezTo>
                    <a:pt x="43" y="53"/>
                    <a:pt x="51" y="75"/>
                    <a:pt x="54" y="88"/>
                  </a:cubicBezTo>
                  <a:cubicBezTo>
                    <a:pt x="57" y="101"/>
                    <a:pt x="58" y="109"/>
                    <a:pt x="57" y="115"/>
                  </a:cubicBezTo>
                  <a:cubicBezTo>
                    <a:pt x="56" y="121"/>
                    <a:pt x="57" y="117"/>
                    <a:pt x="48" y="123"/>
                  </a:cubicBezTo>
                  <a:cubicBezTo>
                    <a:pt x="39" y="129"/>
                    <a:pt x="10" y="145"/>
                    <a:pt x="5" y="153"/>
                  </a:cubicBezTo>
                  <a:cubicBezTo>
                    <a:pt x="0" y="161"/>
                    <a:pt x="10" y="172"/>
                    <a:pt x="17" y="171"/>
                  </a:cubicBezTo>
                  <a:cubicBezTo>
                    <a:pt x="24" y="170"/>
                    <a:pt x="33" y="160"/>
                    <a:pt x="47" y="150"/>
                  </a:cubicBezTo>
                  <a:cubicBezTo>
                    <a:pt x="61" y="140"/>
                    <a:pt x="82" y="122"/>
                    <a:pt x="102" y="114"/>
                  </a:cubicBezTo>
                  <a:cubicBezTo>
                    <a:pt x="122" y="106"/>
                    <a:pt x="141" y="97"/>
                    <a:pt x="167" y="99"/>
                  </a:cubicBezTo>
                  <a:cubicBezTo>
                    <a:pt x="193" y="101"/>
                    <a:pt x="246" y="125"/>
                    <a:pt x="260" y="126"/>
                  </a:cubicBezTo>
                  <a:cubicBezTo>
                    <a:pt x="274" y="127"/>
                    <a:pt x="251" y="111"/>
                    <a:pt x="252" y="108"/>
                  </a:cubicBezTo>
                  <a:cubicBezTo>
                    <a:pt x="253" y="105"/>
                    <a:pt x="262" y="107"/>
                    <a:pt x="267" y="108"/>
                  </a:cubicBezTo>
                  <a:cubicBezTo>
                    <a:pt x="272" y="109"/>
                    <a:pt x="283" y="113"/>
                    <a:pt x="284" y="112"/>
                  </a:cubicBezTo>
                  <a:cubicBezTo>
                    <a:pt x="285" y="111"/>
                    <a:pt x="275" y="103"/>
                    <a:pt x="276" y="99"/>
                  </a:cubicBezTo>
                  <a:cubicBezTo>
                    <a:pt x="277" y="95"/>
                    <a:pt x="284" y="88"/>
                    <a:pt x="288" y="87"/>
                  </a:cubicBezTo>
                  <a:cubicBezTo>
                    <a:pt x="292" y="86"/>
                    <a:pt x="300" y="95"/>
                    <a:pt x="299" y="94"/>
                  </a:cubicBezTo>
                  <a:cubicBezTo>
                    <a:pt x="298" y="93"/>
                    <a:pt x="286" y="84"/>
                    <a:pt x="281" y="81"/>
                  </a:cubicBezTo>
                  <a:cubicBezTo>
                    <a:pt x="276" y="78"/>
                    <a:pt x="275" y="80"/>
                    <a:pt x="266" y="78"/>
                  </a:cubicBezTo>
                  <a:cubicBezTo>
                    <a:pt x="257" y="76"/>
                    <a:pt x="241" y="71"/>
                    <a:pt x="227" y="69"/>
                  </a:cubicBezTo>
                  <a:cubicBezTo>
                    <a:pt x="213" y="67"/>
                    <a:pt x="194" y="65"/>
                    <a:pt x="180" y="66"/>
                  </a:cubicBezTo>
                  <a:cubicBezTo>
                    <a:pt x="166" y="67"/>
                    <a:pt x="152" y="74"/>
                    <a:pt x="144" y="76"/>
                  </a:cubicBezTo>
                  <a:cubicBezTo>
                    <a:pt x="136" y="78"/>
                    <a:pt x="139" y="75"/>
                    <a:pt x="129" y="78"/>
                  </a:cubicBezTo>
                  <a:cubicBezTo>
                    <a:pt x="119" y="81"/>
                    <a:pt x="96" y="99"/>
                    <a:pt x="86" y="93"/>
                  </a:cubicBezTo>
                  <a:cubicBezTo>
                    <a:pt x="76" y="87"/>
                    <a:pt x="76" y="56"/>
                    <a:pt x="71" y="43"/>
                  </a:cubicBezTo>
                  <a:cubicBezTo>
                    <a:pt x="66" y="30"/>
                    <a:pt x="61" y="18"/>
                    <a:pt x="53" y="12"/>
                  </a:cubicBezTo>
                  <a:cubicBezTo>
                    <a:pt x="45" y="6"/>
                    <a:pt x="25" y="0"/>
                    <a:pt x="23" y="4"/>
                  </a:cubicBezTo>
                  <a:close/>
                </a:path>
              </a:pathLst>
            </a:custGeom>
            <a:blipFill dpi="0" rotWithShape="0">
              <a:blip r:embed="rId8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05" name="Arc 28"/>
            <p:cNvSpPr>
              <a:spLocks/>
            </p:cNvSpPr>
            <p:nvPr/>
          </p:nvSpPr>
          <p:spPr bwMode="auto">
            <a:xfrm>
              <a:off x="2692" y="1842"/>
              <a:ext cx="153" cy="44"/>
            </a:xfrm>
            <a:custGeom>
              <a:avLst/>
              <a:gdLst>
                <a:gd name="T0" fmla="*/ 0 w 33306"/>
                <a:gd name="T1" fmla="*/ 0 h 21600"/>
                <a:gd name="T2" fmla="*/ 0 w 33306"/>
                <a:gd name="T3" fmla="*/ 0 h 21600"/>
                <a:gd name="T4" fmla="*/ 0 w 33306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3306" h="21600" fill="none" extrusionOk="0">
                  <a:moveTo>
                    <a:pt x="0" y="3447"/>
                  </a:moveTo>
                  <a:cubicBezTo>
                    <a:pt x="3489" y="1196"/>
                    <a:pt x="7553" y="0"/>
                    <a:pt x="11706" y="0"/>
                  </a:cubicBezTo>
                  <a:cubicBezTo>
                    <a:pt x="23635" y="0"/>
                    <a:pt x="33306" y="9670"/>
                    <a:pt x="33306" y="21600"/>
                  </a:cubicBezTo>
                </a:path>
                <a:path w="33306" h="21600" stroke="0" extrusionOk="0">
                  <a:moveTo>
                    <a:pt x="0" y="3447"/>
                  </a:moveTo>
                  <a:cubicBezTo>
                    <a:pt x="3489" y="1196"/>
                    <a:pt x="7553" y="0"/>
                    <a:pt x="11706" y="0"/>
                  </a:cubicBezTo>
                  <a:cubicBezTo>
                    <a:pt x="23635" y="0"/>
                    <a:pt x="33306" y="9670"/>
                    <a:pt x="33306" y="21600"/>
                  </a:cubicBezTo>
                  <a:lnTo>
                    <a:pt x="11706" y="21600"/>
                  </a:lnTo>
                  <a:lnTo>
                    <a:pt x="0" y="3447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6" name="Arc 29"/>
            <p:cNvSpPr>
              <a:spLocks/>
            </p:cNvSpPr>
            <p:nvPr/>
          </p:nvSpPr>
          <p:spPr bwMode="auto">
            <a:xfrm>
              <a:off x="2553" y="1993"/>
              <a:ext cx="142" cy="143"/>
            </a:xfrm>
            <a:custGeom>
              <a:avLst/>
              <a:gdLst>
                <a:gd name="T0" fmla="*/ 0 w 18558"/>
                <a:gd name="T1" fmla="*/ 0 h 21064"/>
                <a:gd name="T2" fmla="*/ 0 w 18558"/>
                <a:gd name="T3" fmla="*/ 0 h 21064"/>
                <a:gd name="T4" fmla="*/ 0 w 18558"/>
                <a:gd name="T5" fmla="*/ 0 h 2106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558" h="21064" fill="none" extrusionOk="0">
                  <a:moveTo>
                    <a:pt x="4782" y="0"/>
                  </a:moveTo>
                  <a:cubicBezTo>
                    <a:pt x="10551" y="1310"/>
                    <a:pt x="15531" y="4929"/>
                    <a:pt x="18558" y="10011"/>
                  </a:cubicBezTo>
                </a:path>
                <a:path w="18558" h="21064" stroke="0" extrusionOk="0">
                  <a:moveTo>
                    <a:pt x="4782" y="0"/>
                  </a:moveTo>
                  <a:cubicBezTo>
                    <a:pt x="10551" y="1310"/>
                    <a:pt x="15531" y="4929"/>
                    <a:pt x="18558" y="10011"/>
                  </a:cubicBezTo>
                  <a:lnTo>
                    <a:pt x="0" y="21064"/>
                  </a:lnTo>
                  <a:lnTo>
                    <a:pt x="4782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7" name="Freeform 30"/>
            <p:cNvSpPr>
              <a:spLocks/>
            </p:cNvSpPr>
            <p:nvPr/>
          </p:nvSpPr>
          <p:spPr bwMode="auto">
            <a:xfrm>
              <a:off x="2271" y="1242"/>
              <a:ext cx="689" cy="570"/>
            </a:xfrm>
            <a:custGeom>
              <a:avLst/>
              <a:gdLst>
                <a:gd name="T0" fmla="*/ 674 w 689"/>
                <a:gd name="T1" fmla="*/ 42 h 570"/>
                <a:gd name="T2" fmla="*/ 666 w 689"/>
                <a:gd name="T3" fmla="*/ 27 h 570"/>
                <a:gd name="T4" fmla="*/ 659 w 689"/>
                <a:gd name="T5" fmla="*/ 14 h 570"/>
                <a:gd name="T6" fmla="*/ 636 w 689"/>
                <a:gd name="T7" fmla="*/ 0 h 570"/>
                <a:gd name="T8" fmla="*/ 623 w 689"/>
                <a:gd name="T9" fmla="*/ 2 h 570"/>
                <a:gd name="T10" fmla="*/ 597 w 689"/>
                <a:gd name="T11" fmla="*/ 3 h 570"/>
                <a:gd name="T12" fmla="*/ 570 w 689"/>
                <a:gd name="T13" fmla="*/ 9 h 570"/>
                <a:gd name="T14" fmla="*/ 546 w 689"/>
                <a:gd name="T15" fmla="*/ 21 h 570"/>
                <a:gd name="T16" fmla="*/ 528 w 689"/>
                <a:gd name="T17" fmla="*/ 33 h 570"/>
                <a:gd name="T18" fmla="*/ 513 w 689"/>
                <a:gd name="T19" fmla="*/ 56 h 570"/>
                <a:gd name="T20" fmla="*/ 498 w 689"/>
                <a:gd name="T21" fmla="*/ 89 h 570"/>
                <a:gd name="T22" fmla="*/ 498 w 689"/>
                <a:gd name="T23" fmla="*/ 161 h 570"/>
                <a:gd name="T24" fmla="*/ 497 w 689"/>
                <a:gd name="T25" fmla="*/ 195 h 570"/>
                <a:gd name="T26" fmla="*/ 509 w 689"/>
                <a:gd name="T27" fmla="*/ 218 h 570"/>
                <a:gd name="T28" fmla="*/ 507 w 689"/>
                <a:gd name="T29" fmla="*/ 254 h 570"/>
                <a:gd name="T30" fmla="*/ 501 w 689"/>
                <a:gd name="T31" fmla="*/ 333 h 570"/>
                <a:gd name="T32" fmla="*/ 489 w 689"/>
                <a:gd name="T33" fmla="*/ 348 h 570"/>
                <a:gd name="T34" fmla="*/ 483 w 689"/>
                <a:gd name="T35" fmla="*/ 354 h 570"/>
                <a:gd name="T36" fmla="*/ 471 w 689"/>
                <a:gd name="T37" fmla="*/ 374 h 570"/>
                <a:gd name="T38" fmla="*/ 450 w 689"/>
                <a:gd name="T39" fmla="*/ 381 h 570"/>
                <a:gd name="T40" fmla="*/ 425 w 689"/>
                <a:gd name="T41" fmla="*/ 387 h 570"/>
                <a:gd name="T42" fmla="*/ 405 w 689"/>
                <a:gd name="T43" fmla="*/ 399 h 570"/>
                <a:gd name="T44" fmla="*/ 339 w 689"/>
                <a:gd name="T45" fmla="*/ 392 h 570"/>
                <a:gd name="T46" fmla="*/ 335 w 689"/>
                <a:gd name="T47" fmla="*/ 390 h 570"/>
                <a:gd name="T48" fmla="*/ 321 w 689"/>
                <a:gd name="T49" fmla="*/ 389 h 570"/>
                <a:gd name="T50" fmla="*/ 318 w 689"/>
                <a:gd name="T51" fmla="*/ 384 h 570"/>
                <a:gd name="T52" fmla="*/ 306 w 689"/>
                <a:gd name="T53" fmla="*/ 381 h 570"/>
                <a:gd name="T54" fmla="*/ 291 w 689"/>
                <a:gd name="T55" fmla="*/ 375 h 570"/>
                <a:gd name="T56" fmla="*/ 257 w 689"/>
                <a:gd name="T57" fmla="*/ 368 h 570"/>
                <a:gd name="T58" fmla="*/ 240 w 689"/>
                <a:gd name="T59" fmla="*/ 362 h 570"/>
                <a:gd name="T60" fmla="*/ 215 w 689"/>
                <a:gd name="T61" fmla="*/ 353 h 570"/>
                <a:gd name="T62" fmla="*/ 207 w 689"/>
                <a:gd name="T63" fmla="*/ 350 h 570"/>
                <a:gd name="T64" fmla="*/ 74 w 689"/>
                <a:gd name="T65" fmla="*/ 306 h 570"/>
                <a:gd name="T66" fmla="*/ 0 w 689"/>
                <a:gd name="T67" fmla="*/ 281 h 570"/>
                <a:gd name="T68" fmla="*/ 47 w 689"/>
                <a:gd name="T69" fmla="*/ 338 h 570"/>
                <a:gd name="T70" fmla="*/ 80 w 689"/>
                <a:gd name="T71" fmla="*/ 381 h 570"/>
                <a:gd name="T72" fmla="*/ 113 w 689"/>
                <a:gd name="T73" fmla="*/ 423 h 570"/>
                <a:gd name="T74" fmla="*/ 140 w 689"/>
                <a:gd name="T75" fmla="*/ 492 h 570"/>
                <a:gd name="T76" fmla="*/ 155 w 689"/>
                <a:gd name="T77" fmla="*/ 548 h 570"/>
                <a:gd name="T78" fmla="*/ 159 w 689"/>
                <a:gd name="T79" fmla="*/ 570 h 570"/>
                <a:gd name="T80" fmla="*/ 308 w 689"/>
                <a:gd name="T81" fmla="*/ 554 h 570"/>
                <a:gd name="T82" fmla="*/ 377 w 689"/>
                <a:gd name="T83" fmla="*/ 570 h 570"/>
                <a:gd name="T84" fmla="*/ 494 w 689"/>
                <a:gd name="T85" fmla="*/ 555 h 570"/>
                <a:gd name="T86" fmla="*/ 560 w 689"/>
                <a:gd name="T87" fmla="*/ 560 h 570"/>
                <a:gd name="T88" fmla="*/ 585 w 689"/>
                <a:gd name="T89" fmla="*/ 555 h 570"/>
                <a:gd name="T90" fmla="*/ 608 w 689"/>
                <a:gd name="T91" fmla="*/ 431 h 570"/>
                <a:gd name="T92" fmla="*/ 614 w 689"/>
                <a:gd name="T93" fmla="*/ 377 h 570"/>
                <a:gd name="T94" fmla="*/ 614 w 689"/>
                <a:gd name="T95" fmla="*/ 365 h 570"/>
                <a:gd name="T96" fmla="*/ 617 w 689"/>
                <a:gd name="T97" fmla="*/ 303 h 570"/>
                <a:gd name="T98" fmla="*/ 615 w 689"/>
                <a:gd name="T99" fmla="*/ 237 h 570"/>
                <a:gd name="T100" fmla="*/ 603 w 689"/>
                <a:gd name="T101" fmla="*/ 168 h 570"/>
                <a:gd name="T102" fmla="*/ 608 w 689"/>
                <a:gd name="T103" fmla="*/ 129 h 570"/>
                <a:gd name="T104" fmla="*/ 611 w 689"/>
                <a:gd name="T105" fmla="*/ 117 h 570"/>
                <a:gd name="T106" fmla="*/ 621 w 689"/>
                <a:gd name="T107" fmla="*/ 113 h 570"/>
                <a:gd name="T108" fmla="*/ 629 w 689"/>
                <a:gd name="T109" fmla="*/ 102 h 570"/>
                <a:gd name="T110" fmla="*/ 645 w 689"/>
                <a:gd name="T111" fmla="*/ 101 h 570"/>
                <a:gd name="T112" fmla="*/ 654 w 689"/>
                <a:gd name="T113" fmla="*/ 89 h 570"/>
                <a:gd name="T114" fmla="*/ 683 w 689"/>
                <a:gd name="T115" fmla="*/ 78 h 570"/>
                <a:gd name="T116" fmla="*/ 678 w 689"/>
                <a:gd name="T117" fmla="*/ 51 h 570"/>
                <a:gd name="T118" fmla="*/ 674 w 689"/>
                <a:gd name="T119" fmla="*/ 42 h 57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89" h="570">
                  <a:moveTo>
                    <a:pt x="674" y="42"/>
                  </a:moveTo>
                  <a:cubicBezTo>
                    <a:pt x="672" y="35"/>
                    <a:pt x="673" y="31"/>
                    <a:pt x="666" y="27"/>
                  </a:cubicBezTo>
                  <a:cubicBezTo>
                    <a:pt x="663" y="23"/>
                    <a:pt x="663" y="18"/>
                    <a:pt x="659" y="14"/>
                  </a:cubicBezTo>
                  <a:cubicBezTo>
                    <a:pt x="653" y="8"/>
                    <a:pt x="643" y="4"/>
                    <a:pt x="636" y="0"/>
                  </a:cubicBezTo>
                  <a:cubicBezTo>
                    <a:pt x="630" y="3"/>
                    <a:pt x="629" y="6"/>
                    <a:pt x="623" y="2"/>
                  </a:cubicBezTo>
                  <a:cubicBezTo>
                    <a:pt x="612" y="3"/>
                    <a:pt x="607" y="5"/>
                    <a:pt x="597" y="3"/>
                  </a:cubicBezTo>
                  <a:cubicBezTo>
                    <a:pt x="585" y="5"/>
                    <a:pt x="580" y="7"/>
                    <a:pt x="570" y="9"/>
                  </a:cubicBezTo>
                  <a:cubicBezTo>
                    <a:pt x="566" y="15"/>
                    <a:pt x="554" y="20"/>
                    <a:pt x="546" y="21"/>
                  </a:cubicBezTo>
                  <a:cubicBezTo>
                    <a:pt x="540" y="25"/>
                    <a:pt x="534" y="28"/>
                    <a:pt x="528" y="33"/>
                  </a:cubicBezTo>
                  <a:cubicBezTo>
                    <a:pt x="523" y="41"/>
                    <a:pt x="517" y="47"/>
                    <a:pt x="513" y="56"/>
                  </a:cubicBezTo>
                  <a:cubicBezTo>
                    <a:pt x="511" y="68"/>
                    <a:pt x="504" y="78"/>
                    <a:pt x="498" y="89"/>
                  </a:cubicBezTo>
                  <a:cubicBezTo>
                    <a:pt x="494" y="113"/>
                    <a:pt x="493" y="136"/>
                    <a:pt x="498" y="161"/>
                  </a:cubicBezTo>
                  <a:cubicBezTo>
                    <a:pt x="491" y="170"/>
                    <a:pt x="492" y="184"/>
                    <a:pt x="497" y="195"/>
                  </a:cubicBezTo>
                  <a:cubicBezTo>
                    <a:pt x="499" y="204"/>
                    <a:pt x="506" y="210"/>
                    <a:pt x="509" y="218"/>
                  </a:cubicBezTo>
                  <a:cubicBezTo>
                    <a:pt x="511" y="230"/>
                    <a:pt x="512" y="243"/>
                    <a:pt x="507" y="254"/>
                  </a:cubicBezTo>
                  <a:cubicBezTo>
                    <a:pt x="507" y="271"/>
                    <a:pt x="512" y="311"/>
                    <a:pt x="501" y="333"/>
                  </a:cubicBezTo>
                  <a:cubicBezTo>
                    <a:pt x="499" y="341"/>
                    <a:pt x="497" y="347"/>
                    <a:pt x="489" y="348"/>
                  </a:cubicBezTo>
                  <a:cubicBezTo>
                    <a:pt x="487" y="359"/>
                    <a:pt x="491" y="348"/>
                    <a:pt x="483" y="354"/>
                  </a:cubicBezTo>
                  <a:cubicBezTo>
                    <a:pt x="478" y="358"/>
                    <a:pt x="476" y="369"/>
                    <a:pt x="471" y="374"/>
                  </a:cubicBezTo>
                  <a:cubicBezTo>
                    <a:pt x="467" y="379"/>
                    <a:pt x="456" y="380"/>
                    <a:pt x="450" y="381"/>
                  </a:cubicBezTo>
                  <a:cubicBezTo>
                    <a:pt x="442" y="385"/>
                    <a:pt x="434" y="386"/>
                    <a:pt x="425" y="387"/>
                  </a:cubicBezTo>
                  <a:cubicBezTo>
                    <a:pt x="418" y="390"/>
                    <a:pt x="405" y="399"/>
                    <a:pt x="405" y="399"/>
                  </a:cubicBezTo>
                  <a:cubicBezTo>
                    <a:pt x="383" y="398"/>
                    <a:pt x="360" y="396"/>
                    <a:pt x="339" y="392"/>
                  </a:cubicBezTo>
                  <a:cubicBezTo>
                    <a:pt x="338" y="391"/>
                    <a:pt x="336" y="390"/>
                    <a:pt x="335" y="390"/>
                  </a:cubicBezTo>
                  <a:cubicBezTo>
                    <a:pt x="330" y="389"/>
                    <a:pt x="325" y="391"/>
                    <a:pt x="321" y="389"/>
                  </a:cubicBezTo>
                  <a:cubicBezTo>
                    <a:pt x="319" y="388"/>
                    <a:pt x="320" y="385"/>
                    <a:pt x="318" y="384"/>
                  </a:cubicBezTo>
                  <a:cubicBezTo>
                    <a:pt x="315" y="382"/>
                    <a:pt x="310" y="382"/>
                    <a:pt x="306" y="381"/>
                  </a:cubicBezTo>
                  <a:cubicBezTo>
                    <a:pt x="301" y="377"/>
                    <a:pt x="297" y="377"/>
                    <a:pt x="291" y="375"/>
                  </a:cubicBezTo>
                  <a:cubicBezTo>
                    <a:pt x="281" y="368"/>
                    <a:pt x="269" y="369"/>
                    <a:pt x="257" y="368"/>
                  </a:cubicBezTo>
                  <a:cubicBezTo>
                    <a:pt x="251" y="366"/>
                    <a:pt x="246" y="365"/>
                    <a:pt x="240" y="362"/>
                  </a:cubicBezTo>
                  <a:cubicBezTo>
                    <a:pt x="235" y="354"/>
                    <a:pt x="224" y="354"/>
                    <a:pt x="215" y="353"/>
                  </a:cubicBezTo>
                  <a:cubicBezTo>
                    <a:pt x="209" y="351"/>
                    <a:pt x="212" y="352"/>
                    <a:pt x="207" y="350"/>
                  </a:cubicBezTo>
                  <a:lnTo>
                    <a:pt x="74" y="306"/>
                  </a:lnTo>
                  <a:lnTo>
                    <a:pt x="0" y="281"/>
                  </a:lnTo>
                  <a:lnTo>
                    <a:pt x="47" y="338"/>
                  </a:lnTo>
                  <a:lnTo>
                    <a:pt x="80" y="381"/>
                  </a:lnTo>
                  <a:lnTo>
                    <a:pt x="113" y="423"/>
                  </a:lnTo>
                  <a:lnTo>
                    <a:pt x="140" y="492"/>
                  </a:lnTo>
                  <a:lnTo>
                    <a:pt x="155" y="548"/>
                  </a:lnTo>
                  <a:lnTo>
                    <a:pt x="159" y="570"/>
                  </a:lnTo>
                  <a:lnTo>
                    <a:pt x="308" y="554"/>
                  </a:lnTo>
                  <a:lnTo>
                    <a:pt x="377" y="570"/>
                  </a:lnTo>
                  <a:lnTo>
                    <a:pt x="494" y="555"/>
                  </a:lnTo>
                  <a:lnTo>
                    <a:pt x="560" y="560"/>
                  </a:lnTo>
                  <a:lnTo>
                    <a:pt x="585" y="555"/>
                  </a:lnTo>
                  <a:lnTo>
                    <a:pt x="608" y="431"/>
                  </a:lnTo>
                  <a:lnTo>
                    <a:pt x="614" y="377"/>
                  </a:lnTo>
                  <a:lnTo>
                    <a:pt x="614" y="365"/>
                  </a:lnTo>
                  <a:lnTo>
                    <a:pt x="617" y="303"/>
                  </a:lnTo>
                  <a:lnTo>
                    <a:pt x="615" y="237"/>
                  </a:lnTo>
                  <a:lnTo>
                    <a:pt x="603" y="168"/>
                  </a:lnTo>
                  <a:lnTo>
                    <a:pt x="608" y="129"/>
                  </a:lnTo>
                  <a:cubicBezTo>
                    <a:pt x="609" y="125"/>
                    <a:pt x="609" y="120"/>
                    <a:pt x="611" y="117"/>
                  </a:cubicBezTo>
                  <a:cubicBezTo>
                    <a:pt x="613" y="114"/>
                    <a:pt x="618" y="116"/>
                    <a:pt x="621" y="113"/>
                  </a:cubicBezTo>
                  <a:cubicBezTo>
                    <a:pt x="624" y="110"/>
                    <a:pt x="625" y="103"/>
                    <a:pt x="629" y="102"/>
                  </a:cubicBezTo>
                  <a:cubicBezTo>
                    <a:pt x="634" y="100"/>
                    <a:pt x="640" y="101"/>
                    <a:pt x="645" y="101"/>
                  </a:cubicBezTo>
                  <a:cubicBezTo>
                    <a:pt x="647" y="95"/>
                    <a:pt x="649" y="93"/>
                    <a:pt x="654" y="89"/>
                  </a:cubicBezTo>
                  <a:cubicBezTo>
                    <a:pt x="668" y="91"/>
                    <a:pt x="677" y="93"/>
                    <a:pt x="683" y="78"/>
                  </a:cubicBezTo>
                  <a:cubicBezTo>
                    <a:pt x="685" y="68"/>
                    <a:pt x="689" y="55"/>
                    <a:pt x="678" y="51"/>
                  </a:cubicBezTo>
                  <a:cubicBezTo>
                    <a:pt x="677" y="43"/>
                    <a:pt x="679" y="45"/>
                    <a:pt x="674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08" name="Oval 31"/>
            <p:cNvSpPr>
              <a:spLocks noChangeArrowheads="1"/>
            </p:cNvSpPr>
            <p:nvPr/>
          </p:nvSpPr>
          <p:spPr bwMode="auto">
            <a:xfrm>
              <a:off x="2887" y="1268"/>
              <a:ext cx="27" cy="27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09" name="Freeform 32"/>
            <p:cNvSpPr>
              <a:spLocks/>
            </p:cNvSpPr>
            <p:nvPr/>
          </p:nvSpPr>
          <p:spPr bwMode="auto">
            <a:xfrm>
              <a:off x="2486" y="1662"/>
              <a:ext cx="296" cy="118"/>
            </a:xfrm>
            <a:custGeom>
              <a:avLst/>
              <a:gdLst>
                <a:gd name="T0" fmla="*/ 241 w 296"/>
                <a:gd name="T1" fmla="*/ 0 h 118"/>
                <a:gd name="T2" fmla="*/ 264 w 296"/>
                <a:gd name="T3" fmla="*/ 15 h 118"/>
                <a:gd name="T4" fmla="*/ 280 w 296"/>
                <a:gd name="T5" fmla="*/ 29 h 118"/>
                <a:gd name="T6" fmla="*/ 294 w 296"/>
                <a:gd name="T7" fmla="*/ 62 h 118"/>
                <a:gd name="T8" fmla="*/ 291 w 296"/>
                <a:gd name="T9" fmla="*/ 75 h 118"/>
                <a:gd name="T10" fmla="*/ 280 w 296"/>
                <a:gd name="T11" fmla="*/ 101 h 118"/>
                <a:gd name="T12" fmla="*/ 246 w 296"/>
                <a:gd name="T13" fmla="*/ 111 h 118"/>
                <a:gd name="T14" fmla="*/ 175 w 296"/>
                <a:gd name="T15" fmla="*/ 107 h 118"/>
                <a:gd name="T16" fmla="*/ 0 w 296"/>
                <a:gd name="T17" fmla="*/ 44 h 1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96" h="118">
                  <a:moveTo>
                    <a:pt x="241" y="0"/>
                  </a:moveTo>
                  <a:cubicBezTo>
                    <a:pt x="249" y="5"/>
                    <a:pt x="258" y="10"/>
                    <a:pt x="264" y="15"/>
                  </a:cubicBezTo>
                  <a:cubicBezTo>
                    <a:pt x="270" y="20"/>
                    <a:pt x="275" y="21"/>
                    <a:pt x="280" y="29"/>
                  </a:cubicBezTo>
                  <a:cubicBezTo>
                    <a:pt x="285" y="37"/>
                    <a:pt x="292" y="54"/>
                    <a:pt x="294" y="62"/>
                  </a:cubicBezTo>
                  <a:cubicBezTo>
                    <a:pt x="296" y="70"/>
                    <a:pt x="293" y="69"/>
                    <a:pt x="291" y="75"/>
                  </a:cubicBezTo>
                  <a:cubicBezTo>
                    <a:pt x="289" y="81"/>
                    <a:pt x="287" y="95"/>
                    <a:pt x="280" y="101"/>
                  </a:cubicBezTo>
                  <a:cubicBezTo>
                    <a:pt x="273" y="107"/>
                    <a:pt x="263" y="110"/>
                    <a:pt x="246" y="111"/>
                  </a:cubicBezTo>
                  <a:cubicBezTo>
                    <a:pt x="229" y="112"/>
                    <a:pt x="216" y="118"/>
                    <a:pt x="175" y="107"/>
                  </a:cubicBezTo>
                  <a:cubicBezTo>
                    <a:pt x="134" y="96"/>
                    <a:pt x="67" y="70"/>
                    <a:pt x="0" y="44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171" name="Group 80"/>
          <p:cNvGrpSpPr>
            <a:grpSpLocks/>
          </p:cNvGrpSpPr>
          <p:nvPr/>
        </p:nvGrpSpPr>
        <p:grpSpPr bwMode="auto">
          <a:xfrm rot="20897639" flipH="1">
            <a:off x="8986838" y="3621088"/>
            <a:ext cx="962025" cy="1054100"/>
            <a:chOff x="2250" y="1232"/>
            <a:chExt cx="825" cy="904"/>
          </a:xfrm>
        </p:grpSpPr>
        <p:sp>
          <p:nvSpPr>
            <p:cNvPr id="7186" name="Freeform 81"/>
            <p:cNvSpPr>
              <a:spLocks/>
            </p:cNvSpPr>
            <p:nvPr/>
          </p:nvSpPr>
          <p:spPr bwMode="auto">
            <a:xfrm>
              <a:off x="2864" y="1324"/>
              <a:ext cx="98" cy="488"/>
            </a:xfrm>
            <a:custGeom>
              <a:avLst/>
              <a:gdLst>
                <a:gd name="T0" fmla="*/ 98 w 98"/>
                <a:gd name="T1" fmla="*/ 0 h 488"/>
                <a:gd name="T2" fmla="*/ 76 w 98"/>
                <a:gd name="T3" fmla="*/ 18 h 488"/>
                <a:gd name="T4" fmla="*/ 50 w 98"/>
                <a:gd name="T5" fmla="*/ 22 h 488"/>
                <a:gd name="T6" fmla="*/ 26 w 98"/>
                <a:gd name="T7" fmla="*/ 46 h 488"/>
                <a:gd name="T8" fmla="*/ 20 w 98"/>
                <a:gd name="T9" fmla="*/ 66 h 488"/>
                <a:gd name="T10" fmla="*/ 26 w 98"/>
                <a:gd name="T11" fmla="*/ 124 h 488"/>
                <a:gd name="T12" fmla="*/ 34 w 98"/>
                <a:gd name="T13" fmla="*/ 206 h 488"/>
                <a:gd name="T14" fmla="*/ 26 w 98"/>
                <a:gd name="T15" fmla="*/ 316 h 488"/>
                <a:gd name="T16" fmla="*/ 0 w 98"/>
                <a:gd name="T17" fmla="*/ 488 h 4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8" h="488">
                  <a:moveTo>
                    <a:pt x="98" y="0"/>
                  </a:moveTo>
                  <a:cubicBezTo>
                    <a:pt x="91" y="7"/>
                    <a:pt x="84" y="14"/>
                    <a:pt x="76" y="18"/>
                  </a:cubicBezTo>
                  <a:cubicBezTo>
                    <a:pt x="68" y="22"/>
                    <a:pt x="58" y="17"/>
                    <a:pt x="50" y="22"/>
                  </a:cubicBezTo>
                  <a:cubicBezTo>
                    <a:pt x="42" y="27"/>
                    <a:pt x="31" y="39"/>
                    <a:pt x="26" y="46"/>
                  </a:cubicBezTo>
                  <a:cubicBezTo>
                    <a:pt x="21" y="53"/>
                    <a:pt x="20" y="53"/>
                    <a:pt x="20" y="66"/>
                  </a:cubicBezTo>
                  <a:cubicBezTo>
                    <a:pt x="20" y="79"/>
                    <a:pt x="24" y="101"/>
                    <a:pt x="26" y="124"/>
                  </a:cubicBezTo>
                  <a:cubicBezTo>
                    <a:pt x="28" y="147"/>
                    <a:pt x="34" y="174"/>
                    <a:pt x="34" y="206"/>
                  </a:cubicBezTo>
                  <a:cubicBezTo>
                    <a:pt x="34" y="238"/>
                    <a:pt x="32" y="269"/>
                    <a:pt x="26" y="316"/>
                  </a:cubicBezTo>
                  <a:cubicBezTo>
                    <a:pt x="20" y="363"/>
                    <a:pt x="5" y="459"/>
                    <a:pt x="0" y="488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87" name="Freeform 82"/>
            <p:cNvSpPr>
              <a:spLocks/>
            </p:cNvSpPr>
            <p:nvPr/>
          </p:nvSpPr>
          <p:spPr bwMode="auto">
            <a:xfrm>
              <a:off x="2961" y="1286"/>
              <a:ext cx="114" cy="37"/>
            </a:xfrm>
            <a:custGeom>
              <a:avLst/>
              <a:gdLst>
                <a:gd name="T0" fmla="*/ 6 w 114"/>
                <a:gd name="T1" fmla="*/ 0 h 37"/>
                <a:gd name="T2" fmla="*/ 29 w 114"/>
                <a:gd name="T3" fmla="*/ 9 h 37"/>
                <a:gd name="T4" fmla="*/ 86 w 114"/>
                <a:gd name="T5" fmla="*/ 12 h 37"/>
                <a:gd name="T6" fmla="*/ 111 w 114"/>
                <a:gd name="T7" fmla="*/ 18 h 37"/>
                <a:gd name="T8" fmla="*/ 105 w 114"/>
                <a:gd name="T9" fmla="*/ 28 h 37"/>
                <a:gd name="T10" fmla="*/ 96 w 114"/>
                <a:gd name="T11" fmla="*/ 34 h 37"/>
                <a:gd name="T12" fmla="*/ 71 w 114"/>
                <a:gd name="T13" fmla="*/ 37 h 37"/>
                <a:gd name="T14" fmla="*/ 32 w 114"/>
                <a:gd name="T15" fmla="*/ 36 h 37"/>
                <a:gd name="T16" fmla="*/ 0 w 114"/>
                <a:gd name="T17" fmla="*/ 37 h 3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14" h="37">
                  <a:moveTo>
                    <a:pt x="6" y="0"/>
                  </a:moveTo>
                  <a:cubicBezTo>
                    <a:pt x="11" y="3"/>
                    <a:pt x="16" y="7"/>
                    <a:pt x="29" y="9"/>
                  </a:cubicBezTo>
                  <a:cubicBezTo>
                    <a:pt x="42" y="11"/>
                    <a:pt x="72" y="10"/>
                    <a:pt x="86" y="12"/>
                  </a:cubicBezTo>
                  <a:cubicBezTo>
                    <a:pt x="100" y="14"/>
                    <a:pt x="108" y="15"/>
                    <a:pt x="111" y="18"/>
                  </a:cubicBezTo>
                  <a:cubicBezTo>
                    <a:pt x="114" y="21"/>
                    <a:pt x="107" y="25"/>
                    <a:pt x="105" y="28"/>
                  </a:cubicBezTo>
                  <a:cubicBezTo>
                    <a:pt x="103" y="31"/>
                    <a:pt x="102" y="33"/>
                    <a:pt x="96" y="34"/>
                  </a:cubicBezTo>
                  <a:cubicBezTo>
                    <a:pt x="90" y="35"/>
                    <a:pt x="82" y="37"/>
                    <a:pt x="71" y="37"/>
                  </a:cubicBezTo>
                  <a:cubicBezTo>
                    <a:pt x="60" y="37"/>
                    <a:pt x="44" y="36"/>
                    <a:pt x="32" y="36"/>
                  </a:cubicBezTo>
                  <a:cubicBezTo>
                    <a:pt x="20" y="36"/>
                    <a:pt x="10" y="36"/>
                    <a:pt x="0" y="37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88" name="Freeform 83"/>
            <p:cNvSpPr>
              <a:spLocks/>
            </p:cNvSpPr>
            <p:nvPr/>
          </p:nvSpPr>
          <p:spPr bwMode="auto">
            <a:xfrm>
              <a:off x="2328" y="1808"/>
              <a:ext cx="567" cy="28"/>
            </a:xfrm>
            <a:custGeom>
              <a:avLst/>
              <a:gdLst>
                <a:gd name="T0" fmla="*/ 0 w 567"/>
                <a:gd name="T1" fmla="*/ 28 h 28"/>
                <a:gd name="T2" fmla="*/ 132 w 567"/>
                <a:gd name="T3" fmla="*/ 13 h 28"/>
                <a:gd name="T4" fmla="*/ 210 w 567"/>
                <a:gd name="T5" fmla="*/ 1 h 28"/>
                <a:gd name="T6" fmla="*/ 324 w 567"/>
                <a:gd name="T7" fmla="*/ 10 h 28"/>
                <a:gd name="T8" fmla="*/ 405 w 567"/>
                <a:gd name="T9" fmla="*/ 1 h 28"/>
                <a:gd name="T10" fmla="*/ 567 w 567"/>
                <a:gd name="T11" fmla="*/ 1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67" h="28">
                  <a:moveTo>
                    <a:pt x="0" y="28"/>
                  </a:moveTo>
                  <a:cubicBezTo>
                    <a:pt x="48" y="22"/>
                    <a:pt x="97" y="17"/>
                    <a:pt x="132" y="13"/>
                  </a:cubicBezTo>
                  <a:cubicBezTo>
                    <a:pt x="167" y="9"/>
                    <a:pt x="178" y="1"/>
                    <a:pt x="210" y="1"/>
                  </a:cubicBezTo>
                  <a:cubicBezTo>
                    <a:pt x="242" y="1"/>
                    <a:pt x="292" y="10"/>
                    <a:pt x="324" y="10"/>
                  </a:cubicBezTo>
                  <a:cubicBezTo>
                    <a:pt x="356" y="10"/>
                    <a:pt x="365" y="2"/>
                    <a:pt x="405" y="1"/>
                  </a:cubicBezTo>
                  <a:cubicBezTo>
                    <a:pt x="445" y="0"/>
                    <a:pt x="506" y="0"/>
                    <a:pt x="567" y="1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89" name="Freeform 84"/>
            <p:cNvSpPr>
              <a:spLocks/>
            </p:cNvSpPr>
            <p:nvPr/>
          </p:nvSpPr>
          <p:spPr bwMode="auto">
            <a:xfrm>
              <a:off x="2252" y="1232"/>
              <a:ext cx="704" cy="392"/>
            </a:xfrm>
            <a:custGeom>
              <a:avLst/>
              <a:gdLst>
                <a:gd name="T0" fmla="*/ 704 w 704"/>
                <a:gd name="T1" fmla="*/ 52 h 392"/>
                <a:gd name="T2" fmla="*/ 692 w 704"/>
                <a:gd name="T3" fmla="*/ 24 h 392"/>
                <a:gd name="T4" fmla="*/ 672 w 704"/>
                <a:gd name="T5" fmla="*/ 4 h 392"/>
                <a:gd name="T6" fmla="*/ 620 w 704"/>
                <a:gd name="T7" fmla="*/ 0 h 392"/>
                <a:gd name="T8" fmla="*/ 600 w 704"/>
                <a:gd name="T9" fmla="*/ 2 h 392"/>
                <a:gd name="T10" fmla="*/ 546 w 704"/>
                <a:gd name="T11" fmla="*/ 26 h 392"/>
                <a:gd name="T12" fmla="*/ 522 w 704"/>
                <a:gd name="T13" fmla="*/ 60 h 392"/>
                <a:gd name="T14" fmla="*/ 506 w 704"/>
                <a:gd name="T15" fmla="*/ 104 h 392"/>
                <a:gd name="T16" fmla="*/ 506 w 704"/>
                <a:gd name="T17" fmla="*/ 136 h 392"/>
                <a:gd name="T18" fmla="*/ 506 w 704"/>
                <a:gd name="T19" fmla="*/ 204 h 392"/>
                <a:gd name="T20" fmla="*/ 522 w 704"/>
                <a:gd name="T21" fmla="*/ 240 h 392"/>
                <a:gd name="T22" fmla="*/ 516 w 704"/>
                <a:gd name="T23" fmla="*/ 278 h 392"/>
                <a:gd name="T24" fmla="*/ 516 w 704"/>
                <a:gd name="T25" fmla="*/ 332 h 392"/>
                <a:gd name="T26" fmla="*/ 484 w 704"/>
                <a:gd name="T27" fmla="*/ 372 h 392"/>
                <a:gd name="T28" fmla="*/ 426 w 704"/>
                <a:gd name="T29" fmla="*/ 392 h 392"/>
                <a:gd name="T30" fmla="*/ 362 w 704"/>
                <a:gd name="T31" fmla="*/ 392 h 392"/>
                <a:gd name="T32" fmla="*/ 258 w 704"/>
                <a:gd name="T33" fmla="*/ 362 h 392"/>
                <a:gd name="T34" fmla="*/ 168 w 704"/>
                <a:gd name="T35" fmla="*/ 330 h 392"/>
                <a:gd name="T36" fmla="*/ 0 w 704"/>
                <a:gd name="T37" fmla="*/ 278 h 39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04" h="392">
                  <a:moveTo>
                    <a:pt x="704" y="52"/>
                  </a:moveTo>
                  <a:cubicBezTo>
                    <a:pt x="702" y="44"/>
                    <a:pt x="692" y="26"/>
                    <a:pt x="692" y="24"/>
                  </a:cubicBezTo>
                  <a:lnTo>
                    <a:pt x="672" y="4"/>
                  </a:lnTo>
                  <a:lnTo>
                    <a:pt x="620" y="0"/>
                  </a:lnTo>
                  <a:lnTo>
                    <a:pt x="600" y="2"/>
                  </a:lnTo>
                  <a:lnTo>
                    <a:pt x="546" y="26"/>
                  </a:lnTo>
                  <a:lnTo>
                    <a:pt x="522" y="60"/>
                  </a:lnTo>
                  <a:lnTo>
                    <a:pt x="506" y="104"/>
                  </a:lnTo>
                  <a:lnTo>
                    <a:pt x="506" y="136"/>
                  </a:lnTo>
                  <a:lnTo>
                    <a:pt x="506" y="204"/>
                  </a:lnTo>
                  <a:lnTo>
                    <a:pt x="522" y="240"/>
                  </a:lnTo>
                  <a:lnTo>
                    <a:pt x="516" y="278"/>
                  </a:lnTo>
                  <a:lnTo>
                    <a:pt x="516" y="332"/>
                  </a:lnTo>
                  <a:lnTo>
                    <a:pt x="484" y="372"/>
                  </a:lnTo>
                  <a:lnTo>
                    <a:pt x="426" y="392"/>
                  </a:lnTo>
                  <a:lnTo>
                    <a:pt x="362" y="392"/>
                  </a:lnTo>
                  <a:lnTo>
                    <a:pt x="258" y="362"/>
                  </a:lnTo>
                  <a:lnTo>
                    <a:pt x="168" y="330"/>
                  </a:lnTo>
                  <a:lnTo>
                    <a:pt x="0" y="278"/>
                  </a:ln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90" name="Freeform 85"/>
            <p:cNvSpPr>
              <a:spLocks/>
            </p:cNvSpPr>
            <p:nvPr/>
          </p:nvSpPr>
          <p:spPr bwMode="auto">
            <a:xfrm>
              <a:off x="2250" y="1512"/>
              <a:ext cx="170" cy="310"/>
            </a:xfrm>
            <a:custGeom>
              <a:avLst/>
              <a:gdLst>
                <a:gd name="T0" fmla="*/ 0 w 170"/>
                <a:gd name="T1" fmla="*/ 0 h 310"/>
                <a:gd name="T2" fmla="*/ 96 w 170"/>
                <a:gd name="T3" fmla="*/ 122 h 310"/>
                <a:gd name="T4" fmla="*/ 148 w 170"/>
                <a:gd name="T5" fmla="*/ 212 h 310"/>
                <a:gd name="T6" fmla="*/ 170 w 170"/>
                <a:gd name="T7" fmla="*/ 310 h 3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0" h="310">
                  <a:moveTo>
                    <a:pt x="0" y="0"/>
                  </a:moveTo>
                  <a:cubicBezTo>
                    <a:pt x="35" y="43"/>
                    <a:pt x="71" y="87"/>
                    <a:pt x="96" y="122"/>
                  </a:cubicBezTo>
                  <a:cubicBezTo>
                    <a:pt x="121" y="157"/>
                    <a:pt x="136" y="181"/>
                    <a:pt x="148" y="212"/>
                  </a:cubicBezTo>
                  <a:cubicBezTo>
                    <a:pt x="160" y="243"/>
                    <a:pt x="165" y="276"/>
                    <a:pt x="170" y="31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91" name="Freeform 86" descr="Horizontal gestrichelt"/>
            <p:cNvSpPr>
              <a:spLocks/>
            </p:cNvSpPr>
            <p:nvPr/>
          </p:nvSpPr>
          <p:spPr bwMode="auto">
            <a:xfrm>
              <a:off x="2499" y="1809"/>
              <a:ext cx="303" cy="224"/>
            </a:xfrm>
            <a:custGeom>
              <a:avLst/>
              <a:gdLst>
                <a:gd name="T0" fmla="*/ 91 w 303"/>
                <a:gd name="T1" fmla="*/ 6 h 224"/>
                <a:gd name="T2" fmla="*/ 91 w 303"/>
                <a:gd name="T3" fmla="*/ 46 h 224"/>
                <a:gd name="T4" fmla="*/ 83 w 303"/>
                <a:gd name="T5" fmla="*/ 90 h 224"/>
                <a:gd name="T6" fmla="*/ 77 w 303"/>
                <a:gd name="T7" fmla="*/ 126 h 224"/>
                <a:gd name="T8" fmla="*/ 31 w 303"/>
                <a:gd name="T9" fmla="*/ 120 h 224"/>
                <a:gd name="T10" fmla="*/ 13 w 303"/>
                <a:gd name="T11" fmla="*/ 117 h 224"/>
                <a:gd name="T12" fmla="*/ 2 w 303"/>
                <a:gd name="T13" fmla="*/ 120 h 224"/>
                <a:gd name="T14" fmla="*/ 2 w 303"/>
                <a:gd name="T15" fmla="*/ 130 h 224"/>
                <a:gd name="T16" fmla="*/ 11 w 303"/>
                <a:gd name="T17" fmla="*/ 135 h 224"/>
                <a:gd name="T18" fmla="*/ 28 w 303"/>
                <a:gd name="T19" fmla="*/ 139 h 224"/>
                <a:gd name="T20" fmla="*/ 79 w 303"/>
                <a:gd name="T21" fmla="*/ 141 h 224"/>
                <a:gd name="T22" fmla="*/ 140 w 303"/>
                <a:gd name="T23" fmla="*/ 157 h 224"/>
                <a:gd name="T24" fmla="*/ 215 w 303"/>
                <a:gd name="T25" fmla="*/ 216 h 224"/>
                <a:gd name="T26" fmla="*/ 223 w 303"/>
                <a:gd name="T27" fmla="*/ 205 h 224"/>
                <a:gd name="T28" fmla="*/ 208 w 303"/>
                <a:gd name="T29" fmla="*/ 190 h 224"/>
                <a:gd name="T30" fmla="*/ 215 w 303"/>
                <a:gd name="T31" fmla="*/ 178 h 224"/>
                <a:gd name="T32" fmla="*/ 266 w 303"/>
                <a:gd name="T33" fmla="*/ 205 h 224"/>
                <a:gd name="T34" fmla="*/ 269 w 303"/>
                <a:gd name="T35" fmla="*/ 190 h 224"/>
                <a:gd name="T36" fmla="*/ 247 w 303"/>
                <a:gd name="T37" fmla="*/ 172 h 224"/>
                <a:gd name="T38" fmla="*/ 296 w 303"/>
                <a:gd name="T39" fmla="*/ 187 h 224"/>
                <a:gd name="T40" fmla="*/ 287 w 303"/>
                <a:gd name="T41" fmla="*/ 169 h 224"/>
                <a:gd name="T42" fmla="*/ 200 w 303"/>
                <a:gd name="T43" fmla="*/ 136 h 224"/>
                <a:gd name="T44" fmla="*/ 109 w 303"/>
                <a:gd name="T45" fmla="*/ 123 h 224"/>
                <a:gd name="T46" fmla="*/ 107 w 303"/>
                <a:gd name="T47" fmla="*/ 102 h 224"/>
                <a:gd name="T48" fmla="*/ 113 w 303"/>
                <a:gd name="T49" fmla="*/ 36 h 224"/>
                <a:gd name="T50" fmla="*/ 103 w 303"/>
                <a:gd name="T51" fmla="*/ 10 h 224"/>
                <a:gd name="T52" fmla="*/ 91 w 303"/>
                <a:gd name="T53" fmla="*/ 6 h 22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03" h="224">
                  <a:moveTo>
                    <a:pt x="91" y="6"/>
                  </a:moveTo>
                  <a:cubicBezTo>
                    <a:pt x="89" y="12"/>
                    <a:pt x="92" y="32"/>
                    <a:pt x="91" y="46"/>
                  </a:cubicBezTo>
                  <a:cubicBezTo>
                    <a:pt x="90" y="60"/>
                    <a:pt x="85" y="77"/>
                    <a:pt x="83" y="90"/>
                  </a:cubicBezTo>
                  <a:cubicBezTo>
                    <a:pt x="81" y="103"/>
                    <a:pt x="86" y="121"/>
                    <a:pt x="77" y="126"/>
                  </a:cubicBezTo>
                  <a:cubicBezTo>
                    <a:pt x="68" y="131"/>
                    <a:pt x="42" y="122"/>
                    <a:pt x="31" y="120"/>
                  </a:cubicBezTo>
                  <a:cubicBezTo>
                    <a:pt x="20" y="118"/>
                    <a:pt x="18" y="117"/>
                    <a:pt x="13" y="117"/>
                  </a:cubicBezTo>
                  <a:cubicBezTo>
                    <a:pt x="8" y="117"/>
                    <a:pt x="4" y="118"/>
                    <a:pt x="2" y="120"/>
                  </a:cubicBezTo>
                  <a:cubicBezTo>
                    <a:pt x="0" y="122"/>
                    <a:pt x="1" y="128"/>
                    <a:pt x="2" y="130"/>
                  </a:cubicBezTo>
                  <a:cubicBezTo>
                    <a:pt x="3" y="132"/>
                    <a:pt x="7" y="134"/>
                    <a:pt x="11" y="135"/>
                  </a:cubicBezTo>
                  <a:cubicBezTo>
                    <a:pt x="15" y="136"/>
                    <a:pt x="17" y="138"/>
                    <a:pt x="28" y="139"/>
                  </a:cubicBezTo>
                  <a:cubicBezTo>
                    <a:pt x="39" y="140"/>
                    <a:pt x="60" y="138"/>
                    <a:pt x="79" y="141"/>
                  </a:cubicBezTo>
                  <a:cubicBezTo>
                    <a:pt x="98" y="144"/>
                    <a:pt x="117" y="144"/>
                    <a:pt x="140" y="157"/>
                  </a:cubicBezTo>
                  <a:cubicBezTo>
                    <a:pt x="163" y="170"/>
                    <a:pt x="201" y="208"/>
                    <a:pt x="215" y="216"/>
                  </a:cubicBezTo>
                  <a:cubicBezTo>
                    <a:pt x="229" y="224"/>
                    <a:pt x="224" y="209"/>
                    <a:pt x="223" y="205"/>
                  </a:cubicBezTo>
                  <a:cubicBezTo>
                    <a:pt x="222" y="201"/>
                    <a:pt x="209" y="194"/>
                    <a:pt x="208" y="190"/>
                  </a:cubicBezTo>
                  <a:cubicBezTo>
                    <a:pt x="207" y="186"/>
                    <a:pt x="205" y="176"/>
                    <a:pt x="215" y="178"/>
                  </a:cubicBezTo>
                  <a:cubicBezTo>
                    <a:pt x="225" y="180"/>
                    <a:pt x="257" y="203"/>
                    <a:pt x="266" y="205"/>
                  </a:cubicBezTo>
                  <a:cubicBezTo>
                    <a:pt x="275" y="207"/>
                    <a:pt x="272" y="195"/>
                    <a:pt x="269" y="190"/>
                  </a:cubicBezTo>
                  <a:cubicBezTo>
                    <a:pt x="266" y="185"/>
                    <a:pt x="243" y="172"/>
                    <a:pt x="247" y="172"/>
                  </a:cubicBezTo>
                  <a:cubicBezTo>
                    <a:pt x="251" y="172"/>
                    <a:pt x="289" y="188"/>
                    <a:pt x="296" y="187"/>
                  </a:cubicBezTo>
                  <a:cubicBezTo>
                    <a:pt x="303" y="186"/>
                    <a:pt x="303" y="177"/>
                    <a:pt x="287" y="169"/>
                  </a:cubicBezTo>
                  <a:cubicBezTo>
                    <a:pt x="271" y="161"/>
                    <a:pt x="230" y="144"/>
                    <a:pt x="200" y="136"/>
                  </a:cubicBezTo>
                  <a:cubicBezTo>
                    <a:pt x="170" y="128"/>
                    <a:pt x="124" y="129"/>
                    <a:pt x="109" y="123"/>
                  </a:cubicBezTo>
                  <a:cubicBezTo>
                    <a:pt x="94" y="117"/>
                    <a:pt x="106" y="116"/>
                    <a:pt x="107" y="102"/>
                  </a:cubicBezTo>
                  <a:cubicBezTo>
                    <a:pt x="108" y="88"/>
                    <a:pt x="114" y="51"/>
                    <a:pt x="113" y="36"/>
                  </a:cubicBezTo>
                  <a:cubicBezTo>
                    <a:pt x="112" y="21"/>
                    <a:pt x="106" y="14"/>
                    <a:pt x="103" y="10"/>
                  </a:cubicBezTo>
                  <a:cubicBezTo>
                    <a:pt x="100" y="6"/>
                    <a:pt x="93" y="0"/>
                    <a:pt x="91" y="6"/>
                  </a:cubicBezTo>
                  <a:close/>
                </a:path>
              </a:pathLst>
            </a:custGeom>
            <a:blipFill dpi="0" rotWithShape="0">
              <a:blip r:embed="rId8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92" name="Freeform 87" descr="Horizontal gestrichelt"/>
            <p:cNvSpPr>
              <a:spLocks/>
            </p:cNvSpPr>
            <p:nvPr/>
          </p:nvSpPr>
          <p:spPr bwMode="auto">
            <a:xfrm>
              <a:off x="2516" y="1806"/>
              <a:ext cx="300" cy="172"/>
            </a:xfrm>
            <a:custGeom>
              <a:avLst/>
              <a:gdLst>
                <a:gd name="T0" fmla="*/ 23 w 300"/>
                <a:gd name="T1" fmla="*/ 4 h 172"/>
                <a:gd name="T2" fmla="*/ 38 w 300"/>
                <a:gd name="T3" fmla="*/ 39 h 172"/>
                <a:gd name="T4" fmla="*/ 54 w 300"/>
                <a:gd name="T5" fmla="*/ 88 h 172"/>
                <a:gd name="T6" fmla="*/ 57 w 300"/>
                <a:gd name="T7" fmla="*/ 115 h 172"/>
                <a:gd name="T8" fmla="*/ 48 w 300"/>
                <a:gd name="T9" fmla="*/ 123 h 172"/>
                <a:gd name="T10" fmla="*/ 5 w 300"/>
                <a:gd name="T11" fmla="*/ 153 h 172"/>
                <a:gd name="T12" fmla="*/ 17 w 300"/>
                <a:gd name="T13" fmla="*/ 171 h 172"/>
                <a:gd name="T14" fmla="*/ 47 w 300"/>
                <a:gd name="T15" fmla="*/ 150 h 172"/>
                <a:gd name="T16" fmla="*/ 102 w 300"/>
                <a:gd name="T17" fmla="*/ 114 h 172"/>
                <a:gd name="T18" fmla="*/ 167 w 300"/>
                <a:gd name="T19" fmla="*/ 99 h 172"/>
                <a:gd name="T20" fmla="*/ 260 w 300"/>
                <a:gd name="T21" fmla="*/ 126 h 172"/>
                <a:gd name="T22" fmla="*/ 252 w 300"/>
                <a:gd name="T23" fmla="*/ 108 h 172"/>
                <a:gd name="T24" fmla="*/ 267 w 300"/>
                <a:gd name="T25" fmla="*/ 108 h 172"/>
                <a:gd name="T26" fmla="*/ 284 w 300"/>
                <a:gd name="T27" fmla="*/ 112 h 172"/>
                <a:gd name="T28" fmla="*/ 276 w 300"/>
                <a:gd name="T29" fmla="*/ 99 h 172"/>
                <a:gd name="T30" fmla="*/ 288 w 300"/>
                <a:gd name="T31" fmla="*/ 87 h 172"/>
                <a:gd name="T32" fmla="*/ 299 w 300"/>
                <a:gd name="T33" fmla="*/ 94 h 172"/>
                <a:gd name="T34" fmla="*/ 281 w 300"/>
                <a:gd name="T35" fmla="*/ 81 h 172"/>
                <a:gd name="T36" fmla="*/ 266 w 300"/>
                <a:gd name="T37" fmla="*/ 78 h 172"/>
                <a:gd name="T38" fmla="*/ 227 w 300"/>
                <a:gd name="T39" fmla="*/ 69 h 172"/>
                <a:gd name="T40" fmla="*/ 180 w 300"/>
                <a:gd name="T41" fmla="*/ 66 h 172"/>
                <a:gd name="T42" fmla="*/ 144 w 300"/>
                <a:gd name="T43" fmla="*/ 76 h 172"/>
                <a:gd name="T44" fmla="*/ 129 w 300"/>
                <a:gd name="T45" fmla="*/ 78 h 172"/>
                <a:gd name="T46" fmla="*/ 86 w 300"/>
                <a:gd name="T47" fmla="*/ 93 h 172"/>
                <a:gd name="T48" fmla="*/ 71 w 300"/>
                <a:gd name="T49" fmla="*/ 43 h 172"/>
                <a:gd name="T50" fmla="*/ 53 w 300"/>
                <a:gd name="T51" fmla="*/ 12 h 172"/>
                <a:gd name="T52" fmla="*/ 23 w 300"/>
                <a:gd name="T53" fmla="*/ 4 h 17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00" h="172">
                  <a:moveTo>
                    <a:pt x="23" y="4"/>
                  </a:moveTo>
                  <a:cubicBezTo>
                    <a:pt x="21" y="8"/>
                    <a:pt x="33" y="25"/>
                    <a:pt x="38" y="39"/>
                  </a:cubicBezTo>
                  <a:cubicBezTo>
                    <a:pt x="43" y="53"/>
                    <a:pt x="51" y="75"/>
                    <a:pt x="54" y="88"/>
                  </a:cubicBezTo>
                  <a:cubicBezTo>
                    <a:pt x="57" y="101"/>
                    <a:pt x="58" y="109"/>
                    <a:pt x="57" y="115"/>
                  </a:cubicBezTo>
                  <a:cubicBezTo>
                    <a:pt x="56" y="121"/>
                    <a:pt x="57" y="117"/>
                    <a:pt x="48" y="123"/>
                  </a:cubicBezTo>
                  <a:cubicBezTo>
                    <a:pt x="39" y="129"/>
                    <a:pt x="10" y="145"/>
                    <a:pt x="5" y="153"/>
                  </a:cubicBezTo>
                  <a:cubicBezTo>
                    <a:pt x="0" y="161"/>
                    <a:pt x="10" y="172"/>
                    <a:pt x="17" y="171"/>
                  </a:cubicBezTo>
                  <a:cubicBezTo>
                    <a:pt x="24" y="170"/>
                    <a:pt x="33" y="160"/>
                    <a:pt x="47" y="150"/>
                  </a:cubicBezTo>
                  <a:cubicBezTo>
                    <a:pt x="61" y="140"/>
                    <a:pt x="82" y="122"/>
                    <a:pt x="102" y="114"/>
                  </a:cubicBezTo>
                  <a:cubicBezTo>
                    <a:pt x="122" y="106"/>
                    <a:pt x="141" y="97"/>
                    <a:pt x="167" y="99"/>
                  </a:cubicBezTo>
                  <a:cubicBezTo>
                    <a:pt x="193" y="101"/>
                    <a:pt x="246" y="125"/>
                    <a:pt x="260" y="126"/>
                  </a:cubicBezTo>
                  <a:cubicBezTo>
                    <a:pt x="274" y="127"/>
                    <a:pt x="251" y="111"/>
                    <a:pt x="252" y="108"/>
                  </a:cubicBezTo>
                  <a:cubicBezTo>
                    <a:pt x="253" y="105"/>
                    <a:pt x="262" y="107"/>
                    <a:pt x="267" y="108"/>
                  </a:cubicBezTo>
                  <a:cubicBezTo>
                    <a:pt x="272" y="109"/>
                    <a:pt x="283" y="113"/>
                    <a:pt x="284" y="112"/>
                  </a:cubicBezTo>
                  <a:cubicBezTo>
                    <a:pt x="285" y="111"/>
                    <a:pt x="275" y="103"/>
                    <a:pt x="276" y="99"/>
                  </a:cubicBezTo>
                  <a:cubicBezTo>
                    <a:pt x="277" y="95"/>
                    <a:pt x="284" y="88"/>
                    <a:pt x="288" y="87"/>
                  </a:cubicBezTo>
                  <a:cubicBezTo>
                    <a:pt x="292" y="86"/>
                    <a:pt x="300" y="95"/>
                    <a:pt x="299" y="94"/>
                  </a:cubicBezTo>
                  <a:cubicBezTo>
                    <a:pt x="298" y="93"/>
                    <a:pt x="286" y="84"/>
                    <a:pt x="281" y="81"/>
                  </a:cubicBezTo>
                  <a:cubicBezTo>
                    <a:pt x="276" y="78"/>
                    <a:pt x="275" y="80"/>
                    <a:pt x="266" y="78"/>
                  </a:cubicBezTo>
                  <a:cubicBezTo>
                    <a:pt x="257" y="76"/>
                    <a:pt x="241" y="71"/>
                    <a:pt x="227" y="69"/>
                  </a:cubicBezTo>
                  <a:cubicBezTo>
                    <a:pt x="213" y="67"/>
                    <a:pt x="194" y="65"/>
                    <a:pt x="180" y="66"/>
                  </a:cubicBezTo>
                  <a:cubicBezTo>
                    <a:pt x="166" y="67"/>
                    <a:pt x="152" y="74"/>
                    <a:pt x="144" y="76"/>
                  </a:cubicBezTo>
                  <a:cubicBezTo>
                    <a:pt x="136" y="78"/>
                    <a:pt x="139" y="75"/>
                    <a:pt x="129" y="78"/>
                  </a:cubicBezTo>
                  <a:cubicBezTo>
                    <a:pt x="119" y="81"/>
                    <a:pt x="96" y="99"/>
                    <a:pt x="86" y="93"/>
                  </a:cubicBezTo>
                  <a:cubicBezTo>
                    <a:pt x="76" y="87"/>
                    <a:pt x="76" y="56"/>
                    <a:pt x="71" y="43"/>
                  </a:cubicBezTo>
                  <a:cubicBezTo>
                    <a:pt x="66" y="30"/>
                    <a:pt x="61" y="18"/>
                    <a:pt x="53" y="12"/>
                  </a:cubicBezTo>
                  <a:cubicBezTo>
                    <a:pt x="45" y="6"/>
                    <a:pt x="25" y="0"/>
                    <a:pt x="23" y="4"/>
                  </a:cubicBezTo>
                  <a:close/>
                </a:path>
              </a:pathLst>
            </a:custGeom>
            <a:blipFill dpi="0" rotWithShape="0">
              <a:blip r:embed="rId8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93" name="Arc 88"/>
            <p:cNvSpPr>
              <a:spLocks/>
            </p:cNvSpPr>
            <p:nvPr/>
          </p:nvSpPr>
          <p:spPr bwMode="auto">
            <a:xfrm>
              <a:off x="2692" y="1842"/>
              <a:ext cx="153" cy="44"/>
            </a:xfrm>
            <a:custGeom>
              <a:avLst/>
              <a:gdLst>
                <a:gd name="T0" fmla="*/ 0 w 33306"/>
                <a:gd name="T1" fmla="*/ 0 h 21600"/>
                <a:gd name="T2" fmla="*/ 0 w 33306"/>
                <a:gd name="T3" fmla="*/ 0 h 21600"/>
                <a:gd name="T4" fmla="*/ 0 w 33306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3306" h="21600" fill="none" extrusionOk="0">
                  <a:moveTo>
                    <a:pt x="0" y="3447"/>
                  </a:moveTo>
                  <a:cubicBezTo>
                    <a:pt x="3489" y="1196"/>
                    <a:pt x="7553" y="0"/>
                    <a:pt x="11706" y="0"/>
                  </a:cubicBezTo>
                  <a:cubicBezTo>
                    <a:pt x="23635" y="0"/>
                    <a:pt x="33306" y="9670"/>
                    <a:pt x="33306" y="21600"/>
                  </a:cubicBezTo>
                </a:path>
                <a:path w="33306" h="21600" stroke="0" extrusionOk="0">
                  <a:moveTo>
                    <a:pt x="0" y="3447"/>
                  </a:moveTo>
                  <a:cubicBezTo>
                    <a:pt x="3489" y="1196"/>
                    <a:pt x="7553" y="0"/>
                    <a:pt x="11706" y="0"/>
                  </a:cubicBezTo>
                  <a:cubicBezTo>
                    <a:pt x="23635" y="0"/>
                    <a:pt x="33306" y="9670"/>
                    <a:pt x="33306" y="21600"/>
                  </a:cubicBezTo>
                  <a:lnTo>
                    <a:pt x="11706" y="21600"/>
                  </a:lnTo>
                  <a:lnTo>
                    <a:pt x="0" y="3447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4" name="Arc 89"/>
            <p:cNvSpPr>
              <a:spLocks/>
            </p:cNvSpPr>
            <p:nvPr/>
          </p:nvSpPr>
          <p:spPr bwMode="auto">
            <a:xfrm>
              <a:off x="2553" y="1993"/>
              <a:ext cx="142" cy="143"/>
            </a:xfrm>
            <a:custGeom>
              <a:avLst/>
              <a:gdLst>
                <a:gd name="T0" fmla="*/ 0 w 18558"/>
                <a:gd name="T1" fmla="*/ 0 h 21064"/>
                <a:gd name="T2" fmla="*/ 0 w 18558"/>
                <a:gd name="T3" fmla="*/ 0 h 21064"/>
                <a:gd name="T4" fmla="*/ 0 w 18558"/>
                <a:gd name="T5" fmla="*/ 0 h 2106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558" h="21064" fill="none" extrusionOk="0">
                  <a:moveTo>
                    <a:pt x="4782" y="0"/>
                  </a:moveTo>
                  <a:cubicBezTo>
                    <a:pt x="10551" y="1310"/>
                    <a:pt x="15531" y="4929"/>
                    <a:pt x="18558" y="10011"/>
                  </a:cubicBezTo>
                </a:path>
                <a:path w="18558" h="21064" stroke="0" extrusionOk="0">
                  <a:moveTo>
                    <a:pt x="4782" y="0"/>
                  </a:moveTo>
                  <a:cubicBezTo>
                    <a:pt x="10551" y="1310"/>
                    <a:pt x="15531" y="4929"/>
                    <a:pt x="18558" y="10011"/>
                  </a:cubicBezTo>
                  <a:lnTo>
                    <a:pt x="0" y="21064"/>
                  </a:lnTo>
                  <a:lnTo>
                    <a:pt x="4782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5" name="Freeform 90"/>
            <p:cNvSpPr>
              <a:spLocks/>
            </p:cNvSpPr>
            <p:nvPr/>
          </p:nvSpPr>
          <p:spPr bwMode="auto">
            <a:xfrm>
              <a:off x="2271" y="1242"/>
              <a:ext cx="689" cy="570"/>
            </a:xfrm>
            <a:custGeom>
              <a:avLst/>
              <a:gdLst>
                <a:gd name="T0" fmla="*/ 674 w 689"/>
                <a:gd name="T1" fmla="*/ 42 h 570"/>
                <a:gd name="T2" fmla="*/ 666 w 689"/>
                <a:gd name="T3" fmla="*/ 27 h 570"/>
                <a:gd name="T4" fmla="*/ 659 w 689"/>
                <a:gd name="T5" fmla="*/ 14 h 570"/>
                <a:gd name="T6" fmla="*/ 636 w 689"/>
                <a:gd name="T7" fmla="*/ 0 h 570"/>
                <a:gd name="T8" fmla="*/ 623 w 689"/>
                <a:gd name="T9" fmla="*/ 2 h 570"/>
                <a:gd name="T10" fmla="*/ 597 w 689"/>
                <a:gd name="T11" fmla="*/ 3 h 570"/>
                <a:gd name="T12" fmla="*/ 570 w 689"/>
                <a:gd name="T13" fmla="*/ 9 h 570"/>
                <a:gd name="T14" fmla="*/ 546 w 689"/>
                <a:gd name="T15" fmla="*/ 21 h 570"/>
                <a:gd name="T16" fmla="*/ 528 w 689"/>
                <a:gd name="T17" fmla="*/ 33 h 570"/>
                <a:gd name="T18" fmla="*/ 513 w 689"/>
                <a:gd name="T19" fmla="*/ 56 h 570"/>
                <a:gd name="T20" fmla="*/ 498 w 689"/>
                <a:gd name="T21" fmla="*/ 89 h 570"/>
                <a:gd name="T22" fmla="*/ 498 w 689"/>
                <a:gd name="T23" fmla="*/ 161 h 570"/>
                <a:gd name="T24" fmla="*/ 497 w 689"/>
                <a:gd name="T25" fmla="*/ 195 h 570"/>
                <a:gd name="T26" fmla="*/ 509 w 689"/>
                <a:gd name="T27" fmla="*/ 218 h 570"/>
                <a:gd name="T28" fmla="*/ 507 w 689"/>
                <a:gd name="T29" fmla="*/ 254 h 570"/>
                <a:gd name="T30" fmla="*/ 501 w 689"/>
                <a:gd name="T31" fmla="*/ 333 h 570"/>
                <a:gd name="T32" fmla="*/ 489 w 689"/>
                <a:gd name="T33" fmla="*/ 348 h 570"/>
                <a:gd name="T34" fmla="*/ 483 w 689"/>
                <a:gd name="T35" fmla="*/ 354 h 570"/>
                <a:gd name="T36" fmla="*/ 471 w 689"/>
                <a:gd name="T37" fmla="*/ 374 h 570"/>
                <a:gd name="T38" fmla="*/ 450 w 689"/>
                <a:gd name="T39" fmla="*/ 381 h 570"/>
                <a:gd name="T40" fmla="*/ 425 w 689"/>
                <a:gd name="T41" fmla="*/ 387 h 570"/>
                <a:gd name="T42" fmla="*/ 405 w 689"/>
                <a:gd name="T43" fmla="*/ 399 h 570"/>
                <a:gd name="T44" fmla="*/ 339 w 689"/>
                <a:gd name="T45" fmla="*/ 392 h 570"/>
                <a:gd name="T46" fmla="*/ 335 w 689"/>
                <a:gd name="T47" fmla="*/ 390 h 570"/>
                <a:gd name="T48" fmla="*/ 321 w 689"/>
                <a:gd name="T49" fmla="*/ 389 h 570"/>
                <a:gd name="T50" fmla="*/ 318 w 689"/>
                <a:gd name="T51" fmla="*/ 384 h 570"/>
                <a:gd name="T52" fmla="*/ 306 w 689"/>
                <a:gd name="T53" fmla="*/ 381 h 570"/>
                <a:gd name="T54" fmla="*/ 291 w 689"/>
                <a:gd name="T55" fmla="*/ 375 h 570"/>
                <a:gd name="T56" fmla="*/ 257 w 689"/>
                <a:gd name="T57" fmla="*/ 368 h 570"/>
                <a:gd name="T58" fmla="*/ 240 w 689"/>
                <a:gd name="T59" fmla="*/ 362 h 570"/>
                <a:gd name="T60" fmla="*/ 215 w 689"/>
                <a:gd name="T61" fmla="*/ 353 h 570"/>
                <a:gd name="T62" fmla="*/ 207 w 689"/>
                <a:gd name="T63" fmla="*/ 350 h 570"/>
                <a:gd name="T64" fmla="*/ 74 w 689"/>
                <a:gd name="T65" fmla="*/ 306 h 570"/>
                <a:gd name="T66" fmla="*/ 0 w 689"/>
                <a:gd name="T67" fmla="*/ 281 h 570"/>
                <a:gd name="T68" fmla="*/ 47 w 689"/>
                <a:gd name="T69" fmla="*/ 338 h 570"/>
                <a:gd name="T70" fmla="*/ 80 w 689"/>
                <a:gd name="T71" fmla="*/ 381 h 570"/>
                <a:gd name="T72" fmla="*/ 113 w 689"/>
                <a:gd name="T73" fmla="*/ 423 h 570"/>
                <a:gd name="T74" fmla="*/ 140 w 689"/>
                <a:gd name="T75" fmla="*/ 492 h 570"/>
                <a:gd name="T76" fmla="*/ 155 w 689"/>
                <a:gd name="T77" fmla="*/ 548 h 570"/>
                <a:gd name="T78" fmla="*/ 159 w 689"/>
                <a:gd name="T79" fmla="*/ 570 h 570"/>
                <a:gd name="T80" fmla="*/ 308 w 689"/>
                <a:gd name="T81" fmla="*/ 554 h 570"/>
                <a:gd name="T82" fmla="*/ 377 w 689"/>
                <a:gd name="T83" fmla="*/ 570 h 570"/>
                <a:gd name="T84" fmla="*/ 494 w 689"/>
                <a:gd name="T85" fmla="*/ 555 h 570"/>
                <a:gd name="T86" fmla="*/ 560 w 689"/>
                <a:gd name="T87" fmla="*/ 560 h 570"/>
                <a:gd name="T88" fmla="*/ 585 w 689"/>
                <a:gd name="T89" fmla="*/ 555 h 570"/>
                <a:gd name="T90" fmla="*/ 608 w 689"/>
                <a:gd name="T91" fmla="*/ 431 h 570"/>
                <a:gd name="T92" fmla="*/ 614 w 689"/>
                <a:gd name="T93" fmla="*/ 377 h 570"/>
                <a:gd name="T94" fmla="*/ 614 w 689"/>
                <a:gd name="T95" fmla="*/ 365 h 570"/>
                <a:gd name="T96" fmla="*/ 617 w 689"/>
                <a:gd name="T97" fmla="*/ 303 h 570"/>
                <a:gd name="T98" fmla="*/ 615 w 689"/>
                <a:gd name="T99" fmla="*/ 237 h 570"/>
                <a:gd name="T100" fmla="*/ 603 w 689"/>
                <a:gd name="T101" fmla="*/ 168 h 570"/>
                <a:gd name="T102" fmla="*/ 608 w 689"/>
                <a:gd name="T103" fmla="*/ 129 h 570"/>
                <a:gd name="T104" fmla="*/ 611 w 689"/>
                <a:gd name="T105" fmla="*/ 117 h 570"/>
                <a:gd name="T106" fmla="*/ 621 w 689"/>
                <a:gd name="T107" fmla="*/ 113 h 570"/>
                <a:gd name="T108" fmla="*/ 629 w 689"/>
                <a:gd name="T109" fmla="*/ 102 h 570"/>
                <a:gd name="T110" fmla="*/ 645 w 689"/>
                <a:gd name="T111" fmla="*/ 101 h 570"/>
                <a:gd name="T112" fmla="*/ 654 w 689"/>
                <a:gd name="T113" fmla="*/ 89 h 570"/>
                <a:gd name="T114" fmla="*/ 683 w 689"/>
                <a:gd name="T115" fmla="*/ 78 h 570"/>
                <a:gd name="T116" fmla="*/ 678 w 689"/>
                <a:gd name="T117" fmla="*/ 51 h 570"/>
                <a:gd name="T118" fmla="*/ 674 w 689"/>
                <a:gd name="T119" fmla="*/ 42 h 57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89" h="570">
                  <a:moveTo>
                    <a:pt x="674" y="42"/>
                  </a:moveTo>
                  <a:cubicBezTo>
                    <a:pt x="672" y="35"/>
                    <a:pt x="673" y="31"/>
                    <a:pt x="666" y="27"/>
                  </a:cubicBezTo>
                  <a:cubicBezTo>
                    <a:pt x="663" y="23"/>
                    <a:pt x="663" y="18"/>
                    <a:pt x="659" y="14"/>
                  </a:cubicBezTo>
                  <a:cubicBezTo>
                    <a:pt x="653" y="8"/>
                    <a:pt x="643" y="4"/>
                    <a:pt x="636" y="0"/>
                  </a:cubicBezTo>
                  <a:cubicBezTo>
                    <a:pt x="630" y="3"/>
                    <a:pt x="629" y="6"/>
                    <a:pt x="623" y="2"/>
                  </a:cubicBezTo>
                  <a:cubicBezTo>
                    <a:pt x="612" y="3"/>
                    <a:pt x="607" y="5"/>
                    <a:pt x="597" y="3"/>
                  </a:cubicBezTo>
                  <a:cubicBezTo>
                    <a:pt x="585" y="5"/>
                    <a:pt x="580" y="7"/>
                    <a:pt x="570" y="9"/>
                  </a:cubicBezTo>
                  <a:cubicBezTo>
                    <a:pt x="566" y="15"/>
                    <a:pt x="554" y="20"/>
                    <a:pt x="546" y="21"/>
                  </a:cubicBezTo>
                  <a:cubicBezTo>
                    <a:pt x="540" y="25"/>
                    <a:pt x="534" y="28"/>
                    <a:pt x="528" y="33"/>
                  </a:cubicBezTo>
                  <a:cubicBezTo>
                    <a:pt x="523" y="41"/>
                    <a:pt x="517" y="47"/>
                    <a:pt x="513" y="56"/>
                  </a:cubicBezTo>
                  <a:cubicBezTo>
                    <a:pt x="511" y="68"/>
                    <a:pt x="504" y="78"/>
                    <a:pt x="498" y="89"/>
                  </a:cubicBezTo>
                  <a:cubicBezTo>
                    <a:pt x="494" y="113"/>
                    <a:pt x="493" y="136"/>
                    <a:pt x="498" y="161"/>
                  </a:cubicBezTo>
                  <a:cubicBezTo>
                    <a:pt x="491" y="170"/>
                    <a:pt x="492" y="184"/>
                    <a:pt x="497" y="195"/>
                  </a:cubicBezTo>
                  <a:cubicBezTo>
                    <a:pt x="499" y="204"/>
                    <a:pt x="506" y="210"/>
                    <a:pt x="509" y="218"/>
                  </a:cubicBezTo>
                  <a:cubicBezTo>
                    <a:pt x="511" y="230"/>
                    <a:pt x="512" y="243"/>
                    <a:pt x="507" y="254"/>
                  </a:cubicBezTo>
                  <a:cubicBezTo>
                    <a:pt x="507" y="271"/>
                    <a:pt x="512" y="311"/>
                    <a:pt x="501" y="333"/>
                  </a:cubicBezTo>
                  <a:cubicBezTo>
                    <a:pt x="499" y="341"/>
                    <a:pt x="497" y="347"/>
                    <a:pt x="489" y="348"/>
                  </a:cubicBezTo>
                  <a:cubicBezTo>
                    <a:pt x="487" y="359"/>
                    <a:pt x="491" y="348"/>
                    <a:pt x="483" y="354"/>
                  </a:cubicBezTo>
                  <a:cubicBezTo>
                    <a:pt x="478" y="358"/>
                    <a:pt x="476" y="369"/>
                    <a:pt x="471" y="374"/>
                  </a:cubicBezTo>
                  <a:cubicBezTo>
                    <a:pt x="467" y="379"/>
                    <a:pt x="456" y="380"/>
                    <a:pt x="450" y="381"/>
                  </a:cubicBezTo>
                  <a:cubicBezTo>
                    <a:pt x="442" y="385"/>
                    <a:pt x="434" y="386"/>
                    <a:pt x="425" y="387"/>
                  </a:cubicBezTo>
                  <a:cubicBezTo>
                    <a:pt x="418" y="390"/>
                    <a:pt x="405" y="399"/>
                    <a:pt x="405" y="399"/>
                  </a:cubicBezTo>
                  <a:cubicBezTo>
                    <a:pt x="383" y="398"/>
                    <a:pt x="360" y="396"/>
                    <a:pt x="339" y="392"/>
                  </a:cubicBezTo>
                  <a:cubicBezTo>
                    <a:pt x="338" y="391"/>
                    <a:pt x="336" y="390"/>
                    <a:pt x="335" y="390"/>
                  </a:cubicBezTo>
                  <a:cubicBezTo>
                    <a:pt x="330" y="389"/>
                    <a:pt x="325" y="391"/>
                    <a:pt x="321" y="389"/>
                  </a:cubicBezTo>
                  <a:cubicBezTo>
                    <a:pt x="319" y="388"/>
                    <a:pt x="320" y="385"/>
                    <a:pt x="318" y="384"/>
                  </a:cubicBezTo>
                  <a:cubicBezTo>
                    <a:pt x="315" y="382"/>
                    <a:pt x="310" y="382"/>
                    <a:pt x="306" y="381"/>
                  </a:cubicBezTo>
                  <a:cubicBezTo>
                    <a:pt x="301" y="377"/>
                    <a:pt x="297" y="377"/>
                    <a:pt x="291" y="375"/>
                  </a:cubicBezTo>
                  <a:cubicBezTo>
                    <a:pt x="281" y="368"/>
                    <a:pt x="269" y="369"/>
                    <a:pt x="257" y="368"/>
                  </a:cubicBezTo>
                  <a:cubicBezTo>
                    <a:pt x="251" y="366"/>
                    <a:pt x="246" y="365"/>
                    <a:pt x="240" y="362"/>
                  </a:cubicBezTo>
                  <a:cubicBezTo>
                    <a:pt x="235" y="354"/>
                    <a:pt x="224" y="354"/>
                    <a:pt x="215" y="353"/>
                  </a:cubicBezTo>
                  <a:cubicBezTo>
                    <a:pt x="209" y="351"/>
                    <a:pt x="212" y="352"/>
                    <a:pt x="207" y="350"/>
                  </a:cubicBezTo>
                  <a:lnTo>
                    <a:pt x="74" y="306"/>
                  </a:lnTo>
                  <a:lnTo>
                    <a:pt x="0" y="281"/>
                  </a:lnTo>
                  <a:lnTo>
                    <a:pt x="47" y="338"/>
                  </a:lnTo>
                  <a:lnTo>
                    <a:pt x="80" y="381"/>
                  </a:lnTo>
                  <a:lnTo>
                    <a:pt x="113" y="423"/>
                  </a:lnTo>
                  <a:lnTo>
                    <a:pt x="140" y="492"/>
                  </a:lnTo>
                  <a:lnTo>
                    <a:pt x="155" y="548"/>
                  </a:lnTo>
                  <a:lnTo>
                    <a:pt x="159" y="570"/>
                  </a:lnTo>
                  <a:lnTo>
                    <a:pt x="308" y="554"/>
                  </a:lnTo>
                  <a:lnTo>
                    <a:pt x="377" y="570"/>
                  </a:lnTo>
                  <a:lnTo>
                    <a:pt x="494" y="555"/>
                  </a:lnTo>
                  <a:lnTo>
                    <a:pt x="560" y="560"/>
                  </a:lnTo>
                  <a:lnTo>
                    <a:pt x="585" y="555"/>
                  </a:lnTo>
                  <a:lnTo>
                    <a:pt x="608" y="431"/>
                  </a:lnTo>
                  <a:lnTo>
                    <a:pt x="614" y="377"/>
                  </a:lnTo>
                  <a:lnTo>
                    <a:pt x="614" y="365"/>
                  </a:lnTo>
                  <a:lnTo>
                    <a:pt x="617" y="303"/>
                  </a:lnTo>
                  <a:lnTo>
                    <a:pt x="615" y="237"/>
                  </a:lnTo>
                  <a:lnTo>
                    <a:pt x="603" y="168"/>
                  </a:lnTo>
                  <a:lnTo>
                    <a:pt x="608" y="129"/>
                  </a:lnTo>
                  <a:cubicBezTo>
                    <a:pt x="609" y="125"/>
                    <a:pt x="609" y="120"/>
                    <a:pt x="611" y="117"/>
                  </a:cubicBezTo>
                  <a:cubicBezTo>
                    <a:pt x="613" y="114"/>
                    <a:pt x="618" y="116"/>
                    <a:pt x="621" y="113"/>
                  </a:cubicBezTo>
                  <a:cubicBezTo>
                    <a:pt x="624" y="110"/>
                    <a:pt x="625" y="103"/>
                    <a:pt x="629" y="102"/>
                  </a:cubicBezTo>
                  <a:cubicBezTo>
                    <a:pt x="634" y="100"/>
                    <a:pt x="640" y="101"/>
                    <a:pt x="645" y="101"/>
                  </a:cubicBezTo>
                  <a:cubicBezTo>
                    <a:pt x="647" y="95"/>
                    <a:pt x="649" y="93"/>
                    <a:pt x="654" y="89"/>
                  </a:cubicBezTo>
                  <a:cubicBezTo>
                    <a:pt x="668" y="91"/>
                    <a:pt x="677" y="93"/>
                    <a:pt x="683" y="78"/>
                  </a:cubicBezTo>
                  <a:cubicBezTo>
                    <a:pt x="685" y="68"/>
                    <a:pt x="689" y="55"/>
                    <a:pt x="678" y="51"/>
                  </a:cubicBezTo>
                  <a:cubicBezTo>
                    <a:pt x="677" y="43"/>
                    <a:pt x="679" y="45"/>
                    <a:pt x="674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96" name="Oval 91"/>
            <p:cNvSpPr>
              <a:spLocks noChangeArrowheads="1"/>
            </p:cNvSpPr>
            <p:nvPr/>
          </p:nvSpPr>
          <p:spPr bwMode="auto">
            <a:xfrm>
              <a:off x="2887" y="1268"/>
              <a:ext cx="27" cy="27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97" name="Freeform 92"/>
            <p:cNvSpPr>
              <a:spLocks/>
            </p:cNvSpPr>
            <p:nvPr/>
          </p:nvSpPr>
          <p:spPr bwMode="auto">
            <a:xfrm>
              <a:off x="2486" y="1662"/>
              <a:ext cx="296" cy="118"/>
            </a:xfrm>
            <a:custGeom>
              <a:avLst/>
              <a:gdLst>
                <a:gd name="T0" fmla="*/ 241 w 296"/>
                <a:gd name="T1" fmla="*/ 0 h 118"/>
                <a:gd name="T2" fmla="*/ 264 w 296"/>
                <a:gd name="T3" fmla="*/ 15 h 118"/>
                <a:gd name="T4" fmla="*/ 280 w 296"/>
                <a:gd name="T5" fmla="*/ 29 h 118"/>
                <a:gd name="T6" fmla="*/ 294 w 296"/>
                <a:gd name="T7" fmla="*/ 62 h 118"/>
                <a:gd name="T8" fmla="*/ 291 w 296"/>
                <a:gd name="T9" fmla="*/ 75 h 118"/>
                <a:gd name="T10" fmla="*/ 280 w 296"/>
                <a:gd name="T11" fmla="*/ 101 h 118"/>
                <a:gd name="T12" fmla="*/ 246 w 296"/>
                <a:gd name="T13" fmla="*/ 111 h 118"/>
                <a:gd name="T14" fmla="*/ 175 w 296"/>
                <a:gd name="T15" fmla="*/ 107 h 118"/>
                <a:gd name="T16" fmla="*/ 0 w 296"/>
                <a:gd name="T17" fmla="*/ 44 h 1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96" h="118">
                  <a:moveTo>
                    <a:pt x="241" y="0"/>
                  </a:moveTo>
                  <a:cubicBezTo>
                    <a:pt x="249" y="5"/>
                    <a:pt x="258" y="10"/>
                    <a:pt x="264" y="15"/>
                  </a:cubicBezTo>
                  <a:cubicBezTo>
                    <a:pt x="270" y="20"/>
                    <a:pt x="275" y="21"/>
                    <a:pt x="280" y="29"/>
                  </a:cubicBezTo>
                  <a:cubicBezTo>
                    <a:pt x="285" y="37"/>
                    <a:pt x="292" y="54"/>
                    <a:pt x="294" y="62"/>
                  </a:cubicBezTo>
                  <a:cubicBezTo>
                    <a:pt x="296" y="70"/>
                    <a:pt x="293" y="69"/>
                    <a:pt x="291" y="75"/>
                  </a:cubicBezTo>
                  <a:cubicBezTo>
                    <a:pt x="289" y="81"/>
                    <a:pt x="287" y="95"/>
                    <a:pt x="280" y="101"/>
                  </a:cubicBezTo>
                  <a:cubicBezTo>
                    <a:pt x="273" y="107"/>
                    <a:pt x="263" y="110"/>
                    <a:pt x="246" y="111"/>
                  </a:cubicBezTo>
                  <a:cubicBezTo>
                    <a:pt x="229" y="112"/>
                    <a:pt x="216" y="118"/>
                    <a:pt x="175" y="107"/>
                  </a:cubicBezTo>
                  <a:cubicBezTo>
                    <a:pt x="134" y="96"/>
                    <a:pt x="67" y="70"/>
                    <a:pt x="0" y="44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172" name="Text Box 96"/>
          <p:cNvSpPr txBox="1">
            <a:spLocks noChangeArrowheads="1"/>
          </p:cNvSpPr>
          <p:nvPr/>
        </p:nvSpPr>
        <p:spPr bwMode="auto">
          <a:xfrm>
            <a:off x="9872663" y="360363"/>
            <a:ext cx="19843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Symbol" panose="05050102010706020507" pitchFamily="18" charset="2"/>
                <a:cs typeface="Times New Roman" panose="02020603050405020304" pitchFamily="18" charset="0"/>
              </a:rPr>
              <a:t>w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frequency of the wave</a:t>
            </a:r>
          </a:p>
        </p:txBody>
      </p:sp>
      <p:sp>
        <p:nvSpPr>
          <p:cNvPr id="7173" name="Text Box 97"/>
          <p:cNvSpPr txBox="1">
            <a:spLocks noChangeArrowheads="1"/>
          </p:cNvSpPr>
          <p:nvPr/>
        </p:nvSpPr>
        <p:spPr bwMode="auto">
          <a:xfrm>
            <a:off x="9906000" y="952500"/>
            <a:ext cx="2255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 velocity of the duckling</a:t>
            </a:r>
          </a:p>
        </p:txBody>
      </p:sp>
      <p:sp>
        <p:nvSpPr>
          <p:cNvPr id="7174" name="Text Box 98"/>
          <p:cNvSpPr txBox="1">
            <a:spLocks noChangeArrowheads="1"/>
          </p:cNvSpPr>
          <p:nvPr/>
        </p:nvSpPr>
        <p:spPr bwMode="auto">
          <a:xfrm>
            <a:off x="9872663" y="619125"/>
            <a:ext cx="1822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 velocity  of the wave</a:t>
            </a:r>
          </a:p>
        </p:txBody>
      </p:sp>
      <p:sp>
        <p:nvSpPr>
          <p:cNvPr id="7175" name="Text Box 2"/>
          <p:cNvSpPr txBox="1">
            <a:spLocks noChangeArrowheads="1"/>
          </p:cNvSpPr>
          <p:nvPr/>
        </p:nvSpPr>
        <p:spPr bwMode="auto">
          <a:xfrm>
            <a:off x="1452563" y="333375"/>
            <a:ext cx="1993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Wave propagation</a:t>
            </a:r>
          </a:p>
        </p:txBody>
      </p:sp>
      <p:pic>
        <p:nvPicPr>
          <p:cNvPr id="7176" name="Picture 127" descr="TP_tmp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" y="750888"/>
            <a:ext cx="4368800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7" name="Text Box 156"/>
          <p:cNvSpPr txBox="1">
            <a:spLocks noChangeArrowheads="1"/>
          </p:cNvSpPr>
          <p:nvPr/>
        </p:nvSpPr>
        <p:spPr bwMode="auto">
          <a:xfrm>
            <a:off x="5599113" y="279400"/>
            <a:ext cx="3035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What if the receiver is moving:</a:t>
            </a:r>
          </a:p>
        </p:txBody>
      </p:sp>
      <p:pic>
        <p:nvPicPr>
          <p:cNvPr id="7178" name="Picture 157" descr="TP_tmp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817563"/>
            <a:ext cx="12192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9" name="Picture 158" descr="TP_tmp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88" y="1144588"/>
            <a:ext cx="4495800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80" name="Picture 159" descr="TP_tmp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600" y="1119188"/>
            <a:ext cx="1524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567" name="Oval 103"/>
          <p:cNvSpPr>
            <a:spLocks noChangeArrowheads="1"/>
          </p:cNvSpPr>
          <p:nvPr/>
        </p:nvSpPr>
        <p:spPr bwMode="auto">
          <a:xfrm>
            <a:off x="5187950" y="3429000"/>
            <a:ext cx="1790700" cy="1812925"/>
          </a:xfrm>
          <a:prstGeom prst="ellips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2568" name="Oval 104"/>
          <p:cNvSpPr>
            <a:spLocks noChangeArrowheads="1"/>
          </p:cNvSpPr>
          <p:nvPr/>
        </p:nvSpPr>
        <p:spPr bwMode="auto">
          <a:xfrm>
            <a:off x="4743450" y="3001963"/>
            <a:ext cx="2674938" cy="2708275"/>
          </a:xfrm>
          <a:prstGeom prst="ellips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569" name="Oval 105"/>
          <p:cNvSpPr>
            <a:spLocks noChangeArrowheads="1"/>
          </p:cNvSpPr>
          <p:nvPr/>
        </p:nvSpPr>
        <p:spPr bwMode="auto">
          <a:xfrm>
            <a:off x="5187950" y="3435350"/>
            <a:ext cx="1790700" cy="1812925"/>
          </a:xfrm>
          <a:prstGeom prst="ellips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570" name="Oval 106"/>
          <p:cNvSpPr>
            <a:spLocks noChangeArrowheads="1"/>
          </p:cNvSpPr>
          <p:nvPr/>
        </p:nvSpPr>
        <p:spPr bwMode="auto">
          <a:xfrm>
            <a:off x="5208588" y="3436938"/>
            <a:ext cx="1790700" cy="1812925"/>
          </a:xfrm>
          <a:prstGeom prst="ellips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2" name="Picture 1" descr="\documentclass{article}&#10;\usepackage{amsmath}&#10;\pagestyle{empty}&#10;\begin{document}&#10;\noindent&#10;The emitting duck is at rest - he is a point source.  &#10;The wavelength is $\lambda_0$, the frequency &#10;$\nu_0 = c/\lambda_0.$\\&#10;The rings are equally spaced.&#10;&#10;&#10;&#10;\end{document}" title="IguanaTex Bitmap Display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852488" y="1695450"/>
            <a:ext cx="8712200" cy="83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38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6256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625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625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625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625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67" grpId="0" animBg="1"/>
      <p:bldP spid="62567" grpId="1" animBg="1"/>
      <p:bldP spid="6257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Oval 4"/>
          <p:cNvSpPr>
            <a:spLocks noChangeArrowheads="1"/>
          </p:cNvSpPr>
          <p:nvPr/>
        </p:nvSpPr>
        <p:spPr bwMode="auto">
          <a:xfrm>
            <a:off x="935038" y="5503863"/>
            <a:ext cx="265112" cy="250825"/>
          </a:xfrm>
          <a:prstGeom prst="ellipse">
            <a:avLst/>
          </a:prstGeom>
          <a:solidFill>
            <a:srgbClr val="0000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493" name="Oval 5"/>
          <p:cNvSpPr>
            <a:spLocks noChangeArrowheads="1"/>
          </p:cNvSpPr>
          <p:nvPr/>
        </p:nvSpPr>
        <p:spPr bwMode="auto">
          <a:xfrm>
            <a:off x="5949950" y="4667250"/>
            <a:ext cx="265113" cy="250825"/>
          </a:xfrm>
          <a:prstGeom prst="ellipse">
            <a:avLst/>
          </a:prstGeom>
          <a:solidFill>
            <a:srgbClr val="FF0000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236" name="Group 20"/>
          <p:cNvGrpSpPr>
            <a:grpSpLocks/>
          </p:cNvGrpSpPr>
          <p:nvPr/>
        </p:nvGrpSpPr>
        <p:grpSpPr bwMode="auto">
          <a:xfrm>
            <a:off x="5849938" y="4048125"/>
            <a:ext cx="468312" cy="512763"/>
            <a:chOff x="2250" y="1232"/>
            <a:chExt cx="825" cy="904"/>
          </a:xfrm>
        </p:grpSpPr>
        <p:sp>
          <p:nvSpPr>
            <p:cNvPr id="8224" name="Freeform 21"/>
            <p:cNvSpPr>
              <a:spLocks/>
            </p:cNvSpPr>
            <p:nvPr/>
          </p:nvSpPr>
          <p:spPr bwMode="auto">
            <a:xfrm>
              <a:off x="2864" y="1324"/>
              <a:ext cx="98" cy="488"/>
            </a:xfrm>
            <a:custGeom>
              <a:avLst/>
              <a:gdLst>
                <a:gd name="T0" fmla="*/ 98 w 98"/>
                <a:gd name="T1" fmla="*/ 0 h 488"/>
                <a:gd name="T2" fmla="*/ 76 w 98"/>
                <a:gd name="T3" fmla="*/ 18 h 488"/>
                <a:gd name="T4" fmla="*/ 50 w 98"/>
                <a:gd name="T5" fmla="*/ 22 h 488"/>
                <a:gd name="T6" fmla="*/ 26 w 98"/>
                <a:gd name="T7" fmla="*/ 46 h 488"/>
                <a:gd name="T8" fmla="*/ 20 w 98"/>
                <a:gd name="T9" fmla="*/ 66 h 488"/>
                <a:gd name="T10" fmla="*/ 26 w 98"/>
                <a:gd name="T11" fmla="*/ 124 h 488"/>
                <a:gd name="T12" fmla="*/ 34 w 98"/>
                <a:gd name="T13" fmla="*/ 206 h 488"/>
                <a:gd name="T14" fmla="*/ 26 w 98"/>
                <a:gd name="T15" fmla="*/ 316 h 488"/>
                <a:gd name="T16" fmla="*/ 0 w 98"/>
                <a:gd name="T17" fmla="*/ 488 h 4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8" h="488">
                  <a:moveTo>
                    <a:pt x="98" y="0"/>
                  </a:moveTo>
                  <a:cubicBezTo>
                    <a:pt x="91" y="7"/>
                    <a:pt x="84" y="14"/>
                    <a:pt x="76" y="18"/>
                  </a:cubicBezTo>
                  <a:cubicBezTo>
                    <a:pt x="68" y="22"/>
                    <a:pt x="58" y="17"/>
                    <a:pt x="50" y="22"/>
                  </a:cubicBezTo>
                  <a:cubicBezTo>
                    <a:pt x="42" y="27"/>
                    <a:pt x="31" y="39"/>
                    <a:pt x="26" y="46"/>
                  </a:cubicBezTo>
                  <a:cubicBezTo>
                    <a:pt x="21" y="53"/>
                    <a:pt x="20" y="53"/>
                    <a:pt x="20" y="66"/>
                  </a:cubicBezTo>
                  <a:cubicBezTo>
                    <a:pt x="20" y="79"/>
                    <a:pt x="24" y="101"/>
                    <a:pt x="26" y="124"/>
                  </a:cubicBezTo>
                  <a:cubicBezTo>
                    <a:pt x="28" y="147"/>
                    <a:pt x="34" y="174"/>
                    <a:pt x="34" y="206"/>
                  </a:cubicBezTo>
                  <a:cubicBezTo>
                    <a:pt x="34" y="238"/>
                    <a:pt x="32" y="269"/>
                    <a:pt x="26" y="316"/>
                  </a:cubicBezTo>
                  <a:cubicBezTo>
                    <a:pt x="20" y="363"/>
                    <a:pt x="5" y="459"/>
                    <a:pt x="0" y="488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25" name="Freeform 22"/>
            <p:cNvSpPr>
              <a:spLocks/>
            </p:cNvSpPr>
            <p:nvPr/>
          </p:nvSpPr>
          <p:spPr bwMode="auto">
            <a:xfrm>
              <a:off x="2961" y="1286"/>
              <a:ext cx="114" cy="37"/>
            </a:xfrm>
            <a:custGeom>
              <a:avLst/>
              <a:gdLst>
                <a:gd name="T0" fmla="*/ 6 w 114"/>
                <a:gd name="T1" fmla="*/ 0 h 37"/>
                <a:gd name="T2" fmla="*/ 29 w 114"/>
                <a:gd name="T3" fmla="*/ 9 h 37"/>
                <a:gd name="T4" fmla="*/ 86 w 114"/>
                <a:gd name="T5" fmla="*/ 12 h 37"/>
                <a:gd name="T6" fmla="*/ 111 w 114"/>
                <a:gd name="T7" fmla="*/ 18 h 37"/>
                <a:gd name="T8" fmla="*/ 105 w 114"/>
                <a:gd name="T9" fmla="*/ 28 h 37"/>
                <a:gd name="T10" fmla="*/ 96 w 114"/>
                <a:gd name="T11" fmla="*/ 34 h 37"/>
                <a:gd name="T12" fmla="*/ 71 w 114"/>
                <a:gd name="T13" fmla="*/ 37 h 37"/>
                <a:gd name="T14" fmla="*/ 32 w 114"/>
                <a:gd name="T15" fmla="*/ 36 h 37"/>
                <a:gd name="T16" fmla="*/ 0 w 114"/>
                <a:gd name="T17" fmla="*/ 37 h 3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14" h="37">
                  <a:moveTo>
                    <a:pt x="6" y="0"/>
                  </a:moveTo>
                  <a:cubicBezTo>
                    <a:pt x="11" y="3"/>
                    <a:pt x="16" y="7"/>
                    <a:pt x="29" y="9"/>
                  </a:cubicBezTo>
                  <a:cubicBezTo>
                    <a:pt x="42" y="11"/>
                    <a:pt x="72" y="10"/>
                    <a:pt x="86" y="12"/>
                  </a:cubicBezTo>
                  <a:cubicBezTo>
                    <a:pt x="100" y="14"/>
                    <a:pt x="108" y="15"/>
                    <a:pt x="111" y="18"/>
                  </a:cubicBezTo>
                  <a:cubicBezTo>
                    <a:pt x="114" y="21"/>
                    <a:pt x="107" y="25"/>
                    <a:pt x="105" y="28"/>
                  </a:cubicBezTo>
                  <a:cubicBezTo>
                    <a:pt x="103" y="31"/>
                    <a:pt x="102" y="33"/>
                    <a:pt x="96" y="34"/>
                  </a:cubicBezTo>
                  <a:cubicBezTo>
                    <a:pt x="90" y="35"/>
                    <a:pt x="82" y="37"/>
                    <a:pt x="71" y="37"/>
                  </a:cubicBezTo>
                  <a:cubicBezTo>
                    <a:pt x="60" y="37"/>
                    <a:pt x="44" y="36"/>
                    <a:pt x="32" y="36"/>
                  </a:cubicBezTo>
                  <a:cubicBezTo>
                    <a:pt x="20" y="36"/>
                    <a:pt x="10" y="36"/>
                    <a:pt x="0" y="37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26" name="Freeform 23"/>
            <p:cNvSpPr>
              <a:spLocks/>
            </p:cNvSpPr>
            <p:nvPr/>
          </p:nvSpPr>
          <p:spPr bwMode="auto">
            <a:xfrm>
              <a:off x="2328" y="1808"/>
              <a:ext cx="567" cy="28"/>
            </a:xfrm>
            <a:custGeom>
              <a:avLst/>
              <a:gdLst>
                <a:gd name="T0" fmla="*/ 0 w 567"/>
                <a:gd name="T1" fmla="*/ 28 h 28"/>
                <a:gd name="T2" fmla="*/ 132 w 567"/>
                <a:gd name="T3" fmla="*/ 13 h 28"/>
                <a:gd name="T4" fmla="*/ 210 w 567"/>
                <a:gd name="T5" fmla="*/ 1 h 28"/>
                <a:gd name="T6" fmla="*/ 324 w 567"/>
                <a:gd name="T7" fmla="*/ 10 h 28"/>
                <a:gd name="T8" fmla="*/ 405 w 567"/>
                <a:gd name="T9" fmla="*/ 1 h 28"/>
                <a:gd name="T10" fmla="*/ 567 w 567"/>
                <a:gd name="T11" fmla="*/ 1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67" h="28">
                  <a:moveTo>
                    <a:pt x="0" y="28"/>
                  </a:moveTo>
                  <a:cubicBezTo>
                    <a:pt x="48" y="22"/>
                    <a:pt x="97" y="17"/>
                    <a:pt x="132" y="13"/>
                  </a:cubicBezTo>
                  <a:cubicBezTo>
                    <a:pt x="167" y="9"/>
                    <a:pt x="178" y="1"/>
                    <a:pt x="210" y="1"/>
                  </a:cubicBezTo>
                  <a:cubicBezTo>
                    <a:pt x="242" y="1"/>
                    <a:pt x="292" y="10"/>
                    <a:pt x="324" y="10"/>
                  </a:cubicBezTo>
                  <a:cubicBezTo>
                    <a:pt x="356" y="10"/>
                    <a:pt x="365" y="2"/>
                    <a:pt x="405" y="1"/>
                  </a:cubicBezTo>
                  <a:cubicBezTo>
                    <a:pt x="445" y="0"/>
                    <a:pt x="506" y="0"/>
                    <a:pt x="567" y="1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27" name="Freeform 24"/>
            <p:cNvSpPr>
              <a:spLocks/>
            </p:cNvSpPr>
            <p:nvPr/>
          </p:nvSpPr>
          <p:spPr bwMode="auto">
            <a:xfrm>
              <a:off x="2252" y="1232"/>
              <a:ext cx="704" cy="392"/>
            </a:xfrm>
            <a:custGeom>
              <a:avLst/>
              <a:gdLst>
                <a:gd name="T0" fmla="*/ 704 w 704"/>
                <a:gd name="T1" fmla="*/ 52 h 392"/>
                <a:gd name="T2" fmla="*/ 692 w 704"/>
                <a:gd name="T3" fmla="*/ 24 h 392"/>
                <a:gd name="T4" fmla="*/ 672 w 704"/>
                <a:gd name="T5" fmla="*/ 4 h 392"/>
                <a:gd name="T6" fmla="*/ 620 w 704"/>
                <a:gd name="T7" fmla="*/ 0 h 392"/>
                <a:gd name="T8" fmla="*/ 600 w 704"/>
                <a:gd name="T9" fmla="*/ 2 h 392"/>
                <a:gd name="T10" fmla="*/ 546 w 704"/>
                <a:gd name="T11" fmla="*/ 26 h 392"/>
                <a:gd name="T12" fmla="*/ 522 w 704"/>
                <a:gd name="T13" fmla="*/ 60 h 392"/>
                <a:gd name="T14" fmla="*/ 506 w 704"/>
                <a:gd name="T15" fmla="*/ 104 h 392"/>
                <a:gd name="T16" fmla="*/ 506 w 704"/>
                <a:gd name="T17" fmla="*/ 136 h 392"/>
                <a:gd name="T18" fmla="*/ 506 w 704"/>
                <a:gd name="T19" fmla="*/ 204 h 392"/>
                <a:gd name="T20" fmla="*/ 522 w 704"/>
                <a:gd name="T21" fmla="*/ 240 h 392"/>
                <a:gd name="T22" fmla="*/ 516 w 704"/>
                <a:gd name="T23" fmla="*/ 278 h 392"/>
                <a:gd name="T24" fmla="*/ 516 w 704"/>
                <a:gd name="T25" fmla="*/ 332 h 392"/>
                <a:gd name="T26" fmla="*/ 484 w 704"/>
                <a:gd name="T27" fmla="*/ 372 h 392"/>
                <a:gd name="T28" fmla="*/ 426 w 704"/>
                <a:gd name="T29" fmla="*/ 392 h 392"/>
                <a:gd name="T30" fmla="*/ 362 w 704"/>
                <a:gd name="T31" fmla="*/ 392 h 392"/>
                <a:gd name="T32" fmla="*/ 258 w 704"/>
                <a:gd name="T33" fmla="*/ 362 h 392"/>
                <a:gd name="T34" fmla="*/ 168 w 704"/>
                <a:gd name="T35" fmla="*/ 330 h 392"/>
                <a:gd name="T36" fmla="*/ 0 w 704"/>
                <a:gd name="T37" fmla="*/ 278 h 39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04" h="392">
                  <a:moveTo>
                    <a:pt x="704" y="52"/>
                  </a:moveTo>
                  <a:cubicBezTo>
                    <a:pt x="702" y="44"/>
                    <a:pt x="692" y="26"/>
                    <a:pt x="692" y="24"/>
                  </a:cubicBezTo>
                  <a:lnTo>
                    <a:pt x="672" y="4"/>
                  </a:lnTo>
                  <a:lnTo>
                    <a:pt x="620" y="0"/>
                  </a:lnTo>
                  <a:lnTo>
                    <a:pt x="600" y="2"/>
                  </a:lnTo>
                  <a:lnTo>
                    <a:pt x="546" y="26"/>
                  </a:lnTo>
                  <a:lnTo>
                    <a:pt x="522" y="60"/>
                  </a:lnTo>
                  <a:lnTo>
                    <a:pt x="506" y="104"/>
                  </a:lnTo>
                  <a:lnTo>
                    <a:pt x="506" y="136"/>
                  </a:lnTo>
                  <a:lnTo>
                    <a:pt x="506" y="204"/>
                  </a:lnTo>
                  <a:lnTo>
                    <a:pt x="522" y="240"/>
                  </a:lnTo>
                  <a:lnTo>
                    <a:pt x="516" y="278"/>
                  </a:lnTo>
                  <a:lnTo>
                    <a:pt x="516" y="332"/>
                  </a:lnTo>
                  <a:lnTo>
                    <a:pt x="484" y="372"/>
                  </a:lnTo>
                  <a:lnTo>
                    <a:pt x="426" y="392"/>
                  </a:lnTo>
                  <a:lnTo>
                    <a:pt x="362" y="392"/>
                  </a:lnTo>
                  <a:lnTo>
                    <a:pt x="258" y="362"/>
                  </a:lnTo>
                  <a:lnTo>
                    <a:pt x="168" y="330"/>
                  </a:lnTo>
                  <a:lnTo>
                    <a:pt x="0" y="278"/>
                  </a:ln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28" name="Freeform 25"/>
            <p:cNvSpPr>
              <a:spLocks/>
            </p:cNvSpPr>
            <p:nvPr/>
          </p:nvSpPr>
          <p:spPr bwMode="auto">
            <a:xfrm>
              <a:off x="2250" y="1512"/>
              <a:ext cx="170" cy="310"/>
            </a:xfrm>
            <a:custGeom>
              <a:avLst/>
              <a:gdLst>
                <a:gd name="T0" fmla="*/ 0 w 170"/>
                <a:gd name="T1" fmla="*/ 0 h 310"/>
                <a:gd name="T2" fmla="*/ 96 w 170"/>
                <a:gd name="T3" fmla="*/ 122 h 310"/>
                <a:gd name="T4" fmla="*/ 148 w 170"/>
                <a:gd name="T5" fmla="*/ 212 h 310"/>
                <a:gd name="T6" fmla="*/ 170 w 170"/>
                <a:gd name="T7" fmla="*/ 310 h 3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0" h="310">
                  <a:moveTo>
                    <a:pt x="0" y="0"/>
                  </a:moveTo>
                  <a:cubicBezTo>
                    <a:pt x="35" y="43"/>
                    <a:pt x="71" y="87"/>
                    <a:pt x="96" y="122"/>
                  </a:cubicBezTo>
                  <a:cubicBezTo>
                    <a:pt x="121" y="157"/>
                    <a:pt x="136" y="181"/>
                    <a:pt x="148" y="212"/>
                  </a:cubicBezTo>
                  <a:cubicBezTo>
                    <a:pt x="160" y="243"/>
                    <a:pt x="165" y="276"/>
                    <a:pt x="170" y="31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29" name="Freeform 26" descr="Horizontal gestrichelt"/>
            <p:cNvSpPr>
              <a:spLocks/>
            </p:cNvSpPr>
            <p:nvPr/>
          </p:nvSpPr>
          <p:spPr bwMode="auto">
            <a:xfrm>
              <a:off x="2499" y="1809"/>
              <a:ext cx="303" cy="224"/>
            </a:xfrm>
            <a:custGeom>
              <a:avLst/>
              <a:gdLst>
                <a:gd name="T0" fmla="*/ 91 w 303"/>
                <a:gd name="T1" fmla="*/ 6 h 224"/>
                <a:gd name="T2" fmla="*/ 91 w 303"/>
                <a:gd name="T3" fmla="*/ 46 h 224"/>
                <a:gd name="T4" fmla="*/ 83 w 303"/>
                <a:gd name="T5" fmla="*/ 90 h 224"/>
                <a:gd name="T6" fmla="*/ 77 w 303"/>
                <a:gd name="T7" fmla="*/ 126 h 224"/>
                <a:gd name="T8" fmla="*/ 31 w 303"/>
                <a:gd name="T9" fmla="*/ 120 h 224"/>
                <a:gd name="T10" fmla="*/ 13 w 303"/>
                <a:gd name="T11" fmla="*/ 117 h 224"/>
                <a:gd name="T12" fmla="*/ 2 w 303"/>
                <a:gd name="T13" fmla="*/ 120 h 224"/>
                <a:gd name="T14" fmla="*/ 2 w 303"/>
                <a:gd name="T15" fmla="*/ 130 h 224"/>
                <a:gd name="T16" fmla="*/ 11 w 303"/>
                <a:gd name="T17" fmla="*/ 135 h 224"/>
                <a:gd name="T18" fmla="*/ 28 w 303"/>
                <a:gd name="T19" fmla="*/ 139 h 224"/>
                <a:gd name="T20" fmla="*/ 79 w 303"/>
                <a:gd name="T21" fmla="*/ 141 h 224"/>
                <a:gd name="T22" fmla="*/ 140 w 303"/>
                <a:gd name="T23" fmla="*/ 157 h 224"/>
                <a:gd name="T24" fmla="*/ 215 w 303"/>
                <a:gd name="T25" fmla="*/ 216 h 224"/>
                <a:gd name="T26" fmla="*/ 223 w 303"/>
                <a:gd name="T27" fmla="*/ 205 h 224"/>
                <a:gd name="T28" fmla="*/ 208 w 303"/>
                <a:gd name="T29" fmla="*/ 190 h 224"/>
                <a:gd name="T30" fmla="*/ 215 w 303"/>
                <a:gd name="T31" fmla="*/ 178 h 224"/>
                <a:gd name="T32" fmla="*/ 266 w 303"/>
                <a:gd name="T33" fmla="*/ 205 h 224"/>
                <a:gd name="T34" fmla="*/ 269 w 303"/>
                <a:gd name="T35" fmla="*/ 190 h 224"/>
                <a:gd name="T36" fmla="*/ 247 w 303"/>
                <a:gd name="T37" fmla="*/ 172 h 224"/>
                <a:gd name="T38" fmla="*/ 296 w 303"/>
                <a:gd name="T39" fmla="*/ 187 h 224"/>
                <a:gd name="T40" fmla="*/ 287 w 303"/>
                <a:gd name="T41" fmla="*/ 169 h 224"/>
                <a:gd name="T42" fmla="*/ 200 w 303"/>
                <a:gd name="T43" fmla="*/ 136 h 224"/>
                <a:gd name="T44" fmla="*/ 109 w 303"/>
                <a:gd name="T45" fmla="*/ 123 h 224"/>
                <a:gd name="T46" fmla="*/ 107 w 303"/>
                <a:gd name="T47" fmla="*/ 102 h 224"/>
                <a:gd name="T48" fmla="*/ 113 w 303"/>
                <a:gd name="T49" fmla="*/ 36 h 224"/>
                <a:gd name="T50" fmla="*/ 103 w 303"/>
                <a:gd name="T51" fmla="*/ 10 h 224"/>
                <a:gd name="T52" fmla="*/ 91 w 303"/>
                <a:gd name="T53" fmla="*/ 6 h 22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03" h="224">
                  <a:moveTo>
                    <a:pt x="91" y="6"/>
                  </a:moveTo>
                  <a:cubicBezTo>
                    <a:pt x="89" y="12"/>
                    <a:pt x="92" y="32"/>
                    <a:pt x="91" y="46"/>
                  </a:cubicBezTo>
                  <a:cubicBezTo>
                    <a:pt x="90" y="60"/>
                    <a:pt x="85" y="77"/>
                    <a:pt x="83" y="90"/>
                  </a:cubicBezTo>
                  <a:cubicBezTo>
                    <a:pt x="81" y="103"/>
                    <a:pt x="86" y="121"/>
                    <a:pt x="77" y="126"/>
                  </a:cubicBezTo>
                  <a:cubicBezTo>
                    <a:pt x="68" y="131"/>
                    <a:pt x="42" y="122"/>
                    <a:pt x="31" y="120"/>
                  </a:cubicBezTo>
                  <a:cubicBezTo>
                    <a:pt x="20" y="118"/>
                    <a:pt x="18" y="117"/>
                    <a:pt x="13" y="117"/>
                  </a:cubicBezTo>
                  <a:cubicBezTo>
                    <a:pt x="8" y="117"/>
                    <a:pt x="4" y="118"/>
                    <a:pt x="2" y="120"/>
                  </a:cubicBezTo>
                  <a:cubicBezTo>
                    <a:pt x="0" y="122"/>
                    <a:pt x="1" y="128"/>
                    <a:pt x="2" y="130"/>
                  </a:cubicBezTo>
                  <a:cubicBezTo>
                    <a:pt x="3" y="132"/>
                    <a:pt x="7" y="134"/>
                    <a:pt x="11" y="135"/>
                  </a:cubicBezTo>
                  <a:cubicBezTo>
                    <a:pt x="15" y="136"/>
                    <a:pt x="17" y="138"/>
                    <a:pt x="28" y="139"/>
                  </a:cubicBezTo>
                  <a:cubicBezTo>
                    <a:pt x="39" y="140"/>
                    <a:pt x="60" y="138"/>
                    <a:pt x="79" y="141"/>
                  </a:cubicBezTo>
                  <a:cubicBezTo>
                    <a:pt x="98" y="144"/>
                    <a:pt x="117" y="144"/>
                    <a:pt x="140" y="157"/>
                  </a:cubicBezTo>
                  <a:cubicBezTo>
                    <a:pt x="163" y="170"/>
                    <a:pt x="201" y="208"/>
                    <a:pt x="215" y="216"/>
                  </a:cubicBezTo>
                  <a:cubicBezTo>
                    <a:pt x="229" y="224"/>
                    <a:pt x="224" y="209"/>
                    <a:pt x="223" y="205"/>
                  </a:cubicBezTo>
                  <a:cubicBezTo>
                    <a:pt x="222" y="201"/>
                    <a:pt x="209" y="194"/>
                    <a:pt x="208" y="190"/>
                  </a:cubicBezTo>
                  <a:cubicBezTo>
                    <a:pt x="207" y="186"/>
                    <a:pt x="205" y="176"/>
                    <a:pt x="215" y="178"/>
                  </a:cubicBezTo>
                  <a:cubicBezTo>
                    <a:pt x="225" y="180"/>
                    <a:pt x="257" y="203"/>
                    <a:pt x="266" y="205"/>
                  </a:cubicBezTo>
                  <a:cubicBezTo>
                    <a:pt x="275" y="207"/>
                    <a:pt x="272" y="195"/>
                    <a:pt x="269" y="190"/>
                  </a:cubicBezTo>
                  <a:cubicBezTo>
                    <a:pt x="266" y="185"/>
                    <a:pt x="243" y="172"/>
                    <a:pt x="247" y="172"/>
                  </a:cubicBezTo>
                  <a:cubicBezTo>
                    <a:pt x="251" y="172"/>
                    <a:pt x="289" y="188"/>
                    <a:pt x="296" y="187"/>
                  </a:cubicBezTo>
                  <a:cubicBezTo>
                    <a:pt x="303" y="186"/>
                    <a:pt x="303" y="177"/>
                    <a:pt x="287" y="169"/>
                  </a:cubicBezTo>
                  <a:cubicBezTo>
                    <a:pt x="271" y="161"/>
                    <a:pt x="230" y="144"/>
                    <a:pt x="200" y="136"/>
                  </a:cubicBezTo>
                  <a:cubicBezTo>
                    <a:pt x="170" y="128"/>
                    <a:pt x="124" y="129"/>
                    <a:pt x="109" y="123"/>
                  </a:cubicBezTo>
                  <a:cubicBezTo>
                    <a:pt x="94" y="117"/>
                    <a:pt x="106" y="116"/>
                    <a:pt x="107" y="102"/>
                  </a:cubicBezTo>
                  <a:cubicBezTo>
                    <a:pt x="108" y="88"/>
                    <a:pt x="114" y="51"/>
                    <a:pt x="113" y="36"/>
                  </a:cubicBezTo>
                  <a:cubicBezTo>
                    <a:pt x="112" y="21"/>
                    <a:pt x="106" y="14"/>
                    <a:pt x="103" y="10"/>
                  </a:cubicBezTo>
                  <a:cubicBezTo>
                    <a:pt x="100" y="6"/>
                    <a:pt x="93" y="0"/>
                    <a:pt x="91" y="6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30" name="Freeform 27" descr="Horizontal gestrichelt"/>
            <p:cNvSpPr>
              <a:spLocks/>
            </p:cNvSpPr>
            <p:nvPr/>
          </p:nvSpPr>
          <p:spPr bwMode="auto">
            <a:xfrm>
              <a:off x="2516" y="1806"/>
              <a:ext cx="300" cy="172"/>
            </a:xfrm>
            <a:custGeom>
              <a:avLst/>
              <a:gdLst>
                <a:gd name="T0" fmla="*/ 23 w 300"/>
                <a:gd name="T1" fmla="*/ 4 h 172"/>
                <a:gd name="T2" fmla="*/ 38 w 300"/>
                <a:gd name="T3" fmla="*/ 39 h 172"/>
                <a:gd name="T4" fmla="*/ 54 w 300"/>
                <a:gd name="T5" fmla="*/ 88 h 172"/>
                <a:gd name="T6" fmla="*/ 57 w 300"/>
                <a:gd name="T7" fmla="*/ 115 h 172"/>
                <a:gd name="T8" fmla="*/ 48 w 300"/>
                <a:gd name="T9" fmla="*/ 123 h 172"/>
                <a:gd name="T10" fmla="*/ 5 w 300"/>
                <a:gd name="T11" fmla="*/ 153 h 172"/>
                <a:gd name="T12" fmla="*/ 17 w 300"/>
                <a:gd name="T13" fmla="*/ 171 h 172"/>
                <a:gd name="T14" fmla="*/ 47 w 300"/>
                <a:gd name="T15" fmla="*/ 150 h 172"/>
                <a:gd name="T16" fmla="*/ 102 w 300"/>
                <a:gd name="T17" fmla="*/ 114 h 172"/>
                <a:gd name="T18" fmla="*/ 167 w 300"/>
                <a:gd name="T19" fmla="*/ 99 h 172"/>
                <a:gd name="T20" fmla="*/ 260 w 300"/>
                <a:gd name="T21" fmla="*/ 126 h 172"/>
                <a:gd name="T22" fmla="*/ 252 w 300"/>
                <a:gd name="T23" fmla="*/ 108 h 172"/>
                <a:gd name="T24" fmla="*/ 267 w 300"/>
                <a:gd name="T25" fmla="*/ 108 h 172"/>
                <a:gd name="T26" fmla="*/ 284 w 300"/>
                <a:gd name="T27" fmla="*/ 112 h 172"/>
                <a:gd name="T28" fmla="*/ 276 w 300"/>
                <a:gd name="T29" fmla="*/ 99 h 172"/>
                <a:gd name="T30" fmla="*/ 288 w 300"/>
                <a:gd name="T31" fmla="*/ 87 h 172"/>
                <a:gd name="T32" fmla="*/ 299 w 300"/>
                <a:gd name="T33" fmla="*/ 94 h 172"/>
                <a:gd name="T34" fmla="*/ 281 w 300"/>
                <a:gd name="T35" fmla="*/ 81 h 172"/>
                <a:gd name="T36" fmla="*/ 266 w 300"/>
                <a:gd name="T37" fmla="*/ 78 h 172"/>
                <a:gd name="T38" fmla="*/ 227 w 300"/>
                <a:gd name="T39" fmla="*/ 69 h 172"/>
                <a:gd name="T40" fmla="*/ 180 w 300"/>
                <a:gd name="T41" fmla="*/ 66 h 172"/>
                <a:gd name="T42" fmla="*/ 144 w 300"/>
                <a:gd name="T43" fmla="*/ 76 h 172"/>
                <a:gd name="T44" fmla="*/ 129 w 300"/>
                <a:gd name="T45" fmla="*/ 78 h 172"/>
                <a:gd name="T46" fmla="*/ 86 w 300"/>
                <a:gd name="T47" fmla="*/ 93 h 172"/>
                <a:gd name="T48" fmla="*/ 71 w 300"/>
                <a:gd name="T49" fmla="*/ 43 h 172"/>
                <a:gd name="T50" fmla="*/ 53 w 300"/>
                <a:gd name="T51" fmla="*/ 12 h 172"/>
                <a:gd name="T52" fmla="*/ 23 w 300"/>
                <a:gd name="T53" fmla="*/ 4 h 17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00" h="172">
                  <a:moveTo>
                    <a:pt x="23" y="4"/>
                  </a:moveTo>
                  <a:cubicBezTo>
                    <a:pt x="21" y="8"/>
                    <a:pt x="33" y="25"/>
                    <a:pt x="38" y="39"/>
                  </a:cubicBezTo>
                  <a:cubicBezTo>
                    <a:pt x="43" y="53"/>
                    <a:pt x="51" y="75"/>
                    <a:pt x="54" y="88"/>
                  </a:cubicBezTo>
                  <a:cubicBezTo>
                    <a:pt x="57" y="101"/>
                    <a:pt x="58" y="109"/>
                    <a:pt x="57" y="115"/>
                  </a:cubicBezTo>
                  <a:cubicBezTo>
                    <a:pt x="56" y="121"/>
                    <a:pt x="57" y="117"/>
                    <a:pt x="48" y="123"/>
                  </a:cubicBezTo>
                  <a:cubicBezTo>
                    <a:pt x="39" y="129"/>
                    <a:pt x="10" y="145"/>
                    <a:pt x="5" y="153"/>
                  </a:cubicBezTo>
                  <a:cubicBezTo>
                    <a:pt x="0" y="161"/>
                    <a:pt x="10" y="172"/>
                    <a:pt x="17" y="171"/>
                  </a:cubicBezTo>
                  <a:cubicBezTo>
                    <a:pt x="24" y="170"/>
                    <a:pt x="33" y="160"/>
                    <a:pt x="47" y="150"/>
                  </a:cubicBezTo>
                  <a:cubicBezTo>
                    <a:pt x="61" y="140"/>
                    <a:pt x="82" y="122"/>
                    <a:pt x="102" y="114"/>
                  </a:cubicBezTo>
                  <a:cubicBezTo>
                    <a:pt x="122" y="106"/>
                    <a:pt x="141" y="97"/>
                    <a:pt x="167" y="99"/>
                  </a:cubicBezTo>
                  <a:cubicBezTo>
                    <a:pt x="193" y="101"/>
                    <a:pt x="246" y="125"/>
                    <a:pt x="260" y="126"/>
                  </a:cubicBezTo>
                  <a:cubicBezTo>
                    <a:pt x="274" y="127"/>
                    <a:pt x="251" y="111"/>
                    <a:pt x="252" y="108"/>
                  </a:cubicBezTo>
                  <a:cubicBezTo>
                    <a:pt x="253" y="105"/>
                    <a:pt x="262" y="107"/>
                    <a:pt x="267" y="108"/>
                  </a:cubicBezTo>
                  <a:cubicBezTo>
                    <a:pt x="272" y="109"/>
                    <a:pt x="283" y="113"/>
                    <a:pt x="284" y="112"/>
                  </a:cubicBezTo>
                  <a:cubicBezTo>
                    <a:pt x="285" y="111"/>
                    <a:pt x="275" y="103"/>
                    <a:pt x="276" y="99"/>
                  </a:cubicBezTo>
                  <a:cubicBezTo>
                    <a:pt x="277" y="95"/>
                    <a:pt x="284" y="88"/>
                    <a:pt x="288" y="87"/>
                  </a:cubicBezTo>
                  <a:cubicBezTo>
                    <a:pt x="292" y="86"/>
                    <a:pt x="300" y="95"/>
                    <a:pt x="299" y="94"/>
                  </a:cubicBezTo>
                  <a:cubicBezTo>
                    <a:pt x="298" y="93"/>
                    <a:pt x="286" y="84"/>
                    <a:pt x="281" y="81"/>
                  </a:cubicBezTo>
                  <a:cubicBezTo>
                    <a:pt x="276" y="78"/>
                    <a:pt x="275" y="80"/>
                    <a:pt x="266" y="78"/>
                  </a:cubicBezTo>
                  <a:cubicBezTo>
                    <a:pt x="257" y="76"/>
                    <a:pt x="241" y="71"/>
                    <a:pt x="227" y="69"/>
                  </a:cubicBezTo>
                  <a:cubicBezTo>
                    <a:pt x="213" y="67"/>
                    <a:pt x="194" y="65"/>
                    <a:pt x="180" y="66"/>
                  </a:cubicBezTo>
                  <a:cubicBezTo>
                    <a:pt x="166" y="67"/>
                    <a:pt x="152" y="74"/>
                    <a:pt x="144" y="76"/>
                  </a:cubicBezTo>
                  <a:cubicBezTo>
                    <a:pt x="136" y="78"/>
                    <a:pt x="139" y="75"/>
                    <a:pt x="129" y="78"/>
                  </a:cubicBezTo>
                  <a:cubicBezTo>
                    <a:pt x="119" y="81"/>
                    <a:pt x="96" y="99"/>
                    <a:pt x="86" y="93"/>
                  </a:cubicBezTo>
                  <a:cubicBezTo>
                    <a:pt x="76" y="87"/>
                    <a:pt x="76" y="56"/>
                    <a:pt x="71" y="43"/>
                  </a:cubicBezTo>
                  <a:cubicBezTo>
                    <a:pt x="66" y="30"/>
                    <a:pt x="61" y="18"/>
                    <a:pt x="53" y="12"/>
                  </a:cubicBezTo>
                  <a:cubicBezTo>
                    <a:pt x="45" y="6"/>
                    <a:pt x="25" y="0"/>
                    <a:pt x="23" y="4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31" name="Arc 28"/>
            <p:cNvSpPr>
              <a:spLocks/>
            </p:cNvSpPr>
            <p:nvPr/>
          </p:nvSpPr>
          <p:spPr bwMode="auto">
            <a:xfrm>
              <a:off x="2692" y="1842"/>
              <a:ext cx="153" cy="44"/>
            </a:xfrm>
            <a:custGeom>
              <a:avLst/>
              <a:gdLst>
                <a:gd name="T0" fmla="*/ 0 w 33306"/>
                <a:gd name="T1" fmla="*/ 0 h 21600"/>
                <a:gd name="T2" fmla="*/ 0 w 33306"/>
                <a:gd name="T3" fmla="*/ 0 h 21600"/>
                <a:gd name="T4" fmla="*/ 0 w 33306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3306" h="21600" fill="none" extrusionOk="0">
                  <a:moveTo>
                    <a:pt x="0" y="3447"/>
                  </a:moveTo>
                  <a:cubicBezTo>
                    <a:pt x="3489" y="1196"/>
                    <a:pt x="7553" y="0"/>
                    <a:pt x="11706" y="0"/>
                  </a:cubicBezTo>
                  <a:cubicBezTo>
                    <a:pt x="23635" y="0"/>
                    <a:pt x="33306" y="9670"/>
                    <a:pt x="33306" y="21600"/>
                  </a:cubicBezTo>
                </a:path>
                <a:path w="33306" h="21600" stroke="0" extrusionOk="0">
                  <a:moveTo>
                    <a:pt x="0" y="3447"/>
                  </a:moveTo>
                  <a:cubicBezTo>
                    <a:pt x="3489" y="1196"/>
                    <a:pt x="7553" y="0"/>
                    <a:pt x="11706" y="0"/>
                  </a:cubicBezTo>
                  <a:cubicBezTo>
                    <a:pt x="23635" y="0"/>
                    <a:pt x="33306" y="9670"/>
                    <a:pt x="33306" y="21600"/>
                  </a:cubicBezTo>
                  <a:lnTo>
                    <a:pt x="11706" y="21600"/>
                  </a:lnTo>
                  <a:lnTo>
                    <a:pt x="0" y="3447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32" name="Arc 29"/>
            <p:cNvSpPr>
              <a:spLocks/>
            </p:cNvSpPr>
            <p:nvPr/>
          </p:nvSpPr>
          <p:spPr bwMode="auto">
            <a:xfrm>
              <a:off x="2553" y="1993"/>
              <a:ext cx="142" cy="143"/>
            </a:xfrm>
            <a:custGeom>
              <a:avLst/>
              <a:gdLst>
                <a:gd name="T0" fmla="*/ 0 w 18558"/>
                <a:gd name="T1" fmla="*/ 0 h 21064"/>
                <a:gd name="T2" fmla="*/ 0 w 18558"/>
                <a:gd name="T3" fmla="*/ 0 h 21064"/>
                <a:gd name="T4" fmla="*/ 0 w 18558"/>
                <a:gd name="T5" fmla="*/ 0 h 2106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558" h="21064" fill="none" extrusionOk="0">
                  <a:moveTo>
                    <a:pt x="4782" y="0"/>
                  </a:moveTo>
                  <a:cubicBezTo>
                    <a:pt x="10551" y="1310"/>
                    <a:pt x="15531" y="4929"/>
                    <a:pt x="18558" y="10011"/>
                  </a:cubicBezTo>
                </a:path>
                <a:path w="18558" h="21064" stroke="0" extrusionOk="0">
                  <a:moveTo>
                    <a:pt x="4782" y="0"/>
                  </a:moveTo>
                  <a:cubicBezTo>
                    <a:pt x="10551" y="1310"/>
                    <a:pt x="15531" y="4929"/>
                    <a:pt x="18558" y="10011"/>
                  </a:cubicBezTo>
                  <a:lnTo>
                    <a:pt x="0" y="21064"/>
                  </a:lnTo>
                  <a:lnTo>
                    <a:pt x="4782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33" name="Freeform 30"/>
            <p:cNvSpPr>
              <a:spLocks/>
            </p:cNvSpPr>
            <p:nvPr/>
          </p:nvSpPr>
          <p:spPr bwMode="auto">
            <a:xfrm>
              <a:off x="2271" y="1242"/>
              <a:ext cx="689" cy="570"/>
            </a:xfrm>
            <a:custGeom>
              <a:avLst/>
              <a:gdLst>
                <a:gd name="T0" fmla="*/ 674 w 689"/>
                <a:gd name="T1" fmla="*/ 42 h 570"/>
                <a:gd name="T2" fmla="*/ 666 w 689"/>
                <a:gd name="T3" fmla="*/ 27 h 570"/>
                <a:gd name="T4" fmla="*/ 659 w 689"/>
                <a:gd name="T5" fmla="*/ 14 h 570"/>
                <a:gd name="T6" fmla="*/ 636 w 689"/>
                <a:gd name="T7" fmla="*/ 0 h 570"/>
                <a:gd name="T8" fmla="*/ 623 w 689"/>
                <a:gd name="T9" fmla="*/ 2 h 570"/>
                <a:gd name="T10" fmla="*/ 597 w 689"/>
                <a:gd name="T11" fmla="*/ 3 h 570"/>
                <a:gd name="T12" fmla="*/ 570 w 689"/>
                <a:gd name="T13" fmla="*/ 9 h 570"/>
                <a:gd name="T14" fmla="*/ 546 w 689"/>
                <a:gd name="T15" fmla="*/ 21 h 570"/>
                <a:gd name="T16" fmla="*/ 528 w 689"/>
                <a:gd name="T17" fmla="*/ 33 h 570"/>
                <a:gd name="T18" fmla="*/ 513 w 689"/>
                <a:gd name="T19" fmla="*/ 56 h 570"/>
                <a:gd name="T20" fmla="*/ 498 w 689"/>
                <a:gd name="T21" fmla="*/ 89 h 570"/>
                <a:gd name="T22" fmla="*/ 498 w 689"/>
                <a:gd name="T23" fmla="*/ 161 h 570"/>
                <a:gd name="T24" fmla="*/ 497 w 689"/>
                <a:gd name="T25" fmla="*/ 195 h 570"/>
                <a:gd name="T26" fmla="*/ 509 w 689"/>
                <a:gd name="T27" fmla="*/ 218 h 570"/>
                <a:gd name="T28" fmla="*/ 507 w 689"/>
                <a:gd name="T29" fmla="*/ 254 h 570"/>
                <a:gd name="T30" fmla="*/ 501 w 689"/>
                <a:gd name="T31" fmla="*/ 333 h 570"/>
                <a:gd name="T32" fmla="*/ 489 w 689"/>
                <a:gd name="T33" fmla="*/ 348 h 570"/>
                <a:gd name="T34" fmla="*/ 483 w 689"/>
                <a:gd name="T35" fmla="*/ 354 h 570"/>
                <a:gd name="T36" fmla="*/ 471 w 689"/>
                <a:gd name="T37" fmla="*/ 374 h 570"/>
                <a:gd name="T38" fmla="*/ 450 w 689"/>
                <a:gd name="T39" fmla="*/ 381 h 570"/>
                <a:gd name="T40" fmla="*/ 425 w 689"/>
                <a:gd name="T41" fmla="*/ 387 h 570"/>
                <a:gd name="T42" fmla="*/ 405 w 689"/>
                <a:gd name="T43" fmla="*/ 399 h 570"/>
                <a:gd name="T44" fmla="*/ 339 w 689"/>
                <a:gd name="T45" fmla="*/ 392 h 570"/>
                <a:gd name="T46" fmla="*/ 335 w 689"/>
                <a:gd name="T47" fmla="*/ 390 h 570"/>
                <a:gd name="T48" fmla="*/ 321 w 689"/>
                <a:gd name="T49" fmla="*/ 389 h 570"/>
                <a:gd name="T50" fmla="*/ 318 w 689"/>
                <a:gd name="T51" fmla="*/ 384 h 570"/>
                <a:gd name="T52" fmla="*/ 306 w 689"/>
                <a:gd name="T53" fmla="*/ 381 h 570"/>
                <a:gd name="T54" fmla="*/ 291 w 689"/>
                <a:gd name="T55" fmla="*/ 375 h 570"/>
                <a:gd name="T56" fmla="*/ 257 w 689"/>
                <a:gd name="T57" fmla="*/ 368 h 570"/>
                <a:gd name="T58" fmla="*/ 240 w 689"/>
                <a:gd name="T59" fmla="*/ 362 h 570"/>
                <a:gd name="T60" fmla="*/ 215 w 689"/>
                <a:gd name="T61" fmla="*/ 353 h 570"/>
                <a:gd name="T62" fmla="*/ 207 w 689"/>
                <a:gd name="T63" fmla="*/ 350 h 570"/>
                <a:gd name="T64" fmla="*/ 74 w 689"/>
                <a:gd name="T65" fmla="*/ 306 h 570"/>
                <a:gd name="T66" fmla="*/ 0 w 689"/>
                <a:gd name="T67" fmla="*/ 281 h 570"/>
                <a:gd name="T68" fmla="*/ 47 w 689"/>
                <a:gd name="T69" fmla="*/ 338 h 570"/>
                <a:gd name="T70" fmla="*/ 80 w 689"/>
                <a:gd name="T71" fmla="*/ 381 h 570"/>
                <a:gd name="T72" fmla="*/ 113 w 689"/>
                <a:gd name="T73" fmla="*/ 423 h 570"/>
                <a:gd name="T74" fmla="*/ 140 w 689"/>
                <a:gd name="T75" fmla="*/ 492 h 570"/>
                <a:gd name="T76" fmla="*/ 155 w 689"/>
                <a:gd name="T77" fmla="*/ 548 h 570"/>
                <a:gd name="T78" fmla="*/ 159 w 689"/>
                <a:gd name="T79" fmla="*/ 570 h 570"/>
                <a:gd name="T80" fmla="*/ 308 w 689"/>
                <a:gd name="T81" fmla="*/ 554 h 570"/>
                <a:gd name="T82" fmla="*/ 377 w 689"/>
                <a:gd name="T83" fmla="*/ 570 h 570"/>
                <a:gd name="T84" fmla="*/ 494 w 689"/>
                <a:gd name="T85" fmla="*/ 555 h 570"/>
                <a:gd name="T86" fmla="*/ 560 w 689"/>
                <a:gd name="T87" fmla="*/ 560 h 570"/>
                <a:gd name="T88" fmla="*/ 585 w 689"/>
                <a:gd name="T89" fmla="*/ 555 h 570"/>
                <a:gd name="T90" fmla="*/ 608 w 689"/>
                <a:gd name="T91" fmla="*/ 431 h 570"/>
                <a:gd name="T92" fmla="*/ 614 w 689"/>
                <a:gd name="T93" fmla="*/ 377 h 570"/>
                <a:gd name="T94" fmla="*/ 614 w 689"/>
                <a:gd name="T95" fmla="*/ 365 h 570"/>
                <a:gd name="T96" fmla="*/ 617 w 689"/>
                <a:gd name="T97" fmla="*/ 303 h 570"/>
                <a:gd name="T98" fmla="*/ 615 w 689"/>
                <a:gd name="T99" fmla="*/ 237 h 570"/>
                <a:gd name="T100" fmla="*/ 603 w 689"/>
                <a:gd name="T101" fmla="*/ 168 h 570"/>
                <a:gd name="T102" fmla="*/ 608 w 689"/>
                <a:gd name="T103" fmla="*/ 129 h 570"/>
                <a:gd name="T104" fmla="*/ 611 w 689"/>
                <a:gd name="T105" fmla="*/ 117 h 570"/>
                <a:gd name="T106" fmla="*/ 621 w 689"/>
                <a:gd name="T107" fmla="*/ 113 h 570"/>
                <a:gd name="T108" fmla="*/ 629 w 689"/>
                <a:gd name="T109" fmla="*/ 102 h 570"/>
                <a:gd name="T110" fmla="*/ 645 w 689"/>
                <a:gd name="T111" fmla="*/ 101 h 570"/>
                <a:gd name="T112" fmla="*/ 654 w 689"/>
                <a:gd name="T113" fmla="*/ 89 h 570"/>
                <a:gd name="T114" fmla="*/ 683 w 689"/>
                <a:gd name="T115" fmla="*/ 78 h 570"/>
                <a:gd name="T116" fmla="*/ 678 w 689"/>
                <a:gd name="T117" fmla="*/ 51 h 570"/>
                <a:gd name="T118" fmla="*/ 674 w 689"/>
                <a:gd name="T119" fmla="*/ 42 h 57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89" h="570">
                  <a:moveTo>
                    <a:pt x="674" y="42"/>
                  </a:moveTo>
                  <a:cubicBezTo>
                    <a:pt x="672" y="35"/>
                    <a:pt x="673" y="31"/>
                    <a:pt x="666" y="27"/>
                  </a:cubicBezTo>
                  <a:cubicBezTo>
                    <a:pt x="663" y="23"/>
                    <a:pt x="663" y="18"/>
                    <a:pt x="659" y="14"/>
                  </a:cubicBezTo>
                  <a:cubicBezTo>
                    <a:pt x="653" y="8"/>
                    <a:pt x="643" y="4"/>
                    <a:pt x="636" y="0"/>
                  </a:cubicBezTo>
                  <a:cubicBezTo>
                    <a:pt x="630" y="3"/>
                    <a:pt x="629" y="6"/>
                    <a:pt x="623" y="2"/>
                  </a:cubicBezTo>
                  <a:cubicBezTo>
                    <a:pt x="612" y="3"/>
                    <a:pt x="607" y="5"/>
                    <a:pt x="597" y="3"/>
                  </a:cubicBezTo>
                  <a:cubicBezTo>
                    <a:pt x="585" y="5"/>
                    <a:pt x="580" y="7"/>
                    <a:pt x="570" y="9"/>
                  </a:cubicBezTo>
                  <a:cubicBezTo>
                    <a:pt x="566" y="15"/>
                    <a:pt x="554" y="20"/>
                    <a:pt x="546" y="21"/>
                  </a:cubicBezTo>
                  <a:cubicBezTo>
                    <a:pt x="540" y="25"/>
                    <a:pt x="534" y="28"/>
                    <a:pt x="528" y="33"/>
                  </a:cubicBezTo>
                  <a:cubicBezTo>
                    <a:pt x="523" y="41"/>
                    <a:pt x="517" y="47"/>
                    <a:pt x="513" y="56"/>
                  </a:cubicBezTo>
                  <a:cubicBezTo>
                    <a:pt x="511" y="68"/>
                    <a:pt x="504" y="78"/>
                    <a:pt x="498" y="89"/>
                  </a:cubicBezTo>
                  <a:cubicBezTo>
                    <a:pt x="494" y="113"/>
                    <a:pt x="493" y="136"/>
                    <a:pt x="498" y="161"/>
                  </a:cubicBezTo>
                  <a:cubicBezTo>
                    <a:pt x="491" y="170"/>
                    <a:pt x="492" y="184"/>
                    <a:pt x="497" y="195"/>
                  </a:cubicBezTo>
                  <a:cubicBezTo>
                    <a:pt x="499" y="204"/>
                    <a:pt x="506" y="210"/>
                    <a:pt x="509" y="218"/>
                  </a:cubicBezTo>
                  <a:cubicBezTo>
                    <a:pt x="511" y="230"/>
                    <a:pt x="512" y="243"/>
                    <a:pt x="507" y="254"/>
                  </a:cubicBezTo>
                  <a:cubicBezTo>
                    <a:pt x="507" y="271"/>
                    <a:pt x="512" y="311"/>
                    <a:pt x="501" y="333"/>
                  </a:cubicBezTo>
                  <a:cubicBezTo>
                    <a:pt x="499" y="341"/>
                    <a:pt x="497" y="347"/>
                    <a:pt x="489" y="348"/>
                  </a:cubicBezTo>
                  <a:cubicBezTo>
                    <a:pt x="487" y="359"/>
                    <a:pt x="491" y="348"/>
                    <a:pt x="483" y="354"/>
                  </a:cubicBezTo>
                  <a:cubicBezTo>
                    <a:pt x="478" y="358"/>
                    <a:pt x="476" y="369"/>
                    <a:pt x="471" y="374"/>
                  </a:cubicBezTo>
                  <a:cubicBezTo>
                    <a:pt x="467" y="379"/>
                    <a:pt x="456" y="380"/>
                    <a:pt x="450" y="381"/>
                  </a:cubicBezTo>
                  <a:cubicBezTo>
                    <a:pt x="442" y="385"/>
                    <a:pt x="434" y="386"/>
                    <a:pt x="425" y="387"/>
                  </a:cubicBezTo>
                  <a:cubicBezTo>
                    <a:pt x="418" y="390"/>
                    <a:pt x="405" y="399"/>
                    <a:pt x="405" y="399"/>
                  </a:cubicBezTo>
                  <a:cubicBezTo>
                    <a:pt x="383" y="398"/>
                    <a:pt x="360" y="396"/>
                    <a:pt x="339" y="392"/>
                  </a:cubicBezTo>
                  <a:cubicBezTo>
                    <a:pt x="338" y="391"/>
                    <a:pt x="336" y="390"/>
                    <a:pt x="335" y="390"/>
                  </a:cubicBezTo>
                  <a:cubicBezTo>
                    <a:pt x="330" y="389"/>
                    <a:pt x="325" y="391"/>
                    <a:pt x="321" y="389"/>
                  </a:cubicBezTo>
                  <a:cubicBezTo>
                    <a:pt x="319" y="388"/>
                    <a:pt x="320" y="385"/>
                    <a:pt x="318" y="384"/>
                  </a:cubicBezTo>
                  <a:cubicBezTo>
                    <a:pt x="315" y="382"/>
                    <a:pt x="310" y="382"/>
                    <a:pt x="306" y="381"/>
                  </a:cubicBezTo>
                  <a:cubicBezTo>
                    <a:pt x="301" y="377"/>
                    <a:pt x="297" y="377"/>
                    <a:pt x="291" y="375"/>
                  </a:cubicBezTo>
                  <a:cubicBezTo>
                    <a:pt x="281" y="368"/>
                    <a:pt x="269" y="369"/>
                    <a:pt x="257" y="368"/>
                  </a:cubicBezTo>
                  <a:cubicBezTo>
                    <a:pt x="251" y="366"/>
                    <a:pt x="246" y="365"/>
                    <a:pt x="240" y="362"/>
                  </a:cubicBezTo>
                  <a:cubicBezTo>
                    <a:pt x="235" y="354"/>
                    <a:pt x="224" y="354"/>
                    <a:pt x="215" y="353"/>
                  </a:cubicBezTo>
                  <a:cubicBezTo>
                    <a:pt x="209" y="351"/>
                    <a:pt x="212" y="352"/>
                    <a:pt x="207" y="350"/>
                  </a:cubicBezTo>
                  <a:lnTo>
                    <a:pt x="74" y="306"/>
                  </a:lnTo>
                  <a:lnTo>
                    <a:pt x="0" y="281"/>
                  </a:lnTo>
                  <a:lnTo>
                    <a:pt x="47" y="338"/>
                  </a:lnTo>
                  <a:lnTo>
                    <a:pt x="80" y="381"/>
                  </a:lnTo>
                  <a:lnTo>
                    <a:pt x="113" y="423"/>
                  </a:lnTo>
                  <a:lnTo>
                    <a:pt x="140" y="492"/>
                  </a:lnTo>
                  <a:lnTo>
                    <a:pt x="155" y="548"/>
                  </a:lnTo>
                  <a:lnTo>
                    <a:pt x="159" y="570"/>
                  </a:lnTo>
                  <a:lnTo>
                    <a:pt x="308" y="554"/>
                  </a:lnTo>
                  <a:lnTo>
                    <a:pt x="377" y="570"/>
                  </a:lnTo>
                  <a:lnTo>
                    <a:pt x="494" y="555"/>
                  </a:lnTo>
                  <a:lnTo>
                    <a:pt x="560" y="560"/>
                  </a:lnTo>
                  <a:lnTo>
                    <a:pt x="585" y="555"/>
                  </a:lnTo>
                  <a:lnTo>
                    <a:pt x="608" y="431"/>
                  </a:lnTo>
                  <a:lnTo>
                    <a:pt x="614" y="377"/>
                  </a:lnTo>
                  <a:lnTo>
                    <a:pt x="614" y="365"/>
                  </a:lnTo>
                  <a:lnTo>
                    <a:pt x="617" y="303"/>
                  </a:lnTo>
                  <a:lnTo>
                    <a:pt x="615" y="237"/>
                  </a:lnTo>
                  <a:lnTo>
                    <a:pt x="603" y="168"/>
                  </a:lnTo>
                  <a:lnTo>
                    <a:pt x="608" y="129"/>
                  </a:lnTo>
                  <a:cubicBezTo>
                    <a:pt x="609" y="125"/>
                    <a:pt x="609" y="120"/>
                    <a:pt x="611" y="117"/>
                  </a:cubicBezTo>
                  <a:cubicBezTo>
                    <a:pt x="613" y="114"/>
                    <a:pt x="618" y="116"/>
                    <a:pt x="621" y="113"/>
                  </a:cubicBezTo>
                  <a:cubicBezTo>
                    <a:pt x="624" y="110"/>
                    <a:pt x="625" y="103"/>
                    <a:pt x="629" y="102"/>
                  </a:cubicBezTo>
                  <a:cubicBezTo>
                    <a:pt x="634" y="100"/>
                    <a:pt x="640" y="101"/>
                    <a:pt x="645" y="101"/>
                  </a:cubicBezTo>
                  <a:cubicBezTo>
                    <a:pt x="647" y="95"/>
                    <a:pt x="649" y="93"/>
                    <a:pt x="654" y="89"/>
                  </a:cubicBezTo>
                  <a:cubicBezTo>
                    <a:pt x="668" y="91"/>
                    <a:pt x="677" y="93"/>
                    <a:pt x="683" y="78"/>
                  </a:cubicBezTo>
                  <a:cubicBezTo>
                    <a:pt x="685" y="68"/>
                    <a:pt x="689" y="55"/>
                    <a:pt x="678" y="51"/>
                  </a:cubicBezTo>
                  <a:cubicBezTo>
                    <a:pt x="677" y="43"/>
                    <a:pt x="679" y="45"/>
                    <a:pt x="674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34" name="Oval 31"/>
            <p:cNvSpPr>
              <a:spLocks noChangeArrowheads="1"/>
            </p:cNvSpPr>
            <p:nvPr/>
          </p:nvSpPr>
          <p:spPr bwMode="auto">
            <a:xfrm>
              <a:off x="2887" y="1268"/>
              <a:ext cx="27" cy="27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235" name="Freeform 32"/>
            <p:cNvSpPr>
              <a:spLocks/>
            </p:cNvSpPr>
            <p:nvPr/>
          </p:nvSpPr>
          <p:spPr bwMode="auto">
            <a:xfrm>
              <a:off x="2486" y="1662"/>
              <a:ext cx="296" cy="118"/>
            </a:xfrm>
            <a:custGeom>
              <a:avLst/>
              <a:gdLst>
                <a:gd name="T0" fmla="*/ 241 w 296"/>
                <a:gd name="T1" fmla="*/ 0 h 118"/>
                <a:gd name="T2" fmla="*/ 264 w 296"/>
                <a:gd name="T3" fmla="*/ 15 h 118"/>
                <a:gd name="T4" fmla="*/ 280 w 296"/>
                <a:gd name="T5" fmla="*/ 29 h 118"/>
                <a:gd name="T6" fmla="*/ 294 w 296"/>
                <a:gd name="T7" fmla="*/ 62 h 118"/>
                <a:gd name="T8" fmla="*/ 291 w 296"/>
                <a:gd name="T9" fmla="*/ 75 h 118"/>
                <a:gd name="T10" fmla="*/ 280 w 296"/>
                <a:gd name="T11" fmla="*/ 101 h 118"/>
                <a:gd name="T12" fmla="*/ 246 w 296"/>
                <a:gd name="T13" fmla="*/ 111 h 118"/>
                <a:gd name="T14" fmla="*/ 175 w 296"/>
                <a:gd name="T15" fmla="*/ 107 h 118"/>
                <a:gd name="T16" fmla="*/ 0 w 296"/>
                <a:gd name="T17" fmla="*/ 44 h 1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96" h="118">
                  <a:moveTo>
                    <a:pt x="241" y="0"/>
                  </a:moveTo>
                  <a:cubicBezTo>
                    <a:pt x="249" y="5"/>
                    <a:pt x="258" y="10"/>
                    <a:pt x="264" y="15"/>
                  </a:cubicBezTo>
                  <a:cubicBezTo>
                    <a:pt x="270" y="20"/>
                    <a:pt x="275" y="21"/>
                    <a:pt x="280" y="29"/>
                  </a:cubicBezTo>
                  <a:cubicBezTo>
                    <a:pt x="285" y="37"/>
                    <a:pt x="292" y="54"/>
                    <a:pt x="294" y="62"/>
                  </a:cubicBezTo>
                  <a:cubicBezTo>
                    <a:pt x="296" y="70"/>
                    <a:pt x="293" y="69"/>
                    <a:pt x="291" y="75"/>
                  </a:cubicBezTo>
                  <a:cubicBezTo>
                    <a:pt x="289" y="81"/>
                    <a:pt x="287" y="95"/>
                    <a:pt x="280" y="101"/>
                  </a:cubicBezTo>
                  <a:cubicBezTo>
                    <a:pt x="273" y="107"/>
                    <a:pt x="263" y="110"/>
                    <a:pt x="246" y="111"/>
                  </a:cubicBezTo>
                  <a:cubicBezTo>
                    <a:pt x="229" y="112"/>
                    <a:pt x="216" y="118"/>
                    <a:pt x="175" y="107"/>
                  </a:cubicBezTo>
                  <a:cubicBezTo>
                    <a:pt x="134" y="96"/>
                    <a:pt x="67" y="70"/>
                    <a:pt x="0" y="44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3507" name="Oval 19"/>
          <p:cNvSpPr>
            <a:spLocks noChangeArrowheads="1"/>
          </p:cNvSpPr>
          <p:nvPr/>
        </p:nvSpPr>
        <p:spPr bwMode="auto">
          <a:xfrm>
            <a:off x="6083300" y="4667250"/>
            <a:ext cx="265113" cy="250825"/>
          </a:xfrm>
          <a:prstGeom prst="ellipse">
            <a:avLst/>
          </a:prstGeom>
          <a:solidFill>
            <a:srgbClr val="FF0000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508" name="Oval 20"/>
          <p:cNvSpPr>
            <a:spLocks noChangeArrowheads="1"/>
          </p:cNvSpPr>
          <p:nvPr/>
        </p:nvSpPr>
        <p:spPr bwMode="auto">
          <a:xfrm>
            <a:off x="6254750" y="4667250"/>
            <a:ext cx="265113" cy="250825"/>
          </a:xfrm>
          <a:prstGeom prst="ellipse">
            <a:avLst/>
          </a:prstGeom>
          <a:solidFill>
            <a:srgbClr val="FF0000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509" name="Oval 21"/>
          <p:cNvSpPr>
            <a:spLocks noChangeArrowheads="1"/>
          </p:cNvSpPr>
          <p:nvPr/>
        </p:nvSpPr>
        <p:spPr bwMode="auto">
          <a:xfrm>
            <a:off x="6407150" y="4672013"/>
            <a:ext cx="265113" cy="250825"/>
          </a:xfrm>
          <a:prstGeom prst="ellipse">
            <a:avLst/>
          </a:prstGeom>
          <a:solidFill>
            <a:srgbClr val="FF0000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00" name="Arc 23"/>
          <p:cNvSpPr>
            <a:spLocks/>
          </p:cNvSpPr>
          <p:nvPr/>
        </p:nvSpPr>
        <p:spPr bwMode="auto">
          <a:xfrm>
            <a:off x="6083300" y="3648075"/>
            <a:ext cx="3605213" cy="2205038"/>
          </a:xfrm>
          <a:custGeom>
            <a:avLst/>
            <a:gdLst>
              <a:gd name="T0" fmla="*/ 572877693 w 21600"/>
              <a:gd name="T1" fmla="*/ 0 h 12734"/>
              <a:gd name="T2" fmla="*/ 577056568 w 21600"/>
              <a:gd name="T3" fmla="*/ 381827421 h 12734"/>
              <a:gd name="T4" fmla="*/ 0 w 21600"/>
              <a:gd name="T5" fmla="*/ 198200085 h 1273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12734" fill="none" extrusionOk="0">
                <a:moveTo>
                  <a:pt x="20563" y="0"/>
                </a:moveTo>
                <a:cubicBezTo>
                  <a:pt x="21250" y="2136"/>
                  <a:pt x="21600" y="4366"/>
                  <a:pt x="21600" y="6610"/>
                </a:cubicBezTo>
                <a:cubicBezTo>
                  <a:pt x="21600" y="8683"/>
                  <a:pt x="21301" y="10745"/>
                  <a:pt x="20713" y="12733"/>
                </a:cubicBezTo>
              </a:path>
              <a:path w="21600" h="12734" stroke="0" extrusionOk="0">
                <a:moveTo>
                  <a:pt x="20563" y="0"/>
                </a:moveTo>
                <a:cubicBezTo>
                  <a:pt x="21250" y="2136"/>
                  <a:pt x="21600" y="4366"/>
                  <a:pt x="21600" y="6610"/>
                </a:cubicBezTo>
                <a:cubicBezTo>
                  <a:pt x="21600" y="8683"/>
                  <a:pt x="21301" y="10745"/>
                  <a:pt x="20713" y="12733"/>
                </a:cubicBezTo>
                <a:lnTo>
                  <a:pt x="0" y="6610"/>
                </a:lnTo>
                <a:lnTo>
                  <a:pt x="20563" y="0"/>
                </a:lnTo>
                <a:close/>
              </a:path>
            </a:pathLst>
          </a:cu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1" name="Arc 24"/>
          <p:cNvSpPr>
            <a:spLocks/>
          </p:cNvSpPr>
          <p:nvPr/>
        </p:nvSpPr>
        <p:spPr bwMode="auto">
          <a:xfrm>
            <a:off x="6083300" y="3813175"/>
            <a:ext cx="2725738" cy="1865313"/>
          </a:xfrm>
          <a:custGeom>
            <a:avLst/>
            <a:gdLst>
              <a:gd name="T0" fmla="*/ 321878110 w 21600"/>
              <a:gd name="T1" fmla="*/ 0 h 14500"/>
              <a:gd name="T2" fmla="*/ 326018455 w 21600"/>
              <a:gd name="T3" fmla="*/ 239957981 h 14500"/>
              <a:gd name="T4" fmla="*/ 0 w 21600"/>
              <a:gd name="T5" fmla="*/ 126019260 h 145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14500" fill="none" extrusionOk="0">
                <a:moveTo>
                  <a:pt x="20213" y="-1"/>
                </a:moveTo>
                <a:cubicBezTo>
                  <a:pt x="21130" y="2434"/>
                  <a:pt x="21600" y="5013"/>
                  <a:pt x="21600" y="7615"/>
                </a:cubicBezTo>
                <a:cubicBezTo>
                  <a:pt x="21600" y="9955"/>
                  <a:pt x="21219" y="12281"/>
                  <a:pt x="20473" y="14500"/>
                </a:cubicBezTo>
              </a:path>
              <a:path w="21600" h="14500" stroke="0" extrusionOk="0">
                <a:moveTo>
                  <a:pt x="20213" y="-1"/>
                </a:moveTo>
                <a:cubicBezTo>
                  <a:pt x="21130" y="2434"/>
                  <a:pt x="21600" y="5013"/>
                  <a:pt x="21600" y="7615"/>
                </a:cubicBezTo>
                <a:cubicBezTo>
                  <a:pt x="21600" y="9955"/>
                  <a:pt x="21219" y="12281"/>
                  <a:pt x="20473" y="14500"/>
                </a:cubicBezTo>
                <a:lnTo>
                  <a:pt x="0" y="7615"/>
                </a:lnTo>
                <a:lnTo>
                  <a:pt x="20213" y="-1"/>
                </a:lnTo>
                <a:close/>
              </a:path>
            </a:pathLst>
          </a:cu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2" name="Arc 25"/>
          <p:cNvSpPr>
            <a:spLocks/>
          </p:cNvSpPr>
          <p:nvPr/>
        </p:nvSpPr>
        <p:spPr bwMode="auto">
          <a:xfrm>
            <a:off x="6083300" y="4000500"/>
            <a:ext cx="1844675" cy="1527175"/>
          </a:xfrm>
          <a:custGeom>
            <a:avLst/>
            <a:gdLst>
              <a:gd name="T0" fmla="*/ 141485377 w 21600"/>
              <a:gd name="T1" fmla="*/ 0 h 18283"/>
              <a:gd name="T2" fmla="*/ 143928717 w 21600"/>
              <a:gd name="T3" fmla="*/ 127564594 h 18283"/>
              <a:gd name="T4" fmla="*/ 0 w 21600"/>
              <a:gd name="T5" fmla="*/ 66283638 h 1828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18283" fill="none" extrusionOk="0">
                <a:moveTo>
                  <a:pt x="19398" y="0"/>
                </a:moveTo>
                <a:cubicBezTo>
                  <a:pt x="20847" y="2957"/>
                  <a:pt x="21600" y="6206"/>
                  <a:pt x="21600" y="9500"/>
                </a:cubicBezTo>
                <a:cubicBezTo>
                  <a:pt x="21600" y="12526"/>
                  <a:pt x="20964" y="15518"/>
                  <a:pt x="19733" y="18282"/>
                </a:cubicBezTo>
              </a:path>
              <a:path w="21600" h="18283" stroke="0" extrusionOk="0">
                <a:moveTo>
                  <a:pt x="19398" y="0"/>
                </a:moveTo>
                <a:cubicBezTo>
                  <a:pt x="20847" y="2957"/>
                  <a:pt x="21600" y="6206"/>
                  <a:pt x="21600" y="9500"/>
                </a:cubicBezTo>
                <a:cubicBezTo>
                  <a:pt x="21600" y="12526"/>
                  <a:pt x="20964" y="15518"/>
                  <a:pt x="19733" y="18282"/>
                </a:cubicBezTo>
                <a:lnTo>
                  <a:pt x="0" y="9500"/>
                </a:lnTo>
                <a:lnTo>
                  <a:pt x="19398" y="0"/>
                </a:lnTo>
                <a:close/>
              </a:path>
            </a:pathLst>
          </a:cu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3" name="Arc 27"/>
          <p:cNvSpPr>
            <a:spLocks/>
          </p:cNvSpPr>
          <p:nvPr/>
        </p:nvSpPr>
        <p:spPr bwMode="auto">
          <a:xfrm>
            <a:off x="6083300" y="4311650"/>
            <a:ext cx="908050" cy="973138"/>
          </a:xfrm>
          <a:custGeom>
            <a:avLst/>
            <a:gdLst>
              <a:gd name="T0" fmla="*/ 32742896 w 21600"/>
              <a:gd name="T1" fmla="*/ 0 h 22453"/>
              <a:gd name="T2" fmla="*/ 32481327 w 21600"/>
              <a:gd name="T3" fmla="*/ 42176840 h 22453"/>
              <a:gd name="T4" fmla="*/ 0 w 21600"/>
              <a:gd name="T5" fmla="*/ 20860207 h 2245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2453" fill="none" extrusionOk="0">
                <a:moveTo>
                  <a:pt x="18526" y="0"/>
                </a:moveTo>
                <a:cubicBezTo>
                  <a:pt x="20537" y="3355"/>
                  <a:pt x="21600" y="7193"/>
                  <a:pt x="21600" y="11105"/>
                </a:cubicBezTo>
                <a:cubicBezTo>
                  <a:pt x="21600" y="15113"/>
                  <a:pt x="20484" y="19042"/>
                  <a:pt x="18378" y="22452"/>
                </a:cubicBezTo>
              </a:path>
              <a:path w="21600" h="22453" stroke="0" extrusionOk="0">
                <a:moveTo>
                  <a:pt x="18526" y="0"/>
                </a:moveTo>
                <a:cubicBezTo>
                  <a:pt x="20537" y="3355"/>
                  <a:pt x="21600" y="7193"/>
                  <a:pt x="21600" y="11105"/>
                </a:cubicBezTo>
                <a:cubicBezTo>
                  <a:pt x="21600" y="15113"/>
                  <a:pt x="20484" y="19042"/>
                  <a:pt x="18378" y="22452"/>
                </a:cubicBezTo>
                <a:lnTo>
                  <a:pt x="0" y="11105"/>
                </a:lnTo>
                <a:lnTo>
                  <a:pt x="18526" y="0"/>
                </a:lnTo>
                <a:close/>
              </a:path>
            </a:pathLst>
          </a:cu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04" name="Line 28"/>
          <p:cNvSpPr>
            <a:spLocks noChangeShapeType="1"/>
          </p:cNvSpPr>
          <p:nvPr/>
        </p:nvSpPr>
        <p:spPr bwMode="auto">
          <a:xfrm>
            <a:off x="6083300" y="5059363"/>
            <a:ext cx="35591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5" name="Text Box 29"/>
          <p:cNvSpPr txBox="1">
            <a:spLocks noChangeArrowheads="1"/>
          </p:cNvSpPr>
          <p:nvPr/>
        </p:nvSpPr>
        <p:spPr bwMode="auto">
          <a:xfrm>
            <a:off x="9167813" y="4737100"/>
            <a:ext cx="285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</p:txBody>
      </p:sp>
      <p:sp>
        <p:nvSpPr>
          <p:cNvPr id="8206" name="Line 95"/>
          <p:cNvSpPr>
            <a:spLocks noChangeShapeType="1"/>
          </p:cNvSpPr>
          <p:nvPr/>
        </p:nvSpPr>
        <p:spPr bwMode="auto">
          <a:xfrm>
            <a:off x="6083300" y="4535488"/>
            <a:ext cx="636588" cy="0"/>
          </a:xfrm>
          <a:prstGeom prst="line">
            <a:avLst/>
          </a:prstGeom>
          <a:noFill/>
          <a:ln w="38100" cmpd="dbl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7" name="Line 31"/>
          <p:cNvSpPr>
            <a:spLocks noChangeShapeType="1"/>
          </p:cNvSpPr>
          <p:nvPr/>
        </p:nvSpPr>
        <p:spPr bwMode="auto">
          <a:xfrm>
            <a:off x="6083300" y="4540250"/>
            <a:ext cx="35591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8" name="Text Box 32"/>
          <p:cNvSpPr txBox="1">
            <a:spLocks noChangeArrowheads="1"/>
          </p:cNvSpPr>
          <p:nvPr/>
        </p:nvSpPr>
        <p:spPr bwMode="auto">
          <a:xfrm>
            <a:off x="9226550" y="4137025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</a:p>
        </p:txBody>
      </p:sp>
      <p:sp>
        <p:nvSpPr>
          <p:cNvPr id="8209" name="Text Box 33"/>
          <p:cNvSpPr txBox="1">
            <a:spLocks noChangeArrowheads="1"/>
          </p:cNvSpPr>
          <p:nvPr/>
        </p:nvSpPr>
        <p:spPr bwMode="auto">
          <a:xfrm>
            <a:off x="6657975" y="4425950"/>
            <a:ext cx="298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</a:p>
        </p:txBody>
      </p:sp>
      <p:grpSp>
        <p:nvGrpSpPr>
          <p:cNvPr id="8210" name="Group 80"/>
          <p:cNvGrpSpPr>
            <a:grpSpLocks/>
          </p:cNvGrpSpPr>
          <p:nvPr/>
        </p:nvGrpSpPr>
        <p:grpSpPr bwMode="auto">
          <a:xfrm rot="20897639" flipH="1">
            <a:off x="9855200" y="4397375"/>
            <a:ext cx="962025" cy="1054100"/>
            <a:chOff x="2250" y="1232"/>
            <a:chExt cx="825" cy="904"/>
          </a:xfrm>
        </p:grpSpPr>
        <p:sp>
          <p:nvSpPr>
            <p:cNvPr id="8212" name="Freeform 81"/>
            <p:cNvSpPr>
              <a:spLocks/>
            </p:cNvSpPr>
            <p:nvPr/>
          </p:nvSpPr>
          <p:spPr bwMode="auto">
            <a:xfrm>
              <a:off x="2864" y="1324"/>
              <a:ext cx="98" cy="488"/>
            </a:xfrm>
            <a:custGeom>
              <a:avLst/>
              <a:gdLst>
                <a:gd name="T0" fmla="*/ 98 w 98"/>
                <a:gd name="T1" fmla="*/ 0 h 488"/>
                <a:gd name="T2" fmla="*/ 76 w 98"/>
                <a:gd name="T3" fmla="*/ 18 h 488"/>
                <a:gd name="T4" fmla="*/ 50 w 98"/>
                <a:gd name="T5" fmla="*/ 22 h 488"/>
                <a:gd name="T6" fmla="*/ 26 w 98"/>
                <a:gd name="T7" fmla="*/ 46 h 488"/>
                <a:gd name="T8" fmla="*/ 20 w 98"/>
                <a:gd name="T9" fmla="*/ 66 h 488"/>
                <a:gd name="T10" fmla="*/ 26 w 98"/>
                <a:gd name="T11" fmla="*/ 124 h 488"/>
                <a:gd name="T12" fmla="*/ 34 w 98"/>
                <a:gd name="T13" fmla="*/ 206 h 488"/>
                <a:gd name="T14" fmla="*/ 26 w 98"/>
                <a:gd name="T15" fmla="*/ 316 h 488"/>
                <a:gd name="T16" fmla="*/ 0 w 98"/>
                <a:gd name="T17" fmla="*/ 488 h 4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8" h="488">
                  <a:moveTo>
                    <a:pt x="98" y="0"/>
                  </a:moveTo>
                  <a:cubicBezTo>
                    <a:pt x="91" y="7"/>
                    <a:pt x="84" y="14"/>
                    <a:pt x="76" y="18"/>
                  </a:cubicBezTo>
                  <a:cubicBezTo>
                    <a:pt x="68" y="22"/>
                    <a:pt x="58" y="17"/>
                    <a:pt x="50" y="22"/>
                  </a:cubicBezTo>
                  <a:cubicBezTo>
                    <a:pt x="42" y="27"/>
                    <a:pt x="31" y="39"/>
                    <a:pt x="26" y="46"/>
                  </a:cubicBezTo>
                  <a:cubicBezTo>
                    <a:pt x="21" y="53"/>
                    <a:pt x="20" y="53"/>
                    <a:pt x="20" y="66"/>
                  </a:cubicBezTo>
                  <a:cubicBezTo>
                    <a:pt x="20" y="79"/>
                    <a:pt x="24" y="101"/>
                    <a:pt x="26" y="124"/>
                  </a:cubicBezTo>
                  <a:cubicBezTo>
                    <a:pt x="28" y="147"/>
                    <a:pt x="34" y="174"/>
                    <a:pt x="34" y="206"/>
                  </a:cubicBezTo>
                  <a:cubicBezTo>
                    <a:pt x="34" y="238"/>
                    <a:pt x="32" y="269"/>
                    <a:pt x="26" y="316"/>
                  </a:cubicBezTo>
                  <a:cubicBezTo>
                    <a:pt x="20" y="363"/>
                    <a:pt x="5" y="459"/>
                    <a:pt x="0" y="488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3" name="Freeform 82"/>
            <p:cNvSpPr>
              <a:spLocks/>
            </p:cNvSpPr>
            <p:nvPr/>
          </p:nvSpPr>
          <p:spPr bwMode="auto">
            <a:xfrm>
              <a:off x="2961" y="1286"/>
              <a:ext cx="114" cy="37"/>
            </a:xfrm>
            <a:custGeom>
              <a:avLst/>
              <a:gdLst>
                <a:gd name="T0" fmla="*/ 6 w 114"/>
                <a:gd name="T1" fmla="*/ 0 h 37"/>
                <a:gd name="T2" fmla="*/ 29 w 114"/>
                <a:gd name="T3" fmla="*/ 9 h 37"/>
                <a:gd name="T4" fmla="*/ 86 w 114"/>
                <a:gd name="T5" fmla="*/ 12 h 37"/>
                <a:gd name="T6" fmla="*/ 111 w 114"/>
                <a:gd name="T7" fmla="*/ 18 h 37"/>
                <a:gd name="T8" fmla="*/ 105 w 114"/>
                <a:gd name="T9" fmla="*/ 28 h 37"/>
                <a:gd name="T10" fmla="*/ 96 w 114"/>
                <a:gd name="T11" fmla="*/ 34 h 37"/>
                <a:gd name="T12" fmla="*/ 71 w 114"/>
                <a:gd name="T13" fmla="*/ 37 h 37"/>
                <a:gd name="T14" fmla="*/ 32 w 114"/>
                <a:gd name="T15" fmla="*/ 36 h 37"/>
                <a:gd name="T16" fmla="*/ 0 w 114"/>
                <a:gd name="T17" fmla="*/ 37 h 3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14" h="37">
                  <a:moveTo>
                    <a:pt x="6" y="0"/>
                  </a:moveTo>
                  <a:cubicBezTo>
                    <a:pt x="11" y="3"/>
                    <a:pt x="16" y="7"/>
                    <a:pt x="29" y="9"/>
                  </a:cubicBezTo>
                  <a:cubicBezTo>
                    <a:pt x="42" y="11"/>
                    <a:pt x="72" y="10"/>
                    <a:pt x="86" y="12"/>
                  </a:cubicBezTo>
                  <a:cubicBezTo>
                    <a:pt x="100" y="14"/>
                    <a:pt x="108" y="15"/>
                    <a:pt x="111" y="18"/>
                  </a:cubicBezTo>
                  <a:cubicBezTo>
                    <a:pt x="114" y="21"/>
                    <a:pt x="107" y="25"/>
                    <a:pt x="105" y="28"/>
                  </a:cubicBezTo>
                  <a:cubicBezTo>
                    <a:pt x="103" y="31"/>
                    <a:pt x="102" y="33"/>
                    <a:pt x="96" y="34"/>
                  </a:cubicBezTo>
                  <a:cubicBezTo>
                    <a:pt x="90" y="35"/>
                    <a:pt x="82" y="37"/>
                    <a:pt x="71" y="37"/>
                  </a:cubicBezTo>
                  <a:cubicBezTo>
                    <a:pt x="60" y="37"/>
                    <a:pt x="44" y="36"/>
                    <a:pt x="32" y="36"/>
                  </a:cubicBezTo>
                  <a:cubicBezTo>
                    <a:pt x="20" y="36"/>
                    <a:pt x="10" y="36"/>
                    <a:pt x="0" y="37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4" name="Freeform 83"/>
            <p:cNvSpPr>
              <a:spLocks/>
            </p:cNvSpPr>
            <p:nvPr/>
          </p:nvSpPr>
          <p:spPr bwMode="auto">
            <a:xfrm>
              <a:off x="2328" y="1808"/>
              <a:ext cx="567" cy="28"/>
            </a:xfrm>
            <a:custGeom>
              <a:avLst/>
              <a:gdLst>
                <a:gd name="T0" fmla="*/ 0 w 567"/>
                <a:gd name="T1" fmla="*/ 28 h 28"/>
                <a:gd name="T2" fmla="*/ 132 w 567"/>
                <a:gd name="T3" fmla="*/ 13 h 28"/>
                <a:gd name="T4" fmla="*/ 210 w 567"/>
                <a:gd name="T5" fmla="*/ 1 h 28"/>
                <a:gd name="T6" fmla="*/ 324 w 567"/>
                <a:gd name="T7" fmla="*/ 10 h 28"/>
                <a:gd name="T8" fmla="*/ 405 w 567"/>
                <a:gd name="T9" fmla="*/ 1 h 28"/>
                <a:gd name="T10" fmla="*/ 567 w 567"/>
                <a:gd name="T11" fmla="*/ 1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67" h="28">
                  <a:moveTo>
                    <a:pt x="0" y="28"/>
                  </a:moveTo>
                  <a:cubicBezTo>
                    <a:pt x="48" y="22"/>
                    <a:pt x="97" y="17"/>
                    <a:pt x="132" y="13"/>
                  </a:cubicBezTo>
                  <a:cubicBezTo>
                    <a:pt x="167" y="9"/>
                    <a:pt x="178" y="1"/>
                    <a:pt x="210" y="1"/>
                  </a:cubicBezTo>
                  <a:cubicBezTo>
                    <a:pt x="242" y="1"/>
                    <a:pt x="292" y="10"/>
                    <a:pt x="324" y="10"/>
                  </a:cubicBezTo>
                  <a:cubicBezTo>
                    <a:pt x="356" y="10"/>
                    <a:pt x="365" y="2"/>
                    <a:pt x="405" y="1"/>
                  </a:cubicBezTo>
                  <a:cubicBezTo>
                    <a:pt x="445" y="0"/>
                    <a:pt x="506" y="0"/>
                    <a:pt x="567" y="1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5" name="Freeform 84"/>
            <p:cNvSpPr>
              <a:spLocks/>
            </p:cNvSpPr>
            <p:nvPr/>
          </p:nvSpPr>
          <p:spPr bwMode="auto">
            <a:xfrm>
              <a:off x="2252" y="1232"/>
              <a:ext cx="704" cy="392"/>
            </a:xfrm>
            <a:custGeom>
              <a:avLst/>
              <a:gdLst>
                <a:gd name="T0" fmla="*/ 704 w 704"/>
                <a:gd name="T1" fmla="*/ 52 h 392"/>
                <a:gd name="T2" fmla="*/ 692 w 704"/>
                <a:gd name="T3" fmla="*/ 24 h 392"/>
                <a:gd name="T4" fmla="*/ 672 w 704"/>
                <a:gd name="T5" fmla="*/ 4 h 392"/>
                <a:gd name="T6" fmla="*/ 620 w 704"/>
                <a:gd name="T7" fmla="*/ 0 h 392"/>
                <a:gd name="T8" fmla="*/ 600 w 704"/>
                <a:gd name="T9" fmla="*/ 2 h 392"/>
                <a:gd name="T10" fmla="*/ 546 w 704"/>
                <a:gd name="T11" fmla="*/ 26 h 392"/>
                <a:gd name="T12" fmla="*/ 522 w 704"/>
                <a:gd name="T13" fmla="*/ 60 h 392"/>
                <a:gd name="T14" fmla="*/ 506 w 704"/>
                <a:gd name="T15" fmla="*/ 104 h 392"/>
                <a:gd name="T16" fmla="*/ 506 w 704"/>
                <a:gd name="T17" fmla="*/ 136 h 392"/>
                <a:gd name="T18" fmla="*/ 506 w 704"/>
                <a:gd name="T19" fmla="*/ 204 h 392"/>
                <a:gd name="T20" fmla="*/ 522 w 704"/>
                <a:gd name="T21" fmla="*/ 240 h 392"/>
                <a:gd name="T22" fmla="*/ 516 w 704"/>
                <a:gd name="T23" fmla="*/ 278 h 392"/>
                <a:gd name="T24" fmla="*/ 516 w 704"/>
                <a:gd name="T25" fmla="*/ 332 h 392"/>
                <a:gd name="T26" fmla="*/ 484 w 704"/>
                <a:gd name="T27" fmla="*/ 372 h 392"/>
                <a:gd name="T28" fmla="*/ 426 w 704"/>
                <a:gd name="T29" fmla="*/ 392 h 392"/>
                <a:gd name="T30" fmla="*/ 362 w 704"/>
                <a:gd name="T31" fmla="*/ 392 h 392"/>
                <a:gd name="T32" fmla="*/ 258 w 704"/>
                <a:gd name="T33" fmla="*/ 362 h 392"/>
                <a:gd name="T34" fmla="*/ 168 w 704"/>
                <a:gd name="T35" fmla="*/ 330 h 392"/>
                <a:gd name="T36" fmla="*/ 0 w 704"/>
                <a:gd name="T37" fmla="*/ 278 h 39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04" h="392">
                  <a:moveTo>
                    <a:pt x="704" y="52"/>
                  </a:moveTo>
                  <a:cubicBezTo>
                    <a:pt x="702" y="44"/>
                    <a:pt x="692" y="26"/>
                    <a:pt x="692" y="24"/>
                  </a:cubicBezTo>
                  <a:lnTo>
                    <a:pt x="672" y="4"/>
                  </a:lnTo>
                  <a:lnTo>
                    <a:pt x="620" y="0"/>
                  </a:lnTo>
                  <a:lnTo>
                    <a:pt x="600" y="2"/>
                  </a:lnTo>
                  <a:lnTo>
                    <a:pt x="546" y="26"/>
                  </a:lnTo>
                  <a:lnTo>
                    <a:pt x="522" y="60"/>
                  </a:lnTo>
                  <a:lnTo>
                    <a:pt x="506" y="104"/>
                  </a:lnTo>
                  <a:lnTo>
                    <a:pt x="506" y="136"/>
                  </a:lnTo>
                  <a:lnTo>
                    <a:pt x="506" y="204"/>
                  </a:lnTo>
                  <a:lnTo>
                    <a:pt x="522" y="240"/>
                  </a:lnTo>
                  <a:lnTo>
                    <a:pt x="516" y="278"/>
                  </a:lnTo>
                  <a:lnTo>
                    <a:pt x="516" y="332"/>
                  </a:lnTo>
                  <a:lnTo>
                    <a:pt x="484" y="372"/>
                  </a:lnTo>
                  <a:lnTo>
                    <a:pt x="426" y="392"/>
                  </a:lnTo>
                  <a:lnTo>
                    <a:pt x="362" y="392"/>
                  </a:lnTo>
                  <a:lnTo>
                    <a:pt x="258" y="362"/>
                  </a:lnTo>
                  <a:lnTo>
                    <a:pt x="168" y="330"/>
                  </a:lnTo>
                  <a:lnTo>
                    <a:pt x="0" y="278"/>
                  </a:ln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6" name="Freeform 85"/>
            <p:cNvSpPr>
              <a:spLocks/>
            </p:cNvSpPr>
            <p:nvPr/>
          </p:nvSpPr>
          <p:spPr bwMode="auto">
            <a:xfrm>
              <a:off x="2250" y="1512"/>
              <a:ext cx="170" cy="310"/>
            </a:xfrm>
            <a:custGeom>
              <a:avLst/>
              <a:gdLst>
                <a:gd name="T0" fmla="*/ 0 w 170"/>
                <a:gd name="T1" fmla="*/ 0 h 310"/>
                <a:gd name="T2" fmla="*/ 96 w 170"/>
                <a:gd name="T3" fmla="*/ 122 h 310"/>
                <a:gd name="T4" fmla="*/ 148 w 170"/>
                <a:gd name="T5" fmla="*/ 212 h 310"/>
                <a:gd name="T6" fmla="*/ 170 w 170"/>
                <a:gd name="T7" fmla="*/ 310 h 3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0" h="310">
                  <a:moveTo>
                    <a:pt x="0" y="0"/>
                  </a:moveTo>
                  <a:cubicBezTo>
                    <a:pt x="35" y="43"/>
                    <a:pt x="71" y="87"/>
                    <a:pt x="96" y="122"/>
                  </a:cubicBezTo>
                  <a:cubicBezTo>
                    <a:pt x="121" y="157"/>
                    <a:pt x="136" y="181"/>
                    <a:pt x="148" y="212"/>
                  </a:cubicBezTo>
                  <a:cubicBezTo>
                    <a:pt x="160" y="243"/>
                    <a:pt x="165" y="276"/>
                    <a:pt x="170" y="31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7" name="Freeform 86" descr="Horizontal gestrichelt"/>
            <p:cNvSpPr>
              <a:spLocks/>
            </p:cNvSpPr>
            <p:nvPr/>
          </p:nvSpPr>
          <p:spPr bwMode="auto">
            <a:xfrm>
              <a:off x="2499" y="1809"/>
              <a:ext cx="303" cy="224"/>
            </a:xfrm>
            <a:custGeom>
              <a:avLst/>
              <a:gdLst>
                <a:gd name="T0" fmla="*/ 91 w 303"/>
                <a:gd name="T1" fmla="*/ 6 h 224"/>
                <a:gd name="T2" fmla="*/ 91 w 303"/>
                <a:gd name="T3" fmla="*/ 46 h 224"/>
                <a:gd name="T4" fmla="*/ 83 w 303"/>
                <a:gd name="T5" fmla="*/ 90 h 224"/>
                <a:gd name="T6" fmla="*/ 77 w 303"/>
                <a:gd name="T7" fmla="*/ 126 h 224"/>
                <a:gd name="T8" fmla="*/ 31 w 303"/>
                <a:gd name="T9" fmla="*/ 120 h 224"/>
                <a:gd name="T10" fmla="*/ 13 w 303"/>
                <a:gd name="T11" fmla="*/ 117 h 224"/>
                <a:gd name="T12" fmla="*/ 2 w 303"/>
                <a:gd name="T13" fmla="*/ 120 h 224"/>
                <a:gd name="T14" fmla="*/ 2 w 303"/>
                <a:gd name="T15" fmla="*/ 130 h 224"/>
                <a:gd name="T16" fmla="*/ 11 w 303"/>
                <a:gd name="T17" fmla="*/ 135 h 224"/>
                <a:gd name="T18" fmla="*/ 28 w 303"/>
                <a:gd name="T19" fmla="*/ 139 h 224"/>
                <a:gd name="T20" fmla="*/ 79 w 303"/>
                <a:gd name="T21" fmla="*/ 141 h 224"/>
                <a:gd name="T22" fmla="*/ 140 w 303"/>
                <a:gd name="T23" fmla="*/ 157 h 224"/>
                <a:gd name="T24" fmla="*/ 215 w 303"/>
                <a:gd name="T25" fmla="*/ 216 h 224"/>
                <a:gd name="T26" fmla="*/ 223 w 303"/>
                <a:gd name="T27" fmla="*/ 205 h 224"/>
                <a:gd name="T28" fmla="*/ 208 w 303"/>
                <a:gd name="T29" fmla="*/ 190 h 224"/>
                <a:gd name="T30" fmla="*/ 215 w 303"/>
                <a:gd name="T31" fmla="*/ 178 h 224"/>
                <a:gd name="T32" fmla="*/ 266 w 303"/>
                <a:gd name="T33" fmla="*/ 205 h 224"/>
                <a:gd name="T34" fmla="*/ 269 w 303"/>
                <a:gd name="T35" fmla="*/ 190 h 224"/>
                <a:gd name="T36" fmla="*/ 247 w 303"/>
                <a:gd name="T37" fmla="*/ 172 h 224"/>
                <a:gd name="T38" fmla="*/ 296 w 303"/>
                <a:gd name="T39" fmla="*/ 187 h 224"/>
                <a:gd name="T40" fmla="*/ 287 w 303"/>
                <a:gd name="T41" fmla="*/ 169 h 224"/>
                <a:gd name="T42" fmla="*/ 200 w 303"/>
                <a:gd name="T43" fmla="*/ 136 h 224"/>
                <a:gd name="T44" fmla="*/ 109 w 303"/>
                <a:gd name="T45" fmla="*/ 123 h 224"/>
                <a:gd name="T46" fmla="*/ 107 w 303"/>
                <a:gd name="T47" fmla="*/ 102 h 224"/>
                <a:gd name="T48" fmla="*/ 113 w 303"/>
                <a:gd name="T49" fmla="*/ 36 h 224"/>
                <a:gd name="T50" fmla="*/ 103 w 303"/>
                <a:gd name="T51" fmla="*/ 10 h 224"/>
                <a:gd name="T52" fmla="*/ 91 w 303"/>
                <a:gd name="T53" fmla="*/ 6 h 22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03" h="224">
                  <a:moveTo>
                    <a:pt x="91" y="6"/>
                  </a:moveTo>
                  <a:cubicBezTo>
                    <a:pt x="89" y="12"/>
                    <a:pt x="92" y="32"/>
                    <a:pt x="91" y="46"/>
                  </a:cubicBezTo>
                  <a:cubicBezTo>
                    <a:pt x="90" y="60"/>
                    <a:pt x="85" y="77"/>
                    <a:pt x="83" y="90"/>
                  </a:cubicBezTo>
                  <a:cubicBezTo>
                    <a:pt x="81" y="103"/>
                    <a:pt x="86" y="121"/>
                    <a:pt x="77" y="126"/>
                  </a:cubicBezTo>
                  <a:cubicBezTo>
                    <a:pt x="68" y="131"/>
                    <a:pt x="42" y="122"/>
                    <a:pt x="31" y="120"/>
                  </a:cubicBezTo>
                  <a:cubicBezTo>
                    <a:pt x="20" y="118"/>
                    <a:pt x="18" y="117"/>
                    <a:pt x="13" y="117"/>
                  </a:cubicBezTo>
                  <a:cubicBezTo>
                    <a:pt x="8" y="117"/>
                    <a:pt x="4" y="118"/>
                    <a:pt x="2" y="120"/>
                  </a:cubicBezTo>
                  <a:cubicBezTo>
                    <a:pt x="0" y="122"/>
                    <a:pt x="1" y="128"/>
                    <a:pt x="2" y="130"/>
                  </a:cubicBezTo>
                  <a:cubicBezTo>
                    <a:pt x="3" y="132"/>
                    <a:pt x="7" y="134"/>
                    <a:pt x="11" y="135"/>
                  </a:cubicBezTo>
                  <a:cubicBezTo>
                    <a:pt x="15" y="136"/>
                    <a:pt x="17" y="138"/>
                    <a:pt x="28" y="139"/>
                  </a:cubicBezTo>
                  <a:cubicBezTo>
                    <a:pt x="39" y="140"/>
                    <a:pt x="60" y="138"/>
                    <a:pt x="79" y="141"/>
                  </a:cubicBezTo>
                  <a:cubicBezTo>
                    <a:pt x="98" y="144"/>
                    <a:pt x="117" y="144"/>
                    <a:pt x="140" y="157"/>
                  </a:cubicBezTo>
                  <a:cubicBezTo>
                    <a:pt x="163" y="170"/>
                    <a:pt x="201" y="208"/>
                    <a:pt x="215" y="216"/>
                  </a:cubicBezTo>
                  <a:cubicBezTo>
                    <a:pt x="229" y="224"/>
                    <a:pt x="224" y="209"/>
                    <a:pt x="223" y="205"/>
                  </a:cubicBezTo>
                  <a:cubicBezTo>
                    <a:pt x="222" y="201"/>
                    <a:pt x="209" y="194"/>
                    <a:pt x="208" y="190"/>
                  </a:cubicBezTo>
                  <a:cubicBezTo>
                    <a:pt x="207" y="186"/>
                    <a:pt x="205" y="176"/>
                    <a:pt x="215" y="178"/>
                  </a:cubicBezTo>
                  <a:cubicBezTo>
                    <a:pt x="225" y="180"/>
                    <a:pt x="257" y="203"/>
                    <a:pt x="266" y="205"/>
                  </a:cubicBezTo>
                  <a:cubicBezTo>
                    <a:pt x="275" y="207"/>
                    <a:pt x="272" y="195"/>
                    <a:pt x="269" y="190"/>
                  </a:cubicBezTo>
                  <a:cubicBezTo>
                    <a:pt x="266" y="185"/>
                    <a:pt x="243" y="172"/>
                    <a:pt x="247" y="172"/>
                  </a:cubicBezTo>
                  <a:cubicBezTo>
                    <a:pt x="251" y="172"/>
                    <a:pt x="289" y="188"/>
                    <a:pt x="296" y="187"/>
                  </a:cubicBezTo>
                  <a:cubicBezTo>
                    <a:pt x="303" y="186"/>
                    <a:pt x="303" y="177"/>
                    <a:pt x="287" y="169"/>
                  </a:cubicBezTo>
                  <a:cubicBezTo>
                    <a:pt x="271" y="161"/>
                    <a:pt x="230" y="144"/>
                    <a:pt x="200" y="136"/>
                  </a:cubicBezTo>
                  <a:cubicBezTo>
                    <a:pt x="170" y="128"/>
                    <a:pt x="124" y="129"/>
                    <a:pt x="109" y="123"/>
                  </a:cubicBezTo>
                  <a:cubicBezTo>
                    <a:pt x="94" y="117"/>
                    <a:pt x="106" y="116"/>
                    <a:pt x="107" y="102"/>
                  </a:cubicBezTo>
                  <a:cubicBezTo>
                    <a:pt x="108" y="88"/>
                    <a:pt x="114" y="51"/>
                    <a:pt x="113" y="36"/>
                  </a:cubicBezTo>
                  <a:cubicBezTo>
                    <a:pt x="112" y="21"/>
                    <a:pt x="106" y="14"/>
                    <a:pt x="103" y="10"/>
                  </a:cubicBezTo>
                  <a:cubicBezTo>
                    <a:pt x="100" y="6"/>
                    <a:pt x="93" y="0"/>
                    <a:pt x="91" y="6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8" name="Freeform 87" descr="Horizontal gestrichelt"/>
            <p:cNvSpPr>
              <a:spLocks/>
            </p:cNvSpPr>
            <p:nvPr/>
          </p:nvSpPr>
          <p:spPr bwMode="auto">
            <a:xfrm>
              <a:off x="2516" y="1806"/>
              <a:ext cx="300" cy="172"/>
            </a:xfrm>
            <a:custGeom>
              <a:avLst/>
              <a:gdLst>
                <a:gd name="T0" fmla="*/ 23 w 300"/>
                <a:gd name="T1" fmla="*/ 4 h 172"/>
                <a:gd name="T2" fmla="*/ 38 w 300"/>
                <a:gd name="T3" fmla="*/ 39 h 172"/>
                <a:gd name="T4" fmla="*/ 54 w 300"/>
                <a:gd name="T5" fmla="*/ 88 h 172"/>
                <a:gd name="T6" fmla="*/ 57 w 300"/>
                <a:gd name="T7" fmla="*/ 115 h 172"/>
                <a:gd name="T8" fmla="*/ 48 w 300"/>
                <a:gd name="T9" fmla="*/ 123 h 172"/>
                <a:gd name="T10" fmla="*/ 5 w 300"/>
                <a:gd name="T11" fmla="*/ 153 h 172"/>
                <a:gd name="T12" fmla="*/ 17 w 300"/>
                <a:gd name="T13" fmla="*/ 171 h 172"/>
                <a:gd name="T14" fmla="*/ 47 w 300"/>
                <a:gd name="T15" fmla="*/ 150 h 172"/>
                <a:gd name="T16" fmla="*/ 102 w 300"/>
                <a:gd name="T17" fmla="*/ 114 h 172"/>
                <a:gd name="T18" fmla="*/ 167 w 300"/>
                <a:gd name="T19" fmla="*/ 99 h 172"/>
                <a:gd name="T20" fmla="*/ 260 w 300"/>
                <a:gd name="T21" fmla="*/ 126 h 172"/>
                <a:gd name="T22" fmla="*/ 252 w 300"/>
                <a:gd name="T23" fmla="*/ 108 h 172"/>
                <a:gd name="T24" fmla="*/ 267 w 300"/>
                <a:gd name="T25" fmla="*/ 108 h 172"/>
                <a:gd name="T26" fmla="*/ 284 w 300"/>
                <a:gd name="T27" fmla="*/ 112 h 172"/>
                <a:gd name="T28" fmla="*/ 276 w 300"/>
                <a:gd name="T29" fmla="*/ 99 h 172"/>
                <a:gd name="T30" fmla="*/ 288 w 300"/>
                <a:gd name="T31" fmla="*/ 87 h 172"/>
                <a:gd name="T32" fmla="*/ 299 w 300"/>
                <a:gd name="T33" fmla="*/ 94 h 172"/>
                <a:gd name="T34" fmla="*/ 281 w 300"/>
                <a:gd name="T35" fmla="*/ 81 h 172"/>
                <a:gd name="T36" fmla="*/ 266 w 300"/>
                <a:gd name="T37" fmla="*/ 78 h 172"/>
                <a:gd name="T38" fmla="*/ 227 w 300"/>
                <a:gd name="T39" fmla="*/ 69 h 172"/>
                <a:gd name="T40" fmla="*/ 180 w 300"/>
                <a:gd name="T41" fmla="*/ 66 h 172"/>
                <a:gd name="T42" fmla="*/ 144 w 300"/>
                <a:gd name="T43" fmla="*/ 76 h 172"/>
                <a:gd name="T44" fmla="*/ 129 w 300"/>
                <a:gd name="T45" fmla="*/ 78 h 172"/>
                <a:gd name="T46" fmla="*/ 86 w 300"/>
                <a:gd name="T47" fmla="*/ 93 h 172"/>
                <a:gd name="T48" fmla="*/ 71 w 300"/>
                <a:gd name="T49" fmla="*/ 43 h 172"/>
                <a:gd name="T50" fmla="*/ 53 w 300"/>
                <a:gd name="T51" fmla="*/ 12 h 172"/>
                <a:gd name="T52" fmla="*/ 23 w 300"/>
                <a:gd name="T53" fmla="*/ 4 h 17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00" h="172">
                  <a:moveTo>
                    <a:pt x="23" y="4"/>
                  </a:moveTo>
                  <a:cubicBezTo>
                    <a:pt x="21" y="8"/>
                    <a:pt x="33" y="25"/>
                    <a:pt x="38" y="39"/>
                  </a:cubicBezTo>
                  <a:cubicBezTo>
                    <a:pt x="43" y="53"/>
                    <a:pt x="51" y="75"/>
                    <a:pt x="54" y="88"/>
                  </a:cubicBezTo>
                  <a:cubicBezTo>
                    <a:pt x="57" y="101"/>
                    <a:pt x="58" y="109"/>
                    <a:pt x="57" y="115"/>
                  </a:cubicBezTo>
                  <a:cubicBezTo>
                    <a:pt x="56" y="121"/>
                    <a:pt x="57" y="117"/>
                    <a:pt x="48" y="123"/>
                  </a:cubicBezTo>
                  <a:cubicBezTo>
                    <a:pt x="39" y="129"/>
                    <a:pt x="10" y="145"/>
                    <a:pt x="5" y="153"/>
                  </a:cubicBezTo>
                  <a:cubicBezTo>
                    <a:pt x="0" y="161"/>
                    <a:pt x="10" y="172"/>
                    <a:pt x="17" y="171"/>
                  </a:cubicBezTo>
                  <a:cubicBezTo>
                    <a:pt x="24" y="170"/>
                    <a:pt x="33" y="160"/>
                    <a:pt x="47" y="150"/>
                  </a:cubicBezTo>
                  <a:cubicBezTo>
                    <a:pt x="61" y="140"/>
                    <a:pt x="82" y="122"/>
                    <a:pt x="102" y="114"/>
                  </a:cubicBezTo>
                  <a:cubicBezTo>
                    <a:pt x="122" y="106"/>
                    <a:pt x="141" y="97"/>
                    <a:pt x="167" y="99"/>
                  </a:cubicBezTo>
                  <a:cubicBezTo>
                    <a:pt x="193" y="101"/>
                    <a:pt x="246" y="125"/>
                    <a:pt x="260" y="126"/>
                  </a:cubicBezTo>
                  <a:cubicBezTo>
                    <a:pt x="274" y="127"/>
                    <a:pt x="251" y="111"/>
                    <a:pt x="252" y="108"/>
                  </a:cubicBezTo>
                  <a:cubicBezTo>
                    <a:pt x="253" y="105"/>
                    <a:pt x="262" y="107"/>
                    <a:pt x="267" y="108"/>
                  </a:cubicBezTo>
                  <a:cubicBezTo>
                    <a:pt x="272" y="109"/>
                    <a:pt x="283" y="113"/>
                    <a:pt x="284" y="112"/>
                  </a:cubicBezTo>
                  <a:cubicBezTo>
                    <a:pt x="285" y="111"/>
                    <a:pt x="275" y="103"/>
                    <a:pt x="276" y="99"/>
                  </a:cubicBezTo>
                  <a:cubicBezTo>
                    <a:pt x="277" y="95"/>
                    <a:pt x="284" y="88"/>
                    <a:pt x="288" y="87"/>
                  </a:cubicBezTo>
                  <a:cubicBezTo>
                    <a:pt x="292" y="86"/>
                    <a:pt x="300" y="95"/>
                    <a:pt x="299" y="94"/>
                  </a:cubicBezTo>
                  <a:cubicBezTo>
                    <a:pt x="298" y="93"/>
                    <a:pt x="286" y="84"/>
                    <a:pt x="281" y="81"/>
                  </a:cubicBezTo>
                  <a:cubicBezTo>
                    <a:pt x="276" y="78"/>
                    <a:pt x="275" y="80"/>
                    <a:pt x="266" y="78"/>
                  </a:cubicBezTo>
                  <a:cubicBezTo>
                    <a:pt x="257" y="76"/>
                    <a:pt x="241" y="71"/>
                    <a:pt x="227" y="69"/>
                  </a:cubicBezTo>
                  <a:cubicBezTo>
                    <a:pt x="213" y="67"/>
                    <a:pt x="194" y="65"/>
                    <a:pt x="180" y="66"/>
                  </a:cubicBezTo>
                  <a:cubicBezTo>
                    <a:pt x="166" y="67"/>
                    <a:pt x="152" y="74"/>
                    <a:pt x="144" y="76"/>
                  </a:cubicBezTo>
                  <a:cubicBezTo>
                    <a:pt x="136" y="78"/>
                    <a:pt x="139" y="75"/>
                    <a:pt x="129" y="78"/>
                  </a:cubicBezTo>
                  <a:cubicBezTo>
                    <a:pt x="119" y="81"/>
                    <a:pt x="96" y="99"/>
                    <a:pt x="86" y="93"/>
                  </a:cubicBezTo>
                  <a:cubicBezTo>
                    <a:pt x="76" y="87"/>
                    <a:pt x="76" y="56"/>
                    <a:pt x="71" y="43"/>
                  </a:cubicBezTo>
                  <a:cubicBezTo>
                    <a:pt x="66" y="30"/>
                    <a:pt x="61" y="18"/>
                    <a:pt x="53" y="12"/>
                  </a:cubicBezTo>
                  <a:cubicBezTo>
                    <a:pt x="45" y="6"/>
                    <a:pt x="25" y="0"/>
                    <a:pt x="23" y="4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9" name="Arc 88"/>
            <p:cNvSpPr>
              <a:spLocks/>
            </p:cNvSpPr>
            <p:nvPr/>
          </p:nvSpPr>
          <p:spPr bwMode="auto">
            <a:xfrm>
              <a:off x="2692" y="1842"/>
              <a:ext cx="153" cy="44"/>
            </a:xfrm>
            <a:custGeom>
              <a:avLst/>
              <a:gdLst>
                <a:gd name="T0" fmla="*/ 0 w 33306"/>
                <a:gd name="T1" fmla="*/ 0 h 21600"/>
                <a:gd name="T2" fmla="*/ 0 w 33306"/>
                <a:gd name="T3" fmla="*/ 0 h 21600"/>
                <a:gd name="T4" fmla="*/ 0 w 33306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3306" h="21600" fill="none" extrusionOk="0">
                  <a:moveTo>
                    <a:pt x="0" y="3447"/>
                  </a:moveTo>
                  <a:cubicBezTo>
                    <a:pt x="3489" y="1196"/>
                    <a:pt x="7553" y="0"/>
                    <a:pt x="11706" y="0"/>
                  </a:cubicBezTo>
                  <a:cubicBezTo>
                    <a:pt x="23635" y="0"/>
                    <a:pt x="33306" y="9670"/>
                    <a:pt x="33306" y="21600"/>
                  </a:cubicBezTo>
                </a:path>
                <a:path w="33306" h="21600" stroke="0" extrusionOk="0">
                  <a:moveTo>
                    <a:pt x="0" y="3447"/>
                  </a:moveTo>
                  <a:cubicBezTo>
                    <a:pt x="3489" y="1196"/>
                    <a:pt x="7553" y="0"/>
                    <a:pt x="11706" y="0"/>
                  </a:cubicBezTo>
                  <a:cubicBezTo>
                    <a:pt x="23635" y="0"/>
                    <a:pt x="33306" y="9670"/>
                    <a:pt x="33306" y="21600"/>
                  </a:cubicBezTo>
                  <a:lnTo>
                    <a:pt x="11706" y="21600"/>
                  </a:lnTo>
                  <a:lnTo>
                    <a:pt x="0" y="3447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0" name="Arc 89"/>
            <p:cNvSpPr>
              <a:spLocks/>
            </p:cNvSpPr>
            <p:nvPr/>
          </p:nvSpPr>
          <p:spPr bwMode="auto">
            <a:xfrm>
              <a:off x="2553" y="1993"/>
              <a:ext cx="142" cy="143"/>
            </a:xfrm>
            <a:custGeom>
              <a:avLst/>
              <a:gdLst>
                <a:gd name="T0" fmla="*/ 0 w 18558"/>
                <a:gd name="T1" fmla="*/ 0 h 21064"/>
                <a:gd name="T2" fmla="*/ 0 w 18558"/>
                <a:gd name="T3" fmla="*/ 0 h 21064"/>
                <a:gd name="T4" fmla="*/ 0 w 18558"/>
                <a:gd name="T5" fmla="*/ 0 h 2106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558" h="21064" fill="none" extrusionOk="0">
                  <a:moveTo>
                    <a:pt x="4782" y="0"/>
                  </a:moveTo>
                  <a:cubicBezTo>
                    <a:pt x="10551" y="1310"/>
                    <a:pt x="15531" y="4929"/>
                    <a:pt x="18558" y="10011"/>
                  </a:cubicBezTo>
                </a:path>
                <a:path w="18558" h="21064" stroke="0" extrusionOk="0">
                  <a:moveTo>
                    <a:pt x="4782" y="0"/>
                  </a:moveTo>
                  <a:cubicBezTo>
                    <a:pt x="10551" y="1310"/>
                    <a:pt x="15531" y="4929"/>
                    <a:pt x="18558" y="10011"/>
                  </a:cubicBezTo>
                  <a:lnTo>
                    <a:pt x="0" y="21064"/>
                  </a:lnTo>
                  <a:lnTo>
                    <a:pt x="4782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1" name="Freeform 90"/>
            <p:cNvSpPr>
              <a:spLocks/>
            </p:cNvSpPr>
            <p:nvPr/>
          </p:nvSpPr>
          <p:spPr bwMode="auto">
            <a:xfrm>
              <a:off x="2271" y="1242"/>
              <a:ext cx="689" cy="570"/>
            </a:xfrm>
            <a:custGeom>
              <a:avLst/>
              <a:gdLst>
                <a:gd name="T0" fmla="*/ 674 w 689"/>
                <a:gd name="T1" fmla="*/ 42 h 570"/>
                <a:gd name="T2" fmla="*/ 666 w 689"/>
                <a:gd name="T3" fmla="*/ 27 h 570"/>
                <a:gd name="T4" fmla="*/ 659 w 689"/>
                <a:gd name="T5" fmla="*/ 14 h 570"/>
                <a:gd name="T6" fmla="*/ 636 w 689"/>
                <a:gd name="T7" fmla="*/ 0 h 570"/>
                <a:gd name="T8" fmla="*/ 623 w 689"/>
                <a:gd name="T9" fmla="*/ 2 h 570"/>
                <a:gd name="T10" fmla="*/ 597 w 689"/>
                <a:gd name="T11" fmla="*/ 3 h 570"/>
                <a:gd name="T12" fmla="*/ 570 w 689"/>
                <a:gd name="T13" fmla="*/ 9 h 570"/>
                <a:gd name="T14" fmla="*/ 546 w 689"/>
                <a:gd name="T15" fmla="*/ 21 h 570"/>
                <a:gd name="T16" fmla="*/ 528 w 689"/>
                <a:gd name="T17" fmla="*/ 33 h 570"/>
                <a:gd name="T18" fmla="*/ 513 w 689"/>
                <a:gd name="T19" fmla="*/ 56 h 570"/>
                <a:gd name="T20" fmla="*/ 498 w 689"/>
                <a:gd name="T21" fmla="*/ 89 h 570"/>
                <a:gd name="T22" fmla="*/ 498 w 689"/>
                <a:gd name="T23" fmla="*/ 161 h 570"/>
                <a:gd name="T24" fmla="*/ 497 w 689"/>
                <a:gd name="T25" fmla="*/ 195 h 570"/>
                <a:gd name="T26" fmla="*/ 509 w 689"/>
                <a:gd name="T27" fmla="*/ 218 h 570"/>
                <a:gd name="T28" fmla="*/ 507 w 689"/>
                <a:gd name="T29" fmla="*/ 254 h 570"/>
                <a:gd name="T30" fmla="*/ 501 w 689"/>
                <a:gd name="T31" fmla="*/ 333 h 570"/>
                <a:gd name="T32" fmla="*/ 489 w 689"/>
                <a:gd name="T33" fmla="*/ 348 h 570"/>
                <a:gd name="T34" fmla="*/ 483 w 689"/>
                <a:gd name="T35" fmla="*/ 354 h 570"/>
                <a:gd name="T36" fmla="*/ 471 w 689"/>
                <a:gd name="T37" fmla="*/ 374 h 570"/>
                <a:gd name="T38" fmla="*/ 450 w 689"/>
                <a:gd name="T39" fmla="*/ 381 h 570"/>
                <a:gd name="T40" fmla="*/ 425 w 689"/>
                <a:gd name="T41" fmla="*/ 387 h 570"/>
                <a:gd name="T42" fmla="*/ 405 w 689"/>
                <a:gd name="T43" fmla="*/ 399 h 570"/>
                <a:gd name="T44" fmla="*/ 339 w 689"/>
                <a:gd name="T45" fmla="*/ 392 h 570"/>
                <a:gd name="T46" fmla="*/ 335 w 689"/>
                <a:gd name="T47" fmla="*/ 390 h 570"/>
                <a:gd name="T48" fmla="*/ 321 w 689"/>
                <a:gd name="T49" fmla="*/ 389 h 570"/>
                <a:gd name="T50" fmla="*/ 318 w 689"/>
                <a:gd name="T51" fmla="*/ 384 h 570"/>
                <a:gd name="T52" fmla="*/ 306 w 689"/>
                <a:gd name="T53" fmla="*/ 381 h 570"/>
                <a:gd name="T54" fmla="*/ 291 w 689"/>
                <a:gd name="T55" fmla="*/ 375 h 570"/>
                <a:gd name="T56" fmla="*/ 257 w 689"/>
                <a:gd name="T57" fmla="*/ 368 h 570"/>
                <a:gd name="T58" fmla="*/ 240 w 689"/>
                <a:gd name="T59" fmla="*/ 362 h 570"/>
                <a:gd name="T60" fmla="*/ 215 w 689"/>
                <a:gd name="T61" fmla="*/ 353 h 570"/>
                <a:gd name="T62" fmla="*/ 207 w 689"/>
                <a:gd name="T63" fmla="*/ 350 h 570"/>
                <a:gd name="T64" fmla="*/ 74 w 689"/>
                <a:gd name="T65" fmla="*/ 306 h 570"/>
                <a:gd name="T66" fmla="*/ 0 w 689"/>
                <a:gd name="T67" fmla="*/ 281 h 570"/>
                <a:gd name="T68" fmla="*/ 47 w 689"/>
                <a:gd name="T69" fmla="*/ 338 h 570"/>
                <a:gd name="T70" fmla="*/ 80 w 689"/>
                <a:gd name="T71" fmla="*/ 381 h 570"/>
                <a:gd name="T72" fmla="*/ 113 w 689"/>
                <a:gd name="T73" fmla="*/ 423 h 570"/>
                <a:gd name="T74" fmla="*/ 140 w 689"/>
                <a:gd name="T75" fmla="*/ 492 h 570"/>
                <a:gd name="T76" fmla="*/ 155 w 689"/>
                <a:gd name="T77" fmla="*/ 548 h 570"/>
                <a:gd name="T78" fmla="*/ 159 w 689"/>
                <a:gd name="T79" fmla="*/ 570 h 570"/>
                <a:gd name="T80" fmla="*/ 308 w 689"/>
                <a:gd name="T81" fmla="*/ 554 h 570"/>
                <a:gd name="T82" fmla="*/ 377 w 689"/>
                <a:gd name="T83" fmla="*/ 570 h 570"/>
                <a:gd name="T84" fmla="*/ 494 w 689"/>
                <a:gd name="T85" fmla="*/ 555 h 570"/>
                <a:gd name="T86" fmla="*/ 560 w 689"/>
                <a:gd name="T87" fmla="*/ 560 h 570"/>
                <a:gd name="T88" fmla="*/ 585 w 689"/>
                <a:gd name="T89" fmla="*/ 555 h 570"/>
                <a:gd name="T90" fmla="*/ 608 w 689"/>
                <a:gd name="T91" fmla="*/ 431 h 570"/>
                <a:gd name="T92" fmla="*/ 614 w 689"/>
                <a:gd name="T93" fmla="*/ 377 h 570"/>
                <a:gd name="T94" fmla="*/ 614 w 689"/>
                <a:gd name="T95" fmla="*/ 365 h 570"/>
                <a:gd name="T96" fmla="*/ 617 w 689"/>
                <a:gd name="T97" fmla="*/ 303 h 570"/>
                <a:gd name="T98" fmla="*/ 615 w 689"/>
                <a:gd name="T99" fmla="*/ 237 h 570"/>
                <a:gd name="T100" fmla="*/ 603 w 689"/>
                <a:gd name="T101" fmla="*/ 168 h 570"/>
                <a:gd name="T102" fmla="*/ 608 w 689"/>
                <a:gd name="T103" fmla="*/ 129 h 570"/>
                <a:gd name="T104" fmla="*/ 611 w 689"/>
                <a:gd name="T105" fmla="*/ 117 h 570"/>
                <a:gd name="T106" fmla="*/ 621 w 689"/>
                <a:gd name="T107" fmla="*/ 113 h 570"/>
                <a:gd name="T108" fmla="*/ 629 w 689"/>
                <a:gd name="T109" fmla="*/ 102 h 570"/>
                <a:gd name="T110" fmla="*/ 645 w 689"/>
                <a:gd name="T111" fmla="*/ 101 h 570"/>
                <a:gd name="T112" fmla="*/ 654 w 689"/>
                <a:gd name="T113" fmla="*/ 89 h 570"/>
                <a:gd name="T114" fmla="*/ 683 w 689"/>
                <a:gd name="T115" fmla="*/ 78 h 570"/>
                <a:gd name="T116" fmla="*/ 678 w 689"/>
                <a:gd name="T117" fmla="*/ 51 h 570"/>
                <a:gd name="T118" fmla="*/ 674 w 689"/>
                <a:gd name="T119" fmla="*/ 42 h 57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89" h="570">
                  <a:moveTo>
                    <a:pt x="674" y="42"/>
                  </a:moveTo>
                  <a:cubicBezTo>
                    <a:pt x="672" y="35"/>
                    <a:pt x="673" y="31"/>
                    <a:pt x="666" y="27"/>
                  </a:cubicBezTo>
                  <a:cubicBezTo>
                    <a:pt x="663" y="23"/>
                    <a:pt x="663" y="18"/>
                    <a:pt x="659" y="14"/>
                  </a:cubicBezTo>
                  <a:cubicBezTo>
                    <a:pt x="653" y="8"/>
                    <a:pt x="643" y="4"/>
                    <a:pt x="636" y="0"/>
                  </a:cubicBezTo>
                  <a:cubicBezTo>
                    <a:pt x="630" y="3"/>
                    <a:pt x="629" y="6"/>
                    <a:pt x="623" y="2"/>
                  </a:cubicBezTo>
                  <a:cubicBezTo>
                    <a:pt x="612" y="3"/>
                    <a:pt x="607" y="5"/>
                    <a:pt x="597" y="3"/>
                  </a:cubicBezTo>
                  <a:cubicBezTo>
                    <a:pt x="585" y="5"/>
                    <a:pt x="580" y="7"/>
                    <a:pt x="570" y="9"/>
                  </a:cubicBezTo>
                  <a:cubicBezTo>
                    <a:pt x="566" y="15"/>
                    <a:pt x="554" y="20"/>
                    <a:pt x="546" y="21"/>
                  </a:cubicBezTo>
                  <a:cubicBezTo>
                    <a:pt x="540" y="25"/>
                    <a:pt x="534" y="28"/>
                    <a:pt x="528" y="33"/>
                  </a:cubicBezTo>
                  <a:cubicBezTo>
                    <a:pt x="523" y="41"/>
                    <a:pt x="517" y="47"/>
                    <a:pt x="513" y="56"/>
                  </a:cubicBezTo>
                  <a:cubicBezTo>
                    <a:pt x="511" y="68"/>
                    <a:pt x="504" y="78"/>
                    <a:pt x="498" y="89"/>
                  </a:cubicBezTo>
                  <a:cubicBezTo>
                    <a:pt x="494" y="113"/>
                    <a:pt x="493" y="136"/>
                    <a:pt x="498" y="161"/>
                  </a:cubicBezTo>
                  <a:cubicBezTo>
                    <a:pt x="491" y="170"/>
                    <a:pt x="492" y="184"/>
                    <a:pt x="497" y="195"/>
                  </a:cubicBezTo>
                  <a:cubicBezTo>
                    <a:pt x="499" y="204"/>
                    <a:pt x="506" y="210"/>
                    <a:pt x="509" y="218"/>
                  </a:cubicBezTo>
                  <a:cubicBezTo>
                    <a:pt x="511" y="230"/>
                    <a:pt x="512" y="243"/>
                    <a:pt x="507" y="254"/>
                  </a:cubicBezTo>
                  <a:cubicBezTo>
                    <a:pt x="507" y="271"/>
                    <a:pt x="512" y="311"/>
                    <a:pt x="501" y="333"/>
                  </a:cubicBezTo>
                  <a:cubicBezTo>
                    <a:pt x="499" y="341"/>
                    <a:pt x="497" y="347"/>
                    <a:pt x="489" y="348"/>
                  </a:cubicBezTo>
                  <a:cubicBezTo>
                    <a:pt x="487" y="359"/>
                    <a:pt x="491" y="348"/>
                    <a:pt x="483" y="354"/>
                  </a:cubicBezTo>
                  <a:cubicBezTo>
                    <a:pt x="478" y="358"/>
                    <a:pt x="476" y="369"/>
                    <a:pt x="471" y="374"/>
                  </a:cubicBezTo>
                  <a:cubicBezTo>
                    <a:pt x="467" y="379"/>
                    <a:pt x="456" y="380"/>
                    <a:pt x="450" y="381"/>
                  </a:cubicBezTo>
                  <a:cubicBezTo>
                    <a:pt x="442" y="385"/>
                    <a:pt x="434" y="386"/>
                    <a:pt x="425" y="387"/>
                  </a:cubicBezTo>
                  <a:cubicBezTo>
                    <a:pt x="418" y="390"/>
                    <a:pt x="405" y="399"/>
                    <a:pt x="405" y="399"/>
                  </a:cubicBezTo>
                  <a:cubicBezTo>
                    <a:pt x="383" y="398"/>
                    <a:pt x="360" y="396"/>
                    <a:pt x="339" y="392"/>
                  </a:cubicBezTo>
                  <a:cubicBezTo>
                    <a:pt x="338" y="391"/>
                    <a:pt x="336" y="390"/>
                    <a:pt x="335" y="390"/>
                  </a:cubicBezTo>
                  <a:cubicBezTo>
                    <a:pt x="330" y="389"/>
                    <a:pt x="325" y="391"/>
                    <a:pt x="321" y="389"/>
                  </a:cubicBezTo>
                  <a:cubicBezTo>
                    <a:pt x="319" y="388"/>
                    <a:pt x="320" y="385"/>
                    <a:pt x="318" y="384"/>
                  </a:cubicBezTo>
                  <a:cubicBezTo>
                    <a:pt x="315" y="382"/>
                    <a:pt x="310" y="382"/>
                    <a:pt x="306" y="381"/>
                  </a:cubicBezTo>
                  <a:cubicBezTo>
                    <a:pt x="301" y="377"/>
                    <a:pt x="297" y="377"/>
                    <a:pt x="291" y="375"/>
                  </a:cubicBezTo>
                  <a:cubicBezTo>
                    <a:pt x="281" y="368"/>
                    <a:pt x="269" y="369"/>
                    <a:pt x="257" y="368"/>
                  </a:cubicBezTo>
                  <a:cubicBezTo>
                    <a:pt x="251" y="366"/>
                    <a:pt x="246" y="365"/>
                    <a:pt x="240" y="362"/>
                  </a:cubicBezTo>
                  <a:cubicBezTo>
                    <a:pt x="235" y="354"/>
                    <a:pt x="224" y="354"/>
                    <a:pt x="215" y="353"/>
                  </a:cubicBezTo>
                  <a:cubicBezTo>
                    <a:pt x="209" y="351"/>
                    <a:pt x="212" y="352"/>
                    <a:pt x="207" y="350"/>
                  </a:cubicBezTo>
                  <a:lnTo>
                    <a:pt x="74" y="306"/>
                  </a:lnTo>
                  <a:lnTo>
                    <a:pt x="0" y="281"/>
                  </a:lnTo>
                  <a:lnTo>
                    <a:pt x="47" y="338"/>
                  </a:lnTo>
                  <a:lnTo>
                    <a:pt x="80" y="381"/>
                  </a:lnTo>
                  <a:lnTo>
                    <a:pt x="113" y="423"/>
                  </a:lnTo>
                  <a:lnTo>
                    <a:pt x="140" y="492"/>
                  </a:lnTo>
                  <a:lnTo>
                    <a:pt x="155" y="548"/>
                  </a:lnTo>
                  <a:lnTo>
                    <a:pt x="159" y="570"/>
                  </a:lnTo>
                  <a:lnTo>
                    <a:pt x="308" y="554"/>
                  </a:lnTo>
                  <a:lnTo>
                    <a:pt x="377" y="570"/>
                  </a:lnTo>
                  <a:lnTo>
                    <a:pt x="494" y="555"/>
                  </a:lnTo>
                  <a:lnTo>
                    <a:pt x="560" y="560"/>
                  </a:lnTo>
                  <a:lnTo>
                    <a:pt x="585" y="555"/>
                  </a:lnTo>
                  <a:lnTo>
                    <a:pt x="608" y="431"/>
                  </a:lnTo>
                  <a:lnTo>
                    <a:pt x="614" y="377"/>
                  </a:lnTo>
                  <a:lnTo>
                    <a:pt x="614" y="365"/>
                  </a:lnTo>
                  <a:lnTo>
                    <a:pt x="617" y="303"/>
                  </a:lnTo>
                  <a:lnTo>
                    <a:pt x="615" y="237"/>
                  </a:lnTo>
                  <a:lnTo>
                    <a:pt x="603" y="168"/>
                  </a:lnTo>
                  <a:lnTo>
                    <a:pt x="608" y="129"/>
                  </a:lnTo>
                  <a:cubicBezTo>
                    <a:pt x="609" y="125"/>
                    <a:pt x="609" y="120"/>
                    <a:pt x="611" y="117"/>
                  </a:cubicBezTo>
                  <a:cubicBezTo>
                    <a:pt x="613" y="114"/>
                    <a:pt x="618" y="116"/>
                    <a:pt x="621" y="113"/>
                  </a:cubicBezTo>
                  <a:cubicBezTo>
                    <a:pt x="624" y="110"/>
                    <a:pt x="625" y="103"/>
                    <a:pt x="629" y="102"/>
                  </a:cubicBezTo>
                  <a:cubicBezTo>
                    <a:pt x="634" y="100"/>
                    <a:pt x="640" y="101"/>
                    <a:pt x="645" y="101"/>
                  </a:cubicBezTo>
                  <a:cubicBezTo>
                    <a:pt x="647" y="95"/>
                    <a:pt x="649" y="93"/>
                    <a:pt x="654" y="89"/>
                  </a:cubicBezTo>
                  <a:cubicBezTo>
                    <a:pt x="668" y="91"/>
                    <a:pt x="677" y="93"/>
                    <a:pt x="683" y="78"/>
                  </a:cubicBezTo>
                  <a:cubicBezTo>
                    <a:pt x="685" y="68"/>
                    <a:pt x="689" y="55"/>
                    <a:pt x="678" y="51"/>
                  </a:cubicBezTo>
                  <a:cubicBezTo>
                    <a:pt x="677" y="43"/>
                    <a:pt x="679" y="45"/>
                    <a:pt x="674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22" name="Oval 91"/>
            <p:cNvSpPr>
              <a:spLocks noChangeArrowheads="1"/>
            </p:cNvSpPr>
            <p:nvPr/>
          </p:nvSpPr>
          <p:spPr bwMode="auto">
            <a:xfrm>
              <a:off x="2887" y="1268"/>
              <a:ext cx="27" cy="27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223" name="Freeform 92"/>
            <p:cNvSpPr>
              <a:spLocks/>
            </p:cNvSpPr>
            <p:nvPr/>
          </p:nvSpPr>
          <p:spPr bwMode="auto">
            <a:xfrm>
              <a:off x="2486" y="1662"/>
              <a:ext cx="296" cy="118"/>
            </a:xfrm>
            <a:custGeom>
              <a:avLst/>
              <a:gdLst>
                <a:gd name="T0" fmla="*/ 241 w 296"/>
                <a:gd name="T1" fmla="*/ 0 h 118"/>
                <a:gd name="T2" fmla="*/ 264 w 296"/>
                <a:gd name="T3" fmla="*/ 15 h 118"/>
                <a:gd name="T4" fmla="*/ 280 w 296"/>
                <a:gd name="T5" fmla="*/ 29 h 118"/>
                <a:gd name="T6" fmla="*/ 294 w 296"/>
                <a:gd name="T7" fmla="*/ 62 h 118"/>
                <a:gd name="T8" fmla="*/ 291 w 296"/>
                <a:gd name="T9" fmla="*/ 75 h 118"/>
                <a:gd name="T10" fmla="*/ 280 w 296"/>
                <a:gd name="T11" fmla="*/ 101 h 118"/>
                <a:gd name="T12" fmla="*/ 246 w 296"/>
                <a:gd name="T13" fmla="*/ 111 h 118"/>
                <a:gd name="T14" fmla="*/ 175 w 296"/>
                <a:gd name="T15" fmla="*/ 107 h 118"/>
                <a:gd name="T16" fmla="*/ 0 w 296"/>
                <a:gd name="T17" fmla="*/ 44 h 1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96" h="118">
                  <a:moveTo>
                    <a:pt x="241" y="0"/>
                  </a:moveTo>
                  <a:cubicBezTo>
                    <a:pt x="249" y="5"/>
                    <a:pt x="258" y="10"/>
                    <a:pt x="264" y="15"/>
                  </a:cubicBezTo>
                  <a:cubicBezTo>
                    <a:pt x="270" y="20"/>
                    <a:pt x="275" y="21"/>
                    <a:pt x="280" y="29"/>
                  </a:cubicBezTo>
                  <a:cubicBezTo>
                    <a:pt x="285" y="37"/>
                    <a:pt x="292" y="54"/>
                    <a:pt x="294" y="62"/>
                  </a:cubicBezTo>
                  <a:cubicBezTo>
                    <a:pt x="296" y="70"/>
                    <a:pt x="293" y="69"/>
                    <a:pt x="291" y="75"/>
                  </a:cubicBezTo>
                  <a:cubicBezTo>
                    <a:pt x="289" y="81"/>
                    <a:pt x="287" y="95"/>
                    <a:pt x="280" y="101"/>
                  </a:cubicBezTo>
                  <a:cubicBezTo>
                    <a:pt x="273" y="107"/>
                    <a:pt x="263" y="110"/>
                    <a:pt x="246" y="111"/>
                  </a:cubicBezTo>
                  <a:cubicBezTo>
                    <a:pt x="229" y="112"/>
                    <a:pt x="216" y="118"/>
                    <a:pt x="175" y="107"/>
                  </a:cubicBezTo>
                  <a:cubicBezTo>
                    <a:pt x="134" y="96"/>
                    <a:pt x="67" y="70"/>
                    <a:pt x="0" y="44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2" name="Picture 1" descr="\documentclass{article}&#10;\usepackage{amsmath}&#10;\pagestyle{empty}&#10;\begin{document}&#10;\noindent&#10;The emitting duck is moving to the right.&#10;Each successive wave is emitted from a point closer to the receiver since the emitter is moving.&#10;In the time $t_1$ that the first wave reached the receiver, $n$ waves have been emitted..\\&#10;$ct_1 = n \lambda_0$ \\&#10;Since the source moved at velocity $v$:&#10;$ut_1 = n \lambda_d$.\\&#10;$\lambda_d = \frac{u}{c}\lambda_0 = \frac{c - v}{c} \lambda_0 = (1 - \frac{v}{c})\lambda_0$ \\&#10;$\nu_d = (1 + \frac{v}{c}) \nu_0$&#10;The wavelength is $\lambda_0$, the frequency &#10;$\nu_0 = c/\lambda_0.$\\&#10;The rings are equally spaced.&#10;&#10;&#10;&#10;\end{document}" title="IguanaTex Bitmap Display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589088" y="98425"/>
            <a:ext cx="8716962" cy="235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53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-2.59259E-6 L 0.30061 -2.59259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2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26 3.7037E-6 L 0.00966 3.7037E-6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9 -2.59259E-6 L 0.23391 -2.59259E-6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9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74 -0.00047 L 0.01749 -0.00047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23 -0.00093 L 0.02741 -0.0009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9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61 -2.59259E-6 L 0.16538 -2.59259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635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8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75 -0.00162 L 0.03511 -0.0016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8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3084E-6 2.96296E-6 L 0.10038 -0.000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635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2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433 -0.00209 L 0.04216 -0.00209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Oval 4"/>
          <p:cNvSpPr>
            <a:spLocks noChangeArrowheads="1"/>
          </p:cNvSpPr>
          <p:nvPr/>
        </p:nvSpPr>
        <p:spPr bwMode="auto">
          <a:xfrm>
            <a:off x="4282774" y="1416281"/>
            <a:ext cx="4532185" cy="4530601"/>
          </a:xfrm>
          <a:prstGeom prst="ellips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596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7" name="Oval 5"/>
          <p:cNvSpPr>
            <a:spLocks noChangeArrowheads="1"/>
          </p:cNvSpPr>
          <p:nvPr/>
        </p:nvSpPr>
        <p:spPr bwMode="auto">
          <a:xfrm>
            <a:off x="4813270" y="1780502"/>
            <a:ext cx="3810076" cy="3800574"/>
          </a:xfrm>
          <a:prstGeom prst="ellips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596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8" name="Oval 6"/>
          <p:cNvSpPr>
            <a:spLocks noChangeArrowheads="1"/>
          </p:cNvSpPr>
          <p:nvPr/>
        </p:nvSpPr>
        <p:spPr bwMode="auto">
          <a:xfrm>
            <a:off x="5342184" y="2122553"/>
            <a:ext cx="3081632" cy="3070547"/>
          </a:xfrm>
          <a:prstGeom prst="ellips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596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9" name="Oval 7"/>
          <p:cNvSpPr>
            <a:spLocks noChangeArrowheads="1"/>
          </p:cNvSpPr>
          <p:nvPr/>
        </p:nvSpPr>
        <p:spPr bwMode="auto">
          <a:xfrm>
            <a:off x="5858428" y="2502612"/>
            <a:ext cx="2361107" cy="2357939"/>
          </a:xfrm>
          <a:prstGeom prst="ellips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596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70" name="Oval 8"/>
          <p:cNvSpPr>
            <a:spLocks noChangeArrowheads="1"/>
          </p:cNvSpPr>
          <p:nvPr/>
        </p:nvSpPr>
        <p:spPr bwMode="auto">
          <a:xfrm>
            <a:off x="6384173" y="2847831"/>
            <a:ext cx="1621578" cy="1631080"/>
          </a:xfrm>
          <a:prstGeom prst="ellips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596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71" name="Oval 9"/>
          <p:cNvSpPr>
            <a:spLocks noChangeArrowheads="1"/>
          </p:cNvSpPr>
          <p:nvPr/>
        </p:nvSpPr>
        <p:spPr bwMode="auto">
          <a:xfrm>
            <a:off x="6906752" y="3226304"/>
            <a:ext cx="894719" cy="908971"/>
          </a:xfrm>
          <a:prstGeom prst="ellips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596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7354" name="Group 10"/>
          <p:cNvGrpSpPr>
            <a:grpSpLocks/>
          </p:cNvGrpSpPr>
          <p:nvPr/>
        </p:nvGrpSpPr>
        <p:grpSpPr bwMode="auto">
          <a:xfrm>
            <a:off x="6246403" y="3373576"/>
            <a:ext cx="524162" cy="574836"/>
            <a:chOff x="2250" y="1232"/>
            <a:chExt cx="825" cy="904"/>
          </a:xfrm>
        </p:grpSpPr>
        <p:sp>
          <p:nvSpPr>
            <p:cNvPr id="36926" name="Freeform 11"/>
            <p:cNvSpPr>
              <a:spLocks/>
            </p:cNvSpPr>
            <p:nvPr/>
          </p:nvSpPr>
          <p:spPr bwMode="auto">
            <a:xfrm>
              <a:off x="2864" y="1324"/>
              <a:ext cx="98" cy="488"/>
            </a:xfrm>
            <a:custGeom>
              <a:avLst/>
              <a:gdLst>
                <a:gd name="T0" fmla="*/ 98 w 98"/>
                <a:gd name="T1" fmla="*/ 0 h 488"/>
                <a:gd name="T2" fmla="*/ 76 w 98"/>
                <a:gd name="T3" fmla="*/ 18 h 488"/>
                <a:gd name="T4" fmla="*/ 50 w 98"/>
                <a:gd name="T5" fmla="*/ 22 h 488"/>
                <a:gd name="T6" fmla="*/ 26 w 98"/>
                <a:gd name="T7" fmla="*/ 46 h 488"/>
                <a:gd name="T8" fmla="*/ 20 w 98"/>
                <a:gd name="T9" fmla="*/ 66 h 488"/>
                <a:gd name="T10" fmla="*/ 26 w 98"/>
                <a:gd name="T11" fmla="*/ 124 h 488"/>
                <a:gd name="T12" fmla="*/ 34 w 98"/>
                <a:gd name="T13" fmla="*/ 206 h 488"/>
                <a:gd name="T14" fmla="*/ 26 w 98"/>
                <a:gd name="T15" fmla="*/ 316 h 488"/>
                <a:gd name="T16" fmla="*/ 0 w 98"/>
                <a:gd name="T17" fmla="*/ 488 h 4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8" h="488">
                  <a:moveTo>
                    <a:pt x="98" y="0"/>
                  </a:moveTo>
                  <a:cubicBezTo>
                    <a:pt x="91" y="7"/>
                    <a:pt x="84" y="14"/>
                    <a:pt x="76" y="18"/>
                  </a:cubicBezTo>
                  <a:cubicBezTo>
                    <a:pt x="68" y="22"/>
                    <a:pt x="58" y="17"/>
                    <a:pt x="50" y="22"/>
                  </a:cubicBezTo>
                  <a:cubicBezTo>
                    <a:pt x="42" y="27"/>
                    <a:pt x="31" y="39"/>
                    <a:pt x="26" y="46"/>
                  </a:cubicBezTo>
                  <a:cubicBezTo>
                    <a:pt x="21" y="53"/>
                    <a:pt x="20" y="53"/>
                    <a:pt x="20" y="66"/>
                  </a:cubicBezTo>
                  <a:cubicBezTo>
                    <a:pt x="20" y="79"/>
                    <a:pt x="24" y="101"/>
                    <a:pt x="26" y="124"/>
                  </a:cubicBezTo>
                  <a:cubicBezTo>
                    <a:pt x="28" y="147"/>
                    <a:pt x="34" y="174"/>
                    <a:pt x="34" y="206"/>
                  </a:cubicBezTo>
                  <a:cubicBezTo>
                    <a:pt x="34" y="238"/>
                    <a:pt x="32" y="269"/>
                    <a:pt x="26" y="316"/>
                  </a:cubicBezTo>
                  <a:cubicBezTo>
                    <a:pt x="20" y="363"/>
                    <a:pt x="5" y="459"/>
                    <a:pt x="0" y="488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27" name="Freeform 12"/>
            <p:cNvSpPr>
              <a:spLocks/>
            </p:cNvSpPr>
            <p:nvPr/>
          </p:nvSpPr>
          <p:spPr bwMode="auto">
            <a:xfrm>
              <a:off x="2961" y="1286"/>
              <a:ext cx="114" cy="37"/>
            </a:xfrm>
            <a:custGeom>
              <a:avLst/>
              <a:gdLst>
                <a:gd name="T0" fmla="*/ 6 w 114"/>
                <a:gd name="T1" fmla="*/ 0 h 37"/>
                <a:gd name="T2" fmla="*/ 29 w 114"/>
                <a:gd name="T3" fmla="*/ 9 h 37"/>
                <a:gd name="T4" fmla="*/ 86 w 114"/>
                <a:gd name="T5" fmla="*/ 12 h 37"/>
                <a:gd name="T6" fmla="*/ 111 w 114"/>
                <a:gd name="T7" fmla="*/ 18 h 37"/>
                <a:gd name="T8" fmla="*/ 105 w 114"/>
                <a:gd name="T9" fmla="*/ 28 h 37"/>
                <a:gd name="T10" fmla="*/ 96 w 114"/>
                <a:gd name="T11" fmla="*/ 34 h 37"/>
                <a:gd name="T12" fmla="*/ 71 w 114"/>
                <a:gd name="T13" fmla="*/ 37 h 37"/>
                <a:gd name="T14" fmla="*/ 32 w 114"/>
                <a:gd name="T15" fmla="*/ 36 h 37"/>
                <a:gd name="T16" fmla="*/ 0 w 114"/>
                <a:gd name="T17" fmla="*/ 37 h 3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14" h="37">
                  <a:moveTo>
                    <a:pt x="6" y="0"/>
                  </a:moveTo>
                  <a:cubicBezTo>
                    <a:pt x="11" y="3"/>
                    <a:pt x="16" y="7"/>
                    <a:pt x="29" y="9"/>
                  </a:cubicBezTo>
                  <a:cubicBezTo>
                    <a:pt x="42" y="11"/>
                    <a:pt x="72" y="10"/>
                    <a:pt x="86" y="12"/>
                  </a:cubicBezTo>
                  <a:cubicBezTo>
                    <a:pt x="100" y="14"/>
                    <a:pt x="108" y="15"/>
                    <a:pt x="111" y="18"/>
                  </a:cubicBezTo>
                  <a:cubicBezTo>
                    <a:pt x="114" y="21"/>
                    <a:pt x="107" y="25"/>
                    <a:pt x="105" y="28"/>
                  </a:cubicBezTo>
                  <a:cubicBezTo>
                    <a:pt x="103" y="31"/>
                    <a:pt x="102" y="33"/>
                    <a:pt x="96" y="34"/>
                  </a:cubicBezTo>
                  <a:cubicBezTo>
                    <a:pt x="90" y="35"/>
                    <a:pt x="82" y="37"/>
                    <a:pt x="71" y="37"/>
                  </a:cubicBezTo>
                  <a:cubicBezTo>
                    <a:pt x="60" y="37"/>
                    <a:pt x="44" y="36"/>
                    <a:pt x="32" y="36"/>
                  </a:cubicBezTo>
                  <a:cubicBezTo>
                    <a:pt x="20" y="36"/>
                    <a:pt x="10" y="36"/>
                    <a:pt x="0" y="37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28" name="Freeform 13"/>
            <p:cNvSpPr>
              <a:spLocks/>
            </p:cNvSpPr>
            <p:nvPr/>
          </p:nvSpPr>
          <p:spPr bwMode="auto">
            <a:xfrm>
              <a:off x="2328" y="1808"/>
              <a:ext cx="567" cy="28"/>
            </a:xfrm>
            <a:custGeom>
              <a:avLst/>
              <a:gdLst>
                <a:gd name="T0" fmla="*/ 0 w 567"/>
                <a:gd name="T1" fmla="*/ 28 h 28"/>
                <a:gd name="T2" fmla="*/ 132 w 567"/>
                <a:gd name="T3" fmla="*/ 13 h 28"/>
                <a:gd name="T4" fmla="*/ 210 w 567"/>
                <a:gd name="T5" fmla="*/ 1 h 28"/>
                <a:gd name="T6" fmla="*/ 324 w 567"/>
                <a:gd name="T7" fmla="*/ 10 h 28"/>
                <a:gd name="T8" fmla="*/ 405 w 567"/>
                <a:gd name="T9" fmla="*/ 1 h 28"/>
                <a:gd name="T10" fmla="*/ 567 w 567"/>
                <a:gd name="T11" fmla="*/ 1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67" h="28">
                  <a:moveTo>
                    <a:pt x="0" y="28"/>
                  </a:moveTo>
                  <a:cubicBezTo>
                    <a:pt x="48" y="22"/>
                    <a:pt x="97" y="17"/>
                    <a:pt x="132" y="13"/>
                  </a:cubicBezTo>
                  <a:cubicBezTo>
                    <a:pt x="167" y="9"/>
                    <a:pt x="178" y="1"/>
                    <a:pt x="210" y="1"/>
                  </a:cubicBezTo>
                  <a:cubicBezTo>
                    <a:pt x="242" y="1"/>
                    <a:pt x="292" y="10"/>
                    <a:pt x="324" y="10"/>
                  </a:cubicBezTo>
                  <a:cubicBezTo>
                    <a:pt x="356" y="10"/>
                    <a:pt x="365" y="2"/>
                    <a:pt x="405" y="1"/>
                  </a:cubicBezTo>
                  <a:cubicBezTo>
                    <a:pt x="445" y="0"/>
                    <a:pt x="506" y="0"/>
                    <a:pt x="567" y="1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29" name="Freeform 14"/>
            <p:cNvSpPr>
              <a:spLocks/>
            </p:cNvSpPr>
            <p:nvPr/>
          </p:nvSpPr>
          <p:spPr bwMode="auto">
            <a:xfrm>
              <a:off x="2252" y="1232"/>
              <a:ext cx="704" cy="392"/>
            </a:xfrm>
            <a:custGeom>
              <a:avLst/>
              <a:gdLst>
                <a:gd name="T0" fmla="*/ 704 w 704"/>
                <a:gd name="T1" fmla="*/ 52 h 392"/>
                <a:gd name="T2" fmla="*/ 692 w 704"/>
                <a:gd name="T3" fmla="*/ 24 h 392"/>
                <a:gd name="T4" fmla="*/ 672 w 704"/>
                <a:gd name="T5" fmla="*/ 4 h 392"/>
                <a:gd name="T6" fmla="*/ 620 w 704"/>
                <a:gd name="T7" fmla="*/ 0 h 392"/>
                <a:gd name="T8" fmla="*/ 600 w 704"/>
                <a:gd name="T9" fmla="*/ 2 h 392"/>
                <a:gd name="T10" fmla="*/ 546 w 704"/>
                <a:gd name="T11" fmla="*/ 26 h 392"/>
                <a:gd name="T12" fmla="*/ 522 w 704"/>
                <a:gd name="T13" fmla="*/ 60 h 392"/>
                <a:gd name="T14" fmla="*/ 506 w 704"/>
                <a:gd name="T15" fmla="*/ 104 h 392"/>
                <a:gd name="T16" fmla="*/ 506 w 704"/>
                <a:gd name="T17" fmla="*/ 136 h 392"/>
                <a:gd name="T18" fmla="*/ 506 w 704"/>
                <a:gd name="T19" fmla="*/ 204 h 392"/>
                <a:gd name="T20" fmla="*/ 522 w 704"/>
                <a:gd name="T21" fmla="*/ 240 h 392"/>
                <a:gd name="T22" fmla="*/ 516 w 704"/>
                <a:gd name="T23" fmla="*/ 278 h 392"/>
                <a:gd name="T24" fmla="*/ 516 w 704"/>
                <a:gd name="T25" fmla="*/ 332 h 392"/>
                <a:gd name="T26" fmla="*/ 484 w 704"/>
                <a:gd name="T27" fmla="*/ 372 h 392"/>
                <a:gd name="T28" fmla="*/ 426 w 704"/>
                <a:gd name="T29" fmla="*/ 392 h 392"/>
                <a:gd name="T30" fmla="*/ 362 w 704"/>
                <a:gd name="T31" fmla="*/ 392 h 392"/>
                <a:gd name="T32" fmla="*/ 258 w 704"/>
                <a:gd name="T33" fmla="*/ 362 h 392"/>
                <a:gd name="T34" fmla="*/ 168 w 704"/>
                <a:gd name="T35" fmla="*/ 330 h 392"/>
                <a:gd name="T36" fmla="*/ 0 w 704"/>
                <a:gd name="T37" fmla="*/ 278 h 39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04" h="392">
                  <a:moveTo>
                    <a:pt x="704" y="52"/>
                  </a:moveTo>
                  <a:cubicBezTo>
                    <a:pt x="702" y="44"/>
                    <a:pt x="692" y="26"/>
                    <a:pt x="692" y="24"/>
                  </a:cubicBezTo>
                  <a:lnTo>
                    <a:pt x="672" y="4"/>
                  </a:lnTo>
                  <a:lnTo>
                    <a:pt x="620" y="0"/>
                  </a:lnTo>
                  <a:lnTo>
                    <a:pt x="600" y="2"/>
                  </a:lnTo>
                  <a:lnTo>
                    <a:pt x="546" y="26"/>
                  </a:lnTo>
                  <a:lnTo>
                    <a:pt x="522" y="60"/>
                  </a:lnTo>
                  <a:lnTo>
                    <a:pt x="506" y="104"/>
                  </a:lnTo>
                  <a:lnTo>
                    <a:pt x="506" y="136"/>
                  </a:lnTo>
                  <a:lnTo>
                    <a:pt x="506" y="204"/>
                  </a:lnTo>
                  <a:lnTo>
                    <a:pt x="522" y="240"/>
                  </a:lnTo>
                  <a:lnTo>
                    <a:pt x="516" y="278"/>
                  </a:lnTo>
                  <a:lnTo>
                    <a:pt x="516" y="332"/>
                  </a:lnTo>
                  <a:lnTo>
                    <a:pt x="484" y="372"/>
                  </a:lnTo>
                  <a:lnTo>
                    <a:pt x="426" y="392"/>
                  </a:lnTo>
                  <a:lnTo>
                    <a:pt x="362" y="392"/>
                  </a:lnTo>
                  <a:lnTo>
                    <a:pt x="258" y="362"/>
                  </a:lnTo>
                  <a:lnTo>
                    <a:pt x="168" y="330"/>
                  </a:lnTo>
                  <a:lnTo>
                    <a:pt x="0" y="278"/>
                  </a:ln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30" name="Freeform 15"/>
            <p:cNvSpPr>
              <a:spLocks/>
            </p:cNvSpPr>
            <p:nvPr/>
          </p:nvSpPr>
          <p:spPr bwMode="auto">
            <a:xfrm>
              <a:off x="2250" y="1512"/>
              <a:ext cx="170" cy="310"/>
            </a:xfrm>
            <a:custGeom>
              <a:avLst/>
              <a:gdLst>
                <a:gd name="T0" fmla="*/ 0 w 170"/>
                <a:gd name="T1" fmla="*/ 0 h 310"/>
                <a:gd name="T2" fmla="*/ 96 w 170"/>
                <a:gd name="T3" fmla="*/ 122 h 310"/>
                <a:gd name="T4" fmla="*/ 148 w 170"/>
                <a:gd name="T5" fmla="*/ 212 h 310"/>
                <a:gd name="T6" fmla="*/ 170 w 170"/>
                <a:gd name="T7" fmla="*/ 310 h 3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0" h="310">
                  <a:moveTo>
                    <a:pt x="0" y="0"/>
                  </a:moveTo>
                  <a:cubicBezTo>
                    <a:pt x="35" y="43"/>
                    <a:pt x="71" y="87"/>
                    <a:pt x="96" y="122"/>
                  </a:cubicBezTo>
                  <a:cubicBezTo>
                    <a:pt x="121" y="157"/>
                    <a:pt x="136" y="181"/>
                    <a:pt x="148" y="212"/>
                  </a:cubicBezTo>
                  <a:cubicBezTo>
                    <a:pt x="160" y="243"/>
                    <a:pt x="165" y="276"/>
                    <a:pt x="170" y="31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31" name="Freeform 16" descr="Horizontal gestrichelt"/>
            <p:cNvSpPr>
              <a:spLocks/>
            </p:cNvSpPr>
            <p:nvPr/>
          </p:nvSpPr>
          <p:spPr bwMode="auto">
            <a:xfrm>
              <a:off x="2499" y="1809"/>
              <a:ext cx="303" cy="224"/>
            </a:xfrm>
            <a:custGeom>
              <a:avLst/>
              <a:gdLst>
                <a:gd name="T0" fmla="*/ 91 w 303"/>
                <a:gd name="T1" fmla="*/ 6 h 224"/>
                <a:gd name="T2" fmla="*/ 91 w 303"/>
                <a:gd name="T3" fmla="*/ 46 h 224"/>
                <a:gd name="T4" fmla="*/ 83 w 303"/>
                <a:gd name="T5" fmla="*/ 90 h 224"/>
                <a:gd name="T6" fmla="*/ 77 w 303"/>
                <a:gd name="T7" fmla="*/ 126 h 224"/>
                <a:gd name="T8" fmla="*/ 31 w 303"/>
                <a:gd name="T9" fmla="*/ 120 h 224"/>
                <a:gd name="T10" fmla="*/ 13 w 303"/>
                <a:gd name="T11" fmla="*/ 117 h 224"/>
                <a:gd name="T12" fmla="*/ 2 w 303"/>
                <a:gd name="T13" fmla="*/ 120 h 224"/>
                <a:gd name="T14" fmla="*/ 2 w 303"/>
                <a:gd name="T15" fmla="*/ 130 h 224"/>
                <a:gd name="T16" fmla="*/ 11 w 303"/>
                <a:gd name="T17" fmla="*/ 135 h 224"/>
                <a:gd name="T18" fmla="*/ 28 w 303"/>
                <a:gd name="T19" fmla="*/ 139 h 224"/>
                <a:gd name="T20" fmla="*/ 79 w 303"/>
                <a:gd name="T21" fmla="*/ 141 h 224"/>
                <a:gd name="T22" fmla="*/ 140 w 303"/>
                <a:gd name="T23" fmla="*/ 157 h 224"/>
                <a:gd name="T24" fmla="*/ 215 w 303"/>
                <a:gd name="T25" fmla="*/ 216 h 224"/>
                <a:gd name="T26" fmla="*/ 223 w 303"/>
                <a:gd name="T27" fmla="*/ 205 h 224"/>
                <a:gd name="T28" fmla="*/ 208 w 303"/>
                <a:gd name="T29" fmla="*/ 190 h 224"/>
                <a:gd name="T30" fmla="*/ 215 w 303"/>
                <a:gd name="T31" fmla="*/ 178 h 224"/>
                <a:gd name="T32" fmla="*/ 266 w 303"/>
                <a:gd name="T33" fmla="*/ 205 h 224"/>
                <a:gd name="T34" fmla="*/ 269 w 303"/>
                <a:gd name="T35" fmla="*/ 190 h 224"/>
                <a:gd name="T36" fmla="*/ 247 w 303"/>
                <a:gd name="T37" fmla="*/ 172 h 224"/>
                <a:gd name="T38" fmla="*/ 296 w 303"/>
                <a:gd name="T39" fmla="*/ 187 h 224"/>
                <a:gd name="T40" fmla="*/ 287 w 303"/>
                <a:gd name="T41" fmla="*/ 169 h 224"/>
                <a:gd name="T42" fmla="*/ 200 w 303"/>
                <a:gd name="T43" fmla="*/ 136 h 224"/>
                <a:gd name="T44" fmla="*/ 109 w 303"/>
                <a:gd name="T45" fmla="*/ 123 h 224"/>
                <a:gd name="T46" fmla="*/ 107 w 303"/>
                <a:gd name="T47" fmla="*/ 102 h 224"/>
                <a:gd name="T48" fmla="*/ 113 w 303"/>
                <a:gd name="T49" fmla="*/ 36 h 224"/>
                <a:gd name="T50" fmla="*/ 103 w 303"/>
                <a:gd name="T51" fmla="*/ 10 h 224"/>
                <a:gd name="T52" fmla="*/ 91 w 303"/>
                <a:gd name="T53" fmla="*/ 6 h 22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03" h="224">
                  <a:moveTo>
                    <a:pt x="91" y="6"/>
                  </a:moveTo>
                  <a:cubicBezTo>
                    <a:pt x="89" y="12"/>
                    <a:pt x="92" y="32"/>
                    <a:pt x="91" y="46"/>
                  </a:cubicBezTo>
                  <a:cubicBezTo>
                    <a:pt x="90" y="60"/>
                    <a:pt x="85" y="77"/>
                    <a:pt x="83" y="90"/>
                  </a:cubicBezTo>
                  <a:cubicBezTo>
                    <a:pt x="81" y="103"/>
                    <a:pt x="86" y="121"/>
                    <a:pt x="77" y="126"/>
                  </a:cubicBezTo>
                  <a:cubicBezTo>
                    <a:pt x="68" y="131"/>
                    <a:pt x="42" y="122"/>
                    <a:pt x="31" y="120"/>
                  </a:cubicBezTo>
                  <a:cubicBezTo>
                    <a:pt x="20" y="118"/>
                    <a:pt x="18" y="117"/>
                    <a:pt x="13" y="117"/>
                  </a:cubicBezTo>
                  <a:cubicBezTo>
                    <a:pt x="8" y="117"/>
                    <a:pt x="4" y="118"/>
                    <a:pt x="2" y="120"/>
                  </a:cubicBezTo>
                  <a:cubicBezTo>
                    <a:pt x="0" y="122"/>
                    <a:pt x="1" y="128"/>
                    <a:pt x="2" y="130"/>
                  </a:cubicBezTo>
                  <a:cubicBezTo>
                    <a:pt x="3" y="132"/>
                    <a:pt x="7" y="134"/>
                    <a:pt x="11" y="135"/>
                  </a:cubicBezTo>
                  <a:cubicBezTo>
                    <a:pt x="15" y="136"/>
                    <a:pt x="17" y="138"/>
                    <a:pt x="28" y="139"/>
                  </a:cubicBezTo>
                  <a:cubicBezTo>
                    <a:pt x="39" y="140"/>
                    <a:pt x="60" y="138"/>
                    <a:pt x="79" y="141"/>
                  </a:cubicBezTo>
                  <a:cubicBezTo>
                    <a:pt x="98" y="144"/>
                    <a:pt x="117" y="144"/>
                    <a:pt x="140" y="157"/>
                  </a:cubicBezTo>
                  <a:cubicBezTo>
                    <a:pt x="163" y="170"/>
                    <a:pt x="201" y="208"/>
                    <a:pt x="215" y="216"/>
                  </a:cubicBezTo>
                  <a:cubicBezTo>
                    <a:pt x="229" y="224"/>
                    <a:pt x="224" y="209"/>
                    <a:pt x="223" y="205"/>
                  </a:cubicBezTo>
                  <a:cubicBezTo>
                    <a:pt x="222" y="201"/>
                    <a:pt x="209" y="194"/>
                    <a:pt x="208" y="190"/>
                  </a:cubicBezTo>
                  <a:cubicBezTo>
                    <a:pt x="207" y="186"/>
                    <a:pt x="205" y="176"/>
                    <a:pt x="215" y="178"/>
                  </a:cubicBezTo>
                  <a:cubicBezTo>
                    <a:pt x="225" y="180"/>
                    <a:pt x="257" y="203"/>
                    <a:pt x="266" y="205"/>
                  </a:cubicBezTo>
                  <a:cubicBezTo>
                    <a:pt x="275" y="207"/>
                    <a:pt x="272" y="195"/>
                    <a:pt x="269" y="190"/>
                  </a:cubicBezTo>
                  <a:cubicBezTo>
                    <a:pt x="266" y="185"/>
                    <a:pt x="243" y="172"/>
                    <a:pt x="247" y="172"/>
                  </a:cubicBezTo>
                  <a:cubicBezTo>
                    <a:pt x="251" y="172"/>
                    <a:pt x="289" y="188"/>
                    <a:pt x="296" y="187"/>
                  </a:cubicBezTo>
                  <a:cubicBezTo>
                    <a:pt x="303" y="186"/>
                    <a:pt x="303" y="177"/>
                    <a:pt x="287" y="169"/>
                  </a:cubicBezTo>
                  <a:cubicBezTo>
                    <a:pt x="271" y="161"/>
                    <a:pt x="230" y="144"/>
                    <a:pt x="200" y="136"/>
                  </a:cubicBezTo>
                  <a:cubicBezTo>
                    <a:pt x="170" y="128"/>
                    <a:pt x="124" y="129"/>
                    <a:pt x="109" y="123"/>
                  </a:cubicBezTo>
                  <a:cubicBezTo>
                    <a:pt x="94" y="117"/>
                    <a:pt x="106" y="116"/>
                    <a:pt x="107" y="102"/>
                  </a:cubicBezTo>
                  <a:cubicBezTo>
                    <a:pt x="108" y="88"/>
                    <a:pt x="114" y="51"/>
                    <a:pt x="113" y="36"/>
                  </a:cubicBezTo>
                  <a:cubicBezTo>
                    <a:pt x="112" y="21"/>
                    <a:pt x="106" y="14"/>
                    <a:pt x="103" y="10"/>
                  </a:cubicBezTo>
                  <a:cubicBezTo>
                    <a:pt x="100" y="6"/>
                    <a:pt x="93" y="0"/>
                    <a:pt x="91" y="6"/>
                  </a:cubicBezTo>
                  <a:close/>
                </a:path>
              </a:pathLst>
            </a:custGeom>
            <a:blipFill dpi="0" rotWithShape="0">
              <a:blip r:embed="rId15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32" name="Freeform 17" descr="Horizontal gestrichelt"/>
            <p:cNvSpPr>
              <a:spLocks/>
            </p:cNvSpPr>
            <p:nvPr/>
          </p:nvSpPr>
          <p:spPr bwMode="auto">
            <a:xfrm>
              <a:off x="2516" y="1806"/>
              <a:ext cx="300" cy="172"/>
            </a:xfrm>
            <a:custGeom>
              <a:avLst/>
              <a:gdLst>
                <a:gd name="T0" fmla="*/ 23 w 300"/>
                <a:gd name="T1" fmla="*/ 4 h 172"/>
                <a:gd name="T2" fmla="*/ 38 w 300"/>
                <a:gd name="T3" fmla="*/ 39 h 172"/>
                <a:gd name="T4" fmla="*/ 54 w 300"/>
                <a:gd name="T5" fmla="*/ 88 h 172"/>
                <a:gd name="T6" fmla="*/ 57 w 300"/>
                <a:gd name="T7" fmla="*/ 115 h 172"/>
                <a:gd name="T8" fmla="*/ 48 w 300"/>
                <a:gd name="T9" fmla="*/ 123 h 172"/>
                <a:gd name="T10" fmla="*/ 5 w 300"/>
                <a:gd name="T11" fmla="*/ 153 h 172"/>
                <a:gd name="T12" fmla="*/ 17 w 300"/>
                <a:gd name="T13" fmla="*/ 171 h 172"/>
                <a:gd name="T14" fmla="*/ 47 w 300"/>
                <a:gd name="T15" fmla="*/ 150 h 172"/>
                <a:gd name="T16" fmla="*/ 102 w 300"/>
                <a:gd name="T17" fmla="*/ 114 h 172"/>
                <a:gd name="T18" fmla="*/ 167 w 300"/>
                <a:gd name="T19" fmla="*/ 99 h 172"/>
                <a:gd name="T20" fmla="*/ 260 w 300"/>
                <a:gd name="T21" fmla="*/ 126 h 172"/>
                <a:gd name="T22" fmla="*/ 252 w 300"/>
                <a:gd name="T23" fmla="*/ 108 h 172"/>
                <a:gd name="T24" fmla="*/ 267 w 300"/>
                <a:gd name="T25" fmla="*/ 108 h 172"/>
                <a:gd name="T26" fmla="*/ 284 w 300"/>
                <a:gd name="T27" fmla="*/ 112 h 172"/>
                <a:gd name="T28" fmla="*/ 276 w 300"/>
                <a:gd name="T29" fmla="*/ 99 h 172"/>
                <a:gd name="T30" fmla="*/ 288 w 300"/>
                <a:gd name="T31" fmla="*/ 87 h 172"/>
                <a:gd name="T32" fmla="*/ 299 w 300"/>
                <a:gd name="T33" fmla="*/ 94 h 172"/>
                <a:gd name="T34" fmla="*/ 281 w 300"/>
                <a:gd name="T35" fmla="*/ 81 h 172"/>
                <a:gd name="T36" fmla="*/ 266 w 300"/>
                <a:gd name="T37" fmla="*/ 78 h 172"/>
                <a:gd name="T38" fmla="*/ 227 w 300"/>
                <a:gd name="T39" fmla="*/ 69 h 172"/>
                <a:gd name="T40" fmla="*/ 180 w 300"/>
                <a:gd name="T41" fmla="*/ 66 h 172"/>
                <a:gd name="T42" fmla="*/ 144 w 300"/>
                <a:gd name="T43" fmla="*/ 76 h 172"/>
                <a:gd name="T44" fmla="*/ 129 w 300"/>
                <a:gd name="T45" fmla="*/ 78 h 172"/>
                <a:gd name="T46" fmla="*/ 86 w 300"/>
                <a:gd name="T47" fmla="*/ 93 h 172"/>
                <a:gd name="T48" fmla="*/ 71 w 300"/>
                <a:gd name="T49" fmla="*/ 43 h 172"/>
                <a:gd name="T50" fmla="*/ 53 w 300"/>
                <a:gd name="T51" fmla="*/ 12 h 172"/>
                <a:gd name="T52" fmla="*/ 23 w 300"/>
                <a:gd name="T53" fmla="*/ 4 h 17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00" h="172">
                  <a:moveTo>
                    <a:pt x="23" y="4"/>
                  </a:moveTo>
                  <a:cubicBezTo>
                    <a:pt x="21" y="8"/>
                    <a:pt x="33" y="25"/>
                    <a:pt x="38" y="39"/>
                  </a:cubicBezTo>
                  <a:cubicBezTo>
                    <a:pt x="43" y="53"/>
                    <a:pt x="51" y="75"/>
                    <a:pt x="54" y="88"/>
                  </a:cubicBezTo>
                  <a:cubicBezTo>
                    <a:pt x="57" y="101"/>
                    <a:pt x="58" y="109"/>
                    <a:pt x="57" y="115"/>
                  </a:cubicBezTo>
                  <a:cubicBezTo>
                    <a:pt x="56" y="121"/>
                    <a:pt x="57" y="117"/>
                    <a:pt x="48" y="123"/>
                  </a:cubicBezTo>
                  <a:cubicBezTo>
                    <a:pt x="39" y="129"/>
                    <a:pt x="10" y="145"/>
                    <a:pt x="5" y="153"/>
                  </a:cubicBezTo>
                  <a:cubicBezTo>
                    <a:pt x="0" y="161"/>
                    <a:pt x="10" y="172"/>
                    <a:pt x="17" y="171"/>
                  </a:cubicBezTo>
                  <a:cubicBezTo>
                    <a:pt x="24" y="170"/>
                    <a:pt x="33" y="160"/>
                    <a:pt x="47" y="150"/>
                  </a:cubicBezTo>
                  <a:cubicBezTo>
                    <a:pt x="61" y="140"/>
                    <a:pt x="82" y="122"/>
                    <a:pt x="102" y="114"/>
                  </a:cubicBezTo>
                  <a:cubicBezTo>
                    <a:pt x="122" y="106"/>
                    <a:pt x="141" y="97"/>
                    <a:pt x="167" y="99"/>
                  </a:cubicBezTo>
                  <a:cubicBezTo>
                    <a:pt x="193" y="101"/>
                    <a:pt x="246" y="125"/>
                    <a:pt x="260" y="126"/>
                  </a:cubicBezTo>
                  <a:cubicBezTo>
                    <a:pt x="274" y="127"/>
                    <a:pt x="251" y="111"/>
                    <a:pt x="252" y="108"/>
                  </a:cubicBezTo>
                  <a:cubicBezTo>
                    <a:pt x="253" y="105"/>
                    <a:pt x="262" y="107"/>
                    <a:pt x="267" y="108"/>
                  </a:cubicBezTo>
                  <a:cubicBezTo>
                    <a:pt x="272" y="109"/>
                    <a:pt x="283" y="113"/>
                    <a:pt x="284" y="112"/>
                  </a:cubicBezTo>
                  <a:cubicBezTo>
                    <a:pt x="285" y="111"/>
                    <a:pt x="275" y="103"/>
                    <a:pt x="276" y="99"/>
                  </a:cubicBezTo>
                  <a:cubicBezTo>
                    <a:pt x="277" y="95"/>
                    <a:pt x="284" y="88"/>
                    <a:pt x="288" y="87"/>
                  </a:cubicBezTo>
                  <a:cubicBezTo>
                    <a:pt x="292" y="86"/>
                    <a:pt x="300" y="95"/>
                    <a:pt x="299" y="94"/>
                  </a:cubicBezTo>
                  <a:cubicBezTo>
                    <a:pt x="298" y="93"/>
                    <a:pt x="286" y="84"/>
                    <a:pt x="281" y="81"/>
                  </a:cubicBezTo>
                  <a:cubicBezTo>
                    <a:pt x="276" y="78"/>
                    <a:pt x="275" y="80"/>
                    <a:pt x="266" y="78"/>
                  </a:cubicBezTo>
                  <a:cubicBezTo>
                    <a:pt x="257" y="76"/>
                    <a:pt x="241" y="71"/>
                    <a:pt x="227" y="69"/>
                  </a:cubicBezTo>
                  <a:cubicBezTo>
                    <a:pt x="213" y="67"/>
                    <a:pt x="194" y="65"/>
                    <a:pt x="180" y="66"/>
                  </a:cubicBezTo>
                  <a:cubicBezTo>
                    <a:pt x="166" y="67"/>
                    <a:pt x="152" y="74"/>
                    <a:pt x="144" y="76"/>
                  </a:cubicBezTo>
                  <a:cubicBezTo>
                    <a:pt x="136" y="78"/>
                    <a:pt x="139" y="75"/>
                    <a:pt x="129" y="78"/>
                  </a:cubicBezTo>
                  <a:cubicBezTo>
                    <a:pt x="119" y="81"/>
                    <a:pt x="96" y="99"/>
                    <a:pt x="86" y="93"/>
                  </a:cubicBezTo>
                  <a:cubicBezTo>
                    <a:pt x="76" y="87"/>
                    <a:pt x="76" y="56"/>
                    <a:pt x="71" y="43"/>
                  </a:cubicBezTo>
                  <a:cubicBezTo>
                    <a:pt x="66" y="30"/>
                    <a:pt x="61" y="18"/>
                    <a:pt x="53" y="12"/>
                  </a:cubicBezTo>
                  <a:cubicBezTo>
                    <a:pt x="45" y="6"/>
                    <a:pt x="25" y="0"/>
                    <a:pt x="23" y="4"/>
                  </a:cubicBezTo>
                  <a:close/>
                </a:path>
              </a:pathLst>
            </a:custGeom>
            <a:blipFill dpi="0" rotWithShape="0">
              <a:blip r:embed="rId15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33" name="Arc 18"/>
            <p:cNvSpPr>
              <a:spLocks/>
            </p:cNvSpPr>
            <p:nvPr/>
          </p:nvSpPr>
          <p:spPr bwMode="auto">
            <a:xfrm>
              <a:off x="2692" y="1842"/>
              <a:ext cx="153" cy="44"/>
            </a:xfrm>
            <a:custGeom>
              <a:avLst/>
              <a:gdLst>
                <a:gd name="T0" fmla="*/ 0 w 33306"/>
                <a:gd name="T1" fmla="*/ 0 h 21600"/>
                <a:gd name="T2" fmla="*/ 0 w 33306"/>
                <a:gd name="T3" fmla="*/ 0 h 21600"/>
                <a:gd name="T4" fmla="*/ 0 w 33306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3306" h="21600" fill="none" extrusionOk="0">
                  <a:moveTo>
                    <a:pt x="0" y="3447"/>
                  </a:moveTo>
                  <a:cubicBezTo>
                    <a:pt x="3489" y="1196"/>
                    <a:pt x="7553" y="0"/>
                    <a:pt x="11706" y="0"/>
                  </a:cubicBezTo>
                  <a:cubicBezTo>
                    <a:pt x="23635" y="0"/>
                    <a:pt x="33306" y="9670"/>
                    <a:pt x="33306" y="21600"/>
                  </a:cubicBezTo>
                </a:path>
                <a:path w="33306" h="21600" stroke="0" extrusionOk="0">
                  <a:moveTo>
                    <a:pt x="0" y="3447"/>
                  </a:moveTo>
                  <a:cubicBezTo>
                    <a:pt x="3489" y="1196"/>
                    <a:pt x="7553" y="0"/>
                    <a:pt x="11706" y="0"/>
                  </a:cubicBezTo>
                  <a:cubicBezTo>
                    <a:pt x="23635" y="0"/>
                    <a:pt x="33306" y="9670"/>
                    <a:pt x="33306" y="21600"/>
                  </a:cubicBezTo>
                  <a:lnTo>
                    <a:pt x="11706" y="21600"/>
                  </a:lnTo>
                  <a:lnTo>
                    <a:pt x="0" y="3447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596"/>
            </a:p>
          </p:txBody>
        </p:sp>
        <p:sp>
          <p:nvSpPr>
            <p:cNvPr id="36934" name="Arc 19"/>
            <p:cNvSpPr>
              <a:spLocks/>
            </p:cNvSpPr>
            <p:nvPr/>
          </p:nvSpPr>
          <p:spPr bwMode="auto">
            <a:xfrm>
              <a:off x="2553" y="1993"/>
              <a:ext cx="142" cy="143"/>
            </a:xfrm>
            <a:custGeom>
              <a:avLst/>
              <a:gdLst>
                <a:gd name="T0" fmla="*/ 0 w 18558"/>
                <a:gd name="T1" fmla="*/ 0 h 21064"/>
                <a:gd name="T2" fmla="*/ 0 w 18558"/>
                <a:gd name="T3" fmla="*/ 0 h 21064"/>
                <a:gd name="T4" fmla="*/ 0 w 18558"/>
                <a:gd name="T5" fmla="*/ 0 h 2106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558" h="21064" fill="none" extrusionOk="0">
                  <a:moveTo>
                    <a:pt x="4782" y="0"/>
                  </a:moveTo>
                  <a:cubicBezTo>
                    <a:pt x="10551" y="1310"/>
                    <a:pt x="15531" y="4929"/>
                    <a:pt x="18558" y="10011"/>
                  </a:cubicBezTo>
                </a:path>
                <a:path w="18558" h="21064" stroke="0" extrusionOk="0">
                  <a:moveTo>
                    <a:pt x="4782" y="0"/>
                  </a:moveTo>
                  <a:cubicBezTo>
                    <a:pt x="10551" y="1310"/>
                    <a:pt x="15531" y="4929"/>
                    <a:pt x="18558" y="10011"/>
                  </a:cubicBezTo>
                  <a:lnTo>
                    <a:pt x="0" y="21064"/>
                  </a:lnTo>
                  <a:lnTo>
                    <a:pt x="4782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596"/>
            </a:p>
          </p:txBody>
        </p:sp>
        <p:sp>
          <p:nvSpPr>
            <p:cNvPr id="36935" name="Freeform 20"/>
            <p:cNvSpPr>
              <a:spLocks/>
            </p:cNvSpPr>
            <p:nvPr/>
          </p:nvSpPr>
          <p:spPr bwMode="auto">
            <a:xfrm>
              <a:off x="2271" y="1242"/>
              <a:ext cx="689" cy="570"/>
            </a:xfrm>
            <a:custGeom>
              <a:avLst/>
              <a:gdLst>
                <a:gd name="T0" fmla="*/ 674 w 689"/>
                <a:gd name="T1" fmla="*/ 42 h 570"/>
                <a:gd name="T2" fmla="*/ 666 w 689"/>
                <a:gd name="T3" fmla="*/ 27 h 570"/>
                <a:gd name="T4" fmla="*/ 659 w 689"/>
                <a:gd name="T5" fmla="*/ 14 h 570"/>
                <a:gd name="T6" fmla="*/ 636 w 689"/>
                <a:gd name="T7" fmla="*/ 0 h 570"/>
                <a:gd name="T8" fmla="*/ 623 w 689"/>
                <a:gd name="T9" fmla="*/ 2 h 570"/>
                <a:gd name="T10" fmla="*/ 597 w 689"/>
                <a:gd name="T11" fmla="*/ 3 h 570"/>
                <a:gd name="T12" fmla="*/ 570 w 689"/>
                <a:gd name="T13" fmla="*/ 9 h 570"/>
                <a:gd name="T14" fmla="*/ 546 w 689"/>
                <a:gd name="T15" fmla="*/ 21 h 570"/>
                <a:gd name="T16" fmla="*/ 528 w 689"/>
                <a:gd name="T17" fmla="*/ 33 h 570"/>
                <a:gd name="T18" fmla="*/ 513 w 689"/>
                <a:gd name="T19" fmla="*/ 56 h 570"/>
                <a:gd name="T20" fmla="*/ 498 w 689"/>
                <a:gd name="T21" fmla="*/ 89 h 570"/>
                <a:gd name="T22" fmla="*/ 498 w 689"/>
                <a:gd name="T23" fmla="*/ 161 h 570"/>
                <a:gd name="T24" fmla="*/ 497 w 689"/>
                <a:gd name="T25" fmla="*/ 195 h 570"/>
                <a:gd name="T26" fmla="*/ 509 w 689"/>
                <a:gd name="T27" fmla="*/ 218 h 570"/>
                <a:gd name="T28" fmla="*/ 507 w 689"/>
                <a:gd name="T29" fmla="*/ 254 h 570"/>
                <a:gd name="T30" fmla="*/ 501 w 689"/>
                <a:gd name="T31" fmla="*/ 333 h 570"/>
                <a:gd name="T32" fmla="*/ 489 w 689"/>
                <a:gd name="T33" fmla="*/ 348 h 570"/>
                <a:gd name="T34" fmla="*/ 483 w 689"/>
                <a:gd name="T35" fmla="*/ 354 h 570"/>
                <a:gd name="T36" fmla="*/ 471 w 689"/>
                <a:gd name="T37" fmla="*/ 374 h 570"/>
                <a:gd name="T38" fmla="*/ 450 w 689"/>
                <a:gd name="T39" fmla="*/ 381 h 570"/>
                <a:gd name="T40" fmla="*/ 425 w 689"/>
                <a:gd name="T41" fmla="*/ 387 h 570"/>
                <a:gd name="T42" fmla="*/ 405 w 689"/>
                <a:gd name="T43" fmla="*/ 399 h 570"/>
                <a:gd name="T44" fmla="*/ 339 w 689"/>
                <a:gd name="T45" fmla="*/ 392 h 570"/>
                <a:gd name="T46" fmla="*/ 335 w 689"/>
                <a:gd name="T47" fmla="*/ 390 h 570"/>
                <a:gd name="T48" fmla="*/ 321 w 689"/>
                <a:gd name="T49" fmla="*/ 389 h 570"/>
                <a:gd name="T50" fmla="*/ 318 w 689"/>
                <a:gd name="T51" fmla="*/ 384 h 570"/>
                <a:gd name="T52" fmla="*/ 306 w 689"/>
                <a:gd name="T53" fmla="*/ 381 h 570"/>
                <a:gd name="T54" fmla="*/ 291 w 689"/>
                <a:gd name="T55" fmla="*/ 375 h 570"/>
                <a:gd name="T56" fmla="*/ 257 w 689"/>
                <a:gd name="T57" fmla="*/ 368 h 570"/>
                <a:gd name="T58" fmla="*/ 240 w 689"/>
                <a:gd name="T59" fmla="*/ 362 h 570"/>
                <a:gd name="T60" fmla="*/ 215 w 689"/>
                <a:gd name="T61" fmla="*/ 353 h 570"/>
                <a:gd name="T62" fmla="*/ 207 w 689"/>
                <a:gd name="T63" fmla="*/ 350 h 570"/>
                <a:gd name="T64" fmla="*/ 74 w 689"/>
                <a:gd name="T65" fmla="*/ 306 h 570"/>
                <a:gd name="T66" fmla="*/ 0 w 689"/>
                <a:gd name="T67" fmla="*/ 281 h 570"/>
                <a:gd name="T68" fmla="*/ 47 w 689"/>
                <a:gd name="T69" fmla="*/ 338 h 570"/>
                <a:gd name="T70" fmla="*/ 80 w 689"/>
                <a:gd name="T71" fmla="*/ 381 h 570"/>
                <a:gd name="T72" fmla="*/ 113 w 689"/>
                <a:gd name="T73" fmla="*/ 423 h 570"/>
                <a:gd name="T74" fmla="*/ 140 w 689"/>
                <a:gd name="T75" fmla="*/ 492 h 570"/>
                <a:gd name="T76" fmla="*/ 155 w 689"/>
                <a:gd name="T77" fmla="*/ 548 h 570"/>
                <a:gd name="T78" fmla="*/ 159 w 689"/>
                <a:gd name="T79" fmla="*/ 570 h 570"/>
                <a:gd name="T80" fmla="*/ 308 w 689"/>
                <a:gd name="T81" fmla="*/ 554 h 570"/>
                <a:gd name="T82" fmla="*/ 377 w 689"/>
                <a:gd name="T83" fmla="*/ 570 h 570"/>
                <a:gd name="T84" fmla="*/ 494 w 689"/>
                <a:gd name="T85" fmla="*/ 555 h 570"/>
                <a:gd name="T86" fmla="*/ 560 w 689"/>
                <a:gd name="T87" fmla="*/ 560 h 570"/>
                <a:gd name="T88" fmla="*/ 585 w 689"/>
                <a:gd name="T89" fmla="*/ 555 h 570"/>
                <a:gd name="T90" fmla="*/ 608 w 689"/>
                <a:gd name="T91" fmla="*/ 431 h 570"/>
                <a:gd name="T92" fmla="*/ 614 w 689"/>
                <a:gd name="T93" fmla="*/ 377 h 570"/>
                <a:gd name="T94" fmla="*/ 614 w 689"/>
                <a:gd name="T95" fmla="*/ 365 h 570"/>
                <a:gd name="T96" fmla="*/ 617 w 689"/>
                <a:gd name="T97" fmla="*/ 303 h 570"/>
                <a:gd name="T98" fmla="*/ 615 w 689"/>
                <a:gd name="T99" fmla="*/ 237 h 570"/>
                <a:gd name="T100" fmla="*/ 603 w 689"/>
                <a:gd name="T101" fmla="*/ 168 h 570"/>
                <a:gd name="T102" fmla="*/ 608 w 689"/>
                <a:gd name="T103" fmla="*/ 129 h 570"/>
                <a:gd name="T104" fmla="*/ 611 w 689"/>
                <a:gd name="T105" fmla="*/ 117 h 570"/>
                <a:gd name="T106" fmla="*/ 621 w 689"/>
                <a:gd name="T107" fmla="*/ 113 h 570"/>
                <a:gd name="T108" fmla="*/ 629 w 689"/>
                <a:gd name="T109" fmla="*/ 102 h 570"/>
                <a:gd name="T110" fmla="*/ 645 w 689"/>
                <a:gd name="T111" fmla="*/ 101 h 570"/>
                <a:gd name="T112" fmla="*/ 654 w 689"/>
                <a:gd name="T113" fmla="*/ 89 h 570"/>
                <a:gd name="T114" fmla="*/ 683 w 689"/>
                <a:gd name="T115" fmla="*/ 78 h 570"/>
                <a:gd name="T116" fmla="*/ 678 w 689"/>
                <a:gd name="T117" fmla="*/ 51 h 570"/>
                <a:gd name="T118" fmla="*/ 674 w 689"/>
                <a:gd name="T119" fmla="*/ 42 h 57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89" h="570">
                  <a:moveTo>
                    <a:pt x="674" y="42"/>
                  </a:moveTo>
                  <a:cubicBezTo>
                    <a:pt x="672" y="35"/>
                    <a:pt x="673" y="31"/>
                    <a:pt x="666" y="27"/>
                  </a:cubicBezTo>
                  <a:cubicBezTo>
                    <a:pt x="663" y="23"/>
                    <a:pt x="663" y="18"/>
                    <a:pt x="659" y="14"/>
                  </a:cubicBezTo>
                  <a:cubicBezTo>
                    <a:pt x="653" y="8"/>
                    <a:pt x="643" y="4"/>
                    <a:pt x="636" y="0"/>
                  </a:cubicBezTo>
                  <a:cubicBezTo>
                    <a:pt x="630" y="3"/>
                    <a:pt x="629" y="6"/>
                    <a:pt x="623" y="2"/>
                  </a:cubicBezTo>
                  <a:cubicBezTo>
                    <a:pt x="612" y="3"/>
                    <a:pt x="607" y="5"/>
                    <a:pt x="597" y="3"/>
                  </a:cubicBezTo>
                  <a:cubicBezTo>
                    <a:pt x="585" y="5"/>
                    <a:pt x="580" y="7"/>
                    <a:pt x="570" y="9"/>
                  </a:cubicBezTo>
                  <a:cubicBezTo>
                    <a:pt x="566" y="15"/>
                    <a:pt x="554" y="20"/>
                    <a:pt x="546" y="21"/>
                  </a:cubicBezTo>
                  <a:cubicBezTo>
                    <a:pt x="540" y="25"/>
                    <a:pt x="534" y="28"/>
                    <a:pt x="528" y="33"/>
                  </a:cubicBezTo>
                  <a:cubicBezTo>
                    <a:pt x="523" y="41"/>
                    <a:pt x="517" y="47"/>
                    <a:pt x="513" y="56"/>
                  </a:cubicBezTo>
                  <a:cubicBezTo>
                    <a:pt x="511" y="68"/>
                    <a:pt x="504" y="78"/>
                    <a:pt x="498" y="89"/>
                  </a:cubicBezTo>
                  <a:cubicBezTo>
                    <a:pt x="494" y="113"/>
                    <a:pt x="493" y="136"/>
                    <a:pt x="498" y="161"/>
                  </a:cubicBezTo>
                  <a:cubicBezTo>
                    <a:pt x="491" y="170"/>
                    <a:pt x="492" y="184"/>
                    <a:pt x="497" y="195"/>
                  </a:cubicBezTo>
                  <a:cubicBezTo>
                    <a:pt x="499" y="204"/>
                    <a:pt x="506" y="210"/>
                    <a:pt x="509" y="218"/>
                  </a:cubicBezTo>
                  <a:cubicBezTo>
                    <a:pt x="511" y="230"/>
                    <a:pt x="512" y="243"/>
                    <a:pt x="507" y="254"/>
                  </a:cubicBezTo>
                  <a:cubicBezTo>
                    <a:pt x="507" y="271"/>
                    <a:pt x="512" y="311"/>
                    <a:pt x="501" y="333"/>
                  </a:cubicBezTo>
                  <a:cubicBezTo>
                    <a:pt x="499" y="341"/>
                    <a:pt x="497" y="347"/>
                    <a:pt x="489" y="348"/>
                  </a:cubicBezTo>
                  <a:cubicBezTo>
                    <a:pt x="487" y="359"/>
                    <a:pt x="491" y="348"/>
                    <a:pt x="483" y="354"/>
                  </a:cubicBezTo>
                  <a:cubicBezTo>
                    <a:pt x="478" y="358"/>
                    <a:pt x="476" y="369"/>
                    <a:pt x="471" y="374"/>
                  </a:cubicBezTo>
                  <a:cubicBezTo>
                    <a:pt x="467" y="379"/>
                    <a:pt x="456" y="380"/>
                    <a:pt x="450" y="381"/>
                  </a:cubicBezTo>
                  <a:cubicBezTo>
                    <a:pt x="442" y="385"/>
                    <a:pt x="434" y="386"/>
                    <a:pt x="425" y="387"/>
                  </a:cubicBezTo>
                  <a:cubicBezTo>
                    <a:pt x="418" y="390"/>
                    <a:pt x="405" y="399"/>
                    <a:pt x="405" y="399"/>
                  </a:cubicBezTo>
                  <a:cubicBezTo>
                    <a:pt x="383" y="398"/>
                    <a:pt x="360" y="396"/>
                    <a:pt x="339" y="392"/>
                  </a:cubicBezTo>
                  <a:cubicBezTo>
                    <a:pt x="338" y="391"/>
                    <a:pt x="336" y="390"/>
                    <a:pt x="335" y="390"/>
                  </a:cubicBezTo>
                  <a:cubicBezTo>
                    <a:pt x="330" y="389"/>
                    <a:pt x="325" y="391"/>
                    <a:pt x="321" y="389"/>
                  </a:cubicBezTo>
                  <a:cubicBezTo>
                    <a:pt x="319" y="388"/>
                    <a:pt x="320" y="385"/>
                    <a:pt x="318" y="384"/>
                  </a:cubicBezTo>
                  <a:cubicBezTo>
                    <a:pt x="315" y="382"/>
                    <a:pt x="310" y="382"/>
                    <a:pt x="306" y="381"/>
                  </a:cubicBezTo>
                  <a:cubicBezTo>
                    <a:pt x="301" y="377"/>
                    <a:pt x="297" y="377"/>
                    <a:pt x="291" y="375"/>
                  </a:cubicBezTo>
                  <a:cubicBezTo>
                    <a:pt x="281" y="368"/>
                    <a:pt x="269" y="369"/>
                    <a:pt x="257" y="368"/>
                  </a:cubicBezTo>
                  <a:cubicBezTo>
                    <a:pt x="251" y="366"/>
                    <a:pt x="246" y="365"/>
                    <a:pt x="240" y="362"/>
                  </a:cubicBezTo>
                  <a:cubicBezTo>
                    <a:pt x="235" y="354"/>
                    <a:pt x="224" y="354"/>
                    <a:pt x="215" y="353"/>
                  </a:cubicBezTo>
                  <a:cubicBezTo>
                    <a:pt x="209" y="351"/>
                    <a:pt x="212" y="352"/>
                    <a:pt x="207" y="350"/>
                  </a:cubicBezTo>
                  <a:lnTo>
                    <a:pt x="74" y="306"/>
                  </a:lnTo>
                  <a:lnTo>
                    <a:pt x="0" y="281"/>
                  </a:lnTo>
                  <a:lnTo>
                    <a:pt x="47" y="338"/>
                  </a:lnTo>
                  <a:lnTo>
                    <a:pt x="80" y="381"/>
                  </a:lnTo>
                  <a:lnTo>
                    <a:pt x="113" y="423"/>
                  </a:lnTo>
                  <a:lnTo>
                    <a:pt x="140" y="492"/>
                  </a:lnTo>
                  <a:lnTo>
                    <a:pt x="155" y="548"/>
                  </a:lnTo>
                  <a:lnTo>
                    <a:pt x="159" y="570"/>
                  </a:lnTo>
                  <a:lnTo>
                    <a:pt x="308" y="554"/>
                  </a:lnTo>
                  <a:lnTo>
                    <a:pt x="377" y="570"/>
                  </a:lnTo>
                  <a:lnTo>
                    <a:pt x="494" y="555"/>
                  </a:lnTo>
                  <a:lnTo>
                    <a:pt x="560" y="560"/>
                  </a:lnTo>
                  <a:lnTo>
                    <a:pt x="585" y="555"/>
                  </a:lnTo>
                  <a:lnTo>
                    <a:pt x="608" y="431"/>
                  </a:lnTo>
                  <a:lnTo>
                    <a:pt x="614" y="377"/>
                  </a:lnTo>
                  <a:lnTo>
                    <a:pt x="614" y="365"/>
                  </a:lnTo>
                  <a:lnTo>
                    <a:pt x="617" y="303"/>
                  </a:lnTo>
                  <a:lnTo>
                    <a:pt x="615" y="237"/>
                  </a:lnTo>
                  <a:lnTo>
                    <a:pt x="603" y="168"/>
                  </a:lnTo>
                  <a:lnTo>
                    <a:pt x="608" y="129"/>
                  </a:lnTo>
                  <a:cubicBezTo>
                    <a:pt x="609" y="125"/>
                    <a:pt x="609" y="120"/>
                    <a:pt x="611" y="117"/>
                  </a:cubicBezTo>
                  <a:cubicBezTo>
                    <a:pt x="613" y="114"/>
                    <a:pt x="618" y="116"/>
                    <a:pt x="621" y="113"/>
                  </a:cubicBezTo>
                  <a:cubicBezTo>
                    <a:pt x="624" y="110"/>
                    <a:pt x="625" y="103"/>
                    <a:pt x="629" y="102"/>
                  </a:cubicBezTo>
                  <a:cubicBezTo>
                    <a:pt x="634" y="100"/>
                    <a:pt x="640" y="101"/>
                    <a:pt x="645" y="101"/>
                  </a:cubicBezTo>
                  <a:cubicBezTo>
                    <a:pt x="647" y="95"/>
                    <a:pt x="649" y="93"/>
                    <a:pt x="654" y="89"/>
                  </a:cubicBezTo>
                  <a:cubicBezTo>
                    <a:pt x="668" y="91"/>
                    <a:pt x="677" y="93"/>
                    <a:pt x="683" y="78"/>
                  </a:cubicBezTo>
                  <a:cubicBezTo>
                    <a:pt x="685" y="68"/>
                    <a:pt x="689" y="55"/>
                    <a:pt x="678" y="51"/>
                  </a:cubicBezTo>
                  <a:cubicBezTo>
                    <a:pt x="677" y="43"/>
                    <a:pt x="679" y="45"/>
                    <a:pt x="674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36" name="Oval 21"/>
            <p:cNvSpPr>
              <a:spLocks noChangeArrowheads="1"/>
            </p:cNvSpPr>
            <p:nvPr/>
          </p:nvSpPr>
          <p:spPr bwMode="auto">
            <a:xfrm>
              <a:off x="2887" y="1268"/>
              <a:ext cx="27" cy="27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596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937" name="Freeform 22"/>
            <p:cNvSpPr>
              <a:spLocks/>
            </p:cNvSpPr>
            <p:nvPr/>
          </p:nvSpPr>
          <p:spPr bwMode="auto">
            <a:xfrm>
              <a:off x="2486" y="1662"/>
              <a:ext cx="296" cy="118"/>
            </a:xfrm>
            <a:custGeom>
              <a:avLst/>
              <a:gdLst>
                <a:gd name="T0" fmla="*/ 241 w 296"/>
                <a:gd name="T1" fmla="*/ 0 h 118"/>
                <a:gd name="T2" fmla="*/ 264 w 296"/>
                <a:gd name="T3" fmla="*/ 15 h 118"/>
                <a:gd name="T4" fmla="*/ 280 w 296"/>
                <a:gd name="T5" fmla="*/ 29 h 118"/>
                <a:gd name="T6" fmla="*/ 294 w 296"/>
                <a:gd name="T7" fmla="*/ 62 h 118"/>
                <a:gd name="T8" fmla="*/ 291 w 296"/>
                <a:gd name="T9" fmla="*/ 75 h 118"/>
                <a:gd name="T10" fmla="*/ 280 w 296"/>
                <a:gd name="T11" fmla="*/ 101 h 118"/>
                <a:gd name="T12" fmla="*/ 246 w 296"/>
                <a:gd name="T13" fmla="*/ 111 h 118"/>
                <a:gd name="T14" fmla="*/ 175 w 296"/>
                <a:gd name="T15" fmla="*/ 107 h 118"/>
                <a:gd name="T16" fmla="*/ 0 w 296"/>
                <a:gd name="T17" fmla="*/ 44 h 1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96" h="118">
                  <a:moveTo>
                    <a:pt x="241" y="0"/>
                  </a:moveTo>
                  <a:cubicBezTo>
                    <a:pt x="249" y="5"/>
                    <a:pt x="258" y="10"/>
                    <a:pt x="264" y="15"/>
                  </a:cubicBezTo>
                  <a:cubicBezTo>
                    <a:pt x="270" y="20"/>
                    <a:pt x="275" y="21"/>
                    <a:pt x="280" y="29"/>
                  </a:cubicBezTo>
                  <a:cubicBezTo>
                    <a:pt x="285" y="37"/>
                    <a:pt x="292" y="54"/>
                    <a:pt x="294" y="62"/>
                  </a:cubicBezTo>
                  <a:cubicBezTo>
                    <a:pt x="296" y="70"/>
                    <a:pt x="293" y="69"/>
                    <a:pt x="291" y="75"/>
                  </a:cubicBezTo>
                  <a:cubicBezTo>
                    <a:pt x="289" y="81"/>
                    <a:pt x="287" y="95"/>
                    <a:pt x="280" y="101"/>
                  </a:cubicBezTo>
                  <a:cubicBezTo>
                    <a:pt x="273" y="107"/>
                    <a:pt x="263" y="110"/>
                    <a:pt x="246" y="111"/>
                  </a:cubicBezTo>
                  <a:cubicBezTo>
                    <a:pt x="229" y="112"/>
                    <a:pt x="216" y="118"/>
                    <a:pt x="175" y="107"/>
                  </a:cubicBezTo>
                  <a:cubicBezTo>
                    <a:pt x="134" y="96"/>
                    <a:pt x="67" y="70"/>
                    <a:pt x="0" y="44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</p:grpSp>
      <p:sp>
        <p:nvSpPr>
          <p:cNvPr id="36873" name="Line 23"/>
          <p:cNvSpPr>
            <a:spLocks noChangeShapeType="1"/>
          </p:cNvSpPr>
          <p:nvPr/>
        </p:nvSpPr>
        <p:spPr bwMode="auto">
          <a:xfrm>
            <a:off x="4266937" y="3658619"/>
            <a:ext cx="550291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1596"/>
          </a:p>
        </p:txBody>
      </p:sp>
      <p:sp>
        <p:nvSpPr>
          <p:cNvPr id="36874" name="Oval 24"/>
          <p:cNvSpPr>
            <a:spLocks noChangeArrowheads="1"/>
          </p:cNvSpPr>
          <p:nvPr/>
        </p:nvSpPr>
        <p:spPr bwMode="auto">
          <a:xfrm>
            <a:off x="6438014" y="3606360"/>
            <a:ext cx="88680" cy="10293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596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369" name="Line 25"/>
          <p:cNvSpPr>
            <a:spLocks noChangeShapeType="1"/>
          </p:cNvSpPr>
          <p:nvPr/>
        </p:nvSpPr>
        <p:spPr bwMode="auto">
          <a:xfrm>
            <a:off x="6487105" y="3655451"/>
            <a:ext cx="840877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1596"/>
          </a:p>
        </p:txBody>
      </p:sp>
      <p:grpSp>
        <p:nvGrpSpPr>
          <p:cNvPr id="57370" name="Group 26"/>
          <p:cNvGrpSpPr>
            <a:grpSpLocks/>
          </p:cNvGrpSpPr>
          <p:nvPr/>
        </p:nvGrpSpPr>
        <p:grpSpPr bwMode="auto">
          <a:xfrm rot="702361">
            <a:off x="5182242" y="1192995"/>
            <a:ext cx="638179" cy="544749"/>
            <a:chOff x="2250" y="1232"/>
            <a:chExt cx="825" cy="904"/>
          </a:xfrm>
        </p:grpSpPr>
        <p:sp>
          <p:nvSpPr>
            <p:cNvPr id="36914" name="Freeform 27"/>
            <p:cNvSpPr>
              <a:spLocks/>
            </p:cNvSpPr>
            <p:nvPr/>
          </p:nvSpPr>
          <p:spPr bwMode="auto">
            <a:xfrm>
              <a:off x="2864" y="1324"/>
              <a:ext cx="98" cy="488"/>
            </a:xfrm>
            <a:custGeom>
              <a:avLst/>
              <a:gdLst>
                <a:gd name="T0" fmla="*/ 98 w 98"/>
                <a:gd name="T1" fmla="*/ 0 h 488"/>
                <a:gd name="T2" fmla="*/ 76 w 98"/>
                <a:gd name="T3" fmla="*/ 18 h 488"/>
                <a:gd name="T4" fmla="*/ 50 w 98"/>
                <a:gd name="T5" fmla="*/ 22 h 488"/>
                <a:gd name="T6" fmla="*/ 26 w 98"/>
                <a:gd name="T7" fmla="*/ 46 h 488"/>
                <a:gd name="T8" fmla="*/ 20 w 98"/>
                <a:gd name="T9" fmla="*/ 66 h 488"/>
                <a:gd name="T10" fmla="*/ 26 w 98"/>
                <a:gd name="T11" fmla="*/ 124 h 488"/>
                <a:gd name="T12" fmla="*/ 34 w 98"/>
                <a:gd name="T13" fmla="*/ 206 h 488"/>
                <a:gd name="T14" fmla="*/ 26 w 98"/>
                <a:gd name="T15" fmla="*/ 316 h 488"/>
                <a:gd name="T16" fmla="*/ 0 w 98"/>
                <a:gd name="T17" fmla="*/ 488 h 4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8" h="488">
                  <a:moveTo>
                    <a:pt x="98" y="0"/>
                  </a:moveTo>
                  <a:cubicBezTo>
                    <a:pt x="91" y="7"/>
                    <a:pt x="84" y="14"/>
                    <a:pt x="76" y="18"/>
                  </a:cubicBezTo>
                  <a:cubicBezTo>
                    <a:pt x="68" y="22"/>
                    <a:pt x="58" y="17"/>
                    <a:pt x="50" y="22"/>
                  </a:cubicBezTo>
                  <a:cubicBezTo>
                    <a:pt x="42" y="27"/>
                    <a:pt x="31" y="39"/>
                    <a:pt x="26" y="46"/>
                  </a:cubicBezTo>
                  <a:cubicBezTo>
                    <a:pt x="21" y="53"/>
                    <a:pt x="20" y="53"/>
                    <a:pt x="20" y="66"/>
                  </a:cubicBezTo>
                  <a:cubicBezTo>
                    <a:pt x="20" y="79"/>
                    <a:pt x="24" y="101"/>
                    <a:pt x="26" y="124"/>
                  </a:cubicBezTo>
                  <a:cubicBezTo>
                    <a:pt x="28" y="147"/>
                    <a:pt x="34" y="174"/>
                    <a:pt x="34" y="206"/>
                  </a:cubicBezTo>
                  <a:cubicBezTo>
                    <a:pt x="34" y="238"/>
                    <a:pt x="32" y="269"/>
                    <a:pt x="26" y="316"/>
                  </a:cubicBezTo>
                  <a:cubicBezTo>
                    <a:pt x="20" y="363"/>
                    <a:pt x="5" y="459"/>
                    <a:pt x="0" y="488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15" name="Freeform 28"/>
            <p:cNvSpPr>
              <a:spLocks/>
            </p:cNvSpPr>
            <p:nvPr/>
          </p:nvSpPr>
          <p:spPr bwMode="auto">
            <a:xfrm>
              <a:off x="2961" y="1286"/>
              <a:ext cx="114" cy="37"/>
            </a:xfrm>
            <a:custGeom>
              <a:avLst/>
              <a:gdLst>
                <a:gd name="T0" fmla="*/ 6 w 114"/>
                <a:gd name="T1" fmla="*/ 0 h 37"/>
                <a:gd name="T2" fmla="*/ 29 w 114"/>
                <a:gd name="T3" fmla="*/ 9 h 37"/>
                <a:gd name="T4" fmla="*/ 86 w 114"/>
                <a:gd name="T5" fmla="*/ 12 h 37"/>
                <a:gd name="T6" fmla="*/ 111 w 114"/>
                <a:gd name="T7" fmla="*/ 18 h 37"/>
                <a:gd name="T8" fmla="*/ 105 w 114"/>
                <a:gd name="T9" fmla="*/ 28 h 37"/>
                <a:gd name="T10" fmla="*/ 96 w 114"/>
                <a:gd name="T11" fmla="*/ 34 h 37"/>
                <a:gd name="T12" fmla="*/ 71 w 114"/>
                <a:gd name="T13" fmla="*/ 37 h 37"/>
                <a:gd name="T14" fmla="*/ 32 w 114"/>
                <a:gd name="T15" fmla="*/ 36 h 37"/>
                <a:gd name="T16" fmla="*/ 0 w 114"/>
                <a:gd name="T17" fmla="*/ 37 h 3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14" h="37">
                  <a:moveTo>
                    <a:pt x="6" y="0"/>
                  </a:moveTo>
                  <a:cubicBezTo>
                    <a:pt x="11" y="3"/>
                    <a:pt x="16" y="7"/>
                    <a:pt x="29" y="9"/>
                  </a:cubicBezTo>
                  <a:cubicBezTo>
                    <a:pt x="42" y="11"/>
                    <a:pt x="72" y="10"/>
                    <a:pt x="86" y="12"/>
                  </a:cubicBezTo>
                  <a:cubicBezTo>
                    <a:pt x="100" y="14"/>
                    <a:pt x="108" y="15"/>
                    <a:pt x="111" y="18"/>
                  </a:cubicBezTo>
                  <a:cubicBezTo>
                    <a:pt x="114" y="21"/>
                    <a:pt x="107" y="25"/>
                    <a:pt x="105" y="28"/>
                  </a:cubicBezTo>
                  <a:cubicBezTo>
                    <a:pt x="103" y="31"/>
                    <a:pt x="102" y="33"/>
                    <a:pt x="96" y="34"/>
                  </a:cubicBezTo>
                  <a:cubicBezTo>
                    <a:pt x="90" y="35"/>
                    <a:pt x="82" y="37"/>
                    <a:pt x="71" y="37"/>
                  </a:cubicBezTo>
                  <a:cubicBezTo>
                    <a:pt x="60" y="37"/>
                    <a:pt x="44" y="36"/>
                    <a:pt x="32" y="36"/>
                  </a:cubicBezTo>
                  <a:cubicBezTo>
                    <a:pt x="20" y="36"/>
                    <a:pt x="10" y="36"/>
                    <a:pt x="0" y="37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16" name="Freeform 29"/>
            <p:cNvSpPr>
              <a:spLocks/>
            </p:cNvSpPr>
            <p:nvPr/>
          </p:nvSpPr>
          <p:spPr bwMode="auto">
            <a:xfrm>
              <a:off x="2328" y="1808"/>
              <a:ext cx="567" cy="28"/>
            </a:xfrm>
            <a:custGeom>
              <a:avLst/>
              <a:gdLst>
                <a:gd name="T0" fmla="*/ 0 w 567"/>
                <a:gd name="T1" fmla="*/ 28 h 28"/>
                <a:gd name="T2" fmla="*/ 132 w 567"/>
                <a:gd name="T3" fmla="*/ 13 h 28"/>
                <a:gd name="T4" fmla="*/ 210 w 567"/>
                <a:gd name="T5" fmla="*/ 1 h 28"/>
                <a:gd name="T6" fmla="*/ 324 w 567"/>
                <a:gd name="T7" fmla="*/ 10 h 28"/>
                <a:gd name="T8" fmla="*/ 405 w 567"/>
                <a:gd name="T9" fmla="*/ 1 h 28"/>
                <a:gd name="T10" fmla="*/ 567 w 567"/>
                <a:gd name="T11" fmla="*/ 1 h 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67" h="28">
                  <a:moveTo>
                    <a:pt x="0" y="28"/>
                  </a:moveTo>
                  <a:cubicBezTo>
                    <a:pt x="48" y="22"/>
                    <a:pt x="97" y="17"/>
                    <a:pt x="132" y="13"/>
                  </a:cubicBezTo>
                  <a:cubicBezTo>
                    <a:pt x="167" y="9"/>
                    <a:pt x="178" y="1"/>
                    <a:pt x="210" y="1"/>
                  </a:cubicBezTo>
                  <a:cubicBezTo>
                    <a:pt x="242" y="1"/>
                    <a:pt x="292" y="10"/>
                    <a:pt x="324" y="10"/>
                  </a:cubicBezTo>
                  <a:cubicBezTo>
                    <a:pt x="356" y="10"/>
                    <a:pt x="365" y="2"/>
                    <a:pt x="405" y="1"/>
                  </a:cubicBezTo>
                  <a:cubicBezTo>
                    <a:pt x="445" y="0"/>
                    <a:pt x="506" y="0"/>
                    <a:pt x="567" y="1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17" name="Freeform 30"/>
            <p:cNvSpPr>
              <a:spLocks/>
            </p:cNvSpPr>
            <p:nvPr/>
          </p:nvSpPr>
          <p:spPr bwMode="auto">
            <a:xfrm>
              <a:off x="2252" y="1232"/>
              <a:ext cx="704" cy="392"/>
            </a:xfrm>
            <a:custGeom>
              <a:avLst/>
              <a:gdLst>
                <a:gd name="T0" fmla="*/ 704 w 704"/>
                <a:gd name="T1" fmla="*/ 52 h 392"/>
                <a:gd name="T2" fmla="*/ 692 w 704"/>
                <a:gd name="T3" fmla="*/ 24 h 392"/>
                <a:gd name="T4" fmla="*/ 672 w 704"/>
                <a:gd name="T5" fmla="*/ 4 h 392"/>
                <a:gd name="T6" fmla="*/ 620 w 704"/>
                <a:gd name="T7" fmla="*/ 0 h 392"/>
                <a:gd name="T8" fmla="*/ 600 w 704"/>
                <a:gd name="T9" fmla="*/ 2 h 392"/>
                <a:gd name="T10" fmla="*/ 546 w 704"/>
                <a:gd name="T11" fmla="*/ 26 h 392"/>
                <a:gd name="T12" fmla="*/ 522 w 704"/>
                <a:gd name="T13" fmla="*/ 60 h 392"/>
                <a:gd name="T14" fmla="*/ 506 w 704"/>
                <a:gd name="T15" fmla="*/ 104 h 392"/>
                <a:gd name="T16" fmla="*/ 506 w 704"/>
                <a:gd name="T17" fmla="*/ 136 h 392"/>
                <a:gd name="T18" fmla="*/ 506 w 704"/>
                <a:gd name="T19" fmla="*/ 204 h 392"/>
                <a:gd name="T20" fmla="*/ 522 w 704"/>
                <a:gd name="T21" fmla="*/ 240 h 392"/>
                <a:gd name="T22" fmla="*/ 516 w 704"/>
                <a:gd name="T23" fmla="*/ 278 h 392"/>
                <a:gd name="T24" fmla="*/ 516 w 704"/>
                <a:gd name="T25" fmla="*/ 332 h 392"/>
                <a:gd name="T26" fmla="*/ 484 w 704"/>
                <a:gd name="T27" fmla="*/ 372 h 392"/>
                <a:gd name="T28" fmla="*/ 426 w 704"/>
                <a:gd name="T29" fmla="*/ 392 h 392"/>
                <a:gd name="T30" fmla="*/ 362 w 704"/>
                <a:gd name="T31" fmla="*/ 392 h 392"/>
                <a:gd name="T32" fmla="*/ 258 w 704"/>
                <a:gd name="T33" fmla="*/ 362 h 392"/>
                <a:gd name="T34" fmla="*/ 168 w 704"/>
                <a:gd name="T35" fmla="*/ 330 h 392"/>
                <a:gd name="T36" fmla="*/ 0 w 704"/>
                <a:gd name="T37" fmla="*/ 278 h 39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04" h="392">
                  <a:moveTo>
                    <a:pt x="704" y="52"/>
                  </a:moveTo>
                  <a:cubicBezTo>
                    <a:pt x="702" y="44"/>
                    <a:pt x="692" y="26"/>
                    <a:pt x="692" y="24"/>
                  </a:cubicBezTo>
                  <a:lnTo>
                    <a:pt x="672" y="4"/>
                  </a:lnTo>
                  <a:lnTo>
                    <a:pt x="620" y="0"/>
                  </a:lnTo>
                  <a:lnTo>
                    <a:pt x="600" y="2"/>
                  </a:lnTo>
                  <a:lnTo>
                    <a:pt x="546" y="26"/>
                  </a:lnTo>
                  <a:lnTo>
                    <a:pt x="522" y="60"/>
                  </a:lnTo>
                  <a:lnTo>
                    <a:pt x="506" y="104"/>
                  </a:lnTo>
                  <a:lnTo>
                    <a:pt x="506" y="136"/>
                  </a:lnTo>
                  <a:lnTo>
                    <a:pt x="506" y="204"/>
                  </a:lnTo>
                  <a:lnTo>
                    <a:pt x="522" y="240"/>
                  </a:lnTo>
                  <a:lnTo>
                    <a:pt x="516" y="278"/>
                  </a:lnTo>
                  <a:lnTo>
                    <a:pt x="516" y="332"/>
                  </a:lnTo>
                  <a:lnTo>
                    <a:pt x="484" y="372"/>
                  </a:lnTo>
                  <a:lnTo>
                    <a:pt x="426" y="392"/>
                  </a:lnTo>
                  <a:lnTo>
                    <a:pt x="362" y="392"/>
                  </a:lnTo>
                  <a:lnTo>
                    <a:pt x="258" y="362"/>
                  </a:lnTo>
                  <a:lnTo>
                    <a:pt x="168" y="330"/>
                  </a:lnTo>
                  <a:lnTo>
                    <a:pt x="0" y="278"/>
                  </a:ln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18" name="Freeform 31"/>
            <p:cNvSpPr>
              <a:spLocks/>
            </p:cNvSpPr>
            <p:nvPr/>
          </p:nvSpPr>
          <p:spPr bwMode="auto">
            <a:xfrm>
              <a:off x="2250" y="1512"/>
              <a:ext cx="170" cy="310"/>
            </a:xfrm>
            <a:custGeom>
              <a:avLst/>
              <a:gdLst>
                <a:gd name="T0" fmla="*/ 0 w 170"/>
                <a:gd name="T1" fmla="*/ 0 h 310"/>
                <a:gd name="T2" fmla="*/ 96 w 170"/>
                <a:gd name="T3" fmla="*/ 122 h 310"/>
                <a:gd name="T4" fmla="*/ 148 w 170"/>
                <a:gd name="T5" fmla="*/ 212 h 310"/>
                <a:gd name="T6" fmla="*/ 170 w 170"/>
                <a:gd name="T7" fmla="*/ 310 h 3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0" h="310">
                  <a:moveTo>
                    <a:pt x="0" y="0"/>
                  </a:moveTo>
                  <a:cubicBezTo>
                    <a:pt x="35" y="43"/>
                    <a:pt x="71" y="87"/>
                    <a:pt x="96" y="122"/>
                  </a:cubicBezTo>
                  <a:cubicBezTo>
                    <a:pt x="121" y="157"/>
                    <a:pt x="136" y="181"/>
                    <a:pt x="148" y="212"/>
                  </a:cubicBezTo>
                  <a:cubicBezTo>
                    <a:pt x="160" y="243"/>
                    <a:pt x="165" y="276"/>
                    <a:pt x="170" y="31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19" name="Freeform 32" descr="Horizontal gestrichelt"/>
            <p:cNvSpPr>
              <a:spLocks/>
            </p:cNvSpPr>
            <p:nvPr/>
          </p:nvSpPr>
          <p:spPr bwMode="auto">
            <a:xfrm>
              <a:off x="2499" y="1809"/>
              <a:ext cx="303" cy="224"/>
            </a:xfrm>
            <a:custGeom>
              <a:avLst/>
              <a:gdLst>
                <a:gd name="T0" fmla="*/ 91 w 303"/>
                <a:gd name="T1" fmla="*/ 6 h 224"/>
                <a:gd name="T2" fmla="*/ 91 w 303"/>
                <a:gd name="T3" fmla="*/ 46 h 224"/>
                <a:gd name="T4" fmla="*/ 83 w 303"/>
                <a:gd name="T5" fmla="*/ 90 h 224"/>
                <a:gd name="T6" fmla="*/ 77 w 303"/>
                <a:gd name="T7" fmla="*/ 126 h 224"/>
                <a:gd name="T8" fmla="*/ 31 w 303"/>
                <a:gd name="T9" fmla="*/ 120 h 224"/>
                <a:gd name="T10" fmla="*/ 13 w 303"/>
                <a:gd name="T11" fmla="*/ 117 h 224"/>
                <a:gd name="T12" fmla="*/ 2 w 303"/>
                <a:gd name="T13" fmla="*/ 120 h 224"/>
                <a:gd name="T14" fmla="*/ 2 w 303"/>
                <a:gd name="T15" fmla="*/ 130 h 224"/>
                <a:gd name="T16" fmla="*/ 11 w 303"/>
                <a:gd name="T17" fmla="*/ 135 h 224"/>
                <a:gd name="T18" fmla="*/ 28 w 303"/>
                <a:gd name="T19" fmla="*/ 139 h 224"/>
                <a:gd name="T20" fmla="*/ 79 w 303"/>
                <a:gd name="T21" fmla="*/ 141 h 224"/>
                <a:gd name="T22" fmla="*/ 140 w 303"/>
                <a:gd name="T23" fmla="*/ 157 h 224"/>
                <a:gd name="T24" fmla="*/ 215 w 303"/>
                <a:gd name="T25" fmla="*/ 216 h 224"/>
                <a:gd name="T26" fmla="*/ 223 w 303"/>
                <a:gd name="T27" fmla="*/ 205 h 224"/>
                <a:gd name="T28" fmla="*/ 208 w 303"/>
                <a:gd name="T29" fmla="*/ 190 h 224"/>
                <a:gd name="T30" fmla="*/ 215 w 303"/>
                <a:gd name="T31" fmla="*/ 178 h 224"/>
                <a:gd name="T32" fmla="*/ 266 w 303"/>
                <a:gd name="T33" fmla="*/ 205 h 224"/>
                <a:gd name="T34" fmla="*/ 269 w 303"/>
                <a:gd name="T35" fmla="*/ 190 h 224"/>
                <a:gd name="T36" fmla="*/ 247 w 303"/>
                <a:gd name="T37" fmla="*/ 172 h 224"/>
                <a:gd name="T38" fmla="*/ 296 w 303"/>
                <a:gd name="T39" fmla="*/ 187 h 224"/>
                <a:gd name="T40" fmla="*/ 287 w 303"/>
                <a:gd name="T41" fmla="*/ 169 h 224"/>
                <a:gd name="T42" fmla="*/ 200 w 303"/>
                <a:gd name="T43" fmla="*/ 136 h 224"/>
                <a:gd name="T44" fmla="*/ 109 w 303"/>
                <a:gd name="T45" fmla="*/ 123 h 224"/>
                <a:gd name="T46" fmla="*/ 107 w 303"/>
                <a:gd name="T47" fmla="*/ 102 h 224"/>
                <a:gd name="T48" fmla="*/ 113 w 303"/>
                <a:gd name="T49" fmla="*/ 36 h 224"/>
                <a:gd name="T50" fmla="*/ 103 w 303"/>
                <a:gd name="T51" fmla="*/ 10 h 224"/>
                <a:gd name="T52" fmla="*/ 91 w 303"/>
                <a:gd name="T53" fmla="*/ 6 h 22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03" h="224">
                  <a:moveTo>
                    <a:pt x="91" y="6"/>
                  </a:moveTo>
                  <a:cubicBezTo>
                    <a:pt x="89" y="12"/>
                    <a:pt x="92" y="32"/>
                    <a:pt x="91" y="46"/>
                  </a:cubicBezTo>
                  <a:cubicBezTo>
                    <a:pt x="90" y="60"/>
                    <a:pt x="85" y="77"/>
                    <a:pt x="83" y="90"/>
                  </a:cubicBezTo>
                  <a:cubicBezTo>
                    <a:pt x="81" y="103"/>
                    <a:pt x="86" y="121"/>
                    <a:pt x="77" y="126"/>
                  </a:cubicBezTo>
                  <a:cubicBezTo>
                    <a:pt x="68" y="131"/>
                    <a:pt x="42" y="122"/>
                    <a:pt x="31" y="120"/>
                  </a:cubicBezTo>
                  <a:cubicBezTo>
                    <a:pt x="20" y="118"/>
                    <a:pt x="18" y="117"/>
                    <a:pt x="13" y="117"/>
                  </a:cubicBezTo>
                  <a:cubicBezTo>
                    <a:pt x="8" y="117"/>
                    <a:pt x="4" y="118"/>
                    <a:pt x="2" y="120"/>
                  </a:cubicBezTo>
                  <a:cubicBezTo>
                    <a:pt x="0" y="122"/>
                    <a:pt x="1" y="128"/>
                    <a:pt x="2" y="130"/>
                  </a:cubicBezTo>
                  <a:cubicBezTo>
                    <a:pt x="3" y="132"/>
                    <a:pt x="7" y="134"/>
                    <a:pt x="11" y="135"/>
                  </a:cubicBezTo>
                  <a:cubicBezTo>
                    <a:pt x="15" y="136"/>
                    <a:pt x="17" y="138"/>
                    <a:pt x="28" y="139"/>
                  </a:cubicBezTo>
                  <a:cubicBezTo>
                    <a:pt x="39" y="140"/>
                    <a:pt x="60" y="138"/>
                    <a:pt x="79" y="141"/>
                  </a:cubicBezTo>
                  <a:cubicBezTo>
                    <a:pt x="98" y="144"/>
                    <a:pt x="117" y="144"/>
                    <a:pt x="140" y="157"/>
                  </a:cubicBezTo>
                  <a:cubicBezTo>
                    <a:pt x="163" y="170"/>
                    <a:pt x="201" y="208"/>
                    <a:pt x="215" y="216"/>
                  </a:cubicBezTo>
                  <a:cubicBezTo>
                    <a:pt x="229" y="224"/>
                    <a:pt x="224" y="209"/>
                    <a:pt x="223" y="205"/>
                  </a:cubicBezTo>
                  <a:cubicBezTo>
                    <a:pt x="222" y="201"/>
                    <a:pt x="209" y="194"/>
                    <a:pt x="208" y="190"/>
                  </a:cubicBezTo>
                  <a:cubicBezTo>
                    <a:pt x="207" y="186"/>
                    <a:pt x="205" y="176"/>
                    <a:pt x="215" y="178"/>
                  </a:cubicBezTo>
                  <a:cubicBezTo>
                    <a:pt x="225" y="180"/>
                    <a:pt x="257" y="203"/>
                    <a:pt x="266" y="205"/>
                  </a:cubicBezTo>
                  <a:cubicBezTo>
                    <a:pt x="275" y="207"/>
                    <a:pt x="272" y="195"/>
                    <a:pt x="269" y="190"/>
                  </a:cubicBezTo>
                  <a:cubicBezTo>
                    <a:pt x="266" y="185"/>
                    <a:pt x="243" y="172"/>
                    <a:pt x="247" y="172"/>
                  </a:cubicBezTo>
                  <a:cubicBezTo>
                    <a:pt x="251" y="172"/>
                    <a:pt x="289" y="188"/>
                    <a:pt x="296" y="187"/>
                  </a:cubicBezTo>
                  <a:cubicBezTo>
                    <a:pt x="303" y="186"/>
                    <a:pt x="303" y="177"/>
                    <a:pt x="287" y="169"/>
                  </a:cubicBezTo>
                  <a:cubicBezTo>
                    <a:pt x="271" y="161"/>
                    <a:pt x="230" y="144"/>
                    <a:pt x="200" y="136"/>
                  </a:cubicBezTo>
                  <a:cubicBezTo>
                    <a:pt x="170" y="128"/>
                    <a:pt x="124" y="129"/>
                    <a:pt x="109" y="123"/>
                  </a:cubicBezTo>
                  <a:cubicBezTo>
                    <a:pt x="94" y="117"/>
                    <a:pt x="106" y="116"/>
                    <a:pt x="107" y="102"/>
                  </a:cubicBezTo>
                  <a:cubicBezTo>
                    <a:pt x="108" y="88"/>
                    <a:pt x="114" y="51"/>
                    <a:pt x="113" y="36"/>
                  </a:cubicBezTo>
                  <a:cubicBezTo>
                    <a:pt x="112" y="21"/>
                    <a:pt x="106" y="14"/>
                    <a:pt x="103" y="10"/>
                  </a:cubicBezTo>
                  <a:cubicBezTo>
                    <a:pt x="100" y="6"/>
                    <a:pt x="93" y="0"/>
                    <a:pt x="91" y="6"/>
                  </a:cubicBezTo>
                  <a:close/>
                </a:path>
              </a:pathLst>
            </a:custGeom>
            <a:blipFill dpi="0" rotWithShape="0">
              <a:blip r:embed="rId15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20" name="Freeform 33" descr="Horizontal gestrichelt"/>
            <p:cNvSpPr>
              <a:spLocks/>
            </p:cNvSpPr>
            <p:nvPr/>
          </p:nvSpPr>
          <p:spPr bwMode="auto">
            <a:xfrm>
              <a:off x="2516" y="1806"/>
              <a:ext cx="300" cy="172"/>
            </a:xfrm>
            <a:custGeom>
              <a:avLst/>
              <a:gdLst>
                <a:gd name="T0" fmla="*/ 23 w 300"/>
                <a:gd name="T1" fmla="*/ 4 h 172"/>
                <a:gd name="T2" fmla="*/ 38 w 300"/>
                <a:gd name="T3" fmla="*/ 39 h 172"/>
                <a:gd name="T4" fmla="*/ 54 w 300"/>
                <a:gd name="T5" fmla="*/ 88 h 172"/>
                <a:gd name="T6" fmla="*/ 57 w 300"/>
                <a:gd name="T7" fmla="*/ 115 h 172"/>
                <a:gd name="T8" fmla="*/ 48 w 300"/>
                <a:gd name="T9" fmla="*/ 123 h 172"/>
                <a:gd name="T10" fmla="*/ 5 w 300"/>
                <a:gd name="T11" fmla="*/ 153 h 172"/>
                <a:gd name="T12" fmla="*/ 17 w 300"/>
                <a:gd name="T13" fmla="*/ 171 h 172"/>
                <a:gd name="T14" fmla="*/ 47 w 300"/>
                <a:gd name="T15" fmla="*/ 150 h 172"/>
                <a:gd name="T16" fmla="*/ 102 w 300"/>
                <a:gd name="T17" fmla="*/ 114 h 172"/>
                <a:gd name="T18" fmla="*/ 167 w 300"/>
                <a:gd name="T19" fmla="*/ 99 h 172"/>
                <a:gd name="T20" fmla="*/ 260 w 300"/>
                <a:gd name="T21" fmla="*/ 126 h 172"/>
                <a:gd name="T22" fmla="*/ 252 w 300"/>
                <a:gd name="T23" fmla="*/ 108 h 172"/>
                <a:gd name="T24" fmla="*/ 267 w 300"/>
                <a:gd name="T25" fmla="*/ 108 h 172"/>
                <a:gd name="T26" fmla="*/ 284 w 300"/>
                <a:gd name="T27" fmla="*/ 112 h 172"/>
                <a:gd name="T28" fmla="*/ 276 w 300"/>
                <a:gd name="T29" fmla="*/ 99 h 172"/>
                <a:gd name="T30" fmla="*/ 288 w 300"/>
                <a:gd name="T31" fmla="*/ 87 h 172"/>
                <a:gd name="T32" fmla="*/ 299 w 300"/>
                <a:gd name="T33" fmla="*/ 94 h 172"/>
                <a:gd name="T34" fmla="*/ 281 w 300"/>
                <a:gd name="T35" fmla="*/ 81 h 172"/>
                <a:gd name="T36" fmla="*/ 266 w 300"/>
                <a:gd name="T37" fmla="*/ 78 h 172"/>
                <a:gd name="T38" fmla="*/ 227 w 300"/>
                <a:gd name="T39" fmla="*/ 69 h 172"/>
                <a:gd name="T40" fmla="*/ 180 w 300"/>
                <a:gd name="T41" fmla="*/ 66 h 172"/>
                <a:gd name="T42" fmla="*/ 144 w 300"/>
                <a:gd name="T43" fmla="*/ 76 h 172"/>
                <a:gd name="T44" fmla="*/ 129 w 300"/>
                <a:gd name="T45" fmla="*/ 78 h 172"/>
                <a:gd name="T46" fmla="*/ 86 w 300"/>
                <a:gd name="T47" fmla="*/ 93 h 172"/>
                <a:gd name="T48" fmla="*/ 71 w 300"/>
                <a:gd name="T49" fmla="*/ 43 h 172"/>
                <a:gd name="T50" fmla="*/ 53 w 300"/>
                <a:gd name="T51" fmla="*/ 12 h 172"/>
                <a:gd name="T52" fmla="*/ 23 w 300"/>
                <a:gd name="T53" fmla="*/ 4 h 17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00" h="172">
                  <a:moveTo>
                    <a:pt x="23" y="4"/>
                  </a:moveTo>
                  <a:cubicBezTo>
                    <a:pt x="21" y="8"/>
                    <a:pt x="33" y="25"/>
                    <a:pt x="38" y="39"/>
                  </a:cubicBezTo>
                  <a:cubicBezTo>
                    <a:pt x="43" y="53"/>
                    <a:pt x="51" y="75"/>
                    <a:pt x="54" y="88"/>
                  </a:cubicBezTo>
                  <a:cubicBezTo>
                    <a:pt x="57" y="101"/>
                    <a:pt x="58" y="109"/>
                    <a:pt x="57" y="115"/>
                  </a:cubicBezTo>
                  <a:cubicBezTo>
                    <a:pt x="56" y="121"/>
                    <a:pt x="57" y="117"/>
                    <a:pt x="48" y="123"/>
                  </a:cubicBezTo>
                  <a:cubicBezTo>
                    <a:pt x="39" y="129"/>
                    <a:pt x="10" y="145"/>
                    <a:pt x="5" y="153"/>
                  </a:cubicBezTo>
                  <a:cubicBezTo>
                    <a:pt x="0" y="161"/>
                    <a:pt x="10" y="172"/>
                    <a:pt x="17" y="171"/>
                  </a:cubicBezTo>
                  <a:cubicBezTo>
                    <a:pt x="24" y="170"/>
                    <a:pt x="33" y="160"/>
                    <a:pt x="47" y="150"/>
                  </a:cubicBezTo>
                  <a:cubicBezTo>
                    <a:pt x="61" y="140"/>
                    <a:pt x="82" y="122"/>
                    <a:pt x="102" y="114"/>
                  </a:cubicBezTo>
                  <a:cubicBezTo>
                    <a:pt x="122" y="106"/>
                    <a:pt x="141" y="97"/>
                    <a:pt x="167" y="99"/>
                  </a:cubicBezTo>
                  <a:cubicBezTo>
                    <a:pt x="193" y="101"/>
                    <a:pt x="246" y="125"/>
                    <a:pt x="260" y="126"/>
                  </a:cubicBezTo>
                  <a:cubicBezTo>
                    <a:pt x="274" y="127"/>
                    <a:pt x="251" y="111"/>
                    <a:pt x="252" y="108"/>
                  </a:cubicBezTo>
                  <a:cubicBezTo>
                    <a:pt x="253" y="105"/>
                    <a:pt x="262" y="107"/>
                    <a:pt x="267" y="108"/>
                  </a:cubicBezTo>
                  <a:cubicBezTo>
                    <a:pt x="272" y="109"/>
                    <a:pt x="283" y="113"/>
                    <a:pt x="284" y="112"/>
                  </a:cubicBezTo>
                  <a:cubicBezTo>
                    <a:pt x="285" y="111"/>
                    <a:pt x="275" y="103"/>
                    <a:pt x="276" y="99"/>
                  </a:cubicBezTo>
                  <a:cubicBezTo>
                    <a:pt x="277" y="95"/>
                    <a:pt x="284" y="88"/>
                    <a:pt x="288" y="87"/>
                  </a:cubicBezTo>
                  <a:cubicBezTo>
                    <a:pt x="292" y="86"/>
                    <a:pt x="300" y="95"/>
                    <a:pt x="299" y="94"/>
                  </a:cubicBezTo>
                  <a:cubicBezTo>
                    <a:pt x="298" y="93"/>
                    <a:pt x="286" y="84"/>
                    <a:pt x="281" y="81"/>
                  </a:cubicBezTo>
                  <a:cubicBezTo>
                    <a:pt x="276" y="78"/>
                    <a:pt x="275" y="80"/>
                    <a:pt x="266" y="78"/>
                  </a:cubicBezTo>
                  <a:cubicBezTo>
                    <a:pt x="257" y="76"/>
                    <a:pt x="241" y="71"/>
                    <a:pt x="227" y="69"/>
                  </a:cubicBezTo>
                  <a:cubicBezTo>
                    <a:pt x="213" y="67"/>
                    <a:pt x="194" y="65"/>
                    <a:pt x="180" y="66"/>
                  </a:cubicBezTo>
                  <a:cubicBezTo>
                    <a:pt x="166" y="67"/>
                    <a:pt x="152" y="74"/>
                    <a:pt x="144" y="76"/>
                  </a:cubicBezTo>
                  <a:cubicBezTo>
                    <a:pt x="136" y="78"/>
                    <a:pt x="139" y="75"/>
                    <a:pt x="129" y="78"/>
                  </a:cubicBezTo>
                  <a:cubicBezTo>
                    <a:pt x="119" y="81"/>
                    <a:pt x="96" y="99"/>
                    <a:pt x="86" y="93"/>
                  </a:cubicBezTo>
                  <a:cubicBezTo>
                    <a:pt x="76" y="87"/>
                    <a:pt x="76" y="56"/>
                    <a:pt x="71" y="43"/>
                  </a:cubicBezTo>
                  <a:cubicBezTo>
                    <a:pt x="66" y="30"/>
                    <a:pt x="61" y="18"/>
                    <a:pt x="53" y="12"/>
                  </a:cubicBezTo>
                  <a:cubicBezTo>
                    <a:pt x="45" y="6"/>
                    <a:pt x="25" y="0"/>
                    <a:pt x="23" y="4"/>
                  </a:cubicBezTo>
                  <a:close/>
                </a:path>
              </a:pathLst>
            </a:custGeom>
            <a:blipFill dpi="0" rotWithShape="0">
              <a:blip r:embed="rId15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21" name="Arc 34"/>
            <p:cNvSpPr>
              <a:spLocks/>
            </p:cNvSpPr>
            <p:nvPr/>
          </p:nvSpPr>
          <p:spPr bwMode="auto">
            <a:xfrm>
              <a:off x="2692" y="1842"/>
              <a:ext cx="153" cy="44"/>
            </a:xfrm>
            <a:custGeom>
              <a:avLst/>
              <a:gdLst>
                <a:gd name="T0" fmla="*/ 0 w 33306"/>
                <a:gd name="T1" fmla="*/ 0 h 21600"/>
                <a:gd name="T2" fmla="*/ 0 w 33306"/>
                <a:gd name="T3" fmla="*/ 0 h 21600"/>
                <a:gd name="T4" fmla="*/ 0 w 33306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3306" h="21600" fill="none" extrusionOk="0">
                  <a:moveTo>
                    <a:pt x="0" y="3447"/>
                  </a:moveTo>
                  <a:cubicBezTo>
                    <a:pt x="3489" y="1196"/>
                    <a:pt x="7553" y="0"/>
                    <a:pt x="11706" y="0"/>
                  </a:cubicBezTo>
                  <a:cubicBezTo>
                    <a:pt x="23635" y="0"/>
                    <a:pt x="33306" y="9670"/>
                    <a:pt x="33306" y="21600"/>
                  </a:cubicBezTo>
                </a:path>
                <a:path w="33306" h="21600" stroke="0" extrusionOk="0">
                  <a:moveTo>
                    <a:pt x="0" y="3447"/>
                  </a:moveTo>
                  <a:cubicBezTo>
                    <a:pt x="3489" y="1196"/>
                    <a:pt x="7553" y="0"/>
                    <a:pt x="11706" y="0"/>
                  </a:cubicBezTo>
                  <a:cubicBezTo>
                    <a:pt x="23635" y="0"/>
                    <a:pt x="33306" y="9670"/>
                    <a:pt x="33306" y="21600"/>
                  </a:cubicBezTo>
                  <a:lnTo>
                    <a:pt x="11706" y="21600"/>
                  </a:lnTo>
                  <a:lnTo>
                    <a:pt x="0" y="3447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596"/>
            </a:p>
          </p:txBody>
        </p:sp>
        <p:sp>
          <p:nvSpPr>
            <p:cNvPr id="36922" name="Arc 35"/>
            <p:cNvSpPr>
              <a:spLocks/>
            </p:cNvSpPr>
            <p:nvPr/>
          </p:nvSpPr>
          <p:spPr bwMode="auto">
            <a:xfrm>
              <a:off x="2553" y="1993"/>
              <a:ext cx="142" cy="143"/>
            </a:xfrm>
            <a:custGeom>
              <a:avLst/>
              <a:gdLst>
                <a:gd name="T0" fmla="*/ 0 w 18558"/>
                <a:gd name="T1" fmla="*/ 0 h 21064"/>
                <a:gd name="T2" fmla="*/ 0 w 18558"/>
                <a:gd name="T3" fmla="*/ 0 h 21064"/>
                <a:gd name="T4" fmla="*/ 0 w 18558"/>
                <a:gd name="T5" fmla="*/ 0 h 2106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558" h="21064" fill="none" extrusionOk="0">
                  <a:moveTo>
                    <a:pt x="4782" y="0"/>
                  </a:moveTo>
                  <a:cubicBezTo>
                    <a:pt x="10551" y="1310"/>
                    <a:pt x="15531" y="4929"/>
                    <a:pt x="18558" y="10011"/>
                  </a:cubicBezTo>
                </a:path>
                <a:path w="18558" h="21064" stroke="0" extrusionOk="0">
                  <a:moveTo>
                    <a:pt x="4782" y="0"/>
                  </a:moveTo>
                  <a:cubicBezTo>
                    <a:pt x="10551" y="1310"/>
                    <a:pt x="15531" y="4929"/>
                    <a:pt x="18558" y="10011"/>
                  </a:cubicBezTo>
                  <a:lnTo>
                    <a:pt x="0" y="21064"/>
                  </a:lnTo>
                  <a:lnTo>
                    <a:pt x="4782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596"/>
            </a:p>
          </p:txBody>
        </p:sp>
        <p:sp>
          <p:nvSpPr>
            <p:cNvPr id="36923" name="Freeform 36"/>
            <p:cNvSpPr>
              <a:spLocks/>
            </p:cNvSpPr>
            <p:nvPr/>
          </p:nvSpPr>
          <p:spPr bwMode="auto">
            <a:xfrm>
              <a:off x="2271" y="1242"/>
              <a:ext cx="689" cy="570"/>
            </a:xfrm>
            <a:custGeom>
              <a:avLst/>
              <a:gdLst>
                <a:gd name="T0" fmla="*/ 674 w 689"/>
                <a:gd name="T1" fmla="*/ 42 h 570"/>
                <a:gd name="T2" fmla="*/ 666 w 689"/>
                <a:gd name="T3" fmla="*/ 27 h 570"/>
                <a:gd name="T4" fmla="*/ 659 w 689"/>
                <a:gd name="T5" fmla="*/ 14 h 570"/>
                <a:gd name="T6" fmla="*/ 636 w 689"/>
                <a:gd name="T7" fmla="*/ 0 h 570"/>
                <a:gd name="T8" fmla="*/ 623 w 689"/>
                <a:gd name="T9" fmla="*/ 2 h 570"/>
                <a:gd name="T10" fmla="*/ 597 w 689"/>
                <a:gd name="T11" fmla="*/ 3 h 570"/>
                <a:gd name="T12" fmla="*/ 570 w 689"/>
                <a:gd name="T13" fmla="*/ 9 h 570"/>
                <a:gd name="T14" fmla="*/ 546 w 689"/>
                <a:gd name="T15" fmla="*/ 21 h 570"/>
                <a:gd name="T16" fmla="*/ 528 w 689"/>
                <a:gd name="T17" fmla="*/ 33 h 570"/>
                <a:gd name="T18" fmla="*/ 513 w 689"/>
                <a:gd name="T19" fmla="*/ 56 h 570"/>
                <a:gd name="T20" fmla="*/ 498 w 689"/>
                <a:gd name="T21" fmla="*/ 89 h 570"/>
                <a:gd name="T22" fmla="*/ 498 w 689"/>
                <a:gd name="T23" fmla="*/ 161 h 570"/>
                <a:gd name="T24" fmla="*/ 497 w 689"/>
                <a:gd name="T25" fmla="*/ 195 h 570"/>
                <a:gd name="T26" fmla="*/ 509 w 689"/>
                <a:gd name="T27" fmla="*/ 218 h 570"/>
                <a:gd name="T28" fmla="*/ 507 w 689"/>
                <a:gd name="T29" fmla="*/ 254 h 570"/>
                <a:gd name="T30" fmla="*/ 501 w 689"/>
                <a:gd name="T31" fmla="*/ 333 h 570"/>
                <a:gd name="T32" fmla="*/ 489 w 689"/>
                <a:gd name="T33" fmla="*/ 348 h 570"/>
                <a:gd name="T34" fmla="*/ 483 w 689"/>
                <a:gd name="T35" fmla="*/ 354 h 570"/>
                <a:gd name="T36" fmla="*/ 471 w 689"/>
                <a:gd name="T37" fmla="*/ 374 h 570"/>
                <a:gd name="T38" fmla="*/ 450 w 689"/>
                <a:gd name="T39" fmla="*/ 381 h 570"/>
                <a:gd name="T40" fmla="*/ 425 w 689"/>
                <a:gd name="T41" fmla="*/ 387 h 570"/>
                <a:gd name="T42" fmla="*/ 405 w 689"/>
                <a:gd name="T43" fmla="*/ 399 h 570"/>
                <a:gd name="T44" fmla="*/ 339 w 689"/>
                <a:gd name="T45" fmla="*/ 392 h 570"/>
                <a:gd name="T46" fmla="*/ 335 w 689"/>
                <a:gd name="T47" fmla="*/ 390 h 570"/>
                <a:gd name="T48" fmla="*/ 321 w 689"/>
                <a:gd name="T49" fmla="*/ 389 h 570"/>
                <a:gd name="T50" fmla="*/ 318 w 689"/>
                <a:gd name="T51" fmla="*/ 384 h 570"/>
                <a:gd name="T52" fmla="*/ 306 w 689"/>
                <a:gd name="T53" fmla="*/ 381 h 570"/>
                <a:gd name="T54" fmla="*/ 291 w 689"/>
                <a:gd name="T55" fmla="*/ 375 h 570"/>
                <a:gd name="T56" fmla="*/ 257 w 689"/>
                <a:gd name="T57" fmla="*/ 368 h 570"/>
                <a:gd name="T58" fmla="*/ 240 w 689"/>
                <a:gd name="T59" fmla="*/ 362 h 570"/>
                <a:gd name="T60" fmla="*/ 215 w 689"/>
                <a:gd name="T61" fmla="*/ 353 h 570"/>
                <a:gd name="T62" fmla="*/ 207 w 689"/>
                <a:gd name="T63" fmla="*/ 350 h 570"/>
                <a:gd name="T64" fmla="*/ 74 w 689"/>
                <a:gd name="T65" fmla="*/ 306 h 570"/>
                <a:gd name="T66" fmla="*/ 0 w 689"/>
                <a:gd name="T67" fmla="*/ 281 h 570"/>
                <a:gd name="T68" fmla="*/ 47 w 689"/>
                <a:gd name="T69" fmla="*/ 338 h 570"/>
                <a:gd name="T70" fmla="*/ 80 w 689"/>
                <a:gd name="T71" fmla="*/ 381 h 570"/>
                <a:gd name="T72" fmla="*/ 113 w 689"/>
                <a:gd name="T73" fmla="*/ 423 h 570"/>
                <a:gd name="T74" fmla="*/ 140 w 689"/>
                <a:gd name="T75" fmla="*/ 492 h 570"/>
                <a:gd name="T76" fmla="*/ 155 w 689"/>
                <a:gd name="T77" fmla="*/ 548 h 570"/>
                <a:gd name="T78" fmla="*/ 159 w 689"/>
                <a:gd name="T79" fmla="*/ 570 h 570"/>
                <a:gd name="T80" fmla="*/ 308 w 689"/>
                <a:gd name="T81" fmla="*/ 554 h 570"/>
                <a:gd name="T82" fmla="*/ 377 w 689"/>
                <a:gd name="T83" fmla="*/ 570 h 570"/>
                <a:gd name="T84" fmla="*/ 494 w 689"/>
                <a:gd name="T85" fmla="*/ 555 h 570"/>
                <a:gd name="T86" fmla="*/ 560 w 689"/>
                <a:gd name="T87" fmla="*/ 560 h 570"/>
                <a:gd name="T88" fmla="*/ 585 w 689"/>
                <a:gd name="T89" fmla="*/ 555 h 570"/>
                <a:gd name="T90" fmla="*/ 608 w 689"/>
                <a:gd name="T91" fmla="*/ 431 h 570"/>
                <a:gd name="T92" fmla="*/ 614 w 689"/>
                <a:gd name="T93" fmla="*/ 377 h 570"/>
                <a:gd name="T94" fmla="*/ 614 w 689"/>
                <a:gd name="T95" fmla="*/ 365 h 570"/>
                <a:gd name="T96" fmla="*/ 617 w 689"/>
                <a:gd name="T97" fmla="*/ 303 h 570"/>
                <a:gd name="T98" fmla="*/ 615 w 689"/>
                <a:gd name="T99" fmla="*/ 237 h 570"/>
                <a:gd name="T100" fmla="*/ 603 w 689"/>
                <a:gd name="T101" fmla="*/ 168 h 570"/>
                <a:gd name="T102" fmla="*/ 608 w 689"/>
                <a:gd name="T103" fmla="*/ 129 h 570"/>
                <a:gd name="T104" fmla="*/ 611 w 689"/>
                <a:gd name="T105" fmla="*/ 117 h 570"/>
                <a:gd name="T106" fmla="*/ 621 w 689"/>
                <a:gd name="T107" fmla="*/ 113 h 570"/>
                <a:gd name="T108" fmla="*/ 629 w 689"/>
                <a:gd name="T109" fmla="*/ 102 h 570"/>
                <a:gd name="T110" fmla="*/ 645 w 689"/>
                <a:gd name="T111" fmla="*/ 101 h 570"/>
                <a:gd name="T112" fmla="*/ 654 w 689"/>
                <a:gd name="T113" fmla="*/ 89 h 570"/>
                <a:gd name="T114" fmla="*/ 683 w 689"/>
                <a:gd name="T115" fmla="*/ 78 h 570"/>
                <a:gd name="T116" fmla="*/ 678 w 689"/>
                <a:gd name="T117" fmla="*/ 51 h 570"/>
                <a:gd name="T118" fmla="*/ 674 w 689"/>
                <a:gd name="T119" fmla="*/ 42 h 57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89" h="570">
                  <a:moveTo>
                    <a:pt x="674" y="42"/>
                  </a:moveTo>
                  <a:cubicBezTo>
                    <a:pt x="672" y="35"/>
                    <a:pt x="673" y="31"/>
                    <a:pt x="666" y="27"/>
                  </a:cubicBezTo>
                  <a:cubicBezTo>
                    <a:pt x="663" y="23"/>
                    <a:pt x="663" y="18"/>
                    <a:pt x="659" y="14"/>
                  </a:cubicBezTo>
                  <a:cubicBezTo>
                    <a:pt x="653" y="8"/>
                    <a:pt x="643" y="4"/>
                    <a:pt x="636" y="0"/>
                  </a:cubicBezTo>
                  <a:cubicBezTo>
                    <a:pt x="630" y="3"/>
                    <a:pt x="629" y="6"/>
                    <a:pt x="623" y="2"/>
                  </a:cubicBezTo>
                  <a:cubicBezTo>
                    <a:pt x="612" y="3"/>
                    <a:pt x="607" y="5"/>
                    <a:pt x="597" y="3"/>
                  </a:cubicBezTo>
                  <a:cubicBezTo>
                    <a:pt x="585" y="5"/>
                    <a:pt x="580" y="7"/>
                    <a:pt x="570" y="9"/>
                  </a:cubicBezTo>
                  <a:cubicBezTo>
                    <a:pt x="566" y="15"/>
                    <a:pt x="554" y="20"/>
                    <a:pt x="546" y="21"/>
                  </a:cubicBezTo>
                  <a:cubicBezTo>
                    <a:pt x="540" y="25"/>
                    <a:pt x="534" y="28"/>
                    <a:pt x="528" y="33"/>
                  </a:cubicBezTo>
                  <a:cubicBezTo>
                    <a:pt x="523" y="41"/>
                    <a:pt x="517" y="47"/>
                    <a:pt x="513" y="56"/>
                  </a:cubicBezTo>
                  <a:cubicBezTo>
                    <a:pt x="511" y="68"/>
                    <a:pt x="504" y="78"/>
                    <a:pt x="498" y="89"/>
                  </a:cubicBezTo>
                  <a:cubicBezTo>
                    <a:pt x="494" y="113"/>
                    <a:pt x="493" y="136"/>
                    <a:pt x="498" y="161"/>
                  </a:cubicBezTo>
                  <a:cubicBezTo>
                    <a:pt x="491" y="170"/>
                    <a:pt x="492" y="184"/>
                    <a:pt x="497" y="195"/>
                  </a:cubicBezTo>
                  <a:cubicBezTo>
                    <a:pt x="499" y="204"/>
                    <a:pt x="506" y="210"/>
                    <a:pt x="509" y="218"/>
                  </a:cubicBezTo>
                  <a:cubicBezTo>
                    <a:pt x="511" y="230"/>
                    <a:pt x="512" y="243"/>
                    <a:pt x="507" y="254"/>
                  </a:cubicBezTo>
                  <a:cubicBezTo>
                    <a:pt x="507" y="271"/>
                    <a:pt x="512" y="311"/>
                    <a:pt x="501" y="333"/>
                  </a:cubicBezTo>
                  <a:cubicBezTo>
                    <a:pt x="499" y="341"/>
                    <a:pt x="497" y="347"/>
                    <a:pt x="489" y="348"/>
                  </a:cubicBezTo>
                  <a:cubicBezTo>
                    <a:pt x="487" y="359"/>
                    <a:pt x="491" y="348"/>
                    <a:pt x="483" y="354"/>
                  </a:cubicBezTo>
                  <a:cubicBezTo>
                    <a:pt x="478" y="358"/>
                    <a:pt x="476" y="369"/>
                    <a:pt x="471" y="374"/>
                  </a:cubicBezTo>
                  <a:cubicBezTo>
                    <a:pt x="467" y="379"/>
                    <a:pt x="456" y="380"/>
                    <a:pt x="450" y="381"/>
                  </a:cubicBezTo>
                  <a:cubicBezTo>
                    <a:pt x="442" y="385"/>
                    <a:pt x="434" y="386"/>
                    <a:pt x="425" y="387"/>
                  </a:cubicBezTo>
                  <a:cubicBezTo>
                    <a:pt x="418" y="390"/>
                    <a:pt x="405" y="399"/>
                    <a:pt x="405" y="399"/>
                  </a:cubicBezTo>
                  <a:cubicBezTo>
                    <a:pt x="383" y="398"/>
                    <a:pt x="360" y="396"/>
                    <a:pt x="339" y="392"/>
                  </a:cubicBezTo>
                  <a:cubicBezTo>
                    <a:pt x="338" y="391"/>
                    <a:pt x="336" y="390"/>
                    <a:pt x="335" y="390"/>
                  </a:cubicBezTo>
                  <a:cubicBezTo>
                    <a:pt x="330" y="389"/>
                    <a:pt x="325" y="391"/>
                    <a:pt x="321" y="389"/>
                  </a:cubicBezTo>
                  <a:cubicBezTo>
                    <a:pt x="319" y="388"/>
                    <a:pt x="320" y="385"/>
                    <a:pt x="318" y="384"/>
                  </a:cubicBezTo>
                  <a:cubicBezTo>
                    <a:pt x="315" y="382"/>
                    <a:pt x="310" y="382"/>
                    <a:pt x="306" y="381"/>
                  </a:cubicBezTo>
                  <a:cubicBezTo>
                    <a:pt x="301" y="377"/>
                    <a:pt x="297" y="377"/>
                    <a:pt x="291" y="375"/>
                  </a:cubicBezTo>
                  <a:cubicBezTo>
                    <a:pt x="281" y="368"/>
                    <a:pt x="269" y="369"/>
                    <a:pt x="257" y="368"/>
                  </a:cubicBezTo>
                  <a:cubicBezTo>
                    <a:pt x="251" y="366"/>
                    <a:pt x="246" y="365"/>
                    <a:pt x="240" y="362"/>
                  </a:cubicBezTo>
                  <a:cubicBezTo>
                    <a:pt x="235" y="354"/>
                    <a:pt x="224" y="354"/>
                    <a:pt x="215" y="353"/>
                  </a:cubicBezTo>
                  <a:cubicBezTo>
                    <a:pt x="209" y="351"/>
                    <a:pt x="212" y="352"/>
                    <a:pt x="207" y="350"/>
                  </a:cubicBezTo>
                  <a:lnTo>
                    <a:pt x="74" y="306"/>
                  </a:lnTo>
                  <a:lnTo>
                    <a:pt x="0" y="281"/>
                  </a:lnTo>
                  <a:lnTo>
                    <a:pt x="47" y="338"/>
                  </a:lnTo>
                  <a:lnTo>
                    <a:pt x="80" y="381"/>
                  </a:lnTo>
                  <a:lnTo>
                    <a:pt x="113" y="423"/>
                  </a:lnTo>
                  <a:lnTo>
                    <a:pt x="140" y="492"/>
                  </a:lnTo>
                  <a:lnTo>
                    <a:pt x="155" y="548"/>
                  </a:lnTo>
                  <a:lnTo>
                    <a:pt x="159" y="570"/>
                  </a:lnTo>
                  <a:lnTo>
                    <a:pt x="308" y="554"/>
                  </a:lnTo>
                  <a:lnTo>
                    <a:pt x="377" y="570"/>
                  </a:lnTo>
                  <a:lnTo>
                    <a:pt x="494" y="555"/>
                  </a:lnTo>
                  <a:lnTo>
                    <a:pt x="560" y="560"/>
                  </a:lnTo>
                  <a:lnTo>
                    <a:pt x="585" y="555"/>
                  </a:lnTo>
                  <a:lnTo>
                    <a:pt x="608" y="431"/>
                  </a:lnTo>
                  <a:lnTo>
                    <a:pt x="614" y="377"/>
                  </a:lnTo>
                  <a:lnTo>
                    <a:pt x="614" y="365"/>
                  </a:lnTo>
                  <a:lnTo>
                    <a:pt x="617" y="303"/>
                  </a:lnTo>
                  <a:lnTo>
                    <a:pt x="615" y="237"/>
                  </a:lnTo>
                  <a:lnTo>
                    <a:pt x="603" y="168"/>
                  </a:lnTo>
                  <a:lnTo>
                    <a:pt x="608" y="129"/>
                  </a:lnTo>
                  <a:cubicBezTo>
                    <a:pt x="609" y="125"/>
                    <a:pt x="609" y="120"/>
                    <a:pt x="611" y="117"/>
                  </a:cubicBezTo>
                  <a:cubicBezTo>
                    <a:pt x="613" y="114"/>
                    <a:pt x="618" y="116"/>
                    <a:pt x="621" y="113"/>
                  </a:cubicBezTo>
                  <a:cubicBezTo>
                    <a:pt x="624" y="110"/>
                    <a:pt x="625" y="103"/>
                    <a:pt x="629" y="102"/>
                  </a:cubicBezTo>
                  <a:cubicBezTo>
                    <a:pt x="634" y="100"/>
                    <a:pt x="640" y="101"/>
                    <a:pt x="645" y="101"/>
                  </a:cubicBezTo>
                  <a:cubicBezTo>
                    <a:pt x="647" y="95"/>
                    <a:pt x="649" y="93"/>
                    <a:pt x="654" y="89"/>
                  </a:cubicBezTo>
                  <a:cubicBezTo>
                    <a:pt x="668" y="91"/>
                    <a:pt x="677" y="93"/>
                    <a:pt x="683" y="78"/>
                  </a:cubicBezTo>
                  <a:cubicBezTo>
                    <a:pt x="685" y="68"/>
                    <a:pt x="689" y="55"/>
                    <a:pt x="678" y="51"/>
                  </a:cubicBezTo>
                  <a:cubicBezTo>
                    <a:pt x="677" y="43"/>
                    <a:pt x="679" y="45"/>
                    <a:pt x="674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24" name="Oval 37"/>
            <p:cNvSpPr>
              <a:spLocks noChangeArrowheads="1"/>
            </p:cNvSpPr>
            <p:nvPr/>
          </p:nvSpPr>
          <p:spPr bwMode="auto">
            <a:xfrm>
              <a:off x="2887" y="1268"/>
              <a:ext cx="27" cy="27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596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925" name="Freeform 38"/>
            <p:cNvSpPr>
              <a:spLocks/>
            </p:cNvSpPr>
            <p:nvPr/>
          </p:nvSpPr>
          <p:spPr bwMode="auto">
            <a:xfrm>
              <a:off x="2486" y="1662"/>
              <a:ext cx="296" cy="118"/>
            </a:xfrm>
            <a:custGeom>
              <a:avLst/>
              <a:gdLst>
                <a:gd name="T0" fmla="*/ 241 w 296"/>
                <a:gd name="T1" fmla="*/ 0 h 118"/>
                <a:gd name="T2" fmla="*/ 264 w 296"/>
                <a:gd name="T3" fmla="*/ 15 h 118"/>
                <a:gd name="T4" fmla="*/ 280 w 296"/>
                <a:gd name="T5" fmla="*/ 29 h 118"/>
                <a:gd name="T6" fmla="*/ 294 w 296"/>
                <a:gd name="T7" fmla="*/ 62 h 118"/>
                <a:gd name="T8" fmla="*/ 291 w 296"/>
                <a:gd name="T9" fmla="*/ 75 h 118"/>
                <a:gd name="T10" fmla="*/ 280 w 296"/>
                <a:gd name="T11" fmla="*/ 101 h 118"/>
                <a:gd name="T12" fmla="*/ 246 w 296"/>
                <a:gd name="T13" fmla="*/ 111 h 118"/>
                <a:gd name="T14" fmla="*/ 175 w 296"/>
                <a:gd name="T15" fmla="*/ 107 h 118"/>
                <a:gd name="T16" fmla="*/ 0 w 296"/>
                <a:gd name="T17" fmla="*/ 44 h 1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96" h="118">
                  <a:moveTo>
                    <a:pt x="241" y="0"/>
                  </a:moveTo>
                  <a:cubicBezTo>
                    <a:pt x="249" y="5"/>
                    <a:pt x="258" y="10"/>
                    <a:pt x="264" y="15"/>
                  </a:cubicBezTo>
                  <a:cubicBezTo>
                    <a:pt x="270" y="20"/>
                    <a:pt x="275" y="21"/>
                    <a:pt x="280" y="29"/>
                  </a:cubicBezTo>
                  <a:cubicBezTo>
                    <a:pt x="285" y="37"/>
                    <a:pt x="292" y="54"/>
                    <a:pt x="294" y="62"/>
                  </a:cubicBezTo>
                  <a:cubicBezTo>
                    <a:pt x="296" y="70"/>
                    <a:pt x="293" y="69"/>
                    <a:pt x="291" y="75"/>
                  </a:cubicBezTo>
                  <a:cubicBezTo>
                    <a:pt x="289" y="81"/>
                    <a:pt x="287" y="95"/>
                    <a:pt x="280" y="101"/>
                  </a:cubicBezTo>
                  <a:cubicBezTo>
                    <a:pt x="273" y="107"/>
                    <a:pt x="263" y="110"/>
                    <a:pt x="246" y="111"/>
                  </a:cubicBezTo>
                  <a:cubicBezTo>
                    <a:pt x="229" y="112"/>
                    <a:pt x="216" y="118"/>
                    <a:pt x="175" y="107"/>
                  </a:cubicBezTo>
                  <a:cubicBezTo>
                    <a:pt x="134" y="96"/>
                    <a:pt x="67" y="70"/>
                    <a:pt x="0" y="44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</p:grpSp>
      <p:grpSp>
        <p:nvGrpSpPr>
          <p:cNvPr id="57383" name="Group 39"/>
          <p:cNvGrpSpPr>
            <a:grpSpLocks/>
          </p:cNvGrpSpPr>
          <p:nvPr/>
        </p:nvGrpSpPr>
        <p:grpSpPr bwMode="auto">
          <a:xfrm>
            <a:off x="10184749" y="1504961"/>
            <a:ext cx="1746681" cy="736362"/>
            <a:chOff x="4262" y="871"/>
            <a:chExt cx="1103" cy="465"/>
          </a:xfrm>
        </p:grpSpPr>
        <p:sp>
          <p:nvSpPr>
            <p:cNvPr id="36911" name="Text Box 40"/>
            <p:cNvSpPr txBox="1">
              <a:spLocks noChangeArrowheads="1"/>
            </p:cNvSpPr>
            <p:nvPr/>
          </p:nvSpPr>
          <p:spPr bwMode="auto">
            <a:xfrm>
              <a:off x="4262" y="871"/>
              <a:ext cx="1052" cy="4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397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Wave emitting duck moving at velocity         emitting frequency </a:t>
              </a:r>
            </a:p>
          </p:txBody>
        </p:sp>
        <p:pic>
          <p:nvPicPr>
            <p:cNvPr id="36912" name="Picture 41" descr="TP_tmp"/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9" y="1067"/>
              <a:ext cx="96" cy="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36913" name="Picture 42" descr="TP_tmp"/>
            <p:cNvPicPr>
              <a:picLocks noChangeAspect="1" noChangeArrowheads="1"/>
            </p:cNvPicPr>
            <p:nvPr>
              <p:custDataLst>
                <p:tags r:id="rId13"/>
              </p:custDataLst>
            </p:nvPr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1" y="1209"/>
              <a:ext cx="144" cy="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grpSp>
        <p:nvGrpSpPr>
          <p:cNvPr id="57387" name="Group 43"/>
          <p:cNvGrpSpPr>
            <a:grpSpLocks/>
          </p:cNvGrpSpPr>
          <p:nvPr/>
        </p:nvGrpSpPr>
        <p:grpSpPr bwMode="auto">
          <a:xfrm>
            <a:off x="3012748" y="852529"/>
            <a:ext cx="1906621" cy="522579"/>
            <a:chOff x="499" y="372"/>
            <a:chExt cx="1204" cy="330"/>
          </a:xfrm>
        </p:grpSpPr>
        <p:sp>
          <p:nvSpPr>
            <p:cNvPr id="36909" name="Text Box 44"/>
            <p:cNvSpPr txBox="1">
              <a:spLocks noChangeArrowheads="1"/>
            </p:cNvSpPr>
            <p:nvPr/>
          </p:nvSpPr>
          <p:spPr bwMode="auto">
            <a:xfrm>
              <a:off x="499" y="372"/>
              <a:ext cx="1167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397">
                  <a:solidFill>
                    <a:srgbClr val="00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Detector duck being hobbled at  frequency </a:t>
              </a:r>
            </a:p>
          </p:txBody>
        </p:sp>
        <p:pic>
          <p:nvPicPr>
            <p:cNvPr id="36910" name="Picture 45" descr="TP_tmp"/>
            <p:cNvPicPr>
              <a:picLocks noChangeAspect="1" noChangeArrowheads="1"/>
            </p:cNvPicPr>
            <p:nvPr>
              <p:custDataLst>
                <p:tags r:id="rId11"/>
              </p:custDataLst>
            </p:nvPr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9" y="568"/>
              <a:ext cx="144" cy="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7390" name="Line 46"/>
          <p:cNvSpPr>
            <a:spLocks noChangeShapeType="1"/>
          </p:cNvSpPr>
          <p:nvPr/>
        </p:nvSpPr>
        <p:spPr bwMode="auto">
          <a:xfrm flipH="1" flipV="1">
            <a:off x="5652564" y="1647483"/>
            <a:ext cx="821875" cy="1998469"/>
          </a:xfrm>
          <a:prstGeom prst="line">
            <a:avLst/>
          </a:prstGeom>
          <a:noFill/>
          <a:ln w="15875">
            <a:solidFill>
              <a:srgbClr val="0000FF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1596"/>
          </a:p>
        </p:txBody>
      </p:sp>
      <p:pic>
        <p:nvPicPr>
          <p:cNvPr id="57391" name="Picture 47" descr="TP_tmp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553" y="3688706"/>
            <a:ext cx="152023" cy="126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92" name="Text Box 48"/>
          <p:cNvSpPr txBox="1">
            <a:spLocks noChangeArrowheads="1"/>
          </p:cNvSpPr>
          <p:nvPr/>
        </p:nvSpPr>
        <p:spPr bwMode="auto">
          <a:xfrm>
            <a:off x="5791918" y="2497861"/>
            <a:ext cx="296129" cy="395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995" i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</p:txBody>
      </p:sp>
      <p:grpSp>
        <p:nvGrpSpPr>
          <p:cNvPr id="57393" name="Group 49"/>
          <p:cNvGrpSpPr>
            <a:grpSpLocks/>
          </p:cNvGrpSpPr>
          <p:nvPr/>
        </p:nvGrpSpPr>
        <p:grpSpPr bwMode="auto">
          <a:xfrm>
            <a:off x="5660481" y="1647481"/>
            <a:ext cx="1677003" cy="2007970"/>
            <a:chOff x="2179" y="874"/>
            <a:chExt cx="1059" cy="1268"/>
          </a:xfrm>
        </p:grpSpPr>
        <p:sp>
          <p:nvSpPr>
            <p:cNvPr id="36907" name="Line 50"/>
            <p:cNvSpPr>
              <a:spLocks noChangeShapeType="1"/>
            </p:cNvSpPr>
            <p:nvPr/>
          </p:nvSpPr>
          <p:spPr bwMode="auto">
            <a:xfrm flipH="1" flipV="1">
              <a:off x="2179" y="874"/>
              <a:ext cx="1059" cy="1268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  <p:sp>
          <p:nvSpPr>
            <p:cNvPr id="36908" name="Text Box 51"/>
            <p:cNvSpPr txBox="1">
              <a:spLocks noChangeArrowheads="1"/>
            </p:cNvSpPr>
            <p:nvPr/>
          </p:nvSpPr>
          <p:spPr bwMode="auto">
            <a:xfrm>
              <a:off x="2617" y="1211"/>
              <a:ext cx="1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795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</a:t>
              </a:r>
            </a:p>
          </p:txBody>
        </p:sp>
      </p:grpSp>
      <p:sp>
        <p:nvSpPr>
          <p:cNvPr id="57396" name="Text Box 52"/>
          <p:cNvSpPr txBox="1">
            <a:spLocks noChangeArrowheads="1"/>
          </p:cNvSpPr>
          <p:nvPr/>
        </p:nvSpPr>
        <p:spPr bwMode="auto">
          <a:xfrm>
            <a:off x="5201246" y="341033"/>
            <a:ext cx="5607430" cy="30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397">
                <a:latin typeface="Times New Roman" panose="02020603050405020304" pitchFamily="18" charset="0"/>
                <a:cs typeface="Times New Roman" panose="02020603050405020304" pitchFamily="18" charset="0"/>
              </a:rPr>
              <a:t>We are looking at </a:t>
            </a:r>
            <a:r>
              <a:rPr lang="en-US" altLang="en-US" sz="1397" i="1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1397">
                <a:latin typeface="Times New Roman" panose="02020603050405020304" pitchFamily="18" charset="0"/>
                <a:cs typeface="Times New Roman" panose="02020603050405020304" pitchFamily="18" charset="0"/>
              </a:rPr>
              <a:t>waves emitted by the source, over a time of </a:t>
            </a:r>
            <a:r>
              <a:rPr lang="en-US" altLang="en-US" sz="1397" i="1">
                <a:latin typeface="Times New Roman" panose="02020603050405020304" pitchFamily="18" charset="0"/>
                <a:cs typeface="Times New Roman" panose="02020603050405020304" pitchFamily="18" charset="0"/>
              </a:rPr>
              <a:t>n T</a:t>
            </a:r>
            <a:r>
              <a:rPr lang="en-US" altLang="en-US" sz="1397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0.</a:t>
            </a:r>
            <a:endParaRPr lang="en-US" altLang="en-US" sz="1397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7480" name="Group 136"/>
          <p:cNvGrpSpPr>
            <a:grpSpLocks/>
          </p:cNvGrpSpPr>
          <p:nvPr/>
        </p:nvGrpSpPr>
        <p:grpSpPr bwMode="auto">
          <a:xfrm>
            <a:off x="6083296" y="667249"/>
            <a:ext cx="2486209" cy="307213"/>
            <a:chOff x="3761" y="416"/>
            <a:chExt cx="1570" cy="194"/>
          </a:xfrm>
        </p:grpSpPr>
        <p:sp>
          <p:nvSpPr>
            <p:cNvPr id="36905" name="Text Box 54"/>
            <p:cNvSpPr txBox="1">
              <a:spLocks noChangeArrowheads="1"/>
            </p:cNvSpPr>
            <p:nvPr/>
          </p:nvSpPr>
          <p:spPr bwMode="auto">
            <a:xfrm>
              <a:off x="3761" y="416"/>
              <a:ext cx="1113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397">
                  <a:latin typeface="Times New Roman" panose="02020603050405020304" pitchFamily="18" charset="0"/>
                  <a:cs typeface="Times New Roman" panose="02020603050405020304" pitchFamily="18" charset="0"/>
                </a:rPr>
                <a:t>Triangle of velocities:</a:t>
              </a:r>
              <a:endParaRPr lang="en-US" altLang="en-US" sz="1795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36906" name="Picture 63" descr="TP_tmp"/>
            <p:cNvPicPr>
              <a:picLocks noChangeAspect="1" noChangeArrowheads="1"/>
            </p:cNvPicPr>
            <p:nvPr>
              <p:custDataLst>
                <p:tags r:id="rId10"/>
              </p:custDataLst>
            </p:nvPr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9" y="485"/>
              <a:ext cx="432" cy="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57400" name="Text Box 56"/>
          <p:cNvSpPr txBox="1">
            <a:spLocks noChangeArrowheads="1"/>
          </p:cNvSpPr>
          <p:nvPr/>
        </p:nvSpPr>
        <p:spPr bwMode="auto">
          <a:xfrm>
            <a:off x="2412574" y="1433699"/>
            <a:ext cx="2315057" cy="30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397">
                <a:latin typeface="Times New Roman" panose="02020603050405020304" pitchFamily="18" charset="0"/>
                <a:cs typeface="Times New Roman" panose="02020603050405020304" pitchFamily="18" charset="0"/>
              </a:rPr>
              <a:t>Distance between emitter and</a:t>
            </a:r>
          </a:p>
        </p:txBody>
      </p:sp>
      <p:grpSp>
        <p:nvGrpSpPr>
          <p:cNvPr id="57401" name="Group 57"/>
          <p:cNvGrpSpPr>
            <a:grpSpLocks/>
          </p:cNvGrpSpPr>
          <p:nvPr/>
        </p:nvGrpSpPr>
        <p:grpSpPr bwMode="auto">
          <a:xfrm>
            <a:off x="2493336" y="1622146"/>
            <a:ext cx="2736413" cy="555833"/>
            <a:chOff x="179" y="858"/>
            <a:chExt cx="1728" cy="351"/>
          </a:xfrm>
        </p:grpSpPr>
        <p:sp>
          <p:nvSpPr>
            <p:cNvPr id="36903" name="Text Box 58"/>
            <p:cNvSpPr txBox="1">
              <a:spLocks noChangeArrowheads="1"/>
            </p:cNvSpPr>
            <p:nvPr/>
          </p:nvSpPr>
          <p:spPr bwMode="auto">
            <a:xfrm>
              <a:off x="179" y="1015"/>
              <a:ext cx="482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397">
                  <a:latin typeface="Times New Roman" panose="02020603050405020304" pitchFamily="18" charset="0"/>
                  <a:cs typeface="Times New Roman" panose="02020603050405020304" pitchFamily="18" charset="0"/>
                </a:rPr>
                <a:t>receiver</a:t>
              </a:r>
            </a:p>
          </p:txBody>
        </p:sp>
        <p:sp>
          <p:nvSpPr>
            <p:cNvPr id="36904" name="Line 59"/>
            <p:cNvSpPr>
              <a:spLocks noChangeShapeType="1"/>
            </p:cNvSpPr>
            <p:nvPr/>
          </p:nvSpPr>
          <p:spPr bwMode="auto">
            <a:xfrm flipV="1">
              <a:off x="557" y="858"/>
              <a:ext cx="1350" cy="2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596"/>
            </a:p>
          </p:txBody>
        </p:sp>
      </p:grpSp>
      <p:sp>
        <p:nvSpPr>
          <p:cNvPr id="57404" name="Line 60"/>
          <p:cNvSpPr>
            <a:spLocks noChangeShapeType="1"/>
          </p:cNvSpPr>
          <p:nvPr/>
        </p:nvSpPr>
        <p:spPr bwMode="auto">
          <a:xfrm flipH="1">
            <a:off x="4395207" y="3660203"/>
            <a:ext cx="2087149" cy="490908"/>
          </a:xfrm>
          <a:prstGeom prst="line">
            <a:avLst/>
          </a:prstGeom>
          <a:noFill/>
          <a:ln w="15875">
            <a:solidFill>
              <a:srgbClr val="0000FF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1596"/>
          </a:p>
        </p:txBody>
      </p:sp>
      <p:pic>
        <p:nvPicPr>
          <p:cNvPr id="57408" name="Picture 64" descr="TP_tmp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892" y="2227069"/>
            <a:ext cx="785452" cy="278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471" name="Picture 127" descr="TP_tmp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52" y="4448821"/>
            <a:ext cx="2821926" cy="305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 descr="\documentclass{article}\pagestyle{empty}&#10;\begin{document}&#10;&#10;&#10;$\nu_d = \nu_0 \sqrt{1 - (\frac{v}{c})^2 \sin^2 \theta} + \frac{v}{c}\cos \theta$&#10;\end{document}&#10;" title="IguanaTex Bitmap Display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31" y="4920450"/>
            <a:ext cx="3924102" cy="493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</p:pic>
      <p:pic>
        <p:nvPicPr>
          <p:cNvPr id="57476" name="Picture 132" descr="TP_tmp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13" y="5506647"/>
            <a:ext cx="779118" cy="456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578797" y="6075148"/>
            <a:ext cx="5598401" cy="368562"/>
            <a:chOff x="580232" y="6081713"/>
            <a:chExt cx="5612286" cy="369476"/>
          </a:xfrm>
        </p:grpSpPr>
        <p:sp>
          <p:nvSpPr>
            <p:cNvPr id="36901" name="Text Box 134"/>
            <p:cNvSpPr txBox="1">
              <a:spLocks noChangeArrowheads="1"/>
            </p:cNvSpPr>
            <p:nvPr/>
          </p:nvSpPr>
          <p:spPr bwMode="auto">
            <a:xfrm>
              <a:off x="580232" y="6081713"/>
              <a:ext cx="3444077" cy="3694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795">
                  <a:latin typeface="Times New Roman" panose="02020603050405020304" pitchFamily="18" charset="0"/>
                  <a:cs typeface="Times New Roman" panose="02020603050405020304" pitchFamily="18" charset="0"/>
                </a:rPr>
                <a:t>There is a transverse Doppler shift:</a:t>
              </a:r>
            </a:p>
          </p:txBody>
        </p:sp>
        <p:pic>
          <p:nvPicPr>
            <p:cNvPr id="3" name="Picture 2" descr="\documentclass{article}\pagestyle{empty}&#10;\begin{document}&#10;$\nu_d = \nu_0 {\sqrt{1 - (\frac{v}{c})^2 }}  $&#10;\end{document}&#10;" title="IguanaTex Bitmap Display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0507" y="6105526"/>
              <a:ext cx="2142011" cy="32915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</p:pic>
      </p:grpSp>
      <p:sp>
        <p:nvSpPr>
          <p:cNvPr id="57481" name="Line 137"/>
          <p:cNvSpPr>
            <a:spLocks noChangeShapeType="1"/>
          </p:cNvSpPr>
          <p:nvPr/>
        </p:nvSpPr>
        <p:spPr bwMode="auto">
          <a:xfrm rot="16200000">
            <a:off x="6535405" y="3193840"/>
            <a:ext cx="414896" cy="49565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1596"/>
          </a:p>
        </p:txBody>
      </p:sp>
      <p:grpSp>
        <p:nvGrpSpPr>
          <p:cNvPr id="57482" name="Group 138"/>
          <p:cNvGrpSpPr>
            <a:grpSpLocks/>
          </p:cNvGrpSpPr>
          <p:nvPr/>
        </p:nvGrpSpPr>
        <p:grpSpPr bwMode="auto">
          <a:xfrm>
            <a:off x="6913086" y="3384660"/>
            <a:ext cx="430732" cy="278709"/>
            <a:chOff x="2960" y="1968"/>
            <a:chExt cx="272" cy="176"/>
          </a:xfrm>
        </p:grpSpPr>
        <p:sp>
          <p:nvSpPr>
            <p:cNvPr id="36899" name="Arc 139"/>
            <p:cNvSpPr>
              <a:spLocks/>
            </p:cNvSpPr>
            <p:nvPr/>
          </p:nvSpPr>
          <p:spPr bwMode="auto">
            <a:xfrm flipH="1">
              <a:off x="3021" y="1968"/>
              <a:ext cx="211" cy="176"/>
            </a:xfrm>
            <a:custGeom>
              <a:avLst/>
              <a:gdLst>
                <a:gd name="T0" fmla="*/ 0 w 21600"/>
                <a:gd name="T1" fmla="*/ 0 h 17019"/>
                <a:gd name="T2" fmla="*/ 0 w 21600"/>
                <a:gd name="T3" fmla="*/ 0 h 17019"/>
                <a:gd name="T4" fmla="*/ 0 w 21600"/>
                <a:gd name="T5" fmla="*/ 0 h 1701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17019" fill="none" extrusionOk="0">
                  <a:moveTo>
                    <a:pt x="13300" y="0"/>
                  </a:moveTo>
                  <a:cubicBezTo>
                    <a:pt x="18538" y="4093"/>
                    <a:pt x="21600" y="10371"/>
                    <a:pt x="21600" y="17019"/>
                  </a:cubicBezTo>
                </a:path>
                <a:path w="21600" h="17019" stroke="0" extrusionOk="0">
                  <a:moveTo>
                    <a:pt x="13300" y="0"/>
                  </a:moveTo>
                  <a:cubicBezTo>
                    <a:pt x="18538" y="4093"/>
                    <a:pt x="21600" y="10371"/>
                    <a:pt x="21600" y="17019"/>
                  </a:cubicBezTo>
                  <a:lnTo>
                    <a:pt x="0" y="17019"/>
                  </a:lnTo>
                  <a:lnTo>
                    <a:pt x="13300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arrow" w="med" len="med"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596"/>
            </a:p>
          </p:txBody>
        </p:sp>
        <p:pic>
          <p:nvPicPr>
            <p:cNvPr id="36900" name="Picture 140" descr="TP_tmp"/>
            <p:cNvPicPr>
              <a:picLocks noChangeAspect="1" noChangeArrowheads="1"/>
            </p:cNvPicPr>
            <p:nvPr>
              <p:custDataLst>
                <p:tags r:id="rId8"/>
              </p:custDataLst>
            </p:nvPr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0" y="1969"/>
              <a:ext cx="65" cy="1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5" name="Picture 4" descr="\documentclass{article}\pagestyle{empty}&#10;\begin{document}&#10;$\nu_d = \frac{1}{T_d} =  \nu_0 \frac{u}{c}$&#10;\end{document}&#10;" title="IguanaTex Bitmap Display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100" y="3731466"/>
            <a:ext cx="1577238" cy="332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</p:pic>
      <p:sp>
        <p:nvSpPr>
          <p:cNvPr id="75" name="Text Box 124"/>
          <p:cNvSpPr txBox="1">
            <a:spLocks noChangeArrowheads="1"/>
          </p:cNvSpPr>
          <p:nvPr/>
        </p:nvSpPr>
        <p:spPr bwMode="auto">
          <a:xfrm>
            <a:off x="642139" y="2662551"/>
            <a:ext cx="2356864" cy="30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397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intervals between waves</a:t>
            </a:r>
          </a:p>
        </p:txBody>
      </p:sp>
      <p:pic>
        <p:nvPicPr>
          <p:cNvPr id="76" name="Picture 75" descr="\documentclass{article}\pagestyle{empty}&#10;\begin{document}&#10;$T_0 = \frac{1}{n}\frac{n T_d |u|}{c}$.&#10;\end{document}&#10;" title="IguanaTex Bitmap Display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7"/>
          <a:stretch>
            <a:fillRect/>
          </a:stretch>
        </p:blipFill>
        <p:spPr>
          <a:xfrm>
            <a:off x="943809" y="3094073"/>
            <a:ext cx="1475890" cy="34363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042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7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2000"/>
                                        <p:tgtEl>
                                          <p:spTgt spid="57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000"/>
                                        <p:tgtEl>
                                          <p:spTgt spid="57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22222E-6 L 0.08611 2.22222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5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7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7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7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7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57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5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57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57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57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57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1000"/>
                                        <p:tgtEl>
                                          <p:spTgt spid="57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7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57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0"/>
                                        <p:tgtEl>
                                          <p:spTgt spid="57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96" grpId="0"/>
      <p:bldP spid="57400" grpId="0"/>
      <p:bldP spid="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5026025" y="427038"/>
            <a:ext cx="2114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MORE ON DOPPLER 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09600" y="1220788"/>
            <a:ext cx="7243763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WHY?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1)   It is simple (“Blessed the feeble minded…”)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2)  A good illustration of: “there is more than one way to look at things”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3)  It can be confusing!!!</a:t>
            </a:r>
          </a:p>
        </p:txBody>
      </p:sp>
      <p:grpSp>
        <p:nvGrpSpPr>
          <p:cNvPr id="34825" name="Group 9"/>
          <p:cNvGrpSpPr>
            <a:grpSpLocks/>
          </p:cNvGrpSpPr>
          <p:nvPr/>
        </p:nvGrpSpPr>
        <p:grpSpPr bwMode="auto">
          <a:xfrm>
            <a:off x="1804988" y="2944813"/>
            <a:ext cx="6726237" cy="520700"/>
            <a:chOff x="1166" y="2019"/>
            <a:chExt cx="4237" cy="328"/>
          </a:xfrm>
        </p:grpSpPr>
        <p:grpSp>
          <p:nvGrpSpPr>
            <p:cNvPr id="10248" name="Group 5"/>
            <p:cNvGrpSpPr>
              <a:grpSpLocks/>
            </p:cNvGrpSpPr>
            <p:nvPr/>
          </p:nvGrpSpPr>
          <p:grpSpPr bwMode="auto">
            <a:xfrm>
              <a:off x="1166" y="2019"/>
              <a:ext cx="3367" cy="328"/>
              <a:chOff x="435" y="3896"/>
              <a:chExt cx="3367" cy="328"/>
            </a:xfrm>
          </p:grpSpPr>
          <p:sp>
            <p:nvSpPr>
              <p:cNvPr id="10250" name="Text Box 6"/>
              <p:cNvSpPr txBox="1">
                <a:spLocks noChangeArrowheads="1"/>
              </p:cNvSpPr>
              <p:nvPr/>
            </p:nvSpPr>
            <p:spPr bwMode="auto">
              <a:xfrm>
                <a:off x="435" y="3896"/>
                <a:ext cx="2144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en-US" sz="18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There is a transverse Doppler shift:</a:t>
                </a:r>
              </a:p>
            </p:txBody>
          </p:sp>
          <p:pic>
            <p:nvPicPr>
              <p:cNvPr id="10251" name="Picture 7" descr="TP_tmp"/>
              <p:cNvPicPr>
                <a:picLocks noChangeAspect="1" noChangeArrowheads="1"/>
              </p:cNvPicPr>
              <p:nvPr>
                <p:custDataLst>
                  <p:tags r:id="rId1"/>
                </p:custDataLst>
              </p:nvPr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21" y="3911"/>
                <a:ext cx="1181" cy="3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BBE0E3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0249" name="Text Box 8"/>
            <p:cNvSpPr txBox="1">
              <a:spLocks noChangeArrowheads="1"/>
            </p:cNvSpPr>
            <p:nvPr/>
          </p:nvSpPr>
          <p:spPr bwMode="auto">
            <a:xfrm>
              <a:off x="4667" y="2020"/>
              <a:ext cx="736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  <a:cs typeface="Times New Roman" panose="02020603050405020304" pitchFamily="18" charset="0"/>
                </a:rPr>
                <a:t>for the duck</a:t>
              </a:r>
            </a:p>
          </p:txBody>
        </p:sp>
      </p:grp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1598613" y="4162425"/>
            <a:ext cx="5314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transverse Doppler shift (relativistic) for light</a:t>
            </a:r>
          </a:p>
        </p:txBody>
      </p:sp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4406900" y="5462588"/>
            <a:ext cx="33512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???????????????????????????????????</a:t>
            </a:r>
          </a:p>
        </p:txBody>
      </p:sp>
      <p:sp>
        <p:nvSpPr>
          <p:cNvPr id="2" name="Rectangle 1"/>
          <p:cNvSpPr/>
          <p:nvPr/>
        </p:nvSpPr>
        <p:spPr>
          <a:xfrm>
            <a:off x="5233988" y="2900363"/>
            <a:ext cx="2028825" cy="557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41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4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8" grpId="0"/>
      <p:bldP spid="348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3387725" y="2017713"/>
            <a:ext cx="1563688" cy="1392237"/>
            <a:chOff x="954" y="928"/>
            <a:chExt cx="985" cy="877"/>
          </a:xfrm>
        </p:grpSpPr>
        <p:sp>
          <p:nvSpPr>
            <p:cNvPr id="14431" name="Line 3"/>
            <p:cNvSpPr>
              <a:spLocks noChangeShapeType="1"/>
            </p:cNvSpPr>
            <p:nvPr/>
          </p:nvSpPr>
          <p:spPr bwMode="auto">
            <a:xfrm flipV="1">
              <a:off x="973" y="1459"/>
              <a:ext cx="877" cy="3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32" name="Line 4"/>
            <p:cNvSpPr>
              <a:spLocks noChangeShapeType="1"/>
            </p:cNvSpPr>
            <p:nvPr/>
          </p:nvSpPr>
          <p:spPr bwMode="auto">
            <a:xfrm flipV="1">
              <a:off x="973" y="1786"/>
              <a:ext cx="966" cy="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33" name="Line 5"/>
            <p:cNvSpPr>
              <a:spLocks noChangeShapeType="1"/>
            </p:cNvSpPr>
            <p:nvPr/>
          </p:nvSpPr>
          <p:spPr bwMode="auto">
            <a:xfrm flipV="1">
              <a:off x="954" y="928"/>
              <a:ext cx="6" cy="8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39" name="Group 6"/>
          <p:cNvGrpSpPr>
            <a:grpSpLocks/>
          </p:cNvGrpSpPr>
          <p:nvPr/>
        </p:nvGrpSpPr>
        <p:grpSpPr bwMode="auto">
          <a:xfrm>
            <a:off x="7808913" y="2019300"/>
            <a:ext cx="1563687" cy="1392238"/>
            <a:chOff x="954" y="928"/>
            <a:chExt cx="985" cy="877"/>
          </a:xfrm>
        </p:grpSpPr>
        <p:sp>
          <p:nvSpPr>
            <p:cNvPr id="14428" name="Line 7"/>
            <p:cNvSpPr>
              <a:spLocks noChangeShapeType="1"/>
            </p:cNvSpPr>
            <p:nvPr/>
          </p:nvSpPr>
          <p:spPr bwMode="auto">
            <a:xfrm flipV="1">
              <a:off x="973" y="1459"/>
              <a:ext cx="877" cy="3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9" name="Line 8"/>
            <p:cNvSpPr>
              <a:spLocks noChangeShapeType="1"/>
            </p:cNvSpPr>
            <p:nvPr/>
          </p:nvSpPr>
          <p:spPr bwMode="auto">
            <a:xfrm flipV="1">
              <a:off x="973" y="1786"/>
              <a:ext cx="966" cy="19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30" name="Line 9"/>
            <p:cNvSpPr>
              <a:spLocks noChangeShapeType="1"/>
            </p:cNvSpPr>
            <p:nvPr/>
          </p:nvSpPr>
          <p:spPr bwMode="auto">
            <a:xfrm flipV="1">
              <a:off x="954" y="928"/>
              <a:ext cx="6" cy="86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4340" name="Picture 10" descr="TP_tmp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1525588"/>
            <a:ext cx="917575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11" descr="TP_tmp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070100"/>
            <a:ext cx="158750" cy="15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2" name="Picture 12" descr="TP_tmp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2927350"/>
            <a:ext cx="185738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3" name="Picture 13" descr="TP_tmp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275" y="3433763"/>
            <a:ext cx="185738" cy="15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14344" name="Group 14"/>
          <p:cNvGrpSpPr>
            <a:grpSpLocks/>
          </p:cNvGrpSpPr>
          <p:nvPr/>
        </p:nvGrpSpPr>
        <p:grpSpPr bwMode="auto">
          <a:xfrm>
            <a:off x="3654425" y="1909763"/>
            <a:ext cx="868363" cy="844550"/>
            <a:chOff x="1152" y="2749"/>
            <a:chExt cx="547" cy="532"/>
          </a:xfrm>
        </p:grpSpPr>
        <p:sp>
          <p:nvSpPr>
            <p:cNvPr id="14425" name="Oval 15"/>
            <p:cNvSpPr>
              <a:spLocks noChangeArrowheads="1"/>
            </p:cNvSpPr>
            <p:nvPr/>
          </p:nvSpPr>
          <p:spPr bwMode="auto">
            <a:xfrm>
              <a:off x="1152" y="2749"/>
              <a:ext cx="547" cy="53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426" name="Line 16"/>
            <p:cNvSpPr>
              <a:spLocks noChangeShapeType="1"/>
            </p:cNvSpPr>
            <p:nvPr/>
          </p:nvSpPr>
          <p:spPr bwMode="auto">
            <a:xfrm flipV="1">
              <a:off x="1424" y="2893"/>
              <a:ext cx="0" cy="1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7" name="Line 17"/>
            <p:cNvSpPr>
              <a:spLocks noChangeShapeType="1"/>
            </p:cNvSpPr>
            <p:nvPr/>
          </p:nvSpPr>
          <p:spPr bwMode="auto">
            <a:xfrm>
              <a:off x="1424" y="3020"/>
              <a:ext cx="218" cy="9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4345" name="Picture 18" descr="TP_tmp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300" y="3451225"/>
            <a:ext cx="284163" cy="25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6" name="Picture 19" descr="TP_tmp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050" y="2944813"/>
            <a:ext cx="284163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7" name="Picture 20" descr="TP_tmp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4913" y="2087563"/>
            <a:ext cx="19367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8" name="Oval 21"/>
          <p:cNvSpPr>
            <a:spLocks noChangeArrowheads="1"/>
          </p:cNvSpPr>
          <p:nvPr/>
        </p:nvSpPr>
        <p:spPr bwMode="auto">
          <a:xfrm>
            <a:off x="8599488" y="1970088"/>
            <a:ext cx="868362" cy="8445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9" name="Line 22"/>
          <p:cNvSpPr>
            <a:spLocks noChangeShapeType="1"/>
          </p:cNvSpPr>
          <p:nvPr/>
        </p:nvSpPr>
        <p:spPr bwMode="auto">
          <a:xfrm flipV="1">
            <a:off x="9031288" y="2198688"/>
            <a:ext cx="0" cy="19685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0" name="Line 23"/>
          <p:cNvSpPr>
            <a:spLocks noChangeShapeType="1"/>
          </p:cNvSpPr>
          <p:nvPr/>
        </p:nvSpPr>
        <p:spPr bwMode="auto">
          <a:xfrm flipV="1">
            <a:off x="9031288" y="2252663"/>
            <a:ext cx="358775" cy="14763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4351" name="Picture 101" descr="TP_tmp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14325"/>
            <a:ext cx="2970213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52" name="Rectangle 28"/>
          <p:cNvSpPr>
            <a:spLocks noChangeArrowheads="1"/>
          </p:cNvSpPr>
          <p:nvPr/>
        </p:nvSpPr>
        <p:spPr bwMode="auto">
          <a:xfrm>
            <a:off x="2509838" y="277813"/>
            <a:ext cx="3090862" cy="68262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53" name="Text Box 29"/>
          <p:cNvSpPr txBox="1">
            <a:spLocks noChangeArrowheads="1"/>
          </p:cNvSpPr>
          <p:nvPr/>
        </p:nvSpPr>
        <p:spPr bwMode="auto">
          <a:xfrm>
            <a:off x="4421188" y="1677988"/>
            <a:ext cx="247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</p:txBody>
      </p:sp>
      <p:sp>
        <p:nvSpPr>
          <p:cNvPr id="14354" name="Text Box 30"/>
          <p:cNvSpPr txBox="1">
            <a:spLocks noChangeArrowheads="1"/>
          </p:cNvSpPr>
          <p:nvPr/>
        </p:nvSpPr>
        <p:spPr bwMode="auto">
          <a:xfrm>
            <a:off x="9418638" y="17780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t’</a:t>
            </a:r>
          </a:p>
        </p:txBody>
      </p:sp>
      <p:sp>
        <p:nvSpPr>
          <p:cNvPr id="14355" name="Line 31"/>
          <p:cNvSpPr>
            <a:spLocks noChangeShapeType="1"/>
          </p:cNvSpPr>
          <p:nvPr/>
        </p:nvSpPr>
        <p:spPr bwMode="auto">
          <a:xfrm flipV="1">
            <a:off x="3413125" y="2185988"/>
            <a:ext cx="2627313" cy="1204912"/>
          </a:xfrm>
          <a:prstGeom prst="line">
            <a:avLst/>
          </a:prstGeom>
          <a:noFill/>
          <a:ln w="38100" cmpd="dbl">
            <a:solidFill>
              <a:srgbClr val="0000FF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6" name="Text Box 32"/>
          <p:cNvSpPr txBox="1">
            <a:spLocks noChangeArrowheads="1"/>
          </p:cNvSpPr>
          <p:nvPr/>
        </p:nvSpPr>
        <p:spPr bwMode="auto">
          <a:xfrm>
            <a:off x="5137150" y="2178050"/>
            <a:ext cx="273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i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</a:p>
        </p:txBody>
      </p:sp>
      <p:sp>
        <p:nvSpPr>
          <p:cNvPr id="14357" name="Line 33"/>
          <p:cNvSpPr>
            <a:spLocks noChangeShapeType="1"/>
          </p:cNvSpPr>
          <p:nvPr/>
        </p:nvSpPr>
        <p:spPr bwMode="auto">
          <a:xfrm flipH="1" flipV="1">
            <a:off x="6048375" y="2160588"/>
            <a:ext cx="1714500" cy="1239837"/>
          </a:xfrm>
          <a:prstGeom prst="line">
            <a:avLst/>
          </a:prstGeom>
          <a:noFill/>
          <a:ln w="38100" cmpd="dbl">
            <a:solidFill>
              <a:srgbClr val="0000FF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8" name="Text Box 34"/>
          <p:cNvSpPr txBox="1">
            <a:spLocks noChangeArrowheads="1"/>
          </p:cNvSpPr>
          <p:nvPr/>
        </p:nvSpPr>
        <p:spPr bwMode="auto">
          <a:xfrm>
            <a:off x="6627813" y="2163763"/>
            <a:ext cx="349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r’</a:t>
            </a:r>
          </a:p>
        </p:txBody>
      </p:sp>
      <p:grpSp>
        <p:nvGrpSpPr>
          <p:cNvPr id="14359" name="Group 35"/>
          <p:cNvGrpSpPr>
            <a:grpSpLocks/>
          </p:cNvGrpSpPr>
          <p:nvPr/>
        </p:nvGrpSpPr>
        <p:grpSpPr bwMode="auto">
          <a:xfrm>
            <a:off x="6783388" y="2870200"/>
            <a:ext cx="2095500" cy="1055688"/>
            <a:chOff x="2888" y="1150"/>
            <a:chExt cx="2304" cy="1160"/>
          </a:xfrm>
        </p:grpSpPr>
        <p:sp>
          <p:nvSpPr>
            <p:cNvPr id="14402" name="Freeform 36"/>
            <p:cNvSpPr>
              <a:spLocks/>
            </p:cNvSpPr>
            <p:nvPr/>
          </p:nvSpPr>
          <p:spPr bwMode="auto">
            <a:xfrm flipH="1">
              <a:off x="3244" y="1638"/>
              <a:ext cx="1890" cy="258"/>
            </a:xfrm>
            <a:custGeom>
              <a:avLst/>
              <a:gdLst>
                <a:gd name="T0" fmla="*/ 0 w 1890"/>
                <a:gd name="T1" fmla="*/ 204 h 258"/>
                <a:gd name="T2" fmla="*/ 396 w 1890"/>
                <a:gd name="T3" fmla="*/ 24 h 258"/>
                <a:gd name="T4" fmla="*/ 1116 w 1890"/>
                <a:gd name="T5" fmla="*/ 60 h 258"/>
                <a:gd name="T6" fmla="*/ 1890 w 1890"/>
                <a:gd name="T7" fmla="*/ 258 h 25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890" h="258">
                  <a:moveTo>
                    <a:pt x="0" y="204"/>
                  </a:moveTo>
                  <a:cubicBezTo>
                    <a:pt x="105" y="126"/>
                    <a:pt x="210" y="48"/>
                    <a:pt x="396" y="24"/>
                  </a:cubicBezTo>
                  <a:cubicBezTo>
                    <a:pt x="582" y="0"/>
                    <a:pt x="867" y="21"/>
                    <a:pt x="1116" y="60"/>
                  </a:cubicBezTo>
                  <a:cubicBezTo>
                    <a:pt x="1365" y="99"/>
                    <a:pt x="1627" y="178"/>
                    <a:pt x="1890" y="258"/>
                  </a:cubicBezTo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3" name="Freeform 37"/>
            <p:cNvSpPr>
              <a:spLocks/>
            </p:cNvSpPr>
            <p:nvPr/>
          </p:nvSpPr>
          <p:spPr bwMode="auto">
            <a:xfrm flipH="1">
              <a:off x="2888" y="1150"/>
              <a:ext cx="656" cy="660"/>
            </a:xfrm>
            <a:custGeom>
              <a:avLst/>
              <a:gdLst>
                <a:gd name="T0" fmla="*/ 0 w 656"/>
                <a:gd name="T1" fmla="*/ 660 h 660"/>
                <a:gd name="T2" fmla="*/ 24 w 656"/>
                <a:gd name="T3" fmla="*/ 612 h 660"/>
                <a:gd name="T4" fmla="*/ 120 w 656"/>
                <a:gd name="T5" fmla="*/ 440 h 660"/>
                <a:gd name="T6" fmla="*/ 304 w 656"/>
                <a:gd name="T7" fmla="*/ 188 h 660"/>
                <a:gd name="T8" fmla="*/ 552 w 656"/>
                <a:gd name="T9" fmla="*/ 28 h 660"/>
                <a:gd name="T10" fmla="*/ 656 w 656"/>
                <a:gd name="T11" fmla="*/ 20 h 6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6" h="660">
                  <a:moveTo>
                    <a:pt x="0" y="660"/>
                  </a:moveTo>
                  <a:cubicBezTo>
                    <a:pt x="2" y="654"/>
                    <a:pt x="4" y="649"/>
                    <a:pt x="24" y="612"/>
                  </a:cubicBezTo>
                  <a:cubicBezTo>
                    <a:pt x="44" y="575"/>
                    <a:pt x="73" y="511"/>
                    <a:pt x="120" y="440"/>
                  </a:cubicBezTo>
                  <a:cubicBezTo>
                    <a:pt x="167" y="369"/>
                    <a:pt x="232" y="257"/>
                    <a:pt x="304" y="188"/>
                  </a:cubicBezTo>
                  <a:cubicBezTo>
                    <a:pt x="376" y="119"/>
                    <a:pt x="493" y="56"/>
                    <a:pt x="552" y="28"/>
                  </a:cubicBezTo>
                  <a:cubicBezTo>
                    <a:pt x="611" y="0"/>
                    <a:pt x="633" y="10"/>
                    <a:pt x="656" y="20"/>
                  </a:cubicBezTo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4" name="Line 38"/>
            <p:cNvSpPr>
              <a:spLocks noChangeShapeType="1"/>
            </p:cNvSpPr>
            <p:nvPr/>
          </p:nvSpPr>
          <p:spPr bwMode="auto">
            <a:xfrm>
              <a:off x="2888" y="1178"/>
              <a:ext cx="232" cy="74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5" name="Line 39"/>
            <p:cNvSpPr>
              <a:spLocks noChangeShapeType="1"/>
            </p:cNvSpPr>
            <p:nvPr/>
          </p:nvSpPr>
          <p:spPr bwMode="auto">
            <a:xfrm>
              <a:off x="3084" y="1362"/>
              <a:ext cx="160" cy="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6" name="Line 40"/>
            <p:cNvSpPr>
              <a:spLocks noChangeShapeType="1"/>
            </p:cNvSpPr>
            <p:nvPr/>
          </p:nvSpPr>
          <p:spPr bwMode="auto">
            <a:xfrm flipH="1">
              <a:off x="3124" y="1894"/>
              <a:ext cx="120" cy="2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7" name="Line 41"/>
            <p:cNvSpPr>
              <a:spLocks noChangeShapeType="1"/>
            </p:cNvSpPr>
            <p:nvPr/>
          </p:nvSpPr>
          <p:spPr bwMode="auto">
            <a:xfrm flipH="1">
              <a:off x="2988" y="1370"/>
              <a:ext cx="92" cy="2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8" name="Freeform 42"/>
            <p:cNvSpPr>
              <a:spLocks/>
            </p:cNvSpPr>
            <p:nvPr/>
          </p:nvSpPr>
          <p:spPr bwMode="auto">
            <a:xfrm flipH="1">
              <a:off x="3856" y="1902"/>
              <a:ext cx="728" cy="408"/>
            </a:xfrm>
            <a:custGeom>
              <a:avLst/>
              <a:gdLst>
                <a:gd name="T0" fmla="*/ 0 w 728"/>
                <a:gd name="T1" fmla="*/ 0 h 408"/>
                <a:gd name="T2" fmla="*/ 364 w 728"/>
                <a:gd name="T3" fmla="*/ 340 h 408"/>
                <a:gd name="T4" fmla="*/ 728 w 728"/>
                <a:gd name="T5" fmla="*/ 408 h 40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8" h="408">
                  <a:moveTo>
                    <a:pt x="0" y="0"/>
                  </a:moveTo>
                  <a:cubicBezTo>
                    <a:pt x="121" y="136"/>
                    <a:pt x="243" y="272"/>
                    <a:pt x="364" y="340"/>
                  </a:cubicBezTo>
                  <a:cubicBezTo>
                    <a:pt x="485" y="408"/>
                    <a:pt x="667" y="396"/>
                    <a:pt x="728" y="408"/>
                  </a:cubicBezTo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9" name="Line 43"/>
            <p:cNvSpPr>
              <a:spLocks noChangeShapeType="1"/>
            </p:cNvSpPr>
            <p:nvPr/>
          </p:nvSpPr>
          <p:spPr bwMode="auto">
            <a:xfrm flipH="1">
              <a:off x="3844" y="1938"/>
              <a:ext cx="356" cy="37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0" name="Freeform 44"/>
            <p:cNvSpPr>
              <a:spLocks/>
            </p:cNvSpPr>
            <p:nvPr/>
          </p:nvSpPr>
          <p:spPr bwMode="auto">
            <a:xfrm flipH="1">
              <a:off x="4568" y="1834"/>
              <a:ext cx="624" cy="100"/>
            </a:xfrm>
            <a:custGeom>
              <a:avLst/>
              <a:gdLst>
                <a:gd name="T0" fmla="*/ 72 w 624"/>
                <a:gd name="T1" fmla="*/ 0 h 100"/>
                <a:gd name="T2" fmla="*/ 92 w 624"/>
                <a:gd name="T3" fmla="*/ 56 h 100"/>
                <a:gd name="T4" fmla="*/ 624 w 624"/>
                <a:gd name="T5" fmla="*/ 100 h 1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24" h="100">
                  <a:moveTo>
                    <a:pt x="72" y="0"/>
                  </a:moveTo>
                  <a:cubicBezTo>
                    <a:pt x="36" y="19"/>
                    <a:pt x="0" y="39"/>
                    <a:pt x="92" y="56"/>
                  </a:cubicBezTo>
                  <a:cubicBezTo>
                    <a:pt x="184" y="73"/>
                    <a:pt x="404" y="86"/>
                    <a:pt x="624" y="100"/>
                  </a:cubicBezTo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1" name="Freeform 45"/>
            <p:cNvSpPr>
              <a:spLocks/>
            </p:cNvSpPr>
            <p:nvPr/>
          </p:nvSpPr>
          <p:spPr bwMode="auto">
            <a:xfrm flipH="1">
              <a:off x="3120" y="1914"/>
              <a:ext cx="992" cy="126"/>
            </a:xfrm>
            <a:custGeom>
              <a:avLst/>
              <a:gdLst>
                <a:gd name="T0" fmla="*/ 0 w 992"/>
                <a:gd name="T1" fmla="*/ 84 h 126"/>
                <a:gd name="T2" fmla="*/ 704 w 992"/>
                <a:gd name="T3" fmla="*/ 112 h 126"/>
                <a:gd name="T4" fmla="*/ 992 w 992"/>
                <a:gd name="T5" fmla="*/ 0 h 12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92" h="126">
                  <a:moveTo>
                    <a:pt x="0" y="84"/>
                  </a:moveTo>
                  <a:cubicBezTo>
                    <a:pt x="269" y="105"/>
                    <a:pt x="539" y="126"/>
                    <a:pt x="704" y="112"/>
                  </a:cubicBezTo>
                  <a:cubicBezTo>
                    <a:pt x="869" y="98"/>
                    <a:pt x="930" y="49"/>
                    <a:pt x="992" y="0"/>
                  </a:cubicBezTo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2" name="Freeform 46"/>
            <p:cNvSpPr>
              <a:spLocks/>
            </p:cNvSpPr>
            <p:nvPr/>
          </p:nvSpPr>
          <p:spPr bwMode="auto">
            <a:xfrm flipH="1">
              <a:off x="4668" y="1662"/>
              <a:ext cx="71" cy="144"/>
            </a:xfrm>
            <a:custGeom>
              <a:avLst/>
              <a:gdLst>
                <a:gd name="T0" fmla="*/ 71 w 71"/>
                <a:gd name="T1" fmla="*/ 0 h 144"/>
                <a:gd name="T2" fmla="*/ 11 w 71"/>
                <a:gd name="T3" fmla="*/ 72 h 144"/>
                <a:gd name="T4" fmla="*/ 3 w 71"/>
                <a:gd name="T5" fmla="*/ 144 h 14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cubicBezTo>
                    <a:pt x="46" y="24"/>
                    <a:pt x="22" y="48"/>
                    <a:pt x="11" y="72"/>
                  </a:cubicBezTo>
                  <a:cubicBezTo>
                    <a:pt x="0" y="96"/>
                    <a:pt x="1" y="120"/>
                    <a:pt x="3" y="144"/>
                  </a:cubicBezTo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3" name="Freeform 47"/>
            <p:cNvSpPr>
              <a:spLocks/>
            </p:cNvSpPr>
            <p:nvPr/>
          </p:nvSpPr>
          <p:spPr bwMode="auto">
            <a:xfrm flipH="1">
              <a:off x="4488" y="1794"/>
              <a:ext cx="248" cy="12"/>
            </a:xfrm>
            <a:custGeom>
              <a:avLst/>
              <a:gdLst>
                <a:gd name="T0" fmla="*/ 0 w 248"/>
                <a:gd name="T1" fmla="*/ 0 h 12"/>
                <a:gd name="T2" fmla="*/ 248 w 248"/>
                <a:gd name="T3" fmla="*/ 12 h 1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48" h="12">
                  <a:moveTo>
                    <a:pt x="0" y="0"/>
                  </a:moveTo>
                  <a:cubicBezTo>
                    <a:pt x="103" y="5"/>
                    <a:pt x="207" y="10"/>
                    <a:pt x="248" y="12"/>
                  </a:cubicBezTo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4" name="Freeform 48"/>
            <p:cNvSpPr>
              <a:spLocks/>
            </p:cNvSpPr>
            <p:nvPr/>
          </p:nvSpPr>
          <p:spPr bwMode="auto">
            <a:xfrm flipH="1">
              <a:off x="4324" y="1670"/>
              <a:ext cx="164" cy="136"/>
            </a:xfrm>
            <a:custGeom>
              <a:avLst/>
              <a:gdLst>
                <a:gd name="T0" fmla="*/ 0 w 164"/>
                <a:gd name="T1" fmla="*/ 136 h 136"/>
                <a:gd name="T2" fmla="*/ 32 w 164"/>
                <a:gd name="T3" fmla="*/ 88 h 136"/>
                <a:gd name="T4" fmla="*/ 68 w 164"/>
                <a:gd name="T5" fmla="*/ 32 h 136"/>
                <a:gd name="T6" fmla="*/ 164 w 164"/>
                <a:gd name="T7" fmla="*/ 0 h 13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64" h="136">
                  <a:moveTo>
                    <a:pt x="0" y="136"/>
                  </a:moveTo>
                  <a:cubicBezTo>
                    <a:pt x="10" y="120"/>
                    <a:pt x="21" y="105"/>
                    <a:pt x="32" y="88"/>
                  </a:cubicBezTo>
                  <a:cubicBezTo>
                    <a:pt x="43" y="71"/>
                    <a:pt x="46" y="47"/>
                    <a:pt x="68" y="32"/>
                  </a:cubicBezTo>
                  <a:cubicBezTo>
                    <a:pt x="90" y="17"/>
                    <a:pt x="127" y="8"/>
                    <a:pt x="164" y="0"/>
                  </a:cubicBezTo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5" name="Freeform 49"/>
            <p:cNvSpPr>
              <a:spLocks/>
            </p:cNvSpPr>
            <p:nvPr/>
          </p:nvSpPr>
          <p:spPr bwMode="auto">
            <a:xfrm flipH="1">
              <a:off x="4411" y="1659"/>
              <a:ext cx="248" cy="1"/>
            </a:xfrm>
            <a:custGeom>
              <a:avLst/>
              <a:gdLst>
                <a:gd name="T0" fmla="*/ 19 w 248"/>
                <a:gd name="T1" fmla="*/ 0 h 1"/>
                <a:gd name="T2" fmla="*/ 38 w 248"/>
                <a:gd name="T3" fmla="*/ 1 h 1"/>
                <a:gd name="T4" fmla="*/ 248 w 248"/>
                <a:gd name="T5" fmla="*/ 1 h 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48" h="1">
                  <a:moveTo>
                    <a:pt x="19" y="0"/>
                  </a:moveTo>
                  <a:cubicBezTo>
                    <a:pt x="9" y="0"/>
                    <a:pt x="0" y="1"/>
                    <a:pt x="38" y="1"/>
                  </a:cubicBezTo>
                  <a:cubicBezTo>
                    <a:pt x="76" y="1"/>
                    <a:pt x="162" y="1"/>
                    <a:pt x="248" y="1"/>
                  </a:cubicBezTo>
                </a:path>
              </a:pathLst>
            </a:custGeom>
            <a:noFill/>
            <a:ln w="53975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6" name="Line 50"/>
            <p:cNvSpPr>
              <a:spLocks noChangeShapeType="1"/>
            </p:cNvSpPr>
            <p:nvPr/>
          </p:nvSpPr>
          <p:spPr bwMode="auto">
            <a:xfrm flipH="1">
              <a:off x="4948" y="2310"/>
              <a:ext cx="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7" name="Freeform 51"/>
            <p:cNvSpPr>
              <a:spLocks/>
            </p:cNvSpPr>
            <p:nvPr/>
          </p:nvSpPr>
          <p:spPr bwMode="auto">
            <a:xfrm>
              <a:off x="4467" y="1443"/>
              <a:ext cx="147" cy="357"/>
            </a:xfrm>
            <a:custGeom>
              <a:avLst/>
              <a:gdLst>
                <a:gd name="T0" fmla="*/ 147 w 147"/>
                <a:gd name="T1" fmla="*/ 35 h 357"/>
                <a:gd name="T2" fmla="*/ 127 w 147"/>
                <a:gd name="T3" fmla="*/ 7 h 357"/>
                <a:gd name="T4" fmla="*/ 112 w 147"/>
                <a:gd name="T5" fmla="*/ 0 h 357"/>
                <a:gd name="T6" fmla="*/ 51 w 147"/>
                <a:gd name="T7" fmla="*/ 5 h 357"/>
                <a:gd name="T8" fmla="*/ 37 w 147"/>
                <a:gd name="T9" fmla="*/ 10 h 357"/>
                <a:gd name="T10" fmla="*/ 19 w 147"/>
                <a:gd name="T11" fmla="*/ 26 h 357"/>
                <a:gd name="T12" fmla="*/ 11 w 147"/>
                <a:gd name="T13" fmla="*/ 34 h 357"/>
                <a:gd name="T14" fmla="*/ 26 w 147"/>
                <a:gd name="T15" fmla="*/ 98 h 357"/>
                <a:gd name="T16" fmla="*/ 35 w 147"/>
                <a:gd name="T17" fmla="*/ 109 h 357"/>
                <a:gd name="T18" fmla="*/ 42 w 147"/>
                <a:gd name="T19" fmla="*/ 117 h 357"/>
                <a:gd name="T20" fmla="*/ 48 w 147"/>
                <a:gd name="T21" fmla="*/ 141 h 357"/>
                <a:gd name="T22" fmla="*/ 45 w 147"/>
                <a:gd name="T23" fmla="*/ 162 h 357"/>
                <a:gd name="T24" fmla="*/ 40 w 147"/>
                <a:gd name="T25" fmla="*/ 165 h 357"/>
                <a:gd name="T26" fmla="*/ 39 w 147"/>
                <a:gd name="T27" fmla="*/ 170 h 357"/>
                <a:gd name="T28" fmla="*/ 32 w 147"/>
                <a:gd name="T29" fmla="*/ 179 h 357"/>
                <a:gd name="T30" fmla="*/ 16 w 147"/>
                <a:gd name="T31" fmla="*/ 211 h 357"/>
                <a:gd name="T32" fmla="*/ 8 w 147"/>
                <a:gd name="T33" fmla="*/ 231 h 357"/>
                <a:gd name="T34" fmla="*/ 0 w 147"/>
                <a:gd name="T35" fmla="*/ 333 h 357"/>
                <a:gd name="T36" fmla="*/ 26 w 147"/>
                <a:gd name="T37" fmla="*/ 357 h 3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47" h="357">
                  <a:moveTo>
                    <a:pt x="147" y="35"/>
                  </a:moveTo>
                  <a:cubicBezTo>
                    <a:pt x="140" y="25"/>
                    <a:pt x="142" y="9"/>
                    <a:pt x="127" y="7"/>
                  </a:cubicBezTo>
                  <a:cubicBezTo>
                    <a:pt x="122" y="2"/>
                    <a:pt x="118" y="2"/>
                    <a:pt x="112" y="0"/>
                  </a:cubicBezTo>
                  <a:cubicBezTo>
                    <a:pt x="95" y="6"/>
                    <a:pt x="69" y="4"/>
                    <a:pt x="51" y="5"/>
                  </a:cubicBezTo>
                  <a:cubicBezTo>
                    <a:pt x="47" y="7"/>
                    <a:pt x="41" y="8"/>
                    <a:pt x="37" y="10"/>
                  </a:cubicBezTo>
                  <a:cubicBezTo>
                    <a:pt x="30" y="14"/>
                    <a:pt x="26" y="22"/>
                    <a:pt x="19" y="26"/>
                  </a:cubicBezTo>
                  <a:cubicBezTo>
                    <a:pt x="17" y="29"/>
                    <a:pt x="11" y="30"/>
                    <a:pt x="11" y="34"/>
                  </a:cubicBezTo>
                  <a:cubicBezTo>
                    <a:pt x="10" y="47"/>
                    <a:pt x="9" y="88"/>
                    <a:pt x="26" y="98"/>
                  </a:cubicBezTo>
                  <a:cubicBezTo>
                    <a:pt x="27" y="106"/>
                    <a:pt x="29" y="105"/>
                    <a:pt x="35" y="109"/>
                  </a:cubicBezTo>
                  <a:cubicBezTo>
                    <a:pt x="42" y="125"/>
                    <a:pt x="31" y="103"/>
                    <a:pt x="42" y="117"/>
                  </a:cubicBezTo>
                  <a:cubicBezTo>
                    <a:pt x="46" y="122"/>
                    <a:pt x="47" y="135"/>
                    <a:pt x="48" y="141"/>
                  </a:cubicBezTo>
                  <a:cubicBezTo>
                    <a:pt x="47" y="148"/>
                    <a:pt x="47" y="155"/>
                    <a:pt x="45" y="162"/>
                  </a:cubicBezTo>
                  <a:cubicBezTo>
                    <a:pt x="44" y="164"/>
                    <a:pt x="41" y="163"/>
                    <a:pt x="40" y="165"/>
                  </a:cubicBezTo>
                  <a:cubicBezTo>
                    <a:pt x="39" y="166"/>
                    <a:pt x="40" y="169"/>
                    <a:pt x="39" y="170"/>
                  </a:cubicBezTo>
                  <a:cubicBezTo>
                    <a:pt x="37" y="173"/>
                    <a:pt x="34" y="176"/>
                    <a:pt x="32" y="179"/>
                  </a:cubicBezTo>
                  <a:cubicBezTo>
                    <a:pt x="25" y="188"/>
                    <a:pt x="23" y="201"/>
                    <a:pt x="16" y="211"/>
                  </a:cubicBezTo>
                  <a:cubicBezTo>
                    <a:pt x="15" y="218"/>
                    <a:pt x="11" y="224"/>
                    <a:pt x="8" y="231"/>
                  </a:cubicBezTo>
                  <a:cubicBezTo>
                    <a:pt x="1" y="286"/>
                    <a:pt x="0" y="193"/>
                    <a:pt x="0" y="333"/>
                  </a:cubicBezTo>
                  <a:lnTo>
                    <a:pt x="26" y="357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8" name="Freeform 52"/>
            <p:cNvSpPr>
              <a:spLocks/>
            </p:cNvSpPr>
            <p:nvPr/>
          </p:nvSpPr>
          <p:spPr bwMode="auto">
            <a:xfrm>
              <a:off x="4604" y="1481"/>
              <a:ext cx="26" cy="57"/>
            </a:xfrm>
            <a:custGeom>
              <a:avLst/>
              <a:gdLst>
                <a:gd name="T0" fmla="*/ 11 w 26"/>
                <a:gd name="T1" fmla="*/ 0 h 57"/>
                <a:gd name="T2" fmla="*/ 2 w 26"/>
                <a:gd name="T3" fmla="*/ 14 h 57"/>
                <a:gd name="T4" fmla="*/ 0 w 26"/>
                <a:gd name="T5" fmla="*/ 24 h 57"/>
                <a:gd name="T6" fmla="*/ 26 w 26"/>
                <a:gd name="T7" fmla="*/ 47 h 57"/>
                <a:gd name="T8" fmla="*/ 23 w 26"/>
                <a:gd name="T9" fmla="*/ 57 h 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57">
                  <a:moveTo>
                    <a:pt x="11" y="0"/>
                  </a:moveTo>
                  <a:cubicBezTo>
                    <a:pt x="6" y="5"/>
                    <a:pt x="9" y="11"/>
                    <a:pt x="2" y="14"/>
                  </a:cubicBezTo>
                  <a:cubicBezTo>
                    <a:pt x="1" y="17"/>
                    <a:pt x="0" y="24"/>
                    <a:pt x="0" y="24"/>
                  </a:cubicBezTo>
                  <a:lnTo>
                    <a:pt x="26" y="47"/>
                  </a:lnTo>
                  <a:lnTo>
                    <a:pt x="23" y="57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9" name="Freeform 53"/>
            <p:cNvSpPr>
              <a:spLocks/>
            </p:cNvSpPr>
            <p:nvPr/>
          </p:nvSpPr>
          <p:spPr bwMode="auto">
            <a:xfrm>
              <a:off x="4600" y="1538"/>
              <a:ext cx="45" cy="84"/>
            </a:xfrm>
            <a:custGeom>
              <a:avLst/>
              <a:gdLst>
                <a:gd name="T0" fmla="*/ 26 w 45"/>
                <a:gd name="T1" fmla="*/ 2 h 84"/>
                <a:gd name="T2" fmla="*/ 10 w 45"/>
                <a:gd name="T3" fmla="*/ 0 h 84"/>
                <a:gd name="T4" fmla="*/ 8 w 45"/>
                <a:gd name="T5" fmla="*/ 9 h 84"/>
                <a:gd name="T6" fmla="*/ 2 w 45"/>
                <a:gd name="T7" fmla="*/ 15 h 84"/>
                <a:gd name="T8" fmla="*/ 10 w 45"/>
                <a:gd name="T9" fmla="*/ 17 h 84"/>
                <a:gd name="T10" fmla="*/ 18 w 45"/>
                <a:gd name="T11" fmla="*/ 22 h 84"/>
                <a:gd name="T12" fmla="*/ 39 w 45"/>
                <a:gd name="T13" fmla="*/ 53 h 84"/>
                <a:gd name="T14" fmla="*/ 45 w 45"/>
                <a:gd name="T15" fmla="*/ 80 h 84"/>
                <a:gd name="T16" fmla="*/ 34 w 45"/>
                <a:gd name="T17" fmla="*/ 84 h 84"/>
                <a:gd name="T18" fmla="*/ 19 w 45"/>
                <a:gd name="T19" fmla="*/ 75 h 84"/>
                <a:gd name="T20" fmla="*/ 10 w 45"/>
                <a:gd name="T21" fmla="*/ 65 h 84"/>
                <a:gd name="T22" fmla="*/ 0 w 45"/>
                <a:gd name="T23" fmla="*/ 59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5" h="84">
                  <a:moveTo>
                    <a:pt x="26" y="2"/>
                  </a:moveTo>
                  <a:cubicBezTo>
                    <a:pt x="13" y="0"/>
                    <a:pt x="18" y="0"/>
                    <a:pt x="10" y="0"/>
                  </a:cubicBezTo>
                  <a:lnTo>
                    <a:pt x="8" y="9"/>
                  </a:lnTo>
                  <a:cubicBezTo>
                    <a:pt x="6" y="11"/>
                    <a:pt x="1" y="12"/>
                    <a:pt x="2" y="15"/>
                  </a:cubicBezTo>
                  <a:cubicBezTo>
                    <a:pt x="3" y="18"/>
                    <a:pt x="10" y="17"/>
                    <a:pt x="10" y="17"/>
                  </a:cubicBezTo>
                  <a:cubicBezTo>
                    <a:pt x="12" y="19"/>
                    <a:pt x="18" y="22"/>
                    <a:pt x="18" y="22"/>
                  </a:cubicBezTo>
                  <a:lnTo>
                    <a:pt x="39" y="53"/>
                  </a:lnTo>
                  <a:lnTo>
                    <a:pt x="45" y="80"/>
                  </a:lnTo>
                  <a:lnTo>
                    <a:pt x="34" y="84"/>
                  </a:lnTo>
                  <a:lnTo>
                    <a:pt x="19" y="75"/>
                  </a:lnTo>
                  <a:lnTo>
                    <a:pt x="10" y="65"/>
                  </a:lnTo>
                  <a:lnTo>
                    <a:pt x="0" y="59"/>
                  </a:lnTo>
                </a:path>
              </a:pathLst>
            </a:custGeom>
            <a:noFill/>
            <a:ln w="63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0" name="Freeform 54"/>
            <p:cNvSpPr>
              <a:spLocks/>
            </p:cNvSpPr>
            <p:nvPr/>
          </p:nvSpPr>
          <p:spPr bwMode="auto">
            <a:xfrm>
              <a:off x="4584" y="1607"/>
              <a:ext cx="91" cy="85"/>
            </a:xfrm>
            <a:custGeom>
              <a:avLst/>
              <a:gdLst>
                <a:gd name="T0" fmla="*/ 4 w 91"/>
                <a:gd name="T1" fmla="*/ 0 h 85"/>
                <a:gd name="T2" fmla="*/ 7 w 91"/>
                <a:gd name="T3" fmla="*/ 12 h 85"/>
                <a:gd name="T4" fmla="*/ 1 w 91"/>
                <a:gd name="T5" fmla="*/ 39 h 85"/>
                <a:gd name="T6" fmla="*/ 0 w 91"/>
                <a:gd name="T7" fmla="*/ 47 h 85"/>
                <a:gd name="T8" fmla="*/ 20 w 91"/>
                <a:gd name="T9" fmla="*/ 79 h 85"/>
                <a:gd name="T10" fmla="*/ 29 w 91"/>
                <a:gd name="T11" fmla="*/ 83 h 85"/>
                <a:gd name="T12" fmla="*/ 91 w 91"/>
                <a:gd name="T13" fmla="*/ 73 h 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1" h="85">
                  <a:moveTo>
                    <a:pt x="4" y="0"/>
                  </a:moveTo>
                  <a:cubicBezTo>
                    <a:pt x="5" y="4"/>
                    <a:pt x="7" y="12"/>
                    <a:pt x="7" y="12"/>
                  </a:cubicBezTo>
                  <a:cubicBezTo>
                    <a:pt x="6" y="25"/>
                    <a:pt x="4" y="29"/>
                    <a:pt x="1" y="39"/>
                  </a:cubicBezTo>
                  <a:cubicBezTo>
                    <a:pt x="1" y="42"/>
                    <a:pt x="0" y="44"/>
                    <a:pt x="0" y="47"/>
                  </a:cubicBezTo>
                  <a:cubicBezTo>
                    <a:pt x="0" y="76"/>
                    <a:pt x="1" y="70"/>
                    <a:pt x="20" y="79"/>
                  </a:cubicBezTo>
                  <a:cubicBezTo>
                    <a:pt x="24" y="85"/>
                    <a:pt x="21" y="83"/>
                    <a:pt x="29" y="83"/>
                  </a:cubicBezTo>
                  <a:lnTo>
                    <a:pt x="91" y="73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1" name="Oval 55"/>
            <p:cNvSpPr>
              <a:spLocks noChangeArrowheads="1"/>
            </p:cNvSpPr>
            <p:nvPr/>
          </p:nvSpPr>
          <p:spPr bwMode="auto">
            <a:xfrm>
              <a:off x="4570" y="1484"/>
              <a:ext cx="27" cy="43"/>
            </a:xfrm>
            <a:prstGeom prst="ellips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422" name="Freeform 56"/>
            <p:cNvSpPr>
              <a:spLocks/>
            </p:cNvSpPr>
            <p:nvPr/>
          </p:nvSpPr>
          <p:spPr bwMode="auto">
            <a:xfrm>
              <a:off x="4505" y="1502"/>
              <a:ext cx="62" cy="20"/>
            </a:xfrm>
            <a:custGeom>
              <a:avLst/>
              <a:gdLst>
                <a:gd name="T0" fmla="*/ 62 w 62"/>
                <a:gd name="T1" fmla="*/ 3 h 20"/>
                <a:gd name="T2" fmla="*/ 51 w 62"/>
                <a:gd name="T3" fmla="*/ 3 h 20"/>
                <a:gd name="T4" fmla="*/ 11 w 62"/>
                <a:gd name="T5" fmla="*/ 0 h 20"/>
                <a:gd name="T6" fmla="*/ 3 w 62"/>
                <a:gd name="T7" fmla="*/ 4 h 20"/>
                <a:gd name="T8" fmla="*/ 3 w 62"/>
                <a:gd name="T9" fmla="*/ 20 h 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2" h="20">
                  <a:moveTo>
                    <a:pt x="62" y="3"/>
                  </a:moveTo>
                  <a:cubicBezTo>
                    <a:pt x="58" y="3"/>
                    <a:pt x="55" y="3"/>
                    <a:pt x="51" y="3"/>
                  </a:cubicBezTo>
                  <a:cubicBezTo>
                    <a:pt x="38" y="2"/>
                    <a:pt x="24" y="0"/>
                    <a:pt x="11" y="0"/>
                  </a:cubicBezTo>
                  <a:cubicBezTo>
                    <a:pt x="8" y="0"/>
                    <a:pt x="3" y="4"/>
                    <a:pt x="3" y="4"/>
                  </a:cubicBezTo>
                  <a:cubicBezTo>
                    <a:pt x="2" y="10"/>
                    <a:pt x="0" y="14"/>
                    <a:pt x="3" y="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3" name="Freeform 57"/>
            <p:cNvSpPr>
              <a:spLocks/>
            </p:cNvSpPr>
            <p:nvPr/>
          </p:nvSpPr>
          <p:spPr bwMode="auto">
            <a:xfrm>
              <a:off x="4576" y="1552"/>
              <a:ext cx="74" cy="65"/>
            </a:xfrm>
            <a:custGeom>
              <a:avLst/>
              <a:gdLst>
                <a:gd name="T0" fmla="*/ 13 w 74"/>
                <a:gd name="T1" fmla="*/ 1 h 65"/>
                <a:gd name="T2" fmla="*/ 9 w 74"/>
                <a:gd name="T3" fmla="*/ 8 h 65"/>
                <a:gd name="T4" fmla="*/ 20 w 74"/>
                <a:gd name="T5" fmla="*/ 9 h 65"/>
                <a:gd name="T6" fmla="*/ 15 w 74"/>
                <a:gd name="T7" fmla="*/ 2 h 65"/>
                <a:gd name="T8" fmla="*/ 10 w 74"/>
                <a:gd name="T9" fmla="*/ 16 h 65"/>
                <a:gd name="T10" fmla="*/ 6 w 74"/>
                <a:gd name="T11" fmla="*/ 16 h 65"/>
                <a:gd name="T12" fmla="*/ 18 w 74"/>
                <a:gd name="T13" fmla="*/ 30 h 65"/>
                <a:gd name="T14" fmla="*/ 15 w 74"/>
                <a:gd name="T15" fmla="*/ 18 h 65"/>
                <a:gd name="T16" fmla="*/ 25 w 74"/>
                <a:gd name="T17" fmla="*/ 22 h 65"/>
                <a:gd name="T18" fmla="*/ 28 w 74"/>
                <a:gd name="T19" fmla="*/ 31 h 65"/>
                <a:gd name="T20" fmla="*/ 27 w 74"/>
                <a:gd name="T21" fmla="*/ 22 h 65"/>
                <a:gd name="T22" fmla="*/ 16 w 74"/>
                <a:gd name="T23" fmla="*/ 14 h 65"/>
                <a:gd name="T24" fmla="*/ 30 w 74"/>
                <a:gd name="T25" fmla="*/ 19 h 65"/>
                <a:gd name="T26" fmla="*/ 40 w 74"/>
                <a:gd name="T27" fmla="*/ 19 h 65"/>
                <a:gd name="T28" fmla="*/ 44 w 74"/>
                <a:gd name="T29" fmla="*/ 13 h 65"/>
                <a:gd name="T30" fmla="*/ 30 w 74"/>
                <a:gd name="T31" fmla="*/ 8 h 65"/>
                <a:gd name="T32" fmla="*/ 13 w 74"/>
                <a:gd name="T33" fmla="*/ 28 h 65"/>
                <a:gd name="T34" fmla="*/ 16 w 74"/>
                <a:gd name="T35" fmla="*/ 52 h 65"/>
                <a:gd name="T36" fmla="*/ 36 w 74"/>
                <a:gd name="T37" fmla="*/ 48 h 65"/>
                <a:gd name="T38" fmla="*/ 24 w 74"/>
                <a:gd name="T39" fmla="*/ 24 h 65"/>
                <a:gd name="T40" fmla="*/ 24 w 74"/>
                <a:gd name="T41" fmla="*/ 42 h 65"/>
                <a:gd name="T42" fmla="*/ 36 w 74"/>
                <a:gd name="T43" fmla="*/ 52 h 65"/>
                <a:gd name="T44" fmla="*/ 42 w 74"/>
                <a:gd name="T45" fmla="*/ 34 h 65"/>
                <a:gd name="T46" fmla="*/ 38 w 74"/>
                <a:gd name="T47" fmla="*/ 31 h 65"/>
                <a:gd name="T48" fmla="*/ 13 w 74"/>
                <a:gd name="T49" fmla="*/ 34 h 65"/>
                <a:gd name="T50" fmla="*/ 24 w 74"/>
                <a:gd name="T51" fmla="*/ 44 h 65"/>
                <a:gd name="T52" fmla="*/ 42 w 74"/>
                <a:gd name="T53" fmla="*/ 50 h 65"/>
                <a:gd name="T54" fmla="*/ 46 w 74"/>
                <a:gd name="T55" fmla="*/ 60 h 65"/>
                <a:gd name="T56" fmla="*/ 52 w 74"/>
                <a:gd name="T57" fmla="*/ 64 h 65"/>
                <a:gd name="T58" fmla="*/ 49 w 74"/>
                <a:gd name="T59" fmla="*/ 50 h 65"/>
                <a:gd name="T60" fmla="*/ 54 w 74"/>
                <a:gd name="T61" fmla="*/ 62 h 65"/>
                <a:gd name="T62" fmla="*/ 55 w 74"/>
                <a:gd name="T63" fmla="*/ 44 h 65"/>
                <a:gd name="T64" fmla="*/ 52 w 74"/>
                <a:gd name="T65" fmla="*/ 50 h 65"/>
                <a:gd name="T66" fmla="*/ 62 w 74"/>
                <a:gd name="T67" fmla="*/ 49 h 65"/>
                <a:gd name="T68" fmla="*/ 60 w 74"/>
                <a:gd name="T69" fmla="*/ 40 h 65"/>
                <a:gd name="T70" fmla="*/ 36 w 74"/>
                <a:gd name="T71" fmla="*/ 19 h 65"/>
                <a:gd name="T72" fmla="*/ 45 w 74"/>
                <a:gd name="T73" fmla="*/ 34 h 65"/>
                <a:gd name="T74" fmla="*/ 52 w 74"/>
                <a:gd name="T75" fmla="*/ 43 h 65"/>
                <a:gd name="T76" fmla="*/ 42 w 74"/>
                <a:gd name="T77" fmla="*/ 20 h 65"/>
                <a:gd name="T78" fmla="*/ 38 w 74"/>
                <a:gd name="T79" fmla="*/ 31 h 65"/>
                <a:gd name="T80" fmla="*/ 27 w 74"/>
                <a:gd name="T81" fmla="*/ 20 h 65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4" h="65">
                  <a:moveTo>
                    <a:pt x="13" y="1"/>
                  </a:moveTo>
                  <a:cubicBezTo>
                    <a:pt x="9" y="0"/>
                    <a:pt x="4" y="5"/>
                    <a:pt x="9" y="8"/>
                  </a:cubicBezTo>
                  <a:cubicBezTo>
                    <a:pt x="12" y="10"/>
                    <a:pt x="16" y="9"/>
                    <a:pt x="20" y="9"/>
                  </a:cubicBezTo>
                  <a:cubicBezTo>
                    <a:pt x="26" y="7"/>
                    <a:pt x="20" y="4"/>
                    <a:pt x="15" y="2"/>
                  </a:cubicBezTo>
                  <a:cubicBezTo>
                    <a:pt x="5" y="3"/>
                    <a:pt x="7" y="7"/>
                    <a:pt x="10" y="16"/>
                  </a:cubicBezTo>
                  <a:cubicBezTo>
                    <a:pt x="1" y="19"/>
                    <a:pt x="0" y="15"/>
                    <a:pt x="6" y="16"/>
                  </a:cubicBezTo>
                  <a:cubicBezTo>
                    <a:pt x="8" y="25"/>
                    <a:pt x="10" y="27"/>
                    <a:pt x="18" y="30"/>
                  </a:cubicBezTo>
                  <a:cubicBezTo>
                    <a:pt x="20" y="25"/>
                    <a:pt x="17" y="23"/>
                    <a:pt x="15" y="18"/>
                  </a:cubicBezTo>
                  <a:cubicBezTo>
                    <a:pt x="17" y="8"/>
                    <a:pt x="21" y="18"/>
                    <a:pt x="25" y="22"/>
                  </a:cubicBezTo>
                  <a:cubicBezTo>
                    <a:pt x="26" y="25"/>
                    <a:pt x="28" y="31"/>
                    <a:pt x="28" y="31"/>
                  </a:cubicBezTo>
                  <a:cubicBezTo>
                    <a:pt x="31" y="13"/>
                    <a:pt x="35" y="25"/>
                    <a:pt x="27" y="22"/>
                  </a:cubicBezTo>
                  <a:cubicBezTo>
                    <a:pt x="24" y="18"/>
                    <a:pt x="20" y="16"/>
                    <a:pt x="16" y="14"/>
                  </a:cubicBezTo>
                  <a:cubicBezTo>
                    <a:pt x="21" y="12"/>
                    <a:pt x="24" y="18"/>
                    <a:pt x="30" y="19"/>
                  </a:cubicBezTo>
                  <a:cubicBezTo>
                    <a:pt x="34" y="21"/>
                    <a:pt x="35" y="23"/>
                    <a:pt x="40" y="19"/>
                  </a:cubicBezTo>
                  <a:cubicBezTo>
                    <a:pt x="42" y="17"/>
                    <a:pt x="44" y="13"/>
                    <a:pt x="44" y="13"/>
                  </a:cubicBezTo>
                  <a:cubicBezTo>
                    <a:pt x="42" y="4"/>
                    <a:pt x="38" y="7"/>
                    <a:pt x="30" y="8"/>
                  </a:cubicBezTo>
                  <a:cubicBezTo>
                    <a:pt x="32" y="28"/>
                    <a:pt x="35" y="27"/>
                    <a:pt x="13" y="28"/>
                  </a:cubicBezTo>
                  <a:cubicBezTo>
                    <a:pt x="10" y="36"/>
                    <a:pt x="4" y="49"/>
                    <a:pt x="16" y="52"/>
                  </a:cubicBezTo>
                  <a:cubicBezTo>
                    <a:pt x="23" y="57"/>
                    <a:pt x="31" y="54"/>
                    <a:pt x="36" y="48"/>
                  </a:cubicBezTo>
                  <a:cubicBezTo>
                    <a:pt x="40" y="31"/>
                    <a:pt x="38" y="27"/>
                    <a:pt x="24" y="24"/>
                  </a:cubicBezTo>
                  <a:cubicBezTo>
                    <a:pt x="16" y="27"/>
                    <a:pt x="20" y="37"/>
                    <a:pt x="24" y="42"/>
                  </a:cubicBezTo>
                  <a:cubicBezTo>
                    <a:pt x="27" y="46"/>
                    <a:pt x="36" y="52"/>
                    <a:pt x="36" y="52"/>
                  </a:cubicBezTo>
                  <a:cubicBezTo>
                    <a:pt x="44" y="65"/>
                    <a:pt x="47" y="41"/>
                    <a:pt x="42" y="34"/>
                  </a:cubicBezTo>
                  <a:cubicBezTo>
                    <a:pt x="41" y="33"/>
                    <a:pt x="39" y="32"/>
                    <a:pt x="38" y="31"/>
                  </a:cubicBezTo>
                  <a:cubicBezTo>
                    <a:pt x="29" y="32"/>
                    <a:pt x="22" y="33"/>
                    <a:pt x="13" y="34"/>
                  </a:cubicBezTo>
                  <a:cubicBezTo>
                    <a:pt x="14" y="39"/>
                    <a:pt x="18" y="43"/>
                    <a:pt x="24" y="44"/>
                  </a:cubicBezTo>
                  <a:cubicBezTo>
                    <a:pt x="40" y="42"/>
                    <a:pt x="33" y="44"/>
                    <a:pt x="42" y="50"/>
                  </a:cubicBezTo>
                  <a:cubicBezTo>
                    <a:pt x="43" y="52"/>
                    <a:pt x="44" y="58"/>
                    <a:pt x="46" y="60"/>
                  </a:cubicBezTo>
                  <a:cubicBezTo>
                    <a:pt x="48" y="62"/>
                    <a:pt x="52" y="64"/>
                    <a:pt x="52" y="64"/>
                  </a:cubicBezTo>
                  <a:cubicBezTo>
                    <a:pt x="74" y="60"/>
                    <a:pt x="61" y="51"/>
                    <a:pt x="49" y="50"/>
                  </a:cubicBezTo>
                  <a:cubicBezTo>
                    <a:pt x="37" y="45"/>
                    <a:pt x="47" y="61"/>
                    <a:pt x="54" y="62"/>
                  </a:cubicBezTo>
                  <a:cubicBezTo>
                    <a:pt x="63" y="60"/>
                    <a:pt x="67" y="48"/>
                    <a:pt x="55" y="44"/>
                  </a:cubicBezTo>
                  <a:cubicBezTo>
                    <a:pt x="40" y="45"/>
                    <a:pt x="43" y="48"/>
                    <a:pt x="52" y="50"/>
                  </a:cubicBezTo>
                  <a:cubicBezTo>
                    <a:pt x="55" y="50"/>
                    <a:pt x="59" y="51"/>
                    <a:pt x="62" y="49"/>
                  </a:cubicBezTo>
                  <a:cubicBezTo>
                    <a:pt x="64" y="47"/>
                    <a:pt x="62" y="42"/>
                    <a:pt x="60" y="40"/>
                  </a:cubicBezTo>
                  <a:cubicBezTo>
                    <a:pt x="53" y="32"/>
                    <a:pt x="43" y="26"/>
                    <a:pt x="36" y="19"/>
                  </a:cubicBezTo>
                  <a:cubicBezTo>
                    <a:pt x="37" y="26"/>
                    <a:pt x="41" y="29"/>
                    <a:pt x="45" y="34"/>
                  </a:cubicBezTo>
                  <a:cubicBezTo>
                    <a:pt x="47" y="37"/>
                    <a:pt x="52" y="43"/>
                    <a:pt x="52" y="43"/>
                  </a:cubicBezTo>
                  <a:cubicBezTo>
                    <a:pt x="51" y="33"/>
                    <a:pt x="53" y="24"/>
                    <a:pt x="42" y="20"/>
                  </a:cubicBezTo>
                  <a:cubicBezTo>
                    <a:pt x="38" y="21"/>
                    <a:pt x="38" y="31"/>
                    <a:pt x="38" y="31"/>
                  </a:cubicBezTo>
                  <a:lnTo>
                    <a:pt x="27" y="20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4" name="Freeform 58"/>
            <p:cNvSpPr>
              <a:spLocks/>
            </p:cNvSpPr>
            <p:nvPr/>
          </p:nvSpPr>
          <p:spPr bwMode="auto">
            <a:xfrm>
              <a:off x="4579" y="1502"/>
              <a:ext cx="15" cy="13"/>
            </a:xfrm>
            <a:custGeom>
              <a:avLst/>
              <a:gdLst>
                <a:gd name="T0" fmla="*/ 4 w 15"/>
                <a:gd name="T1" fmla="*/ 0 h 13"/>
                <a:gd name="T2" fmla="*/ 15 w 15"/>
                <a:gd name="T3" fmla="*/ 10 h 13"/>
                <a:gd name="T4" fmla="*/ 0 w 15"/>
                <a:gd name="T5" fmla="*/ 6 h 13"/>
                <a:gd name="T6" fmla="*/ 4 w 15"/>
                <a:gd name="T7" fmla="*/ 0 h 1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" h="13">
                  <a:moveTo>
                    <a:pt x="4" y="0"/>
                  </a:moveTo>
                  <a:cubicBezTo>
                    <a:pt x="8" y="11"/>
                    <a:pt x="3" y="13"/>
                    <a:pt x="15" y="10"/>
                  </a:cubicBezTo>
                  <a:cubicBezTo>
                    <a:pt x="10" y="8"/>
                    <a:pt x="5" y="9"/>
                    <a:pt x="0" y="6"/>
                  </a:cubicBezTo>
                  <a:cubicBezTo>
                    <a:pt x="4" y="3"/>
                    <a:pt x="7" y="5"/>
                    <a:pt x="4" y="0"/>
                  </a:cubicBezTo>
                  <a:close/>
                </a:path>
              </a:pathLst>
            </a:custGeom>
            <a:solidFill>
              <a:schemeClr val="accent1"/>
            </a:solidFill>
            <a:ln w="31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60" name="Group 59"/>
          <p:cNvGrpSpPr>
            <a:grpSpLocks/>
          </p:cNvGrpSpPr>
          <p:nvPr/>
        </p:nvGrpSpPr>
        <p:grpSpPr bwMode="auto">
          <a:xfrm flipH="1">
            <a:off x="2663825" y="2655888"/>
            <a:ext cx="1209675" cy="1504950"/>
            <a:chOff x="1846" y="786"/>
            <a:chExt cx="1426" cy="1774"/>
          </a:xfrm>
        </p:grpSpPr>
        <p:sp>
          <p:nvSpPr>
            <p:cNvPr id="14366" name="Freeform 60"/>
            <p:cNvSpPr>
              <a:spLocks/>
            </p:cNvSpPr>
            <p:nvPr/>
          </p:nvSpPr>
          <p:spPr bwMode="auto">
            <a:xfrm>
              <a:off x="1848" y="1651"/>
              <a:ext cx="107" cy="170"/>
            </a:xfrm>
            <a:custGeom>
              <a:avLst/>
              <a:gdLst>
                <a:gd name="T0" fmla="*/ 35 w 107"/>
                <a:gd name="T1" fmla="*/ 11 h 170"/>
                <a:gd name="T2" fmla="*/ 67 w 107"/>
                <a:gd name="T3" fmla="*/ 3 h 170"/>
                <a:gd name="T4" fmla="*/ 85 w 107"/>
                <a:gd name="T5" fmla="*/ 27 h 170"/>
                <a:gd name="T6" fmla="*/ 91 w 107"/>
                <a:gd name="T7" fmla="*/ 37 h 170"/>
                <a:gd name="T8" fmla="*/ 104 w 107"/>
                <a:gd name="T9" fmla="*/ 53 h 170"/>
                <a:gd name="T10" fmla="*/ 106 w 107"/>
                <a:gd name="T11" fmla="*/ 79 h 170"/>
                <a:gd name="T12" fmla="*/ 97 w 107"/>
                <a:gd name="T13" fmla="*/ 127 h 170"/>
                <a:gd name="T14" fmla="*/ 91 w 107"/>
                <a:gd name="T15" fmla="*/ 155 h 170"/>
                <a:gd name="T16" fmla="*/ 71 w 107"/>
                <a:gd name="T17" fmla="*/ 168 h 170"/>
                <a:gd name="T18" fmla="*/ 40 w 107"/>
                <a:gd name="T19" fmla="*/ 168 h 170"/>
                <a:gd name="T20" fmla="*/ 19 w 107"/>
                <a:gd name="T21" fmla="*/ 155 h 170"/>
                <a:gd name="T22" fmla="*/ 4 w 107"/>
                <a:gd name="T23" fmla="*/ 117 h 170"/>
                <a:gd name="T24" fmla="*/ 2 w 107"/>
                <a:gd name="T25" fmla="*/ 93 h 170"/>
                <a:gd name="T26" fmla="*/ 16 w 107"/>
                <a:gd name="T27" fmla="*/ 36 h 170"/>
                <a:gd name="T28" fmla="*/ 35 w 107"/>
                <a:gd name="T29" fmla="*/ 11 h 17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7" h="170">
                  <a:moveTo>
                    <a:pt x="35" y="11"/>
                  </a:moveTo>
                  <a:cubicBezTo>
                    <a:pt x="44" y="5"/>
                    <a:pt x="59" y="0"/>
                    <a:pt x="67" y="3"/>
                  </a:cubicBezTo>
                  <a:cubicBezTo>
                    <a:pt x="75" y="6"/>
                    <a:pt x="81" y="21"/>
                    <a:pt x="85" y="27"/>
                  </a:cubicBezTo>
                  <a:cubicBezTo>
                    <a:pt x="89" y="33"/>
                    <a:pt x="88" y="33"/>
                    <a:pt x="91" y="37"/>
                  </a:cubicBezTo>
                  <a:cubicBezTo>
                    <a:pt x="94" y="41"/>
                    <a:pt x="102" y="46"/>
                    <a:pt x="104" y="53"/>
                  </a:cubicBezTo>
                  <a:cubicBezTo>
                    <a:pt x="106" y="60"/>
                    <a:pt x="107" y="67"/>
                    <a:pt x="106" y="79"/>
                  </a:cubicBezTo>
                  <a:cubicBezTo>
                    <a:pt x="105" y="91"/>
                    <a:pt x="99" y="114"/>
                    <a:pt x="97" y="127"/>
                  </a:cubicBezTo>
                  <a:cubicBezTo>
                    <a:pt x="95" y="140"/>
                    <a:pt x="95" y="148"/>
                    <a:pt x="91" y="155"/>
                  </a:cubicBezTo>
                  <a:cubicBezTo>
                    <a:pt x="87" y="162"/>
                    <a:pt x="79" y="166"/>
                    <a:pt x="71" y="168"/>
                  </a:cubicBezTo>
                  <a:cubicBezTo>
                    <a:pt x="63" y="170"/>
                    <a:pt x="49" y="170"/>
                    <a:pt x="40" y="168"/>
                  </a:cubicBezTo>
                  <a:cubicBezTo>
                    <a:pt x="31" y="166"/>
                    <a:pt x="25" y="163"/>
                    <a:pt x="19" y="155"/>
                  </a:cubicBezTo>
                  <a:cubicBezTo>
                    <a:pt x="13" y="147"/>
                    <a:pt x="7" y="127"/>
                    <a:pt x="4" y="117"/>
                  </a:cubicBezTo>
                  <a:cubicBezTo>
                    <a:pt x="1" y="107"/>
                    <a:pt x="0" y="106"/>
                    <a:pt x="2" y="93"/>
                  </a:cubicBezTo>
                  <a:cubicBezTo>
                    <a:pt x="4" y="80"/>
                    <a:pt x="11" y="49"/>
                    <a:pt x="16" y="36"/>
                  </a:cubicBezTo>
                  <a:cubicBezTo>
                    <a:pt x="21" y="23"/>
                    <a:pt x="26" y="17"/>
                    <a:pt x="35" y="11"/>
                  </a:cubicBezTo>
                  <a:close/>
                </a:path>
              </a:pathLst>
            </a:custGeom>
            <a:solidFill>
              <a:srgbClr val="CC66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67" name="Freeform 61"/>
            <p:cNvSpPr>
              <a:spLocks/>
            </p:cNvSpPr>
            <p:nvPr/>
          </p:nvSpPr>
          <p:spPr bwMode="auto">
            <a:xfrm>
              <a:off x="1894" y="978"/>
              <a:ext cx="1345" cy="1397"/>
            </a:xfrm>
            <a:custGeom>
              <a:avLst/>
              <a:gdLst>
                <a:gd name="T0" fmla="*/ 1327 w 1345"/>
                <a:gd name="T1" fmla="*/ 356 h 1397"/>
                <a:gd name="T2" fmla="*/ 1327 w 1345"/>
                <a:gd name="T3" fmla="*/ 1259 h 1397"/>
                <a:gd name="T4" fmla="*/ 1293 w 1345"/>
                <a:gd name="T5" fmla="*/ 1182 h 1397"/>
                <a:gd name="T6" fmla="*/ 1245 w 1345"/>
                <a:gd name="T7" fmla="*/ 1148 h 1397"/>
                <a:gd name="T8" fmla="*/ 1192 w 1345"/>
                <a:gd name="T9" fmla="*/ 1148 h 1397"/>
                <a:gd name="T10" fmla="*/ 1144 w 1345"/>
                <a:gd name="T11" fmla="*/ 1129 h 1397"/>
                <a:gd name="T12" fmla="*/ 1087 w 1345"/>
                <a:gd name="T13" fmla="*/ 1024 h 1397"/>
                <a:gd name="T14" fmla="*/ 986 w 1345"/>
                <a:gd name="T15" fmla="*/ 836 h 1397"/>
                <a:gd name="T16" fmla="*/ 914 w 1345"/>
                <a:gd name="T17" fmla="*/ 788 h 1397"/>
                <a:gd name="T18" fmla="*/ 823 w 1345"/>
                <a:gd name="T19" fmla="*/ 769 h 1397"/>
                <a:gd name="T20" fmla="*/ 703 w 1345"/>
                <a:gd name="T21" fmla="*/ 793 h 1397"/>
                <a:gd name="T22" fmla="*/ 568 w 1345"/>
                <a:gd name="T23" fmla="*/ 942 h 1397"/>
                <a:gd name="T24" fmla="*/ 424 w 1345"/>
                <a:gd name="T25" fmla="*/ 947 h 1397"/>
                <a:gd name="T26" fmla="*/ 324 w 1345"/>
                <a:gd name="T27" fmla="*/ 932 h 1397"/>
                <a:gd name="T28" fmla="*/ 290 w 1345"/>
                <a:gd name="T29" fmla="*/ 942 h 1397"/>
                <a:gd name="T30" fmla="*/ 247 w 1345"/>
                <a:gd name="T31" fmla="*/ 966 h 1397"/>
                <a:gd name="T32" fmla="*/ 146 w 1345"/>
                <a:gd name="T33" fmla="*/ 1000 h 1397"/>
                <a:gd name="T34" fmla="*/ 88 w 1345"/>
                <a:gd name="T35" fmla="*/ 990 h 1397"/>
                <a:gd name="T36" fmla="*/ 55 w 1345"/>
                <a:gd name="T37" fmla="*/ 937 h 1397"/>
                <a:gd name="T38" fmla="*/ 60 w 1345"/>
                <a:gd name="T39" fmla="*/ 899 h 1397"/>
                <a:gd name="T40" fmla="*/ 16 w 1345"/>
                <a:gd name="T41" fmla="*/ 875 h 1397"/>
                <a:gd name="T42" fmla="*/ 2 w 1345"/>
                <a:gd name="T43" fmla="*/ 851 h 1397"/>
                <a:gd name="T44" fmla="*/ 31 w 1345"/>
                <a:gd name="T45" fmla="*/ 827 h 1397"/>
                <a:gd name="T46" fmla="*/ 60 w 1345"/>
                <a:gd name="T47" fmla="*/ 769 h 1397"/>
                <a:gd name="T48" fmla="*/ 64 w 1345"/>
                <a:gd name="T49" fmla="*/ 726 h 1397"/>
                <a:gd name="T50" fmla="*/ 146 w 1345"/>
                <a:gd name="T51" fmla="*/ 726 h 1397"/>
                <a:gd name="T52" fmla="*/ 204 w 1345"/>
                <a:gd name="T53" fmla="*/ 702 h 1397"/>
                <a:gd name="T54" fmla="*/ 300 w 1345"/>
                <a:gd name="T55" fmla="*/ 635 h 1397"/>
                <a:gd name="T56" fmla="*/ 343 w 1345"/>
                <a:gd name="T57" fmla="*/ 539 h 1397"/>
                <a:gd name="T58" fmla="*/ 338 w 1345"/>
                <a:gd name="T59" fmla="*/ 395 h 1397"/>
                <a:gd name="T60" fmla="*/ 338 w 1345"/>
                <a:gd name="T61" fmla="*/ 256 h 1397"/>
                <a:gd name="T62" fmla="*/ 338 w 1345"/>
                <a:gd name="T63" fmla="*/ 184 h 1397"/>
                <a:gd name="T64" fmla="*/ 376 w 1345"/>
                <a:gd name="T65" fmla="*/ 78 h 1397"/>
                <a:gd name="T66" fmla="*/ 434 w 1345"/>
                <a:gd name="T67" fmla="*/ 11 h 1397"/>
                <a:gd name="T68" fmla="*/ 520 w 1345"/>
                <a:gd name="T69" fmla="*/ 11 h 1397"/>
                <a:gd name="T70" fmla="*/ 592 w 1345"/>
                <a:gd name="T71" fmla="*/ 20 h 1397"/>
                <a:gd name="T72" fmla="*/ 568 w 1345"/>
                <a:gd name="T73" fmla="*/ 44 h 1397"/>
                <a:gd name="T74" fmla="*/ 573 w 1345"/>
                <a:gd name="T75" fmla="*/ 145 h 1397"/>
                <a:gd name="T76" fmla="*/ 679 w 1345"/>
                <a:gd name="T77" fmla="*/ 160 h 1397"/>
                <a:gd name="T78" fmla="*/ 727 w 1345"/>
                <a:gd name="T79" fmla="*/ 184 h 1397"/>
                <a:gd name="T80" fmla="*/ 751 w 1345"/>
                <a:gd name="T81" fmla="*/ 232 h 1397"/>
                <a:gd name="T82" fmla="*/ 818 w 1345"/>
                <a:gd name="T83" fmla="*/ 308 h 1397"/>
                <a:gd name="T84" fmla="*/ 1063 w 1345"/>
                <a:gd name="T85" fmla="*/ 332 h 1397"/>
                <a:gd name="T86" fmla="*/ 1216 w 1345"/>
                <a:gd name="T87" fmla="*/ 352 h 1397"/>
                <a:gd name="T88" fmla="*/ 1327 w 1345"/>
                <a:gd name="T89" fmla="*/ 356 h 139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345" h="1397">
                  <a:moveTo>
                    <a:pt x="1327" y="356"/>
                  </a:moveTo>
                  <a:cubicBezTo>
                    <a:pt x="1345" y="507"/>
                    <a:pt x="1333" y="1121"/>
                    <a:pt x="1327" y="1259"/>
                  </a:cubicBezTo>
                  <a:cubicBezTo>
                    <a:pt x="1321" y="1397"/>
                    <a:pt x="1307" y="1201"/>
                    <a:pt x="1293" y="1182"/>
                  </a:cubicBezTo>
                  <a:cubicBezTo>
                    <a:pt x="1279" y="1163"/>
                    <a:pt x="1262" y="1154"/>
                    <a:pt x="1245" y="1148"/>
                  </a:cubicBezTo>
                  <a:cubicBezTo>
                    <a:pt x="1228" y="1142"/>
                    <a:pt x="1209" y="1151"/>
                    <a:pt x="1192" y="1148"/>
                  </a:cubicBezTo>
                  <a:cubicBezTo>
                    <a:pt x="1175" y="1145"/>
                    <a:pt x="1162" y="1150"/>
                    <a:pt x="1144" y="1129"/>
                  </a:cubicBezTo>
                  <a:cubicBezTo>
                    <a:pt x="1126" y="1108"/>
                    <a:pt x="1113" y="1073"/>
                    <a:pt x="1087" y="1024"/>
                  </a:cubicBezTo>
                  <a:cubicBezTo>
                    <a:pt x="1061" y="975"/>
                    <a:pt x="1015" y="875"/>
                    <a:pt x="986" y="836"/>
                  </a:cubicBezTo>
                  <a:cubicBezTo>
                    <a:pt x="957" y="797"/>
                    <a:pt x="941" y="799"/>
                    <a:pt x="914" y="788"/>
                  </a:cubicBezTo>
                  <a:cubicBezTo>
                    <a:pt x="887" y="777"/>
                    <a:pt x="858" y="768"/>
                    <a:pt x="823" y="769"/>
                  </a:cubicBezTo>
                  <a:cubicBezTo>
                    <a:pt x="788" y="770"/>
                    <a:pt x="746" y="764"/>
                    <a:pt x="703" y="793"/>
                  </a:cubicBezTo>
                  <a:cubicBezTo>
                    <a:pt x="660" y="822"/>
                    <a:pt x="614" y="916"/>
                    <a:pt x="568" y="942"/>
                  </a:cubicBezTo>
                  <a:cubicBezTo>
                    <a:pt x="522" y="968"/>
                    <a:pt x="465" y="949"/>
                    <a:pt x="424" y="947"/>
                  </a:cubicBezTo>
                  <a:cubicBezTo>
                    <a:pt x="383" y="945"/>
                    <a:pt x="346" y="933"/>
                    <a:pt x="324" y="932"/>
                  </a:cubicBezTo>
                  <a:cubicBezTo>
                    <a:pt x="302" y="931"/>
                    <a:pt x="303" y="936"/>
                    <a:pt x="290" y="942"/>
                  </a:cubicBezTo>
                  <a:cubicBezTo>
                    <a:pt x="277" y="948"/>
                    <a:pt x="271" y="956"/>
                    <a:pt x="247" y="966"/>
                  </a:cubicBezTo>
                  <a:cubicBezTo>
                    <a:pt x="223" y="976"/>
                    <a:pt x="172" y="996"/>
                    <a:pt x="146" y="1000"/>
                  </a:cubicBezTo>
                  <a:cubicBezTo>
                    <a:pt x="120" y="1004"/>
                    <a:pt x="103" y="1000"/>
                    <a:pt x="88" y="990"/>
                  </a:cubicBezTo>
                  <a:cubicBezTo>
                    <a:pt x="73" y="980"/>
                    <a:pt x="60" y="952"/>
                    <a:pt x="55" y="937"/>
                  </a:cubicBezTo>
                  <a:cubicBezTo>
                    <a:pt x="50" y="922"/>
                    <a:pt x="66" y="909"/>
                    <a:pt x="60" y="899"/>
                  </a:cubicBezTo>
                  <a:cubicBezTo>
                    <a:pt x="54" y="889"/>
                    <a:pt x="26" y="883"/>
                    <a:pt x="16" y="875"/>
                  </a:cubicBezTo>
                  <a:cubicBezTo>
                    <a:pt x="6" y="867"/>
                    <a:pt x="0" y="859"/>
                    <a:pt x="2" y="851"/>
                  </a:cubicBezTo>
                  <a:cubicBezTo>
                    <a:pt x="4" y="843"/>
                    <a:pt x="21" y="841"/>
                    <a:pt x="31" y="827"/>
                  </a:cubicBezTo>
                  <a:cubicBezTo>
                    <a:pt x="41" y="813"/>
                    <a:pt x="55" y="786"/>
                    <a:pt x="60" y="769"/>
                  </a:cubicBezTo>
                  <a:cubicBezTo>
                    <a:pt x="65" y="752"/>
                    <a:pt x="50" y="733"/>
                    <a:pt x="64" y="726"/>
                  </a:cubicBezTo>
                  <a:cubicBezTo>
                    <a:pt x="78" y="719"/>
                    <a:pt x="123" y="730"/>
                    <a:pt x="146" y="726"/>
                  </a:cubicBezTo>
                  <a:cubicBezTo>
                    <a:pt x="169" y="722"/>
                    <a:pt x="178" y="717"/>
                    <a:pt x="204" y="702"/>
                  </a:cubicBezTo>
                  <a:cubicBezTo>
                    <a:pt x="230" y="687"/>
                    <a:pt x="277" y="662"/>
                    <a:pt x="300" y="635"/>
                  </a:cubicBezTo>
                  <a:cubicBezTo>
                    <a:pt x="323" y="608"/>
                    <a:pt x="337" y="579"/>
                    <a:pt x="343" y="539"/>
                  </a:cubicBezTo>
                  <a:cubicBezTo>
                    <a:pt x="349" y="499"/>
                    <a:pt x="339" y="442"/>
                    <a:pt x="338" y="395"/>
                  </a:cubicBezTo>
                  <a:cubicBezTo>
                    <a:pt x="337" y="348"/>
                    <a:pt x="338" y="291"/>
                    <a:pt x="338" y="256"/>
                  </a:cubicBezTo>
                  <a:cubicBezTo>
                    <a:pt x="338" y="221"/>
                    <a:pt x="332" y="214"/>
                    <a:pt x="338" y="184"/>
                  </a:cubicBezTo>
                  <a:cubicBezTo>
                    <a:pt x="344" y="154"/>
                    <a:pt x="360" y="107"/>
                    <a:pt x="376" y="78"/>
                  </a:cubicBezTo>
                  <a:cubicBezTo>
                    <a:pt x="392" y="49"/>
                    <a:pt x="410" y="22"/>
                    <a:pt x="434" y="11"/>
                  </a:cubicBezTo>
                  <a:cubicBezTo>
                    <a:pt x="458" y="0"/>
                    <a:pt x="494" y="10"/>
                    <a:pt x="520" y="11"/>
                  </a:cubicBezTo>
                  <a:cubicBezTo>
                    <a:pt x="546" y="12"/>
                    <a:pt x="584" y="15"/>
                    <a:pt x="592" y="20"/>
                  </a:cubicBezTo>
                  <a:cubicBezTo>
                    <a:pt x="600" y="25"/>
                    <a:pt x="571" y="23"/>
                    <a:pt x="568" y="44"/>
                  </a:cubicBezTo>
                  <a:cubicBezTo>
                    <a:pt x="565" y="65"/>
                    <a:pt x="555" y="126"/>
                    <a:pt x="573" y="145"/>
                  </a:cubicBezTo>
                  <a:cubicBezTo>
                    <a:pt x="591" y="164"/>
                    <a:pt x="653" y="154"/>
                    <a:pt x="679" y="160"/>
                  </a:cubicBezTo>
                  <a:cubicBezTo>
                    <a:pt x="705" y="166"/>
                    <a:pt x="715" y="172"/>
                    <a:pt x="727" y="184"/>
                  </a:cubicBezTo>
                  <a:cubicBezTo>
                    <a:pt x="739" y="196"/>
                    <a:pt x="736" y="211"/>
                    <a:pt x="751" y="232"/>
                  </a:cubicBezTo>
                  <a:cubicBezTo>
                    <a:pt x="766" y="253"/>
                    <a:pt x="766" y="291"/>
                    <a:pt x="818" y="308"/>
                  </a:cubicBezTo>
                  <a:cubicBezTo>
                    <a:pt x="870" y="325"/>
                    <a:pt x="997" y="325"/>
                    <a:pt x="1063" y="332"/>
                  </a:cubicBezTo>
                  <a:cubicBezTo>
                    <a:pt x="1129" y="339"/>
                    <a:pt x="1171" y="346"/>
                    <a:pt x="1216" y="352"/>
                  </a:cubicBezTo>
                  <a:cubicBezTo>
                    <a:pt x="1261" y="358"/>
                    <a:pt x="1309" y="205"/>
                    <a:pt x="1327" y="356"/>
                  </a:cubicBezTo>
                  <a:close/>
                </a:path>
              </a:pathLst>
            </a:custGeom>
            <a:solidFill>
              <a:srgbClr val="F8E8A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68" name="Freeform 62"/>
            <p:cNvSpPr>
              <a:spLocks/>
            </p:cNvSpPr>
            <p:nvPr/>
          </p:nvSpPr>
          <p:spPr bwMode="auto">
            <a:xfrm>
              <a:off x="2202" y="1369"/>
              <a:ext cx="434" cy="564"/>
            </a:xfrm>
            <a:custGeom>
              <a:avLst/>
              <a:gdLst>
                <a:gd name="T0" fmla="*/ 387 w 434"/>
                <a:gd name="T1" fmla="*/ 0 h 564"/>
                <a:gd name="T2" fmla="*/ 414 w 434"/>
                <a:gd name="T3" fmla="*/ 122 h 564"/>
                <a:gd name="T4" fmla="*/ 427 w 434"/>
                <a:gd name="T5" fmla="*/ 257 h 564"/>
                <a:gd name="T6" fmla="*/ 373 w 434"/>
                <a:gd name="T7" fmla="*/ 427 h 564"/>
                <a:gd name="T8" fmla="*/ 258 w 434"/>
                <a:gd name="T9" fmla="*/ 542 h 564"/>
                <a:gd name="T10" fmla="*/ 102 w 434"/>
                <a:gd name="T11" fmla="*/ 562 h 564"/>
                <a:gd name="T12" fmla="*/ 0 w 434"/>
                <a:gd name="T13" fmla="*/ 549 h 56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34" h="564">
                  <a:moveTo>
                    <a:pt x="387" y="0"/>
                  </a:moveTo>
                  <a:cubicBezTo>
                    <a:pt x="397" y="39"/>
                    <a:pt x="407" y="79"/>
                    <a:pt x="414" y="122"/>
                  </a:cubicBezTo>
                  <a:cubicBezTo>
                    <a:pt x="421" y="165"/>
                    <a:pt x="434" y="206"/>
                    <a:pt x="427" y="257"/>
                  </a:cubicBezTo>
                  <a:cubicBezTo>
                    <a:pt x="420" y="308"/>
                    <a:pt x="401" y="379"/>
                    <a:pt x="373" y="427"/>
                  </a:cubicBezTo>
                  <a:cubicBezTo>
                    <a:pt x="345" y="475"/>
                    <a:pt x="303" y="520"/>
                    <a:pt x="258" y="542"/>
                  </a:cubicBezTo>
                  <a:cubicBezTo>
                    <a:pt x="213" y="564"/>
                    <a:pt x="145" y="561"/>
                    <a:pt x="102" y="562"/>
                  </a:cubicBezTo>
                  <a:cubicBezTo>
                    <a:pt x="59" y="563"/>
                    <a:pt x="29" y="556"/>
                    <a:pt x="0" y="549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69" name="Freeform 63"/>
            <p:cNvSpPr>
              <a:spLocks/>
            </p:cNvSpPr>
            <p:nvPr/>
          </p:nvSpPr>
          <p:spPr bwMode="auto">
            <a:xfrm>
              <a:off x="1846" y="1654"/>
              <a:ext cx="111" cy="231"/>
            </a:xfrm>
            <a:custGeom>
              <a:avLst/>
              <a:gdLst>
                <a:gd name="T0" fmla="*/ 106 w 111"/>
                <a:gd name="T1" fmla="*/ 231 h 231"/>
                <a:gd name="T2" fmla="*/ 46 w 111"/>
                <a:gd name="T3" fmla="*/ 188 h 231"/>
                <a:gd name="T4" fmla="*/ 6 w 111"/>
                <a:gd name="T5" fmla="*/ 123 h 231"/>
                <a:gd name="T6" fmla="*/ 12 w 111"/>
                <a:gd name="T7" fmla="*/ 56 h 231"/>
                <a:gd name="T8" fmla="*/ 31 w 111"/>
                <a:gd name="T9" fmla="*/ 13 h 231"/>
                <a:gd name="T10" fmla="*/ 78 w 111"/>
                <a:gd name="T11" fmla="*/ 2 h 231"/>
                <a:gd name="T12" fmla="*/ 93 w 111"/>
                <a:gd name="T13" fmla="*/ 26 h 231"/>
                <a:gd name="T14" fmla="*/ 111 w 111"/>
                <a:gd name="T15" fmla="*/ 70 h 231"/>
                <a:gd name="T16" fmla="*/ 96 w 111"/>
                <a:gd name="T17" fmla="*/ 141 h 231"/>
                <a:gd name="T18" fmla="*/ 74 w 111"/>
                <a:gd name="T19" fmla="*/ 162 h 23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11" h="231">
                  <a:moveTo>
                    <a:pt x="106" y="231"/>
                  </a:moveTo>
                  <a:cubicBezTo>
                    <a:pt x="84" y="218"/>
                    <a:pt x="63" y="206"/>
                    <a:pt x="46" y="188"/>
                  </a:cubicBezTo>
                  <a:cubicBezTo>
                    <a:pt x="29" y="170"/>
                    <a:pt x="12" y="145"/>
                    <a:pt x="6" y="123"/>
                  </a:cubicBezTo>
                  <a:cubicBezTo>
                    <a:pt x="0" y="101"/>
                    <a:pt x="8" y="74"/>
                    <a:pt x="12" y="56"/>
                  </a:cubicBezTo>
                  <a:cubicBezTo>
                    <a:pt x="16" y="38"/>
                    <a:pt x="20" y="22"/>
                    <a:pt x="31" y="13"/>
                  </a:cubicBezTo>
                  <a:cubicBezTo>
                    <a:pt x="42" y="4"/>
                    <a:pt x="68" y="0"/>
                    <a:pt x="78" y="2"/>
                  </a:cubicBezTo>
                  <a:cubicBezTo>
                    <a:pt x="88" y="4"/>
                    <a:pt x="88" y="15"/>
                    <a:pt x="93" y="26"/>
                  </a:cubicBezTo>
                  <a:cubicBezTo>
                    <a:pt x="98" y="37"/>
                    <a:pt x="111" y="51"/>
                    <a:pt x="111" y="70"/>
                  </a:cubicBezTo>
                  <a:cubicBezTo>
                    <a:pt x="111" y="89"/>
                    <a:pt x="102" y="126"/>
                    <a:pt x="96" y="141"/>
                  </a:cubicBezTo>
                  <a:cubicBezTo>
                    <a:pt x="90" y="156"/>
                    <a:pt x="82" y="159"/>
                    <a:pt x="74" y="16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0" name="Oval 64"/>
            <p:cNvSpPr>
              <a:spLocks noChangeArrowheads="1"/>
            </p:cNvSpPr>
            <p:nvPr/>
          </p:nvSpPr>
          <p:spPr bwMode="auto">
            <a:xfrm>
              <a:off x="1872" y="1713"/>
              <a:ext cx="27" cy="45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371" name="Oval 65"/>
            <p:cNvSpPr>
              <a:spLocks noChangeArrowheads="1"/>
            </p:cNvSpPr>
            <p:nvPr/>
          </p:nvSpPr>
          <p:spPr bwMode="auto">
            <a:xfrm>
              <a:off x="1908" y="1726"/>
              <a:ext cx="27" cy="45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372" name="Freeform 66"/>
            <p:cNvSpPr>
              <a:spLocks/>
            </p:cNvSpPr>
            <p:nvPr/>
          </p:nvSpPr>
          <p:spPr bwMode="auto">
            <a:xfrm>
              <a:off x="1956" y="1438"/>
              <a:ext cx="290" cy="270"/>
            </a:xfrm>
            <a:custGeom>
              <a:avLst/>
              <a:gdLst>
                <a:gd name="T0" fmla="*/ 0 w 290"/>
                <a:gd name="T1" fmla="*/ 261 h 270"/>
                <a:gd name="T2" fmla="*/ 72 w 290"/>
                <a:gd name="T3" fmla="*/ 267 h 270"/>
                <a:gd name="T4" fmla="*/ 136 w 290"/>
                <a:gd name="T5" fmla="*/ 246 h 270"/>
                <a:gd name="T6" fmla="*/ 227 w 290"/>
                <a:gd name="T7" fmla="*/ 181 h 270"/>
                <a:gd name="T8" fmla="*/ 281 w 290"/>
                <a:gd name="T9" fmla="*/ 62 h 270"/>
                <a:gd name="T10" fmla="*/ 283 w 290"/>
                <a:gd name="T11" fmla="*/ 0 h 2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90" h="270">
                  <a:moveTo>
                    <a:pt x="0" y="261"/>
                  </a:moveTo>
                  <a:cubicBezTo>
                    <a:pt x="24" y="265"/>
                    <a:pt x="49" y="270"/>
                    <a:pt x="72" y="267"/>
                  </a:cubicBezTo>
                  <a:cubicBezTo>
                    <a:pt x="95" y="264"/>
                    <a:pt x="110" y="260"/>
                    <a:pt x="136" y="246"/>
                  </a:cubicBezTo>
                  <a:cubicBezTo>
                    <a:pt x="162" y="232"/>
                    <a:pt x="203" y="212"/>
                    <a:pt x="227" y="181"/>
                  </a:cubicBezTo>
                  <a:cubicBezTo>
                    <a:pt x="251" y="150"/>
                    <a:pt x="272" y="92"/>
                    <a:pt x="281" y="62"/>
                  </a:cubicBezTo>
                  <a:cubicBezTo>
                    <a:pt x="290" y="32"/>
                    <a:pt x="286" y="16"/>
                    <a:pt x="28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3" name="Oval 67"/>
            <p:cNvSpPr>
              <a:spLocks noChangeArrowheads="1"/>
            </p:cNvSpPr>
            <p:nvPr/>
          </p:nvSpPr>
          <p:spPr bwMode="auto">
            <a:xfrm rot="-3040129">
              <a:off x="2274" y="1423"/>
              <a:ext cx="56" cy="9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374" name="Oval 68"/>
            <p:cNvSpPr>
              <a:spLocks noChangeArrowheads="1"/>
            </p:cNvSpPr>
            <p:nvPr/>
          </p:nvSpPr>
          <p:spPr bwMode="auto">
            <a:xfrm>
              <a:off x="2280" y="1439"/>
              <a:ext cx="27" cy="45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375" name="Freeform 69"/>
            <p:cNvSpPr>
              <a:spLocks/>
            </p:cNvSpPr>
            <p:nvPr/>
          </p:nvSpPr>
          <p:spPr bwMode="auto">
            <a:xfrm>
              <a:off x="2238" y="1471"/>
              <a:ext cx="122" cy="67"/>
            </a:xfrm>
            <a:custGeom>
              <a:avLst/>
              <a:gdLst>
                <a:gd name="T0" fmla="*/ 0 w 122"/>
                <a:gd name="T1" fmla="*/ 0 h 67"/>
                <a:gd name="T2" fmla="*/ 25 w 122"/>
                <a:gd name="T3" fmla="*/ 41 h 67"/>
                <a:gd name="T4" fmla="*/ 71 w 122"/>
                <a:gd name="T5" fmla="*/ 67 h 67"/>
                <a:gd name="T6" fmla="*/ 122 w 122"/>
                <a:gd name="T7" fmla="*/ 40 h 6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2" h="67">
                  <a:moveTo>
                    <a:pt x="0" y="0"/>
                  </a:moveTo>
                  <a:cubicBezTo>
                    <a:pt x="6" y="15"/>
                    <a:pt x="13" y="30"/>
                    <a:pt x="25" y="41"/>
                  </a:cubicBezTo>
                  <a:cubicBezTo>
                    <a:pt x="37" y="52"/>
                    <a:pt x="55" y="67"/>
                    <a:pt x="71" y="67"/>
                  </a:cubicBezTo>
                  <a:cubicBezTo>
                    <a:pt x="87" y="67"/>
                    <a:pt x="104" y="53"/>
                    <a:pt x="122" y="4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6" name="Freeform 70"/>
            <p:cNvSpPr>
              <a:spLocks/>
            </p:cNvSpPr>
            <p:nvPr/>
          </p:nvSpPr>
          <p:spPr bwMode="auto">
            <a:xfrm>
              <a:off x="2275" y="1548"/>
              <a:ext cx="102" cy="44"/>
            </a:xfrm>
            <a:custGeom>
              <a:avLst/>
              <a:gdLst>
                <a:gd name="T0" fmla="*/ 0 w 102"/>
                <a:gd name="T1" fmla="*/ 25 h 44"/>
                <a:gd name="T2" fmla="*/ 37 w 102"/>
                <a:gd name="T3" fmla="*/ 40 h 44"/>
                <a:gd name="T4" fmla="*/ 102 w 102"/>
                <a:gd name="T5" fmla="*/ 0 h 4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02" h="44">
                  <a:moveTo>
                    <a:pt x="0" y="25"/>
                  </a:moveTo>
                  <a:cubicBezTo>
                    <a:pt x="10" y="34"/>
                    <a:pt x="20" y="44"/>
                    <a:pt x="37" y="40"/>
                  </a:cubicBezTo>
                  <a:cubicBezTo>
                    <a:pt x="54" y="36"/>
                    <a:pt x="78" y="18"/>
                    <a:pt x="10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7" name="Freeform 71"/>
            <p:cNvSpPr>
              <a:spLocks/>
            </p:cNvSpPr>
            <p:nvPr/>
          </p:nvSpPr>
          <p:spPr bwMode="auto">
            <a:xfrm>
              <a:off x="2221" y="1628"/>
              <a:ext cx="35" cy="57"/>
            </a:xfrm>
            <a:custGeom>
              <a:avLst/>
              <a:gdLst>
                <a:gd name="T0" fmla="*/ 35 w 35"/>
                <a:gd name="T1" fmla="*/ 0 h 57"/>
                <a:gd name="T2" fmla="*/ 13 w 35"/>
                <a:gd name="T3" fmla="*/ 21 h 57"/>
                <a:gd name="T4" fmla="*/ 3 w 35"/>
                <a:gd name="T5" fmla="*/ 46 h 57"/>
                <a:gd name="T6" fmla="*/ 0 w 35"/>
                <a:gd name="T7" fmla="*/ 57 h 5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57">
                  <a:moveTo>
                    <a:pt x="35" y="0"/>
                  </a:moveTo>
                  <a:cubicBezTo>
                    <a:pt x="26" y="6"/>
                    <a:pt x="18" y="13"/>
                    <a:pt x="13" y="21"/>
                  </a:cubicBezTo>
                  <a:cubicBezTo>
                    <a:pt x="8" y="29"/>
                    <a:pt x="5" y="40"/>
                    <a:pt x="3" y="46"/>
                  </a:cubicBezTo>
                  <a:cubicBezTo>
                    <a:pt x="1" y="52"/>
                    <a:pt x="0" y="54"/>
                    <a:pt x="0" y="5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8" name="Freeform 72"/>
            <p:cNvSpPr>
              <a:spLocks/>
            </p:cNvSpPr>
            <p:nvPr/>
          </p:nvSpPr>
          <p:spPr bwMode="auto">
            <a:xfrm>
              <a:off x="2229" y="1656"/>
              <a:ext cx="50" cy="77"/>
            </a:xfrm>
            <a:custGeom>
              <a:avLst/>
              <a:gdLst>
                <a:gd name="T0" fmla="*/ 50 w 50"/>
                <a:gd name="T1" fmla="*/ 0 h 77"/>
                <a:gd name="T2" fmla="*/ 33 w 50"/>
                <a:gd name="T3" fmla="*/ 17 h 77"/>
                <a:gd name="T4" fmla="*/ 5 w 50"/>
                <a:gd name="T5" fmla="*/ 58 h 77"/>
                <a:gd name="T6" fmla="*/ 4 w 50"/>
                <a:gd name="T7" fmla="*/ 77 h 7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0" h="77">
                  <a:moveTo>
                    <a:pt x="50" y="0"/>
                  </a:moveTo>
                  <a:cubicBezTo>
                    <a:pt x="45" y="3"/>
                    <a:pt x="40" y="7"/>
                    <a:pt x="33" y="17"/>
                  </a:cubicBezTo>
                  <a:cubicBezTo>
                    <a:pt x="26" y="27"/>
                    <a:pt x="10" y="48"/>
                    <a:pt x="5" y="58"/>
                  </a:cubicBezTo>
                  <a:cubicBezTo>
                    <a:pt x="0" y="68"/>
                    <a:pt x="4" y="74"/>
                    <a:pt x="4" y="7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79" name="Freeform 73"/>
            <p:cNvSpPr>
              <a:spLocks/>
            </p:cNvSpPr>
            <p:nvPr/>
          </p:nvSpPr>
          <p:spPr bwMode="auto">
            <a:xfrm>
              <a:off x="2246" y="1718"/>
              <a:ext cx="27" cy="68"/>
            </a:xfrm>
            <a:custGeom>
              <a:avLst/>
              <a:gdLst>
                <a:gd name="T0" fmla="*/ 23 w 27"/>
                <a:gd name="T1" fmla="*/ 0 h 68"/>
                <a:gd name="T2" fmla="*/ 2 w 27"/>
                <a:gd name="T3" fmla="*/ 38 h 68"/>
                <a:gd name="T4" fmla="*/ 14 w 27"/>
                <a:gd name="T5" fmla="*/ 56 h 68"/>
                <a:gd name="T6" fmla="*/ 27 w 27"/>
                <a:gd name="T7" fmla="*/ 68 h 6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7" h="68">
                  <a:moveTo>
                    <a:pt x="23" y="0"/>
                  </a:moveTo>
                  <a:cubicBezTo>
                    <a:pt x="13" y="14"/>
                    <a:pt x="4" y="29"/>
                    <a:pt x="2" y="38"/>
                  </a:cubicBezTo>
                  <a:cubicBezTo>
                    <a:pt x="0" y="47"/>
                    <a:pt x="10" y="51"/>
                    <a:pt x="14" y="56"/>
                  </a:cubicBezTo>
                  <a:cubicBezTo>
                    <a:pt x="18" y="61"/>
                    <a:pt x="22" y="64"/>
                    <a:pt x="27" y="6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0" name="Freeform 74"/>
            <p:cNvSpPr>
              <a:spLocks/>
            </p:cNvSpPr>
            <p:nvPr/>
          </p:nvSpPr>
          <p:spPr bwMode="auto">
            <a:xfrm>
              <a:off x="2062" y="1215"/>
              <a:ext cx="178" cy="199"/>
            </a:xfrm>
            <a:custGeom>
              <a:avLst/>
              <a:gdLst>
                <a:gd name="T0" fmla="*/ 178 w 178"/>
                <a:gd name="T1" fmla="*/ 188 h 199"/>
                <a:gd name="T2" fmla="*/ 141 w 178"/>
                <a:gd name="T3" fmla="*/ 199 h 199"/>
                <a:gd name="T4" fmla="*/ 80 w 178"/>
                <a:gd name="T5" fmla="*/ 185 h 199"/>
                <a:gd name="T6" fmla="*/ 20 w 178"/>
                <a:gd name="T7" fmla="*/ 118 h 199"/>
                <a:gd name="T8" fmla="*/ 1 w 178"/>
                <a:gd name="T9" fmla="*/ 65 h 199"/>
                <a:gd name="T10" fmla="*/ 16 w 178"/>
                <a:gd name="T11" fmla="*/ 17 h 199"/>
                <a:gd name="T12" fmla="*/ 72 w 178"/>
                <a:gd name="T13" fmla="*/ 2 h 199"/>
                <a:gd name="T14" fmla="*/ 162 w 178"/>
                <a:gd name="T15" fmla="*/ 31 h 19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8" h="199">
                  <a:moveTo>
                    <a:pt x="178" y="188"/>
                  </a:moveTo>
                  <a:cubicBezTo>
                    <a:pt x="167" y="193"/>
                    <a:pt x="157" y="199"/>
                    <a:pt x="141" y="199"/>
                  </a:cubicBezTo>
                  <a:cubicBezTo>
                    <a:pt x="125" y="199"/>
                    <a:pt x="100" y="198"/>
                    <a:pt x="80" y="185"/>
                  </a:cubicBezTo>
                  <a:cubicBezTo>
                    <a:pt x="60" y="172"/>
                    <a:pt x="33" y="138"/>
                    <a:pt x="20" y="118"/>
                  </a:cubicBezTo>
                  <a:cubicBezTo>
                    <a:pt x="7" y="98"/>
                    <a:pt x="2" y="82"/>
                    <a:pt x="1" y="65"/>
                  </a:cubicBezTo>
                  <a:cubicBezTo>
                    <a:pt x="0" y="48"/>
                    <a:pt x="4" y="27"/>
                    <a:pt x="16" y="17"/>
                  </a:cubicBezTo>
                  <a:cubicBezTo>
                    <a:pt x="28" y="7"/>
                    <a:pt x="48" y="0"/>
                    <a:pt x="72" y="2"/>
                  </a:cubicBezTo>
                  <a:cubicBezTo>
                    <a:pt x="96" y="4"/>
                    <a:pt x="129" y="17"/>
                    <a:pt x="162" y="3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1" name="Freeform 75"/>
            <p:cNvSpPr>
              <a:spLocks/>
            </p:cNvSpPr>
            <p:nvPr/>
          </p:nvSpPr>
          <p:spPr bwMode="auto">
            <a:xfrm>
              <a:off x="2219" y="1394"/>
              <a:ext cx="47" cy="44"/>
            </a:xfrm>
            <a:custGeom>
              <a:avLst/>
              <a:gdLst>
                <a:gd name="T0" fmla="*/ 47 w 47"/>
                <a:gd name="T1" fmla="*/ 0 h 44"/>
                <a:gd name="T2" fmla="*/ 27 w 47"/>
                <a:gd name="T3" fmla="*/ 34 h 44"/>
                <a:gd name="T4" fmla="*/ 0 w 47"/>
                <a:gd name="T5" fmla="*/ 44 h 4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7" h="44">
                  <a:moveTo>
                    <a:pt x="47" y="0"/>
                  </a:moveTo>
                  <a:cubicBezTo>
                    <a:pt x="41" y="13"/>
                    <a:pt x="35" y="27"/>
                    <a:pt x="27" y="34"/>
                  </a:cubicBezTo>
                  <a:cubicBezTo>
                    <a:pt x="19" y="41"/>
                    <a:pt x="4" y="42"/>
                    <a:pt x="0" y="4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2" name="Freeform 76"/>
            <p:cNvSpPr>
              <a:spLocks/>
            </p:cNvSpPr>
            <p:nvPr/>
          </p:nvSpPr>
          <p:spPr bwMode="auto">
            <a:xfrm>
              <a:off x="2260" y="1402"/>
              <a:ext cx="27" cy="43"/>
            </a:xfrm>
            <a:custGeom>
              <a:avLst/>
              <a:gdLst>
                <a:gd name="T0" fmla="*/ 27 w 27"/>
                <a:gd name="T1" fmla="*/ 0 h 43"/>
                <a:gd name="T2" fmla="*/ 22 w 27"/>
                <a:gd name="T3" fmla="*/ 27 h 43"/>
                <a:gd name="T4" fmla="*/ 0 w 27"/>
                <a:gd name="T5" fmla="*/ 43 h 4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7" h="43">
                  <a:moveTo>
                    <a:pt x="27" y="0"/>
                  </a:moveTo>
                  <a:cubicBezTo>
                    <a:pt x="26" y="10"/>
                    <a:pt x="26" y="20"/>
                    <a:pt x="22" y="27"/>
                  </a:cubicBezTo>
                  <a:cubicBezTo>
                    <a:pt x="18" y="34"/>
                    <a:pt x="9" y="38"/>
                    <a:pt x="0" y="4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3" name="Freeform 77"/>
            <p:cNvSpPr>
              <a:spLocks/>
            </p:cNvSpPr>
            <p:nvPr/>
          </p:nvSpPr>
          <p:spPr bwMode="auto">
            <a:xfrm>
              <a:off x="2314" y="1409"/>
              <a:ext cx="1" cy="41"/>
            </a:xfrm>
            <a:custGeom>
              <a:avLst/>
              <a:gdLst>
                <a:gd name="T0" fmla="*/ 0 w 1"/>
                <a:gd name="T1" fmla="*/ 0 h 41"/>
                <a:gd name="T2" fmla="*/ 1 w 1"/>
                <a:gd name="T3" fmla="*/ 41 h 4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41">
                  <a:moveTo>
                    <a:pt x="0" y="0"/>
                  </a:moveTo>
                  <a:cubicBezTo>
                    <a:pt x="0" y="17"/>
                    <a:pt x="1" y="34"/>
                    <a:pt x="1" y="4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4" name="Freeform 78"/>
            <p:cNvSpPr>
              <a:spLocks/>
            </p:cNvSpPr>
            <p:nvPr/>
          </p:nvSpPr>
          <p:spPr bwMode="auto">
            <a:xfrm>
              <a:off x="2331" y="1418"/>
              <a:ext cx="19" cy="40"/>
            </a:xfrm>
            <a:custGeom>
              <a:avLst/>
              <a:gdLst>
                <a:gd name="T0" fmla="*/ 8 w 19"/>
                <a:gd name="T1" fmla="*/ 0 h 40"/>
                <a:gd name="T2" fmla="*/ 2 w 19"/>
                <a:gd name="T3" fmla="*/ 23 h 40"/>
                <a:gd name="T4" fmla="*/ 19 w 19"/>
                <a:gd name="T5" fmla="*/ 40 h 4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9" h="40">
                  <a:moveTo>
                    <a:pt x="8" y="0"/>
                  </a:moveTo>
                  <a:cubicBezTo>
                    <a:pt x="4" y="8"/>
                    <a:pt x="0" y="16"/>
                    <a:pt x="2" y="23"/>
                  </a:cubicBezTo>
                  <a:cubicBezTo>
                    <a:pt x="4" y="30"/>
                    <a:pt x="11" y="35"/>
                    <a:pt x="19" y="4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5" name="Freeform 79"/>
            <p:cNvSpPr>
              <a:spLocks/>
            </p:cNvSpPr>
            <p:nvPr/>
          </p:nvSpPr>
          <p:spPr bwMode="auto">
            <a:xfrm>
              <a:off x="2357" y="1421"/>
              <a:ext cx="20" cy="29"/>
            </a:xfrm>
            <a:custGeom>
              <a:avLst/>
              <a:gdLst>
                <a:gd name="T0" fmla="*/ 1 w 20"/>
                <a:gd name="T1" fmla="*/ 0 h 29"/>
                <a:gd name="T2" fmla="*/ 3 w 20"/>
                <a:gd name="T3" fmla="*/ 18 h 29"/>
                <a:gd name="T4" fmla="*/ 20 w 20"/>
                <a:gd name="T5" fmla="*/ 29 h 2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" h="29">
                  <a:moveTo>
                    <a:pt x="1" y="0"/>
                  </a:moveTo>
                  <a:cubicBezTo>
                    <a:pt x="0" y="6"/>
                    <a:pt x="0" y="13"/>
                    <a:pt x="3" y="18"/>
                  </a:cubicBezTo>
                  <a:cubicBezTo>
                    <a:pt x="6" y="23"/>
                    <a:pt x="13" y="26"/>
                    <a:pt x="20" y="29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6" name="Freeform 80"/>
            <p:cNvSpPr>
              <a:spLocks/>
            </p:cNvSpPr>
            <p:nvPr/>
          </p:nvSpPr>
          <p:spPr bwMode="auto">
            <a:xfrm>
              <a:off x="2052" y="870"/>
              <a:ext cx="228" cy="305"/>
            </a:xfrm>
            <a:custGeom>
              <a:avLst/>
              <a:gdLst>
                <a:gd name="T0" fmla="*/ 217 w 228"/>
                <a:gd name="T1" fmla="*/ 185 h 305"/>
                <a:gd name="T2" fmla="*/ 208 w 228"/>
                <a:gd name="T3" fmla="*/ 217 h 305"/>
                <a:gd name="T4" fmla="*/ 206 w 228"/>
                <a:gd name="T5" fmla="*/ 238 h 305"/>
                <a:gd name="T6" fmla="*/ 205 w 228"/>
                <a:gd name="T7" fmla="*/ 254 h 305"/>
                <a:gd name="T8" fmla="*/ 209 w 228"/>
                <a:gd name="T9" fmla="*/ 276 h 305"/>
                <a:gd name="T10" fmla="*/ 221 w 228"/>
                <a:gd name="T11" fmla="*/ 302 h 305"/>
                <a:gd name="T12" fmla="*/ 170 w 228"/>
                <a:gd name="T13" fmla="*/ 296 h 305"/>
                <a:gd name="T14" fmla="*/ 61 w 228"/>
                <a:gd name="T15" fmla="*/ 265 h 305"/>
                <a:gd name="T16" fmla="*/ 8 w 228"/>
                <a:gd name="T17" fmla="*/ 186 h 305"/>
                <a:gd name="T18" fmla="*/ 13 w 228"/>
                <a:gd name="T19" fmla="*/ 95 h 305"/>
                <a:gd name="T20" fmla="*/ 52 w 228"/>
                <a:gd name="T21" fmla="*/ 13 h 305"/>
                <a:gd name="T22" fmla="*/ 62 w 228"/>
                <a:gd name="T23" fmla="*/ 19 h 305"/>
                <a:gd name="T24" fmla="*/ 67 w 228"/>
                <a:gd name="T25" fmla="*/ 31 h 305"/>
                <a:gd name="T26" fmla="*/ 80 w 228"/>
                <a:gd name="T27" fmla="*/ 64 h 305"/>
                <a:gd name="T28" fmla="*/ 89 w 228"/>
                <a:gd name="T29" fmla="*/ 101 h 305"/>
                <a:gd name="T30" fmla="*/ 116 w 228"/>
                <a:gd name="T31" fmla="*/ 157 h 305"/>
                <a:gd name="T32" fmla="*/ 144 w 228"/>
                <a:gd name="T33" fmla="*/ 181 h 305"/>
                <a:gd name="T34" fmla="*/ 217 w 228"/>
                <a:gd name="T35" fmla="*/ 185 h 30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28" h="305">
                  <a:moveTo>
                    <a:pt x="217" y="185"/>
                  </a:moveTo>
                  <a:cubicBezTo>
                    <a:pt x="228" y="191"/>
                    <a:pt x="210" y="208"/>
                    <a:pt x="208" y="217"/>
                  </a:cubicBezTo>
                  <a:cubicBezTo>
                    <a:pt x="206" y="226"/>
                    <a:pt x="206" y="232"/>
                    <a:pt x="206" y="238"/>
                  </a:cubicBezTo>
                  <a:cubicBezTo>
                    <a:pt x="206" y="244"/>
                    <a:pt x="204" y="248"/>
                    <a:pt x="205" y="254"/>
                  </a:cubicBezTo>
                  <a:cubicBezTo>
                    <a:pt x="206" y="260"/>
                    <a:pt x="206" y="268"/>
                    <a:pt x="209" y="276"/>
                  </a:cubicBezTo>
                  <a:cubicBezTo>
                    <a:pt x="212" y="284"/>
                    <a:pt x="227" y="299"/>
                    <a:pt x="221" y="302"/>
                  </a:cubicBezTo>
                  <a:cubicBezTo>
                    <a:pt x="215" y="305"/>
                    <a:pt x="197" y="302"/>
                    <a:pt x="170" y="296"/>
                  </a:cubicBezTo>
                  <a:cubicBezTo>
                    <a:pt x="143" y="290"/>
                    <a:pt x="88" y="283"/>
                    <a:pt x="61" y="265"/>
                  </a:cubicBezTo>
                  <a:cubicBezTo>
                    <a:pt x="34" y="247"/>
                    <a:pt x="16" y="214"/>
                    <a:pt x="8" y="186"/>
                  </a:cubicBezTo>
                  <a:cubicBezTo>
                    <a:pt x="0" y="158"/>
                    <a:pt x="6" y="124"/>
                    <a:pt x="13" y="95"/>
                  </a:cubicBezTo>
                  <a:cubicBezTo>
                    <a:pt x="20" y="66"/>
                    <a:pt x="44" y="26"/>
                    <a:pt x="52" y="13"/>
                  </a:cubicBezTo>
                  <a:cubicBezTo>
                    <a:pt x="60" y="0"/>
                    <a:pt x="60" y="16"/>
                    <a:pt x="62" y="19"/>
                  </a:cubicBezTo>
                  <a:cubicBezTo>
                    <a:pt x="64" y="22"/>
                    <a:pt x="64" y="24"/>
                    <a:pt x="67" y="31"/>
                  </a:cubicBezTo>
                  <a:cubicBezTo>
                    <a:pt x="70" y="38"/>
                    <a:pt x="76" y="52"/>
                    <a:pt x="80" y="64"/>
                  </a:cubicBezTo>
                  <a:cubicBezTo>
                    <a:pt x="84" y="76"/>
                    <a:pt x="83" y="86"/>
                    <a:pt x="89" y="101"/>
                  </a:cubicBezTo>
                  <a:cubicBezTo>
                    <a:pt x="95" y="116"/>
                    <a:pt x="107" y="144"/>
                    <a:pt x="116" y="157"/>
                  </a:cubicBezTo>
                  <a:cubicBezTo>
                    <a:pt x="125" y="170"/>
                    <a:pt x="127" y="175"/>
                    <a:pt x="144" y="181"/>
                  </a:cubicBezTo>
                  <a:cubicBezTo>
                    <a:pt x="161" y="187"/>
                    <a:pt x="206" y="179"/>
                    <a:pt x="217" y="18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7" name="Freeform 81"/>
            <p:cNvSpPr>
              <a:spLocks/>
            </p:cNvSpPr>
            <p:nvPr/>
          </p:nvSpPr>
          <p:spPr bwMode="auto">
            <a:xfrm>
              <a:off x="2459" y="786"/>
              <a:ext cx="252" cy="363"/>
            </a:xfrm>
            <a:custGeom>
              <a:avLst/>
              <a:gdLst>
                <a:gd name="T0" fmla="*/ 126 w 252"/>
                <a:gd name="T1" fmla="*/ 220 h 363"/>
                <a:gd name="T2" fmla="*/ 99 w 252"/>
                <a:gd name="T3" fmla="*/ 211 h 363"/>
                <a:gd name="T4" fmla="*/ 48 w 252"/>
                <a:gd name="T5" fmla="*/ 216 h 363"/>
                <a:gd name="T6" fmla="*/ 11 w 252"/>
                <a:gd name="T7" fmla="*/ 240 h 363"/>
                <a:gd name="T8" fmla="*/ 1 w 252"/>
                <a:gd name="T9" fmla="*/ 270 h 363"/>
                <a:gd name="T10" fmla="*/ 3 w 252"/>
                <a:gd name="T11" fmla="*/ 299 h 363"/>
                <a:gd name="T12" fmla="*/ 9 w 252"/>
                <a:gd name="T13" fmla="*/ 316 h 363"/>
                <a:gd name="T14" fmla="*/ 33 w 252"/>
                <a:gd name="T15" fmla="*/ 346 h 363"/>
                <a:gd name="T16" fmla="*/ 71 w 252"/>
                <a:gd name="T17" fmla="*/ 356 h 363"/>
                <a:gd name="T18" fmla="*/ 109 w 252"/>
                <a:gd name="T19" fmla="*/ 358 h 363"/>
                <a:gd name="T20" fmla="*/ 189 w 252"/>
                <a:gd name="T21" fmla="*/ 324 h 363"/>
                <a:gd name="T22" fmla="*/ 231 w 252"/>
                <a:gd name="T23" fmla="*/ 277 h 363"/>
                <a:gd name="T24" fmla="*/ 251 w 252"/>
                <a:gd name="T25" fmla="*/ 251 h 363"/>
                <a:gd name="T26" fmla="*/ 235 w 252"/>
                <a:gd name="T27" fmla="*/ 202 h 363"/>
                <a:gd name="T28" fmla="*/ 201 w 252"/>
                <a:gd name="T29" fmla="*/ 148 h 363"/>
                <a:gd name="T30" fmla="*/ 87 w 252"/>
                <a:gd name="T31" fmla="*/ 41 h 363"/>
                <a:gd name="T32" fmla="*/ 23 w 252"/>
                <a:gd name="T33" fmla="*/ 5 h 363"/>
                <a:gd name="T34" fmla="*/ 14 w 252"/>
                <a:gd name="T35" fmla="*/ 12 h 363"/>
                <a:gd name="T36" fmla="*/ 19 w 252"/>
                <a:gd name="T37" fmla="*/ 28 h 363"/>
                <a:gd name="T38" fmla="*/ 33 w 252"/>
                <a:gd name="T39" fmla="*/ 79 h 363"/>
                <a:gd name="T40" fmla="*/ 69 w 252"/>
                <a:gd name="T41" fmla="*/ 142 h 363"/>
                <a:gd name="T42" fmla="*/ 126 w 252"/>
                <a:gd name="T43" fmla="*/ 220 h 363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52" h="363">
                  <a:moveTo>
                    <a:pt x="126" y="220"/>
                  </a:moveTo>
                  <a:cubicBezTo>
                    <a:pt x="131" y="231"/>
                    <a:pt x="112" y="212"/>
                    <a:pt x="99" y="211"/>
                  </a:cubicBezTo>
                  <a:cubicBezTo>
                    <a:pt x="86" y="210"/>
                    <a:pt x="63" y="211"/>
                    <a:pt x="48" y="216"/>
                  </a:cubicBezTo>
                  <a:cubicBezTo>
                    <a:pt x="33" y="221"/>
                    <a:pt x="19" y="231"/>
                    <a:pt x="11" y="240"/>
                  </a:cubicBezTo>
                  <a:cubicBezTo>
                    <a:pt x="3" y="249"/>
                    <a:pt x="2" y="260"/>
                    <a:pt x="1" y="270"/>
                  </a:cubicBezTo>
                  <a:cubicBezTo>
                    <a:pt x="0" y="280"/>
                    <a:pt x="2" y="291"/>
                    <a:pt x="3" y="299"/>
                  </a:cubicBezTo>
                  <a:cubicBezTo>
                    <a:pt x="4" y="307"/>
                    <a:pt x="4" y="308"/>
                    <a:pt x="9" y="316"/>
                  </a:cubicBezTo>
                  <a:cubicBezTo>
                    <a:pt x="14" y="324"/>
                    <a:pt x="23" y="339"/>
                    <a:pt x="33" y="346"/>
                  </a:cubicBezTo>
                  <a:cubicBezTo>
                    <a:pt x="43" y="353"/>
                    <a:pt x="58" y="354"/>
                    <a:pt x="71" y="356"/>
                  </a:cubicBezTo>
                  <a:cubicBezTo>
                    <a:pt x="84" y="358"/>
                    <a:pt x="89" y="363"/>
                    <a:pt x="109" y="358"/>
                  </a:cubicBezTo>
                  <a:cubicBezTo>
                    <a:pt x="129" y="353"/>
                    <a:pt x="169" y="337"/>
                    <a:pt x="189" y="324"/>
                  </a:cubicBezTo>
                  <a:cubicBezTo>
                    <a:pt x="209" y="311"/>
                    <a:pt x="221" y="289"/>
                    <a:pt x="231" y="277"/>
                  </a:cubicBezTo>
                  <a:cubicBezTo>
                    <a:pt x="241" y="265"/>
                    <a:pt x="250" y="263"/>
                    <a:pt x="251" y="251"/>
                  </a:cubicBezTo>
                  <a:cubicBezTo>
                    <a:pt x="252" y="239"/>
                    <a:pt x="243" y="219"/>
                    <a:pt x="235" y="202"/>
                  </a:cubicBezTo>
                  <a:cubicBezTo>
                    <a:pt x="227" y="185"/>
                    <a:pt x="226" y="175"/>
                    <a:pt x="201" y="148"/>
                  </a:cubicBezTo>
                  <a:cubicBezTo>
                    <a:pt x="176" y="121"/>
                    <a:pt x="117" y="65"/>
                    <a:pt x="87" y="41"/>
                  </a:cubicBezTo>
                  <a:cubicBezTo>
                    <a:pt x="57" y="17"/>
                    <a:pt x="35" y="10"/>
                    <a:pt x="23" y="5"/>
                  </a:cubicBezTo>
                  <a:cubicBezTo>
                    <a:pt x="11" y="0"/>
                    <a:pt x="15" y="8"/>
                    <a:pt x="14" y="12"/>
                  </a:cubicBezTo>
                  <a:cubicBezTo>
                    <a:pt x="13" y="16"/>
                    <a:pt x="16" y="17"/>
                    <a:pt x="19" y="28"/>
                  </a:cubicBezTo>
                  <a:cubicBezTo>
                    <a:pt x="22" y="39"/>
                    <a:pt x="25" y="60"/>
                    <a:pt x="33" y="79"/>
                  </a:cubicBezTo>
                  <a:cubicBezTo>
                    <a:pt x="41" y="98"/>
                    <a:pt x="53" y="118"/>
                    <a:pt x="69" y="142"/>
                  </a:cubicBezTo>
                  <a:cubicBezTo>
                    <a:pt x="85" y="166"/>
                    <a:pt x="121" y="209"/>
                    <a:pt x="126" y="2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8" name="Freeform 82"/>
            <p:cNvSpPr>
              <a:spLocks/>
            </p:cNvSpPr>
            <p:nvPr/>
          </p:nvSpPr>
          <p:spPr bwMode="auto">
            <a:xfrm>
              <a:off x="2251" y="980"/>
              <a:ext cx="259" cy="66"/>
            </a:xfrm>
            <a:custGeom>
              <a:avLst/>
              <a:gdLst>
                <a:gd name="T0" fmla="*/ 0 w 259"/>
                <a:gd name="T1" fmla="*/ 66 h 66"/>
                <a:gd name="T2" fmla="*/ 77 w 259"/>
                <a:gd name="T3" fmla="*/ 9 h 66"/>
                <a:gd name="T4" fmla="*/ 178 w 259"/>
                <a:gd name="T5" fmla="*/ 9 h 66"/>
                <a:gd name="T6" fmla="*/ 259 w 259"/>
                <a:gd name="T7" fmla="*/ 14 h 6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9" h="66">
                  <a:moveTo>
                    <a:pt x="0" y="66"/>
                  </a:moveTo>
                  <a:cubicBezTo>
                    <a:pt x="24" y="42"/>
                    <a:pt x="48" y="18"/>
                    <a:pt x="77" y="9"/>
                  </a:cubicBezTo>
                  <a:cubicBezTo>
                    <a:pt x="106" y="0"/>
                    <a:pt x="148" y="8"/>
                    <a:pt x="178" y="9"/>
                  </a:cubicBezTo>
                  <a:cubicBezTo>
                    <a:pt x="208" y="10"/>
                    <a:pt x="245" y="13"/>
                    <a:pt x="259" y="1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9" name="Freeform 83"/>
            <p:cNvSpPr>
              <a:spLocks/>
            </p:cNvSpPr>
            <p:nvPr/>
          </p:nvSpPr>
          <p:spPr bwMode="auto">
            <a:xfrm>
              <a:off x="1939" y="1882"/>
              <a:ext cx="239" cy="101"/>
            </a:xfrm>
            <a:custGeom>
              <a:avLst/>
              <a:gdLst>
                <a:gd name="T0" fmla="*/ 19 w 239"/>
                <a:gd name="T1" fmla="*/ 0 h 101"/>
                <a:gd name="T2" fmla="*/ 9 w 239"/>
                <a:gd name="T3" fmla="*/ 53 h 101"/>
                <a:gd name="T4" fmla="*/ 76 w 239"/>
                <a:gd name="T5" fmla="*/ 96 h 101"/>
                <a:gd name="T6" fmla="*/ 167 w 239"/>
                <a:gd name="T7" fmla="*/ 82 h 101"/>
                <a:gd name="T8" fmla="*/ 239 w 239"/>
                <a:gd name="T9" fmla="*/ 53 h 1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39" h="101">
                  <a:moveTo>
                    <a:pt x="19" y="0"/>
                  </a:moveTo>
                  <a:cubicBezTo>
                    <a:pt x="9" y="18"/>
                    <a:pt x="0" y="37"/>
                    <a:pt x="9" y="53"/>
                  </a:cubicBezTo>
                  <a:cubicBezTo>
                    <a:pt x="18" y="69"/>
                    <a:pt x="50" y="91"/>
                    <a:pt x="76" y="96"/>
                  </a:cubicBezTo>
                  <a:cubicBezTo>
                    <a:pt x="102" y="101"/>
                    <a:pt x="140" y="89"/>
                    <a:pt x="167" y="82"/>
                  </a:cubicBezTo>
                  <a:cubicBezTo>
                    <a:pt x="194" y="75"/>
                    <a:pt x="216" y="64"/>
                    <a:pt x="239" y="5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0" name="Freeform 84"/>
            <p:cNvSpPr>
              <a:spLocks/>
            </p:cNvSpPr>
            <p:nvPr/>
          </p:nvSpPr>
          <p:spPr bwMode="auto">
            <a:xfrm>
              <a:off x="1920" y="1867"/>
              <a:ext cx="182" cy="38"/>
            </a:xfrm>
            <a:custGeom>
              <a:avLst/>
              <a:gdLst>
                <a:gd name="T0" fmla="*/ 0 w 182"/>
                <a:gd name="T1" fmla="*/ 0 h 38"/>
                <a:gd name="T2" fmla="*/ 96 w 182"/>
                <a:gd name="T3" fmla="*/ 34 h 38"/>
                <a:gd name="T4" fmla="*/ 182 w 182"/>
                <a:gd name="T5" fmla="*/ 24 h 3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2" h="38">
                  <a:moveTo>
                    <a:pt x="0" y="0"/>
                  </a:moveTo>
                  <a:cubicBezTo>
                    <a:pt x="33" y="15"/>
                    <a:pt x="66" y="30"/>
                    <a:pt x="96" y="34"/>
                  </a:cubicBezTo>
                  <a:cubicBezTo>
                    <a:pt x="126" y="38"/>
                    <a:pt x="154" y="31"/>
                    <a:pt x="182" y="2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1" name="Freeform 85"/>
            <p:cNvSpPr>
              <a:spLocks/>
            </p:cNvSpPr>
            <p:nvPr/>
          </p:nvSpPr>
          <p:spPr bwMode="auto">
            <a:xfrm>
              <a:off x="2617" y="1169"/>
              <a:ext cx="589" cy="173"/>
            </a:xfrm>
            <a:custGeom>
              <a:avLst/>
              <a:gdLst>
                <a:gd name="T0" fmla="*/ 0 w 589"/>
                <a:gd name="T1" fmla="*/ 0 h 173"/>
                <a:gd name="T2" fmla="*/ 23 w 589"/>
                <a:gd name="T3" fmla="*/ 54 h 173"/>
                <a:gd name="T4" fmla="*/ 105 w 589"/>
                <a:gd name="T5" fmla="*/ 107 h 173"/>
                <a:gd name="T6" fmla="*/ 196 w 589"/>
                <a:gd name="T7" fmla="*/ 131 h 173"/>
                <a:gd name="T8" fmla="*/ 373 w 589"/>
                <a:gd name="T9" fmla="*/ 157 h 173"/>
                <a:gd name="T10" fmla="*/ 589 w 589"/>
                <a:gd name="T11" fmla="*/ 173 h 1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9" h="173">
                  <a:moveTo>
                    <a:pt x="0" y="0"/>
                  </a:moveTo>
                  <a:cubicBezTo>
                    <a:pt x="3" y="18"/>
                    <a:pt x="6" y="36"/>
                    <a:pt x="23" y="54"/>
                  </a:cubicBezTo>
                  <a:cubicBezTo>
                    <a:pt x="40" y="72"/>
                    <a:pt x="76" y="94"/>
                    <a:pt x="105" y="107"/>
                  </a:cubicBezTo>
                  <a:cubicBezTo>
                    <a:pt x="134" y="120"/>
                    <a:pt x="151" y="123"/>
                    <a:pt x="196" y="131"/>
                  </a:cubicBezTo>
                  <a:cubicBezTo>
                    <a:pt x="241" y="139"/>
                    <a:pt x="308" y="150"/>
                    <a:pt x="373" y="157"/>
                  </a:cubicBezTo>
                  <a:cubicBezTo>
                    <a:pt x="438" y="164"/>
                    <a:pt x="513" y="168"/>
                    <a:pt x="589" y="17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2" name="Freeform 86"/>
            <p:cNvSpPr>
              <a:spLocks/>
            </p:cNvSpPr>
            <p:nvPr/>
          </p:nvSpPr>
          <p:spPr bwMode="auto">
            <a:xfrm>
              <a:off x="2560" y="1747"/>
              <a:ext cx="712" cy="813"/>
            </a:xfrm>
            <a:custGeom>
              <a:avLst/>
              <a:gdLst>
                <a:gd name="T0" fmla="*/ 0 w 712"/>
                <a:gd name="T1" fmla="*/ 39 h 813"/>
                <a:gd name="T2" fmla="*/ 64 w 712"/>
                <a:gd name="T3" fmla="*/ 19 h 813"/>
                <a:gd name="T4" fmla="*/ 122 w 712"/>
                <a:gd name="T5" fmla="*/ 0 h 813"/>
                <a:gd name="T6" fmla="*/ 256 w 712"/>
                <a:gd name="T7" fmla="*/ 19 h 813"/>
                <a:gd name="T8" fmla="*/ 333 w 712"/>
                <a:gd name="T9" fmla="*/ 83 h 813"/>
                <a:gd name="T10" fmla="*/ 390 w 712"/>
                <a:gd name="T11" fmla="*/ 192 h 813"/>
                <a:gd name="T12" fmla="*/ 461 w 712"/>
                <a:gd name="T13" fmla="*/ 346 h 813"/>
                <a:gd name="T14" fmla="*/ 499 w 712"/>
                <a:gd name="T15" fmla="*/ 384 h 813"/>
                <a:gd name="T16" fmla="*/ 538 w 712"/>
                <a:gd name="T17" fmla="*/ 384 h 813"/>
                <a:gd name="T18" fmla="*/ 589 w 712"/>
                <a:gd name="T19" fmla="*/ 365 h 813"/>
                <a:gd name="T20" fmla="*/ 634 w 712"/>
                <a:gd name="T21" fmla="*/ 416 h 813"/>
                <a:gd name="T22" fmla="*/ 659 w 712"/>
                <a:gd name="T23" fmla="*/ 519 h 813"/>
                <a:gd name="T24" fmla="*/ 704 w 712"/>
                <a:gd name="T25" fmla="*/ 563 h 813"/>
                <a:gd name="T26" fmla="*/ 704 w 712"/>
                <a:gd name="T27" fmla="*/ 640 h 813"/>
                <a:gd name="T28" fmla="*/ 698 w 712"/>
                <a:gd name="T29" fmla="*/ 679 h 813"/>
                <a:gd name="T30" fmla="*/ 621 w 712"/>
                <a:gd name="T31" fmla="*/ 813 h 81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712" h="813">
                  <a:moveTo>
                    <a:pt x="0" y="39"/>
                  </a:moveTo>
                  <a:cubicBezTo>
                    <a:pt x="22" y="32"/>
                    <a:pt x="44" y="25"/>
                    <a:pt x="64" y="19"/>
                  </a:cubicBezTo>
                  <a:cubicBezTo>
                    <a:pt x="84" y="13"/>
                    <a:pt x="90" y="0"/>
                    <a:pt x="122" y="0"/>
                  </a:cubicBezTo>
                  <a:cubicBezTo>
                    <a:pt x="154" y="0"/>
                    <a:pt x="221" y="5"/>
                    <a:pt x="256" y="19"/>
                  </a:cubicBezTo>
                  <a:cubicBezTo>
                    <a:pt x="291" y="33"/>
                    <a:pt x="311" y="54"/>
                    <a:pt x="333" y="83"/>
                  </a:cubicBezTo>
                  <a:cubicBezTo>
                    <a:pt x="355" y="112"/>
                    <a:pt x="369" y="148"/>
                    <a:pt x="390" y="192"/>
                  </a:cubicBezTo>
                  <a:cubicBezTo>
                    <a:pt x="411" y="236"/>
                    <a:pt x="443" y="314"/>
                    <a:pt x="461" y="346"/>
                  </a:cubicBezTo>
                  <a:cubicBezTo>
                    <a:pt x="479" y="378"/>
                    <a:pt x="486" y="378"/>
                    <a:pt x="499" y="384"/>
                  </a:cubicBezTo>
                  <a:cubicBezTo>
                    <a:pt x="512" y="390"/>
                    <a:pt x="523" y="387"/>
                    <a:pt x="538" y="384"/>
                  </a:cubicBezTo>
                  <a:cubicBezTo>
                    <a:pt x="553" y="381"/>
                    <a:pt x="573" y="360"/>
                    <a:pt x="589" y="365"/>
                  </a:cubicBezTo>
                  <a:cubicBezTo>
                    <a:pt x="605" y="370"/>
                    <a:pt x="622" y="390"/>
                    <a:pt x="634" y="416"/>
                  </a:cubicBezTo>
                  <a:cubicBezTo>
                    <a:pt x="646" y="442"/>
                    <a:pt x="647" y="495"/>
                    <a:pt x="659" y="519"/>
                  </a:cubicBezTo>
                  <a:cubicBezTo>
                    <a:pt x="671" y="543"/>
                    <a:pt x="697" y="543"/>
                    <a:pt x="704" y="563"/>
                  </a:cubicBezTo>
                  <a:cubicBezTo>
                    <a:pt x="711" y="583"/>
                    <a:pt x="705" y="621"/>
                    <a:pt x="704" y="640"/>
                  </a:cubicBezTo>
                  <a:cubicBezTo>
                    <a:pt x="703" y="659"/>
                    <a:pt x="712" y="650"/>
                    <a:pt x="698" y="679"/>
                  </a:cubicBezTo>
                  <a:cubicBezTo>
                    <a:pt x="684" y="708"/>
                    <a:pt x="634" y="791"/>
                    <a:pt x="621" y="81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3" name="Freeform 87"/>
            <p:cNvSpPr>
              <a:spLocks/>
            </p:cNvSpPr>
            <p:nvPr/>
          </p:nvSpPr>
          <p:spPr bwMode="auto">
            <a:xfrm>
              <a:off x="2569" y="1840"/>
              <a:ext cx="259" cy="302"/>
            </a:xfrm>
            <a:custGeom>
              <a:avLst/>
              <a:gdLst>
                <a:gd name="T0" fmla="*/ 4 w 259"/>
                <a:gd name="T1" fmla="*/ 270 h 302"/>
                <a:gd name="T2" fmla="*/ 1 w 259"/>
                <a:gd name="T3" fmla="*/ 228 h 302"/>
                <a:gd name="T4" fmla="*/ 12 w 259"/>
                <a:gd name="T5" fmla="*/ 99 h 302"/>
                <a:gd name="T6" fmla="*/ 56 w 259"/>
                <a:gd name="T7" fmla="*/ 28 h 302"/>
                <a:gd name="T8" fmla="*/ 96 w 259"/>
                <a:gd name="T9" fmla="*/ 7 h 302"/>
                <a:gd name="T10" fmla="*/ 139 w 259"/>
                <a:gd name="T11" fmla="*/ 3 h 302"/>
                <a:gd name="T12" fmla="*/ 195 w 259"/>
                <a:gd name="T13" fmla="*/ 23 h 302"/>
                <a:gd name="T14" fmla="*/ 238 w 259"/>
                <a:gd name="T15" fmla="*/ 65 h 302"/>
                <a:gd name="T16" fmla="*/ 256 w 259"/>
                <a:gd name="T17" fmla="*/ 263 h 302"/>
                <a:gd name="T18" fmla="*/ 219 w 259"/>
                <a:gd name="T19" fmla="*/ 276 h 302"/>
                <a:gd name="T20" fmla="*/ 116 w 259"/>
                <a:gd name="T21" fmla="*/ 299 h 302"/>
                <a:gd name="T22" fmla="*/ 56 w 259"/>
                <a:gd name="T23" fmla="*/ 294 h 302"/>
                <a:gd name="T24" fmla="*/ 17 w 259"/>
                <a:gd name="T25" fmla="*/ 289 h 302"/>
                <a:gd name="T26" fmla="*/ 4 w 259"/>
                <a:gd name="T27" fmla="*/ 270 h 30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59" h="302">
                  <a:moveTo>
                    <a:pt x="4" y="270"/>
                  </a:moveTo>
                  <a:cubicBezTo>
                    <a:pt x="1" y="260"/>
                    <a:pt x="0" y="256"/>
                    <a:pt x="1" y="228"/>
                  </a:cubicBezTo>
                  <a:cubicBezTo>
                    <a:pt x="2" y="200"/>
                    <a:pt x="3" y="132"/>
                    <a:pt x="12" y="99"/>
                  </a:cubicBezTo>
                  <a:cubicBezTo>
                    <a:pt x="21" y="66"/>
                    <a:pt x="42" y="43"/>
                    <a:pt x="56" y="28"/>
                  </a:cubicBezTo>
                  <a:cubicBezTo>
                    <a:pt x="70" y="13"/>
                    <a:pt x="82" y="11"/>
                    <a:pt x="96" y="7"/>
                  </a:cubicBezTo>
                  <a:cubicBezTo>
                    <a:pt x="110" y="3"/>
                    <a:pt x="123" y="0"/>
                    <a:pt x="139" y="3"/>
                  </a:cubicBezTo>
                  <a:cubicBezTo>
                    <a:pt x="155" y="6"/>
                    <a:pt x="178" y="13"/>
                    <a:pt x="195" y="23"/>
                  </a:cubicBezTo>
                  <a:cubicBezTo>
                    <a:pt x="212" y="33"/>
                    <a:pt x="228" y="25"/>
                    <a:pt x="238" y="65"/>
                  </a:cubicBezTo>
                  <a:cubicBezTo>
                    <a:pt x="248" y="105"/>
                    <a:pt x="259" y="228"/>
                    <a:pt x="256" y="263"/>
                  </a:cubicBezTo>
                  <a:cubicBezTo>
                    <a:pt x="253" y="298"/>
                    <a:pt x="242" y="270"/>
                    <a:pt x="219" y="276"/>
                  </a:cubicBezTo>
                  <a:cubicBezTo>
                    <a:pt x="196" y="282"/>
                    <a:pt x="143" y="296"/>
                    <a:pt x="116" y="299"/>
                  </a:cubicBezTo>
                  <a:cubicBezTo>
                    <a:pt x="89" y="302"/>
                    <a:pt x="72" y="296"/>
                    <a:pt x="56" y="294"/>
                  </a:cubicBezTo>
                  <a:cubicBezTo>
                    <a:pt x="40" y="292"/>
                    <a:pt x="25" y="293"/>
                    <a:pt x="17" y="289"/>
                  </a:cubicBezTo>
                  <a:cubicBezTo>
                    <a:pt x="9" y="285"/>
                    <a:pt x="7" y="280"/>
                    <a:pt x="4" y="27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6600"/>
                </a:gs>
                <a:gs pos="50000">
                  <a:srgbClr val="800000"/>
                </a:gs>
                <a:gs pos="100000">
                  <a:srgbClr val="CC6600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4" name="Freeform 88"/>
            <p:cNvSpPr>
              <a:spLocks/>
            </p:cNvSpPr>
            <p:nvPr/>
          </p:nvSpPr>
          <p:spPr bwMode="auto">
            <a:xfrm>
              <a:off x="2668" y="1274"/>
              <a:ext cx="209" cy="501"/>
            </a:xfrm>
            <a:custGeom>
              <a:avLst/>
              <a:gdLst>
                <a:gd name="T0" fmla="*/ 50 w 209"/>
                <a:gd name="T1" fmla="*/ 1 h 501"/>
                <a:gd name="T2" fmla="*/ 68 w 209"/>
                <a:gd name="T3" fmla="*/ 20 h 501"/>
                <a:gd name="T4" fmla="*/ 102 w 209"/>
                <a:gd name="T5" fmla="*/ 75 h 501"/>
                <a:gd name="T6" fmla="*/ 121 w 209"/>
                <a:gd name="T7" fmla="*/ 164 h 501"/>
                <a:gd name="T8" fmla="*/ 129 w 209"/>
                <a:gd name="T9" fmla="*/ 270 h 501"/>
                <a:gd name="T10" fmla="*/ 116 w 209"/>
                <a:gd name="T11" fmla="*/ 331 h 501"/>
                <a:gd name="T12" fmla="*/ 74 w 209"/>
                <a:gd name="T13" fmla="*/ 411 h 501"/>
                <a:gd name="T14" fmla="*/ 7 w 209"/>
                <a:gd name="T15" fmla="*/ 484 h 501"/>
                <a:gd name="T16" fmla="*/ 31 w 209"/>
                <a:gd name="T17" fmla="*/ 489 h 501"/>
                <a:gd name="T18" fmla="*/ 79 w 209"/>
                <a:gd name="T19" fmla="*/ 492 h 501"/>
                <a:gd name="T20" fmla="*/ 140 w 209"/>
                <a:gd name="T21" fmla="*/ 436 h 501"/>
                <a:gd name="T22" fmla="*/ 199 w 209"/>
                <a:gd name="T23" fmla="*/ 318 h 501"/>
                <a:gd name="T24" fmla="*/ 198 w 209"/>
                <a:gd name="T25" fmla="*/ 208 h 501"/>
                <a:gd name="T26" fmla="*/ 177 w 209"/>
                <a:gd name="T27" fmla="*/ 80 h 501"/>
                <a:gd name="T28" fmla="*/ 148 w 209"/>
                <a:gd name="T29" fmla="*/ 25 h 501"/>
                <a:gd name="T30" fmla="*/ 135 w 209"/>
                <a:gd name="T31" fmla="*/ 25 h 501"/>
                <a:gd name="T32" fmla="*/ 108 w 209"/>
                <a:gd name="T33" fmla="*/ 20 h 501"/>
                <a:gd name="T34" fmla="*/ 79 w 209"/>
                <a:gd name="T35" fmla="*/ 12 h 501"/>
                <a:gd name="T36" fmla="*/ 50 w 209"/>
                <a:gd name="T37" fmla="*/ 1 h 50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09" h="501">
                  <a:moveTo>
                    <a:pt x="50" y="1"/>
                  </a:moveTo>
                  <a:cubicBezTo>
                    <a:pt x="48" y="2"/>
                    <a:pt x="59" y="8"/>
                    <a:pt x="68" y="20"/>
                  </a:cubicBezTo>
                  <a:cubicBezTo>
                    <a:pt x="77" y="32"/>
                    <a:pt x="93" y="51"/>
                    <a:pt x="102" y="75"/>
                  </a:cubicBezTo>
                  <a:cubicBezTo>
                    <a:pt x="111" y="99"/>
                    <a:pt x="116" y="132"/>
                    <a:pt x="121" y="164"/>
                  </a:cubicBezTo>
                  <a:cubicBezTo>
                    <a:pt x="126" y="196"/>
                    <a:pt x="130" y="242"/>
                    <a:pt x="129" y="270"/>
                  </a:cubicBezTo>
                  <a:cubicBezTo>
                    <a:pt x="128" y="298"/>
                    <a:pt x="125" y="308"/>
                    <a:pt x="116" y="331"/>
                  </a:cubicBezTo>
                  <a:cubicBezTo>
                    <a:pt x="107" y="354"/>
                    <a:pt x="92" y="386"/>
                    <a:pt x="74" y="411"/>
                  </a:cubicBezTo>
                  <a:cubicBezTo>
                    <a:pt x="56" y="436"/>
                    <a:pt x="14" y="471"/>
                    <a:pt x="7" y="484"/>
                  </a:cubicBezTo>
                  <a:cubicBezTo>
                    <a:pt x="0" y="497"/>
                    <a:pt x="19" y="488"/>
                    <a:pt x="31" y="489"/>
                  </a:cubicBezTo>
                  <a:cubicBezTo>
                    <a:pt x="43" y="490"/>
                    <a:pt x="61" y="501"/>
                    <a:pt x="79" y="492"/>
                  </a:cubicBezTo>
                  <a:cubicBezTo>
                    <a:pt x="97" y="483"/>
                    <a:pt x="120" y="465"/>
                    <a:pt x="140" y="436"/>
                  </a:cubicBezTo>
                  <a:cubicBezTo>
                    <a:pt x="160" y="407"/>
                    <a:pt x="189" y="356"/>
                    <a:pt x="199" y="318"/>
                  </a:cubicBezTo>
                  <a:cubicBezTo>
                    <a:pt x="209" y="280"/>
                    <a:pt x="202" y="248"/>
                    <a:pt x="198" y="208"/>
                  </a:cubicBezTo>
                  <a:cubicBezTo>
                    <a:pt x="194" y="168"/>
                    <a:pt x="185" y="110"/>
                    <a:pt x="177" y="80"/>
                  </a:cubicBezTo>
                  <a:cubicBezTo>
                    <a:pt x="169" y="50"/>
                    <a:pt x="155" y="34"/>
                    <a:pt x="148" y="25"/>
                  </a:cubicBezTo>
                  <a:cubicBezTo>
                    <a:pt x="141" y="16"/>
                    <a:pt x="142" y="26"/>
                    <a:pt x="135" y="25"/>
                  </a:cubicBezTo>
                  <a:cubicBezTo>
                    <a:pt x="128" y="24"/>
                    <a:pt x="117" y="22"/>
                    <a:pt x="108" y="20"/>
                  </a:cubicBezTo>
                  <a:cubicBezTo>
                    <a:pt x="99" y="18"/>
                    <a:pt x="87" y="14"/>
                    <a:pt x="79" y="12"/>
                  </a:cubicBezTo>
                  <a:cubicBezTo>
                    <a:pt x="71" y="10"/>
                    <a:pt x="52" y="0"/>
                    <a:pt x="50" y="1"/>
                  </a:cubicBezTo>
                  <a:close/>
                </a:path>
              </a:pathLst>
            </a:custGeom>
            <a:solidFill>
              <a:srgbClr val="9933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5" name="Oval 89"/>
            <p:cNvSpPr>
              <a:spLocks noChangeArrowheads="1"/>
            </p:cNvSpPr>
            <p:nvPr/>
          </p:nvSpPr>
          <p:spPr bwMode="auto">
            <a:xfrm>
              <a:off x="2683" y="1768"/>
              <a:ext cx="33" cy="5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396" name="Oval 90"/>
            <p:cNvSpPr>
              <a:spLocks noChangeArrowheads="1"/>
            </p:cNvSpPr>
            <p:nvPr/>
          </p:nvSpPr>
          <p:spPr bwMode="auto">
            <a:xfrm>
              <a:off x="2673" y="1810"/>
              <a:ext cx="46" cy="2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397" name="Freeform 91"/>
            <p:cNvSpPr>
              <a:spLocks/>
            </p:cNvSpPr>
            <p:nvPr/>
          </p:nvSpPr>
          <p:spPr bwMode="auto">
            <a:xfrm>
              <a:off x="2680" y="2136"/>
              <a:ext cx="48" cy="74"/>
            </a:xfrm>
            <a:custGeom>
              <a:avLst/>
              <a:gdLst>
                <a:gd name="T0" fmla="*/ 2 w 48"/>
                <a:gd name="T1" fmla="*/ 2 h 74"/>
                <a:gd name="T2" fmla="*/ 1 w 48"/>
                <a:gd name="T3" fmla="*/ 28 h 74"/>
                <a:gd name="T4" fmla="*/ 9 w 48"/>
                <a:gd name="T5" fmla="*/ 67 h 74"/>
                <a:gd name="T6" fmla="*/ 37 w 48"/>
                <a:gd name="T7" fmla="*/ 68 h 74"/>
                <a:gd name="T8" fmla="*/ 46 w 48"/>
                <a:gd name="T9" fmla="*/ 36 h 74"/>
                <a:gd name="T10" fmla="*/ 46 w 48"/>
                <a:gd name="T11" fmla="*/ 0 h 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74">
                  <a:moveTo>
                    <a:pt x="2" y="2"/>
                  </a:moveTo>
                  <a:cubicBezTo>
                    <a:pt x="1" y="9"/>
                    <a:pt x="0" y="17"/>
                    <a:pt x="1" y="28"/>
                  </a:cubicBezTo>
                  <a:cubicBezTo>
                    <a:pt x="2" y="39"/>
                    <a:pt x="3" y="60"/>
                    <a:pt x="9" y="67"/>
                  </a:cubicBezTo>
                  <a:cubicBezTo>
                    <a:pt x="15" y="74"/>
                    <a:pt x="31" y="73"/>
                    <a:pt x="37" y="68"/>
                  </a:cubicBezTo>
                  <a:cubicBezTo>
                    <a:pt x="43" y="63"/>
                    <a:pt x="44" y="47"/>
                    <a:pt x="46" y="36"/>
                  </a:cubicBezTo>
                  <a:cubicBezTo>
                    <a:pt x="48" y="25"/>
                    <a:pt x="47" y="12"/>
                    <a:pt x="46" y="0"/>
                  </a:cubicBezTo>
                </a:path>
              </a:pathLst>
            </a:custGeom>
            <a:gradFill rotWithShape="1">
              <a:gsLst>
                <a:gs pos="0">
                  <a:srgbClr val="660033"/>
                </a:gs>
                <a:gs pos="50000">
                  <a:srgbClr val="CC3300"/>
                </a:gs>
                <a:gs pos="100000">
                  <a:srgbClr val="660033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8" name="Freeform 92"/>
            <p:cNvSpPr>
              <a:spLocks/>
            </p:cNvSpPr>
            <p:nvPr/>
          </p:nvSpPr>
          <p:spPr bwMode="auto">
            <a:xfrm>
              <a:off x="2222" y="1181"/>
              <a:ext cx="22" cy="216"/>
            </a:xfrm>
            <a:custGeom>
              <a:avLst/>
              <a:gdLst>
                <a:gd name="T0" fmla="*/ 20 w 22"/>
                <a:gd name="T1" fmla="*/ 0 h 216"/>
                <a:gd name="T2" fmla="*/ 20 w 22"/>
                <a:gd name="T3" fmla="*/ 29 h 216"/>
                <a:gd name="T4" fmla="*/ 5 w 22"/>
                <a:gd name="T5" fmla="*/ 115 h 216"/>
                <a:gd name="T6" fmla="*/ 0 w 22"/>
                <a:gd name="T7" fmla="*/ 216 h 21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" h="216">
                  <a:moveTo>
                    <a:pt x="20" y="0"/>
                  </a:moveTo>
                  <a:cubicBezTo>
                    <a:pt x="21" y="5"/>
                    <a:pt x="22" y="10"/>
                    <a:pt x="20" y="29"/>
                  </a:cubicBezTo>
                  <a:cubicBezTo>
                    <a:pt x="18" y="48"/>
                    <a:pt x="8" y="84"/>
                    <a:pt x="5" y="115"/>
                  </a:cubicBezTo>
                  <a:cubicBezTo>
                    <a:pt x="2" y="146"/>
                    <a:pt x="1" y="181"/>
                    <a:pt x="0" y="21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9" name="Freeform 93"/>
            <p:cNvSpPr>
              <a:spLocks/>
            </p:cNvSpPr>
            <p:nvPr/>
          </p:nvSpPr>
          <p:spPr bwMode="auto">
            <a:xfrm>
              <a:off x="2252" y="1036"/>
              <a:ext cx="314" cy="269"/>
            </a:xfrm>
            <a:custGeom>
              <a:avLst/>
              <a:gdLst>
                <a:gd name="T0" fmla="*/ 309 w 314"/>
                <a:gd name="T1" fmla="*/ 213 h 269"/>
                <a:gd name="T2" fmla="*/ 279 w 314"/>
                <a:gd name="T3" fmla="*/ 225 h 269"/>
                <a:gd name="T4" fmla="*/ 99 w 314"/>
                <a:gd name="T5" fmla="*/ 253 h 269"/>
                <a:gd name="T6" fmla="*/ 15 w 314"/>
                <a:gd name="T7" fmla="*/ 127 h 269"/>
                <a:gd name="T8" fmla="*/ 10 w 314"/>
                <a:gd name="T9" fmla="*/ 43 h 269"/>
                <a:gd name="T10" fmla="*/ 41 w 314"/>
                <a:gd name="T11" fmla="*/ 1 h 269"/>
                <a:gd name="T12" fmla="*/ 123 w 314"/>
                <a:gd name="T13" fmla="*/ 50 h 269"/>
                <a:gd name="T14" fmla="*/ 231 w 314"/>
                <a:gd name="T15" fmla="*/ 118 h 269"/>
                <a:gd name="T16" fmla="*/ 273 w 314"/>
                <a:gd name="T17" fmla="*/ 123 h 26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14" h="269">
                  <a:moveTo>
                    <a:pt x="309" y="213"/>
                  </a:moveTo>
                  <a:cubicBezTo>
                    <a:pt x="311" y="215"/>
                    <a:pt x="314" y="218"/>
                    <a:pt x="279" y="225"/>
                  </a:cubicBezTo>
                  <a:cubicBezTo>
                    <a:pt x="244" y="232"/>
                    <a:pt x="143" y="269"/>
                    <a:pt x="99" y="253"/>
                  </a:cubicBezTo>
                  <a:cubicBezTo>
                    <a:pt x="55" y="237"/>
                    <a:pt x="30" y="162"/>
                    <a:pt x="15" y="127"/>
                  </a:cubicBezTo>
                  <a:cubicBezTo>
                    <a:pt x="0" y="92"/>
                    <a:pt x="6" y="64"/>
                    <a:pt x="10" y="43"/>
                  </a:cubicBezTo>
                  <a:cubicBezTo>
                    <a:pt x="14" y="22"/>
                    <a:pt x="22" y="0"/>
                    <a:pt x="41" y="1"/>
                  </a:cubicBezTo>
                  <a:cubicBezTo>
                    <a:pt x="60" y="2"/>
                    <a:pt x="91" y="30"/>
                    <a:pt x="123" y="50"/>
                  </a:cubicBezTo>
                  <a:cubicBezTo>
                    <a:pt x="155" y="70"/>
                    <a:pt x="206" y="106"/>
                    <a:pt x="231" y="118"/>
                  </a:cubicBezTo>
                  <a:cubicBezTo>
                    <a:pt x="256" y="130"/>
                    <a:pt x="264" y="126"/>
                    <a:pt x="273" y="12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0" name="Freeform 94"/>
            <p:cNvSpPr>
              <a:spLocks/>
            </p:cNvSpPr>
            <p:nvPr/>
          </p:nvSpPr>
          <p:spPr bwMode="auto">
            <a:xfrm>
              <a:off x="2255" y="1031"/>
              <a:ext cx="313" cy="263"/>
            </a:xfrm>
            <a:custGeom>
              <a:avLst/>
              <a:gdLst>
                <a:gd name="T0" fmla="*/ 272 w 313"/>
                <a:gd name="T1" fmla="*/ 133 h 263"/>
                <a:gd name="T2" fmla="*/ 278 w 313"/>
                <a:gd name="T3" fmla="*/ 143 h 263"/>
                <a:gd name="T4" fmla="*/ 294 w 313"/>
                <a:gd name="T5" fmla="*/ 159 h 263"/>
                <a:gd name="T6" fmla="*/ 309 w 313"/>
                <a:gd name="T7" fmla="*/ 221 h 263"/>
                <a:gd name="T8" fmla="*/ 269 w 313"/>
                <a:gd name="T9" fmla="*/ 228 h 263"/>
                <a:gd name="T10" fmla="*/ 257 w 313"/>
                <a:gd name="T11" fmla="*/ 233 h 263"/>
                <a:gd name="T12" fmla="*/ 199 w 313"/>
                <a:gd name="T13" fmla="*/ 249 h 263"/>
                <a:gd name="T14" fmla="*/ 128 w 313"/>
                <a:gd name="T15" fmla="*/ 261 h 263"/>
                <a:gd name="T16" fmla="*/ 99 w 313"/>
                <a:gd name="T17" fmla="*/ 259 h 263"/>
                <a:gd name="T18" fmla="*/ 73 w 313"/>
                <a:gd name="T19" fmla="*/ 242 h 263"/>
                <a:gd name="T20" fmla="*/ 37 w 313"/>
                <a:gd name="T21" fmla="*/ 182 h 263"/>
                <a:gd name="T22" fmla="*/ 5 w 313"/>
                <a:gd name="T23" fmla="*/ 122 h 263"/>
                <a:gd name="T24" fmla="*/ 7 w 313"/>
                <a:gd name="T25" fmla="*/ 66 h 263"/>
                <a:gd name="T26" fmla="*/ 15 w 313"/>
                <a:gd name="T27" fmla="*/ 27 h 263"/>
                <a:gd name="T28" fmla="*/ 35 w 313"/>
                <a:gd name="T29" fmla="*/ 7 h 263"/>
                <a:gd name="T30" fmla="*/ 50 w 313"/>
                <a:gd name="T31" fmla="*/ 5 h 263"/>
                <a:gd name="T32" fmla="*/ 91 w 313"/>
                <a:gd name="T33" fmla="*/ 38 h 263"/>
                <a:gd name="T34" fmla="*/ 186 w 313"/>
                <a:gd name="T35" fmla="*/ 95 h 263"/>
                <a:gd name="T36" fmla="*/ 243 w 313"/>
                <a:gd name="T37" fmla="*/ 134 h 263"/>
                <a:gd name="T38" fmla="*/ 257 w 313"/>
                <a:gd name="T39" fmla="*/ 129 h 263"/>
                <a:gd name="T40" fmla="*/ 272 w 313"/>
                <a:gd name="T41" fmla="*/ 133 h 26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313" h="263">
                  <a:moveTo>
                    <a:pt x="272" y="133"/>
                  </a:moveTo>
                  <a:cubicBezTo>
                    <a:pt x="276" y="135"/>
                    <a:pt x="274" y="139"/>
                    <a:pt x="278" y="143"/>
                  </a:cubicBezTo>
                  <a:cubicBezTo>
                    <a:pt x="282" y="147"/>
                    <a:pt x="289" y="146"/>
                    <a:pt x="294" y="159"/>
                  </a:cubicBezTo>
                  <a:cubicBezTo>
                    <a:pt x="299" y="172"/>
                    <a:pt x="313" y="210"/>
                    <a:pt x="309" y="221"/>
                  </a:cubicBezTo>
                  <a:cubicBezTo>
                    <a:pt x="305" y="232"/>
                    <a:pt x="278" y="226"/>
                    <a:pt x="269" y="228"/>
                  </a:cubicBezTo>
                  <a:cubicBezTo>
                    <a:pt x="260" y="230"/>
                    <a:pt x="269" y="230"/>
                    <a:pt x="257" y="233"/>
                  </a:cubicBezTo>
                  <a:cubicBezTo>
                    <a:pt x="245" y="236"/>
                    <a:pt x="220" y="244"/>
                    <a:pt x="199" y="249"/>
                  </a:cubicBezTo>
                  <a:cubicBezTo>
                    <a:pt x="178" y="254"/>
                    <a:pt x="145" y="259"/>
                    <a:pt x="128" y="261"/>
                  </a:cubicBezTo>
                  <a:cubicBezTo>
                    <a:pt x="111" y="263"/>
                    <a:pt x="108" y="262"/>
                    <a:pt x="99" y="259"/>
                  </a:cubicBezTo>
                  <a:cubicBezTo>
                    <a:pt x="90" y="256"/>
                    <a:pt x="83" y="255"/>
                    <a:pt x="73" y="242"/>
                  </a:cubicBezTo>
                  <a:cubicBezTo>
                    <a:pt x="63" y="229"/>
                    <a:pt x="48" y="202"/>
                    <a:pt x="37" y="182"/>
                  </a:cubicBezTo>
                  <a:cubicBezTo>
                    <a:pt x="26" y="162"/>
                    <a:pt x="10" y="141"/>
                    <a:pt x="5" y="122"/>
                  </a:cubicBezTo>
                  <a:cubicBezTo>
                    <a:pt x="0" y="103"/>
                    <a:pt x="5" y="82"/>
                    <a:pt x="7" y="66"/>
                  </a:cubicBezTo>
                  <a:cubicBezTo>
                    <a:pt x="9" y="50"/>
                    <a:pt x="10" y="37"/>
                    <a:pt x="15" y="27"/>
                  </a:cubicBezTo>
                  <a:cubicBezTo>
                    <a:pt x="20" y="17"/>
                    <a:pt x="29" y="11"/>
                    <a:pt x="35" y="7"/>
                  </a:cubicBezTo>
                  <a:cubicBezTo>
                    <a:pt x="41" y="3"/>
                    <a:pt x="41" y="0"/>
                    <a:pt x="50" y="5"/>
                  </a:cubicBezTo>
                  <a:cubicBezTo>
                    <a:pt x="59" y="10"/>
                    <a:pt x="68" y="23"/>
                    <a:pt x="91" y="38"/>
                  </a:cubicBezTo>
                  <a:cubicBezTo>
                    <a:pt x="114" y="53"/>
                    <a:pt x="161" y="79"/>
                    <a:pt x="186" y="95"/>
                  </a:cubicBezTo>
                  <a:cubicBezTo>
                    <a:pt x="211" y="111"/>
                    <a:pt x="231" y="128"/>
                    <a:pt x="243" y="134"/>
                  </a:cubicBezTo>
                  <a:cubicBezTo>
                    <a:pt x="255" y="140"/>
                    <a:pt x="252" y="129"/>
                    <a:pt x="257" y="129"/>
                  </a:cubicBezTo>
                  <a:cubicBezTo>
                    <a:pt x="262" y="129"/>
                    <a:pt x="268" y="131"/>
                    <a:pt x="272" y="133"/>
                  </a:cubicBezTo>
                  <a:close/>
                </a:path>
              </a:pathLst>
            </a:custGeom>
            <a:solidFill>
              <a:srgbClr val="800000">
                <a:alpha val="10980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1" name="Freeform 95"/>
            <p:cNvSpPr>
              <a:spLocks/>
            </p:cNvSpPr>
            <p:nvPr/>
          </p:nvSpPr>
          <p:spPr bwMode="auto">
            <a:xfrm>
              <a:off x="2060" y="1218"/>
              <a:ext cx="175" cy="195"/>
            </a:xfrm>
            <a:custGeom>
              <a:avLst/>
              <a:gdLst>
                <a:gd name="T0" fmla="*/ 172 w 175"/>
                <a:gd name="T1" fmla="*/ 32 h 195"/>
                <a:gd name="T2" fmla="*/ 167 w 175"/>
                <a:gd name="T3" fmla="*/ 101 h 195"/>
                <a:gd name="T4" fmla="*/ 164 w 175"/>
                <a:gd name="T5" fmla="*/ 168 h 195"/>
                <a:gd name="T6" fmla="*/ 162 w 175"/>
                <a:gd name="T7" fmla="*/ 188 h 195"/>
                <a:gd name="T8" fmla="*/ 152 w 175"/>
                <a:gd name="T9" fmla="*/ 190 h 195"/>
                <a:gd name="T10" fmla="*/ 114 w 175"/>
                <a:gd name="T11" fmla="*/ 192 h 195"/>
                <a:gd name="T12" fmla="*/ 80 w 175"/>
                <a:gd name="T13" fmla="*/ 173 h 195"/>
                <a:gd name="T14" fmla="*/ 26 w 175"/>
                <a:gd name="T15" fmla="*/ 119 h 195"/>
                <a:gd name="T16" fmla="*/ 3 w 175"/>
                <a:gd name="T17" fmla="*/ 70 h 195"/>
                <a:gd name="T18" fmla="*/ 8 w 175"/>
                <a:gd name="T19" fmla="*/ 28 h 195"/>
                <a:gd name="T20" fmla="*/ 34 w 175"/>
                <a:gd name="T21" fmla="*/ 7 h 195"/>
                <a:gd name="T22" fmla="*/ 62 w 175"/>
                <a:gd name="T23" fmla="*/ 0 h 195"/>
                <a:gd name="T24" fmla="*/ 108 w 175"/>
                <a:gd name="T25" fmla="*/ 6 h 195"/>
                <a:gd name="T26" fmla="*/ 147 w 175"/>
                <a:gd name="T27" fmla="*/ 22 h 195"/>
                <a:gd name="T28" fmla="*/ 172 w 175"/>
                <a:gd name="T29" fmla="*/ 32 h 19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75" h="195">
                  <a:moveTo>
                    <a:pt x="172" y="32"/>
                  </a:moveTo>
                  <a:cubicBezTo>
                    <a:pt x="175" y="45"/>
                    <a:pt x="168" y="78"/>
                    <a:pt x="167" y="101"/>
                  </a:cubicBezTo>
                  <a:cubicBezTo>
                    <a:pt x="166" y="124"/>
                    <a:pt x="165" y="154"/>
                    <a:pt x="164" y="168"/>
                  </a:cubicBezTo>
                  <a:cubicBezTo>
                    <a:pt x="163" y="182"/>
                    <a:pt x="164" y="184"/>
                    <a:pt x="162" y="188"/>
                  </a:cubicBezTo>
                  <a:cubicBezTo>
                    <a:pt x="160" y="192"/>
                    <a:pt x="160" y="189"/>
                    <a:pt x="152" y="190"/>
                  </a:cubicBezTo>
                  <a:cubicBezTo>
                    <a:pt x="144" y="191"/>
                    <a:pt x="126" y="195"/>
                    <a:pt x="114" y="192"/>
                  </a:cubicBezTo>
                  <a:cubicBezTo>
                    <a:pt x="102" y="189"/>
                    <a:pt x="95" y="185"/>
                    <a:pt x="80" y="173"/>
                  </a:cubicBezTo>
                  <a:cubicBezTo>
                    <a:pt x="65" y="161"/>
                    <a:pt x="39" y="136"/>
                    <a:pt x="26" y="119"/>
                  </a:cubicBezTo>
                  <a:cubicBezTo>
                    <a:pt x="13" y="102"/>
                    <a:pt x="6" y="85"/>
                    <a:pt x="3" y="70"/>
                  </a:cubicBezTo>
                  <a:cubicBezTo>
                    <a:pt x="0" y="55"/>
                    <a:pt x="3" y="39"/>
                    <a:pt x="8" y="28"/>
                  </a:cubicBezTo>
                  <a:cubicBezTo>
                    <a:pt x="13" y="17"/>
                    <a:pt x="25" y="12"/>
                    <a:pt x="34" y="7"/>
                  </a:cubicBezTo>
                  <a:cubicBezTo>
                    <a:pt x="43" y="2"/>
                    <a:pt x="50" y="0"/>
                    <a:pt x="62" y="0"/>
                  </a:cubicBezTo>
                  <a:cubicBezTo>
                    <a:pt x="74" y="0"/>
                    <a:pt x="94" y="2"/>
                    <a:pt x="108" y="6"/>
                  </a:cubicBezTo>
                  <a:cubicBezTo>
                    <a:pt x="122" y="10"/>
                    <a:pt x="136" y="18"/>
                    <a:pt x="147" y="22"/>
                  </a:cubicBezTo>
                  <a:cubicBezTo>
                    <a:pt x="158" y="26"/>
                    <a:pt x="169" y="19"/>
                    <a:pt x="172" y="32"/>
                  </a:cubicBezTo>
                  <a:close/>
                </a:path>
              </a:pathLst>
            </a:custGeom>
            <a:solidFill>
              <a:srgbClr val="CC99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361" name="Text Box 96"/>
          <p:cNvSpPr txBox="1">
            <a:spLocks noChangeArrowheads="1"/>
          </p:cNvSpPr>
          <p:nvPr/>
        </p:nvSpPr>
        <p:spPr bwMode="auto">
          <a:xfrm>
            <a:off x="3581400" y="5776913"/>
            <a:ext cx="45862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The speed of light is conserved in the moving frame.  </a:t>
            </a:r>
          </a:p>
        </p:txBody>
      </p:sp>
      <p:sp>
        <p:nvSpPr>
          <p:cNvPr id="14362" name="Text Box 97"/>
          <p:cNvSpPr txBox="1">
            <a:spLocks noChangeArrowheads="1"/>
          </p:cNvSpPr>
          <p:nvPr/>
        </p:nvSpPr>
        <p:spPr bwMode="auto">
          <a:xfrm>
            <a:off x="2654300" y="4856163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If x = ct                                                               x’ = ct’</a:t>
            </a:r>
          </a:p>
        </p:txBody>
      </p:sp>
      <p:pic>
        <p:nvPicPr>
          <p:cNvPr id="14363" name="Picture 98 1" descr="TP_tmp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438" y="622300"/>
            <a:ext cx="1708150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64" name="Picture 99" descr="TP_tmp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3988" y="566738"/>
            <a:ext cx="1331912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65" name="Picture 100 1" descr="TP_tmp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847" y="1165225"/>
            <a:ext cx="1470025" cy="28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2" descr="\documentclass{article}\pagestyle{empty}&#10;\begin{document}&#10;$$t' = \gamma(t - \frac{vx}{c^2})= \gamma(1 - \frac{v}{c})t$$&#10;\end{document}&#10;" title="IguanaTex Bitmap Display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569" y="4387329"/>
            <a:ext cx="3216430" cy="49750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</p:pic>
      <p:pic>
        <p:nvPicPr>
          <p:cNvPr id="2" name="Picture 1" descr="\documentclass{article}\pagestyle{empty}&#10;\begin{document}&#10;$$x' = \gamma(x - vt)= \gamma(c - v)t$$&#10;\end{document}&#10;" title="IguanaTex Bitmap Display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803" y="5005206"/>
            <a:ext cx="3297214" cy="30720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77030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819525" y="312738"/>
            <a:ext cx="44513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Lorentz transformation and transverse Doppler shift</a:t>
            </a:r>
          </a:p>
        </p:txBody>
      </p:sp>
      <p:pic>
        <p:nvPicPr>
          <p:cNvPr id="11421" name="Picture 157" descr="TP_tmp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675" y="1069975"/>
            <a:ext cx="12192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422" name="Picture 158" descr="TP_tmp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1184275"/>
            <a:ext cx="4495800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423" name="Picture 159" descr="TP_tmp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725" y="1668463"/>
            <a:ext cx="1524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425" name="Arc 161"/>
          <p:cNvSpPr>
            <a:spLocks/>
          </p:cNvSpPr>
          <p:nvPr/>
        </p:nvSpPr>
        <p:spPr bwMode="auto">
          <a:xfrm flipH="1" flipV="1">
            <a:off x="4486275" y="1490663"/>
            <a:ext cx="1157288" cy="284162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tx1"/>
            </a:solidFill>
            <a:round/>
            <a:headEnd type="stealth" w="lg" len="lg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5368" name="Picture 8" descr="TP_tmp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1587500"/>
            <a:ext cx="1993900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9" name="Line 9"/>
          <p:cNvSpPr>
            <a:spLocks noChangeShapeType="1"/>
          </p:cNvSpPr>
          <p:nvPr/>
        </p:nvSpPr>
        <p:spPr bwMode="auto">
          <a:xfrm>
            <a:off x="7608888" y="1774825"/>
            <a:ext cx="2825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65546" name="Picture 10" descr="TP_tmp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5473700"/>
            <a:ext cx="3886200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 descr="\documentclass{article}\pagestyle{empty}&#10;\begin{document}&#10;$T = T_0 (1 + \frac{v}{c}\cos \theta)$ &#10;&#10;\end{document}&#10;" title="IguanaTex Bitmap Display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52" y="2544990"/>
            <a:ext cx="2795523" cy="3709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</p:pic>
      <p:pic>
        <p:nvPicPr>
          <p:cNvPr id="65548" name="Picture 12" descr="TP_tmp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588" y="2663825"/>
            <a:ext cx="3041650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Picture 1" descr="\documentclass{article}\pagestyle{empty}&#10;\begin{document}&#10;$\nu =\frac{\nu_0}{ \gamma (1 + \frac{v}{c}\cos \theta)}$ &#10;\end{document}&#10;" title="IguanaTex Bitmap Display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8188325" y="3817938"/>
            <a:ext cx="2165350" cy="43973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</p:pic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363538" y="4668838"/>
            <a:ext cx="16748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5551" name="Picture 15" descr="TP_tmp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075" y="4938713"/>
            <a:ext cx="4292600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52" name="Picture 16" descr="TP_tmp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4829175"/>
            <a:ext cx="1041400" cy="20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553" name="Picture 17" descr="TP_tmp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788" y="5462588"/>
            <a:ext cx="22304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" name="Picture 104" descr="TP_tmp"/>
          <p:cNvPicPr>
            <a:picLocks noChangeAspect="1" noChangeArrowheads="1"/>
          </p:cNvPicPr>
          <p:nvPr>
            <p:custDataLst>
              <p:tags r:id="rId12"/>
            </p:custDataLst>
          </p:nvPr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3988" y="566738"/>
            <a:ext cx="1331912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2" descr="\documentclass{article}&#10;\usepackage{amsmath}&#10;\pagestyle{empty}&#10;\begin{document}&#10;TIME DILATION: $\Delta t = \frac{2d}{c} \frac{1}{&#10;\sqrt{1 -  \frac{v^2}{c^2}}} = \gamma \Delta t_0$&#10;&#10;&#10;&#10;\end{document}" title="IguanaTex Bitmap Display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010" y="2149928"/>
            <a:ext cx="4736632" cy="50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225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65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30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0"/>
                                        <p:tgtEl>
                                          <p:spTgt spid="65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65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6"/>
          <p:cNvSpPr txBox="1">
            <a:spLocks noChangeArrowheads="1"/>
          </p:cNvSpPr>
          <p:nvPr/>
        </p:nvSpPr>
        <p:spPr bwMode="auto">
          <a:xfrm>
            <a:off x="4273550" y="1046163"/>
            <a:ext cx="3617913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Transverse Doppler without relativity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Lorentz transformation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Transverse Doppler with relativity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Follow-up later: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of Doppler to laser gyroscope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Sagnac experiment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The ether</a:t>
            </a:r>
          </a:p>
        </p:txBody>
      </p:sp>
      <p:sp>
        <p:nvSpPr>
          <p:cNvPr id="16387" name="Text Box 28"/>
          <p:cNvSpPr txBox="1">
            <a:spLocks noChangeArrowheads="1"/>
          </p:cNvSpPr>
          <p:nvPr/>
        </p:nvSpPr>
        <p:spPr bwMode="auto">
          <a:xfrm>
            <a:off x="4524375" y="4659313"/>
            <a:ext cx="57086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Ether – particle wave duality - What characterizes laser light?</a:t>
            </a:r>
          </a:p>
        </p:txBody>
      </p:sp>
      <p:sp>
        <p:nvSpPr>
          <p:cNvPr id="16388" name="Rectangle 29"/>
          <p:cNvSpPr>
            <a:spLocks noChangeArrowheads="1"/>
          </p:cNvSpPr>
          <p:nvPr/>
        </p:nvSpPr>
        <p:spPr bwMode="auto">
          <a:xfrm>
            <a:off x="4051300" y="787400"/>
            <a:ext cx="3975100" cy="32258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89" name="Arc 30"/>
          <p:cNvSpPr>
            <a:spLocks/>
          </p:cNvSpPr>
          <p:nvPr/>
        </p:nvSpPr>
        <p:spPr bwMode="auto">
          <a:xfrm flipH="1" flipV="1">
            <a:off x="2960688" y="2273300"/>
            <a:ext cx="1304925" cy="2514600"/>
          </a:xfrm>
          <a:custGeom>
            <a:avLst/>
            <a:gdLst>
              <a:gd name="T0" fmla="*/ 2147483646 w 23125"/>
              <a:gd name="T1" fmla="*/ 0 h 43200"/>
              <a:gd name="T2" fmla="*/ 0 w 23125"/>
              <a:gd name="T3" fmla="*/ 2147483646 h 43200"/>
              <a:gd name="T4" fmla="*/ 2147483646 w 23125"/>
              <a:gd name="T5" fmla="*/ 2147483646 h 43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3125" h="43200" fill="none" extrusionOk="0">
                <a:moveTo>
                  <a:pt x="1524" y="0"/>
                </a:moveTo>
                <a:cubicBezTo>
                  <a:pt x="13454" y="0"/>
                  <a:pt x="23125" y="9670"/>
                  <a:pt x="23125" y="21600"/>
                </a:cubicBezTo>
                <a:cubicBezTo>
                  <a:pt x="23125" y="33529"/>
                  <a:pt x="13454" y="43200"/>
                  <a:pt x="1525" y="43200"/>
                </a:cubicBezTo>
                <a:cubicBezTo>
                  <a:pt x="1016" y="43200"/>
                  <a:pt x="507" y="43182"/>
                  <a:pt x="-1" y="43146"/>
                </a:cubicBezTo>
              </a:path>
              <a:path w="23125" h="43200" stroke="0" extrusionOk="0">
                <a:moveTo>
                  <a:pt x="1524" y="0"/>
                </a:moveTo>
                <a:cubicBezTo>
                  <a:pt x="13454" y="0"/>
                  <a:pt x="23125" y="9670"/>
                  <a:pt x="23125" y="21600"/>
                </a:cubicBezTo>
                <a:cubicBezTo>
                  <a:pt x="23125" y="33529"/>
                  <a:pt x="13454" y="43200"/>
                  <a:pt x="1525" y="43200"/>
                </a:cubicBezTo>
                <a:cubicBezTo>
                  <a:pt x="1016" y="43200"/>
                  <a:pt x="507" y="43182"/>
                  <a:pt x="-1" y="43146"/>
                </a:cubicBezTo>
                <a:lnTo>
                  <a:pt x="1525" y="21600"/>
                </a:lnTo>
                <a:lnTo>
                  <a:pt x="1524" y="0"/>
                </a:lnTo>
                <a:close/>
              </a:path>
            </a:pathLst>
          </a:custGeom>
          <a:noFill/>
          <a:ln w="38100" cmpd="dbl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49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8"/>
          <p:cNvSpPr txBox="1">
            <a:spLocks noChangeArrowheads="1"/>
          </p:cNvSpPr>
          <p:nvPr/>
        </p:nvSpPr>
        <p:spPr bwMode="auto">
          <a:xfrm>
            <a:off x="2580307" y="2462522"/>
            <a:ext cx="700598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Ether – particle wave duality - What characterizes laser light?</a:t>
            </a:r>
          </a:p>
        </p:txBody>
      </p:sp>
    </p:spTree>
    <p:extLst>
      <p:ext uri="{BB962C8B-B14F-4D97-AF65-F5344CB8AC3E}">
        <p14:creationId xmlns:p14="http://schemas.microsoft.com/office/powerpoint/2010/main" val="338284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684338" y="1152525"/>
            <a:ext cx="958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Electron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9155113" y="1120775"/>
            <a:ext cx="831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Photon</a:t>
            </a:r>
          </a:p>
        </p:txBody>
      </p:sp>
      <p:pic>
        <p:nvPicPr>
          <p:cNvPr id="18436" name="Picture 4" descr="TP_tmp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850" y="1952625"/>
            <a:ext cx="4254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49" name="Picture 21" descr="TP_tmp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960563"/>
            <a:ext cx="1241425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50" name="Picture 22" descr="TP_tmp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2174875"/>
            <a:ext cx="879475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9" name="Picture 23" descr="TP_tmp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6925" y="2100263"/>
            <a:ext cx="898525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40" name="Picture 26" descr="TP_tmp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050" y="2030413"/>
            <a:ext cx="1098550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6723063" y="3005138"/>
            <a:ext cx="882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“Size”?</a:t>
            </a:r>
          </a:p>
        </p:txBody>
      </p:sp>
      <p:sp>
        <p:nvSpPr>
          <p:cNvPr id="18442" name="Text Box 12"/>
          <p:cNvSpPr txBox="1">
            <a:spLocks noChangeArrowheads="1"/>
          </p:cNvSpPr>
          <p:nvPr/>
        </p:nvSpPr>
        <p:spPr bwMode="auto">
          <a:xfrm>
            <a:off x="8958263" y="2016125"/>
            <a:ext cx="12398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Energy</a:t>
            </a:r>
            <a:r>
              <a:rPr lang="en-US" altLang="en-US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en-US" altLang="en-US" sz="2000" i="1">
                <a:latin typeface="Symbol" panose="05050102010706020507" pitchFamily="18" charset="2"/>
                <a:cs typeface="Times New Roman" panose="02020603050405020304" pitchFamily="18" charset="0"/>
              </a:rPr>
              <a:t>n</a:t>
            </a:r>
          </a:p>
        </p:txBody>
      </p:sp>
      <p:sp>
        <p:nvSpPr>
          <p:cNvPr id="18443" name="Text Box 13"/>
          <p:cNvSpPr txBox="1">
            <a:spLocks noChangeArrowheads="1"/>
          </p:cNvSpPr>
          <p:nvPr/>
        </p:nvSpPr>
        <p:spPr bwMode="auto">
          <a:xfrm>
            <a:off x="8928100" y="2493963"/>
            <a:ext cx="13255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altLang="en-US" sz="1800">
                <a:latin typeface="Symbol" panose="05050102010706020507" pitchFamily="18" charset="2"/>
                <a:cs typeface="Times New Roman" panose="02020603050405020304" pitchFamily="18" charset="0"/>
              </a:rPr>
              <a:t>n</a:t>
            </a:r>
          </a:p>
        </p:txBody>
      </p:sp>
      <p:sp>
        <p:nvSpPr>
          <p:cNvPr id="18444" name="Text Box 14"/>
          <p:cNvSpPr txBox="1">
            <a:spLocks noChangeArrowheads="1"/>
          </p:cNvSpPr>
          <p:nvPr/>
        </p:nvSpPr>
        <p:spPr bwMode="auto">
          <a:xfrm>
            <a:off x="9115425" y="3006725"/>
            <a:ext cx="8334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i="1">
                <a:latin typeface="Symbol" panose="05050102010706020507" pitchFamily="18" charset="2"/>
                <a:cs typeface="Times New Roman" panose="02020603050405020304" pitchFamily="18" charset="0"/>
              </a:rPr>
              <a:t>l = </a:t>
            </a:r>
            <a:r>
              <a:rPr lang="en-US" altLang="en-US" sz="1800" i="1">
                <a:latin typeface="Times New Roman" panose="02020603050405020304" pitchFamily="18" charset="0"/>
                <a:cs typeface="Times New Roman" panose="02020603050405020304" pitchFamily="18" charset="0"/>
              </a:rPr>
              <a:t>c/</a:t>
            </a:r>
            <a:r>
              <a:rPr lang="en-US" altLang="en-US" sz="1800" i="1">
                <a:latin typeface="Symbol" panose="05050102010706020507" pitchFamily="18" charset="2"/>
                <a:cs typeface="Times New Roman" panose="02020603050405020304" pitchFamily="18" charset="0"/>
              </a:rPr>
              <a:t>n</a:t>
            </a:r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5607050" y="3609975"/>
            <a:ext cx="1327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momentum?</a:t>
            </a:r>
          </a:p>
        </p:txBody>
      </p:sp>
      <p:pic>
        <p:nvPicPr>
          <p:cNvPr id="22556" name="Picture 28" descr="TP_tmp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138" y="3832225"/>
            <a:ext cx="550862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55" name="Picture 27" descr="TP_tmp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00" y="3584575"/>
            <a:ext cx="363538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7296150" y="4625975"/>
            <a:ext cx="429736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wave: each particle responsible for the wave motion stays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at the same average position,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just inducing the motion of the next particle.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(case of light wave in a dielectric)</a:t>
            </a:r>
          </a:p>
        </p:txBody>
      </p:sp>
      <p:sp>
        <p:nvSpPr>
          <p:cNvPr id="18449" name="Text Box 19"/>
          <p:cNvSpPr txBox="1">
            <a:spLocks noChangeArrowheads="1"/>
          </p:cNvSpPr>
          <p:nvPr/>
        </p:nvSpPr>
        <p:spPr bwMode="auto">
          <a:xfrm>
            <a:off x="4527550" y="303213"/>
            <a:ext cx="3111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PARTICLE-WAVE DUALITY</a:t>
            </a:r>
          </a:p>
        </p:txBody>
      </p:sp>
      <p:sp>
        <p:nvSpPr>
          <p:cNvPr id="18450" name="Text Box 20"/>
          <p:cNvSpPr txBox="1">
            <a:spLocks noChangeArrowheads="1"/>
          </p:cNvSpPr>
          <p:nvPr/>
        </p:nvSpPr>
        <p:spPr bwMode="auto">
          <a:xfrm>
            <a:off x="1352550" y="5943600"/>
            <a:ext cx="6438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Photon: no mass, but an angular momentum and a linear momentum</a:t>
            </a:r>
          </a:p>
        </p:txBody>
      </p:sp>
    </p:spTree>
    <p:extLst>
      <p:ext uri="{BB962C8B-B14F-4D97-AF65-F5344CB8AC3E}">
        <p14:creationId xmlns:p14="http://schemas.microsoft.com/office/powerpoint/2010/main" val="273110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8" grpId="0"/>
      <p:bldP spid="22543" grpId="0"/>
      <p:bldP spid="225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TP_tmp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400" y="655638"/>
            <a:ext cx="2463800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868488" y="1238250"/>
            <a:ext cx="1314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Momentum:</a:t>
            </a:r>
          </a:p>
        </p:txBody>
      </p:sp>
      <p:pic>
        <p:nvPicPr>
          <p:cNvPr id="19460" name="Picture 4" descr="TP_tmp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1255713"/>
            <a:ext cx="2074862" cy="38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314325" y="1812925"/>
            <a:ext cx="1153636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The photon is a particle that propagates at the speed of light. We have to use special relativity to describe a particle propagating at relativistic velocities, which defines momentum, particle wavelength and velocity as:</a:t>
            </a:r>
          </a:p>
        </p:txBody>
      </p:sp>
      <p:pic>
        <p:nvPicPr>
          <p:cNvPr id="19462" name="Picture 6" descr="TP_tmp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75" y="2420938"/>
            <a:ext cx="2576513" cy="171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3" name="Picture 7" descr="TP_tmp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850" y="5607050"/>
            <a:ext cx="677863" cy="22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4" name="Picture 8" descr="TP_tmp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75" y="4681538"/>
            <a:ext cx="5124450" cy="66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323850" y="4395788"/>
            <a:ext cx="6238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 i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 is the sum of the rest energy m</a:t>
            </a:r>
            <a:r>
              <a:rPr lang="en-US" altLang="en-US" sz="1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1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t> and the kinetic energy, which is now defined as: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639763" y="5273675"/>
            <a:ext cx="6500812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There are two limits: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   classical mechanics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   photon                                        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which is only possible if </a:t>
            </a:r>
            <a:r>
              <a:rPr lang="en-US" altLang="en-US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16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= 0</a:t>
            </a:r>
          </a:p>
        </p:txBody>
      </p:sp>
      <p:pic>
        <p:nvPicPr>
          <p:cNvPr id="19467" name="Picture 11" descr="TP_tmp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138" y="5876925"/>
            <a:ext cx="803275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921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lassical-vs-las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638" y="71438"/>
            <a:ext cx="6570662" cy="703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476250" y="1652588"/>
            <a:ext cx="25066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Putting “LASER” in context</a:t>
            </a:r>
          </a:p>
        </p:txBody>
      </p:sp>
    </p:spTree>
    <p:extLst>
      <p:ext uri="{BB962C8B-B14F-4D97-AF65-F5344CB8AC3E}">
        <p14:creationId xmlns:p14="http://schemas.microsoft.com/office/powerpoint/2010/main" val="2369239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3330575" y="303213"/>
            <a:ext cx="5505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Laser light – extreme range of properties.</a:t>
            </a: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269875" y="3808413"/>
            <a:ext cx="80073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Coherence: a perfect sine or cosine that can be counted over 10</a:t>
            </a:r>
            <a:r>
              <a:rPr lang="en-US" altLang="en-US" sz="16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cycles</a:t>
            </a:r>
          </a:p>
        </p:txBody>
      </p:sp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333375" y="4354513"/>
            <a:ext cx="80073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Single photon at 1 micron, to PW pulses.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4827588" y="971550"/>
            <a:ext cx="2509837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16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800100" indent="-342900">
              <a:defRPr sz="16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257300" indent="-342900">
              <a:defRPr sz="16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714500" indent="-342900">
              <a:defRPr sz="16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171700" indent="-342900">
              <a:defRPr sz="16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Dynamic range for: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en-US"/>
              <a:t>Wavelength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en-US"/>
              <a:t>Time scales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en-US"/>
              <a:t>Energies and power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en-US"/>
              <a:t>Intensities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en-US"/>
              <a:t>Radiation pressure</a:t>
            </a:r>
          </a:p>
        </p:txBody>
      </p:sp>
    </p:spTree>
    <p:extLst>
      <p:ext uri="{BB962C8B-B14F-4D97-AF65-F5344CB8AC3E}">
        <p14:creationId xmlns:p14="http://schemas.microsoft.com/office/powerpoint/2010/main" val="34034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073525" y="423863"/>
            <a:ext cx="38258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WHAT CHARACTERIZE LASER LIGHT?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260725" y="1108075"/>
            <a:ext cx="5645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Most of the background material in this course dates before 1960.  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2116138" y="2279650"/>
            <a:ext cx="82343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What has changed since 1960 is the dynamic range of the properties associated with coherent light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204913" y="3282950"/>
            <a:ext cx="2509837" cy="217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Dynamic range for: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Wavelength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Time scales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Energies and power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Intensities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Radiation pressure</a:t>
            </a:r>
          </a:p>
        </p:txBody>
      </p:sp>
    </p:spTree>
    <p:extLst>
      <p:ext uri="{BB962C8B-B14F-4D97-AF65-F5344CB8AC3E}">
        <p14:creationId xmlns:p14="http://schemas.microsoft.com/office/powerpoint/2010/main" val="213980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3667125" y="117475"/>
            <a:ext cx="48307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Dynamic range in wavelength, light period for laser light</a:t>
            </a:r>
          </a:p>
        </p:txBody>
      </p:sp>
      <p:pic>
        <p:nvPicPr>
          <p:cNvPr id="17422" name="Picture 14" descr="TP_tmp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300" y="433388"/>
            <a:ext cx="49022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 descr="TP_tmp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" y="906463"/>
            <a:ext cx="7874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 descr="TP_tmp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550" y="915988"/>
            <a:ext cx="7366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404813" y="1390650"/>
            <a:ext cx="34178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 = period               </a:t>
            </a:r>
            <a:r>
              <a:rPr lang="en-US" altLang="en-US" sz="1800" i="1"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 = wavelength</a:t>
            </a:r>
          </a:p>
        </p:txBody>
      </p:sp>
      <p:grpSp>
        <p:nvGrpSpPr>
          <p:cNvPr id="17416" name="Group 8"/>
          <p:cNvGrpSpPr>
            <a:grpSpLocks/>
          </p:cNvGrpSpPr>
          <p:nvPr/>
        </p:nvGrpSpPr>
        <p:grpSpPr bwMode="auto">
          <a:xfrm>
            <a:off x="4224338" y="881063"/>
            <a:ext cx="2805112" cy="368300"/>
            <a:chOff x="2553" y="3364"/>
            <a:chExt cx="1767" cy="232"/>
          </a:xfrm>
        </p:grpSpPr>
        <p:sp>
          <p:nvSpPr>
            <p:cNvPr id="23567" name="Text Box 9"/>
            <p:cNvSpPr txBox="1">
              <a:spLocks noChangeArrowheads="1"/>
            </p:cNvSpPr>
            <p:nvPr/>
          </p:nvSpPr>
          <p:spPr bwMode="auto">
            <a:xfrm>
              <a:off x="2553" y="3365"/>
              <a:ext cx="102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Wave velocity: </a:t>
              </a:r>
            </a:p>
          </p:txBody>
        </p:sp>
        <p:pic>
          <p:nvPicPr>
            <p:cNvPr id="23568" name="Picture 10" descr="TP_tmp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4" y="3364"/>
              <a:ext cx="736" cy="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419" name="Group 11"/>
          <p:cNvGrpSpPr>
            <a:grpSpLocks/>
          </p:cNvGrpSpPr>
          <p:nvPr/>
        </p:nvGrpSpPr>
        <p:grpSpPr bwMode="auto">
          <a:xfrm>
            <a:off x="4356100" y="1411288"/>
            <a:ext cx="3503613" cy="379412"/>
            <a:chOff x="2636" y="3698"/>
            <a:chExt cx="2207" cy="239"/>
          </a:xfrm>
        </p:grpSpPr>
        <p:sp>
          <p:nvSpPr>
            <p:cNvPr id="23565" name="Text Box 12"/>
            <p:cNvSpPr txBox="1">
              <a:spLocks noChangeArrowheads="1"/>
            </p:cNvSpPr>
            <p:nvPr/>
          </p:nvSpPr>
          <p:spPr bwMode="auto">
            <a:xfrm>
              <a:off x="2636" y="3698"/>
              <a:ext cx="138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Light frequency (Hz):</a:t>
              </a:r>
            </a:p>
          </p:txBody>
        </p:sp>
        <p:pic>
          <p:nvPicPr>
            <p:cNvPr id="23566" name="Picture 13" descr="TP_tmp"/>
            <p:cNvPicPr>
              <a:picLocks noChangeAspect="1" noChangeArrowheads="1"/>
            </p:cNvPicPr>
            <p:nvPr>
              <p:custDataLst>
                <p:tags r:id="rId4"/>
              </p:custDataLst>
            </p:nvPr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7" y="3729"/>
              <a:ext cx="816" cy="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61" name="Text Box 15"/>
          <p:cNvSpPr txBox="1">
            <a:spLocks noChangeArrowheads="1"/>
          </p:cNvSpPr>
          <p:nvPr/>
        </p:nvSpPr>
        <p:spPr bwMode="auto">
          <a:xfrm>
            <a:off x="4064000" y="428625"/>
            <a:ext cx="11160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Plane wave</a:t>
            </a:r>
          </a:p>
        </p:txBody>
      </p:sp>
      <p:pic>
        <p:nvPicPr>
          <p:cNvPr id="17424" name="Picture 16" descr="wavelength-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2027238"/>
            <a:ext cx="12415838" cy="588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-244475" y="4110038"/>
            <a:ext cx="10693400" cy="21939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26" name="Rectangle 18"/>
          <p:cNvSpPr>
            <a:spLocks noChangeArrowheads="1"/>
          </p:cNvSpPr>
          <p:nvPr/>
        </p:nvSpPr>
        <p:spPr bwMode="auto">
          <a:xfrm>
            <a:off x="10258425" y="3789363"/>
            <a:ext cx="2166938" cy="2552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01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2217119" y="3865717"/>
            <a:ext cx="8377237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relativist plasma physicist, high intensity means above 10</a:t>
            </a:r>
            <a:r>
              <a:rPr lang="en-US" altLang="en-US" sz="1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W/cm</a:t>
            </a:r>
            <a:r>
              <a:rPr lang="en-US" altLang="en-US" sz="1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for one micron radiation. That intensity corresponds to an optical field strength the accelerates the electron to a speed at which the electron mass has increased by 50%.  </a:t>
            </a:r>
          </a:p>
        </p:txBody>
      </p:sp>
      <p:grpSp>
        <p:nvGrpSpPr>
          <p:cNvPr id="27658" name="Group 13"/>
          <p:cNvGrpSpPr>
            <a:grpSpLocks/>
          </p:cNvGrpSpPr>
          <p:nvPr/>
        </p:nvGrpSpPr>
        <p:grpSpPr bwMode="auto">
          <a:xfrm>
            <a:off x="2453656" y="2890992"/>
            <a:ext cx="7123113" cy="812800"/>
            <a:chOff x="507" y="869"/>
            <a:chExt cx="4487" cy="512"/>
          </a:xfrm>
        </p:grpSpPr>
        <p:sp>
          <p:nvSpPr>
            <p:cNvPr id="27659" name="Text Box 14"/>
            <p:cNvSpPr txBox="1">
              <a:spLocks noChangeArrowheads="1"/>
            </p:cNvSpPr>
            <p:nvPr/>
          </p:nvSpPr>
          <p:spPr bwMode="auto">
            <a:xfrm>
              <a:off x="554" y="869"/>
              <a:ext cx="442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  <a:cs typeface="Times New Roman" panose="02020603050405020304" pitchFamily="18" charset="0"/>
                </a:rPr>
                <a:t>Kilo           Mega          Giga          Tera          Peta          Exa           Zetta          Yotta </a:t>
              </a:r>
            </a:p>
          </p:txBody>
        </p:sp>
        <p:sp>
          <p:nvSpPr>
            <p:cNvPr id="27660" name="Text Box 15"/>
            <p:cNvSpPr txBox="1">
              <a:spLocks noChangeArrowheads="1"/>
            </p:cNvSpPr>
            <p:nvPr/>
          </p:nvSpPr>
          <p:spPr bwMode="auto">
            <a:xfrm>
              <a:off x="2280" y="1093"/>
              <a:ext cx="4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12</a:t>
              </a:r>
            </a:p>
          </p:txBody>
        </p:sp>
        <p:sp>
          <p:nvSpPr>
            <p:cNvPr id="27661" name="Text Box 16"/>
            <p:cNvSpPr txBox="1">
              <a:spLocks noChangeArrowheads="1"/>
            </p:cNvSpPr>
            <p:nvPr/>
          </p:nvSpPr>
          <p:spPr bwMode="auto">
            <a:xfrm>
              <a:off x="4558" y="1093"/>
              <a:ext cx="4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24</a:t>
              </a:r>
            </a:p>
          </p:txBody>
        </p:sp>
        <p:sp>
          <p:nvSpPr>
            <p:cNvPr id="27662" name="Text Box 17"/>
            <p:cNvSpPr txBox="1">
              <a:spLocks noChangeArrowheads="1"/>
            </p:cNvSpPr>
            <p:nvPr/>
          </p:nvSpPr>
          <p:spPr bwMode="auto">
            <a:xfrm>
              <a:off x="3940" y="1093"/>
              <a:ext cx="4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21</a:t>
              </a:r>
            </a:p>
          </p:txBody>
        </p:sp>
        <p:sp>
          <p:nvSpPr>
            <p:cNvPr id="27663" name="Text Box 18"/>
            <p:cNvSpPr txBox="1">
              <a:spLocks noChangeArrowheads="1"/>
            </p:cNvSpPr>
            <p:nvPr/>
          </p:nvSpPr>
          <p:spPr bwMode="auto">
            <a:xfrm>
              <a:off x="3355" y="1093"/>
              <a:ext cx="4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18</a:t>
              </a:r>
            </a:p>
          </p:txBody>
        </p:sp>
        <p:sp>
          <p:nvSpPr>
            <p:cNvPr id="27664" name="Text Box 19"/>
            <p:cNvSpPr txBox="1">
              <a:spLocks noChangeArrowheads="1"/>
            </p:cNvSpPr>
            <p:nvPr/>
          </p:nvSpPr>
          <p:spPr bwMode="auto">
            <a:xfrm>
              <a:off x="2834" y="1093"/>
              <a:ext cx="4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15</a:t>
              </a:r>
            </a:p>
          </p:txBody>
        </p:sp>
        <p:sp>
          <p:nvSpPr>
            <p:cNvPr id="27665" name="Text Box 20"/>
            <p:cNvSpPr txBox="1">
              <a:spLocks noChangeArrowheads="1"/>
            </p:cNvSpPr>
            <p:nvPr/>
          </p:nvSpPr>
          <p:spPr bwMode="auto">
            <a:xfrm>
              <a:off x="1715" y="1093"/>
              <a:ext cx="3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9</a:t>
              </a:r>
            </a:p>
          </p:txBody>
        </p:sp>
        <p:sp>
          <p:nvSpPr>
            <p:cNvPr id="27666" name="Text Box 21"/>
            <p:cNvSpPr txBox="1">
              <a:spLocks noChangeArrowheads="1"/>
            </p:cNvSpPr>
            <p:nvPr/>
          </p:nvSpPr>
          <p:spPr bwMode="auto">
            <a:xfrm>
              <a:off x="1134" y="1093"/>
              <a:ext cx="3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</a:p>
          </p:txBody>
        </p:sp>
        <p:sp>
          <p:nvSpPr>
            <p:cNvPr id="27667" name="Text Box 22"/>
            <p:cNvSpPr txBox="1">
              <a:spLocks noChangeArrowheads="1"/>
            </p:cNvSpPr>
            <p:nvPr/>
          </p:nvSpPr>
          <p:spPr bwMode="auto">
            <a:xfrm>
              <a:off x="507" y="1093"/>
              <a:ext cx="3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122341" y="925551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/>
          </a:p>
        </p:txBody>
      </p:sp>
      <p:sp>
        <p:nvSpPr>
          <p:cNvPr id="3" name="TextBox 2"/>
          <p:cNvSpPr txBox="1"/>
          <p:nvPr/>
        </p:nvSpPr>
        <p:spPr>
          <a:xfrm>
            <a:off x="3601844" y="970156"/>
            <a:ext cx="2214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US deficit: 2 </a:t>
            </a:r>
            <a:r>
              <a:rPr lang="en-US" sz="1800" dirty="0" err="1" smtClean="0"/>
              <a:t>Tera</a:t>
            </a:r>
            <a:r>
              <a:rPr lang="en-US" sz="1800" dirty="0" smtClean="0"/>
              <a:t>$</a:t>
            </a:r>
            <a:endParaRPr lang="en-US" sz="1800" dirty="0"/>
          </a:p>
        </p:txBody>
      </p:sp>
      <p:sp>
        <p:nvSpPr>
          <p:cNvPr id="22" name="TextBox 21"/>
          <p:cNvSpPr txBox="1"/>
          <p:nvPr/>
        </p:nvSpPr>
        <p:spPr>
          <a:xfrm>
            <a:off x="4936272" y="1590907"/>
            <a:ext cx="33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 US National debt 40 </a:t>
            </a:r>
            <a:r>
              <a:rPr lang="en-US" sz="1800" dirty="0" err="1" smtClean="0"/>
              <a:t>Tera</a:t>
            </a:r>
            <a:r>
              <a:rPr lang="en-US" sz="1800" dirty="0" smtClean="0"/>
              <a:t>$</a:t>
            </a:r>
            <a:endParaRPr lang="en-US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951693" y="1966820"/>
            <a:ext cx="1851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US population </a:t>
            </a:r>
            <a:r>
              <a:rPr lang="en-US" sz="1800" smtClean="0"/>
              <a:t>0.3 Giga</a:t>
            </a:r>
            <a:endParaRPr lang="en-US" sz="1800"/>
          </a:p>
        </p:txBody>
      </p:sp>
      <p:cxnSp>
        <p:nvCxnSpPr>
          <p:cNvPr id="6" name="Straight Connector 5"/>
          <p:cNvCxnSpPr/>
          <p:nvPr/>
        </p:nvCxnSpPr>
        <p:spPr>
          <a:xfrm>
            <a:off x="4103914" y="1273629"/>
            <a:ext cx="1338943" cy="1611085"/>
          </a:xfrm>
          <a:prstGeom prst="line">
            <a:avLst/>
          </a:prstGeom>
          <a:ln w="38100" cmpd="dbl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417758" y="209862"/>
            <a:ext cx="65656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33CC"/>
                </a:solidFill>
              </a:rPr>
              <a:t>Laser power (W) versus American power ($)</a:t>
            </a:r>
            <a:endParaRPr lang="en-US" sz="2000" b="1" dirty="0">
              <a:solidFill>
                <a:srgbClr val="0033CC"/>
              </a:solidFill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6050613" y="2083633"/>
            <a:ext cx="0" cy="959370"/>
          </a:xfrm>
          <a:prstGeom prst="line">
            <a:avLst/>
          </a:prstGeom>
          <a:ln w="38100" cmpd="dbl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623279" y="2413416"/>
            <a:ext cx="1798819" cy="659568"/>
          </a:xfrm>
          <a:prstGeom prst="line">
            <a:avLst/>
          </a:prstGeom>
          <a:ln w="38100" cmpd="dbl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142021" y="2111907"/>
            <a:ext cx="2214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</a:rPr>
              <a:t>Biggest laser 20 PW</a:t>
            </a:r>
            <a:endParaRPr lang="en-US" sz="1800" dirty="0">
              <a:solidFill>
                <a:srgbClr val="FF0000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6805534" y="2548328"/>
            <a:ext cx="1079293" cy="539646"/>
          </a:xfrm>
          <a:prstGeom prst="line">
            <a:avLst/>
          </a:prstGeom>
          <a:ln w="38100" cmpd="dbl">
            <a:solidFill>
              <a:srgbClr val="FF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6968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2" grpId="0"/>
      <p:bldP spid="4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7"/>
          <p:cNvSpPr txBox="1">
            <a:spLocks noChangeArrowheads="1"/>
          </p:cNvSpPr>
          <p:nvPr/>
        </p:nvSpPr>
        <p:spPr bwMode="auto">
          <a:xfrm>
            <a:off x="276225" y="481013"/>
            <a:ext cx="11630025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The perception of what is an “intense” laser pulse varies over a immense range.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For the medical user, a beam that burns the skin can be qualified as intense, and this requires no more than 10 or 100 W/cm2.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A chemist will consider high the intensity that will break a chemical bond, which can be in the range of MW/cm</a:t>
            </a:r>
            <a:r>
              <a:rPr lang="en-US" altLang="en-US" sz="16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to GW/cm</a:t>
            </a:r>
            <a:r>
              <a:rPr lang="en-US" altLang="en-US" sz="16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Most power hungry are the physicists. At the lower end of the scale: multiphoton/tunneling</a:t>
            </a:r>
          </a:p>
        </p:txBody>
      </p:sp>
      <p:sp>
        <p:nvSpPr>
          <p:cNvPr id="24579" name="Oval 18"/>
          <p:cNvSpPr>
            <a:spLocks noChangeArrowheads="1"/>
          </p:cNvSpPr>
          <p:nvPr/>
        </p:nvSpPr>
        <p:spPr bwMode="auto">
          <a:xfrm>
            <a:off x="8715375" y="5651500"/>
            <a:ext cx="2655888" cy="401638"/>
          </a:xfrm>
          <a:prstGeom prst="ellipse">
            <a:avLst/>
          </a:prstGeom>
          <a:noFill/>
          <a:ln w="6350">
            <a:solidFill>
              <a:schemeClr val="tx1"/>
            </a:solidFill>
            <a:round/>
            <a:headEnd type="none" w="sm" len="sm"/>
            <a:tailEnd type="non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0" name="Freeform 19"/>
          <p:cNvSpPr>
            <a:spLocks/>
          </p:cNvSpPr>
          <p:nvPr/>
        </p:nvSpPr>
        <p:spPr bwMode="auto">
          <a:xfrm>
            <a:off x="9402763" y="5646738"/>
            <a:ext cx="1962150" cy="411162"/>
          </a:xfrm>
          <a:custGeom>
            <a:avLst/>
            <a:gdLst>
              <a:gd name="T0" fmla="*/ 0 w 1512"/>
              <a:gd name="T1" fmla="*/ 2147483646 h 417"/>
              <a:gd name="T2" fmla="*/ 2147483646 w 1512"/>
              <a:gd name="T3" fmla="*/ 2147483646 h 417"/>
              <a:gd name="T4" fmla="*/ 2147483646 w 1512"/>
              <a:gd name="T5" fmla="*/ 2147483646 h 417"/>
              <a:gd name="T6" fmla="*/ 2147483646 w 1512"/>
              <a:gd name="T7" fmla="*/ 2147483646 h 417"/>
              <a:gd name="T8" fmla="*/ 2147483646 w 1512"/>
              <a:gd name="T9" fmla="*/ 2147483646 h 417"/>
              <a:gd name="T10" fmla="*/ 2147483646 w 1512"/>
              <a:gd name="T11" fmla="*/ 2147483646 h 417"/>
              <a:gd name="T12" fmla="*/ 2147483646 w 1512"/>
              <a:gd name="T13" fmla="*/ 2147483646 h 417"/>
              <a:gd name="T14" fmla="*/ 2147483646 w 1512"/>
              <a:gd name="T15" fmla="*/ 2147483646 h 417"/>
              <a:gd name="T16" fmla="*/ 2147483646 w 1512"/>
              <a:gd name="T17" fmla="*/ 2147483646 h 417"/>
              <a:gd name="T18" fmla="*/ 2147483646 w 1512"/>
              <a:gd name="T19" fmla="*/ 2147483646 h 417"/>
              <a:gd name="T20" fmla="*/ 2147483646 w 1512"/>
              <a:gd name="T21" fmla="*/ 2147483646 h 417"/>
              <a:gd name="T22" fmla="*/ 2147483646 w 1512"/>
              <a:gd name="T23" fmla="*/ 2147483646 h 417"/>
              <a:gd name="T24" fmla="*/ 2147483646 w 1512"/>
              <a:gd name="T25" fmla="*/ 2147483646 h 417"/>
              <a:gd name="T26" fmla="*/ 2147483646 w 1512"/>
              <a:gd name="T27" fmla="*/ 2147483646 h 417"/>
              <a:gd name="T28" fmla="*/ 2147483646 w 1512"/>
              <a:gd name="T29" fmla="*/ 2147483646 h 417"/>
              <a:gd name="T30" fmla="*/ 2147483646 w 1512"/>
              <a:gd name="T31" fmla="*/ 2147483646 h 417"/>
              <a:gd name="T32" fmla="*/ 2147483646 w 1512"/>
              <a:gd name="T33" fmla="*/ 2147483646 h 417"/>
              <a:gd name="T34" fmla="*/ 2147483646 w 1512"/>
              <a:gd name="T35" fmla="*/ 2147483646 h 417"/>
              <a:gd name="T36" fmla="*/ 2147483646 w 1512"/>
              <a:gd name="T37" fmla="*/ 2147483646 h 417"/>
              <a:gd name="T38" fmla="*/ 2147483646 w 1512"/>
              <a:gd name="T39" fmla="*/ 2147483646 h 417"/>
              <a:gd name="T40" fmla="*/ 2147483646 w 1512"/>
              <a:gd name="T41" fmla="*/ 2147483646 h 417"/>
              <a:gd name="T42" fmla="*/ 2147483646 w 1512"/>
              <a:gd name="T43" fmla="*/ 2147483646 h 417"/>
              <a:gd name="T44" fmla="*/ 2147483646 w 1512"/>
              <a:gd name="T45" fmla="*/ 2147483646 h 41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1512"/>
              <a:gd name="T70" fmla="*/ 0 h 417"/>
              <a:gd name="T71" fmla="*/ 1512 w 1512"/>
              <a:gd name="T72" fmla="*/ 417 h 41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1512" h="417">
                <a:moveTo>
                  <a:pt x="0" y="382"/>
                </a:moveTo>
                <a:cubicBezTo>
                  <a:pt x="16" y="385"/>
                  <a:pt x="32" y="389"/>
                  <a:pt x="99" y="394"/>
                </a:cubicBezTo>
                <a:cubicBezTo>
                  <a:pt x="166" y="399"/>
                  <a:pt x="315" y="413"/>
                  <a:pt x="405" y="415"/>
                </a:cubicBezTo>
                <a:cubicBezTo>
                  <a:pt x="495" y="417"/>
                  <a:pt x="546" y="413"/>
                  <a:pt x="642" y="409"/>
                </a:cubicBezTo>
                <a:cubicBezTo>
                  <a:pt x="738" y="405"/>
                  <a:pt x="900" y="396"/>
                  <a:pt x="984" y="388"/>
                </a:cubicBezTo>
                <a:cubicBezTo>
                  <a:pt x="1068" y="380"/>
                  <a:pt x="1107" y="367"/>
                  <a:pt x="1149" y="361"/>
                </a:cubicBezTo>
                <a:cubicBezTo>
                  <a:pt x="1191" y="355"/>
                  <a:pt x="1206" y="355"/>
                  <a:pt x="1236" y="349"/>
                </a:cubicBezTo>
                <a:cubicBezTo>
                  <a:pt x="1266" y="343"/>
                  <a:pt x="1296" y="335"/>
                  <a:pt x="1329" y="325"/>
                </a:cubicBezTo>
                <a:cubicBezTo>
                  <a:pt x="1362" y="315"/>
                  <a:pt x="1411" y="298"/>
                  <a:pt x="1434" y="289"/>
                </a:cubicBezTo>
                <a:cubicBezTo>
                  <a:pt x="1457" y="280"/>
                  <a:pt x="1457" y="277"/>
                  <a:pt x="1467" y="271"/>
                </a:cubicBezTo>
                <a:cubicBezTo>
                  <a:pt x="1477" y="265"/>
                  <a:pt x="1487" y="259"/>
                  <a:pt x="1494" y="253"/>
                </a:cubicBezTo>
                <a:cubicBezTo>
                  <a:pt x="1501" y="247"/>
                  <a:pt x="1504" y="247"/>
                  <a:pt x="1506" y="235"/>
                </a:cubicBezTo>
                <a:cubicBezTo>
                  <a:pt x="1508" y="223"/>
                  <a:pt x="1512" y="194"/>
                  <a:pt x="1509" y="181"/>
                </a:cubicBezTo>
                <a:cubicBezTo>
                  <a:pt x="1506" y="168"/>
                  <a:pt x="1499" y="164"/>
                  <a:pt x="1485" y="154"/>
                </a:cubicBezTo>
                <a:cubicBezTo>
                  <a:pt x="1471" y="144"/>
                  <a:pt x="1443" y="130"/>
                  <a:pt x="1422" y="121"/>
                </a:cubicBezTo>
                <a:cubicBezTo>
                  <a:pt x="1401" y="112"/>
                  <a:pt x="1390" y="109"/>
                  <a:pt x="1356" y="100"/>
                </a:cubicBezTo>
                <a:cubicBezTo>
                  <a:pt x="1322" y="91"/>
                  <a:pt x="1271" y="75"/>
                  <a:pt x="1218" y="64"/>
                </a:cubicBezTo>
                <a:cubicBezTo>
                  <a:pt x="1165" y="53"/>
                  <a:pt x="1098" y="42"/>
                  <a:pt x="1035" y="34"/>
                </a:cubicBezTo>
                <a:cubicBezTo>
                  <a:pt x="972" y="26"/>
                  <a:pt x="903" y="21"/>
                  <a:pt x="840" y="16"/>
                </a:cubicBezTo>
                <a:cubicBezTo>
                  <a:pt x="777" y="11"/>
                  <a:pt x="720" y="6"/>
                  <a:pt x="654" y="4"/>
                </a:cubicBezTo>
                <a:cubicBezTo>
                  <a:pt x="588" y="2"/>
                  <a:pt x="508" y="0"/>
                  <a:pt x="444" y="1"/>
                </a:cubicBezTo>
                <a:cubicBezTo>
                  <a:pt x="380" y="2"/>
                  <a:pt x="311" y="8"/>
                  <a:pt x="270" y="10"/>
                </a:cubicBezTo>
                <a:cubicBezTo>
                  <a:pt x="229" y="12"/>
                  <a:pt x="207" y="13"/>
                  <a:pt x="195" y="13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sm" len="sm"/>
            <a:tailEnd type="non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1" name="Oval 20"/>
          <p:cNvSpPr>
            <a:spLocks noChangeArrowheads="1"/>
          </p:cNvSpPr>
          <p:nvPr/>
        </p:nvSpPr>
        <p:spPr bwMode="auto">
          <a:xfrm>
            <a:off x="3835400" y="5386388"/>
            <a:ext cx="844550" cy="646112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2" name="Oval 21"/>
          <p:cNvSpPr>
            <a:spLocks noChangeArrowheads="1"/>
          </p:cNvSpPr>
          <p:nvPr/>
        </p:nvSpPr>
        <p:spPr bwMode="auto">
          <a:xfrm>
            <a:off x="2559050" y="5684838"/>
            <a:ext cx="65088" cy="44450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3" name="Oval 22"/>
          <p:cNvSpPr>
            <a:spLocks noChangeArrowheads="1"/>
          </p:cNvSpPr>
          <p:nvPr/>
        </p:nvSpPr>
        <p:spPr bwMode="auto">
          <a:xfrm>
            <a:off x="2384425" y="5986463"/>
            <a:ext cx="47625" cy="30162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4" name="Oval 23"/>
          <p:cNvSpPr>
            <a:spLocks noChangeArrowheads="1"/>
          </p:cNvSpPr>
          <p:nvPr/>
        </p:nvSpPr>
        <p:spPr bwMode="auto">
          <a:xfrm>
            <a:off x="2474913" y="5613400"/>
            <a:ext cx="231775" cy="1841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5" name="Oval 24"/>
          <p:cNvSpPr>
            <a:spLocks noChangeArrowheads="1"/>
          </p:cNvSpPr>
          <p:nvPr/>
        </p:nvSpPr>
        <p:spPr bwMode="auto">
          <a:xfrm>
            <a:off x="2328863" y="5495925"/>
            <a:ext cx="523875" cy="425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6" name="Oval 25"/>
          <p:cNvSpPr>
            <a:spLocks noChangeArrowheads="1"/>
          </p:cNvSpPr>
          <p:nvPr/>
        </p:nvSpPr>
        <p:spPr bwMode="auto">
          <a:xfrm>
            <a:off x="2168525" y="5386388"/>
            <a:ext cx="846138" cy="646112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7" name="Text Box 26"/>
          <p:cNvSpPr txBox="1">
            <a:spLocks noChangeArrowheads="1"/>
          </p:cNvSpPr>
          <p:nvPr/>
        </p:nvSpPr>
        <p:spPr bwMode="auto">
          <a:xfrm>
            <a:off x="2351088" y="5457825"/>
            <a:ext cx="4413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24588" name="Text Box 27"/>
          <p:cNvSpPr txBox="1">
            <a:spLocks noChangeArrowheads="1"/>
          </p:cNvSpPr>
          <p:nvPr/>
        </p:nvSpPr>
        <p:spPr bwMode="auto">
          <a:xfrm>
            <a:off x="2195513" y="5924550"/>
            <a:ext cx="3032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24589" name="Text Box 28"/>
          <p:cNvSpPr txBox="1">
            <a:spLocks noChangeArrowheads="1"/>
          </p:cNvSpPr>
          <p:nvPr/>
        </p:nvSpPr>
        <p:spPr bwMode="auto">
          <a:xfrm>
            <a:off x="2054225" y="6024563"/>
            <a:ext cx="319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</a:p>
        </p:txBody>
      </p:sp>
      <p:sp>
        <p:nvSpPr>
          <p:cNvPr id="24590" name="Line 29"/>
          <p:cNvSpPr>
            <a:spLocks noChangeShapeType="1"/>
          </p:cNvSpPr>
          <p:nvPr/>
        </p:nvSpPr>
        <p:spPr bwMode="auto">
          <a:xfrm flipV="1">
            <a:off x="2438400" y="5986463"/>
            <a:ext cx="622300" cy="17462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4591" name="Group 30"/>
          <p:cNvGrpSpPr>
            <a:grpSpLocks/>
          </p:cNvGrpSpPr>
          <p:nvPr/>
        </p:nvGrpSpPr>
        <p:grpSpPr bwMode="auto">
          <a:xfrm rot="5400000">
            <a:off x="1971675" y="4076700"/>
            <a:ext cx="1106488" cy="1487488"/>
            <a:chOff x="4908" y="875"/>
            <a:chExt cx="3492" cy="2524"/>
          </a:xfrm>
        </p:grpSpPr>
        <p:grpSp>
          <p:nvGrpSpPr>
            <p:cNvPr id="24638" name="Group 31"/>
            <p:cNvGrpSpPr>
              <a:grpSpLocks/>
            </p:cNvGrpSpPr>
            <p:nvPr/>
          </p:nvGrpSpPr>
          <p:grpSpPr bwMode="auto">
            <a:xfrm>
              <a:off x="4908" y="875"/>
              <a:ext cx="3492" cy="2524"/>
              <a:chOff x="4908" y="875"/>
              <a:chExt cx="3492" cy="2524"/>
            </a:xfrm>
          </p:grpSpPr>
          <p:sp>
            <p:nvSpPr>
              <p:cNvPr id="24640" name="Freeform 32"/>
              <p:cNvSpPr>
                <a:spLocks/>
              </p:cNvSpPr>
              <p:nvPr/>
            </p:nvSpPr>
            <p:spPr bwMode="auto">
              <a:xfrm>
                <a:off x="5040" y="875"/>
                <a:ext cx="3132" cy="2524"/>
              </a:xfrm>
              <a:custGeom>
                <a:avLst/>
                <a:gdLst>
                  <a:gd name="T0" fmla="*/ 0 w 3132"/>
                  <a:gd name="T1" fmla="*/ 1261 h 2524"/>
                  <a:gd name="T2" fmla="*/ 102 w 3132"/>
                  <a:gd name="T3" fmla="*/ 1261 h 2524"/>
                  <a:gd name="T4" fmla="*/ 300 w 3132"/>
                  <a:gd name="T5" fmla="*/ 1201 h 2524"/>
                  <a:gd name="T6" fmla="*/ 426 w 3132"/>
                  <a:gd name="T7" fmla="*/ 1141 h 2524"/>
                  <a:gd name="T8" fmla="*/ 492 w 3132"/>
                  <a:gd name="T9" fmla="*/ 1135 h 2524"/>
                  <a:gd name="T10" fmla="*/ 570 w 3132"/>
                  <a:gd name="T11" fmla="*/ 1183 h 2524"/>
                  <a:gd name="T12" fmla="*/ 672 w 3132"/>
                  <a:gd name="T13" fmla="*/ 1357 h 2524"/>
                  <a:gd name="T14" fmla="*/ 786 w 3132"/>
                  <a:gd name="T15" fmla="*/ 1657 h 2524"/>
                  <a:gd name="T16" fmla="*/ 858 w 3132"/>
                  <a:gd name="T17" fmla="*/ 1777 h 2524"/>
                  <a:gd name="T18" fmla="*/ 918 w 3132"/>
                  <a:gd name="T19" fmla="*/ 1789 h 2524"/>
                  <a:gd name="T20" fmla="*/ 948 w 3132"/>
                  <a:gd name="T21" fmla="*/ 1735 h 2524"/>
                  <a:gd name="T22" fmla="*/ 1020 w 3132"/>
                  <a:gd name="T23" fmla="*/ 1477 h 2524"/>
                  <a:gd name="T24" fmla="*/ 1104 w 3132"/>
                  <a:gd name="T25" fmla="*/ 985 h 2524"/>
                  <a:gd name="T26" fmla="*/ 1188 w 3132"/>
                  <a:gd name="T27" fmla="*/ 421 h 2524"/>
                  <a:gd name="T28" fmla="*/ 1230 w 3132"/>
                  <a:gd name="T29" fmla="*/ 175 h 2524"/>
                  <a:gd name="T30" fmla="*/ 1260 w 3132"/>
                  <a:gd name="T31" fmla="*/ 61 h 2524"/>
                  <a:gd name="T32" fmla="*/ 1290 w 3132"/>
                  <a:gd name="T33" fmla="*/ 7 h 2524"/>
                  <a:gd name="T34" fmla="*/ 1332 w 3132"/>
                  <a:gd name="T35" fmla="*/ 19 h 2524"/>
                  <a:gd name="T36" fmla="*/ 1350 w 3132"/>
                  <a:gd name="T37" fmla="*/ 61 h 2524"/>
                  <a:gd name="T38" fmla="*/ 1362 w 3132"/>
                  <a:gd name="T39" fmla="*/ 139 h 2524"/>
                  <a:gd name="T40" fmla="*/ 1416 w 3132"/>
                  <a:gd name="T41" fmla="*/ 421 h 2524"/>
                  <a:gd name="T42" fmla="*/ 1458 w 3132"/>
                  <a:gd name="T43" fmla="*/ 715 h 2524"/>
                  <a:gd name="T44" fmla="*/ 1500 w 3132"/>
                  <a:gd name="T45" fmla="*/ 1159 h 2524"/>
                  <a:gd name="T46" fmla="*/ 1536 w 3132"/>
                  <a:gd name="T47" fmla="*/ 1495 h 2524"/>
                  <a:gd name="T48" fmla="*/ 1578 w 3132"/>
                  <a:gd name="T49" fmla="*/ 1867 h 2524"/>
                  <a:gd name="T50" fmla="*/ 1614 w 3132"/>
                  <a:gd name="T51" fmla="*/ 2119 h 2524"/>
                  <a:gd name="T52" fmla="*/ 1644 w 3132"/>
                  <a:gd name="T53" fmla="*/ 2305 h 2524"/>
                  <a:gd name="T54" fmla="*/ 1668 w 3132"/>
                  <a:gd name="T55" fmla="*/ 2383 h 2524"/>
                  <a:gd name="T56" fmla="*/ 1698 w 3132"/>
                  <a:gd name="T57" fmla="*/ 2467 h 2524"/>
                  <a:gd name="T58" fmla="*/ 1758 w 3132"/>
                  <a:gd name="T59" fmla="*/ 2413 h 2524"/>
                  <a:gd name="T60" fmla="*/ 1878 w 3132"/>
                  <a:gd name="T61" fmla="*/ 1801 h 2524"/>
                  <a:gd name="T62" fmla="*/ 1932 w 3132"/>
                  <a:gd name="T63" fmla="*/ 1321 h 2524"/>
                  <a:gd name="T64" fmla="*/ 1974 w 3132"/>
                  <a:gd name="T65" fmla="*/ 1087 h 2524"/>
                  <a:gd name="T66" fmla="*/ 2016 w 3132"/>
                  <a:gd name="T67" fmla="*/ 931 h 2524"/>
                  <a:gd name="T68" fmla="*/ 2034 w 3132"/>
                  <a:gd name="T69" fmla="*/ 835 h 2524"/>
                  <a:gd name="T70" fmla="*/ 2082 w 3132"/>
                  <a:gd name="T71" fmla="*/ 745 h 2524"/>
                  <a:gd name="T72" fmla="*/ 2112 w 3132"/>
                  <a:gd name="T73" fmla="*/ 697 h 2524"/>
                  <a:gd name="T74" fmla="*/ 2166 w 3132"/>
                  <a:gd name="T75" fmla="*/ 715 h 2524"/>
                  <a:gd name="T76" fmla="*/ 2208 w 3132"/>
                  <a:gd name="T77" fmla="*/ 763 h 2524"/>
                  <a:gd name="T78" fmla="*/ 2232 w 3132"/>
                  <a:gd name="T79" fmla="*/ 829 h 2524"/>
                  <a:gd name="T80" fmla="*/ 2316 w 3132"/>
                  <a:gd name="T81" fmla="*/ 1093 h 2524"/>
                  <a:gd name="T82" fmla="*/ 2382 w 3132"/>
                  <a:gd name="T83" fmla="*/ 1243 h 2524"/>
                  <a:gd name="T84" fmla="*/ 2442 w 3132"/>
                  <a:gd name="T85" fmla="*/ 1321 h 2524"/>
                  <a:gd name="T86" fmla="*/ 2520 w 3132"/>
                  <a:gd name="T87" fmla="*/ 1351 h 2524"/>
                  <a:gd name="T88" fmla="*/ 2586 w 3132"/>
                  <a:gd name="T89" fmla="*/ 1333 h 2524"/>
                  <a:gd name="T90" fmla="*/ 2688 w 3132"/>
                  <a:gd name="T91" fmla="*/ 1303 h 2524"/>
                  <a:gd name="T92" fmla="*/ 2802 w 3132"/>
                  <a:gd name="T93" fmla="*/ 1267 h 2524"/>
                  <a:gd name="T94" fmla="*/ 2898 w 3132"/>
                  <a:gd name="T95" fmla="*/ 1255 h 2524"/>
                  <a:gd name="T96" fmla="*/ 3072 w 3132"/>
                  <a:gd name="T97" fmla="*/ 1243 h 2524"/>
                  <a:gd name="T98" fmla="*/ 3132 w 3132"/>
                  <a:gd name="T99" fmla="*/ 1249 h 2524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3132"/>
                  <a:gd name="T151" fmla="*/ 0 h 2524"/>
                  <a:gd name="T152" fmla="*/ 3132 w 3132"/>
                  <a:gd name="T153" fmla="*/ 2524 h 2524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3132" h="2524">
                    <a:moveTo>
                      <a:pt x="0" y="1261"/>
                    </a:moveTo>
                    <a:cubicBezTo>
                      <a:pt x="26" y="1266"/>
                      <a:pt x="52" y="1271"/>
                      <a:pt x="102" y="1261"/>
                    </a:cubicBezTo>
                    <a:cubicBezTo>
                      <a:pt x="152" y="1251"/>
                      <a:pt x="246" y="1221"/>
                      <a:pt x="300" y="1201"/>
                    </a:cubicBezTo>
                    <a:cubicBezTo>
                      <a:pt x="354" y="1181"/>
                      <a:pt x="394" y="1152"/>
                      <a:pt x="426" y="1141"/>
                    </a:cubicBezTo>
                    <a:cubicBezTo>
                      <a:pt x="458" y="1130"/>
                      <a:pt x="468" y="1128"/>
                      <a:pt x="492" y="1135"/>
                    </a:cubicBezTo>
                    <a:cubicBezTo>
                      <a:pt x="516" y="1142"/>
                      <a:pt x="540" y="1146"/>
                      <a:pt x="570" y="1183"/>
                    </a:cubicBezTo>
                    <a:cubicBezTo>
                      <a:pt x="600" y="1220"/>
                      <a:pt x="636" y="1278"/>
                      <a:pt x="672" y="1357"/>
                    </a:cubicBezTo>
                    <a:cubicBezTo>
                      <a:pt x="708" y="1436"/>
                      <a:pt x="755" y="1587"/>
                      <a:pt x="786" y="1657"/>
                    </a:cubicBezTo>
                    <a:cubicBezTo>
                      <a:pt x="817" y="1727"/>
                      <a:pt x="836" y="1755"/>
                      <a:pt x="858" y="1777"/>
                    </a:cubicBezTo>
                    <a:cubicBezTo>
                      <a:pt x="880" y="1799"/>
                      <a:pt x="903" y="1796"/>
                      <a:pt x="918" y="1789"/>
                    </a:cubicBezTo>
                    <a:cubicBezTo>
                      <a:pt x="933" y="1782"/>
                      <a:pt x="931" y="1787"/>
                      <a:pt x="948" y="1735"/>
                    </a:cubicBezTo>
                    <a:cubicBezTo>
                      <a:pt x="965" y="1683"/>
                      <a:pt x="994" y="1602"/>
                      <a:pt x="1020" y="1477"/>
                    </a:cubicBezTo>
                    <a:cubicBezTo>
                      <a:pt x="1046" y="1352"/>
                      <a:pt x="1076" y="1161"/>
                      <a:pt x="1104" y="985"/>
                    </a:cubicBezTo>
                    <a:cubicBezTo>
                      <a:pt x="1132" y="809"/>
                      <a:pt x="1167" y="556"/>
                      <a:pt x="1188" y="421"/>
                    </a:cubicBezTo>
                    <a:cubicBezTo>
                      <a:pt x="1209" y="286"/>
                      <a:pt x="1218" y="235"/>
                      <a:pt x="1230" y="175"/>
                    </a:cubicBezTo>
                    <a:cubicBezTo>
                      <a:pt x="1242" y="115"/>
                      <a:pt x="1250" y="89"/>
                      <a:pt x="1260" y="61"/>
                    </a:cubicBezTo>
                    <a:cubicBezTo>
                      <a:pt x="1270" y="33"/>
                      <a:pt x="1278" y="14"/>
                      <a:pt x="1290" y="7"/>
                    </a:cubicBezTo>
                    <a:cubicBezTo>
                      <a:pt x="1302" y="0"/>
                      <a:pt x="1322" y="10"/>
                      <a:pt x="1332" y="19"/>
                    </a:cubicBezTo>
                    <a:cubicBezTo>
                      <a:pt x="1342" y="28"/>
                      <a:pt x="1345" y="41"/>
                      <a:pt x="1350" y="61"/>
                    </a:cubicBezTo>
                    <a:cubicBezTo>
                      <a:pt x="1355" y="81"/>
                      <a:pt x="1351" y="79"/>
                      <a:pt x="1362" y="139"/>
                    </a:cubicBezTo>
                    <a:cubicBezTo>
                      <a:pt x="1373" y="199"/>
                      <a:pt x="1400" y="325"/>
                      <a:pt x="1416" y="421"/>
                    </a:cubicBezTo>
                    <a:cubicBezTo>
                      <a:pt x="1432" y="517"/>
                      <a:pt x="1444" y="592"/>
                      <a:pt x="1458" y="715"/>
                    </a:cubicBezTo>
                    <a:cubicBezTo>
                      <a:pt x="1472" y="838"/>
                      <a:pt x="1487" y="1029"/>
                      <a:pt x="1500" y="1159"/>
                    </a:cubicBezTo>
                    <a:cubicBezTo>
                      <a:pt x="1513" y="1289"/>
                      <a:pt x="1523" y="1377"/>
                      <a:pt x="1536" y="1495"/>
                    </a:cubicBezTo>
                    <a:cubicBezTo>
                      <a:pt x="1549" y="1613"/>
                      <a:pt x="1565" y="1763"/>
                      <a:pt x="1578" y="1867"/>
                    </a:cubicBezTo>
                    <a:cubicBezTo>
                      <a:pt x="1591" y="1971"/>
                      <a:pt x="1603" y="2046"/>
                      <a:pt x="1614" y="2119"/>
                    </a:cubicBezTo>
                    <a:cubicBezTo>
                      <a:pt x="1625" y="2192"/>
                      <a:pt x="1635" y="2261"/>
                      <a:pt x="1644" y="2305"/>
                    </a:cubicBezTo>
                    <a:cubicBezTo>
                      <a:pt x="1653" y="2349"/>
                      <a:pt x="1659" y="2356"/>
                      <a:pt x="1668" y="2383"/>
                    </a:cubicBezTo>
                    <a:cubicBezTo>
                      <a:pt x="1677" y="2410"/>
                      <a:pt x="1683" y="2462"/>
                      <a:pt x="1698" y="2467"/>
                    </a:cubicBezTo>
                    <a:cubicBezTo>
                      <a:pt x="1713" y="2472"/>
                      <a:pt x="1728" y="2524"/>
                      <a:pt x="1758" y="2413"/>
                    </a:cubicBezTo>
                    <a:cubicBezTo>
                      <a:pt x="1788" y="2302"/>
                      <a:pt x="1849" y="1983"/>
                      <a:pt x="1878" y="1801"/>
                    </a:cubicBezTo>
                    <a:cubicBezTo>
                      <a:pt x="1907" y="1619"/>
                      <a:pt x="1916" y="1440"/>
                      <a:pt x="1932" y="1321"/>
                    </a:cubicBezTo>
                    <a:cubicBezTo>
                      <a:pt x="1948" y="1202"/>
                      <a:pt x="1960" y="1152"/>
                      <a:pt x="1974" y="1087"/>
                    </a:cubicBezTo>
                    <a:cubicBezTo>
                      <a:pt x="1988" y="1022"/>
                      <a:pt x="2006" y="973"/>
                      <a:pt x="2016" y="931"/>
                    </a:cubicBezTo>
                    <a:cubicBezTo>
                      <a:pt x="2026" y="889"/>
                      <a:pt x="2023" y="866"/>
                      <a:pt x="2034" y="835"/>
                    </a:cubicBezTo>
                    <a:cubicBezTo>
                      <a:pt x="2045" y="804"/>
                      <a:pt x="2069" y="768"/>
                      <a:pt x="2082" y="745"/>
                    </a:cubicBezTo>
                    <a:cubicBezTo>
                      <a:pt x="2095" y="722"/>
                      <a:pt x="2098" y="702"/>
                      <a:pt x="2112" y="697"/>
                    </a:cubicBezTo>
                    <a:cubicBezTo>
                      <a:pt x="2126" y="692"/>
                      <a:pt x="2150" y="704"/>
                      <a:pt x="2166" y="715"/>
                    </a:cubicBezTo>
                    <a:cubicBezTo>
                      <a:pt x="2182" y="726"/>
                      <a:pt x="2197" y="744"/>
                      <a:pt x="2208" y="763"/>
                    </a:cubicBezTo>
                    <a:cubicBezTo>
                      <a:pt x="2219" y="782"/>
                      <a:pt x="2214" y="774"/>
                      <a:pt x="2232" y="829"/>
                    </a:cubicBezTo>
                    <a:cubicBezTo>
                      <a:pt x="2250" y="884"/>
                      <a:pt x="2291" y="1024"/>
                      <a:pt x="2316" y="1093"/>
                    </a:cubicBezTo>
                    <a:cubicBezTo>
                      <a:pt x="2341" y="1162"/>
                      <a:pt x="2361" y="1205"/>
                      <a:pt x="2382" y="1243"/>
                    </a:cubicBezTo>
                    <a:cubicBezTo>
                      <a:pt x="2403" y="1281"/>
                      <a:pt x="2419" y="1303"/>
                      <a:pt x="2442" y="1321"/>
                    </a:cubicBezTo>
                    <a:cubicBezTo>
                      <a:pt x="2465" y="1339"/>
                      <a:pt x="2496" y="1349"/>
                      <a:pt x="2520" y="1351"/>
                    </a:cubicBezTo>
                    <a:cubicBezTo>
                      <a:pt x="2544" y="1353"/>
                      <a:pt x="2558" y="1341"/>
                      <a:pt x="2586" y="1333"/>
                    </a:cubicBezTo>
                    <a:cubicBezTo>
                      <a:pt x="2614" y="1325"/>
                      <a:pt x="2652" y="1314"/>
                      <a:pt x="2688" y="1303"/>
                    </a:cubicBezTo>
                    <a:cubicBezTo>
                      <a:pt x="2724" y="1292"/>
                      <a:pt x="2767" y="1275"/>
                      <a:pt x="2802" y="1267"/>
                    </a:cubicBezTo>
                    <a:cubicBezTo>
                      <a:pt x="2837" y="1259"/>
                      <a:pt x="2853" y="1259"/>
                      <a:pt x="2898" y="1255"/>
                    </a:cubicBezTo>
                    <a:cubicBezTo>
                      <a:pt x="2943" y="1251"/>
                      <a:pt x="3033" y="1244"/>
                      <a:pt x="3072" y="1243"/>
                    </a:cubicBezTo>
                    <a:cubicBezTo>
                      <a:pt x="3111" y="1242"/>
                      <a:pt x="3121" y="1245"/>
                      <a:pt x="3132" y="1249"/>
                    </a:cubicBezTo>
                  </a:path>
                </a:pathLst>
              </a:custGeom>
              <a:noFill/>
              <a:ln w="635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41" name="Line 33"/>
              <p:cNvSpPr>
                <a:spLocks noChangeShapeType="1"/>
              </p:cNvSpPr>
              <p:nvPr/>
            </p:nvSpPr>
            <p:spPr bwMode="auto">
              <a:xfrm>
                <a:off x="4908" y="2130"/>
                <a:ext cx="3492" cy="0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 type="none" w="sm" len="sm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39" name="Freeform 34"/>
            <p:cNvSpPr>
              <a:spLocks/>
            </p:cNvSpPr>
            <p:nvPr/>
          </p:nvSpPr>
          <p:spPr bwMode="auto">
            <a:xfrm>
              <a:off x="5058" y="972"/>
              <a:ext cx="1218" cy="1710"/>
            </a:xfrm>
            <a:custGeom>
              <a:avLst/>
              <a:gdLst>
                <a:gd name="T0" fmla="*/ 0 w 1218"/>
                <a:gd name="T1" fmla="*/ 1164 h 1710"/>
                <a:gd name="T2" fmla="*/ 186 w 1218"/>
                <a:gd name="T3" fmla="*/ 1134 h 1710"/>
                <a:gd name="T4" fmla="*/ 294 w 1218"/>
                <a:gd name="T5" fmla="*/ 1098 h 1710"/>
                <a:gd name="T6" fmla="*/ 372 w 1218"/>
                <a:gd name="T7" fmla="*/ 1056 h 1710"/>
                <a:gd name="T8" fmla="*/ 438 w 1218"/>
                <a:gd name="T9" fmla="*/ 1038 h 1710"/>
                <a:gd name="T10" fmla="*/ 546 w 1218"/>
                <a:gd name="T11" fmla="*/ 1074 h 1710"/>
                <a:gd name="T12" fmla="*/ 606 w 1218"/>
                <a:gd name="T13" fmla="*/ 1176 h 1710"/>
                <a:gd name="T14" fmla="*/ 678 w 1218"/>
                <a:gd name="T15" fmla="*/ 1326 h 1710"/>
                <a:gd name="T16" fmla="*/ 756 w 1218"/>
                <a:gd name="T17" fmla="*/ 1560 h 1710"/>
                <a:gd name="T18" fmla="*/ 840 w 1218"/>
                <a:gd name="T19" fmla="*/ 1686 h 1710"/>
                <a:gd name="T20" fmla="*/ 894 w 1218"/>
                <a:gd name="T21" fmla="*/ 1698 h 1710"/>
                <a:gd name="T22" fmla="*/ 936 w 1218"/>
                <a:gd name="T23" fmla="*/ 1614 h 1710"/>
                <a:gd name="T24" fmla="*/ 1008 w 1218"/>
                <a:gd name="T25" fmla="*/ 1362 h 1710"/>
                <a:gd name="T26" fmla="*/ 1092 w 1218"/>
                <a:gd name="T27" fmla="*/ 822 h 1710"/>
                <a:gd name="T28" fmla="*/ 1182 w 1218"/>
                <a:gd name="T29" fmla="*/ 234 h 1710"/>
                <a:gd name="T30" fmla="*/ 1206 w 1218"/>
                <a:gd name="T31" fmla="*/ 54 h 1710"/>
                <a:gd name="T32" fmla="*/ 1218 w 1218"/>
                <a:gd name="T33" fmla="*/ 0 h 171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18"/>
                <a:gd name="T52" fmla="*/ 0 h 1710"/>
                <a:gd name="T53" fmla="*/ 1218 w 1218"/>
                <a:gd name="T54" fmla="*/ 1710 h 171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18" h="1710">
                  <a:moveTo>
                    <a:pt x="0" y="1164"/>
                  </a:moveTo>
                  <a:cubicBezTo>
                    <a:pt x="68" y="1154"/>
                    <a:pt x="137" y="1145"/>
                    <a:pt x="186" y="1134"/>
                  </a:cubicBezTo>
                  <a:cubicBezTo>
                    <a:pt x="235" y="1123"/>
                    <a:pt x="263" y="1111"/>
                    <a:pt x="294" y="1098"/>
                  </a:cubicBezTo>
                  <a:cubicBezTo>
                    <a:pt x="325" y="1085"/>
                    <a:pt x="348" y="1066"/>
                    <a:pt x="372" y="1056"/>
                  </a:cubicBezTo>
                  <a:cubicBezTo>
                    <a:pt x="396" y="1046"/>
                    <a:pt x="409" y="1035"/>
                    <a:pt x="438" y="1038"/>
                  </a:cubicBezTo>
                  <a:cubicBezTo>
                    <a:pt x="467" y="1041"/>
                    <a:pt x="518" y="1051"/>
                    <a:pt x="546" y="1074"/>
                  </a:cubicBezTo>
                  <a:cubicBezTo>
                    <a:pt x="574" y="1097"/>
                    <a:pt x="584" y="1134"/>
                    <a:pt x="606" y="1176"/>
                  </a:cubicBezTo>
                  <a:cubicBezTo>
                    <a:pt x="628" y="1218"/>
                    <a:pt x="653" y="1262"/>
                    <a:pt x="678" y="1326"/>
                  </a:cubicBezTo>
                  <a:cubicBezTo>
                    <a:pt x="703" y="1390"/>
                    <a:pt x="729" y="1500"/>
                    <a:pt x="756" y="1560"/>
                  </a:cubicBezTo>
                  <a:cubicBezTo>
                    <a:pt x="783" y="1620"/>
                    <a:pt x="817" y="1663"/>
                    <a:pt x="840" y="1686"/>
                  </a:cubicBezTo>
                  <a:cubicBezTo>
                    <a:pt x="863" y="1709"/>
                    <a:pt x="878" y="1710"/>
                    <a:pt x="894" y="1698"/>
                  </a:cubicBezTo>
                  <a:cubicBezTo>
                    <a:pt x="910" y="1686"/>
                    <a:pt x="917" y="1670"/>
                    <a:pt x="936" y="1614"/>
                  </a:cubicBezTo>
                  <a:cubicBezTo>
                    <a:pt x="955" y="1558"/>
                    <a:pt x="982" y="1494"/>
                    <a:pt x="1008" y="1362"/>
                  </a:cubicBezTo>
                  <a:cubicBezTo>
                    <a:pt x="1034" y="1230"/>
                    <a:pt x="1063" y="1010"/>
                    <a:pt x="1092" y="822"/>
                  </a:cubicBezTo>
                  <a:cubicBezTo>
                    <a:pt x="1121" y="634"/>
                    <a:pt x="1163" y="362"/>
                    <a:pt x="1182" y="234"/>
                  </a:cubicBezTo>
                  <a:cubicBezTo>
                    <a:pt x="1201" y="106"/>
                    <a:pt x="1200" y="93"/>
                    <a:pt x="1206" y="54"/>
                  </a:cubicBezTo>
                  <a:cubicBezTo>
                    <a:pt x="1212" y="15"/>
                    <a:pt x="1215" y="7"/>
                    <a:pt x="1218" y="0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592" name="Text Box 35"/>
          <p:cNvSpPr txBox="1">
            <a:spLocks noChangeArrowheads="1"/>
          </p:cNvSpPr>
          <p:nvPr/>
        </p:nvSpPr>
        <p:spPr bwMode="auto">
          <a:xfrm rot="5400000">
            <a:off x="2220119" y="5083969"/>
            <a:ext cx="268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</p:txBody>
      </p:sp>
      <p:sp>
        <p:nvSpPr>
          <p:cNvPr id="24593" name="Line 36"/>
          <p:cNvSpPr>
            <a:spLocks noChangeShapeType="1"/>
          </p:cNvSpPr>
          <p:nvPr/>
        </p:nvSpPr>
        <p:spPr bwMode="auto">
          <a:xfrm rot="5400000" flipV="1">
            <a:off x="2894807" y="3917156"/>
            <a:ext cx="0" cy="7477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4" name="Text Box 37"/>
          <p:cNvSpPr txBox="1">
            <a:spLocks noChangeArrowheads="1"/>
          </p:cNvSpPr>
          <p:nvPr/>
        </p:nvSpPr>
        <p:spPr bwMode="auto">
          <a:xfrm rot="5400000">
            <a:off x="2801144" y="3850482"/>
            <a:ext cx="4714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-E</a:t>
            </a:r>
          </a:p>
        </p:txBody>
      </p:sp>
      <p:sp>
        <p:nvSpPr>
          <p:cNvPr id="24595" name="Oval 38"/>
          <p:cNvSpPr>
            <a:spLocks noChangeArrowheads="1"/>
          </p:cNvSpPr>
          <p:nvPr/>
        </p:nvSpPr>
        <p:spPr bwMode="auto">
          <a:xfrm>
            <a:off x="4225925" y="5684838"/>
            <a:ext cx="63500" cy="44450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96" name="Oval 39"/>
          <p:cNvSpPr>
            <a:spLocks noChangeArrowheads="1"/>
          </p:cNvSpPr>
          <p:nvPr/>
        </p:nvSpPr>
        <p:spPr bwMode="auto">
          <a:xfrm>
            <a:off x="6308725" y="5840413"/>
            <a:ext cx="47625" cy="3175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97" name="Oval 40"/>
          <p:cNvSpPr>
            <a:spLocks noChangeArrowheads="1"/>
          </p:cNvSpPr>
          <p:nvPr/>
        </p:nvSpPr>
        <p:spPr bwMode="auto">
          <a:xfrm>
            <a:off x="4141788" y="5613400"/>
            <a:ext cx="231775" cy="1841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98" name="Oval 41"/>
          <p:cNvSpPr>
            <a:spLocks noChangeArrowheads="1"/>
          </p:cNvSpPr>
          <p:nvPr/>
        </p:nvSpPr>
        <p:spPr bwMode="auto">
          <a:xfrm>
            <a:off x="3995738" y="5495925"/>
            <a:ext cx="523875" cy="425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99" name="Text Box 42"/>
          <p:cNvSpPr txBox="1">
            <a:spLocks noChangeArrowheads="1"/>
          </p:cNvSpPr>
          <p:nvPr/>
        </p:nvSpPr>
        <p:spPr bwMode="auto">
          <a:xfrm>
            <a:off x="4017963" y="5457825"/>
            <a:ext cx="4413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24600" name="Text Box 43"/>
          <p:cNvSpPr txBox="1">
            <a:spLocks noChangeArrowheads="1"/>
          </p:cNvSpPr>
          <p:nvPr/>
        </p:nvSpPr>
        <p:spPr bwMode="auto">
          <a:xfrm>
            <a:off x="6278563" y="5751513"/>
            <a:ext cx="3032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24601" name="Text Box 44"/>
          <p:cNvSpPr txBox="1">
            <a:spLocks noChangeArrowheads="1"/>
          </p:cNvSpPr>
          <p:nvPr/>
        </p:nvSpPr>
        <p:spPr bwMode="auto">
          <a:xfrm>
            <a:off x="6146800" y="5848350"/>
            <a:ext cx="319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</a:p>
        </p:txBody>
      </p:sp>
      <p:grpSp>
        <p:nvGrpSpPr>
          <p:cNvPr id="24602" name="Group 45"/>
          <p:cNvGrpSpPr>
            <a:grpSpLocks/>
          </p:cNvGrpSpPr>
          <p:nvPr/>
        </p:nvGrpSpPr>
        <p:grpSpPr bwMode="auto">
          <a:xfrm rot="5400000">
            <a:off x="3638550" y="4076700"/>
            <a:ext cx="1106488" cy="1487488"/>
            <a:chOff x="4908" y="875"/>
            <a:chExt cx="3492" cy="2524"/>
          </a:xfrm>
        </p:grpSpPr>
        <p:grpSp>
          <p:nvGrpSpPr>
            <p:cNvPr id="24634" name="Group 46"/>
            <p:cNvGrpSpPr>
              <a:grpSpLocks/>
            </p:cNvGrpSpPr>
            <p:nvPr/>
          </p:nvGrpSpPr>
          <p:grpSpPr bwMode="auto">
            <a:xfrm>
              <a:off x="4908" y="875"/>
              <a:ext cx="3492" cy="2524"/>
              <a:chOff x="4908" y="875"/>
              <a:chExt cx="3492" cy="2524"/>
            </a:xfrm>
          </p:grpSpPr>
          <p:sp>
            <p:nvSpPr>
              <p:cNvPr id="24636" name="Freeform 47"/>
              <p:cNvSpPr>
                <a:spLocks/>
              </p:cNvSpPr>
              <p:nvPr/>
            </p:nvSpPr>
            <p:spPr bwMode="auto">
              <a:xfrm>
                <a:off x="5040" y="875"/>
                <a:ext cx="3132" cy="2524"/>
              </a:xfrm>
              <a:custGeom>
                <a:avLst/>
                <a:gdLst>
                  <a:gd name="T0" fmla="*/ 0 w 3132"/>
                  <a:gd name="T1" fmla="*/ 1261 h 2524"/>
                  <a:gd name="T2" fmla="*/ 102 w 3132"/>
                  <a:gd name="T3" fmla="*/ 1261 h 2524"/>
                  <a:gd name="T4" fmla="*/ 300 w 3132"/>
                  <a:gd name="T5" fmla="*/ 1201 h 2524"/>
                  <a:gd name="T6" fmla="*/ 426 w 3132"/>
                  <a:gd name="T7" fmla="*/ 1141 h 2524"/>
                  <a:gd name="T8" fmla="*/ 492 w 3132"/>
                  <a:gd name="T9" fmla="*/ 1135 h 2524"/>
                  <a:gd name="T10" fmla="*/ 570 w 3132"/>
                  <a:gd name="T11" fmla="*/ 1183 h 2524"/>
                  <a:gd name="T12" fmla="*/ 672 w 3132"/>
                  <a:gd name="T13" fmla="*/ 1357 h 2524"/>
                  <a:gd name="T14" fmla="*/ 786 w 3132"/>
                  <a:gd name="T15" fmla="*/ 1657 h 2524"/>
                  <a:gd name="T16" fmla="*/ 858 w 3132"/>
                  <a:gd name="T17" fmla="*/ 1777 h 2524"/>
                  <a:gd name="T18" fmla="*/ 918 w 3132"/>
                  <a:gd name="T19" fmla="*/ 1789 h 2524"/>
                  <a:gd name="T20" fmla="*/ 948 w 3132"/>
                  <a:gd name="T21" fmla="*/ 1735 h 2524"/>
                  <a:gd name="T22" fmla="*/ 1020 w 3132"/>
                  <a:gd name="T23" fmla="*/ 1477 h 2524"/>
                  <a:gd name="T24" fmla="*/ 1104 w 3132"/>
                  <a:gd name="T25" fmla="*/ 985 h 2524"/>
                  <a:gd name="T26" fmla="*/ 1188 w 3132"/>
                  <a:gd name="T27" fmla="*/ 421 h 2524"/>
                  <a:gd name="T28" fmla="*/ 1230 w 3132"/>
                  <a:gd name="T29" fmla="*/ 175 h 2524"/>
                  <a:gd name="T30" fmla="*/ 1260 w 3132"/>
                  <a:gd name="T31" fmla="*/ 61 h 2524"/>
                  <a:gd name="T32" fmla="*/ 1290 w 3132"/>
                  <a:gd name="T33" fmla="*/ 7 h 2524"/>
                  <a:gd name="T34" fmla="*/ 1332 w 3132"/>
                  <a:gd name="T35" fmla="*/ 19 h 2524"/>
                  <a:gd name="T36" fmla="*/ 1350 w 3132"/>
                  <a:gd name="T37" fmla="*/ 61 h 2524"/>
                  <a:gd name="T38" fmla="*/ 1362 w 3132"/>
                  <a:gd name="T39" fmla="*/ 139 h 2524"/>
                  <a:gd name="T40" fmla="*/ 1416 w 3132"/>
                  <a:gd name="T41" fmla="*/ 421 h 2524"/>
                  <a:gd name="T42" fmla="*/ 1458 w 3132"/>
                  <a:gd name="T43" fmla="*/ 715 h 2524"/>
                  <a:gd name="T44" fmla="*/ 1500 w 3132"/>
                  <a:gd name="T45" fmla="*/ 1159 h 2524"/>
                  <a:gd name="T46" fmla="*/ 1536 w 3132"/>
                  <a:gd name="T47" fmla="*/ 1495 h 2524"/>
                  <a:gd name="T48" fmla="*/ 1578 w 3132"/>
                  <a:gd name="T49" fmla="*/ 1867 h 2524"/>
                  <a:gd name="T50" fmla="*/ 1614 w 3132"/>
                  <a:gd name="T51" fmla="*/ 2119 h 2524"/>
                  <a:gd name="T52" fmla="*/ 1644 w 3132"/>
                  <a:gd name="T53" fmla="*/ 2305 h 2524"/>
                  <a:gd name="T54" fmla="*/ 1668 w 3132"/>
                  <a:gd name="T55" fmla="*/ 2383 h 2524"/>
                  <a:gd name="T56" fmla="*/ 1698 w 3132"/>
                  <a:gd name="T57" fmla="*/ 2467 h 2524"/>
                  <a:gd name="T58" fmla="*/ 1758 w 3132"/>
                  <a:gd name="T59" fmla="*/ 2413 h 2524"/>
                  <a:gd name="T60" fmla="*/ 1878 w 3132"/>
                  <a:gd name="T61" fmla="*/ 1801 h 2524"/>
                  <a:gd name="T62" fmla="*/ 1932 w 3132"/>
                  <a:gd name="T63" fmla="*/ 1321 h 2524"/>
                  <a:gd name="T64" fmla="*/ 1974 w 3132"/>
                  <a:gd name="T65" fmla="*/ 1087 h 2524"/>
                  <a:gd name="T66" fmla="*/ 2016 w 3132"/>
                  <a:gd name="T67" fmla="*/ 931 h 2524"/>
                  <a:gd name="T68" fmla="*/ 2034 w 3132"/>
                  <a:gd name="T69" fmla="*/ 835 h 2524"/>
                  <a:gd name="T70" fmla="*/ 2082 w 3132"/>
                  <a:gd name="T71" fmla="*/ 745 h 2524"/>
                  <a:gd name="T72" fmla="*/ 2112 w 3132"/>
                  <a:gd name="T73" fmla="*/ 697 h 2524"/>
                  <a:gd name="T74" fmla="*/ 2166 w 3132"/>
                  <a:gd name="T75" fmla="*/ 715 h 2524"/>
                  <a:gd name="T76" fmla="*/ 2208 w 3132"/>
                  <a:gd name="T77" fmla="*/ 763 h 2524"/>
                  <a:gd name="T78" fmla="*/ 2232 w 3132"/>
                  <a:gd name="T79" fmla="*/ 829 h 2524"/>
                  <a:gd name="T80" fmla="*/ 2316 w 3132"/>
                  <a:gd name="T81" fmla="*/ 1093 h 2524"/>
                  <a:gd name="T82" fmla="*/ 2382 w 3132"/>
                  <a:gd name="T83" fmla="*/ 1243 h 2524"/>
                  <a:gd name="T84" fmla="*/ 2442 w 3132"/>
                  <a:gd name="T85" fmla="*/ 1321 h 2524"/>
                  <a:gd name="T86" fmla="*/ 2520 w 3132"/>
                  <a:gd name="T87" fmla="*/ 1351 h 2524"/>
                  <a:gd name="T88" fmla="*/ 2586 w 3132"/>
                  <a:gd name="T89" fmla="*/ 1333 h 2524"/>
                  <a:gd name="T90" fmla="*/ 2688 w 3132"/>
                  <a:gd name="T91" fmla="*/ 1303 h 2524"/>
                  <a:gd name="T92" fmla="*/ 2802 w 3132"/>
                  <a:gd name="T93" fmla="*/ 1267 h 2524"/>
                  <a:gd name="T94" fmla="*/ 2898 w 3132"/>
                  <a:gd name="T95" fmla="*/ 1255 h 2524"/>
                  <a:gd name="T96" fmla="*/ 3072 w 3132"/>
                  <a:gd name="T97" fmla="*/ 1243 h 2524"/>
                  <a:gd name="T98" fmla="*/ 3132 w 3132"/>
                  <a:gd name="T99" fmla="*/ 1249 h 2524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3132"/>
                  <a:gd name="T151" fmla="*/ 0 h 2524"/>
                  <a:gd name="T152" fmla="*/ 3132 w 3132"/>
                  <a:gd name="T153" fmla="*/ 2524 h 2524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3132" h="2524">
                    <a:moveTo>
                      <a:pt x="0" y="1261"/>
                    </a:moveTo>
                    <a:cubicBezTo>
                      <a:pt x="26" y="1266"/>
                      <a:pt x="52" y="1271"/>
                      <a:pt x="102" y="1261"/>
                    </a:cubicBezTo>
                    <a:cubicBezTo>
                      <a:pt x="152" y="1251"/>
                      <a:pt x="246" y="1221"/>
                      <a:pt x="300" y="1201"/>
                    </a:cubicBezTo>
                    <a:cubicBezTo>
                      <a:pt x="354" y="1181"/>
                      <a:pt x="394" y="1152"/>
                      <a:pt x="426" y="1141"/>
                    </a:cubicBezTo>
                    <a:cubicBezTo>
                      <a:pt x="458" y="1130"/>
                      <a:pt x="468" y="1128"/>
                      <a:pt x="492" y="1135"/>
                    </a:cubicBezTo>
                    <a:cubicBezTo>
                      <a:pt x="516" y="1142"/>
                      <a:pt x="540" y="1146"/>
                      <a:pt x="570" y="1183"/>
                    </a:cubicBezTo>
                    <a:cubicBezTo>
                      <a:pt x="600" y="1220"/>
                      <a:pt x="636" y="1278"/>
                      <a:pt x="672" y="1357"/>
                    </a:cubicBezTo>
                    <a:cubicBezTo>
                      <a:pt x="708" y="1436"/>
                      <a:pt x="755" y="1587"/>
                      <a:pt x="786" y="1657"/>
                    </a:cubicBezTo>
                    <a:cubicBezTo>
                      <a:pt x="817" y="1727"/>
                      <a:pt x="836" y="1755"/>
                      <a:pt x="858" y="1777"/>
                    </a:cubicBezTo>
                    <a:cubicBezTo>
                      <a:pt x="880" y="1799"/>
                      <a:pt x="903" y="1796"/>
                      <a:pt x="918" y="1789"/>
                    </a:cubicBezTo>
                    <a:cubicBezTo>
                      <a:pt x="933" y="1782"/>
                      <a:pt x="931" y="1787"/>
                      <a:pt x="948" y="1735"/>
                    </a:cubicBezTo>
                    <a:cubicBezTo>
                      <a:pt x="965" y="1683"/>
                      <a:pt x="994" y="1602"/>
                      <a:pt x="1020" y="1477"/>
                    </a:cubicBezTo>
                    <a:cubicBezTo>
                      <a:pt x="1046" y="1352"/>
                      <a:pt x="1076" y="1161"/>
                      <a:pt x="1104" y="985"/>
                    </a:cubicBezTo>
                    <a:cubicBezTo>
                      <a:pt x="1132" y="809"/>
                      <a:pt x="1167" y="556"/>
                      <a:pt x="1188" y="421"/>
                    </a:cubicBezTo>
                    <a:cubicBezTo>
                      <a:pt x="1209" y="286"/>
                      <a:pt x="1218" y="235"/>
                      <a:pt x="1230" y="175"/>
                    </a:cubicBezTo>
                    <a:cubicBezTo>
                      <a:pt x="1242" y="115"/>
                      <a:pt x="1250" y="89"/>
                      <a:pt x="1260" y="61"/>
                    </a:cubicBezTo>
                    <a:cubicBezTo>
                      <a:pt x="1270" y="33"/>
                      <a:pt x="1278" y="14"/>
                      <a:pt x="1290" y="7"/>
                    </a:cubicBezTo>
                    <a:cubicBezTo>
                      <a:pt x="1302" y="0"/>
                      <a:pt x="1322" y="10"/>
                      <a:pt x="1332" y="19"/>
                    </a:cubicBezTo>
                    <a:cubicBezTo>
                      <a:pt x="1342" y="28"/>
                      <a:pt x="1345" y="41"/>
                      <a:pt x="1350" y="61"/>
                    </a:cubicBezTo>
                    <a:cubicBezTo>
                      <a:pt x="1355" y="81"/>
                      <a:pt x="1351" y="79"/>
                      <a:pt x="1362" y="139"/>
                    </a:cubicBezTo>
                    <a:cubicBezTo>
                      <a:pt x="1373" y="199"/>
                      <a:pt x="1400" y="325"/>
                      <a:pt x="1416" y="421"/>
                    </a:cubicBezTo>
                    <a:cubicBezTo>
                      <a:pt x="1432" y="517"/>
                      <a:pt x="1444" y="592"/>
                      <a:pt x="1458" y="715"/>
                    </a:cubicBezTo>
                    <a:cubicBezTo>
                      <a:pt x="1472" y="838"/>
                      <a:pt x="1487" y="1029"/>
                      <a:pt x="1500" y="1159"/>
                    </a:cubicBezTo>
                    <a:cubicBezTo>
                      <a:pt x="1513" y="1289"/>
                      <a:pt x="1523" y="1377"/>
                      <a:pt x="1536" y="1495"/>
                    </a:cubicBezTo>
                    <a:cubicBezTo>
                      <a:pt x="1549" y="1613"/>
                      <a:pt x="1565" y="1763"/>
                      <a:pt x="1578" y="1867"/>
                    </a:cubicBezTo>
                    <a:cubicBezTo>
                      <a:pt x="1591" y="1971"/>
                      <a:pt x="1603" y="2046"/>
                      <a:pt x="1614" y="2119"/>
                    </a:cubicBezTo>
                    <a:cubicBezTo>
                      <a:pt x="1625" y="2192"/>
                      <a:pt x="1635" y="2261"/>
                      <a:pt x="1644" y="2305"/>
                    </a:cubicBezTo>
                    <a:cubicBezTo>
                      <a:pt x="1653" y="2349"/>
                      <a:pt x="1659" y="2356"/>
                      <a:pt x="1668" y="2383"/>
                    </a:cubicBezTo>
                    <a:cubicBezTo>
                      <a:pt x="1677" y="2410"/>
                      <a:pt x="1683" y="2462"/>
                      <a:pt x="1698" y="2467"/>
                    </a:cubicBezTo>
                    <a:cubicBezTo>
                      <a:pt x="1713" y="2472"/>
                      <a:pt x="1728" y="2524"/>
                      <a:pt x="1758" y="2413"/>
                    </a:cubicBezTo>
                    <a:cubicBezTo>
                      <a:pt x="1788" y="2302"/>
                      <a:pt x="1849" y="1983"/>
                      <a:pt x="1878" y="1801"/>
                    </a:cubicBezTo>
                    <a:cubicBezTo>
                      <a:pt x="1907" y="1619"/>
                      <a:pt x="1916" y="1440"/>
                      <a:pt x="1932" y="1321"/>
                    </a:cubicBezTo>
                    <a:cubicBezTo>
                      <a:pt x="1948" y="1202"/>
                      <a:pt x="1960" y="1152"/>
                      <a:pt x="1974" y="1087"/>
                    </a:cubicBezTo>
                    <a:cubicBezTo>
                      <a:pt x="1988" y="1022"/>
                      <a:pt x="2006" y="973"/>
                      <a:pt x="2016" y="931"/>
                    </a:cubicBezTo>
                    <a:cubicBezTo>
                      <a:pt x="2026" y="889"/>
                      <a:pt x="2023" y="866"/>
                      <a:pt x="2034" y="835"/>
                    </a:cubicBezTo>
                    <a:cubicBezTo>
                      <a:pt x="2045" y="804"/>
                      <a:pt x="2069" y="768"/>
                      <a:pt x="2082" y="745"/>
                    </a:cubicBezTo>
                    <a:cubicBezTo>
                      <a:pt x="2095" y="722"/>
                      <a:pt x="2098" y="702"/>
                      <a:pt x="2112" y="697"/>
                    </a:cubicBezTo>
                    <a:cubicBezTo>
                      <a:pt x="2126" y="692"/>
                      <a:pt x="2150" y="704"/>
                      <a:pt x="2166" y="715"/>
                    </a:cubicBezTo>
                    <a:cubicBezTo>
                      <a:pt x="2182" y="726"/>
                      <a:pt x="2197" y="744"/>
                      <a:pt x="2208" y="763"/>
                    </a:cubicBezTo>
                    <a:cubicBezTo>
                      <a:pt x="2219" y="782"/>
                      <a:pt x="2214" y="774"/>
                      <a:pt x="2232" y="829"/>
                    </a:cubicBezTo>
                    <a:cubicBezTo>
                      <a:pt x="2250" y="884"/>
                      <a:pt x="2291" y="1024"/>
                      <a:pt x="2316" y="1093"/>
                    </a:cubicBezTo>
                    <a:cubicBezTo>
                      <a:pt x="2341" y="1162"/>
                      <a:pt x="2361" y="1205"/>
                      <a:pt x="2382" y="1243"/>
                    </a:cubicBezTo>
                    <a:cubicBezTo>
                      <a:pt x="2403" y="1281"/>
                      <a:pt x="2419" y="1303"/>
                      <a:pt x="2442" y="1321"/>
                    </a:cubicBezTo>
                    <a:cubicBezTo>
                      <a:pt x="2465" y="1339"/>
                      <a:pt x="2496" y="1349"/>
                      <a:pt x="2520" y="1351"/>
                    </a:cubicBezTo>
                    <a:cubicBezTo>
                      <a:pt x="2544" y="1353"/>
                      <a:pt x="2558" y="1341"/>
                      <a:pt x="2586" y="1333"/>
                    </a:cubicBezTo>
                    <a:cubicBezTo>
                      <a:pt x="2614" y="1325"/>
                      <a:pt x="2652" y="1314"/>
                      <a:pt x="2688" y="1303"/>
                    </a:cubicBezTo>
                    <a:cubicBezTo>
                      <a:pt x="2724" y="1292"/>
                      <a:pt x="2767" y="1275"/>
                      <a:pt x="2802" y="1267"/>
                    </a:cubicBezTo>
                    <a:cubicBezTo>
                      <a:pt x="2837" y="1259"/>
                      <a:pt x="2853" y="1259"/>
                      <a:pt x="2898" y="1255"/>
                    </a:cubicBezTo>
                    <a:cubicBezTo>
                      <a:pt x="2943" y="1251"/>
                      <a:pt x="3033" y="1244"/>
                      <a:pt x="3072" y="1243"/>
                    </a:cubicBezTo>
                    <a:cubicBezTo>
                      <a:pt x="3111" y="1242"/>
                      <a:pt x="3121" y="1245"/>
                      <a:pt x="3132" y="1249"/>
                    </a:cubicBezTo>
                  </a:path>
                </a:pathLst>
              </a:custGeom>
              <a:noFill/>
              <a:ln w="635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37" name="Line 48"/>
              <p:cNvSpPr>
                <a:spLocks noChangeShapeType="1"/>
              </p:cNvSpPr>
              <p:nvPr/>
            </p:nvSpPr>
            <p:spPr bwMode="auto">
              <a:xfrm>
                <a:off x="4908" y="2130"/>
                <a:ext cx="3492" cy="0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 type="none" w="sm" len="sm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35" name="Freeform 49"/>
            <p:cNvSpPr>
              <a:spLocks/>
            </p:cNvSpPr>
            <p:nvPr/>
          </p:nvSpPr>
          <p:spPr bwMode="auto">
            <a:xfrm>
              <a:off x="5058" y="972"/>
              <a:ext cx="1218" cy="1710"/>
            </a:xfrm>
            <a:custGeom>
              <a:avLst/>
              <a:gdLst>
                <a:gd name="T0" fmla="*/ 0 w 1218"/>
                <a:gd name="T1" fmla="*/ 1164 h 1710"/>
                <a:gd name="T2" fmla="*/ 186 w 1218"/>
                <a:gd name="T3" fmla="*/ 1134 h 1710"/>
                <a:gd name="T4" fmla="*/ 294 w 1218"/>
                <a:gd name="T5" fmla="*/ 1098 h 1710"/>
                <a:gd name="T6" fmla="*/ 372 w 1218"/>
                <a:gd name="T7" fmla="*/ 1056 h 1710"/>
                <a:gd name="T8" fmla="*/ 438 w 1218"/>
                <a:gd name="T9" fmla="*/ 1038 h 1710"/>
                <a:gd name="T10" fmla="*/ 546 w 1218"/>
                <a:gd name="T11" fmla="*/ 1074 h 1710"/>
                <a:gd name="T12" fmla="*/ 606 w 1218"/>
                <a:gd name="T13" fmla="*/ 1176 h 1710"/>
                <a:gd name="T14" fmla="*/ 678 w 1218"/>
                <a:gd name="T15" fmla="*/ 1326 h 1710"/>
                <a:gd name="T16" fmla="*/ 756 w 1218"/>
                <a:gd name="T17" fmla="*/ 1560 h 1710"/>
                <a:gd name="T18" fmla="*/ 840 w 1218"/>
                <a:gd name="T19" fmla="*/ 1686 h 1710"/>
                <a:gd name="T20" fmla="*/ 894 w 1218"/>
                <a:gd name="T21" fmla="*/ 1698 h 1710"/>
                <a:gd name="T22" fmla="*/ 936 w 1218"/>
                <a:gd name="T23" fmla="*/ 1614 h 1710"/>
                <a:gd name="T24" fmla="*/ 1008 w 1218"/>
                <a:gd name="T25" fmla="*/ 1362 h 1710"/>
                <a:gd name="T26" fmla="*/ 1092 w 1218"/>
                <a:gd name="T27" fmla="*/ 822 h 1710"/>
                <a:gd name="T28" fmla="*/ 1182 w 1218"/>
                <a:gd name="T29" fmla="*/ 234 h 1710"/>
                <a:gd name="T30" fmla="*/ 1206 w 1218"/>
                <a:gd name="T31" fmla="*/ 54 h 1710"/>
                <a:gd name="T32" fmla="*/ 1218 w 1218"/>
                <a:gd name="T33" fmla="*/ 0 h 171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18"/>
                <a:gd name="T52" fmla="*/ 0 h 1710"/>
                <a:gd name="T53" fmla="*/ 1218 w 1218"/>
                <a:gd name="T54" fmla="*/ 1710 h 171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18" h="1710">
                  <a:moveTo>
                    <a:pt x="0" y="1164"/>
                  </a:moveTo>
                  <a:cubicBezTo>
                    <a:pt x="68" y="1154"/>
                    <a:pt x="137" y="1145"/>
                    <a:pt x="186" y="1134"/>
                  </a:cubicBezTo>
                  <a:cubicBezTo>
                    <a:pt x="235" y="1123"/>
                    <a:pt x="263" y="1111"/>
                    <a:pt x="294" y="1098"/>
                  </a:cubicBezTo>
                  <a:cubicBezTo>
                    <a:pt x="325" y="1085"/>
                    <a:pt x="348" y="1066"/>
                    <a:pt x="372" y="1056"/>
                  </a:cubicBezTo>
                  <a:cubicBezTo>
                    <a:pt x="396" y="1046"/>
                    <a:pt x="409" y="1035"/>
                    <a:pt x="438" y="1038"/>
                  </a:cubicBezTo>
                  <a:cubicBezTo>
                    <a:pt x="467" y="1041"/>
                    <a:pt x="518" y="1051"/>
                    <a:pt x="546" y="1074"/>
                  </a:cubicBezTo>
                  <a:cubicBezTo>
                    <a:pt x="574" y="1097"/>
                    <a:pt x="584" y="1134"/>
                    <a:pt x="606" y="1176"/>
                  </a:cubicBezTo>
                  <a:cubicBezTo>
                    <a:pt x="628" y="1218"/>
                    <a:pt x="653" y="1262"/>
                    <a:pt x="678" y="1326"/>
                  </a:cubicBezTo>
                  <a:cubicBezTo>
                    <a:pt x="703" y="1390"/>
                    <a:pt x="729" y="1500"/>
                    <a:pt x="756" y="1560"/>
                  </a:cubicBezTo>
                  <a:cubicBezTo>
                    <a:pt x="783" y="1620"/>
                    <a:pt x="817" y="1663"/>
                    <a:pt x="840" y="1686"/>
                  </a:cubicBezTo>
                  <a:cubicBezTo>
                    <a:pt x="863" y="1709"/>
                    <a:pt x="878" y="1710"/>
                    <a:pt x="894" y="1698"/>
                  </a:cubicBezTo>
                  <a:cubicBezTo>
                    <a:pt x="910" y="1686"/>
                    <a:pt x="917" y="1670"/>
                    <a:pt x="936" y="1614"/>
                  </a:cubicBezTo>
                  <a:cubicBezTo>
                    <a:pt x="955" y="1558"/>
                    <a:pt x="982" y="1494"/>
                    <a:pt x="1008" y="1362"/>
                  </a:cubicBezTo>
                  <a:cubicBezTo>
                    <a:pt x="1034" y="1230"/>
                    <a:pt x="1063" y="1010"/>
                    <a:pt x="1092" y="822"/>
                  </a:cubicBezTo>
                  <a:cubicBezTo>
                    <a:pt x="1121" y="634"/>
                    <a:pt x="1163" y="362"/>
                    <a:pt x="1182" y="234"/>
                  </a:cubicBezTo>
                  <a:cubicBezTo>
                    <a:pt x="1201" y="106"/>
                    <a:pt x="1200" y="93"/>
                    <a:pt x="1206" y="54"/>
                  </a:cubicBezTo>
                  <a:cubicBezTo>
                    <a:pt x="1212" y="15"/>
                    <a:pt x="1215" y="7"/>
                    <a:pt x="1218" y="0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603" name="Text Box 50"/>
          <p:cNvSpPr txBox="1">
            <a:spLocks noChangeArrowheads="1"/>
          </p:cNvSpPr>
          <p:nvPr/>
        </p:nvSpPr>
        <p:spPr bwMode="auto">
          <a:xfrm rot="5400000">
            <a:off x="3886994" y="5083969"/>
            <a:ext cx="268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</p:txBody>
      </p:sp>
      <p:sp>
        <p:nvSpPr>
          <p:cNvPr id="24604" name="Line 51"/>
          <p:cNvSpPr>
            <a:spLocks noChangeShapeType="1"/>
          </p:cNvSpPr>
          <p:nvPr/>
        </p:nvSpPr>
        <p:spPr bwMode="auto">
          <a:xfrm rot="5400000" flipV="1">
            <a:off x="4561682" y="3917156"/>
            <a:ext cx="0" cy="7477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05" name="Text Box 52"/>
          <p:cNvSpPr txBox="1">
            <a:spLocks noChangeArrowheads="1"/>
          </p:cNvSpPr>
          <p:nvPr/>
        </p:nvSpPr>
        <p:spPr bwMode="auto">
          <a:xfrm rot="5400000">
            <a:off x="4468019" y="3864769"/>
            <a:ext cx="471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-E</a:t>
            </a:r>
          </a:p>
        </p:txBody>
      </p:sp>
      <p:sp>
        <p:nvSpPr>
          <p:cNvPr id="24606" name="Oval 53"/>
          <p:cNvSpPr>
            <a:spLocks noChangeArrowheads="1"/>
          </p:cNvSpPr>
          <p:nvPr/>
        </p:nvSpPr>
        <p:spPr bwMode="auto">
          <a:xfrm>
            <a:off x="3678238" y="5651500"/>
            <a:ext cx="2655887" cy="401638"/>
          </a:xfrm>
          <a:prstGeom prst="ellipse">
            <a:avLst/>
          </a:prstGeom>
          <a:noFill/>
          <a:ln w="6350">
            <a:solidFill>
              <a:schemeClr val="tx1"/>
            </a:solidFill>
            <a:round/>
            <a:headEnd type="none" w="sm" len="sm"/>
            <a:tailEnd type="non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07" name="Freeform 54"/>
          <p:cNvSpPr>
            <a:spLocks/>
          </p:cNvSpPr>
          <p:nvPr/>
        </p:nvSpPr>
        <p:spPr bwMode="auto">
          <a:xfrm>
            <a:off x="4332288" y="5881688"/>
            <a:ext cx="1981200" cy="169862"/>
          </a:xfrm>
          <a:custGeom>
            <a:avLst/>
            <a:gdLst>
              <a:gd name="T0" fmla="*/ 0 w 1526"/>
              <a:gd name="T1" fmla="*/ 2147483646 h 172"/>
              <a:gd name="T2" fmla="*/ 2147483646 w 1526"/>
              <a:gd name="T3" fmla="*/ 2147483646 h 172"/>
              <a:gd name="T4" fmla="*/ 2147483646 w 1526"/>
              <a:gd name="T5" fmla="*/ 2147483646 h 172"/>
              <a:gd name="T6" fmla="*/ 2147483646 w 1526"/>
              <a:gd name="T7" fmla="*/ 2147483646 h 172"/>
              <a:gd name="T8" fmla="*/ 2147483646 w 1526"/>
              <a:gd name="T9" fmla="*/ 2147483646 h 172"/>
              <a:gd name="T10" fmla="*/ 2147483646 w 1526"/>
              <a:gd name="T11" fmla="*/ 2147483646 h 172"/>
              <a:gd name="T12" fmla="*/ 2147483646 w 1526"/>
              <a:gd name="T13" fmla="*/ 2147483646 h 172"/>
              <a:gd name="T14" fmla="*/ 2147483646 w 1526"/>
              <a:gd name="T15" fmla="*/ 0 h 17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526"/>
              <a:gd name="T25" fmla="*/ 0 h 172"/>
              <a:gd name="T26" fmla="*/ 1526 w 1526"/>
              <a:gd name="T27" fmla="*/ 172 h 17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526" h="172">
                <a:moveTo>
                  <a:pt x="0" y="141"/>
                </a:moveTo>
                <a:cubicBezTo>
                  <a:pt x="78" y="150"/>
                  <a:pt x="156" y="160"/>
                  <a:pt x="234" y="165"/>
                </a:cubicBezTo>
                <a:cubicBezTo>
                  <a:pt x="312" y="170"/>
                  <a:pt x="348" y="172"/>
                  <a:pt x="468" y="171"/>
                </a:cubicBezTo>
                <a:cubicBezTo>
                  <a:pt x="588" y="170"/>
                  <a:pt x="830" y="165"/>
                  <a:pt x="957" y="156"/>
                </a:cubicBezTo>
                <a:cubicBezTo>
                  <a:pt x="1084" y="147"/>
                  <a:pt x="1159" y="131"/>
                  <a:pt x="1233" y="117"/>
                </a:cubicBezTo>
                <a:cubicBezTo>
                  <a:pt x="1307" y="103"/>
                  <a:pt x="1356" y="88"/>
                  <a:pt x="1401" y="72"/>
                </a:cubicBezTo>
                <a:cubicBezTo>
                  <a:pt x="1446" y="56"/>
                  <a:pt x="1486" y="36"/>
                  <a:pt x="1506" y="24"/>
                </a:cubicBezTo>
                <a:cubicBezTo>
                  <a:pt x="1526" y="12"/>
                  <a:pt x="1517" y="6"/>
                  <a:pt x="1521" y="0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 type="none" w="sm" len="sm"/>
            <a:tailEnd type="non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08" name="Oval 55"/>
          <p:cNvSpPr>
            <a:spLocks noChangeArrowheads="1"/>
          </p:cNvSpPr>
          <p:nvPr/>
        </p:nvSpPr>
        <p:spPr bwMode="auto">
          <a:xfrm>
            <a:off x="8872538" y="5386388"/>
            <a:ext cx="846137" cy="646112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09" name="Oval 56"/>
          <p:cNvSpPr>
            <a:spLocks noChangeArrowheads="1"/>
          </p:cNvSpPr>
          <p:nvPr/>
        </p:nvSpPr>
        <p:spPr bwMode="auto">
          <a:xfrm>
            <a:off x="9263063" y="5684838"/>
            <a:ext cx="65087" cy="44450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10" name="Oval 57"/>
          <p:cNvSpPr>
            <a:spLocks noChangeArrowheads="1"/>
          </p:cNvSpPr>
          <p:nvPr/>
        </p:nvSpPr>
        <p:spPr bwMode="auto">
          <a:xfrm>
            <a:off x="9178925" y="5613400"/>
            <a:ext cx="231775" cy="1841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11" name="Oval 58"/>
          <p:cNvSpPr>
            <a:spLocks noChangeArrowheads="1"/>
          </p:cNvSpPr>
          <p:nvPr/>
        </p:nvSpPr>
        <p:spPr bwMode="auto">
          <a:xfrm>
            <a:off x="9032875" y="5495925"/>
            <a:ext cx="523875" cy="425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12" name="Text Box 59"/>
          <p:cNvSpPr txBox="1">
            <a:spLocks noChangeArrowheads="1"/>
          </p:cNvSpPr>
          <p:nvPr/>
        </p:nvSpPr>
        <p:spPr bwMode="auto">
          <a:xfrm>
            <a:off x="9055100" y="5457825"/>
            <a:ext cx="4413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24613" name="Text Box 60"/>
          <p:cNvSpPr txBox="1">
            <a:spLocks noChangeArrowheads="1"/>
          </p:cNvSpPr>
          <p:nvPr/>
        </p:nvSpPr>
        <p:spPr bwMode="auto">
          <a:xfrm>
            <a:off x="9772650" y="5176838"/>
            <a:ext cx="3032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24614" name="Text Box 61"/>
          <p:cNvSpPr txBox="1">
            <a:spLocks noChangeArrowheads="1"/>
          </p:cNvSpPr>
          <p:nvPr/>
        </p:nvSpPr>
        <p:spPr bwMode="auto">
          <a:xfrm>
            <a:off x="9629775" y="5276850"/>
            <a:ext cx="319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</a:p>
        </p:txBody>
      </p:sp>
      <p:sp>
        <p:nvSpPr>
          <p:cNvPr id="24615" name="Text Box 62"/>
          <p:cNvSpPr txBox="1">
            <a:spLocks noChangeArrowheads="1"/>
          </p:cNvSpPr>
          <p:nvPr/>
        </p:nvSpPr>
        <p:spPr bwMode="auto">
          <a:xfrm rot="5400000">
            <a:off x="8922544" y="5083969"/>
            <a:ext cx="268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</p:txBody>
      </p:sp>
      <p:sp>
        <p:nvSpPr>
          <p:cNvPr id="24616" name="Line 63"/>
          <p:cNvSpPr>
            <a:spLocks noChangeShapeType="1"/>
          </p:cNvSpPr>
          <p:nvPr/>
        </p:nvSpPr>
        <p:spPr bwMode="auto">
          <a:xfrm rot="5400000" flipV="1">
            <a:off x="9598819" y="3917157"/>
            <a:ext cx="0" cy="7477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17" name="Text Box 64"/>
          <p:cNvSpPr txBox="1">
            <a:spLocks noChangeArrowheads="1"/>
          </p:cNvSpPr>
          <p:nvPr/>
        </p:nvSpPr>
        <p:spPr bwMode="auto">
          <a:xfrm rot="5400000">
            <a:off x="9505156" y="3836194"/>
            <a:ext cx="471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-E</a:t>
            </a:r>
          </a:p>
        </p:txBody>
      </p:sp>
      <p:grpSp>
        <p:nvGrpSpPr>
          <p:cNvPr id="24618" name="Group 65"/>
          <p:cNvGrpSpPr>
            <a:grpSpLocks/>
          </p:cNvGrpSpPr>
          <p:nvPr/>
        </p:nvGrpSpPr>
        <p:grpSpPr bwMode="auto">
          <a:xfrm rot="5400000">
            <a:off x="8659019" y="4083844"/>
            <a:ext cx="1138238" cy="1479550"/>
            <a:chOff x="5004" y="979"/>
            <a:chExt cx="3492" cy="2524"/>
          </a:xfrm>
        </p:grpSpPr>
        <p:grpSp>
          <p:nvGrpSpPr>
            <p:cNvPr id="24630" name="Group 66"/>
            <p:cNvGrpSpPr>
              <a:grpSpLocks/>
            </p:cNvGrpSpPr>
            <p:nvPr/>
          </p:nvGrpSpPr>
          <p:grpSpPr bwMode="auto">
            <a:xfrm>
              <a:off x="5004" y="979"/>
              <a:ext cx="3492" cy="2524"/>
              <a:chOff x="4908" y="875"/>
              <a:chExt cx="3492" cy="2524"/>
            </a:xfrm>
          </p:grpSpPr>
          <p:sp>
            <p:nvSpPr>
              <p:cNvPr id="24632" name="Freeform 67"/>
              <p:cNvSpPr>
                <a:spLocks/>
              </p:cNvSpPr>
              <p:nvPr/>
            </p:nvSpPr>
            <p:spPr bwMode="auto">
              <a:xfrm>
                <a:off x="5040" y="875"/>
                <a:ext cx="3132" cy="2524"/>
              </a:xfrm>
              <a:custGeom>
                <a:avLst/>
                <a:gdLst>
                  <a:gd name="T0" fmla="*/ 0 w 3132"/>
                  <a:gd name="T1" fmla="*/ 1261 h 2524"/>
                  <a:gd name="T2" fmla="*/ 102 w 3132"/>
                  <a:gd name="T3" fmla="*/ 1261 h 2524"/>
                  <a:gd name="T4" fmla="*/ 300 w 3132"/>
                  <a:gd name="T5" fmla="*/ 1201 h 2524"/>
                  <a:gd name="T6" fmla="*/ 426 w 3132"/>
                  <a:gd name="T7" fmla="*/ 1141 h 2524"/>
                  <a:gd name="T8" fmla="*/ 492 w 3132"/>
                  <a:gd name="T9" fmla="*/ 1135 h 2524"/>
                  <a:gd name="T10" fmla="*/ 570 w 3132"/>
                  <a:gd name="T11" fmla="*/ 1183 h 2524"/>
                  <a:gd name="T12" fmla="*/ 672 w 3132"/>
                  <a:gd name="T13" fmla="*/ 1357 h 2524"/>
                  <a:gd name="T14" fmla="*/ 786 w 3132"/>
                  <a:gd name="T15" fmla="*/ 1657 h 2524"/>
                  <a:gd name="T16" fmla="*/ 858 w 3132"/>
                  <a:gd name="T17" fmla="*/ 1777 h 2524"/>
                  <a:gd name="T18" fmla="*/ 918 w 3132"/>
                  <a:gd name="T19" fmla="*/ 1789 h 2524"/>
                  <a:gd name="T20" fmla="*/ 948 w 3132"/>
                  <a:gd name="T21" fmla="*/ 1735 h 2524"/>
                  <a:gd name="T22" fmla="*/ 1020 w 3132"/>
                  <a:gd name="T23" fmla="*/ 1477 h 2524"/>
                  <a:gd name="T24" fmla="*/ 1104 w 3132"/>
                  <a:gd name="T25" fmla="*/ 985 h 2524"/>
                  <a:gd name="T26" fmla="*/ 1188 w 3132"/>
                  <a:gd name="T27" fmla="*/ 421 h 2524"/>
                  <a:gd name="T28" fmla="*/ 1230 w 3132"/>
                  <a:gd name="T29" fmla="*/ 175 h 2524"/>
                  <a:gd name="T30" fmla="*/ 1260 w 3132"/>
                  <a:gd name="T31" fmla="*/ 61 h 2524"/>
                  <a:gd name="T32" fmla="*/ 1290 w 3132"/>
                  <a:gd name="T33" fmla="*/ 7 h 2524"/>
                  <a:gd name="T34" fmla="*/ 1332 w 3132"/>
                  <a:gd name="T35" fmla="*/ 19 h 2524"/>
                  <a:gd name="T36" fmla="*/ 1350 w 3132"/>
                  <a:gd name="T37" fmla="*/ 61 h 2524"/>
                  <a:gd name="T38" fmla="*/ 1362 w 3132"/>
                  <a:gd name="T39" fmla="*/ 139 h 2524"/>
                  <a:gd name="T40" fmla="*/ 1416 w 3132"/>
                  <a:gd name="T41" fmla="*/ 421 h 2524"/>
                  <a:gd name="T42" fmla="*/ 1458 w 3132"/>
                  <a:gd name="T43" fmla="*/ 715 h 2524"/>
                  <a:gd name="T44" fmla="*/ 1500 w 3132"/>
                  <a:gd name="T45" fmla="*/ 1159 h 2524"/>
                  <a:gd name="T46" fmla="*/ 1536 w 3132"/>
                  <a:gd name="T47" fmla="*/ 1495 h 2524"/>
                  <a:gd name="T48" fmla="*/ 1578 w 3132"/>
                  <a:gd name="T49" fmla="*/ 1867 h 2524"/>
                  <a:gd name="T50" fmla="*/ 1614 w 3132"/>
                  <a:gd name="T51" fmla="*/ 2119 h 2524"/>
                  <a:gd name="T52" fmla="*/ 1644 w 3132"/>
                  <a:gd name="T53" fmla="*/ 2305 h 2524"/>
                  <a:gd name="T54" fmla="*/ 1668 w 3132"/>
                  <a:gd name="T55" fmla="*/ 2383 h 2524"/>
                  <a:gd name="T56" fmla="*/ 1698 w 3132"/>
                  <a:gd name="T57" fmla="*/ 2467 h 2524"/>
                  <a:gd name="T58" fmla="*/ 1758 w 3132"/>
                  <a:gd name="T59" fmla="*/ 2413 h 2524"/>
                  <a:gd name="T60" fmla="*/ 1878 w 3132"/>
                  <a:gd name="T61" fmla="*/ 1801 h 2524"/>
                  <a:gd name="T62" fmla="*/ 1932 w 3132"/>
                  <a:gd name="T63" fmla="*/ 1321 h 2524"/>
                  <a:gd name="T64" fmla="*/ 1974 w 3132"/>
                  <a:gd name="T65" fmla="*/ 1087 h 2524"/>
                  <a:gd name="T66" fmla="*/ 2016 w 3132"/>
                  <a:gd name="T67" fmla="*/ 931 h 2524"/>
                  <a:gd name="T68" fmla="*/ 2034 w 3132"/>
                  <a:gd name="T69" fmla="*/ 835 h 2524"/>
                  <a:gd name="T70" fmla="*/ 2082 w 3132"/>
                  <a:gd name="T71" fmla="*/ 745 h 2524"/>
                  <a:gd name="T72" fmla="*/ 2112 w 3132"/>
                  <a:gd name="T73" fmla="*/ 697 h 2524"/>
                  <a:gd name="T74" fmla="*/ 2166 w 3132"/>
                  <a:gd name="T75" fmla="*/ 715 h 2524"/>
                  <a:gd name="T76" fmla="*/ 2208 w 3132"/>
                  <a:gd name="T77" fmla="*/ 763 h 2524"/>
                  <a:gd name="T78" fmla="*/ 2232 w 3132"/>
                  <a:gd name="T79" fmla="*/ 829 h 2524"/>
                  <a:gd name="T80" fmla="*/ 2316 w 3132"/>
                  <a:gd name="T81" fmla="*/ 1093 h 2524"/>
                  <a:gd name="T82" fmla="*/ 2382 w 3132"/>
                  <a:gd name="T83" fmla="*/ 1243 h 2524"/>
                  <a:gd name="T84" fmla="*/ 2442 w 3132"/>
                  <a:gd name="T85" fmla="*/ 1321 h 2524"/>
                  <a:gd name="T86" fmla="*/ 2520 w 3132"/>
                  <a:gd name="T87" fmla="*/ 1351 h 2524"/>
                  <a:gd name="T88" fmla="*/ 2586 w 3132"/>
                  <a:gd name="T89" fmla="*/ 1333 h 2524"/>
                  <a:gd name="T90" fmla="*/ 2688 w 3132"/>
                  <a:gd name="T91" fmla="*/ 1303 h 2524"/>
                  <a:gd name="T92" fmla="*/ 2802 w 3132"/>
                  <a:gd name="T93" fmla="*/ 1267 h 2524"/>
                  <a:gd name="T94" fmla="*/ 2898 w 3132"/>
                  <a:gd name="T95" fmla="*/ 1255 h 2524"/>
                  <a:gd name="T96" fmla="*/ 3072 w 3132"/>
                  <a:gd name="T97" fmla="*/ 1243 h 2524"/>
                  <a:gd name="T98" fmla="*/ 3132 w 3132"/>
                  <a:gd name="T99" fmla="*/ 1249 h 2524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3132"/>
                  <a:gd name="T151" fmla="*/ 0 h 2524"/>
                  <a:gd name="T152" fmla="*/ 3132 w 3132"/>
                  <a:gd name="T153" fmla="*/ 2524 h 2524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3132" h="2524">
                    <a:moveTo>
                      <a:pt x="0" y="1261"/>
                    </a:moveTo>
                    <a:cubicBezTo>
                      <a:pt x="26" y="1266"/>
                      <a:pt x="52" y="1271"/>
                      <a:pt x="102" y="1261"/>
                    </a:cubicBezTo>
                    <a:cubicBezTo>
                      <a:pt x="152" y="1251"/>
                      <a:pt x="246" y="1221"/>
                      <a:pt x="300" y="1201"/>
                    </a:cubicBezTo>
                    <a:cubicBezTo>
                      <a:pt x="354" y="1181"/>
                      <a:pt x="394" y="1152"/>
                      <a:pt x="426" y="1141"/>
                    </a:cubicBezTo>
                    <a:cubicBezTo>
                      <a:pt x="458" y="1130"/>
                      <a:pt x="468" y="1128"/>
                      <a:pt x="492" y="1135"/>
                    </a:cubicBezTo>
                    <a:cubicBezTo>
                      <a:pt x="516" y="1142"/>
                      <a:pt x="540" y="1146"/>
                      <a:pt x="570" y="1183"/>
                    </a:cubicBezTo>
                    <a:cubicBezTo>
                      <a:pt x="600" y="1220"/>
                      <a:pt x="636" y="1278"/>
                      <a:pt x="672" y="1357"/>
                    </a:cubicBezTo>
                    <a:cubicBezTo>
                      <a:pt x="708" y="1436"/>
                      <a:pt x="755" y="1587"/>
                      <a:pt x="786" y="1657"/>
                    </a:cubicBezTo>
                    <a:cubicBezTo>
                      <a:pt x="817" y="1727"/>
                      <a:pt x="836" y="1755"/>
                      <a:pt x="858" y="1777"/>
                    </a:cubicBezTo>
                    <a:cubicBezTo>
                      <a:pt x="880" y="1799"/>
                      <a:pt x="903" y="1796"/>
                      <a:pt x="918" y="1789"/>
                    </a:cubicBezTo>
                    <a:cubicBezTo>
                      <a:pt x="933" y="1782"/>
                      <a:pt x="931" y="1787"/>
                      <a:pt x="948" y="1735"/>
                    </a:cubicBezTo>
                    <a:cubicBezTo>
                      <a:pt x="965" y="1683"/>
                      <a:pt x="994" y="1602"/>
                      <a:pt x="1020" y="1477"/>
                    </a:cubicBezTo>
                    <a:cubicBezTo>
                      <a:pt x="1046" y="1352"/>
                      <a:pt x="1076" y="1161"/>
                      <a:pt x="1104" y="985"/>
                    </a:cubicBezTo>
                    <a:cubicBezTo>
                      <a:pt x="1132" y="809"/>
                      <a:pt x="1167" y="556"/>
                      <a:pt x="1188" y="421"/>
                    </a:cubicBezTo>
                    <a:cubicBezTo>
                      <a:pt x="1209" y="286"/>
                      <a:pt x="1218" y="235"/>
                      <a:pt x="1230" y="175"/>
                    </a:cubicBezTo>
                    <a:cubicBezTo>
                      <a:pt x="1242" y="115"/>
                      <a:pt x="1250" y="89"/>
                      <a:pt x="1260" y="61"/>
                    </a:cubicBezTo>
                    <a:cubicBezTo>
                      <a:pt x="1270" y="33"/>
                      <a:pt x="1278" y="14"/>
                      <a:pt x="1290" y="7"/>
                    </a:cubicBezTo>
                    <a:cubicBezTo>
                      <a:pt x="1302" y="0"/>
                      <a:pt x="1322" y="10"/>
                      <a:pt x="1332" y="19"/>
                    </a:cubicBezTo>
                    <a:cubicBezTo>
                      <a:pt x="1342" y="28"/>
                      <a:pt x="1345" y="41"/>
                      <a:pt x="1350" y="61"/>
                    </a:cubicBezTo>
                    <a:cubicBezTo>
                      <a:pt x="1355" y="81"/>
                      <a:pt x="1351" y="79"/>
                      <a:pt x="1362" y="139"/>
                    </a:cubicBezTo>
                    <a:cubicBezTo>
                      <a:pt x="1373" y="199"/>
                      <a:pt x="1400" y="325"/>
                      <a:pt x="1416" y="421"/>
                    </a:cubicBezTo>
                    <a:cubicBezTo>
                      <a:pt x="1432" y="517"/>
                      <a:pt x="1444" y="592"/>
                      <a:pt x="1458" y="715"/>
                    </a:cubicBezTo>
                    <a:cubicBezTo>
                      <a:pt x="1472" y="838"/>
                      <a:pt x="1487" y="1029"/>
                      <a:pt x="1500" y="1159"/>
                    </a:cubicBezTo>
                    <a:cubicBezTo>
                      <a:pt x="1513" y="1289"/>
                      <a:pt x="1523" y="1377"/>
                      <a:pt x="1536" y="1495"/>
                    </a:cubicBezTo>
                    <a:cubicBezTo>
                      <a:pt x="1549" y="1613"/>
                      <a:pt x="1565" y="1763"/>
                      <a:pt x="1578" y="1867"/>
                    </a:cubicBezTo>
                    <a:cubicBezTo>
                      <a:pt x="1591" y="1971"/>
                      <a:pt x="1603" y="2046"/>
                      <a:pt x="1614" y="2119"/>
                    </a:cubicBezTo>
                    <a:cubicBezTo>
                      <a:pt x="1625" y="2192"/>
                      <a:pt x="1635" y="2261"/>
                      <a:pt x="1644" y="2305"/>
                    </a:cubicBezTo>
                    <a:cubicBezTo>
                      <a:pt x="1653" y="2349"/>
                      <a:pt x="1659" y="2356"/>
                      <a:pt x="1668" y="2383"/>
                    </a:cubicBezTo>
                    <a:cubicBezTo>
                      <a:pt x="1677" y="2410"/>
                      <a:pt x="1683" y="2462"/>
                      <a:pt x="1698" y="2467"/>
                    </a:cubicBezTo>
                    <a:cubicBezTo>
                      <a:pt x="1713" y="2472"/>
                      <a:pt x="1728" y="2524"/>
                      <a:pt x="1758" y="2413"/>
                    </a:cubicBezTo>
                    <a:cubicBezTo>
                      <a:pt x="1788" y="2302"/>
                      <a:pt x="1849" y="1983"/>
                      <a:pt x="1878" y="1801"/>
                    </a:cubicBezTo>
                    <a:cubicBezTo>
                      <a:pt x="1907" y="1619"/>
                      <a:pt x="1916" y="1440"/>
                      <a:pt x="1932" y="1321"/>
                    </a:cubicBezTo>
                    <a:cubicBezTo>
                      <a:pt x="1948" y="1202"/>
                      <a:pt x="1960" y="1152"/>
                      <a:pt x="1974" y="1087"/>
                    </a:cubicBezTo>
                    <a:cubicBezTo>
                      <a:pt x="1988" y="1022"/>
                      <a:pt x="2006" y="973"/>
                      <a:pt x="2016" y="931"/>
                    </a:cubicBezTo>
                    <a:cubicBezTo>
                      <a:pt x="2026" y="889"/>
                      <a:pt x="2023" y="866"/>
                      <a:pt x="2034" y="835"/>
                    </a:cubicBezTo>
                    <a:cubicBezTo>
                      <a:pt x="2045" y="804"/>
                      <a:pt x="2069" y="768"/>
                      <a:pt x="2082" y="745"/>
                    </a:cubicBezTo>
                    <a:cubicBezTo>
                      <a:pt x="2095" y="722"/>
                      <a:pt x="2098" y="702"/>
                      <a:pt x="2112" y="697"/>
                    </a:cubicBezTo>
                    <a:cubicBezTo>
                      <a:pt x="2126" y="692"/>
                      <a:pt x="2150" y="704"/>
                      <a:pt x="2166" y="715"/>
                    </a:cubicBezTo>
                    <a:cubicBezTo>
                      <a:pt x="2182" y="726"/>
                      <a:pt x="2197" y="744"/>
                      <a:pt x="2208" y="763"/>
                    </a:cubicBezTo>
                    <a:cubicBezTo>
                      <a:pt x="2219" y="782"/>
                      <a:pt x="2214" y="774"/>
                      <a:pt x="2232" y="829"/>
                    </a:cubicBezTo>
                    <a:cubicBezTo>
                      <a:pt x="2250" y="884"/>
                      <a:pt x="2291" y="1024"/>
                      <a:pt x="2316" y="1093"/>
                    </a:cubicBezTo>
                    <a:cubicBezTo>
                      <a:pt x="2341" y="1162"/>
                      <a:pt x="2361" y="1205"/>
                      <a:pt x="2382" y="1243"/>
                    </a:cubicBezTo>
                    <a:cubicBezTo>
                      <a:pt x="2403" y="1281"/>
                      <a:pt x="2419" y="1303"/>
                      <a:pt x="2442" y="1321"/>
                    </a:cubicBezTo>
                    <a:cubicBezTo>
                      <a:pt x="2465" y="1339"/>
                      <a:pt x="2496" y="1349"/>
                      <a:pt x="2520" y="1351"/>
                    </a:cubicBezTo>
                    <a:cubicBezTo>
                      <a:pt x="2544" y="1353"/>
                      <a:pt x="2558" y="1341"/>
                      <a:pt x="2586" y="1333"/>
                    </a:cubicBezTo>
                    <a:cubicBezTo>
                      <a:pt x="2614" y="1325"/>
                      <a:pt x="2652" y="1314"/>
                      <a:pt x="2688" y="1303"/>
                    </a:cubicBezTo>
                    <a:cubicBezTo>
                      <a:pt x="2724" y="1292"/>
                      <a:pt x="2767" y="1275"/>
                      <a:pt x="2802" y="1267"/>
                    </a:cubicBezTo>
                    <a:cubicBezTo>
                      <a:pt x="2837" y="1259"/>
                      <a:pt x="2853" y="1259"/>
                      <a:pt x="2898" y="1255"/>
                    </a:cubicBezTo>
                    <a:cubicBezTo>
                      <a:pt x="2943" y="1251"/>
                      <a:pt x="3033" y="1244"/>
                      <a:pt x="3072" y="1243"/>
                    </a:cubicBezTo>
                    <a:cubicBezTo>
                      <a:pt x="3111" y="1242"/>
                      <a:pt x="3121" y="1245"/>
                      <a:pt x="3132" y="1249"/>
                    </a:cubicBezTo>
                  </a:path>
                </a:pathLst>
              </a:custGeom>
              <a:noFill/>
              <a:ln w="635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33" name="Line 68"/>
              <p:cNvSpPr>
                <a:spLocks noChangeShapeType="1"/>
              </p:cNvSpPr>
              <p:nvPr/>
            </p:nvSpPr>
            <p:spPr bwMode="auto">
              <a:xfrm>
                <a:off x="4908" y="2130"/>
                <a:ext cx="3492" cy="0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 type="none" w="sm" len="sm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631" name="Freeform 69"/>
            <p:cNvSpPr>
              <a:spLocks/>
            </p:cNvSpPr>
            <p:nvPr/>
          </p:nvSpPr>
          <p:spPr bwMode="auto">
            <a:xfrm>
              <a:off x="5154" y="988"/>
              <a:ext cx="1698" cy="2462"/>
            </a:xfrm>
            <a:custGeom>
              <a:avLst/>
              <a:gdLst>
                <a:gd name="T0" fmla="*/ 0 w 1698"/>
                <a:gd name="T1" fmla="*/ 1256 h 2462"/>
                <a:gd name="T2" fmla="*/ 180 w 1698"/>
                <a:gd name="T3" fmla="*/ 1226 h 2462"/>
                <a:gd name="T4" fmla="*/ 312 w 1698"/>
                <a:gd name="T5" fmla="*/ 1172 h 2462"/>
                <a:gd name="T6" fmla="*/ 384 w 1698"/>
                <a:gd name="T7" fmla="*/ 1136 h 2462"/>
                <a:gd name="T8" fmla="*/ 450 w 1698"/>
                <a:gd name="T9" fmla="*/ 1124 h 2462"/>
                <a:gd name="T10" fmla="*/ 546 w 1698"/>
                <a:gd name="T11" fmla="*/ 1160 h 2462"/>
                <a:gd name="T12" fmla="*/ 606 w 1698"/>
                <a:gd name="T13" fmla="*/ 1250 h 2462"/>
                <a:gd name="T14" fmla="*/ 708 w 1698"/>
                <a:gd name="T15" fmla="*/ 1502 h 2462"/>
                <a:gd name="T16" fmla="*/ 768 w 1698"/>
                <a:gd name="T17" fmla="*/ 1658 h 2462"/>
                <a:gd name="T18" fmla="*/ 816 w 1698"/>
                <a:gd name="T19" fmla="*/ 1736 h 2462"/>
                <a:gd name="T20" fmla="*/ 852 w 1698"/>
                <a:gd name="T21" fmla="*/ 1772 h 2462"/>
                <a:gd name="T22" fmla="*/ 894 w 1698"/>
                <a:gd name="T23" fmla="*/ 1778 h 2462"/>
                <a:gd name="T24" fmla="*/ 918 w 1698"/>
                <a:gd name="T25" fmla="*/ 1736 h 2462"/>
                <a:gd name="T26" fmla="*/ 954 w 1698"/>
                <a:gd name="T27" fmla="*/ 1646 h 2462"/>
                <a:gd name="T28" fmla="*/ 990 w 1698"/>
                <a:gd name="T29" fmla="*/ 1496 h 2462"/>
                <a:gd name="T30" fmla="*/ 1062 w 1698"/>
                <a:gd name="T31" fmla="*/ 1136 h 2462"/>
                <a:gd name="T32" fmla="*/ 1164 w 1698"/>
                <a:gd name="T33" fmla="*/ 428 h 2462"/>
                <a:gd name="T34" fmla="*/ 1206 w 1698"/>
                <a:gd name="T35" fmla="*/ 146 h 2462"/>
                <a:gd name="T36" fmla="*/ 1230 w 1698"/>
                <a:gd name="T37" fmla="*/ 62 h 2462"/>
                <a:gd name="T38" fmla="*/ 1248 w 1698"/>
                <a:gd name="T39" fmla="*/ 26 h 2462"/>
                <a:gd name="T40" fmla="*/ 1284 w 1698"/>
                <a:gd name="T41" fmla="*/ 2 h 2462"/>
                <a:gd name="T42" fmla="*/ 1320 w 1698"/>
                <a:gd name="T43" fmla="*/ 14 h 2462"/>
                <a:gd name="T44" fmla="*/ 1332 w 1698"/>
                <a:gd name="T45" fmla="*/ 62 h 2462"/>
                <a:gd name="T46" fmla="*/ 1338 w 1698"/>
                <a:gd name="T47" fmla="*/ 128 h 2462"/>
                <a:gd name="T48" fmla="*/ 1392 w 1698"/>
                <a:gd name="T49" fmla="*/ 386 h 2462"/>
                <a:gd name="T50" fmla="*/ 1464 w 1698"/>
                <a:gd name="T51" fmla="*/ 914 h 2462"/>
                <a:gd name="T52" fmla="*/ 1512 w 1698"/>
                <a:gd name="T53" fmla="*/ 1424 h 2462"/>
                <a:gd name="T54" fmla="*/ 1548 w 1698"/>
                <a:gd name="T55" fmla="*/ 1778 h 2462"/>
                <a:gd name="T56" fmla="*/ 1584 w 1698"/>
                <a:gd name="T57" fmla="*/ 2054 h 2462"/>
                <a:gd name="T58" fmla="*/ 1602 w 1698"/>
                <a:gd name="T59" fmla="*/ 2192 h 2462"/>
                <a:gd name="T60" fmla="*/ 1632 w 1698"/>
                <a:gd name="T61" fmla="*/ 2330 h 2462"/>
                <a:gd name="T62" fmla="*/ 1668 w 1698"/>
                <a:gd name="T63" fmla="*/ 2438 h 2462"/>
                <a:gd name="T64" fmla="*/ 1698 w 1698"/>
                <a:gd name="T65" fmla="*/ 2462 h 246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698"/>
                <a:gd name="T100" fmla="*/ 0 h 2462"/>
                <a:gd name="T101" fmla="*/ 1698 w 1698"/>
                <a:gd name="T102" fmla="*/ 2462 h 246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698" h="2462">
                  <a:moveTo>
                    <a:pt x="0" y="1256"/>
                  </a:moveTo>
                  <a:cubicBezTo>
                    <a:pt x="64" y="1248"/>
                    <a:pt x="128" y="1240"/>
                    <a:pt x="180" y="1226"/>
                  </a:cubicBezTo>
                  <a:cubicBezTo>
                    <a:pt x="232" y="1212"/>
                    <a:pt x="278" y="1187"/>
                    <a:pt x="312" y="1172"/>
                  </a:cubicBezTo>
                  <a:cubicBezTo>
                    <a:pt x="346" y="1157"/>
                    <a:pt x="361" y="1144"/>
                    <a:pt x="384" y="1136"/>
                  </a:cubicBezTo>
                  <a:cubicBezTo>
                    <a:pt x="407" y="1128"/>
                    <a:pt x="423" y="1120"/>
                    <a:pt x="450" y="1124"/>
                  </a:cubicBezTo>
                  <a:cubicBezTo>
                    <a:pt x="477" y="1128"/>
                    <a:pt x="520" y="1139"/>
                    <a:pt x="546" y="1160"/>
                  </a:cubicBezTo>
                  <a:cubicBezTo>
                    <a:pt x="572" y="1181"/>
                    <a:pt x="579" y="1193"/>
                    <a:pt x="606" y="1250"/>
                  </a:cubicBezTo>
                  <a:cubicBezTo>
                    <a:pt x="633" y="1307"/>
                    <a:pt x="681" y="1434"/>
                    <a:pt x="708" y="1502"/>
                  </a:cubicBezTo>
                  <a:cubicBezTo>
                    <a:pt x="735" y="1570"/>
                    <a:pt x="750" y="1619"/>
                    <a:pt x="768" y="1658"/>
                  </a:cubicBezTo>
                  <a:cubicBezTo>
                    <a:pt x="786" y="1697"/>
                    <a:pt x="802" y="1717"/>
                    <a:pt x="816" y="1736"/>
                  </a:cubicBezTo>
                  <a:cubicBezTo>
                    <a:pt x="830" y="1755"/>
                    <a:pt x="839" y="1765"/>
                    <a:pt x="852" y="1772"/>
                  </a:cubicBezTo>
                  <a:cubicBezTo>
                    <a:pt x="865" y="1779"/>
                    <a:pt x="883" y="1784"/>
                    <a:pt x="894" y="1778"/>
                  </a:cubicBezTo>
                  <a:cubicBezTo>
                    <a:pt x="905" y="1772"/>
                    <a:pt x="908" y="1758"/>
                    <a:pt x="918" y="1736"/>
                  </a:cubicBezTo>
                  <a:cubicBezTo>
                    <a:pt x="928" y="1714"/>
                    <a:pt x="942" y="1686"/>
                    <a:pt x="954" y="1646"/>
                  </a:cubicBezTo>
                  <a:cubicBezTo>
                    <a:pt x="966" y="1606"/>
                    <a:pt x="972" y="1581"/>
                    <a:pt x="990" y="1496"/>
                  </a:cubicBezTo>
                  <a:cubicBezTo>
                    <a:pt x="1008" y="1411"/>
                    <a:pt x="1033" y="1314"/>
                    <a:pt x="1062" y="1136"/>
                  </a:cubicBezTo>
                  <a:cubicBezTo>
                    <a:pt x="1091" y="958"/>
                    <a:pt x="1140" y="593"/>
                    <a:pt x="1164" y="428"/>
                  </a:cubicBezTo>
                  <a:cubicBezTo>
                    <a:pt x="1188" y="263"/>
                    <a:pt x="1195" y="207"/>
                    <a:pt x="1206" y="146"/>
                  </a:cubicBezTo>
                  <a:cubicBezTo>
                    <a:pt x="1217" y="85"/>
                    <a:pt x="1223" y="82"/>
                    <a:pt x="1230" y="62"/>
                  </a:cubicBezTo>
                  <a:cubicBezTo>
                    <a:pt x="1237" y="42"/>
                    <a:pt x="1239" y="36"/>
                    <a:pt x="1248" y="26"/>
                  </a:cubicBezTo>
                  <a:cubicBezTo>
                    <a:pt x="1257" y="16"/>
                    <a:pt x="1272" y="4"/>
                    <a:pt x="1284" y="2"/>
                  </a:cubicBezTo>
                  <a:cubicBezTo>
                    <a:pt x="1296" y="0"/>
                    <a:pt x="1312" y="4"/>
                    <a:pt x="1320" y="14"/>
                  </a:cubicBezTo>
                  <a:cubicBezTo>
                    <a:pt x="1328" y="24"/>
                    <a:pt x="1329" y="43"/>
                    <a:pt x="1332" y="62"/>
                  </a:cubicBezTo>
                  <a:cubicBezTo>
                    <a:pt x="1335" y="81"/>
                    <a:pt x="1328" y="74"/>
                    <a:pt x="1338" y="128"/>
                  </a:cubicBezTo>
                  <a:cubicBezTo>
                    <a:pt x="1348" y="182"/>
                    <a:pt x="1371" y="255"/>
                    <a:pt x="1392" y="386"/>
                  </a:cubicBezTo>
                  <a:cubicBezTo>
                    <a:pt x="1413" y="517"/>
                    <a:pt x="1444" y="741"/>
                    <a:pt x="1464" y="914"/>
                  </a:cubicBezTo>
                  <a:cubicBezTo>
                    <a:pt x="1484" y="1087"/>
                    <a:pt x="1498" y="1280"/>
                    <a:pt x="1512" y="1424"/>
                  </a:cubicBezTo>
                  <a:cubicBezTo>
                    <a:pt x="1526" y="1568"/>
                    <a:pt x="1536" y="1673"/>
                    <a:pt x="1548" y="1778"/>
                  </a:cubicBezTo>
                  <a:cubicBezTo>
                    <a:pt x="1560" y="1883"/>
                    <a:pt x="1575" y="1985"/>
                    <a:pt x="1584" y="2054"/>
                  </a:cubicBezTo>
                  <a:cubicBezTo>
                    <a:pt x="1593" y="2123"/>
                    <a:pt x="1594" y="2146"/>
                    <a:pt x="1602" y="2192"/>
                  </a:cubicBezTo>
                  <a:cubicBezTo>
                    <a:pt x="1610" y="2238"/>
                    <a:pt x="1621" y="2289"/>
                    <a:pt x="1632" y="2330"/>
                  </a:cubicBezTo>
                  <a:cubicBezTo>
                    <a:pt x="1643" y="2371"/>
                    <a:pt x="1657" y="2416"/>
                    <a:pt x="1668" y="2438"/>
                  </a:cubicBezTo>
                  <a:cubicBezTo>
                    <a:pt x="1679" y="2460"/>
                    <a:pt x="1688" y="2461"/>
                    <a:pt x="1698" y="2462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619" name="Oval 70"/>
          <p:cNvSpPr>
            <a:spLocks noChangeArrowheads="1"/>
          </p:cNvSpPr>
          <p:nvPr/>
        </p:nvSpPr>
        <p:spPr bwMode="auto">
          <a:xfrm>
            <a:off x="9628188" y="5648325"/>
            <a:ext cx="47625" cy="3175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620" name="Group 71"/>
          <p:cNvGrpSpPr>
            <a:grpSpLocks/>
          </p:cNvGrpSpPr>
          <p:nvPr/>
        </p:nvGrpSpPr>
        <p:grpSpPr bwMode="auto">
          <a:xfrm rot="1049046">
            <a:off x="8491538" y="5186363"/>
            <a:ext cx="195262" cy="476250"/>
            <a:chOff x="4908" y="875"/>
            <a:chExt cx="3492" cy="2524"/>
          </a:xfrm>
        </p:grpSpPr>
        <p:sp>
          <p:nvSpPr>
            <p:cNvPr id="24628" name="Freeform 72"/>
            <p:cNvSpPr>
              <a:spLocks/>
            </p:cNvSpPr>
            <p:nvPr/>
          </p:nvSpPr>
          <p:spPr bwMode="auto">
            <a:xfrm>
              <a:off x="5040" y="875"/>
              <a:ext cx="3132" cy="2524"/>
            </a:xfrm>
            <a:custGeom>
              <a:avLst/>
              <a:gdLst>
                <a:gd name="T0" fmla="*/ 0 w 3132"/>
                <a:gd name="T1" fmla="*/ 1261 h 2524"/>
                <a:gd name="T2" fmla="*/ 102 w 3132"/>
                <a:gd name="T3" fmla="*/ 1261 h 2524"/>
                <a:gd name="T4" fmla="*/ 300 w 3132"/>
                <a:gd name="T5" fmla="*/ 1201 h 2524"/>
                <a:gd name="T6" fmla="*/ 426 w 3132"/>
                <a:gd name="T7" fmla="*/ 1141 h 2524"/>
                <a:gd name="T8" fmla="*/ 492 w 3132"/>
                <a:gd name="T9" fmla="*/ 1135 h 2524"/>
                <a:gd name="T10" fmla="*/ 570 w 3132"/>
                <a:gd name="T11" fmla="*/ 1183 h 2524"/>
                <a:gd name="T12" fmla="*/ 672 w 3132"/>
                <a:gd name="T13" fmla="*/ 1357 h 2524"/>
                <a:gd name="T14" fmla="*/ 786 w 3132"/>
                <a:gd name="T15" fmla="*/ 1657 h 2524"/>
                <a:gd name="T16" fmla="*/ 858 w 3132"/>
                <a:gd name="T17" fmla="*/ 1777 h 2524"/>
                <a:gd name="T18" fmla="*/ 918 w 3132"/>
                <a:gd name="T19" fmla="*/ 1789 h 2524"/>
                <a:gd name="T20" fmla="*/ 948 w 3132"/>
                <a:gd name="T21" fmla="*/ 1735 h 2524"/>
                <a:gd name="T22" fmla="*/ 1020 w 3132"/>
                <a:gd name="T23" fmla="*/ 1477 h 2524"/>
                <a:gd name="T24" fmla="*/ 1104 w 3132"/>
                <a:gd name="T25" fmla="*/ 985 h 2524"/>
                <a:gd name="T26" fmla="*/ 1188 w 3132"/>
                <a:gd name="T27" fmla="*/ 421 h 2524"/>
                <a:gd name="T28" fmla="*/ 1230 w 3132"/>
                <a:gd name="T29" fmla="*/ 175 h 2524"/>
                <a:gd name="T30" fmla="*/ 1260 w 3132"/>
                <a:gd name="T31" fmla="*/ 61 h 2524"/>
                <a:gd name="T32" fmla="*/ 1290 w 3132"/>
                <a:gd name="T33" fmla="*/ 7 h 2524"/>
                <a:gd name="T34" fmla="*/ 1332 w 3132"/>
                <a:gd name="T35" fmla="*/ 19 h 2524"/>
                <a:gd name="T36" fmla="*/ 1350 w 3132"/>
                <a:gd name="T37" fmla="*/ 61 h 2524"/>
                <a:gd name="T38" fmla="*/ 1362 w 3132"/>
                <a:gd name="T39" fmla="*/ 139 h 2524"/>
                <a:gd name="T40" fmla="*/ 1416 w 3132"/>
                <a:gd name="T41" fmla="*/ 421 h 2524"/>
                <a:gd name="T42" fmla="*/ 1458 w 3132"/>
                <a:gd name="T43" fmla="*/ 715 h 2524"/>
                <a:gd name="T44" fmla="*/ 1500 w 3132"/>
                <a:gd name="T45" fmla="*/ 1159 h 2524"/>
                <a:gd name="T46" fmla="*/ 1536 w 3132"/>
                <a:gd name="T47" fmla="*/ 1495 h 2524"/>
                <a:gd name="T48" fmla="*/ 1578 w 3132"/>
                <a:gd name="T49" fmla="*/ 1867 h 2524"/>
                <a:gd name="T50" fmla="*/ 1614 w 3132"/>
                <a:gd name="T51" fmla="*/ 2119 h 2524"/>
                <a:gd name="T52" fmla="*/ 1644 w 3132"/>
                <a:gd name="T53" fmla="*/ 2305 h 2524"/>
                <a:gd name="T54" fmla="*/ 1668 w 3132"/>
                <a:gd name="T55" fmla="*/ 2383 h 2524"/>
                <a:gd name="T56" fmla="*/ 1698 w 3132"/>
                <a:gd name="T57" fmla="*/ 2467 h 2524"/>
                <a:gd name="T58" fmla="*/ 1758 w 3132"/>
                <a:gd name="T59" fmla="*/ 2413 h 2524"/>
                <a:gd name="T60" fmla="*/ 1878 w 3132"/>
                <a:gd name="T61" fmla="*/ 1801 h 2524"/>
                <a:gd name="T62" fmla="*/ 1932 w 3132"/>
                <a:gd name="T63" fmla="*/ 1321 h 2524"/>
                <a:gd name="T64" fmla="*/ 1974 w 3132"/>
                <a:gd name="T65" fmla="*/ 1087 h 2524"/>
                <a:gd name="T66" fmla="*/ 2016 w 3132"/>
                <a:gd name="T67" fmla="*/ 931 h 2524"/>
                <a:gd name="T68" fmla="*/ 2034 w 3132"/>
                <a:gd name="T69" fmla="*/ 835 h 2524"/>
                <a:gd name="T70" fmla="*/ 2082 w 3132"/>
                <a:gd name="T71" fmla="*/ 745 h 2524"/>
                <a:gd name="T72" fmla="*/ 2112 w 3132"/>
                <a:gd name="T73" fmla="*/ 697 h 2524"/>
                <a:gd name="T74" fmla="*/ 2166 w 3132"/>
                <a:gd name="T75" fmla="*/ 715 h 2524"/>
                <a:gd name="T76" fmla="*/ 2208 w 3132"/>
                <a:gd name="T77" fmla="*/ 763 h 2524"/>
                <a:gd name="T78" fmla="*/ 2232 w 3132"/>
                <a:gd name="T79" fmla="*/ 829 h 2524"/>
                <a:gd name="T80" fmla="*/ 2316 w 3132"/>
                <a:gd name="T81" fmla="*/ 1093 h 2524"/>
                <a:gd name="T82" fmla="*/ 2382 w 3132"/>
                <a:gd name="T83" fmla="*/ 1243 h 2524"/>
                <a:gd name="T84" fmla="*/ 2442 w 3132"/>
                <a:gd name="T85" fmla="*/ 1321 h 2524"/>
                <a:gd name="T86" fmla="*/ 2520 w 3132"/>
                <a:gd name="T87" fmla="*/ 1351 h 2524"/>
                <a:gd name="T88" fmla="*/ 2586 w 3132"/>
                <a:gd name="T89" fmla="*/ 1333 h 2524"/>
                <a:gd name="T90" fmla="*/ 2688 w 3132"/>
                <a:gd name="T91" fmla="*/ 1303 h 2524"/>
                <a:gd name="T92" fmla="*/ 2802 w 3132"/>
                <a:gd name="T93" fmla="*/ 1267 h 2524"/>
                <a:gd name="T94" fmla="*/ 2898 w 3132"/>
                <a:gd name="T95" fmla="*/ 1255 h 2524"/>
                <a:gd name="T96" fmla="*/ 3072 w 3132"/>
                <a:gd name="T97" fmla="*/ 1243 h 2524"/>
                <a:gd name="T98" fmla="*/ 3132 w 3132"/>
                <a:gd name="T99" fmla="*/ 1249 h 252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132"/>
                <a:gd name="T151" fmla="*/ 0 h 2524"/>
                <a:gd name="T152" fmla="*/ 3132 w 3132"/>
                <a:gd name="T153" fmla="*/ 2524 h 252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132" h="2524">
                  <a:moveTo>
                    <a:pt x="0" y="1261"/>
                  </a:moveTo>
                  <a:cubicBezTo>
                    <a:pt x="26" y="1266"/>
                    <a:pt x="52" y="1271"/>
                    <a:pt x="102" y="1261"/>
                  </a:cubicBezTo>
                  <a:cubicBezTo>
                    <a:pt x="152" y="1251"/>
                    <a:pt x="246" y="1221"/>
                    <a:pt x="300" y="1201"/>
                  </a:cubicBezTo>
                  <a:cubicBezTo>
                    <a:pt x="354" y="1181"/>
                    <a:pt x="394" y="1152"/>
                    <a:pt x="426" y="1141"/>
                  </a:cubicBezTo>
                  <a:cubicBezTo>
                    <a:pt x="458" y="1130"/>
                    <a:pt x="468" y="1128"/>
                    <a:pt x="492" y="1135"/>
                  </a:cubicBezTo>
                  <a:cubicBezTo>
                    <a:pt x="516" y="1142"/>
                    <a:pt x="540" y="1146"/>
                    <a:pt x="570" y="1183"/>
                  </a:cubicBezTo>
                  <a:cubicBezTo>
                    <a:pt x="600" y="1220"/>
                    <a:pt x="636" y="1278"/>
                    <a:pt x="672" y="1357"/>
                  </a:cubicBezTo>
                  <a:cubicBezTo>
                    <a:pt x="708" y="1436"/>
                    <a:pt x="755" y="1587"/>
                    <a:pt x="786" y="1657"/>
                  </a:cubicBezTo>
                  <a:cubicBezTo>
                    <a:pt x="817" y="1727"/>
                    <a:pt x="836" y="1755"/>
                    <a:pt x="858" y="1777"/>
                  </a:cubicBezTo>
                  <a:cubicBezTo>
                    <a:pt x="880" y="1799"/>
                    <a:pt x="903" y="1796"/>
                    <a:pt x="918" y="1789"/>
                  </a:cubicBezTo>
                  <a:cubicBezTo>
                    <a:pt x="933" y="1782"/>
                    <a:pt x="931" y="1787"/>
                    <a:pt x="948" y="1735"/>
                  </a:cubicBezTo>
                  <a:cubicBezTo>
                    <a:pt x="965" y="1683"/>
                    <a:pt x="994" y="1602"/>
                    <a:pt x="1020" y="1477"/>
                  </a:cubicBezTo>
                  <a:cubicBezTo>
                    <a:pt x="1046" y="1352"/>
                    <a:pt x="1076" y="1161"/>
                    <a:pt x="1104" y="985"/>
                  </a:cubicBezTo>
                  <a:cubicBezTo>
                    <a:pt x="1132" y="809"/>
                    <a:pt x="1167" y="556"/>
                    <a:pt x="1188" y="421"/>
                  </a:cubicBezTo>
                  <a:cubicBezTo>
                    <a:pt x="1209" y="286"/>
                    <a:pt x="1218" y="235"/>
                    <a:pt x="1230" y="175"/>
                  </a:cubicBezTo>
                  <a:cubicBezTo>
                    <a:pt x="1242" y="115"/>
                    <a:pt x="1250" y="89"/>
                    <a:pt x="1260" y="61"/>
                  </a:cubicBezTo>
                  <a:cubicBezTo>
                    <a:pt x="1270" y="33"/>
                    <a:pt x="1278" y="14"/>
                    <a:pt x="1290" y="7"/>
                  </a:cubicBezTo>
                  <a:cubicBezTo>
                    <a:pt x="1302" y="0"/>
                    <a:pt x="1322" y="10"/>
                    <a:pt x="1332" y="19"/>
                  </a:cubicBezTo>
                  <a:cubicBezTo>
                    <a:pt x="1342" y="28"/>
                    <a:pt x="1345" y="41"/>
                    <a:pt x="1350" y="61"/>
                  </a:cubicBezTo>
                  <a:cubicBezTo>
                    <a:pt x="1355" y="81"/>
                    <a:pt x="1351" y="79"/>
                    <a:pt x="1362" y="139"/>
                  </a:cubicBezTo>
                  <a:cubicBezTo>
                    <a:pt x="1373" y="199"/>
                    <a:pt x="1400" y="325"/>
                    <a:pt x="1416" y="421"/>
                  </a:cubicBezTo>
                  <a:cubicBezTo>
                    <a:pt x="1432" y="517"/>
                    <a:pt x="1444" y="592"/>
                    <a:pt x="1458" y="715"/>
                  </a:cubicBezTo>
                  <a:cubicBezTo>
                    <a:pt x="1472" y="838"/>
                    <a:pt x="1487" y="1029"/>
                    <a:pt x="1500" y="1159"/>
                  </a:cubicBezTo>
                  <a:cubicBezTo>
                    <a:pt x="1513" y="1289"/>
                    <a:pt x="1523" y="1377"/>
                    <a:pt x="1536" y="1495"/>
                  </a:cubicBezTo>
                  <a:cubicBezTo>
                    <a:pt x="1549" y="1613"/>
                    <a:pt x="1565" y="1763"/>
                    <a:pt x="1578" y="1867"/>
                  </a:cubicBezTo>
                  <a:cubicBezTo>
                    <a:pt x="1591" y="1971"/>
                    <a:pt x="1603" y="2046"/>
                    <a:pt x="1614" y="2119"/>
                  </a:cubicBezTo>
                  <a:cubicBezTo>
                    <a:pt x="1625" y="2192"/>
                    <a:pt x="1635" y="2261"/>
                    <a:pt x="1644" y="2305"/>
                  </a:cubicBezTo>
                  <a:cubicBezTo>
                    <a:pt x="1653" y="2349"/>
                    <a:pt x="1659" y="2356"/>
                    <a:pt x="1668" y="2383"/>
                  </a:cubicBezTo>
                  <a:cubicBezTo>
                    <a:pt x="1677" y="2410"/>
                    <a:pt x="1683" y="2462"/>
                    <a:pt x="1698" y="2467"/>
                  </a:cubicBezTo>
                  <a:cubicBezTo>
                    <a:pt x="1713" y="2472"/>
                    <a:pt x="1728" y="2524"/>
                    <a:pt x="1758" y="2413"/>
                  </a:cubicBezTo>
                  <a:cubicBezTo>
                    <a:pt x="1788" y="2302"/>
                    <a:pt x="1849" y="1983"/>
                    <a:pt x="1878" y="1801"/>
                  </a:cubicBezTo>
                  <a:cubicBezTo>
                    <a:pt x="1907" y="1619"/>
                    <a:pt x="1916" y="1440"/>
                    <a:pt x="1932" y="1321"/>
                  </a:cubicBezTo>
                  <a:cubicBezTo>
                    <a:pt x="1948" y="1202"/>
                    <a:pt x="1960" y="1152"/>
                    <a:pt x="1974" y="1087"/>
                  </a:cubicBezTo>
                  <a:cubicBezTo>
                    <a:pt x="1988" y="1022"/>
                    <a:pt x="2006" y="973"/>
                    <a:pt x="2016" y="931"/>
                  </a:cubicBezTo>
                  <a:cubicBezTo>
                    <a:pt x="2026" y="889"/>
                    <a:pt x="2023" y="866"/>
                    <a:pt x="2034" y="835"/>
                  </a:cubicBezTo>
                  <a:cubicBezTo>
                    <a:pt x="2045" y="804"/>
                    <a:pt x="2069" y="768"/>
                    <a:pt x="2082" y="745"/>
                  </a:cubicBezTo>
                  <a:cubicBezTo>
                    <a:pt x="2095" y="722"/>
                    <a:pt x="2098" y="702"/>
                    <a:pt x="2112" y="697"/>
                  </a:cubicBezTo>
                  <a:cubicBezTo>
                    <a:pt x="2126" y="692"/>
                    <a:pt x="2150" y="704"/>
                    <a:pt x="2166" y="715"/>
                  </a:cubicBezTo>
                  <a:cubicBezTo>
                    <a:pt x="2182" y="726"/>
                    <a:pt x="2197" y="744"/>
                    <a:pt x="2208" y="763"/>
                  </a:cubicBezTo>
                  <a:cubicBezTo>
                    <a:pt x="2219" y="782"/>
                    <a:pt x="2214" y="774"/>
                    <a:pt x="2232" y="829"/>
                  </a:cubicBezTo>
                  <a:cubicBezTo>
                    <a:pt x="2250" y="884"/>
                    <a:pt x="2291" y="1024"/>
                    <a:pt x="2316" y="1093"/>
                  </a:cubicBezTo>
                  <a:cubicBezTo>
                    <a:pt x="2341" y="1162"/>
                    <a:pt x="2361" y="1205"/>
                    <a:pt x="2382" y="1243"/>
                  </a:cubicBezTo>
                  <a:cubicBezTo>
                    <a:pt x="2403" y="1281"/>
                    <a:pt x="2419" y="1303"/>
                    <a:pt x="2442" y="1321"/>
                  </a:cubicBezTo>
                  <a:cubicBezTo>
                    <a:pt x="2465" y="1339"/>
                    <a:pt x="2496" y="1349"/>
                    <a:pt x="2520" y="1351"/>
                  </a:cubicBezTo>
                  <a:cubicBezTo>
                    <a:pt x="2544" y="1353"/>
                    <a:pt x="2558" y="1341"/>
                    <a:pt x="2586" y="1333"/>
                  </a:cubicBezTo>
                  <a:cubicBezTo>
                    <a:pt x="2614" y="1325"/>
                    <a:pt x="2652" y="1314"/>
                    <a:pt x="2688" y="1303"/>
                  </a:cubicBezTo>
                  <a:cubicBezTo>
                    <a:pt x="2724" y="1292"/>
                    <a:pt x="2767" y="1275"/>
                    <a:pt x="2802" y="1267"/>
                  </a:cubicBezTo>
                  <a:cubicBezTo>
                    <a:pt x="2837" y="1259"/>
                    <a:pt x="2853" y="1259"/>
                    <a:pt x="2898" y="1255"/>
                  </a:cubicBezTo>
                  <a:cubicBezTo>
                    <a:pt x="2943" y="1251"/>
                    <a:pt x="3033" y="1244"/>
                    <a:pt x="3072" y="1243"/>
                  </a:cubicBezTo>
                  <a:cubicBezTo>
                    <a:pt x="3111" y="1242"/>
                    <a:pt x="3121" y="1245"/>
                    <a:pt x="3132" y="1249"/>
                  </a:cubicBezTo>
                </a:path>
              </a:pathLst>
            </a:custGeom>
            <a:noFill/>
            <a:ln w="6350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29" name="Line 73"/>
            <p:cNvSpPr>
              <a:spLocks noChangeShapeType="1"/>
            </p:cNvSpPr>
            <p:nvPr/>
          </p:nvSpPr>
          <p:spPr bwMode="auto">
            <a:xfrm>
              <a:off x="4908" y="2130"/>
              <a:ext cx="3492" cy="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 type="none" w="sm" len="sm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621" name="Line 74"/>
          <p:cNvSpPr>
            <a:spLocks noChangeShapeType="1"/>
          </p:cNvSpPr>
          <p:nvPr/>
        </p:nvSpPr>
        <p:spPr bwMode="auto">
          <a:xfrm flipH="1" flipV="1">
            <a:off x="8285163" y="5356225"/>
            <a:ext cx="1120775" cy="252413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22" name="Text Box 75"/>
          <p:cNvSpPr txBox="1">
            <a:spLocks noChangeArrowheads="1"/>
          </p:cNvSpPr>
          <p:nvPr/>
        </p:nvSpPr>
        <p:spPr bwMode="auto">
          <a:xfrm>
            <a:off x="11107738" y="4333875"/>
            <a:ext cx="6572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(d)</a:t>
            </a:r>
          </a:p>
        </p:txBody>
      </p:sp>
      <p:pic>
        <p:nvPicPr>
          <p:cNvPr id="246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7825" y="1846263"/>
            <a:ext cx="3321050" cy="239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" y="2052638"/>
            <a:ext cx="3263900" cy="205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5" name="Text Box 5"/>
          <p:cNvSpPr txBox="1">
            <a:spLocks noChangeArrowheads="1"/>
          </p:cNvSpPr>
          <p:nvPr/>
        </p:nvSpPr>
        <p:spPr bwMode="auto">
          <a:xfrm>
            <a:off x="1698625" y="1543050"/>
            <a:ext cx="1800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Multi Photon</a:t>
            </a:r>
          </a:p>
        </p:txBody>
      </p:sp>
      <p:sp>
        <p:nvSpPr>
          <p:cNvPr id="24626" name="Text Box 6"/>
          <p:cNvSpPr txBox="1">
            <a:spLocks noChangeArrowheads="1"/>
          </p:cNvSpPr>
          <p:nvPr/>
        </p:nvSpPr>
        <p:spPr bwMode="auto">
          <a:xfrm>
            <a:off x="8518525" y="1466850"/>
            <a:ext cx="1435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Tunneling</a:t>
            </a:r>
          </a:p>
        </p:txBody>
      </p:sp>
      <p:sp>
        <p:nvSpPr>
          <p:cNvPr id="24627" name="Text Box 80"/>
          <p:cNvSpPr txBox="1">
            <a:spLocks noChangeArrowheads="1"/>
          </p:cNvSpPr>
          <p:nvPr/>
        </p:nvSpPr>
        <p:spPr bwMode="auto">
          <a:xfrm>
            <a:off x="5000625" y="2925763"/>
            <a:ext cx="270668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Range: Terawatts to Petawatts.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18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67" name="Group 7"/>
          <p:cNvGrpSpPr>
            <a:grpSpLocks/>
          </p:cNvGrpSpPr>
          <p:nvPr/>
        </p:nvGrpSpPr>
        <p:grpSpPr bwMode="auto">
          <a:xfrm>
            <a:off x="7985125" y="2073275"/>
            <a:ext cx="3898900" cy="4213225"/>
            <a:chOff x="274" y="2100"/>
            <a:chExt cx="1824" cy="1842"/>
          </a:xfrm>
        </p:grpSpPr>
        <p:pic>
          <p:nvPicPr>
            <p:cNvPr id="25605" name="Picture 8" descr="ocean_trenche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319"/>
            <a:stretch>
              <a:fillRect/>
            </a:stretch>
          </p:blipFill>
          <p:spPr bwMode="auto">
            <a:xfrm>
              <a:off x="759" y="2100"/>
              <a:ext cx="1339" cy="18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5606" name="Group 9"/>
            <p:cNvGrpSpPr>
              <a:grpSpLocks/>
            </p:cNvGrpSpPr>
            <p:nvPr/>
          </p:nvGrpSpPr>
          <p:grpSpPr bwMode="auto">
            <a:xfrm>
              <a:off x="274" y="3578"/>
              <a:ext cx="1434" cy="364"/>
              <a:chOff x="274" y="3578"/>
              <a:chExt cx="1434" cy="364"/>
            </a:xfrm>
          </p:grpSpPr>
          <p:sp>
            <p:nvSpPr>
              <p:cNvPr id="25607" name="Text Box 10"/>
              <p:cNvSpPr txBox="1">
                <a:spLocks noChangeArrowheads="1"/>
              </p:cNvSpPr>
              <p:nvPr/>
            </p:nvSpPr>
            <p:spPr bwMode="auto">
              <a:xfrm>
                <a:off x="274" y="3688"/>
                <a:ext cx="778" cy="25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en-US" sz="1600">
                    <a:ea typeface="ＭＳ Ｐゴシック" panose="020B0600070205080204" pitchFamily="34" charset="-128"/>
                  </a:rPr>
                  <a:t>Mariana Trench:</a:t>
                </a:r>
              </a:p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en-US" sz="1600">
                    <a:ea typeface="ＭＳ Ｐゴシック" panose="020B0600070205080204" pitchFamily="34" charset="-128"/>
                  </a:rPr>
                  <a:t>1000 Bar</a:t>
                </a:r>
              </a:p>
            </p:txBody>
          </p:sp>
          <p:sp>
            <p:nvSpPr>
              <p:cNvPr id="25608" name="Line 11"/>
              <p:cNvSpPr>
                <a:spLocks noChangeShapeType="1"/>
              </p:cNvSpPr>
              <p:nvPr/>
            </p:nvSpPr>
            <p:spPr bwMode="auto">
              <a:xfrm flipV="1">
                <a:off x="942" y="3578"/>
                <a:ext cx="766" cy="156"/>
              </a:xfrm>
              <a:prstGeom prst="line">
                <a:avLst/>
              </a:prstGeom>
              <a:noFill/>
              <a:ln w="28575">
                <a:solidFill>
                  <a:srgbClr val="FFCC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276225" y="481013"/>
            <a:ext cx="11630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Range: Terawatts to Petawatts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5604" name="Picture 6" descr="TP_tmp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990600"/>
            <a:ext cx="8763000" cy="269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03396" y="4960996"/>
            <a:ext cx="1814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Light mill???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0371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TP_tmp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800" y="1041400"/>
            <a:ext cx="8763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4333875" y="430213"/>
            <a:ext cx="34607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What means high intensity?</a:t>
            </a:r>
          </a:p>
        </p:txBody>
      </p:sp>
      <p:pic>
        <p:nvPicPr>
          <p:cNvPr id="26628" name="Picture 7" descr="TP_tmp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800" y="2413000"/>
            <a:ext cx="8763000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Text Box 8"/>
          <p:cNvSpPr txBox="1">
            <a:spLocks noChangeArrowheads="1"/>
          </p:cNvSpPr>
          <p:nvPr/>
        </p:nvSpPr>
        <p:spPr bwMode="auto">
          <a:xfrm>
            <a:off x="2281238" y="6121400"/>
            <a:ext cx="67373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Today’s reach with the ELI in Roumania: 10</a:t>
            </a:r>
            <a:r>
              <a:rPr lang="en-US" altLang="en-US" sz="20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en-US" altLang="en-US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W/cm</a:t>
            </a:r>
            <a:r>
              <a:rPr lang="en-US" altLang="en-US" sz="20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96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1938338" y="1077913"/>
            <a:ext cx="8377237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For the relativist plasma physicist, high intensity means above 10</a:t>
            </a:r>
            <a:r>
              <a:rPr lang="en-US" altLang="en-US" sz="16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W/cm</a:t>
            </a:r>
            <a:r>
              <a:rPr lang="en-US" altLang="en-US" sz="16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for one micron radiation. That intensity corresponds to an optical field strength the accelerates the electron to a speed at which the electron mass has increased by 50%.  </a:t>
            </a:r>
          </a:p>
        </p:txBody>
      </p:sp>
      <p:sp>
        <p:nvSpPr>
          <p:cNvPr id="27651" name="Text Box 6"/>
          <p:cNvSpPr txBox="1">
            <a:spLocks noChangeArrowheads="1"/>
          </p:cNvSpPr>
          <p:nvPr/>
        </p:nvSpPr>
        <p:spPr bwMode="auto">
          <a:xfrm>
            <a:off x="1897063" y="3279775"/>
            <a:ext cx="8372475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ja-JP" sz="16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 Financed by the European union </a:t>
            </a:r>
            <a:r>
              <a:rPr lang="en-US" altLang="ja-JP" sz="1600" b="1" i="1" u="sng">
                <a:latin typeface="Times New Roman" panose="02020603050405020304" pitchFamily="18" charset="0"/>
                <a:ea typeface="ＭＳ Ｐゴシック" panose="020B0600070205080204" pitchFamily="34" charset="-128"/>
              </a:rPr>
              <a:t>850 Millions Euros</a:t>
            </a:r>
            <a:r>
              <a:rPr lang="en-US" altLang="ja-JP" sz="16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 project distributed over 3 countries: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ja-JP" sz="16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Czech Repulic, Hungaria and Romania. The ELI-NP (Nuclear Physic) part in  Romania requires a Laser able to deliver 2x100TW at 10Hz, 2x1PW at 1 Hz and </a:t>
            </a:r>
            <a:r>
              <a:rPr lang="en-US" altLang="ja-JP" sz="1600" b="1" i="1" u="sng">
                <a:solidFill>
                  <a:srgbClr val="FF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rPr>
              <a:t>2x10PW at 1shot per minute</a:t>
            </a:r>
            <a:r>
              <a:rPr lang="en-US" altLang="ja-JP" sz="1600">
                <a:latin typeface="Times New Roman" panose="02020603050405020304" pitchFamily="18" charset="0"/>
                <a:ea typeface="ＭＳ Ｐゴシック" panose="020B0600070205080204" pitchFamily="34" charset="-128"/>
              </a:rPr>
              <a:t>.  This makes this laser the most powerful laser in the world. </a:t>
            </a:r>
            <a:endParaRPr lang="en-US" altLang="en-US" sz="160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  <p:sp>
        <p:nvSpPr>
          <p:cNvPr id="27652" name="Text Box 7"/>
          <p:cNvSpPr txBox="1">
            <a:spLocks noChangeArrowheads="1"/>
          </p:cNvSpPr>
          <p:nvPr/>
        </p:nvSpPr>
        <p:spPr bwMode="auto">
          <a:xfrm>
            <a:off x="5121275" y="2819400"/>
            <a:ext cx="709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</a:t>
            </a:r>
          </a:p>
        </p:txBody>
      </p:sp>
      <p:pic>
        <p:nvPicPr>
          <p:cNvPr id="27653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25" y="4732338"/>
            <a:ext cx="1592263" cy="212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Line 9"/>
          <p:cNvSpPr>
            <a:spLocks noChangeShapeType="1"/>
          </p:cNvSpPr>
          <p:nvPr/>
        </p:nvSpPr>
        <p:spPr bwMode="auto">
          <a:xfrm>
            <a:off x="8037513" y="4098925"/>
            <a:ext cx="0" cy="531813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55" name="Text Box 10"/>
          <p:cNvSpPr txBox="1">
            <a:spLocks noChangeArrowheads="1"/>
          </p:cNvSpPr>
          <p:nvPr/>
        </p:nvSpPr>
        <p:spPr bwMode="auto">
          <a:xfrm>
            <a:off x="8940800" y="4887913"/>
            <a:ext cx="7620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Olivier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Chalus</a:t>
            </a:r>
          </a:p>
        </p:txBody>
      </p:sp>
      <p:sp>
        <p:nvSpPr>
          <p:cNvPr id="27656" name="Text Box 11"/>
          <p:cNvSpPr txBox="1">
            <a:spLocks noChangeArrowheads="1"/>
          </p:cNvSpPr>
          <p:nvPr/>
        </p:nvSpPr>
        <p:spPr bwMode="auto">
          <a:xfrm>
            <a:off x="1938338" y="4643438"/>
            <a:ext cx="18113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Budget: 310 MEuro</a:t>
            </a:r>
          </a:p>
        </p:txBody>
      </p:sp>
      <p:sp>
        <p:nvSpPr>
          <p:cNvPr id="27657" name="Text Box 12"/>
          <p:cNvSpPr txBox="1">
            <a:spLocks noChangeArrowheads="1"/>
          </p:cNvSpPr>
          <p:nvPr/>
        </p:nvSpPr>
        <p:spPr bwMode="auto">
          <a:xfrm>
            <a:off x="1890713" y="5233988"/>
            <a:ext cx="352583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The US decided in 2019  to compete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with a grant of 10 M$ to U. of Michigan.</a:t>
            </a:r>
          </a:p>
        </p:txBody>
      </p:sp>
      <p:grpSp>
        <p:nvGrpSpPr>
          <p:cNvPr id="27658" name="Group 13"/>
          <p:cNvGrpSpPr>
            <a:grpSpLocks/>
          </p:cNvGrpSpPr>
          <p:nvPr/>
        </p:nvGrpSpPr>
        <p:grpSpPr bwMode="auto">
          <a:xfrm>
            <a:off x="2174875" y="103188"/>
            <a:ext cx="7123113" cy="812800"/>
            <a:chOff x="507" y="869"/>
            <a:chExt cx="4487" cy="512"/>
          </a:xfrm>
        </p:grpSpPr>
        <p:sp>
          <p:nvSpPr>
            <p:cNvPr id="27659" name="Text Box 14"/>
            <p:cNvSpPr txBox="1">
              <a:spLocks noChangeArrowheads="1"/>
            </p:cNvSpPr>
            <p:nvPr/>
          </p:nvSpPr>
          <p:spPr bwMode="auto">
            <a:xfrm>
              <a:off x="554" y="869"/>
              <a:ext cx="442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  <a:cs typeface="Times New Roman" panose="02020603050405020304" pitchFamily="18" charset="0"/>
                </a:rPr>
                <a:t>Kilo           Mega          Giga          Tera          Peta          Exa           Zetta          Yotta </a:t>
              </a:r>
            </a:p>
          </p:txBody>
        </p:sp>
        <p:sp>
          <p:nvSpPr>
            <p:cNvPr id="27660" name="Text Box 15"/>
            <p:cNvSpPr txBox="1">
              <a:spLocks noChangeArrowheads="1"/>
            </p:cNvSpPr>
            <p:nvPr/>
          </p:nvSpPr>
          <p:spPr bwMode="auto">
            <a:xfrm>
              <a:off x="2280" y="1093"/>
              <a:ext cx="4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12</a:t>
              </a:r>
            </a:p>
          </p:txBody>
        </p:sp>
        <p:sp>
          <p:nvSpPr>
            <p:cNvPr id="27661" name="Text Box 16"/>
            <p:cNvSpPr txBox="1">
              <a:spLocks noChangeArrowheads="1"/>
            </p:cNvSpPr>
            <p:nvPr/>
          </p:nvSpPr>
          <p:spPr bwMode="auto">
            <a:xfrm>
              <a:off x="4558" y="1093"/>
              <a:ext cx="4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24</a:t>
              </a:r>
            </a:p>
          </p:txBody>
        </p:sp>
        <p:sp>
          <p:nvSpPr>
            <p:cNvPr id="27662" name="Text Box 17"/>
            <p:cNvSpPr txBox="1">
              <a:spLocks noChangeArrowheads="1"/>
            </p:cNvSpPr>
            <p:nvPr/>
          </p:nvSpPr>
          <p:spPr bwMode="auto">
            <a:xfrm>
              <a:off x="3940" y="1093"/>
              <a:ext cx="4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21</a:t>
              </a:r>
            </a:p>
          </p:txBody>
        </p:sp>
        <p:sp>
          <p:nvSpPr>
            <p:cNvPr id="27663" name="Text Box 18"/>
            <p:cNvSpPr txBox="1">
              <a:spLocks noChangeArrowheads="1"/>
            </p:cNvSpPr>
            <p:nvPr/>
          </p:nvSpPr>
          <p:spPr bwMode="auto">
            <a:xfrm>
              <a:off x="3355" y="1093"/>
              <a:ext cx="4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18</a:t>
              </a:r>
            </a:p>
          </p:txBody>
        </p:sp>
        <p:sp>
          <p:nvSpPr>
            <p:cNvPr id="27664" name="Text Box 19"/>
            <p:cNvSpPr txBox="1">
              <a:spLocks noChangeArrowheads="1"/>
            </p:cNvSpPr>
            <p:nvPr/>
          </p:nvSpPr>
          <p:spPr bwMode="auto">
            <a:xfrm>
              <a:off x="2834" y="1093"/>
              <a:ext cx="4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15</a:t>
              </a:r>
            </a:p>
          </p:txBody>
        </p:sp>
        <p:sp>
          <p:nvSpPr>
            <p:cNvPr id="27665" name="Text Box 20"/>
            <p:cNvSpPr txBox="1">
              <a:spLocks noChangeArrowheads="1"/>
            </p:cNvSpPr>
            <p:nvPr/>
          </p:nvSpPr>
          <p:spPr bwMode="auto">
            <a:xfrm>
              <a:off x="1715" y="1093"/>
              <a:ext cx="3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9</a:t>
              </a:r>
            </a:p>
          </p:txBody>
        </p:sp>
        <p:sp>
          <p:nvSpPr>
            <p:cNvPr id="27666" name="Text Box 21"/>
            <p:cNvSpPr txBox="1">
              <a:spLocks noChangeArrowheads="1"/>
            </p:cNvSpPr>
            <p:nvPr/>
          </p:nvSpPr>
          <p:spPr bwMode="auto">
            <a:xfrm>
              <a:off x="1134" y="1093"/>
              <a:ext cx="3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</a:p>
          </p:txBody>
        </p:sp>
        <p:sp>
          <p:nvSpPr>
            <p:cNvPr id="27667" name="Text Box 22"/>
            <p:cNvSpPr txBox="1">
              <a:spLocks noChangeArrowheads="1"/>
            </p:cNvSpPr>
            <p:nvPr/>
          </p:nvSpPr>
          <p:spPr bwMode="auto">
            <a:xfrm>
              <a:off x="507" y="1093"/>
              <a:ext cx="3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altLang="en-US" sz="2400" baseline="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919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LI-budg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038" y="0"/>
            <a:ext cx="91948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Arc 3"/>
          <p:cNvSpPr>
            <a:spLocks/>
          </p:cNvSpPr>
          <p:nvPr/>
        </p:nvSpPr>
        <p:spPr bwMode="auto">
          <a:xfrm flipH="1">
            <a:off x="693738" y="1504950"/>
            <a:ext cx="2327275" cy="949325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93663" y="2651125"/>
            <a:ext cx="290353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“Fraction” awarded to Thales: 130 Meu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20663" y="3773488"/>
            <a:ext cx="273843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Budget for the US “ELI” in Michigan: 10 Meu?</a:t>
            </a:r>
          </a:p>
        </p:txBody>
      </p:sp>
    </p:spTree>
    <p:extLst>
      <p:ext uri="{BB962C8B-B14F-4D97-AF65-F5344CB8AC3E}">
        <p14:creationId xmlns:p14="http://schemas.microsoft.com/office/powerpoint/2010/main" val="280489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ontras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" y="334963"/>
            <a:ext cx="10914063" cy="65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878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2071688" y="1631950"/>
            <a:ext cx="53943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2 beams 10PW each, 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40 pW by coherent addition</a:t>
            </a:r>
            <a:endParaRPr lang="en-US" altLang="en-US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300 J in 300 fs?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10 pW = 10</a:t>
            </a:r>
            <a:r>
              <a:rPr lang="en-US" altLang="en-US" sz="18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 W.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x30 FS = 3OO J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603500" y="3656013"/>
            <a:ext cx="65151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Focusing to w</a:t>
            </a:r>
            <a:r>
              <a:rPr lang="en-US" alt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= 5 </a:t>
            </a:r>
            <a:r>
              <a:rPr lang="en-US" altLang="en-US" sz="2000">
                <a:latin typeface="Symbol" panose="05050102010706020507" pitchFamily="18" charset="2"/>
                <a:cs typeface="Times New Roman" panose="02020603050405020304" pitchFamily="18" charset="0"/>
              </a:rPr>
              <a:t>m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 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8 10</a:t>
            </a:r>
            <a:r>
              <a:rPr lang="en-US" altLang="en-US" sz="2000" baseline="3000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22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W/cm</a:t>
            </a:r>
            <a:r>
              <a:rPr lang="en-US" altLang="en-US" sz="2000" baseline="3000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endParaRPr lang="en-US" altLang="en-US" sz="2000" baseline="30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4" name="Text Box 6"/>
          <p:cNvSpPr txBox="1">
            <a:spLocks noChangeArrowheads="1"/>
          </p:cNvSpPr>
          <p:nvPr/>
        </p:nvSpPr>
        <p:spPr bwMode="auto">
          <a:xfrm>
            <a:off x="1266825" y="5243513"/>
            <a:ext cx="39782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NEXT: POLARIZATION OF LASER LIGHT</a:t>
            </a:r>
          </a:p>
        </p:txBody>
      </p:sp>
    </p:spTree>
    <p:extLst>
      <p:ext uri="{BB962C8B-B14F-4D97-AF65-F5344CB8AC3E}">
        <p14:creationId xmlns:p14="http://schemas.microsoft.com/office/powerpoint/2010/main" val="196434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Oval 4"/>
          <p:cNvSpPr>
            <a:spLocks noChangeArrowheads="1"/>
          </p:cNvSpPr>
          <p:nvPr/>
        </p:nvSpPr>
        <p:spPr bwMode="auto">
          <a:xfrm>
            <a:off x="1695450" y="4210050"/>
            <a:ext cx="209550" cy="190500"/>
          </a:xfrm>
          <a:prstGeom prst="ellipse">
            <a:avLst/>
          </a:prstGeom>
          <a:solidFill>
            <a:srgbClr val="CCFFFF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901" name="Oval 5"/>
          <p:cNvSpPr>
            <a:spLocks noChangeArrowheads="1"/>
          </p:cNvSpPr>
          <p:nvPr/>
        </p:nvSpPr>
        <p:spPr bwMode="auto">
          <a:xfrm>
            <a:off x="762000" y="3257550"/>
            <a:ext cx="209550" cy="190500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902" name="Oval 6"/>
          <p:cNvSpPr>
            <a:spLocks noChangeArrowheads="1"/>
          </p:cNvSpPr>
          <p:nvPr/>
        </p:nvSpPr>
        <p:spPr bwMode="auto">
          <a:xfrm>
            <a:off x="819150" y="4191000"/>
            <a:ext cx="209550" cy="190500"/>
          </a:xfrm>
          <a:prstGeom prst="ellipse">
            <a:avLst/>
          </a:prstGeom>
          <a:solidFill>
            <a:srgbClr val="0080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49" name="Line 7"/>
          <p:cNvSpPr>
            <a:spLocks noChangeShapeType="1"/>
          </p:cNvSpPr>
          <p:nvPr/>
        </p:nvSpPr>
        <p:spPr bwMode="auto">
          <a:xfrm flipV="1">
            <a:off x="1814513" y="2176463"/>
            <a:ext cx="14287" cy="2395537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50" name="Line 8"/>
          <p:cNvSpPr>
            <a:spLocks noChangeShapeType="1"/>
          </p:cNvSpPr>
          <p:nvPr/>
        </p:nvSpPr>
        <p:spPr bwMode="auto">
          <a:xfrm rot="5400000" flipV="1">
            <a:off x="1966913" y="2185988"/>
            <a:ext cx="14287" cy="2395537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1751" name="Group 9"/>
          <p:cNvGrpSpPr>
            <a:grpSpLocks/>
          </p:cNvGrpSpPr>
          <p:nvPr/>
        </p:nvGrpSpPr>
        <p:grpSpPr bwMode="auto">
          <a:xfrm>
            <a:off x="1552575" y="3116263"/>
            <a:ext cx="539750" cy="547687"/>
            <a:chOff x="978" y="1963"/>
            <a:chExt cx="340" cy="345"/>
          </a:xfrm>
        </p:grpSpPr>
        <p:sp>
          <p:nvSpPr>
            <p:cNvPr id="31797" name="Oval 10"/>
            <p:cNvSpPr>
              <a:spLocks noChangeArrowheads="1"/>
            </p:cNvSpPr>
            <p:nvPr/>
          </p:nvSpPr>
          <p:spPr bwMode="auto">
            <a:xfrm>
              <a:off x="978" y="1963"/>
              <a:ext cx="340" cy="34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798" name="Line 11"/>
            <p:cNvSpPr>
              <a:spLocks noChangeShapeType="1"/>
            </p:cNvSpPr>
            <p:nvPr/>
          </p:nvSpPr>
          <p:spPr bwMode="auto">
            <a:xfrm>
              <a:off x="1014" y="2028"/>
              <a:ext cx="273" cy="2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9" name="Line 12"/>
            <p:cNvSpPr>
              <a:spLocks noChangeShapeType="1"/>
            </p:cNvSpPr>
            <p:nvPr/>
          </p:nvSpPr>
          <p:spPr bwMode="auto">
            <a:xfrm flipH="1">
              <a:off x="1077" y="2001"/>
              <a:ext cx="174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0909" name="Oval 13"/>
          <p:cNvSpPr>
            <a:spLocks noChangeArrowheads="1"/>
          </p:cNvSpPr>
          <p:nvPr/>
        </p:nvSpPr>
        <p:spPr bwMode="auto">
          <a:xfrm>
            <a:off x="5324475" y="4248150"/>
            <a:ext cx="209550" cy="190500"/>
          </a:xfrm>
          <a:prstGeom prst="ellipse">
            <a:avLst/>
          </a:prstGeom>
          <a:solidFill>
            <a:srgbClr val="CCFFFF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910" name="Oval 14"/>
          <p:cNvSpPr>
            <a:spLocks noChangeArrowheads="1"/>
          </p:cNvSpPr>
          <p:nvPr/>
        </p:nvSpPr>
        <p:spPr bwMode="auto">
          <a:xfrm>
            <a:off x="4819650" y="3324225"/>
            <a:ext cx="209550" cy="190500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4" name="Oval 15"/>
          <p:cNvSpPr>
            <a:spLocks noChangeArrowheads="1"/>
          </p:cNvSpPr>
          <p:nvPr/>
        </p:nvSpPr>
        <p:spPr bwMode="auto">
          <a:xfrm rot="2706837">
            <a:off x="4813300" y="2328863"/>
            <a:ext cx="1219200" cy="217805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912" name="Oval 16"/>
          <p:cNvSpPr>
            <a:spLocks noChangeArrowheads="1"/>
          </p:cNvSpPr>
          <p:nvPr/>
        </p:nvSpPr>
        <p:spPr bwMode="auto">
          <a:xfrm>
            <a:off x="4819650" y="4191000"/>
            <a:ext cx="209550" cy="190500"/>
          </a:xfrm>
          <a:prstGeom prst="ellipse">
            <a:avLst/>
          </a:prstGeom>
          <a:solidFill>
            <a:srgbClr val="333399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6" name="Line 17"/>
          <p:cNvSpPr>
            <a:spLocks noChangeShapeType="1"/>
          </p:cNvSpPr>
          <p:nvPr/>
        </p:nvSpPr>
        <p:spPr bwMode="auto">
          <a:xfrm rot="5400000" flipV="1">
            <a:off x="5634038" y="2243138"/>
            <a:ext cx="14287" cy="2395537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57" name="Line 18"/>
          <p:cNvSpPr>
            <a:spLocks noChangeShapeType="1"/>
          </p:cNvSpPr>
          <p:nvPr/>
        </p:nvSpPr>
        <p:spPr bwMode="auto">
          <a:xfrm flipV="1">
            <a:off x="5424488" y="2043113"/>
            <a:ext cx="14287" cy="2395537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58" name="Text Box 19"/>
          <p:cNvSpPr txBox="1">
            <a:spLocks noChangeArrowheads="1"/>
          </p:cNvSpPr>
          <p:nvPr/>
        </p:nvSpPr>
        <p:spPr bwMode="auto">
          <a:xfrm>
            <a:off x="2660650" y="3595688"/>
            <a:ext cx="311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x</a:t>
            </a:r>
            <a:endParaRPr lang="fr-FR" altLang="en-US" sz="2000">
              <a:latin typeface="Times New Roman" panose="02020603050405020304" pitchFamily="18" charset="0"/>
            </a:endParaRPr>
          </a:p>
        </p:txBody>
      </p:sp>
      <p:sp>
        <p:nvSpPr>
          <p:cNvPr id="31759" name="Text Box 20"/>
          <p:cNvSpPr txBox="1">
            <a:spLocks noChangeArrowheads="1"/>
          </p:cNvSpPr>
          <p:nvPr/>
        </p:nvSpPr>
        <p:spPr bwMode="auto">
          <a:xfrm>
            <a:off x="1508125" y="1881188"/>
            <a:ext cx="311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y</a:t>
            </a:r>
            <a:endParaRPr lang="fr-FR" altLang="en-US" sz="2000">
              <a:latin typeface="Times New Roman" panose="02020603050405020304" pitchFamily="18" charset="0"/>
            </a:endParaRPr>
          </a:p>
        </p:txBody>
      </p:sp>
      <p:sp>
        <p:nvSpPr>
          <p:cNvPr id="31760" name="Text Box 21"/>
          <p:cNvSpPr txBox="1">
            <a:spLocks noChangeArrowheads="1"/>
          </p:cNvSpPr>
          <p:nvPr/>
        </p:nvSpPr>
        <p:spPr bwMode="auto">
          <a:xfrm>
            <a:off x="4927600" y="1976438"/>
            <a:ext cx="311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y</a:t>
            </a:r>
            <a:endParaRPr lang="fr-FR" altLang="en-US" sz="2000">
              <a:latin typeface="Times New Roman" panose="02020603050405020304" pitchFamily="18" charset="0"/>
            </a:endParaRPr>
          </a:p>
        </p:txBody>
      </p:sp>
      <p:sp>
        <p:nvSpPr>
          <p:cNvPr id="31761" name="Text Box 22"/>
          <p:cNvSpPr txBox="1">
            <a:spLocks noChangeArrowheads="1"/>
          </p:cNvSpPr>
          <p:nvPr/>
        </p:nvSpPr>
        <p:spPr bwMode="auto">
          <a:xfrm>
            <a:off x="6451600" y="3595688"/>
            <a:ext cx="311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x</a:t>
            </a:r>
            <a:endParaRPr lang="fr-FR" altLang="en-US" sz="2000">
              <a:latin typeface="Times New Roman" panose="02020603050405020304" pitchFamily="18" charset="0"/>
            </a:endParaRPr>
          </a:p>
        </p:txBody>
      </p:sp>
      <p:sp>
        <p:nvSpPr>
          <p:cNvPr id="80919" name="Oval 23"/>
          <p:cNvSpPr>
            <a:spLocks noChangeArrowheads="1"/>
          </p:cNvSpPr>
          <p:nvPr/>
        </p:nvSpPr>
        <p:spPr bwMode="auto">
          <a:xfrm>
            <a:off x="9020175" y="4229100"/>
            <a:ext cx="209550" cy="190500"/>
          </a:xfrm>
          <a:prstGeom prst="ellipse">
            <a:avLst/>
          </a:prstGeom>
          <a:solidFill>
            <a:srgbClr val="CCFFFF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920" name="Oval 24"/>
          <p:cNvSpPr>
            <a:spLocks noChangeArrowheads="1"/>
          </p:cNvSpPr>
          <p:nvPr/>
        </p:nvSpPr>
        <p:spPr bwMode="auto">
          <a:xfrm>
            <a:off x="9010650" y="3333750"/>
            <a:ext cx="209550" cy="190500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64" name="Oval 25"/>
          <p:cNvSpPr>
            <a:spLocks noChangeArrowheads="1"/>
          </p:cNvSpPr>
          <p:nvPr/>
        </p:nvSpPr>
        <p:spPr bwMode="auto">
          <a:xfrm>
            <a:off x="8191500" y="2466975"/>
            <a:ext cx="1838325" cy="1876425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922" name="Oval 26"/>
          <p:cNvSpPr>
            <a:spLocks noChangeArrowheads="1"/>
          </p:cNvSpPr>
          <p:nvPr/>
        </p:nvSpPr>
        <p:spPr bwMode="auto">
          <a:xfrm>
            <a:off x="9077325" y="4238625"/>
            <a:ext cx="209550" cy="190500"/>
          </a:xfrm>
          <a:prstGeom prst="ellipse">
            <a:avLst/>
          </a:prstGeom>
          <a:solidFill>
            <a:srgbClr val="333399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66" name="Line 27"/>
          <p:cNvSpPr>
            <a:spLocks noChangeShapeType="1"/>
          </p:cNvSpPr>
          <p:nvPr/>
        </p:nvSpPr>
        <p:spPr bwMode="auto">
          <a:xfrm rot="5400000" flipV="1">
            <a:off x="9272588" y="2214563"/>
            <a:ext cx="14287" cy="2395537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67" name="Line 28"/>
          <p:cNvSpPr>
            <a:spLocks noChangeShapeType="1"/>
          </p:cNvSpPr>
          <p:nvPr/>
        </p:nvSpPr>
        <p:spPr bwMode="auto">
          <a:xfrm flipV="1">
            <a:off x="9091613" y="1966913"/>
            <a:ext cx="14287" cy="2395537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68" name="Text Box 29"/>
          <p:cNvSpPr txBox="1">
            <a:spLocks noChangeArrowheads="1"/>
          </p:cNvSpPr>
          <p:nvPr/>
        </p:nvSpPr>
        <p:spPr bwMode="auto">
          <a:xfrm>
            <a:off x="8451850" y="1909763"/>
            <a:ext cx="311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y</a:t>
            </a:r>
            <a:endParaRPr lang="fr-FR" altLang="en-US" sz="2000">
              <a:latin typeface="Times New Roman" panose="02020603050405020304" pitchFamily="18" charset="0"/>
            </a:endParaRPr>
          </a:p>
        </p:txBody>
      </p:sp>
      <p:sp>
        <p:nvSpPr>
          <p:cNvPr id="31769" name="Text Box 30"/>
          <p:cNvSpPr txBox="1">
            <a:spLocks noChangeArrowheads="1"/>
          </p:cNvSpPr>
          <p:nvPr/>
        </p:nvSpPr>
        <p:spPr bwMode="auto">
          <a:xfrm>
            <a:off x="10194925" y="3586163"/>
            <a:ext cx="311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x</a:t>
            </a:r>
            <a:endParaRPr lang="fr-FR" altLang="en-US" sz="2000">
              <a:latin typeface="Times New Roman" panose="02020603050405020304" pitchFamily="18" charset="0"/>
            </a:endParaRPr>
          </a:p>
        </p:txBody>
      </p:sp>
      <p:grpSp>
        <p:nvGrpSpPr>
          <p:cNvPr id="31770" name="Group 31"/>
          <p:cNvGrpSpPr>
            <a:grpSpLocks/>
          </p:cNvGrpSpPr>
          <p:nvPr/>
        </p:nvGrpSpPr>
        <p:grpSpPr bwMode="auto">
          <a:xfrm>
            <a:off x="5153025" y="3168650"/>
            <a:ext cx="539750" cy="547688"/>
            <a:chOff x="978" y="1963"/>
            <a:chExt cx="340" cy="345"/>
          </a:xfrm>
        </p:grpSpPr>
        <p:sp>
          <p:nvSpPr>
            <p:cNvPr id="31794" name="Oval 32"/>
            <p:cNvSpPr>
              <a:spLocks noChangeArrowheads="1"/>
            </p:cNvSpPr>
            <p:nvPr/>
          </p:nvSpPr>
          <p:spPr bwMode="auto">
            <a:xfrm>
              <a:off x="978" y="1963"/>
              <a:ext cx="340" cy="34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795" name="Line 33"/>
            <p:cNvSpPr>
              <a:spLocks noChangeShapeType="1"/>
            </p:cNvSpPr>
            <p:nvPr/>
          </p:nvSpPr>
          <p:spPr bwMode="auto">
            <a:xfrm>
              <a:off x="1014" y="2028"/>
              <a:ext cx="273" cy="2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6" name="Line 34"/>
            <p:cNvSpPr>
              <a:spLocks noChangeShapeType="1"/>
            </p:cNvSpPr>
            <p:nvPr/>
          </p:nvSpPr>
          <p:spPr bwMode="auto">
            <a:xfrm flipH="1">
              <a:off x="1077" y="2001"/>
              <a:ext cx="174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771" name="Group 35"/>
          <p:cNvGrpSpPr>
            <a:grpSpLocks/>
          </p:cNvGrpSpPr>
          <p:nvPr/>
        </p:nvGrpSpPr>
        <p:grpSpPr bwMode="auto">
          <a:xfrm>
            <a:off x="8856663" y="3132138"/>
            <a:ext cx="539750" cy="547687"/>
            <a:chOff x="978" y="1963"/>
            <a:chExt cx="340" cy="345"/>
          </a:xfrm>
        </p:grpSpPr>
        <p:sp>
          <p:nvSpPr>
            <p:cNvPr id="31791" name="Oval 36"/>
            <p:cNvSpPr>
              <a:spLocks noChangeArrowheads="1"/>
            </p:cNvSpPr>
            <p:nvPr/>
          </p:nvSpPr>
          <p:spPr bwMode="auto">
            <a:xfrm>
              <a:off x="978" y="1963"/>
              <a:ext cx="340" cy="34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792" name="Line 37"/>
            <p:cNvSpPr>
              <a:spLocks noChangeShapeType="1"/>
            </p:cNvSpPr>
            <p:nvPr/>
          </p:nvSpPr>
          <p:spPr bwMode="auto">
            <a:xfrm>
              <a:off x="1014" y="2028"/>
              <a:ext cx="273" cy="2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3" name="Line 38"/>
            <p:cNvSpPr>
              <a:spLocks noChangeShapeType="1"/>
            </p:cNvSpPr>
            <p:nvPr/>
          </p:nvSpPr>
          <p:spPr bwMode="auto">
            <a:xfrm flipH="1">
              <a:off x="1077" y="2001"/>
              <a:ext cx="174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72" name="Text Box 39"/>
          <p:cNvSpPr txBox="1">
            <a:spLocks noChangeArrowheads="1"/>
          </p:cNvSpPr>
          <p:nvPr/>
        </p:nvSpPr>
        <p:spPr bwMode="auto">
          <a:xfrm>
            <a:off x="1279525" y="5919788"/>
            <a:ext cx="184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en-US" sz="2000">
              <a:latin typeface="Times New Roman" panose="02020603050405020304" pitchFamily="18" charset="0"/>
            </a:endParaRPr>
          </a:p>
        </p:txBody>
      </p:sp>
      <p:grpSp>
        <p:nvGrpSpPr>
          <p:cNvPr id="80936" name="Group 40"/>
          <p:cNvGrpSpPr>
            <a:grpSpLocks/>
          </p:cNvGrpSpPr>
          <p:nvPr/>
        </p:nvGrpSpPr>
        <p:grpSpPr bwMode="auto">
          <a:xfrm>
            <a:off x="803275" y="4710113"/>
            <a:ext cx="2713038" cy="1751012"/>
            <a:chOff x="506" y="2967"/>
            <a:chExt cx="1709" cy="1103"/>
          </a:xfrm>
        </p:grpSpPr>
        <p:sp>
          <p:nvSpPr>
            <p:cNvPr id="31789" name="Line 41"/>
            <p:cNvSpPr>
              <a:spLocks noChangeShapeType="1"/>
            </p:cNvSpPr>
            <p:nvPr/>
          </p:nvSpPr>
          <p:spPr bwMode="auto">
            <a:xfrm flipV="1">
              <a:off x="753" y="2967"/>
              <a:ext cx="777" cy="741"/>
            </a:xfrm>
            <a:prstGeom prst="line">
              <a:avLst/>
            </a:prstGeom>
            <a:noFill/>
            <a:ln w="76200" cmpd="tri">
              <a:solidFill>
                <a:srgbClr val="FF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0" name="Text Box 42"/>
            <p:cNvSpPr txBox="1">
              <a:spLocks noChangeArrowheads="1"/>
            </p:cNvSpPr>
            <p:nvPr/>
          </p:nvSpPr>
          <p:spPr bwMode="auto">
            <a:xfrm>
              <a:off x="506" y="3782"/>
              <a:ext cx="170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 b="1">
                  <a:latin typeface="Times New Roman" panose="02020603050405020304" pitchFamily="18" charset="0"/>
                </a:rPr>
                <a:t>Linear polarization</a:t>
              </a:r>
              <a:endParaRPr lang="fr-FR" altLang="en-US" sz="24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80939" name="Group 43"/>
          <p:cNvGrpSpPr>
            <a:grpSpLocks/>
          </p:cNvGrpSpPr>
          <p:nvPr/>
        </p:nvGrpSpPr>
        <p:grpSpPr bwMode="auto">
          <a:xfrm>
            <a:off x="8088313" y="4668838"/>
            <a:ext cx="2863850" cy="1770062"/>
            <a:chOff x="3955" y="2941"/>
            <a:chExt cx="1804" cy="1115"/>
          </a:xfrm>
        </p:grpSpPr>
        <p:sp>
          <p:nvSpPr>
            <p:cNvPr id="31786" name="Oval 44"/>
            <p:cNvSpPr>
              <a:spLocks noChangeArrowheads="1"/>
            </p:cNvSpPr>
            <p:nvPr/>
          </p:nvSpPr>
          <p:spPr bwMode="auto">
            <a:xfrm>
              <a:off x="4308" y="2988"/>
              <a:ext cx="576" cy="576"/>
            </a:xfrm>
            <a:prstGeom prst="ellipse">
              <a:avLst/>
            </a:prstGeom>
            <a:noFill/>
            <a:ln w="76200" cmpd="tri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787" name="Arc 45"/>
            <p:cNvSpPr>
              <a:spLocks/>
            </p:cNvSpPr>
            <p:nvPr/>
          </p:nvSpPr>
          <p:spPr bwMode="auto">
            <a:xfrm flipV="1">
              <a:off x="4572" y="2941"/>
              <a:ext cx="408" cy="578"/>
            </a:xfrm>
            <a:custGeom>
              <a:avLst/>
              <a:gdLst>
                <a:gd name="T0" fmla="*/ 0 w 21600"/>
                <a:gd name="T1" fmla="*/ 0 h 33558"/>
                <a:gd name="T2" fmla="*/ 0 w 21600"/>
                <a:gd name="T3" fmla="*/ 0 h 33558"/>
                <a:gd name="T4" fmla="*/ 0 w 21600"/>
                <a:gd name="T5" fmla="*/ 0 h 33558"/>
                <a:gd name="T6" fmla="*/ 0 60000 65536"/>
                <a:gd name="T7" fmla="*/ 0 60000 65536"/>
                <a:gd name="T8" fmla="*/ 0 60000 65536"/>
                <a:gd name="T9" fmla="*/ 0 w 21600"/>
                <a:gd name="T10" fmla="*/ 0 h 33558"/>
                <a:gd name="T11" fmla="*/ 21600 w 21600"/>
                <a:gd name="T12" fmla="*/ 33558 h 3355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3558" fill="none" extrusionOk="0">
                  <a:moveTo>
                    <a:pt x="16357" y="0"/>
                  </a:moveTo>
                  <a:cubicBezTo>
                    <a:pt x="19739" y="3921"/>
                    <a:pt x="21600" y="8927"/>
                    <a:pt x="21600" y="14106"/>
                  </a:cubicBezTo>
                  <a:cubicBezTo>
                    <a:pt x="21600" y="22395"/>
                    <a:pt x="16855" y="29954"/>
                    <a:pt x="9390" y="33558"/>
                  </a:cubicBezTo>
                </a:path>
                <a:path w="21600" h="33558" stroke="0" extrusionOk="0">
                  <a:moveTo>
                    <a:pt x="16357" y="0"/>
                  </a:moveTo>
                  <a:cubicBezTo>
                    <a:pt x="19739" y="3921"/>
                    <a:pt x="21600" y="8927"/>
                    <a:pt x="21600" y="14106"/>
                  </a:cubicBezTo>
                  <a:cubicBezTo>
                    <a:pt x="21600" y="22395"/>
                    <a:pt x="16855" y="29954"/>
                    <a:pt x="9390" y="33558"/>
                  </a:cubicBezTo>
                  <a:lnTo>
                    <a:pt x="0" y="14106"/>
                  </a:lnTo>
                  <a:lnTo>
                    <a:pt x="16357" y="0"/>
                  </a:lnTo>
                  <a:close/>
                </a:path>
              </a:pathLst>
            </a:custGeom>
            <a:noFill/>
            <a:ln w="12700">
              <a:solidFill>
                <a:srgbClr val="FF0000"/>
              </a:solidFill>
              <a:round/>
              <a:headEnd/>
              <a:tailEnd type="arrow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88" name="Text Box 46"/>
            <p:cNvSpPr txBox="1">
              <a:spLocks noChangeArrowheads="1"/>
            </p:cNvSpPr>
            <p:nvPr/>
          </p:nvSpPr>
          <p:spPr bwMode="auto">
            <a:xfrm>
              <a:off x="3955" y="3768"/>
              <a:ext cx="180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 b="1">
                  <a:latin typeface="Times New Roman" panose="02020603050405020304" pitchFamily="18" charset="0"/>
                </a:rPr>
                <a:t>circular polarization</a:t>
              </a:r>
              <a:endParaRPr lang="fr-FR" altLang="en-US" sz="24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31775" name="Text Box 47"/>
          <p:cNvSpPr txBox="1">
            <a:spLocks noChangeArrowheads="1"/>
          </p:cNvSpPr>
          <p:nvPr/>
        </p:nvSpPr>
        <p:spPr bwMode="auto">
          <a:xfrm>
            <a:off x="4810125" y="4679950"/>
            <a:ext cx="1249363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</a:rPr>
              <a:t>Quarter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</a:rPr>
              <a:t>  wave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</a:rPr>
              <a:t>  plate</a:t>
            </a:r>
            <a:endParaRPr lang="fr-FR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31776" name="Text Box 48"/>
          <p:cNvSpPr txBox="1">
            <a:spLocks noChangeArrowheads="1"/>
          </p:cNvSpPr>
          <p:nvPr/>
        </p:nvSpPr>
        <p:spPr bwMode="auto">
          <a:xfrm>
            <a:off x="3286125" y="236538"/>
            <a:ext cx="1860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POLARIZATION</a:t>
            </a:r>
            <a:endParaRPr lang="fr-FR" altLang="en-US" sz="1800">
              <a:latin typeface="Times New Roman" panose="02020603050405020304" pitchFamily="18" charset="0"/>
            </a:endParaRPr>
          </a:p>
        </p:txBody>
      </p:sp>
      <p:sp>
        <p:nvSpPr>
          <p:cNvPr id="31777" name="Text Box 49"/>
          <p:cNvSpPr txBox="1">
            <a:spLocks noChangeArrowheads="1"/>
          </p:cNvSpPr>
          <p:nvPr/>
        </p:nvSpPr>
        <p:spPr bwMode="auto">
          <a:xfrm>
            <a:off x="6467475" y="293688"/>
            <a:ext cx="2482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Changed by a wave plate</a:t>
            </a:r>
            <a:endParaRPr lang="fr-FR" altLang="en-US" sz="1800">
              <a:latin typeface="Times New Roman" panose="02020603050405020304" pitchFamily="18" charset="0"/>
            </a:endParaRPr>
          </a:p>
        </p:txBody>
      </p:sp>
      <p:sp>
        <p:nvSpPr>
          <p:cNvPr id="31778" name="Text Box 50"/>
          <p:cNvSpPr txBox="1">
            <a:spLocks noChangeArrowheads="1"/>
          </p:cNvSpPr>
          <p:nvPr/>
        </p:nvSpPr>
        <p:spPr bwMode="auto">
          <a:xfrm>
            <a:off x="5572125" y="693738"/>
            <a:ext cx="44323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Quarter wave to change from linear to circular</a:t>
            </a:r>
            <a:endParaRPr lang="fr-FR" altLang="en-US" sz="1800">
              <a:latin typeface="Times New Roman" panose="02020603050405020304" pitchFamily="18" charset="0"/>
            </a:endParaRPr>
          </a:p>
        </p:txBody>
      </p:sp>
      <p:sp>
        <p:nvSpPr>
          <p:cNvPr id="31779" name="Text Box 51"/>
          <p:cNvSpPr txBox="1">
            <a:spLocks noChangeArrowheads="1"/>
          </p:cNvSpPr>
          <p:nvPr/>
        </p:nvSpPr>
        <p:spPr bwMode="auto">
          <a:xfrm>
            <a:off x="5664200" y="1147763"/>
            <a:ext cx="3911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Half wave plate to turn linear 90 degrees</a:t>
            </a:r>
            <a:endParaRPr lang="fr-FR" altLang="en-US" sz="1800">
              <a:latin typeface="Times New Roman" panose="02020603050405020304" pitchFamily="18" charset="0"/>
            </a:endParaRPr>
          </a:p>
        </p:txBody>
      </p:sp>
      <p:sp>
        <p:nvSpPr>
          <p:cNvPr id="31780" name="Line 52"/>
          <p:cNvSpPr>
            <a:spLocks noChangeShapeType="1"/>
          </p:cNvSpPr>
          <p:nvPr/>
        </p:nvSpPr>
        <p:spPr bwMode="auto">
          <a:xfrm>
            <a:off x="6181725" y="57912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81" name="Line 53"/>
          <p:cNvSpPr>
            <a:spLocks noChangeShapeType="1"/>
          </p:cNvSpPr>
          <p:nvPr/>
        </p:nvSpPr>
        <p:spPr bwMode="auto">
          <a:xfrm>
            <a:off x="3983038" y="6269038"/>
            <a:ext cx="182880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80959" name="Group 63"/>
          <p:cNvGrpSpPr>
            <a:grpSpLocks/>
          </p:cNvGrpSpPr>
          <p:nvPr/>
        </p:nvGrpSpPr>
        <p:grpSpPr bwMode="auto">
          <a:xfrm>
            <a:off x="182563" y="4500563"/>
            <a:ext cx="1311275" cy="1209675"/>
            <a:chOff x="115" y="2835"/>
            <a:chExt cx="826" cy="762"/>
          </a:xfrm>
        </p:grpSpPr>
        <p:sp>
          <p:nvSpPr>
            <p:cNvPr id="31783" name="Line 64"/>
            <p:cNvSpPr>
              <a:spLocks noChangeShapeType="1"/>
            </p:cNvSpPr>
            <p:nvPr/>
          </p:nvSpPr>
          <p:spPr bwMode="auto">
            <a:xfrm>
              <a:off x="416" y="3392"/>
              <a:ext cx="294" cy="2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4" name="Text Box 65"/>
            <p:cNvSpPr txBox="1">
              <a:spLocks noChangeArrowheads="1"/>
            </p:cNvSpPr>
            <p:nvPr/>
          </p:nvSpPr>
          <p:spPr bwMode="auto">
            <a:xfrm>
              <a:off x="115" y="3162"/>
              <a:ext cx="826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  <a:cs typeface="Times New Roman" panose="02020603050405020304" pitchFamily="18" charset="0"/>
                </a:rPr>
                <a:t>E-field vector</a:t>
              </a:r>
            </a:p>
          </p:txBody>
        </p:sp>
        <p:sp>
          <p:nvSpPr>
            <p:cNvPr id="31785" name="Line 66"/>
            <p:cNvSpPr>
              <a:spLocks noChangeShapeType="1"/>
            </p:cNvSpPr>
            <p:nvPr/>
          </p:nvSpPr>
          <p:spPr bwMode="auto">
            <a:xfrm flipV="1">
              <a:off x="141" y="2835"/>
              <a:ext cx="269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44482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0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0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6 -5.92593E-6 C -0.00017 -0.00186 -0.00034 -0.00371 -0.00069 -0.00556 C -0.00104 -0.00741 -0.00208 -0.01112 -0.00208 -0.01112 L 8.33333E-6 -0.26297 L 0.00417 -0.00186 L 0.00556 -0.26204 L 0.01042 -0.25834 L 0.00487 -0.00371 " pathEditMode="relative" ptsTypes="ffAAAAAA">
                                      <p:cBhvr>
                                        <p:cTn id="15" dur="5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C 0.0033 -3.33333E-6 0.00643 -3.33333E-6 0.00972 -3.33333E-6 L 0.20139 -0.00092 L 0.2007 0.00648 L 0.0007 0.01019 L 0.0007 0.01852 L 0.20278 0.01389 L -0.00069 -0.01203 " pathEditMode="relative" rAng="0" ptsTypes="fAAAAAAA">
                                      <p:cBhvr>
                                        <p:cTn id="17" dur="5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0400" y="3240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C 0.00139 -0.00486 0.00122 -0.00533 0.00417 -0.00926 C 0.00556 -0.01111 0.00903 -0.01389 0.00903 -0.01389 L 0.19514 -0.25741 L 0.2 -0.24815 L 0.00833 0.00926 L 0.00625 0.0037 L 0.20278 -0.24445 L 0.19583 -0.24722 L 5.55556E-7 1.85185E-6 Z " pathEditMode="relative" ptsTypes="ffAAAAAAAf">
                                      <p:cBhvr>
                                        <p:cTn id="19" dur="5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6 -5.92593E-6 C -0.00017 -0.00186 -0.00034 -0.00371 -0.00069 -0.00556 C -0.00104 -0.00741 -0.00208 -0.01112 -0.00208 -0.01112 L 8.33333E-6 -0.26297 L 0.00417 -0.00186 L 0.00556 -0.26204 L 0.01042 -0.25834 L 0.00487 -0.00371 " pathEditMode="relative" ptsTypes="ffAAAAAA">
                                      <p:cBhvr>
                                        <p:cTn id="23" dur="50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C 0.00556 0.00093 0.01875 0.00556 0.02188 -0.00277 L 0.15104 -0.00277 L 0.15209 0.00834 L -0.04687 0.0125 L -0.04479 -3.33333E-6 L 0.15313 -0.00972 L 0.15209 0.01945 L -0.04583 0.02084 L -0.04479 0.00695 L -1.66667E-6 -3.33333E-6 Z " pathEditMode="relative" ptsTypes="fAAAAAAAAAf">
                                      <p:cBhvr>
                                        <p:cTn id="25" dur="50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62 1.11022E-16 C -0.00131 0.00185 -0.00327 0.00463 0.00744 -0.00278 C 0.01827 -0.01019 0.04151 -0.02708 0.05587 -0.04444 C 0.07009 -0.06181 0.08354 -0.08356 0.0932 -0.10694 C 0.10286 -0.13032 0.11043 -0.16759 0.11356 -0.18472 C 0.11656 -0.20185 0.11343 -0.20069 0.11186 -0.20972 C 0.1103 -0.21875 0.10964 -0.23148 0.10416 -0.23889 C 0.09881 -0.2463 0.0932 -0.25694 0.07962 -0.25417 C 0.06605 -0.25139 0.03942 -0.23935 0.02271 -0.22222 C 0.006 -0.20509 -0.01005 -0.17593 -0.02063 -0.15139 C -0.03107 -0.12685 -0.03707 -0.09468 -0.04008 -0.075 C -0.04308 -0.05532 -0.04138 -0.04514 -0.03838 -0.03333 C -0.03538 -0.02153 -0.03316 -0.00671 -0.02232 -0.00417 C -0.01136 -0.00162 0.01096 -0.00602 0.02702 -0.01806 C 0.04307 -0.03009 0.05965 -0.05116 0.07453 -0.07639 C 0.08941 -0.10162 0.10991 -0.14282 0.11604 -0.16944 C 0.12244 -0.19606 0.11552 -0.22153 0.11186 -0.23611 C 0.10821 -0.25069 0.10116 -0.25255 0.09411 -0.25694 C 0.0868 -0.26134 0.07988 -0.26551 0.06853 -0.2625 C 0.0573 -0.25949 0.03929 -0.25162 0.0261 -0.23889 C 0.01292 -0.22616 -0.00052 -0.20394 -0.01031 -0.18611 C -0.02023 -0.16829 -0.02741 -0.15139 -0.03329 -0.13194 C -0.03916 -0.1125 -0.04543 -0.08912 -0.04595 -0.06944 C -0.04647 -0.04977 -0.04295 -0.02569 -0.03668 -0.01389 C -0.03042 -0.00208 -0.01606 -0.00185 -0.00862 1.11022E-16 Z " pathEditMode="relative" rAng="0" ptsTypes="aaaaaaaaaaaaaaaaaaaaaaaaa">
                                      <p:cBhvr>
                                        <p:cTn id="27" dur="5000" fill="hold"/>
                                        <p:tgtEl>
                                          <p:spTgt spid="809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6000" y="-130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8.88889E-6 C -1.66667E-6 -0.00741 -1.66667E-6 -0.01482 -1.66667E-6 -0.02223 L -0.00104 -0.26528 L -0.01041 -0.26389 L -0.00729 -0.00278 L 0.00938 -0.00417 L 0.01042 -0.26528 C 0.00243 -0.2632 0.00573 -0.26644 0.00625 -0.25973 C 0.00643 -0.25649 0.00625 -0.25325 0.00625 -0.25001 L -1.66667E-6 -8.88889E-6 Z " pathEditMode="relative" ptsTypes="fAAAAAffAf">
                                      <p:cBhvr>
                                        <p:cTn id="31" dur="5000" fill="hold"/>
                                        <p:tgtEl>
                                          <p:spTgt spid="809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62 0 C 0.01762 0 0.02049 0 0.0235 0 L 0.09894 0 L 0.0962 0.01111 L -0.07401 0.01389 L -0.07401 0.00417 L 0.09803 -0.01389 L 0.09803 0.00417 L -0.07401 -0.00972 L 0.01462 0 Z " pathEditMode="relative" rAng="0" ptsTypes="fAAAAAAAAf">
                                      <p:cBhvr>
                                        <p:cTn id="33" dur="5000" fill="hold"/>
                                        <p:tgtEl>
                                          <p:spTgt spid="809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00" y="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963E-6 4.44444E-6 C 0.01384 0.00138 0.02493 -0.00255 0.03498 -0.01528 C 0.0453 -0.02801 0.05548 -0.05325 0.0607 -0.07639 C 0.06605 -0.09954 0.06866 -0.12848 0.06644 -0.15417 C 0.06448 -0.17987 0.05691 -0.21112 0.04869 -0.23056 C 0.04034 -0.25 0.02898 -0.2632 0.01658 -0.27084 C 0.00405 -0.27848 -0.0124 -0.28426 -0.02624 -0.27639 C -0.0402 -0.26852 -0.05795 -0.25093 -0.06696 -0.22362 C -0.0761 -0.1963 -0.08028 -0.14005 -0.08067 -0.1125 C -0.08067 -0.08496 -0.07466 -0.07524 -0.0684 -0.05834 C -0.06226 -0.04144 -0.056 -0.01945 -0.04347 -0.01112 C -0.0308 -0.00278 -0.00613 -0.00371 0.00731 -0.00834 C 0.02063 -0.01297 0.02885 -0.02338 0.0372 -0.03889 C 0.04569 -0.0544 0.05456 -0.0757 0.05783 -0.10139 C 0.06135 -0.12709 0.06305 -0.1669 0.05783 -0.19306 C 0.05274 -0.21922 0.03981 -0.24514 0.02715 -0.25834 C 0.01462 -0.27153 -0.00496 -0.275 -0.01775 -0.27223 C -0.03054 -0.26945 -0.04086 -0.25649 -0.04999 -0.24167 C -0.05887 -0.22686 -0.06761 -0.19954 -0.07205 -0.18334 C -0.07636 -0.16713 -0.07571 -0.16088 -0.07558 -0.14445 C -0.07558 -0.12801 -0.0761 -0.10487 -0.0714 -0.08473 C -0.06657 -0.06459 -0.05874 -0.03704 -0.04712 -0.02362 C -0.03537 -0.01019 -0.01357 -0.00139 -1.25963E-6 4.44444E-6 Z " pathEditMode="relative" rAng="0" ptsTypes="aaaaaaaaaaaaaaaaaaaaaaa">
                                      <p:cBhvr>
                                        <p:cTn id="35" dur="5000" fill="hold"/>
                                        <p:tgtEl>
                                          <p:spTgt spid="809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00" y="-141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80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 animBg="1"/>
      <p:bldP spid="80901" grpId="0" animBg="1"/>
      <p:bldP spid="80902" grpId="0" animBg="1"/>
      <p:bldP spid="80909" grpId="0" animBg="1"/>
      <p:bldP spid="80910" grpId="0" animBg="1"/>
      <p:bldP spid="80912" grpId="0" animBg="1"/>
      <p:bldP spid="80919" grpId="0" animBg="1"/>
      <p:bldP spid="80920" grpId="0" animBg="1"/>
      <p:bldP spid="809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817563" y="579438"/>
          <a:ext cx="10531475" cy="502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4" name="Acrobat Document" r:id="rId3" imgW="4168043" imgH="1988712" progId="Acrobat.Document.11">
                  <p:embed/>
                </p:oleObj>
              </mc:Choice>
              <mc:Fallback>
                <p:oleObj name="Acrobat Document" r:id="rId3" imgW="4168043" imgH="1988712" progId="Acrobat.Document.11">
                  <p:embed/>
                  <p:pic>
                    <p:nvPicPr>
                      <p:cNvPr id="3277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7563" y="579438"/>
                        <a:ext cx="10531475" cy="5024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9081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3" descr="Angula momentum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3" y="2187575"/>
            <a:ext cx="6875462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Text Box 69"/>
          <p:cNvSpPr txBox="1">
            <a:spLocks noChangeArrowheads="1"/>
          </p:cNvSpPr>
          <p:nvPr/>
        </p:nvSpPr>
        <p:spPr bwMode="auto">
          <a:xfrm>
            <a:off x="4652963" y="342900"/>
            <a:ext cx="2860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Photon momentum: </a:t>
            </a:r>
          </a:p>
        </p:txBody>
      </p:sp>
      <p:pic>
        <p:nvPicPr>
          <p:cNvPr id="54276" name="Picture 70" descr="txp_fi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1044575"/>
            <a:ext cx="4841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7" name="Picture 71" descr="txp_fi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0" y="1109663"/>
            <a:ext cx="242888" cy="30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278" name="Text Box 73"/>
          <p:cNvSpPr txBox="1">
            <a:spLocks noChangeArrowheads="1"/>
          </p:cNvSpPr>
          <p:nvPr/>
        </p:nvSpPr>
        <p:spPr bwMode="auto">
          <a:xfrm>
            <a:off x="420688" y="1085850"/>
            <a:ext cx="1027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linear</a:t>
            </a:r>
          </a:p>
        </p:txBody>
      </p:sp>
      <p:sp>
        <p:nvSpPr>
          <p:cNvPr id="54279" name="Text Box 74"/>
          <p:cNvSpPr txBox="1">
            <a:spLocks noChangeArrowheads="1"/>
          </p:cNvSpPr>
          <p:nvPr/>
        </p:nvSpPr>
        <p:spPr bwMode="auto">
          <a:xfrm>
            <a:off x="2870200" y="995363"/>
            <a:ext cx="8953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angular (Spin):</a:t>
            </a:r>
          </a:p>
        </p:txBody>
      </p:sp>
      <p:sp>
        <p:nvSpPr>
          <p:cNvPr id="72779" name="Text Box 75"/>
          <p:cNvSpPr txBox="1">
            <a:spLocks noChangeArrowheads="1"/>
          </p:cNvSpPr>
          <p:nvPr/>
        </p:nvSpPr>
        <p:spPr bwMode="auto">
          <a:xfrm>
            <a:off x="4960938" y="1038225"/>
            <a:ext cx="90646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“size” of photon?</a:t>
            </a:r>
          </a:p>
        </p:txBody>
      </p:sp>
      <p:pic>
        <p:nvPicPr>
          <p:cNvPr id="2" name="Picture 1" descr="\documentclass{article}\pagestyle{empty}&#10;\begin{document}&#10;angular = linear $\times \lambda$ = $h $&#10;\end{document}&#10;" title="IguanaTex Bitmap Display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6219825" y="1152525"/>
            <a:ext cx="2738438" cy="2270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</p:pic>
      <p:grpSp>
        <p:nvGrpSpPr>
          <p:cNvPr id="72942" name="Group 238"/>
          <p:cNvGrpSpPr>
            <a:grpSpLocks/>
          </p:cNvGrpSpPr>
          <p:nvPr/>
        </p:nvGrpSpPr>
        <p:grpSpPr bwMode="auto">
          <a:xfrm>
            <a:off x="7620000" y="2054225"/>
            <a:ext cx="2513013" cy="3684588"/>
            <a:chOff x="4800" y="1288"/>
            <a:chExt cx="1583" cy="2321"/>
          </a:xfrm>
        </p:grpSpPr>
        <p:sp>
          <p:nvSpPr>
            <p:cNvPr id="54283" name="Rectangle 239"/>
            <p:cNvSpPr>
              <a:spLocks noChangeArrowheads="1"/>
            </p:cNvSpPr>
            <p:nvPr/>
          </p:nvSpPr>
          <p:spPr bwMode="auto">
            <a:xfrm>
              <a:off x="4800" y="2340"/>
              <a:ext cx="219" cy="1269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 type="none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284" name="Text Box 240"/>
            <p:cNvSpPr txBox="1">
              <a:spLocks noChangeArrowheads="1"/>
            </p:cNvSpPr>
            <p:nvPr/>
          </p:nvSpPr>
          <p:spPr bwMode="auto">
            <a:xfrm>
              <a:off x="5098" y="1288"/>
              <a:ext cx="46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  <a:cs typeface="Times New Roman" panose="02020603050405020304" pitchFamily="18" charset="0"/>
                </a:rPr>
                <a:t>Of light</a:t>
              </a:r>
            </a:p>
          </p:txBody>
        </p:sp>
        <p:sp>
          <p:nvSpPr>
            <p:cNvPr id="54285" name="Text Box 241"/>
            <p:cNvSpPr txBox="1">
              <a:spLocks noChangeArrowheads="1"/>
            </p:cNvSpPr>
            <p:nvPr/>
          </p:nvSpPr>
          <p:spPr bwMode="auto">
            <a:xfrm>
              <a:off x="5586" y="1700"/>
              <a:ext cx="79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  <a:cs typeface="Times New Roman" panose="02020603050405020304" pitchFamily="18" charset="0"/>
                </a:rPr>
                <a:t>Kinetic Energy</a:t>
              </a:r>
            </a:p>
          </p:txBody>
        </p:sp>
        <p:pic>
          <p:nvPicPr>
            <p:cNvPr id="54286" name="Picture 242" descr="txp_fig"/>
            <p:cNvPicPr>
              <a:picLocks noChangeAspect="1" noChangeArrowheads="1"/>
            </p:cNvPicPr>
            <p:nvPr>
              <p:custDataLst>
                <p:tags r:id="rId8"/>
              </p:custDataLst>
            </p:nvPr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85" y="1511"/>
              <a:ext cx="297" cy="2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4287" name="Picture 243" descr="txp_fig"/>
            <p:cNvPicPr>
              <a:picLocks noChangeAspect="1" noChangeArrowheads="1"/>
            </p:cNvPicPr>
            <p:nvPr>
              <p:custDataLst>
                <p:tags r:id="rId9"/>
              </p:custDataLst>
            </p:nvPr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7" y="1918"/>
              <a:ext cx="667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4288" name="Text Box 244"/>
            <p:cNvSpPr txBox="1">
              <a:spLocks noChangeArrowheads="1"/>
            </p:cNvSpPr>
            <p:nvPr/>
          </p:nvSpPr>
          <p:spPr bwMode="auto">
            <a:xfrm rot="-5400000">
              <a:off x="4277" y="2878"/>
              <a:ext cx="125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  <a:cs typeface="Times New Roman" panose="02020603050405020304" pitchFamily="18" charset="0"/>
                </a:rPr>
                <a:t>Circularly polarized laser</a:t>
              </a:r>
            </a:p>
          </p:txBody>
        </p:sp>
        <p:sp>
          <p:nvSpPr>
            <p:cNvPr id="54289" name="Text Box 245"/>
            <p:cNvSpPr txBox="1">
              <a:spLocks noChangeArrowheads="1"/>
            </p:cNvSpPr>
            <p:nvPr/>
          </p:nvSpPr>
          <p:spPr bwMode="auto">
            <a:xfrm>
              <a:off x="5078" y="2791"/>
              <a:ext cx="661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  <a:cs typeface="Times New Roman" panose="02020603050405020304" pitchFamily="18" charset="0"/>
                </a:rPr>
                <a:t>20 kW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  <a:cs typeface="Times New Roman" panose="02020603050405020304" pitchFamily="18" charset="0"/>
                </a:rPr>
                <a:t>Green beam</a:t>
              </a:r>
            </a:p>
          </p:txBody>
        </p:sp>
        <p:sp>
          <p:nvSpPr>
            <p:cNvPr id="54290" name="Line 246"/>
            <p:cNvSpPr>
              <a:spLocks noChangeShapeType="1"/>
            </p:cNvSpPr>
            <p:nvPr/>
          </p:nvSpPr>
          <p:spPr bwMode="auto">
            <a:xfrm flipV="1">
              <a:off x="4917" y="1551"/>
              <a:ext cx="0" cy="788"/>
            </a:xfrm>
            <a:prstGeom prst="line">
              <a:avLst/>
            </a:prstGeom>
            <a:noFill/>
            <a:ln w="76200" cmpd="tri">
              <a:solidFill>
                <a:srgbClr val="FF0000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291" name="Arc 247"/>
            <p:cNvSpPr>
              <a:spLocks/>
            </p:cNvSpPr>
            <p:nvPr/>
          </p:nvSpPr>
          <p:spPr bwMode="auto">
            <a:xfrm flipV="1">
              <a:off x="4854" y="2109"/>
              <a:ext cx="160" cy="149"/>
            </a:xfrm>
            <a:custGeom>
              <a:avLst/>
              <a:gdLst>
                <a:gd name="T0" fmla="*/ 0 w 21600"/>
                <a:gd name="T1" fmla="*/ 0 h 38354"/>
                <a:gd name="T2" fmla="*/ 0 w 21600"/>
                <a:gd name="T3" fmla="*/ 0 h 38354"/>
                <a:gd name="T4" fmla="*/ 0 w 21600"/>
                <a:gd name="T5" fmla="*/ 0 h 3835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38354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8098"/>
                    <a:pt x="18674" y="34251"/>
                    <a:pt x="13633" y="38353"/>
                  </a:cubicBezTo>
                </a:path>
                <a:path w="21600" h="38354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8098"/>
                    <a:pt x="18674" y="34251"/>
                    <a:pt x="13633" y="38353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2" name="Text Box 248"/>
            <p:cNvSpPr txBox="1">
              <a:spLocks noChangeArrowheads="1"/>
            </p:cNvSpPr>
            <p:nvPr/>
          </p:nvSpPr>
          <p:spPr bwMode="auto">
            <a:xfrm>
              <a:off x="5098" y="1288"/>
              <a:ext cx="46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  <a:cs typeface="Times New Roman" panose="02020603050405020304" pitchFamily="18" charset="0"/>
                </a:rPr>
                <a:t>Of light</a:t>
              </a:r>
            </a:p>
          </p:txBody>
        </p:sp>
        <p:sp>
          <p:nvSpPr>
            <p:cNvPr id="54293" name="Text Box 249"/>
            <p:cNvSpPr txBox="1">
              <a:spLocks noChangeArrowheads="1"/>
            </p:cNvSpPr>
            <p:nvPr/>
          </p:nvSpPr>
          <p:spPr bwMode="auto">
            <a:xfrm>
              <a:off x="5098" y="1288"/>
              <a:ext cx="46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  <a:cs typeface="Times New Roman" panose="02020603050405020304" pitchFamily="18" charset="0"/>
                </a:rPr>
                <a:t>Of light</a:t>
              </a:r>
            </a:p>
          </p:txBody>
        </p:sp>
      </p:grpSp>
      <p:sp>
        <p:nvSpPr>
          <p:cNvPr id="72776" name="Text Box 72"/>
          <p:cNvSpPr txBox="1">
            <a:spLocks noChangeArrowheads="1"/>
          </p:cNvSpPr>
          <p:nvPr/>
        </p:nvSpPr>
        <p:spPr bwMode="auto">
          <a:xfrm>
            <a:off x="7294563" y="6148388"/>
            <a:ext cx="4146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At ELI power of 40 PW?</a:t>
            </a:r>
          </a:p>
        </p:txBody>
      </p:sp>
      <p:sp>
        <p:nvSpPr>
          <p:cNvPr id="72941" name="Text Box 237"/>
          <p:cNvSpPr txBox="1">
            <a:spLocks noChangeArrowheads="1"/>
          </p:cNvSpPr>
          <p:nvPr/>
        </p:nvSpPr>
        <p:spPr bwMode="auto">
          <a:xfrm>
            <a:off x="8159750" y="1703388"/>
            <a:ext cx="27162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SPIN ANGULAR MOMENTUM</a:t>
            </a:r>
          </a:p>
        </p:txBody>
      </p:sp>
      <p:grpSp>
        <p:nvGrpSpPr>
          <p:cNvPr id="72954" name="Group 250"/>
          <p:cNvGrpSpPr>
            <a:grpSpLocks/>
          </p:cNvGrpSpPr>
          <p:nvPr/>
        </p:nvGrpSpPr>
        <p:grpSpPr bwMode="auto">
          <a:xfrm>
            <a:off x="9752013" y="2054225"/>
            <a:ext cx="1563687" cy="3998913"/>
            <a:chOff x="6143" y="1287"/>
            <a:chExt cx="985" cy="2519"/>
          </a:xfrm>
        </p:grpSpPr>
        <p:sp>
          <p:nvSpPr>
            <p:cNvPr id="54297" name="Text Box 251"/>
            <p:cNvSpPr txBox="1">
              <a:spLocks noChangeArrowheads="1"/>
            </p:cNvSpPr>
            <p:nvPr/>
          </p:nvSpPr>
          <p:spPr bwMode="auto">
            <a:xfrm>
              <a:off x="6316" y="1287"/>
              <a:ext cx="64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  <a:cs typeface="Times New Roman" panose="02020603050405020304" pitchFamily="18" charset="0"/>
                </a:rPr>
                <a:t>Mechanical</a:t>
              </a:r>
            </a:p>
          </p:txBody>
        </p:sp>
        <p:pic>
          <p:nvPicPr>
            <p:cNvPr id="54298" name="Picture 252" descr="txp_fig"/>
            <p:cNvPicPr>
              <a:picLocks noChangeAspect="1" noChangeArrowheads="1"/>
            </p:cNvPicPr>
            <p:nvPr>
              <p:custDataLst>
                <p:tags r:id="rId4"/>
              </p:custDataLst>
            </p:nvPr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3" y="1548"/>
              <a:ext cx="368" cy="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4299" name="Picture 253" descr="txp_fig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0" y="1968"/>
              <a:ext cx="349" cy="1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4300" name="Line 254"/>
            <p:cNvSpPr>
              <a:spLocks noChangeShapeType="1"/>
            </p:cNvSpPr>
            <p:nvPr/>
          </p:nvSpPr>
          <p:spPr bwMode="auto">
            <a:xfrm flipV="1">
              <a:off x="6633" y="1735"/>
              <a:ext cx="0" cy="509"/>
            </a:xfrm>
            <a:prstGeom prst="line">
              <a:avLst/>
            </a:prstGeom>
            <a:noFill/>
            <a:ln w="76200" cmpd="tri">
              <a:solidFill>
                <a:srgbClr val="FF0000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301" name="Oval 255"/>
            <p:cNvSpPr>
              <a:spLocks noChangeArrowheads="1"/>
            </p:cNvSpPr>
            <p:nvPr/>
          </p:nvSpPr>
          <p:spPr bwMode="auto">
            <a:xfrm>
              <a:off x="6448" y="2149"/>
              <a:ext cx="56" cy="8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302" name="Oval 256"/>
            <p:cNvSpPr>
              <a:spLocks noChangeArrowheads="1"/>
            </p:cNvSpPr>
            <p:nvPr/>
          </p:nvSpPr>
          <p:spPr bwMode="auto">
            <a:xfrm>
              <a:off x="6472" y="2287"/>
              <a:ext cx="56" cy="8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303" name="Oval 257"/>
            <p:cNvSpPr>
              <a:spLocks noChangeArrowheads="1"/>
            </p:cNvSpPr>
            <p:nvPr/>
          </p:nvSpPr>
          <p:spPr bwMode="auto">
            <a:xfrm>
              <a:off x="6745" y="2130"/>
              <a:ext cx="56" cy="8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304" name="Oval 258"/>
            <p:cNvSpPr>
              <a:spLocks noChangeArrowheads="1"/>
            </p:cNvSpPr>
            <p:nvPr/>
          </p:nvSpPr>
          <p:spPr bwMode="auto">
            <a:xfrm>
              <a:off x="6829" y="2269"/>
              <a:ext cx="56" cy="8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305" name="Line 259"/>
            <p:cNvSpPr>
              <a:spLocks noChangeShapeType="1"/>
            </p:cNvSpPr>
            <p:nvPr/>
          </p:nvSpPr>
          <p:spPr bwMode="auto">
            <a:xfrm>
              <a:off x="6502" y="2209"/>
              <a:ext cx="325" cy="8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306" name="Line 260"/>
            <p:cNvSpPr>
              <a:spLocks noChangeShapeType="1"/>
            </p:cNvSpPr>
            <p:nvPr/>
          </p:nvSpPr>
          <p:spPr bwMode="auto">
            <a:xfrm flipH="1">
              <a:off x="6523" y="2191"/>
              <a:ext cx="223" cy="11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307" name="Arc 261"/>
            <p:cNvSpPr>
              <a:spLocks/>
            </p:cNvSpPr>
            <p:nvPr/>
          </p:nvSpPr>
          <p:spPr bwMode="auto">
            <a:xfrm flipV="1">
              <a:off x="6779" y="2244"/>
              <a:ext cx="206" cy="193"/>
            </a:xfrm>
            <a:custGeom>
              <a:avLst/>
              <a:gdLst>
                <a:gd name="T0" fmla="*/ 0 w 20569"/>
                <a:gd name="T1" fmla="*/ 0 h 21600"/>
                <a:gd name="T2" fmla="*/ 0 w 20569"/>
                <a:gd name="T3" fmla="*/ 0 h 21600"/>
                <a:gd name="T4" fmla="*/ 0 w 20569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569" h="21600" fill="none" extrusionOk="0">
                  <a:moveTo>
                    <a:pt x="-1" y="0"/>
                  </a:moveTo>
                  <a:cubicBezTo>
                    <a:pt x="9388" y="0"/>
                    <a:pt x="17702" y="6065"/>
                    <a:pt x="20568" y="15006"/>
                  </a:cubicBezTo>
                </a:path>
                <a:path w="20569" h="21600" stroke="0" extrusionOk="0">
                  <a:moveTo>
                    <a:pt x="-1" y="0"/>
                  </a:moveTo>
                  <a:cubicBezTo>
                    <a:pt x="9388" y="0"/>
                    <a:pt x="17702" y="6065"/>
                    <a:pt x="20568" y="1500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54308" name="Picture 262" descr="txp_fig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0" y="2350"/>
              <a:ext cx="83" cy="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4309" name="Picture 263" descr="txp_fig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7" y="2333"/>
              <a:ext cx="104" cy="1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54310" name="Group 264"/>
            <p:cNvGrpSpPr>
              <a:grpSpLocks/>
            </p:cNvGrpSpPr>
            <p:nvPr/>
          </p:nvGrpSpPr>
          <p:grpSpPr bwMode="auto">
            <a:xfrm>
              <a:off x="6464" y="2660"/>
              <a:ext cx="324" cy="279"/>
              <a:chOff x="2090" y="1749"/>
              <a:chExt cx="202" cy="174"/>
            </a:xfrm>
          </p:grpSpPr>
          <p:sp>
            <p:nvSpPr>
              <p:cNvPr id="54311" name="Freeform 265"/>
              <p:cNvSpPr>
                <a:spLocks/>
              </p:cNvSpPr>
              <p:nvPr/>
            </p:nvSpPr>
            <p:spPr bwMode="auto">
              <a:xfrm>
                <a:off x="2215" y="1851"/>
                <a:ext cx="61" cy="67"/>
              </a:xfrm>
              <a:custGeom>
                <a:avLst/>
                <a:gdLst>
                  <a:gd name="T0" fmla="*/ 18 w 61"/>
                  <a:gd name="T1" fmla="*/ 0 h 67"/>
                  <a:gd name="T2" fmla="*/ 31 w 61"/>
                  <a:gd name="T3" fmla="*/ 9 h 67"/>
                  <a:gd name="T4" fmla="*/ 42 w 61"/>
                  <a:gd name="T5" fmla="*/ 13 h 67"/>
                  <a:gd name="T6" fmla="*/ 61 w 61"/>
                  <a:gd name="T7" fmla="*/ 28 h 67"/>
                  <a:gd name="T8" fmla="*/ 33 w 61"/>
                  <a:gd name="T9" fmla="*/ 51 h 67"/>
                  <a:gd name="T10" fmla="*/ 48 w 61"/>
                  <a:gd name="T11" fmla="*/ 58 h 67"/>
                  <a:gd name="T12" fmla="*/ 58 w 61"/>
                  <a:gd name="T13" fmla="*/ 63 h 67"/>
                  <a:gd name="T14" fmla="*/ 54 w 61"/>
                  <a:gd name="T15" fmla="*/ 67 h 67"/>
                  <a:gd name="T16" fmla="*/ 34 w 61"/>
                  <a:gd name="T17" fmla="*/ 64 h 67"/>
                  <a:gd name="T18" fmla="*/ 16 w 61"/>
                  <a:gd name="T19" fmla="*/ 61 h 67"/>
                  <a:gd name="T20" fmla="*/ 27 w 61"/>
                  <a:gd name="T21" fmla="*/ 43 h 67"/>
                  <a:gd name="T22" fmla="*/ 39 w 61"/>
                  <a:gd name="T23" fmla="*/ 33 h 67"/>
                  <a:gd name="T24" fmla="*/ 0 w 61"/>
                  <a:gd name="T25" fmla="*/ 15 h 6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61" h="67">
                    <a:moveTo>
                      <a:pt x="18" y="0"/>
                    </a:moveTo>
                    <a:cubicBezTo>
                      <a:pt x="22" y="3"/>
                      <a:pt x="27" y="6"/>
                      <a:pt x="31" y="9"/>
                    </a:cubicBezTo>
                    <a:cubicBezTo>
                      <a:pt x="34" y="11"/>
                      <a:pt x="42" y="13"/>
                      <a:pt x="42" y="13"/>
                    </a:cubicBezTo>
                    <a:lnTo>
                      <a:pt x="61" y="28"/>
                    </a:lnTo>
                    <a:lnTo>
                      <a:pt x="33" y="51"/>
                    </a:lnTo>
                    <a:cubicBezTo>
                      <a:pt x="38" y="53"/>
                      <a:pt x="43" y="56"/>
                      <a:pt x="48" y="58"/>
                    </a:cubicBezTo>
                    <a:cubicBezTo>
                      <a:pt x="51" y="59"/>
                      <a:pt x="58" y="63"/>
                      <a:pt x="58" y="63"/>
                    </a:cubicBezTo>
                    <a:cubicBezTo>
                      <a:pt x="55" y="67"/>
                      <a:pt x="57" y="67"/>
                      <a:pt x="54" y="67"/>
                    </a:cubicBezTo>
                    <a:cubicBezTo>
                      <a:pt x="34" y="65"/>
                      <a:pt x="52" y="67"/>
                      <a:pt x="34" y="64"/>
                    </a:cubicBezTo>
                    <a:cubicBezTo>
                      <a:pt x="28" y="63"/>
                      <a:pt x="16" y="61"/>
                      <a:pt x="16" y="61"/>
                    </a:cubicBezTo>
                    <a:cubicBezTo>
                      <a:pt x="18" y="46"/>
                      <a:pt x="17" y="49"/>
                      <a:pt x="27" y="43"/>
                    </a:cubicBezTo>
                    <a:cubicBezTo>
                      <a:pt x="31" y="38"/>
                      <a:pt x="34" y="36"/>
                      <a:pt x="39" y="33"/>
                    </a:cubicBezTo>
                    <a:cubicBezTo>
                      <a:pt x="23" y="28"/>
                      <a:pt x="19" y="15"/>
                      <a:pt x="0" y="15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12" name="Freeform 266"/>
              <p:cNvSpPr>
                <a:spLocks/>
              </p:cNvSpPr>
              <p:nvPr/>
            </p:nvSpPr>
            <p:spPr bwMode="auto">
              <a:xfrm flipH="1">
                <a:off x="2155" y="1856"/>
                <a:ext cx="61" cy="67"/>
              </a:xfrm>
              <a:custGeom>
                <a:avLst/>
                <a:gdLst>
                  <a:gd name="T0" fmla="*/ 18 w 61"/>
                  <a:gd name="T1" fmla="*/ 0 h 67"/>
                  <a:gd name="T2" fmla="*/ 31 w 61"/>
                  <a:gd name="T3" fmla="*/ 9 h 67"/>
                  <a:gd name="T4" fmla="*/ 42 w 61"/>
                  <a:gd name="T5" fmla="*/ 13 h 67"/>
                  <a:gd name="T6" fmla="*/ 61 w 61"/>
                  <a:gd name="T7" fmla="*/ 28 h 67"/>
                  <a:gd name="T8" fmla="*/ 33 w 61"/>
                  <a:gd name="T9" fmla="*/ 51 h 67"/>
                  <a:gd name="T10" fmla="*/ 48 w 61"/>
                  <a:gd name="T11" fmla="*/ 58 h 67"/>
                  <a:gd name="T12" fmla="*/ 58 w 61"/>
                  <a:gd name="T13" fmla="*/ 63 h 67"/>
                  <a:gd name="T14" fmla="*/ 54 w 61"/>
                  <a:gd name="T15" fmla="*/ 67 h 67"/>
                  <a:gd name="T16" fmla="*/ 34 w 61"/>
                  <a:gd name="T17" fmla="*/ 64 h 67"/>
                  <a:gd name="T18" fmla="*/ 16 w 61"/>
                  <a:gd name="T19" fmla="*/ 61 h 67"/>
                  <a:gd name="T20" fmla="*/ 27 w 61"/>
                  <a:gd name="T21" fmla="*/ 43 h 67"/>
                  <a:gd name="T22" fmla="*/ 39 w 61"/>
                  <a:gd name="T23" fmla="*/ 33 h 67"/>
                  <a:gd name="T24" fmla="*/ 0 w 61"/>
                  <a:gd name="T25" fmla="*/ 15 h 6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61" h="67">
                    <a:moveTo>
                      <a:pt x="18" y="0"/>
                    </a:moveTo>
                    <a:cubicBezTo>
                      <a:pt x="22" y="3"/>
                      <a:pt x="27" y="6"/>
                      <a:pt x="31" y="9"/>
                    </a:cubicBezTo>
                    <a:cubicBezTo>
                      <a:pt x="34" y="11"/>
                      <a:pt x="42" y="13"/>
                      <a:pt x="42" y="13"/>
                    </a:cubicBezTo>
                    <a:lnTo>
                      <a:pt x="61" y="28"/>
                    </a:lnTo>
                    <a:lnTo>
                      <a:pt x="33" y="51"/>
                    </a:lnTo>
                    <a:cubicBezTo>
                      <a:pt x="38" y="53"/>
                      <a:pt x="43" y="56"/>
                      <a:pt x="48" y="58"/>
                    </a:cubicBezTo>
                    <a:cubicBezTo>
                      <a:pt x="51" y="59"/>
                      <a:pt x="58" y="63"/>
                      <a:pt x="58" y="63"/>
                    </a:cubicBezTo>
                    <a:cubicBezTo>
                      <a:pt x="55" y="67"/>
                      <a:pt x="57" y="67"/>
                      <a:pt x="54" y="67"/>
                    </a:cubicBezTo>
                    <a:cubicBezTo>
                      <a:pt x="34" y="65"/>
                      <a:pt x="52" y="67"/>
                      <a:pt x="34" y="64"/>
                    </a:cubicBezTo>
                    <a:cubicBezTo>
                      <a:pt x="28" y="63"/>
                      <a:pt x="16" y="61"/>
                      <a:pt x="16" y="61"/>
                    </a:cubicBezTo>
                    <a:cubicBezTo>
                      <a:pt x="18" y="46"/>
                      <a:pt x="17" y="49"/>
                      <a:pt x="27" y="43"/>
                    </a:cubicBezTo>
                    <a:cubicBezTo>
                      <a:pt x="31" y="38"/>
                      <a:pt x="34" y="36"/>
                      <a:pt x="39" y="33"/>
                    </a:cubicBezTo>
                    <a:cubicBezTo>
                      <a:pt x="23" y="28"/>
                      <a:pt x="19" y="15"/>
                      <a:pt x="0" y="15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13" name="Freeform 267"/>
              <p:cNvSpPr>
                <a:spLocks/>
              </p:cNvSpPr>
              <p:nvPr/>
            </p:nvSpPr>
            <p:spPr bwMode="auto">
              <a:xfrm>
                <a:off x="2090" y="1798"/>
                <a:ext cx="119" cy="57"/>
              </a:xfrm>
              <a:custGeom>
                <a:avLst/>
                <a:gdLst>
                  <a:gd name="T0" fmla="*/ 113 w 119"/>
                  <a:gd name="T1" fmla="*/ 57 h 57"/>
                  <a:gd name="T2" fmla="*/ 107 w 119"/>
                  <a:gd name="T3" fmla="*/ 48 h 57"/>
                  <a:gd name="T4" fmla="*/ 80 w 119"/>
                  <a:gd name="T5" fmla="*/ 2 h 57"/>
                  <a:gd name="T6" fmla="*/ 24 w 119"/>
                  <a:gd name="T7" fmla="*/ 11 h 57"/>
                  <a:gd name="T8" fmla="*/ 0 w 119"/>
                  <a:gd name="T9" fmla="*/ 9 h 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9" h="57">
                    <a:moveTo>
                      <a:pt x="113" y="57"/>
                    </a:moveTo>
                    <a:cubicBezTo>
                      <a:pt x="112" y="54"/>
                      <a:pt x="107" y="52"/>
                      <a:pt x="107" y="48"/>
                    </a:cubicBezTo>
                    <a:cubicBezTo>
                      <a:pt x="101" y="0"/>
                      <a:pt x="119" y="4"/>
                      <a:pt x="80" y="2"/>
                    </a:cubicBezTo>
                    <a:cubicBezTo>
                      <a:pt x="66" y="10"/>
                      <a:pt x="39" y="10"/>
                      <a:pt x="24" y="11"/>
                    </a:cubicBezTo>
                    <a:cubicBezTo>
                      <a:pt x="8" y="8"/>
                      <a:pt x="16" y="9"/>
                      <a:pt x="0" y="9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14" name="Freeform 268"/>
              <p:cNvSpPr>
                <a:spLocks/>
              </p:cNvSpPr>
              <p:nvPr/>
            </p:nvSpPr>
            <p:spPr bwMode="auto">
              <a:xfrm>
                <a:off x="2117" y="1749"/>
                <a:ext cx="111" cy="49"/>
              </a:xfrm>
              <a:custGeom>
                <a:avLst/>
                <a:gdLst>
                  <a:gd name="T0" fmla="*/ 0 w 111"/>
                  <a:gd name="T1" fmla="*/ 49 h 49"/>
                  <a:gd name="T2" fmla="*/ 65 w 111"/>
                  <a:gd name="T3" fmla="*/ 40 h 49"/>
                  <a:gd name="T4" fmla="*/ 87 w 111"/>
                  <a:gd name="T5" fmla="*/ 37 h 49"/>
                  <a:gd name="T6" fmla="*/ 80 w 111"/>
                  <a:gd name="T7" fmla="*/ 27 h 49"/>
                  <a:gd name="T8" fmla="*/ 83 w 111"/>
                  <a:gd name="T9" fmla="*/ 9 h 49"/>
                  <a:gd name="T10" fmla="*/ 105 w 111"/>
                  <a:gd name="T11" fmla="*/ 4 h 49"/>
                  <a:gd name="T12" fmla="*/ 111 w 111"/>
                  <a:gd name="T13" fmla="*/ 18 h 49"/>
                  <a:gd name="T14" fmla="*/ 105 w 111"/>
                  <a:gd name="T15" fmla="*/ 40 h 4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" h="49">
                    <a:moveTo>
                      <a:pt x="0" y="49"/>
                    </a:moveTo>
                    <a:cubicBezTo>
                      <a:pt x="37" y="48"/>
                      <a:pt x="36" y="43"/>
                      <a:pt x="65" y="40"/>
                    </a:cubicBezTo>
                    <a:cubicBezTo>
                      <a:pt x="72" y="35"/>
                      <a:pt x="79" y="39"/>
                      <a:pt x="87" y="37"/>
                    </a:cubicBezTo>
                    <a:cubicBezTo>
                      <a:pt x="90" y="30"/>
                      <a:pt x="85" y="31"/>
                      <a:pt x="80" y="27"/>
                    </a:cubicBezTo>
                    <a:cubicBezTo>
                      <a:pt x="78" y="20"/>
                      <a:pt x="73" y="11"/>
                      <a:pt x="83" y="9"/>
                    </a:cubicBezTo>
                    <a:cubicBezTo>
                      <a:pt x="88" y="0"/>
                      <a:pt x="95" y="3"/>
                      <a:pt x="105" y="4"/>
                    </a:cubicBezTo>
                    <a:cubicBezTo>
                      <a:pt x="108" y="9"/>
                      <a:pt x="110" y="12"/>
                      <a:pt x="111" y="18"/>
                    </a:cubicBezTo>
                    <a:cubicBezTo>
                      <a:pt x="110" y="26"/>
                      <a:pt x="105" y="35"/>
                      <a:pt x="105" y="4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15" name="Freeform 269"/>
              <p:cNvSpPr>
                <a:spLocks/>
              </p:cNvSpPr>
              <p:nvPr/>
            </p:nvSpPr>
            <p:spPr bwMode="auto">
              <a:xfrm>
                <a:off x="2227" y="1791"/>
                <a:ext cx="65" cy="79"/>
              </a:xfrm>
              <a:custGeom>
                <a:avLst/>
                <a:gdLst>
                  <a:gd name="T0" fmla="*/ 0 w 65"/>
                  <a:gd name="T1" fmla="*/ 0 h 79"/>
                  <a:gd name="T2" fmla="*/ 36 w 65"/>
                  <a:gd name="T3" fmla="*/ 7 h 79"/>
                  <a:gd name="T4" fmla="*/ 45 w 65"/>
                  <a:gd name="T5" fmla="*/ 12 h 79"/>
                  <a:gd name="T6" fmla="*/ 51 w 65"/>
                  <a:gd name="T7" fmla="*/ 19 h 79"/>
                  <a:gd name="T8" fmla="*/ 60 w 65"/>
                  <a:gd name="T9" fmla="*/ 33 h 79"/>
                  <a:gd name="T10" fmla="*/ 58 w 65"/>
                  <a:gd name="T11" fmla="*/ 46 h 79"/>
                  <a:gd name="T12" fmla="*/ 52 w 65"/>
                  <a:gd name="T13" fmla="*/ 61 h 79"/>
                  <a:gd name="T14" fmla="*/ 43 w 65"/>
                  <a:gd name="T15" fmla="*/ 79 h 79"/>
                  <a:gd name="T16" fmla="*/ 30 w 65"/>
                  <a:gd name="T17" fmla="*/ 72 h 79"/>
                  <a:gd name="T18" fmla="*/ 49 w 65"/>
                  <a:gd name="T19" fmla="*/ 43 h 79"/>
                  <a:gd name="T20" fmla="*/ 39 w 65"/>
                  <a:gd name="T21" fmla="*/ 34 h 79"/>
                  <a:gd name="T22" fmla="*/ 19 w 65"/>
                  <a:gd name="T23" fmla="*/ 24 h 7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5" h="79">
                    <a:moveTo>
                      <a:pt x="0" y="0"/>
                    </a:moveTo>
                    <a:cubicBezTo>
                      <a:pt x="13" y="2"/>
                      <a:pt x="24" y="5"/>
                      <a:pt x="36" y="7"/>
                    </a:cubicBezTo>
                    <a:cubicBezTo>
                      <a:pt x="39" y="9"/>
                      <a:pt x="43" y="9"/>
                      <a:pt x="45" y="12"/>
                    </a:cubicBezTo>
                    <a:cubicBezTo>
                      <a:pt x="52" y="21"/>
                      <a:pt x="40" y="17"/>
                      <a:pt x="51" y="19"/>
                    </a:cubicBezTo>
                    <a:cubicBezTo>
                      <a:pt x="52" y="26"/>
                      <a:pt x="57" y="26"/>
                      <a:pt x="60" y="33"/>
                    </a:cubicBezTo>
                    <a:cubicBezTo>
                      <a:pt x="61" y="41"/>
                      <a:pt x="65" y="42"/>
                      <a:pt x="58" y="46"/>
                    </a:cubicBezTo>
                    <a:cubicBezTo>
                      <a:pt x="57" y="52"/>
                      <a:pt x="56" y="56"/>
                      <a:pt x="52" y="61"/>
                    </a:cubicBezTo>
                    <a:cubicBezTo>
                      <a:pt x="51" y="68"/>
                      <a:pt x="46" y="73"/>
                      <a:pt x="43" y="79"/>
                    </a:cubicBezTo>
                    <a:cubicBezTo>
                      <a:pt x="39" y="76"/>
                      <a:pt x="34" y="75"/>
                      <a:pt x="30" y="72"/>
                    </a:cubicBezTo>
                    <a:cubicBezTo>
                      <a:pt x="31" y="63"/>
                      <a:pt x="41" y="49"/>
                      <a:pt x="49" y="43"/>
                    </a:cubicBezTo>
                    <a:cubicBezTo>
                      <a:pt x="45" y="40"/>
                      <a:pt x="44" y="36"/>
                      <a:pt x="39" y="34"/>
                    </a:cubicBezTo>
                    <a:cubicBezTo>
                      <a:pt x="34" y="27"/>
                      <a:pt x="27" y="24"/>
                      <a:pt x="19" y="24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16" name="Freeform 270"/>
              <p:cNvSpPr>
                <a:spLocks/>
              </p:cNvSpPr>
              <p:nvPr/>
            </p:nvSpPr>
            <p:spPr bwMode="auto">
              <a:xfrm>
                <a:off x="2233" y="1813"/>
                <a:ext cx="6" cy="39"/>
              </a:xfrm>
              <a:custGeom>
                <a:avLst/>
                <a:gdLst>
                  <a:gd name="T0" fmla="*/ 6 w 6"/>
                  <a:gd name="T1" fmla="*/ 0 h 39"/>
                  <a:gd name="T2" fmla="*/ 0 w 6"/>
                  <a:gd name="T3" fmla="*/ 39 h 3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6" h="39">
                    <a:moveTo>
                      <a:pt x="6" y="0"/>
                    </a:moveTo>
                    <a:cubicBezTo>
                      <a:pt x="4" y="9"/>
                      <a:pt x="2" y="37"/>
                      <a:pt x="0" y="39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17" name="Freeform 271"/>
              <p:cNvSpPr>
                <a:spLocks/>
              </p:cNvSpPr>
              <p:nvPr/>
            </p:nvSpPr>
            <p:spPr bwMode="auto">
              <a:xfrm>
                <a:off x="2197" y="1833"/>
                <a:ext cx="34" cy="5"/>
              </a:xfrm>
              <a:custGeom>
                <a:avLst/>
                <a:gdLst>
                  <a:gd name="T0" fmla="*/ 0 w 34"/>
                  <a:gd name="T1" fmla="*/ 0 h 5"/>
                  <a:gd name="T2" fmla="*/ 34 w 34"/>
                  <a:gd name="T3" fmla="*/ 0 h 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4" h="5">
                    <a:moveTo>
                      <a:pt x="0" y="0"/>
                    </a:moveTo>
                    <a:cubicBezTo>
                      <a:pt x="7" y="5"/>
                      <a:pt x="25" y="0"/>
                      <a:pt x="34" y="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4318" name="Group 272"/>
            <p:cNvGrpSpPr>
              <a:grpSpLocks/>
            </p:cNvGrpSpPr>
            <p:nvPr/>
          </p:nvGrpSpPr>
          <p:grpSpPr bwMode="auto">
            <a:xfrm>
              <a:off x="6454" y="2537"/>
              <a:ext cx="118" cy="220"/>
              <a:chOff x="1556" y="1598"/>
              <a:chExt cx="118" cy="220"/>
            </a:xfrm>
          </p:grpSpPr>
          <p:sp>
            <p:nvSpPr>
              <p:cNvPr id="54319" name="Freeform 273"/>
              <p:cNvSpPr>
                <a:spLocks/>
              </p:cNvSpPr>
              <p:nvPr/>
            </p:nvSpPr>
            <p:spPr bwMode="auto">
              <a:xfrm>
                <a:off x="1584" y="1632"/>
                <a:ext cx="64" cy="186"/>
              </a:xfrm>
              <a:custGeom>
                <a:avLst/>
                <a:gdLst>
                  <a:gd name="T0" fmla="*/ 1 w 100"/>
                  <a:gd name="T1" fmla="*/ 90 h 215"/>
                  <a:gd name="T2" fmla="*/ 1 w 100"/>
                  <a:gd name="T3" fmla="*/ 81 h 215"/>
                  <a:gd name="T4" fmla="*/ 1 w 100"/>
                  <a:gd name="T5" fmla="*/ 69 h 215"/>
                  <a:gd name="T6" fmla="*/ 2 w 100"/>
                  <a:gd name="T7" fmla="*/ 40 h 215"/>
                  <a:gd name="T8" fmla="*/ 4 w 100"/>
                  <a:gd name="T9" fmla="*/ 19 h 215"/>
                  <a:gd name="T10" fmla="*/ 7 w 100"/>
                  <a:gd name="T11" fmla="*/ 0 h 21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00" h="215">
                    <a:moveTo>
                      <a:pt x="1" y="215"/>
                    </a:moveTo>
                    <a:cubicBezTo>
                      <a:pt x="1" y="209"/>
                      <a:pt x="1" y="203"/>
                      <a:pt x="1" y="195"/>
                    </a:cubicBezTo>
                    <a:cubicBezTo>
                      <a:pt x="1" y="187"/>
                      <a:pt x="0" y="184"/>
                      <a:pt x="4" y="167"/>
                    </a:cubicBezTo>
                    <a:cubicBezTo>
                      <a:pt x="8" y="150"/>
                      <a:pt x="17" y="115"/>
                      <a:pt x="25" y="95"/>
                    </a:cubicBezTo>
                    <a:cubicBezTo>
                      <a:pt x="33" y="75"/>
                      <a:pt x="41" y="63"/>
                      <a:pt x="53" y="47"/>
                    </a:cubicBezTo>
                    <a:cubicBezTo>
                      <a:pt x="65" y="31"/>
                      <a:pt x="82" y="15"/>
                      <a:pt x="100" y="0"/>
                    </a:cubicBezTo>
                  </a:path>
                </a:pathLst>
              </a:custGeom>
              <a:noFill/>
              <a:ln w="31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20" name="Freeform 274"/>
              <p:cNvSpPr>
                <a:spLocks/>
              </p:cNvSpPr>
              <p:nvPr/>
            </p:nvSpPr>
            <p:spPr bwMode="auto">
              <a:xfrm>
                <a:off x="1561" y="1750"/>
                <a:ext cx="30" cy="32"/>
              </a:xfrm>
              <a:custGeom>
                <a:avLst/>
                <a:gdLst>
                  <a:gd name="T0" fmla="*/ 13 w 36"/>
                  <a:gd name="T1" fmla="*/ 16 h 37"/>
                  <a:gd name="T2" fmla="*/ 9 w 36"/>
                  <a:gd name="T3" fmla="*/ 14 h 37"/>
                  <a:gd name="T4" fmla="*/ 3 w 36"/>
                  <a:gd name="T5" fmla="*/ 9 h 37"/>
                  <a:gd name="T6" fmla="*/ 0 w 36"/>
                  <a:gd name="T7" fmla="*/ 0 h 3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6" h="37">
                    <a:moveTo>
                      <a:pt x="36" y="37"/>
                    </a:moveTo>
                    <a:cubicBezTo>
                      <a:pt x="32" y="36"/>
                      <a:pt x="29" y="35"/>
                      <a:pt x="25" y="33"/>
                    </a:cubicBezTo>
                    <a:lnTo>
                      <a:pt x="6" y="22"/>
                    </a:lnTo>
                    <a:lnTo>
                      <a:pt x="0" y="0"/>
                    </a:lnTo>
                  </a:path>
                </a:pathLst>
              </a:custGeom>
              <a:noFill/>
              <a:ln w="31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21" name="Arc 275"/>
              <p:cNvSpPr>
                <a:spLocks/>
              </p:cNvSpPr>
              <p:nvPr/>
            </p:nvSpPr>
            <p:spPr bwMode="auto">
              <a:xfrm flipV="1">
                <a:off x="1585" y="1752"/>
                <a:ext cx="34" cy="49"/>
              </a:xfrm>
              <a:custGeom>
                <a:avLst/>
                <a:gdLst>
                  <a:gd name="T0" fmla="*/ 0 w 20028"/>
                  <a:gd name="T1" fmla="*/ 0 h 21600"/>
                  <a:gd name="T2" fmla="*/ 0 w 20028"/>
                  <a:gd name="T3" fmla="*/ 0 h 21600"/>
                  <a:gd name="T4" fmla="*/ 0 w 20028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028" h="21600" fill="none" extrusionOk="0">
                    <a:moveTo>
                      <a:pt x="-1" y="0"/>
                    </a:moveTo>
                    <a:cubicBezTo>
                      <a:pt x="8806" y="0"/>
                      <a:pt x="16730" y="5346"/>
                      <a:pt x="20028" y="13511"/>
                    </a:cubicBezTo>
                  </a:path>
                  <a:path w="20028" h="21600" stroke="0" extrusionOk="0">
                    <a:moveTo>
                      <a:pt x="-1" y="0"/>
                    </a:moveTo>
                    <a:cubicBezTo>
                      <a:pt x="8806" y="0"/>
                      <a:pt x="16730" y="5346"/>
                      <a:pt x="20028" y="13511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22" name="Freeform 276"/>
              <p:cNvSpPr>
                <a:spLocks/>
              </p:cNvSpPr>
              <p:nvPr/>
            </p:nvSpPr>
            <p:spPr bwMode="auto">
              <a:xfrm>
                <a:off x="1556" y="1724"/>
                <a:ext cx="30" cy="33"/>
              </a:xfrm>
              <a:custGeom>
                <a:avLst/>
                <a:gdLst>
                  <a:gd name="T0" fmla="*/ 13 w 36"/>
                  <a:gd name="T1" fmla="*/ 19 h 37"/>
                  <a:gd name="T2" fmla="*/ 9 w 36"/>
                  <a:gd name="T3" fmla="*/ 17 h 37"/>
                  <a:gd name="T4" fmla="*/ 3 w 36"/>
                  <a:gd name="T5" fmla="*/ 11 h 37"/>
                  <a:gd name="T6" fmla="*/ 0 w 36"/>
                  <a:gd name="T7" fmla="*/ 0 h 3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6" h="37">
                    <a:moveTo>
                      <a:pt x="36" y="37"/>
                    </a:moveTo>
                    <a:cubicBezTo>
                      <a:pt x="32" y="36"/>
                      <a:pt x="29" y="35"/>
                      <a:pt x="25" y="33"/>
                    </a:cubicBezTo>
                    <a:lnTo>
                      <a:pt x="6" y="22"/>
                    </a:lnTo>
                    <a:lnTo>
                      <a:pt x="0" y="0"/>
                    </a:lnTo>
                  </a:path>
                </a:pathLst>
              </a:custGeom>
              <a:noFill/>
              <a:ln w="31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23" name="Arc 277"/>
              <p:cNvSpPr>
                <a:spLocks/>
              </p:cNvSpPr>
              <p:nvPr/>
            </p:nvSpPr>
            <p:spPr bwMode="auto">
              <a:xfrm flipV="1">
                <a:off x="1585" y="1732"/>
                <a:ext cx="34" cy="49"/>
              </a:xfrm>
              <a:custGeom>
                <a:avLst/>
                <a:gdLst>
                  <a:gd name="T0" fmla="*/ 0 w 20028"/>
                  <a:gd name="T1" fmla="*/ 0 h 21600"/>
                  <a:gd name="T2" fmla="*/ 0 w 20028"/>
                  <a:gd name="T3" fmla="*/ 0 h 21600"/>
                  <a:gd name="T4" fmla="*/ 0 w 20028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028" h="21600" fill="none" extrusionOk="0">
                    <a:moveTo>
                      <a:pt x="-1" y="0"/>
                    </a:moveTo>
                    <a:cubicBezTo>
                      <a:pt x="8806" y="0"/>
                      <a:pt x="16730" y="5346"/>
                      <a:pt x="20028" y="13511"/>
                    </a:cubicBezTo>
                  </a:path>
                  <a:path w="20028" h="21600" stroke="0" extrusionOk="0">
                    <a:moveTo>
                      <a:pt x="-1" y="0"/>
                    </a:moveTo>
                    <a:cubicBezTo>
                      <a:pt x="8806" y="0"/>
                      <a:pt x="16730" y="5346"/>
                      <a:pt x="20028" y="13511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24" name="Arc 278"/>
              <p:cNvSpPr>
                <a:spLocks/>
              </p:cNvSpPr>
              <p:nvPr/>
            </p:nvSpPr>
            <p:spPr bwMode="auto">
              <a:xfrm flipV="1">
                <a:off x="1627" y="1617"/>
                <a:ext cx="30" cy="49"/>
              </a:xfrm>
              <a:custGeom>
                <a:avLst/>
                <a:gdLst>
                  <a:gd name="T0" fmla="*/ 0 w 17738"/>
                  <a:gd name="T1" fmla="*/ 0 h 21600"/>
                  <a:gd name="T2" fmla="*/ 0 w 17738"/>
                  <a:gd name="T3" fmla="*/ 0 h 21600"/>
                  <a:gd name="T4" fmla="*/ 0 w 17738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7738" h="21600" fill="none" extrusionOk="0">
                    <a:moveTo>
                      <a:pt x="0" y="1417"/>
                    </a:moveTo>
                    <a:cubicBezTo>
                      <a:pt x="2457" y="480"/>
                      <a:pt x="5065" y="0"/>
                      <a:pt x="7695" y="0"/>
                    </a:cubicBezTo>
                    <a:cubicBezTo>
                      <a:pt x="11193" y="0"/>
                      <a:pt x="14640" y="849"/>
                      <a:pt x="17738" y="2476"/>
                    </a:cubicBezTo>
                  </a:path>
                  <a:path w="17738" h="21600" stroke="0" extrusionOk="0">
                    <a:moveTo>
                      <a:pt x="0" y="1417"/>
                    </a:moveTo>
                    <a:cubicBezTo>
                      <a:pt x="2457" y="480"/>
                      <a:pt x="5065" y="0"/>
                      <a:pt x="7695" y="0"/>
                    </a:cubicBezTo>
                    <a:cubicBezTo>
                      <a:pt x="11193" y="0"/>
                      <a:pt x="14640" y="849"/>
                      <a:pt x="17738" y="2476"/>
                    </a:cubicBezTo>
                    <a:lnTo>
                      <a:pt x="7695" y="21600"/>
                    </a:lnTo>
                    <a:lnTo>
                      <a:pt x="0" y="1417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25" name="Arc 279"/>
              <p:cNvSpPr>
                <a:spLocks/>
              </p:cNvSpPr>
              <p:nvPr/>
            </p:nvSpPr>
            <p:spPr bwMode="auto">
              <a:xfrm flipV="1">
                <a:off x="1617" y="1636"/>
                <a:ext cx="30" cy="49"/>
              </a:xfrm>
              <a:custGeom>
                <a:avLst/>
                <a:gdLst>
                  <a:gd name="T0" fmla="*/ 0 w 17738"/>
                  <a:gd name="T1" fmla="*/ 0 h 21600"/>
                  <a:gd name="T2" fmla="*/ 0 w 17738"/>
                  <a:gd name="T3" fmla="*/ 0 h 21600"/>
                  <a:gd name="T4" fmla="*/ 0 w 17738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7738" h="21600" fill="none" extrusionOk="0">
                    <a:moveTo>
                      <a:pt x="0" y="1417"/>
                    </a:moveTo>
                    <a:cubicBezTo>
                      <a:pt x="2457" y="480"/>
                      <a:pt x="5065" y="0"/>
                      <a:pt x="7695" y="0"/>
                    </a:cubicBezTo>
                    <a:cubicBezTo>
                      <a:pt x="11193" y="0"/>
                      <a:pt x="14640" y="849"/>
                      <a:pt x="17738" y="2476"/>
                    </a:cubicBezTo>
                  </a:path>
                  <a:path w="17738" h="21600" stroke="0" extrusionOk="0">
                    <a:moveTo>
                      <a:pt x="0" y="1417"/>
                    </a:moveTo>
                    <a:cubicBezTo>
                      <a:pt x="2457" y="480"/>
                      <a:pt x="5065" y="0"/>
                      <a:pt x="7695" y="0"/>
                    </a:cubicBezTo>
                    <a:cubicBezTo>
                      <a:pt x="11193" y="0"/>
                      <a:pt x="14640" y="849"/>
                      <a:pt x="17738" y="2476"/>
                    </a:cubicBezTo>
                    <a:lnTo>
                      <a:pt x="7695" y="21600"/>
                    </a:lnTo>
                    <a:lnTo>
                      <a:pt x="0" y="1417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26" name="Arc 280"/>
              <p:cNvSpPr>
                <a:spLocks/>
              </p:cNvSpPr>
              <p:nvPr/>
            </p:nvSpPr>
            <p:spPr bwMode="auto">
              <a:xfrm flipV="1">
                <a:off x="1606" y="1655"/>
                <a:ext cx="34" cy="49"/>
              </a:xfrm>
              <a:custGeom>
                <a:avLst/>
                <a:gdLst>
                  <a:gd name="T0" fmla="*/ 0 w 20084"/>
                  <a:gd name="T1" fmla="*/ 0 h 21600"/>
                  <a:gd name="T2" fmla="*/ 0 w 20084"/>
                  <a:gd name="T3" fmla="*/ 0 h 21600"/>
                  <a:gd name="T4" fmla="*/ 0 w 20084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084" h="21600" fill="none" extrusionOk="0">
                    <a:moveTo>
                      <a:pt x="-1" y="540"/>
                    </a:moveTo>
                    <a:cubicBezTo>
                      <a:pt x="1576" y="181"/>
                      <a:pt x="3187" y="0"/>
                      <a:pt x="4804" y="0"/>
                    </a:cubicBezTo>
                    <a:cubicBezTo>
                      <a:pt x="10535" y="0"/>
                      <a:pt x="16032" y="2278"/>
                      <a:pt x="20084" y="6332"/>
                    </a:cubicBezTo>
                  </a:path>
                  <a:path w="20084" h="21600" stroke="0" extrusionOk="0">
                    <a:moveTo>
                      <a:pt x="-1" y="540"/>
                    </a:moveTo>
                    <a:cubicBezTo>
                      <a:pt x="1576" y="181"/>
                      <a:pt x="3187" y="0"/>
                      <a:pt x="4804" y="0"/>
                    </a:cubicBezTo>
                    <a:cubicBezTo>
                      <a:pt x="10535" y="0"/>
                      <a:pt x="16032" y="2278"/>
                      <a:pt x="20084" y="6332"/>
                    </a:cubicBezTo>
                    <a:lnTo>
                      <a:pt x="4804" y="21600"/>
                    </a:lnTo>
                    <a:lnTo>
                      <a:pt x="-1" y="540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27" name="Arc 281"/>
              <p:cNvSpPr>
                <a:spLocks/>
              </p:cNvSpPr>
              <p:nvPr/>
            </p:nvSpPr>
            <p:spPr bwMode="auto">
              <a:xfrm flipV="1">
                <a:off x="1597" y="1681"/>
                <a:ext cx="32" cy="49"/>
              </a:xfrm>
              <a:custGeom>
                <a:avLst/>
                <a:gdLst>
                  <a:gd name="T0" fmla="*/ 0 w 19669"/>
                  <a:gd name="T1" fmla="*/ 0 h 21600"/>
                  <a:gd name="T2" fmla="*/ 0 w 19669"/>
                  <a:gd name="T3" fmla="*/ 0 h 21600"/>
                  <a:gd name="T4" fmla="*/ 0 w 19669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9669" h="21600" fill="none" extrusionOk="0">
                    <a:moveTo>
                      <a:pt x="0" y="39"/>
                    </a:moveTo>
                    <a:cubicBezTo>
                      <a:pt x="433" y="13"/>
                      <a:pt x="868" y="0"/>
                      <a:pt x="1303" y="0"/>
                    </a:cubicBezTo>
                    <a:cubicBezTo>
                      <a:pt x="8783" y="0"/>
                      <a:pt x="15731" y="3870"/>
                      <a:pt x="19668" y="10231"/>
                    </a:cubicBezTo>
                  </a:path>
                  <a:path w="19669" h="21600" stroke="0" extrusionOk="0">
                    <a:moveTo>
                      <a:pt x="0" y="39"/>
                    </a:moveTo>
                    <a:cubicBezTo>
                      <a:pt x="433" y="13"/>
                      <a:pt x="868" y="0"/>
                      <a:pt x="1303" y="0"/>
                    </a:cubicBezTo>
                    <a:cubicBezTo>
                      <a:pt x="8783" y="0"/>
                      <a:pt x="15731" y="3870"/>
                      <a:pt x="19668" y="10231"/>
                    </a:cubicBezTo>
                    <a:lnTo>
                      <a:pt x="1303" y="21600"/>
                    </a:lnTo>
                    <a:lnTo>
                      <a:pt x="0" y="39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28" name="Arc 282"/>
              <p:cNvSpPr>
                <a:spLocks/>
              </p:cNvSpPr>
              <p:nvPr/>
            </p:nvSpPr>
            <p:spPr bwMode="auto">
              <a:xfrm flipV="1">
                <a:off x="1589" y="1708"/>
                <a:ext cx="34" cy="49"/>
              </a:xfrm>
              <a:custGeom>
                <a:avLst/>
                <a:gdLst>
                  <a:gd name="T0" fmla="*/ 0 w 20305"/>
                  <a:gd name="T1" fmla="*/ 0 h 21484"/>
                  <a:gd name="T2" fmla="*/ 0 w 20305"/>
                  <a:gd name="T3" fmla="*/ 0 h 21484"/>
                  <a:gd name="T4" fmla="*/ 0 w 20305"/>
                  <a:gd name="T5" fmla="*/ 0 h 2148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305" h="21484" fill="none" extrusionOk="0">
                    <a:moveTo>
                      <a:pt x="2236" y="0"/>
                    </a:moveTo>
                    <a:cubicBezTo>
                      <a:pt x="10466" y="857"/>
                      <a:pt x="17483" y="6339"/>
                      <a:pt x="20304" y="14117"/>
                    </a:cubicBezTo>
                  </a:path>
                  <a:path w="20305" h="21484" stroke="0" extrusionOk="0">
                    <a:moveTo>
                      <a:pt x="2236" y="0"/>
                    </a:moveTo>
                    <a:cubicBezTo>
                      <a:pt x="10466" y="857"/>
                      <a:pt x="17483" y="6339"/>
                      <a:pt x="20304" y="14117"/>
                    </a:cubicBezTo>
                    <a:lnTo>
                      <a:pt x="0" y="21484"/>
                    </a:lnTo>
                    <a:lnTo>
                      <a:pt x="2236" y="0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29" name="Arc 283"/>
              <p:cNvSpPr>
                <a:spLocks/>
              </p:cNvSpPr>
              <p:nvPr/>
            </p:nvSpPr>
            <p:spPr bwMode="auto">
              <a:xfrm flipV="1">
                <a:off x="1637" y="1598"/>
                <a:ext cx="15" cy="49"/>
              </a:xfrm>
              <a:custGeom>
                <a:avLst/>
                <a:gdLst>
                  <a:gd name="T0" fmla="*/ 0 w 9134"/>
                  <a:gd name="T1" fmla="*/ 0 h 21600"/>
                  <a:gd name="T2" fmla="*/ 0 w 9134"/>
                  <a:gd name="T3" fmla="*/ 0 h 21600"/>
                  <a:gd name="T4" fmla="*/ 0 w 9134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9134" h="21600" fill="none" extrusionOk="0">
                    <a:moveTo>
                      <a:pt x="0" y="39"/>
                    </a:moveTo>
                    <a:cubicBezTo>
                      <a:pt x="433" y="13"/>
                      <a:pt x="868" y="0"/>
                      <a:pt x="1303" y="0"/>
                    </a:cubicBezTo>
                    <a:cubicBezTo>
                      <a:pt x="3981" y="0"/>
                      <a:pt x="6637" y="498"/>
                      <a:pt x="9134" y="1469"/>
                    </a:cubicBezTo>
                  </a:path>
                  <a:path w="9134" h="21600" stroke="0" extrusionOk="0">
                    <a:moveTo>
                      <a:pt x="0" y="39"/>
                    </a:moveTo>
                    <a:cubicBezTo>
                      <a:pt x="433" y="13"/>
                      <a:pt x="868" y="0"/>
                      <a:pt x="1303" y="0"/>
                    </a:cubicBezTo>
                    <a:cubicBezTo>
                      <a:pt x="3981" y="0"/>
                      <a:pt x="6637" y="498"/>
                      <a:pt x="9134" y="1469"/>
                    </a:cubicBezTo>
                    <a:lnTo>
                      <a:pt x="1303" y="21600"/>
                    </a:lnTo>
                    <a:lnTo>
                      <a:pt x="0" y="39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30" name="Arc 284"/>
              <p:cNvSpPr>
                <a:spLocks/>
              </p:cNvSpPr>
              <p:nvPr/>
            </p:nvSpPr>
            <p:spPr bwMode="auto">
              <a:xfrm flipV="1">
                <a:off x="1570" y="1699"/>
                <a:ext cx="36" cy="45"/>
              </a:xfrm>
              <a:custGeom>
                <a:avLst/>
                <a:gdLst>
                  <a:gd name="T0" fmla="*/ 0 w 21032"/>
                  <a:gd name="T1" fmla="*/ 0 h 19828"/>
                  <a:gd name="T2" fmla="*/ 0 w 21032"/>
                  <a:gd name="T3" fmla="*/ 0 h 19828"/>
                  <a:gd name="T4" fmla="*/ 0 w 21032"/>
                  <a:gd name="T5" fmla="*/ 0 h 1982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032" h="19828" fill="none" extrusionOk="0">
                    <a:moveTo>
                      <a:pt x="0" y="14906"/>
                    </a:moveTo>
                    <a:cubicBezTo>
                      <a:pt x="1559" y="8244"/>
                      <a:pt x="6182" y="2714"/>
                      <a:pt x="12463" y="0"/>
                    </a:cubicBezTo>
                  </a:path>
                  <a:path w="21032" h="19828" stroke="0" extrusionOk="0">
                    <a:moveTo>
                      <a:pt x="0" y="14906"/>
                    </a:moveTo>
                    <a:cubicBezTo>
                      <a:pt x="1559" y="8244"/>
                      <a:pt x="6182" y="2714"/>
                      <a:pt x="12463" y="0"/>
                    </a:cubicBezTo>
                    <a:lnTo>
                      <a:pt x="21032" y="19828"/>
                    </a:lnTo>
                    <a:lnTo>
                      <a:pt x="0" y="14906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31" name="Arc 285"/>
              <p:cNvSpPr>
                <a:spLocks/>
              </p:cNvSpPr>
              <p:nvPr/>
            </p:nvSpPr>
            <p:spPr bwMode="auto">
              <a:xfrm flipV="1">
                <a:off x="1579" y="1684"/>
                <a:ext cx="37" cy="40"/>
              </a:xfrm>
              <a:custGeom>
                <a:avLst/>
                <a:gdLst>
                  <a:gd name="T0" fmla="*/ 0 w 21513"/>
                  <a:gd name="T1" fmla="*/ 0 h 18039"/>
                  <a:gd name="T2" fmla="*/ 0 w 21513"/>
                  <a:gd name="T3" fmla="*/ 0 h 18039"/>
                  <a:gd name="T4" fmla="*/ 0 w 21513"/>
                  <a:gd name="T5" fmla="*/ 0 h 1803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513" h="18039" fill="none" extrusionOk="0">
                    <a:moveTo>
                      <a:pt x="0" y="16097"/>
                    </a:moveTo>
                    <a:cubicBezTo>
                      <a:pt x="591" y="9544"/>
                      <a:pt x="4137" y="3618"/>
                      <a:pt x="9632" y="0"/>
                    </a:cubicBezTo>
                  </a:path>
                  <a:path w="21513" h="18039" stroke="0" extrusionOk="0">
                    <a:moveTo>
                      <a:pt x="0" y="16097"/>
                    </a:moveTo>
                    <a:cubicBezTo>
                      <a:pt x="591" y="9544"/>
                      <a:pt x="4137" y="3618"/>
                      <a:pt x="9632" y="0"/>
                    </a:cubicBezTo>
                    <a:lnTo>
                      <a:pt x="21513" y="18039"/>
                    </a:lnTo>
                    <a:lnTo>
                      <a:pt x="0" y="16097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32" name="Arc 286"/>
              <p:cNvSpPr>
                <a:spLocks/>
              </p:cNvSpPr>
              <p:nvPr/>
            </p:nvSpPr>
            <p:spPr bwMode="auto">
              <a:xfrm flipV="1">
                <a:off x="1590" y="1662"/>
                <a:ext cx="37" cy="42"/>
              </a:xfrm>
              <a:custGeom>
                <a:avLst/>
                <a:gdLst>
                  <a:gd name="T0" fmla="*/ 0 w 21600"/>
                  <a:gd name="T1" fmla="*/ 0 h 18771"/>
                  <a:gd name="T2" fmla="*/ 0 w 21600"/>
                  <a:gd name="T3" fmla="*/ 0 h 18771"/>
                  <a:gd name="T4" fmla="*/ 0 w 21600"/>
                  <a:gd name="T5" fmla="*/ 0 h 1877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18771" fill="none" extrusionOk="0">
                    <a:moveTo>
                      <a:pt x="224" y="18771"/>
                    </a:moveTo>
                    <a:cubicBezTo>
                      <a:pt x="75" y="17741"/>
                      <a:pt x="0" y="16703"/>
                      <a:pt x="0" y="15663"/>
                    </a:cubicBezTo>
                    <a:cubicBezTo>
                      <a:pt x="0" y="9740"/>
                      <a:pt x="2431" y="4077"/>
                      <a:pt x="6726" y="-1"/>
                    </a:cubicBezTo>
                  </a:path>
                  <a:path w="21600" h="18771" stroke="0" extrusionOk="0">
                    <a:moveTo>
                      <a:pt x="224" y="18771"/>
                    </a:moveTo>
                    <a:cubicBezTo>
                      <a:pt x="75" y="17741"/>
                      <a:pt x="0" y="16703"/>
                      <a:pt x="0" y="15663"/>
                    </a:cubicBezTo>
                    <a:cubicBezTo>
                      <a:pt x="0" y="9740"/>
                      <a:pt x="2431" y="4077"/>
                      <a:pt x="6726" y="-1"/>
                    </a:cubicBezTo>
                    <a:lnTo>
                      <a:pt x="21600" y="15663"/>
                    </a:lnTo>
                    <a:lnTo>
                      <a:pt x="224" y="18771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33" name="Arc 287"/>
              <p:cNvSpPr>
                <a:spLocks/>
              </p:cNvSpPr>
              <p:nvPr/>
            </p:nvSpPr>
            <p:spPr bwMode="auto">
              <a:xfrm flipV="1">
                <a:off x="1606" y="1647"/>
                <a:ext cx="37" cy="36"/>
              </a:xfrm>
              <a:custGeom>
                <a:avLst/>
                <a:gdLst>
                  <a:gd name="T0" fmla="*/ 0 w 21600"/>
                  <a:gd name="T1" fmla="*/ 0 h 16602"/>
                  <a:gd name="T2" fmla="*/ 0 w 21600"/>
                  <a:gd name="T3" fmla="*/ 0 h 16602"/>
                  <a:gd name="T4" fmla="*/ 0 w 21600"/>
                  <a:gd name="T5" fmla="*/ 0 h 1660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16602" fill="none" extrusionOk="0">
                    <a:moveTo>
                      <a:pt x="224" y="16602"/>
                    </a:moveTo>
                    <a:cubicBezTo>
                      <a:pt x="75" y="15572"/>
                      <a:pt x="0" y="14534"/>
                      <a:pt x="0" y="13494"/>
                    </a:cubicBezTo>
                    <a:cubicBezTo>
                      <a:pt x="0" y="8588"/>
                      <a:pt x="1669" y="3829"/>
                      <a:pt x="4733" y="-1"/>
                    </a:cubicBezTo>
                  </a:path>
                  <a:path w="21600" h="16602" stroke="0" extrusionOk="0">
                    <a:moveTo>
                      <a:pt x="224" y="16602"/>
                    </a:moveTo>
                    <a:cubicBezTo>
                      <a:pt x="75" y="15572"/>
                      <a:pt x="0" y="14534"/>
                      <a:pt x="0" y="13494"/>
                    </a:cubicBezTo>
                    <a:cubicBezTo>
                      <a:pt x="0" y="8588"/>
                      <a:pt x="1669" y="3829"/>
                      <a:pt x="4733" y="-1"/>
                    </a:cubicBezTo>
                    <a:lnTo>
                      <a:pt x="21600" y="13494"/>
                    </a:lnTo>
                    <a:lnTo>
                      <a:pt x="224" y="16602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34" name="Arc 288"/>
              <p:cNvSpPr>
                <a:spLocks/>
              </p:cNvSpPr>
              <p:nvPr/>
            </p:nvSpPr>
            <p:spPr bwMode="auto">
              <a:xfrm flipV="1">
                <a:off x="1623" y="1627"/>
                <a:ext cx="37" cy="32"/>
              </a:xfrm>
              <a:custGeom>
                <a:avLst/>
                <a:gdLst>
                  <a:gd name="T0" fmla="*/ 0 w 21600"/>
                  <a:gd name="T1" fmla="*/ 0 h 14889"/>
                  <a:gd name="T2" fmla="*/ 0 w 21600"/>
                  <a:gd name="T3" fmla="*/ 0 h 14889"/>
                  <a:gd name="T4" fmla="*/ 0 w 21600"/>
                  <a:gd name="T5" fmla="*/ 0 h 1488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14889" fill="none" extrusionOk="0">
                    <a:moveTo>
                      <a:pt x="1022" y="14888"/>
                    </a:moveTo>
                    <a:cubicBezTo>
                      <a:pt x="344" y="12765"/>
                      <a:pt x="0" y="10550"/>
                      <a:pt x="0" y="8322"/>
                    </a:cubicBezTo>
                    <a:cubicBezTo>
                      <a:pt x="0" y="5465"/>
                      <a:pt x="566" y="2636"/>
                      <a:pt x="1667" y="0"/>
                    </a:cubicBezTo>
                  </a:path>
                  <a:path w="21600" h="14889" stroke="0" extrusionOk="0">
                    <a:moveTo>
                      <a:pt x="1022" y="14888"/>
                    </a:moveTo>
                    <a:cubicBezTo>
                      <a:pt x="344" y="12765"/>
                      <a:pt x="0" y="10550"/>
                      <a:pt x="0" y="8322"/>
                    </a:cubicBezTo>
                    <a:cubicBezTo>
                      <a:pt x="0" y="5465"/>
                      <a:pt x="566" y="2636"/>
                      <a:pt x="1667" y="0"/>
                    </a:cubicBezTo>
                    <a:lnTo>
                      <a:pt x="21600" y="8322"/>
                    </a:lnTo>
                    <a:lnTo>
                      <a:pt x="1022" y="14888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335" name="Arc 289"/>
              <p:cNvSpPr>
                <a:spLocks/>
              </p:cNvSpPr>
              <p:nvPr/>
            </p:nvSpPr>
            <p:spPr bwMode="auto">
              <a:xfrm flipV="1">
                <a:off x="1631" y="1615"/>
                <a:ext cx="43" cy="32"/>
              </a:xfrm>
              <a:custGeom>
                <a:avLst/>
                <a:gdLst>
                  <a:gd name="T0" fmla="*/ 0 w 21600"/>
                  <a:gd name="T1" fmla="*/ 0 h 14889"/>
                  <a:gd name="T2" fmla="*/ 0 w 21600"/>
                  <a:gd name="T3" fmla="*/ 0 h 14889"/>
                  <a:gd name="T4" fmla="*/ 0 w 21600"/>
                  <a:gd name="T5" fmla="*/ 0 h 1488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14889" fill="none" extrusionOk="0">
                    <a:moveTo>
                      <a:pt x="1022" y="14888"/>
                    </a:moveTo>
                    <a:cubicBezTo>
                      <a:pt x="344" y="12765"/>
                      <a:pt x="0" y="10550"/>
                      <a:pt x="0" y="8322"/>
                    </a:cubicBezTo>
                    <a:cubicBezTo>
                      <a:pt x="0" y="5465"/>
                      <a:pt x="566" y="2636"/>
                      <a:pt x="1667" y="0"/>
                    </a:cubicBezTo>
                  </a:path>
                  <a:path w="21600" h="14889" stroke="0" extrusionOk="0">
                    <a:moveTo>
                      <a:pt x="1022" y="14888"/>
                    </a:moveTo>
                    <a:cubicBezTo>
                      <a:pt x="344" y="12765"/>
                      <a:pt x="0" y="10550"/>
                      <a:pt x="0" y="8322"/>
                    </a:cubicBezTo>
                    <a:cubicBezTo>
                      <a:pt x="0" y="5465"/>
                      <a:pt x="566" y="2636"/>
                      <a:pt x="1667" y="0"/>
                    </a:cubicBezTo>
                    <a:lnTo>
                      <a:pt x="21600" y="8322"/>
                    </a:lnTo>
                    <a:lnTo>
                      <a:pt x="1022" y="14888"/>
                    </a:lnTo>
                    <a:close/>
                  </a:path>
                </a:pathLst>
              </a:custGeom>
              <a:noFill/>
              <a:ln w="3175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4336" name="Group 290"/>
            <p:cNvGrpSpPr>
              <a:grpSpLocks/>
            </p:cNvGrpSpPr>
            <p:nvPr/>
          </p:nvGrpSpPr>
          <p:grpSpPr bwMode="auto">
            <a:xfrm rot="-1613005">
              <a:off x="6240" y="2936"/>
              <a:ext cx="888" cy="870"/>
              <a:chOff x="6348" y="1588"/>
              <a:chExt cx="888" cy="870"/>
            </a:xfrm>
          </p:grpSpPr>
          <p:sp>
            <p:nvSpPr>
              <p:cNvPr id="54337" name="Oval 291"/>
              <p:cNvSpPr>
                <a:spLocks noChangeArrowheads="1"/>
              </p:cNvSpPr>
              <p:nvPr/>
            </p:nvSpPr>
            <p:spPr bwMode="auto">
              <a:xfrm>
                <a:off x="6348" y="1588"/>
                <a:ext cx="888" cy="870"/>
              </a:xfrm>
              <a:prstGeom prst="ellipse">
                <a:avLst/>
              </a:prstGeom>
              <a:solidFill>
                <a:schemeClr val="accent1"/>
              </a:solidFill>
              <a:ln w="19050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54338" name="Group 292"/>
              <p:cNvGrpSpPr>
                <a:grpSpLocks/>
              </p:cNvGrpSpPr>
              <p:nvPr/>
            </p:nvGrpSpPr>
            <p:grpSpPr bwMode="auto">
              <a:xfrm>
                <a:off x="6417" y="1589"/>
                <a:ext cx="813" cy="833"/>
                <a:chOff x="3121" y="164"/>
                <a:chExt cx="2186" cy="2242"/>
              </a:xfrm>
            </p:grpSpPr>
            <p:sp>
              <p:nvSpPr>
                <p:cNvPr id="54339" name="Freeform 293"/>
                <p:cNvSpPr>
                  <a:spLocks/>
                </p:cNvSpPr>
                <p:nvPr/>
              </p:nvSpPr>
              <p:spPr bwMode="auto">
                <a:xfrm>
                  <a:off x="4368" y="227"/>
                  <a:ext cx="283" cy="265"/>
                </a:xfrm>
                <a:custGeom>
                  <a:avLst/>
                  <a:gdLst>
                    <a:gd name="T0" fmla="*/ 270 w 283"/>
                    <a:gd name="T1" fmla="*/ 85 h 265"/>
                    <a:gd name="T2" fmla="*/ 246 w 283"/>
                    <a:gd name="T3" fmla="*/ 211 h 265"/>
                    <a:gd name="T4" fmla="*/ 210 w 283"/>
                    <a:gd name="T5" fmla="*/ 223 h 265"/>
                    <a:gd name="T6" fmla="*/ 78 w 283"/>
                    <a:gd name="T7" fmla="*/ 223 h 265"/>
                    <a:gd name="T8" fmla="*/ 72 w 283"/>
                    <a:gd name="T9" fmla="*/ 241 h 265"/>
                    <a:gd name="T10" fmla="*/ 36 w 283"/>
                    <a:gd name="T11" fmla="*/ 265 h 265"/>
                    <a:gd name="T12" fmla="*/ 12 w 283"/>
                    <a:gd name="T13" fmla="*/ 229 h 265"/>
                    <a:gd name="T14" fmla="*/ 0 w 283"/>
                    <a:gd name="T15" fmla="*/ 193 h 265"/>
                    <a:gd name="T16" fmla="*/ 42 w 283"/>
                    <a:gd name="T17" fmla="*/ 139 h 265"/>
                    <a:gd name="T18" fmla="*/ 78 w 283"/>
                    <a:gd name="T19" fmla="*/ 115 h 265"/>
                    <a:gd name="T20" fmla="*/ 84 w 283"/>
                    <a:gd name="T21" fmla="*/ 79 h 265"/>
                    <a:gd name="T22" fmla="*/ 102 w 283"/>
                    <a:gd name="T23" fmla="*/ 37 h 265"/>
                    <a:gd name="T24" fmla="*/ 210 w 283"/>
                    <a:gd name="T25" fmla="*/ 19 h 265"/>
                    <a:gd name="T26" fmla="*/ 228 w 283"/>
                    <a:gd name="T27" fmla="*/ 55 h 265"/>
                    <a:gd name="T28" fmla="*/ 270 w 283"/>
                    <a:gd name="T29" fmla="*/ 85 h 265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283" h="265">
                      <a:moveTo>
                        <a:pt x="270" y="85"/>
                      </a:moveTo>
                      <a:cubicBezTo>
                        <a:pt x="245" y="123"/>
                        <a:pt x="266" y="185"/>
                        <a:pt x="246" y="211"/>
                      </a:cubicBezTo>
                      <a:cubicBezTo>
                        <a:pt x="238" y="221"/>
                        <a:pt x="210" y="223"/>
                        <a:pt x="210" y="223"/>
                      </a:cubicBezTo>
                      <a:cubicBezTo>
                        <a:pt x="164" y="208"/>
                        <a:pt x="122" y="208"/>
                        <a:pt x="78" y="223"/>
                      </a:cubicBezTo>
                      <a:cubicBezTo>
                        <a:pt x="76" y="229"/>
                        <a:pt x="76" y="237"/>
                        <a:pt x="72" y="241"/>
                      </a:cubicBezTo>
                      <a:cubicBezTo>
                        <a:pt x="62" y="251"/>
                        <a:pt x="36" y="265"/>
                        <a:pt x="36" y="265"/>
                      </a:cubicBezTo>
                      <a:cubicBezTo>
                        <a:pt x="9" y="247"/>
                        <a:pt x="22" y="261"/>
                        <a:pt x="12" y="229"/>
                      </a:cubicBezTo>
                      <a:cubicBezTo>
                        <a:pt x="8" y="217"/>
                        <a:pt x="0" y="193"/>
                        <a:pt x="0" y="193"/>
                      </a:cubicBezTo>
                      <a:cubicBezTo>
                        <a:pt x="8" y="146"/>
                        <a:pt x="7" y="158"/>
                        <a:pt x="42" y="139"/>
                      </a:cubicBezTo>
                      <a:cubicBezTo>
                        <a:pt x="55" y="132"/>
                        <a:pt x="78" y="115"/>
                        <a:pt x="78" y="115"/>
                      </a:cubicBezTo>
                      <a:cubicBezTo>
                        <a:pt x="80" y="103"/>
                        <a:pt x="84" y="91"/>
                        <a:pt x="84" y="79"/>
                      </a:cubicBezTo>
                      <a:cubicBezTo>
                        <a:pt x="84" y="53"/>
                        <a:pt x="70" y="48"/>
                        <a:pt x="102" y="37"/>
                      </a:cubicBezTo>
                      <a:cubicBezTo>
                        <a:pt x="127" y="0"/>
                        <a:pt x="171" y="13"/>
                        <a:pt x="210" y="19"/>
                      </a:cubicBezTo>
                      <a:cubicBezTo>
                        <a:pt x="213" y="28"/>
                        <a:pt x="219" y="50"/>
                        <a:pt x="228" y="55"/>
                      </a:cubicBezTo>
                      <a:cubicBezTo>
                        <a:pt x="278" y="80"/>
                        <a:pt x="283" y="47"/>
                        <a:pt x="270" y="85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4340" name="Freeform 294"/>
                <p:cNvSpPr>
                  <a:spLocks/>
                </p:cNvSpPr>
                <p:nvPr/>
              </p:nvSpPr>
              <p:spPr bwMode="auto">
                <a:xfrm>
                  <a:off x="3121" y="1074"/>
                  <a:ext cx="925" cy="1095"/>
                </a:xfrm>
                <a:custGeom>
                  <a:avLst/>
                  <a:gdLst>
                    <a:gd name="T0" fmla="*/ 179 w 925"/>
                    <a:gd name="T1" fmla="*/ 1080 h 1095"/>
                    <a:gd name="T2" fmla="*/ 233 w 925"/>
                    <a:gd name="T3" fmla="*/ 1056 h 1095"/>
                    <a:gd name="T4" fmla="*/ 293 w 925"/>
                    <a:gd name="T5" fmla="*/ 1068 h 1095"/>
                    <a:gd name="T6" fmla="*/ 329 w 925"/>
                    <a:gd name="T7" fmla="*/ 1080 h 1095"/>
                    <a:gd name="T8" fmla="*/ 347 w 925"/>
                    <a:gd name="T9" fmla="*/ 1086 h 1095"/>
                    <a:gd name="T10" fmla="*/ 401 w 925"/>
                    <a:gd name="T11" fmla="*/ 1062 h 1095"/>
                    <a:gd name="T12" fmla="*/ 437 w 925"/>
                    <a:gd name="T13" fmla="*/ 1002 h 1095"/>
                    <a:gd name="T14" fmla="*/ 509 w 925"/>
                    <a:gd name="T15" fmla="*/ 984 h 1095"/>
                    <a:gd name="T16" fmla="*/ 527 w 925"/>
                    <a:gd name="T17" fmla="*/ 996 h 1095"/>
                    <a:gd name="T18" fmla="*/ 533 w 925"/>
                    <a:gd name="T19" fmla="*/ 1014 h 1095"/>
                    <a:gd name="T20" fmla="*/ 551 w 925"/>
                    <a:gd name="T21" fmla="*/ 1020 h 1095"/>
                    <a:gd name="T22" fmla="*/ 569 w 925"/>
                    <a:gd name="T23" fmla="*/ 1032 h 1095"/>
                    <a:gd name="T24" fmla="*/ 605 w 925"/>
                    <a:gd name="T25" fmla="*/ 1044 h 1095"/>
                    <a:gd name="T26" fmla="*/ 659 w 925"/>
                    <a:gd name="T27" fmla="*/ 960 h 1095"/>
                    <a:gd name="T28" fmla="*/ 743 w 925"/>
                    <a:gd name="T29" fmla="*/ 924 h 1095"/>
                    <a:gd name="T30" fmla="*/ 797 w 925"/>
                    <a:gd name="T31" fmla="*/ 900 h 1095"/>
                    <a:gd name="T32" fmla="*/ 917 w 925"/>
                    <a:gd name="T33" fmla="*/ 900 h 1095"/>
                    <a:gd name="T34" fmla="*/ 923 w 925"/>
                    <a:gd name="T35" fmla="*/ 882 h 1095"/>
                    <a:gd name="T36" fmla="*/ 905 w 925"/>
                    <a:gd name="T37" fmla="*/ 870 h 1095"/>
                    <a:gd name="T38" fmla="*/ 899 w 925"/>
                    <a:gd name="T39" fmla="*/ 852 h 1095"/>
                    <a:gd name="T40" fmla="*/ 881 w 925"/>
                    <a:gd name="T41" fmla="*/ 834 h 1095"/>
                    <a:gd name="T42" fmla="*/ 803 w 925"/>
                    <a:gd name="T43" fmla="*/ 756 h 1095"/>
                    <a:gd name="T44" fmla="*/ 731 w 925"/>
                    <a:gd name="T45" fmla="*/ 726 h 1095"/>
                    <a:gd name="T46" fmla="*/ 683 w 925"/>
                    <a:gd name="T47" fmla="*/ 660 h 1095"/>
                    <a:gd name="T48" fmla="*/ 653 w 925"/>
                    <a:gd name="T49" fmla="*/ 600 h 1095"/>
                    <a:gd name="T50" fmla="*/ 617 w 925"/>
                    <a:gd name="T51" fmla="*/ 588 h 1095"/>
                    <a:gd name="T52" fmla="*/ 599 w 925"/>
                    <a:gd name="T53" fmla="*/ 582 h 1095"/>
                    <a:gd name="T54" fmla="*/ 593 w 925"/>
                    <a:gd name="T55" fmla="*/ 564 h 1095"/>
                    <a:gd name="T56" fmla="*/ 575 w 925"/>
                    <a:gd name="T57" fmla="*/ 558 h 1095"/>
                    <a:gd name="T58" fmla="*/ 557 w 925"/>
                    <a:gd name="T59" fmla="*/ 504 h 1095"/>
                    <a:gd name="T60" fmla="*/ 539 w 925"/>
                    <a:gd name="T61" fmla="*/ 402 h 1095"/>
                    <a:gd name="T62" fmla="*/ 503 w 925"/>
                    <a:gd name="T63" fmla="*/ 378 h 1095"/>
                    <a:gd name="T64" fmla="*/ 491 w 925"/>
                    <a:gd name="T65" fmla="*/ 360 h 1095"/>
                    <a:gd name="T66" fmla="*/ 473 w 925"/>
                    <a:gd name="T67" fmla="*/ 348 h 1095"/>
                    <a:gd name="T68" fmla="*/ 467 w 925"/>
                    <a:gd name="T69" fmla="*/ 330 h 1095"/>
                    <a:gd name="T70" fmla="*/ 413 w 925"/>
                    <a:gd name="T71" fmla="*/ 234 h 1095"/>
                    <a:gd name="T72" fmla="*/ 371 w 925"/>
                    <a:gd name="T73" fmla="*/ 138 h 1095"/>
                    <a:gd name="T74" fmla="*/ 329 w 925"/>
                    <a:gd name="T75" fmla="*/ 132 h 1095"/>
                    <a:gd name="T76" fmla="*/ 281 w 925"/>
                    <a:gd name="T77" fmla="*/ 60 h 1095"/>
                    <a:gd name="T78" fmla="*/ 155 w 925"/>
                    <a:gd name="T79" fmla="*/ 48 h 1095"/>
                    <a:gd name="T80" fmla="*/ 143 w 925"/>
                    <a:gd name="T81" fmla="*/ 90 h 1095"/>
                    <a:gd name="T82" fmla="*/ 125 w 925"/>
                    <a:gd name="T83" fmla="*/ 126 h 1095"/>
                    <a:gd name="T84" fmla="*/ 107 w 925"/>
                    <a:gd name="T85" fmla="*/ 174 h 1095"/>
                    <a:gd name="T86" fmla="*/ 71 w 925"/>
                    <a:gd name="T87" fmla="*/ 186 h 1095"/>
                    <a:gd name="T88" fmla="*/ 53 w 925"/>
                    <a:gd name="T89" fmla="*/ 198 h 1095"/>
                    <a:gd name="T90" fmla="*/ 23 w 925"/>
                    <a:gd name="T91" fmla="*/ 252 h 1095"/>
                    <a:gd name="T92" fmla="*/ 17 w 925"/>
                    <a:gd name="T93" fmla="*/ 510 h 1095"/>
                    <a:gd name="T94" fmla="*/ 47 w 925"/>
                    <a:gd name="T95" fmla="*/ 564 h 1095"/>
                    <a:gd name="T96" fmla="*/ 77 w 925"/>
                    <a:gd name="T97" fmla="*/ 636 h 1095"/>
                    <a:gd name="T98" fmla="*/ 101 w 925"/>
                    <a:gd name="T99" fmla="*/ 924 h 1095"/>
                    <a:gd name="T100" fmla="*/ 137 w 925"/>
                    <a:gd name="T101" fmla="*/ 1002 h 1095"/>
                    <a:gd name="T102" fmla="*/ 167 w 925"/>
                    <a:gd name="T103" fmla="*/ 1050 h 1095"/>
                    <a:gd name="T104" fmla="*/ 179 w 925"/>
                    <a:gd name="T105" fmla="*/ 1092 h 1095"/>
                    <a:gd name="T106" fmla="*/ 179 w 925"/>
                    <a:gd name="T107" fmla="*/ 1080 h 1095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0" t="0" r="r" b="b"/>
                  <a:pathLst>
                    <a:path w="925" h="1095">
                      <a:moveTo>
                        <a:pt x="179" y="1080"/>
                      </a:moveTo>
                      <a:cubicBezTo>
                        <a:pt x="195" y="1069"/>
                        <a:pt x="233" y="1056"/>
                        <a:pt x="233" y="1056"/>
                      </a:cubicBezTo>
                      <a:cubicBezTo>
                        <a:pt x="253" y="1061"/>
                        <a:pt x="273" y="1063"/>
                        <a:pt x="293" y="1068"/>
                      </a:cubicBezTo>
                      <a:cubicBezTo>
                        <a:pt x="305" y="1071"/>
                        <a:pt x="317" y="1076"/>
                        <a:pt x="329" y="1080"/>
                      </a:cubicBezTo>
                      <a:cubicBezTo>
                        <a:pt x="335" y="1082"/>
                        <a:pt x="347" y="1086"/>
                        <a:pt x="347" y="1086"/>
                      </a:cubicBezTo>
                      <a:cubicBezTo>
                        <a:pt x="367" y="1079"/>
                        <a:pt x="381" y="1069"/>
                        <a:pt x="401" y="1062"/>
                      </a:cubicBezTo>
                      <a:cubicBezTo>
                        <a:pt x="408" y="1034"/>
                        <a:pt x="408" y="1012"/>
                        <a:pt x="437" y="1002"/>
                      </a:cubicBezTo>
                      <a:cubicBezTo>
                        <a:pt x="458" y="970"/>
                        <a:pt x="469" y="978"/>
                        <a:pt x="509" y="984"/>
                      </a:cubicBezTo>
                      <a:cubicBezTo>
                        <a:pt x="515" y="988"/>
                        <a:pt x="522" y="990"/>
                        <a:pt x="527" y="996"/>
                      </a:cubicBezTo>
                      <a:cubicBezTo>
                        <a:pt x="531" y="1001"/>
                        <a:pt x="529" y="1010"/>
                        <a:pt x="533" y="1014"/>
                      </a:cubicBezTo>
                      <a:cubicBezTo>
                        <a:pt x="537" y="1018"/>
                        <a:pt x="545" y="1017"/>
                        <a:pt x="551" y="1020"/>
                      </a:cubicBezTo>
                      <a:cubicBezTo>
                        <a:pt x="557" y="1023"/>
                        <a:pt x="562" y="1029"/>
                        <a:pt x="569" y="1032"/>
                      </a:cubicBezTo>
                      <a:cubicBezTo>
                        <a:pt x="581" y="1037"/>
                        <a:pt x="605" y="1044"/>
                        <a:pt x="605" y="1044"/>
                      </a:cubicBezTo>
                      <a:cubicBezTo>
                        <a:pt x="654" y="1028"/>
                        <a:pt x="617" y="988"/>
                        <a:pt x="659" y="960"/>
                      </a:cubicBezTo>
                      <a:cubicBezTo>
                        <a:pt x="683" y="924"/>
                        <a:pt x="695" y="929"/>
                        <a:pt x="743" y="924"/>
                      </a:cubicBezTo>
                      <a:cubicBezTo>
                        <a:pt x="759" y="913"/>
                        <a:pt x="797" y="900"/>
                        <a:pt x="797" y="900"/>
                      </a:cubicBezTo>
                      <a:cubicBezTo>
                        <a:pt x="846" y="916"/>
                        <a:pt x="860" y="906"/>
                        <a:pt x="917" y="900"/>
                      </a:cubicBezTo>
                      <a:cubicBezTo>
                        <a:pt x="919" y="894"/>
                        <a:pt x="925" y="888"/>
                        <a:pt x="923" y="882"/>
                      </a:cubicBezTo>
                      <a:cubicBezTo>
                        <a:pt x="920" y="875"/>
                        <a:pt x="910" y="876"/>
                        <a:pt x="905" y="870"/>
                      </a:cubicBezTo>
                      <a:cubicBezTo>
                        <a:pt x="901" y="865"/>
                        <a:pt x="903" y="857"/>
                        <a:pt x="899" y="852"/>
                      </a:cubicBezTo>
                      <a:cubicBezTo>
                        <a:pt x="894" y="845"/>
                        <a:pt x="886" y="841"/>
                        <a:pt x="881" y="834"/>
                      </a:cubicBezTo>
                      <a:cubicBezTo>
                        <a:pt x="867" y="817"/>
                        <a:pt x="821" y="764"/>
                        <a:pt x="803" y="756"/>
                      </a:cubicBezTo>
                      <a:cubicBezTo>
                        <a:pt x="776" y="744"/>
                        <a:pt x="755" y="742"/>
                        <a:pt x="731" y="726"/>
                      </a:cubicBezTo>
                      <a:cubicBezTo>
                        <a:pt x="716" y="703"/>
                        <a:pt x="699" y="682"/>
                        <a:pt x="683" y="660"/>
                      </a:cubicBezTo>
                      <a:cubicBezTo>
                        <a:pt x="673" y="645"/>
                        <a:pt x="669" y="610"/>
                        <a:pt x="653" y="600"/>
                      </a:cubicBezTo>
                      <a:cubicBezTo>
                        <a:pt x="642" y="593"/>
                        <a:pt x="629" y="592"/>
                        <a:pt x="617" y="588"/>
                      </a:cubicBezTo>
                      <a:cubicBezTo>
                        <a:pt x="611" y="586"/>
                        <a:pt x="599" y="582"/>
                        <a:pt x="599" y="582"/>
                      </a:cubicBezTo>
                      <a:cubicBezTo>
                        <a:pt x="597" y="576"/>
                        <a:pt x="597" y="568"/>
                        <a:pt x="593" y="564"/>
                      </a:cubicBezTo>
                      <a:cubicBezTo>
                        <a:pt x="589" y="560"/>
                        <a:pt x="579" y="563"/>
                        <a:pt x="575" y="558"/>
                      </a:cubicBezTo>
                      <a:cubicBezTo>
                        <a:pt x="564" y="543"/>
                        <a:pt x="562" y="522"/>
                        <a:pt x="557" y="504"/>
                      </a:cubicBezTo>
                      <a:cubicBezTo>
                        <a:pt x="552" y="486"/>
                        <a:pt x="543" y="409"/>
                        <a:pt x="539" y="402"/>
                      </a:cubicBezTo>
                      <a:cubicBezTo>
                        <a:pt x="532" y="390"/>
                        <a:pt x="503" y="378"/>
                        <a:pt x="503" y="378"/>
                      </a:cubicBezTo>
                      <a:cubicBezTo>
                        <a:pt x="499" y="372"/>
                        <a:pt x="496" y="365"/>
                        <a:pt x="491" y="360"/>
                      </a:cubicBezTo>
                      <a:cubicBezTo>
                        <a:pt x="486" y="355"/>
                        <a:pt x="478" y="354"/>
                        <a:pt x="473" y="348"/>
                      </a:cubicBezTo>
                      <a:cubicBezTo>
                        <a:pt x="469" y="343"/>
                        <a:pt x="470" y="336"/>
                        <a:pt x="467" y="330"/>
                      </a:cubicBezTo>
                      <a:cubicBezTo>
                        <a:pt x="450" y="295"/>
                        <a:pt x="441" y="262"/>
                        <a:pt x="413" y="234"/>
                      </a:cubicBezTo>
                      <a:cubicBezTo>
                        <a:pt x="404" y="199"/>
                        <a:pt x="383" y="173"/>
                        <a:pt x="371" y="138"/>
                      </a:cubicBezTo>
                      <a:cubicBezTo>
                        <a:pt x="367" y="125"/>
                        <a:pt x="343" y="134"/>
                        <a:pt x="329" y="132"/>
                      </a:cubicBezTo>
                      <a:cubicBezTo>
                        <a:pt x="307" y="110"/>
                        <a:pt x="291" y="89"/>
                        <a:pt x="281" y="60"/>
                      </a:cubicBezTo>
                      <a:cubicBezTo>
                        <a:pt x="321" y="0"/>
                        <a:pt x="183" y="43"/>
                        <a:pt x="155" y="48"/>
                      </a:cubicBezTo>
                      <a:cubicBezTo>
                        <a:pt x="150" y="62"/>
                        <a:pt x="149" y="77"/>
                        <a:pt x="143" y="90"/>
                      </a:cubicBezTo>
                      <a:cubicBezTo>
                        <a:pt x="125" y="131"/>
                        <a:pt x="135" y="86"/>
                        <a:pt x="125" y="126"/>
                      </a:cubicBezTo>
                      <a:cubicBezTo>
                        <a:pt x="122" y="139"/>
                        <a:pt x="122" y="165"/>
                        <a:pt x="107" y="174"/>
                      </a:cubicBezTo>
                      <a:cubicBezTo>
                        <a:pt x="96" y="181"/>
                        <a:pt x="82" y="179"/>
                        <a:pt x="71" y="186"/>
                      </a:cubicBezTo>
                      <a:cubicBezTo>
                        <a:pt x="65" y="190"/>
                        <a:pt x="59" y="194"/>
                        <a:pt x="53" y="198"/>
                      </a:cubicBezTo>
                      <a:cubicBezTo>
                        <a:pt x="47" y="227"/>
                        <a:pt x="51" y="243"/>
                        <a:pt x="23" y="252"/>
                      </a:cubicBezTo>
                      <a:cubicBezTo>
                        <a:pt x="0" y="345"/>
                        <a:pt x="10" y="386"/>
                        <a:pt x="17" y="510"/>
                      </a:cubicBezTo>
                      <a:cubicBezTo>
                        <a:pt x="18" y="531"/>
                        <a:pt x="47" y="564"/>
                        <a:pt x="47" y="564"/>
                      </a:cubicBezTo>
                      <a:cubicBezTo>
                        <a:pt x="52" y="601"/>
                        <a:pt x="48" y="616"/>
                        <a:pt x="77" y="636"/>
                      </a:cubicBezTo>
                      <a:cubicBezTo>
                        <a:pt x="107" y="726"/>
                        <a:pt x="80" y="830"/>
                        <a:pt x="101" y="924"/>
                      </a:cubicBezTo>
                      <a:cubicBezTo>
                        <a:pt x="108" y="957"/>
                        <a:pt x="102" y="990"/>
                        <a:pt x="137" y="1002"/>
                      </a:cubicBezTo>
                      <a:cubicBezTo>
                        <a:pt x="151" y="1045"/>
                        <a:pt x="138" y="1031"/>
                        <a:pt x="167" y="1050"/>
                      </a:cubicBezTo>
                      <a:cubicBezTo>
                        <a:pt x="167" y="1050"/>
                        <a:pt x="176" y="1089"/>
                        <a:pt x="179" y="1092"/>
                      </a:cubicBezTo>
                      <a:cubicBezTo>
                        <a:pt x="182" y="1095"/>
                        <a:pt x="179" y="1084"/>
                        <a:pt x="179" y="1080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4341" name="Freeform 295"/>
                <p:cNvSpPr>
                  <a:spLocks/>
                </p:cNvSpPr>
                <p:nvPr/>
              </p:nvSpPr>
              <p:spPr bwMode="auto">
                <a:xfrm>
                  <a:off x="3185" y="164"/>
                  <a:ext cx="1287" cy="972"/>
                </a:xfrm>
                <a:custGeom>
                  <a:avLst/>
                  <a:gdLst>
                    <a:gd name="T0" fmla="*/ 1159 w 1287"/>
                    <a:gd name="T1" fmla="*/ 68 h 972"/>
                    <a:gd name="T2" fmla="*/ 1107 w 1287"/>
                    <a:gd name="T3" fmla="*/ 28 h 972"/>
                    <a:gd name="T4" fmla="*/ 883 w 1287"/>
                    <a:gd name="T5" fmla="*/ 32 h 972"/>
                    <a:gd name="T6" fmla="*/ 863 w 1287"/>
                    <a:gd name="T7" fmla="*/ 4 h 972"/>
                    <a:gd name="T8" fmla="*/ 723 w 1287"/>
                    <a:gd name="T9" fmla="*/ 32 h 972"/>
                    <a:gd name="T10" fmla="*/ 687 w 1287"/>
                    <a:gd name="T11" fmla="*/ 44 h 972"/>
                    <a:gd name="T12" fmla="*/ 535 w 1287"/>
                    <a:gd name="T13" fmla="*/ 76 h 972"/>
                    <a:gd name="T14" fmla="*/ 407 w 1287"/>
                    <a:gd name="T15" fmla="*/ 140 h 972"/>
                    <a:gd name="T16" fmla="*/ 343 w 1287"/>
                    <a:gd name="T17" fmla="*/ 176 h 972"/>
                    <a:gd name="T18" fmla="*/ 263 w 1287"/>
                    <a:gd name="T19" fmla="*/ 220 h 972"/>
                    <a:gd name="T20" fmla="*/ 147 w 1287"/>
                    <a:gd name="T21" fmla="*/ 324 h 972"/>
                    <a:gd name="T22" fmla="*/ 91 w 1287"/>
                    <a:gd name="T23" fmla="*/ 412 h 972"/>
                    <a:gd name="T24" fmla="*/ 35 w 1287"/>
                    <a:gd name="T25" fmla="*/ 512 h 972"/>
                    <a:gd name="T26" fmla="*/ 11 w 1287"/>
                    <a:gd name="T27" fmla="*/ 592 h 972"/>
                    <a:gd name="T28" fmla="*/ 31 w 1287"/>
                    <a:gd name="T29" fmla="*/ 672 h 972"/>
                    <a:gd name="T30" fmla="*/ 39 w 1287"/>
                    <a:gd name="T31" fmla="*/ 756 h 972"/>
                    <a:gd name="T32" fmla="*/ 55 w 1287"/>
                    <a:gd name="T33" fmla="*/ 944 h 972"/>
                    <a:gd name="T34" fmla="*/ 79 w 1287"/>
                    <a:gd name="T35" fmla="*/ 932 h 972"/>
                    <a:gd name="T36" fmla="*/ 107 w 1287"/>
                    <a:gd name="T37" fmla="*/ 812 h 972"/>
                    <a:gd name="T38" fmla="*/ 87 w 1287"/>
                    <a:gd name="T39" fmla="*/ 700 h 972"/>
                    <a:gd name="T40" fmla="*/ 123 w 1287"/>
                    <a:gd name="T41" fmla="*/ 668 h 972"/>
                    <a:gd name="T42" fmla="*/ 123 w 1287"/>
                    <a:gd name="T43" fmla="*/ 600 h 972"/>
                    <a:gd name="T44" fmla="*/ 191 w 1287"/>
                    <a:gd name="T45" fmla="*/ 440 h 972"/>
                    <a:gd name="T46" fmla="*/ 267 w 1287"/>
                    <a:gd name="T47" fmla="*/ 452 h 972"/>
                    <a:gd name="T48" fmla="*/ 287 w 1287"/>
                    <a:gd name="T49" fmla="*/ 488 h 972"/>
                    <a:gd name="T50" fmla="*/ 307 w 1287"/>
                    <a:gd name="T51" fmla="*/ 532 h 972"/>
                    <a:gd name="T52" fmla="*/ 279 w 1287"/>
                    <a:gd name="T53" fmla="*/ 620 h 972"/>
                    <a:gd name="T54" fmla="*/ 355 w 1287"/>
                    <a:gd name="T55" fmla="*/ 528 h 972"/>
                    <a:gd name="T56" fmla="*/ 463 w 1287"/>
                    <a:gd name="T57" fmla="*/ 496 h 972"/>
                    <a:gd name="T58" fmla="*/ 559 w 1287"/>
                    <a:gd name="T59" fmla="*/ 432 h 972"/>
                    <a:gd name="T60" fmla="*/ 707 w 1287"/>
                    <a:gd name="T61" fmla="*/ 436 h 972"/>
                    <a:gd name="T62" fmla="*/ 775 w 1287"/>
                    <a:gd name="T63" fmla="*/ 440 h 972"/>
                    <a:gd name="T64" fmla="*/ 819 w 1287"/>
                    <a:gd name="T65" fmla="*/ 448 h 972"/>
                    <a:gd name="T66" fmla="*/ 835 w 1287"/>
                    <a:gd name="T67" fmla="*/ 388 h 972"/>
                    <a:gd name="T68" fmla="*/ 935 w 1287"/>
                    <a:gd name="T69" fmla="*/ 372 h 972"/>
                    <a:gd name="T70" fmla="*/ 943 w 1287"/>
                    <a:gd name="T71" fmla="*/ 380 h 972"/>
                    <a:gd name="T72" fmla="*/ 923 w 1287"/>
                    <a:gd name="T73" fmla="*/ 436 h 972"/>
                    <a:gd name="T74" fmla="*/ 963 w 1287"/>
                    <a:gd name="T75" fmla="*/ 492 h 972"/>
                    <a:gd name="T76" fmla="*/ 987 w 1287"/>
                    <a:gd name="T77" fmla="*/ 392 h 972"/>
                    <a:gd name="T78" fmla="*/ 975 w 1287"/>
                    <a:gd name="T79" fmla="*/ 308 h 972"/>
                    <a:gd name="T80" fmla="*/ 1007 w 1287"/>
                    <a:gd name="T81" fmla="*/ 260 h 972"/>
                    <a:gd name="T82" fmla="*/ 959 w 1287"/>
                    <a:gd name="T83" fmla="*/ 236 h 972"/>
                    <a:gd name="T84" fmla="*/ 951 w 1287"/>
                    <a:gd name="T85" fmla="*/ 192 h 972"/>
                    <a:gd name="T86" fmla="*/ 923 w 1287"/>
                    <a:gd name="T87" fmla="*/ 168 h 972"/>
                    <a:gd name="T88" fmla="*/ 831 w 1287"/>
                    <a:gd name="T89" fmla="*/ 220 h 972"/>
                    <a:gd name="T90" fmla="*/ 759 w 1287"/>
                    <a:gd name="T91" fmla="*/ 240 h 972"/>
                    <a:gd name="T92" fmla="*/ 751 w 1287"/>
                    <a:gd name="T93" fmla="*/ 204 h 972"/>
                    <a:gd name="T94" fmla="*/ 763 w 1287"/>
                    <a:gd name="T95" fmla="*/ 120 h 972"/>
                    <a:gd name="T96" fmla="*/ 867 w 1287"/>
                    <a:gd name="T97" fmla="*/ 96 h 972"/>
                    <a:gd name="T98" fmla="*/ 915 w 1287"/>
                    <a:gd name="T99" fmla="*/ 132 h 972"/>
                    <a:gd name="T100" fmla="*/ 1031 w 1287"/>
                    <a:gd name="T101" fmla="*/ 100 h 972"/>
                    <a:gd name="T102" fmla="*/ 1031 w 1287"/>
                    <a:gd name="T103" fmla="*/ 148 h 972"/>
                    <a:gd name="T104" fmla="*/ 1047 w 1287"/>
                    <a:gd name="T105" fmla="*/ 204 h 972"/>
                    <a:gd name="T106" fmla="*/ 1131 w 1287"/>
                    <a:gd name="T107" fmla="*/ 200 h 972"/>
                    <a:gd name="T108" fmla="*/ 1183 w 1287"/>
                    <a:gd name="T109" fmla="*/ 100 h 972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0" t="0" r="r" b="b"/>
                  <a:pathLst>
                    <a:path w="1287" h="972">
                      <a:moveTo>
                        <a:pt x="1287" y="80"/>
                      </a:moveTo>
                      <a:cubicBezTo>
                        <a:pt x="1243" y="76"/>
                        <a:pt x="1204" y="71"/>
                        <a:pt x="1159" y="68"/>
                      </a:cubicBezTo>
                      <a:cubicBezTo>
                        <a:pt x="1139" y="61"/>
                        <a:pt x="1148" y="68"/>
                        <a:pt x="1139" y="40"/>
                      </a:cubicBezTo>
                      <a:cubicBezTo>
                        <a:pt x="1136" y="31"/>
                        <a:pt x="1111" y="29"/>
                        <a:pt x="1107" y="28"/>
                      </a:cubicBezTo>
                      <a:cubicBezTo>
                        <a:pt x="1073" y="5"/>
                        <a:pt x="1077" y="4"/>
                        <a:pt x="1027" y="0"/>
                      </a:cubicBezTo>
                      <a:cubicBezTo>
                        <a:pt x="950" y="4"/>
                        <a:pt x="940" y="4"/>
                        <a:pt x="883" y="32"/>
                      </a:cubicBezTo>
                      <a:cubicBezTo>
                        <a:pt x="879" y="31"/>
                        <a:pt x="873" y="31"/>
                        <a:pt x="871" y="28"/>
                      </a:cubicBezTo>
                      <a:cubicBezTo>
                        <a:pt x="866" y="21"/>
                        <a:pt x="863" y="4"/>
                        <a:pt x="863" y="4"/>
                      </a:cubicBezTo>
                      <a:cubicBezTo>
                        <a:pt x="817" y="13"/>
                        <a:pt x="822" y="20"/>
                        <a:pt x="763" y="24"/>
                      </a:cubicBezTo>
                      <a:cubicBezTo>
                        <a:pt x="730" y="35"/>
                        <a:pt x="783" y="18"/>
                        <a:pt x="723" y="32"/>
                      </a:cubicBezTo>
                      <a:cubicBezTo>
                        <a:pt x="715" y="34"/>
                        <a:pt x="707" y="37"/>
                        <a:pt x="699" y="40"/>
                      </a:cubicBezTo>
                      <a:cubicBezTo>
                        <a:pt x="695" y="41"/>
                        <a:pt x="687" y="44"/>
                        <a:pt x="687" y="44"/>
                      </a:cubicBezTo>
                      <a:cubicBezTo>
                        <a:pt x="623" y="40"/>
                        <a:pt x="622" y="40"/>
                        <a:pt x="575" y="56"/>
                      </a:cubicBezTo>
                      <a:cubicBezTo>
                        <a:pt x="564" y="73"/>
                        <a:pt x="555" y="72"/>
                        <a:pt x="535" y="76"/>
                      </a:cubicBezTo>
                      <a:cubicBezTo>
                        <a:pt x="520" y="86"/>
                        <a:pt x="502" y="90"/>
                        <a:pt x="487" y="100"/>
                      </a:cubicBezTo>
                      <a:cubicBezTo>
                        <a:pt x="470" y="125"/>
                        <a:pt x="436" y="135"/>
                        <a:pt x="407" y="140"/>
                      </a:cubicBezTo>
                      <a:cubicBezTo>
                        <a:pt x="394" y="149"/>
                        <a:pt x="381" y="162"/>
                        <a:pt x="367" y="168"/>
                      </a:cubicBezTo>
                      <a:cubicBezTo>
                        <a:pt x="359" y="171"/>
                        <a:pt x="343" y="176"/>
                        <a:pt x="343" y="176"/>
                      </a:cubicBezTo>
                      <a:cubicBezTo>
                        <a:pt x="334" y="183"/>
                        <a:pt x="329" y="194"/>
                        <a:pt x="319" y="200"/>
                      </a:cubicBezTo>
                      <a:cubicBezTo>
                        <a:pt x="317" y="201"/>
                        <a:pt x="269" y="218"/>
                        <a:pt x="263" y="220"/>
                      </a:cubicBezTo>
                      <a:cubicBezTo>
                        <a:pt x="250" y="239"/>
                        <a:pt x="235" y="238"/>
                        <a:pt x="219" y="252"/>
                      </a:cubicBezTo>
                      <a:cubicBezTo>
                        <a:pt x="193" y="274"/>
                        <a:pt x="171" y="300"/>
                        <a:pt x="147" y="324"/>
                      </a:cubicBezTo>
                      <a:cubicBezTo>
                        <a:pt x="139" y="349"/>
                        <a:pt x="137" y="365"/>
                        <a:pt x="115" y="380"/>
                      </a:cubicBezTo>
                      <a:cubicBezTo>
                        <a:pt x="110" y="395"/>
                        <a:pt x="100" y="399"/>
                        <a:pt x="91" y="412"/>
                      </a:cubicBezTo>
                      <a:cubicBezTo>
                        <a:pt x="84" y="439"/>
                        <a:pt x="79" y="472"/>
                        <a:pt x="55" y="488"/>
                      </a:cubicBezTo>
                      <a:cubicBezTo>
                        <a:pt x="49" y="497"/>
                        <a:pt x="40" y="503"/>
                        <a:pt x="35" y="512"/>
                      </a:cubicBezTo>
                      <a:cubicBezTo>
                        <a:pt x="32" y="518"/>
                        <a:pt x="28" y="550"/>
                        <a:pt x="27" y="552"/>
                      </a:cubicBezTo>
                      <a:cubicBezTo>
                        <a:pt x="22" y="566"/>
                        <a:pt x="15" y="577"/>
                        <a:pt x="11" y="592"/>
                      </a:cubicBezTo>
                      <a:cubicBezTo>
                        <a:pt x="12" y="611"/>
                        <a:pt x="10" y="630"/>
                        <a:pt x="15" y="648"/>
                      </a:cubicBezTo>
                      <a:cubicBezTo>
                        <a:pt x="17" y="657"/>
                        <a:pt x="31" y="672"/>
                        <a:pt x="31" y="672"/>
                      </a:cubicBezTo>
                      <a:cubicBezTo>
                        <a:pt x="27" y="685"/>
                        <a:pt x="19" y="695"/>
                        <a:pt x="15" y="708"/>
                      </a:cubicBezTo>
                      <a:cubicBezTo>
                        <a:pt x="20" y="743"/>
                        <a:pt x="23" y="732"/>
                        <a:pt x="39" y="756"/>
                      </a:cubicBezTo>
                      <a:cubicBezTo>
                        <a:pt x="35" y="802"/>
                        <a:pt x="30" y="804"/>
                        <a:pt x="23" y="840"/>
                      </a:cubicBezTo>
                      <a:cubicBezTo>
                        <a:pt x="24" y="874"/>
                        <a:pt x="0" y="972"/>
                        <a:pt x="55" y="944"/>
                      </a:cubicBezTo>
                      <a:cubicBezTo>
                        <a:pt x="75" y="949"/>
                        <a:pt x="77" y="953"/>
                        <a:pt x="83" y="972"/>
                      </a:cubicBezTo>
                      <a:cubicBezTo>
                        <a:pt x="98" y="950"/>
                        <a:pt x="113" y="943"/>
                        <a:pt x="79" y="932"/>
                      </a:cubicBezTo>
                      <a:cubicBezTo>
                        <a:pt x="55" y="896"/>
                        <a:pt x="64" y="918"/>
                        <a:pt x="59" y="864"/>
                      </a:cubicBezTo>
                      <a:cubicBezTo>
                        <a:pt x="72" y="845"/>
                        <a:pt x="85" y="819"/>
                        <a:pt x="107" y="812"/>
                      </a:cubicBezTo>
                      <a:cubicBezTo>
                        <a:pt x="115" y="781"/>
                        <a:pt x="120" y="767"/>
                        <a:pt x="91" y="748"/>
                      </a:cubicBezTo>
                      <a:cubicBezTo>
                        <a:pt x="87" y="732"/>
                        <a:pt x="78" y="716"/>
                        <a:pt x="87" y="700"/>
                      </a:cubicBezTo>
                      <a:cubicBezTo>
                        <a:pt x="89" y="696"/>
                        <a:pt x="95" y="695"/>
                        <a:pt x="99" y="692"/>
                      </a:cubicBezTo>
                      <a:cubicBezTo>
                        <a:pt x="107" y="684"/>
                        <a:pt x="115" y="676"/>
                        <a:pt x="123" y="668"/>
                      </a:cubicBezTo>
                      <a:cubicBezTo>
                        <a:pt x="129" y="662"/>
                        <a:pt x="147" y="660"/>
                        <a:pt x="147" y="660"/>
                      </a:cubicBezTo>
                      <a:cubicBezTo>
                        <a:pt x="163" y="636"/>
                        <a:pt x="144" y="614"/>
                        <a:pt x="123" y="600"/>
                      </a:cubicBezTo>
                      <a:cubicBezTo>
                        <a:pt x="93" y="620"/>
                        <a:pt x="116" y="621"/>
                        <a:pt x="67" y="616"/>
                      </a:cubicBezTo>
                      <a:cubicBezTo>
                        <a:pt x="74" y="552"/>
                        <a:pt x="126" y="462"/>
                        <a:pt x="191" y="440"/>
                      </a:cubicBezTo>
                      <a:cubicBezTo>
                        <a:pt x="205" y="426"/>
                        <a:pt x="209" y="422"/>
                        <a:pt x="227" y="428"/>
                      </a:cubicBezTo>
                      <a:cubicBezTo>
                        <a:pt x="239" y="446"/>
                        <a:pt x="246" y="448"/>
                        <a:pt x="267" y="452"/>
                      </a:cubicBezTo>
                      <a:cubicBezTo>
                        <a:pt x="272" y="460"/>
                        <a:pt x="280" y="467"/>
                        <a:pt x="283" y="476"/>
                      </a:cubicBezTo>
                      <a:cubicBezTo>
                        <a:pt x="284" y="480"/>
                        <a:pt x="284" y="485"/>
                        <a:pt x="287" y="488"/>
                      </a:cubicBezTo>
                      <a:cubicBezTo>
                        <a:pt x="293" y="494"/>
                        <a:pt x="304" y="495"/>
                        <a:pt x="311" y="500"/>
                      </a:cubicBezTo>
                      <a:cubicBezTo>
                        <a:pt x="321" y="529"/>
                        <a:pt x="326" y="519"/>
                        <a:pt x="307" y="532"/>
                      </a:cubicBezTo>
                      <a:cubicBezTo>
                        <a:pt x="302" y="548"/>
                        <a:pt x="295" y="556"/>
                        <a:pt x="283" y="568"/>
                      </a:cubicBezTo>
                      <a:cubicBezTo>
                        <a:pt x="272" y="601"/>
                        <a:pt x="274" y="584"/>
                        <a:pt x="279" y="620"/>
                      </a:cubicBezTo>
                      <a:cubicBezTo>
                        <a:pt x="296" y="608"/>
                        <a:pt x="302" y="591"/>
                        <a:pt x="323" y="584"/>
                      </a:cubicBezTo>
                      <a:cubicBezTo>
                        <a:pt x="330" y="563"/>
                        <a:pt x="337" y="540"/>
                        <a:pt x="355" y="528"/>
                      </a:cubicBezTo>
                      <a:cubicBezTo>
                        <a:pt x="361" y="510"/>
                        <a:pt x="380" y="510"/>
                        <a:pt x="395" y="500"/>
                      </a:cubicBezTo>
                      <a:cubicBezTo>
                        <a:pt x="412" y="475"/>
                        <a:pt x="438" y="488"/>
                        <a:pt x="463" y="496"/>
                      </a:cubicBezTo>
                      <a:cubicBezTo>
                        <a:pt x="486" y="488"/>
                        <a:pt x="465" y="498"/>
                        <a:pt x="483" y="480"/>
                      </a:cubicBezTo>
                      <a:cubicBezTo>
                        <a:pt x="504" y="459"/>
                        <a:pt x="530" y="439"/>
                        <a:pt x="559" y="432"/>
                      </a:cubicBezTo>
                      <a:cubicBezTo>
                        <a:pt x="604" y="436"/>
                        <a:pt x="612" y="440"/>
                        <a:pt x="659" y="436"/>
                      </a:cubicBezTo>
                      <a:cubicBezTo>
                        <a:pt x="680" y="429"/>
                        <a:pt x="674" y="429"/>
                        <a:pt x="707" y="436"/>
                      </a:cubicBezTo>
                      <a:cubicBezTo>
                        <a:pt x="715" y="438"/>
                        <a:pt x="731" y="444"/>
                        <a:pt x="731" y="444"/>
                      </a:cubicBezTo>
                      <a:cubicBezTo>
                        <a:pt x="746" y="467"/>
                        <a:pt x="754" y="447"/>
                        <a:pt x="775" y="440"/>
                      </a:cubicBezTo>
                      <a:cubicBezTo>
                        <a:pt x="786" y="441"/>
                        <a:pt x="796" y="442"/>
                        <a:pt x="807" y="444"/>
                      </a:cubicBezTo>
                      <a:cubicBezTo>
                        <a:pt x="811" y="445"/>
                        <a:pt x="816" y="451"/>
                        <a:pt x="819" y="448"/>
                      </a:cubicBezTo>
                      <a:cubicBezTo>
                        <a:pt x="822" y="445"/>
                        <a:pt x="816" y="440"/>
                        <a:pt x="815" y="436"/>
                      </a:cubicBezTo>
                      <a:cubicBezTo>
                        <a:pt x="818" y="412"/>
                        <a:pt x="815" y="401"/>
                        <a:pt x="835" y="388"/>
                      </a:cubicBezTo>
                      <a:cubicBezTo>
                        <a:pt x="850" y="366"/>
                        <a:pt x="859" y="372"/>
                        <a:pt x="887" y="376"/>
                      </a:cubicBezTo>
                      <a:cubicBezTo>
                        <a:pt x="903" y="375"/>
                        <a:pt x="919" y="374"/>
                        <a:pt x="935" y="372"/>
                      </a:cubicBezTo>
                      <a:cubicBezTo>
                        <a:pt x="939" y="371"/>
                        <a:pt x="944" y="365"/>
                        <a:pt x="947" y="368"/>
                      </a:cubicBezTo>
                      <a:cubicBezTo>
                        <a:pt x="950" y="371"/>
                        <a:pt x="946" y="377"/>
                        <a:pt x="943" y="380"/>
                      </a:cubicBezTo>
                      <a:cubicBezTo>
                        <a:pt x="933" y="393"/>
                        <a:pt x="917" y="401"/>
                        <a:pt x="907" y="416"/>
                      </a:cubicBezTo>
                      <a:cubicBezTo>
                        <a:pt x="920" y="455"/>
                        <a:pt x="899" y="400"/>
                        <a:pt x="923" y="436"/>
                      </a:cubicBezTo>
                      <a:cubicBezTo>
                        <a:pt x="938" y="458"/>
                        <a:pt x="919" y="455"/>
                        <a:pt x="947" y="476"/>
                      </a:cubicBezTo>
                      <a:cubicBezTo>
                        <a:pt x="948" y="479"/>
                        <a:pt x="957" y="513"/>
                        <a:pt x="963" y="492"/>
                      </a:cubicBezTo>
                      <a:cubicBezTo>
                        <a:pt x="969" y="471"/>
                        <a:pt x="965" y="449"/>
                        <a:pt x="967" y="428"/>
                      </a:cubicBezTo>
                      <a:cubicBezTo>
                        <a:pt x="968" y="415"/>
                        <a:pt x="982" y="400"/>
                        <a:pt x="987" y="392"/>
                      </a:cubicBezTo>
                      <a:cubicBezTo>
                        <a:pt x="994" y="381"/>
                        <a:pt x="999" y="356"/>
                        <a:pt x="999" y="356"/>
                      </a:cubicBezTo>
                      <a:cubicBezTo>
                        <a:pt x="978" y="325"/>
                        <a:pt x="986" y="341"/>
                        <a:pt x="975" y="308"/>
                      </a:cubicBezTo>
                      <a:cubicBezTo>
                        <a:pt x="974" y="304"/>
                        <a:pt x="971" y="296"/>
                        <a:pt x="971" y="296"/>
                      </a:cubicBezTo>
                      <a:cubicBezTo>
                        <a:pt x="979" y="273"/>
                        <a:pt x="988" y="272"/>
                        <a:pt x="1007" y="260"/>
                      </a:cubicBezTo>
                      <a:cubicBezTo>
                        <a:pt x="1008" y="256"/>
                        <a:pt x="1014" y="251"/>
                        <a:pt x="1011" y="248"/>
                      </a:cubicBezTo>
                      <a:cubicBezTo>
                        <a:pt x="1004" y="241"/>
                        <a:pt x="967" y="237"/>
                        <a:pt x="959" y="236"/>
                      </a:cubicBezTo>
                      <a:cubicBezTo>
                        <a:pt x="947" y="219"/>
                        <a:pt x="957" y="218"/>
                        <a:pt x="963" y="200"/>
                      </a:cubicBezTo>
                      <a:cubicBezTo>
                        <a:pt x="959" y="197"/>
                        <a:pt x="954" y="196"/>
                        <a:pt x="951" y="192"/>
                      </a:cubicBezTo>
                      <a:cubicBezTo>
                        <a:pt x="948" y="189"/>
                        <a:pt x="950" y="183"/>
                        <a:pt x="947" y="180"/>
                      </a:cubicBezTo>
                      <a:cubicBezTo>
                        <a:pt x="941" y="174"/>
                        <a:pt x="930" y="173"/>
                        <a:pt x="923" y="168"/>
                      </a:cubicBezTo>
                      <a:cubicBezTo>
                        <a:pt x="902" y="171"/>
                        <a:pt x="892" y="173"/>
                        <a:pt x="875" y="184"/>
                      </a:cubicBezTo>
                      <a:cubicBezTo>
                        <a:pt x="862" y="203"/>
                        <a:pt x="849" y="208"/>
                        <a:pt x="831" y="220"/>
                      </a:cubicBezTo>
                      <a:cubicBezTo>
                        <a:pt x="802" y="210"/>
                        <a:pt x="815" y="210"/>
                        <a:pt x="791" y="216"/>
                      </a:cubicBezTo>
                      <a:cubicBezTo>
                        <a:pt x="778" y="225"/>
                        <a:pt x="774" y="235"/>
                        <a:pt x="759" y="240"/>
                      </a:cubicBezTo>
                      <a:cubicBezTo>
                        <a:pt x="743" y="256"/>
                        <a:pt x="735" y="255"/>
                        <a:pt x="723" y="236"/>
                      </a:cubicBezTo>
                      <a:cubicBezTo>
                        <a:pt x="743" y="223"/>
                        <a:pt x="732" y="232"/>
                        <a:pt x="751" y="204"/>
                      </a:cubicBezTo>
                      <a:cubicBezTo>
                        <a:pt x="756" y="196"/>
                        <a:pt x="767" y="180"/>
                        <a:pt x="767" y="180"/>
                      </a:cubicBezTo>
                      <a:cubicBezTo>
                        <a:pt x="764" y="162"/>
                        <a:pt x="754" y="138"/>
                        <a:pt x="763" y="120"/>
                      </a:cubicBezTo>
                      <a:cubicBezTo>
                        <a:pt x="764" y="118"/>
                        <a:pt x="814" y="95"/>
                        <a:pt x="823" y="92"/>
                      </a:cubicBezTo>
                      <a:cubicBezTo>
                        <a:pt x="838" y="93"/>
                        <a:pt x="852" y="93"/>
                        <a:pt x="867" y="96"/>
                      </a:cubicBezTo>
                      <a:cubicBezTo>
                        <a:pt x="875" y="97"/>
                        <a:pt x="891" y="104"/>
                        <a:pt x="891" y="104"/>
                      </a:cubicBezTo>
                      <a:cubicBezTo>
                        <a:pt x="901" y="119"/>
                        <a:pt x="909" y="115"/>
                        <a:pt x="915" y="132"/>
                      </a:cubicBezTo>
                      <a:cubicBezTo>
                        <a:pt x="949" y="109"/>
                        <a:pt x="929" y="117"/>
                        <a:pt x="975" y="112"/>
                      </a:cubicBezTo>
                      <a:cubicBezTo>
                        <a:pt x="993" y="106"/>
                        <a:pt x="1012" y="105"/>
                        <a:pt x="1031" y="100"/>
                      </a:cubicBezTo>
                      <a:cubicBezTo>
                        <a:pt x="1051" y="105"/>
                        <a:pt x="1053" y="109"/>
                        <a:pt x="1059" y="128"/>
                      </a:cubicBezTo>
                      <a:cubicBezTo>
                        <a:pt x="1052" y="148"/>
                        <a:pt x="1053" y="153"/>
                        <a:pt x="1031" y="148"/>
                      </a:cubicBezTo>
                      <a:cubicBezTo>
                        <a:pt x="1009" y="152"/>
                        <a:pt x="997" y="161"/>
                        <a:pt x="1011" y="188"/>
                      </a:cubicBezTo>
                      <a:cubicBezTo>
                        <a:pt x="1017" y="200"/>
                        <a:pt x="1047" y="204"/>
                        <a:pt x="1047" y="204"/>
                      </a:cubicBezTo>
                      <a:cubicBezTo>
                        <a:pt x="1063" y="220"/>
                        <a:pt x="1065" y="216"/>
                        <a:pt x="1083" y="204"/>
                      </a:cubicBezTo>
                      <a:cubicBezTo>
                        <a:pt x="1109" y="213"/>
                        <a:pt x="1109" y="215"/>
                        <a:pt x="1131" y="200"/>
                      </a:cubicBezTo>
                      <a:cubicBezTo>
                        <a:pt x="1129" y="187"/>
                        <a:pt x="1121" y="174"/>
                        <a:pt x="1123" y="160"/>
                      </a:cubicBezTo>
                      <a:cubicBezTo>
                        <a:pt x="1127" y="128"/>
                        <a:pt x="1154" y="106"/>
                        <a:pt x="1183" y="100"/>
                      </a:cubicBezTo>
                      <a:cubicBezTo>
                        <a:pt x="1214" y="104"/>
                        <a:pt x="1278" y="116"/>
                        <a:pt x="1287" y="80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4342" name="Freeform 296"/>
                <p:cNvSpPr>
                  <a:spLocks/>
                </p:cNvSpPr>
                <p:nvPr/>
              </p:nvSpPr>
              <p:spPr bwMode="auto">
                <a:xfrm>
                  <a:off x="3368" y="769"/>
                  <a:ext cx="92" cy="171"/>
                </a:xfrm>
                <a:custGeom>
                  <a:avLst/>
                  <a:gdLst>
                    <a:gd name="T0" fmla="*/ 0 w 92"/>
                    <a:gd name="T1" fmla="*/ 11 h 171"/>
                    <a:gd name="T2" fmla="*/ 40 w 92"/>
                    <a:gd name="T3" fmla="*/ 83 h 171"/>
                    <a:gd name="T4" fmla="*/ 36 w 92"/>
                    <a:gd name="T5" fmla="*/ 135 h 171"/>
                    <a:gd name="T6" fmla="*/ 48 w 92"/>
                    <a:gd name="T7" fmla="*/ 143 h 171"/>
                    <a:gd name="T8" fmla="*/ 92 w 92"/>
                    <a:gd name="T9" fmla="*/ 171 h 171"/>
                    <a:gd name="T10" fmla="*/ 68 w 92"/>
                    <a:gd name="T11" fmla="*/ 79 h 171"/>
                    <a:gd name="T12" fmla="*/ 64 w 92"/>
                    <a:gd name="T13" fmla="*/ 43 h 171"/>
                    <a:gd name="T14" fmla="*/ 52 w 92"/>
                    <a:gd name="T15" fmla="*/ 35 h 171"/>
                    <a:gd name="T16" fmla="*/ 0 w 92"/>
                    <a:gd name="T17" fmla="*/ 11 h 17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92" h="171">
                      <a:moveTo>
                        <a:pt x="0" y="11"/>
                      </a:moveTo>
                      <a:cubicBezTo>
                        <a:pt x="22" y="26"/>
                        <a:pt x="32" y="59"/>
                        <a:pt x="40" y="83"/>
                      </a:cubicBezTo>
                      <a:cubicBezTo>
                        <a:pt x="39" y="100"/>
                        <a:pt x="34" y="118"/>
                        <a:pt x="36" y="135"/>
                      </a:cubicBezTo>
                      <a:cubicBezTo>
                        <a:pt x="37" y="140"/>
                        <a:pt x="45" y="140"/>
                        <a:pt x="48" y="143"/>
                      </a:cubicBezTo>
                      <a:cubicBezTo>
                        <a:pt x="63" y="158"/>
                        <a:pt x="75" y="160"/>
                        <a:pt x="92" y="171"/>
                      </a:cubicBezTo>
                      <a:cubicBezTo>
                        <a:pt x="87" y="96"/>
                        <a:pt x="85" y="130"/>
                        <a:pt x="68" y="79"/>
                      </a:cubicBezTo>
                      <a:cubicBezTo>
                        <a:pt x="67" y="67"/>
                        <a:pt x="68" y="54"/>
                        <a:pt x="64" y="43"/>
                      </a:cubicBezTo>
                      <a:cubicBezTo>
                        <a:pt x="62" y="38"/>
                        <a:pt x="55" y="38"/>
                        <a:pt x="52" y="35"/>
                      </a:cubicBezTo>
                      <a:cubicBezTo>
                        <a:pt x="38" y="21"/>
                        <a:pt x="23" y="0"/>
                        <a:pt x="0" y="11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4343" name="Freeform 297"/>
                <p:cNvSpPr>
                  <a:spLocks/>
                </p:cNvSpPr>
                <p:nvPr/>
              </p:nvSpPr>
              <p:spPr bwMode="auto">
                <a:xfrm>
                  <a:off x="3432" y="944"/>
                  <a:ext cx="114" cy="98"/>
                </a:xfrm>
                <a:custGeom>
                  <a:avLst/>
                  <a:gdLst>
                    <a:gd name="T0" fmla="*/ 0 w 114"/>
                    <a:gd name="T1" fmla="*/ 20 h 98"/>
                    <a:gd name="T2" fmla="*/ 20 w 114"/>
                    <a:gd name="T3" fmla="*/ 60 h 98"/>
                    <a:gd name="T4" fmla="*/ 44 w 114"/>
                    <a:gd name="T5" fmla="*/ 68 h 98"/>
                    <a:gd name="T6" fmla="*/ 80 w 114"/>
                    <a:gd name="T7" fmla="*/ 92 h 98"/>
                    <a:gd name="T8" fmla="*/ 64 w 114"/>
                    <a:gd name="T9" fmla="*/ 36 h 98"/>
                    <a:gd name="T10" fmla="*/ 32 w 114"/>
                    <a:gd name="T11" fmla="*/ 0 h 98"/>
                    <a:gd name="T12" fmla="*/ 0 w 114"/>
                    <a:gd name="T13" fmla="*/ 20 h 9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14" h="98">
                      <a:moveTo>
                        <a:pt x="0" y="20"/>
                      </a:moveTo>
                      <a:cubicBezTo>
                        <a:pt x="3" y="25"/>
                        <a:pt x="19" y="60"/>
                        <a:pt x="20" y="60"/>
                      </a:cubicBezTo>
                      <a:cubicBezTo>
                        <a:pt x="27" y="65"/>
                        <a:pt x="44" y="68"/>
                        <a:pt x="44" y="68"/>
                      </a:cubicBezTo>
                      <a:cubicBezTo>
                        <a:pt x="60" y="92"/>
                        <a:pt x="45" y="98"/>
                        <a:pt x="80" y="92"/>
                      </a:cubicBezTo>
                      <a:cubicBezTo>
                        <a:pt x="114" y="58"/>
                        <a:pt x="103" y="46"/>
                        <a:pt x="64" y="36"/>
                      </a:cubicBezTo>
                      <a:cubicBezTo>
                        <a:pt x="60" y="23"/>
                        <a:pt x="44" y="4"/>
                        <a:pt x="32" y="0"/>
                      </a:cubicBezTo>
                      <a:cubicBezTo>
                        <a:pt x="19" y="4"/>
                        <a:pt x="10" y="10"/>
                        <a:pt x="0" y="20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4344" name="Freeform 298"/>
                <p:cNvSpPr>
                  <a:spLocks/>
                </p:cNvSpPr>
                <p:nvPr/>
              </p:nvSpPr>
              <p:spPr bwMode="auto">
                <a:xfrm>
                  <a:off x="4605" y="491"/>
                  <a:ext cx="101" cy="58"/>
                </a:xfrm>
                <a:custGeom>
                  <a:avLst/>
                  <a:gdLst>
                    <a:gd name="T0" fmla="*/ 6 w 101"/>
                    <a:gd name="T1" fmla="*/ 10 h 58"/>
                    <a:gd name="T2" fmla="*/ 12 w 101"/>
                    <a:gd name="T3" fmla="*/ 19 h 58"/>
                    <a:gd name="T4" fmla="*/ 21 w 101"/>
                    <a:gd name="T5" fmla="*/ 22 h 58"/>
                    <a:gd name="T6" fmla="*/ 33 w 101"/>
                    <a:gd name="T7" fmla="*/ 49 h 58"/>
                    <a:gd name="T8" fmla="*/ 69 w 101"/>
                    <a:gd name="T9" fmla="*/ 58 h 58"/>
                    <a:gd name="T10" fmla="*/ 93 w 101"/>
                    <a:gd name="T11" fmla="*/ 55 h 58"/>
                    <a:gd name="T12" fmla="*/ 93 w 101"/>
                    <a:gd name="T13" fmla="*/ 28 h 58"/>
                    <a:gd name="T14" fmla="*/ 78 w 101"/>
                    <a:gd name="T15" fmla="*/ 25 h 58"/>
                    <a:gd name="T16" fmla="*/ 45 w 101"/>
                    <a:gd name="T17" fmla="*/ 1 h 58"/>
                    <a:gd name="T18" fmla="*/ 3 w 101"/>
                    <a:gd name="T19" fmla="*/ 4 h 58"/>
                    <a:gd name="T20" fmla="*/ 6 w 101"/>
                    <a:gd name="T21" fmla="*/ 10 h 5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01" h="58">
                      <a:moveTo>
                        <a:pt x="6" y="10"/>
                      </a:moveTo>
                      <a:cubicBezTo>
                        <a:pt x="8" y="13"/>
                        <a:pt x="9" y="17"/>
                        <a:pt x="12" y="19"/>
                      </a:cubicBezTo>
                      <a:cubicBezTo>
                        <a:pt x="14" y="21"/>
                        <a:pt x="19" y="19"/>
                        <a:pt x="21" y="22"/>
                      </a:cubicBezTo>
                      <a:cubicBezTo>
                        <a:pt x="28" y="31"/>
                        <a:pt x="24" y="42"/>
                        <a:pt x="33" y="49"/>
                      </a:cubicBezTo>
                      <a:cubicBezTo>
                        <a:pt x="42" y="56"/>
                        <a:pt x="58" y="54"/>
                        <a:pt x="69" y="58"/>
                      </a:cubicBezTo>
                      <a:cubicBezTo>
                        <a:pt x="77" y="57"/>
                        <a:pt x="86" y="58"/>
                        <a:pt x="93" y="55"/>
                      </a:cubicBezTo>
                      <a:cubicBezTo>
                        <a:pt x="101" y="51"/>
                        <a:pt x="99" y="35"/>
                        <a:pt x="93" y="28"/>
                      </a:cubicBezTo>
                      <a:cubicBezTo>
                        <a:pt x="90" y="24"/>
                        <a:pt x="83" y="26"/>
                        <a:pt x="78" y="25"/>
                      </a:cubicBezTo>
                      <a:cubicBezTo>
                        <a:pt x="69" y="11"/>
                        <a:pt x="58" y="10"/>
                        <a:pt x="45" y="1"/>
                      </a:cubicBezTo>
                      <a:cubicBezTo>
                        <a:pt x="31" y="2"/>
                        <a:pt x="16" y="0"/>
                        <a:pt x="3" y="4"/>
                      </a:cubicBezTo>
                      <a:cubicBezTo>
                        <a:pt x="0" y="5"/>
                        <a:pt x="15" y="19"/>
                        <a:pt x="6" y="10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4345" name="Freeform 299"/>
                <p:cNvSpPr>
                  <a:spLocks/>
                </p:cNvSpPr>
                <p:nvPr/>
              </p:nvSpPr>
              <p:spPr bwMode="auto">
                <a:xfrm>
                  <a:off x="4741" y="732"/>
                  <a:ext cx="63" cy="67"/>
                </a:xfrm>
                <a:custGeom>
                  <a:avLst/>
                  <a:gdLst>
                    <a:gd name="T0" fmla="*/ 10 w 63"/>
                    <a:gd name="T1" fmla="*/ 11 h 67"/>
                    <a:gd name="T2" fmla="*/ 22 w 63"/>
                    <a:gd name="T3" fmla="*/ 9 h 67"/>
                    <a:gd name="T4" fmla="*/ 34 w 63"/>
                    <a:gd name="T5" fmla="*/ 0 h 67"/>
                    <a:gd name="T6" fmla="*/ 47 w 63"/>
                    <a:gd name="T7" fmla="*/ 9 h 67"/>
                    <a:gd name="T8" fmla="*/ 55 w 63"/>
                    <a:gd name="T9" fmla="*/ 33 h 67"/>
                    <a:gd name="T10" fmla="*/ 43 w 63"/>
                    <a:gd name="T11" fmla="*/ 59 h 67"/>
                    <a:gd name="T12" fmla="*/ 23 w 63"/>
                    <a:gd name="T13" fmla="*/ 62 h 67"/>
                    <a:gd name="T14" fmla="*/ 8 w 63"/>
                    <a:gd name="T15" fmla="*/ 54 h 67"/>
                    <a:gd name="T16" fmla="*/ 11 w 63"/>
                    <a:gd name="T17" fmla="*/ 45 h 67"/>
                    <a:gd name="T18" fmla="*/ 22 w 63"/>
                    <a:gd name="T19" fmla="*/ 36 h 67"/>
                    <a:gd name="T20" fmla="*/ 8 w 63"/>
                    <a:gd name="T21" fmla="*/ 24 h 67"/>
                    <a:gd name="T22" fmla="*/ 10 w 63"/>
                    <a:gd name="T23" fmla="*/ 11 h 6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63" h="67">
                      <a:moveTo>
                        <a:pt x="10" y="11"/>
                      </a:moveTo>
                      <a:cubicBezTo>
                        <a:pt x="14" y="4"/>
                        <a:pt x="15" y="8"/>
                        <a:pt x="22" y="9"/>
                      </a:cubicBezTo>
                      <a:cubicBezTo>
                        <a:pt x="40" y="7"/>
                        <a:pt x="22" y="7"/>
                        <a:pt x="34" y="0"/>
                      </a:cubicBezTo>
                      <a:cubicBezTo>
                        <a:pt x="38" y="3"/>
                        <a:pt x="43" y="6"/>
                        <a:pt x="47" y="9"/>
                      </a:cubicBezTo>
                      <a:cubicBezTo>
                        <a:pt x="52" y="17"/>
                        <a:pt x="51" y="25"/>
                        <a:pt x="55" y="33"/>
                      </a:cubicBezTo>
                      <a:cubicBezTo>
                        <a:pt x="58" y="49"/>
                        <a:pt x="63" y="55"/>
                        <a:pt x="43" y="59"/>
                      </a:cubicBezTo>
                      <a:cubicBezTo>
                        <a:pt x="30" y="67"/>
                        <a:pt x="39" y="65"/>
                        <a:pt x="23" y="62"/>
                      </a:cubicBezTo>
                      <a:cubicBezTo>
                        <a:pt x="16" y="59"/>
                        <a:pt x="11" y="62"/>
                        <a:pt x="8" y="54"/>
                      </a:cubicBezTo>
                      <a:cubicBezTo>
                        <a:pt x="9" y="51"/>
                        <a:pt x="9" y="47"/>
                        <a:pt x="11" y="45"/>
                      </a:cubicBezTo>
                      <a:cubicBezTo>
                        <a:pt x="14" y="41"/>
                        <a:pt x="22" y="36"/>
                        <a:pt x="22" y="36"/>
                      </a:cubicBezTo>
                      <a:cubicBezTo>
                        <a:pt x="24" y="25"/>
                        <a:pt x="19" y="26"/>
                        <a:pt x="8" y="24"/>
                      </a:cubicBezTo>
                      <a:cubicBezTo>
                        <a:pt x="0" y="13"/>
                        <a:pt x="17" y="18"/>
                        <a:pt x="10" y="11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4346" name="Freeform 300"/>
                <p:cNvSpPr>
                  <a:spLocks/>
                </p:cNvSpPr>
                <p:nvPr/>
              </p:nvSpPr>
              <p:spPr bwMode="auto">
                <a:xfrm>
                  <a:off x="4785" y="674"/>
                  <a:ext cx="106" cy="169"/>
                </a:xfrm>
                <a:custGeom>
                  <a:avLst/>
                  <a:gdLst>
                    <a:gd name="T0" fmla="*/ 9 w 106"/>
                    <a:gd name="T1" fmla="*/ 4 h 169"/>
                    <a:gd name="T2" fmla="*/ 27 w 106"/>
                    <a:gd name="T3" fmla="*/ 7 h 169"/>
                    <a:gd name="T4" fmla="*/ 44 w 106"/>
                    <a:gd name="T5" fmla="*/ 22 h 169"/>
                    <a:gd name="T6" fmla="*/ 51 w 106"/>
                    <a:gd name="T7" fmla="*/ 54 h 169"/>
                    <a:gd name="T8" fmla="*/ 65 w 106"/>
                    <a:gd name="T9" fmla="*/ 76 h 169"/>
                    <a:gd name="T10" fmla="*/ 80 w 106"/>
                    <a:gd name="T11" fmla="*/ 97 h 169"/>
                    <a:gd name="T12" fmla="*/ 93 w 106"/>
                    <a:gd name="T13" fmla="*/ 114 h 169"/>
                    <a:gd name="T14" fmla="*/ 102 w 106"/>
                    <a:gd name="T15" fmla="*/ 126 h 169"/>
                    <a:gd name="T16" fmla="*/ 98 w 106"/>
                    <a:gd name="T17" fmla="*/ 147 h 169"/>
                    <a:gd name="T18" fmla="*/ 104 w 106"/>
                    <a:gd name="T19" fmla="*/ 162 h 169"/>
                    <a:gd name="T20" fmla="*/ 87 w 106"/>
                    <a:gd name="T21" fmla="*/ 165 h 169"/>
                    <a:gd name="T22" fmla="*/ 42 w 106"/>
                    <a:gd name="T23" fmla="*/ 166 h 169"/>
                    <a:gd name="T24" fmla="*/ 26 w 106"/>
                    <a:gd name="T25" fmla="*/ 165 h 169"/>
                    <a:gd name="T26" fmla="*/ 41 w 106"/>
                    <a:gd name="T27" fmla="*/ 144 h 169"/>
                    <a:gd name="T28" fmla="*/ 30 w 106"/>
                    <a:gd name="T29" fmla="*/ 129 h 169"/>
                    <a:gd name="T30" fmla="*/ 32 w 106"/>
                    <a:gd name="T31" fmla="*/ 114 h 169"/>
                    <a:gd name="T32" fmla="*/ 39 w 106"/>
                    <a:gd name="T33" fmla="*/ 109 h 169"/>
                    <a:gd name="T34" fmla="*/ 41 w 106"/>
                    <a:gd name="T35" fmla="*/ 105 h 169"/>
                    <a:gd name="T36" fmla="*/ 33 w 106"/>
                    <a:gd name="T37" fmla="*/ 82 h 169"/>
                    <a:gd name="T38" fmla="*/ 21 w 106"/>
                    <a:gd name="T39" fmla="*/ 54 h 169"/>
                    <a:gd name="T40" fmla="*/ 9 w 106"/>
                    <a:gd name="T41" fmla="*/ 45 h 169"/>
                    <a:gd name="T42" fmla="*/ 12 w 106"/>
                    <a:gd name="T43" fmla="*/ 12 h 169"/>
                    <a:gd name="T44" fmla="*/ 9 w 106"/>
                    <a:gd name="T45" fmla="*/ 4 h 169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106" h="169">
                      <a:moveTo>
                        <a:pt x="9" y="4"/>
                      </a:moveTo>
                      <a:cubicBezTo>
                        <a:pt x="16" y="0"/>
                        <a:pt x="22" y="0"/>
                        <a:pt x="27" y="7"/>
                      </a:cubicBezTo>
                      <a:cubicBezTo>
                        <a:pt x="29" y="20"/>
                        <a:pt x="32" y="20"/>
                        <a:pt x="44" y="22"/>
                      </a:cubicBezTo>
                      <a:cubicBezTo>
                        <a:pt x="50" y="32"/>
                        <a:pt x="38" y="48"/>
                        <a:pt x="51" y="54"/>
                      </a:cubicBezTo>
                      <a:cubicBezTo>
                        <a:pt x="56" y="61"/>
                        <a:pt x="60" y="69"/>
                        <a:pt x="65" y="76"/>
                      </a:cubicBezTo>
                      <a:cubicBezTo>
                        <a:pt x="67" y="84"/>
                        <a:pt x="73" y="93"/>
                        <a:pt x="80" y="97"/>
                      </a:cubicBezTo>
                      <a:cubicBezTo>
                        <a:pt x="84" y="104"/>
                        <a:pt x="86" y="110"/>
                        <a:pt x="93" y="114"/>
                      </a:cubicBezTo>
                      <a:cubicBezTo>
                        <a:pt x="96" y="119"/>
                        <a:pt x="97" y="123"/>
                        <a:pt x="102" y="126"/>
                      </a:cubicBezTo>
                      <a:cubicBezTo>
                        <a:pt x="106" y="134"/>
                        <a:pt x="105" y="142"/>
                        <a:pt x="98" y="147"/>
                      </a:cubicBezTo>
                      <a:cubicBezTo>
                        <a:pt x="99" y="153"/>
                        <a:pt x="102" y="156"/>
                        <a:pt x="104" y="162"/>
                      </a:cubicBezTo>
                      <a:cubicBezTo>
                        <a:pt x="98" y="166"/>
                        <a:pt x="94" y="166"/>
                        <a:pt x="87" y="165"/>
                      </a:cubicBezTo>
                      <a:cubicBezTo>
                        <a:pt x="72" y="165"/>
                        <a:pt x="57" y="166"/>
                        <a:pt x="42" y="166"/>
                      </a:cubicBezTo>
                      <a:cubicBezTo>
                        <a:pt x="37" y="166"/>
                        <a:pt x="30" y="169"/>
                        <a:pt x="26" y="165"/>
                      </a:cubicBezTo>
                      <a:cubicBezTo>
                        <a:pt x="15" y="154"/>
                        <a:pt x="35" y="145"/>
                        <a:pt x="41" y="144"/>
                      </a:cubicBezTo>
                      <a:cubicBezTo>
                        <a:pt x="55" y="137"/>
                        <a:pt x="39" y="131"/>
                        <a:pt x="30" y="129"/>
                      </a:cubicBezTo>
                      <a:cubicBezTo>
                        <a:pt x="24" y="124"/>
                        <a:pt x="20" y="109"/>
                        <a:pt x="32" y="114"/>
                      </a:cubicBezTo>
                      <a:cubicBezTo>
                        <a:pt x="34" y="128"/>
                        <a:pt x="38" y="113"/>
                        <a:pt x="39" y="109"/>
                      </a:cubicBezTo>
                      <a:cubicBezTo>
                        <a:pt x="39" y="108"/>
                        <a:pt x="40" y="106"/>
                        <a:pt x="41" y="105"/>
                      </a:cubicBezTo>
                      <a:cubicBezTo>
                        <a:pt x="36" y="96"/>
                        <a:pt x="44" y="86"/>
                        <a:pt x="33" y="82"/>
                      </a:cubicBezTo>
                      <a:cubicBezTo>
                        <a:pt x="26" y="73"/>
                        <a:pt x="27" y="63"/>
                        <a:pt x="21" y="54"/>
                      </a:cubicBezTo>
                      <a:cubicBezTo>
                        <a:pt x="20" y="46"/>
                        <a:pt x="17" y="46"/>
                        <a:pt x="9" y="45"/>
                      </a:cubicBezTo>
                      <a:cubicBezTo>
                        <a:pt x="0" y="38"/>
                        <a:pt x="3" y="19"/>
                        <a:pt x="12" y="12"/>
                      </a:cubicBezTo>
                      <a:cubicBezTo>
                        <a:pt x="11" y="6"/>
                        <a:pt x="12" y="8"/>
                        <a:pt x="9" y="4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4347" name="Freeform 301"/>
                <p:cNvSpPr>
                  <a:spLocks/>
                </p:cNvSpPr>
                <p:nvPr/>
              </p:nvSpPr>
              <p:spPr bwMode="auto">
                <a:xfrm>
                  <a:off x="4760" y="501"/>
                  <a:ext cx="518" cy="650"/>
                </a:xfrm>
                <a:custGeom>
                  <a:avLst/>
                  <a:gdLst>
                    <a:gd name="T0" fmla="*/ 115 w 518"/>
                    <a:gd name="T1" fmla="*/ 57 h 650"/>
                    <a:gd name="T2" fmla="*/ 126 w 518"/>
                    <a:gd name="T3" fmla="*/ 159 h 650"/>
                    <a:gd name="T4" fmla="*/ 189 w 518"/>
                    <a:gd name="T5" fmla="*/ 227 h 650"/>
                    <a:gd name="T6" fmla="*/ 231 w 518"/>
                    <a:gd name="T7" fmla="*/ 248 h 650"/>
                    <a:gd name="T8" fmla="*/ 199 w 518"/>
                    <a:gd name="T9" fmla="*/ 176 h 650"/>
                    <a:gd name="T10" fmla="*/ 172 w 518"/>
                    <a:gd name="T11" fmla="*/ 92 h 650"/>
                    <a:gd name="T12" fmla="*/ 154 w 518"/>
                    <a:gd name="T13" fmla="*/ 51 h 650"/>
                    <a:gd name="T14" fmla="*/ 193 w 518"/>
                    <a:gd name="T15" fmla="*/ 74 h 650"/>
                    <a:gd name="T16" fmla="*/ 234 w 518"/>
                    <a:gd name="T17" fmla="*/ 143 h 650"/>
                    <a:gd name="T18" fmla="*/ 259 w 518"/>
                    <a:gd name="T19" fmla="*/ 192 h 650"/>
                    <a:gd name="T20" fmla="*/ 286 w 518"/>
                    <a:gd name="T21" fmla="*/ 231 h 650"/>
                    <a:gd name="T22" fmla="*/ 268 w 518"/>
                    <a:gd name="T23" fmla="*/ 273 h 650"/>
                    <a:gd name="T24" fmla="*/ 201 w 518"/>
                    <a:gd name="T25" fmla="*/ 261 h 650"/>
                    <a:gd name="T26" fmla="*/ 180 w 518"/>
                    <a:gd name="T27" fmla="*/ 269 h 650"/>
                    <a:gd name="T28" fmla="*/ 153 w 518"/>
                    <a:gd name="T29" fmla="*/ 326 h 650"/>
                    <a:gd name="T30" fmla="*/ 103 w 518"/>
                    <a:gd name="T31" fmla="*/ 356 h 650"/>
                    <a:gd name="T32" fmla="*/ 106 w 518"/>
                    <a:gd name="T33" fmla="*/ 416 h 650"/>
                    <a:gd name="T34" fmla="*/ 109 w 518"/>
                    <a:gd name="T35" fmla="*/ 489 h 650"/>
                    <a:gd name="T36" fmla="*/ 78 w 518"/>
                    <a:gd name="T37" fmla="*/ 485 h 650"/>
                    <a:gd name="T38" fmla="*/ 22 w 518"/>
                    <a:gd name="T39" fmla="*/ 465 h 650"/>
                    <a:gd name="T40" fmla="*/ 4 w 518"/>
                    <a:gd name="T41" fmla="*/ 554 h 650"/>
                    <a:gd name="T42" fmla="*/ 45 w 518"/>
                    <a:gd name="T43" fmla="*/ 617 h 650"/>
                    <a:gd name="T44" fmla="*/ 120 w 518"/>
                    <a:gd name="T45" fmla="*/ 630 h 650"/>
                    <a:gd name="T46" fmla="*/ 162 w 518"/>
                    <a:gd name="T47" fmla="*/ 548 h 650"/>
                    <a:gd name="T48" fmla="*/ 207 w 518"/>
                    <a:gd name="T49" fmla="*/ 506 h 650"/>
                    <a:gd name="T50" fmla="*/ 249 w 518"/>
                    <a:gd name="T51" fmla="*/ 510 h 650"/>
                    <a:gd name="T52" fmla="*/ 310 w 518"/>
                    <a:gd name="T53" fmla="*/ 585 h 650"/>
                    <a:gd name="T54" fmla="*/ 339 w 518"/>
                    <a:gd name="T55" fmla="*/ 626 h 650"/>
                    <a:gd name="T56" fmla="*/ 349 w 518"/>
                    <a:gd name="T57" fmla="*/ 602 h 650"/>
                    <a:gd name="T58" fmla="*/ 307 w 518"/>
                    <a:gd name="T59" fmla="*/ 555 h 650"/>
                    <a:gd name="T60" fmla="*/ 277 w 518"/>
                    <a:gd name="T61" fmla="*/ 506 h 650"/>
                    <a:gd name="T62" fmla="*/ 300 w 518"/>
                    <a:gd name="T63" fmla="*/ 512 h 650"/>
                    <a:gd name="T64" fmla="*/ 351 w 518"/>
                    <a:gd name="T65" fmla="*/ 566 h 650"/>
                    <a:gd name="T66" fmla="*/ 381 w 518"/>
                    <a:gd name="T67" fmla="*/ 630 h 650"/>
                    <a:gd name="T68" fmla="*/ 385 w 518"/>
                    <a:gd name="T69" fmla="*/ 618 h 650"/>
                    <a:gd name="T70" fmla="*/ 484 w 518"/>
                    <a:gd name="T71" fmla="*/ 464 h 650"/>
                    <a:gd name="T72" fmla="*/ 466 w 518"/>
                    <a:gd name="T73" fmla="*/ 413 h 650"/>
                    <a:gd name="T74" fmla="*/ 438 w 518"/>
                    <a:gd name="T75" fmla="*/ 350 h 650"/>
                    <a:gd name="T76" fmla="*/ 412 w 518"/>
                    <a:gd name="T77" fmla="*/ 293 h 650"/>
                    <a:gd name="T78" fmla="*/ 378 w 518"/>
                    <a:gd name="T79" fmla="*/ 230 h 650"/>
                    <a:gd name="T80" fmla="*/ 351 w 518"/>
                    <a:gd name="T81" fmla="*/ 188 h 650"/>
                    <a:gd name="T82" fmla="*/ 297 w 518"/>
                    <a:gd name="T83" fmla="*/ 107 h 650"/>
                    <a:gd name="T84" fmla="*/ 247 w 518"/>
                    <a:gd name="T85" fmla="*/ 44 h 650"/>
                    <a:gd name="T86" fmla="*/ 222 w 518"/>
                    <a:gd name="T87" fmla="*/ 65 h 650"/>
                    <a:gd name="T88" fmla="*/ 151 w 518"/>
                    <a:gd name="T89" fmla="*/ 20 h 650"/>
                    <a:gd name="T90" fmla="*/ 108 w 518"/>
                    <a:gd name="T91" fmla="*/ 11 h 650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0" t="0" r="r" b="b"/>
                  <a:pathLst>
                    <a:path w="518" h="650">
                      <a:moveTo>
                        <a:pt x="108" y="8"/>
                      </a:moveTo>
                      <a:cubicBezTo>
                        <a:pt x="103" y="15"/>
                        <a:pt x="103" y="22"/>
                        <a:pt x="102" y="30"/>
                      </a:cubicBezTo>
                      <a:cubicBezTo>
                        <a:pt x="103" y="41"/>
                        <a:pt x="108" y="48"/>
                        <a:pt x="115" y="57"/>
                      </a:cubicBezTo>
                      <a:cubicBezTo>
                        <a:pt x="118" y="73"/>
                        <a:pt x="120" y="105"/>
                        <a:pt x="120" y="105"/>
                      </a:cubicBezTo>
                      <a:cubicBezTo>
                        <a:pt x="118" y="119"/>
                        <a:pt x="118" y="118"/>
                        <a:pt x="112" y="128"/>
                      </a:cubicBezTo>
                      <a:cubicBezTo>
                        <a:pt x="114" y="140"/>
                        <a:pt x="121" y="148"/>
                        <a:pt x="126" y="159"/>
                      </a:cubicBezTo>
                      <a:cubicBezTo>
                        <a:pt x="128" y="177"/>
                        <a:pt x="130" y="207"/>
                        <a:pt x="150" y="215"/>
                      </a:cubicBezTo>
                      <a:cubicBezTo>
                        <a:pt x="159" y="209"/>
                        <a:pt x="163" y="199"/>
                        <a:pt x="174" y="197"/>
                      </a:cubicBezTo>
                      <a:cubicBezTo>
                        <a:pt x="182" y="203"/>
                        <a:pt x="185" y="218"/>
                        <a:pt x="189" y="227"/>
                      </a:cubicBezTo>
                      <a:cubicBezTo>
                        <a:pt x="191" y="236"/>
                        <a:pt x="195" y="238"/>
                        <a:pt x="202" y="243"/>
                      </a:cubicBezTo>
                      <a:cubicBezTo>
                        <a:pt x="206" y="250"/>
                        <a:pt x="208" y="251"/>
                        <a:pt x="216" y="252"/>
                      </a:cubicBezTo>
                      <a:cubicBezTo>
                        <a:pt x="224" y="258"/>
                        <a:pt x="226" y="257"/>
                        <a:pt x="231" y="248"/>
                      </a:cubicBezTo>
                      <a:cubicBezTo>
                        <a:pt x="229" y="243"/>
                        <a:pt x="228" y="238"/>
                        <a:pt x="226" y="233"/>
                      </a:cubicBezTo>
                      <a:cubicBezTo>
                        <a:pt x="224" y="225"/>
                        <a:pt x="221" y="220"/>
                        <a:pt x="217" y="213"/>
                      </a:cubicBezTo>
                      <a:cubicBezTo>
                        <a:pt x="216" y="199"/>
                        <a:pt x="212" y="184"/>
                        <a:pt x="199" y="176"/>
                      </a:cubicBezTo>
                      <a:cubicBezTo>
                        <a:pt x="194" y="168"/>
                        <a:pt x="193" y="160"/>
                        <a:pt x="187" y="152"/>
                      </a:cubicBezTo>
                      <a:cubicBezTo>
                        <a:pt x="188" y="140"/>
                        <a:pt x="194" y="113"/>
                        <a:pt x="181" y="105"/>
                      </a:cubicBezTo>
                      <a:cubicBezTo>
                        <a:pt x="177" y="99"/>
                        <a:pt x="178" y="97"/>
                        <a:pt x="172" y="92"/>
                      </a:cubicBezTo>
                      <a:cubicBezTo>
                        <a:pt x="170" y="83"/>
                        <a:pt x="166" y="89"/>
                        <a:pt x="163" y="81"/>
                      </a:cubicBezTo>
                      <a:cubicBezTo>
                        <a:pt x="162" y="73"/>
                        <a:pt x="161" y="67"/>
                        <a:pt x="159" y="60"/>
                      </a:cubicBezTo>
                      <a:cubicBezTo>
                        <a:pt x="158" y="57"/>
                        <a:pt x="152" y="54"/>
                        <a:pt x="154" y="51"/>
                      </a:cubicBezTo>
                      <a:cubicBezTo>
                        <a:pt x="155" y="49"/>
                        <a:pt x="163" y="56"/>
                        <a:pt x="163" y="56"/>
                      </a:cubicBezTo>
                      <a:cubicBezTo>
                        <a:pt x="166" y="62"/>
                        <a:pt x="168" y="62"/>
                        <a:pt x="174" y="63"/>
                      </a:cubicBezTo>
                      <a:cubicBezTo>
                        <a:pt x="180" y="67"/>
                        <a:pt x="187" y="69"/>
                        <a:pt x="193" y="74"/>
                      </a:cubicBezTo>
                      <a:cubicBezTo>
                        <a:pt x="196" y="80"/>
                        <a:pt x="202" y="87"/>
                        <a:pt x="207" y="93"/>
                      </a:cubicBezTo>
                      <a:cubicBezTo>
                        <a:pt x="209" y="103"/>
                        <a:pt x="216" y="112"/>
                        <a:pt x="222" y="120"/>
                      </a:cubicBezTo>
                      <a:cubicBezTo>
                        <a:pt x="224" y="129"/>
                        <a:pt x="229" y="135"/>
                        <a:pt x="234" y="143"/>
                      </a:cubicBezTo>
                      <a:cubicBezTo>
                        <a:pt x="232" y="147"/>
                        <a:pt x="231" y="152"/>
                        <a:pt x="229" y="156"/>
                      </a:cubicBezTo>
                      <a:cubicBezTo>
                        <a:pt x="233" y="170"/>
                        <a:pt x="250" y="179"/>
                        <a:pt x="264" y="180"/>
                      </a:cubicBezTo>
                      <a:cubicBezTo>
                        <a:pt x="265" y="187"/>
                        <a:pt x="267" y="190"/>
                        <a:pt x="259" y="192"/>
                      </a:cubicBezTo>
                      <a:cubicBezTo>
                        <a:pt x="256" y="197"/>
                        <a:pt x="254" y="200"/>
                        <a:pt x="249" y="204"/>
                      </a:cubicBezTo>
                      <a:cubicBezTo>
                        <a:pt x="251" y="213"/>
                        <a:pt x="259" y="209"/>
                        <a:pt x="267" y="212"/>
                      </a:cubicBezTo>
                      <a:cubicBezTo>
                        <a:pt x="275" y="218"/>
                        <a:pt x="279" y="225"/>
                        <a:pt x="286" y="231"/>
                      </a:cubicBezTo>
                      <a:cubicBezTo>
                        <a:pt x="291" y="239"/>
                        <a:pt x="297" y="246"/>
                        <a:pt x="300" y="254"/>
                      </a:cubicBezTo>
                      <a:cubicBezTo>
                        <a:pt x="297" y="261"/>
                        <a:pt x="290" y="253"/>
                        <a:pt x="285" y="249"/>
                      </a:cubicBezTo>
                      <a:cubicBezTo>
                        <a:pt x="261" y="252"/>
                        <a:pt x="277" y="255"/>
                        <a:pt x="268" y="273"/>
                      </a:cubicBezTo>
                      <a:cubicBezTo>
                        <a:pt x="262" y="299"/>
                        <a:pt x="270" y="287"/>
                        <a:pt x="229" y="285"/>
                      </a:cubicBezTo>
                      <a:cubicBezTo>
                        <a:pt x="218" y="287"/>
                        <a:pt x="214" y="286"/>
                        <a:pt x="208" y="294"/>
                      </a:cubicBezTo>
                      <a:cubicBezTo>
                        <a:pt x="206" y="283"/>
                        <a:pt x="213" y="267"/>
                        <a:pt x="201" y="261"/>
                      </a:cubicBezTo>
                      <a:cubicBezTo>
                        <a:pt x="195" y="253"/>
                        <a:pt x="188" y="253"/>
                        <a:pt x="184" y="243"/>
                      </a:cubicBezTo>
                      <a:cubicBezTo>
                        <a:pt x="183" y="235"/>
                        <a:pt x="186" y="226"/>
                        <a:pt x="175" y="230"/>
                      </a:cubicBezTo>
                      <a:cubicBezTo>
                        <a:pt x="172" y="245"/>
                        <a:pt x="174" y="255"/>
                        <a:pt x="180" y="269"/>
                      </a:cubicBezTo>
                      <a:cubicBezTo>
                        <a:pt x="181" y="282"/>
                        <a:pt x="186" y="293"/>
                        <a:pt x="174" y="302"/>
                      </a:cubicBezTo>
                      <a:cubicBezTo>
                        <a:pt x="165" y="300"/>
                        <a:pt x="164" y="299"/>
                        <a:pt x="159" y="306"/>
                      </a:cubicBezTo>
                      <a:cubicBezTo>
                        <a:pt x="157" y="313"/>
                        <a:pt x="157" y="320"/>
                        <a:pt x="153" y="326"/>
                      </a:cubicBezTo>
                      <a:cubicBezTo>
                        <a:pt x="151" y="334"/>
                        <a:pt x="151" y="337"/>
                        <a:pt x="144" y="341"/>
                      </a:cubicBezTo>
                      <a:cubicBezTo>
                        <a:pt x="138" y="354"/>
                        <a:pt x="133" y="366"/>
                        <a:pt x="118" y="369"/>
                      </a:cubicBezTo>
                      <a:cubicBezTo>
                        <a:pt x="112" y="365"/>
                        <a:pt x="110" y="360"/>
                        <a:pt x="103" y="356"/>
                      </a:cubicBezTo>
                      <a:cubicBezTo>
                        <a:pt x="101" y="376"/>
                        <a:pt x="112" y="377"/>
                        <a:pt x="91" y="374"/>
                      </a:cubicBezTo>
                      <a:cubicBezTo>
                        <a:pt x="71" y="364"/>
                        <a:pt x="60" y="376"/>
                        <a:pt x="78" y="387"/>
                      </a:cubicBezTo>
                      <a:cubicBezTo>
                        <a:pt x="89" y="408"/>
                        <a:pt x="77" y="406"/>
                        <a:pt x="106" y="416"/>
                      </a:cubicBezTo>
                      <a:cubicBezTo>
                        <a:pt x="112" y="427"/>
                        <a:pt x="112" y="439"/>
                        <a:pt x="117" y="450"/>
                      </a:cubicBezTo>
                      <a:cubicBezTo>
                        <a:pt x="119" y="459"/>
                        <a:pt x="116" y="469"/>
                        <a:pt x="112" y="477"/>
                      </a:cubicBezTo>
                      <a:cubicBezTo>
                        <a:pt x="112" y="479"/>
                        <a:pt x="110" y="488"/>
                        <a:pt x="109" y="489"/>
                      </a:cubicBezTo>
                      <a:cubicBezTo>
                        <a:pt x="107" y="490"/>
                        <a:pt x="102" y="482"/>
                        <a:pt x="102" y="482"/>
                      </a:cubicBezTo>
                      <a:cubicBezTo>
                        <a:pt x="97" y="479"/>
                        <a:pt x="91" y="476"/>
                        <a:pt x="85" y="474"/>
                      </a:cubicBezTo>
                      <a:cubicBezTo>
                        <a:pt x="84" y="480"/>
                        <a:pt x="84" y="482"/>
                        <a:pt x="78" y="485"/>
                      </a:cubicBezTo>
                      <a:cubicBezTo>
                        <a:pt x="64" y="483"/>
                        <a:pt x="60" y="481"/>
                        <a:pt x="49" y="474"/>
                      </a:cubicBezTo>
                      <a:cubicBezTo>
                        <a:pt x="41" y="478"/>
                        <a:pt x="43" y="472"/>
                        <a:pt x="37" y="468"/>
                      </a:cubicBezTo>
                      <a:cubicBezTo>
                        <a:pt x="33" y="465"/>
                        <a:pt x="27" y="466"/>
                        <a:pt x="22" y="465"/>
                      </a:cubicBezTo>
                      <a:cubicBezTo>
                        <a:pt x="15" y="459"/>
                        <a:pt x="13" y="473"/>
                        <a:pt x="10" y="479"/>
                      </a:cubicBezTo>
                      <a:cubicBezTo>
                        <a:pt x="8" y="493"/>
                        <a:pt x="12" y="522"/>
                        <a:pt x="12" y="522"/>
                      </a:cubicBezTo>
                      <a:cubicBezTo>
                        <a:pt x="10" y="538"/>
                        <a:pt x="9" y="541"/>
                        <a:pt x="4" y="554"/>
                      </a:cubicBezTo>
                      <a:cubicBezTo>
                        <a:pt x="3" y="560"/>
                        <a:pt x="1" y="567"/>
                        <a:pt x="0" y="573"/>
                      </a:cubicBezTo>
                      <a:cubicBezTo>
                        <a:pt x="1" y="583"/>
                        <a:pt x="4" y="581"/>
                        <a:pt x="9" y="588"/>
                      </a:cubicBezTo>
                      <a:cubicBezTo>
                        <a:pt x="4" y="624"/>
                        <a:pt x="18" y="611"/>
                        <a:pt x="45" y="617"/>
                      </a:cubicBezTo>
                      <a:cubicBezTo>
                        <a:pt x="56" y="623"/>
                        <a:pt x="54" y="625"/>
                        <a:pt x="55" y="639"/>
                      </a:cubicBezTo>
                      <a:cubicBezTo>
                        <a:pt x="74" y="636"/>
                        <a:pt x="92" y="639"/>
                        <a:pt x="111" y="642"/>
                      </a:cubicBezTo>
                      <a:cubicBezTo>
                        <a:pt x="119" y="648"/>
                        <a:pt x="118" y="636"/>
                        <a:pt x="120" y="630"/>
                      </a:cubicBezTo>
                      <a:cubicBezTo>
                        <a:pt x="121" y="620"/>
                        <a:pt x="124" y="607"/>
                        <a:pt x="135" y="605"/>
                      </a:cubicBezTo>
                      <a:cubicBezTo>
                        <a:pt x="143" y="601"/>
                        <a:pt x="147" y="596"/>
                        <a:pt x="150" y="588"/>
                      </a:cubicBezTo>
                      <a:cubicBezTo>
                        <a:pt x="151" y="569"/>
                        <a:pt x="146" y="557"/>
                        <a:pt x="162" y="548"/>
                      </a:cubicBezTo>
                      <a:cubicBezTo>
                        <a:pt x="181" y="551"/>
                        <a:pt x="181" y="548"/>
                        <a:pt x="180" y="528"/>
                      </a:cubicBezTo>
                      <a:cubicBezTo>
                        <a:pt x="181" y="518"/>
                        <a:pt x="181" y="517"/>
                        <a:pt x="189" y="512"/>
                      </a:cubicBezTo>
                      <a:cubicBezTo>
                        <a:pt x="195" y="504"/>
                        <a:pt x="196" y="504"/>
                        <a:pt x="207" y="506"/>
                      </a:cubicBezTo>
                      <a:cubicBezTo>
                        <a:pt x="209" y="516"/>
                        <a:pt x="209" y="516"/>
                        <a:pt x="219" y="515"/>
                      </a:cubicBezTo>
                      <a:cubicBezTo>
                        <a:pt x="223" y="508"/>
                        <a:pt x="230" y="504"/>
                        <a:pt x="237" y="501"/>
                      </a:cubicBezTo>
                      <a:cubicBezTo>
                        <a:pt x="242" y="504"/>
                        <a:pt x="246" y="505"/>
                        <a:pt x="249" y="510"/>
                      </a:cubicBezTo>
                      <a:cubicBezTo>
                        <a:pt x="252" y="526"/>
                        <a:pt x="267" y="542"/>
                        <a:pt x="277" y="555"/>
                      </a:cubicBezTo>
                      <a:cubicBezTo>
                        <a:pt x="281" y="567"/>
                        <a:pt x="287" y="570"/>
                        <a:pt x="297" y="576"/>
                      </a:cubicBezTo>
                      <a:cubicBezTo>
                        <a:pt x="302" y="579"/>
                        <a:pt x="310" y="585"/>
                        <a:pt x="310" y="585"/>
                      </a:cubicBezTo>
                      <a:cubicBezTo>
                        <a:pt x="312" y="591"/>
                        <a:pt x="314" y="593"/>
                        <a:pt x="319" y="597"/>
                      </a:cubicBezTo>
                      <a:cubicBezTo>
                        <a:pt x="321" y="603"/>
                        <a:pt x="321" y="607"/>
                        <a:pt x="325" y="612"/>
                      </a:cubicBezTo>
                      <a:cubicBezTo>
                        <a:pt x="327" y="639"/>
                        <a:pt x="328" y="647"/>
                        <a:pt x="339" y="626"/>
                      </a:cubicBezTo>
                      <a:cubicBezTo>
                        <a:pt x="337" y="615"/>
                        <a:pt x="332" y="607"/>
                        <a:pt x="328" y="597"/>
                      </a:cubicBezTo>
                      <a:cubicBezTo>
                        <a:pt x="340" y="595"/>
                        <a:pt x="338" y="607"/>
                        <a:pt x="348" y="609"/>
                      </a:cubicBezTo>
                      <a:cubicBezTo>
                        <a:pt x="357" y="608"/>
                        <a:pt x="362" y="604"/>
                        <a:pt x="349" y="602"/>
                      </a:cubicBezTo>
                      <a:cubicBezTo>
                        <a:pt x="342" y="590"/>
                        <a:pt x="338" y="581"/>
                        <a:pt x="325" y="573"/>
                      </a:cubicBezTo>
                      <a:cubicBezTo>
                        <a:pt x="323" y="570"/>
                        <a:pt x="323" y="567"/>
                        <a:pt x="321" y="564"/>
                      </a:cubicBezTo>
                      <a:cubicBezTo>
                        <a:pt x="318" y="560"/>
                        <a:pt x="310" y="558"/>
                        <a:pt x="307" y="555"/>
                      </a:cubicBezTo>
                      <a:cubicBezTo>
                        <a:pt x="302" y="551"/>
                        <a:pt x="300" y="546"/>
                        <a:pt x="295" y="542"/>
                      </a:cubicBezTo>
                      <a:cubicBezTo>
                        <a:pt x="294" y="536"/>
                        <a:pt x="289" y="530"/>
                        <a:pt x="286" y="524"/>
                      </a:cubicBezTo>
                      <a:cubicBezTo>
                        <a:pt x="285" y="517"/>
                        <a:pt x="281" y="512"/>
                        <a:pt x="277" y="506"/>
                      </a:cubicBezTo>
                      <a:cubicBezTo>
                        <a:pt x="275" y="496"/>
                        <a:pt x="272" y="497"/>
                        <a:pt x="282" y="491"/>
                      </a:cubicBezTo>
                      <a:cubicBezTo>
                        <a:pt x="290" y="492"/>
                        <a:pt x="290" y="496"/>
                        <a:pt x="294" y="503"/>
                      </a:cubicBezTo>
                      <a:cubicBezTo>
                        <a:pt x="297" y="519"/>
                        <a:pt x="292" y="500"/>
                        <a:pt x="300" y="512"/>
                      </a:cubicBezTo>
                      <a:cubicBezTo>
                        <a:pt x="306" y="520"/>
                        <a:pt x="303" y="523"/>
                        <a:pt x="315" y="527"/>
                      </a:cubicBezTo>
                      <a:cubicBezTo>
                        <a:pt x="321" y="532"/>
                        <a:pt x="327" y="536"/>
                        <a:pt x="333" y="540"/>
                      </a:cubicBezTo>
                      <a:cubicBezTo>
                        <a:pt x="338" y="549"/>
                        <a:pt x="345" y="557"/>
                        <a:pt x="351" y="566"/>
                      </a:cubicBezTo>
                      <a:cubicBezTo>
                        <a:pt x="352" y="572"/>
                        <a:pt x="355" y="575"/>
                        <a:pt x="357" y="581"/>
                      </a:cubicBezTo>
                      <a:cubicBezTo>
                        <a:pt x="358" y="602"/>
                        <a:pt x="353" y="608"/>
                        <a:pt x="369" y="617"/>
                      </a:cubicBezTo>
                      <a:cubicBezTo>
                        <a:pt x="372" y="624"/>
                        <a:pt x="375" y="626"/>
                        <a:pt x="381" y="630"/>
                      </a:cubicBezTo>
                      <a:cubicBezTo>
                        <a:pt x="383" y="640"/>
                        <a:pt x="387" y="645"/>
                        <a:pt x="396" y="650"/>
                      </a:cubicBezTo>
                      <a:cubicBezTo>
                        <a:pt x="397" y="647"/>
                        <a:pt x="399" y="644"/>
                        <a:pt x="399" y="641"/>
                      </a:cubicBezTo>
                      <a:cubicBezTo>
                        <a:pt x="398" y="634"/>
                        <a:pt x="388" y="625"/>
                        <a:pt x="385" y="618"/>
                      </a:cubicBezTo>
                      <a:cubicBezTo>
                        <a:pt x="387" y="601"/>
                        <a:pt x="385" y="585"/>
                        <a:pt x="406" y="585"/>
                      </a:cubicBezTo>
                      <a:cubicBezTo>
                        <a:pt x="496" y="526"/>
                        <a:pt x="518" y="553"/>
                        <a:pt x="493" y="503"/>
                      </a:cubicBezTo>
                      <a:cubicBezTo>
                        <a:pt x="491" y="491"/>
                        <a:pt x="490" y="476"/>
                        <a:pt x="484" y="464"/>
                      </a:cubicBezTo>
                      <a:cubicBezTo>
                        <a:pt x="483" y="458"/>
                        <a:pt x="481" y="452"/>
                        <a:pt x="478" y="446"/>
                      </a:cubicBezTo>
                      <a:cubicBezTo>
                        <a:pt x="477" y="440"/>
                        <a:pt x="474" y="437"/>
                        <a:pt x="472" y="432"/>
                      </a:cubicBezTo>
                      <a:cubicBezTo>
                        <a:pt x="471" y="426"/>
                        <a:pt x="469" y="419"/>
                        <a:pt x="466" y="413"/>
                      </a:cubicBezTo>
                      <a:cubicBezTo>
                        <a:pt x="464" y="403"/>
                        <a:pt x="460" y="394"/>
                        <a:pt x="454" y="386"/>
                      </a:cubicBezTo>
                      <a:cubicBezTo>
                        <a:pt x="453" y="379"/>
                        <a:pt x="449" y="374"/>
                        <a:pt x="445" y="368"/>
                      </a:cubicBezTo>
                      <a:cubicBezTo>
                        <a:pt x="444" y="362"/>
                        <a:pt x="442" y="355"/>
                        <a:pt x="438" y="350"/>
                      </a:cubicBezTo>
                      <a:cubicBezTo>
                        <a:pt x="439" y="341"/>
                        <a:pt x="437" y="337"/>
                        <a:pt x="433" y="330"/>
                      </a:cubicBezTo>
                      <a:cubicBezTo>
                        <a:pt x="432" y="322"/>
                        <a:pt x="431" y="316"/>
                        <a:pt x="424" y="312"/>
                      </a:cubicBezTo>
                      <a:cubicBezTo>
                        <a:pt x="423" y="305"/>
                        <a:pt x="418" y="297"/>
                        <a:pt x="412" y="293"/>
                      </a:cubicBezTo>
                      <a:cubicBezTo>
                        <a:pt x="410" y="285"/>
                        <a:pt x="409" y="275"/>
                        <a:pt x="402" y="270"/>
                      </a:cubicBezTo>
                      <a:cubicBezTo>
                        <a:pt x="397" y="260"/>
                        <a:pt x="395" y="249"/>
                        <a:pt x="385" y="243"/>
                      </a:cubicBezTo>
                      <a:cubicBezTo>
                        <a:pt x="384" y="236"/>
                        <a:pt x="383" y="235"/>
                        <a:pt x="378" y="230"/>
                      </a:cubicBezTo>
                      <a:cubicBezTo>
                        <a:pt x="375" y="227"/>
                        <a:pt x="369" y="221"/>
                        <a:pt x="369" y="221"/>
                      </a:cubicBezTo>
                      <a:cubicBezTo>
                        <a:pt x="366" y="214"/>
                        <a:pt x="363" y="206"/>
                        <a:pt x="358" y="200"/>
                      </a:cubicBezTo>
                      <a:cubicBezTo>
                        <a:pt x="357" y="194"/>
                        <a:pt x="356" y="192"/>
                        <a:pt x="351" y="188"/>
                      </a:cubicBezTo>
                      <a:cubicBezTo>
                        <a:pt x="343" y="175"/>
                        <a:pt x="354" y="191"/>
                        <a:pt x="343" y="180"/>
                      </a:cubicBezTo>
                      <a:cubicBezTo>
                        <a:pt x="331" y="168"/>
                        <a:pt x="323" y="148"/>
                        <a:pt x="313" y="134"/>
                      </a:cubicBezTo>
                      <a:cubicBezTo>
                        <a:pt x="311" y="124"/>
                        <a:pt x="304" y="114"/>
                        <a:pt x="297" y="107"/>
                      </a:cubicBezTo>
                      <a:cubicBezTo>
                        <a:pt x="294" y="101"/>
                        <a:pt x="290" y="94"/>
                        <a:pt x="285" y="89"/>
                      </a:cubicBezTo>
                      <a:cubicBezTo>
                        <a:pt x="282" y="81"/>
                        <a:pt x="268" y="61"/>
                        <a:pt x="261" y="56"/>
                      </a:cubicBezTo>
                      <a:cubicBezTo>
                        <a:pt x="258" y="48"/>
                        <a:pt x="255" y="46"/>
                        <a:pt x="247" y="44"/>
                      </a:cubicBezTo>
                      <a:cubicBezTo>
                        <a:pt x="241" y="40"/>
                        <a:pt x="238" y="33"/>
                        <a:pt x="234" y="27"/>
                      </a:cubicBezTo>
                      <a:cubicBezTo>
                        <a:pt x="228" y="29"/>
                        <a:pt x="226" y="31"/>
                        <a:pt x="223" y="36"/>
                      </a:cubicBezTo>
                      <a:cubicBezTo>
                        <a:pt x="224" y="45"/>
                        <a:pt x="233" y="60"/>
                        <a:pt x="222" y="65"/>
                      </a:cubicBezTo>
                      <a:cubicBezTo>
                        <a:pt x="207" y="59"/>
                        <a:pt x="207" y="46"/>
                        <a:pt x="190" y="42"/>
                      </a:cubicBezTo>
                      <a:cubicBezTo>
                        <a:pt x="184" y="37"/>
                        <a:pt x="173" y="33"/>
                        <a:pt x="166" y="32"/>
                      </a:cubicBezTo>
                      <a:cubicBezTo>
                        <a:pt x="160" y="29"/>
                        <a:pt x="157" y="24"/>
                        <a:pt x="151" y="20"/>
                      </a:cubicBezTo>
                      <a:cubicBezTo>
                        <a:pt x="149" y="12"/>
                        <a:pt x="144" y="10"/>
                        <a:pt x="136" y="8"/>
                      </a:cubicBezTo>
                      <a:cubicBezTo>
                        <a:pt x="132" y="6"/>
                        <a:pt x="127" y="5"/>
                        <a:pt x="123" y="3"/>
                      </a:cubicBezTo>
                      <a:cubicBezTo>
                        <a:pt x="103" y="6"/>
                        <a:pt x="112" y="0"/>
                        <a:pt x="108" y="11"/>
                      </a:cubicBezTo>
                      <a:cubicBezTo>
                        <a:pt x="108" y="12"/>
                        <a:pt x="108" y="9"/>
                        <a:pt x="108" y="8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4348" name="Freeform 302"/>
                <p:cNvSpPr>
                  <a:spLocks/>
                </p:cNvSpPr>
                <p:nvPr/>
              </p:nvSpPr>
              <p:spPr bwMode="auto">
                <a:xfrm>
                  <a:off x="4497" y="1050"/>
                  <a:ext cx="810" cy="1356"/>
                </a:xfrm>
                <a:custGeom>
                  <a:avLst/>
                  <a:gdLst>
                    <a:gd name="T0" fmla="*/ 129 w 810"/>
                    <a:gd name="T1" fmla="*/ 1341 h 1356"/>
                    <a:gd name="T2" fmla="*/ 276 w 810"/>
                    <a:gd name="T3" fmla="*/ 1278 h 1356"/>
                    <a:gd name="T4" fmla="*/ 303 w 810"/>
                    <a:gd name="T5" fmla="*/ 1260 h 1356"/>
                    <a:gd name="T6" fmla="*/ 510 w 810"/>
                    <a:gd name="T7" fmla="*/ 1068 h 1356"/>
                    <a:gd name="T8" fmla="*/ 735 w 810"/>
                    <a:gd name="T9" fmla="*/ 702 h 1356"/>
                    <a:gd name="T10" fmla="*/ 801 w 810"/>
                    <a:gd name="T11" fmla="*/ 156 h 1356"/>
                    <a:gd name="T12" fmla="*/ 777 w 810"/>
                    <a:gd name="T13" fmla="*/ 0 h 1356"/>
                    <a:gd name="T14" fmla="*/ 675 w 810"/>
                    <a:gd name="T15" fmla="*/ 48 h 1356"/>
                    <a:gd name="T16" fmla="*/ 732 w 810"/>
                    <a:gd name="T17" fmla="*/ 192 h 1356"/>
                    <a:gd name="T18" fmla="*/ 669 w 810"/>
                    <a:gd name="T19" fmla="*/ 219 h 1356"/>
                    <a:gd name="T20" fmla="*/ 648 w 810"/>
                    <a:gd name="T21" fmla="*/ 252 h 1356"/>
                    <a:gd name="T22" fmla="*/ 597 w 810"/>
                    <a:gd name="T23" fmla="*/ 249 h 1356"/>
                    <a:gd name="T24" fmla="*/ 540 w 810"/>
                    <a:gd name="T25" fmla="*/ 153 h 1356"/>
                    <a:gd name="T26" fmla="*/ 477 w 810"/>
                    <a:gd name="T27" fmla="*/ 111 h 1356"/>
                    <a:gd name="T28" fmla="*/ 408 w 810"/>
                    <a:gd name="T29" fmla="*/ 120 h 1356"/>
                    <a:gd name="T30" fmla="*/ 348 w 810"/>
                    <a:gd name="T31" fmla="*/ 120 h 1356"/>
                    <a:gd name="T32" fmla="*/ 309 w 810"/>
                    <a:gd name="T33" fmla="*/ 105 h 1356"/>
                    <a:gd name="T34" fmla="*/ 243 w 810"/>
                    <a:gd name="T35" fmla="*/ 171 h 1356"/>
                    <a:gd name="T36" fmla="*/ 192 w 810"/>
                    <a:gd name="T37" fmla="*/ 258 h 1356"/>
                    <a:gd name="T38" fmla="*/ 156 w 810"/>
                    <a:gd name="T39" fmla="*/ 270 h 1356"/>
                    <a:gd name="T40" fmla="*/ 84 w 810"/>
                    <a:gd name="T41" fmla="*/ 342 h 1356"/>
                    <a:gd name="T42" fmla="*/ 72 w 810"/>
                    <a:gd name="T43" fmla="*/ 360 h 1356"/>
                    <a:gd name="T44" fmla="*/ 39 w 810"/>
                    <a:gd name="T45" fmla="*/ 498 h 1356"/>
                    <a:gd name="T46" fmla="*/ 0 w 810"/>
                    <a:gd name="T47" fmla="*/ 597 h 1356"/>
                    <a:gd name="T48" fmla="*/ 69 w 810"/>
                    <a:gd name="T49" fmla="*/ 669 h 1356"/>
                    <a:gd name="T50" fmla="*/ 153 w 810"/>
                    <a:gd name="T51" fmla="*/ 834 h 1356"/>
                    <a:gd name="T52" fmla="*/ 273 w 810"/>
                    <a:gd name="T53" fmla="*/ 807 h 1356"/>
                    <a:gd name="T54" fmla="*/ 393 w 810"/>
                    <a:gd name="T55" fmla="*/ 792 h 1356"/>
                    <a:gd name="T56" fmla="*/ 408 w 810"/>
                    <a:gd name="T57" fmla="*/ 861 h 1356"/>
                    <a:gd name="T58" fmla="*/ 363 w 810"/>
                    <a:gd name="T59" fmla="*/ 1065 h 1356"/>
                    <a:gd name="T60" fmla="*/ 219 w 810"/>
                    <a:gd name="T61" fmla="*/ 1239 h 1356"/>
                    <a:gd name="T62" fmla="*/ 126 w 810"/>
                    <a:gd name="T63" fmla="*/ 1329 h 1356"/>
                    <a:gd name="T64" fmla="*/ 156 w 810"/>
                    <a:gd name="T65" fmla="*/ 1335 h 135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0" t="0" r="r" b="b"/>
                  <a:pathLst>
                    <a:path w="810" h="1356">
                      <a:moveTo>
                        <a:pt x="96" y="1344"/>
                      </a:moveTo>
                      <a:cubicBezTo>
                        <a:pt x="109" y="1341"/>
                        <a:pt x="117" y="1337"/>
                        <a:pt x="129" y="1341"/>
                      </a:cubicBezTo>
                      <a:cubicBezTo>
                        <a:pt x="153" y="1337"/>
                        <a:pt x="172" y="1325"/>
                        <a:pt x="195" y="1317"/>
                      </a:cubicBezTo>
                      <a:cubicBezTo>
                        <a:pt x="216" y="1296"/>
                        <a:pt x="246" y="1282"/>
                        <a:pt x="276" y="1278"/>
                      </a:cubicBezTo>
                      <a:cubicBezTo>
                        <a:pt x="282" y="1274"/>
                        <a:pt x="288" y="1270"/>
                        <a:pt x="294" y="1266"/>
                      </a:cubicBezTo>
                      <a:cubicBezTo>
                        <a:pt x="297" y="1264"/>
                        <a:pt x="303" y="1260"/>
                        <a:pt x="303" y="1260"/>
                      </a:cubicBezTo>
                      <a:cubicBezTo>
                        <a:pt x="306" y="1250"/>
                        <a:pt x="307" y="1248"/>
                        <a:pt x="318" y="1248"/>
                      </a:cubicBezTo>
                      <a:lnTo>
                        <a:pt x="510" y="1068"/>
                      </a:lnTo>
                      <a:lnTo>
                        <a:pt x="624" y="909"/>
                      </a:lnTo>
                      <a:lnTo>
                        <a:pt x="735" y="702"/>
                      </a:lnTo>
                      <a:lnTo>
                        <a:pt x="810" y="393"/>
                      </a:lnTo>
                      <a:lnTo>
                        <a:pt x="801" y="156"/>
                      </a:lnTo>
                      <a:lnTo>
                        <a:pt x="783" y="60"/>
                      </a:lnTo>
                      <a:lnTo>
                        <a:pt x="777" y="0"/>
                      </a:lnTo>
                      <a:cubicBezTo>
                        <a:pt x="744" y="8"/>
                        <a:pt x="709" y="10"/>
                        <a:pt x="678" y="24"/>
                      </a:cubicBezTo>
                      <a:cubicBezTo>
                        <a:pt x="671" y="27"/>
                        <a:pt x="675" y="40"/>
                        <a:pt x="675" y="48"/>
                      </a:cubicBezTo>
                      <a:cubicBezTo>
                        <a:pt x="675" y="106"/>
                        <a:pt x="686" y="86"/>
                        <a:pt x="717" y="117"/>
                      </a:cubicBezTo>
                      <a:cubicBezTo>
                        <a:pt x="725" y="141"/>
                        <a:pt x="729" y="166"/>
                        <a:pt x="732" y="192"/>
                      </a:cubicBezTo>
                      <a:cubicBezTo>
                        <a:pt x="730" y="218"/>
                        <a:pt x="738" y="237"/>
                        <a:pt x="714" y="243"/>
                      </a:cubicBezTo>
                      <a:cubicBezTo>
                        <a:pt x="692" y="221"/>
                        <a:pt x="708" y="224"/>
                        <a:pt x="669" y="219"/>
                      </a:cubicBezTo>
                      <a:cubicBezTo>
                        <a:pt x="663" y="217"/>
                        <a:pt x="653" y="204"/>
                        <a:pt x="651" y="210"/>
                      </a:cubicBezTo>
                      <a:cubicBezTo>
                        <a:pt x="647" y="223"/>
                        <a:pt x="650" y="238"/>
                        <a:pt x="648" y="252"/>
                      </a:cubicBezTo>
                      <a:cubicBezTo>
                        <a:pt x="647" y="258"/>
                        <a:pt x="642" y="270"/>
                        <a:pt x="642" y="270"/>
                      </a:cubicBezTo>
                      <a:cubicBezTo>
                        <a:pt x="627" y="265"/>
                        <a:pt x="611" y="258"/>
                        <a:pt x="597" y="249"/>
                      </a:cubicBezTo>
                      <a:cubicBezTo>
                        <a:pt x="589" y="225"/>
                        <a:pt x="588" y="224"/>
                        <a:pt x="564" y="216"/>
                      </a:cubicBezTo>
                      <a:cubicBezTo>
                        <a:pt x="557" y="194"/>
                        <a:pt x="549" y="174"/>
                        <a:pt x="540" y="153"/>
                      </a:cubicBezTo>
                      <a:cubicBezTo>
                        <a:pt x="533" y="137"/>
                        <a:pt x="538" y="128"/>
                        <a:pt x="522" y="123"/>
                      </a:cubicBezTo>
                      <a:cubicBezTo>
                        <a:pt x="501" y="130"/>
                        <a:pt x="495" y="117"/>
                        <a:pt x="477" y="111"/>
                      </a:cubicBezTo>
                      <a:cubicBezTo>
                        <a:pt x="460" y="94"/>
                        <a:pt x="447" y="103"/>
                        <a:pt x="426" y="108"/>
                      </a:cubicBezTo>
                      <a:cubicBezTo>
                        <a:pt x="420" y="112"/>
                        <a:pt x="414" y="116"/>
                        <a:pt x="408" y="120"/>
                      </a:cubicBezTo>
                      <a:cubicBezTo>
                        <a:pt x="405" y="122"/>
                        <a:pt x="399" y="126"/>
                        <a:pt x="399" y="126"/>
                      </a:cubicBezTo>
                      <a:cubicBezTo>
                        <a:pt x="387" y="145"/>
                        <a:pt x="365" y="126"/>
                        <a:pt x="348" y="120"/>
                      </a:cubicBezTo>
                      <a:cubicBezTo>
                        <a:pt x="342" y="118"/>
                        <a:pt x="330" y="114"/>
                        <a:pt x="330" y="114"/>
                      </a:cubicBezTo>
                      <a:cubicBezTo>
                        <a:pt x="325" y="100"/>
                        <a:pt x="322" y="97"/>
                        <a:pt x="309" y="105"/>
                      </a:cubicBezTo>
                      <a:cubicBezTo>
                        <a:pt x="302" y="127"/>
                        <a:pt x="290" y="133"/>
                        <a:pt x="267" y="141"/>
                      </a:cubicBezTo>
                      <a:cubicBezTo>
                        <a:pt x="257" y="151"/>
                        <a:pt x="253" y="161"/>
                        <a:pt x="243" y="171"/>
                      </a:cubicBezTo>
                      <a:cubicBezTo>
                        <a:pt x="238" y="187"/>
                        <a:pt x="240" y="217"/>
                        <a:pt x="225" y="222"/>
                      </a:cubicBezTo>
                      <a:cubicBezTo>
                        <a:pt x="216" y="235"/>
                        <a:pt x="207" y="251"/>
                        <a:pt x="192" y="258"/>
                      </a:cubicBezTo>
                      <a:cubicBezTo>
                        <a:pt x="186" y="261"/>
                        <a:pt x="180" y="262"/>
                        <a:pt x="174" y="264"/>
                      </a:cubicBezTo>
                      <a:cubicBezTo>
                        <a:pt x="168" y="266"/>
                        <a:pt x="156" y="270"/>
                        <a:pt x="156" y="270"/>
                      </a:cubicBezTo>
                      <a:cubicBezTo>
                        <a:pt x="137" y="307"/>
                        <a:pt x="135" y="294"/>
                        <a:pt x="111" y="318"/>
                      </a:cubicBezTo>
                      <a:cubicBezTo>
                        <a:pt x="108" y="328"/>
                        <a:pt x="95" y="338"/>
                        <a:pt x="84" y="342"/>
                      </a:cubicBezTo>
                      <a:cubicBezTo>
                        <a:pt x="83" y="345"/>
                        <a:pt x="83" y="348"/>
                        <a:pt x="81" y="351"/>
                      </a:cubicBezTo>
                      <a:cubicBezTo>
                        <a:pt x="79" y="355"/>
                        <a:pt x="74" y="356"/>
                        <a:pt x="72" y="360"/>
                      </a:cubicBezTo>
                      <a:cubicBezTo>
                        <a:pt x="68" y="369"/>
                        <a:pt x="69" y="380"/>
                        <a:pt x="66" y="390"/>
                      </a:cubicBezTo>
                      <a:cubicBezTo>
                        <a:pt x="63" y="434"/>
                        <a:pt x="51" y="457"/>
                        <a:pt x="39" y="498"/>
                      </a:cubicBezTo>
                      <a:cubicBezTo>
                        <a:pt x="35" y="514"/>
                        <a:pt x="15" y="540"/>
                        <a:pt x="15" y="540"/>
                      </a:cubicBezTo>
                      <a:cubicBezTo>
                        <a:pt x="11" y="559"/>
                        <a:pt x="6" y="578"/>
                        <a:pt x="0" y="597"/>
                      </a:cubicBezTo>
                      <a:cubicBezTo>
                        <a:pt x="4" y="626"/>
                        <a:pt x="7" y="629"/>
                        <a:pt x="33" y="636"/>
                      </a:cubicBezTo>
                      <a:cubicBezTo>
                        <a:pt x="48" y="646"/>
                        <a:pt x="55" y="660"/>
                        <a:pt x="69" y="669"/>
                      </a:cubicBezTo>
                      <a:cubicBezTo>
                        <a:pt x="78" y="695"/>
                        <a:pt x="69" y="741"/>
                        <a:pt x="93" y="753"/>
                      </a:cubicBezTo>
                      <a:cubicBezTo>
                        <a:pt x="100" y="789"/>
                        <a:pt x="117" y="822"/>
                        <a:pt x="153" y="834"/>
                      </a:cubicBezTo>
                      <a:cubicBezTo>
                        <a:pt x="165" y="831"/>
                        <a:pt x="175" y="822"/>
                        <a:pt x="186" y="819"/>
                      </a:cubicBezTo>
                      <a:cubicBezTo>
                        <a:pt x="214" y="811"/>
                        <a:pt x="245" y="813"/>
                        <a:pt x="273" y="807"/>
                      </a:cubicBezTo>
                      <a:cubicBezTo>
                        <a:pt x="292" y="797"/>
                        <a:pt x="317" y="792"/>
                        <a:pt x="339" y="789"/>
                      </a:cubicBezTo>
                      <a:cubicBezTo>
                        <a:pt x="357" y="790"/>
                        <a:pt x="378" y="782"/>
                        <a:pt x="393" y="792"/>
                      </a:cubicBezTo>
                      <a:cubicBezTo>
                        <a:pt x="406" y="801"/>
                        <a:pt x="384" y="837"/>
                        <a:pt x="384" y="837"/>
                      </a:cubicBezTo>
                      <a:cubicBezTo>
                        <a:pt x="406" y="851"/>
                        <a:pt x="399" y="843"/>
                        <a:pt x="408" y="861"/>
                      </a:cubicBezTo>
                      <a:cubicBezTo>
                        <a:pt x="405" y="915"/>
                        <a:pt x="396" y="931"/>
                        <a:pt x="369" y="972"/>
                      </a:cubicBezTo>
                      <a:cubicBezTo>
                        <a:pt x="368" y="994"/>
                        <a:pt x="368" y="1037"/>
                        <a:pt x="363" y="1065"/>
                      </a:cubicBezTo>
                      <a:cubicBezTo>
                        <a:pt x="355" y="1107"/>
                        <a:pt x="304" y="1145"/>
                        <a:pt x="276" y="1173"/>
                      </a:cubicBezTo>
                      <a:cubicBezTo>
                        <a:pt x="256" y="1193"/>
                        <a:pt x="242" y="1224"/>
                        <a:pt x="219" y="1239"/>
                      </a:cubicBezTo>
                      <a:cubicBezTo>
                        <a:pt x="210" y="1257"/>
                        <a:pt x="177" y="1296"/>
                        <a:pt x="159" y="1302"/>
                      </a:cubicBezTo>
                      <a:cubicBezTo>
                        <a:pt x="150" y="1315"/>
                        <a:pt x="141" y="1324"/>
                        <a:pt x="126" y="1329"/>
                      </a:cubicBezTo>
                      <a:cubicBezTo>
                        <a:pt x="117" y="1338"/>
                        <a:pt x="111" y="1343"/>
                        <a:pt x="111" y="1356"/>
                      </a:cubicBezTo>
                      <a:lnTo>
                        <a:pt x="156" y="1335"/>
                      </a:lnTo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54349" name="Arc 303"/>
            <p:cNvSpPr>
              <a:spLocks/>
            </p:cNvSpPr>
            <p:nvPr/>
          </p:nvSpPr>
          <p:spPr bwMode="auto">
            <a:xfrm flipH="1" flipV="1">
              <a:off x="6143" y="3161"/>
              <a:ext cx="760" cy="234"/>
            </a:xfrm>
            <a:custGeom>
              <a:avLst/>
              <a:gdLst>
                <a:gd name="T0" fmla="*/ 0 w 27016"/>
                <a:gd name="T1" fmla="*/ 0 h 28698"/>
                <a:gd name="T2" fmla="*/ 0 w 27016"/>
                <a:gd name="T3" fmla="*/ 0 h 28698"/>
                <a:gd name="T4" fmla="*/ 0 w 27016"/>
                <a:gd name="T5" fmla="*/ 0 h 2869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7016" h="28698" fill="none" extrusionOk="0">
                  <a:moveTo>
                    <a:pt x="0" y="690"/>
                  </a:moveTo>
                  <a:cubicBezTo>
                    <a:pt x="1768" y="231"/>
                    <a:pt x="3588" y="0"/>
                    <a:pt x="5416" y="0"/>
                  </a:cubicBezTo>
                  <a:cubicBezTo>
                    <a:pt x="17345" y="0"/>
                    <a:pt x="27016" y="9670"/>
                    <a:pt x="27016" y="21600"/>
                  </a:cubicBezTo>
                  <a:cubicBezTo>
                    <a:pt x="27016" y="24016"/>
                    <a:pt x="26610" y="26415"/>
                    <a:pt x="25816" y="28697"/>
                  </a:cubicBezTo>
                </a:path>
                <a:path w="27016" h="28698" stroke="0" extrusionOk="0">
                  <a:moveTo>
                    <a:pt x="0" y="690"/>
                  </a:moveTo>
                  <a:cubicBezTo>
                    <a:pt x="1768" y="231"/>
                    <a:pt x="3588" y="0"/>
                    <a:pt x="5416" y="0"/>
                  </a:cubicBezTo>
                  <a:cubicBezTo>
                    <a:pt x="17345" y="0"/>
                    <a:pt x="27016" y="9670"/>
                    <a:pt x="27016" y="21600"/>
                  </a:cubicBezTo>
                  <a:cubicBezTo>
                    <a:pt x="27016" y="24016"/>
                    <a:pt x="26610" y="26415"/>
                    <a:pt x="25816" y="28697"/>
                  </a:cubicBezTo>
                  <a:lnTo>
                    <a:pt x="5416" y="21600"/>
                  </a:lnTo>
                  <a:lnTo>
                    <a:pt x="0" y="69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stealth" w="lg" len="lg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3013" name="Group 309"/>
          <p:cNvGrpSpPr>
            <a:grpSpLocks/>
          </p:cNvGrpSpPr>
          <p:nvPr/>
        </p:nvGrpSpPr>
        <p:grpSpPr bwMode="auto">
          <a:xfrm>
            <a:off x="8432800" y="3332163"/>
            <a:ext cx="1163638" cy="1036637"/>
            <a:chOff x="5312" y="2099"/>
            <a:chExt cx="733" cy="653"/>
          </a:xfrm>
        </p:grpSpPr>
        <p:sp>
          <p:nvSpPr>
            <p:cNvPr id="54351" name="Line 310"/>
            <p:cNvSpPr>
              <a:spLocks noChangeShapeType="1"/>
            </p:cNvSpPr>
            <p:nvPr/>
          </p:nvSpPr>
          <p:spPr bwMode="auto">
            <a:xfrm flipH="1">
              <a:off x="5664" y="2099"/>
              <a:ext cx="58" cy="1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352" name="Text Box 311"/>
            <p:cNvSpPr txBox="1">
              <a:spLocks noChangeArrowheads="1"/>
            </p:cNvSpPr>
            <p:nvPr/>
          </p:nvSpPr>
          <p:spPr bwMode="auto">
            <a:xfrm>
              <a:off x="5545" y="2202"/>
              <a:ext cx="50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  <a:cs typeface="Times New Roman" panose="02020603050405020304" pitchFamily="18" charset="0"/>
                </a:rPr>
                <a:t>5 pJ</a:t>
              </a:r>
            </a:p>
          </p:txBody>
        </p:sp>
        <p:sp>
          <p:nvSpPr>
            <p:cNvPr id="54353" name="Line 312"/>
            <p:cNvSpPr>
              <a:spLocks noChangeShapeType="1"/>
            </p:cNvSpPr>
            <p:nvPr/>
          </p:nvSpPr>
          <p:spPr bwMode="auto">
            <a:xfrm flipV="1">
              <a:off x="5312" y="2451"/>
              <a:ext cx="218" cy="30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1852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2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2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7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79" grpId="0"/>
      <p:bldP spid="72776" grpId="0"/>
      <p:bldP spid="7294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70" descr="txp_fi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13" y="687388"/>
            <a:ext cx="4841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299" name="Picture 71" descr="txp_fi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200" y="752475"/>
            <a:ext cx="242888" cy="30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5300" name="Text Box 73"/>
          <p:cNvSpPr txBox="1">
            <a:spLocks noChangeArrowheads="1"/>
          </p:cNvSpPr>
          <p:nvPr/>
        </p:nvSpPr>
        <p:spPr bwMode="auto">
          <a:xfrm>
            <a:off x="1163638" y="728663"/>
            <a:ext cx="1027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linear</a:t>
            </a:r>
          </a:p>
        </p:txBody>
      </p:sp>
      <p:sp>
        <p:nvSpPr>
          <p:cNvPr id="55301" name="Text Box 74"/>
          <p:cNvSpPr txBox="1">
            <a:spLocks noChangeArrowheads="1"/>
          </p:cNvSpPr>
          <p:nvPr/>
        </p:nvSpPr>
        <p:spPr bwMode="auto">
          <a:xfrm>
            <a:off x="3613150" y="638175"/>
            <a:ext cx="8953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angular (Spin):</a:t>
            </a:r>
          </a:p>
        </p:txBody>
      </p:sp>
      <p:sp>
        <p:nvSpPr>
          <p:cNvPr id="72779" name="Text Box 75"/>
          <p:cNvSpPr txBox="1">
            <a:spLocks noChangeArrowheads="1"/>
          </p:cNvSpPr>
          <p:nvPr/>
        </p:nvSpPr>
        <p:spPr bwMode="auto">
          <a:xfrm>
            <a:off x="5703888" y="681038"/>
            <a:ext cx="90646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“size” of photon?</a:t>
            </a:r>
          </a:p>
        </p:txBody>
      </p:sp>
      <p:pic>
        <p:nvPicPr>
          <p:cNvPr id="2" name="Picture 1" descr="\documentclass{article}\pagestyle{empty}&#10;\begin{document}&#10;angular = linear $\times \lambda$ = $h $&#10;\end{document}&#10;" title="IguanaTex Bitmap Display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6962775" y="795338"/>
            <a:ext cx="2738438" cy="2270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</p:pic>
      <p:grpSp>
        <p:nvGrpSpPr>
          <p:cNvPr id="73035" name="Group 331"/>
          <p:cNvGrpSpPr>
            <a:grpSpLocks/>
          </p:cNvGrpSpPr>
          <p:nvPr/>
        </p:nvGrpSpPr>
        <p:grpSpPr bwMode="auto">
          <a:xfrm>
            <a:off x="355600" y="3579813"/>
            <a:ext cx="1395413" cy="3009900"/>
            <a:chOff x="1440" y="1728"/>
            <a:chExt cx="879" cy="1896"/>
          </a:xfrm>
        </p:grpSpPr>
        <p:sp>
          <p:nvSpPr>
            <p:cNvPr id="55305" name="Line 313"/>
            <p:cNvSpPr>
              <a:spLocks noChangeShapeType="1"/>
            </p:cNvSpPr>
            <p:nvPr/>
          </p:nvSpPr>
          <p:spPr bwMode="auto">
            <a:xfrm flipV="1">
              <a:off x="1575" y="2104"/>
              <a:ext cx="528" cy="12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06" name="Oval 314"/>
            <p:cNvSpPr>
              <a:spLocks noChangeArrowheads="1"/>
            </p:cNvSpPr>
            <p:nvPr/>
          </p:nvSpPr>
          <p:spPr bwMode="auto">
            <a:xfrm>
              <a:off x="1567" y="1892"/>
              <a:ext cx="612" cy="24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307" name="Oval 315"/>
            <p:cNvSpPr>
              <a:spLocks noChangeArrowheads="1"/>
            </p:cNvSpPr>
            <p:nvPr/>
          </p:nvSpPr>
          <p:spPr bwMode="auto">
            <a:xfrm>
              <a:off x="1559" y="3228"/>
              <a:ext cx="612" cy="24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308" name="Line 316"/>
            <p:cNvSpPr>
              <a:spLocks noChangeShapeType="1"/>
            </p:cNvSpPr>
            <p:nvPr/>
          </p:nvSpPr>
          <p:spPr bwMode="auto">
            <a:xfrm flipV="1">
              <a:off x="1643" y="2028"/>
              <a:ext cx="532" cy="13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09" name="Line 317"/>
            <p:cNvSpPr>
              <a:spLocks noChangeShapeType="1"/>
            </p:cNvSpPr>
            <p:nvPr/>
          </p:nvSpPr>
          <p:spPr bwMode="auto">
            <a:xfrm flipV="1">
              <a:off x="1755" y="2500"/>
              <a:ext cx="244" cy="95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10" name="Line 318"/>
            <p:cNvSpPr>
              <a:spLocks noChangeShapeType="1"/>
            </p:cNvSpPr>
            <p:nvPr/>
          </p:nvSpPr>
          <p:spPr bwMode="auto">
            <a:xfrm flipV="1">
              <a:off x="1887" y="2780"/>
              <a:ext cx="48" cy="6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11" name="Line 319"/>
            <p:cNvSpPr>
              <a:spLocks noChangeShapeType="1"/>
            </p:cNvSpPr>
            <p:nvPr/>
          </p:nvSpPr>
          <p:spPr bwMode="auto">
            <a:xfrm flipH="1" flipV="1">
              <a:off x="1951" y="2692"/>
              <a:ext cx="80" cy="7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12" name="Line 320"/>
            <p:cNvSpPr>
              <a:spLocks noChangeShapeType="1"/>
            </p:cNvSpPr>
            <p:nvPr/>
          </p:nvSpPr>
          <p:spPr bwMode="auto">
            <a:xfrm flipH="1" flipV="1">
              <a:off x="1955" y="2692"/>
              <a:ext cx="172" cy="7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13" name="Line 321"/>
            <p:cNvSpPr>
              <a:spLocks noChangeShapeType="1"/>
            </p:cNvSpPr>
            <p:nvPr/>
          </p:nvSpPr>
          <p:spPr bwMode="auto">
            <a:xfrm flipH="1" flipV="1">
              <a:off x="1959" y="2708"/>
              <a:ext cx="212" cy="6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14" name="Line 322"/>
            <p:cNvSpPr>
              <a:spLocks noChangeShapeType="1"/>
            </p:cNvSpPr>
            <p:nvPr/>
          </p:nvSpPr>
          <p:spPr bwMode="auto">
            <a:xfrm>
              <a:off x="1575" y="2052"/>
              <a:ext cx="248" cy="6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15" name="Line 323"/>
            <p:cNvSpPr>
              <a:spLocks noChangeShapeType="1"/>
            </p:cNvSpPr>
            <p:nvPr/>
          </p:nvSpPr>
          <p:spPr bwMode="auto">
            <a:xfrm>
              <a:off x="1687" y="2116"/>
              <a:ext cx="144" cy="5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16" name="Line 324"/>
            <p:cNvSpPr>
              <a:spLocks noChangeShapeType="1"/>
            </p:cNvSpPr>
            <p:nvPr/>
          </p:nvSpPr>
          <p:spPr bwMode="auto">
            <a:xfrm>
              <a:off x="1803" y="2140"/>
              <a:ext cx="60" cy="5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17" name="Line 325"/>
            <p:cNvSpPr>
              <a:spLocks noChangeShapeType="1"/>
            </p:cNvSpPr>
            <p:nvPr/>
          </p:nvSpPr>
          <p:spPr bwMode="auto">
            <a:xfrm flipH="1">
              <a:off x="1803" y="2140"/>
              <a:ext cx="136" cy="65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18" name="Arc 326"/>
            <p:cNvSpPr>
              <a:spLocks/>
            </p:cNvSpPr>
            <p:nvPr/>
          </p:nvSpPr>
          <p:spPr bwMode="auto">
            <a:xfrm flipH="1" flipV="1">
              <a:off x="1615" y="1960"/>
              <a:ext cx="252" cy="143"/>
            </a:xfrm>
            <a:custGeom>
              <a:avLst/>
              <a:gdLst>
                <a:gd name="T0" fmla="*/ 0 w 21600"/>
                <a:gd name="T1" fmla="*/ 0 h 35188"/>
                <a:gd name="T2" fmla="*/ 0 w 21600"/>
                <a:gd name="T3" fmla="*/ 0 h 35188"/>
                <a:gd name="T4" fmla="*/ 0 w 21600"/>
                <a:gd name="T5" fmla="*/ 0 h 351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35188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6546"/>
                    <a:pt x="19902" y="31342"/>
                    <a:pt x="16790" y="35187"/>
                  </a:cubicBezTo>
                </a:path>
                <a:path w="21600" h="35188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6546"/>
                    <a:pt x="19902" y="31342"/>
                    <a:pt x="16790" y="35187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5875">
              <a:solidFill>
                <a:schemeClr val="tx1"/>
              </a:solidFill>
              <a:round/>
              <a:headEnd type="stealth" w="med" len="lg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55319" name="Picture 327" descr="txp_fig"/>
            <p:cNvPicPr>
              <a:picLocks noChangeAspect="1" noChangeArrowheads="1"/>
            </p:cNvPicPr>
            <p:nvPr>
              <p:custDataLst>
                <p:tags r:id="rId15"/>
              </p:custDataLst>
            </p:nvPr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0" y="2569"/>
              <a:ext cx="131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5320" name="Line 328"/>
            <p:cNvSpPr>
              <a:spLocks noChangeShapeType="1"/>
            </p:cNvSpPr>
            <p:nvPr/>
          </p:nvSpPr>
          <p:spPr bwMode="auto">
            <a:xfrm flipV="1">
              <a:off x="1869" y="1728"/>
              <a:ext cx="0" cy="18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21" name="Line 329"/>
            <p:cNvSpPr>
              <a:spLocks noChangeShapeType="1"/>
            </p:cNvSpPr>
            <p:nvPr/>
          </p:nvSpPr>
          <p:spPr bwMode="auto">
            <a:xfrm>
              <a:off x="1443" y="2676"/>
              <a:ext cx="3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22" name="Line 330"/>
            <p:cNvSpPr>
              <a:spLocks noChangeShapeType="1"/>
            </p:cNvSpPr>
            <p:nvPr/>
          </p:nvSpPr>
          <p:spPr bwMode="auto">
            <a:xfrm flipH="1">
              <a:off x="1951" y="2676"/>
              <a:ext cx="3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73062" name="Picture 358" descr="txp_fi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3049588"/>
            <a:ext cx="900113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3067" name="Group 363"/>
          <p:cNvGrpSpPr>
            <a:grpSpLocks/>
          </p:cNvGrpSpPr>
          <p:nvPr/>
        </p:nvGrpSpPr>
        <p:grpSpPr bwMode="auto">
          <a:xfrm>
            <a:off x="1352550" y="2341563"/>
            <a:ext cx="4289425" cy="1770062"/>
            <a:chOff x="1391" y="1518"/>
            <a:chExt cx="2702" cy="1115"/>
          </a:xfrm>
        </p:grpSpPr>
        <p:sp>
          <p:nvSpPr>
            <p:cNvPr id="55325" name="Line 348"/>
            <p:cNvSpPr>
              <a:spLocks noChangeShapeType="1"/>
            </p:cNvSpPr>
            <p:nvPr/>
          </p:nvSpPr>
          <p:spPr bwMode="auto">
            <a:xfrm flipV="1">
              <a:off x="3144" y="2350"/>
              <a:ext cx="597" cy="8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26" name="Text Box 349"/>
            <p:cNvSpPr txBox="1">
              <a:spLocks noChangeArrowheads="1"/>
            </p:cNvSpPr>
            <p:nvPr/>
          </p:nvSpPr>
          <p:spPr bwMode="auto">
            <a:xfrm>
              <a:off x="1391" y="1518"/>
              <a:ext cx="11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55327" name="Picture 351" descr="txp_fig"/>
            <p:cNvPicPr>
              <a:picLocks noChangeAspect="1" noChangeArrowheads="1"/>
            </p:cNvPicPr>
            <p:nvPr>
              <p:custDataLst>
                <p:tags r:id="rId10"/>
              </p:custDataLst>
            </p:nvPr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5" y="2306"/>
              <a:ext cx="151" cy="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5328" name="Text Box 352"/>
            <p:cNvSpPr txBox="1">
              <a:spLocks noChangeArrowheads="1"/>
            </p:cNvSpPr>
            <p:nvPr/>
          </p:nvSpPr>
          <p:spPr bwMode="auto">
            <a:xfrm>
              <a:off x="3119" y="2441"/>
              <a:ext cx="97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  <a:cs typeface="Times New Roman" panose="02020603050405020304" pitchFamily="18" charset="0"/>
                </a:rPr>
                <a:t>Linear momentum </a:t>
              </a:r>
            </a:p>
          </p:txBody>
        </p:sp>
        <p:pic>
          <p:nvPicPr>
            <p:cNvPr id="55329" name="Picture 353" descr="txp_fig"/>
            <p:cNvPicPr>
              <a:picLocks noChangeAspect="1" noChangeArrowheads="1"/>
            </p:cNvPicPr>
            <p:nvPr>
              <p:custDataLst>
                <p:tags r:id="rId11"/>
              </p:custDataLst>
            </p:nvPr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7" y="2467"/>
              <a:ext cx="94" cy="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5330" name="Picture 354" descr="txp_fig"/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5" y="2309"/>
              <a:ext cx="52" cy="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5331" name="Picture 355" descr="txp_fig"/>
            <p:cNvPicPr>
              <a:picLocks noChangeAspect="1" noChangeArrowheads="1"/>
            </p:cNvPicPr>
            <p:nvPr>
              <p:custDataLst>
                <p:tags r:id="rId13"/>
              </p:custDataLst>
            </p:nvPr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1" y="2204"/>
              <a:ext cx="84" cy="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5332" name="Oval 356"/>
            <p:cNvSpPr>
              <a:spLocks noChangeArrowheads="1"/>
            </p:cNvSpPr>
            <p:nvPr/>
          </p:nvSpPr>
          <p:spPr bwMode="auto">
            <a:xfrm>
              <a:off x="2673" y="2054"/>
              <a:ext cx="768" cy="37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55333" name="Picture 357" descr="txp_fig"/>
            <p:cNvPicPr>
              <a:picLocks noChangeAspect="1" noChangeArrowheads="1"/>
            </p:cNvPicPr>
            <p:nvPr>
              <p:custDataLst>
                <p:tags r:id="rId14"/>
              </p:custDataLst>
            </p:nvPr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1895"/>
              <a:ext cx="203" cy="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5334" name="Oval 359"/>
            <p:cNvSpPr>
              <a:spLocks noChangeArrowheads="1"/>
            </p:cNvSpPr>
            <p:nvPr/>
          </p:nvSpPr>
          <p:spPr bwMode="auto">
            <a:xfrm>
              <a:off x="3087" y="2388"/>
              <a:ext cx="79" cy="79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335" name="Line 360"/>
            <p:cNvSpPr>
              <a:spLocks noChangeShapeType="1"/>
            </p:cNvSpPr>
            <p:nvPr/>
          </p:nvSpPr>
          <p:spPr bwMode="auto">
            <a:xfrm>
              <a:off x="3050" y="2252"/>
              <a:ext cx="66" cy="14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36" name="Arc 361"/>
            <p:cNvSpPr>
              <a:spLocks/>
            </p:cNvSpPr>
            <p:nvPr/>
          </p:nvSpPr>
          <p:spPr bwMode="auto">
            <a:xfrm flipH="1" flipV="1">
              <a:off x="2719" y="2146"/>
              <a:ext cx="226" cy="228"/>
            </a:xfrm>
            <a:custGeom>
              <a:avLst/>
              <a:gdLst>
                <a:gd name="T0" fmla="*/ 0 w 21600"/>
                <a:gd name="T1" fmla="*/ 0 h 35768"/>
                <a:gd name="T2" fmla="*/ 0 w 21600"/>
                <a:gd name="T3" fmla="*/ 0 h 35768"/>
                <a:gd name="T4" fmla="*/ 0 w 21600"/>
                <a:gd name="T5" fmla="*/ 0 h 3576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35768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6806"/>
                    <a:pt x="19719" y="31837"/>
                    <a:pt x="16304" y="35767"/>
                  </a:cubicBezTo>
                </a:path>
                <a:path w="21600" h="35768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6806"/>
                    <a:pt x="19719" y="31837"/>
                    <a:pt x="16304" y="35767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stealth" w="med" len="lg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37" name="Oval 362"/>
            <p:cNvSpPr>
              <a:spLocks noChangeArrowheads="1"/>
            </p:cNvSpPr>
            <p:nvPr/>
          </p:nvSpPr>
          <p:spPr bwMode="auto">
            <a:xfrm>
              <a:off x="3024" y="2223"/>
              <a:ext cx="56" cy="5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3073" name="Group 369"/>
          <p:cNvGrpSpPr>
            <a:grpSpLocks/>
          </p:cNvGrpSpPr>
          <p:nvPr/>
        </p:nvGrpSpPr>
        <p:grpSpPr bwMode="auto">
          <a:xfrm>
            <a:off x="1627188" y="3959225"/>
            <a:ext cx="2640012" cy="622300"/>
            <a:chOff x="929" y="2491"/>
            <a:chExt cx="1663" cy="392"/>
          </a:xfrm>
        </p:grpSpPr>
        <p:pic>
          <p:nvPicPr>
            <p:cNvPr id="55339" name="Picture 366" descr="txp_fig"/>
            <p:cNvPicPr>
              <a:picLocks noChangeAspect="1" noChangeArrowheads="1"/>
            </p:cNvPicPr>
            <p:nvPr>
              <p:custDataLst>
                <p:tags r:id="rId8"/>
              </p:custDataLst>
            </p:nvPr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5" y="2761"/>
              <a:ext cx="297" cy="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5340" name="Text Box 367"/>
            <p:cNvSpPr txBox="1">
              <a:spLocks noChangeArrowheads="1"/>
            </p:cNvSpPr>
            <p:nvPr/>
          </p:nvSpPr>
          <p:spPr bwMode="auto">
            <a:xfrm>
              <a:off x="1347" y="2491"/>
              <a:ext cx="87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  <a:cs typeface="Times New Roman" panose="02020603050405020304" pitchFamily="18" charset="0"/>
                </a:rPr>
                <a:t>Kinetic energy</a:t>
              </a:r>
            </a:p>
          </p:txBody>
        </p:sp>
        <p:pic>
          <p:nvPicPr>
            <p:cNvPr id="55341" name="Picture 368" descr="txp_fig"/>
            <p:cNvPicPr>
              <a:picLocks noChangeAspect="1" noChangeArrowheads="1"/>
            </p:cNvPicPr>
            <p:nvPr>
              <p:custDataLst>
                <p:tags r:id="rId9"/>
              </p:custDataLst>
            </p:nvPr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9" y="2731"/>
              <a:ext cx="856" cy="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73103" name="Group 399"/>
          <p:cNvGrpSpPr>
            <a:grpSpLocks/>
          </p:cNvGrpSpPr>
          <p:nvPr/>
        </p:nvGrpSpPr>
        <p:grpSpPr bwMode="auto">
          <a:xfrm>
            <a:off x="3476625" y="4667250"/>
            <a:ext cx="1573213" cy="2092325"/>
            <a:chOff x="3030" y="2570"/>
            <a:chExt cx="991" cy="1318"/>
          </a:xfrm>
        </p:grpSpPr>
        <p:sp>
          <p:nvSpPr>
            <p:cNvPr id="55343" name="Freeform 370"/>
            <p:cNvSpPr>
              <a:spLocks/>
            </p:cNvSpPr>
            <p:nvPr/>
          </p:nvSpPr>
          <p:spPr bwMode="auto">
            <a:xfrm flipH="1">
              <a:off x="3460" y="2601"/>
              <a:ext cx="26" cy="37"/>
            </a:xfrm>
            <a:custGeom>
              <a:avLst/>
              <a:gdLst>
                <a:gd name="T0" fmla="*/ 2 w 42"/>
                <a:gd name="T1" fmla="*/ 1 h 55"/>
                <a:gd name="T2" fmla="*/ 1 w 42"/>
                <a:gd name="T3" fmla="*/ 1 h 55"/>
                <a:gd name="T4" fmla="*/ 1 w 42"/>
                <a:gd name="T5" fmla="*/ 3 h 55"/>
                <a:gd name="T6" fmla="*/ 1 w 42"/>
                <a:gd name="T7" fmla="*/ 5 h 55"/>
                <a:gd name="T8" fmla="*/ 1 w 42"/>
                <a:gd name="T9" fmla="*/ 5 h 55"/>
                <a:gd name="T10" fmla="*/ 1 w 42"/>
                <a:gd name="T11" fmla="*/ 4 h 55"/>
                <a:gd name="T12" fmla="*/ 2 w 42"/>
                <a:gd name="T13" fmla="*/ 2 h 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" h="55">
                  <a:moveTo>
                    <a:pt x="42" y="1"/>
                  </a:moveTo>
                  <a:cubicBezTo>
                    <a:pt x="32" y="0"/>
                    <a:pt x="22" y="0"/>
                    <a:pt x="15" y="5"/>
                  </a:cubicBezTo>
                  <a:cubicBezTo>
                    <a:pt x="8" y="10"/>
                    <a:pt x="4" y="24"/>
                    <a:pt x="2" y="32"/>
                  </a:cubicBezTo>
                  <a:cubicBezTo>
                    <a:pt x="0" y="40"/>
                    <a:pt x="0" y="49"/>
                    <a:pt x="3" y="52"/>
                  </a:cubicBezTo>
                  <a:cubicBezTo>
                    <a:pt x="6" y="55"/>
                    <a:pt x="19" y="54"/>
                    <a:pt x="21" y="53"/>
                  </a:cubicBezTo>
                  <a:cubicBezTo>
                    <a:pt x="23" y="52"/>
                    <a:pt x="15" y="48"/>
                    <a:pt x="18" y="43"/>
                  </a:cubicBezTo>
                  <a:cubicBezTo>
                    <a:pt x="21" y="38"/>
                    <a:pt x="36" y="28"/>
                    <a:pt x="39" y="25"/>
                  </a:cubicBezTo>
                </a:path>
              </a:pathLst>
            </a:custGeom>
            <a:noFill/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44" name="Freeform 371" descr="30%"/>
            <p:cNvSpPr>
              <a:spLocks/>
            </p:cNvSpPr>
            <p:nvPr/>
          </p:nvSpPr>
          <p:spPr bwMode="auto">
            <a:xfrm flipH="1">
              <a:off x="3250" y="2570"/>
              <a:ext cx="211" cy="225"/>
            </a:xfrm>
            <a:custGeom>
              <a:avLst/>
              <a:gdLst>
                <a:gd name="T0" fmla="*/ 0 w 514"/>
                <a:gd name="T1" fmla="*/ 0 h 546"/>
                <a:gd name="T2" fmla="*/ 0 w 514"/>
                <a:gd name="T3" fmla="*/ 0 h 546"/>
                <a:gd name="T4" fmla="*/ 0 w 514"/>
                <a:gd name="T5" fmla="*/ 0 h 546"/>
                <a:gd name="T6" fmla="*/ 0 w 514"/>
                <a:gd name="T7" fmla="*/ 0 h 546"/>
                <a:gd name="T8" fmla="*/ 0 w 514"/>
                <a:gd name="T9" fmla="*/ 0 h 546"/>
                <a:gd name="T10" fmla="*/ 0 w 514"/>
                <a:gd name="T11" fmla="*/ 1 h 546"/>
                <a:gd name="T12" fmla="*/ 0 w 514"/>
                <a:gd name="T13" fmla="*/ 1 h 546"/>
                <a:gd name="T14" fmla="*/ 0 w 514"/>
                <a:gd name="T15" fmla="*/ 1 h 546"/>
                <a:gd name="T16" fmla="*/ 0 w 514"/>
                <a:gd name="T17" fmla="*/ 2 h 546"/>
                <a:gd name="T18" fmla="*/ 0 w 514"/>
                <a:gd name="T19" fmla="*/ 2 h 546"/>
                <a:gd name="T20" fmla="*/ 1 w 514"/>
                <a:gd name="T21" fmla="*/ 3 h 546"/>
                <a:gd name="T22" fmla="*/ 2 w 514"/>
                <a:gd name="T23" fmla="*/ 3 h 546"/>
                <a:gd name="T24" fmla="*/ 2 w 514"/>
                <a:gd name="T25" fmla="*/ 2 h 546"/>
                <a:gd name="T26" fmla="*/ 2 w 514"/>
                <a:gd name="T27" fmla="*/ 2 h 546"/>
                <a:gd name="T28" fmla="*/ 2 w 514"/>
                <a:gd name="T29" fmla="*/ 2 h 546"/>
                <a:gd name="T30" fmla="*/ 2 w 514"/>
                <a:gd name="T31" fmla="*/ 2 h 546"/>
                <a:gd name="T32" fmla="*/ 2 w 514"/>
                <a:gd name="T33" fmla="*/ 2 h 546"/>
                <a:gd name="T34" fmla="*/ 2 w 514"/>
                <a:gd name="T35" fmla="*/ 2 h 546"/>
                <a:gd name="T36" fmla="*/ 2 w 514"/>
                <a:gd name="T37" fmla="*/ 2 h 546"/>
                <a:gd name="T38" fmla="*/ 2 w 514"/>
                <a:gd name="T39" fmla="*/ 2 h 546"/>
                <a:gd name="T40" fmla="*/ 2 w 514"/>
                <a:gd name="T41" fmla="*/ 2 h 546"/>
                <a:gd name="T42" fmla="*/ 1 w 514"/>
                <a:gd name="T43" fmla="*/ 2 h 546"/>
                <a:gd name="T44" fmla="*/ 1 w 514"/>
                <a:gd name="T45" fmla="*/ 1 h 546"/>
                <a:gd name="T46" fmla="*/ 1 w 514"/>
                <a:gd name="T47" fmla="*/ 1 h 546"/>
                <a:gd name="T48" fmla="*/ 1 w 514"/>
                <a:gd name="T49" fmla="*/ 1 h 546"/>
                <a:gd name="T50" fmla="*/ 1 w 514"/>
                <a:gd name="T51" fmla="*/ 0 h 546"/>
                <a:gd name="T52" fmla="*/ 1 w 514"/>
                <a:gd name="T53" fmla="*/ 0 h 546"/>
                <a:gd name="T54" fmla="*/ 0 w 514"/>
                <a:gd name="T55" fmla="*/ 0 h 546"/>
                <a:gd name="T56" fmla="*/ 0 w 514"/>
                <a:gd name="T57" fmla="*/ 0 h 546"/>
                <a:gd name="T58" fmla="*/ 0 w 514"/>
                <a:gd name="T59" fmla="*/ 0 h 546"/>
                <a:gd name="T60" fmla="*/ 0 w 514"/>
                <a:gd name="T61" fmla="*/ 0 h 546"/>
                <a:gd name="T62" fmla="*/ 0 w 514"/>
                <a:gd name="T63" fmla="*/ 0 h 54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14" h="546">
                  <a:moveTo>
                    <a:pt x="12" y="19"/>
                  </a:moveTo>
                  <a:cubicBezTo>
                    <a:pt x="9" y="24"/>
                    <a:pt x="5" y="29"/>
                    <a:pt x="3" y="39"/>
                  </a:cubicBezTo>
                  <a:cubicBezTo>
                    <a:pt x="1" y="49"/>
                    <a:pt x="0" y="71"/>
                    <a:pt x="2" y="81"/>
                  </a:cubicBezTo>
                  <a:cubicBezTo>
                    <a:pt x="4" y="91"/>
                    <a:pt x="9" y="96"/>
                    <a:pt x="14" y="100"/>
                  </a:cubicBezTo>
                  <a:cubicBezTo>
                    <a:pt x="19" y="104"/>
                    <a:pt x="29" y="104"/>
                    <a:pt x="33" y="108"/>
                  </a:cubicBezTo>
                  <a:cubicBezTo>
                    <a:pt x="37" y="112"/>
                    <a:pt x="37" y="114"/>
                    <a:pt x="38" y="123"/>
                  </a:cubicBezTo>
                  <a:cubicBezTo>
                    <a:pt x="39" y="132"/>
                    <a:pt x="40" y="137"/>
                    <a:pt x="41" y="165"/>
                  </a:cubicBezTo>
                  <a:cubicBezTo>
                    <a:pt x="42" y="193"/>
                    <a:pt x="42" y="252"/>
                    <a:pt x="45" y="292"/>
                  </a:cubicBezTo>
                  <a:cubicBezTo>
                    <a:pt x="48" y="332"/>
                    <a:pt x="50" y="373"/>
                    <a:pt x="60" y="405"/>
                  </a:cubicBezTo>
                  <a:cubicBezTo>
                    <a:pt x="70" y="437"/>
                    <a:pt x="79" y="461"/>
                    <a:pt x="104" y="483"/>
                  </a:cubicBezTo>
                  <a:cubicBezTo>
                    <a:pt x="129" y="505"/>
                    <a:pt x="172" y="528"/>
                    <a:pt x="209" y="537"/>
                  </a:cubicBezTo>
                  <a:cubicBezTo>
                    <a:pt x="246" y="546"/>
                    <a:pt x="292" y="543"/>
                    <a:pt x="329" y="534"/>
                  </a:cubicBezTo>
                  <a:cubicBezTo>
                    <a:pt x="366" y="525"/>
                    <a:pt x="403" y="500"/>
                    <a:pt x="432" y="481"/>
                  </a:cubicBezTo>
                  <a:cubicBezTo>
                    <a:pt x="461" y="462"/>
                    <a:pt x="488" y="435"/>
                    <a:pt x="501" y="420"/>
                  </a:cubicBezTo>
                  <a:cubicBezTo>
                    <a:pt x="514" y="405"/>
                    <a:pt x="512" y="399"/>
                    <a:pt x="509" y="393"/>
                  </a:cubicBezTo>
                  <a:cubicBezTo>
                    <a:pt x="506" y="387"/>
                    <a:pt x="488" y="386"/>
                    <a:pt x="480" y="381"/>
                  </a:cubicBezTo>
                  <a:cubicBezTo>
                    <a:pt x="472" y="376"/>
                    <a:pt x="472" y="372"/>
                    <a:pt x="458" y="361"/>
                  </a:cubicBezTo>
                  <a:cubicBezTo>
                    <a:pt x="444" y="350"/>
                    <a:pt x="410" y="320"/>
                    <a:pt x="398" y="313"/>
                  </a:cubicBezTo>
                  <a:cubicBezTo>
                    <a:pt x="386" y="306"/>
                    <a:pt x="390" y="316"/>
                    <a:pt x="384" y="318"/>
                  </a:cubicBezTo>
                  <a:cubicBezTo>
                    <a:pt x="378" y="320"/>
                    <a:pt x="373" y="324"/>
                    <a:pt x="360" y="325"/>
                  </a:cubicBezTo>
                  <a:cubicBezTo>
                    <a:pt x="347" y="326"/>
                    <a:pt x="325" y="326"/>
                    <a:pt x="306" y="324"/>
                  </a:cubicBezTo>
                  <a:cubicBezTo>
                    <a:pt x="287" y="322"/>
                    <a:pt x="266" y="319"/>
                    <a:pt x="246" y="310"/>
                  </a:cubicBezTo>
                  <a:cubicBezTo>
                    <a:pt x="226" y="301"/>
                    <a:pt x="204" y="287"/>
                    <a:pt x="188" y="271"/>
                  </a:cubicBezTo>
                  <a:cubicBezTo>
                    <a:pt x="172" y="255"/>
                    <a:pt x="160" y="235"/>
                    <a:pt x="153" y="213"/>
                  </a:cubicBezTo>
                  <a:cubicBezTo>
                    <a:pt x="146" y="191"/>
                    <a:pt x="146" y="164"/>
                    <a:pt x="143" y="139"/>
                  </a:cubicBezTo>
                  <a:cubicBezTo>
                    <a:pt x="140" y="114"/>
                    <a:pt x="138" y="78"/>
                    <a:pt x="135" y="61"/>
                  </a:cubicBezTo>
                  <a:cubicBezTo>
                    <a:pt x="132" y="44"/>
                    <a:pt x="129" y="42"/>
                    <a:pt x="123" y="34"/>
                  </a:cubicBezTo>
                  <a:cubicBezTo>
                    <a:pt x="117" y="26"/>
                    <a:pt x="108" y="17"/>
                    <a:pt x="98" y="12"/>
                  </a:cubicBezTo>
                  <a:cubicBezTo>
                    <a:pt x="88" y="7"/>
                    <a:pt x="71" y="2"/>
                    <a:pt x="60" y="1"/>
                  </a:cubicBezTo>
                  <a:cubicBezTo>
                    <a:pt x="49" y="0"/>
                    <a:pt x="38" y="6"/>
                    <a:pt x="32" y="7"/>
                  </a:cubicBezTo>
                  <a:cubicBezTo>
                    <a:pt x="26" y="8"/>
                    <a:pt x="24" y="8"/>
                    <a:pt x="21" y="10"/>
                  </a:cubicBezTo>
                  <a:cubicBezTo>
                    <a:pt x="18" y="12"/>
                    <a:pt x="15" y="14"/>
                    <a:pt x="12" y="19"/>
                  </a:cubicBezTo>
                  <a:close/>
                </a:path>
              </a:pathLst>
            </a:custGeom>
            <a:blipFill dpi="0" rotWithShape="0">
              <a:blip r:embed="rId29"/>
              <a:srcRect/>
              <a:tile tx="0" ty="0" sx="100000" sy="100000" flip="none" algn="tl"/>
            </a:blipFill>
            <a:ln w="31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45" name="Oval 372"/>
            <p:cNvSpPr>
              <a:spLocks noChangeArrowheads="1"/>
            </p:cNvSpPr>
            <p:nvPr/>
          </p:nvSpPr>
          <p:spPr bwMode="auto">
            <a:xfrm flipH="1">
              <a:off x="3435" y="2588"/>
              <a:ext cx="13" cy="13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  <a:round/>
              <a:headEnd/>
              <a:tailEnd type="none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346" name="Freeform 373" descr="30%"/>
            <p:cNvSpPr>
              <a:spLocks/>
            </p:cNvSpPr>
            <p:nvPr/>
          </p:nvSpPr>
          <p:spPr bwMode="auto">
            <a:xfrm flipH="1">
              <a:off x="3175" y="2626"/>
              <a:ext cx="125" cy="109"/>
            </a:xfrm>
            <a:custGeom>
              <a:avLst/>
              <a:gdLst>
                <a:gd name="T0" fmla="*/ 0 w 303"/>
                <a:gd name="T1" fmla="*/ 1 h 264"/>
                <a:gd name="T2" fmla="*/ 0 w 303"/>
                <a:gd name="T3" fmla="*/ 1 h 264"/>
                <a:gd name="T4" fmla="*/ 0 w 303"/>
                <a:gd name="T5" fmla="*/ 0 h 264"/>
                <a:gd name="T6" fmla="*/ 0 w 303"/>
                <a:gd name="T7" fmla="*/ 0 h 264"/>
                <a:gd name="T8" fmla="*/ 0 w 303"/>
                <a:gd name="T9" fmla="*/ 0 h 264"/>
                <a:gd name="T10" fmla="*/ 0 w 303"/>
                <a:gd name="T11" fmla="*/ 0 h 264"/>
                <a:gd name="T12" fmla="*/ 0 w 303"/>
                <a:gd name="T13" fmla="*/ 0 h 264"/>
                <a:gd name="T14" fmla="*/ 0 w 303"/>
                <a:gd name="T15" fmla="*/ 0 h 264"/>
                <a:gd name="T16" fmla="*/ 0 w 303"/>
                <a:gd name="T17" fmla="*/ 0 h 264"/>
                <a:gd name="T18" fmla="*/ 0 w 303"/>
                <a:gd name="T19" fmla="*/ 0 h 264"/>
                <a:gd name="T20" fmla="*/ 0 w 303"/>
                <a:gd name="T21" fmla="*/ 0 h 264"/>
                <a:gd name="T22" fmla="*/ 0 w 303"/>
                <a:gd name="T23" fmla="*/ 1 h 264"/>
                <a:gd name="T24" fmla="*/ 0 w 303"/>
                <a:gd name="T25" fmla="*/ 1 h 264"/>
                <a:gd name="T26" fmla="*/ 0 w 303"/>
                <a:gd name="T27" fmla="*/ 1 h 264"/>
                <a:gd name="T28" fmla="*/ 0 w 303"/>
                <a:gd name="T29" fmla="*/ 1 h 264"/>
                <a:gd name="T30" fmla="*/ 0 w 303"/>
                <a:gd name="T31" fmla="*/ 1 h 264"/>
                <a:gd name="T32" fmla="*/ 0 w 303"/>
                <a:gd name="T33" fmla="*/ 0 h 264"/>
                <a:gd name="T34" fmla="*/ 0 w 303"/>
                <a:gd name="T35" fmla="*/ 0 h 264"/>
                <a:gd name="T36" fmla="*/ 1 w 303"/>
                <a:gd name="T37" fmla="*/ 0 h 264"/>
                <a:gd name="T38" fmla="*/ 1 w 303"/>
                <a:gd name="T39" fmla="*/ 0 h 264"/>
                <a:gd name="T40" fmla="*/ 1 w 303"/>
                <a:gd name="T41" fmla="*/ 0 h 264"/>
                <a:gd name="T42" fmla="*/ 1 w 303"/>
                <a:gd name="T43" fmla="*/ 0 h 264"/>
                <a:gd name="T44" fmla="*/ 0 w 303"/>
                <a:gd name="T45" fmla="*/ 1 h 264"/>
                <a:gd name="T46" fmla="*/ 1 w 303"/>
                <a:gd name="T47" fmla="*/ 0 h 264"/>
                <a:gd name="T48" fmla="*/ 1 w 303"/>
                <a:gd name="T49" fmla="*/ 0 h 264"/>
                <a:gd name="T50" fmla="*/ 0 w 303"/>
                <a:gd name="T51" fmla="*/ 1 h 264"/>
                <a:gd name="T52" fmla="*/ 0 w 303"/>
                <a:gd name="T53" fmla="*/ 1 h 264"/>
                <a:gd name="T54" fmla="*/ 1 w 303"/>
                <a:gd name="T55" fmla="*/ 1 h 264"/>
                <a:gd name="T56" fmla="*/ 1 w 303"/>
                <a:gd name="T57" fmla="*/ 0 h 264"/>
                <a:gd name="T58" fmla="*/ 2 w 303"/>
                <a:gd name="T59" fmla="*/ 0 h 264"/>
                <a:gd name="T60" fmla="*/ 2 w 303"/>
                <a:gd name="T61" fmla="*/ 0 h 264"/>
                <a:gd name="T62" fmla="*/ 1 w 303"/>
                <a:gd name="T63" fmla="*/ 1 h 26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3" h="264">
                  <a:moveTo>
                    <a:pt x="0" y="178"/>
                  </a:moveTo>
                  <a:cubicBezTo>
                    <a:pt x="3" y="176"/>
                    <a:pt x="7" y="172"/>
                    <a:pt x="10" y="172"/>
                  </a:cubicBezTo>
                  <a:lnTo>
                    <a:pt x="49" y="117"/>
                  </a:lnTo>
                  <a:lnTo>
                    <a:pt x="105" y="0"/>
                  </a:lnTo>
                  <a:lnTo>
                    <a:pt x="115" y="6"/>
                  </a:lnTo>
                  <a:cubicBezTo>
                    <a:pt x="119" y="11"/>
                    <a:pt x="112" y="25"/>
                    <a:pt x="112" y="25"/>
                  </a:cubicBezTo>
                  <a:cubicBezTo>
                    <a:pt x="111" y="31"/>
                    <a:pt x="108" y="34"/>
                    <a:pt x="106" y="39"/>
                  </a:cubicBezTo>
                  <a:cubicBezTo>
                    <a:pt x="105" y="48"/>
                    <a:pt x="102" y="52"/>
                    <a:pt x="99" y="60"/>
                  </a:cubicBezTo>
                  <a:cubicBezTo>
                    <a:pt x="98" y="63"/>
                    <a:pt x="94" y="70"/>
                    <a:pt x="94" y="70"/>
                  </a:cubicBezTo>
                  <a:cubicBezTo>
                    <a:pt x="93" y="76"/>
                    <a:pt x="92" y="80"/>
                    <a:pt x="88" y="85"/>
                  </a:cubicBezTo>
                  <a:cubicBezTo>
                    <a:pt x="86" y="95"/>
                    <a:pt x="79" y="105"/>
                    <a:pt x="75" y="114"/>
                  </a:cubicBezTo>
                  <a:cubicBezTo>
                    <a:pt x="73" y="119"/>
                    <a:pt x="67" y="130"/>
                    <a:pt x="67" y="130"/>
                  </a:cubicBezTo>
                  <a:cubicBezTo>
                    <a:pt x="66" y="137"/>
                    <a:pt x="61" y="142"/>
                    <a:pt x="58" y="148"/>
                  </a:cubicBezTo>
                  <a:cubicBezTo>
                    <a:pt x="56" y="156"/>
                    <a:pt x="46" y="167"/>
                    <a:pt x="46" y="175"/>
                  </a:cubicBezTo>
                  <a:lnTo>
                    <a:pt x="34" y="195"/>
                  </a:lnTo>
                  <a:cubicBezTo>
                    <a:pt x="38" y="189"/>
                    <a:pt x="39" y="184"/>
                    <a:pt x="45" y="180"/>
                  </a:cubicBezTo>
                  <a:cubicBezTo>
                    <a:pt x="58" y="155"/>
                    <a:pt x="68" y="129"/>
                    <a:pt x="81" y="103"/>
                  </a:cubicBezTo>
                  <a:cubicBezTo>
                    <a:pt x="85" y="95"/>
                    <a:pt x="87" y="73"/>
                    <a:pt x="99" y="73"/>
                  </a:cubicBezTo>
                  <a:cubicBezTo>
                    <a:pt x="111" y="50"/>
                    <a:pt x="122" y="26"/>
                    <a:pt x="135" y="4"/>
                  </a:cubicBezTo>
                  <a:cubicBezTo>
                    <a:pt x="137" y="1"/>
                    <a:pt x="141" y="12"/>
                    <a:pt x="141" y="12"/>
                  </a:cubicBezTo>
                  <a:lnTo>
                    <a:pt x="145" y="25"/>
                  </a:lnTo>
                  <a:lnTo>
                    <a:pt x="157" y="43"/>
                  </a:lnTo>
                  <a:lnTo>
                    <a:pt x="48" y="213"/>
                  </a:lnTo>
                  <a:lnTo>
                    <a:pt x="181" y="31"/>
                  </a:lnTo>
                  <a:lnTo>
                    <a:pt x="223" y="28"/>
                  </a:lnTo>
                  <a:lnTo>
                    <a:pt x="70" y="231"/>
                  </a:lnTo>
                  <a:lnTo>
                    <a:pt x="90" y="247"/>
                  </a:lnTo>
                  <a:lnTo>
                    <a:pt x="175" y="145"/>
                  </a:lnTo>
                  <a:lnTo>
                    <a:pt x="241" y="79"/>
                  </a:lnTo>
                  <a:lnTo>
                    <a:pt x="291" y="49"/>
                  </a:lnTo>
                  <a:lnTo>
                    <a:pt x="303" y="102"/>
                  </a:lnTo>
                  <a:lnTo>
                    <a:pt x="121" y="264"/>
                  </a:lnTo>
                </a:path>
              </a:pathLst>
            </a:custGeom>
            <a:blipFill dpi="0" rotWithShape="0">
              <a:blip r:embed="rId29"/>
              <a:srcRect/>
              <a:tile tx="0" ty="0" sx="100000" sy="100000" flip="none" algn="tl"/>
            </a:blipFill>
            <a:ln w="31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47" name="Freeform 374" descr="30%"/>
            <p:cNvSpPr>
              <a:spLocks/>
            </p:cNvSpPr>
            <p:nvPr/>
          </p:nvSpPr>
          <p:spPr bwMode="auto">
            <a:xfrm flipH="1">
              <a:off x="3191" y="2637"/>
              <a:ext cx="79" cy="90"/>
            </a:xfrm>
            <a:custGeom>
              <a:avLst/>
              <a:gdLst>
                <a:gd name="T0" fmla="*/ 0 w 192"/>
                <a:gd name="T1" fmla="*/ 1 h 219"/>
                <a:gd name="T2" fmla="*/ 0 w 192"/>
                <a:gd name="T3" fmla="*/ 1 h 219"/>
                <a:gd name="T4" fmla="*/ 0 w 192"/>
                <a:gd name="T5" fmla="*/ 1 h 219"/>
                <a:gd name="T6" fmla="*/ 1 w 192"/>
                <a:gd name="T7" fmla="*/ 0 h 219"/>
                <a:gd name="T8" fmla="*/ 1 w 192"/>
                <a:gd name="T9" fmla="*/ 0 h 219"/>
                <a:gd name="T10" fmla="*/ 0 w 192"/>
                <a:gd name="T11" fmla="*/ 1 h 2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2" h="219">
                  <a:moveTo>
                    <a:pt x="16" y="219"/>
                  </a:moveTo>
                  <a:cubicBezTo>
                    <a:pt x="11" y="217"/>
                    <a:pt x="8" y="217"/>
                    <a:pt x="4" y="213"/>
                  </a:cubicBezTo>
                  <a:lnTo>
                    <a:pt x="0" y="201"/>
                  </a:lnTo>
                  <a:lnTo>
                    <a:pt x="172" y="0"/>
                  </a:lnTo>
                  <a:lnTo>
                    <a:pt x="192" y="30"/>
                  </a:lnTo>
                  <a:lnTo>
                    <a:pt x="16" y="219"/>
                  </a:lnTo>
                  <a:close/>
                </a:path>
              </a:pathLst>
            </a:custGeom>
            <a:blipFill dpi="0" rotWithShape="0">
              <a:blip r:embed="rId29"/>
              <a:srcRect/>
              <a:tile tx="0" ty="0" sx="100000" sy="100000" flip="none" algn="tl"/>
            </a:blipFill>
            <a:ln w="31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48" name="Freeform 375" descr="10%"/>
            <p:cNvSpPr>
              <a:spLocks/>
            </p:cNvSpPr>
            <p:nvPr/>
          </p:nvSpPr>
          <p:spPr bwMode="auto">
            <a:xfrm flipH="1">
              <a:off x="3355" y="2791"/>
              <a:ext cx="92" cy="74"/>
            </a:xfrm>
            <a:custGeom>
              <a:avLst/>
              <a:gdLst>
                <a:gd name="T0" fmla="*/ 1 w 222"/>
                <a:gd name="T1" fmla="*/ 0 h 179"/>
                <a:gd name="T2" fmla="*/ 1 w 222"/>
                <a:gd name="T3" fmla="*/ 0 h 179"/>
                <a:gd name="T4" fmla="*/ 1 w 222"/>
                <a:gd name="T5" fmla="*/ 0 h 179"/>
                <a:gd name="T6" fmla="*/ 1 w 222"/>
                <a:gd name="T7" fmla="*/ 1 h 179"/>
                <a:gd name="T8" fmla="*/ 1 w 222"/>
                <a:gd name="T9" fmla="*/ 0 h 179"/>
                <a:gd name="T10" fmla="*/ 0 w 222"/>
                <a:gd name="T11" fmla="*/ 0 h 179"/>
                <a:gd name="T12" fmla="*/ 1 w 222"/>
                <a:gd name="T13" fmla="*/ 1 h 179"/>
                <a:gd name="T14" fmla="*/ 0 w 222"/>
                <a:gd name="T15" fmla="*/ 1 h 179"/>
                <a:gd name="T16" fmla="*/ 0 w 222"/>
                <a:gd name="T17" fmla="*/ 1 h 179"/>
                <a:gd name="T18" fmla="*/ 0 w 222"/>
                <a:gd name="T19" fmla="*/ 1 h 179"/>
                <a:gd name="T20" fmla="*/ 1 w 222"/>
                <a:gd name="T21" fmla="*/ 1 h 179"/>
                <a:gd name="T22" fmla="*/ 1 w 222"/>
                <a:gd name="T23" fmla="*/ 1 h 179"/>
                <a:gd name="T24" fmla="*/ 1 w 222"/>
                <a:gd name="T25" fmla="*/ 1 h 179"/>
                <a:gd name="T26" fmla="*/ 1 w 222"/>
                <a:gd name="T27" fmla="*/ 1 h 179"/>
                <a:gd name="T28" fmla="*/ 1 w 222"/>
                <a:gd name="T29" fmla="*/ 1 h 179"/>
                <a:gd name="T30" fmla="*/ 1 w 222"/>
                <a:gd name="T31" fmla="*/ 0 h 179"/>
                <a:gd name="T32" fmla="*/ 1 w 222"/>
                <a:gd name="T33" fmla="*/ 0 h 17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22" h="179">
                  <a:moveTo>
                    <a:pt x="165" y="0"/>
                  </a:moveTo>
                  <a:cubicBezTo>
                    <a:pt x="166" y="22"/>
                    <a:pt x="167" y="44"/>
                    <a:pt x="168" y="66"/>
                  </a:cubicBezTo>
                  <a:cubicBezTo>
                    <a:pt x="169" y="82"/>
                    <a:pt x="169" y="114"/>
                    <a:pt x="169" y="114"/>
                  </a:cubicBezTo>
                  <a:cubicBezTo>
                    <a:pt x="167" y="122"/>
                    <a:pt x="162" y="120"/>
                    <a:pt x="154" y="120"/>
                  </a:cubicBezTo>
                  <a:lnTo>
                    <a:pt x="136" y="107"/>
                  </a:lnTo>
                  <a:lnTo>
                    <a:pt x="99" y="96"/>
                  </a:lnTo>
                  <a:lnTo>
                    <a:pt x="129" y="126"/>
                  </a:lnTo>
                  <a:lnTo>
                    <a:pt x="0" y="129"/>
                  </a:lnTo>
                  <a:lnTo>
                    <a:pt x="118" y="143"/>
                  </a:lnTo>
                  <a:lnTo>
                    <a:pt x="55" y="171"/>
                  </a:lnTo>
                  <a:lnTo>
                    <a:pt x="136" y="155"/>
                  </a:lnTo>
                  <a:lnTo>
                    <a:pt x="130" y="179"/>
                  </a:lnTo>
                  <a:lnTo>
                    <a:pt x="172" y="155"/>
                  </a:lnTo>
                  <a:lnTo>
                    <a:pt x="222" y="144"/>
                  </a:lnTo>
                  <a:lnTo>
                    <a:pt x="193" y="125"/>
                  </a:lnTo>
                  <a:lnTo>
                    <a:pt x="187" y="5"/>
                  </a:lnTo>
                  <a:lnTo>
                    <a:pt x="165" y="0"/>
                  </a:lnTo>
                  <a:close/>
                </a:path>
              </a:pathLst>
            </a:custGeom>
            <a:blipFill dpi="0" rotWithShape="0">
              <a:blip r:embed="rId30"/>
              <a:srcRect/>
              <a:tile tx="0" ty="0" sx="100000" sy="100000" flip="none" algn="tl"/>
            </a:blipFill>
            <a:ln w="31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49" name="Freeform 376" descr="10%"/>
            <p:cNvSpPr>
              <a:spLocks/>
            </p:cNvSpPr>
            <p:nvPr/>
          </p:nvSpPr>
          <p:spPr bwMode="auto">
            <a:xfrm flipH="1">
              <a:off x="3346" y="2792"/>
              <a:ext cx="92" cy="87"/>
            </a:xfrm>
            <a:custGeom>
              <a:avLst/>
              <a:gdLst>
                <a:gd name="T0" fmla="*/ 1 w 222"/>
                <a:gd name="T1" fmla="*/ 0 h 179"/>
                <a:gd name="T2" fmla="*/ 1 w 222"/>
                <a:gd name="T3" fmla="*/ 1 h 179"/>
                <a:gd name="T4" fmla="*/ 1 w 222"/>
                <a:gd name="T5" fmla="*/ 1 h 179"/>
                <a:gd name="T6" fmla="*/ 1 w 222"/>
                <a:gd name="T7" fmla="*/ 1 h 179"/>
                <a:gd name="T8" fmla="*/ 1 w 222"/>
                <a:gd name="T9" fmla="*/ 1 h 179"/>
                <a:gd name="T10" fmla="*/ 0 w 222"/>
                <a:gd name="T11" fmla="*/ 1 h 179"/>
                <a:gd name="T12" fmla="*/ 1 w 222"/>
                <a:gd name="T13" fmla="*/ 1 h 179"/>
                <a:gd name="T14" fmla="*/ 0 w 222"/>
                <a:gd name="T15" fmla="*/ 1 h 179"/>
                <a:gd name="T16" fmla="*/ 0 w 222"/>
                <a:gd name="T17" fmla="*/ 2 h 179"/>
                <a:gd name="T18" fmla="*/ 0 w 222"/>
                <a:gd name="T19" fmla="*/ 2 h 179"/>
                <a:gd name="T20" fmla="*/ 1 w 222"/>
                <a:gd name="T21" fmla="*/ 2 h 179"/>
                <a:gd name="T22" fmla="*/ 1 w 222"/>
                <a:gd name="T23" fmla="*/ 2 h 179"/>
                <a:gd name="T24" fmla="*/ 1 w 222"/>
                <a:gd name="T25" fmla="*/ 2 h 179"/>
                <a:gd name="T26" fmla="*/ 1 w 222"/>
                <a:gd name="T27" fmla="*/ 2 h 179"/>
                <a:gd name="T28" fmla="*/ 1 w 222"/>
                <a:gd name="T29" fmla="*/ 1 h 179"/>
                <a:gd name="T30" fmla="*/ 1 w 222"/>
                <a:gd name="T31" fmla="*/ 0 h 179"/>
                <a:gd name="T32" fmla="*/ 1 w 222"/>
                <a:gd name="T33" fmla="*/ 0 h 17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22" h="179">
                  <a:moveTo>
                    <a:pt x="165" y="0"/>
                  </a:moveTo>
                  <a:cubicBezTo>
                    <a:pt x="166" y="22"/>
                    <a:pt x="167" y="44"/>
                    <a:pt x="168" y="66"/>
                  </a:cubicBezTo>
                  <a:cubicBezTo>
                    <a:pt x="169" y="82"/>
                    <a:pt x="169" y="114"/>
                    <a:pt x="169" y="114"/>
                  </a:cubicBezTo>
                  <a:cubicBezTo>
                    <a:pt x="167" y="122"/>
                    <a:pt x="162" y="120"/>
                    <a:pt x="154" y="120"/>
                  </a:cubicBezTo>
                  <a:lnTo>
                    <a:pt x="136" y="107"/>
                  </a:lnTo>
                  <a:lnTo>
                    <a:pt x="99" y="96"/>
                  </a:lnTo>
                  <a:lnTo>
                    <a:pt x="129" y="126"/>
                  </a:lnTo>
                  <a:lnTo>
                    <a:pt x="0" y="129"/>
                  </a:lnTo>
                  <a:lnTo>
                    <a:pt x="118" y="143"/>
                  </a:lnTo>
                  <a:lnTo>
                    <a:pt x="55" y="171"/>
                  </a:lnTo>
                  <a:lnTo>
                    <a:pt x="136" y="155"/>
                  </a:lnTo>
                  <a:lnTo>
                    <a:pt x="130" y="179"/>
                  </a:lnTo>
                  <a:lnTo>
                    <a:pt x="172" y="155"/>
                  </a:lnTo>
                  <a:lnTo>
                    <a:pt x="222" y="144"/>
                  </a:lnTo>
                  <a:lnTo>
                    <a:pt x="193" y="125"/>
                  </a:lnTo>
                  <a:lnTo>
                    <a:pt x="187" y="5"/>
                  </a:lnTo>
                  <a:lnTo>
                    <a:pt x="165" y="0"/>
                  </a:lnTo>
                  <a:close/>
                </a:path>
              </a:pathLst>
            </a:custGeom>
            <a:blipFill dpi="0" rotWithShape="0">
              <a:blip r:embed="rId30"/>
              <a:srcRect/>
              <a:tile tx="0" ty="0" sx="100000" sy="100000" flip="none" algn="tl"/>
            </a:blipFill>
            <a:ln w="31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5350" name="Group 377"/>
            <p:cNvGrpSpPr>
              <a:grpSpLocks/>
            </p:cNvGrpSpPr>
            <p:nvPr/>
          </p:nvGrpSpPr>
          <p:grpSpPr bwMode="auto">
            <a:xfrm>
              <a:off x="3351" y="2742"/>
              <a:ext cx="324" cy="279"/>
              <a:chOff x="2090" y="1749"/>
              <a:chExt cx="202" cy="174"/>
            </a:xfrm>
          </p:grpSpPr>
          <p:sp>
            <p:nvSpPr>
              <p:cNvPr id="55351" name="Freeform 378"/>
              <p:cNvSpPr>
                <a:spLocks/>
              </p:cNvSpPr>
              <p:nvPr/>
            </p:nvSpPr>
            <p:spPr bwMode="auto">
              <a:xfrm>
                <a:off x="2215" y="1851"/>
                <a:ext cx="61" cy="67"/>
              </a:xfrm>
              <a:custGeom>
                <a:avLst/>
                <a:gdLst>
                  <a:gd name="T0" fmla="*/ 18 w 61"/>
                  <a:gd name="T1" fmla="*/ 0 h 67"/>
                  <a:gd name="T2" fmla="*/ 31 w 61"/>
                  <a:gd name="T3" fmla="*/ 9 h 67"/>
                  <a:gd name="T4" fmla="*/ 42 w 61"/>
                  <a:gd name="T5" fmla="*/ 13 h 67"/>
                  <a:gd name="T6" fmla="*/ 61 w 61"/>
                  <a:gd name="T7" fmla="*/ 28 h 67"/>
                  <a:gd name="T8" fmla="*/ 33 w 61"/>
                  <a:gd name="T9" fmla="*/ 51 h 67"/>
                  <a:gd name="T10" fmla="*/ 48 w 61"/>
                  <a:gd name="T11" fmla="*/ 58 h 67"/>
                  <a:gd name="T12" fmla="*/ 58 w 61"/>
                  <a:gd name="T13" fmla="*/ 63 h 67"/>
                  <a:gd name="T14" fmla="*/ 54 w 61"/>
                  <a:gd name="T15" fmla="*/ 67 h 67"/>
                  <a:gd name="T16" fmla="*/ 34 w 61"/>
                  <a:gd name="T17" fmla="*/ 64 h 67"/>
                  <a:gd name="T18" fmla="*/ 16 w 61"/>
                  <a:gd name="T19" fmla="*/ 61 h 67"/>
                  <a:gd name="T20" fmla="*/ 27 w 61"/>
                  <a:gd name="T21" fmla="*/ 43 h 67"/>
                  <a:gd name="T22" fmla="*/ 39 w 61"/>
                  <a:gd name="T23" fmla="*/ 33 h 67"/>
                  <a:gd name="T24" fmla="*/ 0 w 61"/>
                  <a:gd name="T25" fmla="*/ 15 h 6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61" h="67">
                    <a:moveTo>
                      <a:pt x="18" y="0"/>
                    </a:moveTo>
                    <a:cubicBezTo>
                      <a:pt x="22" y="3"/>
                      <a:pt x="27" y="6"/>
                      <a:pt x="31" y="9"/>
                    </a:cubicBezTo>
                    <a:cubicBezTo>
                      <a:pt x="34" y="11"/>
                      <a:pt x="42" y="13"/>
                      <a:pt x="42" y="13"/>
                    </a:cubicBezTo>
                    <a:lnTo>
                      <a:pt x="61" y="28"/>
                    </a:lnTo>
                    <a:lnTo>
                      <a:pt x="33" y="51"/>
                    </a:lnTo>
                    <a:cubicBezTo>
                      <a:pt x="38" y="53"/>
                      <a:pt x="43" y="56"/>
                      <a:pt x="48" y="58"/>
                    </a:cubicBezTo>
                    <a:cubicBezTo>
                      <a:pt x="51" y="59"/>
                      <a:pt x="58" y="63"/>
                      <a:pt x="58" y="63"/>
                    </a:cubicBezTo>
                    <a:cubicBezTo>
                      <a:pt x="55" y="67"/>
                      <a:pt x="57" y="67"/>
                      <a:pt x="54" y="67"/>
                    </a:cubicBezTo>
                    <a:cubicBezTo>
                      <a:pt x="34" y="65"/>
                      <a:pt x="52" y="67"/>
                      <a:pt x="34" y="64"/>
                    </a:cubicBezTo>
                    <a:cubicBezTo>
                      <a:pt x="28" y="63"/>
                      <a:pt x="16" y="61"/>
                      <a:pt x="16" y="61"/>
                    </a:cubicBezTo>
                    <a:cubicBezTo>
                      <a:pt x="18" y="46"/>
                      <a:pt x="17" y="49"/>
                      <a:pt x="27" y="43"/>
                    </a:cubicBezTo>
                    <a:cubicBezTo>
                      <a:pt x="31" y="38"/>
                      <a:pt x="34" y="36"/>
                      <a:pt x="39" y="33"/>
                    </a:cubicBezTo>
                    <a:cubicBezTo>
                      <a:pt x="23" y="28"/>
                      <a:pt x="19" y="15"/>
                      <a:pt x="0" y="15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52" name="Freeform 379"/>
              <p:cNvSpPr>
                <a:spLocks/>
              </p:cNvSpPr>
              <p:nvPr/>
            </p:nvSpPr>
            <p:spPr bwMode="auto">
              <a:xfrm flipH="1">
                <a:off x="2155" y="1856"/>
                <a:ext cx="61" cy="67"/>
              </a:xfrm>
              <a:custGeom>
                <a:avLst/>
                <a:gdLst>
                  <a:gd name="T0" fmla="*/ 18 w 61"/>
                  <a:gd name="T1" fmla="*/ 0 h 67"/>
                  <a:gd name="T2" fmla="*/ 31 w 61"/>
                  <a:gd name="T3" fmla="*/ 9 h 67"/>
                  <a:gd name="T4" fmla="*/ 42 w 61"/>
                  <a:gd name="T5" fmla="*/ 13 h 67"/>
                  <a:gd name="T6" fmla="*/ 61 w 61"/>
                  <a:gd name="T7" fmla="*/ 28 h 67"/>
                  <a:gd name="T8" fmla="*/ 33 w 61"/>
                  <a:gd name="T9" fmla="*/ 51 h 67"/>
                  <a:gd name="T10" fmla="*/ 48 w 61"/>
                  <a:gd name="T11" fmla="*/ 58 h 67"/>
                  <a:gd name="T12" fmla="*/ 58 w 61"/>
                  <a:gd name="T13" fmla="*/ 63 h 67"/>
                  <a:gd name="T14" fmla="*/ 54 w 61"/>
                  <a:gd name="T15" fmla="*/ 67 h 67"/>
                  <a:gd name="T16" fmla="*/ 34 w 61"/>
                  <a:gd name="T17" fmla="*/ 64 h 67"/>
                  <a:gd name="T18" fmla="*/ 16 w 61"/>
                  <a:gd name="T19" fmla="*/ 61 h 67"/>
                  <a:gd name="T20" fmla="*/ 27 w 61"/>
                  <a:gd name="T21" fmla="*/ 43 h 67"/>
                  <a:gd name="T22" fmla="*/ 39 w 61"/>
                  <a:gd name="T23" fmla="*/ 33 h 67"/>
                  <a:gd name="T24" fmla="*/ 0 w 61"/>
                  <a:gd name="T25" fmla="*/ 15 h 6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61" h="67">
                    <a:moveTo>
                      <a:pt x="18" y="0"/>
                    </a:moveTo>
                    <a:cubicBezTo>
                      <a:pt x="22" y="3"/>
                      <a:pt x="27" y="6"/>
                      <a:pt x="31" y="9"/>
                    </a:cubicBezTo>
                    <a:cubicBezTo>
                      <a:pt x="34" y="11"/>
                      <a:pt x="42" y="13"/>
                      <a:pt x="42" y="13"/>
                    </a:cubicBezTo>
                    <a:lnTo>
                      <a:pt x="61" y="28"/>
                    </a:lnTo>
                    <a:lnTo>
                      <a:pt x="33" y="51"/>
                    </a:lnTo>
                    <a:cubicBezTo>
                      <a:pt x="38" y="53"/>
                      <a:pt x="43" y="56"/>
                      <a:pt x="48" y="58"/>
                    </a:cubicBezTo>
                    <a:cubicBezTo>
                      <a:pt x="51" y="59"/>
                      <a:pt x="58" y="63"/>
                      <a:pt x="58" y="63"/>
                    </a:cubicBezTo>
                    <a:cubicBezTo>
                      <a:pt x="55" y="67"/>
                      <a:pt x="57" y="67"/>
                      <a:pt x="54" y="67"/>
                    </a:cubicBezTo>
                    <a:cubicBezTo>
                      <a:pt x="34" y="65"/>
                      <a:pt x="52" y="67"/>
                      <a:pt x="34" y="64"/>
                    </a:cubicBezTo>
                    <a:cubicBezTo>
                      <a:pt x="28" y="63"/>
                      <a:pt x="16" y="61"/>
                      <a:pt x="16" y="61"/>
                    </a:cubicBezTo>
                    <a:cubicBezTo>
                      <a:pt x="18" y="46"/>
                      <a:pt x="17" y="49"/>
                      <a:pt x="27" y="43"/>
                    </a:cubicBezTo>
                    <a:cubicBezTo>
                      <a:pt x="31" y="38"/>
                      <a:pt x="34" y="36"/>
                      <a:pt x="39" y="33"/>
                    </a:cubicBezTo>
                    <a:cubicBezTo>
                      <a:pt x="23" y="28"/>
                      <a:pt x="19" y="15"/>
                      <a:pt x="0" y="15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53" name="Freeform 380"/>
              <p:cNvSpPr>
                <a:spLocks/>
              </p:cNvSpPr>
              <p:nvPr/>
            </p:nvSpPr>
            <p:spPr bwMode="auto">
              <a:xfrm>
                <a:off x="2090" y="1798"/>
                <a:ext cx="119" cy="57"/>
              </a:xfrm>
              <a:custGeom>
                <a:avLst/>
                <a:gdLst>
                  <a:gd name="T0" fmla="*/ 113 w 119"/>
                  <a:gd name="T1" fmla="*/ 57 h 57"/>
                  <a:gd name="T2" fmla="*/ 107 w 119"/>
                  <a:gd name="T3" fmla="*/ 48 h 57"/>
                  <a:gd name="T4" fmla="*/ 80 w 119"/>
                  <a:gd name="T5" fmla="*/ 2 h 57"/>
                  <a:gd name="T6" fmla="*/ 24 w 119"/>
                  <a:gd name="T7" fmla="*/ 11 h 57"/>
                  <a:gd name="T8" fmla="*/ 0 w 119"/>
                  <a:gd name="T9" fmla="*/ 9 h 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9" h="57">
                    <a:moveTo>
                      <a:pt x="113" y="57"/>
                    </a:moveTo>
                    <a:cubicBezTo>
                      <a:pt x="112" y="54"/>
                      <a:pt x="107" y="52"/>
                      <a:pt x="107" y="48"/>
                    </a:cubicBezTo>
                    <a:cubicBezTo>
                      <a:pt x="101" y="0"/>
                      <a:pt x="119" y="4"/>
                      <a:pt x="80" y="2"/>
                    </a:cubicBezTo>
                    <a:cubicBezTo>
                      <a:pt x="66" y="10"/>
                      <a:pt x="39" y="10"/>
                      <a:pt x="24" y="11"/>
                    </a:cubicBezTo>
                    <a:cubicBezTo>
                      <a:pt x="8" y="8"/>
                      <a:pt x="16" y="9"/>
                      <a:pt x="0" y="9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54" name="Freeform 381"/>
              <p:cNvSpPr>
                <a:spLocks/>
              </p:cNvSpPr>
              <p:nvPr/>
            </p:nvSpPr>
            <p:spPr bwMode="auto">
              <a:xfrm>
                <a:off x="2117" y="1749"/>
                <a:ext cx="111" cy="49"/>
              </a:xfrm>
              <a:custGeom>
                <a:avLst/>
                <a:gdLst>
                  <a:gd name="T0" fmla="*/ 0 w 111"/>
                  <a:gd name="T1" fmla="*/ 49 h 49"/>
                  <a:gd name="T2" fmla="*/ 65 w 111"/>
                  <a:gd name="T3" fmla="*/ 40 h 49"/>
                  <a:gd name="T4" fmla="*/ 87 w 111"/>
                  <a:gd name="T5" fmla="*/ 37 h 49"/>
                  <a:gd name="T6" fmla="*/ 80 w 111"/>
                  <a:gd name="T7" fmla="*/ 27 h 49"/>
                  <a:gd name="T8" fmla="*/ 83 w 111"/>
                  <a:gd name="T9" fmla="*/ 9 h 49"/>
                  <a:gd name="T10" fmla="*/ 105 w 111"/>
                  <a:gd name="T11" fmla="*/ 4 h 49"/>
                  <a:gd name="T12" fmla="*/ 111 w 111"/>
                  <a:gd name="T13" fmla="*/ 18 h 49"/>
                  <a:gd name="T14" fmla="*/ 105 w 111"/>
                  <a:gd name="T15" fmla="*/ 40 h 4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" h="49">
                    <a:moveTo>
                      <a:pt x="0" y="49"/>
                    </a:moveTo>
                    <a:cubicBezTo>
                      <a:pt x="37" y="48"/>
                      <a:pt x="36" y="43"/>
                      <a:pt x="65" y="40"/>
                    </a:cubicBezTo>
                    <a:cubicBezTo>
                      <a:pt x="72" y="35"/>
                      <a:pt x="79" y="39"/>
                      <a:pt x="87" y="37"/>
                    </a:cubicBezTo>
                    <a:cubicBezTo>
                      <a:pt x="90" y="30"/>
                      <a:pt x="85" y="31"/>
                      <a:pt x="80" y="27"/>
                    </a:cubicBezTo>
                    <a:cubicBezTo>
                      <a:pt x="78" y="20"/>
                      <a:pt x="73" y="11"/>
                      <a:pt x="83" y="9"/>
                    </a:cubicBezTo>
                    <a:cubicBezTo>
                      <a:pt x="88" y="0"/>
                      <a:pt x="95" y="3"/>
                      <a:pt x="105" y="4"/>
                    </a:cubicBezTo>
                    <a:cubicBezTo>
                      <a:pt x="108" y="9"/>
                      <a:pt x="110" y="12"/>
                      <a:pt x="111" y="18"/>
                    </a:cubicBezTo>
                    <a:cubicBezTo>
                      <a:pt x="110" y="26"/>
                      <a:pt x="105" y="35"/>
                      <a:pt x="105" y="4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55" name="Freeform 382"/>
              <p:cNvSpPr>
                <a:spLocks/>
              </p:cNvSpPr>
              <p:nvPr/>
            </p:nvSpPr>
            <p:spPr bwMode="auto">
              <a:xfrm>
                <a:off x="2227" y="1791"/>
                <a:ext cx="65" cy="79"/>
              </a:xfrm>
              <a:custGeom>
                <a:avLst/>
                <a:gdLst>
                  <a:gd name="T0" fmla="*/ 0 w 65"/>
                  <a:gd name="T1" fmla="*/ 0 h 79"/>
                  <a:gd name="T2" fmla="*/ 36 w 65"/>
                  <a:gd name="T3" fmla="*/ 7 h 79"/>
                  <a:gd name="T4" fmla="*/ 45 w 65"/>
                  <a:gd name="T5" fmla="*/ 12 h 79"/>
                  <a:gd name="T6" fmla="*/ 51 w 65"/>
                  <a:gd name="T7" fmla="*/ 19 h 79"/>
                  <a:gd name="T8" fmla="*/ 60 w 65"/>
                  <a:gd name="T9" fmla="*/ 33 h 79"/>
                  <a:gd name="T10" fmla="*/ 58 w 65"/>
                  <a:gd name="T11" fmla="*/ 46 h 79"/>
                  <a:gd name="T12" fmla="*/ 52 w 65"/>
                  <a:gd name="T13" fmla="*/ 61 h 79"/>
                  <a:gd name="T14" fmla="*/ 43 w 65"/>
                  <a:gd name="T15" fmla="*/ 79 h 79"/>
                  <a:gd name="T16" fmla="*/ 30 w 65"/>
                  <a:gd name="T17" fmla="*/ 72 h 79"/>
                  <a:gd name="T18" fmla="*/ 49 w 65"/>
                  <a:gd name="T19" fmla="*/ 43 h 79"/>
                  <a:gd name="T20" fmla="*/ 39 w 65"/>
                  <a:gd name="T21" fmla="*/ 34 h 79"/>
                  <a:gd name="T22" fmla="*/ 19 w 65"/>
                  <a:gd name="T23" fmla="*/ 24 h 7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5" h="79">
                    <a:moveTo>
                      <a:pt x="0" y="0"/>
                    </a:moveTo>
                    <a:cubicBezTo>
                      <a:pt x="13" y="2"/>
                      <a:pt x="24" y="5"/>
                      <a:pt x="36" y="7"/>
                    </a:cubicBezTo>
                    <a:cubicBezTo>
                      <a:pt x="39" y="9"/>
                      <a:pt x="43" y="9"/>
                      <a:pt x="45" y="12"/>
                    </a:cubicBezTo>
                    <a:cubicBezTo>
                      <a:pt x="52" y="21"/>
                      <a:pt x="40" y="17"/>
                      <a:pt x="51" y="19"/>
                    </a:cubicBezTo>
                    <a:cubicBezTo>
                      <a:pt x="52" y="26"/>
                      <a:pt x="57" y="26"/>
                      <a:pt x="60" y="33"/>
                    </a:cubicBezTo>
                    <a:cubicBezTo>
                      <a:pt x="61" y="41"/>
                      <a:pt x="65" y="42"/>
                      <a:pt x="58" y="46"/>
                    </a:cubicBezTo>
                    <a:cubicBezTo>
                      <a:pt x="57" y="52"/>
                      <a:pt x="56" y="56"/>
                      <a:pt x="52" y="61"/>
                    </a:cubicBezTo>
                    <a:cubicBezTo>
                      <a:pt x="51" y="68"/>
                      <a:pt x="46" y="73"/>
                      <a:pt x="43" y="79"/>
                    </a:cubicBezTo>
                    <a:cubicBezTo>
                      <a:pt x="39" y="76"/>
                      <a:pt x="34" y="75"/>
                      <a:pt x="30" y="72"/>
                    </a:cubicBezTo>
                    <a:cubicBezTo>
                      <a:pt x="31" y="63"/>
                      <a:pt x="41" y="49"/>
                      <a:pt x="49" y="43"/>
                    </a:cubicBezTo>
                    <a:cubicBezTo>
                      <a:pt x="45" y="40"/>
                      <a:pt x="44" y="36"/>
                      <a:pt x="39" y="34"/>
                    </a:cubicBezTo>
                    <a:cubicBezTo>
                      <a:pt x="34" y="27"/>
                      <a:pt x="27" y="24"/>
                      <a:pt x="19" y="24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56" name="Freeform 383"/>
              <p:cNvSpPr>
                <a:spLocks/>
              </p:cNvSpPr>
              <p:nvPr/>
            </p:nvSpPr>
            <p:spPr bwMode="auto">
              <a:xfrm>
                <a:off x="2233" y="1813"/>
                <a:ext cx="6" cy="39"/>
              </a:xfrm>
              <a:custGeom>
                <a:avLst/>
                <a:gdLst>
                  <a:gd name="T0" fmla="*/ 6 w 6"/>
                  <a:gd name="T1" fmla="*/ 0 h 39"/>
                  <a:gd name="T2" fmla="*/ 0 w 6"/>
                  <a:gd name="T3" fmla="*/ 39 h 3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6" h="39">
                    <a:moveTo>
                      <a:pt x="6" y="0"/>
                    </a:moveTo>
                    <a:cubicBezTo>
                      <a:pt x="4" y="9"/>
                      <a:pt x="2" y="37"/>
                      <a:pt x="0" y="39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57" name="Freeform 384"/>
              <p:cNvSpPr>
                <a:spLocks/>
              </p:cNvSpPr>
              <p:nvPr/>
            </p:nvSpPr>
            <p:spPr bwMode="auto">
              <a:xfrm>
                <a:off x="2197" y="1833"/>
                <a:ext cx="34" cy="5"/>
              </a:xfrm>
              <a:custGeom>
                <a:avLst/>
                <a:gdLst>
                  <a:gd name="T0" fmla="*/ 0 w 34"/>
                  <a:gd name="T1" fmla="*/ 0 h 5"/>
                  <a:gd name="T2" fmla="*/ 34 w 34"/>
                  <a:gd name="T3" fmla="*/ 0 h 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4" h="5">
                    <a:moveTo>
                      <a:pt x="0" y="0"/>
                    </a:moveTo>
                    <a:cubicBezTo>
                      <a:pt x="7" y="5"/>
                      <a:pt x="25" y="0"/>
                      <a:pt x="34" y="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5358" name="Group 385"/>
            <p:cNvGrpSpPr>
              <a:grpSpLocks/>
            </p:cNvGrpSpPr>
            <p:nvPr/>
          </p:nvGrpSpPr>
          <p:grpSpPr bwMode="auto">
            <a:xfrm rot="-1613005">
              <a:off x="3133" y="3018"/>
              <a:ext cx="888" cy="870"/>
              <a:chOff x="6348" y="1588"/>
              <a:chExt cx="888" cy="870"/>
            </a:xfrm>
          </p:grpSpPr>
          <p:sp>
            <p:nvSpPr>
              <p:cNvPr id="55359" name="Oval 386"/>
              <p:cNvSpPr>
                <a:spLocks noChangeArrowheads="1"/>
              </p:cNvSpPr>
              <p:nvPr/>
            </p:nvSpPr>
            <p:spPr bwMode="auto">
              <a:xfrm>
                <a:off x="6348" y="1588"/>
                <a:ext cx="888" cy="870"/>
              </a:xfrm>
              <a:prstGeom prst="ellipse">
                <a:avLst/>
              </a:prstGeom>
              <a:solidFill>
                <a:schemeClr val="accent1"/>
              </a:solidFill>
              <a:ln w="19050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6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55360" name="Group 387"/>
              <p:cNvGrpSpPr>
                <a:grpSpLocks/>
              </p:cNvGrpSpPr>
              <p:nvPr/>
            </p:nvGrpSpPr>
            <p:grpSpPr bwMode="auto">
              <a:xfrm>
                <a:off x="6417" y="1589"/>
                <a:ext cx="813" cy="833"/>
                <a:chOff x="3121" y="164"/>
                <a:chExt cx="2186" cy="2242"/>
              </a:xfrm>
            </p:grpSpPr>
            <p:sp>
              <p:nvSpPr>
                <p:cNvPr id="55361" name="Freeform 388"/>
                <p:cNvSpPr>
                  <a:spLocks/>
                </p:cNvSpPr>
                <p:nvPr/>
              </p:nvSpPr>
              <p:spPr bwMode="auto">
                <a:xfrm>
                  <a:off x="4368" y="227"/>
                  <a:ext cx="283" cy="265"/>
                </a:xfrm>
                <a:custGeom>
                  <a:avLst/>
                  <a:gdLst>
                    <a:gd name="T0" fmla="*/ 270 w 283"/>
                    <a:gd name="T1" fmla="*/ 85 h 265"/>
                    <a:gd name="T2" fmla="*/ 246 w 283"/>
                    <a:gd name="T3" fmla="*/ 211 h 265"/>
                    <a:gd name="T4" fmla="*/ 210 w 283"/>
                    <a:gd name="T5" fmla="*/ 223 h 265"/>
                    <a:gd name="T6" fmla="*/ 78 w 283"/>
                    <a:gd name="T7" fmla="*/ 223 h 265"/>
                    <a:gd name="T8" fmla="*/ 72 w 283"/>
                    <a:gd name="T9" fmla="*/ 241 h 265"/>
                    <a:gd name="T10" fmla="*/ 36 w 283"/>
                    <a:gd name="T11" fmla="*/ 265 h 265"/>
                    <a:gd name="T12" fmla="*/ 12 w 283"/>
                    <a:gd name="T13" fmla="*/ 229 h 265"/>
                    <a:gd name="T14" fmla="*/ 0 w 283"/>
                    <a:gd name="T15" fmla="*/ 193 h 265"/>
                    <a:gd name="T16" fmla="*/ 42 w 283"/>
                    <a:gd name="T17" fmla="*/ 139 h 265"/>
                    <a:gd name="T18" fmla="*/ 78 w 283"/>
                    <a:gd name="T19" fmla="*/ 115 h 265"/>
                    <a:gd name="T20" fmla="*/ 84 w 283"/>
                    <a:gd name="T21" fmla="*/ 79 h 265"/>
                    <a:gd name="T22" fmla="*/ 102 w 283"/>
                    <a:gd name="T23" fmla="*/ 37 h 265"/>
                    <a:gd name="T24" fmla="*/ 210 w 283"/>
                    <a:gd name="T25" fmla="*/ 19 h 265"/>
                    <a:gd name="T26" fmla="*/ 228 w 283"/>
                    <a:gd name="T27" fmla="*/ 55 h 265"/>
                    <a:gd name="T28" fmla="*/ 270 w 283"/>
                    <a:gd name="T29" fmla="*/ 85 h 265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283" h="265">
                      <a:moveTo>
                        <a:pt x="270" y="85"/>
                      </a:moveTo>
                      <a:cubicBezTo>
                        <a:pt x="245" y="123"/>
                        <a:pt x="266" y="185"/>
                        <a:pt x="246" y="211"/>
                      </a:cubicBezTo>
                      <a:cubicBezTo>
                        <a:pt x="238" y="221"/>
                        <a:pt x="210" y="223"/>
                        <a:pt x="210" y="223"/>
                      </a:cubicBezTo>
                      <a:cubicBezTo>
                        <a:pt x="164" y="208"/>
                        <a:pt x="122" y="208"/>
                        <a:pt x="78" y="223"/>
                      </a:cubicBezTo>
                      <a:cubicBezTo>
                        <a:pt x="76" y="229"/>
                        <a:pt x="76" y="237"/>
                        <a:pt x="72" y="241"/>
                      </a:cubicBezTo>
                      <a:cubicBezTo>
                        <a:pt x="62" y="251"/>
                        <a:pt x="36" y="265"/>
                        <a:pt x="36" y="265"/>
                      </a:cubicBezTo>
                      <a:cubicBezTo>
                        <a:pt x="9" y="247"/>
                        <a:pt x="22" y="261"/>
                        <a:pt x="12" y="229"/>
                      </a:cubicBezTo>
                      <a:cubicBezTo>
                        <a:pt x="8" y="217"/>
                        <a:pt x="0" y="193"/>
                        <a:pt x="0" y="193"/>
                      </a:cubicBezTo>
                      <a:cubicBezTo>
                        <a:pt x="8" y="146"/>
                        <a:pt x="7" y="158"/>
                        <a:pt x="42" y="139"/>
                      </a:cubicBezTo>
                      <a:cubicBezTo>
                        <a:pt x="55" y="132"/>
                        <a:pt x="78" y="115"/>
                        <a:pt x="78" y="115"/>
                      </a:cubicBezTo>
                      <a:cubicBezTo>
                        <a:pt x="80" y="103"/>
                        <a:pt x="84" y="91"/>
                        <a:pt x="84" y="79"/>
                      </a:cubicBezTo>
                      <a:cubicBezTo>
                        <a:pt x="84" y="53"/>
                        <a:pt x="70" y="48"/>
                        <a:pt x="102" y="37"/>
                      </a:cubicBezTo>
                      <a:cubicBezTo>
                        <a:pt x="127" y="0"/>
                        <a:pt x="171" y="13"/>
                        <a:pt x="210" y="19"/>
                      </a:cubicBezTo>
                      <a:cubicBezTo>
                        <a:pt x="213" y="28"/>
                        <a:pt x="219" y="50"/>
                        <a:pt x="228" y="55"/>
                      </a:cubicBezTo>
                      <a:cubicBezTo>
                        <a:pt x="278" y="80"/>
                        <a:pt x="283" y="47"/>
                        <a:pt x="270" y="85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62" name="Freeform 389"/>
                <p:cNvSpPr>
                  <a:spLocks/>
                </p:cNvSpPr>
                <p:nvPr/>
              </p:nvSpPr>
              <p:spPr bwMode="auto">
                <a:xfrm>
                  <a:off x="3121" y="1074"/>
                  <a:ext cx="925" cy="1095"/>
                </a:xfrm>
                <a:custGeom>
                  <a:avLst/>
                  <a:gdLst>
                    <a:gd name="T0" fmla="*/ 179 w 925"/>
                    <a:gd name="T1" fmla="*/ 1080 h 1095"/>
                    <a:gd name="T2" fmla="*/ 233 w 925"/>
                    <a:gd name="T3" fmla="*/ 1056 h 1095"/>
                    <a:gd name="T4" fmla="*/ 293 w 925"/>
                    <a:gd name="T5" fmla="*/ 1068 h 1095"/>
                    <a:gd name="T6" fmla="*/ 329 w 925"/>
                    <a:gd name="T7" fmla="*/ 1080 h 1095"/>
                    <a:gd name="T8" fmla="*/ 347 w 925"/>
                    <a:gd name="T9" fmla="*/ 1086 h 1095"/>
                    <a:gd name="T10" fmla="*/ 401 w 925"/>
                    <a:gd name="T11" fmla="*/ 1062 h 1095"/>
                    <a:gd name="T12" fmla="*/ 437 w 925"/>
                    <a:gd name="T13" fmla="*/ 1002 h 1095"/>
                    <a:gd name="T14" fmla="*/ 509 w 925"/>
                    <a:gd name="T15" fmla="*/ 984 h 1095"/>
                    <a:gd name="T16" fmla="*/ 527 w 925"/>
                    <a:gd name="T17" fmla="*/ 996 h 1095"/>
                    <a:gd name="T18" fmla="*/ 533 w 925"/>
                    <a:gd name="T19" fmla="*/ 1014 h 1095"/>
                    <a:gd name="T20" fmla="*/ 551 w 925"/>
                    <a:gd name="T21" fmla="*/ 1020 h 1095"/>
                    <a:gd name="T22" fmla="*/ 569 w 925"/>
                    <a:gd name="T23" fmla="*/ 1032 h 1095"/>
                    <a:gd name="T24" fmla="*/ 605 w 925"/>
                    <a:gd name="T25" fmla="*/ 1044 h 1095"/>
                    <a:gd name="T26" fmla="*/ 659 w 925"/>
                    <a:gd name="T27" fmla="*/ 960 h 1095"/>
                    <a:gd name="T28" fmla="*/ 743 w 925"/>
                    <a:gd name="T29" fmla="*/ 924 h 1095"/>
                    <a:gd name="T30" fmla="*/ 797 w 925"/>
                    <a:gd name="T31" fmla="*/ 900 h 1095"/>
                    <a:gd name="T32" fmla="*/ 917 w 925"/>
                    <a:gd name="T33" fmla="*/ 900 h 1095"/>
                    <a:gd name="T34" fmla="*/ 923 w 925"/>
                    <a:gd name="T35" fmla="*/ 882 h 1095"/>
                    <a:gd name="T36" fmla="*/ 905 w 925"/>
                    <a:gd name="T37" fmla="*/ 870 h 1095"/>
                    <a:gd name="T38" fmla="*/ 899 w 925"/>
                    <a:gd name="T39" fmla="*/ 852 h 1095"/>
                    <a:gd name="T40" fmla="*/ 881 w 925"/>
                    <a:gd name="T41" fmla="*/ 834 h 1095"/>
                    <a:gd name="T42" fmla="*/ 803 w 925"/>
                    <a:gd name="T43" fmla="*/ 756 h 1095"/>
                    <a:gd name="T44" fmla="*/ 731 w 925"/>
                    <a:gd name="T45" fmla="*/ 726 h 1095"/>
                    <a:gd name="T46" fmla="*/ 683 w 925"/>
                    <a:gd name="T47" fmla="*/ 660 h 1095"/>
                    <a:gd name="T48" fmla="*/ 653 w 925"/>
                    <a:gd name="T49" fmla="*/ 600 h 1095"/>
                    <a:gd name="T50" fmla="*/ 617 w 925"/>
                    <a:gd name="T51" fmla="*/ 588 h 1095"/>
                    <a:gd name="T52" fmla="*/ 599 w 925"/>
                    <a:gd name="T53" fmla="*/ 582 h 1095"/>
                    <a:gd name="T54" fmla="*/ 593 w 925"/>
                    <a:gd name="T55" fmla="*/ 564 h 1095"/>
                    <a:gd name="T56" fmla="*/ 575 w 925"/>
                    <a:gd name="T57" fmla="*/ 558 h 1095"/>
                    <a:gd name="T58" fmla="*/ 557 w 925"/>
                    <a:gd name="T59" fmla="*/ 504 h 1095"/>
                    <a:gd name="T60" fmla="*/ 539 w 925"/>
                    <a:gd name="T61" fmla="*/ 402 h 1095"/>
                    <a:gd name="T62" fmla="*/ 503 w 925"/>
                    <a:gd name="T63" fmla="*/ 378 h 1095"/>
                    <a:gd name="T64" fmla="*/ 491 w 925"/>
                    <a:gd name="T65" fmla="*/ 360 h 1095"/>
                    <a:gd name="T66" fmla="*/ 473 w 925"/>
                    <a:gd name="T67" fmla="*/ 348 h 1095"/>
                    <a:gd name="T68" fmla="*/ 467 w 925"/>
                    <a:gd name="T69" fmla="*/ 330 h 1095"/>
                    <a:gd name="T70" fmla="*/ 413 w 925"/>
                    <a:gd name="T71" fmla="*/ 234 h 1095"/>
                    <a:gd name="T72" fmla="*/ 371 w 925"/>
                    <a:gd name="T73" fmla="*/ 138 h 1095"/>
                    <a:gd name="T74" fmla="*/ 329 w 925"/>
                    <a:gd name="T75" fmla="*/ 132 h 1095"/>
                    <a:gd name="T76" fmla="*/ 281 w 925"/>
                    <a:gd name="T77" fmla="*/ 60 h 1095"/>
                    <a:gd name="T78" fmla="*/ 155 w 925"/>
                    <a:gd name="T79" fmla="*/ 48 h 1095"/>
                    <a:gd name="T80" fmla="*/ 143 w 925"/>
                    <a:gd name="T81" fmla="*/ 90 h 1095"/>
                    <a:gd name="T82" fmla="*/ 125 w 925"/>
                    <a:gd name="T83" fmla="*/ 126 h 1095"/>
                    <a:gd name="T84" fmla="*/ 107 w 925"/>
                    <a:gd name="T85" fmla="*/ 174 h 1095"/>
                    <a:gd name="T86" fmla="*/ 71 w 925"/>
                    <a:gd name="T87" fmla="*/ 186 h 1095"/>
                    <a:gd name="T88" fmla="*/ 53 w 925"/>
                    <a:gd name="T89" fmla="*/ 198 h 1095"/>
                    <a:gd name="T90" fmla="*/ 23 w 925"/>
                    <a:gd name="T91" fmla="*/ 252 h 1095"/>
                    <a:gd name="T92" fmla="*/ 17 w 925"/>
                    <a:gd name="T93" fmla="*/ 510 h 1095"/>
                    <a:gd name="T94" fmla="*/ 47 w 925"/>
                    <a:gd name="T95" fmla="*/ 564 h 1095"/>
                    <a:gd name="T96" fmla="*/ 77 w 925"/>
                    <a:gd name="T97" fmla="*/ 636 h 1095"/>
                    <a:gd name="T98" fmla="*/ 101 w 925"/>
                    <a:gd name="T99" fmla="*/ 924 h 1095"/>
                    <a:gd name="T100" fmla="*/ 137 w 925"/>
                    <a:gd name="T101" fmla="*/ 1002 h 1095"/>
                    <a:gd name="T102" fmla="*/ 167 w 925"/>
                    <a:gd name="T103" fmla="*/ 1050 h 1095"/>
                    <a:gd name="T104" fmla="*/ 179 w 925"/>
                    <a:gd name="T105" fmla="*/ 1092 h 1095"/>
                    <a:gd name="T106" fmla="*/ 179 w 925"/>
                    <a:gd name="T107" fmla="*/ 1080 h 1095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0" t="0" r="r" b="b"/>
                  <a:pathLst>
                    <a:path w="925" h="1095">
                      <a:moveTo>
                        <a:pt x="179" y="1080"/>
                      </a:moveTo>
                      <a:cubicBezTo>
                        <a:pt x="195" y="1069"/>
                        <a:pt x="233" y="1056"/>
                        <a:pt x="233" y="1056"/>
                      </a:cubicBezTo>
                      <a:cubicBezTo>
                        <a:pt x="253" y="1061"/>
                        <a:pt x="273" y="1063"/>
                        <a:pt x="293" y="1068"/>
                      </a:cubicBezTo>
                      <a:cubicBezTo>
                        <a:pt x="305" y="1071"/>
                        <a:pt x="317" y="1076"/>
                        <a:pt x="329" y="1080"/>
                      </a:cubicBezTo>
                      <a:cubicBezTo>
                        <a:pt x="335" y="1082"/>
                        <a:pt x="347" y="1086"/>
                        <a:pt x="347" y="1086"/>
                      </a:cubicBezTo>
                      <a:cubicBezTo>
                        <a:pt x="367" y="1079"/>
                        <a:pt x="381" y="1069"/>
                        <a:pt x="401" y="1062"/>
                      </a:cubicBezTo>
                      <a:cubicBezTo>
                        <a:pt x="408" y="1034"/>
                        <a:pt x="408" y="1012"/>
                        <a:pt x="437" y="1002"/>
                      </a:cubicBezTo>
                      <a:cubicBezTo>
                        <a:pt x="458" y="970"/>
                        <a:pt x="469" y="978"/>
                        <a:pt x="509" y="984"/>
                      </a:cubicBezTo>
                      <a:cubicBezTo>
                        <a:pt x="515" y="988"/>
                        <a:pt x="522" y="990"/>
                        <a:pt x="527" y="996"/>
                      </a:cubicBezTo>
                      <a:cubicBezTo>
                        <a:pt x="531" y="1001"/>
                        <a:pt x="529" y="1010"/>
                        <a:pt x="533" y="1014"/>
                      </a:cubicBezTo>
                      <a:cubicBezTo>
                        <a:pt x="537" y="1018"/>
                        <a:pt x="545" y="1017"/>
                        <a:pt x="551" y="1020"/>
                      </a:cubicBezTo>
                      <a:cubicBezTo>
                        <a:pt x="557" y="1023"/>
                        <a:pt x="562" y="1029"/>
                        <a:pt x="569" y="1032"/>
                      </a:cubicBezTo>
                      <a:cubicBezTo>
                        <a:pt x="581" y="1037"/>
                        <a:pt x="605" y="1044"/>
                        <a:pt x="605" y="1044"/>
                      </a:cubicBezTo>
                      <a:cubicBezTo>
                        <a:pt x="654" y="1028"/>
                        <a:pt x="617" y="988"/>
                        <a:pt x="659" y="960"/>
                      </a:cubicBezTo>
                      <a:cubicBezTo>
                        <a:pt x="683" y="924"/>
                        <a:pt x="695" y="929"/>
                        <a:pt x="743" y="924"/>
                      </a:cubicBezTo>
                      <a:cubicBezTo>
                        <a:pt x="759" y="913"/>
                        <a:pt x="797" y="900"/>
                        <a:pt x="797" y="900"/>
                      </a:cubicBezTo>
                      <a:cubicBezTo>
                        <a:pt x="846" y="916"/>
                        <a:pt x="860" y="906"/>
                        <a:pt x="917" y="900"/>
                      </a:cubicBezTo>
                      <a:cubicBezTo>
                        <a:pt x="919" y="894"/>
                        <a:pt x="925" y="888"/>
                        <a:pt x="923" y="882"/>
                      </a:cubicBezTo>
                      <a:cubicBezTo>
                        <a:pt x="920" y="875"/>
                        <a:pt x="910" y="876"/>
                        <a:pt x="905" y="870"/>
                      </a:cubicBezTo>
                      <a:cubicBezTo>
                        <a:pt x="901" y="865"/>
                        <a:pt x="903" y="857"/>
                        <a:pt x="899" y="852"/>
                      </a:cubicBezTo>
                      <a:cubicBezTo>
                        <a:pt x="894" y="845"/>
                        <a:pt x="886" y="841"/>
                        <a:pt x="881" y="834"/>
                      </a:cubicBezTo>
                      <a:cubicBezTo>
                        <a:pt x="867" y="817"/>
                        <a:pt x="821" y="764"/>
                        <a:pt x="803" y="756"/>
                      </a:cubicBezTo>
                      <a:cubicBezTo>
                        <a:pt x="776" y="744"/>
                        <a:pt x="755" y="742"/>
                        <a:pt x="731" y="726"/>
                      </a:cubicBezTo>
                      <a:cubicBezTo>
                        <a:pt x="716" y="703"/>
                        <a:pt x="699" y="682"/>
                        <a:pt x="683" y="660"/>
                      </a:cubicBezTo>
                      <a:cubicBezTo>
                        <a:pt x="673" y="645"/>
                        <a:pt x="669" y="610"/>
                        <a:pt x="653" y="600"/>
                      </a:cubicBezTo>
                      <a:cubicBezTo>
                        <a:pt x="642" y="593"/>
                        <a:pt x="629" y="592"/>
                        <a:pt x="617" y="588"/>
                      </a:cubicBezTo>
                      <a:cubicBezTo>
                        <a:pt x="611" y="586"/>
                        <a:pt x="599" y="582"/>
                        <a:pt x="599" y="582"/>
                      </a:cubicBezTo>
                      <a:cubicBezTo>
                        <a:pt x="597" y="576"/>
                        <a:pt x="597" y="568"/>
                        <a:pt x="593" y="564"/>
                      </a:cubicBezTo>
                      <a:cubicBezTo>
                        <a:pt x="589" y="560"/>
                        <a:pt x="579" y="563"/>
                        <a:pt x="575" y="558"/>
                      </a:cubicBezTo>
                      <a:cubicBezTo>
                        <a:pt x="564" y="543"/>
                        <a:pt x="562" y="522"/>
                        <a:pt x="557" y="504"/>
                      </a:cubicBezTo>
                      <a:cubicBezTo>
                        <a:pt x="552" y="486"/>
                        <a:pt x="543" y="409"/>
                        <a:pt x="539" y="402"/>
                      </a:cubicBezTo>
                      <a:cubicBezTo>
                        <a:pt x="532" y="390"/>
                        <a:pt x="503" y="378"/>
                        <a:pt x="503" y="378"/>
                      </a:cubicBezTo>
                      <a:cubicBezTo>
                        <a:pt x="499" y="372"/>
                        <a:pt x="496" y="365"/>
                        <a:pt x="491" y="360"/>
                      </a:cubicBezTo>
                      <a:cubicBezTo>
                        <a:pt x="486" y="355"/>
                        <a:pt x="478" y="354"/>
                        <a:pt x="473" y="348"/>
                      </a:cubicBezTo>
                      <a:cubicBezTo>
                        <a:pt x="469" y="343"/>
                        <a:pt x="470" y="336"/>
                        <a:pt x="467" y="330"/>
                      </a:cubicBezTo>
                      <a:cubicBezTo>
                        <a:pt x="450" y="295"/>
                        <a:pt x="441" y="262"/>
                        <a:pt x="413" y="234"/>
                      </a:cubicBezTo>
                      <a:cubicBezTo>
                        <a:pt x="404" y="199"/>
                        <a:pt x="383" y="173"/>
                        <a:pt x="371" y="138"/>
                      </a:cubicBezTo>
                      <a:cubicBezTo>
                        <a:pt x="367" y="125"/>
                        <a:pt x="343" y="134"/>
                        <a:pt x="329" y="132"/>
                      </a:cubicBezTo>
                      <a:cubicBezTo>
                        <a:pt x="307" y="110"/>
                        <a:pt x="291" y="89"/>
                        <a:pt x="281" y="60"/>
                      </a:cubicBezTo>
                      <a:cubicBezTo>
                        <a:pt x="321" y="0"/>
                        <a:pt x="183" y="43"/>
                        <a:pt x="155" y="48"/>
                      </a:cubicBezTo>
                      <a:cubicBezTo>
                        <a:pt x="150" y="62"/>
                        <a:pt x="149" y="77"/>
                        <a:pt x="143" y="90"/>
                      </a:cubicBezTo>
                      <a:cubicBezTo>
                        <a:pt x="125" y="131"/>
                        <a:pt x="135" y="86"/>
                        <a:pt x="125" y="126"/>
                      </a:cubicBezTo>
                      <a:cubicBezTo>
                        <a:pt x="122" y="139"/>
                        <a:pt x="122" y="165"/>
                        <a:pt x="107" y="174"/>
                      </a:cubicBezTo>
                      <a:cubicBezTo>
                        <a:pt x="96" y="181"/>
                        <a:pt x="82" y="179"/>
                        <a:pt x="71" y="186"/>
                      </a:cubicBezTo>
                      <a:cubicBezTo>
                        <a:pt x="65" y="190"/>
                        <a:pt x="59" y="194"/>
                        <a:pt x="53" y="198"/>
                      </a:cubicBezTo>
                      <a:cubicBezTo>
                        <a:pt x="47" y="227"/>
                        <a:pt x="51" y="243"/>
                        <a:pt x="23" y="252"/>
                      </a:cubicBezTo>
                      <a:cubicBezTo>
                        <a:pt x="0" y="345"/>
                        <a:pt x="10" y="386"/>
                        <a:pt x="17" y="510"/>
                      </a:cubicBezTo>
                      <a:cubicBezTo>
                        <a:pt x="18" y="531"/>
                        <a:pt x="47" y="564"/>
                        <a:pt x="47" y="564"/>
                      </a:cubicBezTo>
                      <a:cubicBezTo>
                        <a:pt x="52" y="601"/>
                        <a:pt x="48" y="616"/>
                        <a:pt x="77" y="636"/>
                      </a:cubicBezTo>
                      <a:cubicBezTo>
                        <a:pt x="107" y="726"/>
                        <a:pt x="80" y="830"/>
                        <a:pt x="101" y="924"/>
                      </a:cubicBezTo>
                      <a:cubicBezTo>
                        <a:pt x="108" y="957"/>
                        <a:pt x="102" y="990"/>
                        <a:pt x="137" y="1002"/>
                      </a:cubicBezTo>
                      <a:cubicBezTo>
                        <a:pt x="151" y="1045"/>
                        <a:pt x="138" y="1031"/>
                        <a:pt x="167" y="1050"/>
                      </a:cubicBezTo>
                      <a:cubicBezTo>
                        <a:pt x="167" y="1050"/>
                        <a:pt x="176" y="1089"/>
                        <a:pt x="179" y="1092"/>
                      </a:cubicBezTo>
                      <a:cubicBezTo>
                        <a:pt x="182" y="1095"/>
                        <a:pt x="179" y="1084"/>
                        <a:pt x="179" y="1080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63" name="Freeform 390"/>
                <p:cNvSpPr>
                  <a:spLocks/>
                </p:cNvSpPr>
                <p:nvPr/>
              </p:nvSpPr>
              <p:spPr bwMode="auto">
                <a:xfrm>
                  <a:off x="3185" y="164"/>
                  <a:ext cx="1287" cy="972"/>
                </a:xfrm>
                <a:custGeom>
                  <a:avLst/>
                  <a:gdLst>
                    <a:gd name="T0" fmla="*/ 1159 w 1287"/>
                    <a:gd name="T1" fmla="*/ 68 h 972"/>
                    <a:gd name="T2" fmla="*/ 1107 w 1287"/>
                    <a:gd name="T3" fmla="*/ 28 h 972"/>
                    <a:gd name="T4" fmla="*/ 883 w 1287"/>
                    <a:gd name="T5" fmla="*/ 32 h 972"/>
                    <a:gd name="T6" fmla="*/ 863 w 1287"/>
                    <a:gd name="T7" fmla="*/ 4 h 972"/>
                    <a:gd name="T8" fmla="*/ 723 w 1287"/>
                    <a:gd name="T9" fmla="*/ 32 h 972"/>
                    <a:gd name="T10" fmla="*/ 687 w 1287"/>
                    <a:gd name="T11" fmla="*/ 44 h 972"/>
                    <a:gd name="T12" fmla="*/ 535 w 1287"/>
                    <a:gd name="T13" fmla="*/ 76 h 972"/>
                    <a:gd name="T14" fmla="*/ 407 w 1287"/>
                    <a:gd name="T15" fmla="*/ 140 h 972"/>
                    <a:gd name="T16" fmla="*/ 343 w 1287"/>
                    <a:gd name="T17" fmla="*/ 176 h 972"/>
                    <a:gd name="T18" fmla="*/ 263 w 1287"/>
                    <a:gd name="T19" fmla="*/ 220 h 972"/>
                    <a:gd name="T20" fmla="*/ 147 w 1287"/>
                    <a:gd name="T21" fmla="*/ 324 h 972"/>
                    <a:gd name="T22" fmla="*/ 91 w 1287"/>
                    <a:gd name="T23" fmla="*/ 412 h 972"/>
                    <a:gd name="T24" fmla="*/ 35 w 1287"/>
                    <a:gd name="T25" fmla="*/ 512 h 972"/>
                    <a:gd name="T26" fmla="*/ 11 w 1287"/>
                    <a:gd name="T27" fmla="*/ 592 h 972"/>
                    <a:gd name="T28" fmla="*/ 31 w 1287"/>
                    <a:gd name="T29" fmla="*/ 672 h 972"/>
                    <a:gd name="T30" fmla="*/ 39 w 1287"/>
                    <a:gd name="T31" fmla="*/ 756 h 972"/>
                    <a:gd name="T32" fmla="*/ 55 w 1287"/>
                    <a:gd name="T33" fmla="*/ 944 h 972"/>
                    <a:gd name="T34" fmla="*/ 79 w 1287"/>
                    <a:gd name="T35" fmla="*/ 932 h 972"/>
                    <a:gd name="T36" fmla="*/ 107 w 1287"/>
                    <a:gd name="T37" fmla="*/ 812 h 972"/>
                    <a:gd name="T38" fmla="*/ 87 w 1287"/>
                    <a:gd name="T39" fmla="*/ 700 h 972"/>
                    <a:gd name="T40" fmla="*/ 123 w 1287"/>
                    <a:gd name="T41" fmla="*/ 668 h 972"/>
                    <a:gd name="T42" fmla="*/ 123 w 1287"/>
                    <a:gd name="T43" fmla="*/ 600 h 972"/>
                    <a:gd name="T44" fmla="*/ 191 w 1287"/>
                    <a:gd name="T45" fmla="*/ 440 h 972"/>
                    <a:gd name="T46" fmla="*/ 267 w 1287"/>
                    <a:gd name="T47" fmla="*/ 452 h 972"/>
                    <a:gd name="T48" fmla="*/ 287 w 1287"/>
                    <a:gd name="T49" fmla="*/ 488 h 972"/>
                    <a:gd name="T50" fmla="*/ 307 w 1287"/>
                    <a:gd name="T51" fmla="*/ 532 h 972"/>
                    <a:gd name="T52" fmla="*/ 279 w 1287"/>
                    <a:gd name="T53" fmla="*/ 620 h 972"/>
                    <a:gd name="T54" fmla="*/ 355 w 1287"/>
                    <a:gd name="T55" fmla="*/ 528 h 972"/>
                    <a:gd name="T56" fmla="*/ 463 w 1287"/>
                    <a:gd name="T57" fmla="*/ 496 h 972"/>
                    <a:gd name="T58" fmla="*/ 559 w 1287"/>
                    <a:gd name="T59" fmla="*/ 432 h 972"/>
                    <a:gd name="T60" fmla="*/ 707 w 1287"/>
                    <a:gd name="T61" fmla="*/ 436 h 972"/>
                    <a:gd name="T62" fmla="*/ 775 w 1287"/>
                    <a:gd name="T63" fmla="*/ 440 h 972"/>
                    <a:gd name="T64" fmla="*/ 819 w 1287"/>
                    <a:gd name="T65" fmla="*/ 448 h 972"/>
                    <a:gd name="T66" fmla="*/ 835 w 1287"/>
                    <a:gd name="T67" fmla="*/ 388 h 972"/>
                    <a:gd name="T68" fmla="*/ 935 w 1287"/>
                    <a:gd name="T69" fmla="*/ 372 h 972"/>
                    <a:gd name="T70" fmla="*/ 943 w 1287"/>
                    <a:gd name="T71" fmla="*/ 380 h 972"/>
                    <a:gd name="T72" fmla="*/ 923 w 1287"/>
                    <a:gd name="T73" fmla="*/ 436 h 972"/>
                    <a:gd name="T74" fmla="*/ 963 w 1287"/>
                    <a:gd name="T75" fmla="*/ 492 h 972"/>
                    <a:gd name="T76" fmla="*/ 987 w 1287"/>
                    <a:gd name="T77" fmla="*/ 392 h 972"/>
                    <a:gd name="T78" fmla="*/ 975 w 1287"/>
                    <a:gd name="T79" fmla="*/ 308 h 972"/>
                    <a:gd name="T80" fmla="*/ 1007 w 1287"/>
                    <a:gd name="T81" fmla="*/ 260 h 972"/>
                    <a:gd name="T82" fmla="*/ 959 w 1287"/>
                    <a:gd name="T83" fmla="*/ 236 h 972"/>
                    <a:gd name="T84" fmla="*/ 951 w 1287"/>
                    <a:gd name="T85" fmla="*/ 192 h 972"/>
                    <a:gd name="T86" fmla="*/ 923 w 1287"/>
                    <a:gd name="T87" fmla="*/ 168 h 972"/>
                    <a:gd name="T88" fmla="*/ 831 w 1287"/>
                    <a:gd name="T89" fmla="*/ 220 h 972"/>
                    <a:gd name="T90" fmla="*/ 759 w 1287"/>
                    <a:gd name="T91" fmla="*/ 240 h 972"/>
                    <a:gd name="T92" fmla="*/ 751 w 1287"/>
                    <a:gd name="T93" fmla="*/ 204 h 972"/>
                    <a:gd name="T94" fmla="*/ 763 w 1287"/>
                    <a:gd name="T95" fmla="*/ 120 h 972"/>
                    <a:gd name="T96" fmla="*/ 867 w 1287"/>
                    <a:gd name="T97" fmla="*/ 96 h 972"/>
                    <a:gd name="T98" fmla="*/ 915 w 1287"/>
                    <a:gd name="T99" fmla="*/ 132 h 972"/>
                    <a:gd name="T100" fmla="*/ 1031 w 1287"/>
                    <a:gd name="T101" fmla="*/ 100 h 972"/>
                    <a:gd name="T102" fmla="*/ 1031 w 1287"/>
                    <a:gd name="T103" fmla="*/ 148 h 972"/>
                    <a:gd name="T104" fmla="*/ 1047 w 1287"/>
                    <a:gd name="T105" fmla="*/ 204 h 972"/>
                    <a:gd name="T106" fmla="*/ 1131 w 1287"/>
                    <a:gd name="T107" fmla="*/ 200 h 972"/>
                    <a:gd name="T108" fmla="*/ 1183 w 1287"/>
                    <a:gd name="T109" fmla="*/ 100 h 972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0" t="0" r="r" b="b"/>
                  <a:pathLst>
                    <a:path w="1287" h="972">
                      <a:moveTo>
                        <a:pt x="1287" y="80"/>
                      </a:moveTo>
                      <a:cubicBezTo>
                        <a:pt x="1243" y="76"/>
                        <a:pt x="1204" y="71"/>
                        <a:pt x="1159" y="68"/>
                      </a:cubicBezTo>
                      <a:cubicBezTo>
                        <a:pt x="1139" y="61"/>
                        <a:pt x="1148" y="68"/>
                        <a:pt x="1139" y="40"/>
                      </a:cubicBezTo>
                      <a:cubicBezTo>
                        <a:pt x="1136" y="31"/>
                        <a:pt x="1111" y="29"/>
                        <a:pt x="1107" y="28"/>
                      </a:cubicBezTo>
                      <a:cubicBezTo>
                        <a:pt x="1073" y="5"/>
                        <a:pt x="1077" y="4"/>
                        <a:pt x="1027" y="0"/>
                      </a:cubicBezTo>
                      <a:cubicBezTo>
                        <a:pt x="950" y="4"/>
                        <a:pt x="940" y="4"/>
                        <a:pt x="883" y="32"/>
                      </a:cubicBezTo>
                      <a:cubicBezTo>
                        <a:pt x="879" y="31"/>
                        <a:pt x="873" y="31"/>
                        <a:pt x="871" y="28"/>
                      </a:cubicBezTo>
                      <a:cubicBezTo>
                        <a:pt x="866" y="21"/>
                        <a:pt x="863" y="4"/>
                        <a:pt x="863" y="4"/>
                      </a:cubicBezTo>
                      <a:cubicBezTo>
                        <a:pt x="817" y="13"/>
                        <a:pt x="822" y="20"/>
                        <a:pt x="763" y="24"/>
                      </a:cubicBezTo>
                      <a:cubicBezTo>
                        <a:pt x="730" y="35"/>
                        <a:pt x="783" y="18"/>
                        <a:pt x="723" y="32"/>
                      </a:cubicBezTo>
                      <a:cubicBezTo>
                        <a:pt x="715" y="34"/>
                        <a:pt x="707" y="37"/>
                        <a:pt x="699" y="40"/>
                      </a:cubicBezTo>
                      <a:cubicBezTo>
                        <a:pt x="695" y="41"/>
                        <a:pt x="687" y="44"/>
                        <a:pt x="687" y="44"/>
                      </a:cubicBezTo>
                      <a:cubicBezTo>
                        <a:pt x="623" y="40"/>
                        <a:pt x="622" y="40"/>
                        <a:pt x="575" y="56"/>
                      </a:cubicBezTo>
                      <a:cubicBezTo>
                        <a:pt x="564" y="73"/>
                        <a:pt x="555" y="72"/>
                        <a:pt x="535" y="76"/>
                      </a:cubicBezTo>
                      <a:cubicBezTo>
                        <a:pt x="520" y="86"/>
                        <a:pt x="502" y="90"/>
                        <a:pt x="487" y="100"/>
                      </a:cubicBezTo>
                      <a:cubicBezTo>
                        <a:pt x="470" y="125"/>
                        <a:pt x="436" y="135"/>
                        <a:pt x="407" y="140"/>
                      </a:cubicBezTo>
                      <a:cubicBezTo>
                        <a:pt x="394" y="149"/>
                        <a:pt x="381" y="162"/>
                        <a:pt x="367" y="168"/>
                      </a:cubicBezTo>
                      <a:cubicBezTo>
                        <a:pt x="359" y="171"/>
                        <a:pt x="343" y="176"/>
                        <a:pt x="343" y="176"/>
                      </a:cubicBezTo>
                      <a:cubicBezTo>
                        <a:pt x="334" y="183"/>
                        <a:pt x="329" y="194"/>
                        <a:pt x="319" y="200"/>
                      </a:cubicBezTo>
                      <a:cubicBezTo>
                        <a:pt x="317" y="201"/>
                        <a:pt x="269" y="218"/>
                        <a:pt x="263" y="220"/>
                      </a:cubicBezTo>
                      <a:cubicBezTo>
                        <a:pt x="250" y="239"/>
                        <a:pt x="235" y="238"/>
                        <a:pt x="219" y="252"/>
                      </a:cubicBezTo>
                      <a:cubicBezTo>
                        <a:pt x="193" y="274"/>
                        <a:pt x="171" y="300"/>
                        <a:pt x="147" y="324"/>
                      </a:cubicBezTo>
                      <a:cubicBezTo>
                        <a:pt x="139" y="349"/>
                        <a:pt x="137" y="365"/>
                        <a:pt x="115" y="380"/>
                      </a:cubicBezTo>
                      <a:cubicBezTo>
                        <a:pt x="110" y="395"/>
                        <a:pt x="100" y="399"/>
                        <a:pt x="91" y="412"/>
                      </a:cubicBezTo>
                      <a:cubicBezTo>
                        <a:pt x="84" y="439"/>
                        <a:pt x="79" y="472"/>
                        <a:pt x="55" y="488"/>
                      </a:cubicBezTo>
                      <a:cubicBezTo>
                        <a:pt x="49" y="497"/>
                        <a:pt x="40" y="503"/>
                        <a:pt x="35" y="512"/>
                      </a:cubicBezTo>
                      <a:cubicBezTo>
                        <a:pt x="32" y="518"/>
                        <a:pt x="28" y="550"/>
                        <a:pt x="27" y="552"/>
                      </a:cubicBezTo>
                      <a:cubicBezTo>
                        <a:pt x="22" y="566"/>
                        <a:pt x="15" y="577"/>
                        <a:pt x="11" y="592"/>
                      </a:cubicBezTo>
                      <a:cubicBezTo>
                        <a:pt x="12" y="611"/>
                        <a:pt x="10" y="630"/>
                        <a:pt x="15" y="648"/>
                      </a:cubicBezTo>
                      <a:cubicBezTo>
                        <a:pt x="17" y="657"/>
                        <a:pt x="31" y="672"/>
                        <a:pt x="31" y="672"/>
                      </a:cubicBezTo>
                      <a:cubicBezTo>
                        <a:pt x="27" y="685"/>
                        <a:pt x="19" y="695"/>
                        <a:pt x="15" y="708"/>
                      </a:cubicBezTo>
                      <a:cubicBezTo>
                        <a:pt x="20" y="743"/>
                        <a:pt x="23" y="732"/>
                        <a:pt x="39" y="756"/>
                      </a:cubicBezTo>
                      <a:cubicBezTo>
                        <a:pt x="35" y="802"/>
                        <a:pt x="30" y="804"/>
                        <a:pt x="23" y="840"/>
                      </a:cubicBezTo>
                      <a:cubicBezTo>
                        <a:pt x="24" y="874"/>
                        <a:pt x="0" y="972"/>
                        <a:pt x="55" y="944"/>
                      </a:cubicBezTo>
                      <a:cubicBezTo>
                        <a:pt x="75" y="949"/>
                        <a:pt x="77" y="953"/>
                        <a:pt x="83" y="972"/>
                      </a:cubicBezTo>
                      <a:cubicBezTo>
                        <a:pt x="98" y="950"/>
                        <a:pt x="113" y="943"/>
                        <a:pt x="79" y="932"/>
                      </a:cubicBezTo>
                      <a:cubicBezTo>
                        <a:pt x="55" y="896"/>
                        <a:pt x="64" y="918"/>
                        <a:pt x="59" y="864"/>
                      </a:cubicBezTo>
                      <a:cubicBezTo>
                        <a:pt x="72" y="845"/>
                        <a:pt x="85" y="819"/>
                        <a:pt x="107" y="812"/>
                      </a:cubicBezTo>
                      <a:cubicBezTo>
                        <a:pt x="115" y="781"/>
                        <a:pt x="120" y="767"/>
                        <a:pt x="91" y="748"/>
                      </a:cubicBezTo>
                      <a:cubicBezTo>
                        <a:pt x="87" y="732"/>
                        <a:pt x="78" y="716"/>
                        <a:pt x="87" y="700"/>
                      </a:cubicBezTo>
                      <a:cubicBezTo>
                        <a:pt x="89" y="696"/>
                        <a:pt x="95" y="695"/>
                        <a:pt x="99" y="692"/>
                      </a:cubicBezTo>
                      <a:cubicBezTo>
                        <a:pt x="107" y="684"/>
                        <a:pt x="115" y="676"/>
                        <a:pt x="123" y="668"/>
                      </a:cubicBezTo>
                      <a:cubicBezTo>
                        <a:pt x="129" y="662"/>
                        <a:pt x="147" y="660"/>
                        <a:pt x="147" y="660"/>
                      </a:cubicBezTo>
                      <a:cubicBezTo>
                        <a:pt x="163" y="636"/>
                        <a:pt x="144" y="614"/>
                        <a:pt x="123" y="600"/>
                      </a:cubicBezTo>
                      <a:cubicBezTo>
                        <a:pt x="93" y="620"/>
                        <a:pt x="116" y="621"/>
                        <a:pt x="67" y="616"/>
                      </a:cubicBezTo>
                      <a:cubicBezTo>
                        <a:pt x="74" y="552"/>
                        <a:pt x="126" y="462"/>
                        <a:pt x="191" y="440"/>
                      </a:cubicBezTo>
                      <a:cubicBezTo>
                        <a:pt x="205" y="426"/>
                        <a:pt x="209" y="422"/>
                        <a:pt x="227" y="428"/>
                      </a:cubicBezTo>
                      <a:cubicBezTo>
                        <a:pt x="239" y="446"/>
                        <a:pt x="246" y="448"/>
                        <a:pt x="267" y="452"/>
                      </a:cubicBezTo>
                      <a:cubicBezTo>
                        <a:pt x="272" y="460"/>
                        <a:pt x="280" y="467"/>
                        <a:pt x="283" y="476"/>
                      </a:cubicBezTo>
                      <a:cubicBezTo>
                        <a:pt x="284" y="480"/>
                        <a:pt x="284" y="485"/>
                        <a:pt x="287" y="488"/>
                      </a:cubicBezTo>
                      <a:cubicBezTo>
                        <a:pt x="293" y="494"/>
                        <a:pt x="304" y="495"/>
                        <a:pt x="311" y="500"/>
                      </a:cubicBezTo>
                      <a:cubicBezTo>
                        <a:pt x="321" y="529"/>
                        <a:pt x="326" y="519"/>
                        <a:pt x="307" y="532"/>
                      </a:cubicBezTo>
                      <a:cubicBezTo>
                        <a:pt x="302" y="548"/>
                        <a:pt x="295" y="556"/>
                        <a:pt x="283" y="568"/>
                      </a:cubicBezTo>
                      <a:cubicBezTo>
                        <a:pt x="272" y="601"/>
                        <a:pt x="274" y="584"/>
                        <a:pt x="279" y="620"/>
                      </a:cubicBezTo>
                      <a:cubicBezTo>
                        <a:pt x="296" y="608"/>
                        <a:pt x="302" y="591"/>
                        <a:pt x="323" y="584"/>
                      </a:cubicBezTo>
                      <a:cubicBezTo>
                        <a:pt x="330" y="563"/>
                        <a:pt x="337" y="540"/>
                        <a:pt x="355" y="528"/>
                      </a:cubicBezTo>
                      <a:cubicBezTo>
                        <a:pt x="361" y="510"/>
                        <a:pt x="380" y="510"/>
                        <a:pt x="395" y="500"/>
                      </a:cubicBezTo>
                      <a:cubicBezTo>
                        <a:pt x="412" y="475"/>
                        <a:pt x="438" y="488"/>
                        <a:pt x="463" y="496"/>
                      </a:cubicBezTo>
                      <a:cubicBezTo>
                        <a:pt x="486" y="488"/>
                        <a:pt x="465" y="498"/>
                        <a:pt x="483" y="480"/>
                      </a:cubicBezTo>
                      <a:cubicBezTo>
                        <a:pt x="504" y="459"/>
                        <a:pt x="530" y="439"/>
                        <a:pt x="559" y="432"/>
                      </a:cubicBezTo>
                      <a:cubicBezTo>
                        <a:pt x="604" y="436"/>
                        <a:pt x="612" y="440"/>
                        <a:pt x="659" y="436"/>
                      </a:cubicBezTo>
                      <a:cubicBezTo>
                        <a:pt x="680" y="429"/>
                        <a:pt x="674" y="429"/>
                        <a:pt x="707" y="436"/>
                      </a:cubicBezTo>
                      <a:cubicBezTo>
                        <a:pt x="715" y="438"/>
                        <a:pt x="731" y="444"/>
                        <a:pt x="731" y="444"/>
                      </a:cubicBezTo>
                      <a:cubicBezTo>
                        <a:pt x="746" y="467"/>
                        <a:pt x="754" y="447"/>
                        <a:pt x="775" y="440"/>
                      </a:cubicBezTo>
                      <a:cubicBezTo>
                        <a:pt x="786" y="441"/>
                        <a:pt x="796" y="442"/>
                        <a:pt x="807" y="444"/>
                      </a:cubicBezTo>
                      <a:cubicBezTo>
                        <a:pt x="811" y="445"/>
                        <a:pt x="816" y="451"/>
                        <a:pt x="819" y="448"/>
                      </a:cubicBezTo>
                      <a:cubicBezTo>
                        <a:pt x="822" y="445"/>
                        <a:pt x="816" y="440"/>
                        <a:pt x="815" y="436"/>
                      </a:cubicBezTo>
                      <a:cubicBezTo>
                        <a:pt x="818" y="412"/>
                        <a:pt x="815" y="401"/>
                        <a:pt x="835" y="388"/>
                      </a:cubicBezTo>
                      <a:cubicBezTo>
                        <a:pt x="850" y="366"/>
                        <a:pt x="859" y="372"/>
                        <a:pt x="887" y="376"/>
                      </a:cubicBezTo>
                      <a:cubicBezTo>
                        <a:pt x="903" y="375"/>
                        <a:pt x="919" y="374"/>
                        <a:pt x="935" y="372"/>
                      </a:cubicBezTo>
                      <a:cubicBezTo>
                        <a:pt x="939" y="371"/>
                        <a:pt x="944" y="365"/>
                        <a:pt x="947" y="368"/>
                      </a:cubicBezTo>
                      <a:cubicBezTo>
                        <a:pt x="950" y="371"/>
                        <a:pt x="946" y="377"/>
                        <a:pt x="943" y="380"/>
                      </a:cubicBezTo>
                      <a:cubicBezTo>
                        <a:pt x="933" y="393"/>
                        <a:pt x="917" y="401"/>
                        <a:pt x="907" y="416"/>
                      </a:cubicBezTo>
                      <a:cubicBezTo>
                        <a:pt x="920" y="455"/>
                        <a:pt x="899" y="400"/>
                        <a:pt x="923" y="436"/>
                      </a:cubicBezTo>
                      <a:cubicBezTo>
                        <a:pt x="938" y="458"/>
                        <a:pt x="919" y="455"/>
                        <a:pt x="947" y="476"/>
                      </a:cubicBezTo>
                      <a:cubicBezTo>
                        <a:pt x="948" y="479"/>
                        <a:pt x="957" y="513"/>
                        <a:pt x="963" y="492"/>
                      </a:cubicBezTo>
                      <a:cubicBezTo>
                        <a:pt x="969" y="471"/>
                        <a:pt x="965" y="449"/>
                        <a:pt x="967" y="428"/>
                      </a:cubicBezTo>
                      <a:cubicBezTo>
                        <a:pt x="968" y="415"/>
                        <a:pt x="982" y="400"/>
                        <a:pt x="987" y="392"/>
                      </a:cubicBezTo>
                      <a:cubicBezTo>
                        <a:pt x="994" y="381"/>
                        <a:pt x="999" y="356"/>
                        <a:pt x="999" y="356"/>
                      </a:cubicBezTo>
                      <a:cubicBezTo>
                        <a:pt x="978" y="325"/>
                        <a:pt x="986" y="341"/>
                        <a:pt x="975" y="308"/>
                      </a:cubicBezTo>
                      <a:cubicBezTo>
                        <a:pt x="974" y="304"/>
                        <a:pt x="971" y="296"/>
                        <a:pt x="971" y="296"/>
                      </a:cubicBezTo>
                      <a:cubicBezTo>
                        <a:pt x="979" y="273"/>
                        <a:pt x="988" y="272"/>
                        <a:pt x="1007" y="260"/>
                      </a:cubicBezTo>
                      <a:cubicBezTo>
                        <a:pt x="1008" y="256"/>
                        <a:pt x="1014" y="251"/>
                        <a:pt x="1011" y="248"/>
                      </a:cubicBezTo>
                      <a:cubicBezTo>
                        <a:pt x="1004" y="241"/>
                        <a:pt x="967" y="237"/>
                        <a:pt x="959" y="236"/>
                      </a:cubicBezTo>
                      <a:cubicBezTo>
                        <a:pt x="947" y="219"/>
                        <a:pt x="957" y="218"/>
                        <a:pt x="963" y="200"/>
                      </a:cubicBezTo>
                      <a:cubicBezTo>
                        <a:pt x="959" y="197"/>
                        <a:pt x="954" y="196"/>
                        <a:pt x="951" y="192"/>
                      </a:cubicBezTo>
                      <a:cubicBezTo>
                        <a:pt x="948" y="189"/>
                        <a:pt x="950" y="183"/>
                        <a:pt x="947" y="180"/>
                      </a:cubicBezTo>
                      <a:cubicBezTo>
                        <a:pt x="941" y="174"/>
                        <a:pt x="930" y="173"/>
                        <a:pt x="923" y="168"/>
                      </a:cubicBezTo>
                      <a:cubicBezTo>
                        <a:pt x="902" y="171"/>
                        <a:pt x="892" y="173"/>
                        <a:pt x="875" y="184"/>
                      </a:cubicBezTo>
                      <a:cubicBezTo>
                        <a:pt x="862" y="203"/>
                        <a:pt x="849" y="208"/>
                        <a:pt x="831" y="220"/>
                      </a:cubicBezTo>
                      <a:cubicBezTo>
                        <a:pt x="802" y="210"/>
                        <a:pt x="815" y="210"/>
                        <a:pt x="791" y="216"/>
                      </a:cubicBezTo>
                      <a:cubicBezTo>
                        <a:pt x="778" y="225"/>
                        <a:pt x="774" y="235"/>
                        <a:pt x="759" y="240"/>
                      </a:cubicBezTo>
                      <a:cubicBezTo>
                        <a:pt x="743" y="256"/>
                        <a:pt x="735" y="255"/>
                        <a:pt x="723" y="236"/>
                      </a:cubicBezTo>
                      <a:cubicBezTo>
                        <a:pt x="743" y="223"/>
                        <a:pt x="732" y="232"/>
                        <a:pt x="751" y="204"/>
                      </a:cubicBezTo>
                      <a:cubicBezTo>
                        <a:pt x="756" y="196"/>
                        <a:pt x="767" y="180"/>
                        <a:pt x="767" y="180"/>
                      </a:cubicBezTo>
                      <a:cubicBezTo>
                        <a:pt x="764" y="162"/>
                        <a:pt x="754" y="138"/>
                        <a:pt x="763" y="120"/>
                      </a:cubicBezTo>
                      <a:cubicBezTo>
                        <a:pt x="764" y="118"/>
                        <a:pt x="814" y="95"/>
                        <a:pt x="823" y="92"/>
                      </a:cubicBezTo>
                      <a:cubicBezTo>
                        <a:pt x="838" y="93"/>
                        <a:pt x="852" y="93"/>
                        <a:pt x="867" y="96"/>
                      </a:cubicBezTo>
                      <a:cubicBezTo>
                        <a:pt x="875" y="97"/>
                        <a:pt x="891" y="104"/>
                        <a:pt x="891" y="104"/>
                      </a:cubicBezTo>
                      <a:cubicBezTo>
                        <a:pt x="901" y="119"/>
                        <a:pt x="909" y="115"/>
                        <a:pt x="915" y="132"/>
                      </a:cubicBezTo>
                      <a:cubicBezTo>
                        <a:pt x="949" y="109"/>
                        <a:pt x="929" y="117"/>
                        <a:pt x="975" y="112"/>
                      </a:cubicBezTo>
                      <a:cubicBezTo>
                        <a:pt x="993" y="106"/>
                        <a:pt x="1012" y="105"/>
                        <a:pt x="1031" y="100"/>
                      </a:cubicBezTo>
                      <a:cubicBezTo>
                        <a:pt x="1051" y="105"/>
                        <a:pt x="1053" y="109"/>
                        <a:pt x="1059" y="128"/>
                      </a:cubicBezTo>
                      <a:cubicBezTo>
                        <a:pt x="1052" y="148"/>
                        <a:pt x="1053" y="153"/>
                        <a:pt x="1031" y="148"/>
                      </a:cubicBezTo>
                      <a:cubicBezTo>
                        <a:pt x="1009" y="152"/>
                        <a:pt x="997" y="161"/>
                        <a:pt x="1011" y="188"/>
                      </a:cubicBezTo>
                      <a:cubicBezTo>
                        <a:pt x="1017" y="200"/>
                        <a:pt x="1047" y="204"/>
                        <a:pt x="1047" y="204"/>
                      </a:cubicBezTo>
                      <a:cubicBezTo>
                        <a:pt x="1063" y="220"/>
                        <a:pt x="1065" y="216"/>
                        <a:pt x="1083" y="204"/>
                      </a:cubicBezTo>
                      <a:cubicBezTo>
                        <a:pt x="1109" y="213"/>
                        <a:pt x="1109" y="215"/>
                        <a:pt x="1131" y="200"/>
                      </a:cubicBezTo>
                      <a:cubicBezTo>
                        <a:pt x="1129" y="187"/>
                        <a:pt x="1121" y="174"/>
                        <a:pt x="1123" y="160"/>
                      </a:cubicBezTo>
                      <a:cubicBezTo>
                        <a:pt x="1127" y="128"/>
                        <a:pt x="1154" y="106"/>
                        <a:pt x="1183" y="100"/>
                      </a:cubicBezTo>
                      <a:cubicBezTo>
                        <a:pt x="1214" y="104"/>
                        <a:pt x="1278" y="116"/>
                        <a:pt x="1287" y="80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64" name="Freeform 391"/>
                <p:cNvSpPr>
                  <a:spLocks/>
                </p:cNvSpPr>
                <p:nvPr/>
              </p:nvSpPr>
              <p:spPr bwMode="auto">
                <a:xfrm>
                  <a:off x="3368" y="769"/>
                  <a:ext cx="92" cy="171"/>
                </a:xfrm>
                <a:custGeom>
                  <a:avLst/>
                  <a:gdLst>
                    <a:gd name="T0" fmla="*/ 0 w 92"/>
                    <a:gd name="T1" fmla="*/ 11 h 171"/>
                    <a:gd name="T2" fmla="*/ 40 w 92"/>
                    <a:gd name="T3" fmla="*/ 83 h 171"/>
                    <a:gd name="T4" fmla="*/ 36 w 92"/>
                    <a:gd name="T5" fmla="*/ 135 h 171"/>
                    <a:gd name="T6" fmla="*/ 48 w 92"/>
                    <a:gd name="T7" fmla="*/ 143 h 171"/>
                    <a:gd name="T8" fmla="*/ 92 w 92"/>
                    <a:gd name="T9" fmla="*/ 171 h 171"/>
                    <a:gd name="T10" fmla="*/ 68 w 92"/>
                    <a:gd name="T11" fmla="*/ 79 h 171"/>
                    <a:gd name="T12" fmla="*/ 64 w 92"/>
                    <a:gd name="T13" fmla="*/ 43 h 171"/>
                    <a:gd name="T14" fmla="*/ 52 w 92"/>
                    <a:gd name="T15" fmla="*/ 35 h 171"/>
                    <a:gd name="T16" fmla="*/ 0 w 92"/>
                    <a:gd name="T17" fmla="*/ 11 h 17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92" h="171">
                      <a:moveTo>
                        <a:pt x="0" y="11"/>
                      </a:moveTo>
                      <a:cubicBezTo>
                        <a:pt x="22" y="26"/>
                        <a:pt x="32" y="59"/>
                        <a:pt x="40" y="83"/>
                      </a:cubicBezTo>
                      <a:cubicBezTo>
                        <a:pt x="39" y="100"/>
                        <a:pt x="34" y="118"/>
                        <a:pt x="36" y="135"/>
                      </a:cubicBezTo>
                      <a:cubicBezTo>
                        <a:pt x="37" y="140"/>
                        <a:pt x="45" y="140"/>
                        <a:pt x="48" y="143"/>
                      </a:cubicBezTo>
                      <a:cubicBezTo>
                        <a:pt x="63" y="158"/>
                        <a:pt x="75" y="160"/>
                        <a:pt x="92" y="171"/>
                      </a:cubicBezTo>
                      <a:cubicBezTo>
                        <a:pt x="87" y="96"/>
                        <a:pt x="85" y="130"/>
                        <a:pt x="68" y="79"/>
                      </a:cubicBezTo>
                      <a:cubicBezTo>
                        <a:pt x="67" y="67"/>
                        <a:pt x="68" y="54"/>
                        <a:pt x="64" y="43"/>
                      </a:cubicBezTo>
                      <a:cubicBezTo>
                        <a:pt x="62" y="38"/>
                        <a:pt x="55" y="38"/>
                        <a:pt x="52" y="35"/>
                      </a:cubicBezTo>
                      <a:cubicBezTo>
                        <a:pt x="38" y="21"/>
                        <a:pt x="23" y="0"/>
                        <a:pt x="0" y="11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65" name="Freeform 392"/>
                <p:cNvSpPr>
                  <a:spLocks/>
                </p:cNvSpPr>
                <p:nvPr/>
              </p:nvSpPr>
              <p:spPr bwMode="auto">
                <a:xfrm>
                  <a:off x="3432" y="944"/>
                  <a:ext cx="114" cy="98"/>
                </a:xfrm>
                <a:custGeom>
                  <a:avLst/>
                  <a:gdLst>
                    <a:gd name="T0" fmla="*/ 0 w 114"/>
                    <a:gd name="T1" fmla="*/ 20 h 98"/>
                    <a:gd name="T2" fmla="*/ 20 w 114"/>
                    <a:gd name="T3" fmla="*/ 60 h 98"/>
                    <a:gd name="T4" fmla="*/ 44 w 114"/>
                    <a:gd name="T5" fmla="*/ 68 h 98"/>
                    <a:gd name="T6" fmla="*/ 80 w 114"/>
                    <a:gd name="T7" fmla="*/ 92 h 98"/>
                    <a:gd name="T8" fmla="*/ 64 w 114"/>
                    <a:gd name="T9" fmla="*/ 36 h 98"/>
                    <a:gd name="T10" fmla="*/ 32 w 114"/>
                    <a:gd name="T11" fmla="*/ 0 h 98"/>
                    <a:gd name="T12" fmla="*/ 0 w 114"/>
                    <a:gd name="T13" fmla="*/ 20 h 9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14" h="98">
                      <a:moveTo>
                        <a:pt x="0" y="20"/>
                      </a:moveTo>
                      <a:cubicBezTo>
                        <a:pt x="3" y="25"/>
                        <a:pt x="19" y="60"/>
                        <a:pt x="20" y="60"/>
                      </a:cubicBezTo>
                      <a:cubicBezTo>
                        <a:pt x="27" y="65"/>
                        <a:pt x="44" y="68"/>
                        <a:pt x="44" y="68"/>
                      </a:cubicBezTo>
                      <a:cubicBezTo>
                        <a:pt x="60" y="92"/>
                        <a:pt x="45" y="98"/>
                        <a:pt x="80" y="92"/>
                      </a:cubicBezTo>
                      <a:cubicBezTo>
                        <a:pt x="114" y="58"/>
                        <a:pt x="103" y="46"/>
                        <a:pt x="64" y="36"/>
                      </a:cubicBezTo>
                      <a:cubicBezTo>
                        <a:pt x="60" y="23"/>
                        <a:pt x="44" y="4"/>
                        <a:pt x="32" y="0"/>
                      </a:cubicBezTo>
                      <a:cubicBezTo>
                        <a:pt x="19" y="4"/>
                        <a:pt x="10" y="10"/>
                        <a:pt x="0" y="20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66" name="Freeform 393"/>
                <p:cNvSpPr>
                  <a:spLocks/>
                </p:cNvSpPr>
                <p:nvPr/>
              </p:nvSpPr>
              <p:spPr bwMode="auto">
                <a:xfrm>
                  <a:off x="4605" y="491"/>
                  <a:ext cx="101" cy="58"/>
                </a:xfrm>
                <a:custGeom>
                  <a:avLst/>
                  <a:gdLst>
                    <a:gd name="T0" fmla="*/ 6 w 101"/>
                    <a:gd name="T1" fmla="*/ 10 h 58"/>
                    <a:gd name="T2" fmla="*/ 12 w 101"/>
                    <a:gd name="T3" fmla="*/ 19 h 58"/>
                    <a:gd name="T4" fmla="*/ 21 w 101"/>
                    <a:gd name="T5" fmla="*/ 22 h 58"/>
                    <a:gd name="T6" fmla="*/ 33 w 101"/>
                    <a:gd name="T7" fmla="*/ 49 h 58"/>
                    <a:gd name="T8" fmla="*/ 69 w 101"/>
                    <a:gd name="T9" fmla="*/ 58 h 58"/>
                    <a:gd name="T10" fmla="*/ 93 w 101"/>
                    <a:gd name="T11" fmla="*/ 55 h 58"/>
                    <a:gd name="T12" fmla="*/ 93 w 101"/>
                    <a:gd name="T13" fmla="*/ 28 h 58"/>
                    <a:gd name="T14" fmla="*/ 78 w 101"/>
                    <a:gd name="T15" fmla="*/ 25 h 58"/>
                    <a:gd name="T16" fmla="*/ 45 w 101"/>
                    <a:gd name="T17" fmla="*/ 1 h 58"/>
                    <a:gd name="T18" fmla="*/ 3 w 101"/>
                    <a:gd name="T19" fmla="*/ 4 h 58"/>
                    <a:gd name="T20" fmla="*/ 6 w 101"/>
                    <a:gd name="T21" fmla="*/ 10 h 5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01" h="58">
                      <a:moveTo>
                        <a:pt x="6" y="10"/>
                      </a:moveTo>
                      <a:cubicBezTo>
                        <a:pt x="8" y="13"/>
                        <a:pt x="9" y="17"/>
                        <a:pt x="12" y="19"/>
                      </a:cubicBezTo>
                      <a:cubicBezTo>
                        <a:pt x="14" y="21"/>
                        <a:pt x="19" y="19"/>
                        <a:pt x="21" y="22"/>
                      </a:cubicBezTo>
                      <a:cubicBezTo>
                        <a:pt x="28" y="31"/>
                        <a:pt x="24" y="42"/>
                        <a:pt x="33" y="49"/>
                      </a:cubicBezTo>
                      <a:cubicBezTo>
                        <a:pt x="42" y="56"/>
                        <a:pt x="58" y="54"/>
                        <a:pt x="69" y="58"/>
                      </a:cubicBezTo>
                      <a:cubicBezTo>
                        <a:pt x="77" y="57"/>
                        <a:pt x="86" y="58"/>
                        <a:pt x="93" y="55"/>
                      </a:cubicBezTo>
                      <a:cubicBezTo>
                        <a:pt x="101" y="51"/>
                        <a:pt x="99" y="35"/>
                        <a:pt x="93" y="28"/>
                      </a:cubicBezTo>
                      <a:cubicBezTo>
                        <a:pt x="90" y="24"/>
                        <a:pt x="83" y="26"/>
                        <a:pt x="78" y="25"/>
                      </a:cubicBezTo>
                      <a:cubicBezTo>
                        <a:pt x="69" y="11"/>
                        <a:pt x="58" y="10"/>
                        <a:pt x="45" y="1"/>
                      </a:cubicBezTo>
                      <a:cubicBezTo>
                        <a:pt x="31" y="2"/>
                        <a:pt x="16" y="0"/>
                        <a:pt x="3" y="4"/>
                      </a:cubicBezTo>
                      <a:cubicBezTo>
                        <a:pt x="0" y="5"/>
                        <a:pt x="15" y="19"/>
                        <a:pt x="6" y="10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67" name="Freeform 394"/>
                <p:cNvSpPr>
                  <a:spLocks/>
                </p:cNvSpPr>
                <p:nvPr/>
              </p:nvSpPr>
              <p:spPr bwMode="auto">
                <a:xfrm>
                  <a:off x="4741" y="732"/>
                  <a:ext cx="63" cy="67"/>
                </a:xfrm>
                <a:custGeom>
                  <a:avLst/>
                  <a:gdLst>
                    <a:gd name="T0" fmla="*/ 10 w 63"/>
                    <a:gd name="T1" fmla="*/ 11 h 67"/>
                    <a:gd name="T2" fmla="*/ 22 w 63"/>
                    <a:gd name="T3" fmla="*/ 9 h 67"/>
                    <a:gd name="T4" fmla="*/ 34 w 63"/>
                    <a:gd name="T5" fmla="*/ 0 h 67"/>
                    <a:gd name="T6" fmla="*/ 47 w 63"/>
                    <a:gd name="T7" fmla="*/ 9 h 67"/>
                    <a:gd name="T8" fmla="*/ 55 w 63"/>
                    <a:gd name="T9" fmla="*/ 33 h 67"/>
                    <a:gd name="T10" fmla="*/ 43 w 63"/>
                    <a:gd name="T11" fmla="*/ 59 h 67"/>
                    <a:gd name="T12" fmla="*/ 23 w 63"/>
                    <a:gd name="T13" fmla="*/ 62 h 67"/>
                    <a:gd name="T14" fmla="*/ 8 w 63"/>
                    <a:gd name="T15" fmla="*/ 54 h 67"/>
                    <a:gd name="T16" fmla="*/ 11 w 63"/>
                    <a:gd name="T17" fmla="*/ 45 h 67"/>
                    <a:gd name="T18" fmla="*/ 22 w 63"/>
                    <a:gd name="T19" fmla="*/ 36 h 67"/>
                    <a:gd name="T20" fmla="*/ 8 w 63"/>
                    <a:gd name="T21" fmla="*/ 24 h 67"/>
                    <a:gd name="T22" fmla="*/ 10 w 63"/>
                    <a:gd name="T23" fmla="*/ 11 h 6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63" h="67">
                      <a:moveTo>
                        <a:pt x="10" y="11"/>
                      </a:moveTo>
                      <a:cubicBezTo>
                        <a:pt x="14" y="4"/>
                        <a:pt x="15" y="8"/>
                        <a:pt x="22" y="9"/>
                      </a:cubicBezTo>
                      <a:cubicBezTo>
                        <a:pt x="40" y="7"/>
                        <a:pt x="22" y="7"/>
                        <a:pt x="34" y="0"/>
                      </a:cubicBezTo>
                      <a:cubicBezTo>
                        <a:pt x="38" y="3"/>
                        <a:pt x="43" y="6"/>
                        <a:pt x="47" y="9"/>
                      </a:cubicBezTo>
                      <a:cubicBezTo>
                        <a:pt x="52" y="17"/>
                        <a:pt x="51" y="25"/>
                        <a:pt x="55" y="33"/>
                      </a:cubicBezTo>
                      <a:cubicBezTo>
                        <a:pt x="58" y="49"/>
                        <a:pt x="63" y="55"/>
                        <a:pt x="43" y="59"/>
                      </a:cubicBezTo>
                      <a:cubicBezTo>
                        <a:pt x="30" y="67"/>
                        <a:pt x="39" y="65"/>
                        <a:pt x="23" y="62"/>
                      </a:cubicBezTo>
                      <a:cubicBezTo>
                        <a:pt x="16" y="59"/>
                        <a:pt x="11" y="62"/>
                        <a:pt x="8" y="54"/>
                      </a:cubicBezTo>
                      <a:cubicBezTo>
                        <a:pt x="9" y="51"/>
                        <a:pt x="9" y="47"/>
                        <a:pt x="11" y="45"/>
                      </a:cubicBezTo>
                      <a:cubicBezTo>
                        <a:pt x="14" y="41"/>
                        <a:pt x="22" y="36"/>
                        <a:pt x="22" y="36"/>
                      </a:cubicBezTo>
                      <a:cubicBezTo>
                        <a:pt x="24" y="25"/>
                        <a:pt x="19" y="26"/>
                        <a:pt x="8" y="24"/>
                      </a:cubicBezTo>
                      <a:cubicBezTo>
                        <a:pt x="0" y="13"/>
                        <a:pt x="17" y="18"/>
                        <a:pt x="10" y="11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68" name="Freeform 395"/>
                <p:cNvSpPr>
                  <a:spLocks/>
                </p:cNvSpPr>
                <p:nvPr/>
              </p:nvSpPr>
              <p:spPr bwMode="auto">
                <a:xfrm>
                  <a:off x="4785" y="674"/>
                  <a:ext cx="106" cy="169"/>
                </a:xfrm>
                <a:custGeom>
                  <a:avLst/>
                  <a:gdLst>
                    <a:gd name="T0" fmla="*/ 9 w 106"/>
                    <a:gd name="T1" fmla="*/ 4 h 169"/>
                    <a:gd name="T2" fmla="*/ 27 w 106"/>
                    <a:gd name="T3" fmla="*/ 7 h 169"/>
                    <a:gd name="T4" fmla="*/ 44 w 106"/>
                    <a:gd name="T5" fmla="*/ 22 h 169"/>
                    <a:gd name="T6" fmla="*/ 51 w 106"/>
                    <a:gd name="T7" fmla="*/ 54 h 169"/>
                    <a:gd name="T8" fmla="*/ 65 w 106"/>
                    <a:gd name="T9" fmla="*/ 76 h 169"/>
                    <a:gd name="T10" fmla="*/ 80 w 106"/>
                    <a:gd name="T11" fmla="*/ 97 h 169"/>
                    <a:gd name="T12" fmla="*/ 93 w 106"/>
                    <a:gd name="T13" fmla="*/ 114 h 169"/>
                    <a:gd name="T14" fmla="*/ 102 w 106"/>
                    <a:gd name="T15" fmla="*/ 126 h 169"/>
                    <a:gd name="T16" fmla="*/ 98 w 106"/>
                    <a:gd name="T17" fmla="*/ 147 h 169"/>
                    <a:gd name="T18" fmla="*/ 104 w 106"/>
                    <a:gd name="T19" fmla="*/ 162 h 169"/>
                    <a:gd name="T20" fmla="*/ 87 w 106"/>
                    <a:gd name="T21" fmla="*/ 165 h 169"/>
                    <a:gd name="T22" fmla="*/ 42 w 106"/>
                    <a:gd name="T23" fmla="*/ 166 h 169"/>
                    <a:gd name="T24" fmla="*/ 26 w 106"/>
                    <a:gd name="T25" fmla="*/ 165 h 169"/>
                    <a:gd name="T26" fmla="*/ 41 w 106"/>
                    <a:gd name="T27" fmla="*/ 144 h 169"/>
                    <a:gd name="T28" fmla="*/ 30 w 106"/>
                    <a:gd name="T29" fmla="*/ 129 h 169"/>
                    <a:gd name="T30" fmla="*/ 32 w 106"/>
                    <a:gd name="T31" fmla="*/ 114 h 169"/>
                    <a:gd name="T32" fmla="*/ 39 w 106"/>
                    <a:gd name="T33" fmla="*/ 109 h 169"/>
                    <a:gd name="T34" fmla="*/ 41 w 106"/>
                    <a:gd name="T35" fmla="*/ 105 h 169"/>
                    <a:gd name="T36" fmla="*/ 33 w 106"/>
                    <a:gd name="T37" fmla="*/ 82 h 169"/>
                    <a:gd name="T38" fmla="*/ 21 w 106"/>
                    <a:gd name="T39" fmla="*/ 54 h 169"/>
                    <a:gd name="T40" fmla="*/ 9 w 106"/>
                    <a:gd name="T41" fmla="*/ 45 h 169"/>
                    <a:gd name="T42" fmla="*/ 12 w 106"/>
                    <a:gd name="T43" fmla="*/ 12 h 169"/>
                    <a:gd name="T44" fmla="*/ 9 w 106"/>
                    <a:gd name="T45" fmla="*/ 4 h 169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106" h="169">
                      <a:moveTo>
                        <a:pt x="9" y="4"/>
                      </a:moveTo>
                      <a:cubicBezTo>
                        <a:pt x="16" y="0"/>
                        <a:pt x="22" y="0"/>
                        <a:pt x="27" y="7"/>
                      </a:cubicBezTo>
                      <a:cubicBezTo>
                        <a:pt x="29" y="20"/>
                        <a:pt x="32" y="20"/>
                        <a:pt x="44" y="22"/>
                      </a:cubicBezTo>
                      <a:cubicBezTo>
                        <a:pt x="50" y="32"/>
                        <a:pt x="38" y="48"/>
                        <a:pt x="51" y="54"/>
                      </a:cubicBezTo>
                      <a:cubicBezTo>
                        <a:pt x="56" y="61"/>
                        <a:pt x="60" y="69"/>
                        <a:pt x="65" y="76"/>
                      </a:cubicBezTo>
                      <a:cubicBezTo>
                        <a:pt x="67" y="84"/>
                        <a:pt x="73" y="93"/>
                        <a:pt x="80" y="97"/>
                      </a:cubicBezTo>
                      <a:cubicBezTo>
                        <a:pt x="84" y="104"/>
                        <a:pt x="86" y="110"/>
                        <a:pt x="93" y="114"/>
                      </a:cubicBezTo>
                      <a:cubicBezTo>
                        <a:pt x="96" y="119"/>
                        <a:pt x="97" y="123"/>
                        <a:pt x="102" y="126"/>
                      </a:cubicBezTo>
                      <a:cubicBezTo>
                        <a:pt x="106" y="134"/>
                        <a:pt x="105" y="142"/>
                        <a:pt x="98" y="147"/>
                      </a:cubicBezTo>
                      <a:cubicBezTo>
                        <a:pt x="99" y="153"/>
                        <a:pt x="102" y="156"/>
                        <a:pt x="104" y="162"/>
                      </a:cubicBezTo>
                      <a:cubicBezTo>
                        <a:pt x="98" y="166"/>
                        <a:pt x="94" y="166"/>
                        <a:pt x="87" y="165"/>
                      </a:cubicBezTo>
                      <a:cubicBezTo>
                        <a:pt x="72" y="165"/>
                        <a:pt x="57" y="166"/>
                        <a:pt x="42" y="166"/>
                      </a:cubicBezTo>
                      <a:cubicBezTo>
                        <a:pt x="37" y="166"/>
                        <a:pt x="30" y="169"/>
                        <a:pt x="26" y="165"/>
                      </a:cubicBezTo>
                      <a:cubicBezTo>
                        <a:pt x="15" y="154"/>
                        <a:pt x="35" y="145"/>
                        <a:pt x="41" y="144"/>
                      </a:cubicBezTo>
                      <a:cubicBezTo>
                        <a:pt x="55" y="137"/>
                        <a:pt x="39" y="131"/>
                        <a:pt x="30" y="129"/>
                      </a:cubicBezTo>
                      <a:cubicBezTo>
                        <a:pt x="24" y="124"/>
                        <a:pt x="20" y="109"/>
                        <a:pt x="32" y="114"/>
                      </a:cubicBezTo>
                      <a:cubicBezTo>
                        <a:pt x="34" y="128"/>
                        <a:pt x="38" y="113"/>
                        <a:pt x="39" y="109"/>
                      </a:cubicBezTo>
                      <a:cubicBezTo>
                        <a:pt x="39" y="108"/>
                        <a:pt x="40" y="106"/>
                        <a:pt x="41" y="105"/>
                      </a:cubicBezTo>
                      <a:cubicBezTo>
                        <a:pt x="36" y="96"/>
                        <a:pt x="44" y="86"/>
                        <a:pt x="33" y="82"/>
                      </a:cubicBezTo>
                      <a:cubicBezTo>
                        <a:pt x="26" y="73"/>
                        <a:pt x="27" y="63"/>
                        <a:pt x="21" y="54"/>
                      </a:cubicBezTo>
                      <a:cubicBezTo>
                        <a:pt x="20" y="46"/>
                        <a:pt x="17" y="46"/>
                        <a:pt x="9" y="45"/>
                      </a:cubicBezTo>
                      <a:cubicBezTo>
                        <a:pt x="0" y="38"/>
                        <a:pt x="3" y="19"/>
                        <a:pt x="12" y="12"/>
                      </a:cubicBezTo>
                      <a:cubicBezTo>
                        <a:pt x="11" y="6"/>
                        <a:pt x="12" y="8"/>
                        <a:pt x="9" y="4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69" name="Freeform 396"/>
                <p:cNvSpPr>
                  <a:spLocks/>
                </p:cNvSpPr>
                <p:nvPr/>
              </p:nvSpPr>
              <p:spPr bwMode="auto">
                <a:xfrm>
                  <a:off x="4760" y="501"/>
                  <a:ext cx="518" cy="650"/>
                </a:xfrm>
                <a:custGeom>
                  <a:avLst/>
                  <a:gdLst>
                    <a:gd name="T0" fmla="*/ 115 w 518"/>
                    <a:gd name="T1" fmla="*/ 57 h 650"/>
                    <a:gd name="T2" fmla="*/ 126 w 518"/>
                    <a:gd name="T3" fmla="*/ 159 h 650"/>
                    <a:gd name="T4" fmla="*/ 189 w 518"/>
                    <a:gd name="T5" fmla="*/ 227 h 650"/>
                    <a:gd name="T6" fmla="*/ 231 w 518"/>
                    <a:gd name="T7" fmla="*/ 248 h 650"/>
                    <a:gd name="T8" fmla="*/ 199 w 518"/>
                    <a:gd name="T9" fmla="*/ 176 h 650"/>
                    <a:gd name="T10" fmla="*/ 172 w 518"/>
                    <a:gd name="T11" fmla="*/ 92 h 650"/>
                    <a:gd name="T12" fmla="*/ 154 w 518"/>
                    <a:gd name="T13" fmla="*/ 51 h 650"/>
                    <a:gd name="T14" fmla="*/ 193 w 518"/>
                    <a:gd name="T15" fmla="*/ 74 h 650"/>
                    <a:gd name="T16" fmla="*/ 234 w 518"/>
                    <a:gd name="T17" fmla="*/ 143 h 650"/>
                    <a:gd name="T18" fmla="*/ 259 w 518"/>
                    <a:gd name="T19" fmla="*/ 192 h 650"/>
                    <a:gd name="T20" fmla="*/ 286 w 518"/>
                    <a:gd name="T21" fmla="*/ 231 h 650"/>
                    <a:gd name="T22" fmla="*/ 268 w 518"/>
                    <a:gd name="T23" fmla="*/ 273 h 650"/>
                    <a:gd name="T24" fmla="*/ 201 w 518"/>
                    <a:gd name="T25" fmla="*/ 261 h 650"/>
                    <a:gd name="T26" fmla="*/ 180 w 518"/>
                    <a:gd name="T27" fmla="*/ 269 h 650"/>
                    <a:gd name="T28" fmla="*/ 153 w 518"/>
                    <a:gd name="T29" fmla="*/ 326 h 650"/>
                    <a:gd name="T30" fmla="*/ 103 w 518"/>
                    <a:gd name="T31" fmla="*/ 356 h 650"/>
                    <a:gd name="T32" fmla="*/ 106 w 518"/>
                    <a:gd name="T33" fmla="*/ 416 h 650"/>
                    <a:gd name="T34" fmla="*/ 109 w 518"/>
                    <a:gd name="T35" fmla="*/ 489 h 650"/>
                    <a:gd name="T36" fmla="*/ 78 w 518"/>
                    <a:gd name="T37" fmla="*/ 485 h 650"/>
                    <a:gd name="T38" fmla="*/ 22 w 518"/>
                    <a:gd name="T39" fmla="*/ 465 h 650"/>
                    <a:gd name="T40" fmla="*/ 4 w 518"/>
                    <a:gd name="T41" fmla="*/ 554 h 650"/>
                    <a:gd name="T42" fmla="*/ 45 w 518"/>
                    <a:gd name="T43" fmla="*/ 617 h 650"/>
                    <a:gd name="T44" fmla="*/ 120 w 518"/>
                    <a:gd name="T45" fmla="*/ 630 h 650"/>
                    <a:gd name="T46" fmla="*/ 162 w 518"/>
                    <a:gd name="T47" fmla="*/ 548 h 650"/>
                    <a:gd name="T48" fmla="*/ 207 w 518"/>
                    <a:gd name="T49" fmla="*/ 506 h 650"/>
                    <a:gd name="T50" fmla="*/ 249 w 518"/>
                    <a:gd name="T51" fmla="*/ 510 h 650"/>
                    <a:gd name="T52" fmla="*/ 310 w 518"/>
                    <a:gd name="T53" fmla="*/ 585 h 650"/>
                    <a:gd name="T54" fmla="*/ 339 w 518"/>
                    <a:gd name="T55" fmla="*/ 626 h 650"/>
                    <a:gd name="T56" fmla="*/ 349 w 518"/>
                    <a:gd name="T57" fmla="*/ 602 h 650"/>
                    <a:gd name="T58" fmla="*/ 307 w 518"/>
                    <a:gd name="T59" fmla="*/ 555 h 650"/>
                    <a:gd name="T60" fmla="*/ 277 w 518"/>
                    <a:gd name="T61" fmla="*/ 506 h 650"/>
                    <a:gd name="T62" fmla="*/ 300 w 518"/>
                    <a:gd name="T63" fmla="*/ 512 h 650"/>
                    <a:gd name="T64" fmla="*/ 351 w 518"/>
                    <a:gd name="T65" fmla="*/ 566 h 650"/>
                    <a:gd name="T66" fmla="*/ 381 w 518"/>
                    <a:gd name="T67" fmla="*/ 630 h 650"/>
                    <a:gd name="T68" fmla="*/ 385 w 518"/>
                    <a:gd name="T69" fmla="*/ 618 h 650"/>
                    <a:gd name="T70" fmla="*/ 484 w 518"/>
                    <a:gd name="T71" fmla="*/ 464 h 650"/>
                    <a:gd name="T72" fmla="*/ 466 w 518"/>
                    <a:gd name="T73" fmla="*/ 413 h 650"/>
                    <a:gd name="T74" fmla="*/ 438 w 518"/>
                    <a:gd name="T75" fmla="*/ 350 h 650"/>
                    <a:gd name="T76" fmla="*/ 412 w 518"/>
                    <a:gd name="T77" fmla="*/ 293 h 650"/>
                    <a:gd name="T78" fmla="*/ 378 w 518"/>
                    <a:gd name="T79" fmla="*/ 230 h 650"/>
                    <a:gd name="T80" fmla="*/ 351 w 518"/>
                    <a:gd name="T81" fmla="*/ 188 h 650"/>
                    <a:gd name="T82" fmla="*/ 297 w 518"/>
                    <a:gd name="T83" fmla="*/ 107 h 650"/>
                    <a:gd name="T84" fmla="*/ 247 w 518"/>
                    <a:gd name="T85" fmla="*/ 44 h 650"/>
                    <a:gd name="T86" fmla="*/ 222 w 518"/>
                    <a:gd name="T87" fmla="*/ 65 h 650"/>
                    <a:gd name="T88" fmla="*/ 151 w 518"/>
                    <a:gd name="T89" fmla="*/ 20 h 650"/>
                    <a:gd name="T90" fmla="*/ 108 w 518"/>
                    <a:gd name="T91" fmla="*/ 11 h 650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0" t="0" r="r" b="b"/>
                  <a:pathLst>
                    <a:path w="518" h="650">
                      <a:moveTo>
                        <a:pt x="108" y="8"/>
                      </a:moveTo>
                      <a:cubicBezTo>
                        <a:pt x="103" y="15"/>
                        <a:pt x="103" y="22"/>
                        <a:pt x="102" y="30"/>
                      </a:cubicBezTo>
                      <a:cubicBezTo>
                        <a:pt x="103" y="41"/>
                        <a:pt x="108" y="48"/>
                        <a:pt x="115" y="57"/>
                      </a:cubicBezTo>
                      <a:cubicBezTo>
                        <a:pt x="118" y="73"/>
                        <a:pt x="120" y="105"/>
                        <a:pt x="120" y="105"/>
                      </a:cubicBezTo>
                      <a:cubicBezTo>
                        <a:pt x="118" y="119"/>
                        <a:pt x="118" y="118"/>
                        <a:pt x="112" y="128"/>
                      </a:cubicBezTo>
                      <a:cubicBezTo>
                        <a:pt x="114" y="140"/>
                        <a:pt x="121" y="148"/>
                        <a:pt x="126" y="159"/>
                      </a:cubicBezTo>
                      <a:cubicBezTo>
                        <a:pt x="128" y="177"/>
                        <a:pt x="130" y="207"/>
                        <a:pt x="150" y="215"/>
                      </a:cubicBezTo>
                      <a:cubicBezTo>
                        <a:pt x="159" y="209"/>
                        <a:pt x="163" y="199"/>
                        <a:pt x="174" y="197"/>
                      </a:cubicBezTo>
                      <a:cubicBezTo>
                        <a:pt x="182" y="203"/>
                        <a:pt x="185" y="218"/>
                        <a:pt x="189" y="227"/>
                      </a:cubicBezTo>
                      <a:cubicBezTo>
                        <a:pt x="191" y="236"/>
                        <a:pt x="195" y="238"/>
                        <a:pt x="202" y="243"/>
                      </a:cubicBezTo>
                      <a:cubicBezTo>
                        <a:pt x="206" y="250"/>
                        <a:pt x="208" y="251"/>
                        <a:pt x="216" y="252"/>
                      </a:cubicBezTo>
                      <a:cubicBezTo>
                        <a:pt x="224" y="258"/>
                        <a:pt x="226" y="257"/>
                        <a:pt x="231" y="248"/>
                      </a:cubicBezTo>
                      <a:cubicBezTo>
                        <a:pt x="229" y="243"/>
                        <a:pt x="228" y="238"/>
                        <a:pt x="226" y="233"/>
                      </a:cubicBezTo>
                      <a:cubicBezTo>
                        <a:pt x="224" y="225"/>
                        <a:pt x="221" y="220"/>
                        <a:pt x="217" y="213"/>
                      </a:cubicBezTo>
                      <a:cubicBezTo>
                        <a:pt x="216" y="199"/>
                        <a:pt x="212" y="184"/>
                        <a:pt x="199" y="176"/>
                      </a:cubicBezTo>
                      <a:cubicBezTo>
                        <a:pt x="194" y="168"/>
                        <a:pt x="193" y="160"/>
                        <a:pt x="187" y="152"/>
                      </a:cubicBezTo>
                      <a:cubicBezTo>
                        <a:pt x="188" y="140"/>
                        <a:pt x="194" y="113"/>
                        <a:pt x="181" y="105"/>
                      </a:cubicBezTo>
                      <a:cubicBezTo>
                        <a:pt x="177" y="99"/>
                        <a:pt x="178" y="97"/>
                        <a:pt x="172" y="92"/>
                      </a:cubicBezTo>
                      <a:cubicBezTo>
                        <a:pt x="170" y="83"/>
                        <a:pt x="166" y="89"/>
                        <a:pt x="163" y="81"/>
                      </a:cubicBezTo>
                      <a:cubicBezTo>
                        <a:pt x="162" y="73"/>
                        <a:pt x="161" y="67"/>
                        <a:pt x="159" y="60"/>
                      </a:cubicBezTo>
                      <a:cubicBezTo>
                        <a:pt x="158" y="57"/>
                        <a:pt x="152" y="54"/>
                        <a:pt x="154" y="51"/>
                      </a:cubicBezTo>
                      <a:cubicBezTo>
                        <a:pt x="155" y="49"/>
                        <a:pt x="163" y="56"/>
                        <a:pt x="163" y="56"/>
                      </a:cubicBezTo>
                      <a:cubicBezTo>
                        <a:pt x="166" y="62"/>
                        <a:pt x="168" y="62"/>
                        <a:pt x="174" y="63"/>
                      </a:cubicBezTo>
                      <a:cubicBezTo>
                        <a:pt x="180" y="67"/>
                        <a:pt x="187" y="69"/>
                        <a:pt x="193" y="74"/>
                      </a:cubicBezTo>
                      <a:cubicBezTo>
                        <a:pt x="196" y="80"/>
                        <a:pt x="202" y="87"/>
                        <a:pt x="207" y="93"/>
                      </a:cubicBezTo>
                      <a:cubicBezTo>
                        <a:pt x="209" y="103"/>
                        <a:pt x="216" y="112"/>
                        <a:pt x="222" y="120"/>
                      </a:cubicBezTo>
                      <a:cubicBezTo>
                        <a:pt x="224" y="129"/>
                        <a:pt x="229" y="135"/>
                        <a:pt x="234" y="143"/>
                      </a:cubicBezTo>
                      <a:cubicBezTo>
                        <a:pt x="232" y="147"/>
                        <a:pt x="231" y="152"/>
                        <a:pt x="229" y="156"/>
                      </a:cubicBezTo>
                      <a:cubicBezTo>
                        <a:pt x="233" y="170"/>
                        <a:pt x="250" y="179"/>
                        <a:pt x="264" y="180"/>
                      </a:cubicBezTo>
                      <a:cubicBezTo>
                        <a:pt x="265" y="187"/>
                        <a:pt x="267" y="190"/>
                        <a:pt x="259" y="192"/>
                      </a:cubicBezTo>
                      <a:cubicBezTo>
                        <a:pt x="256" y="197"/>
                        <a:pt x="254" y="200"/>
                        <a:pt x="249" y="204"/>
                      </a:cubicBezTo>
                      <a:cubicBezTo>
                        <a:pt x="251" y="213"/>
                        <a:pt x="259" y="209"/>
                        <a:pt x="267" y="212"/>
                      </a:cubicBezTo>
                      <a:cubicBezTo>
                        <a:pt x="275" y="218"/>
                        <a:pt x="279" y="225"/>
                        <a:pt x="286" y="231"/>
                      </a:cubicBezTo>
                      <a:cubicBezTo>
                        <a:pt x="291" y="239"/>
                        <a:pt x="297" y="246"/>
                        <a:pt x="300" y="254"/>
                      </a:cubicBezTo>
                      <a:cubicBezTo>
                        <a:pt x="297" y="261"/>
                        <a:pt x="290" y="253"/>
                        <a:pt x="285" y="249"/>
                      </a:cubicBezTo>
                      <a:cubicBezTo>
                        <a:pt x="261" y="252"/>
                        <a:pt x="277" y="255"/>
                        <a:pt x="268" y="273"/>
                      </a:cubicBezTo>
                      <a:cubicBezTo>
                        <a:pt x="262" y="299"/>
                        <a:pt x="270" y="287"/>
                        <a:pt x="229" y="285"/>
                      </a:cubicBezTo>
                      <a:cubicBezTo>
                        <a:pt x="218" y="287"/>
                        <a:pt x="214" y="286"/>
                        <a:pt x="208" y="294"/>
                      </a:cubicBezTo>
                      <a:cubicBezTo>
                        <a:pt x="206" y="283"/>
                        <a:pt x="213" y="267"/>
                        <a:pt x="201" y="261"/>
                      </a:cubicBezTo>
                      <a:cubicBezTo>
                        <a:pt x="195" y="253"/>
                        <a:pt x="188" y="253"/>
                        <a:pt x="184" y="243"/>
                      </a:cubicBezTo>
                      <a:cubicBezTo>
                        <a:pt x="183" y="235"/>
                        <a:pt x="186" y="226"/>
                        <a:pt x="175" y="230"/>
                      </a:cubicBezTo>
                      <a:cubicBezTo>
                        <a:pt x="172" y="245"/>
                        <a:pt x="174" y="255"/>
                        <a:pt x="180" y="269"/>
                      </a:cubicBezTo>
                      <a:cubicBezTo>
                        <a:pt x="181" y="282"/>
                        <a:pt x="186" y="293"/>
                        <a:pt x="174" y="302"/>
                      </a:cubicBezTo>
                      <a:cubicBezTo>
                        <a:pt x="165" y="300"/>
                        <a:pt x="164" y="299"/>
                        <a:pt x="159" y="306"/>
                      </a:cubicBezTo>
                      <a:cubicBezTo>
                        <a:pt x="157" y="313"/>
                        <a:pt x="157" y="320"/>
                        <a:pt x="153" y="326"/>
                      </a:cubicBezTo>
                      <a:cubicBezTo>
                        <a:pt x="151" y="334"/>
                        <a:pt x="151" y="337"/>
                        <a:pt x="144" y="341"/>
                      </a:cubicBezTo>
                      <a:cubicBezTo>
                        <a:pt x="138" y="354"/>
                        <a:pt x="133" y="366"/>
                        <a:pt x="118" y="369"/>
                      </a:cubicBezTo>
                      <a:cubicBezTo>
                        <a:pt x="112" y="365"/>
                        <a:pt x="110" y="360"/>
                        <a:pt x="103" y="356"/>
                      </a:cubicBezTo>
                      <a:cubicBezTo>
                        <a:pt x="101" y="376"/>
                        <a:pt x="112" y="377"/>
                        <a:pt x="91" y="374"/>
                      </a:cubicBezTo>
                      <a:cubicBezTo>
                        <a:pt x="71" y="364"/>
                        <a:pt x="60" y="376"/>
                        <a:pt x="78" y="387"/>
                      </a:cubicBezTo>
                      <a:cubicBezTo>
                        <a:pt x="89" y="408"/>
                        <a:pt x="77" y="406"/>
                        <a:pt x="106" y="416"/>
                      </a:cubicBezTo>
                      <a:cubicBezTo>
                        <a:pt x="112" y="427"/>
                        <a:pt x="112" y="439"/>
                        <a:pt x="117" y="450"/>
                      </a:cubicBezTo>
                      <a:cubicBezTo>
                        <a:pt x="119" y="459"/>
                        <a:pt x="116" y="469"/>
                        <a:pt x="112" y="477"/>
                      </a:cubicBezTo>
                      <a:cubicBezTo>
                        <a:pt x="112" y="479"/>
                        <a:pt x="110" y="488"/>
                        <a:pt x="109" y="489"/>
                      </a:cubicBezTo>
                      <a:cubicBezTo>
                        <a:pt x="107" y="490"/>
                        <a:pt x="102" y="482"/>
                        <a:pt x="102" y="482"/>
                      </a:cubicBezTo>
                      <a:cubicBezTo>
                        <a:pt x="97" y="479"/>
                        <a:pt x="91" y="476"/>
                        <a:pt x="85" y="474"/>
                      </a:cubicBezTo>
                      <a:cubicBezTo>
                        <a:pt x="84" y="480"/>
                        <a:pt x="84" y="482"/>
                        <a:pt x="78" y="485"/>
                      </a:cubicBezTo>
                      <a:cubicBezTo>
                        <a:pt x="64" y="483"/>
                        <a:pt x="60" y="481"/>
                        <a:pt x="49" y="474"/>
                      </a:cubicBezTo>
                      <a:cubicBezTo>
                        <a:pt x="41" y="478"/>
                        <a:pt x="43" y="472"/>
                        <a:pt x="37" y="468"/>
                      </a:cubicBezTo>
                      <a:cubicBezTo>
                        <a:pt x="33" y="465"/>
                        <a:pt x="27" y="466"/>
                        <a:pt x="22" y="465"/>
                      </a:cubicBezTo>
                      <a:cubicBezTo>
                        <a:pt x="15" y="459"/>
                        <a:pt x="13" y="473"/>
                        <a:pt x="10" y="479"/>
                      </a:cubicBezTo>
                      <a:cubicBezTo>
                        <a:pt x="8" y="493"/>
                        <a:pt x="12" y="522"/>
                        <a:pt x="12" y="522"/>
                      </a:cubicBezTo>
                      <a:cubicBezTo>
                        <a:pt x="10" y="538"/>
                        <a:pt x="9" y="541"/>
                        <a:pt x="4" y="554"/>
                      </a:cubicBezTo>
                      <a:cubicBezTo>
                        <a:pt x="3" y="560"/>
                        <a:pt x="1" y="567"/>
                        <a:pt x="0" y="573"/>
                      </a:cubicBezTo>
                      <a:cubicBezTo>
                        <a:pt x="1" y="583"/>
                        <a:pt x="4" y="581"/>
                        <a:pt x="9" y="588"/>
                      </a:cubicBezTo>
                      <a:cubicBezTo>
                        <a:pt x="4" y="624"/>
                        <a:pt x="18" y="611"/>
                        <a:pt x="45" y="617"/>
                      </a:cubicBezTo>
                      <a:cubicBezTo>
                        <a:pt x="56" y="623"/>
                        <a:pt x="54" y="625"/>
                        <a:pt x="55" y="639"/>
                      </a:cubicBezTo>
                      <a:cubicBezTo>
                        <a:pt x="74" y="636"/>
                        <a:pt x="92" y="639"/>
                        <a:pt x="111" y="642"/>
                      </a:cubicBezTo>
                      <a:cubicBezTo>
                        <a:pt x="119" y="648"/>
                        <a:pt x="118" y="636"/>
                        <a:pt x="120" y="630"/>
                      </a:cubicBezTo>
                      <a:cubicBezTo>
                        <a:pt x="121" y="620"/>
                        <a:pt x="124" y="607"/>
                        <a:pt x="135" y="605"/>
                      </a:cubicBezTo>
                      <a:cubicBezTo>
                        <a:pt x="143" y="601"/>
                        <a:pt x="147" y="596"/>
                        <a:pt x="150" y="588"/>
                      </a:cubicBezTo>
                      <a:cubicBezTo>
                        <a:pt x="151" y="569"/>
                        <a:pt x="146" y="557"/>
                        <a:pt x="162" y="548"/>
                      </a:cubicBezTo>
                      <a:cubicBezTo>
                        <a:pt x="181" y="551"/>
                        <a:pt x="181" y="548"/>
                        <a:pt x="180" y="528"/>
                      </a:cubicBezTo>
                      <a:cubicBezTo>
                        <a:pt x="181" y="518"/>
                        <a:pt x="181" y="517"/>
                        <a:pt x="189" y="512"/>
                      </a:cubicBezTo>
                      <a:cubicBezTo>
                        <a:pt x="195" y="504"/>
                        <a:pt x="196" y="504"/>
                        <a:pt x="207" y="506"/>
                      </a:cubicBezTo>
                      <a:cubicBezTo>
                        <a:pt x="209" y="516"/>
                        <a:pt x="209" y="516"/>
                        <a:pt x="219" y="515"/>
                      </a:cubicBezTo>
                      <a:cubicBezTo>
                        <a:pt x="223" y="508"/>
                        <a:pt x="230" y="504"/>
                        <a:pt x="237" y="501"/>
                      </a:cubicBezTo>
                      <a:cubicBezTo>
                        <a:pt x="242" y="504"/>
                        <a:pt x="246" y="505"/>
                        <a:pt x="249" y="510"/>
                      </a:cubicBezTo>
                      <a:cubicBezTo>
                        <a:pt x="252" y="526"/>
                        <a:pt x="267" y="542"/>
                        <a:pt x="277" y="555"/>
                      </a:cubicBezTo>
                      <a:cubicBezTo>
                        <a:pt x="281" y="567"/>
                        <a:pt x="287" y="570"/>
                        <a:pt x="297" y="576"/>
                      </a:cubicBezTo>
                      <a:cubicBezTo>
                        <a:pt x="302" y="579"/>
                        <a:pt x="310" y="585"/>
                        <a:pt x="310" y="585"/>
                      </a:cubicBezTo>
                      <a:cubicBezTo>
                        <a:pt x="312" y="591"/>
                        <a:pt x="314" y="593"/>
                        <a:pt x="319" y="597"/>
                      </a:cubicBezTo>
                      <a:cubicBezTo>
                        <a:pt x="321" y="603"/>
                        <a:pt x="321" y="607"/>
                        <a:pt x="325" y="612"/>
                      </a:cubicBezTo>
                      <a:cubicBezTo>
                        <a:pt x="327" y="639"/>
                        <a:pt x="328" y="647"/>
                        <a:pt x="339" y="626"/>
                      </a:cubicBezTo>
                      <a:cubicBezTo>
                        <a:pt x="337" y="615"/>
                        <a:pt x="332" y="607"/>
                        <a:pt x="328" y="597"/>
                      </a:cubicBezTo>
                      <a:cubicBezTo>
                        <a:pt x="340" y="595"/>
                        <a:pt x="338" y="607"/>
                        <a:pt x="348" y="609"/>
                      </a:cubicBezTo>
                      <a:cubicBezTo>
                        <a:pt x="357" y="608"/>
                        <a:pt x="362" y="604"/>
                        <a:pt x="349" y="602"/>
                      </a:cubicBezTo>
                      <a:cubicBezTo>
                        <a:pt x="342" y="590"/>
                        <a:pt x="338" y="581"/>
                        <a:pt x="325" y="573"/>
                      </a:cubicBezTo>
                      <a:cubicBezTo>
                        <a:pt x="323" y="570"/>
                        <a:pt x="323" y="567"/>
                        <a:pt x="321" y="564"/>
                      </a:cubicBezTo>
                      <a:cubicBezTo>
                        <a:pt x="318" y="560"/>
                        <a:pt x="310" y="558"/>
                        <a:pt x="307" y="555"/>
                      </a:cubicBezTo>
                      <a:cubicBezTo>
                        <a:pt x="302" y="551"/>
                        <a:pt x="300" y="546"/>
                        <a:pt x="295" y="542"/>
                      </a:cubicBezTo>
                      <a:cubicBezTo>
                        <a:pt x="294" y="536"/>
                        <a:pt x="289" y="530"/>
                        <a:pt x="286" y="524"/>
                      </a:cubicBezTo>
                      <a:cubicBezTo>
                        <a:pt x="285" y="517"/>
                        <a:pt x="281" y="512"/>
                        <a:pt x="277" y="506"/>
                      </a:cubicBezTo>
                      <a:cubicBezTo>
                        <a:pt x="275" y="496"/>
                        <a:pt x="272" y="497"/>
                        <a:pt x="282" y="491"/>
                      </a:cubicBezTo>
                      <a:cubicBezTo>
                        <a:pt x="290" y="492"/>
                        <a:pt x="290" y="496"/>
                        <a:pt x="294" y="503"/>
                      </a:cubicBezTo>
                      <a:cubicBezTo>
                        <a:pt x="297" y="519"/>
                        <a:pt x="292" y="500"/>
                        <a:pt x="300" y="512"/>
                      </a:cubicBezTo>
                      <a:cubicBezTo>
                        <a:pt x="306" y="520"/>
                        <a:pt x="303" y="523"/>
                        <a:pt x="315" y="527"/>
                      </a:cubicBezTo>
                      <a:cubicBezTo>
                        <a:pt x="321" y="532"/>
                        <a:pt x="327" y="536"/>
                        <a:pt x="333" y="540"/>
                      </a:cubicBezTo>
                      <a:cubicBezTo>
                        <a:pt x="338" y="549"/>
                        <a:pt x="345" y="557"/>
                        <a:pt x="351" y="566"/>
                      </a:cubicBezTo>
                      <a:cubicBezTo>
                        <a:pt x="352" y="572"/>
                        <a:pt x="355" y="575"/>
                        <a:pt x="357" y="581"/>
                      </a:cubicBezTo>
                      <a:cubicBezTo>
                        <a:pt x="358" y="602"/>
                        <a:pt x="353" y="608"/>
                        <a:pt x="369" y="617"/>
                      </a:cubicBezTo>
                      <a:cubicBezTo>
                        <a:pt x="372" y="624"/>
                        <a:pt x="375" y="626"/>
                        <a:pt x="381" y="630"/>
                      </a:cubicBezTo>
                      <a:cubicBezTo>
                        <a:pt x="383" y="640"/>
                        <a:pt x="387" y="645"/>
                        <a:pt x="396" y="650"/>
                      </a:cubicBezTo>
                      <a:cubicBezTo>
                        <a:pt x="397" y="647"/>
                        <a:pt x="399" y="644"/>
                        <a:pt x="399" y="641"/>
                      </a:cubicBezTo>
                      <a:cubicBezTo>
                        <a:pt x="398" y="634"/>
                        <a:pt x="388" y="625"/>
                        <a:pt x="385" y="618"/>
                      </a:cubicBezTo>
                      <a:cubicBezTo>
                        <a:pt x="387" y="601"/>
                        <a:pt x="385" y="585"/>
                        <a:pt x="406" y="585"/>
                      </a:cubicBezTo>
                      <a:cubicBezTo>
                        <a:pt x="496" y="526"/>
                        <a:pt x="518" y="553"/>
                        <a:pt x="493" y="503"/>
                      </a:cubicBezTo>
                      <a:cubicBezTo>
                        <a:pt x="491" y="491"/>
                        <a:pt x="490" y="476"/>
                        <a:pt x="484" y="464"/>
                      </a:cubicBezTo>
                      <a:cubicBezTo>
                        <a:pt x="483" y="458"/>
                        <a:pt x="481" y="452"/>
                        <a:pt x="478" y="446"/>
                      </a:cubicBezTo>
                      <a:cubicBezTo>
                        <a:pt x="477" y="440"/>
                        <a:pt x="474" y="437"/>
                        <a:pt x="472" y="432"/>
                      </a:cubicBezTo>
                      <a:cubicBezTo>
                        <a:pt x="471" y="426"/>
                        <a:pt x="469" y="419"/>
                        <a:pt x="466" y="413"/>
                      </a:cubicBezTo>
                      <a:cubicBezTo>
                        <a:pt x="464" y="403"/>
                        <a:pt x="460" y="394"/>
                        <a:pt x="454" y="386"/>
                      </a:cubicBezTo>
                      <a:cubicBezTo>
                        <a:pt x="453" y="379"/>
                        <a:pt x="449" y="374"/>
                        <a:pt x="445" y="368"/>
                      </a:cubicBezTo>
                      <a:cubicBezTo>
                        <a:pt x="444" y="362"/>
                        <a:pt x="442" y="355"/>
                        <a:pt x="438" y="350"/>
                      </a:cubicBezTo>
                      <a:cubicBezTo>
                        <a:pt x="439" y="341"/>
                        <a:pt x="437" y="337"/>
                        <a:pt x="433" y="330"/>
                      </a:cubicBezTo>
                      <a:cubicBezTo>
                        <a:pt x="432" y="322"/>
                        <a:pt x="431" y="316"/>
                        <a:pt x="424" y="312"/>
                      </a:cubicBezTo>
                      <a:cubicBezTo>
                        <a:pt x="423" y="305"/>
                        <a:pt x="418" y="297"/>
                        <a:pt x="412" y="293"/>
                      </a:cubicBezTo>
                      <a:cubicBezTo>
                        <a:pt x="410" y="285"/>
                        <a:pt x="409" y="275"/>
                        <a:pt x="402" y="270"/>
                      </a:cubicBezTo>
                      <a:cubicBezTo>
                        <a:pt x="397" y="260"/>
                        <a:pt x="395" y="249"/>
                        <a:pt x="385" y="243"/>
                      </a:cubicBezTo>
                      <a:cubicBezTo>
                        <a:pt x="384" y="236"/>
                        <a:pt x="383" y="235"/>
                        <a:pt x="378" y="230"/>
                      </a:cubicBezTo>
                      <a:cubicBezTo>
                        <a:pt x="375" y="227"/>
                        <a:pt x="369" y="221"/>
                        <a:pt x="369" y="221"/>
                      </a:cubicBezTo>
                      <a:cubicBezTo>
                        <a:pt x="366" y="214"/>
                        <a:pt x="363" y="206"/>
                        <a:pt x="358" y="200"/>
                      </a:cubicBezTo>
                      <a:cubicBezTo>
                        <a:pt x="357" y="194"/>
                        <a:pt x="356" y="192"/>
                        <a:pt x="351" y="188"/>
                      </a:cubicBezTo>
                      <a:cubicBezTo>
                        <a:pt x="343" y="175"/>
                        <a:pt x="354" y="191"/>
                        <a:pt x="343" y="180"/>
                      </a:cubicBezTo>
                      <a:cubicBezTo>
                        <a:pt x="331" y="168"/>
                        <a:pt x="323" y="148"/>
                        <a:pt x="313" y="134"/>
                      </a:cubicBezTo>
                      <a:cubicBezTo>
                        <a:pt x="311" y="124"/>
                        <a:pt x="304" y="114"/>
                        <a:pt x="297" y="107"/>
                      </a:cubicBezTo>
                      <a:cubicBezTo>
                        <a:pt x="294" y="101"/>
                        <a:pt x="290" y="94"/>
                        <a:pt x="285" y="89"/>
                      </a:cubicBezTo>
                      <a:cubicBezTo>
                        <a:pt x="282" y="81"/>
                        <a:pt x="268" y="61"/>
                        <a:pt x="261" y="56"/>
                      </a:cubicBezTo>
                      <a:cubicBezTo>
                        <a:pt x="258" y="48"/>
                        <a:pt x="255" y="46"/>
                        <a:pt x="247" y="44"/>
                      </a:cubicBezTo>
                      <a:cubicBezTo>
                        <a:pt x="241" y="40"/>
                        <a:pt x="238" y="33"/>
                        <a:pt x="234" y="27"/>
                      </a:cubicBezTo>
                      <a:cubicBezTo>
                        <a:pt x="228" y="29"/>
                        <a:pt x="226" y="31"/>
                        <a:pt x="223" y="36"/>
                      </a:cubicBezTo>
                      <a:cubicBezTo>
                        <a:pt x="224" y="45"/>
                        <a:pt x="233" y="60"/>
                        <a:pt x="222" y="65"/>
                      </a:cubicBezTo>
                      <a:cubicBezTo>
                        <a:pt x="207" y="59"/>
                        <a:pt x="207" y="46"/>
                        <a:pt x="190" y="42"/>
                      </a:cubicBezTo>
                      <a:cubicBezTo>
                        <a:pt x="184" y="37"/>
                        <a:pt x="173" y="33"/>
                        <a:pt x="166" y="32"/>
                      </a:cubicBezTo>
                      <a:cubicBezTo>
                        <a:pt x="160" y="29"/>
                        <a:pt x="157" y="24"/>
                        <a:pt x="151" y="20"/>
                      </a:cubicBezTo>
                      <a:cubicBezTo>
                        <a:pt x="149" y="12"/>
                        <a:pt x="144" y="10"/>
                        <a:pt x="136" y="8"/>
                      </a:cubicBezTo>
                      <a:cubicBezTo>
                        <a:pt x="132" y="6"/>
                        <a:pt x="127" y="5"/>
                        <a:pt x="123" y="3"/>
                      </a:cubicBezTo>
                      <a:cubicBezTo>
                        <a:pt x="103" y="6"/>
                        <a:pt x="112" y="0"/>
                        <a:pt x="108" y="11"/>
                      </a:cubicBezTo>
                      <a:cubicBezTo>
                        <a:pt x="108" y="12"/>
                        <a:pt x="108" y="9"/>
                        <a:pt x="108" y="8"/>
                      </a:cubicBezTo>
                      <a:close/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70" name="Freeform 397"/>
                <p:cNvSpPr>
                  <a:spLocks/>
                </p:cNvSpPr>
                <p:nvPr/>
              </p:nvSpPr>
              <p:spPr bwMode="auto">
                <a:xfrm>
                  <a:off x="4497" y="1050"/>
                  <a:ext cx="810" cy="1356"/>
                </a:xfrm>
                <a:custGeom>
                  <a:avLst/>
                  <a:gdLst>
                    <a:gd name="T0" fmla="*/ 129 w 810"/>
                    <a:gd name="T1" fmla="*/ 1341 h 1356"/>
                    <a:gd name="T2" fmla="*/ 276 w 810"/>
                    <a:gd name="T3" fmla="*/ 1278 h 1356"/>
                    <a:gd name="T4" fmla="*/ 303 w 810"/>
                    <a:gd name="T5" fmla="*/ 1260 h 1356"/>
                    <a:gd name="T6" fmla="*/ 510 w 810"/>
                    <a:gd name="T7" fmla="*/ 1068 h 1356"/>
                    <a:gd name="T8" fmla="*/ 735 w 810"/>
                    <a:gd name="T9" fmla="*/ 702 h 1356"/>
                    <a:gd name="T10" fmla="*/ 801 w 810"/>
                    <a:gd name="T11" fmla="*/ 156 h 1356"/>
                    <a:gd name="T12" fmla="*/ 777 w 810"/>
                    <a:gd name="T13" fmla="*/ 0 h 1356"/>
                    <a:gd name="T14" fmla="*/ 675 w 810"/>
                    <a:gd name="T15" fmla="*/ 48 h 1356"/>
                    <a:gd name="T16" fmla="*/ 732 w 810"/>
                    <a:gd name="T17" fmla="*/ 192 h 1356"/>
                    <a:gd name="T18" fmla="*/ 669 w 810"/>
                    <a:gd name="T19" fmla="*/ 219 h 1356"/>
                    <a:gd name="T20" fmla="*/ 648 w 810"/>
                    <a:gd name="T21" fmla="*/ 252 h 1356"/>
                    <a:gd name="T22" fmla="*/ 597 w 810"/>
                    <a:gd name="T23" fmla="*/ 249 h 1356"/>
                    <a:gd name="T24" fmla="*/ 540 w 810"/>
                    <a:gd name="T25" fmla="*/ 153 h 1356"/>
                    <a:gd name="T26" fmla="*/ 477 w 810"/>
                    <a:gd name="T27" fmla="*/ 111 h 1356"/>
                    <a:gd name="T28" fmla="*/ 408 w 810"/>
                    <a:gd name="T29" fmla="*/ 120 h 1356"/>
                    <a:gd name="T30" fmla="*/ 348 w 810"/>
                    <a:gd name="T31" fmla="*/ 120 h 1356"/>
                    <a:gd name="T32" fmla="*/ 309 w 810"/>
                    <a:gd name="T33" fmla="*/ 105 h 1356"/>
                    <a:gd name="T34" fmla="*/ 243 w 810"/>
                    <a:gd name="T35" fmla="*/ 171 h 1356"/>
                    <a:gd name="T36" fmla="*/ 192 w 810"/>
                    <a:gd name="T37" fmla="*/ 258 h 1356"/>
                    <a:gd name="T38" fmla="*/ 156 w 810"/>
                    <a:gd name="T39" fmla="*/ 270 h 1356"/>
                    <a:gd name="T40" fmla="*/ 84 w 810"/>
                    <a:gd name="T41" fmla="*/ 342 h 1356"/>
                    <a:gd name="T42" fmla="*/ 72 w 810"/>
                    <a:gd name="T43" fmla="*/ 360 h 1356"/>
                    <a:gd name="T44" fmla="*/ 39 w 810"/>
                    <a:gd name="T45" fmla="*/ 498 h 1356"/>
                    <a:gd name="T46" fmla="*/ 0 w 810"/>
                    <a:gd name="T47" fmla="*/ 597 h 1356"/>
                    <a:gd name="T48" fmla="*/ 69 w 810"/>
                    <a:gd name="T49" fmla="*/ 669 h 1356"/>
                    <a:gd name="T50" fmla="*/ 153 w 810"/>
                    <a:gd name="T51" fmla="*/ 834 h 1356"/>
                    <a:gd name="T52" fmla="*/ 273 w 810"/>
                    <a:gd name="T53" fmla="*/ 807 h 1356"/>
                    <a:gd name="T54" fmla="*/ 393 w 810"/>
                    <a:gd name="T55" fmla="*/ 792 h 1356"/>
                    <a:gd name="T56" fmla="*/ 408 w 810"/>
                    <a:gd name="T57" fmla="*/ 861 h 1356"/>
                    <a:gd name="T58" fmla="*/ 363 w 810"/>
                    <a:gd name="T59" fmla="*/ 1065 h 1356"/>
                    <a:gd name="T60" fmla="*/ 219 w 810"/>
                    <a:gd name="T61" fmla="*/ 1239 h 1356"/>
                    <a:gd name="T62" fmla="*/ 126 w 810"/>
                    <a:gd name="T63" fmla="*/ 1329 h 1356"/>
                    <a:gd name="T64" fmla="*/ 156 w 810"/>
                    <a:gd name="T65" fmla="*/ 1335 h 135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0" t="0" r="r" b="b"/>
                  <a:pathLst>
                    <a:path w="810" h="1356">
                      <a:moveTo>
                        <a:pt x="96" y="1344"/>
                      </a:moveTo>
                      <a:cubicBezTo>
                        <a:pt x="109" y="1341"/>
                        <a:pt x="117" y="1337"/>
                        <a:pt x="129" y="1341"/>
                      </a:cubicBezTo>
                      <a:cubicBezTo>
                        <a:pt x="153" y="1337"/>
                        <a:pt x="172" y="1325"/>
                        <a:pt x="195" y="1317"/>
                      </a:cubicBezTo>
                      <a:cubicBezTo>
                        <a:pt x="216" y="1296"/>
                        <a:pt x="246" y="1282"/>
                        <a:pt x="276" y="1278"/>
                      </a:cubicBezTo>
                      <a:cubicBezTo>
                        <a:pt x="282" y="1274"/>
                        <a:pt x="288" y="1270"/>
                        <a:pt x="294" y="1266"/>
                      </a:cubicBezTo>
                      <a:cubicBezTo>
                        <a:pt x="297" y="1264"/>
                        <a:pt x="303" y="1260"/>
                        <a:pt x="303" y="1260"/>
                      </a:cubicBezTo>
                      <a:cubicBezTo>
                        <a:pt x="306" y="1250"/>
                        <a:pt x="307" y="1248"/>
                        <a:pt x="318" y="1248"/>
                      </a:cubicBezTo>
                      <a:lnTo>
                        <a:pt x="510" y="1068"/>
                      </a:lnTo>
                      <a:lnTo>
                        <a:pt x="624" y="909"/>
                      </a:lnTo>
                      <a:lnTo>
                        <a:pt x="735" y="702"/>
                      </a:lnTo>
                      <a:lnTo>
                        <a:pt x="810" y="393"/>
                      </a:lnTo>
                      <a:lnTo>
                        <a:pt x="801" y="156"/>
                      </a:lnTo>
                      <a:lnTo>
                        <a:pt x="783" y="60"/>
                      </a:lnTo>
                      <a:lnTo>
                        <a:pt x="777" y="0"/>
                      </a:lnTo>
                      <a:cubicBezTo>
                        <a:pt x="744" y="8"/>
                        <a:pt x="709" y="10"/>
                        <a:pt x="678" y="24"/>
                      </a:cubicBezTo>
                      <a:cubicBezTo>
                        <a:pt x="671" y="27"/>
                        <a:pt x="675" y="40"/>
                        <a:pt x="675" y="48"/>
                      </a:cubicBezTo>
                      <a:cubicBezTo>
                        <a:pt x="675" y="106"/>
                        <a:pt x="686" y="86"/>
                        <a:pt x="717" y="117"/>
                      </a:cubicBezTo>
                      <a:cubicBezTo>
                        <a:pt x="725" y="141"/>
                        <a:pt x="729" y="166"/>
                        <a:pt x="732" y="192"/>
                      </a:cubicBezTo>
                      <a:cubicBezTo>
                        <a:pt x="730" y="218"/>
                        <a:pt x="738" y="237"/>
                        <a:pt x="714" y="243"/>
                      </a:cubicBezTo>
                      <a:cubicBezTo>
                        <a:pt x="692" y="221"/>
                        <a:pt x="708" y="224"/>
                        <a:pt x="669" y="219"/>
                      </a:cubicBezTo>
                      <a:cubicBezTo>
                        <a:pt x="663" y="217"/>
                        <a:pt x="653" y="204"/>
                        <a:pt x="651" y="210"/>
                      </a:cubicBezTo>
                      <a:cubicBezTo>
                        <a:pt x="647" y="223"/>
                        <a:pt x="650" y="238"/>
                        <a:pt x="648" y="252"/>
                      </a:cubicBezTo>
                      <a:cubicBezTo>
                        <a:pt x="647" y="258"/>
                        <a:pt x="642" y="270"/>
                        <a:pt x="642" y="270"/>
                      </a:cubicBezTo>
                      <a:cubicBezTo>
                        <a:pt x="627" y="265"/>
                        <a:pt x="611" y="258"/>
                        <a:pt x="597" y="249"/>
                      </a:cubicBezTo>
                      <a:cubicBezTo>
                        <a:pt x="589" y="225"/>
                        <a:pt x="588" y="224"/>
                        <a:pt x="564" y="216"/>
                      </a:cubicBezTo>
                      <a:cubicBezTo>
                        <a:pt x="557" y="194"/>
                        <a:pt x="549" y="174"/>
                        <a:pt x="540" y="153"/>
                      </a:cubicBezTo>
                      <a:cubicBezTo>
                        <a:pt x="533" y="137"/>
                        <a:pt x="538" y="128"/>
                        <a:pt x="522" y="123"/>
                      </a:cubicBezTo>
                      <a:cubicBezTo>
                        <a:pt x="501" y="130"/>
                        <a:pt x="495" y="117"/>
                        <a:pt x="477" y="111"/>
                      </a:cubicBezTo>
                      <a:cubicBezTo>
                        <a:pt x="460" y="94"/>
                        <a:pt x="447" y="103"/>
                        <a:pt x="426" y="108"/>
                      </a:cubicBezTo>
                      <a:cubicBezTo>
                        <a:pt x="420" y="112"/>
                        <a:pt x="414" y="116"/>
                        <a:pt x="408" y="120"/>
                      </a:cubicBezTo>
                      <a:cubicBezTo>
                        <a:pt x="405" y="122"/>
                        <a:pt x="399" y="126"/>
                        <a:pt x="399" y="126"/>
                      </a:cubicBezTo>
                      <a:cubicBezTo>
                        <a:pt x="387" y="145"/>
                        <a:pt x="365" y="126"/>
                        <a:pt x="348" y="120"/>
                      </a:cubicBezTo>
                      <a:cubicBezTo>
                        <a:pt x="342" y="118"/>
                        <a:pt x="330" y="114"/>
                        <a:pt x="330" y="114"/>
                      </a:cubicBezTo>
                      <a:cubicBezTo>
                        <a:pt x="325" y="100"/>
                        <a:pt x="322" y="97"/>
                        <a:pt x="309" y="105"/>
                      </a:cubicBezTo>
                      <a:cubicBezTo>
                        <a:pt x="302" y="127"/>
                        <a:pt x="290" y="133"/>
                        <a:pt x="267" y="141"/>
                      </a:cubicBezTo>
                      <a:cubicBezTo>
                        <a:pt x="257" y="151"/>
                        <a:pt x="253" y="161"/>
                        <a:pt x="243" y="171"/>
                      </a:cubicBezTo>
                      <a:cubicBezTo>
                        <a:pt x="238" y="187"/>
                        <a:pt x="240" y="217"/>
                        <a:pt x="225" y="222"/>
                      </a:cubicBezTo>
                      <a:cubicBezTo>
                        <a:pt x="216" y="235"/>
                        <a:pt x="207" y="251"/>
                        <a:pt x="192" y="258"/>
                      </a:cubicBezTo>
                      <a:cubicBezTo>
                        <a:pt x="186" y="261"/>
                        <a:pt x="180" y="262"/>
                        <a:pt x="174" y="264"/>
                      </a:cubicBezTo>
                      <a:cubicBezTo>
                        <a:pt x="168" y="266"/>
                        <a:pt x="156" y="270"/>
                        <a:pt x="156" y="270"/>
                      </a:cubicBezTo>
                      <a:cubicBezTo>
                        <a:pt x="137" y="307"/>
                        <a:pt x="135" y="294"/>
                        <a:pt x="111" y="318"/>
                      </a:cubicBezTo>
                      <a:cubicBezTo>
                        <a:pt x="108" y="328"/>
                        <a:pt x="95" y="338"/>
                        <a:pt x="84" y="342"/>
                      </a:cubicBezTo>
                      <a:cubicBezTo>
                        <a:pt x="83" y="345"/>
                        <a:pt x="83" y="348"/>
                        <a:pt x="81" y="351"/>
                      </a:cubicBezTo>
                      <a:cubicBezTo>
                        <a:pt x="79" y="355"/>
                        <a:pt x="74" y="356"/>
                        <a:pt x="72" y="360"/>
                      </a:cubicBezTo>
                      <a:cubicBezTo>
                        <a:pt x="68" y="369"/>
                        <a:pt x="69" y="380"/>
                        <a:pt x="66" y="390"/>
                      </a:cubicBezTo>
                      <a:cubicBezTo>
                        <a:pt x="63" y="434"/>
                        <a:pt x="51" y="457"/>
                        <a:pt x="39" y="498"/>
                      </a:cubicBezTo>
                      <a:cubicBezTo>
                        <a:pt x="35" y="514"/>
                        <a:pt x="15" y="540"/>
                        <a:pt x="15" y="540"/>
                      </a:cubicBezTo>
                      <a:cubicBezTo>
                        <a:pt x="11" y="559"/>
                        <a:pt x="6" y="578"/>
                        <a:pt x="0" y="597"/>
                      </a:cubicBezTo>
                      <a:cubicBezTo>
                        <a:pt x="4" y="626"/>
                        <a:pt x="7" y="629"/>
                        <a:pt x="33" y="636"/>
                      </a:cubicBezTo>
                      <a:cubicBezTo>
                        <a:pt x="48" y="646"/>
                        <a:pt x="55" y="660"/>
                        <a:pt x="69" y="669"/>
                      </a:cubicBezTo>
                      <a:cubicBezTo>
                        <a:pt x="78" y="695"/>
                        <a:pt x="69" y="741"/>
                        <a:pt x="93" y="753"/>
                      </a:cubicBezTo>
                      <a:cubicBezTo>
                        <a:pt x="100" y="789"/>
                        <a:pt x="117" y="822"/>
                        <a:pt x="153" y="834"/>
                      </a:cubicBezTo>
                      <a:cubicBezTo>
                        <a:pt x="165" y="831"/>
                        <a:pt x="175" y="822"/>
                        <a:pt x="186" y="819"/>
                      </a:cubicBezTo>
                      <a:cubicBezTo>
                        <a:pt x="214" y="811"/>
                        <a:pt x="245" y="813"/>
                        <a:pt x="273" y="807"/>
                      </a:cubicBezTo>
                      <a:cubicBezTo>
                        <a:pt x="292" y="797"/>
                        <a:pt x="317" y="792"/>
                        <a:pt x="339" y="789"/>
                      </a:cubicBezTo>
                      <a:cubicBezTo>
                        <a:pt x="357" y="790"/>
                        <a:pt x="378" y="782"/>
                        <a:pt x="393" y="792"/>
                      </a:cubicBezTo>
                      <a:cubicBezTo>
                        <a:pt x="406" y="801"/>
                        <a:pt x="384" y="837"/>
                        <a:pt x="384" y="837"/>
                      </a:cubicBezTo>
                      <a:cubicBezTo>
                        <a:pt x="406" y="851"/>
                        <a:pt x="399" y="843"/>
                        <a:pt x="408" y="861"/>
                      </a:cubicBezTo>
                      <a:cubicBezTo>
                        <a:pt x="405" y="915"/>
                        <a:pt x="396" y="931"/>
                        <a:pt x="369" y="972"/>
                      </a:cubicBezTo>
                      <a:cubicBezTo>
                        <a:pt x="368" y="994"/>
                        <a:pt x="368" y="1037"/>
                        <a:pt x="363" y="1065"/>
                      </a:cubicBezTo>
                      <a:cubicBezTo>
                        <a:pt x="355" y="1107"/>
                        <a:pt x="304" y="1145"/>
                        <a:pt x="276" y="1173"/>
                      </a:cubicBezTo>
                      <a:cubicBezTo>
                        <a:pt x="256" y="1193"/>
                        <a:pt x="242" y="1224"/>
                        <a:pt x="219" y="1239"/>
                      </a:cubicBezTo>
                      <a:cubicBezTo>
                        <a:pt x="210" y="1257"/>
                        <a:pt x="177" y="1296"/>
                        <a:pt x="159" y="1302"/>
                      </a:cubicBezTo>
                      <a:cubicBezTo>
                        <a:pt x="150" y="1315"/>
                        <a:pt x="141" y="1324"/>
                        <a:pt x="126" y="1329"/>
                      </a:cubicBezTo>
                      <a:cubicBezTo>
                        <a:pt x="117" y="1338"/>
                        <a:pt x="111" y="1343"/>
                        <a:pt x="111" y="1356"/>
                      </a:cubicBezTo>
                      <a:lnTo>
                        <a:pt x="156" y="1335"/>
                      </a:lnTo>
                    </a:path>
                  </a:pathLst>
                </a:custGeom>
                <a:solidFill>
                  <a:srgbClr val="66FF33"/>
                </a:solidFill>
                <a:ln w="31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55371" name="Arc 398"/>
            <p:cNvSpPr>
              <a:spLocks/>
            </p:cNvSpPr>
            <p:nvPr/>
          </p:nvSpPr>
          <p:spPr bwMode="auto">
            <a:xfrm flipH="1" flipV="1">
              <a:off x="3030" y="3220"/>
              <a:ext cx="760" cy="234"/>
            </a:xfrm>
            <a:custGeom>
              <a:avLst/>
              <a:gdLst>
                <a:gd name="T0" fmla="*/ 0 w 27016"/>
                <a:gd name="T1" fmla="*/ 0 h 28698"/>
                <a:gd name="T2" fmla="*/ 0 w 27016"/>
                <a:gd name="T3" fmla="*/ 0 h 28698"/>
                <a:gd name="T4" fmla="*/ 0 w 27016"/>
                <a:gd name="T5" fmla="*/ 0 h 2869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7016" h="28698" fill="none" extrusionOk="0">
                  <a:moveTo>
                    <a:pt x="0" y="690"/>
                  </a:moveTo>
                  <a:cubicBezTo>
                    <a:pt x="1768" y="231"/>
                    <a:pt x="3588" y="0"/>
                    <a:pt x="5416" y="0"/>
                  </a:cubicBezTo>
                  <a:cubicBezTo>
                    <a:pt x="17345" y="0"/>
                    <a:pt x="27016" y="9670"/>
                    <a:pt x="27016" y="21600"/>
                  </a:cubicBezTo>
                  <a:cubicBezTo>
                    <a:pt x="27016" y="24016"/>
                    <a:pt x="26610" y="26415"/>
                    <a:pt x="25816" y="28697"/>
                  </a:cubicBezTo>
                </a:path>
                <a:path w="27016" h="28698" stroke="0" extrusionOk="0">
                  <a:moveTo>
                    <a:pt x="0" y="690"/>
                  </a:moveTo>
                  <a:cubicBezTo>
                    <a:pt x="1768" y="231"/>
                    <a:pt x="3588" y="0"/>
                    <a:pt x="5416" y="0"/>
                  </a:cubicBezTo>
                  <a:cubicBezTo>
                    <a:pt x="17345" y="0"/>
                    <a:pt x="27016" y="9670"/>
                    <a:pt x="27016" y="21600"/>
                  </a:cubicBezTo>
                  <a:cubicBezTo>
                    <a:pt x="27016" y="24016"/>
                    <a:pt x="26610" y="26415"/>
                    <a:pt x="25816" y="28697"/>
                  </a:cubicBezTo>
                  <a:lnTo>
                    <a:pt x="5416" y="21600"/>
                  </a:lnTo>
                  <a:lnTo>
                    <a:pt x="0" y="69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stealth" w="lg" len="lg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13396" name="Picture 84" descr="TP_tmp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1336675"/>
            <a:ext cx="11261725" cy="151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5373" name="Text Box 85"/>
          <p:cNvSpPr txBox="1">
            <a:spLocks noChangeArrowheads="1"/>
          </p:cNvSpPr>
          <p:nvPr/>
        </p:nvSpPr>
        <p:spPr bwMode="auto">
          <a:xfrm>
            <a:off x="4341813" y="57150"/>
            <a:ext cx="35417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ORBITAL ANGULAR MOMENTUM</a:t>
            </a:r>
          </a:p>
        </p:txBody>
      </p:sp>
      <p:pic>
        <p:nvPicPr>
          <p:cNvPr id="13401" name="Picture 89" descr="TP_tmp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938" y="2778125"/>
            <a:ext cx="6103937" cy="1430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408" name="Picture 96" descr="TP_tmp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363" y="4622800"/>
            <a:ext cx="5800725" cy="114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0240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73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73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73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7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7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E = {\cal E}\cos( \omega t - kz) = \frac{1}{2} {\cal E}e^{i(\omega t - kz)} + c.c.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172"/>
  <p:tag name="PICTUREFILESIZE" val="31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z = z_0 + vt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48"/>
  <p:tag name="PICTUREFILESIZE" val="73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E =\frac{1}{2} {\cal E}e^{i(\omega t - kz_0 - k v t)} &#10;= \frac{1}{2} {\cal E}e^{i[(\omega - kv)t - kz_0]}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177"/>
  <p:tag name="PICTUREFILESIZE" val="266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omega \rightarrow \omega (1 - \frac{v}{c})$ 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60"/>
  <p:tag name="PICTUREFILESIZE" val="94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410.1987"/>
  <p:tag name="ORIGINALWIDTH" val="4287.964"/>
  <p:tag name="OUTPUTTYPE" val="PNG"/>
  <p:tag name="IGUANATEXVERSION" val="160"/>
  <p:tag name="LATEXADDIN" val="\documentclass{article}&#10;\usepackage{amsmath}&#10;\pagestyle{empty}&#10;\begin{document}&#10;\noindent&#10;The emitting duck is at rest - he is a point source.  &#10;The wavelength is $\lambda_0$, the frequency &#10;$\nu_0 = c/\lambda_0.$\\&#10;The rings are equally spaced.&#10;&#10;&#10;&#10;\end{document}"/>
  <p:tag name="IGUANATEXSIZE" val="20"/>
  <p:tag name="IGUANATEXCURSOR" val="213"/>
  <p:tag name="TRANSPARENCY" val="Tru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158.605"/>
  <p:tag name="ORIGINALWIDTH" val="4290.213"/>
  <p:tag name="OUTPUTTYPE" val="PNG"/>
  <p:tag name="IGUANATEXVERSION" val="160"/>
  <p:tag name="LATEXADDIN" val="\documentclass{article}&#10;\usepackage{amsmath}&#10;\pagestyle{empty}&#10;\begin{document}&#10;\noindent&#10;The emitting duck is moving to the right.&#10;Each successive wave is emitted from a point closer to the receiver since the emitter is moving.&#10;In the time $t_1$ that the first wave reached the receiver, $n$ waves have been emitted..\\&#10;$ct_1 = n \lambda_0$ \\&#10;Since the source moved at velocity $v$:&#10;$ut_1 = n \lambda_d$.\\&#10;$\lambda_d = \frac{u}{c}\lambda_0 = \frac{c - v}{c} \lambda_0 = (1 - \frac{v}{c})\lambda_0$ \\&#10;$\nu_d = (1 + \frac{v}{c}) \nu_0$&#10;The wavelength is $\lambda_0$, the frequency &#10;$\nu_0 = c/\lambda_0.$\\&#10;The rings are equally spaced.&#10;&#10;&#10;&#10;\end{document}"/>
  <p:tag name="IGUANATEXSIZE" val="20"/>
  <p:tag name="IGUANATEXCURSOR" val="506"/>
  <p:tag name="TRANSPARENCY" val="Tru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v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6"/>
  <p:tag name="PICTUREFILESIZE" val="26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n T_0 |u|$.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31"/>
  <p:tag name="PICTUREFILESIZE" val="63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|u| = v \cos \theta + \sqrt{c^2 - v^2 \sin^2 \theta}$&#10;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129"/>
  <p:tag name="PICTUREFILESIZE" val="217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24.222"/>
  <p:tag name="ORIGINALWIDTH" val="1783.277"/>
  <p:tag name="OUTPUTTYPE" val="PNG"/>
  <p:tag name="IGUANATEXVERSION" val="160"/>
  <p:tag name="LATEXADDIN" val="\documentclass{article}\pagestyle{empty}&#10;\begin{document}&#10;&#10;&#10;$\nu_d = \nu_0 \sqrt{1 - (\frac{v}{c})^2 \sin^2 \theta} + \frac{v}{c}\cos \theta$&#10;\end{document}&#10;"/>
  <p:tag name="IGUANATEXSIZE" val="20"/>
  <p:tag name="IGUANATEXCURSOR" val="115"/>
  <p:tag name="TRANSPARENCY" val="Fals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theta = \frac{\pi}{2}$.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28"/>
  <p:tag name="PICTUREFILESIZE" val="54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64.2294"/>
  <p:tag name="ORIGINALWIDTH" val="778.4026"/>
  <p:tag name="OUTPUTTYPE" val="PNG"/>
  <p:tag name="IGUANATEXVERSION" val="160"/>
  <p:tag name="LATEXADDIN" val="\documentclass{article}\pagestyle{empty}&#10;\begin{document}&#10;$\nu_d = \frac{1}{T_d} =  \nu_0 \frac{u}{c}$&#10;\end{document}&#10;"/>
  <p:tag name="IGUANATEXSIZE" val="20"/>
  <p:tag name="IGUANATEXCURSOR" val="100"/>
  <p:tag name="TRANSPARENCY" val="Fals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69.4788"/>
  <p:tag name="ORIGINALWIDTH" val="728.159"/>
  <p:tag name="OUTPUTTYPE" val="PNG"/>
  <p:tag name="IGUANATEXVERSION" val="160"/>
  <p:tag name="LATEXADDIN" val="\documentclass{article}\pagestyle{empty}&#10;\begin{document}&#10;$T_0 = \frac{1}{n}\frac{n T_d |u|}{c}$.&#10;\end{document}&#10;"/>
  <p:tag name="IGUANATEXSIZE" val="20"/>
  <p:tag name="IGUANATEXCURSOR" val="87"/>
  <p:tag name="TRANSPARENCY" val="Fals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theta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5"/>
  <p:tag name="PICTUREFILESIZE" val="28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49.2313"/>
  <p:tag name="ORIGINALWIDTH" val="971.1286"/>
  <p:tag name="OUTPUTTYPE" val="PNG"/>
  <p:tag name="IGUANATEXVERSION" val="160"/>
  <p:tag name="LATEXADDIN" val="\documentclass{article}\pagestyle{empty}&#10;\begin{document}&#10;$\nu_d = \nu_0 {\sqrt{1 - (\frac{v}{c})^2 }}  $&#10;\end{document}&#10;"/>
  <p:tag name="IGUANATEXSIZE" val="20"/>
  <p:tag name="IGUANATEXCURSOR" val="73"/>
  <p:tag name="TRANSPARENCY" val="Fals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c$, $u$, $v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27"/>
  <p:tag name="PICTUREFILESIZE" val="57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nu_d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9"/>
  <p:tag name="PICTUREFILESIZE" val="35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v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6"/>
  <p:tag name="PICTUREFILESIZE" val="26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nu_0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9"/>
  <p:tag name="PICTUREFILESIZE" val="32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nu_d = \nu_0 \frac{1}{\sqrt{1 - (\frac{v}{c})^2 }}  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68"/>
  <p:tag name="PICTUREFILESIZE" val="127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t,x,y,z$&#10;\end{document}&#10;"/>
  <p:tag name="FILENAME" val="TP_tmp"/>
  <p:tag name="FORMAT" val="emf"/>
  <p:tag name="RES" val="1200"/>
  <p:tag name="BLEND" val="0"/>
  <p:tag name="TRANSPARENT" val="0"/>
  <p:tag name="TBUG" val="0"/>
  <p:tag name="ALLOWFS" val="0"/>
  <p:tag name="ORIGWIDTH" val="21"/>
  <p:tag name="PICTUREFILESIZE" val="135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z$&#10;\end{document}&#10;"/>
  <p:tag name="FILENAME" val="TP_tmp"/>
  <p:tag name="FORMAT" val="emf"/>
  <p:tag name="RES" val="1200"/>
  <p:tag name="BLEND" val="0"/>
  <p:tag name="TRANSPARENT" val="0"/>
  <p:tag name="TBUG" val="0"/>
  <p:tag name="ALLOWFS" val="0"/>
  <p:tag name="ORIGWIDTH" val="4"/>
  <p:tag name="PICTUREFILESIZE" val="77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y$&#10;\end{document}&#10;"/>
  <p:tag name="FILENAME" val="TP_tmp"/>
  <p:tag name="FORMAT" val="emf"/>
  <p:tag name="RES" val="1200"/>
  <p:tag name="BLEND" val="0"/>
  <p:tag name="TRANSPARENT" val="0"/>
  <p:tag name="TBUG" val="0"/>
  <p:tag name="ALLOWFS" val="0"/>
  <p:tag name="ORIGWIDTH" val="4"/>
  <p:tag name="PICTUREFILESIZE" val="77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x$&#10;\end{document}&#10;"/>
  <p:tag name="FILENAME" val="TP_tmp"/>
  <p:tag name="FORMAT" val="emf"/>
  <p:tag name="RES" val="1200"/>
  <p:tag name="BLEND" val="0"/>
  <p:tag name="TRANSPARENT" val="0"/>
  <p:tag name="TBUG" val="0"/>
  <p:tag name="ALLOWFS" val="0"/>
  <p:tag name="ORIGWIDTH" val="4"/>
  <p:tag name="PICTUREFILESIZE" val="77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x'$&#10;\end{document}&#10;"/>
  <p:tag name="FILENAME" val="TP_tmp"/>
  <p:tag name="FORMAT" val="emf"/>
  <p:tag name="RES" val="1200"/>
  <p:tag name="BLEND" val="0"/>
  <p:tag name="TRANSPARENT" val="0"/>
  <p:tag name="TBUG" val="0"/>
  <p:tag name="ALLOWFS" val="0"/>
  <p:tag name="ORIGWIDTH" val="6"/>
  <p:tag name="PICTUREFILESIZE" val="127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y'$&#10;\end{document}&#10;"/>
  <p:tag name="FILENAME" val="TP_tmp"/>
  <p:tag name="FORMAT" val="emf"/>
  <p:tag name="RES" val="1200"/>
  <p:tag name="BLEND" val="0"/>
  <p:tag name="TRANSPARENT" val="0"/>
  <p:tag name="TBUG" val="0"/>
  <p:tag name="ALLOWFS" val="0"/>
  <p:tag name="ORIGWIDTH" val="6"/>
  <p:tag name="PICTUREFILESIZE" val="127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z'$&#10;\end{document}&#10;"/>
  <p:tag name="FILENAME" val="TP_tmp"/>
  <p:tag name="FORMAT" val="emf"/>
  <p:tag name="RES" val="1200"/>
  <p:tag name="BLEND" val="0"/>
  <p:tag name="TRANSPARENT" val="0"/>
  <p:tag name="TBUG" val="0"/>
  <p:tag name="ALLOWFS" val="0"/>
  <p:tag name="ORIGWIDTH" val="5"/>
  <p:tag name="PICTUREFILESIZE" val="127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c^2 t^2 - x^2 - y^2 - z^2 \\ - \left ( c^2 t'^2 - x'^2 - y'^2 - z'^2 \right ) = 0 $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129"/>
  <p:tag name="PICTUREFILESIZE" val="11348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$t' = \gamma(t - \frac{vx}{c^2})$$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62"/>
  <p:tag name="PICTUREFILESIZE" val="4190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gamma = \frac{1}{\sqrt{1 - \frac{v^2}{c^2}}}$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52"/>
  <p:tag name="PICTUREFILESIZE" val="220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$x' = \gamma(x - vt)$$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62"/>
  <p:tag name="PICTUREFILESIZE" val="2646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25.7218"/>
  <p:tag name="ORIGINALWIDTH" val="1459.318"/>
  <p:tag name="OUTPUTTYPE" val="PNG"/>
  <p:tag name="IGUANATEXVERSION" val="160"/>
  <p:tag name="LATEXADDIN" val="\documentclass{article}\pagestyle{empty}&#10;\begin{document}&#10;$$t' = \gamma(t - \frac{vx}{c^2})= \gamma(1 - \frac{v}{c})t$$&#10;\end{document}&#10;"/>
  <p:tag name="IGUANATEXSIZE" val="20"/>
  <p:tag name="IGUANATEXCURSOR" val="117"/>
  <p:tag name="TRANSPARENCY" val="Fals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31.9835"/>
  <p:tag name="ORIGINALWIDTH" val="1416.573"/>
  <p:tag name="OUTPUTTYPE" val="PNG"/>
  <p:tag name="IGUANATEXVERSION" val="160"/>
  <p:tag name="LATEXADDIN" val="\documentclass{article}\pagestyle{empty}&#10;\begin{document}&#10;$$x' = \gamma(x - vt)= \gamma(c - v)t$$&#10;\end{document}&#10;"/>
  <p:tag name="IGUANATEXSIZE" val="20"/>
  <p:tag name="IGUANATEXCURSOR" val="95"/>
  <p:tag name="TRANSPARENCY" val="Fals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z = z_0 + vt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48"/>
  <p:tag name="PICTUREFILESIZE" val="73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E =\frac{1}{2} {\cal E}e^{i(\omega t - kz_0 - k v t)} &#10;= \frac{1}{2} {\cal E}e^{i[(\omega - kv)t - kz_0]}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177"/>
  <p:tag name="PICTUREFILESIZE" val="266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omega \rightarrow \omega (1 - \frac{v}{c})$ 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60"/>
  <p:tag name="PICTUREFILESIZE" val="946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nu = \nu_0 (1 - \frac{v}{c})$ &#10;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59"/>
  <p:tag name="PICTUREFILESIZE" val="2486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nu = \nu_0 \frac{\sqrt{ 1 - \frac{v^2}{c^2}}}{1 + \frac{v}{c}} =&#10;\nu_0 \frac{1 - \frac{v}{c}}{\sqrt{ 1 - \frac{v^2}{c^2}}}$&#10;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115"/>
  <p:tag name="PICTUREFILESIZE" val="10398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37.2328"/>
  <p:tag name="ORIGINALWIDTH" val="1034.121"/>
  <p:tag name="OUTPUTTYPE" val="PNG"/>
  <p:tag name="IGUANATEXVERSION" val="160"/>
  <p:tag name="LATEXADDIN" val="\documentclass{article}\pagestyle{empty}&#10;\begin{document}&#10;$T = T_0 (1 + \frac{v}{c}\cos \theta)$ &#10;&#10;\end{document}&#10;"/>
  <p:tag name="IGUANATEXSIZE" val="20"/>
  <p:tag name="IGUANATEXCURSOR" val="114"/>
  <p:tag name="TRANSPARENCY" val="Fals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T = \gamma T_0 (1 + \frac{v}{c}\cos \theta)$ 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90"/>
  <p:tag name="PICTUREFILESIZE" val="3766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62.7297"/>
  <p:tag name="ORIGINALWIDTH" val="800.8998"/>
  <p:tag name="OUTPUTTYPE" val="PNG"/>
  <p:tag name="IGUANATEXVERSION" val="160"/>
  <p:tag name="LATEXADDIN" val="\documentclass{article}\pagestyle{empty}&#10;\begin{document}&#10;$\nu =\frac{\nu_0}{ \gamma (1 + \frac{v}{c}\cos \theta)}$ &#10;\end{document}&#10;"/>
  <p:tag name="IGUANATEXSIZE" val="20"/>
  <p:tag name="IGUANATEXCURSOR" val="85"/>
  <p:tag name="TRANSPARENCY" val="Fals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cos \theta =0:$ transverse Doppler for light: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169"/>
  <p:tag name="PICTUREFILESIZE" val="59514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cos \theta$ = 1: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41"/>
  <p:tag name="PICTUREFILESIZE" val="11766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nu = \nu_0 {\sqrt{ 1 - \frac{v^2}{c^2}}}$&#10;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66"/>
  <p:tag name="PICTUREFILESIZE" val="4444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gamma = \frac{1}{\sqrt{1 - \frac{v^2}{c^2}}}$&#10;\end{document}&#10;"/>
  <p:tag name="FILENAME" val="TP_tmp"/>
  <p:tag name="FORMAT" val="pngmono"/>
  <p:tag name="RES" val="1200"/>
  <p:tag name="BLEND" val="0"/>
  <p:tag name="TRANSPARENT" val="0"/>
  <p:tag name="TBUG" val="0"/>
  <p:tag name="ALLOWFS" val="0"/>
  <p:tag name="ORIGWIDTH" val="52"/>
  <p:tag name="PICTUREFILESIZE" val="220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48.219"/>
  <p:tag name="ORIGINALWIDTH" val="2331.458"/>
  <p:tag name="OUTPUTTYPE" val="PNG"/>
  <p:tag name="IGUANATEXVERSION" val="160"/>
  <p:tag name="LATEXADDIN" val="\documentclass{article}&#10;\usepackage{amsmath}&#10;\pagestyle{empty}&#10;\begin{document}&#10;TIME DILATION: $\Delta t = \frac{2d}{c} \frac{1}{&#10;\sqrt{1 -  \frac{v^2}{c^2}}} = \gamma \Delta t_0$&#10;&#10;&#10;&#10;\end{document}"/>
  <p:tag name="IGUANATEXSIZE" val="20"/>
  <p:tag name="IGUANATEXCURSOR" val="89"/>
  <p:tag name="TRANSPARENCY" val="Tru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m_e$&#10;\end{document}&#10;"/>
  <p:tag name="FILENAME" val="TP_tmp"/>
  <p:tag name="FORMAT" val="emf"/>
  <p:tag name="RES" val="1200"/>
  <p:tag name="BLEND" val="0"/>
  <p:tag name="TRANSPARENT" val="0"/>
  <p:tag name="TBUG" val="0"/>
  <p:tag name="ALLOWFS" val="0"/>
  <p:tag name="ORIGWIDTH" val="8"/>
  <p:tag name="PICTUREFILESIZE" val="1276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$\frac{m_{e0}}{\sqrt{1 - \frac{v^2}{c^2}}}$$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39"/>
  <p:tag name="PICTUREFILESIZE" val="4063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m_e =$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24"/>
  <p:tag name="PICTUREFILESIZE" val="6146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v = c$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24"/>
  <p:tag name="PICTUREFILESIZE" val="437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m_0 = 0$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32"/>
  <p:tag name="PICTUREFILESIZE" val="1026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mv$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15"/>
  <p:tag name="PICTUREFILESIZE" val="2718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frac{h \nu}{c}$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11"/>
  <p:tag name="PICTUREFILESIZE" val="527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Energy: $W = h \nu =  \frac{hc}{\lambda}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97"/>
  <p:tag name="PICTUREFILESIZE" val="1657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frac{W}{c} = \frac{h \nu}{c} = \frac{h}{\lambda} = p&#10;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75"/>
  <p:tag name="PICTUREFILESIZE" val="115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\begin{eqnarray}&#10;p &amp; = &amp; \frac{\sqrt{W^2 - m_0^2c^4}}{c}   \nonumber \\&#10;\lambda &amp; = &amp; \frac{h}{p} = \frac{hc}{\sqrt{W^2 - m_0^2c^4}}   \nonumber  \\&#10;v &amp; = &amp; \frac{p c^2}{W} = c \sqrt{1 - \frac{m_0^2 c^4}{W^2}} \nonumber &#10;\end{eqnarray}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120"/>
  <p:tag name="PICTUREFILESIZE" val="6574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gamma \rightarrow 1&#10;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27"/>
  <p:tag name="PICTUREFILESIZE" val="39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W_{kinetic} = m_0c^2 (\gamma - 1) = m_0c^2 \left ( \frac{1}{\sqrt{1 - \frac{v^2}{c^2}}} - 1 \right )&#10;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201"/>
  <p:tag name="PICTUREFILESIZE" val="4068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gamma \rightarrow \infty&#10;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32"/>
  <p:tag name="PICTUREFILESIZE" val="579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E = {\cal E}\cos( \omega t - kz) = \frac{1}{2} {\cal E}(z,t)e^{i(\omega t - kz)} + c.c.$&#10;\end{document}&#10;"/>
  <p:tag name="FILENAME" val="TP_tmp"/>
  <p:tag name="FORMAT" val="bmpmono"/>
  <p:tag name="RES" val="600"/>
  <p:tag name="BLEND" val="0"/>
  <p:tag name="TRANSPARENT" val="0"/>
  <p:tag name="TBUG" val="0"/>
  <p:tag name="ALLOWFS" val="0"/>
  <p:tag name="ORIGWIDTH" val="193"/>
  <p:tag name="PICTUREFILESIZE" val="2393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omega = \frac{2 \pi}{T}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31"/>
  <p:tag name="PICTUREFILESIZE" val="595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k = \frac{2 \pi}{\lambda}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29"/>
  <p:tag name="PICTUREFILESIZE" val="616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\nu = \frac{1}{T} = \frac{\omega}{2 \pi}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51"/>
  <p:tag name="PICTUREFILESIZE" val="708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$c = \frac{\lambda}{T} = \frac{\omega}{k}$&#10;\end{document}&#10;"/>
  <p:tag name="FILENAME" val="TP_tmp"/>
  <p:tag name="FORMAT" val="pngmono"/>
  <p:tag name="RES" val="600"/>
  <p:tag name="BLEND" val="0"/>
  <p:tag name="TRANSPARENT" val="0"/>
  <p:tag name="TBUG" val="0"/>
  <p:tag name="ALLOWFS" val="0"/>
  <p:tag name="ORIGWIDTH" val="46"/>
  <p:tag name="PICTUREFILESIZE" val="745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Photon  momentum $h\nu/c$.  \\&#10;When bouncing off  a mirror,  recoil momentum $Mv =2 h\nu/c$.\\&#10;A beam with a flux of $N$ photons/(cm$^2$ s) has an intensity $I$ (in Watts/cm$^2$), exerts a pressure&#10;of $N 2h\nu/c = 2I/c$ on the mirror.\\&#10;  Sunlight has an intensity of 0.1 W/cm$^2$.  The pressure that sunlight&#10;exerts on the 1 cm$^2$ area of the reflecting ``light mill''&#10;is equivalent to one millionth of a 1 mg flee distributed over a cm$^2$ area!&#10;At the intensity level of 10$^{16}$ W/cm$^2$ used in attosecond pulse generation, the radiation pressure&#10;is 1,000 $\times$ higher than the pressure at the deepest point of the ocean.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345"/>
  <p:tag name="PICTUREFILESIZE" val="127230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For the relativist plasma physicist, $10^{18}$ W/cm$^2$ at $\lambda = 1 \mu$m.&#10;(field strength the accelerates the electron to a speed at which the&#10;electron mass has increased by 50\%.)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345"/>
  <p:tag name="PICTUREFILESIZE" val="43206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&#10;For the particle physicist, an intense laser field $E$ is such that an electron is&#10;accelerated over a wavelength $\lambda_c$ to an energy $eE\lambda_c \geq 2mc^2$. \\&#10;$mc^2$ is&#10;the energy equivalent to a particle of mass $m$ at rest. \\&#10;&#10;$\lambda_c$ is the wavelength associated with the accelerated electron,&#10; or ``Compton wavelength''.\\&#10;&#10;The corresponding laser intensity is  $5 \cdot 10^{29}$ W/cm$^2$. \\ &#10;&#10;The concentration of energy&#10;is such that the creation of matter --- a pair of electron-positrons --- will emerge from vacuum.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345"/>
  <p:tag name="PICTUREFILESIZE" val="156030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\frac{\hbar \omega}{c}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24"/>
  <p:tag name="PICTUREFILESIZE" val="1853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\hbar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12"/>
  <p:tag name="PICTUREFILESIZE" val="845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11.7361"/>
  <p:tag name="ORIGINALWIDTH" val="1347.582"/>
  <p:tag name="OUTPUTTYPE" val="PNG"/>
  <p:tag name="IGUANATEXVERSION" val="160"/>
  <p:tag name="LATEXADDIN" val="\documentclass{article}\pagestyle{empty}&#10;\begin{document}&#10;angular = linear $\times \lambda$ = $h $&#10;\end{document}&#10;"/>
  <p:tag name="IGUANATEXSIZE" val="20"/>
  <p:tag name="IGUANATEXCURSOR" val="97"/>
  <p:tag name="TRANSPARENCY" val="Fals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m \Omega r^2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57"/>
  <p:tag name="PICTUREFILESIZE" val="3508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m \Omega^2 r^2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67"/>
  <p:tag name="PICTUREFILESIZE" val="414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 \Omega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16"/>
  <p:tag name="PICTUREFILESIZE" val="1138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\frac{m}{4}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20"/>
  <p:tag name="PICTUREFILESIZE" val="173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N \frac{h}{2 \pi}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46"/>
  <p:tag name="PICTUREFILESIZE" val="3763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\frac{dN}{dt} \frac{h}{2 \pi} = W T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128"/>
  <p:tag name="PICTUREFILESIZE" val="907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\frac{\hbar \omega}{c}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24"/>
  <p:tag name="PICTUREFILESIZE" val="1853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\hbar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12"/>
  <p:tag name="PICTUREFILESIZE" val="845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11.7361"/>
  <p:tag name="ORIGINALWIDTH" val="1347.582"/>
  <p:tag name="OUTPUTTYPE" val="PNG"/>
  <p:tag name="IGUANATEXVERSION" val="160"/>
  <p:tag name="LATEXADDIN" val="\documentclass{article}\pagestyle{empty}&#10;\begin{document}&#10;angular = linear $\times \lambda$ = $h $&#10;\end{document}&#10;"/>
  <p:tag name="IGUANATEXSIZE" val="20"/>
  <p:tag name="IGUANATEXCURSOR" val="97"/>
  <p:tag name="TRANSPARENCY" val="False"/>
  <p:tag name="FILENAME" val=""/>
  <p:tag name="LATEXENGINEID" val="0"/>
  <p:tag name="TEMPFOLDER" val="c:\temp\"/>
  <p:tag name="LATEXFORMHEIGHT" val="320"/>
  <p:tag name="LATEXFORMWIDTH" val="385"/>
  <p:tag name="LATEXFORMWRAP" val="True"/>
  <p:tag name="BITMAPVECTOR" val="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n \frac{h \nu}{c} w_0 \sin \theta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109"/>
  <p:tag name="PICTUREFILESIZE" val="771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textwidth 7. truein&#10;\begin{document}&#10;It is possible to engineer a laser beam with much larger angular momentum,&#10;by having the rays skewed with respect to the propagation direction?\\ The envelope of the rays form a hyperboloid,&#10;the same that can be obtained by attaching string to two circular basis, and&#10; twisting the two circles as the basis are pulled apart. The class of beams made of rays&#10; that twist around the axis of propagation has been called ``Laguerre modes'',&#10; a different family than the ``Gaussian modes'', usually emitted by a laser.\\&#10; 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505"/>
  <p:tag name="PICTUREFILESIZE" val="119651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textwidth 4 truein&#10;\begin{document}&#10; The linear momentum of the&#10; photon $h \nu$ has a component $h \nu \sin \theta$ in the plane normal to the&#10; propagation axis (which makes an angle $\theta$ with the light rays).\\&#10; The linear momentum times the arm $w_0$ (the radius of the beam at the waist) is&#10; an angular momentum, dubbed ``orbital angular momentum''.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290"/>
  <p:tag name="PICTUREFILESIZE" val="688926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textwidth 4. truein&#10;\begin{document}&#10;\noindent&#10;20 kW laser, angle of 6$^{\rm o}$ and a beam radius of 1 mm,\\&#10; kinetic energy $W w_0 \sin \theta/c$= $7 \cdot 10^{-9} J$.\\&#10; mechanical correspondent:\\  holding a&#10; 1.3 kg bird at arms length,&#10;\end{document}&#10;"/>
  <p:tag name="FILENAME" val="TP_tmp"/>
  <p:tag name="FORMAT" val="bmpmono"/>
  <p:tag name="RES" val="1200"/>
  <p:tag name="BLEND" val="0"/>
  <p:tag name="TRANSPARENT" val="0"/>
  <p:tag name="TBUG" val="0"/>
  <p:tag name="ALLOWFS" val="0"/>
  <p:tag name="ORIGWIDTH" val="232"/>
  <p:tag name="PICTUREFILESIZE" val="37129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m v \Omega r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57"/>
  <p:tag name="PICTUREFILESIZE" val="3235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\frac{W}{c} w_0  \sin \theta \approx 7$ nJ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163"/>
  <p:tag name="PICTUREFILESIZE" val="860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m v 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29"/>
  <p:tag name="PICTUREFILESIZE" val="1645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m  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18"/>
  <p:tag name="PICTUREFILESIZE" val="1094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r  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10"/>
  <p:tag name="PICTUREFILESIZE" val="582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\Omega  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16"/>
  <p:tag name="PICTUREFILESIZE" val="1138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m v  r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39"/>
  <p:tag name="PICTUREFILESIZE" val="212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$w_0  $$&#10;\end{document}&#10;"/>
  <p:tag name="EXTERNALNAME" val="txp_fig"/>
  <p:tag name="BLEND" val="Falsch"/>
  <p:tag name="TRANSPARENT" val="Falsch"/>
  <p:tag name="KEEPFILES" val="Falsch"/>
  <p:tag name="DEBUGPAUSE" val="Falsch"/>
  <p:tag name="RESOLUTION" val="1200"/>
  <p:tag name="TIMEOUT" val="(none)"/>
  <p:tag name="BOXWIDTH" val="348"/>
  <p:tag name="BOXHEIGHT" val="200"/>
  <p:tag name="BOXFONT" val="10"/>
  <p:tag name="BOXWRAP" val="Falsch"/>
  <p:tag name="WORKAROUNDTRANSPARENCYBUG" val="Falsch"/>
  <p:tag name="ALLOWFONTSUBSTITUTION" val="Falsch"/>
  <p:tag name="BITMAPFORMAT" val="pngmono"/>
  <p:tag name="ORIGWIDTH" val="25"/>
  <p:tag name="PICTUREFILESIZE" val="1515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3559</TotalTime>
  <Words>1010</Words>
  <Application>Microsoft Office PowerPoint</Application>
  <PresentationFormat>Custom</PresentationFormat>
  <Paragraphs>200</Paragraphs>
  <Slides>26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ＭＳ Ｐゴシック</vt:lpstr>
      <vt:lpstr>Arial</vt:lpstr>
      <vt:lpstr>Calibri</vt:lpstr>
      <vt:lpstr>Symbol</vt:lpstr>
      <vt:lpstr>Times New Roman</vt:lpstr>
      <vt:lpstr>Wingdings</vt:lpstr>
      <vt:lpstr>Default Design</vt:lpstr>
      <vt:lpstr>Acrobat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jcdiel</cp:lastModifiedBy>
  <cp:revision>138</cp:revision>
  <dcterms:created xsi:type="dcterms:W3CDTF">2023-07-27T19:23:28Z</dcterms:created>
  <dcterms:modified xsi:type="dcterms:W3CDTF">2026-08-28T02:41:30Z</dcterms:modified>
</cp:coreProperties>
</file>