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3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46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65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15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7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6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586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0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8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86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47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42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3BCE7-5B9D-4435-A171-654C9EDFACB2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201CB-BEA1-4DE6-B89F-007FC4AC51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2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image" Target="../media/image41.png"/><Relationship Id="rId18" Type="http://schemas.openxmlformats.org/officeDocument/2006/relationships/image" Target="../media/image36.pn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40.png"/><Relationship Id="rId17" Type="http://schemas.openxmlformats.org/officeDocument/2006/relationships/image" Target="../media/image33.png"/><Relationship Id="rId2" Type="http://schemas.openxmlformats.org/officeDocument/2006/relationships/tags" Target="../tags/tag31.xml"/><Relationship Id="rId16" Type="http://schemas.openxmlformats.org/officeDocument/2006/relationships/image" Target="../media/image44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39.png"/><Relationship Id="rId5" Type="http://schemas.openxmlformats.org/officeDocument/2006/relationships/tags" Target="../tags/tag34.xml"/><Relationship Id="rId15" Type="http://schemas.openxmlformats.org/officeDocument/2006/relationships/image" Target="../media/image43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45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tags" Target="../tags/tag4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1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image" Target="../media/image50.png"/><Relationship Id="rId5" Type="http://schemas.openxmlformats.org/officeDocument/2006/relationships/tags" Target="../tags/tag45.xml"/><Relationship Id="rId10" Type="http://schemas.openxmlformats.org/officeDocument/2006/relationships/image" Target="../media/image49.png"/><Relationship Id="rId4" Type="http://schemas.openxmlformats.org/officeDocument/2006/relationships/tags" Target="../tags/tag44.xml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7.xml"/><Relationship Id="rId7" Type="http://schemas.openxmlformats.org/officeDocument/2006/relationships/image" Target="../media/image9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2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2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20.png"/><Relationship Id="rId5" Type="http://schemas.openxmlformats.org/officeDocument/2006/relationships/tags" Target="../tags/tag13.xml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tags" Target="../tags/tag12.xml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tags" Target="../tags/tag28.xml"/><Relationship Id="rId18" Type="http://schemas.openxmlformats.org/officeDocument/2006/relationships/image" Target="../media/image27.emf"/><Relationship Id="rId26" Type="http://schemas.openxmlformats.org/officeDocument/2006/relationships/image" Target="../media/image35.png"/><Relationship Id="rId3" Type="http://schemas.openxmlformats.org/officeDocument/2006/relationships/tags" Target="../tags/tag18.xml"/><Relationship Id="rId21" Type="http://schemas.openxmlformats.org/officeDocument/2006/relationships/image" Target="../media/image30.emf"/><Relationship Id="rId7" Type="http://schemas.openxmlformats.org/officeDocument/2006/relationships/tags" Target="../tags/tag22.xml"/><Relationship Id="rId12" Type="http://schemas.openxmlformats.org/officeDocument/2006/relationships/tags" Target="../tags/tag27.xml"/><Relationship Id="rId17" Type="http://schemas.openxmlformats.org/officeDocument/2006/relationships/image" Target="../media/image26.emf"/><Relationship Id="rId25" Type="http://schemas.openxmlformats.org/officeDocument/2006/relationships/image" Target="../media/image34.png"/><Relationship Id="rId2" Type="http://schemas.openxmlformats.org/officeDocument/2006/relationships/tags" Target="../tags/tag17.xml"/><Relationship Id="rId16" Type="http://schemas.openxmlformats.org/officeDocument/2006/relationships/image" Target="../media/image25.emf"/><Relationship Id="rId20" Type="http://schemas.openxmlformats.org/officeDocument/2006/relationships/image" Target="../media/image29.emf"/><Relationship Id="rId29" Type="http://schemas.openxmlformats.org/officeDocument/2006/relationships/image" Target="../media/image38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tags" Target="../tags/tag26.xml"/><Relationship Id="rId24" Type="http://schemas.openxmlformats.org/officeDocument/2006/relationships/image" Target="../media/image33.png"/><Relationship Id="rId5" Type="http://schemas.openxmlformats.org/officeDocument/2006/relationships/tags" Target="../tags/tag20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tags" Target="../tags/tag25.xml"/><Relationship Id="rId19" Type="http://schemas.openxmlformats.org/officeDocument/2006/relationships/image" Target="../media/image28.emf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tags" Target="../tags/tag29.xml"/><Relationship Id="rId22" Type="http://schemas.openxmlformats.org/officeDocument/2006/relationships/image" Target="../media/image31.emf"/><Relationship Id="rId27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06865" y="2249214"/>
            <a:ext cx="7199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333FF"/>
                </a:solidFill>
              </a:rPr>
              <a:t>HOW THE PHOTON ANGULAR MOMENTUM WAS MEASURED</a:t>
            </a:r>
            <a:endParaRPr lang="en-US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03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577807" y="6027738"/>
            <a:ext cx="52371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G. B. Malykin Physics ± Uspekhi 43 (12) 1229 ± 1252 (2000)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229770" y="285751"/>
            <a:ext cx="5748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Sagnac phase shift in the special theory of relativity</a:t>
            </a: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1412081" y="901700"/>
            <a:ext cx="2768600" cy="1536700"/>
          </a:xfrm>
          <a:prstGeom prst="ellips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2834481" y="2146300"/>
            <a:ext cx="88900" cy="698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3596481" y="1955800"/>
            <a:ext cx="88900" cy="698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 flipH="1">
            <a:off x="3024981" y="2197100"/>
            <a:ext cx="381000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V="1">
            <a:off x="3113881" y="2540000"/>
            <a:ext cx="393700" cy="10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0490" name="Picture 12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281" y="2209800"/>
            <a:ext cx="54610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91" name="Picture 21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381" y="2743200"/>
            <a:ext cx="6045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0510" name="Group 30"/>
          <p:cNvGrpSpPr>
            <a:grpSpLocks/>
          </p:cNvGrpSpPr>
          <p:nvPr/>
        </p:nvGrpSpPr>
        <p:grpSpPr bwMode="auto">
          <a:xfrm>
            <a:off x="792957" y="4038601"/>
            <a:ext cx="9953625" cy="398463"/>
            <a:chOff x="490" y="2544"/>
            <a:chExt cx="6270" cy="251"/>
          </a:xfrm>
        </p:grpSpPr>
        <p:sp>
          <p:nvSpPr>
            <p:cNvPr id="16409" name="Text Box 16"/>
            <p:cNvSpPr txBox="1">
              <a:spLocks noChangeArrowheads="1"/>
            </p:cNvSpPr>
            <p:nvPr/>
          </p:nvSpPr>
          <p:spPr bwMode="auto">
            <a:xfrm>
              <a:off x="490" y="2583"/>
              <a:ext cx="233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 difference for completing the circuit: </a:t>
              </a:r>
            </a:p>
          </p:txBody>
        </p:sp>
        <p:pic>
          <p:nvPicPr>
            <p:cNvPr id="16410" name="Picture 18" descr="TP_tmp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2568"/>
              <a:ext cx="2256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411" name="Picture 20" descr="TP_tmp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2" y="2544"/>
              <a:ext cx="928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412" name="Oval 23"/>
            <p:cNvSpPr>
              <a:spLocks noChangeArrowheads="1"/>
            </p:cNvSpPr>
            <p:nvPr/>
          </p:nvSpPr>
          <p:spPr bwMode="auto">
            <a:xfrm>
              <a:off x="4632" y="2640"/>
              <a:ext cx="55" cy="5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 descr="\documentclass{article}\pagestyle{empty}&#10;\begin{document}&#10;$\Delta \varphi = \frac{4 \pi }{\lambda c} \int v\cdot ds&#10;= \frac{4 \pi }{\lambda c} \int \Omega \times s \cdot ds = &#10;\frac{4 \pi}{\lambda c} \int \Omega  \cdot s \times ds = &#10;\frac{8 \pi A}{\lambda c} \Omega$&#10;&#10;\end{document}&#10;=" title="IguanaTex Bitmap Display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581" y="5306061"/>
            <a:ext cx="8081739" cy="3866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grpSp>
        <p:nvGrpSpPr>
          <p:cNvPr id="20497" name="Group 24"/>
          <p:cNvGrpSpPr>
            <a:grpSpLocks/>
          </p:cNvGrpSpPr>
          <p:nvPr/>
        </p:nvGrpSpPr>
        <p:grpSpPr bwMode="auto">
          <a:xfrm>
            <a:off x="1069181" y="4622800"/>
            <a:ext cx="2160588" cy="482600"/>
            <a:chOff x="664" y="3008"/>
            <a:chExt cx="1200" cy="208"/>
          </a:xfrm>
        </p:grpSpPr>
        <p:pic>
          <p:nvPicPr>
            <p:cNvPr id="16406" name="Picture 22" descr="TP_tmp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" y="3008"/>
              <a:ext cx="1200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6407" name="Oval 24"/>
            <p:cNvSpPr>
              <a:spLocks noChangeArrowheads="1"/>
            </p:cNvSpPr>
            <p:nvPr/>
          </p:nvSpPr>
          <p:spPr bwMode="auto">
            <a:xfrm>
              <a:off x="1402" y="3077"/>
              <a:ext cx="55" cy="5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08" name="Rectangle 23 1"/>
            <p:cNvSpPr>
              <a:spLocks noChangeArrowheads="1"/>
            </p:cNvSpPr>
            <p:nvPr/>
          </p:nvSpPr>
          <p:spPr bwMode="auto">
            <a:xfrm>
              <a:off x="1274" y="3023"/>
              <a:ext cx="69" cy="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509" name="Group 29"/>
          <p:cNvGrpSpPr>
            <a:grpSpLocks/>
          </p:cNvGrpSpPr>
          <p:nvPr/>
        </p:nvGrpSpPr>
        <p:grpSpPr bwMode="auto">
          <a:xfrm>
            <a:off x="2288381" y="3149600"/>
            <a:ext cx="2717800" cy="762000"/>
            <a:chOff x="1432" y="1984"/>
            <a:chExt cx="1712" cy="480"/>
          </a:xfrm>
        </p:grpSpPr>
        <p:pic>
          <p:nvPicPr>
            <p:cNvPr id="16404" name="Picture 98" descr="TP_tmp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9" y="2008"/>
              <a:ext cx="1416" cy="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6405" name="Rectangle 23 2"/>
            <p:cNvSpPr>
              <a:spLocks noChangeArrowheads="1"/>
            </p:cNvSpPr>
            <p:nvPr/>
          </p:nvSpPr>
          <p:spPr bwMode="auto">
            <a:xfrm>
              <a:off x="1432" y="1984"/>
              <a:ext cx="1712" cy="480"/>
            </a:xfrm>
            <a:prstGeom prst="rect">
              <a:avLst/>
            </a:prstGeom>
            <a:noFill/>
            <a:ln w="349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508" name="Group 28"/>
          <p:cNvGrpSpPr>
            <a:grpSpLocks/>
          </p:cNvGrpSpPr>
          <p:nvPr/>
        </p:nvGrpSpPr>
        <p:grpSpPr bwMode="auto">
          <a:xfrm>
            <a:off x="8409781" y="1435100"/>
            <a:ext cx="3352800" cy="558800"/>
            <a:chOff x="5288" y="904"/>
            <a:chExt cx="2112" cy="352"/>
          </a:xfrm>
        </p:grpSpPr>
        <p:pic>
          <p:nvPicPr>
            <p:cNvPr id="41" name="Picture 40" descr="\documentclass{article}&#10;\usepackage{amsmath}&#10;\pagestyle{empty}&#10;\begin{document}&#10;Length contraction: $L = \frac{L_0}{\gamma}$&#10;&#10;\end{document}" title="IguanaTex Bitmap Display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5376" y="974"/>
              <a:ext cx="1927" cy="220"/>
            </a:xfrm>
            <a:prstGeom prst="rect">
              <a:avLst/>
            </a:prstGeom>
          </p:spPr>
        </p:pic>
        <p:sp>
          <p:nvSpPr>
            <p:cNvPr id="16403" name="Rectangle 25"/>
            <p:cNvSpPr>
              <a:spLocks noChangeArrowheads="1"/>
            </p:cNvSpPr>
            <p:nvPr/>
          </p:nvSpPr>
          <p:spPr bwMode="auto">
            <a:xfrm>
              <a:off x="5288" y="904"/>
              <a:ext cx="2112" cy="352"/>
            </a:xfrm>
            <a:prstGeom prst="rect">
              <a:avLst/>
            </a:prstGeom>
            <a:noFill/>
            <a:ln w="349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6400" name="Picture 27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881" y="854075"/>
            <a:ext cx="71691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01" name="TextBox 27"/>
          <p:cNvSpPr txBox="1">
            <a:spLocks noChangeArrowheads="1"/>
          </p:cNvSpPr>
          <p:nvPr/>
        </p:nvSpPr>
        <p:spPr bwMode="auto">
          <a:xfrm>
            <a:off x="410370" y="727076"/>
            <a:ext cx="604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FF0000"/>
                </a:solidFill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349851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2269331" y="639764"/>
            <a:ext cx="8566150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Previously:    “MORE ON DOPPLER”    because: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1)   It is simple (“Blessed the feeble minded…”)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2)  A good illustration of: “there is more than one way to look at things”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3)  It can be confusing!!!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The laser gyro is even a better illustration of: “there is more than one way to look at things”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857" y="3457576"/>
            <a:ext cx="5097463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Rectangle 50"/>
          <p:cNvSpPr>
            <a:spLocks noChangeArrowheads="1"/>
          </p:cNvSpPr>
          <p:nvPr/>
        </p:nvSpPr>
        <p:spPr bwMode="auto">
          <a:xfrm>
            <a:off x="4301332" y="5945188"/>
            <a:ext cx="5826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R </a:t>
            </a:r>
            <a:r>
              <a:rPr lang="en-US" altLang="en-US" sz="1800" b="1">
                <a:latin typeface="Symbol" panose="05050102010706020507" pitchFamily="18" charset="2"/>
              </a:rPr>
              <a:t>W</a:t>
            </a:r>
          </a:p>
        </p:txBody>
      </p:sp>
      <p:sp>
        <p:nvSpPr>
          <p:cNvPr id="17413" name="Rectangle 51"/>
          <p:cNvSpPr>
            <a:spLocks noChangeArrowheads="1"/>
          </p:cNvSpPr>
          <p:nvPr/>
        </p:nvSpPr>
        <p:spPr bwMode="auto">
          <a:xfrm>
            <a:off x="4352132" y="6275388"/>
            <a:ext cx="4873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Symbol" panose="05050102010706020507" pitchFamily="18" charset="2"/>
              </a:rPr>
              <a:t>l</a:t>
            </a:r>
            <a:r>
              <a:rPr lang="en-US" altLang="en-US" sz="1800" b="1">
                <a:latin typeface="Times New Roman" panose="02020603050405020304" pitchFamily="18" charset="0"/>
              </a:rPr>
              <a:t>/2</a:t>
            </a:r>
          </a:p>
        </p:txBody>
      </p:sp>
      <p:sp>
        <p:nvSpPr>
          <p:cNvPr id="17414" name="Line 52"/>
          <p:cNvSpPr>
            <a:spLocks noChangeShapeType="1"/>
          </p:cNvSpPr>
          <p:nvPr/>
        </p:nvSpPr>
        <p:spPr bwMode="auto">
          <a:xfrm>
            <a:off x="4342606" y="62611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53"/>
          <p:cNvSpPr>
            <a:spLocks noChangeArrowheads="1"/>
          </p:cNvSpPr>
          <p:nvPr/>
        </p:nvSpPr>
        <p:spPr bwMode="auto">
          <a:xfrm>
            <a:off x="4987132" y="6034088"/>
            <a:ext cx="3714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= </a:t>
            </a:r>
          </a:p>
        </p:txBody>
      </p:sp>
      <p:sp>
        <p:nvSpPr>
          <p:cNvPr id="17416" name="Rectangle 54"/>
          <p:cNvSpPr>
            <a:spLocks noChangeArrowheads="1"/>
          </p:cNvSpPr>
          <p:nvPr/>
        </p:nvSpPr>
        <p:spPr bwMode="auto">
          <a:xfrm>
            <a:off x="5342732" y="5800726"/>
            <a:ext cx="562655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4A</a:t>
            </a:r>
          </a:p>
        </p:txBody>
      </p:sp>
      <p:sp>
        <p:nvSpPr>
          <p:cNvPr id="17417" name="Rectangle 55"/>
          <p:cNvSpPr>
            <a:spLocks noChangeArrowheads="1"/>
          </p:cNvSpPr>
          <p:nvPr/>
        </p:nvSpPr>
        <p:spPr bwMode="auto">
          <a:xfrm>
            <a:off x="5380832" y="6194426"/>
            <a:ext cx="541815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400" b="1">
                <a:solidFill>
                  <a:srgbClr val="FF0000"/>
                </a:solidFill>
                <a:latin typeface="Symbol" panose="05050102010706020507" pitchFamily="18" charset="2"/>
              </a:rPr>
              <a:t>l</a:t>
            </a:r>
          </a:p>
        </p:txBody>
      </p:sp>
      <p:sp>
        <p:nvSpPr>
          <p:cNvPr id="17418" name="Rectangle 56"/>
          <p:cNvSpPr>
            <a:spLocks noChangeArrowheads="1"/>
          </p:cNvSpPr>
          <p:nvPr/>
        </p:nvSpPr>
        <p:spPr bwMode="auto">
          <a:xfrm>
            <a:off x="5838032" y="5927726"/>
            <a:ext cx="423193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Symbol" panose="05050102010706020507" pitchFamily="18" charset="2"/>
              </a:rPr>
              <a:t>W</a:t>
            </a:r>
          </a:p>
        </p:txBody>
      </p:sp>
      <p:sp>
        <p:nvSpPr>
          <p:cNvPr id="17419" name="Line 57"/>
          <p:cNvSpPr>
            <a:spLocks noChangeShapeType="1"/>
          </p:cNvSpPr>
          <p:nvPr/>
        </p:nvSpPr>
        <p:spPr bwMode="auto">
          <a:xfrm>
            <a:off x="5396706" y="6197600"/>
            <a:ext cx="4445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Rectangle 71"/>
          <p:cNvSpPr>
            <a:spLocks noChangeArrowheads="1"/>
          </p:cNvSpPr>
          <p:nvPr/>
        </p:nvSpPr>
        <p:spPr bwMode="auto">
          <a:xfrm>
            <a:off x="3664744" y="6086475"/>
            <a:ext cx="447238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Symbol" panose="05050102010706020507" pitchFamily="18" charset="2"/>
              </a:rPr>
              <a:t>Dn</a:t>
            </a:r>
          </a:p>
        </p:txBody>
      </p:sp>
      <p:sp>
        <p:nvSpPr>
          <p:cNvPr id="17421" name="Rectangle 75"/>
          <p:cNvSpPr>
            <a:spLocks noChangeArrowheads="1"/>
          </p:cNvSpPr>
          <p:nvPr/>
        </p:nvSpPr>
        <p:spPr bwMode="auto">
          <a:xfrm>
            <a:off x="4064795" y="6078538"/>
            <a:ext cx="314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</a:rPr>
              <a:t>=</a:t>
            </a:r>
          </a:p>
        </p:txBody>
      </p:sp>
      <p:pic>
        <p:nvPicPr>
          <p:cNvPr id="74901" name="Picture 149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981" y="5989639"/>
            <a:ext cx="1816100" cy="44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899" name="Picture 147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581" y="4054475"/>
            <a:ext cx="2032000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24" name="TextBox 15"/>
          <p:cNvSpPr txBox="1">
            <a:spLocks noChangeArrowheads="1"/>
          </p:cNvSpPr>
          <p:nvPr/>
        </p:nvSpPr>
        <p:spPr bwMode="auto">
          <a:xfrm>
            <a:off x="410370" y="727076"/>
            <a:ext cx="604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FF0000"/>
                </a:solidFill>
              </a:rPr>
              <a:t>(3)</a:t>
            </a:r>
          </a:p>
        </p:txBody>
      </p:sp>
    </p:spTree>
    <p:extLst>
      <p:ext uri="{BB962C8B-B14F-4D97-AF65-F5344CB8AC3E}">
        <p14:creationId xmlns:p14="http://schemas.microsoft.com/office/powerpoint/2010/main" val="343903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4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4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val 6"/>
          <p:cNvSpPr>
            <a:spLocks noChangeArrowheads="1"/>
          </p:cNvSpPr>
          <p:nvPr/>
        </p:nvSpPr>
        <p:spPr bwMode="auto">
          <a:xfrm>
            <a:off x="8141494" y="1808163"/>
            <a:ext cx="2290762" cy="2298700"/>
          </a:xfrm>
          <a:prstGeom prst="ellips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10671969" y="2813050"/>
            <a:ext cx="639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400" b="1">
                <a:latin typeface="Symbol" panose="05050102010706020507" pitchFamily="18" charset="2"/>
                <a:cs typeface="Times New Roman" panose="02020603050405020304" pitchFamily="18" charset="0"/>
              </a:rPr>
              <a:t>W</a:t>
            </a:r>
          </a:p>
        </p:txBody>
      </p:sp>
      <p:sp>
        <p:nvSpPr>
          <p:cNvPr id="18436" name="Arc 8"/>
          <p:cNvSpPr>
            <a:spLocks/>
          </p:cNvSpPr>
          <p:nvPr/>
        </p:nvSpPr>
        <p:spPr bwMode="auto">
          <a:xfrm>
            <a:off x="8847931" y="2147888"/>
            <a:ext cx="1849438" cy="1363662"/>
          </a:xfrm>
          <a:custGeom>
            <a:avLst/>
            <a:gdLst>
              <a:gd name="T0" fmla="*/ 2147483646 w 21600"/>
              <a:gd name="T1" fmla="*/ 0 h 16198"/>
              <a:gd name="T2" fmla="*/ 2147483646 w 21600"/>
              <a:gd name="T3" fmla="*/ 2147483646 h 16198"/>
              <a:gd name="T4" fmla="*/ 0 w 21600"/>
              <a:gd name="T5" fmla="*/ 2147483646 h 1619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6198" fill="none" extrusionOk="0">
                <a:moveTo>
                  <a:pt x="18897" y="0"/>
                </a:moveTo>
                <a:cubicBezTo>
                  <a:pt x="20670" y="3201"/>
                  <a:pt x="21600" y="6801"/>
                  <a:pt x="21600" y="10461"/>
                </a:cubicBezTo>
                <a:cubicBezTo>
                  <a:pt x="21600" y="12399"/>
                  <a:pt x="21339" y="14329"/>
                  <a:pt x="20824" y="16198"/>
                </a:cubicBezTo>
              </a:path>
              <a:path w="21600" h="16198" stroke="0" extrusionOk="0">
                <a:moveTo>
                  <a:pt x="18897" y="0"/>
                </a:moveTo>
                <a:cubicBezTo>
                  <a:pt x="20670" y="3201"/>
                  <a:pt x="21600" y="6801"/>
                  <a:pt x="21600" y="10461"/>
                </a:cubicBezTo>
                <a:cubicBezTo>
                  <a:pt x="21600" y="12399"/>
                  <a:pt x="21339" y="14329"/>
                  <a:pt x="20824" y="16198"/>
                </a:cubicBezTo>
                <a:lnTo>
                  <a:pt x="0" y="10461"/>
                </a:lnTo>
                <a:lnTo>
                  <a:pt x="18897" y="0"/>
                </a:lnTo>
                <a:close/>
              </a:path>
            </a:pathLst>
          </a:custGeom>
          <a:noFill/>
          <a:ln w="38100" cmpd="dbl">
            <a:solidFill>
              <a:schemeClr val="tx1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3" name="Line 9"/>
          <p:cNvSpPr>
            <a:spLocks noChangeShapeType="1"/>
          </p:cNvSpPr>
          <p:nvPr/>
        </p:nvSpPr>
        <p:spPr bwMode="auto">
          <a:xfrm>
            <a:off x="9313069" y="3906839"/>
            <a:ext cx="0" cy="517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54" name="Oval 10"/>
          <p:cNvSpPr>
            <a:spLocks noChangeArrowheads="1"/>
          </p:cNvSpPr>
          <p:nvPr/>
        </p:nvSpPr>
        <p:spPr bwMode="auto">
          <a:xfrm>
            <a:off x="9216231" y="4052888"/>
            <a:ext cx="146050" cy="131762"/>
          </a:xfrm>
          <a:prstGeom prst="ellipse">
            <a:avLst/>
          </a:prstGeom>
          <a:solidFill>
            <a:srgbClr val="FF0000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9" name="Line 11"/>
          <p:cNvSpPr>
            <a:spLocks noChangeShapeType="1"/>
          </p:cNvSpPr>
          <p:nvPr/>
        </p:nvSpPr>
        <p:spPr bwMode="auto">
          <a:xfrm>
            <a:off x="9292431" y="3906838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2956" name="Picture 12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20" y="1300164"/>
            <a:ext cx="37623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957" name="Picture 13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132" y="2328863"/>
            <a:ext cx="329406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958" name="Rectangle 14"/>
          <p:cNvSpPr>
            <a:spLocks noChangeArrowheads="1"/>
          </p:cNvSpPr>
          <p:nvPr/>
        </p:nvSpPr>
        <p:spPr bwMode="auto">
          <a:xfrm>
            <a:off x="1467644" y="2320925"/>
            <a:ext cx="3638550" cy="477838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959" name="Oval 15"/>
          <p:cNvSpPr>
            <a:spLocks noChangeArrowheads="1"/>
          </p:cNvSpPr>
          <p:nvPr/>
        </p:nvSpPr>
        <p:spPr bwMode="auto">
          <a:xfrm>
            <a:off x="9219407" y="4068763"/>
            <a:ext cx="144463" cy="131762"/>
          </a:xfrm>
          <a:prstGeom prst="ellipse">
            <a:avLst/>
          </a:prstGeom>
          <a:solidFill>
            <a:srgbClr val="000080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961" name="Line 17"/>
          <p:cNvSpPr>
            <a:spLocks noChangeShapeType="1"/>
          </p:cNvSpPr>
          <p:nvPr/>
        </p:nvSpPr>
        <p:spPr bwMode="auto">
          <a:xfrm flipH="1">
            <a:off x="4734720" y="1716088"/>
            <a:ext cx="1004887" cy="406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2" name="Line 18"/>
          <p:cNvSpPr>
            <a:spLocks noChangeShapeType="1"/>
          </p:cNvSpPr>
          <p:nvPr/>
        </p:nvSpPr>
        <p:spPr bwMode="auto">
          <a:xfrm>
            <a:off x="4450556" y="1419226"/>
            <a:ext cx="863600" cy="11113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2964" name="Picture 2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307" y="1254125"/>
            <a:ext cx="1192213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65" name="Text Box 21"/>
          <p:cNvSpPr txBox="1">
            <a:spLocks noChangeArrowheads="1"/>
          </p:cNvSpPr>
          <p:nvPr/>
        </p:nvSpPr>
        <p:spPr bwMode="auto">
          <a:xfrm>
            <a:off x="929481" y="3922713"/>
            <a:ext cx="63325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For the laser to be at resonance, you need an integer number of wavelenths.</a:t>
            </a:r>
          </a:p>
        </p:txBody>
      </p:sp>
      <p:pic>
        <p:nvPicPr>
          <p:cNvPr id="82970" name="Picture 2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032" y="4643438"/>
            <a:ext cx="1954213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971" name="Picture 27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869" y="5038725"/>
            <a:ext cx="1954212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973" name="Picture 29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332" y="5476875"/>
            <a:ext cx="1979613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51" name="Text Box 30"/>
          <p:cNvSpPr txBox="1">
            <a:spLocks noChangeArrowheads="1"/>
          </p:cNvSpPr>
          <p:nvPr/>
        </p:nvSpPr>
        <p:spPr bwMode="auto">
          <a:xfrm>
            <a:off x="4521995" y="479425"/>
            <a:ext cx="3209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A 4</a:t>
            </a:r>
            <a:r>
              <a:rPr lang="en-US" altLang="en-US" sz="16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 approach to laser gyro equation</a:t>
            </a:r>
          </a:p>
        </p:txBody>
      </p:sp>
      <p:sp>
        <p:nvSpPr>
          <p:cNvPr id="18452" name="TextBox 19"/>
          <p:cNvSpPr txBox="1">
            <a:spLocks noChangeArrowheads="1"/>
          </p:cNvSpPr>
          <p:nvPr/>
        </p:nvSpPr>
        <p:spPr bwMode="auto">
          <a:xfrm>
            <a:off x="1447006" y="425451"/>
            <a:ext cx="604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FF0000"/>
                </a:solidFill>
              </a:rPr>
              <a:t>(4)</a:t>
            </a:r>
          </a:p>
        </p:txBody>
      </p:sp>
    </p:spTree>
    <p:extLst>
      <p:ext uri="{BB962C8B-B14F-4D97-AF65-F5344CB8AC3E}">
        <p14:creationId xmlns:p14="http://schemas.microsoft.com/office/powerpoint/2010/main" val="305713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8143E-7 -4.07407E-6 C 0.0047 0.00047 0.00914 0.00162 0.01684 -0.00254 C 0.02454 -0.00625 0.0372 -0.0125 0.04621 -0.02314 C 0.05548 -0.03379 0.06474 -0.05046 0.0714 -0.06713 C 0.07819 -0.08379 0.08367 -0.10324 0.08693 -0.12268 C 0.08994 -0.14259 0.09202 -0.16296 0.09007 -0.18426 C 0.08876 -0.20555 0.08302 -0.23356 0.07819 -0.25162 C 0.07323 -0.26944 0.065 -0.28287 0.06083 -0.29166 C 0.05665 -0.3 0.05678 -0.29814 0.05273 -0.30301 C 0.04869 -0.30856 0.04425 -0.31689 0.03642 -0.32291 C 0.02846 -0.32847 0.01553 -0.33564 0.00574 -0.3375 C -0.00457 -0.33935 -0.01384 -0.33935 -0.02376 -0.33495 C -0.03394 -0.33078 -0.04569 -0.3206 -0.0543 -0.31111 C -0.06292 -0.30138 -0.06944 -0.29236 -0.07571 -0.27801 C -0.0821 -0.26319 -0.08902 -0.24259 -0.09268 -0.22407 C -0.0962 -0.20532 -0.09672 -0.18333 -0.09672 -0.1662 C -0.09672 -0.14907 -0.0949 -0.13356 -0.0932 -0.12106 C -0.09137 -0.10879 -0.0885 -0.10069 -0.08615 -0.09166 C -0.08367 -0.0824 -0.08224 -0.07476 -0.07858 -0.06597 C -0.07506 -0.05763 -0.0697 -0.04676 -0.06487 -0.03958 C -0.06031 -0.03217 -0.05561 -0.02754 -0.05052 -0.02222 C -0.04529 -0.01713 -0.03981 -0.01134 -0.03355 -0.00787 C -0.02728 -0.00416 -0.02062 -0.00162 -0.01318 -0.00046 C -0.00614 0.00047 0.00274 0.00047 0.00979 -0.00115 C 0.01684 -0.00277 0.0231 -0.00578 0.02937 -0.00995 C 0.0355 -0.01388 0.04125 -0.02013 0.04699 -0.02592 " pathEditMode="relative" rAng="0" ptsTypes="aaaaaaaaaaaaaaaaaaaaaaaaaA">
                                      <p:cBhvr>
                                        <p:cTn id="6" dur="30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" y="-168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6061E-6 1.11111E-6 C -0.00274 0.00069 -0.00548 0.00185 -0.01187 1.11111E-6 C -0.01814 -0.00185 -0.0291 -0.00347 -0.03798 -0.01065 C -0.04699 -0.01759 -0.0573 -0.02732 -0.06552 -0.0419 C -0.07349 -0.05671 -0.08184 -0.08033 -0.08693 -0.09908 C -0.09189 -0.11783 -0.09411 -0.13611 -0.09515 -0.15463 C -0.09594 -0.17292 -0.09581 -0.19051 -0.0928 -0.20903 C -0.0898 -0.22755 -0.08341 -0.24977 -0.07753 -0.26574 C -0.07166 -0.28148 -0.06578 -0.29352 -0.05795 -0.30417 C -0.04973 -0.31482 -0.03628 -0.325 -0.02963 -0.32986 C -0.02297 -0.33472 -0.02519 -0.33333 -0.01801 -0.3338 C -0.01096 -0.33403 0.00483 -0.33403 0.01332 -0.33148 C 0.0218 -0.32917 0.02637 -0.325 0.03277 -0.31945 C 0.03916 -0.31389 0.0453 -0.30741 0.0513 -0.29861 C 0.05731 -0.28958 0.0637 -0.27824 0.06853 -0.26574 C 0.07349 -0.25301 0.0778 -0.23611 0.08041 -0.22315 C 0.08315 -0.21019 0.0838 -0.20023 0.08446 -0.18866 C 0.08511 -0.17685 0.08485 -0.16389 0.08446 -0.15232 C 0.0838 -0.14097 0.08302 -0.13056 0.08159 -0.11991 C 0.08002 -0.10926 0.07793 -0.09769 0.07532 -0.0882 C 0.07284 -0.07847 0.06984 -0.07083 0.06605 -0.0625 C 0.06214 -0.05417 0.05587 -0.04398 0.05222 -0.03796 C 0.04869 -0.03171 0.0466 -0.02894 0.04451 -0.02616 " pathEditMode="relative" rAng="0" ptsTypes="aaaaaaaaaaaaaaaaaaaaaaA">
                                      <p:cBhvr>
                                        <p:cTn id="8" dur="3000" fill="hold"/>
                                        <p:tgtEl>
                                          <p:spTgt spid="829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8" y="-1664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0" dur="3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C 0.00313 -0.00047 0.00643 -0.0007 0.01146 -0.00162 C 0.0165 -0.00278 0.02344 -0.00394 0.03021 -0.00695 C 0.03716 -0.00973 0.04705 -0.01551 0.05261 -0.01898 C 0.05816 -0.02269 0.06077 -0.02523 0.06355 -0.02778 " pathEditMode="relative" rAng="0" ptsTypes="aaaaA">
                                      <p:cBhvr>
                                        <p:cTn id="12" dur="3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" y="-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8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8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82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82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4" grpId="0" animBg="1"/>
      <p:bldP spid="82958" grpId="0" animBg="1"/>
      <p:bldP spid="82959" grpId="0" animBg="1"/>
      <p:bldP spid="829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28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52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84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74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9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870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495" y="1997076"/>
            <a:ext cx="9640887" cy="430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1" name="Text Box 69"/>
          <p:cNvSpPr txBox="1">
            <a:spLocks noChangeArrowheads="1"/>
          </p:cNvSpPr>
          <p:nvPr/>
        </p:nvSpPr>
        <p:spPr bwMode="auto">
          <a:xfrm>
            <a:off x="4725195" y="342900"/>
            <a:ext cx="2860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Photon momentum: </a:t>
            </a:r>
          </a:p>
        </p:txBody>
      </p:sp>
      <p:pic>
        <p:nvPicPr>
          <p:cNvPr id="7172" name="Picture 70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806" y="1044575"/>
            <a:ext cx="48418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71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695" y="1109663"/>
            <a:ext cx="242887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4" name="Text Box 73"/>
          <p:cNvSpPr txBox="1">
            <a:spLocks noChangeArrowheads="1"/>
          </p:cNvSpPr>
          <p:nvPr/>
        </p:nvSpPr>
        <p:spPr bwMode="auto">
          <a:xfrm>
            <a:off x="1050132" y="1085850"/>
            <a:ext cx="10271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</a:p>
        </p:txBody>
      </p:sp>
      <p:sp>
        <p:nvSpPr>
          <p:cNvPr id="7175" name="Text Box 74"/>
          <p:cNvSpPr txBox="1">
            <a:spLocks noChangeArrowheads="1"/>
          </p:cNvSpPr>
          <p:nvPr/>
        </p:nvSpPr>
        <p:spPr bwMode="auto">
          <a:xfrm>
            <a:off x="3499644" y="995364"/>
            <a:ext cx="895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angular (Spin):</a:t>
            </a:r>
          </a:p>
        </p:txBody>
      </p:sp>
      <p:sp>
        <p:nvSpPr>
          <p:cNvPr id="7176" name="Text Box 75"/>
          <p:cNvSpPr txBox="1">
            <a:spLocks noChangeArrowheads="1"/>
          </p:cNvSpPr>
          <p:nvPr/>
        </p:nvSpPr>
        <p:spPr bwMode="auto">
          <a:xfrm>
            <a:off x="5590382" y="1038226"/>
            <a:ext cx="9064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“size” of photon?</a:t>
            </a:r>
          </a:p>
        </p:txBody>
      </p:sp>
      <p:pic>
        <p:nvPicPr>
          <p:cNvPr id="2" name="Picture 1" descr="\documentclass{article}\pagestyle{empty}&#10;\begin{document}&#10;angular = linear $\times \lambda$ = $h $&#10;\end{document}&#10;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49270" y="1152526"/>
            <a:ext cx="2738437" cy="2270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sp>
        <p:nvSpPr>
          <p:cNvPr id="7178" name="Line 11"/>
          <p:cNvSpPr>
            <a:spLocks noChangeShapeType="1"/>
          </p:cNvSpPr>
          <p:nvPr/>
        </p:nvSpPr>
        <p:spPr bwMode="auto">
          <a:xfrm flipH="1">
            <a:off x="5120482" y="3540126"/>
            <a:ext cx="100013" cy="68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306344" y="3330576"/>
            <a:ext cx="914400" cy="231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16505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5"/>
          <p:cNvSpPr txBox="1">
            <a:spLocks noChangeArrowheads="1"/>
          </p:cNvSpPr>
          <p:nvPr/>
        </p:nvSpPr>
        <p:spPr bwMode="auto">
          <a:xfrm>
            <a:off x="2224882" y="236539"/>
            <a:ext cx="7758113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R.~A. Beth.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detection and measurement of the angular momentum of   light.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Physical Review, 50:115--125, 1936.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6" descr="beth-sket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731" y="1236664"/>
            <a:ext cx="3125788" cy="562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8" descr="beth apparat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657" y="0"/>
            <a:ext cx="2354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707231" y="3592514"/>
            <a:ext cx="215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Quartz halfwave plate suspended on fiber</a:t>
            </a:r>
          </a:p>
        </p:txBody>
      </p:sp>
      <p:sp>
        <p:nvSpPr>
          <p:cNvPr id="8198" name="Text Box 10"/>
          <p:cNvSpPr txBox="1">
            <a:spLocks noChangeArrowheads="1"/>
          </p:cNvSpPr>
          <p:nvPr/>
        </p:nvSpPr>
        <p:spPr bwMode="auto">
          <a:xfrm>
            <a:off x="1739107" y="5497513"/>
            <a:ext cx="1285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Quarter wave</a:t>
            </a:r>
          </a:p>
        </p:txBody>
      </p:sp>
      <p:sp>
        <p:nvSpPr>
          <p:cNvPr id="8199" name="Text Box 11"/>
          <p:cNvSpPr txBox="1">
            <a:spLocks noChangeArrowheads="1"/>
          </p:cNvSpPr>
          <p:nvPr/>
        </p:nvSpPr>
        <p:spPr bwMode="auto">
          <a:xfrm>
            <a:off x="1770857" y="2817814"/>
            <a:ext cx="12858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Quarter wave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+ reflector</a:t>
            </a:r>
          </a:p>
        </p:txBody>
      </p:sp>
      <p:sp>
        <p:nvSpPr>
          <p:cNvPr id="8200" name="Text Box 12"/>
          <p:cNvSpPr txBox="1">
            <a:spLocks noChangeArrowheads="1"/>
          </p:cNvSpPr>
          <p:nvPr/>
        </p:nvSpPr>
        <p:spPr bwMode="auto">
          <a:xfrm>
            <a:off x="6152356" y="5853113"/>
            <a:ext cx="1741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Linear polarization</a:t>
            </a:r>
          </a:p>
        </p:txBody>
      </p:sp>
      <p:sp>
        <p:nvSpPr>
          <p:cNvPr id="8201" name="Line 13"/>
          <p:cNvSpPr>
            <a:spLocks noChangeShapeType="1"/>
          </p:cNvSpPr>
          <p:nvPr/>
        </p:nvSpPr>
        <p:spPr bwMode="auto">
          <a:xfrm flipV="1">
            <a:off x="6104731" y="5734050"/>
            <a:ext cx="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" name="Line 14"/>
          <p:cNvSpPr>
            <a:spLocks noChangeShapeType="1"/>
          </p:cNvSpPr>
          <p:nvPr/>
        </p:nvSpPr>
        <p:spPr bwMode="auto">
          <a:xfrm flipV="1">
            <a:off x="6104731" y="4622800"/>
            <a:ext cx="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3" name="Text Box 15"/>
          <p:cNvSpPr txBox="1">
            <a:spLocks noChangeArrowheads="1"/>
          </p:cNvSpPr>
          <p:nvPr/>
        </p:nvSpPr>
        <p:spPr bwMode="auto">
          <a:xfrm>
            <a:off x="6104732" y="4862513"/>
            <a:ext cx="1311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Right circular</a:t>
            </a:r>
          </a:p>
        </p:txBody>
      </p:sp>
      <p:sp>
        <p:nvSpPr>
          <p:cNvPr id="8204" name="Line 16"/>
          <p:cNvSpPr>
            <a:spLocks noChangeShapeType="1"/>
          </p:cNvSpPr>
          <p:nvPr/>
        </p:nvSpPr>
        <p:spPr bwMode="auto">
          <a:xfrm flipV="1">
            <a:off x="6104731" y="3257550"/>
            <a:ext cx="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5" name="Text Box 17"/>
          <p:cNvSpPr txBox="1">
            <a:spLocks noChangeArrowheads="1"/>
          </p:cNvSpPr>
          <p:nvPr/>
        </p:nvSpPr>
        <p:spPr bwMode="auto">
          <a:xfrm>
            <a:off x="6180931" y="3452813"/>
            <a:ext cx="1131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left circular</a:t>
            </a:r>
          </a:p>
        </p:txBody>
      </p:sp>
      <p:sp>
        <p:nvSpPr>
          <p:cNvPr id="8206" name="Text Box 18"/>
          <p:cNvSpPr txBox="1">
            <a:spLocks noChangeArrowheads="1"/>
          </p:cNvSpPr>
          <p:nvPr/>
        </p:nvSpPr>
        <p:spPr bwMode="auto">
          <a:xfrm>
            <a:off x="8019256" y="5922963"/>
            <a:ext cx="1741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Linear polarization</a:t>
            </a:r>
          </a:p>
        </p:txBody>
      </p:sp>
      <p:sp>
        <p:nvSpPr>
          <p:cNvPr id="8207" name="Line 19"/>
          <p:cNvSpPr>
            <a:spLocks noChangeShapeType="1"/>
          </p:cNvSpPr>
          <p:nvPr/>
        </p:nvSpPr>
        <p:spPr bwMode="auto">
          <a:xfrm>
            <a:off x="7971631" y="5803900"/>
            <a:ext cx="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8" name="Line 20"/>
          <p:cNvSpPr>
            <a:spLocks noChangeShapeType="1"/>
          </p:cNvSpPr>
          <p:nvPr/>
        </p:nvSpPr>
        <p:spPr bwMode="auto">
          <a:xfrm>
            <a:off x="7971631" y="4692650"/>
            <a:ext cx="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9" name="Text Box 21"/>
          <p:cNvSpPr txBox="1">
            <a:spLocks noChangeArrowheads="1"/>
          </p:cNvSpPr>
          <p:nvPr/>
        </p:nvSpPr>
        <p:spPr bwMode="auto">
          <a:xfrm>
            <a:off x="7971632" y="4932363"/>
            <a:ext cx="1311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Right circular</a:t>
            </a:r>
          </a:p>
        </p:txBody>
      </p:sp>
      <p:sp>
        <p:nvSpPr>
          <p:cNvPr id="8210" name="Line 22"/>
          <p:cNvSpPr>
            <a:spLocks noChangeShapeType="1"/>
          </p:cNvSpPr>
          <p:nvPr/>
        </p:nvSpPr>
        <p:spPr bwMode="auto">
          <a:xfrm>
            <a:off x="7971631" y="3327400"/>
            <a:ext cx="0" cy="565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1" name="Text Box 23"/>
          <p:cNvSpPr txBox="1">
            <a:spLocks noChangeArrowheads="1"/>
          </p:cNvSpPr>
          <p:nvPr/>
        </p:nvSpPr>
        <p:spPr bwMode="auto">
          <a:xfrm>
            <a:off x="8047831" y="3522663"/>
            <a:ext cx="1131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left circular</a:t>
            </a:r>
          </a:p>
        </p:txBody>
      </p:sp>
      <p:sp>
        <p:nvSpPr>
          <p:cNvPr id="8212" name="TextBox 1"/>
          <p:cNvSpPr txBox="1">
            <a:spLocks noChangeArrowheads="1"/>
          </p:cNvSpPr>
          <p:nvPr/>
        </p:nvSpPr>
        <p:spPr bwMode="auto">
          <a:xfrm>
            <a:off x="1581945" y="4464050"/>
            <a:ext cx="14557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Quartz window</a:t>
            </a:r>
          </a:p>
        </p:txBody>
      </p:sp>
    </p:spTree>
    <p:extLst>
      <p:ext uri="{BB962C8B-B14F-4D97-AF65-F5344CB8AC3E}">
        <p14:creationId xmlns:p14="http://schemas.microsoft.com/office/powerpoint/2010/main" val="304399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2448719" y="557213"/>
            <a:ext cx="7588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 to Doppler shift, ether and Lorentz transformation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331120" y="1906589"/>
            <a:ext cx="460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951706" y="1828801"/>
            <a:ext cx="460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45" name="TextBox 3"/>
          <p:cNvSpPr txBox="1">
            <a:spLocks noChangeArrowheads="1"/>
          </p:cNvSpPr>
          <p:nvPr/>
        </p:nvSpPr>
        <p:spPr bwMode="auto">
          <a:xfrm flipH="1">
            <a:off x="2302669" y="1828801"/>
            <a:ext cx="7224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400">
                <a:solidFill>
                  <a:srgbClr val="FF0000"/>
                </a:solidFill>
              </a:rPr>
              <a:t>The laser gyro: there is more than one way to skin a cat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785019" y="2684463"/>
            <a:ext cx="9656762" cy="3694112"/>
            <a:chOff x="769434" y="2684804"/>
            <a:chExt cx="9656957" cy="3693694"/>
          </a:xfrm>
        </p:grpSpPr>
        <p:pic>
          <p:nvPicPr>
            <p:cNvPr id="10247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6982" y="2684804"/>
              <a:ext cx="4619409" cy="369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8" name="TextBox 5"/>
            <p:cNvSpPr txBox="1">
              <a:spLocks noChangeArrowheads="1"/>
            </p:cNvSpPr>
            <p:nvPr/>
          </p:nvSpPr>
          <p:spPr bwMode="auto">
            <a:xfrm>
              <a:off x="769434" y="3746810"/>
              <a:ext cx="450509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r>
                <a:rPr lang="en-US" altLang="en-US" sz="1800"/>
                <a:t>According to an American source, the “cat” referred to would be a Mississippi catfish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42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142"/>
          <p:cNvGrpSpPr>
            <a:grpSpLocks/>
          </p:cNvGrpSpPr>
          <p:nvPr/>
        </p:nvGrpSpPr>
        <p:grpSpPr bwMode="auto">
          <a:xfrm>
            <a:off x="1315245" y="5178425"/>
            <a:ext cx="3625849" cy="889000"/>
            <a:chOff x="93" y="3538"/>
            <a:chExt cx="2284" cy="560"/>
          </a:xfrm>
        </p:grpSpPr>
        <p:sp>
          <p:nvSpPr>
            <p:cNvPr id="11406" name="Rectangle 50"/>
            <p:cNvSpPr>
              <a:spLocks noChangeArrowheads="1"/>
            </p:cNvSpPr>
            <p:nvPr/>
          </p:nvSpPr>
          <p:spPr bwMode="auto">
            <a:xfrm>
              <a:off x="1142" y="3629"/>
              <a:ext cx="37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Times New Roman" panose="02020603050405020304" pitchFamily="18" charset="0"/>
                </a:rPr>
                <a:t>R </a:t>
              </a:r>
              <a:r>
                <a:rPr lang="en-US" altLang="en-US" sz="1800" b="1">
                  <a:latin typeface="Symbol" panose="05050102010706020507" pitchFamily="18" charset="2"/>
                </a:rPr>
                <a:t>W</a:t>
              </a:r>
            </a:p>
          </p:txBody>
        </p:sp>
        <p:sp>
          <p:nvSpPr>
            <p:cNvPr id="11407" name="Rectangle 51"/>
            <p:cNvSpPr>
              <a:spLocks noChangeArrowheads="1"/>
            </p:cNvSpPr>
            <p:nvPr/>
          </p:nvSpPr>
          <p:spPr bwMode="auto">
            <a:xfrm>
              <a:off x="1174" y="3837"/>
              <a:ext cx="31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Symbol" panose="05050102010706020507" pitchFamily="18" charset="2"/>
                </a:rPr>
                <a:t>l</a:t>
              </a:r>
              <a:r>
                <a:rPr lang="en-US" altLang="en-US" sz="1800" b="1">
                  <a:latin typeface="Times New Roman" panose="02020603050405020304" pitchFamily="18" charset="0"/>
                </a:rPr>
                <a:t>/2</a:t>
              </a:r>
            </a:p>
          </p:txBody>
        </p:sp>
        <p:sp>
          <p:nvSpPr>
            <p:cNvPr id="11408" name="Line 52"/>
            <p:cNvSpPr>
              <a:spLocks noChangeShapeType="1"/>
            </p:cNvSpPr>
            <p:nvPr/>
          </p:nvSpPr>
          <p:spPr bwMode="auto">
            <a:xfrm>
              <a:off x="1168" y="3828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09" name="Rectangle 53"/>
            <p:cNvSpPr>
              <a:spLocks noChangeArrowheads="1"/>
            </p:cNvSpPr>
            <p:nvPr/>
          </p:nvSpPr>
          <p:spPr bwMode="auto">
            <a:xfrm>
              <a:off x="1574" y="3685"/>
              <a:ext cx="2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Times New Roman" panose="02020603050405020304" pitchFamily="18" charset="0"/>
                </a:rPr>
                <a:t>= </a:t>
              </a:r>
            </a:p>
          </p:txBody>
        </p:sp>
        <p:sp>
          <p:nvSpPr>
            <p:cNvPr id="11410" name="Rectangle 54"/>
            <p:cNvSpPr>
              <a:spLocks noChangeArrowheads="1"/>
            </p:cNvSpPr>
            <p:nvPr/>
          </p:nvSpPr>
          <p:spPr bwMode="auto">
            <a:xfrm>
              <a:off x="1798" y="3538"/>
              <a:ext cx="35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4A</a:t>
              </a:r>
            </a:p>
          </p:txBody>
        </p:sp>
        <p:sp>
          <p:nvSpPr>
            <p:cNvPr id="11411" name="Rectangle 55"/>
            <p:cNvSpPr>
              <a:spLocks noChangeArrowheads="1"/>
            </p:cNvSpPr>
            <p:nvPr/>
          </p:nvSpPr>
          <p:spPr bwMode="auto">
            <a:xfrm>
              <a:off x="1822" y="3786"/>
              <a:ext cx="34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en-US" altLang="en-US" sz="2400" b="1">
                  <a:solidFill>
                    <a:srgbClr val="FF0000"/>
                  </a:solidFill>
                  <a:latin typeface="Symbol" panose="05050102010706020507" pitchFamily="18" charset="2"/>
                </a:rPr>
                <a:t>l</a:t>
              </a:r>
            </a:p>
          </p:txBody>
        </p:sp>
        <p:sp>
          <p:nvSpPr>
            <p:cNvPr id="11412" name="Rectangle 56"/>
            <p:cNvSpPr>
              <a:spLocks noChangeArrowheads="1"/>
            </p:cNvSpPr>
            <p:nvPr/>
          </p:nvSpPr>
          <p:spPr bwMode="auto">
            <a:xfrm>
              <a:off x="2110" y="3618"/>
              <a:ext cx="26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FF0000"/>
                  </a:solidFill>
                  <a:latin typeface="Symbol" panose="05050102010706020507" pitchFamily="18" charset="2"/>
                </a:rPr>
                <a:t>W</a:t>
              </a:r>
            </a:p>
          </p:txBody>
        </p:sp>
        <p:sp>
          <p:nvSpPr>
            <p:cNvPr id="11413" name="Line 57"/>
            <p:cNvSpPr>
              <a:spLocks noChangeShapeType="1"/>
            </p:cNvSpPr>
            <p:nvPr/>
          </p:nvSpPr>
          <p:spPr bwMode="auto">
            <a:xfrm>
              <a:off x="1832" y="3788"/>
              <a:ext cx="28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14" name="Rectangle 71"/>
            <p:cNvSpPr>
              <a:spLocks noChangeArrowheads="1"/>
            </p:cNvSpPr>
            <p:nvPr/>
          </p:nvSpPr>
          <p:spPr bwMode="auto">
            <a:xfrm>
              <a:off x="93" y="3694"/>
              <a:ext cx="72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Symbol" panose="05050102010706020507" pitchFamily="18" charset="2"/>
                </a:rPr>
                <a:t>Dn = 2</a:t>
              </a:r>
              <a:r>
                <a:rPr lang="en-US" altLang="en-US" sz="1800" b="1">
                  <a:latin typeface="Times New Roman" panose="02020603050405020304" pitchFamily="18" charset="0"/>
                </a:rPr>
                <a:t>R</a:t>
              </a:r>
              <a:r>
                <a:rPr lang="en-US" altLang="en-US" sz="1800" b="1">
                  <a:latin typeface="Symbol" panose="05050102010706020507" pitchFamily="18" charset="2"/>
                </a:rPr>
                <a:t>W</a:t>
              </a:r>
            </a:p>
          </p:txBody>
        </p:sp>
        <p:sp>
          <p:nvSpPr>
            <p:cNvPr id="11415" name="Rectangle 72"/>
            <p:cNvSpPr>
              <a:spLocks noChangeArrowheads="1"/>
            </p:cNvSpPr>
            <p:nvPr/>
          </p:nvSpPr>
          <p:spPr bwMode="auto">
            <a:xfrm>
              <a:off x="784" y="3649"/>
              <a:ext cx="19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Symbol" panose="05050102010706020507" pitchFamily="18" charset="2"/>
                </a:rPr>
                <a:t>n</a:t>
              </a:r>
            </a:p>
          </p:txBody>
        </p:sp>
        <p:sp>
          <p:nvSpPr>
            <p:cNvPr id="11416" name="Rectangle 73"/>
            <p:cNvSpPr>
              <a:spLocks noChangeArrowheads="1"/>
            </p:cNvSpPr>
            <p:nvPr/>
          </p:nvSpPr>
          <p:spPr bwMode="auto">
            <a:xfrm>
              <a:off x="775" y="3867"/>
              <a:ext cx="1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1417" name="Line 74"/>
            <p:cNvSpPr>
              <a:spLocks noChangeShapeType="1"/>
            </p:cNvSpPr>
            <p:nvPr/>
          </p:nvSpPr>
          <p:spPr bwMode="auto">
            <a:xfrm>
              <a:off x="797" y="3844"/>
              <a:ext cx="18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18" name="Rectangle 75"/>
            <p:cNvSpPr>
              <a:spLocks noChangeArrowheads="1"/>
            </p:cNvSpPr>
            <p:nvPr/>
          </p:nvSpPr>
          <p:spPr bwMode="auto">
            <a:xfrm>
              <a:off x="993" y="3713"/>
              <a:ext cx="19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11267" name="Rectangle 76"/>
          <p:cNvSpPr>
            <a:spLocks noChangeArrowheads="1"/>
          </p:cNvSpPr>
          <p:nvPr/>
        </p:nvSpPr>
        <p:spPr bwMode="auto">
          <a:xfrm>
            <a:off x="5507831" y="1589088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</a:rPr>
              <a:t>DOPPLER SHIFT SEEN BY THE OBSERVER</a:t>
            </a:r>
          </a:p>
        </p:txBody>
      </p:sp>
      <p:grpSp>
        <p:nvGrpSpPr>
          <p:cNvPr id="11268" name="Group 141"/>
          <p:cNvGrpSpPr>
            <a:grpSpLocks/>
          </p:cNvGrpSpPr>
          <p:nvPr/>
        </p:nvGrpSpPr>
        <p:grpSpPr bwMode="auto">
          <a:xfrm>
            <a:off x="796132" y="2314576"/>
            <a:ext cx="4905375" cy="2740025"/>
            <a:chOff x="911" y="1554"/>
            <a:chExt cx="3090" cy="1726"/>
          </a:xfrm>
        </p:grpSpPr>
        <p:sp>
          <p:nvSpPr>
            <p:cNvPr id="11284" name="Arc 2"/>
            <p:cNvSpPr>
              <a:spLocks/>
            </p:cNvSpPr>
            <p:nvPr/>
          </p:nvSpPr>
          <p:spPr bwMode="auto">
            <a:xfrm>
              <a:off x="1150" y="2071"/>
              <a:ext cx="850" cy="521"/>
            </a:xfrm>
            <a:custGeom>
              <a:avLst/>
              <a:gdLst>
                <a:gd name="T0" fmla="*/ 0 w 21600"/>
                <a:gd name="T1" fmla="*/ 0 h 21641"/>
                <a:gd name="T2" fmla="*/ 0 w 21600"/>
                <a:gd name="T3" fmla="*/ 0 h 21641"/>
                <a:gd name="T4" fmla="*/ 0 w 21600"/>
                <a:gd name="T5" fmla="*/ 0 h 2164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41" fill="none" extrusionOk="0">
                  <a:moveTo>
                    <a:pt x="21600" y="21641"/>
                  </a:moveTo>
                  <a:cubicBezTo>
                    <a:pt x="9670" y="21641"/>
                    <a:pt x="0" y="11970"/>
                    <a:pt x="0" y="41"/>
                  </a:cubicBezTo>
                  <a:cubicBezTo>
                    <a:pt x="0" y="27"/>
                    <a:pt x="0" y="13"/>
                    <a:pt x="0" y="0"/>
                  </a:cubicBezTo>
                </a:path>
                <a:path w="21600" h="21641" stroke="0" extrusionOk="0">
                  <a:moveTo>
                    <a:pt x="21600" y="21641"/>
                  </a:moveTo>
                  <a:cubicBezTo>
                    <a:pt x="9670" y="21641"/>
                    <a:pt x="0" y="11970"/>
                    <a:pt x="0" y="41"/>
                  </a:cubicBezTo>
                  <a:cubicBezTo>
                    <a:pt x="0" y="27"/>
                    <a:pt x="0" y="13"/>
                    <a:pt x="0" y="0"/>
                  </a:cubicBezTo>
                  <a:lnTo>
                    <a:pt x="21600" y="41"/>
                  </a:lnTo>
                  <a:lnTo>
                    <a:pt x="21600" y="21641"/>
                  </a:lnTo>
                  <a:close/>
                </a:path>
              </a:pathLst>
            </a:custGeom>
            <a:noFill/>
            <a:ln w="101600" cap="rnd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folHlin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5" name="Arc 3"/>
            <p:cNvSpPr>
              <a:spLocks/>
            </p:cNvSpPr>
            <p:nvPr/>
          </p:nvSpPr>
          <p:spPr bwMode="auto">
            <a:xfrm>
              <a:off x="2161" y="1609"/>
              <a:ext cx="972" cy="5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12" y="0"/>
                    <a:pt x="21576" y="9645"/>
                    <a:pt x="21599" y="21558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12" y="0"/>
                    <a:pt x="21576" y="9645"/>
                    <a:pt x="21599" y="21558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01600" cap="rnd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folHlin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6" name="Arc 4"/>
            <p:cNvSpPr>
              <a:spLocks/>
            </p:cNvSpPr>
            <p:nvPr/>
          </p:nvSpPr>
          <p:spPr bwMode="auto">
            <a:xfrm>
              <a:off x="1150" y="1608"/>
              <a:ext cx="1012" cy="46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21600"/>
                  </a:moveTo>
                  <a:cubicBezTo>
                    <a:pt x="0" y="9678"/>
                    <a:pt x="9657" y="11"/>
                    <a:pt x="21579" y="0"/>
                  </a:cubicBezTo>
                </a:path>
                <a:path w="21600" h="21600" stroke="0" extrusionOk="0">
                  <a:moveTo>
                    <a:pt x="0" y="21600"/>
                  </a:moveTo>
                  <a:cubicBezTo>
                    <a:pt x="0" y="9678"/>
                    <a:pt x="9657" y="11"/>
                    <a:pt x="21579" y="0"/>
                  </a:cubicBez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01600" cap="rnd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folHlin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7" name="Rectangle 5"/>
            <p:cNvSpPr>
              <a:spLocks noChangeArrowheads="1"/>
            </p:cNvSpPr>
            <p:nvPr/>
          </p:nvSpPr>
          <p:spPr bwMode="auto">
            <a:xfrm>
              <a:off x="2003" y="2422"/>
              <a:ext cx="397" cy="28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88" name="Freeform 6"/>
            <p:cNvSpPr>
              <a:spLocks/>
            </p:cNvSpPr>
            <p:nvPr/>
          </p:nvSpPr>
          <p:spPr bwMode="auto">
            <a:xfrm>
              <a:off x="1254" y="1923"/>
              <a:ext cx="68" cy="69"/>
            </a:xfrm>
            <a:custGeom>
              <a:avLst/>
              <a:gdLst>
                <a:gd name="T0" fmla="*/ 67 w 68"/>
                <a:gd name="T1" fmla="*/ 68 h 69"/>
                <a:gd name="T2" fmla="*/ 60 w 68"/>
                <a:gd name="T3" fmla="*/ 68 h 69"/>
                <a:gd name="T4" fmla="*/ 60 w 68"/>
                <a:gd name="T5" fmla="*/ 62 h 69"/>
                <a:gd name="T6" fmla="*/ 56 w 68"/>
                <a:gd name="T7" fmla="*/ 57 h 69"/>
                <a:gd name="T8" fmla="*/ 52 w 68"/>
                <a:gd name="T9" fmla="*/ 55 h 69"/>
                <a:gd name="T10" fmla="*/ 49 w 68"/>
                <a:gd name="T11" fmla="*/ 51 h 69"/>
                <a:gd name="T12" fmla="*/ 45 w 68"/>
                <a:gd name="T13" fmla="*/ 45 h 69"/>
                <a:gd name="T14" fmla="*/ 46 w 68"/>
                <a:gd name="T15" fmla="*/ 40 h 69"/>
                <a:gd name="T16" fmla="*/ 45 w 68"/>
                <a:gd name="T17" fmla="*/ 35 h 69"/>
                <a:gd name="T18" fmla="*/ 42 w 68"/>
                <a:gd name="T19" fmla="*/ 30 h 69"/>
                <a:gd name="T20" fmla="*/ 39 w 68"/>
                <a:gd name="T21" fmla="*/ 24 h 69"/>
                <a:gd name="T22" fmla="*/ 36 w 68"/>
                <a:gd name="T23" fmla="*/ 20 h 69"/>
                <a:gd name="T24" fmla="*/ 33 w 68"/>
                <a:gd name="T25" fmla="*/ 14 h 69"/>
                <a:gd name="T26" fmla="*/ 30 w 68"/>
                <a:gd name="T27" fmla="*/ 10 h 69"/>
                <a:gd name="T28" fmla="*/ 25 w 68"/>
                <a:gd name="T29" fmla="*/ 6 h 69"/>
                <a:gd name="T30" fmla="*/ 22 w 68"/>
                <a:gd name="T31" fmla="*/ 1 h 69"/>
                <a:gd name="T32" fmla="*/ 16 w 68"/>
                <a:gd name="T33" fmla="*/ 0 h 69"/>
                <a:gd name="T34" fmla="*/ 12 w 68"/>
                <a:gd name="T35" fmla="*/ 0 h 69"/>
                <a:gd name="T36" fmla="*/ 6 w 68"/>
                <a:gd name="T37" fmla="*/ 3 h 69"/>
                <a:gd name="T38" fmla="*/ 6 w 68"/>
                <a:gd name="T39" fmla="*/ 7 h 69"/>
                <a:gd name="T40" fmla="*/ 5 w 68"/>
                <a:gd name="T41" fmla="*/ 13 h 69"/>
                <a:gd name="T42" fmla="*/ 3 w 68"/>
                <a:gd name="T43" fmla="*/ 13 h 69"/>
                <a:gd name="T44" fmla="*/ 0 w 68"/>
                <a:gd name="T45" fmla="*/ 18 h 69"/>
                <a:gd name="T46" fmla="*/ 5 w 68"/>
                <a:gd name="T47" fmla="*/ 7 h 69"/>
                <a:gd name="T48" fmla="*/ 5 w 68"/>
                <a:gd name="T49" fmla="*/ 13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8"/>
                <a:gd name="T76" fmla="*/ 0 h 69"/>
                <a:gd name="T77" fmla="*/ 68 w 68"/>
                <a:gd name="T78" fmla="*/ 69 h 6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8" h="69">
                  <a:moveTo>
                    <a:pt x="67" y="68"/>
                  </a:moveTo>
                  <a:lnTo>
                    <a:pt x="60" y="68"/>
                  </a:lnTo>
                  <a:lnTo>
                    <a:pt x="60" y="62"/>
                  </a:lnTo>
                  <a:lnTo>
                    <a:pt x="56" y="57"/>
                  </a:lnTo>
                  <a:lnTo>
                    <a:pt x="52" y="55"/>
                  </a:lnTo>
                  <a:lnTo>
                    <a:pt x="49" y="51"/>
                  </a:lnTo>
                  <a:lnTo>
                    <a:pt x="45" y="45"/>
                  </a:lnTo>
                  <a:lnTo>
                    <a:pt x="46" y="40"/>
                  </a:lnTo>
                  <a:lnTo>
                    <a:pt x="45" y="35"/>
                  </a:lnTo>
                  <a:lnTo>
                    <a:pt x="42" y="30"/>
                  </a:lnTo>
                  <a:lnTo>
                    <a:pt x="39" y="24"/>
                  </a:lnTo>
                  <a:lnTo>
                    <a:pt x="36" y="20"/>
                  </a:lnTo>
                  <a:lnTo>
                    <a:pt x="33" y="14"/>
                  </a:lnTo>
                  <a:lnTo>
                    <a:pt x="30" y="10"/>
                  </a:lnTo>
                  <a:lnTo>
                    <a:pt x="25" y="6"/>
                  </a:lnTo>
                  <a:lnTo>
                    <a:pt x="22" y="1"/>
                  </a:lnTo>
                  <a:lnTo>
                    <a:pt x="16" y="0"/>
                  </a:lnTo>
                  <a:lnTo>
                    <a:pt x="12" y="0"/>
                  </a:lnTo>
                  <a:lnTo>
                    <a:pt x="6" y="3"/>
                  </a:lnTo>
                  <a:lnTo>
                    <a:pt x="6" y="7"/>
                  </a:lnTo>
                  <a:lnTo>
                    <a:pt x="5" y="13"/>
                  </a:lnTo>
                  <a:lnTo>
                    <a:pt x="3" y="13"/>
                  </a:lnTo>
                  <a:lnTo>
                    <a:pt x="0" y="18"/>
                  </a:lnTo>
                  <a:lnTo>
                    <a:pt x="5" y="7"/>
                  </a:lnTo>
                  <a:lnTo>
                    <a:pt x="5" y="13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Freeform 7"/>
            <p:cNvSpPr>
              <a:spLocks/>
            </p:cNvSpPr>
            <p:nvPr/>
          </p:nvSpPr>
          <p:spPr bwMode="auto">
            <a:xfrm>
              <a:off x="1255" y="1951"/>
              <a:ext cx="27" cy="119"/>
            </a:xfrm>
            <a:custGeom>
              <a:avLst/>
              <a:gdLst>
                <a:gd name="T0" fmla="*/ 0 w 27"/>
                <a:gd name="T1" fmla="*/ 0 h 119"/>
                <a:gd name="T2" fmla="*/ 2 w 27"/>
                <a:gd name="T3" fmla="*/ 6 h 119"/>
                <a:gd name="T4" fmla="*/ 3 w 27"/>
                <a:gd name="T5" fmla="*/ 11 h 119"/>
                <a:gd name="T6" fmla="*/ 5 w 27"/>
                <a:gd name="T7" fmla="*/ 16 h 119"/>
                <a:gd name="T8" fmla="*/ 5 w 27"/>
                <a:gd name="T9" fmla="*/ 21 h 119"/>
                <a:gd name="T10" fmla="*/ 6 w 27"/>
                <a:gd name="T11" fmla="*/ 26 h 119"/>
                <a:gd name="T12" fmla="*/ 9 w 27"/>
                <a:gd name="T13" fmla="*/ 31 h 119"/>
                <a:gd name="T14" fmla="*/ 10 w 27"/>
                <a:gd name="T15" fmla="*/ 37 h 119"/>
                <a:gd name="T16" fmla="*/ 10 w 27"/>
                <a:gd name="T17" fmla="*/ 41 h 119"/>
                <a:gd name="T18" fmla="*/ 12 w 27"/>
                <a:gd name="T19" fmla="*/ 47 h 119"/>
                <a:gd name="T20" fmla="*/ 13 w 27"/>
                <a:gd name="T21" fmla="*/ 51 h 119"/>
                <a:gd name="T22" fmla="*/ 13 w 27"/>
                <a:gd name="T23" fmla="*/ 57 h 119"/>
                <a:gd name="T24" fmla="*/ 15 w 27"/>
                <a:gd name="T25" fmla="*/ 61 h 119"/>
                <a:gd name="T26" fmla="*/ 15 w 27"/>
                <a:gd name="T27" fmla="*/ 67 h 119"/>
                <a:gd name="T28" fmla="*/ 16 w 27"/>
                <a:gd name="T29" fmla="*/ 71 h 119"/>
                <a:gd name="T30" fmla="*/ 20 w 27"/>
                <a:gd name="T31" fmla="*/ 77 h 119"/>
                <a:gd name="T32" fmla="*/ 22 w 27"/>
                <a:gd name="T33" fmla="*/ 82 h 119"/>
                <a:gd name="T34" fmla="*/ 23 w 27"/>
                <a:gd name="T35" fmla="*/ 87 h 119"/>
                <a:gd name="T36" fmla="*/ 23 w 27"/>
                <a:gd name="T37" fmla="*/ 92 h 119"/>
                <a:gd name="T38" fmla="*/ 26 w 27"/>
                <a:gd name="T39" fmla="*/ 97 h 119"/>
                <a:gd name="T40" fmla="*/ 26 w 27"/>
                <a:gd name="T41" fmla="*/ 102 h 119"/>
                <a:gd name="T42" fmla="*/ 26 w 27"/>
                <a:gd name="T43" fmla="*/ 107 h 119"/>
                <a:gd name="T44" fmla="*/ 26 w 27"/>
                <a:gd name="T45" fmla="*/ 112 h 119"/>
                <a:gd name="T46" fmla="*/ 23 w 27"/>
                <a:gd name="T47" fmla="*/ 118 h 119"/>
                <a:gd name="T48" fmla="*/ 22 w 27"/>
                <a:gd name="T49" fmla="*/ 118 h 119"/>
                <a:gd name="T50" fmla="*/ 22 w 27"/>
                <a:gd name="T51" fmla="*/ 109 h 119"/>
                <a:gd name="T52" fmla="*/ 22 w 27"/>
                <a:gd name="T53" fmla="*/ 115 h 119"/>
                <a:gd name="T54" fmla="*/ 22 w 27"/>
                <a:gd name="T55" fmla="*/ 118 h 119"/>
                <a:gd name="T56" fmla="*/ 20 w 27"/>
                <a:gd name="T57" fmla="*/ 115 h 11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7"/>
                <a:gd name="T88" fmla="*/ 0 h 119"/>
                <a:gd name="T89" fmla="*/ 27 w 27"/>
                <a:gd name="T90" fmla="*/ 119 h 11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7" h="119">
                  <a:moveTo>
                    <a:pt x="0" y="0"/>
                  </a:moveTo>
                  <a:lnTo>
                    <a:pt x="2" y="6"/>
                  </a:lnTo>
                  <a:lnTo>
                    <a:pt x="3" y="11"/>
                  </a:lnTo>
                  <a:lnTo>
                    <a:pt x="5" y="16"/>
                  </a:lnTo>
                  <a:lnTo>
                    <a:pt x="5" y="21"/>
                  </a:lnTo>
                  <a:lnTo>
                    <a:pt x="6" y="26"/>
                  </a:lnTo>
                  <a:lnTo>
                    <a:pt x="9" y="31"/>
                  </a:lnTo>
                  <a:lnTo>
                    <a:pt x="10" y="37"/>
                  </a:lnTo>
                  <a:lnTo>
                    <a:pt x="10" y="41"/>
                  </a:lnTo>
                  <a:lnTo>
                    <a:pt x="12" y="47"/>
                  </a:lnTo>
                  <a:lnTo>
                    <a:pt x="13" y="51"/>
                  </a:lnTo>
                  <a:lnTo>
                    <a:pt x="13" y="57"/>
                  </a:lnTo>
                  <a:lnTo>
                    <a:pt x="15" y="61"/>
                  </a:lnTo>
                  <a:lnTo>
                    <a:pt x="15" y="67"/>
                  </a:lnTo>
                  <a:lnTo>
                    <a:pt x="16" y="71"/>
                  </a:lnTo>
                  <a:lnTo>
                    <a:pt x="20" y="77"/>
                  </a:lnTo>
                  <a:lnTo>
                    <a:pt x="22" y="82"/>
                  </a:lnTo>
                  <a:lnTo>
                    <a:pt x="23" y="87"/>
                  </a:lnTo>
                  <a:lnTo>
                    <a:pt x="23" y="92"/>
                  </a:lnTo>
                  <a:lnTo>
                    <a:pt x="26" y="97"/>
                  </a:lnTo>
                  <a:lnTo>
                    <a:pt x="26" y="102"/>
                  </a:lnTo>
                  <a:lnTo>
                    <a:pt x="26" y="107"/>
                  </a:lnTo>
                  <a:lnTo>
                    <a:pt x="26" y="112"/>
                  </a:lnTo>
                  <a:lnTo>
                    <a:pt x="23" y="118"/>
                  </a:lnTo>
                  <a:lnTo>
                    <a:pt x="22" y="118"/>
                  </a:lnTo>
                  <a:lnTo>
                    <a:pt x="22" y="109"/>
                  </a:lnTo>
                  <a:lnTo>
                    <a:pt x="22" y="115"/>
                  </a:lnTo>
                  <a:lnTo>
                    <a:pt x="22" y="118"/>
                  </a:lnTo>
                  <a:lnTo>
                    <a:pt x="20" y="115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0" name="Freeform 8"/>
            <p:cNvSpPr>
              <a:spLocks/>
            </p:cNvSpPr>
            <p:nvPr/>
          </p:nvSpPr>
          <p:spPr bwMode="auto">
            <a:xfrm>
              <a:off x="1218" y="2033"/>
              <a:ext cx="58" cy="37"/>
            </a:xfrm>
            <a:custGeom>
              <a:avLst/>
              <a:gdLst>
                <a:gd name="T0" fmla="*/ 57 w 58"/>
                <a:gd name="T1" fmla="*/ 32 h 37"/>
                <a:gd name="T2" fmla="*/ 50 w 58"/>
                <a:gd name="T3" fmla="*/ 36 h 37"/>
                <a:gd name="T4" fmla="*/ 45 w 58"/>
                <a:gd name="T5" fmla="*/ 34 h 37"/>
                <a:gd name="T6" fmla="*/ 42 w 58"/>
                <a:gd name="T7" fmla="*/ 29 h 37"/>
                <a:gd name="T8" fmla="*/ 36 w 58"/>
                <a:gd name="T9" fmla="*/ 25 h 37"/>
                <a:gd name="T10" fmla="*/ 35 w 58"/>
                <a:gd name="T11" fmla="*/ 19 h 37"/>
                <a:gd name="T12" fmla="*/ 32 w 58"/>
                <a:gd name="T13" fmla="*/ 15 h 37"/>
                <a:gd name="T14" fmla="*/ 29 w 58"/>
                <a:gd name="T15" fmla="*/ 9 h 37"/>
                <a:gd name="T16" fmla="*/ 23 w 58"/>
                <a:gd name="T17" fmla="*/ 6 h 37"/>
                <a:gd name="T18" fmla="*/ 19 w 58"/>
                <a:gd name="T19" fmla="*/ 3 h 37"/>
                <a:gd name="T20" fmla="*/ 13 w 58"/>
                <a:gd name="T21" fmla="*/ 2 h 37"/>
                <a:gd name="T22" fmla="*/ 8 w 58"/>
                <a:gd name="T23" fmla="*/ 0 h 37"/>
                <a:gd name="T24" fmla="*/ 5 w 58"/>
                <a:gd name="T25" fmla="*/ 5 h 37"/>
                <a:gd name="T26" fmla="*/ 10 w 58"/>
                <a:gd name="T27" fmla="*/ 3 h 37"/>
                <a:gd name="T28" fmla="*/ 5 w 58"/>
                <a:gd name="T29" fmla="*/ 2 h 37"/>
                <a:gd name="T30" fmla="*/ 3 w 58"/>
                <a:gd name="T31" fmla="*/ 5 h 37"/>
                <a:gd name="T32" fmla="*/ 2 w 58"/>
                <a:gd name="T33" fmla="*/ 9 h 37"/>
                <a:gd name="T34" fmla="*/ 0 w 58"/>
                <a:gd name="T35" fmla="*/ 13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8"/>
                <a:gd name="T55" fmla="*/ 0 h 37"/>
                <a:gd name="T56" fmla="*/ 58 w 58"/>
                <a:gd name="T57" fmla="*/ 37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8" h="37">
                  <a:moveTo>
                    <a:pt x="57" y="32"/>
                  </a:moveTo>
                  <a:lnTo>
                    <a:pt x="50" y="36"/>
                  </a:lnTo>
                  <a:lnTo>
                    <a:pt x="45" y="34"/>
                  </a:lnTo>
                  <a:lnTo>
                    <a:pt x="42" y="29"/>
                  </a:lnTo>
                  <a:lnTo>
                    <a:pt x="36" y="25"/>
                  </a:lnTo>
                  <a:lnTo>
                    <a:pt x="35" y="19"/>
                  </a:lnTo>
                  <a:lnTo>
                    <a:pt x="32" y="15"/>
                  </a:lnTo>
                  <a:lnTo>
                    <a:pt x="29" y="9"/>
                  </a:lnTo>
                  <a:lnTo>
                    <a:pt x="23" y="6"/>
                  </a:lnTo>
                  <a:lnTo>
                    <a:pt x="19" y="3"/>
                  </a:lnTo>
                  <a:lnTo>
                    <a:pt x="13" y="2"/>
                  </a:lnTo>
                  <a:lnTo>
                    <a:pt x="8" y="0"/>
                  </a:lnTo>
                  <a:lnTo>
                    <a:pt x="5" y="5"/>
                  </a:lnTo>
                  <a:lnTo>
                    <a:pt x="10" y="3"/>
                  </a:lnTo>
                  <a:lnTo>
                    <a:pt x="5" y="2"/>
                  </a:lnTo>
                  <a:lnTo>
                    <a:pt x="3" y="5"/>
                  </a:lnTo>
                  <a:lnTo>
                    <a:pt x="2" y="9"/>
                  </a:lnTo>
                  <a:lnTo>
                    <a:pt x="0" y="13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1" name="Freeform 9"/>
            <p:cNvSpPr>
              <a:spLocks/>
            </p:cNvSpPr>
            <p:nvPr/>
          </p:nvSpPr>
          <p:spPr bwMode="auto">
            <a:xfrm>
              <a:off x="1220" y="2053"/>
              <a:ext cx="51" cy="92"/>
            </a:xfrm>
            <a:custGeom>
              <a:avLst/>
              <a:gdLst>
                <a:gd name="T0" fmla="*/ 0 w 51"/>
                <a:gd name="T1" fmla="*/ 0 h 92"/>
                <a:gd name="T2" fmla="*/ 0 w 51"/>
                <a:gd name="T3" fmla="*/ 10 h 92"/>
                <a:gd name="T4" fmla="*/ 0 w 51"/>
                <a:gd name="T5" fmla="*/ 15 h 92"/>
                <a:gd name="T6" fmla="*/ 1 w 51"/>
                <a:gd name="T7" fmla="*/ 20 h 92"/>
                <a:gd name="T8" fmla="*/ 3 w 51"/>
                <a:gd name="T9" fmla="*/ 25 h 92"/>
                <a:gd name="T10" fmla="*/ 3 w 51"/>
                <a:gd name="T11" fmla="*/ 30 h 92"/>
                <a:gd name="T12" fmla="*/ 4 w 51"/>
                <a:gd name="T13" fmla="*/ 35 h 92"/>
                <a:gd name="T14" fmla="*/ 6 w 51"/>
                <a:gd name="T15" fmla="*/ 40 h 92"/>
                <a:gd name="T16" fmla="*/ 7 w 51"/>
                <a:gd name="T17" fmla="*/ 46 h 92"/>
                <a:gd name="T18" fmla="*/ 11 w 51"/>
                <a:gd name="T19" fmla="*/ 50 h 92"/>
                <a:gd name="T20" fmla="*/ 14 w 51"/>
                <a:gd name="T21" fmla="*/ 56 h 92"/>
                <a:gd name="T22" fmla="*/ 20 w 51"/>
                <a:gd name="T23" fmla="*/ 60 h 92"/>
                <a:gd name="T24" fmla="*/ 24 w 51"/>
                <a:gd name="T25" fmla="*/ 62 h 92"/>
                <a:gd name="T26" fmla="*/ 27 w 51"/>
                <a:gd name="T27" fmla="*/ 67 h 92"/>
                <a:gd name="T28" fmla="*/ 33 w 51"/>
                <a:gd name="T29" fmla="*/ 70 h 92"/>
                <a:gd name="T30" fmla="*/ 37 w 51"/>
                <a:gd name="T31" fmla="*/ 74 h 92"/>
                <a:gd name="T32" fmla="*/ 41 w 51"/>
                <a:gd name="T33" fmla="*/ 79 h 92"/>
                <a:gd name="T34" fmla="*/ 46 w 51"/>
                <a:gd name="T35" fmla="*/ 84 h 92"/>
                <a:gd name="T36" fmla="*/ 50 w 51"/>
                <a:gd name="T37" fmla="*/ 89 h 92"/>
                <a:gd name="T38" fmla="*/ 47 w 51"/>
                <a:gd name="T39" fmla="*/ 91 h 92"/>
                <a:gd name="T40" fmla="*/ 46 w 51"/>
                <a:gd name="T41" fmla="*/ 87 h 9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1"/>
                <a:gd name="T64" fmla="*/ 0 h 92"/>
                <a:gd name="T65" fmla="*/ 51 w 51"/>
                <a:gd name="T66" fmla="*/ 92 h 9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1" h="92">
                  <a:moveTo>
                    <a:pt x="0" y="0"/>
                  </a:moveTo>
                  <a:lnTo>
                    <a:pt x="0" y="10"/>
                  </a:lnTo>
                  <a:lnTo>
                    <a:pt x="0" y="15"/>
                  </a:lnTo>
                  <a:lnTo>
                    <a:pt x="1" y="20"/>
                  </a:lnTo>
                  <a:lnTo>
                    <a:pt x="3" y="25"/>
                  </a:lnTo>
                  <a:lnTo>
                    <a:pt x="3" y="30"/>
                  </a:lnTo>
                  <a:lnTo>
                    <a:pt x="4" y="35"/>
                  </a:lnTo>
                  <a:lnTo>
                    <a:pt x="6" y="40"/>
                  </a:lnTo>
                  <a:lnTo>
                    <a:pt x="7" y="46"/>
                  </a:lnTo>
                  <a:lnTo>
                    <a:pt x="11" y="50"/>
                  </a:lnTo>
                  <a:lnTo>
                    <a:pt x="14" y="56"/>
                  </a:lnTo>
                  <a:lnTo>
                    <a:pt x="20" y="60"/>
                  </a:lnTo>
                  <a:lnTo>
                    <a:pt x="24" y="62"/>
                  </a:lnTo>
                  <a:lnTo>
                    <a:pt x="27" y="67"/>
                  </a:lnTo>
                  <a:lnTo>
                    <a:pt x="33" y="70"/>
                  </a:lnTo>
                  <a:lnTo>
                    <a:pt x="37" y="74"/>
                  </a:lnTo>
                  <a:lnTo>
                    <a:pt x="41" y="79"/>
                  </a:lnTo>
                  <a:lnTo>
                    <a:pt x="46" y="84"/>
                  </a:lnTo>
                  <a:lnTo>
                    <a:pt x="50" y="89"/>
                  </a:lnTo>
                  <a:lnTo>
                    <a:pt x="47" y="91"/>
                  </a:lnTo>
                  <a:lnTo>
                    <a:pt x="46" y="87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Freeform 10"/>
            <p:cNvSpPr>
              <a:spLocks/>
            </p:cNvSpPr>
            <p:nvPr/>
          </p:nvSpPr>
          <p:spPr bwMode="auto">
            <a:xfrm>
              <a:off x="1241" y="2148"/>
              <a:ext cx="32" cy="31"/>
            </a:xfrm>
            <a:custGeom>
              <a:avLst/>
              <a:gdLst>
                <a:gd name="T0" fmla="*/ 31 w 32"/>
                <a:gd name="T1" fmla="*/ 0 h 31"/>
                <a:gd name="T2" fmla="*/ 27 w 32"/>
                <a:gd name="T3" fmla="*/ 6 h 31"/>
                <a:gd name="T4" fmla="*/ 24 w 32"/>
                <a:gd name="T5" fmla="*/ 12 h 31"/>
                <a:gd name="T6" fmla="*/ 19 w 32"/>
                <a:gd name="T7" fmla="*/ 13 h 31"/>
                <a:gd name="T8" fmla="*/ 13 w 32"/>
                <a:gd name="T9" fmla="*/ 15 h 31"/>
                <a:gd name="T10" fmla="*/ 9 w 32"/>
                <a:gd name="T11" fmla="*/ 18 h 31"/>
                <a:gd name="T12" fmla="*/ 3 w 32"/>
                <a:gd name="T13" fmla="*/ 22 h 31"/>
                <a:gd name="T14" fmla="*/ 0 w 32"/>
                <a:gd name="T15" fmla="*/ 26 h 31"/>
                <a:gd name="T16" fmla="*/ 2 w 32"/>
                <a:gd name="T17" fmla="*/ 3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31"/>
                <a:gd name="T29" fmla="*/ 32 w 32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31">
                  <a:moveTo>
                    <a:pt x="31" y="0"/>
                  </a:moveTo>
                  <a:lnTo>
                    <a:pt x="27" y="6"/>
                  </a:lnTo>
                  <a:lnTo>
                    <a:pt x="24" y="12"/>
                  </a:lnTo>
                  <a:lnTo>
                    <a:pt x="19" y="13"/>
                  </a:lnTo>
                  <a:lnTo>
                    <a:pt x="13" y="15"/>
                  </a:lnTo>
                  <a:lnTo>
                    <a:pt x="9" y="18"/>
                  </a:lnTo>
                  <a:lnTo>
                    <a:pt x="3" y="22"/>
                  </a:lnTo>
                  <a:lnTo>
                    <a:pt x="0" y="26"/>
                  </a:lnTo>
                  <a:lnTo>
                    <a:pt x="2" y="30"/>
                  </a:lnTo>
                </a:path>
              </a:pathLst>
            </a:custGeom>
            <a:noFill/>
            <a:ln w="127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3" name="Freeform 11"/>
            <p:cNvSpPr>
              <a:spLocks/>
            </p:cNvSpPr>
            <p:nvPr/>
          </p:nvSpPr>
          <p:spPr bwMode="auto">
            <a:xfrm>
              <a:off x="1354" y="2319"/>
              <a:ext cx="89" cy="127"/>
            </a:xfrm>
            <a:custGeom>
              <a:avLst/>
              <a:gdLst>
                <a:gd name="T0" fmla="*/ 0 w 89"/>
                <a:gd name="T1" fmla="*/ 0 h 127"/>
                <a:gd name="T2" fmla="*/ 6 w 89"/>
                <a:gd name="T3" fmla="*/ 2 h 127"/>
                <a:gd name="T4" fmla="*/ 4 w 89"/>
                <a:gd name="T5" fmla="*/ 6 h 127"/>
                <a:gd name="T6" fmla="*/ 4 w 89"/>
                <a:gd name="T7" fmla="*/ 12 h 127"/>
                <a:gd name="T8" fmla="*/ 4 w 89"/>
                <a:gd name="T9" fmla="*/ 17 h 127"/>
                <a:gd name="T10" fmla="*/ 6 w 89"/>
                <a:gd name="T11" fmla="*/ 22 h 127"/>
                <a:gd name="T12" fmla="*/ 6 w 89"/>
                <a:gd name="T13" fmla="*/ 27 h 127"/>
                <a:gd name="T14" fmla="*/ 6 w 89"/>
                <a:gd name="T15" fmla="*/ 32 h 127"/>
                <a:gd name="T16" fmla="*/ 6 w 89"/>
                <a:gd name="T17" fmla="*/ 37 h 127"/>
                <a:gd name="T18" fmla="*/ 7 w 89"/>
                <a:gd name="T19" fmla="*/ 43 h 127"/>
                <a:gd name="T20" fmla="*/ 7 w 89"/>
                <a:gd name="T21" fmla="*/ 47 h 127"/>
                <a:gd name="T22" fmla="*/ 7 w 89"/>
                <a:gd name="T23" fmla="*/ 53 h 127"/>
                <a:gd name="T24" fmla="*/ 10 w 89"/>
                <a:gd name="T25" fmla="*/ 57 h 127"/>
                <a:gd name="T26" fmla="*/ 10 w 89"/>
                <a:gd name="T27" fmla="*/ 63 h 127"/>
                <a:gd name="T28" fmla="*/ 10 w 89"/>
                <a:gd name="T29" fmla="*/ 68 h 127"/>
                <a:gd name="T30" fmla="*/ 11 w 89"/>
                <a:gd name="T31" fmla="*/ 73 h 127"/>
                <a:gd name="T32" fmla="*/ 11 w 89"/>
                <a:gd name="T33" fmla="*/ 78 h 127"/>
                <a:gd name="T34" fmla="*/ 11 w 89"/>
                <a:gd name="T35" fmla="*/ 84 h 127"/>
                <a:gd name="T36" fmla="*/ 11 w 89"/>
                <a:gd name="T37" fmla="*/ 88 h 127"/>
                <a:gd name="T38" fmla="*/ 11 w 89"/>
                <a:gd name="T39" fmla="*/ 94 h 127"/>
                <a:gd name="T40" fmla="*/ 13 w 89"/>
                <a:gd name="T41" fmla="*/ 98 h 127"/>
                <a:gd name="T42" fmla="*/ 13 w 89"/>
                <a:gd name="T43" fmla="*/ 104 h 127"/>
                <a:gd name="T44" fmla="*/ 14 w 89"/>
                <a:gd name="T45" fmla="*/ 108 h 127"/>
                <a:gd name="T46" fmla="*/ 16 w 89"/>
                <a:gd name="T47" fmla="*/ 114 h 127"/>
                <a:gd name="T48" fmla="*/ 18 w 89"/>
                <a:gd name="T49" fmla="*/ 119 h 127"/>
                <a:gd name="T50" fmla="*/ 23 w 89"/>
                <a:gd name="T51" fmla="*/ 121 h 127"/>
                <a:gd name="T52" fmla="*/ 28 w 89"/>
                <a:gd name="T53" fmla="*/ 124 h 127"/>
                <a:gd name="T54" fmla="*/ 33 w 89"/>
                <a:gd name="T55" fmla="*/ 126 h 127"/>
                <a:gd name="T56" fmla="*/ 38 w 89"/>
                <a:gd name="T57" fmla="*/ 124 h 127"/>
                <a:gd name="T58" fmla="*/ 44 w 89"/>
                <a:gd name="T59" fmla="*/ 121 h 127"/>
                <a:gd name="T60" fmla="*/ 47 w 89"/>
                <a:gd name="T61" fmla="*/ 115 h 127"/>
                <a:gd name="T62" fmla="*/ 50 w 89"/>
                <a:gd name="T63" fmla="*/ 111 h 127"/>
                <a:gd name="T64" fmla="*/ 54 w 89"/>
                <a:gd name="T65" fmla="*/ 105 h 127"/>
                <a:gd name="T66" fmla="*/ 57 w 89"/>
                <a:gd name="T67" fmla="*/ 101 h 127"/>
                <a:gd name="T68" fmla="*/ 62 w 89"/>
                <a:gd name="T69" fmla="*/ 97 h 127"/>
                <a:gd name="T70" fmla="*/ 65 w 89"/>
                <a:gd name="T71" fmla="*/ 91 h 127"/>
                <a:gd name="T72" fmla="*/ 71 w 89"/>
                <a:gd name="T73" fmla="*/ 88 h 127"/>
                <a:gd name="T74" fmla="*/ 75 w 89"/>
                <a:gd name="T75" fmla="*/ 85 h 127"/>
                <a:gd name="T76" fmla="*/ 81 w 89"/>
                <a:gd name="T77" fmla="*/ 81 h 127"/>
                <a:gd name="T78" fmla="*/ 85 w 89"/>
                <a:gd name="T79" fmla="*/ 80 h 127"/>
                <a:gd name="T80" fmla="*/ 85 w 89"/>
                <a:gd name="T81" fmla="*/ 74 h 127"/>
                <a:gd name="T82" fmla="*/ 84 w 89"/>
                <a:gd name="T83" fmla="*/ 78 h 127"/>
                <a:gd name="T84" fmla="*/ 88 w 89"/>
                <a:gd name="T85" fmla="*/ 78 h 12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9"/>
                <a:gd name="T130" fmla="*/ 0 h 127"/>
                <a:gd name="T131" fmla="*/ 89 w 89"/>
                <a:gd name="T132" fmla="*/ 127 h 12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9" h="127">
                  <a:moveTo>
                    <a:pt x="0" y="0"/>
                  </a:moveTo>
                  <a:lnTo>
                    <a:pt x="6" y="2"/>
                  </a:lnTo>
                  <a:lnTo>
                    <a:pt x="4" y="6"/>
                  </a:lnTo>
                  <a:lnTo>
                    <a:pt x="4" y="12"/>
                  </a:lnTo>
                  <a:lnTo>
                    <a:pt x="4" y="17"/>
                  </a:lnTo>
                  <a:lnTo>
                    <a:pt x="6" y="22"/>
                  </a:lnTo>
                  <a:lnTo>
                    <a:pt x="6" y="27"/>
                  </a:lnTo>
                  <a:lnTo>
                    <a:pt x="6" y="32"/>
                  </a:lnTo>
                  <a:lnTo>
                    <a:pt x="6" y="37"/>
                  </a:lnTo>
                  <a:lnTo>
                    <a:pt x="7" y="43"/>
                  </a:lnTo>
                  <a:lnTo>
                    <a:pt x="7" y="47"/>
                  </a:lnTo>
                  <a:lnTo>
                    <a:pt x="7" y="53"/>
                  </a:lnTo>
                  <a:lnTo>
                    <a:pt x="10" y="57"/>
                  </a:lnTo>
                  <a:lnTo>
                    <a:pt x="10" y="63"/>
                  </a:lnTo>
                  <a:lnTo>
                    <a:pt x="10" y="68"/>
                  </a:lnTo>
                  <a:lnTo>
                    <a:pt x="11" y="73"/>
                  </a:lnTo>
                  <a:lnTo>
                    <a:pt x="11" y="78"/>
                  </a:lnTo>
                  <a:lnTo>
                    <a:pt x="11" y="84"/>
                  </a:lnTo>
                  <a:lnTo>
                    <a:pt x="11" y="88"/>
                  </a:lnTo>
                  <a:lnTo>
                    <a:pt x="11" y="94"/>
                  </a:lnTo>
                  <a:lnTo>
                    <a:pt x="13" y="98"/>
                  </a:lnTo>
                  <a:lnTo>
                    <a:pt x="13" y="104"/>
                  </a:lnTo>
                  <a:lnTo>
                    <a:pt x="14" y="108"/>
                  </a:lnTo>
                  <a:lnTo>
                    <a:pt x="16" y="114"/>
                  </a:lnTo>
                  <a:lnTo>
                    <a:pt x="18" y="119"/>
                  </a:lnTo>
                  <a:lnTo>
                    <a:pt x="23" y="121"/>
                  </a:lnTo>
                  <a:lnTo>
                    <a:pt x="28" y="124"/>
                  </a:lnTo>
                  <a:lnTo>
                    <a:pt x="33" y="126"/>
                  </a:lnTo>
                  <a:lnTo>
                    <a:pt x="38" y="124"/>
                  </a:lnTo>
                  <a:lnTo>
                    <a:pt x="44" y="121"/>
                  </a:lnTo>
                  <a:lnTo>
                    <a:pt x="47" y="115"/>
                  </a:lnTo>
                  <a:lnTo>
                    <a:pt x="50" y="111"/>
                  </a:lnTo>
                  <a:lnTo>
                    <a:pt x="54" y="105"/>
                  </a:lnTo>
                  <a:lnTo>
                    <a:pt x="57" y="101"/>
                  </a:lnTo>
                  <a:lnTo>
                    <a:pt x="62" y="97"/>
                  </a:lnTo>
                  <a:lnTo>
                    <a:pt x="65" y="91"/>
                  </a:lnTo>
                  <a:lnTo>
                    <a:pt x="71" y="88"/>
                  </a:lnTo>
                  <a:lnTo>
                    <a:pt x="75" y="85"/>
                  </a:lnTo>
                  <a:lnTo>
                    <a:pt x="81" y="81"/>
                  </a:lnTo>
                  <a:lnTo>
                    <a:pt x="85" y="80"/>
                  </a:lnTo>
                  <a:lnTo>
                    <a:pt x="85" y="74"/>
                  </a:lnTo>
                  <a:lnTo>
                    <a:pt x="84" y="78"/>
                  </a:lnTo>
                  <a:lnTo>
                    <a:pt x="88" y="78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Freeform 12"/>
            <p:cNvSpPr>
              <a:spLocks/>
            </p:cNvSpPr>
            <p:nvPr/>
          </p:nvSpPr>
          <p:spPr bwMode="auto">
            <a:xfrm>
              <a:off x="1445" y="2397"/>
              <a:ext cx="122" cy="125"/>
            </a:xfrm>
            <a:custGeom>
              <a:avLst/>
              <a:gdLst>
                <a:gd name="T0" fmla="*/ 0 w 122"/>
                <a:gd name="T1" fmla="*/ 0 h 125"/>
                <a:gd name="T2" fmla="*/ 6 w 122"/>
                <a:gd name="T3" fmla="*/ 3 h 125"/>
                <a:gd name="T4" fmla="*/ 11 w 122"/>
                <a:gd name="T5" fmla="*/ 5 h 125"/>
                <a:gd name="T6" fmla="*/ 14 w 122"/>
                <a:gd name="T7" fmla="*/ 10 h 125"/>
                <a:gd name="T8" fmla="*/ 16 w 122"/>
                <a:gd name="T9" fmla="*/ 15 h 125"/>
                <a:gd name="T10" fmla="*/ 17 w 122"/>
                <a:gd name="T11" fmla="*/ 20 h 125"/>
                <a:gd name="T12" fmla="*/ 17 w 122"/>
                <a:gd name="T13" fmla="*/ 25 h 125"/>
                <a:gd name="T14" fmla="*/ 17 w 122"/>
                <a:gd name="T15" fmla="*/ 30 h 125"/>
                <a:gd name="T16" fmla="*/ 20 w 122"/>
                <a:gd name="T17" fmla="*/ 36 h 125"/>
                <a:gd name="T18" fmla="*/ 20 w 122"/>
                <a:gd name="T19" fmla="*/ 40 h 125"/>
                <a:gd name="T20" fmla="*/ 20 w 122"/>
                <a:gd name="T21" fmla="*/ 46 h 125"/>
                <a:gd name="T22" fmla="*/ 21 w 122"/>
                <a:gd name="T23" fmla="*/ 50 h 125"/>
                <a:gd name="T24" fmla="*/ 21 w 122"/>
                <a:gd name="T25" fmla="*/ 56 h 125"/>
                <a:gd name="T26" fmla="*/ 23 w 122"/>
                <a:gd name="T27" fmla="*/ 60 h 125"/>
                <a:gd name="T28" fmla="*/ 24 w 122"/>
                <a:gd name="T29" fmla="*/ 66 h 125"/>
                <a:gd name="T30" fmla="*/ 26 w 122"/>
                <a:gd name="T31" fmla="*/ 71 h 125"/>
                <a:gd name="T32" fmla="*/ 26 w 122"/>
                <a:gd name="T33" fmla="*/ 76 h 125"/>
                <a:gd name="T34" fmla="*/ 28 w 122"/>
                <a:gd name="T35" fmla="*/ 81 h 125"/>
                <a:gd name="T36" fmla="*/ 30 w 122"/>
                <a:gd name="T37" fmla="*/ 86 h 125"/>
                <a:gd name="T38" fmla="*/ 30 w 122"/>
                <a:gd name="T39" fmla="*/ 91 h 125"/>
                <a:gd name="T40" fmla="*/ 31 w 122"/>
                <a:gd name="T41" fmla="*/ 96 h 125"/>
                <a:gd name="T42" fmla="*/ 31 w 122"/>
                <a:gd name="T43" fmla="*/ 101 h 125"/>
                <a:gd name="T44" fmla="*/ 34 w 122"/>
                <a:gd name="T45" fmla="*/ 107 h 125"/>
                <a:gd name="T46" fmla="*/ 38 w 122"/>
                <a:gd name="T47" fmla="*/ 111 h 125"/>
                <a:gd name="T48" fmla="*/ 43 w 122"/>
                <a:gd name="T49" fmla="*/ 117 h 125"/>
                <a:gd name="T50" fmla="*/ 48 w 122"/>
                <a:gd name="T51" fmla="*/ 118 h 125"/>
                <a:gd name="T52" fmla="*/ 53 w 122"/>
                <a:gd name="T53" fmla="*/ 121 h 125"/>
                <a:gd name="T54" fmla="*/ 58 w 122"/>
                <a:gd name="T55" fmla="*/ 124 h 125"/>
                <a:gd name="T56" fmla="*/ 61 w 122"/>
                <a:gd name="T57" fmla="*/ 118 h 125"/>
                <a:gd name="T58" fmla="*/ 67 w 122"/>
                <a:gd name="T59" fmla="*/ 114 h 125"/>
                <a:gd name="T60" fmla="*/ 71 w 122"/>
                <a:gd name="T61" fmla="*/ 110 h 125"/>
                <a:gd name="T62" fmla="*/ 75 w 122"/>
                <a:gd name="T63" fmla="*/ 104 h 125"/>
                <a:gd name="T64" fmla="*/ 77 w 122"/>
                <a:gd name="T65" fmla="*/ 100 h 125"/>
                <a:gd name="T66" fmla="*/ 80 w 122"/>
                <a:gd name="T67" fmla="*/ 94 h 125"/>
                <a:gd name="T68" fmla="*/ 84 w 122"/>
                <a:gd name="T69" fmla="*/ 90 h 125"/>
                <a:gd name="T70" fmla="*/ 85 w 122"/>
                <a:gd name="T71" fmla="*/ 84 h 125"/>
                <a:gd name="T72" fmla="*/ 88 w 122"/>
                <a:gd name="T73" fmla="*/ 80 h 125"/>
                <a:gd name="T74" fmla="*/ 90 w 122"/>
                <a:gd name="T75" fmla="*/ 74 h 125"/>
                <a:gd name="T76" fmla="*/ 94 w 122"/>
                <a:gd name="T77" fmla="*/ 69 h 125"/>
                <a:gd name="T78" fmla="*/ 97 w 122"/>
                <a:gd name="T79" fmla="*/ 64 h 125"/>
                <a:gd name="T80" fmla="*/ 100 w 122"/>
                <a:gd name="T81" fmla="*/ 59 h 125"/>
                <a:gd name="T82" fmla="*/ 105 w 122"/>
                <a:gd name="T83" fmla="*/ 56 h 125"/>
                <a:gd name="T84" fmla="*/ 110 w 122"/>
                <a:gd name="T85" fmla="*/ 52 h 125"/>
                <a:gd name="T86" fmla="*/ 115 w 122"/>
                <a:gd name="T87" fmla="*/ 54 h 125"/>
                <a:gd name="T88" fmla="*/ 121 w 122"/>
                <a:gd name="T89" fmla="*/ 56 h 125"/>
                <a:gd name="T90" fmla="*/ 118 w 122"/>
                <a:gd name="T91" fmla="*/ 56 h 125"/>
                <a:gd name="T92" fmla="*/ 117 w 122"/>
                <a:gd name="T93" fmla="*/ 60 h 1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2"/>
                <a:gd name="T142" fmla="*/ 0 h 125"/>
                <a:gd name="T143" fmla="*/ 122 w 122"/>
                <a:gd name="T144" fmla="*/ 125 h 12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2" h="125">
                  <a:moveTo>
                    <a:pt x="0" y="0"/>
                  </a:moveTo>
                  <a:lnTo>
                    <a:pt x="6" y="3"/>
                  </a:lnTo>
                  <a:lnTo>
                    <a:pt x="11" y="5"/>
                  </a:lnTo>
                  <a:lnTo>
                    <a:pt x="14" y="10"/>
                  </a:lnTo>
                  <a:lnTo>
                    <a:pt x="16" y="15"/>
                  </a:lnTo>
                  <a:lnTo>
                    <a:pt x="17" y="20"/>
                  </a:lnTo>
                  <a:lnTo>
                    <a:pt x="17" y="25"/>
                  </a:lnTo>
                  <a:lnTo>
                    <a:pt x="17" y="30"/>
                  </a:lnTo>
                  <a:lnTo>
                    <a:pt x="20" y="36"/>
                  </a:lnTo>
                  <a:lnTo>
                    <a:pt x="20" y="40"/>
                  </a:lnTo>
                  <a:lnTo>
                    <a:pt x="20" y="46"/>
                  </a:lnTo>
                  <a:lnTo>
                    <a:pt x="21" y="50"/>
                  </a:lnTo>
                  <a:lnTo>
                    <a:pt x="21" y="56"/>
                  </a:lnTo>
                  <a:lnTo>
                    <a:pt x="23" y="60"/>
                  </a:lnTo>
                  <a:lnTo>
                    <a:pt x="24" y="66"/>
                  </a:lnTo>
                  <a:lnTo>
                    <a:pt x="26" y="71"/>
                  </a:lnTo>
                  <a:lnTo>
                    <a:pt x="26" y="76"/>
                  </a:lnTo>
                  <a:lnTo>
                    <a:pt x="28" y="81"/>
                  </a:lnTo>
                  <a:lnTo>
                    <a:pt x="30" y="86"/>
                  </a:lnTo>
                  <a:lnTo>
                    <a:pt x="30" y="91"/>
                  </a:lnTo>
                  <a:lnTo>
                    <a:pt x="31" y="96"/>
                  </a:lnTo>
                  <a:lnTo>
                    <a:pt x="31" y="101"/>
                  </a:lnTo>
                  <a:lnTo>
                    <a:pt x="34" y="107"/>
                  </a:lnTo>
                  <a:lnTo>
                    <a:pt x="38" y="111"/>
                  </a:lnTo>
                  <a:lnTo>
                    <a:pt x="43" y="117"/>
                  </a:lnTo>
                  <a:lnTo>
                    <a:pt x="48" y="118"/>
                  </a:lnTo>
                  <a:lnTo>
                    <a:pt x="53" y="121"/>
                  </a:lnTo>
                  <a:lnTo>
                    <a:pt x="58" y="124"/>
                  </a:lnTo>
                  <a:lnTo>
                    <a:pt x="61" y="118"/>
                  </a:lnTo>
                  <a:lnTo>
                    <a:pt x="67" y="114"/>
                  </a:lnTo>
                  <a:lnTo>
                    <a:pt x="71" y="110"/>
                  </a:lnTo>
                  <a:lnTo>
                    <a:pt x="75" y="104"/>
                  </a:lnTo>
                  <a:lnTo>
                    <a:pt x="77" y="100"/>
                  </a:lnTo>
                  <a:lnTo>
                    <a:pt x="80" y="94"/>
                  </a:lnTo>
                  <a:lnTo>
                    <a:pt x="84" y="90"/>
                  </a:lnTo>
                  <a:lnTo>
                    <a:pt x="85" y="84"/>
                  </a:lnTo>
                  <a:lnTo>
                    <a:pt x="88" y="80"/>
                  </a:lnTo>
                  <a:lnTo>
                    <a:pt x="90" y="74"/>
                  </a:lnTo>
                  <a:lnTo>
                    <a:pt x="94" y="69"/>
                  </a:lnTo>
                  <a:lnTo>
                    <a:pt x="97" y="64"/>
                  </a:lnTo>
                  <a:lnTo>
                    <a:pt x="100" y="59"/>
                  </a:lnTo>
                  <a:lnTo>
                    <a:pt x="105" y="56"/>
                  </a:lnTo>
                  <a:lnTo>
                    <a:pt x="110" y="52"/>
                  </a:lnTo>
                  <a:lnTo>
                    <a:pt x="115" y="54"/>
                  </a:lnTo>
                  <a:lnTo>
                    <a:pt x="121" y="56"/>
                  </a:lnTo>
                  <a:lnTo>
                    <a:pt x="118" y="56"/>
                  </a:lnTo>
                  <a:lnTo>
                    <a:pt x="117" y="60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5" name="Freeform 13"/>
            <p:cNvSpPr>
              <a:spLocks/>
            </p:cNvSpPr>
            <p:nvPr/>
          </p:nvSpPr>
          <p:spPr bwMode="auto">
            <a:xfrm>
              <a:off x="1573" y="2454"/>
              <a:ext cx="46" cy="118"/>
            </a:xfrm>
            <a:custGeom>
              <a:avLst/>
              <a:gdLst>
                <a:gd name="T0" fmla="*/ 0 w 46"/>
                <a:gd name="T1" fmla="*/ 0 h 118"/>
                <a:gd name="T2" fmla="*/ 0 w 46"/>
                <a:gd name="T3" fmla="*/ 6 h 118"/>
                <a:gd name="T4" fmla="*/ 3 w 46"/>
                <a:gd name="T5" fmla="*/ 12 h 118"/>
                <a:gd name="T6" fmla="*/ 6 w 46"/>
                <a:gd name="T7" fmla="*/ 17 h 118"/>
                <a:gd name="T8" fmla="*/ 7 w 46"/>
                <a:gd name="T9" fmla="*/ 22 h 118"/>
                <a:gd name="T10" fmla="*/ 10 w 46"/>
                <a:gd name="T11" fmla="*/ 27 h 118"/>
                <a:gd name="T12" fmla="*/ 11 w 46"/>
                <a:gd name="T13" fmla="*/ 32 h 118"/>
                <a:gd name="T14" fmla="*/ 11 w 46"/>
                <a:gd name="T15" fmla="*/ 37 h 118"/>
                <a:gd name="T16" fmla="*/ 11 w 46"/>
                <a:gd name="T17" fmla="*/ 43 h 118"/>
                <a:gd name="T18" fmla="*/ 11 w 46"/>
                <a:gd name="T19" fmla="*/ 47 h 118"/>
                <a:gd name="T20" fmla="*/ 13 w 46"/>
                <a:gd name="T21" fmla="*/ 53 h 118"/>
                <a:gd name="T22" fmla="*/ 14 w 46"/>
                <a:gd name="T23" fmla="*/ 57 h 118"/>
                <a:gd name="T24" fmla="*/ 16 w 46"/>
                <a:gd name="T25" fmla="*/ 63 h 118"/>
                <a:gd name="T26" fmla="*/ 16 w 46"/>
                <a:gd name="T27" fmla="*/ 68 h 118"/>
                <a:gd name="T28" fmla="*/ 18 w 46"/>
                <a:gd name="T29" fmla="*/ 73 h 118"/>
                <a:gd name="T30" fmla="*/ 18 w 46"/>
                <a:gd name="T31" fmla="*/ 78 h 118"/>
                <a:gd name="T32" fmla="*/ 18 w 46"/>
                <a:gd name="T33" fmla="*/ 84 h 118"/>
                <a:gd name="T34" fmla="*/ 18 w 46"/>
                <a:gd name="T35" fmla="*/ 88 h 118"/>
                <a:gd name="T36" fmla="*/ 20 w 46"/>
                <a:gd name="T37" fmla="*/ 94 h 118"/>
                <a:gd name="T38" fmla="*/ 21 w 46"/>
                <a:gd name="T39" fmla="*/ 99 h 118"/>
                <a:gd name="T40" fmla="*/ 23 w 46"/>
                <a:gd name="T41" fmla="*/ 104 h 118"/>
                <a:gd name="T42" fmla="*/ 27 w 46"/>
                <a:gd name="T43" fmla="*/ 110 h 118"/>
                <a:gd name="T44" fmla="*/ 31 w 46"/>
                <a:gd name="T45" fmla="*/ 113 h 118"/>
                <a:gd name="T46" fmla="*/ 37 w 46"/>
                <a:gd name="T47" fmla="*/ 117 h 118"/>
                <a:gd name="T48" fmla="*/ 41 w 46"/>
                <a:gd name="T49" fmla="*/ 114 h 118"/>
                <a:gd name="T50" fmla="*/ 45 w 46"/>
                <a:gd name="T51" fmla="*/ 114 h 118"/>
                <a:gd name="T52" fmla="*/ 43 w 46"/>
                <a:gd name="T53" fmla="*/ 110 h 118"/>
                <a:gd name="T54" fmla="*/ 45 w 46"/>
                <a:gd name="T55" fmla="*/ 111 h 118"/>
                <a:gd name="T56" fmla="*/ 40 w 46"/>
                <a:gd name="T57" fmla="*/ 111 h 118"/>
                <a:gd name="T58" fmla="*/ 38 w 46"/>
                <a:gd name="T59" fmla="*/ 111 h 11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6"/>
                <a:gd name="T91" fmla="*/ 0 h 118"/>
                <a:gd name="T92" fmla="*/ 46 w 46"/>
                <a:gd name="T93" fmla="*/ 118 h 11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6" h="118">
                  <a:moveTo>
                    <a:pt x="0" y="0"/>
                  </a:moveTo>
                  <a:lnTo>
                    <a:pt x="0" y="6"/>
                  </a:lnTo>
                  <a:lnTo>
                    <a:pt x="3" y="12"/>
                  </a:lnTo>
                  <a:lnTo>
                    <a:pt x="6" y="17"/>
                  </a:lnTo>
                  <a:lnTo>
                    <a:pt x="7" y="22"/>
                  </a:lnTo>
                  <a:lnTo>
                    <a:pt x="10" y="27"/>
                  </a:lnTo>
                  <a:lnTo>
                    <a:pt x="11" y="32"/>
                  </a:lnTo>
                  <a:lnTo>
                    <a:pt x="11" y="37"/>
                  </a:lnTo>
                  <a:lnTo>
                    <a:pt x="11" y="43"/>
                  </a:lnTo>
                  <a:lnTo>
                    <a:pt x="11" y="47"/>
                  </a:lnTo>
                  <a:lnTo>
                    <a:pt x="13" y="53"/>
                  </a:lnTo>
                  <a:lnTo>
                    <a:pt x="14" y="57"/>
                  </a:lnTo>
                  <a:lnTo>
                    <a:pt x="16" y="63"/>
                  </a:lnTo>
                  <a:lnTo>
                    <a:pt x="16" y="68"/>
                  </a:lnTo>
                  <a:lnTo>
                    <a:pt x="18" y="73"/>
                  </a:lnTo>
                  <a:lnTo>
                    <a:pt x="18" y="78"/>
                  </a:lnTo>
                  <a:lnTo>
                    <a:pt x="18" y="84"/>
                  </a:lnTo>
                  <a:lnTo>
                    <a:pt x="18" y="88"/>
                  </a:lnTo>
                  <a:lnTo>
                    <a:pt x="20" y="94"/>
                  </a:lnTo>
                  <a:lnTo>
                    <a:pt x="21" y="99"/>
                  </a:lnTo>
                  <a:lnTo>
                    <a:pt x="23" y="104"/>
                  </a:lnTo>
                  <a:lnTo>
                    <a:pt x="27" y="110"/>
                  </a:lnTo>
                  <a:lnTo>
                    <a:pt x="31" y="113"/>
                  </a:lnTo>
                  <a:lnTo>
                    <a:pt x="37" y="117"/>
                  </a:lnTo>
                  <a:lnTo>
                    <a:pt x="41" y="114"/>
                  </a:lnTo>
                  <a:lnTo>
                    <a:pt x="45" y="114"/>
                  </a:lnTo>
                  <a:lnTo>
                    <a:pt x="43" y="110"/>
                  </a:lnTo>
                  <a:lnTo>
                    <a:pt x="45" y="111"/>
                  </a:lnTo>
                  <a:lnTo>
                    <a:pt x="40" y="111"/>
                  </a:lnTo>
                  <a:lnTo>
                    <a:pt x="38" y="111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6" name="Freeform 14"/>
            <p:cNvSpPr>
              <a:spLocks/>
            </p:cNvSpPr>
            <p:nvPr/>
          </p:nvSpPr>
          <p:spPr bwMode="auto">
            <a:xfrm>
              <a:off x="1725" y="2490"/>
              <a:ext cx="67" cy="130"/>
            </a:xfrm>
            <a:custGeom>
              <a:avLst/>
              <a:gdLst>
                <a:gd name="T0" fmla="*/ 0 w 67"/>
                <a:gd name="T1" fmla="*/ 0 h 130"/>
                <a:gd name="T2" fmla="*/ 6 w 67"/>
                <a:gd name="T3" fmla="*/ 4 h 130"/>
                <a:gd name="T4" fmla="*/ 10 w 67"/>
                <a:gd name="T5" fmla="*/ 10 h 130"/>
                <a:gd name="T6" fmla="*/ 13 w 67"/>
                <a:gd name="T7" fmla="*/ 14 h 130"/>
                <a:gd name="T8" fmla="*/ 15 w 67"/>
                <a:gd name="T9" fmla="*/ 20 h 130"/>
                <a:gd name="T10" fmla="*/ 19 w 67"/>
                <a:gd name="T11" fmla="*/ 24 h 130"/>
                <a:gd name="T12" fmla="*/ 20 w 67"/>
                <a:gd name="T13" fmla="*/ 30 h 130"/>
                <a:gd name="T14" fmla="*/ 20 w 67"/>
                <a:gd name="T15" fmla="*/ 35 h 130"/>
                <a:gd name="T16" fmla="*/ 20 w 67"/>
                <a:gd name="T17" fmla="*/ 40 h 130"/>
                <a:gd name="T18" fmla="*/ 22 w 67"/>
                <a:gd name="T19" fmla="*/ 45 h 130"/>
                <a:gd name="T20" fmla="*/ 23 w 67"/>
                <a:gd name="T21" fmla="*/ 50 h 130"/>
                <a:gd name="T22" fmla="*/ 23 w 67"/>
                <a:gd name="T23" fmla="*/ 55 h 130"/>
                <a:gd name="T24" fmla="*/ 25 w 67"/>
                <a:gd name="T25" fmla="*/ 61 h 130"/>
                <a:gd name="T26" fmla="*/ 25 w 67"/>
                <a:gd name="T27" fmla="*/ 66 h 130"/>
                <a:gd name="T28" fmla="*/ 26 w 67"/>
                <a:gd name="T29" fmla="*/ 71 h 130"/>
                <a:gd name="T30" fmla="*/ 26 w 67"/>
                <a:gd name="T31" fmla="*/ 76 h 130"/>
                <a:gd name="T32" fmla="*/ 29 w 67"/>
                <a:gd name="T33" fmla="*/ 81 h 130"/>
                <a:gd name="T34" fmla="*/ 30 w 67"/>
                <a:gd name="T35" fmla="*/ 87 h 130"/>
                <a:gd name="T36" fmla="*/ 32 w 67"/>
                <a:gd name="T37" fmla="*/ 91 h 130"/>
                <a:gd name="T38" fmla="*/ 33 w 67"/>
                <a:gd name="T39" fmla="*/ 97 h 130"/>
                <a:gd name="T40" fmla="*/ 33 w 67"/>
                <a:gd name="T41" fmla="*/ 101 h 130"/>
                <a:gd name="T42" fmla="*/ 36 w 67"/>
                <a:gd name="T43" fmla="*/ 107 h 130"/>
                <a:gd name="T44" fmla="*/ 40 w 67"/>
                <a:gd name="T45" fmla="*/ 112 h 130"/>
                <a:gd name="T46" fmla="*/ 42 w 67"/>
                <a:gd name="T47" fmla="*/ 117 h 130"/>
                <a:gd name="T48" fmla="*/ 43 w 67"/>
                <a:gd name="T49" fmla="*/ 122 h 130"/>
                <a:gd name="T50" fmla="*/ 49 w 67"/>
                <a:gd name="T51" fmla="*/ 124 h 130"/>
                <a:gd name="T52" fmla="*/ 52 w 67"/>
                <a:gd name="T53" fmla="*/ 129 h 130"/>
                <a:gd name="T54" fmla="*/ 57 w 67"/>
                <a:gd name="T55" fmla="*/ 129 h 130"/>
                <a:gd name="T56" fmla="*/ 62 w 67"/>
                <a:gd name="T57" fmla="*/ 129 h 130"/>
                <a:gd name="T58" fmla="*/ 66 w 67"/>
                <a:gd name="T59" fmla="*/ 129 h 130"/>
                <a:gd name="T60" fmla="*/ 63 w 67"/>
                <a:gd name="T61" fmla="*/ 124 h 130"/>
                <a:gd name="T62" fmla="*/ 62 w 67"/>
                <a:gd name="T63" fmla="*/ 124 h 130"/>
                <a:gd name="T64" fmla="*/ 60 w 67"/>
                <a:gd name="T65" fmla="*/ 125 h 130"/>
                <a:gd name="T66" fmla="*/ 57 w 67"/>
                <a:gd name="T67" fmla="*/ 124 h 1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130"/>
                <a:gd name="T104" fmla="*/ 67 w 67"/>
                <a:gd name="T105" fmla="*/ 130 h 13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130">
                  <a:moveTo>
                    <a:pt x="0" y="0"/>
                  </a:moveTo>
                  <a:lnTo>
                    <a:pt x="6" y="4"/>
                  </a:lnTo>
                  <a:lnTo>
                    <a:pt x="10" y="10"/>
                  </a:lnTo>
                  <a:lnTo>
                    <a:pt x="13" y="14"/>
                  </a:lnTo>
                  <a:lnTo>
                    <a:pt x="15" y="20"/>
                  </a:lnTo>
                  <a:lnTo>
                    <a:pt x="19" y="24"/>
                  </a:lnTo>
                  <a:lnTo>
                    <a:pt x="20" y="30"/>
                  </a:lnTo>
                  <a:lnTo>
                    <a:pt x="20" y="35"/>
                  </a:lnTo>
                  <a:lnTo>
                    <a:pt x="20" y="40"/>
                  </a:lnTo>
                  <a:lnTo>
                    <a:pt x="22" y="45"/>
                  </a:lnTo>
                  <a:lnTo>
                    <a:pt x="23" y="50"/>
                  </a:lnTo>
                  <a:lnTo>
                    <a:pt x="23" y="55"/>
                  </a:lnTo>
                  <a:lnTo>
                    <a:pt x="25" y="61"/>
                  </a:lnTo>
                  <a:lnTo>
                    <a:pt x="25" y="66"/>
                  </a:lnTo>
                  <a:lnTo>
                    <a:pt x="26" y="71"/>
                  </a:lnTo>
                  <a:lnTo>
                    <a:pt x="26" y="76"/>
                  </a:lnTo>
                  <a:lnTo>
                    <a:pt x="29" y="81"/>
                  </a:lnTo>
                  <a:lnTo>
                    <a:pt x="30" y="87"/>
                  </a:lnTo>
                  <a:lnTo>
                    <a:pt x="32" y="91"/>
                  </a:lnTo>
                  <a:lnTo>
                    <a:pt x="33" y="97"/>
                  </a:lnTo>
                  <a:lnTo>
                    <a:pt x="33" y="101"/>
                  </a:lnTo>
                  <a:lnTo>
                    <a:pt x="36" y="107"/>
                  </a:lnTo>
                  <a:lnTo>
                    <a:pt x="40" y="112"/>
                  </a:lnTo>
                  <a:lnTo>
                    <a:pt x="42" y="117"/>
                  </a:lnTo>
                  <a:lnTo>
                    <a:pt x="43" y="122"/>
                  </a:lnTo>
                  <a:lnTo>
                    <a:pt x="49" y="124"/>
                  </a:lnTo>
                  <a:lnTo>
                    <a:pt x="52" y="129"/>
                  </a:lnTo>
                  <a:lnTo>
                    <a:pt x="57" y="129"/>
                  </a:lnTo>
                  <a:lnTo>
                    <a:pt x="62" y="129"/>
                  </a:lnTo>
                  <a:lnTo>
                    <a:pt x="66" y="129"/>
                  </a:lnTo>
                  <a:lnTo>
                    <a:pt x="63" y="124"/>
                  </a:lnTo>
                  <a:lnTo>
                    <a:pt x="62" y="124"/>
                  </a:lnTo>
                  <a:lnTo>
                    <a:pt x="60" y="125"/>
                  </a:lnTo>
                  <a:lnTo>
                    <a:pt x="57" y="124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7" name="Freeform 15"/>
            <p:cNvSpPr>
              <a:spLocks/>
            </p:cNvSpPr>
            <p:nvPr/>
          </p:nvSpPr>
          <p:spPr bwMode="auto">
            <a:xfrm>
              <a:off x="1895" y="2520"/>
              <a:ext cx="62" cy="121"/>
            </a:xfrm>
            <a:custGeom>
              <a:avLst/>
              <a:gdLst>
                <a:gd name="T0" fmla="*/ 0 w 62"/>
                <a:gd name="T1" fmla="*/ 0 h 121"/>
                <a:gd name="T2" fmla="*/ 6 w 62"/>
                <a:gd name="T3" fmla="*/ 2 h 121"/>
                <a:gd name="T4" fmla="*/ 7 w 62"/>
                <a:gd name="T5" fmla="*/ 6 h 121"/>
                <a:gd name="T6" fmla="*/ 11 w 62"/>
                <a:gd name="T7" fmla="*/ 12 h 121"/>
                <a:gd name="T8" fmla="*/ 14 w 62"/>
                <a:gd name="T9" fmla="*/ 16 h 121"/>
                <a:gd name="T10" fmla="*/ 14 w 62"/>
                <a:gd name="T11" fmla="*/ 22 h 121"/>
                <a:gd name="T12" fmla="*/ 14 w 62"/>
                <a:gd name="T13" fmla="*/ 26 h 121"/>
                <a:gd name="T14" fmla="*/ 14 w 62"/>
                <a:gd name="T15" fmla="*/ 32 h 121"/>
                <a:gd name="T16" fmla="*/ 14 w 62"/>
                <a:gd name="T17" fmla="*/ 38 h 121"/>
                <a:gd name="T18" fmla="*/ 16 w 62"/>
                <a:gd name="T19" fmla="*/ 42 h 121"/>
                <a:gd name="T20" fmla="*/ 16 w 62"/>
                <a:gd name="T21" fmla="*/ 48 h 121"/>
                <a:gd name="T22" fmla="*/ 16 w 62"/>
                <a:gd name="T23" fmla="*/ 52 h 121"/>
                <a:gd name="T24" fmla="*/ 17 w 62"/>
                <a:gd name="T25" fmla="*/ 58 h 121"/>
                <a:gd name="T26" fmla="*/ 17 w 62"/>
                <a:gd name="T27" fmla="*/ 62 h 121"/>
                <a:gd name="T28" fmla="*/ 19 w 62"/>
                <a:gd name="T29" fmla="*/ 68 h 121"/>
                <a:gd name="T30" fmla="*/ 19 w 62"/>
                <a:gd name="T31" fmla="*/ 72 h 121"/>
                <a:gd name="T32" fmla="*/ 21 w 62"/>
                <a:gd name="T33" fmla="*/ 78 h 121"/>
                <a:gd name="T34" fmla="*/ 23 w 62"/>
                <a:gd name="T35" fmla="*/ 82 h 121"/>
                <a:gd name="T36" fmla="*/ 24 w 62"/>
                <a:gd name="T37" fmla="*/ 88 h 121"/>
                <a:gd name="T38" fmla="*/ 27 w 62"/>
                <a:gd name="T39" fmla="*/ 93 h 121"/>
                <a:gd name="T40" fmla="*/ 33 w 62"/>
                <a:gd name="T41" fmla="*/ 96 h 121"/>
                <a:gd name="T42" fmla="*/ 36 w 62"/>
                <a:gd name="T43" fmla="*/ 102 h 121"/>
                <a:gd name="T44" fmla="*/ 37 w 62"/>
                <a:gd name="T45" fmla="*/ 106 h 121"/>
                <a:gd name="T46" fmla="*/ 41 w 62"/>
                <a:gd name="T47" fmla="*/ 112 h 121"/>
                <a:gd name="T48" fmla="*/ 46 w 62"/>
                <a:gd name="T49" fmla="*/ 115 h 121"/>
                <a:gd name="T50" fmla="*/ 49 w 62"/>
                <a:gd name="T51" fmla="*/ 120 h 121"/>
                <a:gd name="T52" fmla="*/ 54 w 62"/>
                <a:gd name="T53" fmla="*/ 120 h 121"/>
                <a:gd name="T54" fmla="*/ 59 w 62"/>
                <a:gd name="T55" fmla="*/ 120 h 121"/>
                <a:gd name="T56" fmla="*/ 61 w 62"/>
                <a:gd name="T57" fmla="*/ 115 h 121"/>
                <a:gd name="T58" fmla="*/ 61 w 62"/>
                <a:gd name="T59" fmla="*/ 113 h 1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2"/>
                <a:gd name="T91" fmla="*/ 0 h 121"/>
                <a:gd name="T92" fmla="*/ 62 w 62"/>
                <a:gd name="T93" fmla="*/ 121 h 1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2" h="121">
                  <a:moveTo>
                    <a:pt x="0" y="0"/>
                  </a:moveTo>
                  <a:lnTo>
                    <a:pt x="6" y="2"/>
                  </a:lnTo>
                  <a:lnTo>
                    <a:pt x="7" y="6"/>
                  </a:lnTo>
                  <a:lnTo>
                    <a:pt x="11" y="12"/>
                  </a:lnTo>
                  <a:lnTo>
                    <a:pt x="14" y="16"/>
                  </a:lnTo>
                  <a:lnTo>
                    <a:pt x="14" y="22"/>
                  </a:lnTo>
                  <a:lnTo>
                    <a:pt x="14" y="26"/>
                  </a:lnTo>
                  <a:lnTo>
                    <a:pt x="14" y="32"/>
                  </a:lnTo>
                  <a:lnTo>
                    <a:pt x="14" y="38"/>
                  </a:lnTo>
                  <a:lnTo>
                    <a:pt x="16" y="42"/>
                  </a:lnTo>
                  <a:lnTo>
                    <a:pt x="16" y="48"/>
                  </a:lnTo>
                  <a:lnTo>
                    <a:pt x="16" y="52"/>
                  </a:lnTo>
                  <a:lnTo>
                    <a:pt x="17" y="58"/>
                  </a:lnTo>
                  <a:lnTo>
                    <a:pt x="17" y="62"/>
                  </a:lnTo>
                  <a:lnTo>
                    <a:pt x="19" y="68"/>
                  </a:lnTo>
                  <a:lnTo>
                    <a:pt x="19" y="72"/>
                  </a:lnTo>
                  <a:lnTo>
                    <a:pt x="21" y="78"/>
                  </a:lnTo>
                  <a:lnTo>
                    <a:pt x="23" y="82"/>
                  </a:lnTo>
                  <a:lnTo>
                    <a:pt x="24" y="88"/>
                  </a:lnTo>
                  <a:lnTo>
                    <a:pt x="27" y="93"/>
                  </a:lnTo>
                  <a:lnTo>
                    <a:pt x="33" y="96"/>
                  </a:lnTo>
                  <a:lnTo>
                    <a:pt x="36" y="102"/>
                  </a:lnTo>
                  <a:lnTo>
                    <a:pt x="37" y="106"/>
                  </a:lnTo>
                  <a:lnTo>
                    <a:pt x="41" y="112"/>
                  </a:lnTo>
                  <a:lnTo>
                    <a:pt x="46" y="115"/>
                  </a:lnTo>
                  <a:lnTo>
                    <a:pt x="49" y="120"/>
                  </a:lnTo>
                  <a:lnTo>
                    <a:pt x="54" y="120"/>
                  </a:lnTo>
                  <a:lnTo>
                    <a:pt x="59" y="120"/>
                  </a:lnTo>
                  <a:lnTo>
                    <a:pt x="61" y="115"/>
                  </a:lnTo>
                  <a:lnTo>
                    <a:pt x="61" y="113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8" name="Freeform 16"/>
            <p:cNvSpPr>
              <a:spLocks/>
            </p:cNvSpPr>
            <p:nvPr/>
          </p:nvSpPr>
          <p:spPr bwMode="auto">
            <a:xfrm>
              <a:off x="1959" y="2595"/>
              <a:ext cx="38" cy="44"/>
            </a:xfrm>
            <a:custGeom>
              <a:avLst/>
              <a:gdLst>
                <a:gd name="T0" fmla="*/ 0 w 38"/>
                <a:gd name="T1" fmla="*/ 40 h 44"/>
                <a:gd name="T2" fmla="*/ 6 w 38"/>
                <a:gd name="T3" fmla="*/ 43 h 44"/>
                <a:gd name="T4" fmla="*/ 11 w 38"/>
                <a:gd name="T5" fmla="*/ 37 h 44"/>
                <a:gd name="T6" fmla="*/ 13 w 38"/>
                <a:gd name="T7" fmla="*/ 32 h 44"/>
                <a:gd name="T8" fmla="*/ 14 w 38"/>
                <a:gd name="T9" fmla="*/ 27 h 44"/>
                <a:gd name="T10" fmla="*/ 17 w 38"/>
                <a:gd name="T11" fmla="*/ 22 h 44"/>
                <a:gd name="T12" fmla="*/ 21 w 38"/>
                <a:gd name="T13" fmla="*/ 16 h 44"/>
                <a:gd name="T14" fmla="*/ 24 w 38"/>
                <a:gd name="T15" fmla="*/ 12 h 44"/>
                <a:gd name="T16" fmla="*/ 28 w 38"/>
                <a:gd name="T17" fmla="*/ 6 h 44"/>
                <a:gd name="T18" fmla="*/ 33 w 38"/>
                <a:gd name="T19" fmla="*/ 3 h 44"/>
                <a:gd name="T20" fmla="*/ 37 w 38"/>
                <a:gd name="T21" fmla="*/ 0 h 44"/>
                <a:gd name="T22" fmla="*/ 37 w 38"/>
                <a:gd name="T23" fmla="*/ 5 h 44"/>
                <a:gd name="T24" fmla="*/ 34 w 38"/>
                <a:gd name="T25" fmla="*/ 3 h 44"/>
                <a:gd name="T26" fmla="*/ 33 w 38"/>
                <a:gd name="T27" fmla="*/ 5 h 44"/>
                <a:gd name="T28" fmla="*/ 37 w 38"/>
                <a:gd name="T29" fmla="*/ 3 h 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8"/>
                <a:gd name="T46" fmla="*/ 0 h 44"/>
                <a:gd name="T47" fmla="*/ 38 w 38"/>
                <a:gd name="T48" fmla="*/ 44 h 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8" h="44">
                  <a:moveTo>
                    <a:pt x="0" y="40"/>
                  </a:moveTo>
                  <a:lnTo>
                    <a:pt x="6" y="43"/>
                  </a:lnTo>
                  <a:lnTo>
                    <a:pt x="11" y="37"/>
                  </a:lnTo>
                  <a:lnTo>
                    <a:pt x="13" y="32"/>
                  </a:lnTo>
                  <a:lnTo>
                    <a:pt x="14" y="27"/>
                  </a:lnTo>
                  <a:lnTo>
                    <a:pt x="17" y="22"/>
                  </a:lnTo>
                  <a:lnTo>
                    <a:pt x="21" y="16"/>
                  </a:lnTo>
                  <a:lnTo>
                    <a:pt x="24" y="12"/>
                  </a:lnTo>
                  <a:lnTo>
                    <a:pt x="28" y="6"/>
                  </a:lnTo>
                  <a:lnTo>
                    <a:pt x="33" y="3"/>
                  </a:lnTo>
                  <a:lnTo>
                    <a:pt x="37" y="0"/>
                  </a:lnTo>
                  <a:lnTo>
                    <a:pt x="37" y="5"/>
                  </a:lnTo>
                  <a:lnTo>
                    <a:pt x="34" y="3"/>
                  </a:lnTo>
                  <a:lnTo>
                    <a:pt x="33" y="5"/>
                  </a:lnTo>
                  <a:lnTo>
                    <a:pt x="37" y="3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9" name="Freeform 17"/>
            <p:cNvSpPr>
              <a:spLocks/>
            </p:cNvSpPr>
            <p:nvPr/>
          </p:nvSpPr>
          <p:spPr bwMode="auto">
            <a:xfrm>
              <a:off x="1790" y="2517"/>
              <a:ext cx="106" cy="103"/>
            </a:xfrm>
            <a:custGeom>
              <a:avLst/>
              <a:gdLst>
                <a:gd name="T0" fmla="*/ 105 w 106"/>
                <a:gd name="T1" fmla="*/ 0 h 103"/>
                <a:gd name="T2" fmla="*/ 98 w 106"/>
                <a:gd name="T3" fmla="*/ 0 h 103"/>
                <a:gd name="T4" fmla="*/ 92 w 106"/>
                <a:gd name="T5" fmla="*/ 1 h 103"/>
                <a:gd name="T6" fmla="*/ 88 w 106"/>
                <a:gd name="T7" fmla="*/ 4 h 103"/>
                <a:gd name="T8" fmla="*/ 82 w 106"/>
                <a:gd name="T9" fmla="*/ 7 h 103"/>
                <a:gd name="T10" fmla="*/ 77 w 106"/>
                <a:gd name="T11" fmla="*/ 11 h 103"/>
                <a:gd name="T12" fmla="*/ 72 w 106"/>
                <a:gd name="T13" fmla="*/ 14 h 103"/>
                <a:gd name="T14" fmla="*/ 68 w 106"/>
                <a:gd name="T15" fmla="*/ 20 h 103"/>
                <a:gd name="T16" fmla="*/ 64 w 106"/>
                <a:gd name="T17" fmla="*/ 23 h 103"/>
                <a:gd name="T18" fmla="*/ 58 w 106"/>
                <a:gd name="T19" fmla="*/ 28 h 103"/>
                <a:gd name="T20" fmla="*/ 55 w 106"/>
                <a:gd name="T21" fmla="*/ 34 h 103"/>
                <a:gd name="T22" fmla="*/ 50 w 106"/>
                <a:gd name="T23" fmla="*/ 37 h 103"/>
                <a:gd name="T24" fmla="*/ 48 w 106"/>
                <a:gd name="T25" fmla="*/ 43 h 103"/>
                <a:gd name="T26" fmla="*/ 45 w 106"/>
                <a:gd name="T27" fmla="*/ 47 h 103"/>
                <a:gd name="T28" fmla="*/ 40 w 106"/>
                <a:gd name="T29" fmla="*/ 53 h 103"/>
                <a:gd name="T30" fmla="*/ 38 w 106"/>
                <a:gd name="T31" fmla="*/ 57 h 103"/>
                <a:gd name="T32" fmla="*/ 35 w 106"/>
                <a:gd name="T33" fmla="*/ 63 h 103"/>
                <a:gd name="T34" fmla="*/ 33 w 106"/>
                <a:gd name="T35" fmla="*/ 68 h 103"/>
                <a:gd name="T36" fmla="*/ 30 w 106"/>
                <a:gd name="T37" fmla="*/ 73 h 103"/>
                <a:gd name="T38" fmla="*/ 27 w 106"/>
                <a:gd name="T39" fmla="*/ 78 h 103"/>
                <a:gd name="T40" fmla="*/ 24 w 106"/>
                <a:gd name="T41" fmla="*/ 83 h 103"/>
                <a:gd name="T42" fmla="*/ 20 w 106"/>
                <a:gd name="T43" fmla="*/ 88 h 103"/>
                <a:gd name="T44" fmla="*/ 16 w 106"/>
                <a:gd name="T45" fmla="*/ 94 h 103"/>
                <a:gd name="T46" fmla="*/ 11 w 106"/>
                <a:gd name="T47" fmla="*/ 98 h 103"/>
                <a:gd name="T48" fmla="*/ 6 w 106"/>
                <a:gd name="T49" fmla="*/ 100 h 103"/>
                <a:gd name="T50" fmla="*/ 1 w 106"/>
                <a:gd name="T51" fmla="*/ 102 h 103"/>
                <a:gd name="T52" fmla="*/ 0 w 106"/>
                <a:gd name="T53" fmla="*/ 102 h 103"/>
                <a:gd name="T54" fmla="*/ 3 w 106"/>
                <a:gd name="T55" fmla="*/ 97 h 103"/>
                <a:gd name="T56" fmla="*/ 4 w 106"/>
                <a:gd name="T57" fmla="*/ 97 h 103"/>
                <a:gd name="T58" fmla="*/ 1 w 106"/>
                <a:gd name="T59" fmla="*/ 97 h 10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6"/>
                <a:gd name="T91" fmla="*/ 0 h 103"/>
                <a:gd name="T92" fmla="*/ 106 w 106"/>
                <a:gd name="T93" fmla="*/ 103 h 10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6" h="103">
                  <a:moveTo>
                    <a:pt x="105" y="0"/>
                  </a:moveTo>
                  <a:lnTo>
                    <a:pt x="98" y="0"/>
                  </a:lnTo>
                  <a:lnTo>
                    <a:pt x="92" y="1"/>
                  </a:lnTo>
                  <a:lnTo>
                    <a:pt x="88" y="4"/>
                  </a:lnTo>
                  <a:lnTo>
                    <a:pt x="82" y="7"/>
                  </a:lnTo>
                  <a:lnTo>
                    <a:pt x="77" y="11"/>
                  </a:lnTo>
                  <a:lnTo>
                    <a:pt x="72" y="14"/>
                  </a:lnTo>
                  <a:lnTo>
                    <a:pt x="68" y="20"/>
                  </a:lnTo>
                  <a:lnTo>
                    <a:pt x="64" y="23"/>
                  </a:lnTo>
                  <a:lnTo>
                    <a:pt x="58" y="28"/>
                  </a:lnTo>
                  <a:lnTo>
                    <a:pt x="55" y="34"/>
                  </a:lnTo>
                  <a:lnTo>
                    <a:pt x="50" y="37"/>
                  </a:lnTo>
                  <a:lnTo>
                    <a:pt x="48" y="43"/>
                  </a:lnTo>
                  <a:lnTo>
                    <a:pt x="45" y="47"/>
                  </a:lnTo>
                  <a:lnTo>
                    <a:pt x="40" y="53"/>
                  </a:lnTo>
                  <a:lnTo>
                    <a:pt x="38" y="57"/>
                  </a:lnTo>
                  <a:lnTo>
                    <a:pt x="35" y="63"/>
                  </a:lnTo>
                  <a:lnTo>
                    <a:pt x="33" y="68"/>
                  </a:lnTo>
                  <a:lnTo>
                    <a:pt x="30" y="73"/>
                  </a:lnTo>
                  <a:lnTo>
                    <a:pt x="27" y="78"/>
                  </a:lnTo>
                  <a:lnTo>
                    <a:pt x="24" y="83"/>
                  </a:lnTo>
                  <a:lnTo>
                    <a:pt x="20" y="88"/>
                  </a:lnTo>
                  <a:lnTo>
                    <a:pt x="16" y="94"/>
                  </a:lnTo>
                  <a:lnTo>
                    <a:pt x="11" y="98"/>
                  </a:lnTo>
                  <a:lnTo>
                    <a:pt x="6" y="100"/>
                  </a:lnTo>
                  <a:lnTo>
                    <a:pt x="1" y="102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4" y="97"/>
                  </a:lnTo>
                  <a:lnTo>
                    <a:pt x="1" y="97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0" name="Freeform 18"/>
            <p:cNvSpPr>
              <a:spLocks/>
            </p:cNvSpPr>
            <p:nvPr/>
          </p:nvSpPr>
          <p:spPr bwMode="auto">
            <a:xfrm>
              <a:off x="1626" y="2490"/>
              <a:ext cx="103" cy="82"/>
            </a:xfrm>
            <a:custGeom>
              <a:avLst/>
              <a:gdLst>
                <a:gd name="T0" fmla="*/ 102 w 103"/>
                <a:gd name="T1" fmla="*/ 3 h 82"/>
                <a:gd name="T2" fmla="*/ 95 w 103"/>
                <a:gd name="T3" fmla="*/ 0 h 82"/>
                <a:gd name="T4" fmla="*/ 91 w 103"/>
                <a:gd name="T5" fmla="*/ 4 h 82"/>
                <a:gd name="T6" fmla="*/ 87 w 103"/>
                <a:gd name="T7" fmla="*/ 6 h 82"/>
                <a:gd name="T8" fmla="*/ 84 w 103"/>
                <a:gd name="T9" fmla="*/ 11 h 82"/>
                <a:gd name="T10" fmla="*/ 78 w 103"/>
                <a:gd name="T11" fmla="*/ 13 h 82"/>
                <a:gd name="T12" fmla="*/ 75 w 103"/>
                <a:gd name="T13" fmla="*/ 18 h 82"/>
                <a:gd name="T14" fmla="*/ 70 w 103"/>
                <a:gd name="T15" fmla="*/ 20 h 82"/>
                <a:gd name="T16" fmla="*/ 65 w 103"/>
                <a:gd name="T17" fmla="*/ 23 h 82"/>
                <a:gd name="T18" fmla="*/ 60 w 103"/>
                <a:gd name="T19" fmla="*/ 28 h 82"/>
                <a:gd name="T20" fmla="*/ 57 w 103"/>
                <a:gd name="T21" fmla="*/ 34 h 82"/>
                <a:gd name="T22" fmla="*/ 51 w 103"/>
                <a:gd name="T23" fmla="*/ 37 h 82"/>
                <a:gd name="T24" fmla="*/ 48 w 103"/>
                <a:gd name="T25" fmla="*/ 42 h 82"/>
                <a:gd name="T26" fmla="*/ 43 w 103"/>
                <a:gd name="T27" fmla="*/ 45 h 82"/>
                <a:gd name="T28" fmla="*/ 40 w 103"/>
                <a:gd name="T29" fmla="*/ 51 h 82"/>
                <a:gd name="T30" fmla="*/ 34 w 103"/>
                <a:gd name="T31" fmla="*/ 54 h 82"/>
                <a:gd name="T32" fmla="*/ 30 w 103"/>
                <a:gd name="T33" fmla="*/ 59 h 82"/>
                <a:gd name="T34" fmla="*/ 26 w 103"/>
                <a:gd name="T35" fmla="*/ 63 h 82"/>
                <a:gd name="T36" fmla="*/ 21 w 103"/>
                <a:gd name="T37" fmla="*/ 67 h 82"/>
                <a:gd name="T38" fmla="*/ 16 w 103"/>
                <a:gd name="T39" fmla="*/ 70 h 82"/>
                <a:gd name="T40" fmla="*/ 11 w 103"/>
                <a:gd name="T41" fmla="*/ 74 h 82"/>
                <a:gd name="T42" fmla="*/ 6 w 103"/>
                <a:gd name="T43" fmla="*/ 75 h 82"/>
                <a:gd name="T44" fmla="*/ 1 w 103"/>
                <a:gd name="T45" fmla="*/ 77 h 82"/>
                <a:gd name="T46" fmla="*/ 1 w 103"/>
                <a:gd name="T47" fmla="*/ 75 h 82"/>
                <a:gd name="T48" fmla="*/ 0 w 103"/>
                <a:gd name="T49" fmla="*/ 81 h 82"/>
                <a:gd name="T50" fmla="*/ 1 w 103"/>
                <a:gd name="T51" fmla="*/ 78 h 82"/>
                <a:gd name="T52" fmla="*/ 3 w 103"/>
                <a:gd name="T53" fmla="*/ 74 h 82"/>
                <a:gd name="T54" fmla="*/ 1 w 103"/>
                <a:gd name="T55" fmla="*/ 75 h 82"/>
                <a:gd name="T56" fmla="*/ 4 w 103"/>
                <a:gd name="T57" fmla="*/ 65 h 82"/>
                <a:gd name="T58" fmla="*/ 4 w 103"/>
                <a:gd name="T59" fmla="*/ 71 h 8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3"/>
                <a:gd name="T91" fmla="*/ 0 h 82"/>
                <a:gd name="T92" fmla="*/ 103 w 103"/>
                <a:gd name="T93" fmla="*/ 82 h 8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3" h="82">
                  <a:moveTo>
                    <a:pt x="102" y="3"/>
                  </a:moveTo>
                  <a:lnTo>
                    <a:pt x="95" y="0"/>
                  </a:lnTo>
                  <a:lnTo>
                    <a:pt x="91" y="4"/>
                  </a:lnTo>
                  <a:lnTo>
                    <a:pt x="87" y="6"/>
                  </a:lnTo>
                  <a:lnTo>
                    <a:pt x="84" y="11"/>
                  </a:lnTo>
                  <a:lnTo>
                    <a:pt x="78" y="13"/>
                  </a:lnTo>
                  <a:lnTo>
                    <a:pt x="75" y="18"/>
                  </a:lnTo>
                  <a:lnTo>
                    <a:pt x="70" y="20"/>
                  </a:lnTo>
                  <a:lnTo>
                    <a:pt x="65" y="23"/>
                  </a:lnTo>
                  <a:lnTo>
                    <a:pt x="60" y="28"/>
                  </a:lnTo>
                  <a:lnTo>
                    <a:pt x="57" y="34"/>
                  </a:lnTo>
                  <a:lnTo>
                    <a:pt x="51" y="37"/>
                  </a:lnTo>
                  <a:lnTo>
                    <a:pt x="48" y="42"/>
                  </a:lnTo>
                  <a:lnTo>
                    <a:pt x="43" y="45"/>
                  </a:lnTo>
                  <a:lnTo>
                    <a:pt x="40" y="51"/>
                  </a:lnTo>
                  <a:lnTo>
                    <a:pt x="34" y="54"/>
                  </a:lnTo>
                  <a:lnTo>
                    <a:pt x="30" y="59"/>
                  </a:lnTo>
                  <a:lnTo>
                    <a:pt x="26" y="63"/>
                  </a:lnTo>
                  <a:lnTo>
                    <a:pt x="21" y="67"/>
                  </a:lnTo>
                  <a:lnTo>
                    <a:pt x="16" y="70"/>
                  </a:lnTo>
                  <a:lnTo>
                    <a:pt x="11" y="74"/>
                  </a:lnTo>
                  <a:lnTo>
                    <a:pt x="6" y="75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0" y="81"/>
                  </a:lnTo>
                  <a:lnTo>
                    <a:pt x="1" y="78"/>
                  </a:lnTo>
                  <a:lnTo>
                    <a:pt x="3" y="74"/>
                  </a:lnTo>
                  <a:lnTo>
                    <a:pt x="1" y="75"/>
                  </a:lnTo>
                  <a:lnTo>
                    <a:pt x="4" y="65"/>
                  </a:lnTo>
                  <a:lnTo>
                    <a:pt x="4" y="71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1" name="Freeform 19"/>
            <p:cNvSpPr>
              <a:spLocks/>
            </p:cNvSpPr>
            <p:nvPr/>
          </p:nvSpPr>
          <p:spPr bwMode="auto">
            <a:xfrm>
              <a:off x="1310" y="2277"/>
              <a:ext cx="46" cy="82"/>
            </a:xfrm>
            <a:custGeom>
              <a:avLst/>
              <a:gdLst>
                <a:gd name="T0" fmla="*/ 45 w 46"/>
                <a:gd name="T1" fmla="*/ 41 h 82"/>
                <a:gd name="T2" fmla="*/ 38 w 46"/>
                <a:gd name="T3" fmla="*/ 47 h 82"/>
                <a:gd name="T4" fmla="*/ 33 w 46"/>
                <a:gd name="T5" fmla="*/ 50 h 82"/>
                <a:gd name="T6" fmla="*/ 31 w 46"/>
                <a:gd name="T7" fmla="*/ 55 h 82"/>
                <a:gd name="T8" fmla="*/ 27 w 46"/>
                <a:gd name="T9" fmla="*/ 58 h 82"/>
                <a:gd name="T10" fmla="*/ 24 w 46"/>
                <a:gd name="T11" fmla="*/ 64 h 82"/>
                <a:gd name="T12" fmla="*/ 23 w 46"/>
                <a:gd name="T13" fmla="*/ 68 h 82"/>
                <a:gd name="T14" fmla="*/ 20 w 46"/>
                <a:gd name="T15" fmla="*/ 74 h 82"/>
                <a:gd name="T16" fmla="*/ 14 w 46"/>
                <a:gd name="T17" fmla="*/ 77 h 82"/>
                <a:gd name="T18" fmla="*/ 10 w 46"/>
                <a:gd name="T19" fmla="*/ 81 h 82"/>
                <a:gd name="T20" fmla="*/ 4 w 46"/>
                <a:gd name="T21" fmla="*/ 81 h 82"/>
                <a:gd name="T22" fmla="*/ 3 w 46"/>
                <a:gd name="T23" fmla="*/ 75 h 82"/>
                <a:gd name="T24" fmla="*/ 3 w 46"/>
                <a:gd name="T25" fmla="*/ 70 h 82"/>
                <a:gd name="T26" fmla="*/ 4 w 46"/>
                <a:gd name="T27" fmla="*/ 65 h 82"/>
                <a:gd name="T28" fmla="*/ 4 w 46"/>
                <a:gd name="T29" fmla="*/ 60 h 82"/>
                <a:gd name="T30" fmla="*/ 4 w 46"/>
                <a:gd name="T31" fmla="*/ 55 h 82"/>
                <a:gd name="T32" fmla="*/ 3 w 46"/>
                <a:gd name="T33" fmla="*/ 50 h 82"/>
                <a:gd name="T34" fmla="*/ 3 w 46"/>
                <a:gd name="T35" fmla="*/ 45 h 82"/>
                <a:gd name="T36" fmla="*/ 3 w 46"/>
                <a:gd name="T37" fmla="*/ 40 h 82"/>
                <a:gd name="T38" fmla="*/ 3 w 46"/>
                <a:gd name="T39" fmla="*/ 34 h 82"/>
                <a:gd name="T40" fmla="*/ 4 w 46"/>
                <a:gd name="T41" fmla="*/ 30 h 82"/>
                <a:gd name="T42" fmla="*/ 4 w 46"/>
                <a:gd name="T43" fmla="*/ 24 h 82"/>
                <a:gd name="T44" fmla="*/ 3 w 46"/>
                <a:gd name="T45" fmla="*/ 20 h 82"/>
                <a:gd name="T46" fmla="*/ 1 w 46"/>
                <a:gd name="T47" fmla="*/ 14 h 82"/>
                <a:gd name="T48" fmla="*/ 1 w 46"/>
                <a:gd name="T49" fmla="*/ 10 h 82"/>
                <a:gd name="T50" fmla="*/ 0 w 46"/>
                <a:gd name="T51" fmla="*/ 7 h 82"/>
                <a:gd name="T52" fmla="*/ 0 w 46"/>
                <a:gd name="T53" fmla="*/ 11 h 82"/>
                <a:gd name="T54" fmla="*/ 0 w 46"/>
                <a:gd name="T55" fmla="*/ 23 h 82"/>
                <a:gd name="T56" fmla="*/ 0 w 46"/>
                <a:gd name="T57" fmla="*/ 13 h 82"/>
                <a:gd name="T58" fmla="*/ 3 w 46"/>
                <a:gd name="T59" fmla="*/ 0 h 8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6"/>
                <a:gd name="T91" fmla="*/ 0 h 82"/>
                <a:gd name="T92" fmla="*/ 46 w 46"/>
                <a:gd name="T93" fmla="*/ 82 h 8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6" h="82">
                  <a:moveTo>
                    <a:pt x="45" y="41"/>
                  </a:moveTo>
                  <a:lnTo>
                    <a:pt x="38" y="47"/>
                  </a:lnTo>
                  <a:lnTo>
                    <a:pt x="33" y="50"/>
                  </a:lnTo>
                  <a:lnTo>
                    <a:pt x="31" y="55"/>
                  </a:lnTo>
                  <a:lnTo>
                    <a:pt x="27" y="58"/>
                  </a:lnTo>
                  <a:lnTo>
                    <a:pt x="24" y="64"/>
                  </a:lnTo>
                  <a:lnTo>
                    <a:pt x="23" y="68"/>
                  </a:lnTo>
                  <a:lnTo>
                    <a:pt x="20" y="74"/>
                  </a:lnTo>
                  <a:lnTo>
                    <a:pt x="14" y="77"/>
                  </a:lnTo>
                  <a:lnTo>
                    <a:pt x="10" y="81"/>
                  </a:lnTo>
                  <a:lnTo>
                    <a:pt x="4" y="81"/>
                  </a:lnTo>
                  <a:lnTo>
                    <a:pt x="3" y="75"/>
                  </a:lnTo>
                  <a:lnTo>
                    <a:pt x="3" y="70"/>
                  </a:lnTo>
                  <a:lnTo>
                    <a:pt x="4" y="65"/>
                  </a:lnTo>
                  <a:lnTo>
                    <a:pt x="4" y="60"/>
                  </a:lnTo>
                  <a:lnTo>
                    <a:pt x="4" y="55"/>
                  </a:lnTo>
                  <a:lnTo>
                    <a:pt x="3" y="50"/>
                  </a:lnTo>
                  <a:lnTo>
                    <a:pt x="3" y="45"/>
                  </a:lnTo>
                  <a:lnTo>
                    <a:pt x="3" y="40"/>
                  </a:lnTo>
                  <a:lnTo>
                    <a:pt x="3" y="34"/>
                  </a:lnTo>
                  <a:lnTo>
                    <a:pt x="4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1" y="14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3"/>
                  </a:lnTo>
                  <a:lnTo>
                    <a:pt x="0" y="13"/>
                  </a:lnTo>
                  <a:lnTo>
                    <a:pt x="3" y="0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2" name="Freeform 20"/>
            <p:cNvSpPr>
              <a:spLocks/>
            </p:cNvSpPr>
            <p:nvPr/>
          </p:nvSpPr>
          <p:spPr bwMode="auto">
            <a:xfrm>
              <a:off x="1278" y="2243"/>
              <a:ext cx="35" cy="53"/>
            </a:xfrm>
            <a:custGeom>
              <a:avLst/>
              <a:gdLst>
                <a:gd name="T0" fmla="*/ 34 w 35"/>
                <a:gd name="T1" fmla="*/ 32 h 53"/>
                <a:gd name="T2" fmla="*/ 27 w 35"/>
                <a:gd name="T3" fmla="*/ 29 h 53"/>
                <a:gd name="T4" fmla="*/ 22 w 35"/>
                <a:gd name="T5" fmla="*/ 29 h 53"/>
                <a:gd name="T6" fmla="*/ 19 w 35"/>
                <a:gd name="T7" fmla="*/ 35 h 53"/>
                <a:gd name="T8" fmla="*/ 15 w 35"/>
                <a:gd name="T9" fmla="*/ 39 h 53"/>
                <a:gd name="T10" fmla="*/ 13 w 35"/>
                <a:gd name="T11" fmla="*/ 45 h 53"/>
                <a:gd name="T12" fmla="*/ 10 w 35"/>
                <a:gd name="T13" fmla="*/ 49 h 53"/>
                <a:gd name="T14" fmla="*/ 5 w 35"/>
                <a:gd name="T15" fmla="*/ 52 h 53"/>
                <a:gd name="T16" fmla="*/ 2 w 35"/>
                <a:gd name="T17" fmla="*/ 46 h 53"/>
                <a:gd name="T18" fmla="*/ 2 w 35"/>
                <a:gd name="T19" fmla="*/ 42 h 53"/>
                <a:gd name="T20" fmla="*/ 0 w 35"/>
                <a:gd name="T21" fmla="*/ 36 h 53"/>
                <a:gd name="T22" fmla="*/ 2 w 35"/>
                <a:gd name="T23" fmla="*/ 32 h 53"/>
                <a:gd name="T24" fmla="*/ 2 w 35"/>
                <a:gd name="T25" fmla="*/ 26 h 53"/>
                <a:gd name="T26" fmla="*/ 3 w 35"/>
                <a:gd name="T27" fmla="*/ 22 h 53"/>
                <a:gd name="T28" fmla="*/ 5 w 35"/>
                <a:gd name="T29" fmla="*/ 16 h 53"/>
                <a:gd name="T30" fmla="*/ 5 w 35"/>
                <a:gd name="T31" fmla="*/ 12 h 53"/>
                <a:gd name="T32" fmla="*/ 6 w 35"/>
                <a:gd name="T33" fmla="*/ 6 h 53"/>
                <a:gd name="T34" fmla="*/ 6 w 35"/>
                <a:gd name="T35" fmla="*/ 5 h 53"/>
                <a:gd name="T36" fmla="*/ 6 w 35"/>
                <a:gd name="T37" fmla="*/ 0 h 53"/>
                <a:gd name="T38" fmla="*/ 5 w 35"/>
                <a:gd name="T39" fmla="*/ 2 h 53"/>
                <a:gd name="T40" fmla="*/ 3 w 35"/>
                <a:gd name="T41" fmla="*/ 2 h 5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"/>
                <a:gd name="T64" fmla="*/ 0 h 53"/>
                <a:gd name="T65" fmla="*/ 35 w 35"/>
                <a:gd name="T66" fmla="*/ 53 h 5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" h="53">
                  <a:moveTo>
                    <a:pt x="34" y="32"/>
                  </a:moveTo>
                  <a:lnTo>
                    <a:pt x="27" y="29"/>
                  </a:lnTo>
                  <a:lnTo>
                    <a:pt x="22" y="29"/>
                  </a:lnTo>
                  <a:lnTo>
                    <a:pt x="19" y="35"/>
                  </a:lnTo>
                  <a:lnTo>
                    <a:pt x="15" y="39"/>
                  </a:lnTo>
                  <a:lnTo>
                    <a:pt x="13" y="45"/>
                  </a:lnTo>
                  <a:lnTo>
                    <a:pt x="10" y="49"/>
                  </a:lnTo>
                  <a:lnTo>
                    <a:pt x="5" y="52"/>
                  </a:lnTo>
                  <a:lnTo>
                    <a:pt x="2" y="46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2" y="32"/>
                  </a:lnTo>
                  <a:lnTo>
                    <a:pt x="2" y="26"/>
                  </a:lnTo>
                  <a:lnTo>
                    <a:pt x="3" y="22"/>
                  </a:lnTo>
                  <a:lnTo>
                    <a:pt x="5" y="16"/>
                  </a:lnTo>
                  <a:lnTo>
                    <a:pt x="5" y="12"/>
                  </a:lnTo>
                  <a:lnTo>
                    <a:pt x="6" y="6"/>
                  </a:lnTo>
                  <a:lnTo>
                    <a:pt x="6" y="5"/>
                  </a:lnTo>
                  <a:lnTo>
                    <a:pt x="6" y="0"/>
                  </a:lnTo>
                  <a:lnTo>
                    <a:pt x="5" y="2"/>
                  </a:lnTo>
                  <a:lnTo>
                    <a:pt x="3" y="2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3" name="Freeform 21"/>
            <p:cNvSpPr>
              <a:spLocks/>
            </p:cNvSpPr>
            <p:nvPr/>
          </p:nvSpPr>
          <p:spPr bwMode="auto">
            <a:xfrm>
              <a:off x="1245" y="2183"/>
              <a:ext cx="40" cy="58"/>
            </a:xfrm>
            <a:custGeom>
              <a:avLst/>
              <a:gdLst>
                <a:gd name="T0" fmla="*/ 39 w 40"/>
                <a:gd name="T1" fmla="*/ 57 h 58"/>
                <a:gd name="T2" fmla="*/ 32 w 40"/>
                <a:gd name="T3" fmla="*/ 53 h 58"/>
                <a:gd name="T4" fmla="*/ 26 w 40"/>
                <a:gd name="T5" fmla="*/ 53 h 58"/>
                <a:gd name="T6" fmla="*/ 22 w 40"/>
                <a:gd name="T7" fmla="*/ 53 h 58"/>
                <a:gd name="T8" fmla="*/ 18 w 40"/>
                <a:gd name="T9" fmla="*/ 48 h 58"/>
                <a:gd name="T10" fmla="*/ 18 w 40"/>
                <a:gd name="T11" fmla="*/ 43 h 58"/>
                <a:gd name="T12" fmla="*/ 23 w 40"/>
                <a:gd name="T13" fmla="*/ 40 h 58"/>
                <a:gd name="T14" fmla="*/ 28 w 40"/>
                <a:gd name="T15" fmla="*/ 36 h 58"/>
                <a:gd name="T16" fmla="*/ 33 w 40"/>
                <a:gd name="T17" fmla="*/ 31 h 58"/>
                <a:gd name="T18" fmla="*/ 35 w 40"/>
                <a:gd name="T19" fmla="*/ 26 h 58"/>
                <a:gd name="T20" fmla="*/ 33 w 40"/>
                <a:gd name="T21" fmla="*/ 21 h 58"/>
                <a:gd name="T22" fmla="*/ 28 w 40"/>
                <a:gd name="T23" fmla="*/ 16 h 58"/>
                <a:gd name="T24" fmla="*/ 23 w 40"/>
                <a:gd name="T25" fmla="*/ 14 h 58"/>
                <a:gd name="T26" fmla="*/ 18 w 40"/>
                <a:gd name="T27" fmla="*/ 13 h 58"/>
                <a:gd name="T28" fmla="*/ 13 w 40"/>
                <a:gd name="T29" fmla="*/ 10 h 58"/>
                <a:gd name="T30" fmla="*/ 8 w 40"/>
                <a:gd name="T31" fmla="*/ 6 h 58"/>
                <a:gd name="T32" fmla="*/ 3 w 40"/>
                <a:gd name="T33" fmla="*/ 4 h 58"/>
                <a:gd name="T34" fmla="*/ 0 w 40"/>
                <a:gd name="T35" fmla="*/ 0 h 58"/>
                <a:gd name="T36" fmla="*/ 0 w 40"/>
                <a:gd name="T37" fmla="*/ 4 h 58"/>
                <a:gd name="T38" fmla="*/ 0 w 40"/>
                <a:gd name="T39" fmla="*/ 10 h 58"/>
                <a:gd name="T40" fmla="*/ 0 w 40"/>
                <a:gd name="T41" fmla="*/ 6 h 58"/>
                <a:gd name="T42" fmla="*/ 2 w 40"/>
                <a:gd name="T43" fmla="*/ 3 h 5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0"/>
                <a:gd name="T67" fmla="*/ 0 h 58"/>
                <a:gd name="T68" fmla="*/ 40 w 40"/>
                <a:gd name="T69" fmla="*/ 58 h 5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0" h="58">
                  <a:moveTo>
                    <a:pt x="39" y="57"/>
                  </a:moveTo>
                  <a:lnTo>
                    <a:pt x="32" y="53"/>
                  </a:lnTo>
                  <a:lnTo>
                    <a:pt x="26" y="53"/>
                  </a:lnTo>
                  <a:lnTo>
                    <a:pt x="22" y="53"/>
                  </a:lnTo>
                  <a:lnTo>
                    <a:pt x="18" y="48"/>
                  </a:lnTo>
                  <a:lnTo>
                    <a:pt x="18" y="43"/>
                  </a:lnTo>
                  <a:lnTo>
                    <a:pt x="23" y="40"/>
                  </a:lnTo>
                  <a:lnTo>
                    <a:pt x="28" y="36"/>
                  </a:lnTo>
                  <a:lnTo>
                    <a:pt x="33" y="31"/>
                  </a:lnTo>
                  <a:lnTo>
                    <a:pt x="35" y="26"/>
                  </a:lnTo>
                  <a:lnTo>
                    <a:pt x="33" y="21"/>
                  </a:lnTo>
                  <a:lnTo>
                    <a:pt x="28" y="16"/>
                  </a:lnTo>
                  <a:lnTo>
                    <a:pt x="23" y="14"/>
                  </a:lnTo>
                  <a:lnTo>
                    <a:pt x="18" y="13"/>
                  </a:lnTo>
                  <a:lnTo>
                    <a:pt x="13" y="10"/>
                  </a:lnTo>
                  <a:lnTo>
                    <a:pt x="8" y="6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3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4" name="Freeform 22"/>
            <p:cNvSpPr>
              <a:spLocks/>
            </p:cNvSpPr>
            <p:nvPr/>
          </p:nvSpPr>
          <p:spPr bwMode="auto">
            <a:xfrm>
              <a:off x="2931" y="1864"/>
              <a:ext cx="48" cy="38"/>
            </a:xfrm>
            <a:custGeom>
              <a:avLst/>
              <a:gdLst>
                <a:gd name="T0" fmla="*/ 0 w 48"/>
                <a:gd name="T1" fmla="*/ 35 h 38"/>
                <a:gd name="T2" fmla="*/ 6 w 48"/>
                <a:gd name="T3" fmla="*/ 37 h 38"/>
                <a:gd name="T4" fmla="*/ 12 w 48"/>
                <a:gd name="T5" fmla="*/ 33 h 38"/>
                <a:gd name="T6" fmla="*/ 15 w 48"/>
                <a:gd name="T7" fmla="*/ 29 h 38"/>
                <a:gd name="T8" fmla="*/ 19 w 48"/>
                <a:gd name="T9" fmla="*/ 23 h 38"/>
                <a:gd name="T10" fmla="*/ 22 w 48"/>
                <a:gd name="T11" fmla="*/ 19 h 38"/>
                <a:gd name="T12" fmla="*/ 25 w 48"/>
                <a:gd name="T13" fmla="*/ 13 h 38"/>
                <a:gd name="T14" fmla="*/ 29 w 48"/>
                <a:gd name="T15" fmla="*/ 8 h 38"/>
                <a:gd name="T16" fmla="*/ 33 w 48"/>
                <a:gd name="T17" fmla="*/ 5 h 38"/>
                <a:gd name="T18" fmla="*/ 39 w 48"/>
                <a:gd name="T19" fmla="*/ 3 h 38"/>
                <a:gd name="T20" fmla="*/ 43 w 48"/>
                <a:gd name="T21" fmla="*/ 5 h 38"/>
                <a:gd name="T22" fmla="*/ 45 w 48"/>
                <a:gd name="T23" fmla="*/ 5 h 38"/>
                <a:gd name="T24" fmla="*/ 45 w 48"/>
                <a:gd name="T25" fmla="*/ 0 h 38"/>
                <a:gd name="T26" fmla="*/ 45 w 48"/>
                <a:gd name="T27" fmla="*/ 5 h 38"/>
                <a:gd name="T28" fmla="*/ 47 w 48"/>
                <a:gd name="T29" fmla="*/ 5 h 38"/>
                <a:gd name="T30" fmla="*/ 47 w 48"/>
                <a:gd name="T31" fmla="*/ 3 h 38"/>
                <a:gd name="T32" fmla="*/ 47 w 48"/>
                <a:gd name="T33" fmla="*/ 15 h 38"/>
                <a:gd name="T34" fmla="*/ 47 w 48"/>
                <a:gd name="T35" fmla="*/ 5 h 38"/>
                <a:gd name="T36" fmla="*/ 45 w 48"/>
                <a:gd name="T37" fmla="*/ 6 h 38"/>
                <a:gd name="T38" fmla="*/ 47 w 48"/>
                <a:gd name="T39" fmla="*/ 5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38"/>
                <a:gd name="T62" fmla="*/ 48 w 48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38">
                  <a:moveTo>
                    <a:pt x="0" y="35"/>
                  </a:moveTo>
                  <a:lnTo>
                    <a:pt x="6" y="37"/>
                  </a:lnTo>
                  <a:lnTo>
                    <a:pt x="12" y="33"/>
                  </a:lnTo>
                  <a:lnTo>
                    <a:pt x="15" y="29"/>
                  </a:lnTo>
                  <a:lnTo>
                    <a:pt x="19" y="23"/>
                  </a:lnTo>
                  <a:lnTo>
                    <a:pt x="22" y="19"/>
                  </a:lnTo>
                  <a:lnTo>
                    <a:pt x="25" y="13"/>
                  </a:lnTo>
                  <a:lnTo>
                    <a:pt x="29" y="8"/>
                  </a:lnTo>
                  <a:lnTo>
                    <a:pt x="33" y="5"/>
                  </a:lnTo>
                  <a:lnTo>
                    <a:pt x="39" y="3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7" y="5"/>
                  </a:lnTo>
                  <a:lnTo>
                    <a:pt x="47" y="3"/>
                  </a:lnTo>
                  <a:lnTo>
                    <a:pt x="47" y="15"/>
                  </a:lnTo>
                  <a:lnTo>
                    <a:pt x="47" y="5"/>
                  </a:lnTo>
                  <a:lnTo>
                    <a:pt x="45" y="6"/>
                  </a:lnTo>
                  <a:lnTo>
                    <a:pt x="47" y="5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5" name="Freeform 23"/>
            <p:cNvSpPr>
              <a:spLocks/>
            </p:cNvSpPr>
            <p:nvPr/>
          </p:nvSpPr>
          <p:spPr bwMode="auto">
            <a:xfrm>
              <a:off x="2978" y="1868"/>
              <a:ext cx="48" cy="96"/>
            </a:xfrm>
            <a:custGeom>
              <a:avLst/>
              <a:gdLst>
                <a:gd name="T0" fmla="*/ 0 w 48"/>
                <a:gd name="T1" fmla="*/ 0 h 96"/>
                <a:gd name="T2" fmla="*/ 6 w 48"/>
                <a:gd name="T3" fmla="*/ 4 h 96"/>
                <a:gd name="T4" fmla="*/ 10 w 48"/>
                <a:gd name="T5" fmla="*/ 10 h 96"/>
                <a:gd name="T6" fmla="*/ 13 w 48"/>
                <a:gd name="T7" fmla="*/ 14 h 96"/>
                <a:gd name="T8" fmla="*/ 16 w 48"/>
                <a:gd name="T9" fmla="*/ 20 h 96"/>
                <a:gd name="T10" fmla="*/ 19 w 48"/>
                <a:gd name="T11" fmla="*/ 24 h 96"/>
                <a:gd name="T12" fmla="*/ 19 w 48"/>
                <a:gd name="T13" fmla="*/ 30 h 96"/>
                <a:gd name="T14" fmla="*/ 22 w 48"/>
                <a:gd name="T15" fmla="*/ 35 h 96"/>
                <a:gd name="T16" fmla="*/ 22 w 48"/>
                <a:gd name="T17" fmla="*/ 40 h 96"/>
                <a:gd name="T18" fmla="*/ 23 w 48"/>
                <a:gd name="T19" fmla="*/ 45 h 96"/>
                <a:gd name="T20" fmla="*/ 23 w 48"/>
                <a:gd name="T21" fmla="*/ 50 h 96"/>
                <a:gd name="T22" fmla="*/ 25 w 48"/>
                <a:gd name="T23" fmla="*/ 55 h 96"/>
                <a:gd name="T24" fmla="*/ 26 w 48"/>
                <a:gd name="T25" fmla="*/ 61 h 96"/>
                <a:gd name="T26" fmla="*/ 29 w 48"/>
                <a:gd name="T27" fmla="*/ 65 h 96"/>
                <a:gd name="T28" fmla="*/ 30 w 48"/>
                <a:gd name="T29" fmla="*/ 71 h 96"/>
                <a:gd name="T30" fmla="*/ 30 w 48"/>
                <a:gd name="T31" fmla="*/ 75 h 96"/>
                <a:gd name="T32" fmla="*/ 32 w 48"/>
                <a:gd name="T33" fmla="*/ 81 h 96"/>
                <a:gd name="T34" fmla="*/ 36 w 48"/>
                <a:gd name="T35" fmla="*/ 84 h 96"/>
                <a:gd name="T36" fmla="*/ 40 w 48"/>
                <a:gd name="T37" fmla="*/ 89 h 96"/>
                <a:gd name="T38" fmla="*/ 45 w 48"/>
                <a:gd name="T39" fmla="*/ 95 h 96"/>
                <a:gd name="T40" fmla="*/ 43 w 48"/>
                <a:gd name="T41" fmla="*/ 89 h 96"/>
                <a:gd name="T42" fmla="*/ 47 w 48"/>
                <a:gd name="T43" fmla="*/ 95 h 96"/>
                <a:gd name="T44" fmla="*/ 47 w 48"/>
                <a:gd name="T45" fmla="*/ 91 h 9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"/>
                <a:gd name="T70" fmla="*/ 0 h 96"/>
                <a:gd name="T71" fmla="*/ 48 w 48"/>
                <a:gd name="T72" fmla="*/ 96 h 9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" h="96">
                  <a:moveTo>
                    <a:pt x="0" y="0"/>
                  </a:moveTo>
                  <a:lnTo>
                    <a:pt x="6" y="4"/>
                  </a:lnTo>
                  <a:lnTo>
                    <a:pt x="10" y="10"/>
                  </a:lnTo>
                  <a:lnTo>
                    <a:pt x="13" y="14"/>
                  </a:lnTo>
                  <a:lnTo>
                    <a:pt x="16" y="20"/>
                  </a:lnTo>
                  <a:lnTo>
                    <a:pt x="19" y="24"/>
                  </a:lnTo>
                  <a:lnTo>
                    <a:pt x="19" y="30"/>
                  </a:lnTo>
                  <a:lnTo>
                    <a:pt x="22" y="35"/>
                  </a:lnTo>
                  <a:lnTo>
                    <a:pt x="22" y="40"/>
                  </a:lnTo>
                  <a:lnTo>
                    <a:pt x="23" y="45"/>
                  </a:lnTo>
                  <a:lnTo>
                    <a:pt x="23" y="50"/>
                  </a:lnTo>
                  <a:lnTo>
                    <a:pt x="25" y="55"/>
                  </a:lnTo>
                  <a:lnTo>
                    <a:pt x="26" y="61"/>
                  </a:lnTo>
                  <a:lnTo>
                    <a:pt x="29" y="65"/>
                  </a:lnTo>
                  <a:lnTo>
                    <a:pt x="30" y="71"/>
                  </a:lnTo>
                  <a:lnTo>
                    <a:pt x="30" y="75"/>
                  </a:lnTo>
                  <a:lnTo>
                    <a:pt x="32" y="81"/>
                  </a:lnTo>
                  <a:lnTo>
                    <a:pt x="36" y="84"/>
                  </a:lnTo>
                  <a:lnTo>
                    <a:pt x="40" y="89"/>
                  </a:lnTo>
                  <a:lnTo>
                    <a:pt x="45" y="95"/>
                  </a:lnTo>
                  <a:lnTo>
                    <a:pt x="43" y="89"/>
                  </a:lnTo>
                  <a:lnTo>
                    <a:pt x="47" y="95"/>
                  </a:lnTo>
                  <a:lnTo>
                    <a:pt x="47" y="91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6" name="Arc 24"/>
            <p:cNvSpPr>
              <a:spLocks/>
            </p:cNvSpPr>
            <p:nvPr/>
          </p:nvSpPr>
          <p:spPr bwMode="auto">
            <a:xfrm>
              <a:off x="2403" y="2129"/>
              <a:ext cx="731" cy="464"/>
            </a:xfrm>
            <a:custGeom>
              <a:avLst/>
              <a:gdLst>
                <a:gd name="T0" fmla="*/ 0 w 21630"/>
                <a:gd name="T1" fmla="*/ 0 h 21647"/>
                <a:gd name="T2" fmla="*/ 0 w 21630"/>
                <a:gd name="T3" fmla="*/ 0 h 21647"/>
                <a:gd name="T4" fmla="*/ 0 w 21630"/>
                <a:gd name="T5" fmla="*/ 0 h 216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30" h="21647" fill="none" extrusionOk="0">
                  <a:moveTo>
                    <a:pt x="21629" y="0"/>
                  </a:moveTo>
                  <a:cubicBezTo>
                    <a:pt x="21629" y="15"/>
                    <a:pt x="21630" y="31"/>
                    <a:pt x="21630" y="47"/>
                  </a:cubicBezTo>
                  <a:cubicBezTo>
                    <a:pt x="21630" y="11976"/>
                    <a:pt x="11959" y="21647"/>
                    <a:pt x="30" y="21647"/>
                  </a:cubicBezTo>
                  <a:cubicBezTo>
                    <a:pt x="20" y="21647"/>
                    <a:pt x="10" y="21646"/>
                    <a:pt x="0" y="21646"/>
                  </a:cubicBezTo>
                </a:path>
                <a:path w="21630" h="21647" stroke="0" extrusionOk="0">
                  <a:moveTo>
                    <a:pt x="21629" y="0"/>
                  </a:moveTo>
                  <a:cubicBezTo>
                    <a:pt x="21629" y="15"/>
                    <a:pt x="21630" y="31"/>
                    <a:pt x="21630" y="47"/>
                  </a:cubicBezTo>
                  <a:cubicBezTo>
                    <a:pt x="21630" y="11976"/>
                    <a:pt x="11959" y="21647"/>
                    <a:pt x="30" y="21647"/>
                  </a:cubicBezTo>
                  <a:cubicBezTo>
                    <a:pt x="20" y="21647"/>
                    <a:pt x="10" y="21646"/>
                    <a:pt x="0" y="21646"/>
                  </a:cubicBezTo>
                  <a:lnTo>
                    <a:pt x="30" y="47"/>
                  </a:lnTo>
                  <a:lnTo>
                    <a:pt x="21629" y="0"/>
                  </a:lnTo>
                  <a:close/>
                </a:path>
              </a:pathLst>
            </a:custGeom>
            <a:noFill/>
            <a:ln w="101600" cap="rnd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folHlin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7" name="Freeform 25"/>
            <p:cNvSpPr>
              <a:spLocks/>
            </p:cNvSpPr>
            <p:nvPr/>
          </p:nvSpPr>
          <p:spPr bwMode="auto">
            <a:xfrm>
              <a:off x="3032" y="1950"/>
              <a:ext cx="37" cy="19"/>
            </a:xfrm>
            <a:custGeom>
              <a:avLst/>
              <a:gdLst>
                <a:gd name="T0" fmla="*/ 0 w 37"/>
                <a:gd name="T1" fmla="*/ 15 h 19"/>
                <a:gd name="T2" fmla="*/ 6 w 37"/>
                <a:gd name="T3" fmla="*/ 18 h 19"/>
                <a:gd name="T4" fmla="*/ 12 w 37"/>
                <a:gd name="T5" fmla="*/ 13 h 19"/>
                <a:gd name="T6" fmla="*/ 16 w 37"/>
                <a:gd name="T7" fmla="*/ 6 h 19"/>
                <a:gd name="T8" fmla="*/ 20 w 37"/>
                <a:gd name="T9" fmla="*/ 0 h 19"/>
                <a:gd name="T10" fmla="*/ 25 w 37"/>
                <a:gd name="T11" fmla="*/ 0 h 19"/>
                <a:gd name="T12" fmla="*/ 30 w 37"/>
                <a:gd name="T13" fmla="*/ 4 h 19"/>
                <a:gd name="T14" fmla="*/ 33 w 37"/>
                <a:gd name="T15" fmla="*/ 10 h 19"/>
                <a:gd name="T16" fmla="*/ 36 w 37"/>
                <a:gd name="T17" fmla="*/ 10 h 19"/>
                <a:gd name="T18" fmla="*/ 33 w 37"/>
                <a:gd name="T19" fmla="*/ 10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"/>
                <a:gd name="T31" fmla="*/ 0 h 19"/>
                <a:gd name="T32" fmla="*/ 37 w 37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" h="19">
                  <a:moveTo>
                    <a:pt x="0" y="15"/>
                  </a:moveTo>
                  <a:lnTo>
                    <a:pt x="6" y="18"/>
                  </a:lnTo>
                  <a:lnTo>
                    <a:pt x="12" y="13"/>
                  </a:lnTo>
                  <a:lnTo>
                    <a:pt x="16" y="6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0" y="4"/>
                  </a:lnTo>
                  <a:lnTo>
                    <a:pt x="33" y="10"/>
                  </a:lnTo>
                  <a:lnTo>
                    <a:pt x="36" y="10"/>
                  </a:lnTo>
                  <a:lnTo>
                    <a:pt x="33" y="10"/>
                  </a:lnTo>
                </a:path>
              </a:pathLst>
            </a:custGeom>
            <a:noFill/>
            <a:ln w="254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8" name="Freeform 26"/>
            <p:cNvSpPr>
              <a:spLocks/>
            </p:cNvSpPr>
            <p:nvPr/>
          </p:nvSpPr>
          <p:spPr bwMode="auto">
            <a:xfrm>
              <a:off x="3068" y="1961"/>
              <a:ext cx="62" cy="109"/>
            </a:xfrm>
            <a:custGeom>
              <a:avLst/>
              <a:gdLst>
                <a:gd name="T0" fmla="*/ 0 w 62"/>
                <a:gd name="T1" fmla="*/ 0 h 109"/>
                <a:gd name="T2" fmla="*/ 6 w 62"/>
                <a:gd name="T3" fmla="*/ 2 h 109"/>
                <a:gd name="T4" fmla="*/ 11 w 62"/>
                <a:gd name="T5" fmla="*/ 6 h 109"/>
                <a:gd name="T6" fmla="*/ 16 w 62"/>
                <a:gd name="T7" fmla="*/ 10 h 109"/>
                <a:gd name="T8" fmla="*/ 18 w 62"/>
                <a:gd name="T9" fmla="*/ 15 h 109"/>
                <a:gd name="T10" fmla="*/ 21 w 62"/>
                <a:gd name="T11" fmla="*/ 20 h 109"/>
                <a:gd name="T12" fmla="*/ 24 w 62"/>
                <a:gd name="T13" fmla="*/ 26 h 109"/>
                <a:gd name="T14" fmla="*/ 27 w 62"/>
                <a:gd name="T15" fmla="*/ 30 h 109"/>
                <a:gd name="T16" fmla="*/ 30 w 62"/>
                <a:gd name="T17" fmla="*/ 36 h 109"/>
                <a:gd name="T18" fmla="*/ 33 w 62"/>
                <a:gd name="T19" fmla="*/ 40 h 109"/>
                <a:gd name="T20" fmla="*/ 35 w 62"/>
                <a:gd name="T21" fmla="*/ 46 h 109"/>
                <a:gd name="T22" fmla="*/ 37 w 62"/>
                <a:gd name="T23" fmla="*/ 51 h 109"/>
                <a:gd name="T24" fmla="*/ 40 w 62"/>
                <a:gd name="T25" fmla="*/ 56 h 109"/>
                <a:gd name="T26" fmla="*/ 41 w 62"/>
                <a:gd name="T27" fmla="*/ 61 h 109"/>
                <a:gd name="T28" fmla="*/ 44 w 62"/>
                <a:gd name="T29" fmla="*/ 67 h 109"/>
                <a:gd name="T30" fmla="*/ 47 w 62"/>
                <a:gd name="T31" fmla="*/ 71 h 109"/>
                <a:gd name="T32" fmla="*/ 50 w 62"/>
                <a:gd name="T33" fmla="*/ 77 h 109"/>
                <a:gd name="T34" fmla="*/ 54 w 62"/>
                <a:gd name="T35" fmla="*/ 81 h 109"/>
                <a:gd name="T36" fmla="*/ 55 w 62"/>
                <a:gd name="T37" fmla="*/ 87 h 109"/>
                <a:gd name="T38" fmla="*/ 57 w 62"/>
                <a:gd name="T39" fmla="*/ 92 h 109"/>
                <a:gd name="T40" fmla="*/ 57 w 62"/>
                <a:gd name="T41" fmla="*/ 97 h 109"/>
                <a:gd name="T42" fmla="*/ 61 w 62"/>
                <a:gd name="T43" fmla="*/ 102 h 109"/>
                <a:gd name="T44" fmla="*/ 61 w 62"/>
                <a:gd name="T45" fmla="*/ 108 h 109"/>
                <a:gd name="T46" fmla="*/ 55 w 62"/>
                <a:gd name="T47" fmla="*/ 108 h 109"/>
                <a:gd name="T48" fmla="*/ 51 w 62"/>
                <a:gd name="T49" fmla="*/ 102 h 109"/>
                <a:gd name="T50" fmla="*/ 50 w 62"/>
                <a:gd name="T51" fmla="*/ 97 h 109"/>
                <a:gd name="T52" fmla="*/ 45 w 62"/>
                <a:gd name="T53" fmla="*/ 94 h 109"/>
                <a:gd name="T54" fmla="*/ 45 w 62"/>
                <a:gd name="T55" fmla="*/ 88 h 109"/>
                <a:gd name="T56" fmla="*/ 40 w 62"/>
                <a:gd name="T57" fmla="*/ 87 h 109"/>
                <a:gd name="T58" fmla="*/ 40 w 62"/>
                <a:gd name="T59" fmla="*/ 78 h 109"/>
                <a:gd name="T60" fmla="*/ 40 w 62"/>
                <a:gd name="T61" fmla="*/ 87 h 109"/>
                <a:gd name="T62" fmla="*/ 40 w 62"/>
                <a:gd name="T63" fmla="*/ 85 h 109"/>
                <a:gd name="T64" fmla="*/ 41 w 62"/>
                <a:gd name="T65" fmla="*/ 85 h 1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2"/>
                <a:gd name="T100" fmla="*/ 0 h 109"/>
                <a:gd name="T101" fmla="*/ 62 w 62"/>
                <a:gd name="T102" fmla="*/ 109 h 10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2" h="109">
                  <a:moveTo>
                    <a:pt x="0" y="0"/>
                  </a:moveTo>
                  <a:lnTo>
                    <a:pt x="6" y="2"/>
                  </a:lnTo>
                  <a:lnTo>
                    <a:pt x="11" y="6"/>
                  </a:lnTo>
                  <a:lnTo>
                    <a:pt x="16" y="10"/>
                  </a:lnTo>
                  <a:lnTo>
                    <a:pt x="18" y="15"/>
                  </a:lnTo>
                  <a:lnTo>
                    <a:pt x="21" y="20"/>
                  </a:lnTo>
                  <a:lnTo>
                    <a:pt x="24" y="26"/>
                  </a:lnTo>
                  <a:lnTo>
                    <a:pt x="27" y="30"/>
                  </a:lnTo>
                  <a:lnTo>
                    <a:pt x="30" y="36"/>
                  </a:lnTo>
                  <a:lnTo>
                    <a:pt x="33" y="40"/>
                  </a:lnTo>
                  <a:lnTo>
                    <a:pt x="35" y="46"/>
                  </a:lnTo>
                  <a:lnTo>
                    <a:pt x="37" y="51"/>
                  </a:lnTo>
                  <a:lnTo>
                    <a:pt x="40" y="56"/>
                  </a:lnTo>
                  <a:lnTo>
                    <a:pt x="41" y="61"/>
                  </a:lnTo>
                  <a:lnTo>
                    <a:pt x="44" y="67"/>
                  </a:lnTo>
                  <a:lnTo>
                    <a:pt x="47" y="71"/>
                  </a:lnTo>
                  <a:lnTo>
                    <a:pt x="50" y="77"/>
                  </a:lnTo>
                  <a:lnTo>
                    <a:pt x="54" y="81"/>
                  </a:lnTo>
                  <a:lnTo>
                    <a:pt x="55" y="87"/>
                  </a:lnTo>
                  <a:lnTo>
                    <a:pt x="57" y="92"/>
                  </a:lnTo>
                  <a:lnTo>
                    <a:pt x="57" y="97"/>
                  </a:lnTo>
                  <a:lnTo>
                    <a:pt x="61" y="102"/>
                  </a:lnTo>
                  <a:lnTo>
                    <a:pt x="61" y="108"/>
                  </a:lnTo>
                  <a:lnTo>
                    <a:pt x="55" y="108"/>
                  </a:lnTo>
                  <a:lnTo>
                    <a:pt x="51" y="102"/>
                  </a:lnTo>
                  <a:lnTo>
                    <a:pt x="50" y="97"/>
                  </a:lnTo>
                  <a:lnTo>
                    <a:pt x="45" y="94"/>
                  </a:lnTo>
                  <a:lnTo>
                    <a:pt x="45" y="88"/>
                  </a:lnTo>
                  <a:lnTo>
                    <a:pt x="40" y="87"/>
                  </a:lnTo>
                  <a:lnTo>
                    <a:pt x="40" y="78"/>
                  </a:lnTo>
                  <a:lnTo>
                    <a:pt x="40" y="87"/>
                  </a:lnTo>
                  <a:lnTo>
                    <a:pt x="40" y="85"/>
                  </a:lnTo>
                  <a:lnTo>
                    <a:pt x="41" y="85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9" name="Freeform 27"/>
            <p:cNvSpPr>
              <a:spLocks/>
            </p:cNvSpPr>
            <p:nvPr/>
          </p:nvSpPr>
          <p:spPr bwMode="auto">
            <a:xfrm>
              <a:off x="3096" y="2035"/>
              <a:ext cx="47" cy="179"/>
            </a:xfrm>
            <a:custGeom>
              <a:avLst/>
              <a:gdLst>
                <a:gd name="T0" fmla="*/ 10 w 47"/>
                <a:gd name="T1" fmla="*/ 5 h 179"/>
                <a:gd name="T2" fmla="*/ 3 w 47"/>
                <a:gd name="T3" fmla="*/ 0 h 179"/>
                <a:gd name="T4" fmla="*/ 0 w 47"/>
                <a:gd name="T5" fmla="*/ 5 h 179"/>
                <a:gd name="T6" fmla="*/ 0 w 47"/>
                <a:gd name="T7" fmla="*/ 10 h 179"/>
                <a:gd name="T8" fmla="*/ 2 w 47"/>
                <a:gd name="T9" fmla="*/ 15 h 179"/>
                <a:gd name="T10" fmla="*/ 3 w 47"/>
                <a:gd name="T11" fmla="*/ 20 h 179"/>
                <a:gd name="T12" fmla="*/ 5 w 47"/>
                <a:gd name="T13" fmla="*/ 25 h 179"/>
                <a:gd name="T14" fmla="*/ 6 w 47"/>
                <a:gd name="T15" fmla="*/ 30 h 179"/>
                <a:gd name="T16" fmla="*/ 8 w 47"/>
                <a:gd name="T17" fmla="*/ 36 h 179"/>
                <a:gd name="T18" fmla="*/ 10 w 47"/>
                <a:gd name="T19" fmla="*/ 40 h 179"/>
                <a:gd name="T20" fmla="*/ 12 w 47"/>
                <a:gd name="T21" fmla="*/ 46 h 179"/>
                <a:gd name="T22" fmla="*/ 13 w 47"/>
                <a:gd name="T23" fmla="*/ 50 h 179"/>
                <a:gd name="T24" fmla="*/ 15 w 47"/>
                <a:gd name="T25" fmla="*/ 56 h 179"/>
                <a:gd name="T26" fmla="*/ 16 w 47"/>
                <a:gd name="T27" fmla="*/ 60 h 179"/>
                <a:gd name="T28" fmla="*/ 19 w 47"/>
                <a:gd name="T29" fmla="*/ 66 h 179"/>
                <a:gd name="T30" fmla="*/ 20 w 47"/>
                <a:gd name="T31" fmla="*/ 70 h 179"/>
                <a:gd name="T32" fmla="*/ 22 w 47"/>
                <a:gd name="T33" fmla="*/ 76 h 179"/>
                <a:gd name="T34" fmla="*/ 22 w 47"/>
                <a:gd name="T35" fmla="*/ 81 h 179"/>
                <a:gd name="T36" fmla="*/ 23 w 47"/>
                <a:gd name="T37" fmla="*/ 86 h 179"/>
                <a:gd name="T38" fmla="*/ 25 w 47"/>
                <a:gd name="T39" fmla="*/ 91 h 179"/>
                <a:gd name="T40" fmla="*/ 26 w 47"/>
                <a:gd name="T41" fmla="*/ 96 h 179"/>
                <a:gd name="T42" fmla="*/ 29 w 47"/>
                <a:gd name="T43" fmla="*/ 101 h 179"/>
                <a:gd name="T44" fmla="*/ 30 w 47"/>
                <a:gd name="T45" fmla="*/ 107 h 179"/>
                <a:gd name="T46" fmla="*/ 30 w 47"/>
                <a:gd name="T47" fmla="*/ 111 h 179"/>
                <a:gd name="T48" fmla="*/ 32 w 47"/>
                <a:gd name="T49" fmla="*/ 117 h 179"/>
                <a:gd name="T50" fmla="*/ 33 w 47"/>
                <a:gd name="T51" fmla="*/ 121 h 179"/>
                <a:gd name="T52" fmla="*/ 35 w 47"/>
                <a:gd name="T53" fmla="*/ 127 h 179"/>
                <a:gd name="T54" fmla="*/ 37 w 47"/>
                <a:gd name="T55" fmla="*/ 131 h 179"/>
                <a:gd name="T56" fmla="*/ 39 w 47"/>
                <a:gd name="T57" fmla="*/ 137 h 179"/>
                <a:gd name="T58" fmla="*/ 40 w 47"/>
                <a:gd name="T59" fmla="*/ 141 h 179"/>
                <a:gd name="T60" fmla="*/ 40 w 47"/>
                <a:gd name="T61" fmla="*/ 147 h 179"/>
                <a:gd name="T62" fmla="*/ 42 w 47"/>
                <a:gd name="T63" fmla="*/ 152 h 179"/>
                <a:gd name="T64" fmla="*/ 43 w 47"/>
                <a:gd name="T65" fmla="*/ 157 h 179"/>
                <a:gd name="T66" fmla="*/ 43 w 47"/>
                <a:gd name="T67" fmla="*/ 162 h 179"/>
                <a:gd name="T68" fmla="*/ 46 w 47"/>
                <a:gd name="T69" fmla="*/ 167 h 179"/>
                <a:gd name="T70" fmla="*/ 46 w 47"/>
                <a:gd name="T71" fmla="*/ 172 h 179"/>
                <a:gd name="T72" fmla="*/ 46 w 47"/>
                <a:gd name="T73" fmla="*/ 178 h 179"/>
                <a:gd name="T74" fmla="*/ 40 w 47"/>
                <a:gd name="T75" fmla="*/ 178 h 179"/>
                <a:gd name="T76" fmla="*/ 39 w 47"/>
                <a:gd name="T77" fmla="*/ 172 h 179"/>
                <a:gd name="T78" fmla="*/ 39 w 47"/>
                <a:gd name="T79" fmla="*/ 171 h 17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7"/>
                <a:gd name="T121" fmla="*/ 0 h 179"/>
                <a:gd name="T122" fmla="*/ 47 w 47"/>
                <a:gd name="T123" fmla="*/ 179 h 17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7" h="179">
                  <a:moveTo>
                    <a:pt x="10" y="5"/>
                  </a:moveTo>
                  <a:lnTo>
                    <a:pt x="3" y="0"/>
                  </a:lnTo>
                  <a:lnTo>
                    <a:pt x="0" y="5"/>
                  </a:lnTo>
                  <a:lnTo>
                    <a:pt x="0" y="10"/>
                  </a:lnTo>
                  <a:lnTo>
                    <a:pt x="2" y="15"/>
                  </a:lnTo>
                  <a:lnTo>
                    <a:pt x="3" y="20"/>
                  </a:lnTo>
                  <a:lnTo>
                    <a:pt x="5" y="25"/>
                  </a:lnTo>
                  <a:lnTo>
                    <a:pt x="6" y="30"/>
                  </a:lnTo>
                  <a:lnTo>
                    <a:pt x="8" y="36"/>
                  </a:lnTo>
                  <a:lnTo>
                    <a:pt x="10" y="40"/>
                  </a:lnTo>
                  <a:lnTo>
                    <a:pt x="12" y="46"/>
                  </a:lnTo>
                  <a:lnTo>
                    <a:pt x="13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19" y="66"/>
                  </a:lnTo>
                  <a:lnTo>
                    <a:pt x="20" y="70"/>
                  </a:lnTo>
                  <a:lnTo>
                    <a:pt x="22" y="76"/>
                  </a:lnTo>
                  <a:lnTo>
                    <a:pt x="22" y="81"/>
                  </a:lnTo>
                  <a:lnTo>
                    <a:pt x="23" y="86"/>
                  </a:lnTo>
                  <a:lnTo>
                    <a:pt x="25" y="91"/>
                  </a:lnTo>
                  <a:lnTo>
                    <a:pt x="26" y="96"/>
                  </a:lnTo>
                  <a:lnTo>
                    <a:pt x="29" y="101"/>
                  </a:lnTo>
                  <a:lnTo>
                    <a:pt x="30" y="107"/>
                  </a:lnTo>
                  <a:lnTo>
                    <a:pt x="30" y="111"/>
                  </a:lnTo>
                  <a:lnTo>
                    <a:pt x="32" y="117"/>
                  </a:lnTo>
                  <a:lnTo>
                    <a:pt x="33" y="121"/>
                  </a:lnTo>
                  <a:lnTo>
                    <a:pt x="35" y="127"/>
                  </a:lnTo>
                  <a:lnTo>
                    <a:pt x="37" y="131"/>
                  </a:lnTo>
                  <a:lnTo>
                    <a:pt x="39" y="137"/>
                  </a:lnTo>
                  <a:lnTo>
                    <a:pt x="40" y="141"/>
                  </a:lnTo>
                  <a:lnTo>
                    <a:pt x="40" y="147"/>
                  </a:lnTo>
                  <a:lnTo>
                    <a:pt x="42" y="152"/>
                  </a:lnTo>
                  <a:lnTo>
                    <a:pt x="43" y="157"/>
                  </a:lnTo>
                  <a:lnTo>
                    <a:pt x="43" y="162"/>
                  </a:lnTo>
                  <a:lnTo>
                    <a:pt x="46" y="167"/>
                  </a:lnTo>
                  <a:lnTo>
                    <a:pt x="46" y="172"/>
                  </a:lnTo>
                  <a:lnTo>
                    <a:pt x="46" y="178"/>
                  </a:lnTo>
                  <a:lnTo>
                    <a:pt x="40" y="178"/>
                  </a:lnTo>
                  <a:lnTo>
                    <a:pt x="39" y="172"/>
                  </a:lnTo>
                  <a:lnTo>
                    <a:pt x="39" y="171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0" name="Freeform 28"/>
            <p:cNvSpPr>
              <a:spLocks/>
            </p:cNvSpPr>
            <p:nvPr/>
          </p:nvSpPr>
          <p:spPr bwMode="auto">
            <a:xfrm>
              <a:off x="3092" y="2181"/>
              <a:ext cx="48" cy="34"/>
            </a:xfrm>
            <a:custGeom>
              <a:avLst/>
              <a:gdLst>
                <a:gd name="T0" fmla="*/ 47 w 48"/>
                <a:gd name="T1" fmla="*/ 33 h 34"/>
                <a:gd name="T2" fmla="*/ 41 w 48"/>
                <a:gd name="T3" fmla="*/ 26 h 34"/>
                <a:gd name="T4" fmla="*/ 36 w 48"/>
                <a:gd name="T5" fmla="*/ 22 h 34"/>
                <a:gd name="T6" fmla="*/ 33 w 48"/>
                <a:gd name="T7" fmla="*/ 17 h 34"/>
                <a:gd name="T8" fmla="*/ 27 w 48"/>
                <a:gd name="T9" fmla="*/ 13 h 34"/>
                <a:gd name="T10" fmla="*/ 24 w 48"/>
                <a:gd name="T11" fmla="*/ 9 h 34"/>
                <a:gd name="T12" fmla="*/ 20 w 48"/>
                <a:gd name="T13" fmla="*/ 6 h 34"/>
                <a:gd name="T14" fmla="*/ 16 w 48"/>
                <a:gd name="T15" fmla="*/ 2 h 34"/>
                <a:gd name="T16" fmla="*/ 11 w 48"/>
                <a:gd name="T17" fmla="*/ 0 h 34"/>
                <a:gd name="T18" fmla="*/ 6 w 48"/>
                <a:gd name="T19" fmla="*/ 0 h 34"/>
                <a:gd name="T20" fmla="*/ 1 w 48"/>
                <a:gd name="T21" fmla="*/ 2 h 34"/>
                <a:gd name="T22" fmla="*/ 0 w 48"/>
                <a:gd name="T23" fmla="*/ 6 h 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8"/>
                <a:gd name="T37" fmla="*/ 0 h 34"/>
                <a:gd name="T38" fmla="*/ 48 w 48"/>
                <a:gd name="T39" fmla="*/ 34 h 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8" h="34">
                  <a:moveTo>
                    <a:pt x="47" y="33"/>
                  </a:moveTo>
                  <a:lnTo>
                    <a:pt x="41" y="26"/>
                  </a:lnTo>
                  <a:lnTo>
                    <a:pt x="36" y="22"/>
                  </a:lnTo>
                  <a:lnTo>
                    <a:pt x="33" y="17"/>
                  </a:lnTo>
                  <a:lnTo>
                    <a:pt x="27" y="13"/>
                  </a:lnTo>
                  <a:lnTo>
                    <a:pt x="24" y="9"/>
                  </a:lnTo>
                  <a:lnTo>
                    <a:pt x="20" y="6"/>
                  </a:lnTo>
                  <a:lnTo>
                    <a:pt x="16" y="2"/>
                  </a:lnTo>
                  <a:lnTo>
                    <a:pt x="11" y="0"/>
                  </a:lnTo>
                  <a:lnTo>
                    <a:pt x="6" y="0"/>
                  </a:lnTo>
                  <a:lnTo>
                    <a:pt x="1" y="2"/>
                  </a:lnTo>
                  <a:lnTo>
                    <a:pt x="0" y="6"/>
                  </a:lnTo>
                </a:path>
              </a:pathLst>
            </a:custGeom>
            <a:noFill/>
            <a:ln w="127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1" name="Freeform 29"/>
            <p:cNvSpPr>
              <a:spLocks/>
            </p:cNvSpPr>
            <p:nvPr/>
          </p:nvSpPr>
          <p:spPr bwMode="auto">
            <a:xfrm>
              <a:off x="3072" y="2184"/>
              <a:ext cx="34" cy="221"/>
            </a:xfrm>
            <a:custGeom>
              <a:avLst/>
              <a:gdLst>
                <a:gd name="T0" fmla="*/ 20 w 34"/>
                <a:gd name="T1" fmla="*/ 0 h 221"/>
                <a:gd name="T2" fmla="*/ 20 w 34"/>
                <a:gd name="T3" fmla="*/ 6 h 221"/>
                <a:gd name="T4" fmla="*/ 20 w 34"/>
                <a:gd name="T5" fmla="*/ 12 h 221"/>
                <a:gd name="T6" fmla="*/ 20 w 34"/>
                <a:gd name="T7" fmla="*/ 16 h 221"/>
                <a:gd name="T8" fmla="*/ 20 w 34"/>
                <a:gd name="T9" fmla="*/ 22 h 221"/>
                <a:gd name="T10" fmla="*/ 20 w 34"/>
                <a:gd name="T11" fmla="*/ 27 h 221"/>
                <a:gd name="T12" fmla="*/ 20 w 34"/>
                <a:gd name="T13" fmla="*/ 32 h 221"/>
                <a:gd name="T14" fmla="*/ 20 w 34"/>
                <a:gd name="T15" fmla="*/ 37 h 221"/>
                <a:gd name="T16" fmla="*/ 23 w 34"/>
                <a:gd name="T17" fmla="*/ 42 h 221"/>
                <a:gd name="T18" fmla="*/ 23 w 34"/>
                <a:gd name="T19" fmla="*/ 47 h 221"/>
                <a:gd name="T20" fmla="*/ 24 w 34"/>
                <a:gd name="T21" fmla="*/ 53 h 221"/>
                <a:gd name="T22" fmla="*/ 24 w 34"/>
                <a:gd name="T23" fmla="*/ 57 h 221"/>
                <a:gd name="T24" fmla="*/ 26 w 34"/>
                <a:gd name="T25" fmla="*/ 63 h 221"/>
                <a:gd name="T26" fmla="*/ 26 w 34"/>
                <a:gd name="T27" fmla="*/ 67 h 221"/>
                <a:gd name="T28" fmla="*/ 27 w 34"/>
                <a:gd name="T29" fmla="*/ 73 h 221"/>
                <a:gd name="T30" fmla="*/ 27 w 34"/>
                <a:gd name="T31" fmla="*/ 77 h 221"/>
                <a:gd name="T32" fmla="*/ 27 w 34"/>
                <a:gd name="T33" fmla="*/ 83 h 221"/>
                <a:gd name="T34" fmla="*/ 27 w 34"/>
                <a:gd name="T35" fmla="*/ 88 h 221"/>
                <a:gd name="T36" fmla="*/ 27 w 34"/>
                <a:gd name="T37" fmla="*/ 93 h 221"/>
                <a:gd name="T38" fmla="*/ 27 w 34"/>
                <a:gd name="T39" fmla="*/ 98 h 221"/>
                <a:gd name="T40" fmla="*/ 29 w 34"/>
                <a:gd name="T41" fmla="*/ 103 h 221"/>
                <a:gd name="T42" fmla="*/ 29 w 34"/>
                <a:gd name="T43" fmla="*/ 108 h 221"/>
                <a:gd name="T44" fmla="*/ 30 w 34"/>
                <a:gd name="T45" fmla="*/ 113 h 221"/>
                <a:gd name="T46" fmla="*/ 30 w 34"/>
                <a:gd name="T47" fmla="*/ 118 h 221"/>
                <a:gd name="T48" fmla="*/ 30 w 34"/>
                <a:gd name="T49" fmla="*/ 124 h 221"/>
                <a:gd name="T50" fmla="*/ 33 w 34"/>
                <a:gd name="T51" fmla="*/ 128 h 221"/>
                <a:gd name="T52" fmla="*/ 33 w 34"/>
                <a:gd name="T53" fmla="*/ 134 h 221"/>
                <a:gd name="T54" fmla="*/ 33 w 34"/>
                <a:gd name="T55" fmla="*/ 138 h 221"/>
                <a:gd name="T56" fmla="*/ 33 w 34"/>
                <a:gd name="T57" fmla="*/ 144 h 221"/>
                <a:gd name="T58" fmla="*/ 33 w 34"/>
                <a:gd name="T59" fmla="*/ 148 h 221"/>
                <a:gd name="T60" fmla="*/ 33 w 34"/>
                <a:gd name="T61" fmla="*/ 154 h 221"/>
                <a:gd name="T62" fmla="*/ 33 w 34"/>
                <a:gd name="T63" fmla="*/ 159 h 221"/>
                <a:gd name="T64" fmla="*/ 33 w 34"/>
                <a:gd name="T65" fmla="*/ 164 h 221"/>
                <a:gd name="T66" fmla="*/ 33 w 34"/>
                <a:gd name="T67" fmla="*/ 169 h 221"/>
                <a:gd name="T68" fmla="*/ 33 w 34"/>
                <a:gd name="T69" fmla="*/ 174 h 221"/>
                <a:gd name="T70" fmla="*/ 33 w 34"/>
                <a:gd name="T71" fmla="*/ 179 h 221"/>
                <a:gd name="T72" fmla="*/ 30 w 34"/>
                <a:gd name="T73" fmla="*/ 185 h 221"/>
                <a:gd name="T74" fmla="*/ 30 w 34"/>
                <a:gd name="T75" fmla="*/ 189 h 221"/>
                <a:gd name="T76" fmla="*/ 30 w 34"/>
                <a:gd name="T77" fmla="*/ 195 h 221"/>
                <a:gd name="T78" fmla="*/ 30 w 34"/>
                <a:gd name="T79" fmla="*/ 199 h 221"/>
                <a:gd name="T80" fmla="*/ 29 w 34"/>
                <a:gd name="T81" fmla="*/ 205 h 221"/>
                <a:gd name="T82" fmla="*/ 27 w 34"/>
                <a:gd name="T83" fmla="*/ 209 h 221"/>
                <a:gd name="T84" fmla="*/ 26 w 34"/>
                <a:gd name="T85" fmla="*/ 215 h 221"/>
                <a:gd name="T86" fmla="*/ 20 w 34"/>
                <a:gd name="T87" fmla="*/ 220 h 221"/>
                <a:gd name="T88" fmla="*/ 16 w 34"/>
                <a:gd name="T89" fmla="*/ 220 h 221"/>
                <a:gd name="T90" fmla="*/ 11 w 34"/>
                <a:gd name="T91" fmla="*/ 216 h 221"/>
                <a:gd name="T92" fmla="*/ 6 w 34"/>
                <a:gd name="T93" fmla="*/ 215 h 221"/>
                <a:gd name="T94" fmla="*/ 1 w 34"/>
                <a:gd name="T95" fmla="*/ 213 h 221"/>
                <a:gd name="T96" fmla="*/ 1 w 34"/>
                <a:gd name="T97" fmla="*/ 208 h 221"/>
                <a:gd name="T98" fmla="*/ 3 w 34"/>
                <a:gd name="T99" fmla="*/ 212 h 221"/>
                <a:gd name="T100" fmla="*/ 1 w 34"/>
                <a:gd name="T101" fmla="*/ 206 h 221"/>
                <a:gd name="T102" fmla="*/ 3 w 34"/>
                <a:gd name="T103" fmla="*/ 206 h 221"/>
                <a:gd name="T104" fmla="*/ 1 w 34"/>
                <a:gd name="T105" fmla="*/ 203 h 221"/>
                <a:gd name="T106" fmla="*/ 0 w 34"/>
                <a:gd name="T107" fmla="*/ 198 h 221"/>
                <a:gd name="T108" fmla="*/ 0 w 34"/>
                <a:gd name="T109" fmla="*/ 201 h 22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4"/>
                <a:gd name="T166" fmla="*/ 0 h 221"/>
                <a:gd name="T167" fmla="*/ 34 w 34"/>
                <a:gd name="T168" fmla="*/ 221 h 22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4" h="221">
                  <a:moveTo>
                    <a:pt x="20" y="0"/>
                  </a:moveTo>
                  <a:lnTo>
                    <a:pt x="20" y="6"/>
                  </a:lnTo>
                  <a:lnTo>
                    <a:pt x="20" y="12"/>
                  </a:lnTo>
                  <a:lnTo>
                    <a:pt x="20" y="16"/>
                  </a:lnTo>
                  <a:lnTo>
                    <a:pt x="20" y="22"/>
                  </a:lnTo>
                  <a:lnTo>
                    <a:pt x="20" y="27"/>
                  </a:lnTo>
                  <a:lnTo>
                    <a:pt x="20" y="32"/>
                  </a:lnTo>
                  <a:lnTo>
                    <a:pt x="20" y="37"/>
                  </a:lnTo>
                  <a:lnTo>
                    <a:pt x="23" y="42"/>
                  </a:lnTo>
                  <a:lnTo>
                    <a:pt x="23" y="47"/>
                  </a:lnTo>
                  <a:lnTo>
                    <a:pt x="24" y="53"/>
                  </a:lnTo>
                  <a:lnTo>
                    <a:pt x="24" y="57"/>
                  </a:lnTo>
                  <a:lnTo>
                    <a:pt x="26" y="63"/>
                  </a:lnTo>
                  <a:lnTo>
                    <a:pt x="26" y="67"/>
                  </a:lnTo>
                  <a:lnTo>
                    <a:pt x="27" y="73"/>
                  </a:lnTo>
                  <a:lnTo>
                    <a:pt x="27" y="77"/>
                  </a:lnTo>
                  <a:lnTo>
                    <a:pt x="27" y="83"/>
                  </a:lnTo>
                  <a:lnTo>
                    <a:pt x="27" y="88"/>
                  </a:lnTo>
                  <a:lnTo>
                    <a:pt x="27" y="93"/>
                  </a:lnTo>
                  <a:lnTo>
                    <a:pt x="27" y="98"/>
                  </a:lnTo>
                  <a:lnTo>
                    <a:pt x="29" y="103"/>
                  </a:lnTo>
                  <a:lnTo>
                    <a:pt x="29" y="108"/>
                  </a:lnTo>
                  <a:lnTo>
                    <a:pt x="30" y="113"/>
                  </a:lnTo>
                  <a:lnTo>
                    <a:pt x="30" y="118"/>
                  </a:lnTo>
                  <a:lnTo>
                    <a:pt x="30" y="124"/>
                  </a:lnTo>
                  <a:lnTo>
                    <a:pt x="33" y="128"/>
                  </a:lnTo>
                  <a:lnTo>
                    <a:pt x="33" y="134"/>
                  </a:lnTo>
                  <a:lnTo>
                    <a:pt x="33" y="138"/>
                  </a:lnTo>
                  <a:lnTo>
                    <a:pt x="33" y="144"/>
                  </a:lnTo>
                  <a:lnTo>
                    <a:pt x="33" y="148"/>
                  </a:lnTo>
                  <a:lnTo>
                    <a:pt x="33" y="154"/>
                  </a:lnTo>
                  <a:lnTo>
                    <a:pt x="33" y="159"/>
                  </a:lnTo>
                  <a:lnTo>
                    <a:pt x="33" y="164"/>
                  </a:lnTo>
                  <a:lnTo>
                    <a:pt x="33" y="169"/>
                  </a:lnTo>
                  <a:lnTo>
                    <a:pt x="33" y="174"/>
                  </a:lnTo>
                  <a:lnTo>
                    <a:pt x="33" y="179"/>
                  </a:lnTo>
                  <a:lnTo>
                    <a:pt x="30" y="185"/>
                  </a:lnTo>
                  <a:lnTo>
                    <a:pt x="30" y="189"/>
                  </a:lnTo>
                  <a:lnTo>
                    <a:pt x="30" y="195"/>
                  </a:lnTo>
                  <a:lnTo>
                    <a:pt x="30" y="199"/>
                  </a:lnTo>
                  <a:lnTo>
                    <a:pt x="29" y="205"/>
                  </a:lnTo>
                  <a:lnTo>
                    <a:pt x="27" y="209"/>
                  </a:lnTo>
                  <a:lnTo>
                    <a:pt x="26" y="215"/>
                  </a:lnTo>
                  <a:lnTo>
                    <a:pt x="20" y="220"/>
                  </a:lnTo>
                  <a:lnTo>
                    <a:pt x="16" y="220"/>
                  </a:lnTo>
                  <a:lnTo>
                    <a:pt x="11" y="216"/>
                  </a:lnTo>
                  <a:lnTo>
                    <a:pt x="6" y="215"/>
                  </a:lnTo>
                  <a:lnTo>
                    <a:pt x="1" y="213"/>
                  </a:lnTo>
                  <a:lnTo>
                    <a:pt x="1" y="208"/>
                  </a:lnTo>
                  <a:lnTo>
                    <a:pt x="3" y="212"/>
                  </a:lnTo>
                  <a:lnTo>
                    <a:pt x="1" y="206"/>
                  </a:lnTo>
                  <a:lnTo>
                    <a:pt x="3" y="206"/>
                  </a:lnTo>
                  <a:lnTo>
                    <a:pt x="1" y="203"/>
                  </a:lnTo>
                  <a:lnTo>
                    <a:pt x="0" y="198"/>
                  </a:lnTo>
                  <a:lnTo>
                    <a:pt x="0" y="201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2" name="Freeform 30"/>
            <p:cNvSpPr>
              <a:spLocks/>
            </p:cNvSpPr>
            <p:nvPr/>
          </p:nvSpPr>
          <p:spPr bwMode="auto">
            <a:xfrm>
              <a:off x="2955" y="2343"/>
              <a:ext cx="118" cy="55"/>
            </a:xfrm>
            <a:custGeom>
              <a:avLst/>
              <a:gdLst>
                <a:gd name="T0" fmla="*/ 117 w 118"/>
                <a:gd name="T1" fmla="*/ 54 h 55"/>
                <a:gd name="T2" fmla="*/ 110 w 118"/>
                <a:gd name="T3" fmla="*/ 52 h 55"/>
                <a:gd name="T4" fmla="*/ 104 w 118"/>
                <a:gd name="T5" fmla="*/ 50 h 55"/>
                <a:gd name="T6" fmla="*/ 100 w 118"/>
                <a:gd name="T7" fmla="*/ 49 h 55"/>
                <a:gd name="T8" fmla="*/ 96 w 118"/>
                <a:gd name="T9" fmla="*/ 43 h 55"/>
                <a:gd name="T10" fmla="*/ 91 w 118"/>
                <a:gd name="T11" fmla="*/ 40 h 55"/>
                <a:gd name="T12" fmla="*/ 86 w 118"/>
                <a:gd name="T13" fmla="*/ 36 h 55"/>
                <a:gd name="T14" fmla="*/ 81 w 118"/>
                <a:gd name="T15" fmla="*/ 30 h 55"/>
                <a:gd name="T16" fmla="*/ 76 w 118"/>
                <a:gd name="T17" fmla="*/ 27 h 55"/>
                <a:gd name="T18" fmla="*/ 70 w 118"/>
                <a:gd name="T19" fmla="*/ 23 h 55"/>
                <a:gd name="T20" fmla="*/ 67 w 118"/>
                <a:gd name="T21" fmla="*/ 19 h 55"/>
                <a:gd name="T22" fmla="*/ 63 w 118"/>
                <a:gd name="T23" fmla="*/ 13 h 55"/>
                <a:gd name="T24" fmla="*/ 59 w 118"/>
                <a:gd name="T25" fmla="*/ 9 h 55"/>
                <a:gd name="T26" fmla="*/ 54 w 118"/>
                <a:gd name="T27" fmla="*/ 5 h 55"/>
                <a:gd name="T28" fmla="*/ 49 w 118"/>
                <a:gd name="T29" fmla="*/ 5 h 55"/>
                <a:gd name="T30" fmla="*/ 43 w 118"/>
                <a:gd name="T31" fmla="*/ 3 h 55"/>
                <a:gd name="T32" fmla="*/ 39 w 118"/>
                <a:gd name="T33" fmla="*/ 2 h 55"/>
                <a:gd name="T34" fmla="*/ 33 w 118"/>
                <a:gd name="T35" fmla="*/ 0 h 55"/>
                <a:gd name="T36" fmla="*/ 29 w 118"/>
                <a:gd name="T37" fmla="*/ 2 h 55"/>
                <a:gd name="T38" fmla="*/ 23 w 118"/>
                <a:gd name="T39" fmla="*/ 3 h 55"/>
                <a:gd name="T40" fmla="*/ 19 w 118"/>
                <a:gd name="T41" fmla="*/ 3 h 55"/>
                <a:gd name="T42" fmla="*/ 13 w 118"/>
                <a:gd name="T43" fmla="*/ 5 h 55"/>
                <a:gd name="T44" fmla="*/ 9 w 118"/>
                <a:gd name="T45" fmla="*/ 6 h 55"/>
                <a:gd name="T46" fmla="*/ 3 w 118"/>
                <a:gd name="T47" fmla="*/ 6 h 55"/>
                <a:gd name="T48" fmla="*/ 0 w 118"/>
                <a:gd name="T49" fmla="*/ 12 h 55"/>
                <a:gd name="T50" fmla="*/ 0 w 118"/>
                <a:gd name="T51" fmla="*/ 13 h 55"/>
                <a:gd name="T52" fmla="*/ 0 w 118"/>
                <a:gd name="T53" fmla="*/ 10 h 5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8"/>
                <a:gd name="T82" fmla="*/ 0 h 55"/>
                <a:gd name="T83" fmla="*/ 118 w 118"/>
                <a:gd name="T84" fmla="*/ 55 h 5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8" h="55">
                  <a:moveTo>
                    <a:pt x="117" y="54"/>
                  </a:moveTo>
                  <a:lnTo>
                    <a:pt x="110" y="52"/>
                  </a:lnTo>
                  <a:lnTo>
                    <a:pt x="104" y="50"/>
                  </a:lnTo>
                  <a:lnTo>
                    <a:pt x="100" y="49"/>
                  </a:lnTo>
                  <a:lnTo>
                    <a:pt x="96" y="43"/>
                  </a:lnTo>
                  <a:lnTo>
                    <a:pt x="91" y="40"/>
                  </a:lnTo>
                  <a:lnTo>
                    <a:pt x="86" y="36"/>
                  </a:lnTo>
                  <a:lnTo>
                    <a:pt x="81" y="30"/>
                  </a:lnTo>
                  <a:lnTo>
                    <a:pt x="76" y="27"/>
                  </a:lnTo>
                  <a:lnTo>
                    <a:pt x="70" y="23"/>
                  </a:lnTo>
                  <a:lnTo>
                    <a:pt x="67" y="19"/>
                  </a:lnTo>
                  <a:lnTo>
                    <a:pt x="63" y="13"/>
                  </a:lnTo>
                  <a:lnTo>
                    <a:pt x="59" y="9"/>
                  </a:lnTo>
                  <a:lnTo>
                    <a:pt x="54" y="5"/>
                  </a:lnTo>
                  <a:lnTo>
                    <a:pt x="49" y="5"/>
                  </a:lnTo>
                  <a:lnTo>
                    <a:pt x="43" y="3"/>
                  </a:lnTo>
                  <a:lnTo>
                    <a:pt x="39" y="2"/>
                  </a:lnTo>
                  <a:lnTo>
                    <a:pt x="33" y="0"/>
                  </a:lnTo>
                  <a:lnTo>
                    <a:pt x="29" y="2"/>
                  </a:lnTo>
                  <a:lnTo>
                    <a:pt x="23" y="3"/>
                  </a:lnTo>
                  <a:lnTo>
                    <a:pt x="19" y="3"/>
                  </a:lnTo>
                  <a:lnTo>
                    <a:pt x="13" y="5"/>
                  </a:lnTo>
                  <a:lnTo>
                    <a:pt x="9" y="6"/>
                  </a:lnTo>
                  <a:lnTo>
                    <a:pt x="3" y="6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0" y="10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3" name="Freeform 31"/>
            <p:cNvSpPr>
              <a:spLocks/>
            </p:cNvSpPr>
            <p:nvPr/>
          </p:nvSpPr>
          <p:spPr bwMode="auto">
            <a:xfrm>
              <a:off x="2955" y="2349"/>
              <a:ext cx="21" cy="173"/>
            </a:xfrm>
            <a:custGeom>
              <a:avLst/>
              <a:gdLst>
                <a:gd name="T0" fmla="*/ 6 w 21"/>
                <a:gd name="T1" fmla="*/ 0 h 173"/>
                <a:gd name="T2" fmla="*/ 5 w 21"/>
                <a:gd name="T3" fmla="*/ 6 h 173"/>
                <a:gd name="T4" fmla="*/ 3 w 21"/>
                <a:gd name="T5" fmla="*/ 12 h 173"/>
                <a:gd name="T6" fmla="*/ 3 w 21"/>
                <a:gd name="T7" fmla="*/ 16 h 173"/>
                <a:gd name="T8" fmla="*/ 5 w 21"/>
                <a:gd name="T9" fmla="*/ 22 h 173"/>
                <a:gd name="T10" fmla="*/ 5 w 21"/>
                <a:gd name="T11" fmla="*/ 27 h 173"/>
                <a:gd name="T12" fmla="*/ 5 w 21"/>
                <a:gd name="T13" fmla="*/ 32 h 173"/>
                <a:gd name="T14" fmla="*/ 6 w 21"/>
                <a:gd name="T15" fmla="*/ 37 h 173"/>
                <a:gd name="T16" fmla="*/ 6 w 21"/>
                <a:gd name="T17" fmla="*/ 43 h 173"/>
                <a:gd name="T18" fmla="*/ 8 w 21"/>
                <a:gd name="T19" fmla="*/ 47 h 173"/>
                <a:gd name="T20" fmla="*/ 10 w 21"/>
                <a:gd name="T21" fmla="*/ 53 h 173"/>
                <a:gd name="T22" fmla="*/ 10 w 21"/>
                <a:gd name="T23" fmla="*/ 57 h 173"/>
                <a:gd name="T24" fmla="*/ 10 w 21"/>
                <a:gd name="T25" fmla="*/ 63 h 173"/>
                <a:gd name="T26" fmla="*/ 12 w 21"/>
                <a:gd name="T27" fmla="*/ 67 h 173"/>
                <a:gd name="T28" fmla="*/ 13 w 21"/>
                <a:gd name="T29" fmla="*/ 73 h 173"/>
                <a:gd name="T30" fmla="*/ 13 w 21"/>
                <a:gd name="T31" fmla="*/ 78 h 173"/>
                <a:gd name="T32" fmla="*/ 15 w 21"/>
                <a:gd name="T33" fmla="*/ 83 h 173"/>
                <a:gd name="T34" fmla="*/ 15 w 21"/>
                <a:gd name="T35" fmla="*/ 88 h 173"/>
                <a:gd name="T36" fmla="*/ 15 w 21"/>
                <a:gd name="T37" fmla="*/ 93 h 173"/>
                <a:gd name="T38" fmla="*/ 16 w 21"/>
                <a:gd name="T39" fmla="*/ 98 h 173"/>
                <a:gd name="T40" fmla="*/ 16 w 21"/>
                <a:gd name="T41" fmla="*/ 100 h 173"/>
                <a:gd name="T42" fmla="*/ 16 w 21"/>
                <a:gd name="T43" fmla="*/ 105 h 173"/>
                <a:gd name="T44" fmla="*/ 18 w 21"/>
                <a:gd name="T45" fmla="*/ 110 h 173"/>
                <a:gd name="T46" fmla="*/ 18 w 21"/>
                <a:gd name="T47" fmla="*/ 115 h 173"/>
                <a:gd name="T48" fmla="*/ 18 w 21"/>
                <a:gd name="T49" fmla="*/ 121 h 173"/>
                <a:gd name="T50" fmla="*/ 18 w 21"/>
                <a:gd name="T51" fmla="*/ 125 h 173"/>
                <a:gd name="T52" fmla="*/ 20 w 21"/>
                <a:gd name="T53" fmla="*/ 131 h 173"/>
                <a:gd name="T54" fmla="*/ 20 w 21"/>
                <a:gd name="T55" fmla="*/ 135 h 173"/>
                <a:gd name="T56" fmla="*/ 20 w 21"/>
                <a:gd name="T57" fmla="*/ 141 h 173"/>
                <a:gd name="T58" fmla="*/ 18 w 21"/>
                <a:gd name="T59" fmla="*/ 145 h 173"/>
                <a:gd name="T60" fmla="*/ 16 w 21"/>
                <a:gd name="T61" fmla="*/ 151 h 173"/>
                <a:gd name="T62" fmla="*/ 15 w 21"/>
                <a:gd name="T63" fmla="*/ 156 h 173"/>
                <a:gd name="T64" fmla="*/ 13 w 21"/>
                <a:gd name="T65" fmla="*/ 161 h 173"/>
                <a:gd name="T66" fmla="*/ 10 w 21"/>
                <a:gd name="T67" fmla="*/ 166 h 173"/>
                <a:gd name="T68" fmla="*/ 5 w 21"/>
                <a:gd name="T69" fmla="*/ 172 h 173"/>
                <a:gd name="T70" fmla="*/ 0 w 21"/>
                <a:gd name="T71" fmla="*/ 172 h 173"/>
                <a:gd name="T72" fmla="*/ 2 w 21"/>
                <a:gd name="T73" fmla="*/ 169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1"/>
                <a:gd name="T112" fmla="*/ 0 h 173"/>
                <a:gd name="T113" fmla="*/ 21 w 21"/>
                <a:gd name="T114" fmla="*/ 173 h 17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1" h="173">
                  <a:moveTo>
                    <a:pt x="6" y="0"/>
                  </a:moveTo>
                  <a:lnTo>
                    <a:pt x="5" y="6"/>
                  </a:lnTo>
                  <a:lnTo>
                    <a:pt x="3" y="12"/>
                  </a:lnTo>
                  <a:lnTo>
                    <a:pt x="3" y="16"/>
                  </a:lnTo>
                  <a:lnTo>
                    <a:pt x="5" y="22"/>
                  </a:lnTo>
                  <a:lnTo>
                    <a:pt x="5" y="27"/>
                  </a:lnTo>
                  <a:lnTo>
                    <a:pt x="5" y="32"/>
                  </a:lnTo>
                  <a:lnTo>
                    <a:pt x="6" y="37"/>
                  </a:lnTo>
                  <a:lnTo>
                    <a:pt x="6" y="43"/>
                  </a:lnTo>
                  <a:lnTo>
                    <a:pt x="8" y="47"/>
                  </a:lnTo>
                  <a:lnTo>
                    <a:pt x="10" y="53"/>
                  </a:lnTo>
                  <a:lnTo>
                    <a:pt x="10" y="57"/>
                  </a:lnTo>
                  <a:lnTo>
                    <a:pt x="10" y="63"/>
                  </a:lnTo>
                  <a:lnTo>
                    <a:pt x="12" y="67"/>
                  </a:lnTo>
                  <a:lnTo>
                    <a:pt x="13" y="73"/>
                  </a:lnTo>
                  <a:lnTo>
                    <a:pt x="13" y="78"/>
                  </a:lnTo>
                  <a:lnTo>
                    <a:pt x="15" y="83"/>
                  </a:lnTo>
                  <a:lnTo>
                    <a:pt x="15" y="88"/>
                  </a:lnTo>
                  <a:lnTo>
                    <a:pt x="15" y="93"/>
                  </a:lnTo>
                  <a:lnTo>
                    <a:pt x="16" y="98"/>
                  </a:lnTo>
                  <a:lnTo>
                    <a:pt x="16" y="100"/>
                  </a:lnTo>
                  <a:lnTo>
                    <a:pt x="16" y="105"/>
                  </a:lnTo>
                  <a:lnTo>
                    <a:pt x="18" y="110"/>
                  </a:lnTo>
                  <a:lnTo>
                    <a:pt x="18" y="115"/>
                  </a:lnTo>
                  <a:lnTo>
                    <a:pt x="18" y="121"/>
                  </a:lnTo>
                  <a:lnTo>
                    <a:pt x="18" y="125"/>
                  </a:lnTo>
                  <a:lnTo>
                    <a:pt x="20" y="131"/>
                  </a:lnTo>
                  <a:lnTo>
                    <a:pt x="20" y="135"/>
                  </a:lnTo>
                  <a:lnTo>
                    <a:pt x="20" y="141"/>
                  </a:lnTo>
                  <a:lnTo>
                    <a:pt x="18" y="145"/>
                  </a:lnTo>
                  <a:lnTo>
                    <a:pt x="16" y="151"/>
                  </a:lnTo>
                  <a:lnTo>
                    <a:pt x="15" y="156"/>
                  </a:lnTo>
                  <a:lnTo>
                    <a:pt x="13" y="161"/>
                  </a:lnTo>
                  <a:lnTo>
                    <a:pt x="10" y="166"/>
                  </a:lnTo>
                  <a:lnTo>
                    <a:pt x="5" y="172"/>
                  </a:lnTo>
                  <a:lnTo>
                    <a:pt x="0" y="172"/>
                  </a:lnTo>
                  <a:lnTo>
                    <a:pt x="2" y="169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4" name="Oval 32"/>
            <p:cNvSpPr>
              <a:spLocks noChangeArrowheads="1"/>
            </p:cNvSpPr>
            <p:nvPr/>
          </p:nvSpPr>
          <p:spPr bwMode="auto">
            <a:xfrm>
              <a:off x="3058" y="2638"/>
              <a:ext cx="112" cy="1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15" name="Oval 33"/>
            <p:cNvSpPr>
              <a:spLocks noChangeArrowheads="1"/>
            </p:cNvSpPr>
            <p:nvPr/>
          </p:nvSpPr>
          <p:spPr bwMode="auto">
            <a:xfrm>
              <a:off x="3040" y="2776"/>
              <a:ext cx="148" cy="202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16" name="Freeform 34"/>
            <p:cNvSpPr>
              <a:spLocks/>
            </p:cNvSpPr>
            <p:nvPr/>
          </p:nvSpPr>
          <p:spPr bwMode="auto">
            <a:xfrm>
              <a:off x="2862" y="2910"/>
              <a:ext cx="277" cy="91"/>
            </a:xfrm>
            <a:custGeom>
              <a:avLst/>
              <a:gdLst>
                <a:gd name="T0" fmla="*/ 0 w 277"/>
                <a:gd name="T1" fmla="*/ 66 h 91"/>
                <a:gd name="T2" fmla="*/ 6 w 277"/>
                <a:gd name="T3" fmla="*/ 42 h 91"/>
                <a:gd name="T4" fmla="*/ 12 w 277"/>
                <a:gd name="T5" fmla="*/ 24 h 91"/>
                <a:gd name="T6" fmla="*/ 30 w 277"/>
                <a:gd name="T7" fmla="*/ 12 h 91"/>
                <a:gd name="T8" fmla="*/ 48 w 277"/>
                <a:gd name="T9" fmla="*/ 0 h 91"/>
                <a:gd name="T10" fmla="*/ 66 w 277"/>
                <a:gd name="T11" fmla="*/ 6 h 91"/>
                <a:gd name="T12" fmla="*/ 84 w 277"/>
                <a:gd name="T13" fmla="*/ 12 h 91"/>
                <a:gd name="T14" fmla="*/ 102 w 277"/>
                <a:gd name="T15" fmla="*/ 24 h 91"/>
                <a:gd name="T16" fmla="*/ 120 w 277"/>
                <a:gd name="T17" fmla="*/ 36 h 91"/>
                <a:gd name="T18" fmla="*/ 132 w 277"/>
                <a:gd name="T19" fmla="*/ 54 h 91"/>
                <a:gd name="T20" fmla="*/ 150 w 277"/>
                <a:gd name="T21" fmla="*/ 72 h 91"/>
                <a:gd name="T22" fmla="*/ 168 w 277"/>
                <a:gd name="T23" fmla="*/ 78 h 91"/>
                <a:gd name="T24" fmla="*/ 186 w 277"/>
                <a:gd name="T25" fmla="*/ 84 h 91"/>
                <a:gd name="T26" fmla="*/ 204 w 277"/>
                <a:gd name="T27" fmla="*/ 90 h 91"/>
                <a:gd name="T28" fmla="*/ 222 w 277"/>
                <a:gd name="T29" fmla="*/ 90 h 91"/>
                <a:gd name="T30" fmla="*/ 240 w 277"/>
                <a:gd name="T31" fmla="*/ 78 h 91"/>
                <a:gd name="T32" fmla="*/ 252 w 277"/>
                <a:gd name="T33" fmla="*/ 60 h 91"/>
                <a:gd name="T34" fmla="*/ 252 w 277"/>
                <a:gd name="T35" fmla="*/ 42 h 91"/>
                <a:gd name="T36" fmla="*/ 252 w 277"/>
                <a:gd name="T37" fmla="*/ 60 h 91"/>
                <a:gd name="T38" fmla="*/ 258 w 277"/>
                <a:gd name="T39" fmla="*/ 66 h 91"/>
                <a:gd name="T40" fmla="*/ 276 w 277"/>
                <a:gd name="T41" fmla="*/ 54 h 91"/>
                <a:gd name="T42" fmla="*/ 240 w 277"/>
                <a:gd name="T43" fmla="*/ 48 h 91"/>
                <a:gd name="T44" fmla="*/ 258 w 277"/>
                <a:gd name="T45" fmla="*/ 60 h 91"/>
                <a:gd name="T46" fmla="*/ 258 w 277"/>
                <a:gd name="T47" fmla="*/ 72 h 9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77"/>
                <a:gd name="T73" fmla="*/ 0 h 91"/>
                <a:gd name="T74" fmla="*/ 277 w 277"/>
                <a:gd name="T75" fmla="*/ 91 h 9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77" h="91">
                  <a:moveTo>
                    <a:pt x="0" y="66"/>
                  </a:moveTo>
                  <a:lnTo>
                    <a:pt x="6" y="42"/>
                  </a:lnTo>
                  <a:lnTo>
                    <a:pt x="12" y="24"/>
                  </a:lnTo>
                  <a:lnTo>
                    <a:pt x="30" y="12"/>
                  </a:lnTo>
                  <a:lnTo>
                    <a:pt x="48" y="0"/>
                  </a:lnTo>
                  <a:lnTo>
                    <a:pt x="66" y="6"/>
                  </a:lnTo>
                  <a:lnTo>
                    <a:pt x="84" y="12"/>
                  </a:lnTo>
                  <a:lnTo>
                    <a:pt x="102" y="24"/>
                  </a:lnTo>
                  <a:lnTo>
                    <a:pt x="120" y="36"/>
                  </a:lnTo>
                  <a:lnTo>
                    <a:pt x="132" y="54"/>
                  </a:lnTo>
                  <a:lnTo>
                    <a:pt x="150" y="72"/>
                  </a:lnTo>
                  <a:lnTo>
                    <a:pt x="168" y="78"/>
                  </a:lnTo>
                  <a:lnTo>
                    <a:pt x="186" y="84"/>
                  </a:lnTo>
                  <a:lnTo>
                    <a:pt x="204" y="90"/>
                  </a:lnTo>
                  <a:lnTo>
                    <a:pt x="222" y="90"/>
                  </a:lnTo>
                  <a:lnTo>
                    <a:pt x="240" y="78"/>
                  </a:lnTo>
                  <a:lnTo>
                    <a:pt x="252" y="60"/>
                  </a:lnTo>
                  <a:lnTo>
                    <a:pt x="252" y="42"/>
                  </a:lnTo>
                  <a:lnTo>
                    <a:pt x="252" y="60"/>
                  </a:lnTo>
                  <a:lnTo>
                    <a:pt x="258" y="66"/>
                  </a:lnTo>
                  <a:lnTo>
                    <a:pt x="276" y="54"/>
                  </a:lnTo>
                  <a:lnTo>
                    <a:pt x="240" y="48"/>
                  </a:lnTo>
                  <a:lnTo>
                    <a:pt x="258" y="60"/>
                  </a:lnTo>
                  <a:lnTo>
                    <a:pt x="258" y="72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17" name="Line 35"/>
            <p:cNvSpPr>
              <a:spLocks noChangeShapeType="1"/>
            </p:cNvSpPr>
            <p:nvPr/>
          </p:nvSpPr>
          <p:spPr bwMode="auto">
            <a:xfrm flipV="1">
              <a:off x="3087" y="2601"/>
              <a:ext cx="0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8" name="Line 36"/>
            <p:cNvSpPr>
              <a:spLocks noChangeShapeType="1"/>
            </p:cNvSpPr>
            <p:nvPr/>
          </p:nvSpPr>
          <p:spPr bwMode="auto">
            <a:xfrm>
              <a:off x="3087" y="2603"/>
              <a:ext cx="33" cy="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19" name="Line 37"/>
            <p:cNvSpPr>
              <a:spLocks noChangeShapeType="1"/>
            </p:cNvSpPr>
            <p:nvPr/>
          </p:nvSpPr>
          <p:spPr bwMode="auto">
            <a:xfrm flipV="1">
              <a:off x="3116" y="2603"/>
              <a:ext cx="18" cy="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0" name="Line 38"/>
            <p:cNvSpPr>
              <a:spLocks noChangeShapeType="1"/>
            </p:cNvSpPr>
            <p:nvPr/>
          </p:nvSpPr>
          <p:spPr bwMode="auto">
            <a:xfrm>
              <a:off x="3135" y="2604"/>
              <a:ext cx="3" cy="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1" name="Line 39"/>
            <p:cNvSpPr>
              <a:spLocks noChangeShapeType="1"/>
            </p:cNvSpPr>
            <p:nvPr/>
          </p:nvSpPr>
          <p:spPr bwMode="auto">
            <a:xfrm flipV="1">
              <a:off x="3171" y="2661"/>
              <a:ext cx="123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2" name="Line 40"/>
            <p:cNvSpPr>
              <a:spLocks noChangeShapeType="1"/>
            </p:cNvSpPr>
            <p:nvPr/>
          </p:nvSpPr>
          <p:spPr bwMode="auto">
            <a:xfrm>
              <a:off x="2912" y="2687"/>
              <a:ext cx="144" cy="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3" name="Line 41"/>
            <p:cNvSpPr>
              <a:spLocks noChangeShapeType="1"/>
            </p:cNvSpPr>
            <p:nvPr/>
          </p:nvSpPr>
          <p:spPr bwMode="auto">
            <a:xfrm>
              <a:off x="2912" y="2732"/>
              <a:ext cx="14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4" name="Line 42"/>
            <p:cNvSpPr>
              <a:spLocks noChangeShapeType="1"/>
            </p:cNvSpPr>
            <p:nvPr/>
          </p:nvSpPr>
          <p:spPr bwMode="auto">
            <a:xfrm flipV="1">
              <a:off x="3176" y="2715"/>
              <a:ext cx="123" cy="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5" name="Line 43"/>
            <p:cNvSpPr>
              <a:spLocks noChangeShapeType="1"/>
            </p:cNvSpPr>
            <p:nvPr/>
          </p:nvSpPr>
          <p:spPr bwMode="auto">
            <a:xfrm>
              <a:off x="3165" y="2735"/>
              <a:ext cx="128" cy="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6" name="Line 44"/>
            <p:cNvSpPr>
              <a:spLocks noChangeShapeType="1"/>
            </p:cNvSpPr>
            <p:nvPr/>
          </p:nvSpPr>
          <p:spPr bwMode="auto">
            <a:xfrm flipH="1">
              <a:off x="2940" y="2745"/>
              <a:ext cx="128" cy="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7" name="Arc 45"/>
            <p:cNvSpPr>
              <a:spLocks/>
            </p:cNvSpPr>
            <p:nvPr/>
          </p:nvSpPr>
          <p:spPr bwMode="auto">
            <a:xfrm>
              <a:off x="3160" y="2276"/>
              <a:ext cx="600" cy="70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600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600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50800" cap="rnd">
              <a:solidFill>
                <a:srgbClr val="0000FF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8" name="Line 46"/>
            <p:cNvSpPr>
              <a:spLocks noChangeShapeType="1"/>
            </p:cNvSpPr>
            <p:nvPr/>
          </p:nvSpPr>
          <p:spPr bwMode="auto">
            <a:xfrm>
              <a:off x="2176" y="2096"/>
              <a:ext cx="432" cy="4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29" name="Line 47"/>
            <p:cNvSpPr>
              <a:spLocks noChangeShapeType="1"/>
            </p:cNvSpPr>
            <p:nvPr/>
          </p:nvSpPr>
          <p:spPr bwMode="auto">
            <a:xfrm>
              <a:off x="2740" y="2640"/>
              <a:ext cx="272" cy="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0" name="Rectangle 48"/>
            <p:cNvSpPr>
              <a:spLocks noChangeArrowheads="1"/>
            </p:cNvSpPr>
            <p:nvPr/>
          </p:nvSpPr>
          <p:spPr bwMode="auto">
            <a:xfrm>
              <a:off x="2358" y="2043"/>
              <a:ext cx="23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/>
                <a:t>R</a:t>
              </a:r>
            </a:p>
          </p:txBody>
        </p:sp>
        <p:sp>
          <p:nvSpPr>
            <p:cNvPr id="11331" name="Rectangle 49"/>
            <p:cNvSpPr>
              <a:spLocks noChangeArrowheads="1"/>
            </p:cNvSpPr>
            <p:nvPr/>
          </p:nvSpPr>
          <p:spPr bwMode="auto">
            <a:xfrm>
              <a:off x="3402" y="2353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Symbol" panose="05050102010706020507" pitchFamily="18" charset="2"/>
                </a:rPr>
                <a:t>W</a:t>
              </a:r>
            </a:p>
          </p:txBody>
        </p:sp>
        <p:sp>
          <p:nvSpPr>
            <p:cNvPr id="11332" name="Arc 58"/>
            <p:cNvSpPr>
              <a:spLocks/>
            </p:cNvSpPr>
            <p:nvPr/>
          </p:nvSpPr>
          <p:spPr bwMode="auto">
            <a:xfrm rot="1860000">
              <a:off x="2861" y="1861"/>
              <a:ext cx="547" cy="684"/>
            </a:xfrm>
            <a:custGeom>
              <a:avLst/>
              <a:gdLst>
                <a:gd name="T0" fmla="*/ 0 w 21640"/>
                <a:gd name="T1" fmla="*/ 0 h 21600"/>
                <a:gd name="T2" fmla="*/ 0 w 21640"/>
                <a:gd name="T3" fmla="*/ 0 h 21600"/>
                <a:gd name="T4" fmla="*/ 0 w 2164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40"/>
                <a:gd name="T10" fmla="*/ 0 h 21600"/>
                <a:gd name="T11" fmla="*/ 21640 w 2164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40" h="21600" fill="none" extrusionOk="0">
                  <a:moveTo>
                    <a:pt x="0" y="0"/>
                  </a:moveTo>
                  <a:cubicBezTo>
                    <a:pt x="13" y="0"/>
                    <a:pt x="26" y="0"/>
                    <a:pt x="40" y="0"/>
                  </a:cubicBezTo>
                  <a:cubicBezTo>
                    <a:pt x="11969" y="0"/>
                    <a:pt x="21640" y="9670"/>
                    <a:pt x="21640" y="21600"/>
                  </a:cubicBezTo>
                </a:path>
                <a:path w="21640" h="21600" stroke="0" extrusionOk="0">
                  <a:moveTo>
                    <a:pt x="0" y="0"/>
                  </a:moveTo>
                  <a:cubicBezTo>
                    <a:pt x="13" y="0"/>
                    <a:pt x="26" y="0"/>
                    <a:pt x="40" y="0"/>
                  </a:cubicBezTo>
                  <a:cubicBezTo>
                    <a:pt x="11969" y="0"/>
                    <a:pt x="21640" y="9670"/>
                    <a:pt x="21640" y="21600"/>
                  </a:cubicBezTo>
                  <a:lnTo>
                    <a:pt x="4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0800" cap="rnd">
              <a:solidFill>
                <a:srgbClr val="00FF00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3" name="Arc 59"/>
            <p:cNvSpPr>
              <a:spLocks/>
            </p:cNvSpPr>
            <p:nvPr/>
          </p:nvSpPr>
          <p:spPr bwMode="auto">
            <a:xfrm>
              <a:off x="2087" y="2708"/>
              <a:ext cx="963" cy="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600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600"/>
                    <a:pt x="0" y="21600"/>
                  </a:cubicBez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50800" cap="rnd">
              <a:solidFill>
                <a:srgbClr val="FF0000"/>
              </a:solidFill>
              <a:round/>
              <a:headEnd type="stealth" w="med" len="lg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4" name="Arc 60"/>
            <p:cNvSpPr>
              <a:spLocks/>
            </p:cNvSpPr>
            <p:nvPr/>
          </p:nvSpPr>
          <p:spPr bwMode="auto">
            <a:xfrm>
              <a:off x="1170" y="2463"/>
              <a:ext cx="994" cy="45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noFill/>
            <a:ln w="50800" cap="rnd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335" name="Group 61"/>
            <p:cNvGrpSpPr>
              <a:grpSpLocks/>
            </p:cNvGrpSpPr>
            <p:nvPr/>
          </p:nvGrpSpPr>
          <p:grpSpPr bwMode="auto">
            <a:xfrm>
              <a:off x="911" y="2885"/>
              <a:ext cx="803" cy="395"/>
              <a:chOff x="911" y="3257"/>
              <a:chExt cx="803" cy="395"/>
            </a:xfrm>
          </p:grpSpPr>
          <p:sp>
            <p:nvSpPr>
              <p:cNvPr id="11401" name="Rectangle 62"/>
              <p:cNvSpPr>
                <a:spLocks noChangeArrowheads="1"/>
              </p:cNvSpPr>
              <p:nvPr/>
            </p:nvSpPr>
            <p:spPr bwMode="auto">
              <a:xfrm>
                <a:off x="911" y="3303"/>
                <a:ext cx="80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800">
                    <a:solidFill>
                      <a:srgbClr val="FF0000"/>
                    </a:solidFill>
                    <a:latin typeface="Symbol" panose="05050102010706020507" pitchFamily="18" charset="2"/>
                  </a:rPr>
                  <a:t>n</a:t>
                </a:r>
                <a:r>
                  <a:rPr lang="en-US" altLang="en-US" sz="18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(1 -          )</a:t>
                </a:r>
              </a:p>
            </p:txBody>
          </p:sp>
          <p:grpSp>
            <p:nvGrpSpPr>
              <p:cNvPr id="11402" name="Group 63"/>
              <p:cNvGrpSpPr>
                <a:grpSpLocks/>
              </p:cNvGrpSpPr>
              <p:nvPr/>
            </p:nvGrpSpPr>
            <p:grpSpPr bwMode="auto">
              <a:xfrm>
                <a:off x="1284" y="3257"/>
                <a:ext cx="323" cy="395"/>
                <a:chOff x="1284" y="3257"/>
                <a:chExt cx="323" cy="395"/>
              </a:xfrm>
            </p:grpSpPr>
            <p:sp>
              <p:nvSpPr>
                <p:cNvPr id="11403" name="Rectangle 64"/>
                <p:cNvSpPr>
                  <a:spLocks noChangeArrowheads="1"/>
                </p:cNvSpPr>
                <p:nvPr/>
              </p:nvSpPr>
              <p:spPr bwMode="auto">
                <a:xfrm>
                  <a:off x="1284" y="3257"/>
                  <a:ext cx="32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R</a:t>
                  </a:r>
                  <a:r>
                    <a:rPr lang="en-US" altLang="en-US" sz="1800">
                      <a:solidFill>
                        <a:srgbClr val="FF0000"/>
                      </a:solidFill>
                      <a:latin typeface="Symbol" panose="05050102010706020507" pitchFamily="18" charset="2"/>
                    </a:rPr>
                    <a:t>W</a:t>
                  </a:r>
                </a:p>
              </p:txBody>
            </p:sp>
            <p:sp>
              <p:nvSpPr>
                <p:cNvPr id="11404" name="Line 65"/>
                <p:cNvSpPr>
                  <a:spLocks noChangeShapeType="1"/>
                </p:cNvSpPr>
                <p:nvPr/>
              </p:nvSpPr>
              <p:spPr bwMode="auto">
                <a:xfrm>
                  <a:off x="1324" y="3434"/>
                  <a:ext cx="236" cy="0"/>
                </a:xfrm>
                <a:prstGeom prst="line">
                  <a:avLst/>
                </a:prstGeom>
                <a:noFill/>
                <a:ln w="12700">
                  <a:solidFill>
                    <a:schemeClr val="hlink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5" name="Rectangle 66"/>
                <p:cNvSpPr>
                  <a:spLocks noChangeArrowheads="1"/>
                </p:cNvSpPr>
                <p:nvPr/>
              </p:nvSpPr>
              <p:spPr bwMode="auto">
                <a:xfrm>
                  <a:off x="1366" y="3421"/>
                  <a:ext cx="18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c</a:t>
                  </a:r>
                </a:p>
              </p:txBody>
            </p:sp>
          </p:grpSp>
        </p:grpSp>
        <p:sp>
          <p:nvSpPr>
            <p:cNvPr id="11336" name="Rectangle 67"/>
            <p:cNvSpPr>
              <a:spLocks noChangeArrowheads="1"/>
            </p:cNvSpPr>
            <p:nvPr/>
          </p:nvSpPr>
          <p:spPr bwMode="auto">
            <a:xfrm>
              <a:off x="3198" y="1600"/>
              <a:ext cx="8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CC00"/>
                  </a:solidFill>
                  <a:latin typeface="Symbol" panose="05050102010706020507" pitchFamily="18" charset="2"/>
                </a:rPr>
                <a:t>n</a:t>
              </a:r>
              <a:r>
                <a:rPr lang="en-US" altLang="en-US" sz="1800">
                  <a:solidFill>
                    <a:srgbClr val="00CC00"/>
                  </a:solidFill>
                  <a:latin typeface="Times New Roman" panose="02020603050405020304" pitchFamily="18" charset="0"/>
                </a:rPr>
                <a:t>(1 -          )</a:t>
              </a:r>
            </a:p>
          </p:txBody>
        </p:sp>
        <p:sp>
          <p:nvSpPr>
            <p:cNvPr id="11337" name="Rectangle 68"/>
            <p:cNvSpPr>
              <a:spLocks noChangeArrowheads="1"/>
            </p:cNvSpPr>
            <p:nvPr/>
          </p:nvSpPr>
          <p:spPr bwMode="auto">
            <a:xfrm>
              <a:off x="3571" y="1554"/>
              <a:ext cx="32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CC00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en-US" sz="1800">
                  <a:solidFill>
                    <a:srgbClr val="00CC00"/>
                  </a:solidFill>
                  <a:latin typeface="Symbol" panose="05050102010706020507" pitchFamily="18" charset="2"/>
                </a:rPr>
                <a:t>W</a:t>
              </a:r>
            </a:p>
          </p:txBody>
        </p:sp>
        <p:sp>
          <p:nvSpPr>
            <p:cNvPr id="11338" name="Line 69"/>
            <p:cNvSpPr>
              <a:spLocks noChangeShapeType="1"/>
            </p:cNvSpPr>
            <p:nvPr/>
          </p:nvSpPr>
          <p:spPr bwMode="auto">
            <a:xfrm>
              <a:off x="3611" y="1731"/>
              <a:ext cx="236" cy="0"/>
            </a:xfrm>
            <a:prstGeom prst="line">
              <a:avLst/>
            </a:prstGeom>
            <a:noFill/>
            <a:ln w="12700">
              <a:solidFill>
                <a:srgbClr val="00FF6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39" name="Rectangle 70"/>
            <p:cNvSpPr>
              <a:spLocks noChangeArrowheads="1"/>
            </p:cNvSpPr>
            <p:nvPr/>
          </p:nvSpPr>
          <p:spPr bwMode="auto">
            <a:xfrm>
              <a:off x="3653" y="1718"/>
              <a:ext cx="1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CC00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11340" name="Freeform 77"/>
            <p:cNvSpPr>
              <a:spLocks/>
            </p:cNvSpPr>
            <p:nvPr/>
          </p:nvSpPr>
          <p:spPr bwMode="auto">
            <a:xfrm>
              <a:off x="2931" y="1864"/>
              <a:ext cx="48" cy="38"/>
            </a:xfrm>
            <a:custGeom>
              <a:avLst/>
              <a:gdLst>
                <a:gd name="T0" fmla="*/ 0 w 48"/>
                <a:gd name="T1" fmla="*/ 35 h 38"/>
                <a:gd name="T2" fmla="*/ 6 w 48"/>
                <a:gd name="T3" fmla="*/ 37 h 38"/>
                <a:gd name="T4" fmla="*/ 12 w 48"/>
                <a:gd name="T5" fmla="*/ 33 h 38"/>
                <a:gd name="T6" fmla="*/ 15 w 48"/>
                <a:gd name="T7" fmla="*/ 29 h 38"/>
                <a:gd name="T8" fmla="*/ 19 w 48"/>
                <a:gd name="T9" fmla="*/ 23 h 38"/>
                <a:gd name="T10" fmla="*/ 22 w 48"/>
                <a:gd name="T11" fmla="*/ 19 h 38"/>
                <a:gd name="T12" fmla="*/ 25 w 48"/>
                <a:gd name="T13" fmla="*/ 13 h 38"/>
                <a:gd name="T14" fmla="*/ 29 w 48"/>
                <a:gd name="T15" fmla="*/ 8 h 38"/>
                <a:gd name="T16" fmla="*/ 33 w 48"/>
                <a:gd name="T17" fmla="*/ 5 h 38"/>
                <a:gd name="T18" fmla="*/ 39 w 48"/>
                <a:gd name="T19" fmla="*/ 3 h 38"/>
                <a:gd name="T20" fmla="*/ 43 w 48"/>
                <a:gd name="T21" fmla="*/ 5 h 38"/>
                <a:gd name="T22" fmla="*/ 45 w 48"/>
                <a:gd name="T23" fmla="*/ 5 h 38"/>
                <a:gd name="T24" fmla="*/ 45 w 48"/>
                <a:gd name="T25" fmla="*/ 0 h 38"/>
                <a:gd name="T26" fmla="*/ 45 w 48"/>
                <a:gd name="T27" fmla="*/ 5 h 38"/>
                <a:gd name="T28" fmla="*/ 47 w 48"/>
                <a:gd name="T29" fmla="*/ 5 h 38"/>
                <a:gd name="T30" fmla="*/ 47 w 48"/>
                <a:gd name="T31" fmla="*/ 3 h 38"/>
                <a:gd name="T32" fmla="*/ 47 w 48"/>
                <a:gd name="T33" fmla="*/ 15 h 38"/>
                <a:gd name="T34" fmla="*/ 47 w 48"/>
                <a:gd name="T35" fmla="*/ 5 h 38"/>
                <a:gd name="T36" fmla="*/ 45 w 48"/>
                <a:gd name="T37" fmla="*/ 6 h 38"/>
                <a:gd name="T38" fmla="*/ 47 w 48"/>
                <a:gd name="T39" fmla="*/ 5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38"/>
                <a:gd name="T62" fmla="*/ 48 w 48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38">
                  <a:moveTo>
                    <a:pt x="0" y="35"/>
                  </a:moveTo>
                  <a:lnTo>
                    <a:pt x="6" y="37"/>
                  </a:lnTo>
                  <a:lnTo>
                    <a:pt x="12" y="33"/>
                  </a:lnTo>
                  <a:lnTo>
                    <a:pt x="15" y="29"/>
                  </a:lnTo>
                  <a:lnTo>
                    <a:pt x="19" y="23"/>
                  </a:lnTo>
                  <a:lnTo>
                    <a:pt x="22" y="19"/>
                  </a:lnTo>
                  <a:lnTo>
                    <a:pt x="25" y="13"/>
                  </a:lnTo>
                  <a:lnTo>
                    <a:pt x="29" y="8"/>
                  </a:lnTo>
                  <a:lnTo>
                    <a:pt x="33" y="5"/>
                  </a:lnTo>
                  <a:lnTo>
                    <a:pt x="39" y="3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5" y="0"/>
                  </a:lnTo>
                  <a:lnTo>
                    <a:pt x="45" y="5"/>
                  </a:lnTo>
                  <a:lnTo>
                    <a:pt x="47" y="5"/>
                  </a:lnTo>
                  <a:lnTo>
                    <a:pt x="47" y="3"/>
                  </a:lnTo>
                  <a:lnTo>
                    <a:pt x="47" y="15"/>
                  </a:lnTo>
                  <a:lnTo>
                    <a:pt x="47" y="5"/>
                  </a:lnTo>
                  <a:lnTo>
                    <a:pt x="45" y="6"/>
                  </a:lnTo>
                  <a:lnTo>
                    <a:pt x="47" y="5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1" name="Freeform 78"/>
            <p:cNvSpPr>
              <a:spLocks/>
            </p:cNvSpPr>
            <p:nvPr/>
          </p:nvSpPr>
          <p:spPr bwMode="auto">
            <a:xfrm>
              <a:off x="2978" y="1868"/>
              <a:ext cx="48" cy="96"/>
            </a:xfrm>
            <a:custGeom>
              <a:avLst/>
              <a:gdLst>
                <a:gd name="T0" fmla="*/ 0 w 48"/>
                <a:gd name="T1" fmla="*/ 0 h 96"/>
                <a:gd name="T2" fmla="*/ 6 w 48"/>
                <a:gd name="T3" fmla="*/ 4 h 96"/>
                <a:gd name="T4" fmla="*/ 10 w 48"/>
                <a:gd name="T5" fmla="*/ 10 h 96"/>
                <a:gd name="T6" fmla="*/ 13 w 48"/>
                <a:gd name="T7" fmla="*/ 14 h 96"/>
                <a:gd name="T8" fmla="*/ 16 w 48"/>
                <a:gd name="T9" fmla="*/ 20 h 96"/>
                <a:gd name="T10" fmla="*/ 19 w 48"/>
                <a:gd name="T11" fmla="*/ 24 h 96"/>
                <a:gd name="T12" fmla="*/ 19 w 48"/>
                <a:gd name="T13" fmla="*/ 30 h 96"/>
                <a:gd name="T14" fmla="*/ 22 w 48"/>
                <a:gd name="T15" fmla="*/ 35 h 96"/>
                <a:gd name="T16" fmla="*/ 22 w 48"/>
                <a:gd name="T17" fmla="*/ 40 h 96"/>
                <a:gd name="T18" fmla="*/ 23 w 48"/>
                <a:gd name="T19" fmla="*/ 45 h 96"/>
                <a:gd name="T20" fmla="*/ 23 w 48"/>
                <a:gd name="T21" fmla="*/ 50 h 96"/>
                <a:gd name="T22" fmla="*/ 25 w 48"/>
                <a:gd name="T23" fmla="*/ 55 h 96"/>
                <a:gd name="T24" fmla="*/ 26 w 48"/>
                <a:gd name="T25" fmla="*/ 61 h 96"/>
                <a:gd name="T26" fmla="*/ 29 w 48"/>
                <a:gd name="T27" fmla="*/ 65 h 96"/>
                <a:gd name="T28" fmla="*/ 30 w 48"/>
                <a:gd name="T29" fmla="*/ 71 h 96"/>
                <a:gd name="T30" fmla="*/ 30 w 48"/>
                <a:gd name="T31" fmla="*/ 75 h 96"/>
                <a:gd name="T32" fmla="*/ 32 w 48"/>
                <a:gd name="T33" fmla="*/ 81 h 96"/>
                <a:gd name="T34" fmla="*/ 36 w 48"/>
                <a:gd name="T35" fmla="*/ 84 h 96"/>
                <a:gd name="T36" fmla="*/ 40 w 48"/>
                <a:gd name="T37" fmla="*/ 89 h 96"/>
                <a:gd name="T38" fmla="*/ 45 w 48"/>
                <a:gd name="T39" fmla="*/ 95 h 96"/>
                <a:gd name="T40" fmla="*/ 43 w 48"/>
                <a:gd name="T41" fmla="*/ 89 h 96"/>
                <a:gd name="T42" fmla="*/ 47 w 48"/>
                <a:gd name="T43" fmla="*/ 95 h 96"/>
                <a:gd name="T44" fmla="*/ 47 w 48"/>
                <a:gd name="T45" fmla="*/ 91 h 9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"/>
                <a:gd name="T70" fmla="*/ 0 h 96"/>
                <a:gd name="T71" fmla="*/ 48 w 48"/>
                <a:gd name="T72" fmla="*/ 96 h 9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" h="96">
                  <a:moveTo>
                    <a:pt x="0" y="0"/>
                  </a:moveTo>
                  <a:lnTo>
                    <a:pt x="6" y="4"/>
                  </a:lnTo>
                  <a:lnTo>
                    <a:pt x="10" y="10"/>
                  </a:lnTo>
                  <a:lnTo>
                    <a:pt x="13" y="14"/>
                  </a:lnTo>
                  <a:lnTo>
                    <a:pt x="16" y="20"/>
                  </a:lnTo>
                  <a:lnTo>
                    <a:pt x="19" y="24"/>
                  </a:lnTo>
                  <a:lnTo>
                    <a:pt x="19" y="30"/>
                  </a:lnTo>
                  <a:lnTo>
                    <a:pt x="22" y="35"/>
                  </a:lnTo>
                  <a:lnTo>
                    <a:pt x="22" y="40"/>
                  </a:lnTo>
                  <a:lnTo>
                    <a:pt x="23" y="45"/>
                  </a:lnTo>
                  <a:lnTo>
                    <a:pt x="23" y="50"/>
                  </a:lnTo>
                  <a:lnTo>
                    <a:pt x="25" y="55"/>
                  </a:lnTo>
                  <a:lnTo>
                    <a:pt x="26" y="61"/>
                  </a:lnTo>
                  <a:lnTo>
                    <a:pt x="29" y="65"/>
                  </a:lnTo>
                  <a:lnTo>
                    <a:pt x="30" y="71"/>
                  </a:lnTo>
                  <a:lnTo>
                    <a:pt x="30" y="75"/>
                  </a:lnTo>
                  <a:lnTo>
                    <a:pt x="32" y="81"/>
                  </a:lnTo>
                  <a:lnTo>
                    <a:pt x="36" y="84"/>
                  </a:lnTo>
                  <a:lnTo>
                    <a:pt x="40" y="89"/>
                  </a:lnTo>
                  <a:lnTo>
                    <a:pt x="45" y="95"/>
                  </a:lnTo>
                  <a:lnTo>
                    <a:pt x="43" y="89"/>
                  </a:lnTo>
                  <a:lnTo>
                    <a:pt x="47" y="95"/>
                  </a:lnTo>
                  <a:lnTo>
                    <a:pt x="47" y="91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2" name="Freeform 79"/>
            <p:cNvSpPr>
              <a:spLocks/>
            </p:cNvSpPr>
            <p:nvPr/>
          </p:nvSpPr>
          <p:spPr bwMode="auto">
            <a:xfrm>
              <a:off x="3068" y="1961"/>
              <a:ext cx="62" cy="109"/>
            </a:xfrm>
            <a:custGeom>
              <a:avLst/>
              <a:gdLst>
                <a:gd name="T0" fmla="*/ 0 w 62"/>
                <a:gd name="T1" fmla="*/ 0 h 109"/>
                <a:gd name="T2" fmla="*/ 6 w 62"/>
                <a:gd name="T3" fmla="*/ 2 h 109"/>
                <a:gd name="T4" fmla="*/ 11 w 62"/>
                <a:gd name="T5" fmla="*/ 6 h 109"/>
                <a:gd name="T6" fmla="*/ 16 w 62"/>
                <a:gd name="T7" fmla="*/ 10 h 109"/>
                <a:gd name="T8" fmla="*/ 18 w 62"/>
                <a:gd name="T9" fmla="*/ 15 h 109"/>
                <a:gd name="T10" fmla="*/ 21 w 62"/>
                <a:gd name="T11" fmla="*/ 20 h 109"/>
                <a:gd name="T12" fmla="*/ 24 w 62"/>
                <a:gd name="T13" fmla="*/ 26 h 109"/>
                <a:gd name="T14" fmla="*/ 27 w 62"/>
                <a:gd name="T15" fmla="*/ 30 h 109"/>
                <a:gd name="T16" fmla="*/ 30 w 62"/>
                <a:gd name="T17" fmla="*/ 36 h 109"/>
                <a:gd name="T18" fmla="*/ 33 w 62"/>
                <a:gd name="T19" fmla="*/ 40 h 109"/>
                <a:gd name="T20" fmla="*/ 35 w 62"/>
                <a:gd name="T21" fmla="*/ 46 h 109"/>
                <a:gd name="T22" fmla="*/ 37 w 62"/>
                <a:gd name="T23" fmla="*/ 51 h 109"/>
                <a:gd name="T24" fmla="*/ 40 w 62"/>
                <a:gd name="T25" fmla="*/ 56 h 109"/>
                <a:gd name="T26" fmla="*/ 41 w 62"/>
                <a:gd name="T27" fmla="*/ 61 h 109"/>
                <a:gd name="T28" fmla="*/ 44 w 62"/>
                <a:gd name="T29" fmla="*/ 67 h 109"/>
                <a:gd name="T30" fmla="*/ 47 w 62"/>
                <a:gd name="T31" fmla="*/ 71 h 109"/>
                <a:gd name="T32" fmla="*/ 50 w 62"/>
                <a:gd name="T33" fmla="*/ 77 h 109"/>
                <a:gd name="T34" fmla="*/ 54 w 62"/>
                <a:gd name="T35" fmla="*/ 81 h 109"/>
                <a:gd name="T36" fmla="*/ 55 w 62"/>
                <a:gd name="T37" fmla="*/ 87 h 109"/>
                <a:gd name="T38" fmla="*/ 57 w 62"/>
                <a:gd name="T39" fmla="*/ 92 h 109"/>
                <a:gd name="T40" fmla="*/ 57 w 62"/>
                <a:gd name="T41" fmla="*/ 97 h 109"/>
                <a:gd name="T42" fmla="*/ 61 w 62"/>
                <a:gd name="T43" fmla="*/ 102 h 109"/>
                <a:gd name="T44" fmla="*/ 61 w 62"/>
                <a:gd name="T45" fmla="*/ 108 h 109"/>
                <a:gd name="T46" fmla="*/ 55 w 62"/>
                <a:gd name="T47" fmla="*/ 108 h 109"/>
                <a:gd name="T48" fmla="*/ 51 w 62"/>
                <a:gd name="T49" fmla="*/ 102 h 109"/>
                <a:gd name="T50" fmla="*/ 50 w 62"/>
                <a:gd name="T51" fmla="*/ 97 h 109"/>
                <a:gd name="T52" fmla="*/ 45 w 62"/>
                <a:gd name="T53" fmla="*/ 94 h 109"/>
                <a:gd name="T54" fmla="*/ 45 w 62"/>
                <a:gd name="T55" fmla="*/ 88 h 109"/>
                <a:gd name="T56" fmla="*/ 40 w 62"/>
                <a:gd name="T57" fmla="*/ 87 h 109"/>
                <a:gd name="T58" fmla="*/ 40 w 62"/>
                <a:gd name="T59" fmla="*/ 78 h 109"/>
                <a:gd name="T60" fmla="*/ 40 w 62"/>
                <a:gd name="T61" fmla="*/ 87 h 109"/>
                <a:gd name="T62" fmla="*/ 40 w 62"/>
                <a:gd name="T63" fmla="*/ 85 h 109"/>
                <a:gd name="T64" fmla="*/ 41 w 62"/>
                <a:gd name="T65" fmla="*/ 85 h 1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2"/>
                <a:gd name="T100" fmla="*/ 0 h 109"/>
                <a:gd name="T101" fmla="*/ 62 w 62"/>
                <a:gd name="T102" fmla="*/ 109 h 10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2" h="109">
                  <a:moveTo>
                    <a:pt x="0" y="0"/>
                  </a:moveTo>
                  <a:lnTo>
                    <a:pt x="6" y="2"/>
                  </a:lnTo>
                  <a:lnTo>
                    <a:pt x="11" y="6"/>
                  </a:lnTo>
                  <a:lnTo>
                    <a:pt x="16" y="10"/>
                  </a:lnTo>
                  <a:lnTo>
                    <a:pt x="18" y="15"/>
                  </a:lnTo>
                  <a:lnTo>
                    <a:pt x="21" y="20"/>
                  </a:lnTo>
                  <a:lnTo>
                    <a:pt x="24" y="26"/>
                  </a:lnTo>
                  <a:lnTo>
                    <a:pt x="27" y="30"/>
                  </a:lnTo>
                  <a:lnTo>
                    <a:pt x="30" y="36"/>
                  </a:lnTo>
                  <a:lnTo>
                    <a:pt x="33" y="40"/>
                  </a:lnTo>
                  <a:lnTo>
                    <a:pt x="35" y="46"/>
                  </a:lnTo>
                  <a:lnTo>
                    <a:pt x="37" y="51"/>
                  </a:lnTo>
                  <a:lnTo>
                    <a:pt x="40" y="56"/>
                  </a:lnTo>
                  <a:lnTo>
                    <a:pt x="41" y="61"/>
                  </a:lnTo>
                  <a:lnTo>
                    <a:pt x="44" y="67"/>
                  </a:lnTo>
                  <a:lnTo>
                    <a:pt x="47" y="71"/>
                  </a:lnTo>
                  <a:lnTo>
                    <a:pt x="50" y="77"/>
                  </a:lnTo>
                  <a:lnTo>
                    <a:pt x="54" y="81"/>
                  </a:lnTo>
                  <a:lnTo>
                    <a:pt x="55" y="87"/>
                  </a:lnTo>
                  <a:lnTo>
                    <a:pt x="57" y="92"/>
                  </a:lnTo>
                  <a:lnTo>
                    <a:pt x="57" y="97"/>
                  </a:lnTo>
                  <a:lnTo>
                    <a:pt x="61" y="102"/>
                  </a:lnTo>
                  <a:lnTo>
                    <a:pt x="61" y="108"/>
                  </a:lnTo>
                  <a:lnTo>
                    <a:pt x="55" y="108"/>
                  </a:lnTo>
                  <a:lnTo>
                    <a:pt x="51" y="102"/>
                  </a:lnTo>
                  <a:lnTo>
                    <a:pt x="50" y="97"/>
                  </a:lnTo>
                  <a:lnTo>
                    <a:pt x="45" y="94"/>
                  </a:lnTo>
                  <a:lnTo>
                    <a:pt x="45" y="88"/>
                  </a:lnTo>
                  <a:lnTo>
                    <a:pt x="40" y="87"/>
                  </a:lnTo>
                  <a:lnTo>
                    <a:pt x="40" y="78"/>
                  </a:lnTo>
                  <a:lnTo>
                    <a:pt x="40" y="87"/>
                  </a:lnTo>
                  <a:lnTo>
                    <a:pt x="40" y="85"/>
                  </a:lnTo>
                  <a:lnTo>
                    <a:pt x="41" y="85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3" name="Freeform 80"/>
            <p:cNvSpPr>
              <a:spLocks/>
            </p:cNvSpPr>
            <p:nvPr/>
          </p:nvSpPr>
          <p:spPr bwMode="auto">
            <a:xfrm>
              <a:off x="3096" y="2035"/>
              <a:ext cx="47" cy="179"/>
            </a:xfrm>
            <a:custGeom>
              <a:avLst/>
              <a:gdLst>
                <a:gd name="T0" fmla="*/ 10 w 47"/>
                <a:gd name="T1" fmla="*/ 5 h 179"/>
                <a:gd name="T2" fmla="*/ 3 w 47"/>
                <a:gd name="T3" fmla="*/ 0 h 179"/>
                <a:gd name="T4" fmla="*/ 0 w 47"/>
                <a:gd name="T5" fmla="*/ 5 h 179"/>
                <a:gd name="T6" fmla="*/ 0 w 47"/>
                <a:gd name="T7" fmla="*/ 10 h 179"/>
                <a:gd name="T8" fmla="*/ 2 w 47"/>
                <a:gd name="T9" fmla="*/ 15 h 179"/>
                <a:gd name="T10" fmla="*/ 3 w 47"/>
                <a:gd name="T11" fmla="*/ 20 h 179"/>
                <a:gd name="T12" fmla="*/ 5 w 47"/>
                <a:gd name="T13" fmla="*/ 25 h 179"/>
                <a:gd name="T14" fmla="*/ 6 w 47"/>
                <a:gd name="T15" fmla="*/ 30 h 179"/>
                <a:gd name="T16" fmla="*/ 8 w 47"/>
                <a:gd name="T17" fmla="*/ 36 h 179"/>
                <a:gd name="T18" fmla="*/ 10 w 47"/>
                <a:gd name="T19" fmla="*/ 40 h 179"/>
                <a:gd name="T20" fmla="*/ 12 w 47"/>
                <a:gd name="T21" fmla="*/ 46 h 179"/>
                <a:gd name="T22" fmla="*/ 13 w 47"/>
                <a:gd name="T23" fmla="*/ 50 h 179"/>
                <a:gd name="T24" fmla="*/ 15 w 47"/>
                <a:gd name="T25" fmla="*/ 56 h 179"/>
                <a:gd name="T26" fmla="*/ 16 w 47"/>
                <a:gd name="T27" fmla="*/ 60 h 179"/>
                <a:gd name="T28" fmla="*/ 19 w 47"/>
                <a:gd name="T29" fmla="*/ 66 h 179"/>
                <a:gd name="T30" fmla="*/ 20 w 47"/>
                <a:gd name="T31" fmla="*/ 70 h 179"/>
                <a:gd name="T32" fmla="*/ 22 w 47"/>
                <a:gd name="T33" fmla="*/ 76 h 179"/>
                <a:gd name="T34" fmla="*/ 22 w 47"/>
                <a:gd name="T35" fmla="*/ 81 h 179"/>
                <a:gd name="T36" fmla="*/ 23 w 47"/>
                <a:gd name="T37" fmla="*/ 86 h 179"/>
                <a:gd name="T38" fmla="*/ 25 w 47"/>
                <a:gd name="T39" fmla="*/ 91 h 179"/>
                <a:gd name="T40" fmla="*/ 26 w 47"/>
                <a:gd name="T41" fmla="*/ 96 h 179"/>
                <a:gd name="T42" fmla="*/ 29 w 47"/>
                <a:gd name="T43" fmla="*/ 101 h 179"/>
                <a:gd name="T44" fmla="*/ 30 w 47"/>
                <a:gd name="T45" fmla="*/ 107 h 179"/>
                <a:gd name="T46" fmla="*/ 30 w 47"/>
                <a:gd name="T47" fmla="*/ 111 h 179"/>
                <a:gd name="T48" fmla="*/ 32 w 47"/>
                <a:gd name="T49" fmla="*/ 117 h 179"/>
                <a:gd name="T50" fmla="*/ 33 w 47"/>
                <a:gd name="T51" fmla="*/ 121 h 179"/>
                <a:gd name="T52" fmla="*/ 35 w 47"/>
                <a:gd name="T53" fmla="*/ 127 h 179"/>
                <a:gd name="T54" fmla="*/ 37 w 47"/>
                <a:gd name="T55" fmla="*/ 131 h 179"/>
                <a:gd name="T56" fmla="*/ 39 w 47"/>
                <a:gd name="T57" fmla="*/ 137 h 179"/>
                <a:gd name="T58" fmla="*/ 40 w 47"/>
                <a:gd name="T59" fmla="*/ 141 h 179"/>
                <a:gd name="T60" fmla="*/ 40 w 47"/>
                <a:gd name="T61" fmla="*/ 147 h 179"/>
                <a:gd name="T62" fmla="*/ 42 w 47"/>
                <a:gd name="T63" fmla="*/ 152 h 179"/>
                <a:gd name="T64" fmla="*/ 43 w 47"/>
                <a:gd name="T65" fmla="*/ 157 h 179"/>
                <a:gd name="T66" fmla="*/ 43 w 47"/>
                <a:gd name="T67" fmla="*/ 162 h 179"/>
                <a:gd name="T68" fmla="*/ 46 w 47"/>
                <a:gd name="T69" fmla="*/ 167 h 179"/>
                <a:gd name="T70" fmla="*/ 46 w 47"/>
                <a:gd name="T71" fmla="*/ 172 h 179"/>
                <a:gd name="T72" fmla="*/ 46 w 47"/>
                <a:gd name="T73" fmla="*/ 178 h 179"/>
                <a:gd name="T74" fmla="*/ 40 w 47"/>
                <a:gd name="T75" fmla="*/ 178 h 179"/>
                <a:gd name="T76" fmla="*/ 39 w 47"/>
                <a:gd name="T77" fmla="*/ 172 h 179"/>
                <a:gd name="T78" fmla="*/ 39 w 47"/>
                <a:gd name="T79" fmla="*/ 171 h 17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7"/>
                <a:gd name="T121" fmla="*/ 0 h 179"/>
                <a:gd name="T122" fmla="*/ 47 w 47"/>
                <a:gd name="T123" fmla="*/ 179 h 17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7" h="179">
                  <a:moveTo>
                    <a:pt x="10" y="5"/>
                  </a:moveTo>
                  <a:lnTo>
                    <a:pt x="3" y="0"/>
                  </a:lnTo>
                  <a:lnTo>
                    <a:pt x="0" y="5"/>
                  </a:lnTo>
                  <a:lnTo>
                    <a:pt x="0" y="10"/>
                  </a:lnTo>
                  <a:lnTo>
                    <a:pt x="2" y="15"/>
                  </a:lnTo>
                  <a:lnTo>
                    <a:pt x="3" y="20"/>
                  </a:lnTo>
                  <a:lnTo>
                    <a:pt x="5" y="25"/>
                  </a:lnTo>
                  <a:lnTo>
                    <a:pt x="6" y="30"/>
                  </a:lnTo>
                  <a:lnTo>
                    <a:pt x="8" y="36"/>
                  </a:lnTo>
                  <a:lnTo>
                    <a:pt x="10" y="40"/>
                  </a:lnTo>
                  <a:lnTo>
                    <a:pt x="12" y="46"/>
                  </a:lnTo>
                  <a:lnTo>
                    <a:pt x="13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19" y="66"/>
                  </a:lnTo>
                  <a:lnTo>
                    <a:pt x="20" y="70"/>
                  </a:lnTo>
                  <a:lnTo>
                    <a:pt x="22" y="76"/>
                  </a:lnTo>
                  <a:lnTo>
                    <a:pt x="22" y="81"/>
                  </a:lnTo>
                  <a:lnTo>
                    <a:pt x="23" y="86"/>
                  </a:lnTo>
                  <a:lnTo>
                    <a:pt x="25" y="91"/>
                  </a:lnTo>
                  <a:lnTo>
                    <a:pt x="26" y="96"/>
                  </a:lnTo>
                  <a:lnTo>
                    <a:pt x="29" y="101"/>
                  </a:lnTo>
                  <a:lnTo>
                    <a:pt x="30" y="107"/>
                  </a:lnTo>
                  <a:lnTo>
                    <a:pt x="30" y="111"/>
                  </a:lnTo>
                  <a:lnTo>
                    <a:pt x="32" y="117"/>
                  </a:lnTo>
                  <a:lnTo>
                    <a:pt x="33" y="121"/>
                  </a:lnTo>
                  <a:lnTo>
                    <a:pt x="35" y="127"/>
                  </a:lnTo>
                  <a:lnTo>
                    <a:pt x="37" y="131"/>
                  </a:lnTo>
                  <a:lnTo>
                    <a:pt x="39" y="137"/>
                  </a:lnTo>
                  <a:lnTo>
                    <a:pt x="40" y="141"/>
                  </a:lnTo>
                  <a:lnTo>
                    <a:pt x="40" y="147"/>
                  </a:lnTo>
                  <a:lnTo>
                    <a:pt x="42" y="152"/>
                  </a:lnTo>
                  <a:lnTo>
                    <a:pt x="43" y="157"/>
                  </a:lnTo>
                  <a:lnTo>
                    <a:pt x="43" y="162"/>
                  </a:lnTo>
                  <a:lnTo>
                    <a:pt x="46" y="167"/>
                  </a:lnTo>
                  <a:lnTo>
                    <a:pt x="46" y="172"/>
                  </a:lnTo>
                  <a:lnTo>
                    <a:pt x="46" y="178"/>
                  </a:lnTo>
                  <a:lnTo>
                    <a:pt x="40" y="178"/>
                  </a:lnTo>
                  <a:lnTo>
                    <a:pt x="39" y="172"/>
                  </a:lnTo>
                  <a:lnTo>
                    <a:pt x="39" y="171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4" name="Freeform 81"/>
            <p:cNvSpPr>
              <a:spLocks/>
            </p:cNvSpPr>
            <p:nvPr/>
          </p:nvSpPr>
          <p:spPr bwMode="auto">
            <a:xfrm>
              <a:off x="3072" y="2184"/>
              <a:ext cx="34" cy="221"/>
            </a:xfrm>
            <a:custGeom>
              <a:avLst/>
              <a:gdLst>
                <a:gd name="T0" fmla="*/ 20 w 34"/>
                <a:gd name="T1" fmla="*/ 0 h 221"/>
                <a:gd name="T2" fmla="*/ 20 w 34"/>
                <a:gd name="T3" fmla="*/ 6 h 221"/>
                <a:gd name="T4" fmla="*/ 20 w 34"/>
                <a:gd name="T5" fmla="*/ 12 h 221"/>
                <a:gd name="T6" fmla="*/ 20 w 34"/>
                <a:gd name="T7" fmla="*/ 16 h 221"/>
                <a:gd name="T8" fmla="*/ 20 w 34"/>
                <a:gd name="T9" fmla="*/ 22 h 221"/>
                <a:gd name="T10" fmla="*/ 20 w 34"/>
                <a:gd name="T11" fmla="*/ 27 h 221"/>
                <a:gd name="T12" fmla="*/ 20 w 34"/>
                <a:gd name="T13" fmla="*/ 32 h 221"/>
                <a:gd name="T14" fmla="*/ 20 w 34"/>
                <a:gd name="T15" fmla="*/ 37 h 221"/>
                <a:gd name="T16" fmla="*/ 23 w 34"/>
                <a:gd name="T17" fmla="*/ 42 h 221"/>
                <a:gd name="T18" fmla="*/ 23 w 34"/>
                <a:gd name="T19" fmla="*/ 47 h 221"/>
                <a:gd name="T20" fmla="*/ 24 w 34"/>
                <a:gd name="T21" fmla="*/ 53 h 221"/>
                <a:gd name="T22" fmla="*/ 24 w 34"/>
                <a:gd name="T23" fmla="*/ 57 h 221"/>
                <a:gd name="T24" fmla="*/ 26 w 34"/>
                <a:gd name="T25" fmla="*/ 63 h 221"/>
                <a:gd name="T26" fmla="*/ 26 w 34"/>
                <a:gd name="T27" fmla="*/ 67 h 221"/>
                <a:gd name="T28" fmla="*/ 27 w 34"/>
                <a:gd name="T29" fmla="*/ 73 h 221"/>
                <a:gd name="T30" fmla="*/ 27 w 34"/>
                <a:gd name="T31" fmla="*/ 77 h 221"/>
                <a:gd name="T32" fmla="*/ 27 w 34"/>
                <a:gd name="T33" fmla="*/ 83 h 221"/>
                <a:gd name="T34" fmla="*/ 27 w 34"/>
                <a:gd name="T35" fmla="*/ 88 h 221"/>
                <a:gd name="T36" fmla="*/ 27 w 34"/>
                <a:gd name="T37" fmla="*/ 93 h 221"/>
                <a:gd name="T38" fmla="*/ 27 w 34"/>
                <a:gd name="T39" fmla="*/ 98 h 221"/>
                <a:gd name="T40" fmla="*/ 29 w 34"/>
                <a:gd name="T41" fmla="*/ 103 h 221"/>
                <a:gd name="T42" fmla="*/ 29 w 34"/>
                <a:gd name="T43" fmla="*/ 108 h 221"/>
                <a:gd name="T44" fmla="*/ 30 w 34"/>
                <a:gd name="T45" fmla="*/ 113 h 221"/>
                <a:gd name="T46" fmla="*/ 30 w 34"/>
                <a:gd name="T47" fmla="*/ 118 h 221"/>
                <a:gd name="T48" fmla="*/ 30 w 34"/>
                <a:gd name="T49" fmla="*/ 124 h 221"/>
                <a:gd name="T50" fmla="*/ 33 w 34"/>
                <a:gd name="T51" fmla="*/ 128 h 221"/>
                <a:gd name="T52" fmla="*/ 33 w 34"/>
                <a:gd name="T53" fmla="*/ 134 h 221"/>
                <a:gd name="T54" fmla="*/ 33 w 34"/>
                <a:gd name="T55" fmla="*/ 138 h 221"/>
                <a:gd name="T56" fmla="*/ 33 w 34"/>
                <a:gd name="T57" fmla="*/ 144 h 221"/>
                <a:gd name="T58" fmla="*/ 33 w 34"/>
                <a:gd name="T59" fmla="*/ 148 h 221"/>
                <a:gd name="T60" fmla="*/ 33 w 34"/>
                <a:gd name="T61" fmla="*/ 154 h 221"/>
                <a:gd name="T62" fmla="*/ 33 w 34"/>
                <a:gd name="T63" fmla="*/ 159 h 221"/>
                <a:gd name="T64" fmla="*/ 33 w 34"/>
                <a:gd name="T65" fmla="*/ 164 h 221"/>
                <a:gd name="T66" fmla="*/ 33 w 34"/>
                <a:gd name="T67" fmla="*/ 169 h 221"/>
                <a:gd name="T68" fmla="*/ 33 w 34"/>
                <a:gd name="T69" fmla="*/ 174 h 221"/>
                <a:gd name="T70" fmla="*/ 33 w 34"/>
                <a:gd name="T71" fmla="*/ 179 h 221"/>
                <a:gd name="T72" fmla="*/ 30 w 34"/>
                <a:gd name="T73" fmla="*/ 185 h 221"/>
                <a:gd name="T74" fmla="*/ 30 w 34"/>
                <a:gd name="T75" fmla="*/ 189 h 221"/>
                <a:gd name="T76" fmla="*/ 30 w 34"/>
                <a:gd name="T77" fmla="*/ 195 h 221"/>
                <a:gd name="T78" fmla="*/ 30 w 34"/>
                <a:gd name="T79" fmla="*/ 199 h 221"/>
                <a:gd name="T80" fmla="*/ 29 w 34"/>
                <a:gd name="T81" fmla="*/ 205 h 221"/>
                <a:gd name="T82" fmla="*/ 27 w 34"/>
                <a:gd name="T83" fmla="*/ 209 h 221"/>
                <a:gd name="T84" fmla="*/ 26 w 34"/>
                <a:gd name="T85" fmla="*/ 215 h 221"/>
                <a:gd name="T86" fmla="*/ 20 w 34"/>
                <a:gd name="T87" fmla="*/ 220 h 221"/>
                <a:gd name="T88" fmla="*/ 16 w 34"/>
                <a:gd name="T89" fmla="*/ 220 h 221"/>
                <a:gd name="T90" fmla="*/ 11 w 34"/>
                <a:gd name="T91" fmla="*/ 216 h 221"/>
                <a:gd name="T92" fmla="*/ 6 w 34"/>
                <a:gd name="T93" fmla="*/ 215 h 221"/>
                <a:gd name="T94" fmla="*/ 1 w 34"/>
                <a:gd name="T95" fmla="*/ 213 h 221"/>
                <a:gd name="T96" fmla="*/ 1 w 34"/>
                <a:gd name="T97" fmla="*/ 208 h 221"/>
                <a:gd name="T98" fmla="*/ 3 w 34"/>
                <a:gd name="T99" fmla="*/ 212 h 221"/>
                <a:gd name="T100" fmla="*/ 1 w 34"/>
                <a:gd name="T101" fmla="*/ 206 h 221"/>
                <a:gd name="T102" fmla="*/ 3 w 34"/>
                <a:gd name="T103" fmla="*/ 206 h 221"/>
                <a:gd name="T104" fmla="*/ 1 w 34"/>
                <a:gd name="T105" fmla="*/ 203 h 221"/>
                <a:gd name="T106" fmla="*/ 0 w 34"/>
                <a:gd name="T107" fmla="*/ 198 h 221"/>
                <a:gd name="T108" fmla="*/ 0 w 34"/>
                <a:gd name="T109" fmla="*/ 201 h 22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4"/>
                <a:gd name="T166" fmla="*/ 0 h 221"/>
                <a:gd name="T167" fmla="*/ 34 w 34"/>
                <a:gd name="T168" fmla="*/ 221 h 22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4" h="221">
                  <a:moveTo>
                    <a:pt x="20" y="0"/>
                  </a:moveTo>
                  <a:lnTo>
                    <a:pt x="20" y="6"/>
                  </a:lnTo>
                  <a:lnTo>
                    <a:pt x="20" y="12"/>
                  </a:lnTo>
                  <a:lnTo>
                    <a:pt x="20" y="16"/>
                  </a:lnTo>
                  <a:lnTo>
                    <a:pt x="20" y="22"/>
                  </a:lnTo>
                  <a:lnTo>
                    <a:pt x="20" y="27"/>
                  </a:lnTo>
                  <a:lnTo>
                    <a:pt x="20" y="32"/>
                  </a:lnTo>
                  <a:lnTo>
                    <a:pt x="20" y="37"/>
                  </a:lnTo>
                  <a:lnTo>
                    <a:pt x="23" y="42"/>
                  </a:lnTo>
                  <a:lnTo>
                    <a:pt x="23" y="47"/>
                  </a:lnTo>
                  <a:lnTo>
                    <a:pt x="24" y="53"/>
                  </a:lnTo>
                  <a:lnTo>
                    <a:pt x="24" y="57"/>
                  </a:lnTo>
                  <a:lnTo>
                    <a:pt x="26" y="63"/>
                  </a:lnTo>
                  <a:lnTo>
                    <a:pt x="26" y="67"/>
                  </a:lnTo>
                  <a:lnTo>
                    <a:pt x="27" y="73"/>
                  </a:lnTo>
                  <a:lnTo>
                    <a:pt x="27" y="77"/>
                  </a:lnTo>
                  <a:lnTo>
                    <a:pt x="27" y="83"/>
                  </a:lnTo>
                  <a:lnTo>
                    <a:pt x="27" y="88"/>
                  </a:lnTo>
                  <a:lnTo>
                    <a:pt x="27" y="93"/>
                  </a:lnTo>
                  <a:lnTo>
                    <a:pt x="27" y="98"/>
                  </a:lnTo>
                  <a:lnTo>
                    <a:pt x="29" y="103"/>
                  </a:lnTo>
                  <a:lnTo>
                    <a:pt x="29" y="108"/>
                  </a:lnTo>
                  <a:lnTo>
                    <a:pt x="30" y="113"/>
                  </a:lnTo>
                  <a:lnTo>
                    <a:pt x="30" y="118"/>
                  </a:lnTo>
                  <a:lnTo>
                    <a:pt x="30" y="124"/>
                  </a:lnTo>
                  <a:lnTo>
                    <a:pt x="33" y="128"/>
                  </a:lnTo>
                  <a:lnTo>
                    <a:pt x="33" y="134"/>
                  </a:lnTo>
                  <a:lnTo>
                    <a:pt x="33" y="138"/>
                  </a:lnTo>
                  <a:lnTo>
                    <a:pt x="33" y="144"/>
                  </a:lnTo>
                  <a:lnTo>
                    <a:pt x="33" y="148"/>
                  </a:lnTo>
                  <a:lnTo>
                    <a:pt x="33" y="154"/>
                  </a:lnTo>
                  <a:lnTo>
                    <a:pt x="33" y="159"/>
                  </a:lnTo>
                  <a:lnTo>
                    <a:pt x="33" y="164"/>
                  </a:lnTo>
                  <a:lnTo>
                    <a:pt x="33" y="169"/>
                  </a:lnTo>
                  <a:lnTo>
                    <a:pt x="33" y="174"/>
                  </a:lnTo>
                  <a:lnTo>
                    <a:pt x="33" y="179"/>
                  </a:lnTo>
                  <a:lnTo>
                    <a:pt x="30" y="185"/>
                  </a:lnTo>
                  <a:lnTo>
                    <a:pt x="30" y="189"/>
                  </a:lnTo>
                  <a:lnTo>
                    <a:pt x="30" y="195"/>
                  </a:lnTo>
                  <a:lnTo>
                    <a:pt x="30" y="199"/>
                  </a:lnTo>
                  <a:lnTo>
                    <a:pt x="29" y="205"/>
                  </a:lnTo>
                  <a:lnTo>
                    <a:pt x="27" y="209"/>
                  </a:lnTo>
                  <a:lnTo>
                    <a:pt x="26" y="215"/>
                  </a:lnTo>
                  <a:lnTo>
                    <a:pt x="20" y="220"/>
                  </a:lnTo>
                  <a:lnTo>
                    <a:pt x="16" y="220"/>
                  </a:lnTo>
                  <a:lnTo>
                    <a:pt x="11" y="216"/>
                  </a:lnTo>
                  <a:lnTo>
                    <a:pt x="6" y="215"/>
                  </a:lnTo>
                  <a:lnTo>
                    <a:pt x="1" y="213"/>
                  </a:lnTo>
                  <a:lnTo>
                    <a:pt x="1" y="208"/>
                  </a:lnTo>
                  <a:lnTo>
                    <a:pt x="3" y="212"/>
                  </a:lnTo>
                  <a:lnTo>
                    <a:pt x="1" y="206"/>
                  </a:lnTo>
                  <a:lnTo>
                    <a:pt x="3" y="206"/>
                  </a:lnTo>
                  <a:lnTo>
                    <a:pt x="1" y="203"/>
                  </a:lnTo>
                  <a:lnTo>
                    <a:pt x="0" y="198"/>
                  </a:lnTo>
                  <a:lnTo>
                    <a:pt x="0" y="201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345" name="Group 82"/>
            <p:cNvGrpSpPr>
              <a:grpSpLocks/>
            </p:cNvGrpSpPr>
            <p:nvPr/>
          </p:nvGrpSpPr>
          <p:grpSpPr bwMode="auto">
            <a:xfrm>
              <a:off x="2408" y="1864"/>
              <a:ext cx="735" cy="770"/>
              <a:chOff x="2408" y="1864"/>
              <a:chExt cx="735" cy="770"/>
            </a:xfrm>
          </p:grpSpPr>
          <p:sp>
            <p:nvSpPr>
              <p:cNvPr id="11391" name="Freeform 83"/>
              <p:cNvSpPr>
                <a:spLocks/>
              </p:cNvSpPr>
              <p:nvPr/>
            </p:nvSpPr>
            <p:spPr bwMode="auto">
              <a:xfrm>
                <a:off x="2408" y="2531"/>
                <a:ext cx="166" cy="101"/>
              </a:xfrm>
              <a:custGeom>
                <a:avLst/>
                <a:gdLst>
                  <a:gd name="T0" fmla="*/ 0 w 166"/>
                  <a:gd name="T1" fmla="*/ 75 h 101"/>
                  <a:gd name="T2" fmla="*/ 3 w 166"/>
                  <a:gd name="T3" fmla="*/ 69 h 101"/>
                  <a:gd name="T4" fmla="*/ 4 w 166"/>
                  <a:gd name="T5" fmla="*/ 64 h 101"/>
                  <a:gd name="T6" fmla="*/ 6 w 166"/>
                  <a:gd name="T7" fmla="*/ 60 h 101"/>
                  <a:gd name="T8" fmla="*/ 4 w 166"/>
                  <a:gd name="T9" fmla="*/ 64 h 101"/>
                  <a:gd name="T10" fmla="*/ 3 w 166"/>
                  <a:gd name="T11" fmla="*/ 69 h 101"/>
                  <a:gd name="T12" fmla="*/ 4 w 166"/>
                  <a:gd name="T13" fmla="*/ 64 h 101"/>
                  <a:gd name="T14" fmla="*/ 4 w 166"/>
                  <a:gd name="T15" fmla="*/ 60 h 101"/>
                  <a:gd name="T16" fmla="*/ 6 w 166"/>
                  <a:gd name="T17" fmla="*/ 55 h 101"/>
                  <a:gd name="T18" fmla="*/ 7 w 166"/>
                  <a:gd name="T19" fmla="*/ 51 h 101"/>
                  <a:gd name="T20" fmla="*/ 9 w 166"/>
                  <a:gd name="T21" fmla="*/ 46 h 101"/>
                  <a:gd name="T22" fmla="*/ 10 w 166"/>
                  <a:gd name="T23" fmla="*/ 42 h 101"/>
                  <a:gd name="T24" fmla="*/ 12 w 166"/>
                  <a:gd name="T25" fmla="*/ 37 h 101"/>
                  <a:gd name="T26" fmla="*/ 15 w 166"/>
                  <a:gd name="T27" fmla="*/ 33 h 101"/>
                  <a:gd name="T28" fmla="*/ 18 w 166"/>
                  <a:gd name="T29" fmla="*/ 28 h 101"/>
                  <a:gd name="T30" fmla="*/ 21 w 166"/>
                  <a:gd name="T31" fmla="*/ 24 h 101"/>
                  <a:gd name="T32" fmla="*/ 24 w 166"/>
                  <a:gd name="T33" fmla="*/ 19 h 101"/>
                  <a:gd name="T34" fmla="*/ 27 w 166"/>
                  <a:gd name="T35" fmla="*/ 15 h 101"/>
                  <a:gd name="T36" fmla="*/ 30 w 166"/>
                  <a:gd name="T37" fmla="*/ 10 h 101"/>
                  <a:gd name="T38" fmla="*/ 34 w 166"/>
                  <a:gd name="T39" fmla="*/ 7 h 101"/>
                  <a:gd name="T40" fmla="*/ 37 w 166"/>
                  <a:gd name="T41" fmla="*/ 3 h 101"/>
                  <a:gd name="T42" fmla="*/ 42 w 166"/>
                  <a:gd name="T43" fmla="*/ 1 h 101"/>
                  <a:gd name="T44" fmla="*/ 46 w 166"/>
                  <a:gd name="T45" fmla="*/ 0 h 101"/>
                  <a:gd name="T46" fmla="*/ 51 w 166"/>
                  <a:gd name="T47" fmla="*/ 1 h 101"/>
                  <a:gd name="T48" fmla="*/ 55 w 166"/>
                  <a:gd name="T49" fmla="*/ 1 h 101"/>
                  <a:gd name="T50" fmla="*/ 60 w 166"/>
                  <a:gd name="T51" fmla="*/ 3 h 101"/>
                  <a:gd name="T52" fmla="*/ 64 w 166"/>
                  <a:gd name="T53" fmla="*/ 4 h 101"/>
                  <a:gd name="T54" fmla="*/ 69 w 166"/>
                  <a:gd name="T55" fmla="*/ 6 h 101"/>
                  <a:gd name="T56" fmla="*/ 73 w 166"/>
                  <a:gd name="T57" fmla="*/ 7 h 101"/>
                  <a:gd name="T58" fmla="*/ 76 w 166"/>
                  <a:gd name="T59" fmla="*/ 12 h 101"/>
                  <a:gd name="T60" fmla="*/ 81 w 166"/>
                  <a:gd name="T61" fmla="*/ 15 h 101"/>
                  <a:gd name="T62" fmla="*/ 84 w 166"/>
                  <a:gd name="T63" fmla="*/ 19 h 101"/>
                  <a:gd name="T64" fmla="*/ 85 w 166"/>
                  <a:gd name="T65" fmla="*/ 24 h 101"/>
                  <a:gd name="T66" fmla="*/ 88 w 166"/>
                  <a:gd name="T67" fmla="*/ 28 h 101"/>
                  <a:gd name="T68" fmla="*/ 91 w 166"/>
                  <a:gd name="T69" fmla="*/ 33 h 101"/>
                  <a:gd name="T70" fmla="*/ 94 w 166"/>
                  <a:gd name="T71" fmla="*/ 37 h 101"/>
                  <a:gd name="T72" fmla="*/ 97 w 166"/>
                  <a:gd name="T73" fmla="*/ 42 h 101"/>
                  <a:gd name="T74" fmla="*/ 99 w 166"/>
                  <a:gd name="T75" fmla="*/ 46 h 101"/>
                  <a:gd name="T76" fmla="*/ 102 w 166"/>
                  <a:gd name="T77" fmla="*/ 51 h 101"/>
                  <a:gd name="T78" fmla="*/ 105 w 166"/>
                  <a:gd name="T79" fmla="*/ 55 h 101"/>
                  <a:gd name="T80" fmla="*/ 109 w 166"/>
                  <a:gd name="T81" fmla="*/ 58 h 101"/>
                  <a:gd name="T82" fmla="*/ 111 w 166"/>
                  <a:gd name="T83" fmla="*/ 63 h 101"/>
                  <a:gd name="T84" fmla="*/ 114 w 166"/>
                  <a:gd name="T85" fmla="*/ 67 h 101"/>
                  <a:gd name="T86" fmla="*/ 118 w 166"/>
                  <a:gd name="T87" fmla="*/ 69 h 101"/>
                  <a:gd name="T88" fmla="*/ 121 w 166"/>
                  <a:gd name="T89" fmla="*/ 73 h 101"/>
                  <a:gd name="T90" fmla="*/ 126 w 166"/>
                  <a:gd name="T91" fmla="*/ 78 h 101"/>
                  <a:gd name="T92" fmla="*/ 130 w 166"/>
                  <a:gd name="T93" fmla="*/ 79 h 101"/>
                  <a:gd name="T94" fmla="*/ 130 w 166"/>
                  <a:gd name="T95" fmla="*/ 84 h 101"/>
                  <a:gd name="T96" fmla="*/ 133 w 166"/>
                  <a:gd name="T97" fmla="*/ 88 h 101"/>
                  <a:gd name="T98" fmla="*/ 138 w 166"/>
                  <a:gd name="T99" fmla="*/ 90 h 101"/>
                  <a:gd name="T100" fmla="*/ 142 w 166"/>
                  <a:gd name="T101" fmla="*/ 93 h 101"/>
                  <a:gd name="T102" fmla="*/ 147 w 166"/>
                  <a:gd name="T103" fmla="*/ 94 h 101"/>
                  <a:gd name="T104" fmla="*/ 151 w 166"/>
                  <a:gd name="T105" fmla="*/ 97 h 101"/>
                  <a:gd name="T106" fmla="*/ 156 w 166"/>
                  <a:gd name="T107" fmla="*/ 100 h 101"/>
                  <a:gd name="T108" fmla="*/ 160 w 166"/>
                  <a:gd name="T109" fmla="*/ 100 h 101"/>
                  <a:gd name="T110" fmla="*/ 165 w 166"/>
                  <a:gd name="T111" fmla="*/ 100 h 101"/>
                  <a:gd name="T112" fmla="*/ 165 w 166"/>
                  <a:gd name="T113" fmla="*/ 96 h 10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66"/>
                  <a:gd name="T172" fmla="*/ 0 h 101"/>
                  <a:gd name="T173" fmla="*/ 166 w 166"/>
                  <a:gd name="T174" fmla="*/ 101 h 10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66" h="101">
                    <a:moveTo>
                      <a:pt x="0" y="75"/>
                    </a:moveTo>
                    <a:lnTo>
                      <a:pt x="3" y="69"/>
                    </a:lnTo>
                    <a:lnTo>
                      <a:pt x="4" y="64"/>
                    </a:lnTo>
                    <a:lnTo>
                      <a:pt x="6" y="60"/>
                    </a:lnTo>
                    <a:lnTo>
                      <a:pt x="4" y="64"/>
                    </a:lnTo>
                    <a:lnTo>
                      <a:pt x="3" y="69"/>
                    </a:lnTo>
                    <a:lnTo>
                      <a:pt x="4" y="64"/>
                    </a:lnTo>
                    <a:lnTo>
                      <a:pt x="4" y="60"/>
                    </a:lnTo>
                    <a:lnTo>
                      <a:pt x="6" y="55"/>
                    </a:lnTo>
                    <a:lnTo>
                      <a:pt x="7" y="51"/>
                    </a:lnTo>
                    <a:lnTo>
                      <a:pt x="9" y="46"/>
                    </a:lnTo>
                    <a:lnTo>
                      <a:pt x="10" y="42"/>
                    </a:lnTo>
                    <a:lnTo>
                      <a:pt x="12" y="37"/>
                    </a:lnTo>
                    <a:lnTo>
                      <a:pt x="15" y="33"/>
                    </a:lnTo>
                    <a:lnTo>
                      <a:pt x="18" y="28"/>
                    </a:lnTo>
                    <a:lnTo>
                      <a:pt x="21" y="24"/>
                    </a:lnTo>
                    <a:lnTo>
                      <a:pt x="24" y="19"/>
                    </a:lnTo>
                    <a:lnTo>
                      <a:pt x="27" y="15"/>
                    </a:lnTo>
                    <a:lnTo>
                      <a:pt x="30" y="10"/>
                    </a:lnTo>
                    <a:lnTo>
                      <a:pt x="34" y="7"/>
                    </a:lnTo>
                    <a:lnTo>
                      <a:pt x="37" y="3"/>
                    </a:lnTo>
                    <a:lnTo>
                      <a:pt x="42" y="1"/>
                    </a:lnTo>
                    <a:lnTo>
                      <a:pt x="46" y="0"/>
                    </a:lnTo>
                    <a:lnTo>
                      <a:pt x="51" y="1"/>
                    </a:lnTo>
                    <a:lnTo>
                      <a:pt x="55" y="1"/>
                    </a:lnTo>
                    <a:lnTo>
                      <a:pt x="60" y="3"/>
                    </a:lnTo>
                    <a:lnTo>
                      <a:pt x="64" y="4"/>
                    </a:lnTo>
                    <a:lnTo>
                      <a:pt x="69" y="6"/>
                    </a:lnTo>
                    <a:lnTo>
                      <a:pt x="73" y="7"/>
                    </a:lnTo>
                    <a:lnTo>
                      <a:pt x="76" y="12"/>
                    </a:lnTo>
                    <a:lnTo>
                      <a:pt x="81" y="15"/>
                    </a:lnTo>
                    <a:lnTo>
                      <a:pt x="84" y="19"/>
                    </a:lnTo>
                    <a:lnTo>
                      <a:pt x="85" y="24"/>
                    </a:lnTo>
                    <a:lnTo>
                      <a:pt x="88" y="28"/>
                    </a:lnTo>
                    <a:lnTo>
                      <a:pt x="91" y="33"/>
                    </a:lnTo>
                    <a:lnTo>
                      <a:pt x="94" y="37"/>
                    </a:lnTo>
                    <a:lnTo>
                      <a:pt x="97" y="42"/>
                    </a:lnTo>
                    <a:lnTo>
                      <a:pt x="99" y="46"/>
                    </a:lnTo>
                    <a:lnTo>
                      <a:pt x="102" y="51"/>
                    </a:lnTo>
                    <a:lnTo>
                      <a:pt x="105" y="55"/>
                    </a:lnTo>
                    <a:lnTo>
                      <a:pt x="109" y="58"/>
                    </a:lnTo>
                    <a:lnTo>
                      <a:pt x="111" y="63"/>
                    </a:lnTo>
                    <a:lnTo>
                      <a:pt x="114" y="67"/>
                    </a:lnTo>
                    <a:lnTo>
                      <a:pt x="118" y="69"/>
                    </a:lnTo>
                    <a:lnTo>
                      <a:pt x="121" y="73"/>
                    </a:lnTo>
                    <a:lnTo>
                      <a:pt x="126" y="78"/>
                    </a:lnTo>
                    <a:lnTo>
                      <a:pt x="130" y="79"/>
                    </a:lnTo>
                    <a:lnTo>
                      <a:pt x="130" y="84"/>
                    </a:lnTo>
                    <a:lnTo>
                      <a:pt x="133" y="88"/>
                    </a:lnTo>
                    <a:lnTo>
                      <a:pt x="138" y="90"/>
                    </a:lnTo>
                    <a:lnTo>
                      <a:pt x="142" y="93"/>
                    </a:lnTo>
                    <a:lnTo>
                      <a:pt x="147" y="94"/>
                    </a:lnTo>
                    <a:lnTo>
                      <a:pt x="151" y="97"/>
                    </a:lnTo>
                    <a:lnTo>
                      <a:pt x="156" y="100"/>
                    </a:lnTo>
                    <a:lnTo>
                      <a:pt x="160" y="100"/>
                    </a:lnTo>
                    <a:lnTo>
                      <a:pt x="165" y="100"/>
                    </a:lnTo>
                    <a:lnTo>
                      <a:pt x="165" y="96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2" name="Freeform 84"/>
              <p:cNvSpPr>
                <a:spLocks/>
              </p:cNvSpPr>
              <p:nvPr/>
            </p:nvSpPr>
            <p:spPr bwMode="auto">
              <a:xfrm>
                <a:off x="2573" y="2508"/>
                <a:ext cx="181" cy="126"/>
              </a:xfrm>
              <a:custGeom>
                <a:avLst/>
                <a:gdLst>
                  <a:gd name="T0" fmla="*/ 6 w 181"/>
                  <a:gd name="T1" fmla="*/ 125 h 126"/>
                  <a:gd name="T2" fmla="*/ 15 w 181"/>
                  <a:gd name="T3" fmla="*/ 119 h 126"/>
                  <a:gd name="T4" fmla="*/ 21 w 181"/>
                  <a:gd name="T5" fmla="*/ 110 h 126"/>
                  <a:gd name="T6" fmla="*/ 24 w 181"/>
                  <a:gd name="T7" fmla="*/ 101 h 126"/>
                  <a:gd name="T8" fmla="*/ 27 w 181"/>
                  <a:gd name="T9" fmla="*/ 92 h 126"/>
                  <a:gd name="T10" fmla="*/ 28 w 181"/>
                  <a:gd name="T11" fmla="*/ 83 h 126"/>
                  <a:gd name="T12" fmla="*/ 30 w 181"/>
                  <a:gd name="T13" fmla="*/ 74 h 126"/>
                  <a:gd name="T14" fmla="*/ 33 w 181"/>
                  <a:gd name="T15" fmla="*/ 65 h 126"/>
                  <a:gd name="T16" fmla="*/ 36 w 181"/>
                  <a:gd name="T17" fmla="*/ 56 h 126"/>
                  <a:gd name="T18" fmla="*/ 37 w 181"/>
                  <a:gd name="T19" fmla="*/ 47 h 126"/>
                  <a:gd name="T20" fmla="*/ 39 w 181"/>
                  <a:gd name="T21" fmla="*/ 38 h 126"/>
                  <a:gd name="T22" fmla="*/ 42 w 181"/>
                  <a:gd name="T23" fmla="*/ 29 h 126"/>
                  <a:gd name="T24" fmla="*/ 45 w 181"/>
                  <a:gd name="T25" fmla="*/ 20 h 126"/>
                  <a:gd name="T26" fmla="*/ 48 w 181"/>
                  <a:gd name="T27" fmla="*/ 11 h 126"/>
                  <a:gd name="T28" fmla="*/ 57 w 181"/>
                  <a:gd name="T29" fmla="*/ 5 h 126"/>
                  <a:gd name="T30" fmla="*/ 66 w 181"/>
                  <a:gd name="T31" fmla="*/ 0 h 126"/>
                  <a:gd name="T32" fmla="*/ 75 w 181"/>
                  <a:gd name="T33" fmla="*/ 0 h 126"/>
                  <a:gd name="T34" fmla="*/ 81 w 181"/>
                  <a:gd name="T35" fmla="*/ 6 h 126"/>
                  <a:gd name="T36" fmla="*/ 90 w 181"/>
                  <a:gd name="T37" fmla="*/ 12 h 126"/>
                  <a:gd name="T38" fmla="*/ 96 w 181"/>
                  <a:gd name="T39" fmla="*/ 20 h 126"/>
                  <a:gd name="T40" fmla="*/ 102 w 181"/>
                  <a:gd name="T41" fmla="*/ 29 h 126"/>
                  <a:gd name="T42" fmla="*/ 108 w 181"/>
                  <a:gd name="T43" fmla="*/ 35 h 126"/>
                  <a:gd name="T44" fmla="*/ 115 w 181"/>
                  <a:gd name="T45" fmla="*/ 44 h 126"/>
                  <a:gd name="T46" fmla="*/ 123 w 181"/>
                  <a:gd name="T47" fmla="*/ 51 h 126"/>
                  <a:gd name="T48" fmla="*/ 130 w 181"/>
                  <a:gd name="T49" fmla="*/ 59 h 126"/>
                  <a:gd name="T50" fmla="*/ 138 w 181"/>
                  <a:gd name="T51" fmla="*/ 66 h 126"/>
                  <a:gd name="T52" fmla="*/ 144 w 181"/>
                  <a:gd name="T53" fmla="*/ 75 h 126"/>
                  <a:gd name="T54" fmla="*/ 151 w 181"/>
                  <a:gd name="T55" fmla="*/ 83 h 126"/>
                  <a:gd name="T56" fmla="*/ 160 w 181"/>
                  <a:gd name="T57" fmla="*/ 87 h 126"/>
                  <a:gd name="T58" fmla="*/ 169 w 181"/>
                  <a:gd name="T59" fmla="*/ 90 h 126"/>
                  <a:gd name="T60" fmla="*/ 177 w 181"/>
                  <a:gd name="T61" fmla="*/ 89 h 126"/>
                  <a:gd name="T62" fmla="*/ 180 w 181"/>
                  <a:gd name="T63" fmla="*/ 83 h 126"/>
                  <a:gd name="T64" fmla="*/ 178 w 181"/>
                  <a:gd name="T65" fmla="*/ 83 h 12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1"/>
                  <a:gd name="T100" fmla="*/ 0 h 126"/>
                  <a:gd name="T101" fmla="*/ 181 w 181"/>
                  <a:gd name="T102" fmla="*/ 126 h 12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1" h="126">
                    <a:moveTo>
                      <a:pt x="0" y="125"/>
                    </a:moveTo>
                    <a:lnTo>
                      <a:pt x="6" y="125"/>
                    </a:lnTo>
                    <a:lnTo>
                      <a:pt x="10" y="122"/>
                    </a:lnTo>
                    <a:lnTo>
                      <a:pt x="15" y="119"/>
                    </a:lnTo>
                    <a:lnTo>
                      <a:pt x="18" y="114"/>
                    </a:lnTo>
                    <a:lnTo>
                      <a:pt x="21" y="110"/>
                    </a:lnTo>
                    <a:lnTo>
                      <a:pt x="22" y="105"/>
                    </a:lnTo>
                    <a:lnTo>
                      <a:pt x="24" y="101"/>
                    </a:lnTo>
                    <a:lnTo>
                      <a:pt x="25" y="96"/>
                    </a:lnTo>
                    <a:lnTo>
                      <a:pt x="27" y="92"/>
                    </a:lnTo>
                    <a:lnTo>
                      <a:pt x="27" y="87"/>
                    </a:lnTo>
                    <a:lnTo>
                      <a:pt x="28" y="83"/>
                    </a:lnTo>
                    <a:lnTo>
                      <a:pt x="30" y="78"/>
                    </a:lnTo>
                    <a:lnTo>
                      <a:pt x="30" y="74"/>
                    </a:lnTo>
                    <a:lnTo>
                      <a:pt x="31" y="69"/>
                    </a:lnTo>
                    <a:lnTo>
                      <a:pt x="33" y="65"/>
                    </a:lnTo>
                    <a:lnTo>
                      <a:pt x="34" y="60"/>
                    </a:lnTo>
                    <a:lnTo>
                      <a:pt x="36" y="56"/>
                    </a:lnTo>
                    <a:lnTo>
                      <a:pt x="36" y="51"/>
                    </a:lnTo>
                    <a:lnTo>
                      <a:pt x="37" y="47"/>
                    </a:lnTo>
                    <a:lnTo>
                      <a:pt x="39" y="42"/>
                    </a:lnTo>
                    <a:lnTo>
                      <a:pt x="39" y="38"/>
                    </a:lnTo>
                    <a:lnTo>
                      <a:pt x="40" y="33"/>
                    </a:lnTo>
                    <a:lnTo>
                      <a:pt x="42" y="29"/>
                    </a:lnTo>
                    <a:lnTo>
                      <a:pt x="43" y="24"/>
                    </a:lnTo>
                    <a:lnTo>
                      <a:pt x="45" y="20"/>
                    </a:lnTo>
                    <a:lnTo>
                      <a:pt x="46" y="15"/>
                    </a:lnTo>
                    <a:lnTo>
                      <a:pt x="48" y="11"/>
                    </a:lnTo>
                    <a:lnTo>
                      <a:pt x="52" y="6"/>
                    </a:lnTo>
                    <a:lnTo>
                      <a:pt x="57" y="5"/>
                    </a:lnTo>
                    <a:lnTo>
                      <a:pt x="61" y="3"/>
                    </a:lnTo>
                    <a:lnTo>
                      <a:pt x="66" y="0"/>
                    </a:lnTo>
                    <a:lnTo>
                      <a:pt x="70" y="0"/>
                    </a:lnTo>
                    <a:lnTo>
                      <a:pt x="75" y="0"/>
                    </a:lnTo>
                    <a:lnTo>
                      <a:pt x="79" y="2"/>
                    </a:lnTo>
                    <a:lnTo>
                      <a:pt x="81" y="6"/>
                    </a:lnTo>
                    <a:lnTo>
                      <a:pt x="85" y="9"/>
                    </a:lnTo>
                    <a:lnTo>
                      <a:pt x="90" y="12"/>
                    </a:lnTo>
                    <a:lnTo>
                      <a:pt x="91" y="17"/>
                    </a:lnTo>
                    <a:lnTo>
                      <a:pt x="96" y="20"/>
                    </a:lnTo>
                    <a:lnTo>
                      <a:pt x="99" y="24"/>
                    </a:lnTo>
                    <a:lnTo>
                      <a:pt x="102" y="29"/>
                    </a:lnTo>
                    <a:lnTo>
                      <a:pt x="106" y="30"/>
                    </a:lnTo>
                    <a:lnTo>
                      <a:pt x="108" y="35"/>
                    </a:lnTo>
                    <a:lnTo>
                      <a:pt x="112" y="39"/>
                    </a:lnTo>
                    <a:lnTo>
                      <a:pt x="115" y="44"/>
                    </a:lnTo>
                    <a:lnTo>
                      <a:pt x="120" y="47"/>
                    </a:lnTo>
                    <a:lnTo>
                      <a:pt x="123" y="51"/>
                    </a:lnTo>
                    <a:lnTo>
                      <a:pt x="127" y="54"/>
                    </a:lnTo>
                    <a:lnTo>
                      <a:pt x="130" y="59"/>
                    </a:lnTo>
                    <a:lnTo>
                      <a:pt x="133" y="63"/>
                    </a:lnTo>
                    <a:lnTo>
                      <a:pt x="138" y="66"/>
                    </a:lnTo>
                    <a:lnTo>
                      <a:pt x="142" y="71"/>
                    </a:lnTo>
                    <a:lnTo>
                      <a:pt x="144" y="75"/>
                    </a:lnTo>
                    <a:lnTo>
                      <a:pt x="147" y="80"/>
                    </a:lnTo>
                    <a:lnTo>
                      <a:pt x="151" y="83"/>
                    </a:lnTo>
                    <a:lnTo>
                      <a:pt x="156" y="86"/>
                    </a:lnTo>
                    <a:lnTo>
                      <a:pt x="160" y="87"/>
                    </a:lnTo>
                    <a:lnTo>
                      <a:pt x="165" y="89"/>
                    </a:lnTo>
                    <a:lnTo>
                      <a:pt x="169" y="90"/>
                    </a:lnTo>
                    <a:lnTo>
                      <a:pt x="174" y="93"/>
                    </a:lnTo>
                    <a:lnTo>
                      <a:pt x="177" y="89"/>
                    </a:lnTo>
                    <a:lnTo>
                      <a:pt x="178" y="84"/>
                    </a:lnTo>
                    <a:lnTo>
                      <a:pt x="180" y="83"/>
                    </a:lnTo>
                    <a:lnTo>
                      <a:pt x="177" y="83"/>
                    </a:lnTo>
                    <a:lnTo>
                      <a:pt x="178" y="83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3" name="Freeform 85"/>
              <p:cNvSpPr>
                <a:spLocks/>
              </p:cNvSpPr>
              <p:nvPr/>
            </p:nvSpPr>
            <p:spPr bwMode="auto">
              <a:xfrm>
                <a:off x="2750" y="2454"/>
                <a:ext cx="205" cy="147"/>
              </a:xfrm>
              <a:custGeom>
                <a:avLst/>
                <a:gdLst>
                  <a:gd name="T0" fmla="*/ 6 w 205"/>
                  <a:gd name="T1" fmla="*/ 140 h 147"/>
                  <a:gd name="T2" fmla="*/ 13 w 205"/>
                  <a:gd name="T3" fmla="*/ 132 h 147"/>
                  <a:gd name="T4" fmla="*/ 18 w 205"/>
                  <a:gd name="T5" fmla="*/ 123 h 147"/>
                  <a:gd name="T6" fmla="*/ 19 w 205"/>
                  <a:gd name="T7" fmla="*/ 114 h 147"/>
                  <a:gd name="T8" fmla="*/ 21 w 205"/>
                  <a:gd name="T9" fmla="*/ 105 h 147"/>
                  <a:gd name="T10" fmla="*/ 22 w 205"/>
                  <a:gd name="T11" fmla="*/ 96 h 147"/>
                  <a:gd name="T12" fmla="*/ 24 w 205"/>
                  <a:gd name="T13" fmla="*/ 87 h 147"/>
                  <a:gd name="T14" fmla="*/ 25 w 205"/>
                  <a:gd name="T15" fmla="*/ 78 h 147"/>
                  <a:gd name="T16" fmla="*/ 27 w 205"/>
                  <a:gd name="T17" fmla="*/ 69 h 147"/>
                  <a:gd name="T18" fmla="*/ 28 w 205"/>
                  <a:gd name="T19" fmla="*/ 60 h 147"/>
                  <a:gd name="T20" fmla="*/ 28 w 205"/>
                  <a:gd name="T21" fmla="*/ 52 h 147"/>
                  <a:gd name="T22" fmla="*/ 30 w 205"/>
                  <a:gd name="T23" fmla="*/ 43 h 147"/>
                  <a:gd name="T24" fmla="*/ 30 w 205"/>
                  <a:gd name="T25" fmla="*/ 34 h 147"/>
                  <a:gd name="T26" fmla="*/ 31 w 205"/>
                  <a:gd name="T27" fmla="*/ 25 h 147"/>
                  <a:gd name="T28" fmla="*/ 34 w 205"/>
                  <a:gd name="T29" fmla="*/ 16 h 147"/>
                  <a:gd name="T30" fmla="*/ 37 w 205"/>
                  <a:gd name="T31" fmla="*/ 7 h 147"/>
                  <a:gd name="T32" fmla="*/ 43 w 205"/>
                  <a:gd name="T33" fmla="*/ 1 h 147"/>
                  <a:gd name="T34" fmla="*/ 52 w 205"/>
                  <a:gd name="T35" fmla="*/ 1 h 147"/>
                  <a:gd name="T36" fmla="*/ 61 w 205"/>
                  <a:gd name="T37" fmla="*/ 4 h 147"/>
                  <a:gd name="T38" fmla="*/ 70 w 205"/>
                  <a:gd name="T39" fmla="*/ 9 h 147"/>
                  <a:gd name="T40" fmla="*/ 79 w 205"/>
                  <a:gd name="T41" fmla="*/ 13 h 147"/>
                  <a:gd name="T42" fmla="*/ 88 w 205"/>
                  <a:gd name="T43" fmla="*/ 19 h 147"/>
                  <a:gd name="T44" fmla="*/ 96 w 205"/>
                  <a:gd name="T45" fmla="*/ 27 h 147"/>
                  <a:gd name="T46" fmla="*/ 103 w 205"/>
                  <a:gd name="T47" fmla="*/ 33 h 147"/>
                  <a:gd name="T48" fmla="*/ 112 w 205"/>
                  <a:gd name="T49" fmla="*/ 39 h 147"/>
                  <a:gd name="T50" fmla="*/ 121 w 205"/>
                  <a:gd name="T51" fmla="*/ 45 h 147"/>
                  <a:gd name="T52" fmla="*/ 130 w 205"/>
                  <a:gd name="T53" fmla="*/ 49 h 147"/>
                  <a:gd name="T54" fmla="*/ 139 w 205"/>
                  <a:gd name="T55" fmla="*/ 52 h 147"/>
                  <a:gd name="T56" fmla="*/ 147 w 205"/>
                  <a:gd name="T57" fmla="*/ 59 h 147"/>
                  <a:gd name="T58" fmla="*/ 145 w 205"/>
                  <a:gd name="T59" fmla="*/ 62 h 147"/>
                  <a:gd name="T60" fmla="*/ 151 w 205"/>
                  <a:gd name="T61" fmla="*/ 60 h 147"/>
                  <a:gd name="T62" fmla="*/ 159 w 205"/>
                  <a:gd name="T63" fmla="*/ 65 h 147"/>
                  <a:gd name="T64" fmla="*/ 166 w 205"/>
                  <a:gd name="T65" fmla="*/ 71 h 147"/>
                  <a:gd name="T66" fmla="*/ 175 w 205"/>
                  <a:gd name="T67" fmla="*/ 75 h 147"/>
                  <a:gd name="T68" fmla="*/ 184 w 205"/>
                  <a:gd name="T69" fmla="*/ 77 h 147"/>
                  <a:gd name="T70" fmla="*/ 193 w 205"/>
                  <a:gd name="T71" fmla="*/ 75 h 147"/>
                  <a:gd name="T72" fmla="*/ 202 w 205"/>
                  <a:gd name="T73" fmla="*/ 72 h 14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05"/>
                  <a:gd name="T112" fmla="*/ 0 h 147"/>
                  <a:gd name="T113" fmla="*/ 205 w 205"/>
                  <a:gd name="T114" fmla="*/ 147 h 14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05" h="147">
                    <a:moveTo>
                      <a:pt x="0" y="146"/>
                    </a:moveTo>
                    <a:lnTo>
                      <a:pt x="6" y="140"/>
                    </a:lnTo>
                    <a:lnTo>
                      <a:pt x="10" y="137"/>
                    </a:lnTo>
                    <a:lnTo>
                      <a:pt x="13" y="132"/>
                    </a:lnTo>
                    <a:lnTo>
                      <a:pt x="16" y="128"/>
                    </a:lnTo>
                    <a:lnTo>
                      <a:pt x="18" y="123"/>
                    </a:lnTo>
                    <a:lnTo>
                      <a:pt x="19" y="119"/>
                    </a:lnTo>
                    <a:lnTo>
                      <a:pt x="19" y="114"/>
                    </a:lnTo>
                    <a:lnTo>
                      <a:pt x="19" y="110"/>
                    </a:lnTo>
                    <a:lnTo>
                      <a:pt x="21" y="105"/>
                    </a:lnTo>
                    <a:lnTo>
                      <a:pt x="22" y="101"/>
                    </a:lnTo>
                    <a:lnTo>
                      <a:pt x="22" y="96"/>
                    </a:lnTo>
                    <a:lnTo>
                      <a:pt x="24" y="92"/>
                    </a:lnTo>
                    <a:lnTo>
                      <a:pt x="24" y="87"/>
                    </a:lnTo>
                    <a:lnTo>
                      <a:pt x="24" y="83"/>
                    </a:lnTo>
                    <a:lnTo>
                      <a:pt x="25" y="78"/>
                    </a:lnTo>
                    <a:lnTo>
                      <a:pt x="25" y="74"/>
                    </a:lnTo>
                    <a:lnTo>
                      <a:pt x="27" y="69"/>
                    </a:lnTo>
                    <a:lnTo>
                      <a:pt x="27" y="65"/>
                    </a:lnTo>
                    <a:lnTo>
                      <a:pt x="28" y="60"/>
                    </a:lnTo>
                    <a:lnTo>
                      <a:pt x="28" y="56"/>
                    </a:lnTo>
                    <a:lnTo>
                      <a:pt x="28" y="52"/>
                    </a:lnTo>
                    <a:lnTo>
                      <a:pt x="30" y="48"/>
                    </a:lnTo>
                    <a:lnTo>
                      <a:pt x="30" y="43"/>
                    </a:lnTo>
                    <a:lnTo>
                      <a:pt x="30" y="39"/>
                    </a:lnTo>
                    <a:lnTo>
                      <a:pt x="30" y="34"/>
                    </a:lnTo>
                    <a:lnTo>
                      <a:pt x="30" y="30"/>
                    </a:lnTo>
                    <a:lnTo>
                      <a:pt x="31" y="25"/>
                    </a:lnTo>
                    <a:lnTo>
                      <a:pt x="33" y="21"/>
                    </a:lnTo>
                    <a:lnTo>
                      <a:pt x="34" y="16"/>
                    </a:lnTo>
                    <a:lnTo>
                      <a:pt x="36" y="12"/>
                    </a:lnTo>
                    <a:lnTo>
                      <a:pt x="37" y="7"/>
                    </a:lnTo>
                    <a:lnTo>
                      <a:pt x="39" y="3"/>
                    </a:lnTo>
                    <a:lnTo>
                      <a:pt x="43" y="1"/>
                    </a:lnTo>
                    <a:lnTo>
                      <a:pt x="48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1" y="4"/>
                    </a:lnTo>
                    <a:lnTo>
                      <a:pt x="66" y="6"/>
                    </a:lnTo>
                    <a:lnTo>
                      <a:pt x="70" y="9"/>
                    </a:lnTo>
                    <a:lnTo>
                      <a:pt x="75" y="12"/>
                    </a:lnTo>
                    <a:lnTo>
                      <a:pt x="79" y="13"/>
                    </a:lnTo>
                    <a:lnTo>
                      <a:pt x="84" y="16"/>
                    </a:lnTo>
                    <a:lnTo>
                      <a:pt x="88" y="19"/>
                    </a:lnTo>
                    <a:lnTo>
                      <a:pt x="93" y="22"/>
                    </a:lnTo>
                    <a:lnTo>
                      <a:pt x="96" y="27"/>
                    </a:lnTo>
                    <a:lnTo>
                      <a:pt x="100" y="28"/>
                    </a:lnTo>
                    <a:lnTo>
                      <a:pt x="103" y="33"/>
                    </a:lnTo>
                    <a:lnTo>
                      <a:pt x="108" y="36"/>
                    </a:lnTo>
                    <a:lnTo>
                      <a:pt x="112" y="39"/>
                    </a:lnTo>
                    <a:lnTo>
                      <a:pt x="117" y="42"/>
                    </a:lnTo>
                    <a:lnTo>
                      <a:pt x="121" y="45"/>
                    </a:lnTo>
                    <a:lnTo>
                      <a:pt x="126" y="48"/>
                    </a:lnTo>
                    <a:lnTo>
                      <a:pt x="130" y="49"/>
                    </a:lnTo>
                    <a:lnTo>
                      <a:pt x="135" y="49"/>
                    </a:lnTo>
                    <a:lnTo>
                      <a:pt x="139" y="52"/>
                    </a:lnTo>
                    <a:lnTo>
                      <a:pt x="144" y="54"/>
                    </a:lnTo>
                    <a:lnTo>
                      <a:pt x="147" y="59"/>
                    </a:lnTo>
                    <a:lnTo>
                      <a:pt x="142" y="57"/>
                    </a:lnTo>
                    <a:lnTo>
                      <a:pt x="145" y="62"/>
                    </a:lnTo>
                    <a:lnTo>
                      <a:pt x="147" y="57"/>
                    </a:lnTo>
                    <a:lnTo>
                      <a:pt x="151" y="60"/>
                    </a:lnTo>
                    <a:lnTo>
                      <a:pt x="154" y="65"/>
                    </a:lnTo>
                    <a:lnTo>
                      <a:pt x="159" y="65"/>
                    </a:lnTo>
                    <a:lnTo>
                      <a:pt x="163" y="66"/>
                    </a:lnTo>
                    <a:lnTo>
                      <a:pt x="166" y="71"/>
                    </a:lnTo>
                    <a:lnTo>
                      <a:pt x="171" y="75"/>
                    </a:lnTo>
                    <a:lnTo>
                      <a:pt x="175" y="75"/>
                    </a:lnTo>
                    <a:lnTo>
                      <a:pt x="180" y="77"/>
                    </a:lnTo>
                    <a:lnTo>
                      <a:pt x="184" y="77"/>
                    </a:lnTo>
                    <a:lnTo>
                      <a:pt x="189" y="75"/>
                    </a:lnTo>
                    <a:lnTo>
                      <a:pt x="193" y="75"/>
                    </a:lnTo>
                    <a:lnTo>
                      <a:pt x="198" y="74"/>
                    </a:lnTo>
                    <a:lnTo>
                      <a:pt x="202" y="72"/>
                    </a:lnTo>
                    <a:lnTo>
                      <a:pt x="204" y="71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4" name="Freeform 86"/>
              <p:cNvSpPr>
                <a:spLocks/>
              </p:cNvSpPr>
              <p:nvPr/>
            </p:nvSpPr>
            <p:spPr bwMode="auto">
              <a:xfrm>
                <a:off x="2955" y="2343"/>
                <a:ext cx="118" cy="55"/>
              </a:xfrm>
              <a:custGeom>
                <a:avLst/>
                <a:gdLst>
                  <a:gd name="T0" fmla="*/ 117 w 118"/>
                  <a:gd name="T1" fmla="*/ 54 h 55"/>
                  <a:gd name="T2" fmla="*/ 110 w 118"/>
                  <a:gd name="T3" fmla="*/ 52 h 55"/>
                  <a:gd name="T4" fmla="*/ 104 w 118"/>
                  <a:gd name="T5" fmla="*/ 50 h 55"/>
                  <a:gd name="T6" fmla="*/ 100 w 118"/>
                  <a:gd name="T7" fmla="*/ 49 h 55"/>
                  <a:gd name="T8" fmla="*/ 96 w 118"/>
                  <a:gd name="T9" fmla="*/ 43 h 55"/>
                  <a:gd name="T10" fmla="*/ 91 w 118"/>
                  <a:gd name="T11" fmla="*/ 40 h 55"/>
                  <a:gd name="T12" fmla="*/ 86 w 118"/>
                  <a:gd name="T13" fmla="*/ 36 h 55"/>
                  <a:gd name="T14" fmla="*/ 81 w 118"/>
                  <a:gd name="T15" fmla="*/ 30 h 55"/>
                  <a:gd name="T16" fmla="*/ 76 w 118"/>
                  <a:gd name="T17" fmla="*/ 27 h 55"/>
                  <a:gd name="T18" fmla="*/ 70 w 118"/>
                  <a:gd name="T19" fmla="*/ 23 h 55"/>
                  <a:gd name="T20" fmla="*/ 67 w 118"/>
                  <a:gd name="T21" fmla="*/ 19 h 55"/>
                  <a:gd name="T22" fmla="*/ 63 w 118"/>
                  <a:gd name="T23" fmla="*/ 13 h 55"/>
                  <a:gd name="T24" fmla="*/ 59 w 118"/>
                  <a:gd name="T25" fmla="*/ 9 h 55"/>
                  <a:gd name="T26" fmla="*/ 54 w 118"/>
                  <a:gd name="T27" fmla="*/ 5 h 55"/>
                  <a:gd name="T28" fmla="*/ 49 w 118"/>
                  <a:gd name="T29" fmla="*/ 5 h 55"/>
                  <a:gd name="T30" fmla="*/ 43 w 118"/>
                  <a:gd name="T31" fmla="*/ 3 h 55"/>
                  <a:gd name="T32" fmla="*/ 39 w 118"/>
                  <a:gd name="T33" fmla="*/ 2 h 55"/>
                  <a:gd name="T34" fmla="*/ 33 w 118"/>
                  <a:gd name="T35" fmla="*/ 0 h 55"/>
                  <a:gd name="T36" fmla="*/ 29 w 118"/>
                  <a:gd name="T37" fmla="*/ 2 h 55"/>
                  <a:gd name="T38" fmla="*/ 23 w 118"/>
                  <a:gd name="T39" fmla="*/ 3 h 55"/>
                  <a:gd name="T40" fmla="*/ 19 w 118"/>
                  <a:gd name="T41" fmla="*/ 3 h 55"/>
                  <a:gd name="T42" fmla="*/ 13 w 118"/>
                  <a:gd name="T43" fmla="*/ 5 h 55"/>
                  <a:gd name="T44" fmla="*/ 9 w 118"/>
                  <a:gd name="T45" fmla="*/ 6 h 55"/>
                  <a:gd name="T46" fmla="*/ 3 w 118"/>
                  <a:gd name="T47" fmla="*/ 6 h 55"/>
                  <a:gd name="T48" fmla="*/ 0 w 118"/>
                  <a:gd name="T49" fmla="*/ 12 h 55"/>
                  <a:gd name="T50" fmla="*/ 0 w 118"/>
                  <a:gd name="T51" fmla="*/ 13 h 55"/>
                  <a:gd name="T52" fmla="*/ 0 w 118"/>
                  <a:gd name="T53" fmla="*/ 10 h 5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18"/>
                  <a:gd name="T82" fmla="*/ 0 h 55"/>
                  <a:gd name="T83" fmla="*/ 118 w 118"/>
                  <a:gd name="T84" fmla="*/ 55 h 5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18" h="55">
                    <a:moveTo>
                      <a:pt x="117" y="54"/>
                    </a:moveTo>
                    <a:lnTo>
                      <a:pt x="110" y="52"/>
                    </a:lnTo>
                    <a:lnTo>
                      <a:pt x="104" y="50"/>
                    </a:lnTo>
                    <a:lnTo>
                      <a:pt x="100" y="49"/>
                    </a:lnTo>
                    <a:lnTo>
                      <a:pt x="96" y="43"/>
                    </a:lnTo>
                    <a:lnTo>
                      <a:pt x="91" y="40"/>
                    </a:lnTo>
                    <a:lnTo>
                      <a:pt x="86" y="36"/>
                    </a:lnTo>
                    <a:lnTo>
                      <a:pt x="81" y="30"/>
                    </a:lnTo>
                    <a:lnTo>
                      <a:pt x="76" y="27"/>
                    </a:lnTo>
                    <a:lnTo>
                      <a:pt x="70" y="23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9" y="9"/>
                    </a:lnTo>
                    <a:lnTo>
                      <a:pt x="54" y="5"/>
                    </a:lnTo>
                    <a:lnTo>
                      <a:pt x="49" y="5"/>
                    </a:lnTo>
                    <a:lnTo>
                      <a:pt x="43" y="3"/>
                    </a:lnTo>
                    <a:lnTo>
                      <a:pt x="39" y="2"/>
                    </a:lnTo>
                    <a:lnTo>
                      <a:pt x="33" y="0"/>
                    </a:lnTo>
                    <a:lnTo>
                      <a:pt x="29" y="2"/>
                    </a:lnTo>
                    <a:lnTo>
                      <a:pt x="23" y="3"/>
                    </a:lnTo>
                    <a:lnTo>
                      <a:pt x="19" y="3"/>
                    </a:lnTo>
                    <a:lnTo>
                      <a:pt x="13" y="5"/>
                    </a:lnTo>
                    <a:lnTo>
                      <a:pt x="9" y="6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0" y="10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5" name="Freeform 87"/>
              <p:cNvSpPr>
                <a:spLocks/>
              </p:cNvSpPr>
              <p:nvPr/>
            </p:nvSpPr>
            <p:spPr bwMode="auto">
              <a:xfrm>
                <a:off x="2955" y="2349"/>
                <a:ext cx="21" cy="173"/>
              </a:xfrm>
              <a:custGeom>
                <a:avLst/>
                <a:gdLst>
                  <a:gd name="T0" fmla="*/ 6 w 21"/>
                  <a:gd name="T1" fmla="*/ 0 h 173"/>
                  <a:gd name="T2" fmla="*/ 5 w 21"/>
                  <a:gd name="T3" fmla="*/ 6 h 173"/>
                  <a:gd name="T4" fmla="*/ 3 w 21"/>
                  <a:gd name="T5" fmla="*/ 12 h 173"/>
                  <a:gd name="T6" fmla="*/ 3 w 21"/>
                  <a:gd name="T7" fmla="*/ 16 h 173"/>
                  <a:gd name="T8" fmla="*/ 5 w 21"/>
                  <a:gd name="T9" fmla="*/ 22 h 173"/>
                  <a:gd name="T10" fmla="*/ 5 w 21"/>
                  <a:gd name="T11" fmla="*/ 27 h 173"/>
                  <a:gd name="T12" fmla="*/ 5 w 21"/>
                  <a:gd name="T13" fmla="*/ 32 h 173"/>
                  <a:gd name="T14" fmla="*/ 6 w 21"/>
                  <a:gd name="T15" fmla="*/ 37 h 173"/>
                  <a:gd name="T16" fmla="*/ 6 w 21"/>
                  <a:gd name="T17" fmla="*/ 43 h 173"/>
                  <a:gd name="T18" fmla="*/ 8 w 21"/>
                  <a:gd name="T19" fmla="*/ 47 h 173"/>
                  <a:gd name="T20" fmla="*/ 10 w 21"/>
                  <a:gd name="T21" fmla="*/ 53 h 173"/>
                  <a:gd name="T22" fmla="*/ 10 w 21"/>
                  <a:gd name="T23" fmla="*/ 57 h 173"/>
                  <a:gd name="T24" fmla="*/ 10 w 21"/>
                  <a:gd name="T25" fmla="*/ 63 h 173"/>
                  <a:gd name="T26" fmla="*/ 12 w 21"/>
                  <a:gd name="T27" fmla="*/ 67 h 173"/>
                  <a:gd name="T28" fmla="*/ 13 w 21"/>
                  <a:gd name="T29" fmla="*/ 73 h 173"/>
                  <a:gd name="T30" fmla="*/ 13 w 21"/>
                  <a:gd name="T31" fmla="*/ 78 h 173"/>
                  <a:gd name="T32" fmla="*/ 15 w 21"/>
                  <a:gd name="T33" fmla="*/ 83 h 173"/>
                  <a:gd name="T34" fmla="*/ 15 w 21"/>
                  <a:gd name="T35" fmla="*/ 88 h 173"/>
                  <a:gd name="T36" fmla="*/ 15 w 21"/>
                  <a:gd name="T37" fmla="*/ 93 h 173"/>
                  <a:gd name="T38" fmla="*/ 16 w 21"/>
                  <a:gd name="T39" fmla="*/ 98 h 173"/>
                  <a:gd name="T40" fmla="*/ 16 w 21"/>
                  <a:gd name="T41" fmla="*/ 100 h 173"/>
                  <a:gd name="T42" fmla="*/ 16 w 21"/>
                  <a:gd name="T43" fmla="*/ 105 h 173"/>
                  <a:gd name="T44" fmla="*/ 18 w 21"/>
                  <a:gd name="T45" fmla="*/ 110 h 173"/>
                  <a:gd name="T46" fmla="*/ 18 w 21"/>
                  <a:gd name="T47" fmla="*/ 115 h 173"/>
                  <a:gd name="T48" fmla="*/ 18 w 21"/>
                  <a:gd name="T49" fmla="*/ 121 h 173"/>
                  <a:gd name="T50" fmla="*/ 18 w 21"/>
                  <a:gd name="T51" fmla="*/ 125 h 173"/>
                  <a:gd name="T52" fmla="*/ 20 w 21"/>
                  <a:gd name="T53" fmla="*/ 131 h 173"/>
                  <a:gd name="T54" fmla="*/ 20 w 21"/>
                  <a:gd name="T55" fmla="*/ 135 h 173"/>
                  <a:gd name="T56" fmla="*/ 20 w 21"/>
                  <a:gd name="T57" fmla="*/ 141 h 173"/>
                  <a:gd name="T58" fmla="*/ 18 w 21"/>
                  <a:gd name="T59" fmla="*/ 145 h 173"/>
                  <a:gd name="T60" fmla="*/ 16 w 21"/>
                  <a:gd name="T61" fmla="*/ 151 h 173"/>
                  <a:gd name="T62" fmla="*/ 15 w 21"/>
                  <a:gd name="T63" fmla="*/ 156 h 173"/>
                  <a:gd name="T64" fmla="*/ 13 w 21"/>
                  <a:gd name="T65" fmla="*/ 161 h 173"/>
                  <a:gd name="T66" fmla="*/ 10 w 21"/>
                  <a:gd name="T67" fmla="*/ 166 h 173"/>
                  <a:gd name="T68" fmla="*/ 5 w 21"/>
                  <a:gd name="T69" fmla="*/ 172 h 173"/>
                  <a:gd name="T70" fmla="*/ 0 w 21"/>
                  <a:gd name="T71" fmla="*/ 172 h 173"/>
                  <a:gd name="T72" fmla="*/ 2 w 21"/>
                  <a:gd name="T73" fmla="*/ 169 h 17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1"/>
                  <a:gd name="T112" fmla="*/ 0 h 173"/>
                  <a:gd name="T113" fmla="*/ 21 w 21"/>
                  <a:gd name="T114" fmla="*/ 173 h 17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1" h="173">
                    <a:moveTo>
                      <a:pt x="6" y="0"/>
                    </a:moveTo>
                    <a:lnTo>
                      <a:pt x="5" y="6"/>
                    </a:lnTo>
                    <a:lnTo>
                      <a:pt x="3" y="12"/>
                    </a:lnTo>
                    <a:lnTo>
                      <a:pt x="3" y="16"/>
                    </a:lnTo>
                    <a:lnTo>
                      <a:pt x="5" y="22"/>
                    </a:lnTo>
                    <a:lnTo>
                      <a:pt x="5" y="27"/>
                    </a:lnTo>
                    <a:lnTo>
                      <a:pt x="5" y="32"/>
                    </a:lnTo>
                    <a:lnTo>
                      <a:pt x="6" y="37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0" y="53"/>
                    </a:lnTo>
                    <a:lnTo>
                      <a:pt x="10" y="57"/>
                    </a:lnTo>
                    <a:lnTo>
                      <a:pt x="10" y="63"/>
                    </a:lnTo>
                    <a:lnTo>
                      <a:pt x="12" y="67"/>
                    </a:lnTo>
                    <a:lnTo>
                      <a:pt x="13" y="73"/>
                    </a:lnTo>
                    <a:lnTo>
                      <a:pt x="13" y="78"/>
                    </a:lnTo>
                    <a:lnTo>
                      <a:pt x="15" y="83"/>
                    </a:lnTo>
                    <a:lnTo>
                      <a:pt x="15" y="88"/>
                    </a:lnTo>
                    <a:lnTo>
                      <a:pt x="15" y="93"/>
                    </a:lnTo>
                    <a:lnTo>
                      <a:pt x="16" y="98"/>
                    </a:lnTo>
                    <a:lnTo>
                      <a:pt x="16" y="100"/>
                    </a:lnTo>
                    <a:lnTo>
                      <a:pt x="16" y="105"/>
                    </a:lnTo>
                    <a:lnTo>
                      <a:pt x="18" y="110"/>
                    </a:lnTo>
                    <a:lnTo>
                      <a:pt x="18" y="115"/>
                    </a:lnTo>
                    <a:lnTo>
                      <a:pt x="18" y="121"/>
                    </a:lnTo>
                    <a:lnTo>
                      <a:pt x="18" y="125"/>
                    </a:lnTo>
                    <a:lnTo>
                      <a:pt x="20" y="131"/>
                    </a:lnTo>
                    <a:lnTo>
                      <a:pt x="20" y="135"/>
                    </a:lnTo>
                    <a:lnTo>
                      <a:pt x="20" y="141"/>
                    </a:lnTo>
                    <a:lnTo>
                      <a:pt x="18" y="145"/>
                    </a:lnTo>
                    <a:lnTo>
                      <a:pt x="16" y="151"/>
                    </a:lnTo>
                    <a:lnTo>
                      <a:pt x="15" y="156"/>
                    </a:lnTo>
                    <a:lnTo>
                      <a:pt x="13" y="161"/>
                    </a:lnTo>
                    <a:lnTo>
                      <a:pt x="10" y="166"/>
                    </a:lnTo>
                    <a:lnTo>
                      <a:pt x="5" y="172"/>
                    </a:lnTo>
                    <a:lnTo>
                      <a:pt x="0" y="172"/>
                    </a:lnTo>
                    <a:lnTo>
                      <a:pt x="2" y="169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6" name="Freeform 88"/>
              <p:cNvSpPr>
                <a:spLocks/>
              </p:cNvSpPr>
              <p:nvPr/>
            </p:nvSpPr>
            <p:spPr bwMode="auto">
              <a:xfrm>
                <a:off x="2931" y="1864"/>
                <a:ext cx="48" cy="38"/>
              </a:xfrm>
              <a:custGeom>
                <a:avLst/>
                <a:gdLst>
                  <a:gd name="T0" fmla="*/ 0 w 48"/>
                  <a:gd name="T1" fmla="*/ 35 h 38"/>
                  <a:gd name="T2" fmla="*/ 6 w 48"/>
                  <a:gd name="T3" fmla="*/ 37 h 38"/>
                  <a:gd name="T4" fmla="*/ 12 w 48"/>
                  <a:gd name="T5" fmla="*/ 33 h 38"/>
                  <a:gd name="T6" fmla="*/ 15 w 48"/>
                  <a:gd name="T7" fmla="*/ 29 h 38"/>
                  <a:gd name="T8" fmla="*/ 19 w 48"/>
                  <a:gd name="T9" fmla="*/ 23 h 38"/>
                  <a:gd name="T10" fmla="*/ 22 w 48"/>
                  <a:gd name="T11" fmla="*/ 19 h 38"/>
                  <a:gd name="T12" fmla="*/ 25 w 48"/>
                  <a:gd name="T13" fmla="*/ 13 h 38"/>
                  <a:gd name="T14" fmla="*/ 29 w 48"/>
                  <a:gd name="T15" fmla="*/ 8 h 38"/>
                  <a:gd name="T16" fmla="*/ 33 w 48"/>
                  <a:gd name="T17" fmla="*/ 5 h 38"/>
                  <a:gd name="T18" fmla="*/ 39 w 48"/>
                  <a:gd name="T19" fmla="*/ 3 h 38"/>
                  <a:gd name="T20" fmla="*/ 43 w 48"/>
                  <a:gd name="T21" fmla="*/ 5 h 38"/>
                  <a:gd name="T22" fmla="*/ 45 w 48"/>
                  <a:gd name="T23" fmla="*/ 5 h 38"/>
                  <a:gd name="T24" fmla="*/ 45 w 48"/>
                  <a:gd name="T25" fmla="*/ 0 h 38"/>
                  <a:gd name="T26" fmla="*/ 45 w 48"/>
                  <a:gd name="T27" fmla="*/ 5 h 38"/>
                  <a:gd name="T28" fmla="*/ 47 w 48"/>
                  <a:gd name="T29" fmla="*/ 5 h 38"/>
                  <a:gd name="T30" fmla="*/ 47 w 48"/>
                  <a:gd name="T31" fmla="*/ 3 h 38"/>
                  <a:gd name="T32" fmla="*/ 47 w 48"/>
                  <a:gd name="T33" fmla="*/ 15 h 38"/>
                  <a:gd name="T34" fmla="*/ 47 w 48"/>
                  <a:gd name="T35" fmla="*/ 5 h 38"/>
                  <a:gd name="T36" fmla="*/ 45 w 48"/>
                  <a:gd name="T37" fmla="*/ 6 h 38"/>
                  <a:gd name="T38" fmla="*/ 47 w 48"/>
                  <a:gd name="T39" fmla="*/ 5 h 3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8"/>
                  <a:gd name="T61" fmla="*/ 0 h 38"/>
                  <a:gd name="T62" fmla="*/ 48 w 48"/>
                  <a:gd name="T63" fmla="*/ 38 h 3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8" h="38">
                    <a:moveTo>
                      <a:pt x="0" y="35"/>
                    </a:moveTo>
                    <a:lnTo>
                      <a:pt x="6" y="37"/>
                    </a:lnTo>
                    <a:lnTo>
                      <a:pt x="12" y="33"/>
                    </a:lnTo>
                    <a:lnTo>
                      <a:pt x="15" y="29"/>
                    </a:lnTo>
                    <a:lnTo>
                      <a:pt x="19" y="23"/>
                    </a:lnTo>
                    <a:lnTo>
                      <a:pt x="22" y="19"/>
                    </a:lnTo>
                    <a:lnTo>
                      <a:pt x="25" y="13"/>
                    </a:lnTo>
                    <a:lnTo>
                      <a:pt x="29" y="8"/>
                    </a:lnTo>
                    <a:lnTo>
                      <a:pt x="33" y="5"/>
                    </a:lnTo>
                    <a:lnTo>
                      <a:pt x="39" y="3"/>
                    </a:lnTo>
                    <a:lnTo>
                      <a:pt x="43" y="5"/>
                    </a:lnTo>
                    <a:lnTo>
                      <a:pt x="45" y="5"/>
                    </a:lnTo>
                    <a:lnTo>
                      <a:pt x="45" y="0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7" y="3"/>
                    </a:lnTo>
                    <a:lnTo>
                      <a:pt x="47" y="15"/>
                    </a:lnTo>
                    <a:lnTo>
                      <a:pt x="47" y="5"/>
                    </a:lnTo>
                    <a:lnTo>
                      <a:pt x="45" y="6"/>
                    </a:lnTo>
                    <a:lnTo>
                      <a:pt x="47" y="5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7" name="Freeform 89"/>
              <p:cNvSpPr>
                <a:spLocks/>
              </p:cNvSpPr>
              <p:nvPr/>
            </p:nvSpPr>
            <p:spPr bwMode="auto">
              <a:xfrm>
                <a:off x="2978" y="1868"/>
                <a:ext cx="48" cy="96"/>
              </a:xfrm>
              <a:custGeom>
                <a:avLst/>
                <a:gdLst>
                  <a:gd name="T0" fmla="*/ 0 w 48"/>
                  <a:gd name="T1" fmla="*/ 0 h 96"/>
                  <a:gd name="T2" fmla="*/ 6 w 48"/>
                  <a:gd name="T3" fmla="*/ 4 h 96"/>
                  <a:gd name="T4" fmla="*/ 10 w 48"/>
                  <a:gd name="T5" fmla="*/ 10 h 96"/>
                  <a:gd name="T6" fmla="*/ 13 w 48"/>
                  <a:gd name="T7" fmla="*/ 14 h 96"/>
                  <a:gd name="T8" fmla="*/ 16 w 48"/>
                  <a:gd name="T9" fmla="*/ 20 h 96"/>
                  <a:gd name="T10" fmla="*/ 19 w 48"/>
                  <a:gd name="T11" fmla="*/ 24 h 96"/>
                  <a:gd name="T12" fmla="*/ 19 w 48"/>
                  <a:gd name="T13" fmla="*/ 30 h 96"/>
                  <a:gd name="T14" fmla="*/ 22 w 48"/>
                  <a:gd name="T15" fmla="*/ 35 h 96"/>
                  <a:gd name="T16" fmla="*/ 22 w 48"/>
                  <a:gd name="T17" fmla="*/ 40 h 96"/>
                  <a:gd name="T18" fmla="*/ 23 w 48"/>
                  <a:gd name="T19" fmla="*/ 45 h 96"/>
                  <a:gd name="T20" fmla="*/ 23 w 48"/>
                  <a:gd name="T21" fmla="*/ 50 h 96"/>
                  <a:gd name="T22" fmla="*/ 25 w 48"/>
                  <a:gd name="T23" fmla="*/ 55 h 96"/>
                  <a:gd name="T24" fmla="*/ 26 w 48"/>
                  <a:gd name="T25" fmla="*/ 61 h 96"/>
                  <a:gd name="T26" fmla="*/ 29 w 48"/>
                  <a:gd name="T27" fmla="*/ 65 h 96"/>
                  <a:gd name="T28" fmla="*/ 30 w 48"/>
                  <a:gd name="T29" fmla="*/ 71 h 96"/>
                  <a:gd name="T30" fmla="*/ 30 w 48"/>
                  <a:gd name="T31" fmla="*/ 75 h 96"/>
                  <a:gd name="T32" fmla="*/ 32 w 48"/>
                  <a:gd name="T33" fmla="*/ 81 h 96"/>
                  <a:gd name="T34" fmla="*/ 36 w 48"/>
                  <a:gd name="T35" fmla="*/ 84 h 96"/>
                  <a:gd name="T36" fmla="*/ 40 w 48"/>
                  <a:gd name="T37" fmla="*/ 89 h 96"/>
                  <a:gd name="T38" fmla="*/ 45 w 48"/>
                  <a:gd name="T39" fmla="*/ 95 h 96"/>
                  <a:gd name="T40" fmla="*/ 43 w 48"/>
                  <a:gd name="T41" fmla="*/ 89 h 96"/>
                  <a:gd name="T42" fmla="*/ 47 w 48"/>
                  <a:gd name="T43" fmla="*/ 95 h 96"/>
                  <a:gd name="T44" fmla="*/ 47 w 48"/>
                  <a:gd name="T45" fmla="*/ 91 h 9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8"/>
                  <a:gd name="T70" fmla="*/ 0 h 96"/>
                  <a:gd name="T71" fmla="*/ 48 w 48"/>
                  <a:gd name="T72" fmla="*/ 96 h 9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8" h="96">
                    <a:moveTo>
                      <a:pt x="0" y="0"/>
                    </a:moveTo>
                    <a:lnTo>
                      <a:pt x="6" y="4"/>
                    </a:lnTo>
                    <a:lnTo>
                      <a:pt x="10" y="10"/>
                    </a:lnTo>
                    <a:lnTo>
                      <a:pt x="13" y="14"/>
                    </a:lnTo>
                    <a:lnTo>
                      <a:pt x="16" y="20"/>
                    </a:lnTo>
                    <a:lnTo>
                      <a:pt x="19" y="24"/>
                    </a:lnTo>
                    <a:lnTo>
                      <a:pt x="19" y="30"/>
                    </a:lnTo>
                    <a:lnTo>
                      <a:pt x="22" y="35"/>
                    </a:lnTo>
                    <a:lnTo>
                      <a:pt x="22" y="40"/>
                    </a:lnTo>
                    <a:lnTo>
                      <a:pt x="23" y="45"/>
                    </a:lnTo>
                    <a:lnTo>
                      <a:pt x="23" y="50"/>
                    </a:lnTo>
                    <a:lnTo>
                      <a:pt x="25" y="55"/>
                    </a:lnTo>
                    <a:lnTo>
                      <a:pt x="26" y="61"/>
                    </a:lnTo>
                    <a:lnTo>
                      <a:pt x="29" y="65"/>
                    </a:lnTo>
                    <a:lnTo>
                      <a:pt x="30" y="71"/>
                    </a:lnTo>
                    <a:lnTo>
                      <a:pt x="30" y="75"/>
                    </a:lnTo>
                    <a:lnTo>
                      <a:pt x="32" y="81"/>
                    </a:lnTo>
                    <a:lnTo>
                      <a:pt x="36" y="84"/>
                    </a:lnTo>
                    <a:lnTo>
                      <a:pt x="40" y="89"/>
                    </a:lnTo>
                    <a:lnTo>
                      <a:pt x="45" y="95"/>
                    </a:lnTo>
                    <a:lnTo>
                      <a:pt x="43" y="89"/>
                    </a:lnTo>
                    <a:lnTo>
                      <a:pt x="47" y="95"/>
                    </a:lnTo>
                    <a:lnTo>
                      <a:pt x="47" y="91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8" name="Freeform 90"/>
              <p:cNvSpPr>
                <a:spLocks/>
              </p:cNvSpPr>
              <p:nvPr/>
            </p:nvSpPr>
            <p:spPr bwMode="auto">
              <a:xfrm>
                <a:off x="3068" y="1961"/>
                <a:ext cx="62" cy="109"/>
              </a:xfrm>
              <a:custGeom>
                <a:avLst/>
                <a:gdLst>
                  <a:gd name="T0" fmla="*/ 0 w 62"/>
                  <a:gd name="T1" fmla="*/ 0 h 109"/>
                  <a:gd name="T2" fmla="*/ 6 w 62"/>
                  <a:gd name="T3" fmla="*/ 2 h 109"/>
                  <a:gd name="T4" fmla="*/ 11 w 62"/>
                  <a:gd name="T5" fmla="*/ 6 h 109"/>
                  <a:gd name="T6" fmla="*/ 16 w 62"/>
                  <a:gd name="T7" fmla="*/ 10 h 109"/>
                  <a:gd name="T8" fmla="*/ 18 w 62"/>
                  <a:gd name="T9" fmla="*/ 15 h 109"/>
                  <a:gd name="T10" fmla="*/ 21 w 62"/>
                  <a:gd name="T11" fmla="*/ 20 h 109"/>
                  <a:gd name="T12" fmla="*/ 24 w 62"/>
                  <a:gd name="T13" fmla="*/ 26 h 109"/>
                  <a:gd name="T14" fmla="*/ 27 w 62"/>
                  <a:gd name="T15" fmla="*/ 30 h 109"/>
                  <a:gd name="T16" fmla="*/ 30 w 62"/>
                  <a:gd name="T17" fmla="*/ 36 h 109"/>
                  <a:gd name="T18" fmla="*/ 33 w 62"/>
                  <a:gd name="T19" fmla="*/ 40 h 109"/>
                  <a:gd name="T20" fmla="*/ 35 w 62"/>
                  <a:gd name="T21" fmla="*/ 46 h 109"/>
                  <a:gd name="T22" fmla="*/ 37 w 62"/>
                  <a:gd name="T23" fmla="*/ 51 h 109"/>
                  <a:gd name="T24" fmla="*/ 40 w 62"/>
                  <a:gd name="T25" fmla="*/ 56 h 109"/>
                  <a:gd name="T26" fmla="*/ 41 w 62"/>
                  <a:gd name="T27" fmla="*/ 61 h 109"/>
                  <a:gd name="T28" fmla="*/ 44 w 62"/>
                  <a:gd name="T29" fmla="*/ 67 h 109"/>
                  <a:gd name="T30" fmla="*/ 47 w 62"/>
                  <a:gd name="T31" fmla="*/ 71 h 109"/>
                  <a:gd name="T32" fmla="*/ 50 w 62"/>
                  <a:gd name="T33" fmla="*/ 77 h 109"/>
                  <a:gd name="T34" fmla="*/ 54 w 62"/>
                  <a:gd name="T35" fmla="*/ 81 h 109"/>
                  <a:gd name="T36" fmla="*/ 55 w 62"/>
                  <a:gd name="T37" fmla="*/ 87 h 109"/>
                  <a:gd name="T38" fmla="*/ 57 w 62"/>
                  <a:gd name="T39" fmla="*/ 92 h 109"/>
                  <a:gd name="T40" fmla="*/ 57 w 62"/>
                  <a:gd name="T41" fmla="*/ 97 h 109"/>
                  <a:gd name="T42" fmla="*/ 61 w 62"/>
                  <a:gd name="T43" fmla="*/ 102 h 109"/>
                  <a:gd name="T44" fmla="*/ 61 w 62"/>
                  <a:gd name="T45" fmla="*/ 108 h 109"/>
                  <a:gd name="T46" fmla="*/ 55 w 62"/>
                  <a:gd name="T47" fmla="*/ 108 h 109"/>
                  <a:gd name="T48" fmla="*/ 51 w 62"/>
                  <a:gd name="T49" fmla="*/ 102 h 109"/>
                  <a:gd name="T50" fmla="*/ 50 w 62"/>
                  <a:gd name="T51" fmla="*/ 97 h 109"/>
                  <a:gd name="T52" fmla="*/ 45 w 62"/>
                  <a:gd name="T53" fmla="*/ 94 h 109"/>
                  <a:gd name="T54" fmla="*/ 45 w 62"/>
                  <a:gd name="T55" fmla="*/ 88 h 109"/>
                  <a:gd name="T56" fmla="*/ 40 w 62"/>
                  <a:gd name="T57" fmla="*/ 87 h 109"/>
                  <a:gd name="T58" fmla="*/ 40 w 62"/>
                  <a:gd name="T59" fmla="*/ 78 h 109"/>
                  <a:gd name="T60" fmla="*/ 40 w 62"/>
                  <a:gd name="T61" fmla="*/ 87 h 109"/>
                  <a:gd name="T62" fmla="*/ 40 w 62"/>
                  <a:gd name="T63" fmla="*/ 85 h 109"/>
                  <a:gd name="T64" fmla="*/ 41 w 62"/>
                  <a:gd name="T65" fmla="*/ 85 h 1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2"/>
                  <a:gd name="T100" fmla="*/ 0 h 109"/>
                  <a:gd name="T101" fmla="*/ 62 w 62"/>
                  <a:gd name="T102" fmla="*/ 109 h 1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2" h="109">
                    <a:moveTo>
                      <a:pt x="0" y="0"/>
                    </a:moveTo>
                    <a:lnTo>
                      <a:pt x="6" y="2"/>
                    </a:lnTo>
                    <a:lnTo>
                      <a:pt x="11" y="6"/>
                    </a:lnTo>
                    <a:lnTo>
                      <a:pt x="16" y="10"/>
                    </a:lnTo>
                    <a:lnTo>
                      <a:pt x="18" y="15"/>
                    </a:lnTo>
                    <a:lnTo>
                      <a:pt x="21" y="20"/>
                    </a:lnTo>
                    <a:lnTo>
                      <a:pt x="24" y="26"/>
                    </a:lnTo>
                    <a:lnTo>
                      <a:pt x="27" y="30"/>
                    </a:lnTo>
                    <a:lnTo>
                      <a:pt x="30" y="36"/>
                    </a:lnTo>
                    <a:lnTo>
                      <a:pt x="33" y="40"/>
                    </a:lnTo>
                    <a:lnTo>
                      <a:pt x="35" y="46"/>
                    </a:lnTo>
                    <a:lnTo>
                      <a:pt x="37" y="51"/>
                    </a:lnTo>
                    <a:lnTo>
                      <a:pt x="40" y="56"/>
                    </a:lnTo>
                    <a:lnTo>
                      <a:pt x="41" y="61"/>
                    </a:lnTo>
                    <a:lnTo>
                      <a:pt x="44" y="67"/>
                    </a:lnTo>
                    <a:lnTo>
                      <a:pt x="47" y="71"/>
                    </a:lnTo>
                    <a:lnTo>
                      <a:pt x="50" y="77"/>
                    </a:lnTo>
                    <a:lnTo>
                      <a:pt x="54" y="81"/>
                    </a:lnTo>
                    <a:lnTo>
                      <a:pt x="55" y="87"/>
                    </a:lnTo>
                    <a:lnTo>
                      <a:pt x="57" y="92"/>
                    </a:lnTo>
                    <a:lnTo>
                      <a:pt x="57" y="97"/>
                    </a:lnTo>
                    <a:lnTo>
                      <a:pt x="61" y="102"/>
                    </a:lnTo>
                    <a:lnTo>
                      <a:pt x="61" y="108"/>
                    </a:lnTo>
                    <a:lnTo>
                      <a:pt x="55" y="108"/>
                    </a:lnTo>
                    <a:lnTo>
                      <a:pt x="51" y="102"/>
                    </a:lnTo>
                    <a:lnTo>
                      <a:pt x="50" y="97"/>
                    </a:lnTo>
                    <a:lnTo>
                      <a:pt x="45" y="94"/>
                    </a:lnTo>
                    <a:lnTo>
                      <a:pt x="45" y="88"/>
                    </a:lnTo>
                    <a:lnTo>
                      <a:pt x="40" y="87"/>
                    </a:lnTo>
                    <a:lnTo>
                      <a:pt x="40" y="78"/>
                    </a:lnTo>
                    <a:lnTo>
                      <a:pt x="40" y="87"/>
                    </a:lnTo>
                    <a:lnTo>
                      <a:pt x="40" y="85"/>
                    </a:lnTo>
                    <a:lnTo>
                      <a:pt x="41" y="85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9" name="Freeform 91"/>
              <p:cNvSpPr>
                <a:spLocks/>
              </p:cNvSpPr>
              <p:nvPr/>
            </p:nvSpPr>
            <p:spPr bwMode="auto">
              <a:xfrm>
                <a:off x="3096" y="2035"/>
                <a:ext cx="47" cy="179"/>
              </a:xfrm>
              <a:custGeom>
                <a:avLst/>
                <a:gdLst>
                  <a:gd name="T0" fmla="*/ 10 w 47"/>
                  <a:gd name="T1" fmla="*/ 5 h 179"/>
                  <a:gd name="T2" fmla="*/ 3 w 47"/>
                  <a:gd name="T3" fmla="*/ 0 h 179"/>
                  <a:gd name="T4" fmla="*/ 0 w 47"/>
                  <a:gd name="T5" fmla="*/ 5 h 179"/>
                  <a:gd name="T6" fmla="*/ 0 w 47"/>
                  <a:gd name="T7" fmla="*/ 10 h 179"/>
                  <a:gd name="T8" fmla="*/ 2 w 47"/>
                  <a:gd name="T9" fmla="*/ 15 h 179"/>
                  <a:gd name="T10" fmla="*/ 3 w 47"/>
                  <a:gd name="T11" fmla="*/ 20 h 179"/>
                  <a:gd name="T12" fmla="*/ 5 w 47"/>
                  <a:gd name="T13" fmla="*/ 25 h 179"/>
                  <a:gd name="T14" fmla="*/ 6 w 47"/>
                  <a:gd name="T15" fmla="*/ 30 h 179"/>
                  <a:gd name="T16" fmla="*/ 8 w 47"/>
                  <a:gd name="T17" fmla="*/ 36 h 179"/>
                  <a:gd name="T18" fmla="*/ 10 w 47"/>
                  <a:gd name="T19" fmla="*/ 40 h 179"/>
                  <a:gd name="T20" fmla="*/ 12 w 47"/>
                  <a:gd name="T21" fmla="*/ 46 h 179"/>
                  <a:gd name="T22" fmla="*/ 13 w 47"/>
                  <a:gd name="T23" fmla="*/ 50 h 179"/>
                  <a:gd name="T24" fmla="*/ 15 w 47"/>
                  <a:gd name="T25" fmla="*/ 56 h 179"/>
                  <a:gd name="T26" fmla="*/ 16 w 47"/>
                  <a:gd name="T27" fmla="*/ 60 h 179"/>
                  <a:gd name="T28" fmla="*/ 19 w 47"/>
                  <a:gd name="T29" fmla="*/ 66 h 179"/>
                  <a:gd name="T30" fmla="*/ 20 w 47"/>
                  <a:gd name="T31" fmla="*/ 70 h 179"/>
                  <a:gd name="T32" fmla="*/ 22 w 47"/>
                  <a:gd name="T33" fmla="*/ 76 h 179"/>
                  <a:gd name="T34" fmla="*/ 22 w 47"/>
                  <a:gd name="T35" fmla="*/ 81 h 179"/>
                  <a:gd name="T36" fmla="*/ 23 w 47"/>
                  <a:gd name="T37" fmla="*/ 86 h 179"/>
                  <a:gd name="T38" fmla="*/ 25 w 47"/>
                  <a:gd name="T39" fmla="*/ 91 h 179"/>
                  <a:gd name="T40" fmla="*/ 26 w 47"/>
                  <a:gd name="T41" fmla="*/ 96 h 179"/>
                  <a:gd name="T42" fmla="*/ 29 w 47"/>
                  <a:gd name="T43" fmla="*/ 101 h 179"/>
                  <a:gd name="T44" fmla="*/ 30 w 47"/>
                  <a:gd name="T45" fmla="*/ 107 h 179"/>
                  <a:gd name="T46" fmla="*/ 30 w 47"/>
                  <a:gd name="T47" fmla="*/ 111 h 179"/>
                  <a:gd name="T48" fmla="*/ 32 w 47"/>
                  <a:gd name="T49" fmla="*/ 117 h 179"/>
                  <a:gd name="T50" fmla="*/ 33 w 47"/>
                  <a:gd name="T51" fmla="*/ 121 h 179"/>
                  <a:gd name="T52" fmla="*/ 35 w 47"/>
                  <a:gd name="T53" fmla="*/ 127 h 179"/>
                  <a:gd name="T54" fmla="*/ 37 w 47"/>
                  <a:gd name="T55" fmla="*/ 131 h 179"/>
                  <a:gd name="T56" fmla="*/ 39 w 47"/>
                  <a:gd name="T57" fmla="*/ 137 h 179"/>
                  <a:gd name="T58" fmla="*/ 40 w 47"/>
                  <a:gd name="T59" fmla="*/ 141 h 179"/>
                  <a:gd name="T60" fmla="*/ 40 w 47"/>
                  <a:gd name="T61" fmla="*/ 147 h 179"/>
                  <a:gd name="T62" fmla="*/ 42 w 47"/>
                  <a:gd name="T63" fmla="*/ 152 h 179"/>
                  <a:gd name="T64" fmla="*/ 43 w 47"/>
                  <a:gd name="T65" fmla="*/ 157 h 179"/>
                  <a:gd name="T66" fmla="*/ 43 w 47"/>
                  <a:gd name="T67" fmla="*/ 162 h 179"/>
                  <a:gd name="T68" fmla="*/ 46 w 47"/>
                  <a:gd name="T69" fmla="*/ 167 h 179"/>
                  <a:gd name="T70" fmla="*/ 46 w 47"/>
                  <a:gd name="T71" fmla="*/ 172 h 179"/>
                  <a:gd name="T72" fmla="*/ 46 w 47"/>
                  <a:gd name="T73" fmla="*/ 178 h 179"/>
                  <a:gd name="T74" fmla="*/ 40 w 47"/>
                  <a:gd name="T75" fmla="*/ 178 h 179"/>
                  <a:gd name="T76" fmla="*/ 39 w 47"/>
                  <a:gd name="T77" fmla="*/ 172 h 179"/>
                  <a:gd name="T78" fmla="*/ 39 w 47"/>
                  <a:gd name="T79" fmla="*/ 171 h 17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7"/>
                  <a:gd name="T121" fmla="*/ 0 h 179"/>
                  <a:gd name="T122" fmla="*/ 47 w 47"/>
                  <a:gd name="T123" fmla="*/ 179 h 17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7" h="179">
                    <a:moveTo>
                      <a:pt x="10" y="5"/>
                    </a:moveTo>
                    <a:lnTo>
                      <a:pt x="3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2" y="15"/>
                    </a:lnTo>
                    <a:lnTo>
                      <a:pt x="3" y="20"/>
                    </a:lnTo>
                    <a:lnTo>
                      <a:pt x="5" y="25"/>
                    </a:lnTo>
                    <a:lnTo>
                      <a:pt x="6" y="30"/>
                    </a:lnTo>
                    <a:lnTo>
                      <a:pt x="8" y="36"/>
                    </a:lnTo>
                    <a:lnTo>
                      <a:pt x="10" y="40"/>
                    </a:lnTo>
                    <a:lnTo>
                      <a:pt x="12" y="46"/>
                    </a:lnTo>
                    <a:lnTo>
                      <a:pt x="13" y="50"/>
                    </a:lnTo>
                    <a:lnTo>
                      <a:pt x="15" y="56"/>
                    </a:lnTo>
                    <a:lnTo>
                      <a:pt x="16" y="60"/>
                    </a:lnTo>
                    <a:lnTo>
                      <a:pt x="19" y="66"/>
                    </a:lnTo>
                    <a:lnTo>
                      <a:pt x="20" y="70"/>
                    </a:lnTo>
                    <a:lnTo>
                      <a:pt x="22" y="76"/>
                    </a:lnTo>
                    <a:lnTo>
                      <a:pt x="22" y="81"/>
                    </a:lnTo>
                    <a:lnTo>
                      <a:pt x="23" y="86"/>
                    </a:lnTo>
                    <a:lnTo>
                      <a:pt x="25" y="91"/>
                    </a:lnTo>
                    <a:lnTo>
                      <a:pt x="26" y="96"/>
                    </a:lnTo>
                    <a:lnTo>
                      <a:pt x="29" y="101"/>
                    </a:lnTo>
                    <a:lnTo>
                      <a:pt x="30" y="107"/>
                    </a:lnTo>
                    <a:lnTo>
                      <a:pt x="30" y="111"/>
                    </a:lnTo>
                    <a:lnTo>
                      <a:pt x="32" y="117"/>
                    </a:lnTo>
                    <a:lnTo>
                      <a:pt x="33" y="121"/>
                    </a:lnTo>
                    <a:lnTo>
                      <a:pt x="35" y="127"/>
                    </a:lnTo>
                    <a:lnTo>
                      <a:pt x="37" y="131"/>
                    </a:lnTo>
                    <a:lnTo>
                      <a:pt x="39" y="137"/>
                    </a:lnTo>
                    <a:lnTo>
                      <a:pt x="40" y="141"/>
                    </a:lnTo>
                    <a:lnTo>
                      <a:pt x="40" y="147"/>
                    </a:lnTo>
                    <a:lnTo>
                      <a:pt x="42" y="152"/>
                    </a:lnTo>
                    <a:lnTo>
                      <a:pt x="43" y="157"/>
                    </a:lnTo>
                    <a:lnTo>
                      <a:pt x="43" y="162"/>
                    </a:lnTo>
                    <a:lnTo>
                      <a:pt x="46" y="167"/>
                    </a:lnTo>
                    <a:lnTo>
                      <a:pt x="46" y="172"/>
                    </a:lnTo>
                    <a:lnTo>
                      <a:pt x="46" y="178"/>
                    </a:lnTo>
                    <a:lnTo>
                      <a:pt x="40" y="178"/>
                    </a:lnTo>
                    <a:lnTo>
                      <a:pt x="39" y="172"/>
                    </a:lnTo>
                    <a:lnTo>
                      <a:pt x="39" y="171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00" name="Freeform 92"/>
              <p:cNvSpPr>
                <a:spLocks/>
              </p:cNvSpPr>
              <p:nvPr/>
            </p:nvSpPr>
            <p:spPr bwMode="auto">
              <a:xfrm>
                <a:off x="3072" y="2184"/>
                <a:ext cx="34" cy="221"/>
              </a:xfrm>
              <a:custGeom>
                <a:avLst/>
                <a:gdLst>
                  <a:gd name="T0" fmla="*/ 20 w 34"/>
                  <a:gd name="T1" fmla="*/ 0 h 221"/>
                  <a:gd name="T2" fmla="*/ 20 w 34"/>
                  <a:gd name="T3" fmla="*/ 6 h 221"/>
                  <a:gd name="T4" fmla="*/ 20 w 34"/>
                  <a:gd name="T5" fmla="*/ 12 h 221"/>
                  <a:gd name="T6" fmla="*/ 20 w 34"/>
                  <a:gd name="T7" fmla="*/ 16 h 221"/>
                  <a:gd name="T8" fmla="*/ 20 w 34"/>
                  <a:gd name="T9" fmla="*/ 22 h 221"/>
                  <a:gd name="T10" fmla="*/ 20 w 34"/>
                  <a:gd name="T11" fmla="*/ 27 h 221"/>
                  <a:gd name="T12" fmla="*/ 20 w 34"/>
                  <a:gd name="T13" fmla="*/ 32 h 221"/>
                  <a:gd name="T14" fmla="*/ 20 w 34"/>
                  <a:gd name="T15" fmla="*/ 37 h 221"/>
                  <a:gd name="T16" fmla="*/ 23 w 34"/>
                  <a:gd name="T17" fmla="*/ 42 h 221"/>
                  <a:gd name="T18" fmla="*/ 23 w 34"/>
                  <a:gd name="T19" fmla="*/ 47 h 221"/>
                  <a:gd name="T20" fmla="*/ 24 w 34"/>
                  <a:gd name="T21" fmla="*/ 53 h 221"/>
                  <a:gd name="T22" fmla="*/ 24 w 34"/>
                  <a:gd name="T23" fmla="*/ 57 h 221"/>
                  <a:gd name="T24" fmla="*/ 26 w 34"/>
                  <a:gd name="T25" fmla="*/ 63 h 221"/>
                  <a:gd name="T26" fmla="*/ 26 w 34"/>
                  <a:gd name="T27" fmla="*/ 67 h 221"/>
                  <a:gd name="T28" fmla="*/ 27 w 34"/>
                  <a:gd name="T29" fmla="*/ 73 h 221"/>
                  <a:gd name="T30" fmla="*/ 27 w 34"/>
                  <a:gd name="T31" fmla="*/ 77 h 221"/>
                  <a:gd name="T32" fmla="*/ 27 w 34"/>
                  <a:gd name="T33" fmla="*/ 83 h 221"/>
                  <a:gd name="T34" fmla="*/ 27 w 34"/>
                  <a:gd name="T35" fmla="*/ 88 h 221"/>
                  <a:gd name="T36" fmla="*/ 27 w 34"/>
                  <a:gd name="T37" fmla="*/ 93 h 221"/>
                  <a:gd name="T38" fmla="*/ 27 w 34"/>
                  <a:gd name="T39" fmla="*/ 98 h 221"/>
                  <a:gd name="T40" fmla="*/ 29 w 34"/>
                  <a:gd name="T41" fmla="*/ 103 h 221"/>
                  <a:gd name="T42" fmla="*/ 29 w 34"/>
                  <a:gd name="T43" fmla="*/ 108 h 221"/>
                  <a:gd name="T44" fmla="*/ 30 w 34"/>
                  <a:gd name="T45" fmla="*/ 113 h 221"/>
                  <a:gd name="T46" fmla="*/ 30 w 34"/>
                  <a:gd name="T47" fmla="*/ 118 h 221"/>
                  <a:gd name="T48" fmla="*/ 30 w 34"/>
                  <a:gd name="T49" fmla="*/ 124 h 221"/>
                  <a:gd name="T50" fmla="*/ 33 w 34"/>
                  <a:gd name="T51" fmla="*/ 128 h 221"/>
                  <a:gd name="T52" fmla="*/ 33 w 34"/>
                  <a:gd name="T53" fmla="*/ 134 h 221"/>
                  <a:gd name="T54" fmla="*/ 33 w 34"/>
                  <a:gd name="T55" fmla="*/ 138 h 221"/>
                  <a:gd name="T56" fmla="*/ 33 w 34"/>
                  <a:gd name="T57" fmla="*/ 144 h 221"/>
                  <a:gd name="T58" fmla="*/ 33 w 34"/>
                  <a:gd name="T59" fmla="*/ 148 h 221"/>
                  <a:gd name="T60" fmla="*/ 33 w 34"/>
                  <a:gd name="T61" fmla="*/ 154 h 221"/>
                  <a:gd name="T62" fmla="*/ 33 w 34"/>
                  <a:gd name="T63" fmla="*/ 159 h 221"/>
                  <a:gd name="T64" fmla="*/ 33 w 34"/>
                  <a:gd name="T65" fmla="*/ 164 h 221"/>
                  <a:gd name="T66" fmla="*/ 33 w 34"/>
                  <a:gd name="T67" fmla="*/ 169 h 221"/>
                  <a:gd name="T68" fmla="*/ 33 w 34"/>
                  <a:gd name="T69" fmla="*/ 174 h 221"/>
                  <a:gd name="T70" fmla="*/ 33 w 34"/>
                  <a:gd name="T71" fmla="*/ 179 h 221"/>
                  <a:gd name="T72" fmla="*/ 30 w 34"/>
                  <a:gd name="T73" fmla="*/ 185 h 221"/>
                  <a:gd name="T74" fmla="*/ 30 w 34"/>
                  <a:gd name="T75" fmla="*/ 189 h 221"/>
                  <a:gd name="T76" fmla="*/ 30 w 34"/>
                  <a:gd name="T77" fmla="*/ 195 h 221"/>
                  <a:gd name="T78" fmla="*/ 30 w 34"/>
                  <a:gd name="T79" fmla="*/ 199 h 221"/>
                  <a:gd name="T80" fmla="*/ 29 w 34"/>
                  <a:gd name="T81" fmla="*/ 205 h 221"/>
                  <a:gd name="T82" fmla="*/ 27 w 34"/>
                  <a:gd name="T83" fmla="*/ 209 h 221"/>
                  <a:gd name="T84" fmla="*/ 26 w 34"/>
                  <a:gd name="T85" fmla="*/ 215 h 221"/>
                  <a:gd name="T86" fmla="*/ 20 w 34"/>
                  <a:gd name="T87" fmla="*/ 220 h 221"/>
                  <a:gd name="T88" fmla="*/ 16 w 34"/>
                  <a:gd name="T89" fmla="*/ 220 h 221"/>
                  <a:gd name="T90" fmla="*/ 11 w 34"/>
                  <a:gd name="T91" fmla="*/ 216 h 221"/>
                  <a:gd name="T92" fmla="*/ 6 w 34"/>
                  <a:gd name="T93" fmla="*/ 215 h 221"/>
                  <a:gd name="T94" fmla="*/ 1 w 34"/>
                  <a:gd name="T95" fmla="*/ 213 h 221"/>
                  <a:gd name="T96" fmla="*/ 1 w 34"/>
                  <a:gd name="T97" fmla="*/ 208 h 221"/>
                  <a:gd name="T98" fmla="*/ 3 w 34"/>
                  <a:gd name="T99" fmla="*/ 212 h 221"/>
                  <a:gd name="T100" fmla="*/ 1 w 34"/>
                  <a:gd name="T101" fmla="*/ 206 h 221"/>
                  <a:gd name="T102" fmla="*/ 3 w 34"/>
                  <a:gd name="T103" fmla="*/ 206 h 221"/>
                  <a:gd name="T104" fmla="*/ 1 w 34"/>
                  <a:gd name="T105" fmla="*/ 203 h 221"/>
                  <a:gd name="T106" fmla="*/ 0 w 34"/>
                  <a:gd name="T107" fmla="*/ 198 h 221"/>
                  <a:gd name="T108" fmla="*/ 0 w 34"/>
                  <a:gd name="T109" fmla="*/ 201 h 22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4"/>
                  <a:gd name="T166" fmla="*/ 0 h 221"/>
                  <a:gd name="T167" fmla="*/ 34 w 34"/>
                  <a:gd name="T168" fmla="*/ 221 h 22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4" h="221">
                    <a:moveTo>
                      <a:pt x="20" y="0"/>
                    </a:moveTo>
                    <a:lnTo>
                      <a:pt x="20" y="6"/>
                    </a:lnTo>
                    <a:lnTo>
                      <a:pt x="20" y="12"/>
                    </a:lnTo>
                    <a:lnTo>
                      <a:pt x="20" y="16"/>
                    </a:lnTo>
                    <a:lnTo>
                      <a:pt x="20" y="22"/>
                    </a:lnTo>
                    <a:lnTo>
                      <a:pt x="20" y="27"/>
                    </a:lnTo>
                    <a:lnTo>
                      <a:pt x="20" y="32"/>
                    </a:lnTo>
                    <a:lnTo>
                      <a:pt x="20" y="37"/>
                    </a:lnTo>
                    <a:lnTo>
                      <a:pt x="23" y="42"/>
                    </a:lnTo>
                    <a:lnTo>
                      <a:pt x="23" y="47"/>
                    </a:lnTo>
                    <a:lnTo>
                      <a:pt x="24" y="53"/>
                    </a:lnTo>
                    <a:lnTo>
                      <a:pt x="24" y="57"/>
                    </a:lnTo>
                    <a:lnTo>
                      <a:pt x="26" y="63"/>
                    </a:lnTo>
                    <a:lnTo>
                      <a:pt x="26" y="67"/>
                    </a:lnTo>
                    <a:lnTo>
                      <a:pt x="27" y="73"/>
                    </a:lnTo>
                    <a:lnTo>
                      <a:pt x="27" y="77"/>
                    </a:lnTo>
                    <a:lnTo>
                      <a:pt x="27" y="83"/>
                    </a:lnTo>
                    <a:lnTo>
                      <a:pt x="27" y="88"/>
                    </a:lnTo>
                    <a:lnTo>
                      <a:pt x="27" y="93"/>
                    </a:lnTo>
                    <a:lnTo>
                      <a:pt x="27" y="98"/>
                    </a:lnTo>
                    <a:lnTo>
                      <a:pt x="29" y="103"/>
                    </a:lnTo>
                    <a:lnTo>
                      <a:pt x="29" y="108"/>
                    </a:lnTo>
                    <a:lnTo>
                      <a:pt x="30" y="113"/>
                    </a:lnTo>
                    <a:lnTo>
                      <a:pt x="30" y="118"/>
                    </a:lnTo>
                    <a:lnTo>
                      <a:pt x="30" y="124"/>
                    </a:lnTo>
                    <a:lnTo>
                      <a:pt x="33" y="128"/>
                    </a:lnTo>
                    <a:lnTo>
                      <a:pt x="33" y="134"/>
                    </a:lnTo>
                    <a:lnTo>
                      <a:pt x="33" y="138"/>
                    </a:lnTo>
                    <a:lnTo>
                      <a:pt x="33" y="144"/>
                    </a:lnTo>
                    <a:lnTo>
                      <a:pt x="33" y="148"/>
                    </a:lnTo>
                    <a:lnTo>
                      <a:pt x="33" y="154"/>
                    </a:lnTo>
                    <a:lnTo>
                      <a:pt x="33" y="159"/>
                    </a:lnTo>
                    <a:lnTo>
                      <a:pt x="33" y="164"/>
                    </a:lnTo>
                    <a:lnTo>
                      <a:pt x="33" y="169"/>
                    </a:lnTo>
                    <a:lnTo>
                      <a:pt x="33" y="174"/>
                    </a:lnTo>
                    <a:lnTo>
                      <a:pt x="33" y="179"/>
                    </a:lnTo>
                    <a:lnTo>
                      <a:pt x="30" y="185"/>
                    </a:lnTo>
                    <a:lnTo>
                      <a:pt x="30" y="189"/>
                    </a:lnTo>
                    <a:lnTo>
                      <a:pt x="30" y="195"/>
                    </a:lnTo>
                    <a:lnTo>
                      <a:pt x="30" y="199"/>
                    </a:lnTo>
                    <a:lnTo>
                      <a:pt x="29" y="205"/>
                    </a:lnTo>
                    <a:lnTo>
                      <a:pt x="27" y="209"/>
                    </a:lnTo>
                    <a:lnTo>
                      <a:pt x="26" y="215"/>
                    </a:lnTo>
                    <a:lnTo>
                      <a:pt x="20" y="220"/>
                    </a:lnTo>
                    <a:lnTo>
                      <a:pt x="16" y="220"/>
                    </a:lnTo>
                    <a:lnTo>
                      <a:pt x="11" y="216"/>
                    </a:lnTo>
                    <a:lnTo>
                      <a:pt x="6" y="215"/>
                    </a:lnTo>
                    <a:lnTo>
                      <a:pt x="1" y="213"/>
                    </a:lnTo>
                    <a:lnTo>
                      <a:pt x="1" y="208"/>
                    </a:lnTo>
                    <a:lnTo>
                      <a:pt x="3" y="212"/>
                    </a:lnTo>
                    <a:lnTo>
                      <a:pt x="1" y="206"/>
                    </a:lnTo>
                    <a:lnTo>
                      <a:pt x="3" y="206"/>
                    </a:lnTo>
                    <a:lnTo>
                      <a:pt x="1" y="203"/>
                    </a:lnTo>
                    <a:lnTo>
                      <a:pt x="0" y="198"/>
                    </a:lnTo>
                    <a:lnTo>
                      <a:pt x="0" y="201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346" name="Rectangle 93"/>
            <p:cNvSpPr>
              <a:spLocks noChangeArrowheads="1"/>
            </p:cNvSpPr>
            <p:nvPr/>
          </p:nvSpPr>
          <p:spPr bwMode="auto">
            <a:xfrm>
              <a:off x="2003" y="2422"/>
              <a:ext cx="397" cy="28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47" name="Freeform 94"/>
            <p:cNvSpPr>
              <a:spLocks/>
            </p:cNvSpPr>
            <p:nvPr/>
          </p:nvSpPr>
          <p:spPr bwMode="auto">
            <a:xfrm>
              <a:off x="1895" y="2520"/>
              <a:ext cx="62" cy="121"/>
            </a:xfrm>
            <a:custGeom>
              <a:avLst/>
              <a:gdLst>
                <a:gd name="T0" fmla="*/ 0 w 62"/>
                <a:gd name="T1" fmla="*/ 0 h 121"/>
                <a:gd name="T2" fmla="*/ 6 w 62"/>
                <a:gd name="T3" fmla="*/ 2 h 121"/>
                <a:gd name="T4" fmla="*/ 7 w 62"/>
                <a:gd name="T5" fmla="*/ 6 h 121"/>
                <a:gd name="T6" fmla="*/ 11 w 62"/>
                <a:gd name="T7" fmla="*/ 12 h 121"/>
                <a:gd name="T8" fmla="*/ 14 w 62"/>
                <a:gd name="T9" fmla="*/ 16 h 121"/>
                <a:gd name="T10" fmla="*/ 14 w 62"/>
                <a:gd name="T11" fmla="*/ 22 h 121"/>
                <a:gd name="T12" fmla="*/ 14 w 62"/>
                <a:gd name="T13" fmla="*/ 26 h 121"/>
                <a:gd name="T14" fmla="*/ 14 w 62"/>
                <a:gd name="T15" fmla="*/ 32 h 121"/>
                <a:gd name="T16" fmla="*/ 14 w 62"/>
                <a:gd name="T17" fmla="*/ 38 h 121"/>
                <a:gd name="T18" fmla="*/ 16 w 62"/>
                <a:gd name="T19" fmla="*/ 42 h 121"/>
                <a:gd name="T20" fmla="*/ 16 w 62"/>
                <a:gd name="T21" fmla="*/ 48 h 121"/>
                <a:gd name="T22" fmla="*/ 16 w 62"/>
                <a:gd name="T23" fmla="*/ 52 h 121"/>
                <a:gd name="T24" fmla="*/ 17 w 62"/>
                <a:gd name="T25" fmla="*/ 58 h 121"/>
                <a:gd name="T26" fmla="*/ 17 w 62"/>
                <a:gd name="T27" fmla="*/ 62 h 121"/>
                <a:gd name="T28" fmla="*/ 19 w 62"/>
                <a:gd name="T29" fmla="*/ 68 h 121"/>
                <a:gd name="T30" fmla="*/ 19 w 62"/>
                <a:gd name="T31" fmla="*/ 72 h 121"/>
                <a:gd name="T32" fmla="*/ 21 w 62"/>
                <a:gd name="T33" fmla="*/ 78 h 121"/>
                <a:gd name="T34" fmla="*/ 23 w 62"/>
                <a:gd name="T35" fmla="*/ 82 h 121"/>
                <a:gd name="T36" fmla="*/ 24 w 62"/>
                <a:gd name="T37" fmla="*/ 88 h 121"/>
                <a:gd name="T38" fmla="*/ 27 w 62"/>
                <a:gd name="T39" fmla="*/ 93 h 121"/>
                <a:gd name="T40" fmla="*/ 33 w 62"/>
                <a:gd name="T41" fmla="*/ 96 h 121"/>
                <a:gd name="T42" fmla="*/ 36 w 62"/>
                <a:gd name="T43" fmla="*/ 102 h 121"/>
                <a:gd name="T44" fmla="*/ 37 w 62"/>
                <a:gd name="T45" fmla="*/ 106 h 121"/>
                <a:gd name="T46" fmla="*/ 41 w 62"/>
                <a:gd name="T47" fmla="*/ 112 h 121"/>
                <a:gd name="T48" fmla="*/ 46 w 62"/>
                <a:gd name="T49" fmla="*/ 115 h 121"/>
                <a:gd name="T50" fmla="*/ 49 w 62"/>
                <a:gd name="T51" fmla="*/ 120 h 121"/>
                <a:gd name="T52" fmla="*/ 54 w 62"/>
                <a:gd name="T53" fmla="*/ 120 h 121"/>
                <a:gd name="T54" fmla="*/ 59 w 62"/>
                <a:gd name="T55" fmla="*/ 120 h 121"/>
                <a:gd name="T56" fmla="*/ 61 w 62"/>
                <a:gd name="T57" fmla="*/ 115 h 121"/>
                <a:gd name="T58" fmla="*/ 61 w 62"/>
                <a:gd name="T59" fmla="*/ 113 h 1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2"/>
                <a:gd name="T91" fmla="*/ 0 h 121"/>
                <a:gd name="T92" fmla="*/ 62 w 62"/>
                <a:gd name="T93" fmla="*/ 121 h 1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2" h="121">
                  <a:moveTo>
                    <a:pt x="0" y="0"/>
                  </a:moveTo>
                  <a:lnTo>
                    <a:pt x="6" y="2"/>
                  </a:lnTo>
                  <a:lnTo>
                    <a:pt x="7" y="6"/>
                  </a:lnTo>
                  <a:lnTo>
                    <a:pt x="11" y="12"/>
                  </a:lnTo>
                  <a:lnTo>
                    <a:pt x="14" y="16"/>
                  </a:lnTo>
                  <a:lnTo>
                    <a:pt x="14" y="22"/>
                  </a:lnTo>
                  <a:lnTo>
                    <a:pt x="14" y="26"/>
                  </a:lnTo>
                  <a:lnTo>
                    <a:pt x="14" y="32"/>
                  </a:lnTo>
                  <a:lnTo>
                    <a:pt x="14" y="38"/>
                  </a:lnTo>
                  <a:lnTo>
                    <a:pt x="16" y="42"/>
                  </a:lnTo>
                  <a:lnTo>
                    <a:pt x="16" y="48"/>
                  </a:lnTo>
                  <a:lnTo>
                    <a:pt x="16" y="52"/>
                  </a:lnTo>
                  <a:lnTo>
                    <a:pt x="17" y="58"/>
                  </a:lnTo>
                  <a:lnTo>
                    <a:pt x="17" y="62"/>
                  </a:lnTo>
                  <a:lnTo>
                    <a:pt x="19" y="68"/>
                  </a:lnTo>
                  <a:lnTo>
                    <a:pt x="19" y="72"/>
                  </a:lnTo>
                  <a:lnTo>
                    <a:pt x="21" y="78"/>
                  </a:lnTo>
                  <a:lnTo>
                    <a:pt x="23" y="82"/>
                  </a:lnTo>
                  <a:lnTo>
                    <a:pt x="24" y="88"/>
                  </a:lnTo>
                  <a:lnTo>
                    <a:pt x="27" y="93"/>
                  </a:lnTo>
                  <a:lnTo>
                    <a:pt x="33" y="96"/>
                  </a:lnTo>
                  <a:lnTo>
                    <a:pt x="36" y="102"/>
                  </a:lnTo>
                  <a:lnTo>
                    <a:pt x="37" y="106"/>
                  </a:lnTo>
                  <a:lnTo>
                    <a:pt x="41" y="112"/>
                  </a:lnTo>
                  <a:lnTo>
                    <a:pt x="46" y="115"/>
                  </a:lnTo>
                  <a:lnTo>
                    <a:pt x="49" y="120"/>
                  </a:lnTo>
                  <a:lnTo>
                    <a:pt x="54" y="120"/>
                  </a:lnTo>
                  <a:lnTo>
                    <a:pt x="59" y="120"/>
                  </a:lnTo>
                  <a:lnTo>
                    <a:pt x="61" y="115"/>
                  </a:lnTo>
                  <a:lnTo>
                    <a:pt x="61" y="113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8" name="Freeform 95"/>
            <p:cNvSpPr>
              <a:spLocks/>
            </p:cNvSpPr>
            <p:nvPr/>
          </p:nvSpPr>
          <p:spPr bwMode="auto">
            <a:xfrm>
              <a:off x="1790" y="2517"/>
              <a:ext cx="106" cy="103"/>
            </a:xfrm>
            <a:custGeom>
              <a:avLst/>
              <a:gdLst>
                <a:gd name="T0" fmla="*/ 105 w 106"/>
                <a:gd name="T1" fmla="*/ 0 h 103"/>
                <a:gd name="T2" fmla="*/ 98 w 106"/>
                <a:gd name="T3" fmla="*/ 0 h 103"/>
                <a:gd name="T4" fmla="*/ 92 w 106"/>
                <a:gd name="T5" fmla="*/ 1 h 103"/>
                <a:gd name="T6" fmla="*/ 88 w 106"/>
                <a:gd name="T7" fmla="*/ 4 h 103"/>
                <a:gd name="T8" fmla="*/ 82 w 106"/>
                <a:gd name="T9" fmla="*/ 7 h 103"/>
                <a:gd name="T10" fmla="*/ 77 w 106"/>
                <a:gd name="T11" fmla="*/ 11 h 103"/>
                <a:gd name="T12" fmla="*/ 72 w 106"/>
                <a:gd name="T13" fmla="*/ 14 h 103"/>
                <a:gd name="T14" fmla="*/ 68 w 106"/>
                <a:gd name="T15" fmla="*/ 20 h 103"/>
                <a:gd name="T16" fmla="*/ 64 w 106"/>
                <a:gd name="T17" fmla="*/ 23 h 103"/>
                <a:gd name="T18" fmla="*/ 58 w 106"/>
                <a:gd name="T19" fmla="*/ 28 h 103"/>
                <a:gd name="T20" fmla="*/ 55 w 106"/>
                <a:gd name="T21" fmla="*/ 34 h 103"/>
                <a:gd name="T22" fmla="*/ 50 w 106"/>
                <a:gd name="T23" fmla="*/ 37 h 103"/>
                <a:gd name="T24" fmla="*/ 48 w 106"/>
                <a:gd name="T25" fmla="*/ 43 h 103"/>
                <a:gd name="T26" fmla="*/ 45 w 106"/>
                <a:gd name="T27" fmla="*/ 47 h 103"/>
                <a:gd name="T28" fmla="*/ 40 w 106"/>
                <a:gd name="T29" fmla="*/ 53 h 103"/>
                <a:gd name="T30" fmla="*/ 38 w 106"/>
                <a:gd name="T31" fmla="*/ 57 h 103"/>
                <a:gd name="T32" fmla="*/ 35 w 106"/>
                <a:gd name="T33" fmla="*/ 63 h 103"/>
                <a:gd name="T34" fmla="*/ 33 w 106"/>
                <a:gd name="T35" fmla="*/ 68 h 103"/>
                <a:gd name="T36" fmla="*/ 30 w 106"/>
                <a:gd name="T37" fmla="*/ 73 h 103"/>
                <a:gd name="T38" fmla="*/ 27 w 106"/>
                <a:gd name="T39" fmla="*/ 78 h 103"/>
                <a:gd name="T40" fmla="*/ 24 w 106"/>
                <a:gd name="T41" fmla="*/ 83 h 103"/>
                <a:gd name="T42" fmla="*/ 20 w 106"/>
                <a:gd name="T43" fmla="*/ 88 h 103"/>
                <a:gd name="T44" fmla="*/ 16 w 106"/>
                <a:gd name="T45" fmla="*/ 94 h 103"/>
                <a:gd name="T46" fmla="*/ 11 w 106"/>
                <a:gd name="T47" fmla="*/ 98 h 103"/>
                <a:gd name="T48" fmla="*/ 6 w 106"/>
                <a:gd name="T49" fmla="*/ 100 h 103"/>
                <a:gd name="T50" fmla="*/ 1 w 106"/>
                <a:gd name="T51" fmla="*/ 102 h 103"/>
                <a:gd name="T52" fmla="*/ 0 w 106"/>
                <a:gd name="T53" fmla="*/ 102 h 103"/>
                <a:gd name="T54" fmla="*/ 3 w 106"/>
                <a:gd name="T55" fmla="*/ 97 h 103"/>
                <a:gd name="T56" fmla="*/ 4 w 106"/>
                <a:gd name="T57" fmla="*/ 97 h 103"/>
                <a:gd name="T58" fmla="*/ 1 w 106"/>
                <a:gd name="T59" fmla="*/ 97 h 10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6"/>
                <a:gd name="T91" fmla="*/ 0 h 103"/>
                <a:gd name="T92" fmla="*/ 106 w 106"/>
                <a:gd name="T93" fmla="*/ 103 h 10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6" h="103">
                  <a:moveTo>
                    <a:pt x="105" y="0"/>
                  </a:moveTo>
                  <a:lnTo>
                    <a:pt x="98" y="0"/>
                  </a:lnTo>
                  <a:lnTo>
                    <a:pt x="92" y="1"/>
                  </a:lnTo>
                  <a:lnTo>
                    <a:pt x="88" y="4"/>
                  </a:lnTo>
                  <a:lnTo>
                    <a:pt x="82" y="7"/>
                  </a:lnTo>
                  <a:lnTo>
                    <a:pt x="77" y="11"/>
                  </a:lnTo>
                  <a:lnTo>
                    <a:pt x="72" y="14"/>
                  </a:lnTo>
                  <a:lnTo>
                    <a:pt x="68" y="20"/>
                  </a:lnTo>
                  <a:lnTo>
                    <a:pt x="64" y="23"/>
                  </a:lnTo>
                  <a:lnTo>
                    <a:pt x="58" y="28"/>
                  </a:lnTo>
                  <a:lnTo>
                    <a:pt x="55" y="34"/>
                  </a:lnTo>
                  <a:lnTo>
                    <a:pt x="50" y="37"/>
                  </a:lnTo>
                  <a:lnTo>
                    <a:pt x="48" y="43"/>
                  </a:lnTo>
                  <a:lnTo>
                    <a:pt x="45" y="47"/>
                  </a:lnTo>
                  <a:lnTo>
                    <a:pt x="40" y="53"/>
                  </a:lnTo>
                  <a:lnTo>
                    <a:pt x="38" y="57"/>
                  </a:lnTo>
                  <a:lnTo>
                    <a:pt x="35" y="63"/>
                  </a:lnTo>
                  <a:lnTo>
                    <a:pt x="33" y="68"/>
                  </a:lnTo>
                  <a:lnTo>
                    <a:pt x="30" y="73"/>
                  </a:lnTo>
                  <a:lnTo>
                    <a:pt x="27" y="78"/>
                  </a:lnTo>
                  <a:lnTo>
                    <a:pt x="24" y="83"/>
                  </a:lnTo>
                  <a:lnTo>
                    <a:pt x="20" y="88"/>
                  </a:lnTo>
                  <a:lnTo>
                    <a:pt x="16" y="94"/>
                  </a:lnTo>
                  <a:lnTo>
                    <a:pt x="11" y="98"/>
                  </a:lnTo>
                  <a:lnTo>
                    <a:pt x="6" y="100"/>
                  </a:lnTo>
                  <a:lnTo>
                    <a:pt x="1" y="102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4" y="97"/>
                  </a:lnTo>
                  <a:lnTo>
                    <a:pt x="1" y="97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49" name="Freeform 96"/>
            <p:cNvSpPr>
              <a:spLocks/>
            </p:cNvSpPr>
            <p:nvPr/>
          </p:nvSpPr>
          <p:spPr bwMode="auto">
            <a:xfrm>
              <a:off x="1220" y="2053"/>
              <a:ext cx="51" cy="92"/>
            </a:xfrm>
            <a:custGeom>
              <a:avLst/>
              <a:gdLst>
                <a:gd name="T0" fmla="*/ 0 w 51"/>
                <a:gd name="T1" fmla="*/ 0 h 92"/>
                <a:gd name="T2" fmla="*/ 0 w 51"/>
                <a:gd name="T3" fmla="*/ 10 h 92"/>
                <a:gd name="T4" fmla="*/ 0 w 51"/>
                <a:gd name="T5" fmla="*/ 15 h 92"/>
                <a:gd name="T6" fmla="*/ 1 w 51"/>
                <a:gd name="T7" fmla="*/ 20 h 92"/>
                <a:gd name="T8" fmla="*/ 3 w 51"/>
                <a:gd name="T9" fmla="*/ 25 h 92"/>
                <a:gd name="T10" fmla="*/ 3 w 51"/>
                <a:gd name="T11" fmla="*/ 30 h 92"/>
                <a:gd name="T12" fmla="*/ 4 w 51"/>
                <a:gd name="T13" fmla="*/ 35 h 92"/>
                <a:gd name="T14" fmla="*/ 6 w 51"/>
                <a:gd name="T15" fmla="*/ 40 h 92"/>
                <a:gd name="T16" fmla="*/ 7 w 51"/>
                <a:gd name="T17" fmla="*/ 46 h 92"/>
                <a:gd name="T18" fmla="*/ 11 w 51"/>
                <a:gd name="T19" fmla="*/ 50 h 92"/>
                <a:gd name="T20" fmla="*/ 14 w 51"/>
                <a:gd name="T21" fmla="*/ 56 h 92"/>
                <a:gd name="T22" fmla="*/ 20 w 51"/>
                <a:gd name="T23" fmla="*/ 60 h 92"/>
                <a:gd name="T24" fmla="*/ 24 w 51"/>
                <a:gd name="T25" fmla="*/ 62 h 92"/>
                <a:gd name="T26" fmla="*/ 27 w 51"/>
                <a:gd name="T27" fmla="*/ 67 h 92"/>
                <a:gd name="T28" fmla="*/ 33 w 51"/>
                <a:gd name="T29" fmla="*/ 70 h 92"/>
                <a:gd name="T30" fmla="*/ 37 w 51"/>
                <a:gd name="T31" fmla="*/ 74 h 92"/>
                <a:gd name="T32" fmla="*/ 41 w 51"/>
                <a:gd name="T33" fmla="*/ 79 h 92"/>
                <a:gd name="T34" fmla="*/ 46 w 51"/>
                <a:gd name="T35" fmla="*/ 84 h 92"/>
                <a:gd name="T36" fmla="*/ 50 w 51"/>
                <a:gd name="T37" fmla="*/ 89 h 92"/>
                <a:gd name="T38" fmla="*/ 47 w 51"/>
                <a:gd name="T39" fmla="*/ 91 h 92"/>
                <a:gd name="T40" fmla="*/ 46 w 51"/>
                <a:gd name="T41" fmla="*/ 87 h 9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1"/>
                <a:gd name="T64" fmla="*/ 0 h 92"/>
                <a:gd name="T65" fmla="*/ 51 w 51"/>
                <a:gd name="T66" fmla="*/ 92 h 9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1" h="92">
                  <a:moveTo>
                    <a:pt x="0" y="0"/>
                  </a:moveTo>
                  <a:lnTo>
                    <a:pt x="0" y="10"/>
                  </a:lnTo>
                  <a:lnTo>
                    <a:pt x="0" y="15"/>
                  </a:lnTo>
                  <a:lnTo>
                    <a:pt x="1" y="20"/>
                  </a:lnTo>
                  <a:lnTo>
                    <a:pt x="3" y="25"/>
                  </a:lnTo>
                  <a:lnTo>
                    <a:pt x="3" y="30"/>
                  </a:lnTo>
                  <a:lnTo>
                    <a:pt x="4" y="35"/>
                  </a:lnTo>
                  <a:lnTo>
                    <a:pt x="6" y="40"/>
                  </a:lnTo>
                  <a:lnTo>
                    <a:pt x="7" y="46"/>
                  </a:lnTo>
                  <a:lnTo>
                    <a:pt x="11" y="50"/>
                  </a:lnTo>
                  <a:lnTo>
                    <a:pt x="14" y="56"/>
                  </a:lnTo>
                  <a:lnTo>
                    <a:pt x="20" y="60"/>
                  </a:lnTo>
                  <a:lnTo>
                    <a:pt x="24" y="62"/>
                  </a:lnTo>
                  <a:lnTo>
                    <a:pt x="27" y="67"/>
                  </a:lnTo>
                  <a:lnTo>
                    <a:pt x="33" y="70"/>
                  </a:lnTo>
                  <a:lnTo>
                    <a:pt x="37" y="74"/>
                  </a:lnTo>
                  <a:lnTo>
                    <a:pt x="41" y="79"/>
                  </a:lnTo>
                  <a:lnTo>
                    <a:pt x="46" y="84"/>
                  </a:lnTo>
                  <a:lnTo>
                    <a:pt x="50" y="89"/>
                  </a:lnTo>
                  <a:lnTo>
                    <a:pt x="47" y="91"/>
                  </a:lnTo>
                  <a:lnTo>
                    <a:pt x="46" y="87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0" name="Freeform 97"/>
            <p:cNvSpPr>
              <a:spLocks/>
            </p:cNvSpPr>
            <p:nvPr/>
          </p:nvSpPr>
          <p:spPr bwMode="auto">
            <a:xfrm>
              <a:off x="1354" y="2319"/>
              <a:ext cx="89" cy="127"/>
            </a:xfrm>
            <a:custGeom>
              <a:avLst/>
              <a:gdLst>
                <a:gd name="T0" fmla="*/ 0 w 89"/>
                <a:gd name="T1" fmla="*/ 0 h 127"/>
                <a:gd name="T2" fmla="*/ 6 w 89"/>
                <a:gd name="T3" fmla="*/ 2 h 127"/>
                <a:gd name="T4" fmla="*/ 4 w 89"/>
                <a:gd name="T5" fmla="*/ 6 h 127"/>
                <a:gd name="T6" fmla="*/ 4 w 89"/>
                <a:gd name="T7" fmla="*/ 12 h 127"/>
                <a:gd name="T8" fmla="*/ 4 w 89"/>
                <a:gd name="T9" fmla="*/ 17 h 127"/>
                <a:gd name="T10" fmla="*/ 6 w 89"/>
                <a:gd name="T11" fmla="*/ 22 h 127"/>
                <a:gd name="T12" fmla="*/ 6 w 89"/>
                <a:gd name="T13" fmla="*/ 27 h 127"/>
                <a:gd name="T14" fmla="*/ 6 w 89"/>
                <a:gd name="T15" fmla="*/ 32 h 127"/>
                <a:gd name="T16" fmla="*/ 6 w 89"/>
                <a:gd name="T17" fmla="*/ 37 h 127"/>
                <a:gd name="T18" fmla="*/ 7 w 89"/>
                <a:gd name="T19" fmla="*/ 43 h 127"/>
                <a:gd name="T20" fmla="*/ 7 w 89"/>
                <a:gd name="T21" fmla="*/ 47 h 127"/>
                <a:gd name="T22" fmla="*/ 7 w 89"/>
                <a:gd name="T23" fmla="*/ 53 h 127"/>
                <a:gd name="T24" fmla="*/ 10 w 89"/>
                <a:gd name="T25" fmla="*/ 57 h 127"/>
                <a:gd name="T26" fmla="*/ 10 w 89"/>
                <a:gd name="T27" fmla="*/ 63 h 127"/>
                <a:gd name="T28" fmla="*/ 10 w 89"/>
                <a:gd name="T29" fmla="*/ 68 h 127"/>
                <a:gd name="T30" fmla="*/ 11 w 89"/>
                <a:gd name="T31" fmla="*/ 73 h 127"/>
                <a:gd name="T32" fmla="*/ 11 w 89"/>
                <a:gd name="T33" fmla="*/ 78 h 127"/>
                <a:gd name="T34" fmla="*/ 11 w 89"/>
                <a:gd name="T35" fmla="*/ 84 h 127"/>
                <a:gd name="T36" fmla="*/ 11 w 89"/>
                <a:gd name="T37" fmla="*/ 88 h 127"/>
                <a:gd name="T38" fmla="*/ 11 w 89"/>
                <a:gd name="T39" fmla="*/ 94 h 127"/>
                <a:gd name="T40" fmla="*/ 13 w 89"/>
                <a:gd name="T41" fmla="*/ 98 h 127"/>
                <a:gd name="T42" fmla="*/ 13 w 89"/>
                <a:gd name="T43" fmla="*/ 104 h 127"/>
                <a:gd name="T44" fmla="*/ 14 w 89"/>
                <a:gd name="T45" fmla="*/ 108 h 127"/>
                <a:gd name="T46" fmla="*/ 16 w 89"/>
                <a:gd name="T47" fmla="*/ 114 h 127"/>
                <a:gd name="T48" fmla="*/ 18 w 89"/>
                <a:gd name="T49" fmla="*/ 119 h 127"/>
                <a:gd name="T50" fmla="*/ 23 w 89"/>
                <a:gd name="T51" fmla="*/ 121 h 127"/>
                <a:gd name="T52" fmla="*/ 28 w 89"/>
                <a:gd name="T53" fmla="*/ 124 h 127"/>
                <a:gd name="T54" fmla="*/ 33 w 89"/>
                <a:gd name="T55" fmla="*/ 126 h 127"/>
                <a:gd name="T56" fmla="*/ 38 w 89"/>
                <a:gd name="T57" fmla="*/ 124 h 127"/>
                <a:gd name="T58" fmla="*/ 44 w 89"/>
                <a:gd name="T59" fmla="*/ 121 h 127"/>
                <a:gd name="T60" fmla="*/ 47 w 89"/>
                <a:gd name="T61" fmla="*/ 115 h 127"/>
                <a:gd name="T62" fmla="*/ 50 w 89"/>
                <a:gd name="T63" fmla="*/ 111 h 127"/>
                <a:gd name="T64" fmla="*/ 54 w 89"/>
                <a:gd name="T65" fmla="*/ 105 h 127"/>
                <a:gd name="T66" fmla="*/ 57 w 89"/>
                <a:gd name="T67" fmla="*/ 101 h 127"/>
                <a:gd name="T68" fmla="*/ 62 w 89"/>
                <a:gd name="T69" fmla="*/ 97 h 127"/>
                <a:gd name="T70" fmla="*/ 65 w 89"/>
                <a:gd name="T71" fmla="*/ 91 h 127"/>
                <a:gd name="T72" fmla="*/ 71 w 89"/>
                <a:gd name="T73" fmla="*/ 88 h 127"/>
                <a:gd name="T74" fmla="*/ 75 w 89"/>
                <a:gd name="T75" fmla="*/ 85 h 127"/>
                <a:gd name="T76" fmla="*/ 81 w 89"/>
                <a:gd name="T77" fmla="*/ 81 h 127"/>
                <a:gd name="T78" fmla="*/ 85 w 89"/>
                <a:gd name="T79" fmla="*/ 80 h 127"/>
                <a:gd name="T80" fmla="*/ 85 w 89"/>
                <a:gd name="T81" fmla="*/ 74 h 127"/>
                <a:gd name="T82" fmla="*/ 84 w 89"/>
                <a:gd name="T83" fmla="*/ 78 h 127"/>
                <a:gd name="T84" fmla="*/ 88 w 89"/>
                <a:gd name="T85" fmla="*/ 78 h 12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9"/>
                <a:gd name="T130" fmla="*/ 0 h 127"/>
                <a:gd name="T131" fmla="*/ 89 w 89"/>
                <a:gd name="T132" fmla="*/ 127 h 12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9" h="127">
                  <a:moveTo>
                    <a:pt x="0" y="0"/>
                  </a:moveTo>
                  <a:lnTo>
                    <a:pt x="6" y="2"/>
                  </a:lnTo>
                  <a:lnTo>
                    <a:pt x="4" y="6"/>
                  </a:lnTo>
                  <a:lnTo>
                    <a:pt x="4" y="12"/>
                  </a:lnTo>
                  <a:lnTo>
                    <a:pt x="4" y="17"/>
                  </a:lnTo>
                  <a:lnTo>
                    <a:pt x="6" y="22"/>
                  </a:lnTo>
                  <a:lnTo>
                    <a:pt x="6" y="27"/>
                  </a:lnTo>
                  <a:lnTo>
                    <a:pt x="6" y="32"/>
                  </a:lnTo>
                  <a:lnTo>
                    <a:pt x="6" y="37"/>
                  </a:lnTo>
                  <a:lnTo>
                    <a:pt x="7" y="43"/>
                  </a:lnTo>
                  <a:lnTo>
                    <a:pt x="7" y="47"/>
                  </a:lnTo>
                  <a:lnTo>
                    <a:pt x="7" y="53"/>
                  </a:lnTo>
                  <a:lnTo>
                    <a:pt x="10" y="57"/>
                  </a:lnTo>
                  <a:lnTo>
                    <a:pt x="10" y="63"/>
                  </a:lnTo>
                  <a:lnTo>
                    <a:pt x="10" y="68"/>
                  </a:lnTo>
                  <a:lnTo>
                    <a:pt x="11" y="73"/>
                  </a:lnTo>
                  <a:lnTo>
                    <a:pt x="11" y="78"/>
                  </a:lnTo>
                  <a:lnTo>
                    <a:pt x="11" y="84"/>
                  </a:lnTo>
                  <a:lnTo>
                    <a:pt x="11" y="88"/>
                  </a:lnTo>
                  <a:lnTo>
                    <a:pt x="11" y="94"/>
                  </a:lnTo>
                  <a:lnTo>
                    <a:pt x="13" y="98"/>
                  </a:lnTo>
                  <a:lnTo>
                    <a:pt x="13" y="104"/>
                  </a:lnTo>
                  <a:lnTo>
                    <a:pt x="14" y="108"/>
                  </a:lnTo>
                  <a:lnTo>
                    <a:pt x="16" y="114"/>
                  </a:lnTo>
                  <a:lnTo>
                    <a:pt x="18" y="119"/>
                  </a:lnTo>
                  <a:lnTo>
                    <a:pt x="23" y="121"/>
                  </a:lnTo>
                  <a:lnTo>
                    <a:pt x="28" y="124"/>
                  </a:lnTo>
                  <a:lnTo>
                    <a:pt x="33" y="126"/>
                  </a:lnTo>
                  <a:lnTo>
                    <a:pt x="38" y="124"/>
                  </a:lnTo>
                  <a:lnTo>
                    <a:pt x="44" y="121"/>
                  </a:lnTo>
                  <a:lnTo>
                    <a:pt x="47" y="115"/>
                  </a:lnTo>
                  <a:lnTo>
                    <a:pt x="50" y="111"/>
                  </a:lnTo>
                  <a:lnTo>
                    <a:pt x="54" y="105"/>
                  </a:lnTo>
                  <a:lnTo>
                    <a:pt x="57" y="101"/>
                  </a:lnTo>
                  <a:lnTo>
                    <a:pt x="62" y="97"/>
                  </a:lnTo>
                  <a:lnTo>
                    <a:pt x="65" y="91"/>
                  </a:lnTo>
                  <a:lnTo>
                    <a:pt x="71" y="88"/>
                  </a:lnTo>
                  <a:lnTo>
                    <a:pt x="75" y="85"/>
                  </a:lnTo>
                  <a:lnTo>
                    <a:pt x="81" y="81"/>
                  </a:lnTo>
                  <a:lnTo>
                    <a:pt x="85" y="80"/>
                  </a:lnTo>
                  <a:lnTo>
                    <a:pt x="85" y="74"/>
                  </a:lnTo>
                  <a:lnTo>
                    <a:pt x="84" y="78"/>
                  </a:lnTo>
                  <a:lnTo>
                    <a:pt x="88" y="78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1" name="Freeform 98"/>
            <p:cNvSpPr>
              <a:spLocks/>
            </p:cNvSpPr>
            <p:nvPr/>
          </p:nvSpPr>
          <p:spPr bwMode="auto">
            <a:xfrm>
              <a:off x="1445" y="2397"/>
              <a:ext cx="122" cy="125"/>
            </a:xfrm>
            <a:custGeom>
              <a:avLst/>
              <a:gdLst>
                <a:gd name="T0" fmla="*/ 0 w 122"/>
                <a:gd name="T1" fmla="*/ 0 h 125"/>
                <a:gd name="T2" fmla="*/ 6 w 122"/>
                <a:gd name="T3" fmla="*/ 3 h 125"/>
                <a:gd name="T4" fmla="*/ 11 w 122"/>
                <a:gd name="T5" fmla="*/ 5 h 125"/>
                <a:gd name="T6" fmla="*/ 14 w 122"/>
                <a:gd name="T7" fmla="*/ 10 h 125"/>
                <a:gd name="T8" fmla="*/ 16 w 122"/>
                <a:gd name="T9" fmla="*/ 15 h 125"/>
                <a:gd name="T10" fmla="*/ 17 w 122"/>
                <a:gd name="T11" fmla="*/ 20 h 125"/>
                <a:gd name="T12" fmla="*/ 17 w 122"/>
                <a:gd name="T13" fmla="*/ 25 h 125"/>
                <a:gd name="T14" fmla="*/ 17 w 122"/>
                <a:gd name="T15" fmla="*/ 30 h 125"/>
                <a:gd name="T16" fmla="*/ 20 w 122"/>
                <a:gd name="T17" fmla="*/ 36 h 125"/>
                <a:gd name="T18" fmla="*/ 20 w 122"/>
                <a:gd name="T19" fmla="*/ 40 h 125"/>
                <a:gd name="T20" fmla="*/ 20 w 122"/>
                <a:gd name="T21" fmla="*/ 46 h 125"/>
                <a:gd name="T22" fmla="*/ 21 w 122"/>
                <a:gd name="T23" fmla="*/ 50 h 125"/>
                <a:gd name="T24" fmla="*/ 21 w 122"/>
                <a:gd name="T25" fmla="*/ 56 h 125"/>
                <a:gd name="T26" fmla="*/ 23 w 122"/>
                <a:gd name="T27" fmla="*/ 60 h 125"/>
                <a:gd name="T28" fmla="*/ 24 w 122"/>
                <a:gd name="T29" fmla="*/ 66 h 125"/>
                <a:gd name="T30" fmla="*/ 26 w 122"/>
                <a:gd name="T31" fmla="*/ 71 h 125"/>
                <a:gd name="T32" fmla="*/ 26 w 122"/>
                <a:gd name="T33" fmla="*/ 76 h 125"/>
                <a:gd name="T34" fmla="*/ 28 w 122"/>
                <a:gd name="T35" fmla="*/ 81 h 125"/>
                <a:gd name="T36" fmla="*/ 30 w 122"/>
                <a:gd name="T37" fmla="*/ 86 h 125"/>
                <a:gd name="T38" fmla="*/ 30 w 122"/>
                <a:gd name="T39" fmla="*/ 91 h 125"/>
                <a:gd name="T40" fmla="*/ 31 w 122"/>
                <a:gd name="T41" fmla="*/ 96 h 125"/>
                <a:gd name="T42" fmla="*/ 31 w 122"/>
                <a:gd name="T43" fmla="*/ 101 h 125"/>
                <a:gd name="T44" fmla="*/ 34 w 122"/>
                <a:gd name="T45" fmla="*/ 107 h 125"/>
                <a:gd name="T46" fmla="*/ 38 w 122"/>
                <a:gd name="T47" fmla="*/ 111 h 125"/>
                <a:gd name="T48" fmla="*/ 43 w 122"/>
                <a:gd name="T49" fmla="*/ 117 h 125"/>
                <a:gd name="T50" fmla="*/ 48 w 122"/>
                <a:gd name="T51" fmla="*/ 118 h 125"/>
                <a:gd name="T52" fmla="*/ 53 w 122"/>
                <a:gd name="T53" fmla="*/ 121 h 125"/>
                <a:gd name="T54" fmla="*/ 58 w 122"/>
                <a:gd name="T55" fmla="*/ 124 h 125"/>
                <a:gd name="T56" fmla="*/ 61 w 122"/>
                <a:gd name="T57" fmla="*/ 118 h 125"/>
                <a:gd name="T58" fmla="*/ 67 w 122"/>
                <a:gd name="T59" fmla="*/ 114 h 125"/>
                <a:gd name="T60" fmla="*/ 71 w 122"/>
                <a:gd name="T61" fmla="*/ 110 h 125"/>
                <a:gd name="T62" fmla="*/ 75 w 122"/>
                <a:gd name="T63" fmla="*/ 104 h 125"/>
                <a:gd name="T64" fmla="*/ 77 w 122"/>
                <a:gd name="T65" fmla="*/ 100 h 125"/>
                <a:gd name="T66" fmla="*/ 80 w 122"/>
                <a:gd name="T67" fmla="*/ 94 h 125"/>
                <a:gd name="T68" fmla="*/ 84 w 122"/>
                <a:gd name="T69" fmla="*/ 90 h 125"/>
                <a:gd name="T70" fmla="*/ 85 w 122"/>
                <a:gd name="T71" fmla="*/ 84 h 125"/>
                <a:gd name="T72" fmla="*/ 88 w 122"/>
                <a:gd name="T73" fmla="*/ 80 h 125"/>
                <a:gd name="T74" fmla="*/ 90 w 122"/>
                <a:gd name="T75" fmla="*/ 74 h 125"/>
                <a:gd name="T76" fmla="*/ 94 w 122"/>
                <a:gd name="T77" fmla="*/ 69 h 125"/>
                <a:gd name="T78" fmla="*/ 97 w 122"/>
                <a:gd name="T79" fmla="*/ 64 h 125"/>
                <a:gd name="T80" fmla="*/ 100 w 122"/>
                <a:gd name="T81" fmla="*/ 59 h 125"/>
                <a:gd name="T82" fmla="*/ 105 w 122"/>
                <a:gd name="T83" fmla="*/ 56 h 125"/>
                <a:gd name="T84" fmla="*/ 110 w 122"/>
                <a:gd name="T85" fmla="*/ 52 h 125"/>
                <a:gd name="T86" fmla="*/ 115 w 122"/>
                <a:gd name="T87" fmla="*/ 54 h 125"/>
                <a:gd name="T88" fmla="*/ 121 w 122"/>
                <a:gd name="T89" fmla="*/ 56 h 125"/>
                <a:gd name="T90" fmla="*/ 118 w 122"/>
                <a:gd name="T91" fmla="*/ 56 h 125"/>
                <a:gd name="T92" fmla="*/ 117 w 122"/>
                <a:gd name="T93" fmla="*/ 60 h 1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2"/>
                <a:gd name="T142" fmla="*/ 0 h 125"/>
                <a:gd name="T143" fmla="*/ 122 w 122"/>
                <a:gd name="T144" fmla="*/ 125 h 12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2" h="125">
                  <a:moveTo>
                    <a:pt x="0" y="0"/>
                  </a:moveTo>
                  <a:lnTo>
                    <a:pt x="6" y="3"/>
                  </a:lnTo>
                  <a:lnTo>
                    <a:pt x="11" y="5"/>
                  </a:lnTo>
                  <a:lnTo>
                    <a:pt x="14" y="10"/>
                  </a:lnTo>
                  <a:lnTo>
                    <a:pt x="16" y="15"/>
                  </a:lnTo>
                  <a:lnTo>
                    <a:pt x="17" y="20"/>
                  </a:lnTo>
                  <a:lnTo>
                    <a:pt x="17" y="25"/>
                  </a:lnTo>
                  <a:lnTo>
                    <a:pt x="17" y="30"/>
                  </a:lnTo>
                  <a:lnTo>
                    <a:pt x="20" y="36"/>
                  </a:lnTo>
                  <a:lnTo>
                    <a:pt x="20" y="40"/>
                  </a:lnTo>
                  <a:lnTo>
                    <a:pt x="20" y="46"/>
                  </a:lnTo>
                  <a:lnTo>
                    <a:pt x="21" y="50"/>
                  </a:lnTo>
                  <a:lnTo>
                    <a:pt x="21" y="56"/>
                  </a:lnTo>
                  <a:lnTo>
                    <a:pt x="23" y="60"/>
                  </a:lnTo>
                  <a:lnTo>
                    <a:pt x="24" y="66"/>
                  </a:lnTo>
                  <a:lnTo>
                    <a:pt x="26" y="71"/>
                  </a:lnTo>
                  <a:lnTo>
                    <a:pt x="26" y="76"/>
                  </a:lnTo>
                  <a:lnTo>
                    <a:pt x="28" y="81"/>
                  </a:lnTo>
                  <a:lnTo>
                    <a:pt x="30" y="86"/>
                  </a:lnTo>
                  <a:lnTo>
                    <a:pt x="30" y="91"/>
                  </a:lnTo>
                  <a:lnTo>
                    <a:pt x="31" y="96"/>
                  </a:lnTo>
                  <a:lnTo>
                    <a:pt x="31" y="101"/>
                  </a:lnTo>
                  <a:lnTo>
                    <a:pt x="34" y="107"/>
                  </a:lnTo>
                  <a:lnTo>
                    <a:pt x="38" y="111"/>
                  </a:lnTo>
                  <a:lnTo>
                    <a:pt x="43" y="117"/>
                  </a:lnTo>
                  <a:lnTo>
                    <a:pt x="48" y="118"/>
                  </a:lnTo>
                  <a:lnTo>
                    <a:pt x="53" y="121"/>
                  </a:lnTo>
                  <a:lnTo>
                    <a:pt x="58" y="124"/>
                  </a:lnTo>
                  <a:lnTo>
                    <a:pt x="61" y="118"/>
                  </a:lnTo>
                  <a:lnTo>
                    <a:pt x="67" y="114"/>
                  </a:lnTo>
                  <a:lnTo>
                    <a:pt x="71" y="110"/>
                  </a:lnTo>
                  <a:lnTo>
                    <a:pt x="75" y="104"/>
                  </a:lnTo>
                  <a:lnTo>
                    <a:pt x="77" y="100"/>
                  </a:lnTo>
                  <a:lnTo>
                    <a:pt x="80" y="94"/>
                  </a:lnTo>
                  <a:lnTo>
                    <a:pt x="84" y="90"/>
                  </a:lnTo>
                  <a:lnTo>
                    <a:pt x="85" y="84"/>
                  </a:lnTo>
                  <a:lnTo>
                    <a:pt x="88" y="80"/>
                  </a:lnTo>
                  <a:lnTo>
                    <a:pt x="90" y="74"/>
                  </a:lnTo>
                  <a:lnTo>
                    <a:pt x="94" y="69"/>
                  </a:lnTo>
                  <a:lnTo>
                    <a:pt x="97" y="64"/>
                  </a:lnTo>
                  <a:lnTo>
                    <a:pt x="100" y="59"/>
                  </a:lnTo>
                  <a:lnTo>
                    <a:pt x="105" y="56"/>
                  </a:lnTo>
                  <a:lnTo>
                    <a:pt x="110" y="52"/>
                  </a:lnTo>
                  <a:lnTo>
                    <a:pt x="115" y="54"/>
                  </a:lnTo>
                  <a:lnTo>
                    <a:pt x="121" y="56"/>
                  </a:lnTo>
                  <a:lnTo>
                    <a:pt x="118" y="56"/>
                  </a:lnTo>
                  <a:lnTo>
                    <a:pt x="117" y="60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2" name="Freeform 99"/>
            <p:cNvSpPr>
              <a:spLocks/>
            </p:cNvSpPr>
            <p:nvPr/>
          </p:nvSpPr>
          <p:spPr bwMode="auto">
            <a:xfrm>
              <a:off x="1573" y="2454"/>
              <a:ext cx="46" cy="118"/>
            </a:xfrm>
            <a:custGeom>
              <a:avLst/>
              <a:gdLst>
                <a:gd name="T0" fmla="*/ 0 w 46"/>
                <a:gd name="T1" fmla="*/ 0 h 118"/>
                <a:gd name="T2" fmla="*/ 0 w 46"/>
                <a:gd name="T3" fmla="*/ 6 h 118"/>
                <a:gd name="T4" fmla="*/ 3 w 46"/>
                <a:gd name="T5" fmla="*/ 12 h 118"/>
                <a:gd name="T6" fmla="*/ 6 w 46"/>
                <a:gd name="T7" fmla="*/ 17 h 118"/>
                <a:gd name="T8" fmla="*/ 7 w 46"/>
                <a:gd name="T9" fmla="*/ 22 h 118"/>
                <a:gd name="T10" fmla="*/ 10 w 46"/>
                <a:gd name="T11" fmla="*/ 27 h 118"/>
                <a:gd name="T12" fmla="*/ 11 w 46"/>
                <a:gd name="T13" fmla="*/ 32 h 118"/>
                <a:gd name="T14" fmla="*/ 11 w 46"/>
                <a:gd name="T15" fmla="*/ 37 h 118"/>
                <a:gd name="T16" fmla="*/ 11 w 46"/>
                <a:gd name="T17" fmla="*/ 43 h 118"/>
                <a:gd name="T18" fmla="*/ 11 w 46"/>
                <a:gd name="T19" fmla="*/ 47 h 118"/>
                <a:gd name="T20" fmla="*/ 13 w 46"/>
                <a:gd name="T21" fmla="*/ 53 h 118"/>
                <a:gd name="T22" fmla="*/ 14 w 46"/>
                <a:gd name="T23" fmla="*/ 57 h 118"/>
                <a:gd name="T24" fmla="*/ 16 w 46"/>
                <a:gd name="T25" fmla="*/ 63 h 118"/>
                <a:gd name="T26" fmla="*/ 16 w 46"/>
                <a:gd name="T27" fmla="*/ 68 h 118"/>
                <a:gd name="T28" fmla="*/ 18 w 46"/>
                <a:gd name="T29" fmla="*/ 73 h 118"/>
                <a:gd name="T30" fmla="*/ 18 w 46"/>
                <a:gd name="T31" fmla="*/ 78 h 118"/>
                <a:gd name="T32" fmla="*/ 18 w 46"/>
                <a:gd name="T33" fmla="*/ 84 h 118"/>
                <a:gd name="T34" fmla="*/ 18 w 46"/>
                <a:gd name="T35" fmla="*/ 88 h 118"/>
                <a:gd name="T36" fmla="*/ 20 w 46"/>
                <a:gd name="T37" fmla="*/ 94 h 118"/>
                <a:gd name="T38" fmla="*/ 21 w 46"/>
                <a:gd name="T39" fmla="*/ 99 h 118"/>
                <a:gd name="T40" fmla="*/ 23 w 46"/>
                <a:gd name="T41" fmla="*/ 104 h 118"/>
                <a:gd name="T42" fmla="*/ 27 w 46"/>
                <a:gd name="T43" fmla="*/ 110 h 118"/>
                <a:gd name="T44" fmla="*/ 31 w 46"/>
                <a:gd name="T45" fmla="*/ 113 h 118"/>
                <a:gd name="T46" fmla="*/ 37 w 46"/>
                <a:gd name="T47" fmla="*/ 117 h 118"/>
                <a:gd name="T48" fmla="*/ 41 w 46"/>
                <a:gd name="T49" fmla="*/ 114 h 118"/>
                <a:gd name="T50" fmla="*/ 45 w 46"/>
                <a:gd name="T51" fmla="*/ 114 h 118"/>
                <a:gd name="T52" fmla="*/ 43 w 46"/>
                <a:gd name="T53" fmla="*/ 110 h 118"/>
                <a:gd name="T54" fmla="*/ 45 w 46"/>
                <a:gd name="T55" fmla="*/ 111 h 118"/>
                <a:gd name="T56" fmla="*/ 40 w 46"/>
                <a:gd name="T57" fmla="*/ 111 h 118"/>
                <a:gd name="T58" fmla="*/ 38 w 46"/>
                <a:gd name="T59" fmla="*/ 111 h 11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6"/>
                <a:gd name="T91" fmla="*/ 0 h 118"/>
                <a:gd name="T92" fmla="*/ 46 w 46"/>
                <a:gd name="T93" fmla="*/ 118 h 11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6" h="118">
                  <a:moveTo>
                    <a:pt x="0" y="0"/>
                  </a:moveTo>
                  <a:lnTo>
                    <a:pt x="0" y="6"/>
                  </a:lnTo>
                  <a:lnTo>
                    <a:pt x="3" y="12"/>
                  </a:lnTo>
                  <a:lnTo>
                    <a:pt x="6" y="17"/>
                  </a:lnTo>
                  <a:lnTo>
                    <a:pt x="7" y="22"/>
                  </a:lnTo>
                  <a:lnTo>
                    <a:pt x="10" y="27"/>
                  </a:lnTo>
                  <a:lnTo>
                    <a:pt x="11" y="32"/>
                  </a:lnTo>
                  <a:lnTo>
                    <a:pt x="11" y="37"/>
                  </a:lnTo>
                  <a:lnTo>
                    <a:pt x="11" y="43"/>
                  </a:lnTo>
                  <a:lnTo>
                    <a:pt x="11" y="47"/>
                  </a:lnTo>
                  <a:lnTo>
                    <a:pt x="13" y="53"/>
                  </a:lnTo>
                  <a:lnTo>
                    <a:pt x="14" y="57"/>
                  </a:lnTo>
                  <a:lnTo>
                    <a:pt x="16" y="63"/>
                  </a:lnTo>
                  <a:lnTo>
                    <a:pt x="16" y="68"/>
                  </a:lnTo>
                  <a:lnTo>
                    <a:pt x="18" y="73"/>
                  </a:lnTo>
                  <a:lnTo>
                    <a:pt x="18" y="78"/>
                  </a:lnTo>
                  <a:lnTo>
                    <a:pt x="18" y="84"/>
                  </a:lnTo>
                  <a:lnTo>
                    <a:pt x="18" y="88"/>
                  </a:lnTo>
                  <a:lnTo>
                    <a:pt x="20" y="94"/>
                  </a:lnTo>
                  <a:lnTo>
                    <a:pt x="21" y="99"/>
                  </a:lnTo>
                  <a:lnTo>
                    <a:pt x="23" y="104"/>
                  </a:lnTo>
                  <a:lnTo>
                    <a:pt x="27" y="110"/>
                  </a:lnTo>
                  <a:lnTo>
                    <a:pt x="31" y="113"/>
                  </a:lnTo>
                  <a:lnTo>
                    <a:pt x="37" y="117"/>
                  </a:lnTo>
                  <a:lnTo>
                    <a:pt x="41" y="114"/>
                  </a:lnTo>
                  <a:lnTo>
                    <a:pt x="45" y="114"/>
                  </a:lnTo>
                  <a:lnTo>
                    <a:pt x="43" y="110"/>
                  </a:lnTo>
                  <a:lnTo>
                    <a:pt x="45" y="111"/>
                  </a:lnTo>
                  <a:lnTo>
                    <a:pt x="40" y="111"/>
                  </a:lnTo>
                  <a:lnTo>
                    <a:pt x="38" y="111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3" name="Freeform 100"/>
            <p:cNvSpPr>
              <a:spLocks/>
            </p:cNvSpPr>
            <p:nvPr/>
          </p:nvSpPr>
          <p:spPr bwMode="auto">
            <a:xfrm>
              <a:off x="1725" y="2490"/>
              <a:ext cx="67" cy="130"/>
            </a:xfrm>
            <a:custGeom>
              <a:avLst/>
              <a:gdLst>
                <a:gd name="T0" fmla="*/ 0 w 67"/>
                <a:gd name="T1" fmla="*/ 0 h 130"/>
                <a:gd name="T2" fmla="*/ 6 w 67"/>
                <a:gd name="T3" fmla="*/ 4 h 130"/>
                <a:gd name="T4" fmla="*/ 10 w 67"/>
                <a:gd name="T5" fmla="*/ 10 h 130"/>
                <a:gd name="T6" fmla="*/ 13 w 67"/>
                <a:gd name="T7" fmla="*/ 14 h 130"/>
                <a:gd name="T8" fmla="*/ 15 w 67"/>
                <a:gd name="T9" fmla="*/ 20 h 130"/>
                <a:gd name="T10" fmla="*/ 19 w 67"/>
                <a:gd name="T11" fmla="*/ 24 h 130"/>
                <a:gd name="T12" fmla="*/ 20 w 67"/>
                <a:gd name="T13" fmla="*/ 30 h 130"/>
                <a:gd name="T14" fmla="*/ 20 w 67"/>
                <a:gd name="T15" fmla="*/ 35 h 130"/>
                <a:gd name="T16" fmla="*/ 20 w 67"/>
                <a:gd name="T17" fmla="*/ 40 h 130"/>
                <a:gd name="T18" fmla="*/ 22 w 67"/>
                <a:gd name="T19" fmla="*/ 45 h 130"/>
                <a:gd name="T20" fmla="*/ 23 w 67"/>
                <a:gd name="T21" fmla="*/ 50 h 130"/>
                <a:gd name="T22" fmla="*/ 23 w 67"/>
                <a:gd name="T23" fmla="*/ 55 h 130"/>
                <a:gd name="T24" fmla="*/ 25 w 67"/>
                <a:gd name="T25" fmla="*/ 61 h 130"/>
                <a:gd name="T26" fmla="*/ 25 w 67"/>
                <a:gd name="T27" fmla="*/ 66 h 130"/>
                <a:gd name="T28" fmla="*/ 26 w 67"/>
                <a:gd name="T29" fmla="*/ 71 h 130"/>
                <a:gd name="T30" fmla="*/ 26 w 67"/>
                <a:gd name="T31" fmla="*/ 76 h 130"/>
                <a:gd name="T32" fmla="*/ 29 w 67"/>
                <a:gd name="T33" fmla="*/ 81 h 130"/>
                <a:gd name="T34" fmla="*/ 30 w 67"/>
                <a:gd name="T35" fmla="*/ 87 h 130"/>
                <a:gd name="T36" fmla="*/ 32 w 67"/>
                <a:gd name="T37" fmla="*/ 91 h 130"/>
                <a:gd name="T38" fmla="*/ 33 w 67"/>
                <a:gd name="T39" fmla="*/ 97 h 130"/>
                <a:gd name="T40" fmla="*/ 33 w 67"/>
                <a:gd name="T41" fmla="*/ 101 h 130"/>
                <a:gd name="T42" fmla="*/ 36 w 67"/>
                <a:gd name="T43" fmla="*/ 107 h 130"/>
                <a:gd name="T44" fmla="*/ 40 w 67"/>
                <a:gd name="T45" fmla="*/ 112 h 130"/>
                <a:gd name="T46" fmla="*/ 42 w 67"/>
                <a:gd name="T47" fmla="*/ 117 h 130"/>
                <a:gd name="T48" fmla="*/ 43 w 67"/>
                <a:gd name="T49" fmla="*/ 122 h 130"/>
                <a:gd name="T50" fmla="*/ 49 w 67"/>
                <a:gd name="T51" fmla="*/ 124 h 130"/>
                <a:gd name="T52" fmla="*/ 52 w 67"/>
                <a:gd name="T53" fmla="*/ 129 h 130"/>
                <a:gd name="T54" fmla="*/ 57 w 67"/>
                <a:gd name="T55" fmla="*/ 129 h 130"/>
                <a:gd name="T56" fmla="*/ 62 w 67"/>
                <a:gd name="T57" fmla="*/ 129 h 130"/>
                <a:gd name="T58" fmla="*/ 66 w 67"/>
                <a:gd name="T59" fmla="*/ 129 h 130"/>
                <a:gd name="T60" fmla="*/ 63 w 67"/>
                <a:gd name="T61" fmla="*/ 124 h 130"/>
                <a:gd name="T62" fmla="*/ 62 w 67"/>
                <a:gd name="T63" fmla="*/ 124 h 130"/>
                <a:gd name="T64" fmla="*/ 60 w 67"/>
                <a:gd name="T65" fmla="*/ 125 h 130"/>
                <a:gd name="T66" fmla="*/ 57 w 67"/>
                <a:gd name="T67" fmla="*/ 124 h 1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130"/>
                <a:gd name="T104" fmla="*/ 67 w 67"/>
                <a:gd name="T105" fmla="*/ 130 h 13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130">
                  <a:moveTo>
                    <a:pt x="0" y="0"/>
                  </a:moveTo>
                  <a:lnTo>
                    <a:pt x="6" y="4"/>
                  </a:lnTo>
                  <a:lnTo>
                    <a:pt x="10" y="10"/>
                  </a:lnTo>
                  <a:lnTo>
                    <a:pt x="13" y="14"/>
                  </a:lnTo>
                  <a:lnTo>
                    <a:pt x="15" y="20"/>
                  </a:lnTo>
                  <a:lnTo>
                    <a:pt x="19" y="24"/>
                  </a:lnTo>
                  <a:lnTo>
                    <a:pt x="20" y="30"/>
                  </a:lnTo>
                  <a:lnTo>
                    <a:pt x="20" y="35"/>
                  </a:lnTo>
                  <a:lnTo>
                    <a:pt x="20" y="40"/>
                  </a:lnTo>
                  <a:lnTo>
                    <a:pt x="22" y="45"/>
                  </a:lnTo>
                  <a:lnTo>
                    <a:pt x="23" y="50"/>
                  </a:lnTo>
                  <a:lnTo>
                    <a:pt x="23" y="55"/>
                  </a:lnTo>
                  <a:lnTo>
                    <a:pt x="25" y="61"/>
                  </a:lnTo>
                  <a:lnTo>
                    <a:pt x="25" y="66"/>
                  </a:lnTo>
                  <a:lnTo>
                    <a:pt x="26" y="71"/>
                  </a:lnTo>
                  <a:lnTo>
                    <a:pt x="26" y="76"/>
                  </a:lnTo>
                  <a:lnTo>
                    <a:pt x="29" y="81"/>
                  </a:lnTo>
                  <a:lnTo>
                    <a:pt x="30" y="87"/>
                  </a:lnTo>
                  <a:lnTo>
                    <a:pt x="32" y="91"/>
                  </a:lnTo>
                  <a:lnTo>
                    <a:pt x="33" y="97"/>
                  </a:lnTo>
                  <a:lnTo>
                    <a:pt x="33" y="101"/>
                  </a:lnTo>
                  <a:lnTo>
                    <a:pt x="36" y="107"/>
                  </a:lnTo>
                  <a:lnTo>
                    <a:pt x="40" y="112"/>
                  </a:lnTo>
                  <a:lnTo>
                    <a:pt x="42" y="117"/>
                  </a:lnTo>
                  <a:lnTo>
                    <a:pt x="43" y="122"/>
                  </a:lnTo>
                  <a:lnTo>
                    <a:pt x="49" y="124"/>
                  </a:lnTo>
                  <a:lnTo>
                    <a:pt x="52" y="129"/>
                  </a:lnTo>
                  <a:lnTo>
                    <a:pt x="57" y="129"/>
                  </a:lnTo>
                  <a:lnTo>
                    <a:pt x="62" y="129"/>
                  </a:lnTo>
                  <a:lnTo>
                    <a:pt x="66" y="129"/>
                  </a:lnTo>
                  <a:lnTo>
                    <a:pt x="63" y="124"/>
                  </a:lnTo>
                  <a:lnTo>
                    <a:pt x="62" y="124"/>
                  </a:lnTo>
                  <a:lnTo>
                    <a:pt x="60" y="125"/>
                  </a:lnTo>
                  <a:lnTo>
                    <a:pt x="57" y="124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4" name="Freeform 101"/>
            <p:cNvSpPr>
              <a:spLocks/>
            </p:cNvSpPr>
            <p:nvPr/>
          </p:nvSpPr>
          <p:spPr bwMode="auto">
            <a:xfrm>
              <a:off x="1626" y="2490"/>
              <a:ext cx="103" cy="82"/>
            </a:xfrm>
            <a:custGeom>
              <a:avLst/>
              <a:gdLst>
                <a:gd name="T0" fmla="*/ 102 w 103"/>
                <a:gd name="T1" fmla="*/ 3 h 82"/>
                <a:gd name="T2" fmla="*/ 95 w 103"/>
                <a:gd name="T3" fmla="*/ 0 h 82"/>
                <a:gd name="T4" fmla="*/ 91 w 103"/>
                <a:gd name="T5" fmla="*/ 4 h 82"/>
                <a:gd name="T6" fmla="*/ 87 w 103"/>
                <a:gd name="T7" fmla="*/ 6 h 82"/>
                <a:gd name="T8" fmla="*/ 84 w 103"/>
                <a:gd name="T9" fmla="*/ 11 h 82"/>
                <a:gd name="T10" fmla="*/ 78 w 103"/>
                <a:gd name="T11" fmla="*/ 13 h 82"/>
                <a:gd name="T12" fmla="*/ 75 w 103"/>
                <a:gd name="T13" fmla="*/ 18 h 82"/>
                <a:gd name="T14" fmla="*/ 70 w 103"/>
                <a:gd name="T15" fmla="*/ 20 h 82"/>
                <a:gd name="T16" fmla="*/ 65 w 103"/>
                <a:gd name="T17" fmla="*/ 23 h 82"/>
                <a:gd name="T18" fmla="*/ 60 w 103"/>
                <a:gd name="T19" fmla="*/ 28 h 82"/>
                <a:gd name="T20" fmla="*/ 57 w 103"/>
                <a:gd name="T21" fmla="*/ 34 h 82"/>
                <a:gd name="T22" fmla="*/ 51 w 103"/>
                <a:gd name="T23" fmla="*/ 37 h 82"/>
                <a:gd name="T24" fmla="*/ 48 w 103"/>
                <a:gd name="T25" fmla="*/ 42 h 82"/>
                <a:gd name="T26" fmla="*/ 43 w 103"/>
                <a:gd name="T27" fmla="*/ 45 h 82"/>
                <a:gd name="T28" fmla="*/ 40 w 103"/>
                <a:gd name="T29" fmla="*/ 51 h 82"/>
                <a:gd name="T30" fmla="*/ 34 w 103"/>
                <a:gd name="T31" fmla="*/ 54 h 82"/>
                <a:gd name="T32" fmla="*/ 30 w 103"/>
                <a:gd name="T33" fmla="*/ 59 h 82"/>
                <a:gd name="T34" fmla="*/ 26 w 103"/>
                <a:gd name="T35" fmla="*/ 63 h 82"/>
                <a:gd name="T36" fmla="*/ 21 w 103"/>
                <a:gd name="T37" fmla="*/ 67 h 82"/>
                <a:gd name="T38" fmla="*/ 16 w 103"/>
                <a:gd name="T39" fmla="*/ 70 h 82"/>
                <a:gd name="T40" fmla="*/ 11 w 103"/>
                <a:gd name="T41" fmla="*/ 74 h 82"/>
                <a:gd name="T42" fmla="*/ 6 w 103"/>
                <a:gd name="T43" fmla="*/ 75 h 82"/>
                <a:gd name="T44" fmla="*/ 1 w 103"/>
                <a:gd name="T45" fmla="*/ 77 h 82"/>
                <a:gd name="T46" fmla="*/ 1 w 103"/>
                <a:gd name="T47" fmla="*/ 75 h 82"/>
                <a:gd name="T48" fmla="*/ 0 w 103"/>
                <a:gd name="T49" fmla="*/ 81 h 82"/>
                <a:gd name="T50" fmla="*/ 1 w 103"/>
                <a:gd name="T51" fmla="*/ 78 h 82"/>
                <a:gd name="T52" fmla="*/ 3 w 103"/>
                <a:gd name="T53" fmla="*/ 74 h 82"/>
                <a:gd name="T54" fmla="*/ 1 w 103"/>
                <a:gd name="T55" fmla="*/ 75 h 82"/>
                <a:gd name="T56" fmla="*/ 4 w 103"/>
                <a:gd name="T57" fmla="*/ 65 h 82"/>
                <a:gd name="T58" fmla="*/ 4 w 103"/>
                <a:gd name="T59" fmla="*/ 71 h 8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3"/>
                <a:gd name="T91" fmla="*/ 0 h 82"/>
                <a:gd name="T92" fmla="*/ 103 w 103"/>
                <a:gd name="T93" fmla="*/ 82 h 8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3" h="82">
                  <a:moveTo>
                    <a:pt x="102" y="3"/>
                  </a:moveTo>
                  <a:lnTo>
                    <a:pt x="95" y="0"/>
                  </a:lnTo>
                  <a:lnTo>
                    <a:pt x="91" y="4"/>
                  </a:lnTo>
                  <a:lnTo>
                    <a:pt x="87" y="6"/>
                  </a:lnTo>
                  <a:lnTo>
                    <a:pt x="84" y="11"/>
                  </a:lnTo>
                  <a:lnTo>
                    <a:pt x="78" y="13"/>
                  </a:lnTo>
                  <a:lnTo>
                    <a:pt x="75" y="18"/>
                  </a:lnTo>
                  <a:lnTo>
                    <a:pt x="70" y="20"/>
                  </a:lnTo>
                  <a:lnTo>
                    <a:pt x="65" y="23"/>
                  </a:lnTo>
                  <a:lnTo>
                    <a:pt x="60" y="28"/>
                  </a:lnTo>
                  <a:lnTo>
                    <a:pt x="57" y="34"/>
                  </a:lnTo>
                  <a:lnTo>
                    <a:pt x="51" y="37"/>
                  </a:lnTo>
                  <a:lnTo>
                    <a:pt x="48" y="42"/>
                  </a:lnTo>
                  <a:lnTo>
                    <a:pt x="43" y="45"/>
                  </a:lnTo>
                  <a:lnTo>
                    <a:pt x="40" y="51"/>
                  </a:lnTo>
                  <a:lnTo>
                    <a:pt x="34" y="54"/>
                  </a:lnTo>
                  <a:lnTo>
                    <a:pt x="30" y="59"/>
                  </a:lnTo>
                  <a:lnTo>
                    <a:pt x="26" y="63"/>
                  </a:lnTo>
                  <a:lnTo>
                    <a:pt x="21" y="67"/>
                  </a:lnTo>
                  <a:lnTo>
                    <a:pt x="16" y="70"/>
                  </a:lnTo>
                  <a:lnTo>
                    <a:pt x="11" y="74"/>
                  </a:lnTo>
                  <a:lnTo>
                    <a:pt x="6" y="75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0" y="81"/>
                  </a:lnTo>
                  <a:lnTo>
                    <a:pt x="1" y="78"/>
                  </a:lnTo>
                  <a:lnTo>
                    <a:pt x="3" y="74"/>
                  </a:lnTo>
                  <a:lnTo>
                    <a:pt x="1" y="75"/>
                  </a:lnTo>
                  <a:lnTo>
                    <a:pt x="4" y="65"/>
                  </a:lnTo>
                  <a:lnTo>
                    <a:pt x="4" y="71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5" name="Freeform 102"/>
            <p:cNvSpPr>
              <a:spLocks/>
            </p:cNvSpPr>
            <p:nvPr/>
          </p:nvSpPr>
          <p:spPr bwMode="auto">
            <a:xfrm>
              <a:off x="1310" y="2277"/>
              <a:ext cx="46" cy="82"/>
            </a:xfrm>
            <a:custGeom>
              <a:avLst/>
              <a:gdLst>
                <a:gd name="T0" fmla="*/ 45 w 46"/>
                <a:gd name="T1" fmla="*/ 41 h 82"/>
                <a:gd name="T2" fmla="*/ 38 w 46"/>
                <a:gd name="T3" fmla="*/ 47 h 82"/>
                <a:gd name="T4" fmla="*/ 33 w 46"/>
                <a:gd name="T5" fmla="*/ 50 h 82"/>
                <a:gd name="T6" fmla="*/ 31 w 46"/>
                <a:gd name="T7" fmla="*/ 55 h 82"/>
                <a:gd name="T8" fmla="*/ 27 w 46"/>
                <a:gd name="T9" fmla="*/ 58 h 82"/>
                <a:gd name="T10" fmla="*/ 24 w 46"/>
                <a:gd name="T11" fmla="*/ 64 h 82"/>
                <a:gd name="T12" fmla="*/ 23 w 46"/>
                <a:gd name="T13" fmla="*/ 68 h 82"/>
                <a:gd name="T14" fmla="*/ 20 w 46"/>
                <a:gd name="T15" fmla="*/ 74 h 82"/>
                <a:gd name="T16" fmla="*/ 14 w 46"/>
                <a:gd name="T17" fmla="*/ 77 h 82"/>
                <a:gd name="T18" fmla="*/ 10 w 46"/>
                <a:gd name="T19" fmla="*/ 81 h 82"/>
                <a:gd name="T20" fmla="*/ 4 w 46"/>
                <a:gd name="T21" fmla="*/ 81 h 82"/>
                <a:gd name="T22" fmla="*/ 3 w 46"/>
                <a:gd name="T23" fmla="*/ 75 h 82"/>
                <a:gd name="T24" fmla="*/ 3 w 46"/>
                <a:gd name="T25" fmla="*/ 70 h 82"/>
                <a:gd name="T26" fmla="*/ 4 w 46"/>
                <a:gd name="T27" fmla="*/ 65 h 82"/>
                <a:gd name="T28" fmla="*/ 4 w 46"/>
                <a:gd name="T29" fmla="*/ 60 h 82"/>
                <a:gd name="T30" fmla="*/ 4 w 46"/>
                <a:gd name="T31" fmla="*/ 55 h 82"/>
                <a:gd name="T32" fmla="*/ 3 w 46"/>
                <a:gd name="T33" fmla="*/ 50 h 82"/>
                <a:gd name="T34" fmla="*/ 3 w 46"/>
                <a:gd name="T35" fmla="*/ 45 h 82"/>
                <a:gd name="T36" fmla="*/ 3 w 46"/>
                <a:gd name="T37" fmla="*/ 40 h 82"/>
                <a:gd name="T38" fmla="*/ 3 w 46"/>
                <a:gd name="T39" fmla="*/ 34 h 82"/>
                <a:gd name="T40" fmla="*/ 4 w 46"/>
                <a:gd name="T41" fmla="*/ 30 h 82"/>
                <a:gd name="T42" fmla="*/ 4 w 46"/>
                <a:gd name="T43" fmla="*/ 24 h 82"/>
                <a:gd name="T44" fmla="*/ 3 w 46"/>
                <a:gd name="T45" fmla="*/ 20 h 82"/>
                <a:gd name="T46" fmla="*/ 1 w 46"/>
                <a:gd name="T47" fmla="*/ 14 h 82"/>
                <a:gd name="T48" fmla="*/ 1 w 46"/>
                <a:gd name="T49" fmla="*/ 10 h 82"/>
                <a:gd name="T50" fmla="*/ 0 w 46"/>
                <a:gd name="T51" fmla="*/ 7 h 82"/>
                <a:gd name="T52" fmla="*/ 0 w 46"/>
                <a:gd name="T53" fmla="*/ 11 h 82"/>
                <a:gd name="T54" fmla="*/ 0 w 46"/>
                <a:gd name="T55" fmla="*/ 23 h 82"/>
                <a:gd name="T56" fmla="*/ 0 w 46"/>
                <a:gd name="T57" fmla="*/ 13 h 82"/>
                <a:gd name="T58" fmla="*/ 3 w 46"/>
                <a:gd name="T59" fmla="*/ 0 h 8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6"/>
                <a:gd name="T91" fmla="*/ 0 h 82"/>
                <a:gd name="T92" fmla="*/ 46 w 46"/>
                <a:gd name="T93" fmla="*/ 82 h 8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6" h="82">
                  <a:moveTo>
                    <a:pt x="45" y="41"/>
                  </a:moveTo>
                  <a:lnTo>
                    <a:pt x="38" y="47"/>
                  </a:lnTo>
                  <a:lnTo>
                    <a:pt x="33" y="50"/>
                  </a:lnTo>
                  <a:lnTo>
                    <a:pt x="31" y="55"/>
                  </a:lnTo>
                  <a:lnTo>
                    <a:pt x="27" y="58"/>
                  </a:lnTo>
                  <a:lnTo>
                    <a:pt x="24" y="64"/>
                  </a:lnTo>
                  <a:lnTo>
                    <a:pt x="23" y="68"/>
                  </a:lnTo>
                  <a:lnTo>
                    <a:pt x="20" y="74"/>
                  </a:lnTo>
                  <a:lnTo>
                    <a:pt x="14" y="77"/>
                  </a:lnTo>
                  <a:lnTo>
                    <a:pt x="10" y="81"/>
                  </a:lnTo>
                  <a:lnTo>
                    <a:pt x="4" y="81"/>
                  </a:lnTo>
                  <a:lnTo>
                    <a:pt x="3" y="75"/>
                  </a:lnTo>
                  <a:lnTo>
                    <a:pt x="3" y="70"/>
                  </a:lnTo>
                  <a:lnTo>
                    <a:pt x="4" y="65"/>
                  </a:lnTo>
                  <a:lnTo>
                    <a:pt x="4" y="60"/>
                  </a:lnTo>
                  <a:lnTo>
                    <a:pt x="4" y="55"/>
                  </a:lnTo>
                  <a:lnTo>
                    <a:pt x="3" y="50"/>
                  </a:lnTo>
                  <a:lnTo>
                    <a:pt x="3" y="45"/>
                  </a:lnTo>
                  <a:lnTo>
                    <a:pt x="3" y="40"/>
                  </a:lnTo>
                  <a:lnTo>
                    <a:pt x="3" y="34"/>
                  </a:lnTo>
                  <a:lnTo>
                    <a:pt x="4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1" y="14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3"/>
                  </a:lnTo>
                  <a:lnTo>
                    <a:pt x="0" y="13"/>
                  </a:lnTo>
                  <a:lnTo>
                    <a:pt x="3" y="0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6" name="Freeform 103"/>
            <p:cNvSpPr>
              <a:spLocks/>
            </p:cNvSpPr>
            <p:nvPr/>
          </p:nvSpPr>
          <p:spPr bwMode="auto">
            <a:xfrm>
              <a:off x="1278" y="2243"/>
              <a:ext cx="35" cy="53"/>
            </a:xfrm>
            <a:custGeom>
              <a:avLst/>
              <a:gdLst>
                <a:gd name="T0" fmla="*/ 34 w 35"/>
                <a:gd name="T1" fmla="*/ 32 h 53"/>
                <a:gd name="T2" fmla="*/ 27 w 35"/>
                <a:gd name="T3" fmla="*/ 29 h 53"/>
                <a:gd name="T4" fmla="*/ 22 w 35"/>
                <a:gd name="T5" fmla="*/ 29 h 53"/>
                <a:gd name="T6" fmla="*/ 19 w 35"/>
                <a:gd name="T7" fmla="*/ 35 h 53"/>
                <a:gd name="T8" fmla="*/ 15 w 35"/>
                <a:gd name="T9" fmla="*/ 39 h 53"/>
                <a:gd name="T10" fmla="*/ 13 w 35"/>
                <a:gd name="T11" fmla="*/ 45 h 53"/>
                <a:gd name="T12" fmla="*/ 10 w 35"/>
                <a:gd name="T13" fmla="*/ 49 h 53"/>
                <a:gd name="T14" fmla="*/ 5 w 35"/>
                <a:gd name="T15" fmla="*/ 52 h 53"/>
                <a:gd name="T16" fmla="*/ 2 w 35"/>
                <a:gd name="T17" fmla="*/ 46 h 53"/>
                <a:gd name="T18" fmla="*/ 2 w 35"/>
                <a:gd name="T19" fmla="*/ 42 h 53"/>
                <a:gd name="T20" fmla="*/ 0 w 35"/>
                <a:gd name="T21" fmla="*/ 36 h 53"/>
                <a:gd name="T22" fmla="*/ 2 w 35"/>
                <a:gd name="T23" fmla="*/ 32 h 53"/>
                <a:gd name="T24" fmla="*/ 2 w 35"/>
                <a:gd name="T25" fmla="*/ 26 h 53"/>
                <a:gd name="T26" fmla="*/ 3 w 35"/>
                <a:gd name="T27" fmla="*/ 22 h 53"/>
                <a:gd name="T28" fmla="*/ 5 w 35"/>
                <a:gd name="T29" fmla="*/ 16 h 53"/>
                <a:gd name="T30" fmla="*/ 5 w 35"/>
                <a:gd name="T31" fmla="*/ 12 h 53"/>
                <a:gd name="T32" fmla="*/ 6 w 35"/>
                <a:gd name="T33" fmla="*/ 6 h 53"/>
                <a:gd name="T34" fmla="*/ 6 w 35"/>
                <a:gd name="T35" fmla="*/ 5 h 53"/>
                <a:gd name="T36" fmla="*/ 6 w 35"/>
                <a:gd name="T37" fmla="*/ 0 h 53"/>
                <a:gd name="T38" fmla="*/ 5 w 35"/>
                <a:gd name="T39" fmla="*/ 2 h 53"/>
                <a:gd name="T40" fmla="*/ 3 w 35"/>
                <a:gd name="T41" fmla="*/ 2 h 5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"/>
                <a:gd name="T64" fmla="*/ 0 h 53"/>
                <a:gd name="T65" fmla="*/ 35 w 35"/>
                <a:gd name="T66" fmla="*/ 53 h 5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" h="53">
                  <a:moveTo>
                    <a:pt x="34" y="32"/>
                  </a:moveTo>
                  <a:lnTo>
                    <a:pt x="27" y="29"/>
                  </a:lnTo>
                  <a:lnTo>
                    <a:pt x="22" y="29"/>
                  </a:lnTo>
                  <a:lnTo>
                    <a:pt x="19" y="35"/>
                  </a:lnTo>
                  <a:lnTo>
                    <a:pt x="15" y="39"/>
                  </a:lnTo>
                  <a:lnTo>
                    <a:pt x="13" y="45"/>
                  </a:lnTo>
                  <a:lnTo>
                    <a:pt x="10" y="49"/>
                  </a:lnTo>
                  <a:lnTo>
                    <a:pt x="5" y="52"/>
                  </a:lnTo>
                  <a:lnTo>
                    <a:pt x="2" y="46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2" y="32"/>
                  </a:lnTo>
                  <a:lnTo>
                    <a:pt x="2" y="26"/>
                  </a:lnTo>
                  <a:lnTo>
                    <a:pt x="3" y="22"/>
                  </a:lnTo>
                  <a:lnTo>
                    <a:pt x="5" y="16"/>
                  </a:lnTo>
                  <a:lnTo>
                    <a:pt x="5" y="12"/>
                  </a:lnTo>
                  <a:lnTo>
                    <a:pt x="6" y="6"/>
                  </a:lnTo>
                  <a:lnTo>
                    <a:pt x="6" y="5"/>
                  </a:lnTo>
                  <a:lnTo>
                    <a:pt x="6" y="0"/>
                  </a:lnTo>
                  <a:lnTo>
                    <a:pt x="5" y="2"/>
                  </a:lnTo>
                  <a:lnTo>
                    <a:pt x="3" y="2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7" name="Freeform 104"/>
            <p:cNvSpPr>
              <a:spLocks/>
            </p:cNvSpPr>
            <p:nvPr/>
          </p:nvSpPr>
          <p:spPr bwMode="auto">
            <a:xfrm>
              <a:off x="1245" y="2183"/>
              <a:ext cx="40" cy="58"/>
            </a:xfrm>
            <a:custGeom>
              <a:avLst/>
              <a:gdLst>
                <a:gd name="T0" fmla="*/ 39 w 40"/>
                <a:gd name="T1" fmla="*/ 57 h 58"/>
                <a:gd name="T2" fmla="*/ 32 w 40"/>
                <a:gd name="T3" fmla="*/ 53 h 58"/>
                <a:gd name="T4" fmla="*/ 26 w 40"/>
                <a:gd name="T5" fmla="*/ 53 h 58"/>
                <a:gd name="T6" fmla="*/ 22 w 40"/>
                <a:gd name="T7" fmla="*/ 53 h 58"/>
                <a:gd name="T8" fmla="*/ 18 w 40"/>
                <a:gd name="T9" fmla="*/ 48 h 58"/>
                <a:gd name="T10" fmla="*/ 18 w 40"/>
                <a:gd name="T11" fmla="*/ 43 h 58"/>
                <a:gd name="T12" fmla="*/ 23 w 40"/>
                <a:gd name="T13" fmla="*/ 40 h 58"/>
                <a:gd name="T14" fmla="*/ 28 w 40"/>
                <a:gd name="T15" fmla="*/ 36 h 58"/>
                <a:gd name="T16" fmla="*/ 33 w 40"/>
                <a:gd name="T17" fmla="*/ 31 h 58"/>
                <a:gd name="T18" fmla="*/ 35 w 40"/>
                <a:gd name="T19" fmla="*/ 26 h 58"/>
                <a:gd name="T20" fmla="*/ 33 w 40"/>
                <a:gd name="T21" fmla="*/ 21 h 58"/>
                <a:gd name="T22" fmla="*/ 28 w 40"/>
                <a:gd name="T23" fmla="*/ 16 h 58"/>
                <a:gd name="T24" fmla="*/ 23 w 40"/>
                <a:gd name="T25" fmla="*/ 14 h 58"/>
                <a:gd name="T26" fmla="*/ 18 w 40"/>
                <a:gd name="T27" fmla="*/ 13 h 58"/>
                <a:gd name="T28" fmla="*/ 13 w 40"/>
                <a:gd name="T29" fmla="*/ 10 h 58"/>
                <a:gd name="T30" fmla="*/ 8 w 40"/>
                <a:gd name="T31" fmla="*/ 6 h 58"/>
                <a:gd name="T32" fmla="*/ 3 w 40"/>
                <a:gd name="T33" fmla="*/ 4 h 58"/>
                <a:gd name="T34" fmla="*/ 0 w 40"/>
                <a:gd name="T35" fmla="*/ 0 h 58"/>
                <a:gd name="T36" fmla="*/ 0 w 40"/>
                <a:gd name="T37" fmla="*/ 4 h 58"/>
                <a:gd name="T38" fmla="*/ 0 w 40"/>
                <a:gd name="T39" fmla="*/ 10 h 58"/>
                <a:gd name="T40" fmla="*/ 0 w 40"/>
                <a:gd name="T41" fmla="*/ 6 h 58"/>
                <a:gd name="T42" fmla="*/ 2 w 40"/>
                <a:gd name="T43" fmla="*/ 3 h 5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0"/>
                <a:gd name="T67" fmla="*/ 0 h 58"/>
                <a:gd name="T68" fmla="*/ 40 w 40"/>
                <a:gd name="T69" fmla="*/ 58 h 5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0" h="58">
                  <a:moveTo>
                    <a:pt x="39" y="57"/>
                  </a:moveTo>
                  <a:lnTo>
                    <a:pt x="32" y="53"/>
                  </a:lnTo>
                  <a:lnTo>
                    <a:pt x="26" y="53"/>
                  </a:lnTo>
                  <a:lnTo>
                    <a:pt x="22" y="53"/>
                  </a:lnTo>
                  <a:lnTo>
                    <a:pt x="18" y="48"/>
                  </a:lnTo>
                  <a:lnTo>
                    <a:pt x="18" y="43"/>
                  </a:lnTo>
                  <a:lnTo>
                    <a:pt x="23" y="40"/>
                  </a:lnTo>
                  <a:lnTo>
                    <a:pt x="28" y="36"/>
                  </a:lnTo>
                  <a:lnTo>
                    <a:pt x="33" y="31"/>
                  </a:lnTo>
                  <a:lnTo>
                    <a:pt x="35" y="26"/>
                  </a:lnTo>
                  <a:lnTo>
                    <a:pt x="33" y="21"/>
                  </a:lnTo>
                  <a:lnTo>
                    <a:pt x="28" y="16"/>
                  </a:lnTo>
                  <a:lnTo>
                    <a:pt x="23" y="14"/>
                  </a:lnTo>
                  <a:lnTo>
                    <a:pt x="18" y="13"/>
                  </a:lnTo>
                  <a:lnTo>
                    <a:pt x="13" y="10"/>
                  </a:lnTo>
                  <a:lnTo>
                    <a:pt x="8" y="6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3"/>
                  </a:lnTo>
                </a:path>
              </a:pathLst>
            </a:custGeom>
            <a:noFill/>
            <a:ln w="254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58" name="Rectangle 105"/>
            <p:cNvSpPr>
              <a:spLocks noChangeArrowheads="1"/>
            </p:cNvSpPr>
            <p:nvPr/>
          </p:nvSpPr>
          <p:spPr bwMode="auto">
            <a:xfrm>
              <a:off x="2003" y="2422"/>
              <a:ext cx="397" cy="28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59" name="Freeform 106"/>
            <p:cNvSpPr>
              <a:spLocks/>
            </p:cNvSpPr>
            <p:nvPr/>
          </p:nvSpPr>
          <p:spPr bwMode="auto">
            <a:xfrm>
              <a:off x="1895" y="2520"/>
              <a:ext cx="62" cy="121"/>
            </a:xfrm>
            <a:custGeom>
              <a:avLst/>
              <a:gdLst>
                <a:gd name="T0" fmla="*/ 0 w 62"/>
                <a:gd name="T1" fmla="*/ 0 h 121"/>
                <a:gd name="T2" fmla="*/ 6 w 62"/>
                <a:gd name="T3" fmla="*/ 2 h 121"/>
                <a:gd name="T4" fmla="*/ 7 w 62"/>
                <a:gd name="T5" fmla="*/ 6 h 121"/>
                <a:gd name="T6" fmla="*/ 11 w 62"/>
                <a:gd name="T7" fmla="*/ 12 h 121"/>
                <a:gd name="T8" fmla="*/ 14 w 62"/>
                <a:gd name="T9" fmla="*/ 16 h 121"/>
                <a:gd name="T10" fmla="*/ 14 w 62"/>
                <a:gd name="T11" fmla="*/ 22 h 121"/>
                <a:gd name="T12" fmla="*/ 14 w 62"/>
                <a:gd name="T13" fmla="*/ 26 h 121"/>
                <a:gd name="T14" fmla="*/ 14 w 62"/>
                <a:gd name="T15" fmla="*/ 32 h 121"/>
                <a:gd name="T16" fmla="*/ 14 w 62"/>
                <a:gd name="T17" fmla="*/ 38 h 121"/>
                <a:gd name="T18" fmla="*/ 16 w 62"/>
                <a:gd name="T19" fmla="*/ 42 h 121"/>
                <a:gd name="T20" fmla="*/ 16 w 62"/>
                <a:gd name="T21" fmla="*/ 48 h 121"/>
                <a:gd name="T22" fmla="*/ 16 w 62"/>
                <a:gd name="T23" fmla="*/ 52 h 121"/>
                <a:gd name="T24" fmla="*/ 17 w 62"/>
                <a:gd name="T25" fmla="*/ 58 h 121"/>
                <a:gd name="T26" fmla="*/ 17 w 62"/>
                <a:gd name="T27" fmla="*/ 62 h 121"/>
                <a:gd name="T28" fmla="*/ 19 w 62"/>
                <a:gd name="T29" fmla="*/ 68 h 121"/>
                <a:gd name="T30" fmla="*/ 19 w 62"/>
                <a:gd name="T31" fmla="*/ 72 h 121"/>
                <a:gd name="T32" fmla="*/ 21 w 62"/>
                <a:gd name="T33" fmla="*/ 78 h 121"/>
                <a:gd name="T34" fmla="*/ 23 w 62"/>
                <a:gd name="T35" fmla="*/ 82 h 121"/>
                <a:gd name="T36" fmla="*/ 24 w 62"/>
                <a:gd name="T37" fmla="*/ 88 h 121"/>
                <a:gd name="T38" fmla="*/ 27 w 62"/>
                <a:gd name="T39" fmla="*/ 93 h 121"/>
                <a:gd name="T40" fmla="*/ 33 w 62"/>
                <a:gd name="T41" fmla="*/ 96 h 121"/>
                <a:gd name="T42" fmla="*/ 36 w 62"/>
                <a:gd name="T43" fmla="*/ 102 h 121"/>
                <a:gd name="T44" fmla="*/ 37 w 62"/>
                <a:gd name="T45" fmla="*/ 106 h 121"/>
                <a:gd name="T46" fmla="*/ 41 w 62"/>
                <a:gd name="T47" fmla="*/ 112 h 121"/>
                <a:gd name="T48" fmla="*/ 46 w 62"/>
                <a:gd name="T49" fmla="*/ 115 h 121"/>
                <a:gd name="T50" fmla="*/ 49 w 62"/>
                <a:gd name="T51" fmla="*/ 120 h 121"/>
                <a:gd name="T52" fmla="*/ 54 w 62"/>
                <a:gd name="T53" fmla="*/ 120 h 121"/>
                <a:gd name="T54" fmla="*/ 59 w 62"/>
                <a:gd name="T55" fmla="*/ 120 h 121"/>
                <a:gd name="T56" fmla="*/ 61 w 62"/>
                <a:gd name="T57" fmla="*/ 115 h 121"/>
                <a:gd name="T58" fmla="*/ 61 w 62"/>
                <a:gd name="T59" fmla="*/ 113 h 12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2"/>
                <a:gd name="T91" fmla="*/ 0 h 121"/>
                <a:gd name="T92" fmla="*/ 62 w 62"/>
                <a:gd name="T93" fmla="*/ 121 h 12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2" h="121">
                  <a:moveTo>
                    <a:pt x="0" y="0"/>
                  </a:moveTo>
                  <a:lnTo>
                    <a:pt x="6" y="2"/>
                  </a:lnTo>
                  <a:lnTo>
                    <a:pt x="7" y="6"/>
                  </a:lnTo>
                  <a:lnTo>
                    <a:pt x="11" y="12"/>
                  </a:lnTo>
                  <a:lnTo>
                    <a:pt x="14" y="16"/>
                  </a:lnTo>
                  <a:lnTo>
                    <a:pt x="14" y="22"/>
                  </a:lnTo>
                  <a:lnTo>
                    <a:pt x="14" y="26"/>
                  </a:lnTo>
                  <a:lnTo>
                    <a:pt x="14" y="32"/>
                  </a:lnTo>
                  <a:lnTo>
                    <a:pt x="14" y="38"/>
                  </a:lnTo>
                  <a:lnTo>
                    <a:pt x="16" y="42"/>
                  </a:lnTo>
                  <a:lnTo>
                    <a:pt x="16" y="48"/>
                  </a:lnTo>
                  <a:lnTo>
                    <a:pt x="16" y="52"/>
                  </a:lnTo>
                  <a:lnTo>
                    <a:pt x="17" y="58"/>
                  </a:lnTo>
                  <a:lnTo>
                    <a:pt x="17" y="62"/>
                  </a:lnTo>
                  <a:lnTo>
                    <a:pt x="19" y="68"/>
                  </a:lnTo>
                  <a:lnTo>
                    <a:pt x="19" y="72"/>
                  </a:lnTo>
                  <a:lnTo>
                    <a:pt x="21" y="78"/>
                  </a:lnTo>
                  <a:lnTo>
                    <a:pt x="23" y="82"/>
                  </a:lnTo>
                  <a:lnTo>
                    <a:pt x="24" y="88"/>
                  </a:lnTo>
                  <a:lnTo>
                    <a:pt x="27" y="93"/>
                  </a:lnTo>
                  <a:lnTo>
                    <a:pt x="33" y="96"/>
                  </a:lnTo>
                  <a:lnTo>
                    <a:pt x="36" y="102"/>
                  </a:lnTo>
                  <a:lnTo>
                    <a:pt x="37" y="106"/>
                  </a:lnTo>
                  <a:lnTo>
                    <a:pt x="41" y="112"/>
                  </a:lnTo>
                  <a:lnTo>
                    <a:pt x="46" y="115"/>
                  </a:lnTo>
                  <a:lnTo>
                    <a:pt x="49" y="120"/>
                  </a:lnTo>
                  <a:lnTo>
                    <a:pt x="54" y="120"/>
                  </a:lnTo>
                  <a:lnTo>
                    <a:pt x="59" y="120"/>
                  </a:lnTo>
                  <a:lnTo>
                    <a:pt x="61" y="115"/>
                  </a:lnTo>
                  <a:lnTo>
                    <a:pt x="61" y="113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60" name="Freeform 107"/>
            <p:cNvSpPr>
              <a:spLocks/>
            </p:cNvSpPr>
            <p:nvPr/>
          </p:nvSpPr>
          <p:spPr bwMode="auto">
            <a:xfrm>
              <a:off x="1790" y="2517"/>
              <a:ext cx="106" cy="103"/>
            </a:xfrm>
            <a:custGeom>
              <a:avLst/>
              <a:gdLst>
                <a:gd name="T0" fmla="*/ 105 w 106"/>
                <a:gd name="T1" fmla="*/ 0 h 103"/>
                <a:gd name="T2" fmla="*/ 98 w 106"/>
                <a:gd name="T3" fmla="*/ 0 h 103"/>
                <a:gd name="T4" fmla="*/ 92 w 106"/>
                <a:gd name="T5" fmla="*/ 1 h 103"/>
                <a:gd name="T6" fmla="*/ 88 w 106"/>
                <a:gd name="T7" fmla="*/ 4 h 103"/>
                <a:gd name="T8" fmla="*/ 82 w 106"/>
                <a:gd name="T9" fmla="*/ 7 h 103"/>
                <a:gd name="T10" fmla="*/ 77 w 106"/>
                <a:gd name="T11" fmla="*/ 11 h 103"/>
                <a:gd name="T12" fmla="*/ 72 w 106"/>
                <a:gd name="T13" fmla="*/ 14 h 103"/>
                <a:gd name="T14" fmla="*/ 68 w 106"/>
                <a:gd name="T15" fmla="*/ 20 h 103"/>
                <a:gd name="T16" fmla="*/ 64 w 106"/>
                <a:gd name="T17" fmla="*/ 23 h 103"/>
                <a:gd name="T18" fmla="*/ 58 w 106"/>
                <a:gd name="T19" fmla="*/ 28 h 103"/>
                <a:gd name="T20" fmla="*/ 55 w 106"/>
                <a:gd name="T21" fmla="*/ 34 h 103"/>
                <a:gd name="T22" fmla="*/ 50 w 106"/>
                <a:gd name="T23" fmla="*/ 37 h 103"/>
                <a:gd name="T24" fmla="*/ 48 w 106"/>
                <a:gd name="T25" fmla="*/ 43 h 103"/>
                <a:gd name="T26" fmla="*/ 45 w 106"/>
                <a:gd name="T27" fmla="*/ 47 h 103"/>
                <a:gd name="T28" fmla="*/ 40 w 106"/>
                <a:gd name="T29" fmla="*/ 53 h 103"/>
                <a:gd name="T30" fmla="*/ 38 w 106"/>
                <a:gd name="T31" fmla="*/ 57 h 103"/>
                <a:gd name="T32" fmla="*/ 35 w 106"/>
                <a:gd name="T33" fmla="*/ 63 h 103"/>
                <a:gd name="T34" fmla="*/ 33 w 106"/>
                <a:gd name="T35" fmla="*/ 68 h 103"/>
                <a:gd name="T36" fmla="*/ 30 w 106"/>
                <a:gd name="T37" fmla="*/ 73 h 103"/>
                <a:gd name="T38" fmla="*/ 27 w 106"/>
                <a:gd name="T39" fmla="*/ 78 h 103"/>
                <a:gd name="T40" fmla="*/ 24 w 106"/>
                <a:gd name="T41" fmla="*/ 83 h 103"/>
                <a:gd name="T42" fmla="*/ 20 w 106"/>
                <a:gd name="T43" fmla="*/ 88 h 103"/>
                <a:gd name="T44" fmla="*/ 16 w 106"/>
                <a:gd name="T45" fmla="*/ 94 h 103"/>
                <a:gd name="T46" fmla="*/ 11 w 106"/>
                <a:gd name="T47" fmla="*/ 98 h 103"/>
                <a:gd name="T48" fmla="*/ 6 w 106"/>
                <a:gd name="T49" fmla="*/ 100 h 103"/>
                <a:gd name="T50" fmla="*/ 1 w 106"/>
                <a:gd name="T51" fmla="*/ 102 h 103"/>
                <a:gd name="T52" fmla="*/ 0 w 106"/>
                <a:gd name="T53" fmla="*/ 102 h 103"/>
                <a:gd name="T54" fmla="*/ 3 w 106"/>
                <a:gd name="T55" fmla="*/ 97 h 103"/>
                <a:gd name="T56" fmla="*/ 4 w 106"/>
                <a:gd name="T57" fmla="*/ 97 h 103"/>
                <a:gd name="T58" fmla="*/ 1 w 106"/>
                <a:gd name="T59" fmla="*/ 97 h 10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06"/>
                <a:gd name="T91" fmla="*/ 0 h 103"/>
                <a:gd name="T92" fmla="*/ 106 w 106"/>
                <a:gd name="T93" fmla="*/ 103 h 10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06" h="103">
                  <a:moveTo>
                    <a:pt x="105" y="0"/>
                  </a:moveTo>
                  <a:lnTo>
                    <a:pt x="98" y="0"/>
                  </a:lnTo>
                  <a:lnTo>
                    <a:pt x="92" y="1"/>
                  </a:lnTo>
                  <a:lnTo>
                    <a:pt x="88" y="4"/>
                  </a:lnTo>
                  <a:lnTo>
                    <a:pt x="82" y="7"/>
                  </a:lnTo>
                  <a:lnTo>
                    <a:pt x="77" y="11"/>
                  </a:lnTo>
                  <a:lnTo>
                    <a:pt x="72" y="14"/>
                  </a:lnTo>
                  <a:lnTo>
                    <a:pt x="68" y="20"/>
                  </a:lnTo>
                  <a:lnTo>
                    <a:pt x="64" y="23"/>
                  </a:lnTo>
                  <a:lnTo>
                    <a:pt x="58" y="28"/>
                  </a:lnTo>
                  <a:lnTo>
                    <a:pt x="55" y="34"/>
                  </a:lnTo>
                  <a:lnTo>
                    <a:pt x="50" y="37"/>
                  </a:lnTo>
                  <a:lnTo>
                    <a:pt x="48" y="43"/>
                  </a:lnTo>
                  <a:lnTo>
                    <a:pt x="45" y="47"/>
                  </a:lnTo>
                  <a:lnTo>
                    <a:pt x="40" y="53"/>
                  </a:lnTo>
                  <a:lnTo>
                    <a:pt x="38" y="57"/>
                  </a:lnTo>
                  <a:lnTo>
                    <a:pt x="35" y="63"/>
                  </a:lnTo>
                  <a:lnTo>
                    <a:pt x="33" y="68"/>
                  </a:lnTo>
                  <a:lnTo>
                    <a:pt x="30" y="73"/>
                  </a:lnTo>
                  <a:lnTo>
                    <a:pt x="27" y="78"/>
                  </a:lnTo>
                  <a:lnTo>
                    <a:pt x="24" y="83"/>
                  </a:lnTo>
                  <a:lnTo>
                    <a:pt x="20" y="88"/>
                  </a:lnTo>
                  <a:lnTo>
                    <a:pt x="16" y="94"/>
                  </a:lnTo>
                  <a:lnTo>
                    <a:pt x="11" y="98"/>
                  </a:lnTo>
                  <a:lnTo>
                    <a:pt x="6" y="100"/>
                  </a:lnTo>
                  <a:lnTo>
                    <a:pt x="1" y="102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4" y="97"/>
                  </a:lnTo>
                  <a:lnTo>
                    <a:pt x="1" y="97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361" name="Group 108"/>
            <p:cNvGrpSpPr>
              <a:grpSpLocks/>
            </p:cNvGrpSpPr>
            <p:nvPr/>
          </p:nvGrpSpPr>
          <p:grpSpPr bwMode="auto">
            <a:xfrm>
              <a:off x="1220" y="1605"/>
              <a:ext cx="1712" cy="1099"/>
              <a:chOff x="1220" y="1605"/>
              <a:chExt cx="1712" cy="1099"/>
            </a:xfrm>
          </p:grpSpPr>
          <p:sp>
            <p:nvSpPr>
              <p:cNvPr id="11362" name="Freeform 109"/>
              <p:cNvSpPr>
                <a:spLocks/>
              </p:cNvSpPr>
              <p:nvPr/>
            </p:nvSpPr>
            <p:spPr bwMode="auto">
              <a:xfrm>
                <a:off x="2021" y="1606"/>
                <a:ext cx="141" cy="126"/>
              </a:xfrm>
              <a:custGeom>
                <a:avLst/>
                <a:gdLst>
                  <a:gd name="T0" fmla="*/ 140 w 141"/>
                  <a:gd name="T1" fmla="*/ 0 h 126"/>
                  <a:gd name="T2" fmla="*/ 133 w 141"/>
                  <a:gd name="T3" fmla="*/ 1 h 126"/>
                  <a:gd name="T4" fmla="*/ 127 w 141"/>
                  <a:gd name="T5" fmla="*/ 3 h 126"/>
                  <a:gd name="T6" fmla="*/ 123 w 141"/>
                  <a:gd name="T7" fmla="*/ 4 h 126"/>
                  <a:gd name="T8" fmla="*/ 117 w 141"/>
                  <a:gd name="T9" fmla="*/ 6 h 126"/>
                  <a:gd name="T10" fmla="*/ 113 w 141"/>
                  <a:gd name="T11" fmla="*/ 7 h 126"/>
                  <a:gd name="T12" fmla="*/ 107 w 141"/>
                  <a:gd name="T13" fmla="*/ 10 h 126"/>
                  <a:gd name="T14" fmla="*/ 103 w 141"/>
                  <a:gd name="T15" fmla="*/ 13 h 126"/>
                  <a:gd name="T16" fmla="*/ 97 w 141"/>
                  <a:gd name="T17" fmla="*/ 17 h 126"/>
                  <a:gd name="T18" fmla="*/ 93 w 141"/>
                  <a:gd name="T19" fmla="*/ 20 h 126"/>
                  <a:gd name="T20" fmla="*/ 90 w 141"/>
                  <a:gd name="T21" fmla="*/ 25 h 126"/>
                  <a:gd name="T22" fmla="*/ 86 w 141"/>
                  <a:gd name="T23" fmla="*/ 29 h 126"/>
                  <a:gd name="T24" fmla="*/ 83 w 141"/>
                  <a:gd name="T25" fmla="*/ 35 h 126"/>
                  <a:gd name="T26" fmla="*/ 77 w 141"/>
                  <a:gd name="T27" fmla="*/ 36 h 126"/>
                  <a:gd name="T28" fmla="*/ 76 w 141"/>
                  <a:gd name="T29" fmla="*/ 41 h 126"/>
                  <a:gd name="T30" fmla="*/ 73 w 141"/>
                  <a:gd name="T31" fmla="*/ 45 h 126"/>
                  <a:gd name="T32" fmla="*/ 70 w 141"/>
                  <a:gd name="T33" fmla="*/ 51 h 126"/>
                  <a:gd name="T34" fmla="*/ 67 w 141"/>
                  <a:gd name="T35" fmla="*/ 55 h 126"/>
                  <a:gd name="T36" fmla="*/ 66 w 141"/>
                  <a:gd name="T37" fmla="*/ 60 h 126"/>
                  <a:gd name="T38" fmla="*/ 63 w 141"/>
                  <a:gd name="T39" fmla="*/ 65 h 126"/>
                  <a:gd name="T40" fmla="*/ 61 w 141"/>
                  <a:gd name="T41" fmla="*/ 70 h 126"/>
                  <a:gd name="T42" fmla="*/ 57 w 141"/>
                  <a:gd name="T43" fmla="*/ 74 h 126"/>
                  <a:gd name="T44" fmla="*/ 54 w 141"/>
                  <a:gd name="T45" fmla="*/ 80 h 126"/>
                  <a:gd name="T46" fmla="*/ 51 w 141"/>
                  <a:gd name="T47" fmla="*/ 84 h 126"/>
                  <a:gd name="T48" fmla="*/ 47 w 141"/>
                  <a:gd name="T49" fmla="*/ 89 h 126"/>
                  <a:gd name="T50" fmla="*/ 44 w 141"/>
                  <a:gd name="T51" fmla="*/ 94 h 126"/>
                  <a:gd name="T52" fmla="*/ 40 w 141"/>
                  <a:gd name="T53" fmla="*/ 99 h 126"/>
                  <a:gd name="T54" fmla="*/ 36 w 141"/>
                  <a:gd name="T55" fmla="*/ 103 h 126"/>
                  <a:gd name="T56" fmla="*/ 31 w 141"/>
                  <a:gd name="T57" fmla="*/ 106 h 126"/>
                  <a:gd name="T58" fmla="*/ 27 w 141"/>
                  <a:gd name="T59" fmla="*/ 112 h 126"/>
                  <a:gd name="T60" fmla="*/ 23 w 141"/>
                  <a:gd name="T61" fmla="*/ 115 h 126"/>
                  <a:gd name="T62" fmla="*/ 20 w 141"/>
                  <a:gd name="T63" fmla="*/ 119 h 126"/>
                  <a:gd name="T64" fmla="*/ 14 w 141"/>
                  <a:gd name="T65" fmla="*/ 121 h 126"/>
                  <a:gd name="T66" fmla="*/ 10 w 141"/>
                  <a:gd name="T67" fmla="*/ 122 h 126"/>
                  <a:gd name="T68" fmla="*/ 4 w 141"/>
                  <a:gd name="T69" fmla="*/ 125 h 126"/>
                  <a:gd name="T70" fmla="*/ 0 w 141"/>
                  <a:gd name="T71" fmla="*/ 125 h 126"/>
                  <a:gd name="T72" fmla="*/ 3 w 141"/>
                  <a:gd name="T73" fmla="*/ 121 h 12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41"/>
                  <a:gd name="T112" fmla="*/ 0 h 126"/>
                  <a:gd name="T113" fmla="*/ 141 w 141"/>
                  <a:gd name="T114" fmla="*/ 126 h 12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41" h="126">
                    <a:moveTo>
                      <a:pt x="140" y="0"/>
                    </a:moveTo>
                    <a:lnTo>
                      <a:pt x="133" y="1"/>
                    </a:lnTo>
                    <a:lnTo>
                      <a:pt x="127" y="3"/>
                    </a:lnTo>
                    <a:lnTo>
                      <a:pt x="123" y="4"/>
                    </a:lnTo>
                    <a:lnTo>
                      <a:pt x="117" y="6"/>
                    </a:lnTo>
                    <a:lnTo>
                      <a:pt x="113" y="7"/>
                    </a:lnTo>
                    <a:lnTo>
                      <a:pt x="107" y="10"/>
                    </a:lnTo>
                    <a:lnTo>
                      <a:pt x="103" y="13"/>
                    </a:lnTo>
                    <a:lnTo>
                      <a:pt x="97" y="17"/>
                    </a:lnTo>
                    <a:lnTo>
                      <a:pt x="93" y="20"/>
                    </a:lnTo>
                    <a:lnTo>
                      <a:pt x="90" y="25"/>
                    </a:lnTo>
                    <a:lnTo>
                      <a:pt x="86" y="29"/>
                    </a:lnTo>
                    <a:lnTo>
                      <a:pt x="83" y="35"/>
                    </a:lnTo>
                    <a:lnTo>
                      <a:pt x="77" y="36"/>
                    </a:lnTo>
                    <a:lnTo>
                      <a:pt x="76" y="41"/>
                    </a:lnTo>
                    <a:lnTo>
                      <a:pt x="73" y="45"/>
                    </a:lnTo>
                    <a:lnTo>
                      <a:pt x="70" y="51"/>
                    </a:lnTo>
                    <a:lnTo>
                      <a:pt x="67" y="55"/>
                    </a:lnTo>
                    <a:lnTo>
                      <a:pt x="66" y="60"/>
                    </a:lnTo>
                    <a:lnTo>
                      <a:pt x="63" y="65"/>
                    </a:lnTo>
                    <a:lnTo>
                      <a:pt x="61" y="70"/>
                    </a:lnTo>
                    <a:lnTo>
                      <a:pt x="57" y="74"/>
                    </a:lnTo>
                    <a:lnTo>
                      <a:pt x="54" y="80"/>
                    </a:lnTo>
                    <a:lnTo>
                      <a:pt x="51" y="84"/>
                    </a:lnTo>
                    <a:lnTo>
                      <a:pt x="47" y="89"/>
                    </a:lnTo>
                    <a:lnTo>
                      <a:pt x="44" y="94"/>
                    </a:lnTo>
                    <a:lnTo>
                      <a:pt x="40" y="99"/>
                    </a:lnTo>
                    <a:lnTo>
                      <a:pt x="36" y="103"/>
                    </a:lnTo>
                    <a:lnTo>
                      <a:pt x="31" y="106"/>
                    </a:lnTo>
                    <a:lnTo>
                      <a:pt x="27" y="112"/>
                    </a:lnTo>
                    <a:lnTo>
                      <a:pt x="23" y="115"/>
                    </a:lnTo>
                    <a:lnTo>
                      <a:pt x="20" y="119"/>
                    </a:lnTo>
                    <a:lnTo>
                      <a:pt x="14" y="121"/>
                    </a:lnTo>
                    <a:lnTo>
                      <a:pt x="10" y="122"/>
                    </a:lnTo>
                    <a:lnTo>
                      <a:pt x="4" y="125"/>
                    </a:lnTo>
                    <a:lnTo>
                      <a:pt x="0" y="125"/>
                    </a:lnTo>
                    <a:lnTo>
                      <a:pt x="3" y="121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3" name="Freeform 110"/>
              <p:cNvSpPr>
                <a:spLocks/>
              </p:cNvSpPr>
              <p:nvPr/>
            </p:nvSpPr>
            <p:spPr bwMode="auto">
              <a:xfrm>
                <a:off x="1866" y="1626"/>
                <a:ext cx="155" cy="106"/>
              </a:xfrm>
              <a:custGeom>
                <a:avLst/>
                <a:gdLst>
                  <a:gd name="T0" fmla="*/ 154 w 155"/>
                  <a:gd name="T1" fmla="*/ 102 h 106"/>
                  <a:gd name="T2" fmla="*/ 147 w 155"/>
                  <a:gd name="T3" fmla="*/ 99 h 106"/>
                  <a:gd name="T4" fmla="*/ 145 w 155"/>
                  <a:gd name="T5" fmla="*/ 105 h 106"/>
                  <a:gd name="T6" fmla="*/ 140 w 155"/>
                  <a:gd name="T7" fmla="*/ 105 h 106"/>
                  <a:gd name="T8" fmla="*/ 134 w 155"/>
                  <a:gd name="T9" fmla="*/ 105 h 106"/>
                  <a:gd name="T10" fmla="*/ 130 w 155"/>
                  <a:gd name="T11" fmla="*/ 102 h 106"/>
                  <a:gd name="T12" fmla="*/ 124 w 155"/>
                  <a:gd name="T13" fmla="*/ 101 h 106"/>
                  <a:gd name="T14" fmla="*/ 120 w 155"/>
                  <a:gd name="T15" fmla="*/ 98 h 106"/>
                  <a:gd name="T16" fmla="*/ 116 w 155"/>
                  <a:gd name="T17" fmla="*/ 92 h 106"/>
                  <a:gd name="T18" fmla="*/ 111 w 155"/>
                  <a:gd name="T19" fmla="*/ 91 h 106"/>
                  <a:gd name="T20" fmla="*/ 106 w 155"/>
                  <a:gd name="T21" fmla="*/ 85 h 106"/>
                  <a:gd name="T22" fmla="*/ 103 w 155"/>
                  <a:gd name="T23" fmla="*/ 81 h 106"/>
                  <a:gd name="T24" fmla="*/ 97 w 155"/>
                  <a:gd name="T25" fmla="*/ 79 h 106"/>
                  <a:gd name="T26" fmla="*/ 96 w 155"/>
                  <a:gd name="T27" fmla="*/ 74 h 106"/>
                  <a:gd name="T28" fmla="*/ 91 w 155"/>
                  <a:gd name="T29" fmla="*/ 71 h 106"/>
                  <a:gd name="T30" fmla="*/ 89 w 155"/>
                  <a:gd name="T31" fmla="*/ 65 h 106"/>
                  <a:gd name="T32" fmla="*/ 89 w 155"/>
                  <a:gd name="T33" fmla="*/ 60 h 106"/>
                  <a:gd name="T34" fmla="*/ 84 w 155"/>
                  <a:gd name="T35" fmla="*/ 57 h 106"/>
                  <a:gd name="T36" fmla="*/ 79 w 155"/>
                  <a:gd name="T37" fmla="*/ 54 h 106"/>
                  <a:gd name="T38" fmla="*/ 74 w 155"/>
                  <a:gd name="T39" fmla="*/ 50 h 106"/>
                  <a:gd name="T40" fmla="*/ 70 w 155"/>
                  <a:gd name="T41" fmla="*/ 45 h 106"/>
                  <a:gd name="T42" fmla="*/ 69 w 155"/>
                  <a:gd name="T43" fmla="*/ 40 h 106"/>
                  <a:gd name="T44" fmla="*/ 64 w 155"/>
                  <a:gd name="T45" fmla="*/ 35 h 106"/>
                  <a:gd name="T46" fmla="*/ 59 w 155"/>
                  <a:gd name="T47" fmla="*/ 31 h 106"/>
                  <a:gd name="T48" fmla="*/ 53 w 155"/>
                  <a:gd name="T49" fmla="*/ 28 h 106"/>
                  <a:gd name="T50" fmla="*/ 52 w 155"/>
                  <a:gd name="T51" fmla="*/ 23 h 106"/>
                  <a:gd name="T52" fmla="*/ 47 w 155"/>
                  <a:gd name="T53" fmla="*/ 20 h 106"/>
                  <a:gd name="T54" fmla="*/ 43 w 155"/>
                  <a:gd name="T55" fmla="*/ 14 h 106"/>
                  <a:gd name="T56" fmla="*/ 39 w 155"/>
                  <a:gd name="T57" fmla="*/ 11 h 106"/>
                  <a:gd name="T58" fmla="*/ 37 w 155"/>
                  <a:gd name="T59" fmla="*/ 6 h 106"/>
                  <a:gd name="T60" fmla="*/ 0 w 155"/>
                  <a:gd name="T61" fmla="*/ 0 h 106"/>
                  <a:gd name="T62" fmla="*/ 5 w 155"/>
                  <a:gd name="T63" fmla="*/ 0 h 10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55"/>
                  <a:gd name="T97" fmla="*/ 0 h 106"/>
                  <a:gd name="T98" fmla="*/ 155 w 155"/>
                  <a:gd name="T99" fmla="*/ 106 h 10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55" h="106">
                    <a:moveTo>
                      <a:pt x="154" y="102"/>
                    </a:moveTo>
                    <a:lnTo>
                      <a:pt x="147" y="99"/>
                    </a:lnTo>
                    <a:lnTo>
                      <a:pt x="145" y="105"/>
                    </a:lnTo>
                    <a:lnTo>
                      <a:pt x="140" y="105"/>
                    </a:lnTo>
                    <a:lnTo>
                      <a:pt x="134" y="105"/>
                    </a:lnTo>
                    <a:lnTo>
                      <a:pt x="130" y="102"/>
                    </a:lnTo>
                    <a:lnTo>
                      <a:pt x="124" y="101"/>
                    </a:lnTo>
                    <a:lnTo>
                      <a:pt x="120" y="98"/>
                    </a:lnTo>
                    <a:lnTo>
                      <a:pt x="116" y="92"/>
                    </a:lnTo>
                    <a:lnTo>
                      <a:pt x="111" y="91"/>
                    </a:lnTo>
                    <a:lnTo>
                      <a:pt x="106" y="85"/>
                    </a:lnTo>
                    <a:lnTo>
                      <a:pt x="103" y="81"/>
                    </a:lnTo>
                    <a:lnTo>
                      <a:pt x="97" y="79"/>
                    </a:lnTo>
                    <a:lnTo>
                      <a:pt x="96" y="74"/>
                    </a:lnTo>
                    <a:lnTo>
                      <a:pt x="91" y="71"/>
                    </a:lnTo>
                    <a:lnTo>
                      <a:pt x="89" y="65"/>
                    </a:lnTo>
                    <a:lnTo>
                      <a:pt x="89" y="60"/>
                    </a:lnTo>
                    <a:lnTo>
                      <a:pt x="84" y="57"/>
                    </a:lnTo>
                    <a:lnTo>
                      <a:pt x="79" y="54"/>
                    </a:lnTo>
                    <a:lnTo>
                      <a:pt x="74" y="50"/>
                    </a:lnTo>
                    <a:lnTo>
                      <a:pt x="70" y="45"/>
                    </a:lnTo>
                    <a:lnTo>
                      <a:pt x="69" y="40"/>
                    </a:lnTo>
                    <a:lnTo>
                      <a:pt x="64" y="35"/>
                    </a:lnTo>
                    <a:lnTo>
                      <a:pt x="59" y="31"/>
                    </a:lnTo>
                    <a:lnTo>
                      <a:pt x="53" y="28"/>
                    </a:lnTo>
                    <a:lnTo>
                      <a:pt x="52" y="23"/>
                    </a:lnTo>
                    <a:lnTo>
                      <a:pt x="47" y="20"/>
                    </a:lnTo>
                    <a:lnTo>
                      <a:pt x="43" y="14"/>
                    </a:lnTo>
                    <a:lnTo>
                      <a:pt x="39" y="11"/>
                    </a:lnTo>
                    <a:lnTo>
                      <a:pt x="37" y="6"/>
                    </a:ln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4" name="Freeform 111"/>
              <p:cNvSpPr>
                <a:spLocks/>
              </p:cNvSpPr>
              <p:nvPr/>
            </p:nvSpPr>
            <p:spPr bwMode="auto">
              <a:xfrm>
                <a:off x="1746" y="1628"/>
                <a:ext cx="118" cy="154"/>
              </a:xfrm>
              <a:custGeom>
                <a:avLst/>
                <a:gdLst>
                  <a:gd name="T0" fmla="*/ 117 w 118"/>
                  <a:gd name="T1" fmla="*/ 0 h 154"/>
                  <a:gd name="T2" fmla="*/ 110 w 118"/>
                  <a:gd name="T3" fmla="*/ 0 h 154"/>
                  <a:gd name="T4" fmla="*/ 104 w 118"/>
                  <a:gd name="T5" fmla="*/ 2 h 154"/>
                  <a:gd name="T6" fmla="*/ 100 w 118"/>
                  <a:gd name="T7" fmla="*/ 5 h 154"/>
                  <a:gd name="T8" fmla="*/ 94 w 118"/>
                  <a:gd name="T9" fmla="*/ 8 h 154"/>
                  <a:gd name="T10" fmla="*/ 90 w 118"/>
                  <a:gd name="T11" fmla="*/ 12 h 154"/>
                  <a:gd name="T12" fmla="*/ 84 w 118"/>
                  <a:gd name="T13" fmla="*/ 15 h 154"/>
                  <a:gd name="T14" fmla="*/ 79 w 118"/>
                  <a:gd name="T15" fmla="*/ 20 h 154"/>
                  <a:gd name="T16" fmla="*/ 74 w 118"/>
                  <a:gd name="T17" fmla="*/ 23 h 154"/>
                  <a:gd name="T18" fmla="*/ 73 w 118"/>
                  <a:gd name="T19" fmla="*/ 29 h 154"/>
                  <a:gd name="T20" fmla="*/ 69 w 118"/>
                  <a:gd name="T21" fmla="*/ 33 h 154"/>
                  <a:gd name="T22" fmla="*/ 66 w 118"/>
                  <a:gd name="T23" fmla="*/ 39 h 154"/>
                  <a:gd name="T24" fmla="*/ 64 w 118"/>
                  <a:gd name="T25" fmla="*/ 43 h 154"/>
                  <a:gd name="T26" fmla="*/ 60 w 118"/>
                  <a:gd name="T27" fmla="*/ 49 h 154"/>
                  <a:gd name="T28" fmla="*/ 59 w 118"/>
                  <a:gd name="T29" fmla="*/ 53 h 154"/>
                  <a:gd name="T30" fmla="*/ 57 w 118"/>
                  <a:gd name="T31" fmla="*/ 59 h 154"/>
                  <a:gd name="T32" fmla="*/ 54 w 118"/>
                  <a:gd name="T33" fmla="*/ 63 h 154"/>
                  <a:gd name="T34" fmla="*/ 54 w 118"/>
                  <a:gd name="T35" fmla="*/ 69 h 154"/>
                  <a:gd name="T36" fmla="*/ 50 w 118"/>
                  <a:gd name="T37" fmla="*/ 73 h 154"/>
                  <a:gd name="T38" fmla="*/ 49 w 118"/>
                  <a:gd name="T39" fmla="*/ 79 h 154"/>
                  <a:gd name="T40" fmla="*/ 47 w 118"/>
                  <a:gd name="T41" fmla="*/ 83 h 154"/>
                  <a:gd name="T42" fmla="*/ 47 w 118"/>
                  <a:gd name="T43" fmla="*/ 89 h 154"/>
                  <a:gd name="T44" fmla="*/ 46 w 118"/>
                  <a:gd name="T45" fmla="*/ 93 h 154"/>
                  <a:gd name="T46" fmla="*/ 43 w 118"/>
                  <a:gd name="T47" fmla="*/ 99 h 154"/>
                  <a:gd name="T48" fmla="*/ 42 w 118"/>
                  <a:gd name="T49" fmla="*/ 103 h 154"/>
                  <a:gd name="T50" fmla="*/ 40 w 118"/>
                  <a:gd name="T51" fmla="*/ 109 h 154"/>
                  <a:gd name="T52" fmla="*/ 37 w 118"/>
                  <a:gd name="T53" fmla="*/ 113 h 154"/>
                  <a:gd name="T54" fmla="*/ 36 w 118"/>
                  <a:gd name="T55" fmla="*/ 119 h 154"/>
                  <a:gd name="T56" fmla="*/ 32 w 118"/>
                  <a:gd name="T57" fmla="*/ 123 h 154"/>
                  <a:gd name="T58" fmla="*/ 29 w 118"/>
                  <a:gd name="T59" fmla="*/ 129 h 154"/>
                  <a:gd name="T60" fmla="*/ 27 w 118"/>
                  <a:gd name="T61" fmla="*/ 134 h 154"/>
                  <a:gd name="T62" fmla="*/ 23 w 118"/>
                  <a:gd name="T63" fmla="*/ 139 h 154"/>
                  <a:gd name="T64" fmla="*/ 20 w 118"/>
                  <a:gd name="T65" fmla="*/ 144 h 154"/>
                  <a:gd name="T66" fmla="*/ 15 w 118"/>
                  <a:gd name="T67" fmla="*/ 147 h 154"/>
                  <a:gd name="T68" fmla="*/ 10 w 118"/>
                  <a:gd name="T69" fmla="*/ 150 h 154"/>
                  <a:gd name="T70" fmla="*/ 5 w 118"/>
                  <a:gd name="T71" fmla="*/ 150 h 154"/>
                  <a:gd name="T72" fmla="*/ 0 w 118"/>
                  <a:gd name="T73" fmla="*/ 153 h 154"/>
                  <a:gd name="T74" fmla="*/ 0 w 118"/>
                  <a:gd name="T75" fmla="*/ 147 h 154"/>
                  <a:gd name="T76" fmla="*/ 2 w 118"/>
                  <a:gd name="T77" fmla="*/ 146 h 15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18"/>
                  <a:gd name="T118" fmla="*/ 0 h 154"/>
                  <a:gd name="T119" fmla="*/ 118 w 118"/>
                  <a:gd name="T120" fmla="*/ 154 h 15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18" h="154">
                    <a:moveTo>
                      <a:pt x="117" y="0"/>
                    </a:moveTo>
                    <a:lnTo>
                      <a:pt x="110" y="0"/>
                    </a:lnTo>
                    <a:lnTo>
                      <a:pt x="104" y="2"/>
                    </a:lnTo>
                    <a:lnTo>
                      <a:pt x="100" y="5"/>
                    </a:lnTo>
                    <a:lnTo>
                      <a:pt x="94" y="8"/>
                    </a:lnTo>
                    <a:lnTo>
                      <a:pt x="90" y="12"/>
                    </a:lnTo>
                    <a:lnTo>
                      <a:pt x="84" y="15"/>
                    </a:lnTo>
                    <a:lnTo>
                      <a:pt x="79" y="20"/>
                    </a:lnTo>
                    <a:lnTo>
                      <a:pt x="74" y="23"/>
                    </a:lnTo>
                    <a:lnTo>
                      <a:pt x="73" y="29"/>
                    </a:lnTo>
                    <a:lnTo>
                      <a:pt x="69" y="33"/>
                    </a:lnTo>
                    <a:lnTo>
                      <a:pt x="66" y="39"/>
                    </a:lnTo>
                    <a:lnTo>
                      <a:pt x="64" y="43"/>
                    </a:lnTo>
                    <a:lnTo>
                      <a:pt x="60" y="49"/>
                    </a:lnTo>
                    <a:lnTo>
                      <a:pt x="59" y="53"/>
                    </a:lnTo>
                    <a:lnTo>
                      <a:pt x="57" y="59"/>
                    </a:lnTo>
                    <a:lnTo>
                      <a:pt x="54" y="63"/>
                    </a:lnTo>
                    <a:lnTo>
                      <a:pt x="54" y="69"/>
                    </a:lnTo>
                    <a:lnTo>
                      <a:pt x="50" y="73"/>
                    </a:lnTo>
                    <a:lnTo>
                      <a:pt x="49" y="79"/>
                    </a:lnTo>
                    <a:lnTo>
                      <a:pt x="47" y="83"/>
                    </a:lnTo>
                    <a:lnTo>
                      <a:pt x="47" y="89"/>
                    </a:lnTo>
                    <a:lnTo>
                      <a:pt x="46" y="93"/>
                    </a:lnTo>
                    <a:lnTo>
                      <a:pt x="43" y="99"/>
                    </a:lnTo>
                    <a:lnTo>
                      <a:pt x="42" y="103"/>
                    </a:lnTo>
                    <a:lnTo>
                      <a:pt x="40" y="109"/>
                    </a:lnTo>
                    <a:lnTo>
                      <a:pt x="37" y="113"/>
                    </a:lnTo>
                    <a:lnTo>
                      <a:pt x="36" y="119"/>
                    </a:lnTo>
                    <a:lnTo>
                      <a:pt x="32" y="123"/>
                    </a:lnTo>
                    <a:lnTo>
                      <a:pt x="29" y="129"/>
                    </a:lnTo>
                    <a:lnTo>
                      <a:pt x="27" y="134"/>
                    </a:lnTo>
                    <a:lnTo>
                      <a:pt x="23" y="139"/>
                    </a:lnTo>
                    <a:lnTo>
                      <a:pt x="20" y="144"/>
                    </a:lnTo>
                    <a:lnTo>
                      <a:pt x="15" y="147"/>
                    </a:lnTo>
                    <a:lnTo>
                      <a:pt x="10" y="150"/>
                    </a:lnTo>
                    <a:lnTo>
                      <a:pt x="5" y="150"/>
                    </a:lnTo>
                    <a:lnTo>
                      <a:pt x="0" y="153"/>
                    </a:lnTo>
                    <a:lnTo>
                      <a:pt x="0" y="147"/>
                    </a:lnTo>
                    <a:lnTo>
                      <a:pt x="2" y="146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5" name="Freeform 112"/>
              <p:cNvSpPr>
                <a:spLocks/>
              </p:cNvSpPr>
              <p:nvPr/>
            </p:nvSpPr>
            <p:spPr bwMode="auto">
              <a:xfrm>
                <a:off x="1618" y="1678"/>
                <a:ext cx="129" cy="106"/>
              </a:xfrm>
              <a:custGeom>
                <a:avLst/>
                <a:gdLst>
                  <a:gd name="T0" fmla="*/ 128 w 129"/>
                  <a:gd name="T1" fmla="*/ 105 h 106"/>
                  <a:gd name="T2" fmla="*/ 121 w 129"/>
                  <a:gd name="T3" fmla="*/ 100 h 106"/>
                  <a:gd name="T4" fmla="*/ 115 w 129"/>
                  <a:gd name="T5" fmla="*/ 98 h 106"/>
                  <a:gd name="T6" fmla="*/ 111 w 129"/>
                  <a:gd name="T7" fmla="*/ 94 h 106"/>
                  <a:gd name="T8" fmla="*/ 105 w 129"/>
                  <a:gd name="T9" fmla="*/ 91 h 106"/>
                  <a:gd name="T10" fmla="*/ 101 w 129"/>
                  <a:gd name="T11" fmla="*/ 90 h 106"/>
                  <a:gd name="T12" fmla="*/ 95 w 129"/>
                  <a:gd name="T13" fmla="*/ 86 h 106"/>
                  <a:gd name="T14" fmla="*/ 92 w 129"/>
                  <a:gd name="T15" fmla="*/ 81 h 106"/>
                  <a:gd name="T16" fmla="*/ 88 w 129"/>
                  <a:gd name="T17" fmla="*/ 76 h 106"/>
                  <a:gd name="T18" fmla="*/ 87 w 129"/>
                  <a:gd name="T19" fmla="*/ 71 h 106"/>
                  <a:gd name="T20" fmla="*/ 81 w 129"/>
                  <a:gd name="T21" fmla="*/ 67 h 106"/>
                  <a:gd name="T22" fmla="*/ 78 w 129"/>
                  <a:gd name="T23" fmla="*/ 63 h 106"/>
                  <a:gd name="T24" fmla="*/ 74 w 129"/>
                  <a:gd name="T25" fmla="*/ 59 h 106"/>
                  <a:gd name="T26" fmla="*/ 74 w 129"/>
                  <a:gd name="T27" fmla="*/ 54 h 106"/>
                  <a:gd name="T28" fmla="*/ 68 w 129"/>
                  <a:gd name="T29" fmla="*/ 50 h 106"/>
                  <a:gd name="T30" fmla="*/ 67 w 129"/>
                  <a:gd name="T31" fmla="*/ 46 h 106"/>
                  <a:gd name="T32" fmla="*/ 64 w 129"/>
                  <a:gd name="T33" fmla="*/ 40 h 106"/>
                  <a:gd name="T34" fmla="*/ 60 w 129"/>
                  <a:gd name="T35" fmla="*/ 36 h 106"/>
                  <a:gd name="T36" fmla="*/ 58 w 129"/>
                  <a:gd name="T37" fmla="*/ 30 h 106"/>
                  <a:gd name="T38" fmla="*/ 53 w 129"/>
                  <a:gd name="T39" fmla="*/ 25 h 106"/>
                  <a:gd name="T40" fmla="*/ 48 w 129"/>
                  <a:gd name="T41" fmla="*/ 22 h 106"/>
                  <a:gd name="T42" fmla="*/ 43 w 129"/>
                  <a:gd name="T43" fmla="*/ 19 h 106"/>
                  <a:gd name="T44" fmla="*/ 38 w 129"/>
                  <a:gd name="T45" fmla="*/ 16 h 106"/>
                  <a:gd name="T46" fmla="*/ 34 w 129"/>
                  <a:gd name="T47" fmla="*/ 12 h 106"/>
                  <a:gd name="T48" fmla="*/ 30 w 129"/>
                  <a:gd name="T49" fmla="*/ 9 h 106"/>
                  <a:gd name="T50" fmla="*/ 24 w 129"/>
                  <a:gd name="T51" fmla="*/ 5 h 106"/>
                  <a:gd name="T52" fmla="*/ 20 w 129"/>
                  <a:gd name="T53" fmla="*/ 2 h 106"/>
                  <a:gd name="T54" fmla="*/ 14 w 129"/>
                  <a:gd name="T55" fmla="*/ 2 h 106"/>
                  <a:gd name="T56" fmla="*/ 10 w 129"/>
                  <a:gd name="T57" fmla="*/ 0 h 106"/>
                  <a:gd name="T58" fmla="*/ 4 w 129"/>
                  <a:gd name="T59" fmla="*/ 0 h 106"/>
                  <a:gd name="T60" fmla="*/ 0 w 129"/>
                  <a:gd name="T61" fmla="*/ 0 h 106"/>
                  <a:gd name="T62" fmla="*/ 3 w 129"/>
                  <a:gd name="T63" fmla="*/ 9 h 10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29"/>
                  <a:gd name="T97" fmla="*/ 0 h 106"/>
                  <a:gd name="T98" fmla="*/ 129 w 129"/>
                  <a:gd name="T99" fmla="*/ 106 h 10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29" h="106">
                    <a:moveTo>
                      <a:pt x="128" y="105"/>
                    </a:moveTo>
                    <a:lnTo>
                      <a:pt x="121" y="100"/>
                    </a:lnTo>
                    <a:lnTo>
                      <a:pt x="115" y="98"/>
                    </a:lnTo>
                    <a:lnTo>
                      <a:pt x="111" y="94"/>
                    </a:lnTo>
                    <a:lnTo>
                      <a:pt x="105" y="91"/>
                    </a:lnTo>
                    <a:lnTo>
                      <a:pt x="101" y="90"/>
                    </a:lnTo>
                    <a:lnTo>
                      <a:pt x="95" y="86"/>
                    </a:lnTo>
                    <a:lnTo>
                      <a:pt x="92" y="81"/>
                    </a:lnTo>
                    <a:lnTo>
                      <a:pt x="88" y="76"/>
                    </a:lnTo>
                    <a:lnTo>
                      <a:pt x="87" y="71"/>
                    </a:lnTo>
                    <a:lnTo>
                      <a:pt x="81" y="67"/>
                    </a:lnTo>
                    <a:lnTo>
                      <a:pt x="78" y="63"/>
                    </a:lnTo>
                    <a:lnTo>
                      <a:pt x="74" y="59"/>
                    </a:lnTo>
                    <a:lnTo>
                      <a:pt x="74" y="54"/>
                    </a:lnTo>
                    <a:lnTo>
                      <a:pt x="68" y="50"/>
                    </a:lnTo>
                    <a:lnTo>
                      <a:pt x="67" y="46"/>
                    </a:lnTo>
                    <a:lnTo>
                      <a:pt x="64" y="40"/>
                    </a:lnTo>
                    <a:lnTo>
                      <a:pt x="60" y="36"/>
                    </a:lnTo>
                    <a:lnTo>
                      <a:pt x="58" y="30"/>
                    </a:lnTo>
                    <a:lnTo>
                      <a:pt x="53" y="25"/>
                    </a:lnTo>
                    <a:lnTo>
                      <a:pt x="48" y="22"/>
                    </a:lnTo>
                    <a:lnTo>
                      <a:pt x="43" y="19"/>
                    </a:lnTo>
                    <a:lnTo>
                      <a:pt x="38" y="16"/>
                    </a:lnTo>
                    <a:lnTo>
                      <a:pt x="34" y="12"/>
                    </a:lnTo>
                    <a:lnTo>
                      <a:pt x="30" y="9"/>
                    </a:lnTo>
                    <a:lnTo>
                      <a:pt x="24" y="5"/>
                    </a:lnTo>
                    <a:lnTo>
                      <a:pt x="20" y="2"/>
                    </a:lnTo>
                    <a:lnTo>
                      <a:pt x="14" y="2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3" y="9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6" name="Freeform 113"/>
              <p:cNvSpPr>
                <a:spLocks/>
              </p:cNvSpPr>
              <p:nvPr/>
            </p:nvSpPr>
            <p:spPr bwMode="auto">
              <a:xfrm>
                <a:off x="1546" y="1671"/>
                <a:ext cx="79" cy="177"/>
              </a:xfrm>
              <a:custGeom>
                <a:avLst/>
                <a:gdLst>
                  <a:gd name="T0" fmla="*/ 0 w 79"/>
                  <a:gd name="T1" fmla="*/ 172 h 177"/>
                  <a:gd name="T2" fmla="*/ 6 w 79"/>
                  <a:gd name="T3" fmla="*/ 176 h 177"/>
                  <a:gd name="T4" fmla="*/ 12 w 79"/>
                  <a:gd name="T5" fmla="*/ 176 h 177"/>
                  <a:gd name="T6" fmla="*/ 13 w 79"/>
                  <a:gd name="T7" fmla="*/ 171 h 177"/>
                  <a:gd name="T8" fmla="*/ 19 w 79"/>
                  <a:gd name="T9" fmla="*/ 168 h 177"/>
                  <a:gd name="T10" fmla="*/ 20 w 79"/>
                  <a:gd name="T11" fmla="*/ 162 h 177"/>
                  <a:gd name="T12" fmla="*/ 23 w 79"/>
                  <a:gd name="T13" fmla="*/ 157 h 177"/>
                  <a:gd name="T14" fmla="*/ 26 w 79"/>
                  <a:gd name="T15" fmla="*/ 152 h 177"/>
                  <a:gd name="T16" fmla="*/ 27 w 79"/>
                  <a:gd name="T17" fmla="*/ 147 h 177"/>
                  <a:gd name="T18" fmla="*/ 29 w 79"/>
                  <a:gd name="T19" fmla="*/ 142 h 177"/>
                  <a:gd name="T20" fmla="*/ 30 w 79"/>
                  <a:gd name="T21" fmla="*/ 137 h 177"/>
                  <a:gd name="T22" fmla="*/ 32 w 79"/>
                  <a:gd name="T23" fmla="*/ 132 h 177"/>
                  <a:gd name="T24" fmla="*/ 32 w 79"/>
                  <a:gd name="T25" fmla="*/ 127 h 177"/>
                  <a:gd name="T26" fmla="*/ 30 w 79"/>
                  <a:gd name="T27" fmla="*/ 121 h 177"/>
                  <a:gd name="T28" fmla="*/ 30 w 79"/>
                  <a:gd name="T29" fmla="*/ 117 h 177"/>
                  <a:gd name="T30" fmla="*/ 32 w 79"/>
                  <a:gd name="T31" fmla="*/ 111 h 177"/>
                  <a:gd name="T32" fmla="*/ 33 w 79"/>
                  <a:gd name="T33" fmla="*/ 107 h 177"/>
                  <a:gd name="T34" fmla="*/ 33 w 79"/>
                  <a:gd name="T35" fmla="*/ 101 h 177"/>
                  <a:gd name="T36" fmla="*/ 36 w 79"/>
                  <a:gd name="T37" fmla="*/ 97 h 177"/>
                  <a:gd name="T38" fmla="*/ 37 w 79"/>
                  <a:gd name="T39" fmla="*/ 91 h 177"/>
                  <a:gd name="T40" fmla="*/ 39 w 79"/>
                  <a:gd name="T41" fmla="*/ 86 h 177"/>
                  <a:gd name="T42" fmla="*/ 39 w 79"/>
                  <a:gd name="T43" fmla="*/ 81 h 177"/>
                  <a:gd name="T44" fmla="*/ 40 w 79"/>
                  <a:gd name="T45" fmla="*/ 76 h 177"/>
                  <a:gd name="T46" fmla="*/ 40 w 79"/>
                  <a:gd name="T47" fmla="*/ 71 h 177"/>
                  <a:gd name="T48" fmla="*/ 40 w 79"/>
                  <a:gd name="T49" fmla="*/ 66 h 177"/>
                  <a:gd name="T50" fmla="*/ 40 w 79"/>
                  <a:gd name="T51" fmla="*/ 60 h 177"/>
                  <a:gd name="T52" fmla="*/ 42 w 79"/>
                  <a:gd name="T53" fmla="*/ 56 h 177"/>
                  <a:gd name="T54" fmla="*/ 40 w 79"/>
                  <a:gd name="T55" fmla="*/ 50 h 177"/>
                  <a:gd name="T56" fmla="*/ 42 w 79"/>
                  <a:gd name="T57" fmla="*/ 46 h 177"/>
                  <a:gd name="T58" fmla="*/ 46 w 79"/>
                  <a:gd name="T59" fmla="*/ 40 h 177"/>
                  <a:gd name="T60" fmla="*/ 47 w 79"/>
                  <a:gd name="T61" fmla="*/ 36 h 177"/>
                  <a:gd name="T62" fmla="*/ 50 w 79"/>
                  <a:gd name="T63" fmla="*/ 30 h 177"/>
                  <a:gd name="T64" fmla="*/ 54 w 79"/>
                  <a:gd name="T65" fmla="*/ 25 h 177"/>
                  <a:gd name="T66" fmla="*/ 57 w 79"/>
                  <a:gd name="T67" fmla="*/ 20 h 177"/>
                  <a:gd name="T68" fmla="*/ 63 w 79"/>
                  <a:gd name="T69" fmla="*/ 16 h 177"/>
                  <a:gd name="T70" fmla="*/ 67 w 79"/>
                  <a:gd name="T71" fmla="*/ 13 h 177"/>
                  <a:gd name="T72" fmla="*/ 73 w 79"/>
                  <a:gd name="T73" fmla="*/ 9 h 177"/>
                  <a:gd name="T74" fmla="*/ 78 w 79"/>
                  <a:gd name="T75" fmla="*/ 5 h 177"/>
                  <a:gd name="T76" fmla="*/ 78 w 79"/>
                  <a:gd name="T77" fmla="*/ 0 h 177"/>
                  <a:gd name="T78" fmla="*/ 74 w 79"/>
                  <a:gd name="T79" fmla="*/ 6 h 17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9"/>
                  <a:gd name="T121" fmla="*/ 0 h 177"/>
                  <a:gd name="T122" fmla="*/ 79 w 79"/>
                  <a:gd name="T123" fmla="*/ 177 h 177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9" h="177">
                    <a:moveTo>
                      <a:pt x="0" y="172"/>
                    </a:moveTo>
                    <a:lnTo>
                      <a:pt x="6" y="176"/>
                    </a:lnTo>
                    <a:lnTo>
                      <a:pt x="12" y="176"/>
                    </a:lnTo>
                    <a:lnTo>
                      <a:pt x="13" y="171"/>
                    </a:lnTo>
                    <a:lnTo>
                      <a:pt x="19" y="168"/>
                    </a:lnTo>
                    <a:lnTo>
                      <a:pt x="20" y="162"/>
                    </a:lnTo>
                    <a:lnTo>
                      <a:pt x="23" y="157"/>
                    </a:lnTo>
                    <a:lnTo>
                      <a:pt x="26" y="152"/>
                    </a:lnTo>
                    <a:lnTo>
                      <a:pt x="27" y="147"/>
                    </a:lnTo>
                    <a:lnTo>
                      <a:pt x="29" y="142"/>
                    </a:lnTo>
                    <a:lnTo>
                      <a:pt x="30" y="137"/>
                    </a:lnTo>
                    <a:lnTo>
                      <a:pt x="32" y="132"/>
                    </a:lnTo>
                    <a:lnTo>
                      <a:pt x="32" y="127"/>
                    </a:lnTo>
                    <a:lnTo>
                      <a:pt x="30" y="121"/>
                    </a:lnTo>
                    <a:lnTo>
                      <a:pt x="30" y="117"/>
                    </a:lnTo>
                    <a:lnTo>
                      <a:pt x="32" y="111"/>
                    </a:lnTo>
                    <a:lnTo>
                      <a:pt x="33" y="107"/>
                    </a:lnTo>
                    <a:lnTo>
                      <a:pt x="33" y="101"/>
                    </a:lnTo>
                    <a:lnTo>
                      <a:pt x="36" y="97"/>
                    </a:lnTo>
                    <a:lnTo>
                      <a:pt x="37" y="91"/>
                    </a:lnTo>
                    <a:lnTo>
                      <a:pt x="39" y="86"/>
                    </a:lnTo>
                    <a:lnTo>
                      <a:pt x="39" y="81"/>
                    </a:lnTo>
                    <a:lnTo>
                      <a:pt x="40" y="76"/>
                    </a:lnTo>
                    <a:lnTo>
                      <a:pt x="40" y="71"/>
                    </a:lnTo>
                    <a:lnTo>
                      <a:pt x="40" y="66"/>
                    </a:lnTo>
                    <a:lnTo>
                      <a:pt x="40" y="60"/>
                    </a:lnTo>
                    <a:lnTo>
                      <a:pt x="42" y="56"/>
                    </a:lnTo>
                    <a:lnTo>
                      <a:pt x="40" y="50"/>
                    </a:lnTo>
                    <a:lnTo>
                      <a:pt x="42" y="46"/>
                    </a:lnTo>
                    <a:lnTo>
                      <a:pt x="46" y="40"/>
                    </a:lnTo>
                    <a:lnTo>
                      <a:pt x="47" y="36"/>
                    </a:lnTo>
                    <a:lnTo>
                      <a:pt x="50" y="30"/>
                    </a:lnTo>
                    <a:lnTo>
                      <a:pt x="54" y="25"/>
                    </a:lnTo>
                    <a:lnTo>
                      <a:pt x="57" y="20"/>
                    </a:lnTo>
                    <a:lnTo>
                      <a:pt x="63" y="16"/>
                    </a:lnTo>
                    <a:lnTo>
                      <a:pt x="67" y="13"/>
                    </a:lnTo>
                    <a:lnTo>
                      <a:pt x="73" y="9"/>
                    </a:lnTo>
                    <a:lnTo>
                      <a:pt x="78" y="5"/>
                    </a:lnTo>
                    <a:lnTo>
                      <a:pt x="78" y="0"/>
                    </a:lnTo>
                    <a:lnTo>
                      <a:pt x="74" y="6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7" name="Freeform 114"/>
              <p:cNvSpPr>
                <a:spLocks/>
              </p:cNvSpPr>
              <p:nvPr/>
            </p:nvSpPr>
            <p:spPr bwMode="auto">
              <a:xfrm>
                <a:off x="1452" y="1740"/>
                <a:ext cx="93" cy="112"/>
              </a:xfrm>
              <a:custGeom>
                <a:avLst/>
                <a:gdLst>
                  <a:gd name="T0" fmla="*/ 92 w 93"/>
                  <a:gd name="T1" fmla="*/ 111 h 112"/>
                  <a:gd name="T2" fmla="*/ 85 w 93"/>
                  <a:gd name="T3" fmla="*/ 106 h 112"/>
                  <a:gd name="T4" fmla="*/ 81 w 93"/>
                  <a:gd name="T5" fmla="*/ 102 h 112"/>
                  <a:gd name="T6" fmla="*/ 76 w 93"/>
                  <a:gd name="T7" fmla="*/ 99 h 112"/>
                  <a:gd name="T8" fmla="*/ 72 w 93"/>
                  <a:gd name="T9" fmla="*/ 96 h 112"/>
                  <a:gd name="T10" fmla="*/ 69 w 93"/>
                  <a:gd name="T11" fmla="*/ 92 h 112"/>
                  <a:gd name="T12" fmla="*/ 65 w 93"/>
                  <a:gd name="T13" fmla="*/ 86 h 112"/>
                  <a:gd name="T14" fmla="*/ 63 w 93"/>
                  <a:gd name="T15" fmla="*/ 81 h 112"/>
                  <a:gd name="T16" fmla="*/ 59 w 93"/>
                  <a:gd name="T17" fmla="*/ 75 h 112"/>
                  <a:gd name="T18" fmla="*/ 56 w 93"/>
                  <a:gd name="T19" fmla="*/ 70 h 112"/>
                  <a:gd name="T20" fmla="*/ 54 w 93"/>
                  <a:gd name="T21" fmla="*/ 64 h 112"/>
                  <a:gd name="T22" fmla="*/ 51 w 93"/>
                  <a:gd name="T23" fmla="*/ 60 h 112"/>
                  <a:gd name="T24" fmla="*/ 48 w 93"/>
                  <a:gd name="T25" fmla="*/ 54 h 112"/>
                  <a:gd name="T26" fmla="*/ 43 w 93"/>
                  <a:gd name="T27" fmla="*/ 50 h 112"/>
                  <a:gd name="T28" fmla="*/ 40 w 93"/>
                  <a:gd name="T29" fmla="*/ 46 h 112"/>
                  <a:gd name="T30" fmla="*/ 37 w 93"/>
                  <a:gd name="T31" fmla="*/ 40 h 112"/>
                  <a:gd name="T32" fmla="*/ 34 w 93"/>
                  <a:gd name="T33" fmla="*/ 35 h 112"/>
                  <a:gd name="T34" fmla="*/ 31 w 93"/>
                  <a:gd name="T35" fmla="*/ 29 h 112"/>
                  <a:gd name="T36" fmla="*/ 26 w 93"/>
                  <a:gd name="T37" fmla="*/ 25 h 112"/>
                  <a:gd name="T38" fmla="*/ 23 w 93"/>
                  <a:gd name="T39" fmla="*/ 21 h 112"/>
                  <a:gd name="T40" fmla="*/ 21 w 93"/>
                  <a:gd name="T41" fmla="*/ 15 h 112"/>
                  <a:gd name="T42" fmla="*/ 18 w 93"/>
                  <a:gd name="T43" fmla="*/ 10 h 112"/>
                  <a:gd name="T44" fmla="*/ 13 w 93"/>
                  <a:gd name="T45" fmla="*/ 7 h 112"/>
                  <a:gd name="T46" fmla="*/ 9 w 93"/>
                  <a:gd name="T47" fmla="*/ 3 h 112"/>
                  <a:gd name="T48" fmla="*/ 4 w 93"/>
                  <a:gd name="T49" fmla="*/ 4 h 112"/>
                  <a:gd name="T50" fmla="*/ 0 w 93"/>
                  <a:gd name="T51" fmla="*/ 4 h 112"/>
                  <a:gd name="T52" fmla="*/ 3 w 93"/>
                  <a:gd name="T53" fmla="*/ 10 h 112"/>
                  <a:gd name="T54" fmla="*/ 7 w 93"/>
                  <a:gd name="T55" fmla="*/ 8 h 112"/>
                  <a:gd name="T56" fmla="*/ 4 w 93"/>
                  <a:gd name="T57" fmla="*/ 0 h 11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93"/>
                  <a:gd name="T88" fmla="*/ 0 h 112"/>
                  <a:gd name="T89" fmla="*/ 93 w 93"/>
                  <a:gd name="T90" fmla="*/ 112 h 11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93" h="112">
                    <a:moveTo>
                      <a:pt x="92" y="111"/>
                    </a:moveTo>
                    <a:lnTo>
                      <a:pt x="85" y="106"/>
                    </a:lnTo>
                    <a:lnTo>
                      <a:pt x="81" y="102"/>
                    </a:lnTo>
                    <a:lnTo>
                      <a:pt x="76" y="99"/>
                    </a:lnTo>
                    <a:lnTo>
                      <a:pt x="72" y="96"/>
                    </a:lnTo>
                    <a:lnTo>
                      <a:pt x="69" y="92"/>
                    </a:lnTo>
                    <a:lnTo>
                      <a:pt x="65" y="86"/>
                    </a:lnTo>
                    <a:lnTo>
                      <a:pt x="63" y="81"/>
                    </a:lnTo>
                    <a:lnTo>
                      <a:pt x="59" y="75"/>
                    </a:lnTo>
                    <a:lnTo>
                      <a:pt x="56" y="70"/>
                    </a:lnTo>
                    <a:lnTo>
                      <a:pt x="54" y="64"/>
                    </a:lnTo>
                    <a:lnTo>
                      <a:pt x="51" y="60"/>
                    </a:lnTo>
                    <a:lnTo>
                      <a:pt x="48" y="54"/>
                    </a:lnTo>
                    <a:lnTo>
                      <a:pt x="43" y="50"/>
                    </a:lnTo>
                    <a:lnTo>
                      <a:pt x="40" y="46"/>
                    </a:lnTo>
                    <a:lnTo>
                      <a:pt x="37" y="40"/>
                    </a:lnTo>
                    <a:lnTo>
                      <a:pt x="34" y="35"/>
                    </a:lnTo>
                    <a:lnTo>
                      <a:pt x="31" y="29"/>
                    </a:lnTo>
                    <a:lnTo>
                      <a:pt x="26" y="25"/>
                    </a:lnTo>
                    <a:lnTo>
                      <a:pt x="23" y="21"/>
                    </a:lnTo>
                    <a:lnTo>
                      <a:pt x="21" y="15"/>
                    </a:lnTo>
                    <a:lnTo>
                      <a:pt x="18" y="10"/>
                    </a:lnTo>
                    <a:lnTo>
                      <a:pt x="13" y="7"/>
                    </a:lnTo>
                    <a:lnTo>
                      <a:pt x="9" y="3"/>
                    </a:lnTo>
                    <a:lnTo>
                      <a:pt x="4" y="4"/>
                    </a:lnTo>
                    <a:lnTo>
                      <a:pt x="0" y="4"/>
                    </a:lnTo>
                    <a:lnTo>
                      <a:pt x="3" y="10"/>
                    </a:lnTo>
                    <a:lnTo>
                      <a:pt x="7" y="8"/>
                    </a:lnTo>
                    <a:lnTo>
                      <a:pt x="4" y="0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8" name="Freeform 115"/>
              <p:cNvSpPr>
                <a:spLocks/>
              </p:cNvSpPr>
              <p:nvPr/>
            </p:nvSpPr>
            <p:spPr bwMode="auto">
              <a:xfrm>
                <a:off x="1396" y="1746"/>
                <a:ext cx="49" cy="183"/>
              </a:xfrm>
              <a:custGeom>
                <a:avLst/>
                <a:gdLst>
                  <a:gd name="T0" fmla="*/ 48 w 49"/>
                  <a:gd name="T1" fmla="*/ 0 h 183"/>
                  <a:gd name="T2" fmla="*/ 41 w 49"/>
                  <a:gd name="T3" fmla="*/ 2 h 183"/>
                  <a:gd name="T4" fmla="*/ 37 w 49"/>
                  <a:gd name="T5" fmla="*/ 6 h 183"/>
                  <a:gd name="T6" fmla="*/ 34 w 49"/>
                  <a:gd name="T7" fmla="*/ 12 h 183"/>
                  <a:gd name="T8" fmla="*/ 33 w 49"/>
                  <a:gd name="T9" fmla="*/ 16 h 183"/>
                  <a:gd name="T10" fmla="*/ 33 w 49"/>
                  <a:gd name="T11" fmla="*/ 22 h 183"/>
                  <a:gd name="T12" fmla="*/ 31 w 49"/>
                  <a:gd name="T13" fmla="*/ 27 h 183"/>
                  <a:gd name="T14" fmla="*/ 31 w 49"/>
                  <a:gd name="T15" fmla="*/ 32 h 183"/>
                  <a:gd name="T16" fmla="*/ 30 w 49"/>
                  <a:gd name="T17" fmla="*/ 37 h 183"/>
                  <a:gd name="T18" fmla="*/ 30 w 49"/>
                  <a:gd name="T19" fmla="*/ 42 h 183"/>
                  <a:gd name="T20" fmla="*/ 30 w 49"/>
                  <a:gd name="T21" fmla="*/ 47 h 183"/>
                  <a:gd name="T22" fmla="*/ 30 w 49"/>
                  <a:gd name="T23" fmla="*/ 53 h 183"/>
                  <a:gd name="T24" fmla="*/ 30 w 49"/>
                  <a:gd name="T25" fmla="*/ 57 h 183"/>
                  <a:gd name="T26" fmla="*/ 30 w 49"/>
                  <a:gd name="T27" fmla="*/ 63 h 183"/>
                  <a:gd name="T28" fmla="*/ 30 w 49"/>
                  <a:gd name="T29" fmla="*/ 67 h 183"/>
                  <a:gd name="T30" fmla="*/ 30 w 49"/>
                  <a:gd name="T31" fmla="*/ 73 h 183"/>
                  <a:gd name="T32" fmla="*/ 30 w 49"/>
                  <a:gd name="T33" fmla="*/ 78 h 183"/>
                  <a:gd name="T34" fmla="*/ 27 w 49"/>
                  <a:gd name="T35" fmla="*/ 83 h 183"/>
                  <a:gd name="T36" fmla="*/ 27 w 49"/>
                  <a:gd name="T37" fmla="*/ 88 h 183"/>
                  <a:gd name="T38" fmla="*/ 26 w 49"/>
                  <a:gd name="T39" fmla="*/ 93 h 183"/>
                  <a:gd name="T40" fmla="*/ 26 w 49"/>
                  <a:gd name="T41" fmla="*/ 98 h 183"/>
                  <a:gd name="T42" fmla="*/ 27 w 49"/>
                  <a:gd name="T43" fmla="*/ 88 h 183"/>
                  <a:gd name="T44" fmla="*/ 26 w 49"/>
                  <a:gd name="T45" fmla="*/ 93 h 183"/>
                  <a:gd name="T46" fmla="*/ 24 w 49"/>
                  <a:gd name="T47" fmla="*/ 98 h 183"/>
                  <a:gd name="T48" fmla="*/ 24 w 49"/>
                  <a:gd name="T49" fmla="*/ 104 h 183"/>
                  <a:gd name="T50" fmla="*/ 23 w 49"/>
                  <a:gd name="T51" fmla="*/ 108 h 183"/>
                  <a:gd name="T52" fmla="*/ 23 w 49"/>
                  <a:gd name="T53" fmla="*/ 114 h 183"/>
                  <a:gd name="T54" fmla="*/ 21 w 49"/>
                  <a:gd name="T55" fmla="*/ 118 h 183"/>
                  <a:gd name="T56" fmla="*/ 21 w 49"/>
                  <a:gd name="T57" fmla="*/ 124 h 183"/>
                  <a:gd name="T58" fmla="*/ 20 w 49"/>
                  <a:gd name="T59" fmla="*/ 128 h 183"/>
                  <a:gd name="T60" fmla="*/ 20 w 49"/>
                  <a:gd name="T61" fmla="*/ 134 h 183"/>
                  <a:gd name="T62" fmla="*/ 17 w 49"/>
                  <a:gd name="T63" fmla="*/ 139 h 183"/>
                  <a:gd name="T64" fmla="*/ 17 w 49"/>
                  <a:gd name="T65" fmla="*/ 144 h 183"/>
                  <a:gd name="T66" fmla="*/ 17 w 49"/>
                  <a:gd name="T67" fmla="*/ 149 h 183"/>
                  <a:gd name="T68" fmla="*/ 17 w 49"/>
                  <a:gd name="T69" fmla="*/ 154 h 183"/>
                  <a:gd name="T70" fmla="*/ 17 w 49"/>
                  <a:gd name="T71" fmla="*/ 159 h 183"/>
                  <a:gd name="T72" fmla="*/ 16 w 49"/>
                  <a:gd name="T73" fmla="*/ 165 h 183"/>
                  <a:gd name="T74" fmla="*/ 16 w 49"/>
                  <a:gd name="T75" fmla="*/ 169 h 183"/>
                  <a:gd name="T76" fmla="*/ 14 w 49"/>
                  <a:gd name="T77" fmla="*/ 175 h 183"/>
                  <a:gd name="T78" fmla="*/ 11 w 49"/>
                  <a:gd name="T79" fmla="*/ 179 h 183"/>
                  <a:gd name="T80" fmla="*/ 6 w 49"/>
                  <a:gd name="T81" fmla="*/ 182 h 183"/>
                  <a:gd name="T82" fmla="*/ 4 w 49"/>
                  <a:gd name="T83" fmla="*/ 176 h 183"/>
                  <a:gd name="T84" fmla="*/ 3 w 49"/>
                  <a:gd name="T85" fmla="*/ 171 h 183"/>
                  <a:gd name="T86" fmla="*/ 1 w 49"/>
                  <a:gd name="T87" fmla="*/ 168 h 183"/>
                  <a:gd name="T88" fmla="*/ 0 w 49"/>
                  <a:gd name="T89" fmla="*/ 166 h 18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9"/>
                  <a:gd name="T136" fmla="*/ 0 h 183"/>
                  <a:gd name="T137" fmla="*/ 49 w 49"/>
                  <a:gd name="T138" fmla="*/ 183 h 18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9" h="183">
                    <a:moveTo>
                      <a:pt x="48" y="0"/>
                    </a:moveTo>
                    <a:lnTo>
                      <a:pt x="41" y="2"/>
                    </a:lnTo>
                    <a:lnTo>
                      <a:pt x="37" y="6"/>
                    </a:lnTo>
                    <a:lnTo>
                      <a:pt x="34" y="12"/>
                    </a:lnTo>
                    <a:lnTo>
                      <a:pt x="33" y="16"/>
                    </a:lnTo>
                    <a:lnTo>
                      <a:pt x="33" y="22"/>
                    </a:lnTo>
                    <a:lnTo>
                      <a:pt x="31" y="27"/>
                    </a:lnTo>
                    <a:lnTo>
                      <a:pt x="31" y="32"/>
                    </a:lnTo>
                    <a:lnTo>
                      <a:pt x="30" y="37"/>
                    </a:lnTo>
                    <a:lnTo>
                      <a:pt x="30" y="42"/>
                    </a:lnTo>
                    <a:lnTo>
                      <a:pt x="30" y="47"/>
                    </a:lnTo>
                    <a:lnTo>
                      <a:pt x="30" y="53"/>
                    </a:lnTo>
                    <a:lnTo>
                      <a:pt x="30" y="57"/>
                    </a:lnTo>
                    <a:lnTo>
                      <a:pt x="30" y="63"/>
                    </a:lnTo>
                    <a:lnTo>
                      <a:pt x="30" y="67"/>
                    </a:lnTo>
                    <a:lnTo>
                      <a:pt x="30" y="73"/>
                    </a:lnTo>
                    <a:lnTo>
                      <a:pt x="30" y="78"/>
                    </a:lnTo>
                    <a:lnTo>
                      <a:pt x="27" y="83"/>
                    </a:lnTo>
                    <a:lnTo>
                      <a:pt x="27" y="88"/>
                    </a:lnTo>
                    <a:lnTo>
                      <a:pt x="26" y="93"/>
                    </a:lnTo>
                    <a:lnTo>
                      <a:pt x="26" y="98"/>
                    </a:lnTo>
                    <a:lnTo>
                      <a:pt x="27" y="88"/>
                    </a:lnTo>
                    <a:lnTo>
                      <a:pt x="26" y="93"/>
                    </a:lnTo>
                    <a:lnTo>
                      <a:pt x="24" y="98"/>
                    </a:lnTo>
                    <a:lnTo>
                      <a:pt x="24" y="104"/>
                    </a:lnTo>
                    <a:lnTo>
                      <a:pt x="23" y="108"/>
                    </a:lnTo>
                    <a:lnTo>
                      <a:pt x="23" y="114"/>
                    </a:lnTo>
                    <a:lnTo>
                      <a:pt x="21" y="118"/>
                    </a:lnTo>
                    <a:lnTo>
                      <a:pt x="21" y="124"/>
                    </a:lnTo>
                    <a:lnTo>
                      <a:pt x="20" y="128"/>
                    </a:lnTo>
                    <a:lnTo>
                      <a:pt x="20" y="134"/>
                    </a:lnTo>
                    <a:lnTo>
                      <a:pt x="17" y="139"/>
                    </a:lnTo>
                    <a:lnTo>
                      <a:pt x="17" y="144"/>
                    </a:lnTo>
                    <a:lnTo>
                      <a:pt x="17" y="149"/>
                    </a:lnTo>
                    <a:lnTo>
                      <a:pt x="17" y="154"/>
                    </a:lnTo>
                    <a:lnTo>
                      <a:pt x="17" y="159"/>
                    </a:lnTo>
                    <a:lnTo>
                      <a:pt x="16" y="165"/>
                    </a:lnTo>
                    <a:lnTo>
                      <a:pt x="16" y="169"/>
                    </a:lnTo>
                    <a:lnTo>
                      <a:pt x="14" y="175"/>
                    </a:lnTo>
                    <a:lnTo>
                      <a:pt x="11" y="179"/>
                    </a:lnTo>
                    <a:lnTo>
                      <a:pt x="6" y="182"/>
                    </a:lnTo>
                    <a:lnTo>
                      <a:pt x="4" y="176"/>
                    </a:lnTo>
                    <a:lnTo>
                      <a:pt x="3" y="171"/>
                    </a:lnTo>
                    <a:lnTo>
                      <a:pt x="1" y="168"/>
                    </a:lnTo>
                    <a:lnTo>
                      <a:pt x="0" y="166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9" name="Freeform 116"/>
              <p:cNvSpPr>
                <a:spLocks/>
              </p:cNvSpPr>
              <p:nvPr/>
            </p:nvSpPr>
            <p:spPr bwMode="auto">
              <a:xfrm>
                <a:off x="1315" y="1809"/>
                <a:ext cx="82" cy="187"/>
              </a:xfrm>
              <a:custGeom>
                <a:avLst/>
                <a:gdLst>
                  <a:gd name="T0" fmla="*/ 81 w 82"/>
                  <a:gd name="T1" fmla="*/ 102 h 187"/>
                  <a:gd name="T2" fmla="*/ 74 w 82"/>
                  <a:gd name="T3" fmla="*/ 98 h 187"/>
                  <a:gd name="T4" fmla="*/ 73 w 82"/>
                  <a:gd name="T5" fmla="*/ 92 h 187"/>
                  <a:gd name="T6" fmla="*/ 69 w 82"/>
                  <a:gd name="T7" fmla="*/ 87 h 187"/>
                  <a:gd name="T8" fmla="*/ 66 w 82"/>
                  <a:gd name="T9" fmla="*/ 82 h 187"/>
                  <a:gd name="T10" fmla="*/ 63 w 82"/>
                  <a:gd name="T11" fmla="*/ 77 h 187"/>
                  <a:gd name="T12" fmla="*/ 63 w 82"/>
                  <a:gd name="T13" fmla="*/ 72 h 187"/>
                  <a:gd name="T14" fmla="*/ 61 w 82"/>
                  <a:gd name="T15" fmla="*/ 67 h 187"/>
                  <a:gd name="T16" fmla="*/ 59 w 82"/>
                  <a:gd name="T17" fmla="*/ 62 h 187"/>
                  <a:gd name="T18" fmla="*/ 57 w 82"/>
                  <a:gd name="T19" fmla="*/ 57 h 187"/>
                  <a:gd name="T20" fmla="*/ 56 w 82"/>
                  <a:gd name="T21" fmla="*/ 51 h 187"/>
                  <a:gd name="T22" fmla="*/ 54 w 82"/>
                  <a:gd name="T23" fmla="*/ 47 h 187"/>
                  <a:gd name="T24" fmla="*/ 51 w 82"/>
                  <a:gd name="T25" fmla="*/ 41 h 187"/>
                  <a:gd name="T26" fmla="*/ 49 w 82"/>
                  <a:gd name="T27" fmla="*/ 37 h 187"/>
                  <a:gd name="T28" fmla="*/ 46 w 82"/>
                  <a:gd name="T29" fmla="*/ 31 h 187"/>
                  <a:gd name="T30" fmla="*/ 43 w 82"/>
                  <a:gd name="T31" fmla="*/ 27 h 187"/>
                  <a:gd name="T32" fmla="*/ 39 w 82"/>
                  <a:gd name="T33" fmla="*/ 21 h 187"/>
                  <a:gd name="T34" fmla="*/ 36 w 82"/>
                  <a:gd name="T35" fmla="*/ 16 h 187"/>
                  <a:gd name="T36" fmla="*/ 33 w 82"/>
                  <a:gd name="T37" fmla="*/ 11 h 187"/>
                  <a:gd name="T38" fmla="*/ 29 w 82"/>
                  <a:gd name="T39" fmla="*/ 6 h 187"/>
                  <a:gd name="T40" fmla="*/ 24 w 82"/>
                  <a:gd name="T41" fmla="*/ 3 h 187"/>
                  <a:gd name="T42" fmla="*/ 19 w 82"/>
                  <a:gd name="T43" fmla="*/ 0 h 187"/>
                  <a:gd name="T44" fmla="*/ 14 w 82"/>
                  <a:gd name="T45" fmla="*/ 3 h 187"/>
                  <a:gd name="T46" fmla="*/ 13 w 82"/>
                  <a:gd name="T47" fmla="*/ 7 h 187"/>
                  <a:gd name="T48" fmla="*/ 13 w 82"/>
                  <a:gd name="T49" fmla="*/ 13 h 187"/>
                  <a:gd name="T50" fmla="*/ 13 w 82"/>
                  <a:gd name="T51" fmla="*/ 18 h 187"/>
                  <a:gd name="T52" fmla="*/ 13 w 82"/>
                  <a:gd name="T53" fmla="*/ 23 h 187"/>
                  <a:gd name="T54" fmla="*/ 14 w 82"/>
                  <a:gd name="T55" fmla="*/ 28 h 187"/>
                  <a:gd name="T56" fmla="*/ 14 w 82"/>
                  <a:gd name="T57" fmla="*/ 33 h 187"/>
                  <a:gd name="T58" fmla="*/ 14 w 82"/>
                  <a:gd name="T59" fmla="*/ 38 h 187"/>
                  <a:gd name="T60" fmla="*/ 14 w 82"/>
                  <a:gd name="T61" fmla="*/ 43 h 187"/>
                  <a:gd name="T62" fmla="*/ 14 w 82"/>
                  <a:gd name="T63" fmla="*/ 48 h 187"/>
                  <a:gd name="T64" fmla="*/ 13 w 82"/>
                  <a:gd name="T65" fmla="*/ 54 h 187"/>
                  <a:gd name="T66" fmla="*/ 13 w 82"/>
                  <a:gd name="T67" fmla="*/ 58 h 187"/>
                  <a:gd name="T68" fmla="*/ 13 w 82"/>
                  <a:gd name="T69" fmla="*/ 64 h 187"/>
                  <a:gd name="T70" fmla="*/ 13 w 82"/>
                  <a:gd name="T71" fmla="*/ 68 h 187"/>
                  <a:gd name="T72" fmla="*/ 13 w 82"/>
                  <a:gd name="T73" fmla="*/ 74 h 187"/>
                  <a:gd name="T74" fmla="*/ 13 w 82"/>
                  <a:gd name="T75" fmla="*/ 78 h 187"/>
                  <a:gd name="T76" fmla="*/ 13 w 82"/>
                  <a:gd name="T77" fmla="*/ 84 h 187"/>
                  <a:gd name="T78" fmla="*/ 13 w 82"/>
                  <a:gd name="T79" fmla="*/ 89 h 187"/>
                  <a:gd name="T80" fmla="*/ 13 w 82"/>
                  <a:gd name="T81" fmla="*/ 94 h 187"/>
                  <a:gd name="T82" fmla="*/ 13 w 82"/>
                  <a:gd name="T83" fmla="*/ 99 h 187"/>
                  <a:gd name="T84" fmla="*/ 13 w 82"/>
                  <a:gd name="T85" fmla="*/ 104 h 187"/>
                  <a:gd name="T86" fmla="*/ 13 w 82"/>
                  <a:gd name="T87" fmla="*/ 109 h 187"/>
                  <a:gd name="T88" fmla="*/ 13 w 82"/>
                  <a:gd name="T89" fmla="*/ 114 h 187"/>
                  <a:gd name="T90" fmla="*/ 13 w 82"/>
                  <a:gd name="T91" fmla="*/ 119 h 187"/>
                  <a:gd name="T92" fmla="*/ 13 w 82"/>
                  <a:gd name="T93" fmla="*/ 125 h 187"/>
                  <a:gd name="T94" fmla="*/ 13 w 82"/>
                  <a:gd name="T95" fmla="*/ 129 h 187"/>
                  <a:gd name="T96" fmla="*/ 14 w 82"/>
                  <a:gd name="T97" fmla="*/ 135 h 187"/>
                  <a:gd name="T98" fmla="*/ 14 w 82"/>
                  <a:gd name="T99" fmla="*/ 139 h 187"/>
                  <a:gd name="T100" fmla="*/ 14 w 82"/>
                  <a:gd name="T101" fmla="*/ 145 h 187"/>
                  <a:gd name="T102" fmla="*/ 14 w 82"/>
                  <a:gd name="T103" fmla="*/ 149 h 187"/>
                  <a:gd name="T104" fmla="*/ 16 w 82"/>
                  <a:gd name="T105" fmla="*/ 155 h 187"/>
                  <a:gd name="T106" fmla="*/ 16 w 82"/>
                  <a:gd name="T107" fmla="*/ 160 h 187"/>
                  <a:gd name="T108" fmla="*/ 14 w 82"/>
                  <a:gd name="T109" fmla="*/ 165 h 187"/>
                  <a:gd name="T110" fmla="*/ 13 w 82"/>
                  <a:gd name="T111" fmla="*/ 170 h 187"/>
                  <a:gd name="T112" fmla="*/ 11 w 82"/>
                  <a:gd name="T113" fmla="*/ 175 h 187"/>
                  <a:gd name="T114" fmla="*/ 9 w 82"/>
                  <a:gd name="T115" fmla="*/ 180 h 187"/>
                  <a:gd name="T116" fmla="*/ 9 w 82"/>
                  <a:gd name="T117" fmla="*/ 186 h 187"/>
                  <a:gd name="T118" fmla="*/ 4 w 82"/>
                  <a:gd name="T119" fmla="*/ 186 h 187"/>
                  <a:gd name="T120" fmla="*/ 3 w 82"/>
                  <a:gd name="T121" fmla="*/ 180 h 187"/>
                  <a:gd name="T122" fmla="*/ 0 w 82"/>
                  <a:gd name="T123" fmla="*/ 182 h 1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2"/>
                  <a:gd name="T187" fmla="*/ 0 h 187"/>
                  <a:gd name="T188" fmla="*/ 82 w 82"/>
                  <a:gd name="T189" fmla="*/ 187 h 1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2" h="187">
                    <a:moveTo>
                      <a:pt x="81" y="102"/>
                    </a:moveTo>
                    <a:lnTo>
                      <a:pt x="74" y="98"/>
                    </a:lnTo>
                    <a:lnTo>
                      <a:pt x="73" y="92"/>
                    </a:lnTo>
                    <a:lnTo>
                      <a:pt x="69" y="87"/>
                    </a:lnTo>
                    <a:lnTo>
                      <a:pt x="66" y="82"/>
                    </a:lnTo>
                    <a:lnTo>
                      <a:pt x="63" y="77"/>
                    </a:lnTo>
                    <a:lnTo>
                      <a:pt x="63" y="72"/>
                    </a:lnTo>
                    <a:lnTo>
                      <a:pt x="61" y="67"/>
                    </a:lnTo>
                    <a:lnTo>
                      <a:pt x="59" y="62"/>
                    </a:lnTo>
                    <a:lnTo>
                      <a:pt x="57" y="57"/>
                    </a:lnTo>
                    <a:lnTo>
                      <a:pt x="56" y="51"/>
                    </a:lnTo>
                    <a:lnTo>
                      <a:pt x="54" y="47"/>
                    </a:lnTo>
                    <a:lnTo>
                      <a:pt x="51" y="41"/>
                    </a:lnTo>
                    <a:lnTo>
                      <a:pt x="49" y="37"/>
                    </a:lnTo>
                    <a:lnTo>
                      <a:pt x="46" y="31"/>
                    </a:lnTo>
                    <a:lnTo>
                      <a:pt x="43" y="27"/>
                    </a:lnTo>
                    <a:lnTo>
                      <a:pt x="39" y="21"/>
                    </a:lnTo>
                    <a:lnTo>
                      <a:pt x="36" y="16"/>
                    </a:lnTo>
                    <a:lnTo>
                      <a:pt x="33" y="11"/>
                    </a:lnTo>
                    <a:lnTo>
                      <a:pt x="29" y="6"/>
                    </a:lnTo>
                    <a:lnTo>
                      <a:pt x="24" y="3"/>
                    </a:lnTo>
                    <a:lnTo>
                      <a:pt x="19" y="0"/>
                    </a:lnTo>
                    <a:lnTo>
                      <a:pt x="14" y="3"/>
                    </a:lnTo>
                    <a:lnTo>
                      <a:pt x="13" y="7"/>
                    </a:lnTo>
                    <a:lnTo>
                      <a:pt x="13" y="13"/>
                    </a:lnTo>
                    <a:lnTo>
                      <a:pt x="13" y="18"/>
                    </a:lnTo>
                    <a:lnTo>
                      <a:pt x="13" y="23"/>
                    </a:lnTo>
                    <a:lnTo>
                      <a:pt x="14" y="28"/>
                    </a:lnTo>
                    <a:lnTo>
                      <a:pt x="14" y="33"/>
                    </a:lnTo>
                    <a:lnTo>
                      <a:pt x="14" y="38"/>
                    </a:lnTo>
                    <a:lnTo>
                      <a:pt x="14" y="43"/>
                    </a:lnTo>
                    <a:lnTo>
                      <a:pt x="14" y="48"/>
                    </a:lnTo>
                    <a:lnTo>
                      <a:pt x="13" y="54"/>
                    </a:lnTo>
                    <a:lnTo>
                      <a:pt x="13" y="58"/>
                    </a:lnTo>
                    <a:lnTo>
                      <a:pt x="13" y="64"/>
                    </a:lnTo>
                    <a:lnTo>
                      <a:pt x="13" y="68"/>
                    </a:lnTo>
                    <a:lnTo>
                      <a:pt x="13" y="74"/>
                    </a:lnTo>
                    <a:lnTo>
                      <a:pt x="13" y="78"/>
                    </a:lnTo>
                    <a:lnTo>
                      <a:pt x="13" y="84"/>
                    </a:lnTo>
                    <a:lnTo>
                      <a:pt x="13" y="89"/>
                    </a:lnTo>
                    <a:lnTo>
                      <a:pt x="13" y="94"/>
                    </a:lnTo>
                    <a:lnTo>
                      <a:pt x="13" y="99"/>
                    </a:lnTo>
                    <a:lnTo>
                      <a:pt x="13" y="104"/>
                    </a:lnTo>
                    <a:lnTo>
                      <a:pt x="13" y="109"/>
                    </a:lnTo>
                    <a:lnTo>
                      <a:pt x="13" y="114"/>
                    </a:lnTo>
                    <a:lnTo>
                      <a:pt x="13" y="119"/>
                    </a:lnTo>
                    <a:lnTo>
                      <a:pt x="13" y="125"/>
                    </a:lnTo>
                    <a:lnTo>
                      <a:pt x="13" y="129"/>
                    </a:lnTo>
                    <a:lnTo>
                      <a:pt x="14" y="135"/>
                    </a:lnTo>
                    <a:lnTo>
                      <a:pt x="14" y="139"/>
                    </a:lnTo>
                    <a:lnTo>
                      <a:pt x="14" y="145"/>
                    </a:lnTo>
                    <a:lnTo>
                      <a:pt x="14" y="149"/>
                    </a:lnTo>
                    <a:lnTo>
                      <a:pt x="16" y="155"/>
                    </a:lnTo>
                    <a:lnTo>
                      <a:pt x="16" y="160"/>
                    </a:lnTo>
                    <a:lnTo>
                      <a:pt x="14" y="165"/>
                    </a:lnTo>
                    <a:lnTo>
                      <a:pt x="13" y="170"/>
                    </a:lnTo>
                    <a:lnTo>
                      <a:pt x="11" y="175"/>
                    </a:lnTo>
                    <a:lnTo>
                      <a:pt x="9" y="180"/>
                    </a:lnTo>
                    <a:lnTo>
                      <a:pt x="9" y="186"/>
                    </a:lnTo>
                    <a:lnTo>
                      <a:pt x="4" y="186"/>
                    </a:lnTo>
                    <a:lnTo>
                      <a:pt x="3" y="180"/>
                    </a:lnTo>
                    <a:lnTo>
                      <a:pt x="0" y="182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0" name="Freeform 117"/>
              <p:cNvSpPr>
                <a:spLocks/>
              </p:cNvSpPr>
              <p:nvPr/>
            </p:nvSpPr>
            <p:spPr bwMode="auto">
              <a:xfrm>
                <a:off x="2156" y="1605"/>
                <a:ext cx="177" cy="134"/>
              </a:xfrm>
              <a:custGeom>
                <a:avLst/>
                <a:gdLst>
                  <a:gd name="T0" fmla="*/ 0 w 177"/>
                  <a:gd name="T1" fmla="*/ 0 h 134"/>
                  <a:gd name="T2" fmla="*/ 9 w 177"/>
                  <a:gd name="T3" fmla="*/ 2 h 134"/>
                  <a:gd name="T4" fmla="*/ 15 w 177"/>
                  <a:gd name="T5" fmla="*/ 6 h 134"/>
                  <a:gd name="T6" fmla="*/ 22 w 177"/>
                  <a:gd name="T7" fmla="*/ 9 h 134"/>
                  <a:gd name="T8" fmla="*/ 29 w 177"/>
                  <a:gd name="T9" fmla="*/ 11 h 134"/>
                  <a:gd name="T10" fmla="*/ 36 w 177"/>
                  <a:gd name="T11" fmla="*/ 13 h 134"/>
                  <a:gd name="T12" fmla="*/ 42 w 177"/>
                  <a:gd name="T13" fmla="*/ 13 h 134"/>
                  <a:gd name="T14" fmla="*/ 49 w 177"/>
                  <a:gd name="T15" fmla="*/ 18 h 134"/>
                  <a:gd name="T16" fmla="*/ 56 w 177"/>
                  <a:gd name="T17" fmla="*/ 24 h 134"/>
                  <a:gd name="T18" fmla="*/ 63 w 177"/>
                  <a:gd name="T19" fmla="*/ 29 h 134"/>
                  <a:gd name="T20" fmla="*/ 69 w 177"/>
                  <a:gd name="T21" fmla="*/ 33 h 134"/>
                  <a:gd name="T22" fmla="*/ 76 w 177"/>
                  <a:gd name="T23" fmla="*/ 40 h 134"/>
                  <a:gd name="T24" fmla="*/ 81 w 177"/>
                  <a:gd name="T25" fmla="*/ 47 h 134"/>
                  <a:gd name="T26" fmla="*/ 88 w 177"/>
                  <a:gd name="T27" fmla="*/ 51 h 134"/>
                  <a:gd name="T28" fmla="*/ 88 w 177"/>
                  <a:gd name="T29" fmla="*/ 58 h 134"/>
                  <a:gd name="T30" fmla="*/ 94 w 177"/>
                  <a:gd name="T31" fmla="*/ 63 h 134"/>
                  <a:gd name="T32" fmla="*/ 99 w 177"/>
                  <a:gd name="T33" fmla="*/ 69 h 134"/>
                  <a:gd name="T34" fmla="*/ 101 w 177"/>
                  <a:gd name="T35" fmla="*/ 76 h 134"/>
                  <a:gd name="T36" fmla="*/ 106 w 177"/>
                  <a:gd name="T37" fmla="*/ 83 h 134"/>
                  <a:gd name="T38" fmla="*/ 110 w 177"/>
                  <a:gd name="T39" fmla="*/ 90 h 134"/>
                  <a:gd name="T40" fmla="*/ 115 w 177"/>
                  <a:gd name="T41" fmla="*/ 96 h 134"/>
                  <a:gd name="T42" fmla="*/ 119 w 177"/>
                  <a:gd name="T43" fmla="*/ 103 h 134"/>
                  <a:gd name="T44" fmla="*/ 126 w 177"/>
                  <a:gd name="T45" fmla="*/ 108 h 134"/>
                  <a:gd name="T46" fmla="*/ 130 w 177"/>
                  <a:gd name="T47" fmla="*/ 114 h 134"/>
                  <a:gd name="T48" fmla="*/ 137 w 177"/>
                  <a:gd name="T49" fmla="*/ 117 h 134"/>
                  <a:gd name="T50" fmla="*/ 144 w 177"/>
                  <a:gd name="T51" fmla="*/ 119 h 134"/>
                  <a:gd name="T52" fmla="*/ 151 w 177"/>
                  <a:gd name="T53" fmla="*/ 121 h 134"/>
                  <a:gd name="T54" fmla="*/ 157 w 177"/>
                  <a:gd name="T55" fmla="*/ 126 h 134"/>
                  <a:gd name="T56" fmla="*/ 164 w 177"/>
                  <a:gd name="T57" fmla="*/ 128 h 134"/>
                  <a:gd name="T58" fmla="*/ 171 w 177"/>
                  <a:gd name="T59" fmla="*/ 128 h 134"/>
                  <a:gd name="T60" fmla="*/ 176 w 177"/>
                  <a:gd name="T61" fmla="*/ 133 h 134"/>
                  <a:gd name="T62" fmla="*/ 176 w 177"/>
                  <a:gd name="T63" fmla="*/ 126 h 13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77"/>
                  <a:gd name="T97" fmla="*/ 0 h 134"/>
                  <a:gd name="T98" fmla="*/ 177 w 177"/>
                  <a:gd name="T99" fmla="*/ 134 h 13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77" h="134">
                    <a:moveTo>
                      <a:pt x="0" y="0"/>
                    </a:moveTo>
                    <a:lnTo>
                      <a:pt x="9" y="2"/>
                    </a:lnTo>
                    <a:lnTo>
                      <a:pt x="15" y="6"/>
                    </a:lnTo>
                    <a:lnTo>
                      <a:pt x="22" y="9"/>
                    </a:lnTo>
                    <a:lnTo>
                      <a:pt x="29" y="11"/>
                    </a:lnTo>
                    <a:lnTo>
                      <a:pt x="36" y="13"/>
                    </a:lnTo>
                    <a:lnTo>
                      <a:pt x="42" y="13"/>
                    </a:lnTo>
                    <a:lnTo>
                      <a:pt x="49" y="18"/>
                    </a:lnTo>
                    <a:lnTo>
                      <a:pt x="56" y="24"/>
                    </a:lnTo>
                    <a:lnTo>
                      <a:pt x="63" y="29"/>
                    </a:lnTo>
                    <a:lnTo>
                      <a:pt x="69" y="33"/>
                    </a:lnTo>
                    <a:lnTo>
                      <a:pt x="76" y="40"/>
                    </a:lnTo>
                    <a:lnTo>
                      <a:pt x="81" y="47"/>
                    </a:lnTo>
                    <a:lnTo>
                      <a:pt x="88" y="51"/>
                    </a:lnTo>
                    <a:lnTo>
                      <a:pt x="88" y="58"/>
                    </a:lnTo>
                    <a:lnTo>
                      <a:pt x="94" y="63"/>
                    </a:lnTo>
                    <a:lnTo>
                      <a:pt x="99" y="69"/>
                    </a:lnTo>
                    <a:lnTo>
                      <a:pt x="101" y="76"/>
                    </a:lnTo>
                    <a:lnTo>
                      <a:pt x="106" y="83"/>
                    </a:lnTo>
                    <a:lnTo>
                      <a:pt x="110" y="90"/>
                    </a:lnTo>
                    <a:lnTo>
                      <a:pt x="115" y="96"/>
                    </a:lnTo>
                    <a:lnTo>
                      <a:pt x="119" y="103"/>
                    </a:lnTo>
                    <a:lnTo>
                      <a:pt x="126" y="108"/>
                    </a:lnTo>
                    <a:lnTo>
                      <a:pt x="130" y="114"/>
                    </a:lnTo>
                    <a:lnTo>
                      <a:pt x="137" y="117"/>
                    </a:lnTo>
                    <a:lnTo>
                      <a:pt x="144" y="119"/>
                    </a:lnTo>
                    <a:lnTo>
                      <a:pt x="151" y="121"/>
                    </a:lnTo>
                    <a:lnTo>
                      <a:pt x="157" y="126"/>
                    </a:lnTo>
                    <a:lnTo>
                      <a:pt x="164" y="128"/>
                    </a:lnTo>
                    <a:lnTo>
                      <a:pt x="171" y="128"/>
                    </a:lnTo>
                    <a:lnTo>
                      <a:pt x="176" y="133"/>
                    </a:lnTo>
                    <a:lnTo>
                      <a:pt x="176" y="126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1" name="Freeform 118"/>
              <p:cNvSpPr>
                <a:spLocks/>
              </p:cNvSpPr>
              <p:nvPr/>
            </p:nvSpPr>
            <p:spPr bwMode="auto">
              <a:xfrm>
                <a:off x="2330" y="1643"/>
                <a:ext cx="199" cy="98"/>
              </a:xfrm>
              <a:custGeom>
                <a:avLst/>
                <a:gdLst>
                  <a:gd name="T0" fmla="*/ 0 w 199"/>
                  <a:gd name="T1" fmla="*/ 92 h 98"/>
                  <a:gd name="T2" fmla="*/ 9 w 199"/>
                  <a:gd name="T3" fmla="*/ 97 h 98"/>
                  <a:gd name="T4" fmla="*/ 15 w 199"/>
                  <a:gd name="T5" fmla="*/ 97 h 98"/>
                  <a:gd name="T6" fmla="*/ 22 w 199"/>
                  <a:gd name="T7" fmla="*/ 97 h 98"/>
                  <a:gd name="T8" fmla="*/ 29 w 199"/>
                  <a:gd name="T9" fmla="*/ 94 h 98"/>
                  <a:gd name="T10" fmla="*/ 36 w 199"/>
                  <a:gd name="T11" fmla="*/ 92 h 98"/>
                  <a:gd name="T12" fmla="*/ 42 w 199"/>
                  <a:gd name="T13" fmla="*/ 90 h 98"/>
                  <a:gd name="T14" fmla="*/ 49 w 199"/>
                  <a:gd name="T15" fmla="*/ 87 h 98"/>
                  <a:gd name="T16" fmla="*/ 56 w 199"/>
                  <a:gd name="T17" fmla="*/ 85 h 98"/>
                  <a:gd name="T18" fmla="*/ 60 w 199"/>
                  <a:gd name="T19" fmla="*/ 78 h 98"/>
                  <a:gd name="T20" fmla="*/ 67 w 199"/>
                  <a:gd name="T21" fmla="*/ 74 h 98"/>
                  <a:gd name="T22" fmla="*/ 72 w 199"/>
                  <a:gd name="T23" fmla="*/ 67 h 98"/>
                  <a:gd name="T24" fmla="*/ 76 w 199"/>
                  <a:gd name="T25" fmla="*/ 60 h 98"/>
                  <a:gd name="T26" fmla="*/ 83 w 199"/>
                  <a:gd name="T27" fmla="*/ 56 h 98"/>
                  <a:gd name="T28" fmla="*/ 90 w 199"/>
                  <a:gd name="T29" fmla="*/ 51 h 98"/>
                  <a:gd name="T30" fmla="*/ 96 w 199"/>
                  <a:gd name="T31" fmla="*/ 45 h 98"/>
                  <a:gd name="T32" fmla="*/ 103 w 199"/>
                  <a:gd name="T33" fmla="*/ 40 h 98"/>
                  <a:gd name="T34" fmla="*/ 108 w 199"/>
                  <a:gd name="T35" fmla="*/ 33 h 98"/>
                  <a:gd name="T36" fmla="*/ 114 w 199"/>
                  <a:gd name="T37" fmla="*/ 29 h 98"/>
                  <a:gd name="T38" fmla="*/ 117 w 199"/>
                  <a:gd name="T39" fmla="*/ 22 h 98"/>
                  <a:gd name="T40" fmla="*/ 123 w 199"/>
                  <a:gd name="T41" fmla="*/ 18 h 98"/>
                  <a:gd name="T42" fmla="*/ 130 w 199"/>
                  <a:gd name="T43" fmla="*/ 15 h 98"/>
                  <a:gd name="T44" fmla="*/ 137 w 199"/>
                  <a:gd name="T45" fmla="*/ 13 h 98"/>
                  <a:gd name="T46" fmla="*/ 144 w 199"/>
                  <a:gd name="T47" fmla="*/ 9 h 98"/>
                  <a:gd name="T48" fmla="*/ 150 w 199"/>
                  <a:gd name="T49" fmla="*/ 6 h 98"/>
                  <a:gd name="T50" fmla="*/ 157 w 199"/>
                  <a:gd name="T51" fmla="*/ 6 h 98"/>
                  <a:gd name="T52" fmla="*/ 164 w 199"/>
                  <a:gd name="T53" fmla="*/ 4 h 98"/>
                  <a:gd name="T54" fmla="*/ 171 w 199"/>
                  <a:gd name="T55" fmla="*/ 4 h 98"/>
                  <a:gd name="T56" fmla="*/ 177 w 199"/>
                  <a:gd name="T57" fmla="*/ 4 h 98"/>
                  <a:gd name="T58" fmla="*/ 198 w 199"/>
                  <a:gd name="T59" fmla="*/ 0 h 9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99"/>
                  <a:gd name="T91" fmla="*/ 0 h 98"/>
                  <a:gd name="T92" fmla="*/ 199 w 199"/>
                  <a:gd name="T93" fmla="*/ 98 h 9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99" h="98">
                    <a:moveTo>
                      <a:pt x="0" y="92"/>
                    </a:moveTo>
                    <a:lnTo>
                      <a:pt x="9" y="97"/>
                    </a:lnTo>
                    <a:lnTo>
                      <a:pt x="15" y="97"/>
                    </a:lnTo>
                    <a:lnTo>
                      <a:pt x="22" y="97"/>
                    </a:lnTo>
                    <a:lnTo>
                      <a:pt x="29" y="94"/>
                    </a:lnTo>
                    <a:lnTo>
                      <a:pt x="36" y="92"/>
                    </a:lnTo>
                    <a:lnTo>
                      <a:pt x="42" y="90"/>
                    </a:lnTo>
                    <a:lnTo>
                      <a:pt x="49" y="87"/>
                    </a:lnTo>
                    <a:lnTo>
                      <a:pt x="56" y="85"/>
                    </a:lnTo>
                    <a:lnTo>
                      <a:pt x="60" y="78"/>
                    </a:lnTo>
                    <a:lnTo>
                      <a:pt x="67" y="74"/>
                    </a:lnTo>
                    <a:lnTo>
                      <a:pt x="72" y="67"/>
                    </a:lnTo>
                    <a:lnTo>
                      <a:pt x="76" y="60"/>
                    </a:lnTo>
                    <a:lnTo>
                      <a:pt x="83" y="56"/>
                    </a:lnTo>
                    <a:lnTo>
                      <a:pt x="90" y="51"/>
                    </a:lnTo>
                    <a:lnTo>
                      <a:pt x="96" y="45"/>
                    </a:lnTo>
                    <a:lnTo>
                      <a:pt x="103" y="40"/>
                    </a:lnTo>
                    <a:lnTo>
                      <a:pt x="108" y="33"/>
                    </a:lnTo>
                    <a:lnTo>
                      <a:pt x="114" y="29"/>
                    </a:lnTo>
                    <a:lnTo>
                      <a:pt x="117" y="22"/>
                    </a:lnTo>
                    <a:lnTo>
                      <a:pt x="123" y="18"/>
                    </a:lnTo>
                    <a:lnTo>
                      <a:pt x="130" y="15"/>
                    </a:lnTo>
                    <a:lnTo>
                      <a:pt x="137" y="13"/>
                    </a:lnTo>
                    <a:lnTo>
                      <a:pt x="144" y="9"/>
                    </a:lnTo>
                    <a:lnTo>
                      <a:pt x="150" y="6"/>
                    </a:lnTo>
                    <a:lnTo>
                      <a:pt x="157" y="6"/>
                    </a:lnTo>
                    <a:lnTo>
                      <a:pt x="164" y="4"/>
                    </a:lnTo>
                    <a:lnTo>
                      <a:pt x="171" y="4"/>
                    </a:lnTo>
                    <a:lnTo>
                      <a:pt x="177" y="4"/>
                    </a:lnTo>
                    <a:lnTo>
                      <a:pt x="198" y="0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2" name="Freeform 119"/>
              <p:cNvSpPr>
                <a:spLocks/>
              </p:cNvSpPr>
              <p:nvPr/>
            </p:nvSpPr>
            <p:spPr bwMode="auto">
              <a:xfrm>
                <a:off x="2532" y="1641"/>
                <a:ext cx="91" cy="143"/>
              </a:xfrm>
              <a:custGeom>
                <a:avLst/>
                <a:gdLst>
                  <a:gd name="T0" fmla="*/ 0 w 91"/>
                  <a:gd name="T1" fmla="*/ 0 h 143"/>
                  <a:gd name="T2" fmla="*/ 9 w 91"/>
                  <a:gd name="T3" fmla="*/ 4 h 143"/>
                  <a:gd name="T4" fmla="*/ 15 w 91"/>
                  <a:gd name="T5" fmla="*/ 6 h 143"/>
                  <a:gd name="T6" fmla="*/ 22 w 91"/>
                  <a:gd name="T7" fmla="*/ 11 h 143"/>
                  <a:gd name="T8" fmla="*/ 27 w 91"/>
                  <a:gd name="T9" fmla="*/ 18 h 143"/>
                  <a:gd name="T10" fmla="*/ 33 w 91"/>
                  <a:gd name="T11" fmla="*/ 24 h 143"/>
                  <a:gd name="T12" fmla="*/ 36 w 91"/>
                  <a:gd name="T13" fmla="*/ 31 h 143"/>
                  <a:gd name="T14" fmla="*/ 40 w 91"/>
                  <a:gd name="T15" fmla="*/ 38 h 143"/>
                  <a:gd name="T16" fmla="*/ 42 w 91"/>
                  <a:gd name="T17" fmla="*/ 45 h 143"/>
                  <a:gd name="T18" fmla="*/ 45 w 91"/>
                  <a:gd name="T19" fmla="*/ 51 h 143"/>
                  <a:gd name="T20" fmla="*/ 47 w 91"/>
                  <a:gd name="T21" fmla="*/ 58 h 143"/>
                  <a:gd name="T22" fmla="*/ 49 w 91"/>
                  <a:gd name="T23" fmla="*/ 65 h 143"/>
                  <a:gd name="T24" fmla="*/ 51 w 91"/>
                  <a:gd name="T25" fmla="*/ 72 h 143"/>
                  <a:gd name="T26" fmla="*/ 54 w 91"/>
                  <a:gd name="T27" fmla="*/ 78 h 143"/>
                  <a:gd name="T28" fmla="*/ 54 w 91"/>
                  <a:gd name="T29" fmla="*/ 85 h 143"/>
                  <a:gd name="T30" fmla="*/ 56 w 91"/>
                  <a:gd name="T31" fmla="*/ 92 h 143"/>
                  <a:gd name="T32" fmla="*/ 58 w 91"/>
                  <a:gd name="T33" fmla="*/ 99 h 143"/>
                  <a:gd name="T34" fmla="*/ 60 w 91"/>
                  <a:gd name="T35" fmla="*/ 105 h 143"/>
                  <a:gd name="T36" fmla="*/ 63 w 91"/>
                  <a:gd name="T37" fmla="*/ 112 h 143"/>
                  <a:gd name="T38" fmla="*/ 67 w 91"/>
                  <a:gd name="T39" fmla="*/ 119 h 143"/>
                  <a:gd name="T40" fmla="*/ 72 w 91"/>
                  <a:gd name="T41" fmla="*/ 126 h 143"/>
                  <a:gd name="T42" fmla="*/ 74 w 91"/>
                  <a:gd name="T43" fmla="*/ 132 h 143"/>
                  <a:gd name="T44" fmla="*/ 81 w 91"/>
                  <a:gd name="T45" fmla="*/ 135 h 143"/>
                  <a:gd name="T46" fmla="*/ 87 w 91"/>
                  <a:gd name="T47" fmla="*/ 137 h 143"/>
                  <a:gd name="T48" fmla="*/ 90 w 91"/>
                  <a:gd name="T49" fmla="*/ 139 h 143"/>
                  <a:gd name="T50" fmla="*/ 87 w 91"/>
                  <a:gd name="T51" fmla="*/ 142 h 143"/>
                  <a:gd name="T52" fmla="*/ 85 w 91"/>
                  <a:gd name="T53" fmla="*/ 135 h 143"/>
                  <a:gd name="T54" fmla="*/ 87 w 91"/>
                  <a:gd name="T55" fmla="*/ 135 h 143"/>
                  <a:gd name="T56" fmla="*/ 85 w 91"/>
                  <a:gd name="T57" fmla="*/ 132 h 14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91"/>
                  <a:gd name="T88" fmla="*/ 0 h 143"/>
                  <a:gd name="T89" fmla="*/ 91 w 91"/>
                  <a:gd name="T90" fmla="*/ 143 h 14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91" h="143">
                    <a:moveTo>
                      <a:pt x="0" y="0"/>
                    </a:moveTo>
                    <a:lnTo>
                      <a:pt x="9" y="4"/>
                    </a:lnTo>
                    <a:lnTo>
                      <a:pt x="15" y="6"/>
                    </a:lnTo>
                    <a:lnTo>
                      <a:pt x="22" y="11"/>
                    </a:lnTo>
                    <a:lnTo>
                      <a:pt x="27" y="18"/>
                    </a:lnTo>
                    <a:lnTo>
                      <a:pt x="33" y="24"/>
                    </a:lnTo>
                    <a:lnTo>
                      <a:pt x="36" y="31"/>
                    </a:lnTo>
                    <a:lnTo>
                      <a:pt x="40" y="38"/>
                    </a:lnTo>
                    <a:lnTo>
                      <a:pt x="42" y="45"/>
                    </a:lnTo>
                    <a:lnTo>
                      <a:pt x="45" y="51"/>
                    </a:lnTo>
                    <a:lnTo>
                      <a:pt x="47" y="58"/>
                    </a:lnTo>
                    <a:lnTo>
                      <a:pt x="49" y="65"/>
                    </a:lnTo>
                    <a:lnTo>
                      <a:pt x="51" y="72"/>
                    </a:lnTo>
                    <a:lnTo>
                      <a:pt x="54" y="78"/>
                    </a:lnTo>
                    <a:lnTo>
                      <a:pt x="54" y="85"/>
                    </a:lnTo>
                    <a:lnTo>
                      <a:pt x="56" y="92"/>
                    </a:lnTo>
                    <a:lnTo>
                      <a:pt x="58" y="99"/>
                    </a:lnTo>
                    <a:lnTo>
                      <a:pt x="60" y="105"/>
                    </a:lnTo>
                    <a:lnTo>
                      <a:pt x="63" y="112"/>
                    </a:lnTo>
                    <a:lnTo>
                      <a:pt x="67" y="119"/>
                    </a:lnTo>
                    <a:lnTo>
                      <a:pt x="72" y="126"/>
                    </a:lnTo>
                    <a:lnTo>
                      <a:pt x="74" y="132"/>
                    </a:lnTo>
                    <a:lnTo>
                      <a:pt x="81" y="135"/>
                    </a:lnTo>
                    <a:lnTo>
                      <a:pt x="87" y="137"/>
                    </a:lnTo>
                    <a:lnTo>
                      <a:pt x="90" y="139"/>
                    </a:lnTo>
                    <a:lnTo>
                      <a:pt x="87" y="142"/>
                    </a:lnTo>
                    <a:lnTo>
                      <a:pt x="85" y="135"/>
                    </a:lnTo>
                    <a:lnTo>
                      <a:pt x="87" y="135"/>
                    </a:lnTo>
                    <a:lnTo>
                      <a:pt x="85" y="132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3" name="Freeform 120"/>
              <p:cNvSpPr>
                <a:spLocks/>
              </p:cNvSpPr>
              <p:nvPr/>
            </p:nvSpPr>
            <p:spPr bwMode="auto">
              <a:xfrm>
                <a:off x="2620" y="1713"/>
                <a:ext cx="125" cy="64"/>
              </a:xfrm>
              <a:custGeom>
                <a:avLst/>
                <a:gdLst>
                  <a:gd name="T0" fmla="*/ 0 w 125"/>
                  <a:gd name="T1" fmla="*/ 63 h 64"/>
                  <a:gd name="T2" fmla="*/ 9 w 125"/>
                  <a:gd name="T3" fmla="*/ 60 h 64"/>
                  <a:gd name="T4" fmla="*/ 15 w 125"/>
                  <a:gd name="T5" fmla="*/ 63 h 64"/>
                  <a:gd name="T6" fmla="*/ 22 w 125"/>
                  <a:gd name="T7" fmla="*/ 63 h 64"/>
                  <a:gd name="T8" fmla="*/ 29 w 125"/>
                  <a:gd name="T9" fmla="*/ 60 h 64"/>
                  <a:gd name="T10" fmla="*/ 36 w 125"/>
                  <a:gd name="T11" fmla="*/ 58 h 64"/>
                  <a:gd name="T12" fmla="*/ 42 w 125"/>
                  <a:gd name="T13" fmla="*/ 54 h 64"/>
                  <a:gd name="T14" fmla="*/ 49 w 125"/>
                  <a:gd name="T15" fmla="*/ 49 h 64"/>
                  <a:gd name="T16" fmla="*/ 54 w 125"/>
                  <a:gd name="T17" fmla="*/ 42 h 64"/>
                  <a:gd name="T18" fmla="*/ 58 w 125"/>
                  <a:gd name="T19" fmla="*/ 36 h 64"/>
                  <a:gd name="T20" fmla="*/ 63 w 125"/>
                  <a:gd name="T21" fmla="*/ 29 h 64"/>
                  <a:gd name="T22" fmla="*/ 69 w 125"/>
                  <a:gd name="T23" fmla="*/ 22 h 64"/>
                  <a:gd name="T24" fmla="*/ 76 w 125"/>
                  <a:gd name="T25" fmla="*/ 18 h 64"/>
                  <a:gd name="T26" fmla="*/ 83 w 125"/>
                  <a:gd name="T27" fmla="*/ 13 h 64"/>
                  <a:gd name="T28" fmla="*/ 90 w 125"/>
                  <a:gd name="T29" fmla="*/ 9 h 64"/>
                  <a:gd name="T30" fmla="*/ 96 w 125"/>
                  <a:gd name="T31" fmla="*/ 6 h 64"/>
                  <a:gd name="T32" fmla="*/ 103 w 125"/>
                  <a:gd name="T33" fmla="*/ 4 h 64"/>
                  <a:gd name="T34" fmla="*/ 110 w 125"/>
                  <a:gd name="T35" fmla="*/ 2 h 64"/>
                  <a:gd name="T36" fmla="*/ 117 w 125"/>
                  <a:gd name="T37" fmla="*/ 0 h 64"/>
                  <a:gd name="T38" fmla="*/ 124 w 125"/>
                  <a:gd name="T39" fmla="*/ 4 h 64"/>
                  <a:gd name="T40" fmla="*/ 124 w 125"/>
                  <a:gd name="T41" fmla="*/ 2 h 64"/>
                  <a:gd name="T42" fmla="*/ 124 w 125"/>
                  <a:gd name="T43" fmla="*/ 4 h 6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25"/>
                  <a:gd name="T67" fmla="*/ 0 h 64"/>
                  <a:gd name="T68" fmla="*/ 125 w 125"/>
                  <a:gd name="T69" fmla="*/ 64 h 6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25" h="64">
                    <a:moveTo>
                      <a:pt x="0" y="63"/>
                    </a:moveTo>
                    <a:lnTo>
                      <a:pt x="9" y="60"/>
                    </a:lnTo>
                    <a:lnTo>
                      <a:pt x="15" y="63"/>
                    </a:lnTo>
                    <a:lnTo>
                      <a:pt x="22" y="63"/>
                    </a:lnTo>
                    <a:lnTo>
                      <a:pt x="29" y="60"/>
                    </a:lnTo>
                    <a:lnTo>
                      <a:pt x="36" y="58"/>
                    </a:lnTo>
                    <a:lnTo>
                      <a:pt x="42" y="54"/>
                    </a:lnTo>
                    <a:lnTo>
                      <a:pt x="49" y="49"/>
                    </a:lnTo>
                    <a:lnTo>
                      <a:pt x="54" y="42"/>
                    </a:lnTo>
                    <a:lnTo>
                      <a:pt x="58" y="36"/>
                    </a:lnTo>
                    <a:lnTo>
                      <a:pt x="63" y="29"/>
                    </a:lnTo>
                    <a:lnTo>
                      <a:pt x="69" y="22"/>
                    </a:lnTo>
                    <a:lnTo>
                      <a:pt x="76" y="18"/>
                    </a:lnTo>
                    <a:lnTo>
                      <a:pt x="83" y="13"/>
                    </a:lnTo>
                    <a:lnTo>
                      <a:pt x="90" y="9"/>
                    </a:lnTo>
                    <a:lnTo>
                      <a:pt x="96" y="6"/>
                    </a:lnTo>
                    <a:lnTo>
                      <a:pt x="103" y="4"/>
                    </a:lnTo>
                    <a:lnTo>
                      <a:pt x="110" y="2"/>
                    </a:lnTo>
                    <a:lnTo>
                      <a:pt x="117" y="0"/>
                    </a:lnTo>
                    <a:lnTo>
                      <a:pt x="124" y="4"/>
                    </a:lnTo>
                    <a:lnTo>
                      <a:pt x="124" y="2"/>
                    </a:lnTo>
                    <a:lnTo>
                      <a:pt x="124" y="4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4" name="Freeform 121"/>
              <p:cNvSpPr>
                <a:spLocks/>
              </p:cNvSpPr>
              <p:nvPr/>
            </p:nvSpPr>
            <p:spPr bwMode="auto">
              <a:xfrm>
                <a:off x="2752" y="1718"/>
                <a:ext cx="47" cy="118"/>
              </a:xfrm>
              <a:custGeom>
                <a:avLst/>
                <a:gdLst>
                  <a:gd name="T0" fmla="*/ 0 w 47"/>
                  <a:gd name="T1" fmla="*/ 0 h 118"/>
                  <a:gd name="T2" fmla="*/ 6 w 47"/>
                  <a:gd name="T3" fmla="*/ 6 h 118"/>
                  <a:gd name="T4" fmla="*/ 12 w 47"/>
                  <a:gd name="T5" fmla="*/ 10 h 118"/>
                  <a:gd name="T6" fmla="*/ 13 w 47"/>
                  <a:gd name="T7" fmla="*/ 14 h 118"/>
                  <a:gd name="T8" fmla="*/ 16 w 47"/>
                  <a:gd name="T9" fmla="*/ 20 h 118"/>
                  <a:gd name="T10" fmla="*/ 20 w 47"/>
                  <a:gd name="T11" fmla="*/ 24 h 118"/>
                  <a:gd name="T12" fmla="*/ 22 w 47"/>
                  <a:gd name="T13" fmla="*/ 30 h 118"/>
                  <a:gd name="T14" fmla="*/ 22 w 47"/>
                  <a:gd name="T15" fmla="*/ 34 h 118"/>
                  <a:gd name="T16" fmla="*/ 22 w 47"/>
                  <a:gd name="T17" fmla="*/ 40 h 118"/>
                  <a:gd name="T18" fmla="*/ 23 w 47"/>
                  <a:gd name="T19" fmla="*/ 44 h 118"/>
                  <a:gd name="T20" fmla="*/ 25 w 47"/>
                  <a:gd name="T21" fmla="*/ 50 h 118"/>
                  <a:gd name="T22" fmla="*/ 25 w 47"/>
                  <a:gd name="T23" fmla="*/ 54 h 118"/>
                  <a:gd name="T24" fmla="*/ 26 w 47"/>
                  <a:gd name="T25" fmla="*/ 60 h 118"/>
                  <a:gd name="T26" fmla="*/ 29 w 47"/>
                  <a:gd name="T27" fmla="*/ 64 h 118"/>
                  <a:gd name="T28" fmla="*/ 29 w 47"/>
                  <a:gd name="T29" fmla="*/ 70 h 118"/>
                  <a:gd name="T30" fmla="*/ 29 w 47"/>
                  <a:gd name="T31" fmla="*/ 74 h 118"/>
                  <a:gd name="T32" fmla="*/ 29 w 47"/>
                  <a:gd name="T33" fmla="*/ 80 h 118"/>
                  <a:gd name="T34" fmla="*/ 30 w 47"/>
                  <a:gd name="T35" fmla="*/ 84 h 118"/>
                  <a:gd name="T36" fmla="*/ 30 w 47"/>
                  <a:gd name="T37" fmla="*/ 90 h 118"/>
                  <a:gd name="T38" fmla="*/ 32 w 47"/>
                  <a:gd name="T39" fmla="*/ 94 h 118"/>
                  <a:gd name="T40" fmla="*/ 35 w 47"/>
                  <a:gd name="T41" fmla="*/ 100 h 118"/>
                  <a:gd name="T42" fmla="*/ 37 w 47"/>
                  <a:gd name="T43" fmla="*/ 104 h 118"/>
                  <a:gd name="T44" fmla="*/ 37 w 47"/>
                  <a:gd name="T45" fmla="*/ 110 h 118"/>
                  <a:gd name="T46" fmla="*/ 42 w 47"/>
                  <a:gd name="T47" fmla="*/ 111 h 118"/>
                  <a:gd name="T48" fmla="*/ 43 w 47"/>
                  <a:gd name="T49" fmla="*/ 117 h 118"/>
                  <a:gd name="T50" fmla="*/ 46 w 47"/>
                  <a:gd name="T51" fmla="*/ 111 h 118"/>
                  <a:gd name="T52" fmla="*/ 46 w 47"/>
                  <a:gd name="T53" fmla="*/ 110 h 118"/>
                  <a:gd name="T54" fmla="*/ 46 w 47"/>
                  <a:gd name="T55" fmla="*/ 104 h 118"/>
                  <a:gd name="T56" fmla="*/ 42 w 47"/>
                  <a:gd name="T57" fmla="*/ 111 h 11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47"/>
                  <a:gd name="T88" fmla="*/ 0 h 118"/>
                  <a:gd name="T89" fmla="*/ 47 w 47"/>
                  <a:gd name="T90" fmla="*/ 118 h 118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47" h="118">
                    <a:moveTo>
                      <a:pt x="0" y="0"/>
                    </a:moveTo>
                    <a:lnTo>
                      <a:pt x="6" y="6"/>
                    </a:lnTo>
                    <a:lnTo>
                      <a:pt x="12" y="10"/>
                    </a:lnTo>
                    <a:lnTo>
                      <a:pt x="13" y="14"/>
                    </a:lnTo>
                    <a:lnTo>
                      <a:pt x="16" y="20"/>
                    </a:lnTo>
                    <a:lnTo>
                      <a:pt x="20" y="24"/>
                    </a:lnTo>
                    <a:lnTo>
                      <a:pt x="22" y="30"/>
                    </a:lnTo>
                    <a:lnTo>
                      <a:pt x="22" y="34"/>
                    </a:lnTo>
                    <a:lnTo>
                      <a:pt x="22" y="40"/>
                    </a:lnTo>
                    <a:lnTo>
                      <a:pt x="23" y="44"/>
                    </a:lnTo>
                    <a:lnTo>
                      <a:pt x="25" y="50"/>
                    </a:lnTo>
                    <a:lnTo>
                      <a:pt x="25" y="54"/>
                    </a:lnTo>
                    <a:lnTo>
                      <a:pt x="26" y="60"/>
                    </a:lnTo>
                    <a:lnTo>
                      <a:pt x="29" y="64"/>
                    </a:lnTo>
                    <a:lnTo>
                      <a:pt x="29" y="70"/>
                    </a:lnTo>
                    <a:lnTo>
                      <a:pt x="29" y="74"/>
                    </a:lnTo>
                    <a:lnTo>
                      <a:pt x="29" y="80"/>
                    </a:lnTo>
                    <a:lnTo>
                      <a:pt x="30" y="84"/>
                    </a:lnTo>
                    <a:lnTo>
                      <a:pt x="30" y="90"/>
                    </a:lnTo>
                    <a:lnTo>
                      <a:pt x="32" y="94"/>
                    </a:lnTo>
                    <a:lnTo>
                      <a:pt x="35" y="100"/>
                    </a:lnTo>
                    <a:lnTo>
                      <a:pt x="37" y="104"/>
                    </a:lnTo>
                    <a:lnTo>
                      <a:pt x="37" y="110"/>
                    </a:lnTo>
                    <a:lnTo>
                      <a:pt x="42" y="111"/>
                    </a:lnTo>
                    <a:lnTo>
                      <a:pt x="43" y="117"/>
                    </a:lnTo>
                    <a:lnTo>
                      <a:pt x="46" y="111"/>
                    </a:lnTo>
                    <a:lnTo>
                      <a:pt x="46" y="110"/>
                    </a:lnTo>
                    <a:lnTo>
                      <a:pt x="46" y="104"/>
                    </a:lnTo>
                    <a:lnTo>
                      <a:pt x="42" y="111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5" name="Freeform 122"/>
              <p:cNvSpPr>
                <a:spLocks/>
              </p:cNvSpPr>
              <p:nvPr/>
            </p:nvSpPr>
            <p:spPr bwMode="auto">
              <a:xfrm>
                <a:off x="2797" y="1793"/>
                <a:ext cx="114" cy="49"/>
              </a:xfrm>
              <a:custGeom>
                <a:avLst/>
                <a:gdLst>
                  <a:gd name="T0" fmla="*/ 0 w 114"/>
                  <a:gd name="T1" fmla="*/ 38 h 49"/>
                  <a:gd name="T2" fmla="*/ 5 w 114"/>
                  <a:gd name="T3" fmla="*/ 45 h 49"/>
                  <a:gd name="T4" fmla="*/ 10 w 114"/>
                  <a:gd name="T5" fmla="*/ 48 h 49"/>
                  <a:gd name="T6" fmla="*/ 15 w 114"/>
                  <a:gd name="T7" fmla="*/ 45 h 49"/>
                  <a:gd name="T8" fmla="*/ 20 w 114"/>
                  <a:gd name="T9" fmla="*/ 45 h 49"/>
                  <a:gd name="T10" fmla="*/ 25 w 114"/>
                  <a:gd name="T11" fmla="*/ 44 h 49"/>
                  <a:gd name="T12" fmla="*/ 30 w 114"/>
                  <a:gd name="T13" fmla="*/ 41 h 49"/>
                  <a:gd name="T14" fmla="*/ 35 w 114"/>
                  <a:gd name="T15" fmla="*/ 37 h 49"/>
                  <a:gd name="T16" fmla="*/ 40 w 114"/>
                  <a:gd name="T17" fmla="*/ 32 h 49"/>
                  <a:gd name="T18" fmla="*/ 45 w 114"/>
                  <a:gd name="T19" fmla="*/ 28 h 49"/>
                  <a:gd name="T20" fmla="*/ 50 w 114"/>
                  <a:gd name="T21" fmla="*/ 25 h 49"/>
                  <a:gd name="T22" fmla="*/ 55 w 114"/>
                  <a:gd name="T23" fmla="*/ 21 h 49"/>
                  <a:gd name="T24" fmla="*/ 60 w 114"/>
                  <a:gd name="T25" fmla="*/ 17 h 49"/>
                  <a:gd name="T26" fmla="*/ 66 w 114"/>
                  <a:gd name="T27" fmla="*/ 13 h 49"/>
                  <a:gd name="T28" fmla="*/ 70 w 114"/>
                  <a:gd name="T29" fmla="*/ 10 h 49"/>
                  <a:gd name="T30" fmla="*/ 76 w 114"/>
                  <a:gd name="T31" fmla="*/ 6 h 49"/>
                  <a:gd name="T32" fmla="*/ 80 w 114"/>
                  <a:gd name="T33" fmla="*/ 3 h 49"/>
                  <a:gd name="T34" fmla="*/ 86 w 114"/>
                  <a:gd name="T35" fmla="*/ 1 h 49"/>
                  <a:gd name="T36" fmla="*/ 90 w 114"/>
                  <a:gd name="T37" fmla="*/ 0 h 49"/>
                  <a:gd name="T38" fmla="*/ 96 w 114"/>
                  <a:gd name="T39" fmla="*/ 0 h 49"/>
                  <a:gd name="T40" fmla="*/ 100 w 114"/>
                  <a:gd name="T41" fmla="*/ 0 h 49"/>
                  <a:gd name="T42" fmla="*/ 106 w 114"/>
                  <a:gd name="T43" fmla="*/ 1 h 49"/>
                  <a:gd name="T44" fmla="*/ 110 w 114"/>
                  <a:gd name="T45" fmla="*/ 1 h 49"/>
                  <a:gd name="T46" fmla="*/ 113 w 114"/>
                  <a:gd name="T47" fmla="*/ 4 h 49"/>
                  <a:gd name="T48" fmla="*/ 110 w 114"/>
                  <a:gd name="T49" fmla="*/ 4 h 49"/>
                  <a:gd name="T50" fmla="*/ 110 w 114"/>
                  <a:gd name="T51" fmla="*/ 3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4"/>
                  <a:gd name="T79" fmla="*/ 0 h 49"/>
                  <a:gd name="T80" fmla="*/ 114 w 114"/>
                  <a:gd name="T81" fmla="*/ 49 h 4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4" h="49">
                    <a:moveTo>
                      <a:pt x="0" y="38"/>
                    </a:moveTo>
                    <a:lnTo>
                      <a:pt x="5" y="45"/>
                    </a:lnTo>
                    <a:lnTo>
                      <a:pt x="10" y="48"/>
                    </a:lnTo>
                    <a:lnTo>
                      <a:pt x="15" y="45"/>
                    </a:lnTo>
                    <a:lnTo>
                      <a:pt x="20" y="45"/>
                    </a:lnTo>
                    <a:lnTo>
                      <a:pt x="25" y="44"/>
                    </a:lnTo>
                    <a:lnTo>
                      <a:pt x="30" y="41"/>
                    </a:lnTo>
                    <a:lnTo>
                      <a:pt x="35" y="37"/>
                    </a:lnTo>
                    <a:lnTo>
                      <a:pt x="40" y="32"/>
                    </a:lnTo>
                    <a:lnTo>
                      <a:pt x="45" y="28"/>
                    </a:lnTo>
                    <a:lnTo>
                      <a:pt x="50" y="25"/>
                    </a:lnTo>
                    <a:lnTo>
                      <a:pt x="55" y="21"/>
                    </a:lnTo>
                    <a:lnTo>
                      <a:pt x="60" y="17"/>
                    </a:lnTo>
                    <a:lnTo>
                      <a:pt x="66" y="13"/>
                    </a:lnTo>
                    <a:lnTo>
                      <a:pt x="70" y="10"/>
                    </a:lnTo>
                    <a:lnTo>
                      <a:pt x="76" y="6"/>
                    </a:lnTo>
                    <a:lnTo>
                      <a:pt x="80" y="3"/>
                    </a:lnTo>
                    <a:lnTo>
                      <a:pt x="86" y="1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0" y="0"/>
                    </a:lnTo>
                    <a:lnTo>
                      <a:pt x="106" y="1"/>
                    </a:lnTo>
                    <a:lnTo>
                      <a:pt x="110" y="1"/>
                    </a:lnTo>
                    <a:lnTo>
                      <a:pt x="113" y="4"/>
                    </a:lnTo>
                    <a:lnTo>
                      <a:pt x="110" y="4"/>
                    </a:lnTo>
                    <a:lnTo>
                      <a:pt x="110" y="3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6" name="Freeform 123"/>
              <p:cNvSpPr>
                <a:spLocks/>
              </p:cNvSpPr>
              <p:nvPr/>
            </p:nvSpPr>
            <p:spPr bwMode="auto">
              <a:xfrm>
                <a:off x="2913" y="1796"/>
                <a:ext cx="19" cy="105"/>
              </a:xfrm>
              <a:custGeom>
                <a:avLst/>
                <a:gdLst>
                  <a:gd name="T0" fmla="*/ 0 w 19"/>
                  <a:gd name="T1" fmla="*/ 0 h 105"/>
                  <a:gd name="T2" fmla="*/ 7 w 19"/>
                  <a:gd name="T3" fmla="*/ 3 h 105"/>
                  <a:gd name="T4" fmla="*/ 7 w 19"/>
                  <a:gd name="T5" fmla="*/ 9 h 105"/>
                  <a:gd name="T6" fmla="*/ 8 w 19"/>
                  <a:gd name="T7" fmla="*/ 13 h 105"/>
                  <a:gd name="T8" fmla="*/ 8 w 19"/>
                  <a:gd name="T9" fmla="*/ 19 h 105"/>
                  <a:gd name="T10" fmla="*/ 8 w 19"/>
                  <a:gd name="T11" fmla="*/ 23 h 105"/>
                  <a:gd name="T12" fmla="*/ 8 w 19"/>
                  <a:gd name="T13" fmla="*/ 29 h 105"/>
                  <a:gd name="T14" fmla="*/ 8 w 19"/>
                  <a:gd name="T15" fmla="*/ 33 h 105"/>
                  <a:gd name="T16" fmla="*/ 8 w 19"/>
                  <a:gd name="T17" fmla="*/ 39 h 105"/>
                  <a:gd name="T18" fmla="*/ 10 w 19"/>
                  <a:gd name="T19" fmla="*/ 44 h 105"/>
                  <a:gd name="T20" fmla="*/ 10 w 19"/>
                  <a:gd name="T21" fmla="*/ 49 h 105"/>
                  <a:gd name="T22" fmla="*/ 8 w 19"/>
                  <a:gd name="T23" fmla="*/ 54 h 105"/>
                  <a:gd name="T24" fmla="*/ 7 w 19"/>
                  <a:gd name="T25" fmla="*/ 59 h 105"/>
                  <a:gd name="T26" fmla="*/ 7 w 19"/>
                  <a:gd name="T27" fmla="*/ 64 h 105"/>
                  <a:gd name="T28" fmla="*/ 7 w 19"/>
                  <a:gd name="T29" fmla="*/ 70 h 105"/>
                  <a:gd name="T30" fmla="*/ 8 w 19"/>
                  <a:gd name="T31" fmla="*/ 74 h 105"/>
                  <a:gd name="T32" fmla="*/ 8 w 19"/>
                  <a:gd name="T33" fmla="*/ 80 h 105"/>
                  <a:gd name="T34" fmla="*/ 10 w 19"/>
                  <a:gd name="T35" fmla="*/ 84 h 105"/>
                  <a:gd name="T36" fmla="*/ 12 w 19"/>
                  <a:gd name="T37" fmla="*/ 90 h 105"/>
                  <a:gd name="T38" fmla="*/ 12 w 19"/>
                  <a:gd name="T39" fmla="*/ 94 h 105"/>
                  <a:gd name="T40" fmla="*/ 14 w 19"/>
                  <a:gd name="T41" fmla="*/ 100 h 105"/>
                  <a:gd name="T42" fmla="*/ 15 w 19"/>
                  <a:gd name="T43" fmla="*/ 104 h 105"/>
                  <a:gd name="T44" fmla="*/ 18 w 19"/>
                  <a:gd name="T45" fmla="*/ 100 h 105"/>
                  <a:gd name="T46" fmla="*/ 15 w 19"/>
                  <a:gd name="T47" fmla="*/ 101 h 10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9"/>
                  <a:gd name="T73" fmla="*/ 0 h 105"/>
                  <a:gd name="T74" fmla="*/ 19 w 19"/>
                  <a:gd name="T75" fmla="*/ 105 h 10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9" h="105">
                    <a:moveTo>
                      <a:pt x="0" y="0"/>
                    </a:moveTo>
                    <a:lnTo>
                      <a:pt x="7" y="3"/>
                    </a:lnTo>
                    <a:lnTo>
                      <a:pt x="7" y="9"/>
                    </a:lnTo>
                    <a:lnTo>
                      <a:pt x="8" y="13"/>
                    </a:lnTo>
                    <a:lnTo>
                      <a:pt x="8" y="19"/>
                    </a:lnTo>
                    <a:lnTo>
                      <a:pt x="8" y="23"/>
                    </a:lnTo>
                    <a:lnTo>
                      <a:pt x="8" y="29"/>
                    </a:lnTo>
                    <a:lnTo>
                      <a:pt x="8" y="33"/>
                    </a:lnTo>
                    <a:lnTo>
                      <a:pt x="8" y="39"/>
                    </a:lnTo>
                    <a:lnTo>
                      <a:pt x="10" y="44"/>
                    </a:lnTo>
                    <a:lnTo>
                      <a:pt x="10" y="49"/>
                    </a:lnTo>
                    <a:lnTo>
                      <a:pt x="8" y="54"/>
                    </a:lnTo>
                    <a:lnTo>
                      <a:pt x="7" y="59"/>
                    </a:lnTo>
                    <a:lnTo>
                      <a:pt x="7" y="64"/>
                    </a:lnTo>
                    <a:lnTo>
                      <a:pt x="7" y="70"/>
                    </a:lnTo>
                    <a:lnTo>
                      <a:pt x="8" y="74"/>
                    </a:lnTo>
                    <a:lnTo>
                      <a:pt x="8" y="80"/>
                    </a:lnTo>
                    <a:lnTo>
                      <a:pt x="10" y="84"/>
                    </a:lnTo>
                    <a:lnTo>
                      <a:pt x="12" y="90"/>
                    </a:lnTo>
                    <a:lnTo>
                      <a:pt x="12" y="94"/>
                    </a:lnTo>
                    <a:lnTo>
                      <a:pt x="14" y="100"/>
                    </a:lnTo>
                    <a:lnTo>
                      <a:pt x="15" y="104"/>
                    </a:lnTo>
                    <a:lnTo>
                      <a:pt x="18" y="100"/>
                    </a:lnTo>
                    <a:lnTo>
                      <a:pt x="15" y="101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7" name="Freeform 124"/>
              <p:cNvSpPr>
                <a:spLocks/>
              </p:cNvSpPr>
              <p:nvPr/>
            </p:nvSpPr>
            <p:spPr bwMode="auto">
              <a:xfrm>
                <a:off x="1254" y="1923"/>
                <a:ext cx="68" cy="69"/>
              </a:xfrm>
              <a:custGeom>
                <a:avLst/>
                <a:gdLst>
                  <a:gd name="T0" fmla="*/ 67 w 68"/>
                  <a:gd name="T1" fmla="*/ 68 h 69"/>
                  <a:gd name="T2" fmla="*/ 60 w 68"/>
                  <a:gd name="T3" fmla="*/ 68 h 69"/>
                  <a:gd name="T4" fmla="*/ 60 w 68"/>
                  <a:gd name="T5" fmla="*/ 62 h 69"/>
                  <a:gd name="T6" fmla="*/ 56 w 68"/>
                  <a:gd name="T7" fmla="*/ 57 h 69"/>
                  <a:gd name="T8" fmla="*/ 52 w 68"/>
                  <a:gd name="T9" fmla="*/ 55 h 69"/>
                  <a:gd name="T10" fmla="*/ 49 w 68"/>
                  <a:gd name="T11" fmla="*/ 51 h 69"/>
                  <a:gd name="T12" fmla="*/ 45 w 68"/>
                  <a:gd name="T13" fmla="*/ 45 h 69"/>
                  <a:gd name="T14" fmla="*/ 46 w 68"/>
                  <a:gd name="T15" fmla="*/ 40 h 69"/>
                  <a:gd name="T16" fmla="*/ 45 w 68"/>
                  <a:gd name="T17" fmla="*/ 35 h 69"/>
                  <a:gd name="T18" fmla="*/ 42 w 68"/>
                  <a:gd name="T19" fmla="*/ 30 h 69"/>
                  <a:gd name="T20" fmla="*/ 39 w 68"/>
                  <a:gd name="T21" fmla="*/ 24 h 69"/>
                  <a:gd name="T22" fmla="*/ 36 w 68"/>
                  <a:gd name="T23" fmla="*/ 20 h 69"/>
                  <a:gd name="T24" fmla="*/ 33 w 68"/>
                  <a:gd name="T25" fmla="*/ 14 h 69"/>
                  <a:gd name="T26" fmla="*/ 30 w 68"/>
                  <a:gd name="T27" fmla="*/ 10 h 69"/>
                  <a:gd name="T28" fmla="*/ 25 w 68"/>
                  <a:gd name="T29" fmla="*/ 6 h 69"/>
                  <a:gd name="T30" fmla="*/ 22 w 68"/>
                  <a:gd name="T31" fmla="*/ 1 h 69"/>
                  <a:gd name="T32" fmla="*/ 16 w 68"/>
                  <a:gd name="T33" fmla="*/ 0 h 69"/>
                  <a:gd name="T34" fmla="*/ 12 w 68"/>
                  <a:gd name="T35" fmla="*/ 0 h 69"/>
                  <a:gd name="T36" fmla="*/ 6 w 68"/>
                  <a:gd name="T37" fmla="*/ 3 h 69"/>
                  <a:gd name="T38" fmla="*/ 6 w 68"/>
                  <a:gd name="T39" fmla="*/ 7 h 69"/>
                  <a:gd name="T40" fmla="*/ 5 w 68"/>
                  <a:gd name="T41" fmla="*/ 13 h 69"/>
                  <a:gd name="T42" fmla="*/ 3 w 68"/>
                  <a:gd name="T43" fmla="*/ 13 h 69"/>
                  <a:gd name="T44" fmla="*/ 0 w 68"/>
                  <a:gd name="T45" fmla="*/ 18 h 69"/>
                  <a:gd name="T46" fmla="*/ 5 w 68"/>
                  <a:gd name="T47" fmla="*/ 7 h 69"/>
                  <a:gd name="T48" fmla="*/ 5 w 68"/>
                  <a:gd name="T49" fmla="*/ 13 h 6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8"/>
                  <a:gd name="T76" fmla="*/ 0 h 69"/>
                  <a:gd name="T77" fmla="*/ 68 w 68"/>
                  <a:gd name="T78" fmla="*/ 69 h 6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8" h="69">
                    <a:moveTo>
                      <a:pt x="67" y="68"/>
                    </a:moveTo>
                    <a:lnTo>
                      <a:pt x="60" y="68"/>
                    </a:lnTo>
                    <a:lnTo>
                      <a:pt x="60" y="62"/>
                    </a:lnTo>
                    <a:lnTo>
                      <a:pt x="56" y="57"/>
                    </a:lnTo>
                    <a:lnTo>
                      <a:pt x="52" y="55"/>
                    </a:lnTo>
                    <a:lnTo>
                      <a:pt x="49" y="51"/>
                    </a:lnTo>
                    <a:lnTo>
                      <a:pt x="45" y="45"/>
                    </a:lnTo>
                    <a:lnTo>
                      <a:pt x="46" y="40"/>
                    </a:lnTo>
                    <a:lnTo>
                      <a:pt x="45" y="35"/>
                    </a:lnTo>
                    <a:lnTo>
                      <a:pt x="42" y="30"/>
                    </a:lnTo>
                    <a:lnTo>
                      <a:pt x="39" y="24"/>
                    </a:lnTo>
                    <a:lnTo>
                      <a:pt x="36" y="20"/>
                    </a:lnTo>
                    <a:lnTo>
                      <a:pt x="33" y="14"/>
                    </a:lnTo>
                    <a:lnTo>
                      <a:pt x="30" y="10"/>
                    </a:lnTo>
                    <a:lnTo>
                      <a:pt x="25" y="6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6" y="3"/>
                    </a:lnTo>
                    <a:lnTo>
                      <a:pt x="6" y="7"/>
                    </a:lnTo>
                    <a:lnTo>
                      <a:pt x="5" y="13"/>
                    </a:lnTo>
                    <a:lnTo>
                      <a:pt x="3" y="13"/>
                    </a:lnTo>
                    <a:lnTo>
                      <a:pt x="0" y="18"/>
                    </a:lnTo>
                    <a:lnTo>
                      <a:pt x="5" y="7"/>
                    </a:lnTo>
                    <a:lnTo>
                      <a:pt x="5" y="13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8" name="Freeform 125"/>
              <p:cNvSpPr>
                <a:spLocks/>
              </p:cNvSpPr>
              <p:nvPr/>
            </p:nvSpPr>
            <p:spPr bwMode="auto">
              <a:xfrm>
                <a:off x="1255" y="1951"/>
                <a:ext cx="27" cy="119"/>
              </a:xfrm>
              <a:custGeom>
                <a:avLst/>
                <a:gdLst>
                  <a:gd name="T0" fmla="*/ 0 w 27"/>
                  <a:gd name="T1" fmla="*/ 0 h 119"/>
                  <a:gd name="T2" fmla="*/ 2 w 27"/>
                  <a:gd name="T3" fmla="*/ 6 h 119"/>
                  <a:gd name="T4" fmla="*/ 3 w 27"/>
                  <a:gd name="T5" fmla="*/ 11 h 119"/>
                  <a:gd name="T6" fmla="*/ 5 w 27"/>
                  <a:gd name="T7" fmla="*/ 16 h 119"/>
                  <a:gd name="T8" fmla="*/ 5 w 27"/>
                  <a:gd name="T9" fmla="*/ 21 h 119"/>
                  <a:gd name="T10" fmla="*/ 6 w 27"/>
                  <a:gd name="T11" fmla="*/ 26 h 119"/>
                  <a:gd name="T12" fmla="*/ 9 w 27"/>
                  <a:gd name="T13" fmla="*/ 31 h 119"/>
                  <a:gd name="T14" fmla="*/ 10 w 27"/>
                  <a:gd name="T15" fmla="*/ 37 h 119"/>
                  <a:gd name="T16" fmla="*/ 10 w 27"/>
                  <a:gd name="T17" fmla="*/ 41 h 119"/>
                  <a:gd name="T18" fmla="*/ 12 w 27"/>
                  <a:gd name="T19" fmla="*/ 47 h 119"/>
                  <a:gd name="T20" fmla="*/ 13 w 27"/>
                  <a:gd name="T21" fmla="*/ 51 h 119"/>
                  <a:gd name="T22" fmla="*/ 13 w 27"/>
                  <a:gd name="T23" fmla="*/ 57 h 119"/>
                  <a:gd name="T24" fmla="*/ 15 w 27"/>
                  <a:gd name="T25" fmla="*/ 61 h 119"/>
                  <a:gd name="T26" fmla="*/ 15 w 27"/>
                  <a:gd name="T27" fmla="*/ 67 h 119"/>
                  <a:gd name="T28" fmla="*/ 16 w 27"/>
                  <a:gd name="T29" fmla="*/ 71 h 119"/>
                  <a:gd name="T30" fmla="*/ 20 w 27"/>
                  <a:gd name="T31" fmla="*/ 77 h 119"/>
                  <a:gd name="T32" fmla="*/ 22 w 27"/>
                  <a:gd name="T33" fmla="*/ 82 h 119"/>
                  <a:gd name="T34" fmla="*/ 23 w 27"/>
                  <a:gd name="T35" fmla="*/ 87 h 119"/>
                  <a:gd name="T36" fmla="*/ 23 w 27"/>
                  <a:gd name="T37" fmla="*/ 92 h 119"/>
                  <a:gd name="T38" fmla="*/ 26 w 27"/>
                  <a:gd name="T39" fmla="*/ 97 h 119"/>
                  <a:gd name="T40" fmla="*/ 26 w 27"/>
                  <a:gd name="T41" fmla="*/ 102 h 119"/>
                  <a:gd name="T42" fmla="*/ 26 w 27"/>
                  <a:gd name="T43" fmla="*/ 107 h 119"/>
                  <a:gd name="T44" fmla="*/ 26 w 27"/>
                  <a:gd name="T45" fmla="*/ 112 h 119"/>
                  <a:gd name="T46" fmla="*/ 23 w 27"/>
                  <a:gd name="T47" fmla="*/ 118 h 119"/>
                  <a:gd name="T48" fmla="*/ 22 w 27"/>
                  <a:gd name="T49" fmla="*/ 118 h 119"/>
                  <a:gd name="T50" fmla="*/ 22 w 27"/>
                  <a:gd name="T51" fmla="*/ 109 h 119"/>
                  <a:gd name="T52" fmla="*/ 22 w 27"/>
                  <a:gd name="T53" fmla="*/ 115 h 119"/>
                  <a:gd name="T54" fmla="*/ 22 w 27"/>
                  <a:gd name="T55" fmla="*/ 118 h 119"/>
                  <a:gd name="T56" fmla="*/ 20 w 27"/>
                  <a:gd name="T57" fmla="*/ 115 h 11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7"/>
                  <a:gd name="T88" fmla="*/ 0 h 119"/>
                  <a:gd name="T89" fmla="*/ 27 w 27"/>
                  <a:gd name="T90" fmla="*/ 119 h 11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7" h="119">
                    <a:moveTo>
                      <a:pt x="0" y="0"/>
                    </a:moveTo>
                    <a:lnTo>
                      <a:pt x="2" y="6"/>
                    </a:lnTo>
                    <a:lnTo>
                      <a:pt x="3" y="11"/>
                    </a:lnTo>
                    <a:lnTo>
                      <a:pt x="5" y="16"/>
                    </a:lnTo>
                    <a:lnTo>
                      <a:pt x="5" y="21"/>
                    </a:lnTo>
                    <a:lnTo>
                      <a:pt x="6" y="26"/>
                    </a:lnTo>
                    <a:lnTo>
                      <a:pt x="9" y="31"/>
                    </a:lnTo>
                    <a:lnTo>
                      <a:pt x="10" y="37"/>
                    </a:lnTo>
                    <a:lnTo>
                      <a:pt x="10" y="41"/>
                    </a:lnTo>
                    <a:lnTo>
                      <a:pt x="12" y="47"/>
                    </a:lnTo>
                    <a:lnTo>
                      <a:pt x="13" y="51"/>
                    </a:lnTo>
                    <a:lnTo>
                      <a:pt x="13" y="57"/>
                    </a:lnTo>
                    <a:lnTo>
                      <a:pt x="15" y="61"/>
                    </a:lnTo>
                    <a:lnTo>
                      <a:pt x="15" y="67"/>
                    </a:lnTo>
                    <a:lnTo>
                      <a:pt x="16" y="71"/>
                    </a:lnTo>
                    <a:lnTo>
                      <a:pt x="20" y="77"/>
                    </a:lnTo>
                    <a:lnTo>
                      <a:pt x="22" y="82"/>
                    </a:lnTo>
                    <a:lnTo>
                      <a:pt x="23" y="87"/>
                    </a:lnTo>
                    <a:lnTo>
                      <a:pt x="23" y="92"/>
                    </a:lnTo>
                    <a:lnTo>
                      <a:pt x="26" y="97"/>
                    </a:lnTo>
                    <a:lnTo>
                      <a:pt x="26" y="102"/>
                    </a:lnTo>
                    <a:lnTo>
                      <a:pt x="26" y="107"/>
                    </a:lnTo>
                    <a:lnTo>
                      <a:pt x="26" y="112"/>
                    </a:lnTo>
                    <a:lnTo>
                      <a:pt x="23" y="118"/>
                    </a:lnTo>
                    <a:lnTo>
                      <a:pt x="22" y="118"/>
                    </a:lnTo>
                    <a:lnTo>
                      <a:pt x="22" y="109"/>
                    </a:lnTo>
                    <a:lnTo>
                      <a:pt x="22" y="115"/>
                    </a:lnTo>
                    <a:lnTo>
                      <a:pt x="22" y="118"/>
                    </a:lnTo>
                    <a:lnTo>
                      <a:pt x="20" y="115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9" name="Freeform 126"/>
              <p:cNvSpPr>
                <a:spLocks/>
              </p:cNvSpPr>
              <p:nvPr/>
            </p:nvSpPr>
            <p:spPr bwMode="auto">
              <a:xfrm>
                <a:off x="1220" y="2053"/>
                <a:ext cx="51" cy="92"/>
              </a:xfrm>
              <a:custGeom>
                <a:avLst/>
                <a:gdLst>
                  <a:gd name="T0" fmla="*/ 0 w 51"/>
                  <a:gd name="T1" fmla="*/ 0 h 92"/>
                  <a:gd name="T2" fmla="*/ 0 w 51"/>
                  <a:gd name="T3" fmla="*/ 10 h 92"/>
                  <a:gd name="T4" fmla="*/ 0 w 51"/>
                  <a:gd name="T5" fmla="*/ 15 h 92"/>
                  <a:gd name="T6" fmla="*/ 1 w 51"/>
                  <a:gd name="T7" fmla="*/ 20 h 92"/>
                  <a:gd name="T8" fmla="*/ 3 w 51"/>
                  <a:gd name="T9" fmla="*/ 25 h 92"/>
                  <a:gd name="T10" fmla="*/ 3 w 51"/>
                  <a:gd name="T11" fmla="*/ 30 h 92"/>
                  <a:gd name="T12" fmla="*/ 4 w 51"/>
                  <a:gd name="T13" fmla="*/ 35 h 92"/>
                  <a:gd name="T14" fmla="*/ 6 w 51"/>
                  <a:gd name="T15" fmla="*/ 40 h 92"/>
                  <a:gd name="T16" fmla="*/ 7 w 51"/>
                  <a:gd name="T17" fmla="*/ 46 h 92"/>
                  <a:gd name="T18" fmla="*/ 11 w 51"/>
                  <a:gd name="T19" fmla="*/ 50 h 92"/>
                  <a:gd name="T20" fmla="*/ 14 w 51"/>
                  <a:gd name="T21" fmla="*/ 56 h 92"/>
                  <a:gd name="T22" fmla="*/ 20 w 51"/>
                  <a:gd name="T23" fmla="*/ 60 h 92"/>
                  <a:gd name="T24" fmla="*/ 24 w 51"/>
                  <a:gd name="T25" fmla="*/ 62 h 92"/>
                  <a:gd name="T26" fmla="*/ 27 w 51"/>
                  <a:gd name="T27" fmla="*/ 67 h 92"/>
                  <a:gd name="T28" fmla="*/ 33 w 51"/>
                  <a:gd name="T29" fmla="*/ 70 h 92"/>
                  <a:gd name="T30" fmla="*/ 37 w 51"/>
                  <a:gd name="T31" fmla="*/ 74 h 92"/>
                  <a:gd name="T32" fmla="*/ 41 w 51"/>
                  <a:gd name="T33" fmla="*/ 79 h 92"/>
                  <a:gd name="T34" fmla="*/ 46 w 51"/>
                  <a:gd name="T35" fmla="*/ 84 h 92"/>
                  <a:gd name="T36" fmla="*/ 50 w 51"/>
                  <a:gd name="T37" fmla="*/ 89 h 92"/>
                  <a:gd name="T38" fmla="*/ 47 w 51"/>
                  <a:gd name="T39" fmla="*/ 91 h 92"/>
                  <a:gd name="T40" fmla="*/ 46 w 51"/>
                  <a:gd name="T41" fmla="*/ 87 h 9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1"/>
                  <a:gd name="T64" fmla="*/ 0 h 92"/>
                  <a:gd name="T65" fmla="*/ 51 w 51"/>
                  <a:gd name="T66" fmla="*/ 92 h 9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1" h="92">
                    <a:moveTo>
                      <a:pt x="0" y="0"/>
                    </a:moveTo>
                    <a:lnTo>
                      <a:pt x="0" y="10"/>
                    </a:lnTo>
                    <a:lnTo>
                      <a:pt x="0" y="15"/>
                    </a:lnTo>
                    <a:lnTo>
                      <a:pt x="1" y="20"/>
                    </a:lnTo>
                    <a:lnTo>
                      <a:pt x="3" y="25"/>
                    </a:lnTo>
                    <a:lnTo>
                      <a:pt x="3" y="30"/>
                    </a:lnTo>
                    <a:lnTo>
                      <a:pt x="4" y="35"/>
                    </a:lnTo>
                    <a:lnTo>
                      <a:pt x="6" y="40"/>
                    </a:lnTo>
                    <a:lnTo>
                      <a:pt x="7" y="46"/>
                    </a:lnTo>
                    <a:lnTo>
                      <a:pt x="11" y="50"/>
                    </a:lnTo>
                    <a:lnTo>
                      <a:pt x="14" y="56"/>
                    </a:lnTo>
                    <a:lnTo>
                      <a:pt x="20" y="60"/>
                    </a:lnTo>
                    <a:lnTo>
                      <a:pt x="24" y="62"/>
                    </a:lnTo>
                    <a:lnTo>
                      <a:pt x="27" y="67"/>
                    </a:lnTo>
                    <a:lnTo>
                      <a:pt x="33" y="70"/>
                    </a:lnTo>
                    <a:lnTo>
                      <a:pt x="37" y="74"/>
                    </a:lnTo>
                    <a:lnTo>
                      <a:pt x="41" y="79"/>
                    </a:lnTo>
                    <a:lnTo>
                      <a:pt x="46" y="84"/>
                    </a:lnTo>
                    <a:lnTo>
                      <a:pt x="50" y="89"/>
                    </a:lnTo>
                    <a:lnTo>
                      <a:pt x="47" y="91"/>
                    </a:lnTo>
                    <a:lnTo>
                      <a:pt x="46" y="87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0" name="Freeform 127"/>
              <p:cNvSpPr>
                <a:spLocks/>
              </p:cNvSpPr>
              <p:nvPr/>
            </p:nvSpPr>
            <p:spPr bwMode="auto">
              <a:xfrm>
                <a:off x="1354" y="2319"/>
                <a:ext cx="89" cy="127"/>
              </a:xfrm>
              <a:custGeom>
                <a:avLst/>
                <a:gdLst>
                  <a:gd name="T0" fmla="*/ 0 w 89"/>
                  <a:gd name="T1" fmla="*/ 0 h 127"/>
                  <a:gd name="T2" fmla="*/ 6 w 89"/>
                  <a:gd name="T3" fmla="*/ 2 h 127"/>
                  <a:gd name="T4" fmla="*/ 4 w 89"/>
                  <a:gd name="T5" fmla="*/ 6 h 127"/>
                  <a:gd name="T6" fmla="*/ 4 w 89"/>
                  <a:gd name="T7" fmla="*/ 12 h 127"/>
                  <a:gd name="T8" fmla="*/ 4 w 89"/>
                  <a:gd name="T9" fmla="*/ 17 h 127"/>
                  <a:gd name="T10" fmla="*/ 6 w 89"/>
                  <a:gd name="T11" fmla="*/ 22 h 127"/>
                  <a:gd name="T12" fmla="*/ 6 w 89"/>
                  <a:gd name="T13" fmla="*/ 27 h 127"/>
                  <a:gd name="T14" fmla="*/ 6 w 89"/>
                  <a:gd name="T15" fmla="*/ 32 h 127"/>
                  <a:gd name="T16" fmla="*/ 6 w 89"/>
                  <a:gd name="T17" fmla="*/ 37 h 127"/>
                  <a:gd name="T18" fmla="*/ 7 w 89"/>
                  <a:gd name="T19" fmla="*/ 43 h 127"/>
                  <a:gd name="T20" fmla="*/ 7 w 89"/>
                  <a:gd name="T21" fmla="*/ 47 h 127"/>
                  <a:gd name="T22" fmla="*/ 7 w 89"/>
                  <a:gd name="T23" fmla="*/ 53 h 127"/>
                  <a:gd name="T24" fmla="*/ 10 w 89"/>
                  <a:gd name="T25" fmla="*/ 57 h 127"/>
                  <a:gd name="T26" fmla="*/ 10 w 89"/>
                  <a:gd name="T27" fmla="*/ 63 h 127"/>
                  <a:gd name="T28" fmla="*/ 10 w 89"/>
                  <a:gd name="T29" fmla="*/ 68 h 127"/>
                  <a:gd name="T30" fmla="*/ 11 w 89"/>
                  <a:gd name="T31" fmla="*/ 73 h 127"/>
                  <a:gd name="T32" fmla="*/ 11 w 89"/>
                  <a:gd name="T33" fmla="*/ 78 h 127"/>
                  <a:gd name="T34" fmla="*/ 11 w 89"/>
                  <a:gd name="T35" fmla="*/ 84 h 127"/>
                  <a:gd name="T36" fmla="*/ 11 w 89"/>
                  <a:gd name="T37" fmla="*/ 88 h 127"/>
                  <a:gd name="T38" fmla="*/ 11 w 89"/>
                  <a:gd name="T39" fmla="*/ 94 h 127"/>
                  <a:gd name="T40" fmla="*/ 13 w 89"/>
                  <a:gd name="T41" fmla="*/ 98 h 127"/>
                  <a:gd name="T42" fmla="*/ 13 w 89"/>
                  <a:gd name="T43" fmla="*/ 104 h 127"/>
                  <a:gd name="T44" fmla="*/ 14 w 89"/>
                  <a:gd name="T45" fmla="*/ 108 h 127"/>
                  <a:gd name="T46" fmla="*/ 16 w 89"/>
                  <a:gd name="T47" fmla="*/ 114 h 127"/>
                  <a:gd name="T48" fmla="*/ 18 w 89"/>
                  <a:gd name="T49" fmla="*/ 119 h 127"/>
                  <a:gd name="T50" fmla="*/ 23 w 89"/>
                  <a:gd name="T51" fmla="*/ 121 h 127"/>
                  <a:gd name="T52" fmla="*/ 28 w 89"/>
                  <a:gd name="T53" fmla="*/ 124 h 127"/>
                  <a:gd name="T54" fmla="*/ 33 w 89"/>
                  <a:gd name="T55" fmla="*/ 126 h 127"/>
                  <a:gd name="T56" fmla="*/ 38 w 89"/>
                  <a:gd name="T57" fmla="*/ 124 h 127"/>
                  <a:gd name="T58" fmla="*/ 44 w 89"/>
                  <a:gd name="T59" fmla="*/ 121 h 127"/>
                  <a:gd name="T60" fmla="*/ 47 w 89"/>
                  <a:gd name="T61" fmla="*/ 115 h 127"/>
                  <a:gd name="T62" fmla="*/ 50 w 89"/>
                  <a:gd name="T63" fmla="*/ 111 h 127"/>
                  <a:gd name="T64" fmla="*/ 54 w 89"/>
                  <a:gd name="T65" fmla="*/ 105 h 127"/>
                  <a:gd name="T66" fmla="*/ 57 w 89"/>
                  <a:gd name="T67" fmla="*/ 101 h 127"/>
                  <a:gd name="T68" fmla="*/ 62 w 89"/>
                  <a:gd name="T69" fmla="*/ 97 h 127"/>
                  <a:gd name="T70" fmla="*/ 65 w 89"/>
                  <a:gd name="T71" fmla="*/ 91 h 127"/>
                  <a:gd name="T72" fmla="*/ 71 w 89"/>
                  <a:gd name="T73" fmla="*/ 88 h 127"/>
                  <a:gd name="T74" fmla="*/ 75 w 89"/>
                  <a:gd name="T75" fmla="*/ 85 h 127"/>
                  <a:gd name="T76" fmla="*/ 81 w 89"/>
                  <a:gd name="T77" fmla="*/ 81 h 127"/>
                  <a:gd name="T78" fmla="*/ 85 w 89"/>
                  <a:gd name="T79" fmla="*/ 80 h 127"/>
                  <a:gd name="T80" fmla="*/ 85 w 89"/>
                  <a:gd name="T81" fmla="*/ 74 h 127"/>
                  <a:gd name="T82" fmla="*/ 84 w 89"/>
                  <a:gd name="T83" fmla="*/ 78 h 127"/>
                  <a:gd name="T84" fmla="*/ 88 w 89"/>
                  <a:gd name="T85" fmla="*/ 78 h 12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89"/>
                  <a:gd name="T130" fmla="*/ 0 h 127"/>
                  <a:gd name="T131" fmla="*/ 89 w 89"/>
                  <a:gd name="T132" fmla="*/ 127 h 12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89" h="127">
                    <a:moveTo>
                      <a:pt x="0" y="0"/>
                    </a:moveTo>
                    <a:lnTo>
                      <a:pt x="6" y="2"/>
                    </a:lnTo>
                    <a:lnTo>
                      <a:pt x="4" y="6"/>
                    </a:lnTo>
                    <a:lnTo>
                      <a:pt x="4" y="12"/>
                    </a:lnTo>
                    <a:lnTo>
                      <a:pt x="4" y="17"/>
                    </a:lnTo>
                    <a:lnTo>
                      <a:pt x="6" y="22"/>
                    </a:lnTo>
                    <a:lnTo>
                      <a:pt x="6" y="27"/>
                    </a:lnTo>
                    <a:lnTo>
                      <a:pt x="6" y="32"/>
                    </a:lnTo>
                    <a:lnTo>
                      <a:pt x="6" y="37"/>
                    </a:lnTo>
                    <a:lnTo>
                      <a:pt x="7" y="43"/>
                    </a:lnTo>
                    <a:lnTo>
                      <a:pt x="7" y="47"/>
                    </a:lnTo>
                    <a:lnTo>
                      <a:pt x="7" y="53"/>
                    </a:lnTo>
                    <a:lnTo>
                      <a:pt x="10" y="57"/>
                    </a:lnTo>
                    <a:lnTo>
                      <a:pt x="10" y="63"/>
                    </a:lnTo>
                    <a:lnTo>
                      <a:pt x="10" y="68"/>
                    </a:lnTo>
                    <a:lnTo>
                      <a:pt x="11" y="73"/>
                    </a:lnTo>
                    <a:lnTo>
                      <a:pt x="11" y="78"/>
                    </a:lnTo>
                    <a:lnTo>
                      <a:pt x="11" y="84"/>
                    </a:lnTo>
                    <a:lnTo>
                      <a:pt x="11" y="88"/>
                    </a:lnTo>
                    <a:lnTo>
                      <a:pt x="11" y="94"/>
                    </a:lnTo>
                    <a:lnTo>
                      <a:pt x="13" y="98"/>
                    </a:lnTo>
                    <a:lnTo>
                      <a:pt x="13" y="104"/>
                    </a:lnTo>
                    <a:lnTo>
                      <a:pt x="14" y="108"/>
                    </a:lnTo>
                    <a:lnTo>
                      <a:pt x="16" y="114"/>
                    </a:lnTo>
                    <a:lnTo>
                      <a:pt x="18" y="119"/>
                    </a:lnTo>
                    <a:lnTo>
                      <a:pt x="23" y="121"/>
                    </a:lnTo>
                    <a:lnTo>
                      <a:pt x="28" y="124"/>
                    </a:lnTo>
                    <a:lnTo>
                      <a:pt x="33" y="126"/>
                    </a:lnTo>
                    <a:lnTo>
                      <a:pt x="38" y="124"/>
                    </a:lnTo>
                    <a:lnTo>
                      <a:pt x="44" y="121"/>
                    </a:lnTo>
                    <a:lnTo>
                      <a:pt x="47" y="115"/>
                    </a:lnTo>
                    <a:lnTo>
                      <a:pt x="50" y="111"/>
                    </a:lnTo>
                    <a:lnTo>
                      <a:pt x="54" y="105"/>
                    </a:lnTo>
                    <a:lnTo>
                      <a:pt x="57" y="101"/>
                    </a:lnTo>
                    <a:lnTo>
                      <a:pt x="62" y="97"/>
                    </a:lnTo>
                    <a:lnTo>
                      <a:pt x="65" y="91"/>
                    </a:lnTo>
                    <a:lnTo>
                      <a:pt x="71" y="88"/>
                    </a:lnTo>
                    <a:lnTo>
                      <a:pt x="75" y="85"/>
                    </a:lnTo>
                    <a:lnTo>
                      <a:pt x="81" y="81"/>
                    </a:lnTo>
                    <a:lnTo>
                      <a:pt x="85" y="80"/>
                    </a:lnTo>
                    <a:lnTo>
                      <a:pt x="85" y="74"/>
                    </a:lnTo>
                    <a:lnTo>
                      <a:pt x="84" y="78"/>
                    </a:lnTo>
                    <a:lnTo>
                      <a:pt x="88" y="78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1" name="Freeform 128"/>
              <p:cNvSpPr>
                <a:spLocks/>
              </p:cNvSpPr>
              <p:nvPr/>
            </p:nvSpPr>
            <p:spPr bwMode="auto">
              <a:xfrm>
                <a:off x="1445" y="2397"/>
                <a:ext cx="122" cy="125"/>
              </a:xfrm>
              <a:custGeom>
                <a:avLst/>
                <a:gdLst>
                  <a:gd name="T0" fmla="*/ 0 w 122"/>
                  <a:gd name="T1" fmla="*/ 0 h 125"/>
                  <a:gd name="T2" fmla="*/ 6 w 122"/>
                  <a:gd name="T3" fmla="*/ 3 h 125"/>
                  <a:gd name="T4" fmla="*/ 11 w 122"/>
                  <a:gd name="T5" fmla="*/ 5 h 125"/>
                  <a:gd name="T6" fmla="*/ 14 w 122"/>
                  <a:gd name="T7" fmla="*/ 10 h 125"/>
                  <a:gd name="T8" fmla="*/ 16 w 122"/>
                  <a:gd name="T9" fmla="*/ 15 h 125"/>
                  <a:gd name="T10" fmla="*/ 17 w 122"/>
                  <a:gd name="T11" fmla="*/ 20 h 125"/>
                  <a:gd name="T12" fmla="*/ 17 w 122"/>
                  <a:gd name="T13" fmla="*/ 25 h 125"/>
                  <a:gd name="T14" fmla="*/ 17 w 122"/>
                  <a:gd name="T15" fmla="*/ 30 h 125"/>
                  <a:gd name="T16" fmla="*/ 20 w 122"/>
                  <a:gd name="T17" fmla="*/ 36 h 125"/>
                  <a:gd name="T18" fmla="*/ 20 w 122"/>
                  <a:gd name="T19" fmla="*/ 40 h 125"/>
                  <a:gd name="T20" fmla="*/ 20 w 122"/>
                  <a:gd name="T21" fmla="*/ 46 h 125"/>
                  <a:gd name="T22" fmla="*/ 21 w 122"/>
                  <a:gd name="T23" fmla="*/ 50 h 125"/>
                  <a:gd name="T24" fmla="*/ 21 w 122"/>
                  <a:gd name="T25" fmla="*/ 56 h 125"/>
                  <a:gd name="T26" fmla="*/ 23 w 122"/>
                  <a:gd name="T27" fmla="*/ 60 h 125"/>
                  <a:gd name="T28" fmla="*/ 24 w 122"/>
                  <a:gd name="T29" fmla="*/ 66 h 125"/>
                  <a:gd name="T30" fmla="*/ 26 w 122"/>
                  <a:gd name="T31" fmla="*/ 71 h 125"/>
                  <a:gd name="T32" fmla="*/ 26 w 122"/>
                  <a:gd name="T33" fmla="*/ 76 h 125"/>
                  <a:gd name="T34" fmla="*/ 28 w 122"/>
                  <a:gd name="T35" fmla="*/ 81 h 125"/>
                  <a:gd name="T36" fmla="*/ 30 w 122"/>
                  <a:gd name="T37" fmla="*/ 86 h 125"/>
                  <a:gd name="T38" fmla="*/ 30 w 122"/>
                  <a:gd name="T39" fmla="*/ 91 h 125"/>
                  <a:gd name="T40" fmla="*/ 31 w 122"/>
                  <a:gd name="T41" fmla="*/ 96 h 125"/>
                  <a:gd name="T42" fmla="*/ 31 w 122"/>
                  <a:gd name="T43" fmla="*/ 101 h 125"/>
                  <a:gd name="T44" fmla="*/ 34 w 122"/>
                  <a:gd name="T45" fmla="*/ 107 h 125"/>
                  <a:gd name="T46" fmla="*/ 38 w 122"/>
                  <a:gd name="T47" fmla="*/ 111 h 125"/>
                  <a:gd name="T48" fmla="*/ 43 w 122"/>
                  <a:gd name="T49" fmla="*/ 117 h 125"/>
                  <a:gd name="T50" fmla="*/ 48 w 122"/>
                  <a:gd name="T51" fmla="*/ 118 h 125"/>
                  <a:gd name="T52" fmla="*/ 53 w 122"/>
                  <a:gd name="T53" fmla="*/ 121 h 125"/>
                  <a:gd name="T54" fmla="*/ 58 w 122"/>
                  <a:gd name="T55" fmla="*/ 124 h 125"/>
                  <a:gd name="T56" fmla="*/ 61 w 122"/>
                  <a:gd name="T57" fmla="*/ 118 h 125"/>
                  <a:gd name="T58" fmla="*/ 67 w 122"/>
                  <a:gd name="T59" fmla="*/ 114 h 125"/>
                  <a:gd name="T60" fmla="*/ 71 w 122"/>
                  <a:gd name="T61" fmla="*/ 110 h 125"/>
                  <a:gd name="T62" fmla="*/ 75 w 122"/>
                  <a:gd name="T63" fmla="*/ 104 h 125"/>
                  <a:gd name="T64" fmla="*/ 77 w 122"/>
                  <a:gd name="T65" fmla="*/ 100 h 125"/>
                  <a:gd name="T66" fmla="*/ 80 w 122"/>
                  <a:gd name="T67" fmla="*/ 94 h 125"/>
                  <a:gd name="T68" fmla="*/ 84 w 122"/>
                  <a:gd name="T69" fmla="*/ 90 h 125"/>
                  <a:gd name="T70" fmla="*/ 85 w 122"/>
                  <a:gd name="T71" fmla="*/ 84 h 125"/>
                  <a:gd name="T72" fmla="*/ 88 w 122"/>
                  <a:gd name="T73" fmla="*/ 80 h 125"/>
                  <a:gd name="T74" fmla="*/ 90 w 122"/>
                  <a:gd name="T75" fmla="*/ 74 h 125"/>
                  <a:gd name="T76" fmla="*/ 94 w 122"/>
                  <a:gd name="T77" fmla="*/ 69 h 125"/>
                  <a:gd name="T78" fmla="*/ 97 w 122"/>
                  <a:gd name="T79" fmla="*/ 64 h 125"/>
                  <a:gd name="T80" fmla="*/ 100 w 122"/>
                  <a:gd name="T81" fmla="*/ 59 h 125"/>
                  <a:gd name="T82" fmla="*/ 105 w 122"/>
                  <a:gd name="T83" fmla="*/ 56 h 125"/>
                  <a:gd name="T84" fmla="*/ 110 w 122"/>
                  <a:gd name="T85" fmla="*/ 52 h 125"/>
                  <a:gd name="T86" fmla="*/ 115 w 122"/>
                  <a:gd name="T87" fmla="*/ 54 h 125"/>
                  <a:gd name="T88" fmla="*/ 121 w 122"/>
                  <a:gd name="T89" fmla="*/ 56 h 125"/>
                  <a:gd name="T90" fmla="*/ 118 w 122"/>
                  <a:gd name="T91" fmla="*/ 56 h 125"/>
                  <a:gd name="T92" fmla="*/ 117 w 122"/>
                  <a:gd name="T93" fmla="*/ 60 h 12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22"/>
                  <a:gd name="T142" fmla="*/ 0 h 125"/>
                  <a:gd name="T143" fmla="*/ 122 w 122"/>
                  <a:gd name="T144" fmla="*/ 125 h 12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22" h="125">
                    <a:moveTo>
                      <a:pt x="0" y="0"/>
                    </a:moveTo>
                    <a:lnTo>
                      <a:pt x="6" y="3"/>
                    </a:lnTo>
                    <a:lnTo>
                      <a:pt x="11" y="5"/>
                    </a:lnTo>
                    <a:lnTo>
                      <a:pt x="14" y="10"/>
                    </a:lnTo>
                    <a:lnTo>
                      <a:pt x="16" y="15"/>
                    </a:lnTo>
                    <a:lnTo>
                      <a:pt x="17" y="20"/>
                    </a:lnTo>
                    <a:lnTo>
                      <a:pt x="17" y="25"/>
                    </a:lnTo>
                    <a:lnTo>
                      <a:pt x="17" y="30"/>
                    </a:lnTo>
                    <a:lnTo>
                      <a:pt x="20" y="36"/>
                    </a:lnTo>
                    <a:lnTo>
                      <a:pt x="20" y="40"/>
                    </a:lnTo>
                    <a:lnTo>
                      <a:pt x="20" y="46"/>
                    </a:lnTo>
                    <a:lnTo>
                      <a:pt x="21" y="50"/>
                    </a:lnTo>
                    <a:lnTo>
                      <a:pt x="21" y="56"/>
                    </a:lnTo>
                    <a:lnTo>
                      <a:pt x="23" y="60"/>
                    </a:lnTo>
                    <a:lnTo>
                      <a:pt x="24" y="66"/>
                    </a:lnTo>
                    <a:lnTo>
                      <a:pt x="26" y="71"/>
                    </a:lnTo>
                    <a:lnTo>
                      <a:pt x="26" y="76"/>
                    </a:lnTo>
                    <a:lnTo>
                      <a:pt x="28" y="81"/>
                    </a:lnTo>
                    <a:lnTo>
                      <a:pt x="30" y="86"/>
                    </a:lnTo>
                    <a:lnTo>
                      <a:pt x="30" y="91"/>
                    </a:lnTo>
                    <a:lnTo>
                      <a:pt x="31" y="96"/>
                    </a:lnTo>
                    <a:lnTo>
                      <a:pt x="31" y="101"/>
                    </a:lnTo>
                    <a:lnTo>
                      <a:pt x="34" y="107"/>
                    </a:lnTo>
                    <a:lnTo>
                      <a:pt x="38" y="111"/>
                    </a:lnTo>
                    <a:lnTo>
                      <a:pt x="43" y="117"/>
                    </a:lnTo>
                    <a:lnTo>
                      <a:pt x="48" y="118"/>
                    </a:lnTo>
                    <a:lnTo>
                      <a:pt x="53" y="121"/>
                    </a:lnTo>
                    <a:lnTo>
                      <a:pt x="58" y="124"/>
                    </a:lnTo>
                    <a:lnTo>
                      <a:pt x="61" y="118"/>
                    </a:lnTo>
                    <a:lnTo>
                      <a:pt x="67" y="114"/>
                    </a:lnTo>
                    <a:lnTo>
                      <a:pt x="71" y="110"/>
                    </a:lnTo>
                    <a:lnTo>
                      <a:pt x="75" y="104"/>
                    </a:lnTo>
                    <a:lnTo>
                      <a:pt x="77" y="100"/>
                    </a:lnTo>
                    <a:lnTo>
                      <a:pt x="80" y="94"/>
                    </a:lnTo>
                    <a:lnTo>
                      <a:pt x="84" y="90"/>
                    </a:lnTo>
                    <a:lnTo>
                      <a:pt x="85" y="84"/>
                    </a:lnTo>
                    <a:lnTo>
                      <a:pt x="88" y="80"/>
                    </a:lnTo>
                    <a:lnTo>
                      <a:pt x="90" y="74"/>
                    </a:lnTo>
                    <a:lnTo>
                      <a:pt x="94" y="69"/>
                    </a:lnTo>
                    <a:lnTo>
                      <a:pt x="97" y="64"/>
                    </a:lnTo>
                    <a:lnTo>
                      <a:pt x="100" y="59"/>
                    </a:lnTo>
                    <a:lnTo>
                      <a:pt x="105" y="56"/>
                    </a:lnTo>
                    <a:lnTo>
                      <a:pt x="110" y="52"/>
                    </a:lnTo>
                    <a:lnTo>
                      <a:pt x="115" y="54"/>
                    </a:lnTo>
                    <a:lnTo>
                      <a:pt x="121" y="56"/>
                    </a:lnTo>
                    <a:lnTo>
                      <a:pt x="118" y="56"/>
                    </a:lnTo>
                    <a:lnTo>
                      <a:pt x="117" y="60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2" name="Freeform 129"/>
              <p:cNvSpPr>
                <a:spLocks/>
              </p:cNvSpPr>
              <p:nvPr/>
            </p:nvSpPr>
            <p:spPr bwMode="auto">
              <a:xfrm>
                <a:off x="1573" y="2454"/>
                <a:ext cx="46" cy="118"/>
              </a:xfrm>
              <a:custGeom>
                <a:avLst/>
                <a:gdLst>
                  <a:gd name="T0" fmla="*/ 0 w 46"/>
                  <a:gd name="T1" fmla="*/ 0 h 118"/>
                  <a:gd name="T2" fmla="*/ 0 w 46"/>
                  <a:gd name="T3" fmla="*/ 6 h 118"/>
                  <a:gd name="T4" fmla="*/ 3 w 46"/>
                  <a:gd name="T5" fmla="*/ 12 h 118"/>
                  <a:gd name="T6" fmla="*/ 6 w 46"/>
                  <a:gd name="T7" fmla="*/ 17 h 118"/>
                  <a:gd name="T8" fmla="*/ 7 w 46"/>
                  <a:gd name="T9" fmla="*/ 22 h 118"/>
                  <a:gd name="T10" fmla="*/ 10 w 46"/>
                  <a:gd name="T11" fmla="*/ 27 h 118"/>
                  <a:gd name="T12" fmla="*/ 11 w 46"/>
                  <a:gd name="T13" fmla="*/ 32 h 118"/>
                  <a:gd name="T14" fmla="*/ 11 w 46"/>
                  <a:gd name="T15" fmla="*/ 37 h 118"/>
                  <a:gd name="T16" fmla="*/ 11 w 46"/>
                  <a:gd name="T17" fmla="*/ 43 h 118"/>
                  <a:gd name="T18" fmla="*/ 11 w 46"/>
                  <a:gd name="T19" fmla="*/ 47 h 118"/>
                  <a:gd name="T20" fmla="*/ 13 w 46"/>
                  <a:gd name="T21" fmla="*/ 53 h 118"/>
                  <a:gd name="T22" fmla="*/ 14 w 46"/>
                  <a:gd name="T23" fmla="*/ 57 h 118"/>
                  <a:gd name="T24" fmla="*/ 16 w 46"/>
                  <a:gd name="T25" fmla="*/ 63 h 118"/>
                  <a:gd name="T26" fmla="*/ 16 w 46"/>
                  <a:gd name="T27" fmla="*/ 68 h 118"/>
                  <a:gd name="T28" fmla="*/ 18 w 46"/>
                  <a:gd name="T29" fmla="*/ 73 h 118"/>
                  <a:gd name="T30" fmla="*/ 18 w 46"/>
                  <a:gd name="T31" fmla="*/ 78 h 118"/>
                  <a:gd name="T32" fmla="*/ 18 w 46"/>
                  <a:gd name="T33" fmla="*/ 84 h 118"/>
                  <a:gd name="T34" fmla="*/ 18 w 46"/>
                  <a:gd name="T35" fmla="*/ 88 h 118"/>
                  <a:gd name="T36" fmla="*/ 20 w 46"/>
                  <a:gd name="T37" fmla="*/ 94 h 118"/>
                  <a:gd name="T38" fmla="*/ 21 w 46"/>
                  <a:gd name="T39" fmla="*/ 99 h 118"/>
                  <a:gd name="T40" fmla="*/ 23 w 46"/>
                  <a:gd name="T41" fmla="*/ 104 h 118"/>
                  <a:gd name="T42" fmla="*/ 27 w 46"/>
                  <a:gd name="T43" fmla="*/ 110 h 118"/>
                  <a:gd name="T44" fmla="*/ 31 w 46"/>
                  <a:gd name="T45" fmla="*/ 113 h 118"/>
                  <a:gd name="T46" fmla="*/ 37 w 46"/>
                  <a:gd name="T47" fmla="*/ 117 h 118"/>
                  <a:gd name="T48" fmla="*/ 41 w 46"/>
                  <a:gd name="T49" fmla="*/ 114 h 118"/>
                  <a:gd name="T50" fmla="*/ 45 w 46"/>
                  <a:gd name="T51" fmla="*/ 114 h 118"/>
                  <a:gd name="T52" fmla="*/ 43 w 46"/>
                  <a:gd name="T53" fmla="*/ 110 h 118"/>
                  <a:gd name="T54" fmla="*/ 45 w 46"/>
                  <a:gd name="T55" fmla="*/ 111 h 118"/>
                  <a:gd name="T56" fmla="*/ 40 w 46"/>
                  <a:gd name="T57" fmla="*/ 111 h 118"/>
                  <a:gd name="T58" fmla="*/ 38 w 46"/>
                  <a:gd name="T59" fmla="*/ 111 h 11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6"/>
                  <a:gd name="T91" fmla="*/ 0 h 118"/>
                  <a:gd name="T92" fmla="*/ 46 w 46"/>
                  <a:gd name="T93" fmla="*/ 118 h 11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6" h="118">
                    <a:moveTo>
                      <a:pt x="0" y="0"/>
                    </a:moveTo>
                    <a:lnTo>
                      <a:pt x="0" y="6"/>
                    </a:lnTo>
                    <a:lnTo>
                      <a:pt x="3" y="12"/>
                    </a:lnTo>
                    <a:lnTo>
                      <a:pt x="6" y="17"/>
                    </a:lnTo>
                    <a:lnTo>
                      <a:pt x="7" y="22"/>
                    </a:lnTo>
                    <a:lnTo>
                      <a:pt x="10" y="27"/>
                    </a:lnTo>
                    <a:lnTo>
                      <a:pt x="11" y="32"/>
                    </a:lnTo>
                    <a:lnTo>
                      <a:pt x="11" y="37"/>
                    </a:lnTo>
                    <a:lnTo>
                      <a:pt x="11" y="43"/>
                    </a:lnTo>
                    <a:lnTo>
                      <a:pt x="11" y="47"/>
                    </a:lnTo>
                    <a:lnTo>
                      <a:pt x="13" y="53"/>
                    </a:lnTo>
                    <a:lnTo>
                      <a:pt x="14" y="57"/>
                    </a:lnTo>
                    <a:lnTo>
                      <a:pt x="16" y="63"/>
                    </a:lnTo>
                    <a:lnTo>
                      <a:pt x="16" y="68"/>
                    </a:lnTo>
                    <a:lnTo>
                      <a:pt x="18" y="73"/>
                    </a:lnTo>
                    <a:lnTo>
                      <a:pt x="18" y="78"/>
                    </a:lnTo>
                    <a:lnTo>
                      <a:pt x="18" y="84"/>
                    </a:lnTo>
                    <a:lnTo>
                      <a:pt x="18" y="88"/>
                    </a:lnTo>
                    <a:lnTo>
                      <a:pt x="20" y="94"/>
                    </a:lnTo>
                    <a:lnTo>
                      <a:pt x="21" y="99"/>
                    </a:lnTo>
                    <a:lnTo>
                      <a:pt x="23" y="104"/>
                    </a:lnTo>
                    <a:lnTo>
                      <a:pt x="27" y="110"/>
                    </a:lnTo>
                    <a:lnTo>
                      <a:pt x="31" y="113"/>
                    </a:lnTo>
                    <a:lnTo>
                      <a:pt x="37" y="117"/>
                    </a:lnTo>
                    <a:lnTo>
                      <a:pt x="41" y="114"/>
                    </a:lnTo>
                    <a:lnTo>
                      <a:pt x="45" y="114"/>
                    </a:lnTo>
                    <a:lnTo>
                      <a:pt x="43" y="110"/>
                    </a:lnTo>
                    <a:lnTo>
                      <a:pt x="45" y="111"/>
                    </a:lnTo>
                    <a:lnTo>
                      <a:pt x="40" y="111"/>
                    </a:lnTo>
                    <a:lnTo>
                      <a:pt x="38" y="111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3" name="Freeform 130"/>
              <p:cNvSpPr>
                <a:spLocks/>
              </p:cNvSpPr>
              <p:nvPr/>
            </p:nvSpPr>
            <p:spPr bwMode="auto">
              <a:xfrm>
                <a:off x="1725" y="2490"/>
                <a:ext cx="67" cy="130"/>
              </a:xfrm>
              <a:custGeom>
                <a:avLst/>
                <a:gdLst>
                  <a:gd name="T0" fmla="*/ 0 w 67"/>
                  <a:gd name="T1" fmla="*/ 0 h 130"/>
                  <a:gd name="T2" fmla="*/ 6 w 67"/>
                  <a:gd name="T3" fmla="*/ 4 h 130"/>
                  <a:gd name="T4" fmla="*/ 10 w 67"/>
                  <a:gd name="T5" fmla="*/ 10 h 130"/>
                  <a:gd name="T6" fmla="*/ 13 w 67"/>
                  <a:gd name="T7" fmla="*/ 14 h 130"/>
                  <a:gd name="T8" fmla="*/ 15 w 67"/>
                  <a:gd name="T9" fmla="*/ 20 h 130"/>
                  <a:gd name="T10" fmla="*/ 19 w 67"/>
                  <a:gd name="T11" fmla="*/ 24 h 130"/>
                  <a:gd name="T12" fmla="*/ 20 w 67"/>
                  <a:gd name="T13" fmla="*/ 30 h 130"/>
                  <a:gd name="T14" fmla="*/ 20 w 67"/>
                  <a:gd name="T15" fmla="*/ 35 h 130"/>
                  <a:gd name="T16" fmla="*/ 20 w 67"/>
                  <a:gd name="T17" fmla="*/ 40 h 130"/>
                  <a:gd name="T18" fmla="*/ 22 w 67"/>
                  <a:gd name="T19" fmla="*/ 45 h 130"/>
                  <a:gd name="T20" fmla="*/ 23 w 67"/>
                  <a:gd name="T21" fmla="*/ 50 h 130"/>
                  <a:gd name="T22" fmla="*/ 23 w 67"/>
                  <a:gd name="T23" fmla="*/ 55 h 130"/>
                  <a:gd name="T24" fmla="*/ 25 w 67"/>
                  <a:gd name="T25" fmla="*/ 61 h 130"/>
                  <a:gd name="T26" fmla="*/ 25 w 67"/>
                  <a:gd name="T27" fmla="*/ 66 h 130"/>
                  <a:gd name="T28" fmla="*/ 26 w 67"/>
                  <a:gd name="T29" fmla="*/ 71 h 130"/>
                  <a:gd name="T30" fmla="*/ 26 w 67"/>
                  <a:gd name="T31" fmla="*/ 76 h 130"/>
                  <a:gd name="T32" fmla="*/ 29 w 67"/>
                  <a:gd name="T33" fmla="*/ 81 h 130"/>
                  <a:gd name="T34" fmla="*/ 30 w 67"/>
                  <a:gd name="T35" fmla="*/ 87 h 130"/>
                  <a:gd name="T36" fmla="*/ 32 w 67"/>
                  <a:gd name="T37" fmla="*/ 91 h 130"/>
                  <a:gd name="T38" fmla="*/ 33 w 67"/>
                  <a:gd name="T39" fmla="*/ 97 h 130"/>
                  <a:gd name="T40" fmla="*/ 33 w 67"/>
                  <a:gd name="T41" fmla="*/ 101 h 130"/>
                  <a:gd name="T42" fmla="*/ 36 w 67"/>
                  <a:gd name="T43" fmla="*/ 107 h 130"/>
                  <a:gd name="T44" fmla="*/ 40 w 67"/>
                  <a:gd name="T45" fmla="*/ 112 h 130"/>
                  <a:gd name="T46" fmla="*/ 42 w 67"/>
                  <a:gd name="T47" fmla="*/ 117 h 130"/>
                  <a:gd name="T48" fmla="*/ 43 w 67"/>
                  <a:gd name="T49" fmla="*/ 122 h 130"/>
                  <a:gd name="T50" fmla="*/ 49 w 67"/>
                  <a:gd name="T51" fmla="*/ 124 h 130"/>
                  <a:gd name="T52" fmla="*/ 52 w 67"/>
                  <a:gd name="T53" fmla="*/ 129 h 130"/>
                  <a:gd name="T54" fmla="*/ 57 w 67"/>
                  <a:gd name="T55" fmla="*/ 129 h 130"/>
                  <a:gd name="T56" fmla="*/ 62 w 67"/>
                  <a:gd name="T57" fmla="*/ 129 h 130"/>
                  <a:gd name="T58" fmla="*/ 66 w 67"/>
                  <a:gd name="T59" fmla="*/ 129 h 130"/>
                  <a:gd name="T60" fmla="*/ 63 w 67"/>
                  <a:gd name="T61" fmla="*/ 124 h 130"/>
                  <a:gd name="T62" fmla="*/ 62 w 67"/>
                  <a:gd name="T63" fmla="*/ 124 h 130"/>
                  <a:gd name="T64" fmla="*/ 60 w 67"/>
                  <a:gd name="T65" fmla="*/ 125 h 130"/>
                  <a:gd name="T66" fmla="*/ 57 w 67"/>
                  <a:gd name="T67" fmla="*/ 124 h 13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7"/>
                  <a:gd name="T103" fmla="*/ 0 h 130"/>
                  <a:gd name="T104" fmla="*/ 67 w 67"/>
                  <a:gd name="T105" fmla="*/ 130 h 13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7" h="130">
                    <a:moveTo>
                      <a:pt x="0" y="0"/>
                    </a:moveTo>
                    <a:lnTo>
                      <a:pt x="6" y="4"/>
                    </a:lnTo>
                    <a:lnTo>
                      <a:pt x="10" y="10"/>
                    </a:lnTo>
                    <a:lnTo>
                      <a:pt x="13" y="14"/>
                    </a:lnTo>
                    <a:lnTo>
                      <a:pt x="15" y="20"/>
                    </a:lnTo>
                    <a:lnTo>
                      <a:pt x="19" y="24"/>
                    </a:lnTo>
                    <a:lnTo>
                      <a:pt x="20" y="30"/>
                    </a:lnTo>
                    <a:lnTo>
                      <a:pt x="20" y="35"/>
                    </a:lnTo>
                    <a:lnTo>
                      <a:pt x="20" y="40"/>
                    </a:lnTo>
                    <a:lnTo>
                      <a:pt x="22" y="45"/>
                    </a:lnTo>
                    <a:lnTo>
                      <a:pt x="23" y="50"/>
                    </a:lnTo>
                    <a:lnTo>
                      <a:pt x="23" y="55"/>
                    </a:lnTo>
                    <a:lnTo>
                      <a:pt x="25" y="61"/>
                    </a:lnTo>
                    <a:lnTo>
                      <a:pt x="25" y="66"/>
                    </a:lnTo>
                    <a:lnTo>
                      <a:pt x="26" y="71"/>
                    </a:lnTo>
                    <a:lnTo>
                      <a:pt x="26" y="76"/>
                    </a:lnTo>
                    <a:lnTo>
                      <a:pt x="29" y="81"/>
                    </a:lnTo>
                    <a:lnTo>
                      <a:pt x="30" y="87"/>
                    </a:lnTo>
                    <a:lnTo>
                      <a:pt x="32" y="91"/>
                    </a:lnTo>
                    <a:lnTo>
                      <a:pt x="33" y="97"/>
                    </a:lnTo>
                    <a:lnTo>
                      <a:pt x="33" y="101"/>
                    </a:lnTo>
                    <a:lnTo>
                      <a:pt x="36" y="107"/>
                    </a:lnTo>
                    <a:lnTo>
                      <a:pt x="40" y="112"/>
                    </a:lnTo>
                    <a:lnTo>
                      <a:pt x="42" y="117"/>
                    </a:lnTo>
                    <a:lnTo>
                      <a:pt x="43" y="122"/>
                    </a:lnTo>
                    <a:lnTo>
                      <a:pt x="49" y="124"/>
                    </a:lnTo>
                    <a:lnTo>
                      <a:pt x="52" y="129"/>
                    </a:lnTo>
                    <a:lnTo>
                      <a:pt x="57" y="129"/>
                    </a:lnTo>
                    <a:lnTo>
                      <a:pt x="62" y="129"/>
                    </a:lnTo>
                    <a:lnTo>
                      <a:pt x="66" y="129"/>
                    </a:lnTo>
                    <a:lnTo>
                      <a:pt x="63" y="124"/>
                    </a:lnTo>
                    <a:lnTo>
                      <a:pt x="62" y="124"/>
                    </a:lnTo>
                    <a:lnTo>
                      <a:pt x="60" y="125"/>
                    </a:lnTo>
                    <a:lnTo>
                      <a:pt x="57" y="124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4" name="Freeform 131"/>
              <p:cNvSpPr>
                <a:spLocks/>
              </p:cNvSpPr>
              <p:nvPr/>
            </p:nvSpPr>
            <p:spPr bwMode="auto">
              <a:xfrm>
                <a:off x="1626" y="2490"/>
                <a:ext cx="103" cy="82"/>
              </a:xfrm>
              <a:custGeom>
                <a:avLst/>
                <a:gdLst>
                  <a:gd name="T0" fmla="*/ 102 w 103"/>
                  <a:gd name="T1" fmla="*/ 3 h 82"/>
                  <a:gd name="T2" fmla="*/ 95 w 103"/>
                  <a:gd name="T3" fmla="*/ 0 h 82"/>
                  <a:gd name="T4" fmla="*/ 91 w 103"/>
                  <a:gd name="T5" fmla="*/ 4 h 82"/>
                  <a:gd name="T6" fmla="*/ 87 w 103"/>
                  <a:gd name="T7" fmla="*/ 6 h 82"/>
                  <a:gd name="T8" fmla="*/ 84 w 103"/>
                  <a:gd name="T9" fmla="*/ 11 h 82"/>
                  <a:gd name="T10" fmla="*/ 78 w 103"/>
                  <a:gd name="T11" fmla="*/ 13 h 82"/>
                  <a:gd name="T12" fmla="*/ 75 w 103"/>
                  <a:gd name="T13" fmla="*/ 18 h 82"/>
                  <a:gd name="T14" fmla="*/ 70 w 103"/>
                  <a:gd name="T15" fmla="*/ 20 h 82"/>
                  <a:gd name="T16" fmla="*/ 65 w 103"/>
                  <a:gd name="T17" fmla="*/ 23 h 82"/>
                  <a:gd name="T18" fmla="*/ 60 w 103"/>
                  <a:gd name="T19" fmla="*/ 28 h 82"/>
                  <a:gd name="T20" fmla="*/ 57 w 103"/>
                  <a:gd name="T21" fmla="*/ 34 h 82"/>
                  <a:gd name="T22" fmla="*/ 51 w 103"/>
                  <a:gd name="T23" fmla="*/ 37 h 82"/>
                  <a:gd name="T24" fmla="*/ 48 w 103"/>
                  <a:gd name="T25" fmla="*/ 42 h 82"/>
                  <a:gd name="T26" fmla="*/ 43 w 103"/>
                  <a:gd name="T27" fmla="*/ 45 h 82"/>
                  <a:gd name="T28" fmla="*/ 40 w 103"/>
                  <a:gd name="T29" fmla="*/ 51 h 82"/>
                  <a:gd name="T30" fmla="*/ 34 w 103"/>
                  <a:gd name="T31" fmla="*/ 54 h 82"/>
                  <a:gd name="T32" fmla="*/ 30 w 103"/>
                  <a:gd name="T33" fmla="*/ 59 h 82"/>
                  <a:gd name="T34" fmla="*/ 26 w 103"/>
                  <a:gd name="T35" fmla="*/ 63 h 82"/>
                  <a:gd name="T36" fmla="*/ 21 w 103"/>
                  <a:gd name="T37" fmla="*/ 67 h 82"/>
                  <a:gd name="T38" fmla="*/ 16 w 103"/>
                  <a:gd name="T39" fmla="*/ 70 h 82"/>
                  <a:gd name="T40" fmla="*/ 11 w 103"/>
                  <a:gd name="T41" fmla="*/ 74 h 82"/>
                  <a:gd name="T42" fmla="*/ 6 w 103"/>
                  <a:gd name="T43" fmla="*/ 75 h 82"/>
                  <a:gd name="T44" fmla="*/ 1 w 103"/>
                  <a:gd name="T45" fmla="*/ 77 h 82"/>
                  <a:gd name="T46" fmla="*/ 1 w 103"/>
                  <a:gd name="T47" fmla="*/ 75 h 82"/>
                  <a:gd name="T48" fmla="*/ 0 w 103"/>
                  <a:gd name="T49" fmla="*/ 81 h 82"/>
                  <a:gd name="T50" fmla="*/ 1 w 103"/>
                  <a:gd name="T51" fmla="*/ 78 h 82"/>
                  <a:gd name="T52" fmla="*/ 3 w 103"/>
                  <a:gd name="T53" fmla="*/ 74 h 82"/>
                  <a:gd name="T54" fmla="*/ 1 w 103"/>
                  <a:gd name="T55" fmla="*/ 75 h 82"/>
                  <a:gd name="T56" fmla="*/ 4 w 103"/>
                  <a:gd name="T57" fmla="*/ 65 h 82"/>
                  <a:gd name="T58" fmla="*/ 4 w 103"/>
                  <a:gd name="T59" fmla="*/ 71 h 8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03"/>
                  <a:gd name="T91" fmla="*/ 0 h 82"/>
                  <a:gd name="T92" fmla="*/ 103 w 103"/>
                  <a:gd name="T93" fmla="*/ 82 h 8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03" h="82">
                    <a:moveTo>
                      <a:pt x="102" y="3"/>
                    </a:moveTo>
                    <a:lnTo>
                      <a:pt x="95" y="0"/>
                    </a:lnTo>
                    <a:lnTo>
                      <a:pt x="91" y="4"/>
                    </a:lnTo>
                    <a:lnTo>
                      <a:pt x="87" y="6"/>
                    </a:lnTo>
                    <a:lnTo>
                      <a:pt x="84" y="11"/>
                    </a:lnTo>
                    <a:lnTo>
                      <a:pt x="78" y="13"/>
                    </a:lnTo>
                    <a:lnTo>
                      <a:pt x="75" y="18"/>
                    </a:lnTo>
                    <a:lnTo>
                      <a:pt x="70" y="20"/>
                    </a:lnTo>
                    <a:lnTo>
                      <a:pt x="65" y="23"/>
                    </a:lnTo>
                    <a:lnTo>
                      <a:pt x="60" y="28"/>
                    </a:lnTo>
                    <a:lnTo>
                      <a:pt x="57" y="34"/>
                    </a:lnTo>
                    <a:lnTo>
                      <a:pt x="51" y="37"/>
                    </a:lnTo>
                    <a:lnTo>
                      <a:pt x="48" y="42"/>
                    </a:lnTo>
                    <a:lnTo>
                      <a:pt x="43" y="45"/>
                    </a:lnTo>
                    <a:lnTo>
                      <a:pt x="40" y="51"/>
                    </a:lnTo>
                    <a:lnTo>
                      <a:pt x="34" y="54"/>
                    </a:lnTo>
                    <a:lnTo>
                      <a:pt x="30" y="59"/>
                    </a:lnTo>
                    <a:lnTo>
                      <a:pt x="26" y="63"/>
                    </a:lnTo>
                    <a:lnTo>
                      <a:pt x="21" y="67"/>
                    </a:lnTo>
                    <a:lnTo>
                      <a:pt x="16" y="70"/>
                    </a:lnTo>
                    <a:lnTo>
                      <a:pt x="11" y="74"/>
                    </a:lnTo>
                    <a:lnTo>
                      <a:pt x="6" y="75"/>
                    </a:lnTo>
                    <a:lnTo>
                      <a:pt x="1" y="77"/>
                    </a:lnTo>
                    <a:lnTo>
                      <a:pt x="1" y="75"/>
                    </a:lnTo>
                    <a:lnTo>
                      <a:pt x="0" y="81"/>
                    </a:lnTo>
                    <a:lnTo>
                      <a:pt x="1" y="78"/>
                    </a:lnTo>
                    <a:lnTo>
                      <a:pt x="3" y="74"/>
                    </a:lnTo>
                    <a:lnTo>
                      <a:pt x="1" y="75"/>
                    </a:lnTo>
                    <a:lnTo>
                      <a:pt x="4" y="65"/>
                    </a:lnTo>
                    <a:lnTo>
                      <a:pt x="4" y="71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5" name="Freeform 132"/>
              <p:cNvSpPr>
                <a:spLocks/>
              </p:cNvSpPr>
              <p:nvPr/>
            </p:nvSpPr>
            <p:spPr bwMode="auto">
              <a:xfrm>
                <a:off x="1310" y="2277"/>
                <a:ext cx="46" cy="82"/>
              </a:xfrm>
              <a:custGeom>
                <a:avLst/>
                <a:gdLst>
                  <a:gd name="T0" fmla="*/ 45 w 46"/>
                  <a:gd name="T1" fmla="*/ 41 h 82"/>
                  <a:gd name="T2" fmla="*/ 38 w 46"/>
                  <a:gd name="T3" fmla="*/ 47 h 82"/>
                  <a:gd name="T4" fmla="*/ 33 w 46"/>
                  <a:gd name="T5" fmla="*/ 50 h 82"/>
                  <a:gd name="T6" fmla="*/ 31 w 46"/>
                  <a:gd name="T7" fmla="*/ 55 h 82"/>
                  <a:gd name="T8" fmla="*/ 27 w 46"/>
                  <a:gd name="T9" fmla="*/ 58 h 82"/>
                  <a:gd name="T10" fmla="*/ 24 w 46"/>
                  <a:gd name="T11" fmla="*/ 64 h 82"/>
                  <a:gd name="T12" fmla="*/ 23 w 46"/>
                  <a:gd name="T13" fmla="*/ 68 h 82"/>
                  <a:gd name="T14" fmla="*/ 20 w 46"/>
                  <a:gd name="T15" fmla="*/ 74 h 82"/>
                  <a:gd name="T16" fmla="*/ 14 w 46"/>
                  <a:gd name="T17" fmla="*/ 77 h 82"/>
                  <a:gd name="T18" fmla="*/ 10 w 46"/>
                  <a:gd name="T19" fmla="*/ 81 h 82"/>
                  <a:gd name="T20" fmla="*/ 4 w 46"/>
                  <a:gd name="T21" fmla="*/ 81 h 82"/>
                  <a:gd name="T22" fmla="*/ 3 w 46"/>
                  <a:gd name="T23" fmla="*/ 75 h 82"/>
                  <a:gd name="T24" fmla="*/ 3 w 46"/>
                  <a:gd name="T25" fmla="*/ 70 h 82"/>
                  <a:gd name="T26" fmla="*/ 4 w 46"/>
                  <a:gd name="T27" fmla="*/ 65 h 82"/>
                  <a:gd name="T28" fmla="*/ 4 w 46"/>
                  <a:gd name="T29" fmla="*/ 60 h 82"/>
                  <a:gd name="T30" fmla="*/ 4 w 46"/>
                  <a:gd name="T31" fmla="*/ 55 h 82"/>
                  <a:gd name="T32" fmla="*/ 3 w 46"/>
                  <a:gd name="T33" fmla="*/ 50 h 82"/>
                  <a:gd name="T34" fmla="*/ 3 w 46"/>
                  <a:gd name="T35" fmla="*/ 45 h 82"/>
                  <a:gd name="T36" fmla="*/ 3 w 46"/>
                  <a:gd name="T37" fmla="*/ 40 h 82"/>
                  <a:gd name="T38" fmla="*/ 3 w 46"/>
                  <a:gd name="T39" fmla="*/ 34 h 82"/>
                  <a:gd name="T40" fmla="*/ 4 w 46"/>
                  <a:gd name="T41" fmla="*/ 30 h 82"/>
                  <a:gd name="T42" fmla="*/ 4 w 46"/>
                  <a:gd name="T43" fmla="*/ 24 h 82"/>
                  <a:gd name="T44" fmla="*/ 3 w 46"/>
                  <a:gd name="T45" fmla="*/ 20 h 82"/>
                  <a:gd name="T46" fmla="*/ 1 w 46"/>
                  <a:gd name="T47" fmla="*/ 14 h 82"/>
                  <a:gd name="T48" fmla="*/ 1 w 46"/>
                  <a:gd name="T49" fmla="*/ 10 h 82"/>
                  <a:gd name="T50" fmla="*/ 0 w 46"/>
                  <a:gd name="T51" fmla="*/ 7 h 82"/>
                  <a:gd name="T52" fmla="*/ 0 w 46"/>
                  <a:gd name="T53" fmla="*/ 11 h 82"/>
                  <a:gd name="T54" fmla="*/ 0 w 46"/>
                  <a:gd name="T55" fmla="*/ 23 h 82"/>
                  <a:gd name="T56" fmla="*/ 0 w 46"/>
                  <a:gd name="T57" fmla="*/ 13 h 82"/>
                  <a:gd name="T58" fmla="*/ 3 w 46"/>
                  <a:gd name="T59" fmla="*/ 0 h 8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6"/>
                  <a:gd name="T91" fmla="*/ 0 h 82"/>
                  <a:gd name="T92" fmla="*/ 46 w 46"/>
                  <a:gd name="T93" fmla="*/ 82 h 8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6" h="82">
                    <a:moveTo>
                      <a:pt x="45" y="41"/>
                    </a:moveTo>
                    <a:lnTo>
                      <a:pt x="38" y="47"/>
                    </a:lnTo>
                    <a:lnTo>
                      <a:pt x="33" y="50"/>
                    </a:lnTo>
                    <a:lnTo>
                      <a:pt x="31" y="55"/>
                    </a:lnTo>
                    <a:lnTo>
                      <a:pt x="27" y="58"/>
                    </a:lnTo>
                    <a:lnTo>
                      <a:pt x="24" y="64"/>
                    </a:lnTo>
                    <a:lnTo>
                      <a:pt x="23" y="68"/>
                    </a:lnTo>
                    <a:lnTo>
                      <a:pt x="20" y="74"/>
                    </a:lnTo>
                    <a:lnTo>
                      <a:pt x="14" y="77"/>
                    </a:lnTo>
                    <a:lnTo>
                      <a:pt x="10" y="81"/>
                    </a:lnTo>
                    <a:lnTo>
                      <a:pt x="4" y="81"/>
                    </a:lnTo>
                    <a:lnTo>
                      <a:pt x="3" y="75"/>
                    </a:lnTo>
                    <a:lnTo>
                      <a:pt x="3" y="70"/>
                    </a:lnTo>
                    <a:lnTo>
                      <a:pt x="4" y="65"/>
                    </a:lnTo>
                    <a:lnTo>
                      <a:pt x="4" y="60"/>
                    </a:lnTo>
                    <a:lnTo>
                      <a:pt x="4" y="55"/>
                    </a:lnTo>
                    <a:lnTo>
                      <a:pt x="3" y="50"/>
                    </a:lnTo>
                    <a:lnTo>
                      <a:pt x="3" y="45"/>
                    </a:lnTo>
                    <a:lnTo>
                      <a:pt x="3" y="40"/>
                    </a:lnTo>
                    <a:lnTo>
                      <a:pt x="3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3" y="20"/>
                    </a:lnTo>
                    <a:lnTo>
                      <a:pt x="1" y="14"/>
                    </a:lnTo>
                    <a:lnTo>
                      <a:pt x="1" y="1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3"/>
                    </a:lnTo>
                    <a:lnTo>
                      <a:pt x="0" y="13"/>
                    </a:lnTo>
                    <a:lnTo>
                      <a:pt x="3" y="0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6" name="Freeform 133"/>
              <p:cNvSpPr>
                <a:spLocks/>
              </p:cNvSpPr>
              <p:nvPr/>
            </p:nvSpPr>
            <p:spPr bwMode="auto">
              <a:xfrm>
                <a:off x="1278" y="2243"/>
                <a:ext cx="35" cy="53"/>
              </a:xfrm>
              <a:custGeom>
                <a:avLst/>
                <a:gdLst>
                  <a:gd name="T0" fmla="*/ 34 w 35"/>
                  <a:gd name="T1" fmla="*/ 32 h 53"/>
                  <a:gd name="T2" fmla="*/ 27 w 35"/>
                  <a:gd name="T3" fmla="*/ 29 h 53"/>
                  <a:gd name="T4" fmla="*/ 22 w 35"/>
                  <a:gd name="T5" fmla="*/ 29 h 53"/>
                  <a:gd name="T6" fmla="*/ 19 w 35"/>
                  <a:gd name="T7" fmla="*/ 35 h 53"/>
                  <a:gd name="T8" fmla="*/ 15 w 35"/>
                  <a:gd name="T9" fmla="*/ 39 h 53"/>
                  <a:gd name="T10" fmla="*/ 13 w 35"/>
                  <a:gd name="T11" fmla="*/ 45 h 53"/>
                  <a:gd name="T12" fmla="*/ 10 w 35"/>
                  <a:gd name="T13" fmla="*/ 49 h 53"/>
                  <a:gd name="T14" fmla="*/ 5 w 35"/>
                  <a:gd name="T15" fmla="*/ 52 h 53"/>
                  <a:gd name="T16" fmla="*/ 2 w 35"/>
                  <a:gd name="T17" fmla="*/ 46 h 53"/>
                  <a:gd name="T18" fmla="*/ 2 w 35"/>
                  <a:gd name="T19" fmla="*/ 42 h 53"/>
                  <a:gd name="T20" fmla="*/ 0 w 35"/>
                  <a:gd name="T21" fmla="*/ 36 h 53"/>
                  <a:gd name="T22" fmla="*/ 2 w 35"/>
                  <a:gd name="T23" fmla="*/ 32 h 53"/>
                  <a:gd name="T24" fmla="*/ 2 w 35"/>
                  <a:gd name="T25" fmla="*/ 26 h 53"/>
                  <a:gd name="T26" fmla="*/ 3 w 35"/>
                  <a:gd name="T27" fmla="*/ 22 h 53"/>
                  <a:gd name="T28" fmla="*/ 5 w 35"/>
                  <a:gd name="T29" fmla="*/ 16 h 53"/>
                  <a:gd name="T30" fmla="*/ 5 w 35"/>
                  <a:gd name="T31" fmla="*/ 12 h 53"/>
                  <a:gd name="T32" fmla="*/ 6 w 35"/>
                  <a:gd name="T33" fmla="*/ 6 h 53"/>
                  <a:gd name="T34" fmla="*/ 6 w 35"/>
                  <a:gd name="T35" fmla="*/ 5 h 53"/>
                  <a:gd name="T36" fmla="*/ 6 w 35"/>
                  <a:gd name="T37" fmla="*/ 0 h 53"/>
                  <a:gd name="T38" fmla="*/ 5 w 35"/>
                  <a:gd name="T39" fmla="*/ 2 h 53"/>
                  <a:gd name="T40" fmla="*/ 3 w 35"/>
                  <a:gd name="T41" fmla="*/ 2 h 5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5"/>
                  <a:gd name="T64" fmla="*/ 0 h 53"/>
                  <a:gd name="T65" fmla="*/ 35 w 35"/>
                  <a:gd name="T66" fmla="*/ 53 h 5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5" h="53">
                    <a:moveTo>
                      <a:pt x="34" y="32"/>
                    </a:moveTo>
                    <a:lnTo>
                      <a:pt x="27" y="29"/>
                    </a:lnTo>
                    <a:lnTo>
                      <a:pt x="22" y="29"/>
                    </a:lnTo>
                    <a:lnTo>
                      <a:pt x="19" y="35"/>
                    </a:lnTo>
                    <a:lnTo>
                      <a:pt x="15" y="39"/>
                    </a:lnTo>
                    <a:lnTo>
                      <a:pt x="13" y="45"/>
                    </a:lnTo>
                    <a:lnTo>
                      <a:pt x="10" y="49"/>
                    </a:lnTo>
                    <a:lnTo>
                      <a:pt x="5" y="52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0" y="36"/>
                    </a:lnTo>
                    <a:lnTo>
                      <a:pt x="2" y="32"/>
                    </a:lnTo>
                    <a:lnTo>
                      <a:pt x="2" y="26"/>
                    </a:lnTo>
                    <a:lnTo>
                      <a:pt x="3" y="22"/>
                    </a:lnTo>
                    <a:lnTo>
                      <a:pt x="5" y="16"/>
                    </a:lnTo>
                    <a:lnTo>
                      <a:pt x="5" y="12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6" y="0"/>
                    </a:lnTo>
                    <a:lnTo>
                      <a:pt x="5" y="2"/>
                    </a:lnTo>
                    <a:lnTo>
                      <a:pt x="3" y="2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7" name="Freeform 134"/>
              <p:cNvSpPr>
                <a:spLocks/>
              </p:cNvSpPr>
              <p:nvPr/>
            </p:nvSpPr>
            <p:spPr bwMode="auto">
              <a:xfrm>
                <a:off x="1245" y="2183"/>
                <a:ext cx="40" cy="58"/>
              </a:xfrm>
              <a:custGeom>
                <a:avLst/>
                <a:gdLst>
                  <a:gd name="T0" fmla="*/ 39 w 40"/>
                  <a:gd name="T1" fmla="*/ 57 h 58"/>
                  <a:gd name="T2" fmla="*/ 32 w 40"/>
                  <a:gd name="T3" fmla="*/ 53 h 58"/>
                  <a:gd name="T4" fmla="*/ 26 w 40"/>
                  <a:gd name="T5" fmla="*/ 53 h 58"/>
                  <a:gd name="T6" fmla="*/ 22 w 40"/>
                  <a:gd name="T7" fmla="*/ 53 h 58"/>
                  <a:gd name="T8" fmla="*/ 18 w 40"/>
                  <a:gd name="T9" fmla="*/ 48 h 58"/>
                  <a:gd name="T10" fmla="*/ 18 w 40"/>
                  <a:gd name="T11" fmla="*/ 43 h 58"/>
                  <a:gd name="T12" fmla="*/ 23 w 40"/>
                  <a:gd name="T13" fmla="*/ 40 h 58"/>
                  <a:gd name="T14" fmla="*/ 28 w 40"/>
                  <a:gd name="T15" fmla="*/ 36 h 58"/>
                  <a:gd name="T16" fmla="*/ 33 w 40"/>
                  <a:gd name="T17" fmla="*/ 31 h 58"/>
                  <a:gd name="T18" fmla="*/ 35 w 40"/>
                  <a:gd name="T19" fmla="*/ 26 h 58"/>
                  <a:gd name="T20" fmla="*/ 33 w 40"/>
                  <a:gd name="T21" fmla="*/ 21 h 58"/>
                  <a:gd name="T22" fmla="*/ 28 w 40"/>
                  <a:gd name="T23" fmla="*/ 16 h 58"/>
                  <a:gd name="T24" fmla="*/ 23 w 40"/>
                  <a:gd name="T25" fmla="*/ 14 h 58"/>
                  <a:gd name="T26" fmla="*/ 18 w 40"/>
                  <a:gd name="T27" fmla="*/ 13 h 58"/>
                  <a:gd name="T28" fmla="*/ 13 w 40"/>
                  <a:gd name="T29" fmla="*/ 10 h 58"/>
                  <a:gd name="T30" fmla="*/ 8 w 40"/>
                  <a:gd name="T31" fmla="*/ 6 h 58"/>
                  <a:gd name="T32" fmla="*/ 3 w 40"/>
                  <a:gd name="T33" fmla="*/ 4 h 58"/>
                  <a:gd name="T34" fmla="*/ 0 w 40"/>
                  <a:gd name="T35" fmla="*/ 0 h 58"/>
                  <a:gd name="T36" fmla="*/ 0 w 40"/>
                  <a:gd name="T37" fmla="*/ 4 h 58"/>
                  <a:gd name="T38" fmla="*/ 0 w 40"/>
                  <a:gd name="T39" fmla="*/ 10 h 58"/>
                  <a:gd name="T40" fmla="*/ 0 w 40"/>
                  <a:gd name="T41" fmla="*/ 6 h 58"/>
                  <a:gd name="T42" fmla="*/ 2 w 40"/>
                  <a:gd name="T43" fmla="*/ 3 h 5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0"/>
                  <a:gd name="T67" fmla="*/ 0 h 58"/>
                  <a:gd name="T68" fmla="*/ 40 w 40"/>
                  <a:gd name="T69" fmla="*/ 58 h 5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0" h="58">
                    <a:moveTo>
                      <a:pt x="39" y="57"/>
                    </a:moveTo>
                    <a:lnTo>
                      <a:pt x="32" y="53"/>
                    </a:lnTo>
                    <a:lnTo>
                      <a:pt x="26" y="53"/>
                    </a:lnTo>
                    <a:lnTo>
                      <a:pt x="22" y="53"/>
                    </a:lnTo>
                    <a:lnTo>
                      <a:pt x="18" y="48"/>
                    </a:lnTo>
                    <a:lnTo>
                      <a:pt x="18" y="43"/>
                    </a:lnTo>
                    <a:lnTo>
                      <a:pt x="23" y="40"/>
                    </a:lnTo>
                    <a:lnTo>
                      <a:pt x="28" y="36"/>
                    </a:lnTo>
                    <a:lnTo>
                      <a:pt x="33" y="31"/>
                    </a:lnTo>
                    <a:lnTo>
                      <a:pt x="35" y="26"/>
                    </a:lnTo>
                    <a:lnTo>
                      <a:pt x="33" y="21"/>
                    </a:lnTo>
                    <a:lnTo>
                      <a:pt x="28" y="16"/>
                    </a:lnTo>
                    <a:lnTo>
                      <a:pt x="23" y="14"/>
                    </a:lnTo>
                    <a:lnTo>
                      <a:pt x="18" y="13"/>
                    </a:lnTo>
                    <a:lnTo>
                      <a:pt x="13" y="10"/>
                    </a:lnTo>
                    <a:lnTo>
                      <a:pt x="8" y="6"/>
                    </a:lnTo>
                    <a:lnTo>
                      <a:pt x="3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2" y="3"/>
                    </a:lnTo>
                  </a:path>
                </a:pathLst>
              </a:custGeom>
              <a:noFill/>
              <a:ln w="254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8" name="Rectangle 135"/>
              <p:cNvSpPr>
                <a:spLocks noChangeArrowheads="1"/>
              </p:cNvSpPr>
              <p:nvPr/>
            </p:nvSpPr>
            <p:spPr bwMode="auto">
              <a:xfrm>
                <a:off x="2003" y="2422"/>
                <a:ext cx="397" cy="282"/>
              </a:xfrm>
              <a:prstGeom prst="rect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89" name="Freeform 136"/>
              <p:cNvSpPr>
                <a:spLocks/>
              </p:cNvSpPr>
              <p:nvPr/>
            </p:nvSpPr>
            <p:spPr bwMode="auto">
              <a:xfrm>
                <a:off x="1895" y="2520"/>
                <a:ext cx="62" cy="121"/>
              </a:xfrm>
              <a:custGeom>
                <a:avLst/>
                <a:gdLst>
                  <a:gd name="T0" fmla="*/ 0 w 62"/>
                  <a:gd name="T1" fmla="*/ 0 h 121"/>
                  <a:gd name="T2" fmla="*/ 6 w 62"/>
                  <a:gd name="T3" fmla="*/ 2 h 121"/>
                  <a:gd name="T4" fmla="*/ 7 w 62"/>
                  <a:gd name="T5" fmla="*/ 6 h 121"/>
                  <a:gd name="T6" fmla="*/ 11 w 62"/>
                  <a:gd name="T7" fmla="*/ 12 h 121"/>
                  <a:gd name="T8" fmla="*/ 14 w 62"/>
                  <a:gd name="T9" fmla="*/ 16 h 121"/>
                  <a:gd name="T10" fmla="*/ 14 w 62"/>
                  <a:gd name="T11" fmla="*/ 22 h 121"/>
                  <a:gd name="T12" fmla="*/ 14 w 62"/>
                  <a:gd name="T13" fmla="*/ 26 h 121"/>
                  <a:gd name="T14" fmla="*/ 14 w 62"/>
                  <a:gd name="T15" fmla="*/ 32 h 121"/>
                  <a:gd name="T16" fmla="*/ 14 w 62"/>
                  <a:gd name="T17" fmla="*/ 38 h 121"/>
                  <a:gd name="T18" fmla="*/ 16 w 62"/>
                  <a:gd name="T19" fmla="*/ 42 h 121"/>
                  <a:gd name="T20" fmla="*/ 16 w 62"/>
                  <a:gd name="T21" fmla="*/ 48 h 121"/>
                  <a:gd name="T22" fmla="*/ 16 w 62"/>
                  <a:gd name="T23" fmla="*/ 52 h 121"/>
                  <a:gd name="T24" fmla="*/ 17 w 62"/>
                  <a:gd name="T25" fmla="*/ 58 h 121"/>
                  <a:gd name="T26" fmla="*/ 17 w 62"/>
                  <a:gd name="T27" fmla="*/ 62 h 121"/>
                  <a:gd name="T28" fmla="*/ 19 w 62"/>
                  <a:gd name="T29" fmla="*/ 68 h 121"/>
                  <a:gd name="T30" fmla="*/ 19 w 62"/>
                  <a:gd name="T31" fmla="*/ 72 h 121"/>
                  <a:gd name="T32" fmla="*/ 21 w 62"/>
                  <a:gd name="T33" fmla="*/ 78 h 121"/>
                  <a:gd name="T34" fmla="*/ 23 w 62"/>
                  <a:gd name="T35" fmla="*/ 82 h 121"/>
                  <a:gd name="T36" fmla="*/ 24 w 62"/>
                  <a:gd name="T37" fmla="*/ 88 h 121"/>
                  <a:gd name="T38" fmla="*/ 27 w 62"/>
                  <a:gd name="T39" fmla="*/ 93 h 121"/>
                  <a:gd name="T40" fmla="*/ 33 w 62"/>
                  <a:gd name="T41" fmla="*/ 96 h 121"/>
                  <a:gd name="T42" fmla="*/ 36 w 62"/>
                  <a:gd name="T43" fmla="*/ 102 h 121"/>
                  <a:gd name="T44" fmla="*/ 37 w 62"/>
                  <a:gd name="T45" fmla="*/ 106 h 121"/>
                  <a:gd name="T46" fmla="*/ 41 w 62"/>
                  <a:gd name="T47" fmla="*/ 112 h 121"/>
                  <a:gd name="T48" fmla="*/ 46 w 62"/>
                  <a:gd name="T49" fmla="*/ 115 h 121"/>
                  <a:gd name="T50" fmla="*/ 49 w 62"/>
                  <a:gd name="T51" fmla="*/ 120 h 121"/>
                  <a:gd name="T52" fmla="*/ 54 w 62"/>
                  <a:gd name="T53" fmla="*/ 120 h 121"/>
                  <a:gd name="T54" fmla="*/ 59 w 62"/>
                  <a:gd name="T55" fmla="*/ 120 h 121"/>
                  <a:gd name="T56" fmla="*/ 61 w 62"/>
                  <a:gd name="T57" fmla="*/ 115 h 121"/>
                  <a:gd name="T58" fmla="*/ 61 w 62"/>
                  <a:gd name="T59" fmla="*/ 113 h 12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"/>
                  <a:gd name="T91" fmla="*/ 0 h 121"/>
                  <a:gd name="T92" fmla="*/ 62 w 62"/>
                  <a:gd name="T93" fmla="*/ 121 h 12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" h="121">
                    <a:moveTo>
                      <a:pt x="0" y="0"/>
                    </a:moveTo>
                    <a:lnTo>
                      <a:pt x="6" y="2"/>
                    </a:lnTo>
                    <a:lnTo>
                      <a:pt x="7" y="6"/>
                    </a:lnTo>
                    <a:lnTo>
                      <a:pt x="11" y="12"/>
                    </a:lnTo>
                    <a:lnTo>
                      <a:pt x="14" y="16"/>
                    </a:lnTo>
                    <a:lnTo>
                      <a:pt x="14" y="22"/>
                    </a:lnTo>
                    <a:lnTo>
                      <a:pt x="14" y="26"/>
                    </a:lnTo>
                    <a:lnTo>
                      <a:pt x="14" y="32"/>
                    </a:lnTo>
                    <a:lnTo>
                      <a:pt x="14" y="38"/>
                    </a:lnTo>
                    <a:lnTo>
                      <a:pt x="16" y="42"/>
                    </a:lnTo>
                    <a:lnTo>
                      <a:pt x="16" y="48"/>
                    </a:lnTo>
                    <a:lnTo>
                      <a:pt x="16" y="52"/>
                    </a:lnTo>
                    <a:lnTo>
                      <a:pt x="17" y="58"/>
                    </a:lnTo>
                    <a:lnTo>
                      <a:pt x="17" y="62"/>
                    </a:lnTo>
                    <a:lnTo>
                      <a:pt x="19" y="68"/>
                    </a:lnTo>
                    <a:lnTo>
                      <a:pt x="19" y="72"/>
                    </a:lnTo>
                    <a:lnTo>
                      <a:pt x="21" y="78"/>
                    </a:lnTo>
                    <a:lnTo>
                      <a:pt x="23" y="82"/>
                    </a:lnTo>
                    <a:lnTo>
                      <a:pt x="24" y="88"/>
                    </a:lnTo>
                    <a:lnTo>
                      <a:pt x="27" y="93"/>
                    </a:lnTo>
                    <a:lnTo>
                      <a:pt x="33" y="96"/>
                    </a:lnTo>
                    <a:lnTo>
                      <a:pt x="36" y="102"/>
                    </a:lnTo>
                    <a:lnTo>
                      <a:pt x="37" y="106"/>
                    </a:lnTo>
                    <a:lnTo>
                      <a:pt x="41" y="112"/>
                    </a:lnTo>
                    <a:lnTo>
                      <a:pt x="46" y="115"/>
                    </a:lnTo>
                    <a:lnTo>
                      <a:pt x="49" y="120"/>
                    </a:lnTo>
                    <a:lnTo>
                      <a:pt x="54" y="120"/>
                    </a:lnTo>
                    <a:lnTo>
                      <a:pt x="59" y="120"/>
                    </a:lnTo>
                    <a:lnTo>
                      <a:pt x="61" y="115"/>
                    </a:lnTo>
                    <a:lnTo>
                      <a:pt x="61" y="113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0" name="Freeform 137"/>
              <p:cNvSpPr>
                <a:spLocks/>
              </p:cNvSpPr>
              <p:nvPr/>
            </p:nvSpPr>
            <p:spPr bwMode="auto">
              <a:xfrm>
                <a:off x="1790" y="2517"/>
                <a:ext cx="106" cy="103"/>
              </a:xfrm>
              <a:custGeom>
                <a:avLst/>
                <a:gdLst>
                  <a:gd name="T0" fmla="*/ 105 w 106"/>
                  <a:gd name="T1" fmla="*/ 0 h 103"/>
                  <a:gd name="T2" fmla="*/ 98 w 106"/>
                  <a:gd name="T3" fmla="*/ 0 h 103"/>
                  <a:gd name="T4" fmla="*/ 92 w 106"/>
                  <a:gd name="T5" fmla="*/ 1 h 103"/>
                  <a:gd name="T6" fmla="*/ 88 w 106"/>
                  <a:gd name="T7" fmla="*/ 4 h 103"/>
                  <a:gd name="T8" fmla="*/ 82 w 106"/>
                  <a:gd name="T9" fmla="*/ 7 h 103"/>
                  <a:gd name="T10" fmla="*/ 77 w 106"/>
                  <a:gd name="T11" fmla="*/ 11 h 103"/>
                  <a:gd name="T12" fmla="*/ 72 w 106"/>
                  <a:gd name="T13" fmla="*/ 14 h 103"/>
                  <a:gd name="T14" fmla="*/ 68 w 106"/>
                  <a:gd name="T15" fmla="*/ 20 h 103"/>
                  <a:gd name="T16" fmla="*/ 64 w 106"/>
                  <a:gd name="T17" fmla="*/ 23 h 103"/>
                  <a:gd name="T18" fmla="*/ 58 w 106"/>
                  <a:gd name="T19" fmla="*/ 28 h 103"/>
                  <a:gd name="T20" fmla="*/ 55 w 106"/>
                  <a:gd name="T21" fmla="*/ 34 h 103"/>
                  <a:gd name="T22" fmla="*/ 50 w 106"/>
                  <a:gd name="T23" fmla="*/ 37 h 103"/>
                  <a:gd name="T24" fmla="*/ 48 w 106"/>
                  <a:gd name="T25" fmla="*/ 43 h 103"/>
                  <a:gd name="T26" fmla="*/ 45 w 106"/>
                  <a:gd name="T27" fmla="*/ 47 h 103"/>
                  <a:gd name="T28" fmla="*/ 40 w 106"/>
                  <a:gd name="T29" fmla="*/ 53 h 103"/>
                  <a:gd name="T30" fmla="*/ 38 w 106"/>
                  <a:gd name="T31" fmla="*/ 57 h 103"/>
                  <a:gd name="T32" fmla="*/ 35 w 106"/>
                  <a:gd name="T33" fmla="*/ 63 h 103"/>
                  <a:gd name="T34" fmla="*/ 33 w 106"/>
                  <a:gd name="T35" fmla="*/ 68 h 103"/>
                  <a:gd name="T36" fmla="*/ 30 w 106"/>
                  <a:gd name="T37" fmla="*/ 73 h 103"/>
                  <a:gd name="T38" fmla="*/ 27 w 106"/>
                  <a:gd name="T39" fmla="*/ 78 h 103"/>
                  <a:gd name="T40" fmla="*/ 24 w 106"/>
                  <a:gd name="T41" fmla="*/ 83 h 103"/>
                  <a:gd name="T42" fmla="*/ 20 w 106"/>
                  <a:gd name="T43" fmla="*/ 88 h 103"/>
                  <a:gd name="T44" fmla="*/ 16 w 106"/>
                  <a:gd name="T45" fmla="*/ 94 h 103"/>
                  <a:gd name="T46" fmla="*/ 11 w 106"/>
                  <a:gd name="T47" fmla="*/ 98 h 103"/>
                  <a:gd name="T48" fmla="*/ 6 w 106"/>
                  <a:gd name="T49" fmla="*/ 100 h 103"/>
                  <a:gd name="T50" fmla="*/ 1 w 106"/>
                  <a:gd name="T51" fmla="*/ 102 h 103"/>
                  <a:gd name="T52" fmla="*/ 0 w 106"/>
                  <a:gd name="T53" fmla="*/ 102 h 103"/>
                  <a:gd name="T54" fmla="*/ 3 w 106"/>
                  <a:gd name="T55" fmla="*/ 97 h 103"/>
                  <a:gd name="T56" fmla="*/ 4 w 106"/>
                  <a:gd name="T57" fmla="*/ 97 h 103"/>
                  <a:gd name="T58" fmla="*/ 1 w 106"/>
                  <a:gd name="T59" fmla="*/ 97 h 10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06"/>
                  <a:gd name="T91" fmla="*/ 0 h 103"/>
                  <a:gd name="T92" fmla="*/ 106 w 106"/>
                  <a:gd name="T93" fmla="*/ 103 h 10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06" h="103">
                    <a:moveTo>
                      <a:pt x="105" y="0"/>
                    </a:moveTo>
                    <a:lnTo>
                      <a:pt x="98" y="0"/>
                    </a:lnTo>
                    <a:lnTo>
                      <a:pt x="92" y="1"/>
                    </a:lnTo>
                    <a:lnTo>
                      <a:pt x="88" y="4"/>
                    </a:lnTo>
                    <a:lnTo>
                      <a:pt x="82" y="7"/>
                    </a:lnTo>
                    <a:lnTo>
                      <a:pt x="77" y="11"/>
                    </a:lnTo>
                    <a:lnTo>
                      <a:pt x="72" y="14"/>
                    </a:lnTo>
                    <a:lnTo>
                      <a:pt x="68" y="20"/>
                    </a:lnTo>
                    <a:lnTo>
                      <a:pt x="64" y="23"/>
                    </a:lnTo>
                    <a:lnTo>
                      <a:pt x="58" y="28"/>
                    </a:lnTo>
                    <a:lnTo>
                      <a:pt x="55" y="34"/>
                    </a:lnTo>
                    <a:lnTo>
                      <a:pt x="50" y="37"/>
                    </a:lnTo>
                    <a:lnTo>
                      <a:pt x="48" y="43"/>
                    </a:lnTo>
                    <a:lnTo>
                      <a:pt x="45" y="47"/>
                    </a:lnTo>
                    <a:lnTo>
                      <a:pt x="40" y="53"/>
                    </a:lnTo>
                    <a:lnTo>
                      <a:pt x="38" y="57"/>
                    </a:lnTo>
                    <a:lnTo>
                      <a:pt x="35" y="63"/>
                    </a:lnTo>
                    <a:lnTo>
                      <a:pt x="33" y="68"/>
                    </a:lnTo>
                    <a:lnTo>
                      <a:pt x="30" y="73"/>
                    </a:lnTo>
                    <a:lnTo>
                      <a:pt x="27" y="78"/>
                    </a:lnTo>
                    <a:lnTo>
                      <a:pt x="24" y="83"/>
                    </a:lnTo>
                    <a:lnTo>
                      <a:pt x="20" y="88"/>
                    </a:lnTo>
                    <a:lnTo>
                      <a:pt x="16" y="94"/>
                    </a:lnTo>
                    <a:lnTo>
                      <a:pt x="11" y="98"/>
                    </a:lnTo>
                    <a:lnTo>
                      <a:pt x="6" y="100"/>
                    </a:lnTo>
                    <a:lnTo>
                      <a:pt x="1" y="102"/>
                    </a:lnTo>
                    <a:lnTo>
                      <a:pt x="0" y="102"/>
                    </a:lnTo>
                    <a:lnTo>
                      <a:pt x="3" y="97"/>
                    </a:lnTo>
                    <a:lnTo>
                      <a:pt x="4" y="97"/>
                    </a:lnTo>
                    <a:lnTo>
                      <a:pt x="1" y="97"/>
                    </a:lnTo>
                  </a:path>
                </a:pathLst>
              </a:custGeom>
              <a:noFill/>
              <a:ln w="50800" cap="rnd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269" name="Text Box 138"/>
          <p:cNvSpPr txBox="1">
            <a:spLocks noChangeArrowheads="1"/>
          </p:cNvSpPr>
          <p:nvPr/>
        </p:nvSpPr>
        <p:spPr bwMode="auto">
          <a:xfrm>
            <a:off x="2309019" y="384176"/>
            <a:ext cx="749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If there is a linear momentum of the photon, there is also an angular momentum</a:t>
            </a:r>
          </a:p>
        </p:txBody>
      </p:sp>
      <p:sp>
        <p:nvSpPr>
          <p:cNvPr id="11270" name="Text Box 139"/>
          <p:cNvSpPr txBox="1">
            <a:spLocks noChangeArrowheads="1"/>
          </p:cNvSpPr>
          <p:nvPr/>
        </p:nvSpPr>
        <p:spPr bwMode="auto">
          <a:xfrm>
            <a:off x="2393156" y="881063"/>
            <a:ext cx="7169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A mechanical gyroscope is based on the conservation of angular momentum</a:t>
            </a:r>
          </a:p>
        </p:txBody>
      </p:sp>
      <p:sp>
        <p:nvSpPr>
          <p:cNvPr id="11271" name="Text Box 140"/>
          <p:cNvSpPr txBox="1">
            <a:spLocks noChangeArrowheads="1"/>
          </p:cNvSpPr>
          <p:nvPr/>
        </p:nvSpPr>
        <p:spPr bwMode="auto">
          <a:xfrm>
            <a:off x="2539206" y="1560513"/>
            <a:ext cx="3136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Best description of a </a:t>
            </a:r>
            <a:r>
              <a:rPr lang="en-US" altLang="en-US" sz="1800" b="1" i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 gyro:</a:t>
            </a:r>
          </a:p>
        </p:txBody>
      </p:sp>
      <p:pic>
        <p:nvPicPr>
          <p:cNvPr id="74899" name="Picture 14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381" y="3089275"/>
            <a:ext cx="20320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901" name="Picture 149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581" y="4884739"/>
            <a:ext cx="1816100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902" name="Line 150"/>
          <p:cNvSpPr>
            <a:spLocks noChangeShapeType="1"/>
          </p:cNvSpPr>
          <p:nvPr/>
        </p:nvSpPr>
        <p:spPr bwMode="auto">
          <a:xfrm flipH="1">
            <a:off x="5268119" y="3627439"/>
            <a:ext cx="2417762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903" name="Line 151"/>
          <p:cNvSpPr>
            <a:spLocks noChangeShapeType="1"/>
          </p:cNvSpPr>
          <p:nvPr/>
        </p:nvSpPr>
        <p:spPr bwMode="auto">
          <a:xfrm flipV="1">
            <a:off x="5491956" y="5181601"/>
            <a:ext cx="1676400" cy="193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906" name="Text Box 154"/>
          <p:cNvSpPr txBox="1">
            <a:spLocks noChangeArrowheads="1"/>
          </p:cNvSpPr>
          <p:nvPr/>
        </p:nvSpPr>
        <p:spPr bwMode="auto">
          <a:xfrm>
            <a:off x="6098382" y="2293939"/>
            <a:ext cx="58324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Other description:  There is a different phase shift (Sagnac phase shift) in the 2 senses of rotation </a:t>
            </a:r>
          </a:p>
        </p:txBody>
      </p:sp>
      <p:pic>
        <p:nvPicPr>
          <p:cNvPr id="74907" name="Picture 15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681" y="2627313"/>
            <a:ext cx="1778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990" name="Text Box 150"/>
          <p:cNvSpPr txBox="1">
            <a:spLocks noChangeArrowheads="1"/>
          </p:cNvSpPr>
          <p:nvPr/>
        </p:nvSpPr>
        <p:spPr bwMode="auto">
          <a:xfrm>
            <a:off x="8755857" y="2963863"/>
            <a:ext cx="1895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/>
              <a:t>Fiber optic gyro (FOG):</a:t>
            </a:r>
          </a:p>
        </p:txBody>
      </p:sp>
      <p:sp>
        <p:nvSpPr>
          <p:cNvPr id="35991" name="Text Box 151"/>
          <p:cNvSpPr txBox="1">
            <a:spLocks noChangeArrowheads="1"/>
          </p:cNvSpPr>
          <p:nvPr/>
        </p:nvSpPr>
        <p:spPr bwMode="auto">
          <a:xfrm>
            <a:off x="8787606" y="3206750"/>
            <a:ext cx="2711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/>
              <a:t>phase accumulates with Nb of coils</a:t>
            </a:r>
          </a:p>
        </p:txBody>
      </p:sp>
      <p:sp>
        <p:nvSpPr>
          <p:cNvPr id="35992" name="Text Box 152"/>
          <p:cNvSpPr txBox="1">
            <a:spLocks noChangeArrowheads="1"/>
          </p:cNvSpPr>
          <p:nvPr/>
        </p:nvSpPr>
        <p:spPr bwMode="auto">
          <a:xfrm>
            <a:off x="8686006" y="3635375"/>
            <a:ext cx="10429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/>
              <a:t>Laser gyro: </a:t>
            </a:r>
          </a:p>
        </p:txBody>
      </p:sp>
      <p:pic>
        <p:nvPicPr>
          <p:cNvPr id="2" name="Picture 1" descr="\documentclass{article}\pagestyle{empty}&#10;\begin{document}&#10;\noindent&#10;both $\Delta \varphi_s$ and $P$ proportional to Nb of coils \\&#10;THEREFORE $\Delta \nu$ IS NOT.&#10; &#10;\end{document}&#10;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590756" y="3917950"/>
            <a:ext cx="3360738" cy="3381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sp>
        <p:nvSpPr>
          <p:cNvPr id="35995" name="Line 155"/>
          <p:cNvSpPr>
            <a:spLocks noChangeShapeType="1"/>
          </p:cNvSpPr>
          <p:nvPr/>
        </p:nvSpPr>
        <p:spPr bwMode="auto">
          <a:xfrm>
            <a:off x="8166894" y="3425826"/>
            <a:ext cx="4826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3" name="TextBox 3"/>
          <p:cNvSpPr txBox="1">
            <a:spLocks noChangeArrowheads="1"/>
          </p:cNvSpPr>
          <p:nvPr/>
        </p:nvSpPr>
        <p:spPr bwMode="auto">
          <a:xfrm>
            <a:off x="410370" y="727076"/>
            <a:ext cx="604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FF0000"/>
                </a:solidFill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3926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4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4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5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4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35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74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000"/>
                                        <p:tgtEl>
                                          <p:spTgt spid="74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74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906" grpId="0"/>
      <p:bldP spid="35990" grpId="0"/>
      <p:bldP spid="35991" grpId="0"/>
      <p:bldP spid="359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2" descr="10%"/>
          <p:cNvSpPr>
            <a:spLocks noChangeArrowheads="1"/>
          </p:cNvSpPr>
          <p:nvPr/>
        </p:nvSpPr>
        <p:spPr bwMode="auto">
          <a:xfrm>
            <a:off x="945357" y="2944814"/>
            <a:ext cx="3641725" cy="3627437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Line 3"/>
          <p:cNvSpPr>
            <a:spLocks noChangeShapeType="1"/>
          </p:cNvSpPr>
          <p:nvPr/>
        </p:nvSpPr>
        <p:spPr bwMode="auto">
          <a:xfrm>
            <a:off x="2469356" y="3467100"/>
            <a:ext cx="609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2797969" y="5661025"/>
            <a:ext cx="5953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1815306" y="4202114"/>
            <a:ext cx="0" cy="522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4034631" y="4506914"/>
            <a:ext cx="0" cy="522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3450431" y="3152775"/>
            <a:ext cx="819150" cy="10287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H="1" flipV="1">
            <a:off x="1829595" y="4433888"/>
            <a:ext cx="249237" cy="8826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 flipV="1">
            <a:off x="2723357" y="3506788"/>
            <a:ext cx="1292225" cy="12192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V="1">
            <a:off x="1831181" y="3524251"/>
            <a:ext cx="884238" cy="906463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V="1">
            <a:off x="3110706" y="4710113"/>
            <a:ext cx="903288" cy="925512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V="1">
            <a:off x="1928020" y="5153026"/>
            <a:ext cx="319087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2082007" y="5314951"/>
            <a:ext cx="193675" cy="701675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1713706" y="5102225"/>
            <a:ext cx="0" cy="285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3" name="Arc 15"/>
          <p:cNvSpPr>
            <a:spLocks/>
          </p:cNvSpPr>
          <p:nvPr/>
        </p:nvSpPr>
        <p:spPr bwMode="auto">
          <a:xfrm>
            <a:off x="2243931" y="5465764"/>
            <a:ext cx="184150" cy="180975"/>
          </a:xfrm>
          <a:custGeom>
            <a:avLst/>
            <a:gdLst>
              <a:gd name="T0" fmla="*/ 1210223 w 36843"/>
              <a:gd name="T1" fmla="*/ 446597182 h 25677"/>
              <a:gd name="T2" fmla="*/ 114931377 w 36843"/>
              <a:gd name="T3" fmla="*/ 109505381 h 25677"/>
              <a:gd name="T4" fmla="*/ 67381001 w 36843"/>
              <a:gd name="T5" fmla="*/ 375686755 h 25677"/>
              <a:gd name="T6" fmla="*/ 0 60000 65536"/>
              <a:gd name="T7" fmla="*/ 0 60000 65536"/>
              <a:gd name="T8" fmla="*/ 0 60000 65536"/>
              <a:gd name="T9" fmla="*/ 0 w 36843"/>
              <a:gd name="T10" fmla="*/ 0 h 25677"/>
              <a:gd name="T11" fmla="*/ 36843 w 36843"/>
              <a:gd name="T12" fmla="*/ 25677 h 256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843" h="25677" fill="none" extrusionOk="0">
                <a:moveTo>
                  <a:pt x="388" y="25676"/>
                </a:moveTo>
                <a:cubicBezTo>
                  <a:pt x="129" y="24333"/>
                  <a:pt x="0" y="2296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7313" y="0"/>
                  <a:pt x="32794" y="2263"/>
                  <a:pt x="36842" y="6296"/>
                </a:cubicBezTo>
              </a:path>
              <a:path w="36843" h="25677" stroke="0" extrusionOk="0">
                <a:moveTo>
                  <a:pt x="388" y="25676"/>
                </a:moveTo>
                <a:cubicBezTo>
                  <a:pt x="129" y="24333"/>
                  <a:pt x="0" y="2296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7313" y="0"/>
                  <a:pt x="32794" y="2263"/>
                  <a:pt x="36842" y="6296"/>
                </a:cubicBezTo>
                <a:lnTo>
                  <a:pt x="21600" y="21600"/>
                </a:lnTo>
                <a:lnTo>
                  <a:pt x="388" y="25676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Arc 16"/>
          <p:cNvSpPr>
            <a:spLocks/>
          </p:cNvSpPr>
          <p:nvPr/>
        </p:nvSpPr>
        <p:spPr bwMode="auto">
          <a:xfrm flipV="1">
            <a:off x="1696244" y="5175250"/>
            <a:ext cx="273050" cy="255588"/>
          </a:xfrm>
          <a:custGeom>
            <a:avLst/>
            <a:gdLst>
              <a:gd name="T0" fmla="*/ 2147483646 w 21600"/>
              <a:gd name="T1" fmla="*/ 0 h 27401"/>
              <a:gd name="T2" fmla="*/ 2147483646 w 21600"/>
              <a:gd name="T3" fmla="*/ 1934802298 h 27401"/>
              <a:gd name="T4" fmla="*/ 0 w 21600"/>
              <a:gd name="T5" fmla="*/ 1274100080 h 27401"/>
              <a:gd name="T6" fmla="*/ 0 60000 65536"/>
              <a:gd name="T7" fmla="*/ 0 60000 65536"/>
              <a:gd name="T8" fmla="*/ 0 60000 65536"/>
              <a:gd name="T9" fmla="*/ 0 w 21600"/>
              <a:gd name="T10" fmla="*/ 0 h 27401"/>
              <a:gd name="T11" fmla="*/ 21600 w 21600"/>
              <a:gd name="T12" fmla="*/ 27401 h 274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7401" fill="none" extrusionOk="0">
                <a:moveTo>
                  <a:pt x="11873" y="-1"/>
                </a:moveTo>
                <a:cubicBezTo>
                  <a:pt x="17944" y="3995"/>
                  <a:pt x="21600" y="10775"/>
                  <a:pt x="21600" y="18044"/>
                </a:cubicBezTo>
                <a:cubicBezTo>
                  <a:pt x="21600" y="21283"/>
                  <a:pt x="20871" y="24481"/>
                  <a:pt x="19468" y="27401"/>
                </a:cubicBezTo>
              </a:path>
              <a:path w="21600" h="27401" stroke="0" extrusionOk="0">
                <a:moveTo>
                  <a:pt x="11873" y="-1"/>
                </a:moveTo>
                <a:cubicBezTo>
                  <a:pt x="17944" y="3995"/>
                  <a:pt x="21600" y="10775"/>
                  <a:pt x="21600" y="18044"/>
                </a:cubicBezTo>
                <a:cubicBezTo>
                  <a:pt x="21600" y="21283"/>
                  <a:pt x="20871" y="24481"/>
                  <a:pt x="19468" y="27401"/>
                </a:cubicBezTo>
                <a:lnTo>
                  <a:pt x="0" y="18044"/>
                </a:lnTo>
                <a:lnTo>
                  <a:pt x="11873" y="-1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3825082" y="3829051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V="1">
            <a:off x="2334419" y="4303714"/>
            <a:ext cx="482600" cy="344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7" name="Line 19"/>
          <p:cNvSpPr>
            <a:spLocks noChangeShapeType="1"/>
          </p:cNvSpPr>
          <p:nvPr/>
        </p:nvSpPr>
        <p:spPr bwMode="auto">
          <a:xfrm flipV="1">
            <a:off x="2456657" y="4465639"/>
            <a:ext cx="487363" cy="344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8" name="Text Box 20" descr="20%"/>
          <p:cNvSpPr txBox="1">
            <a:spLocks noChangeArrowheads="1"/>
          </p:cNvSpPr>
          <p:nvPr/>
        </p:nvSpPr>
        <p:spPr bwMode="auto">
          <a:xfrm rot="-1134715">
            <a:off x="2171476" y="6010245"/>
            <a:ext cx="341760" cy="40011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1366044" y="4041776"/>
            <a:ext cx="463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2343944" y="3025776"/>
            <a:ext cx="463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4109244" y="4664076"/>
            <a:ext cx="463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3118644" y="5895976"/>
            <a:ext cx="463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1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13" name="Oval 25" descr="25%"/>
          <p:cNvSpPr>
            <a:spLocks noChangeArrowheads="1"/>
          </p:cNvSpPr>
          <p:nvPr/>
        </p:nvSpPr>
        <p:spPr bwMode="auto">
          <a:xfrm>
            <a:off x="912020" y="5845175"/>
            <a:ext cx="496887" cy="469900"/>
          </a:xfrm>
          <a:prstGeom prst="ellips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14" name="Arc 26"/>
          <p:cNvSpPr>
            <a:spLocks/>
          </p:cNvSpPr>
          <p:nvPr/>
        </p:nvSpPr>
        <p:spPr bwMode="auto">
          <a:xfrm>
            <a:off x="1127919" y="6067425"/>
            <a:ext cx="373062" cy="357188"/>
          </a:xfrm>
          <a:custGeom>
            <a:avLst/>
            <a:gdLst>
              <a:gd name="T0" fmla="*/ 2147483646 w 21166"/>
              <a:gd name="T1" fmla="*/ 2147483646 h 21324"/>
              <a:gd name="T2" fmla="*/ 2147483646 w 21166"/>
              <a:gd name="T3" fmla="*/ 2147483646 h 21324"/>
              <a:gd name="T4" fmla="*/ 0 w 21166"/>
              <a:gd name="T5" fmla="*/ 0 h 21324"/>
              <a:gd name="T6" fmla="*/ 0 60000 65536"/>
              <a:gd name="T7" fmla="*/ 0 60000 65536"/>
              <a:gd name="T8" fmla="*/ 0 60000 65536"/>
              <a:gd name="T9" fmla="*/ 0 w 21166"/>
              <a:gd name="T10" fmla="*/ 0 h 21324"/>
              <a:gd name="T11" fmla="*/ 21166 w 21166"/>
              <a:gd name="T12" fmla="*/ 21324 h 213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66" h="21324" fill="none" extrusionOk="0">
                <a:moveTo>
                  <a:pt x="21166" y="4308"/>
                </a:moveTo>
                <a:cubicBezTo>
                  <a:pt x="19373" y="13114"/>
                  <a:pt x="12315" y="19891"/>
                  <a:pt x="3442" y="21323"/>
                </a:cubicBezTo>
              </a:path>
              <a:path w="21166" h="21324" stroke="0" extrusionOk="0">
                <a:moveTo>
                  <a:pt x="21166" y="4308"/>
                </a:moveTo>
                <a:cubicBezTo>
                  <a:pt x="19373" y="13114"/>
                  <a:pt x="12315" y="19891"/>
                  <a:pt x="3442" y="21323"/>
                </a:cubicBezTo>
                <a:lnTo>
                  <a:pt x="0" y="0"/>
                </a:lnTo>
                <a:lnTo>
                  <a:pt x="21166" y="4308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stealth" w="lg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5" name="Arc 27"/>
          <p:cNvSpPr>
            <a:spLocks/>
          </p:cNvSpPr>
          <p:nvPr/>
        </p:nvSpPr>
        <p:spPr bwMode="auto">
          <a:xfrm flipH="1">
            <a:off x="797719" y="5827714"/>
            <a:ext cx="381000" cy="555625"/>
          </a:xfrm>
          <a:custGeom>
            <a:avLst/>
            <a:gdLst>
              <a:gd name="T0" fmla="*/ 2147483646 w 21600"/>
              <a:gd name="T1" fmla="*/ 0 h 33721"/>
              <a:gd name="T2" fmla="*/ 2147483646 w 21600"/>
              <a:gd name="T3" fmla="*/ 2147483646 h 33721"/>
              <a:gd name="T4" fmla="*/ 0 w 21600"/>
              <a:gd name="T5" fmla="*/ 2147483646 h 33721"/>
              <a:gd name="T6" fmla="*/ 0 60000 65536"/>
              <a:gd name="T7" fmla="*/ 0 60000 65536"/>
              <a:gd name="T8" fmla="*/ 0 60000 65536"/>
              <a:gd name="T9" fmla="*/ 0 w 21600"/>
              <a:gd name="T10" fmla="*/ 0 h 33721"/>
              <a:gd name="T11" fmla="*/ 21600 w 21600"/>
              <a:gd name="T12" fmla="*/ 33721 h 337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3721" fill="none" extrusionOk="0">
                <a:moveTo>
                  <a:pt x="15550" y="0"/>
                </a:moveTo>
                <a:cubicBezTo>
                  <a:pt x="19431" y="4025"/>
                  <a:pt x="21600" y="9399"/>
                  <a:pt x="21600" y="14991"/>
                </a:cubicBezTo>
                <a:cubicBezTo>
                  <a:pt x="21600" y="22725"/>
                  <a:pt x="17464" y="29869"/>
                  <a:pt x="10758" y="33721"/>
                </a:cubicBezTo>
              </a:path>
              <a:path w="21600" h="33721" stroke="0" extrusionOk="0">
                <a:moveTo>
                  <a:pt x="15550" y="0"/>
                </a:moveTo>
                <a:cubicBezTo>
                  <a:pt x="19431" y="4025"/>
                  <a:pt x="21600" y="9399"/>
                  <a:pt x="21600" y="14991"/>
                </a:cubicBezTo>
                <a:cubicBezTo>
                  <a:pt x="21600" y="22725"/>
                  <a:pt x="17464" y="29869"/>
                  <a:pt x="10758" y="33721"/>
                </a:cubicBezTo>
                <a:lnTo>
                  <a:pt x="0" y="14991"/>
                </a:lnTo>
                <a:lnTo>
                  <a:pt x="1555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lg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16" name="Line 28"/>
          <p:cNvSpPr>
            <a:spLocks noChangeShapeType="1"/>
          </p:cNvSpPr>
          <p:nvPr/>
        </p:nvSpPr>
        <p:spPr bwMode="auto">
          <a:xfrm flipH="1" flipV="1">
            <a:off x="2080419" y="5313364"/>
            <a:ext cx="1028700" cy="314325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7" name="Line 29"/>
          <p:cNvSpPr>
            <a:spLocks noChangeShapeType="1"/>
          </p:cNvSpPr>
          <p:nvPr/>
        </p:nvSpPr>
        <p:spPr bwMode="auto">
          <a:xfrm flipH="1" flipV="1">
            <a:off x="1732757" y="5203825"/>
            <a:ext cx="333375" cy="1031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8" name="Line 30"/>
          <p:cNvSpPr>
            <a:spLocks noChangeShapeType="1"/>
          </p:cNvSpPr>
          <p:nvPr/>
        </p:nvSpPr>
        <p:spPr bwMode="auto">
          <a:xfrm flipV="1">
            <a:off x="1737519" y="3665538"/>
            <a:ext cx="2100262" cy="15430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9" name="Text Box 31"/>
          <p:cNvSpPr txBox="1">
            <a:spLocks noChangeArrowheads="1"/>
          </p:cNvSpPr>
          <p:nvPr/>
        </p:nvSpPr>
        <p:spPr bwMode="auto">
          <a:xfrm>
            <a:off x="2159794" y="4975226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2320" name="Text Box 32"/>
          <p:cNvSpPr txBox="1">
            <a:spLocks noChangeArrowheads="1"/>
          </p:cNvSpPr>
          <p:nvPr/>
        </p:nvSpPr>
        <p:spPr bwMode="auto">
          <a:xfrm>
            <a:off x="5133181" y="220663"/>
            <a:ext cx="2044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Sagnac experiment</a:t>
            </a:r>
          </a:p>
        </p:txBody>
      </p:sp>
      <p:pic>
        <p:nvPicPr>
          <p:cNvPr id="12321" name="Picture 33" descr="sagnac_tit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20" y="657225"/>
            <a:ext cx="6980237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22" name="Picture 34" descr="Sagnac_setu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62031">
            <a:off x="4833144" y="2425700"/>
            <a:ext cx="3617912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23" name="Text Box 35"/>
          <p:cNvSpPr txBox="1">
            <a:spLocks noChangeArrowheads="1"/>
          </p:cNvSpPr>
          <p:nvPr/>
        </p:nvSpPr>
        <p:spPr bwMode="auto">
          <a:xfrm>
            <a:off x="1447006" y="1511301"/>
            <a:ext cx="6178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Comptes rendus de l’academie des sciences  pp1410-1413 (1913)</a:t>
            </a:r>
          </a:p>
        </p:txBody>
      </p:sp>
      <p:sp>
        <p:nvSpPr>
          <p:cNvPr id="12324" name="Text Box 36"/>
          <p:cNvSpPr txBox="1">
            <a:spLocks noChangeArrowheads="1"/>
          </p:cNvSpPr>
          <p:nvPr/>
        </p:nvSpPr>
        <p:spPr bwMode="auto">
          <a:xfrm>
            <a:off x="8131970" y="1606550"/>
            <a:ext cx="2962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L is not a laser but a Hg arc lamp!</a:t>
            </a:r>
          </a:p>
        </p:txBody>
      </p:sp>
    </p:spTree>
    <p:extLst>
      <p:ext uri="{BB962C8B-B14F-4D97-AF65-F5344CB8AC3E}">
        <p14:creationId xmlns:p14="http://schemas.microsoft.com/office/powerpoint/2010/main" val="150167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1"/>
          <p:cNvGrpSpPr>
            <a:grpSpLocks/>
          </p:cNvGrpSpPr>
          <p:nvPr/>
        </p:nvGrpSpPr>
        <p:grpSpPr bwMode="auto">
          <a:xfrm>
            <a:off x="2893219" y="677864"/>
            <a:ext cx="7816850" cy="5018087"/>
            <a:chOff x="418" y="414"/>
            <a:chExt cx="4924" cy="3161"/>
          </a:xfrm>
        </p:grpSpPr>
        <p:sp>
          <p:nvSpPr>
            <p:cNvPr id="13315" name="Oval 4"/>
            <p:cNvSpPr>
              <a:spLocks noChangeArrowheads="1"/>
            </p:cNvSpPr>
            <p:nvPr/>
          </p:nvSpPr>
          <p:spPr bwMode="auto">
            <a:xfrm>
              <a:off x="2329" y="1232"/>
              <a:ext cx="2296" cy="2304"/>
            </a:xfrm>
            <a:prstGeom prst="ellips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316" name="Group 5"/>
            <p:cNvGrpSpPr>
              <a:grpSpLocks/>
            </p:cNvGrpSpPr>
            <p:nvPr/>
          </p:nvGrpSpPr>
          <p:grpSpPr bwMode="auto">
            <a:xfrm>
              <a:off x="2233" y="2320"/>
              <a:ext cx="176" cy="176"/>
              <a:chOff x="4896" y="864"/>
              <a:chExt cx="568" cy="568"/>
            </a:xfrm>
          </p:grpSpPr>
          <p:sp>
            <p:nvSpPr>
              <p:cNvPr id="13327" name="Rectangle 6" descr="20%"/>
              <p:cNvSpPr>
                <a:spLocks noChangeArrowheads="1"/>
              </p:cNvSpPr>
              <p:nvPr/>
            </p:nvSpPr>
            <p:spPr bwMode="auto">
              <a:xfrm>
                <a:off x="4896" y="864"/>
                <a:ext cx="568" cy="568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28" name="Arc 7"/>
              <p:cNvSpPr>
                <a:spLocks/>
              </p:cNvSpPr>
              <p:nvPr/>
            </p:nvSpPr>
            <p:spPr bwMode="auto">
              <a:xfrm>
                <a:off x="4896" y="1152"/>
                <a:ext cx="296" cy="27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29" name="Arc 8"/>
              <p:cNvSpPr>
                <a:spLocks/>
              </p:cNvSpPr>
              <p:nvPr/>
            </p:nvSpPr>
            <p:spPr bwMode="auto">
              <a:xfrm flipV="1">
                <a:off x="4896" y="864"/>
                <a:ext cx="272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0" name="Arc 9"/>
              <p:cNvSpPr>
                <a:spLocks/>
              </p:cNvSpPr>
              <p:nvPr/>
            </p:nvSpPr>
            <p:spPr bwMode="auto">
              <a:xfrm flipH="1">
                <a:off x="5192" y="1136"/>
                <a:ext cx="272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1" name="Arc 10"/>
              <p:cNvSpPr>
                <a:spLocks/>
              </p:cNvSpPr>
              <p:nvPr/>
            </p:nvSpPr>
            <p:spPr bwMode="auto">
              <a:xfrm flipH="1" flipV="1">
                <a:off x="5160" y="880"/>
                <a:ext cx="304" cy="26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317" name="Freeform 11"/>
            <p:cNvSpPr>
              <a:spLocks/>
            </p:cNvSpPr>
            <p:nvPr/>
          </p:nvSpPr>
          <p:spPr bwMode="auto">
            <a:xfrm>
              <a:off x="2401" y="2403"/>
              <a:ext cx="767" cy="360"/>
            </a:xfrm>
            <a:custGeom>
              <a:avLst/>
              <a:gdLst>
                <a:gd name="T0" fmla="*/ 0 w 767"/>
                <a:gd name="T1" fmla="*/ 0 h 360"/>
                <a:gd name="T2" fmla="*/ 88 w 767"/>
                <a:gd name="T3" fmla="*/ 16 h 360"/>
                <a:gd name="T4" fmla="*/ 432 w 767"/>
                <a:gd name="T5" fmla="*/ 32 h 360"/>
                <a:gd name="T6" fmla="*/ 712 w 767"/>
                <a:gd name="T7" fmla="*/ 200 h 360"/>
                <a:gd name="T8" fmla="*/ 760 w 767"/>
                <a:gd name="T9" fmla="*/ 360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7"/>
                <a:gd name="T16" fmla="*/ 0 h 360"/>
                <a:gd name="T17" fmla="*/ 767 w 767"/>
                <a:gd name="T18" fmla="*/ 360 h 3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7" h="360">
                  <a:moveTo>
                    <a:pt x="0" y="0"/>
                  </a:moveTo>
                  <a:cubicBezTo>
                    <a:pt x="8" y="5"/>
                    <a:pt x="16" y="11"/>
                    <a:pt x="88" y="16"/>
                  </a:cubicBezTo>
                  <a:cubicBezTo>
                    <a:pt x="160" y="21"/>
                    <a:pt x="328" y="1"/>
                    <a:pt x="432" y="32"/>
                  </a:cubicBezTo>
                  <a:cubicBezTo>
                    <a:pt x="536" y="63"/>
                    <a:pt x="657" y="145"/>
                    <a:pt x="712" y="200"/>
                  </a:cubicBezTo>
                  <a:cubicBezTo>
                    <a:pt x="767" y="255"/>
                    <a:pt x="763" y="307"/>
                    <a:pt x="760" y="36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18" name="Rectangle 12"/>
            <p:cNvSpPr>
              <a:spLocks noChangeArrowheads="1"/>
            </p:cNvSpPr>
            <p:nvPr/>
          </p:nvSpPr>
          <p:spPr bwMode="auto">
            <a:xfrm>
              <a:off x="2960" y="2762"/>
              <a:ext cx="374" cy="32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19" name="Text Box 13"/>
            <p:cNvSpPr txBox="1">
              <a:spLocks noChangeArrowheads="1"/>
            </p:cNvSpPr>
            <p:nvPr/>
          </p:nvSpPr>
          <p:spPr bwMode="auto">
            <a:xfrm>
              <a:off x="3031" y="2808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13320" name="Line 14"/>
            <p:cNvSpPr>
              <a:spLocks noChangeShapeType="1"/>
            </p:cNvSpPr>
            <p:nvPr/>
          </p:nvSpPr>
          <p:spPr bwMode="auto">
            <a:xfrm flipV="1">
              <a:off x="3473" y="1680"/>
              <a:ext cx="888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Text Box 15"/>
            <p:cNvSpPr txBox="1">
              <a:spLocks noChangeArrowheads="1"/>
            </p:cNvSpPr>
            <p:nvPr/>
          </p:nvSpPr>
          <p:spPr bwMode="auto">
            <a:xfrm>
              <a:off x="3719" y="1848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3322" name="Text Box 16"/>
            <p:cNvSpPr txBox="1">
              <a:spLocks noChangeArrowheads="1"/>
            </p:cNvSpPr>
            <p:nvPr/>
          </p:nvSpPr>
          <p:spPr bwMode="auto">
            <a:xfrm>
              <a:off x="4015" y="3344"/>
              <a:ext cx="5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FIBER</a:t>
              </a:r>
            </a:p>
          </p:txBody>
        </p:sp>
        <p:sp>
          <p:nvSpPr>
            <p:cNvPr id="13323" name="Text Box 17"/>
            <p:cNvSpPr txBox="1">
              <a:spLocks noChangeArrowheads="1"/>
            </p:cNvSpPr>
            <p:nvPr/>
          </p:nvSpPr>
          <p:spPr bwMode="auto">
            <a:xfrm>
              <a:off x="1207" y="2284"/>
              <a:ext cx="577" cy="23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LASER</a:t>
              </a:r>
            </a:p>
          </p:txBody>
        </p:sp>
        <p:sp>
          <p:nvSpPr>
            <p:cNvPr id="13324" name="Line 18"/>
            <p:cNvSpPr>
              <a:spLocks noChangeShapeType="1"/>
            </p:cNvSpPr>
            <p:nvPr/>
          </p:nvSpPr>
          <p:spPr bwMode="auto">
            <a:xfrm>
              <a:off x="1795" y="2408"/>
              <a:ext cx="436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Oval 19"/>
            <p:cNvSpPr>
              <a:spLocks noChangeArrowheads="1"/>
            </p:cNvSpPr>
            <p:nvPr/>
          </p:nvSpPr>
          <p:spPr bwMode="auto">
            <a:xfrm>
              <a:off x="3452" y="2377"/>
              <a:ext cx="44" cy="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26" name="Text Box 20"/>
            <p:cNvSpPr txBox="1">
              <a:spLocks noChangeArrowheads="1"/>
            </p:cNvSpPr>
            <p:nvPr/>
          </p:nvSpPr>
          <p:spPr bwMode="auto">
            <a:xfrm>
              <a:off x="418" y="414"/>
              <a:ext cx="49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Fiber Optic Gyroscope or FOG is nothing more than the Sagnac interferometer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81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485481" y="282576"/>
            <a:ext cx="322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How does this prove the “ether”?</a:t>
            </a:r>
          </a:p>
        </p:txBody>
      </p:sp>
      <p:sp>
        <p:nvSpPr>
          <p:cNvPr id="14339" name="Oval 3"/>
          <p:cNvSpPr>
            <a:spLocks noChangeArrowheads="1"/>
          </p:cNvSpPr>
          <p:nvPr/>
        </p:nvSpPr>
        <p:spPr bwMode="auto">
          <a:xfrm>
            <a:off x="2264569" y="1638301"/>
            <a:ext cx="1649412" cy="48736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340" name="Group 7"/>
          <p:cNvGrpSpPr>
            <a:grpSpLocks/>
          </p:cNvGrpSpPr>
          <p:nvPr/>
        </p:nvGrpSpPr>
        <p:grpSpPr bwMode="auto">
          <a:xfrm>
            <a:off x="905670" y="1874838"/>
            <a:ext cx="1679575" cy="2082800"/>
            <a:chOff x="561" y="1007"/>
            <a:chExt cx="1058" cy="1312"/>
          </a:xfrm>
        </p:grpSpPr>
        <p:sp>
          <p:nvSpPr>
            <p:cNvPr id="14431" name="Arc 4"/>
            <p:cNvSpPr>
              <a:spLocks/>
            </p:cNvSpPr>
            <p:nvPr/>
          </p:nvSpPr>
          <p:spPr bwMode="auto">
            <a:xfrm flipV="1">
              <a:off x="561" y="1007"/>
              <a:ext cx="852" cy="345"/>
            </a:xfrm>
            <a:custGeom>
              <a:avLst/>
              <a:gdLst>
                <a:gd name="T0" fmla="*/ 0 w 21600"/>
                <a:gd name="T1" fmla="*/ 0 h 13566"/>
                <a:gd name="T2" fmla="*/ 0 w 21600"/>
                <a:gd name="T3" fmla="*/ 0 h 13566"/>
                <a:gd name="T4" fmla="*/ 0 w 21600"/>
                <a:gd name="T5" fmla="*/ 0 h 135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13566"/>
                <a:gd name="T11" fmla="*/ 21600 w 21600"/>
                <a:gd name="T12" fmla="*/ 13566 h 135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3566" fill="none" extrusionOk="0">
                  <a:moveTo>
                    <a:pt x="16808" y="-1"/>
                  </a:moveTo>
                  <a:cubicBezTo>
                    <a:pt x="19908" y="3841"/>
                    <a:pt x="21600" y="8629"/>
                    <a:pt x="21600" y="13566"/>
                  </a:cubicBezTo>
                </a:path>
                <a:path w="21600" h="13566" stroke="0" extrusionOk="0">
                  <a:moveTo>
                    <a:pt x="16808" y="-1"/>
                  </a:moveTo>
                  <a:cubicBezTo>
                    <a:pt x="19908" y="3841"/>
                    <a:pt x="21600" y="8629"/>
                    <a:pt x="21600" y="13566"/>
                  </a:cubicBezTo>
                  <a:lnTo>
                    <a:pt x="0" y="13566"/>
                  </a:lnTo>
                  <a:lnTo>
                    <a:pt x="16808" y="-1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2" name="Arc 6"/>
            <p:cNvSpPr>
              <a:spLocks/>
            </p:cNvSpPr>
            <p:nvPr/>
          </p:nvSpPr>
          <p:spPr bwMode="auto">
            <a:xfrm flipH="1" flipV="1">
              <a:off x="1069" y="1349"/>
              <a:ext cx="550" cy="970"/>
            </a:xfrm>
            <a:custGeom>
              <a:avLst/>
              <a:gdLst>
                <a:gd name="T0" fmla="*/ 0 w 21600"/>
                <a:gd name="T1" fmla="*/ 0 h 36634"/>
                <a:gd name="T2" fmla="*/ 0 w 21600"/>
                <a:gd name="T3" fmla="*/ 0 h 36634"/>
                <a:gd name="T4" fmla="*/ 0 w 21600"/>
                <a:gd name="T5" fmla="*/ 0 h 36634"/>
                <a:gd name="T6" fmla="*/ 0 60000 65536"/>
                <a:gd name="T7" fmla="*/ 0 60000 65536"/>
                <a:gd name="T8" fmla="*/ 0 60000 65536"/>
                <a:gd name="T9" fmla="*/ 0 w 21600"/>
                <a:gd name="T10" fmla="*/ 0 h 36634"/>
                <a:gd name="T11" fmla="*/ 21600 w 21600"/>
                <a:gd name="T12" fmla="*/ 36634 h 366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663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212"/>
                    <a:pt x="19415" y="32604"/>
                    <a:pt x="15509" y="36634"/>
                  </a:cubicBezTo>
                </a:path>
                <a:path w="21600" h="3663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212"/>
                    <a:pt x="19415" y="32604"/>
                    <a:pt x="15509" y="36634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41" name="Group 8"/>
          <p:cNvGrpSpPr>
            <a:grpSpLocks/>
          </p:cNvGrpSpPr>
          <p:nvPr/>
        </p:nvGrpSpPr>
        <p:grpSpPr bwMode="auto">
          <a:xfrm flipH="1">
            <a:off x="3591720" y="1873250"/>
            <a:ext cx="1679575" cy="2082800"/>
            <a:chOff x="561" y="1007"/>
            <a:chExt cx="1058" cy="1312"/>
          </a:xfrm>
        </p:grpSpPr>
        <p:sp>
          <p:nvSpPr>
            <p:cNvPr id="14429" name="Arc 9"/>
            <p:cNvSpPr>
              <a:spLocks/>
            </p:cNvSpPr>
            <p:nvPr/>
          </p:nvSpPr>
          <p:spPr bwMode="auto">
            <a:xfrm flipV="1">
              <a:off x="561" y="1007"/>
              <a:ext cx="852" cy="345"/>
            </a:xfrm>
            <a:custGeom>
              <a:avLst/>
              <a:gdLst>
                <a:gd name="T0" fmla="*/ 0 w 21600"/>
                <a:gd name="T1" fmla="*/ 0 h 13566"/>
                <a:gd name="T2" fmla="*/ 0 w 21600"/>
                <a:gd name="T3" fmla="*/ 0 h 13566"/>
                <a:gd name="T4" fmla="*/ 0 w 21600"/>
                <a:gd name="T5" fmla="*/ 0 h 13566"/>
                <a:gd name="T6" fmla="*/ 0 60000 65536"/>
                <a:gd name="T7" fmla="*/ 0 60000 65536"/>
                <a:gd name="T8" fmla="*/ 0 60000 65536"/>
                <a:gd name="T9" fmla="*/ 0 w 21600"/>
                <a:gd name="T10" fmla="*/ 0 h 13566"/>
                <a:gd name="T11" fmla="*/ 21600 w 21600"/>
                <a:gd name="T12" fmla="*/ 13566 h 135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3566" fill="none" extrusionOk="0">
                  <a:moveTo>
                    <a:pt x="16808" y="-1"/>
                  </a:moveTo>
                  <a:cubicBezTo>
                    <a:pt x="19908" y="3841"/>
                    <a:pt x="21600" y="8629"/>
                    <a:pt x="21600" y="13566"/>
                  </a:cubicBezTo>
                </a:path>
                <a:path w="21600" h="13566" stroke="0" extrusionOk="0">
                  <a:moveTo>
                    <a:pt x="16808" y="-1"/>
                  </a:moveTo>
                  <a:cubicBezTo>
                    <a:pt x="19908" y="3841"/>
                    <a:pt x="21600" y="8629"/>
                    <a:pt x="21600" y="13566"/>
                  </a:cubicBezTo>
                  <a:lnTo>
                    <a:pt x="0" y="13566"/>
                  </a:lnTo>
                  <a:lnTo>
                    <a:pt x="16808" y="-1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0" name="Arc 10"/>
            <p:cNvSpPr>
              <a:spLocks/>
            </p:cNvSpPr>
            <p:nvPr/>
          </p:nvSpPr>
          <p:spPr bwMode="auto">
            <a:xfrm flipH="1" flipV="1">
              <a:off x="1069" y="1349"/>
              <a:ext cx="550" cy="970"/>
            </a:xfrm>
            <a:custGeom>
              <a:avLst/>
              <a:gdLst>
                <a:gd name="T0" fmla="*/ 0 w 21600"/>
                <a:gd name="T1" fmla="*/ 0 h 36634"/>
                <a:gd name="T2" fmla="*/ 0 w 21600"/>
                <a:gd name="T3" fmla="*/ 0 h 36634"/>
                <a:gd name="T4" fmla="*/ 0 w 21600"/>
                <a:gd name="T5" fmla="*/ 0 h 36634"/>
                <a:gd name="T6" fmla="*/ 0 60000 65536"/>
                <a:gd name="T7" fmla="*/ 0 60000 65536"/>
                <a:gd name="T8" fmla="*/ 0 60000 65536"/>
                <a:gd name="T9" fmla="*/ 0 w 21600"/>
                <a:gd name="T10" fmla="*/ 0 h 36634"/>
                <a:gd name="T11" fmla="*/ 21600 w 21600"/>
                <a:gd name="T12" fmla="*/ 36634 h 366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663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212"/>
                    <a:pt x="19415" y="32604"/>
                    <a:pt x="15509" y="36634"/>
                  </a:cubicBezTo>
                </a:path>
                <a:path w="21600" h="3663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7212"/>
                    <a:pt x="19415" y="32604"/>
                    <a:pt x="15509" y="36634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42" name="Line 11"/>
          <p:cNvSpPr>
            <a:spLocks noChangeShapeType="1"/>
          </p:cNvSpPr>
          <p:nvPr/>
        </p:nvSpPr>
        <p:spPr bwMode="auto">
          <a:xfrm>
            <a:off x="2583656" y="3959225"/>
            <a:ext cx="10366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Arc 13"/>
          <p:cNvSpPr>
            <a:spLocks/>
          </p:cNvSpPr>
          <p:nvPr/>
        </p:nvSpPr>
        <p:spPr bwMode="auto">
          <a:xfrm flipH="1" flipV="1">
            <a:off x="1977231" y="2397125"/>
            <a:ext cx="2203450" cy="204788"/>
          </a:xfrm>
          <a:custGeom>
            <a:avLst/>
            <a:gdLst>
              <a:gd name="T0" fmla="*/ 2147483646 w 43200"/>
              <a:gd name="T1" fmla="*/ 980484792 h 24619"/>
              <a:gd name="T2" fmla="*/ 2147483646 w 43200"/>
              <a:gd name="T3" fmla="*/ 860248798 h 24619"/>
              <a:gd name="T4" fmla="*/ 2147483646 w 43200"/>
              <a:gd name="T5" fmla="*/ 860248798 h 24619"/>
              <a:gd name="T6" fmla="*/ 0 60000 65536"/>
              <a:gd name="T7" fmla="*/ 0 60000 65536"/>
              <a:gd name="T8" fmla="*/ 0 60000 65536"/>
              <a:gd name="T9" fmla="*/ 0 w 43200"/>
              <a:gd name="T10" fmla="*/ 0 h 24619"/>
              <a:gd name="T11" fmla="*/ 43200 w 43200"/>
              <a:gd name="T12" fmla="*/ 24619 h 246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4619" fill="none" extrusionOk="0">
                <a:moveTo>
                  <a:pt x="212" y="24618"/>
                </a:moveTo>
                <a:cubicBezTo>
                  <a:pt x="70" y="23618"/>
                  <a:pt x="0" y="2261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4619" stroke="0" extrusionOk="0">
                <a:moveTo>
                  <a:pt x="212" y="24618"/>
                </a:moveTo>
                <a:cubicBezTo>
                  <a:pt x="70" y="23618"/>
                  <a:pt x="0" y="2261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lnTo>
                  <a:pt x="212" y="24618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Oval 14"/>
          <p:cNvSpPr>
            <a:spLocks noChangeArrowheads="1"/>
          </p:cNvSpPr>
          <p:nvPr/>
        </p:nvSpPr>
        <p:spPr bwMode="auto">
          <a:xfrm>
            <a:off x="1977232" y="2235201"/>
            <a:ext cx="2201863" cy="3651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5" name="Arc 17"/>
          <p:cNvSpPr>
            <a:spLocks/>
          </p:cNvSpPr>
          <p:nvPr/>
        </p:nvSpPr>
        <p:spPr bwMode="auto">
          <a:xfrm flipH="1" flipV="1">
            <a:off x="1524794" y="3732213"/>
            <a:ext cx="3103562" cy="457200"/>
          </a:xfrm>
          <a:custGeom>
            <a:avLst/>
            <a:gdLst>
              <a:gd name="T0" fmla="*/ 2147483646 w 43200"/>
              <a:gd name="T1" fmla="*/ 2147483646 h 36998"/>
              <a:gd name="T2" fmla="*/ 2147483646 w 43200"/>
              <a:gd name="T3" fmla="*/ 2147483646 h 36998"/>
              <a:gd name="T4" fmla="*/ 2147483646 w 43200"/>
              <a:gd name="T5" fmla="*/ 2147483646 h 36998"/>
              <a:gd name="T6" fmla="*/ 0 60000 65536"/>
              <a:gd name="T7" fmla="*/ 0 60000 65536"/>
              <a:gd name="T8" fmla="*/ 0 60000 65536"/>
              <a:gd name="T9" fmla="*/ 0 w 43200"/>
              <a:gd name="T10" fmla="*/ 0 h 36998"/>
              <a:gd name="T11" fmla="*/ 43200 w 43200"/>
              <a:gd name="T12" fmla="*/ 36998 h 36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36998" fill="none" extrusionOk="0">
                <a:moveTo>
                  <a:pt x="6452" y="36997"/>
                </a:moveTo>
                <a:cubicBezTo>
                  <a:pt x="2324" y="32937"/>
                  <a:pt x="0" y="2738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7267"/>
                  <a:pt x="40972" y="32708"/>
                  <a:pt x="36997" y="36749"/>
                </a:cubicBezTo>
              </a:path>
              <a:path w="43200" h="36998" stroke="0" extrusionOk="0">
                <a:moveTo>
                  <a:pt x="6452" y="36997"/>
                </a:moveTo>
                <a:cubicBezTo>
                  <a:pt x="2324" y="32937"/>
                  <a:pt x="0" y="2738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7267"/>
                  <a:pt x="40972" y="32708"/>
                  <a:pt x="36997" y="36749"/>
                </a:cubicBezTo>
                <a:lnTo>
                  <a:pt x="21600" y="21600"/>
                </a:lnTo>
                <a:lnTo>
                  <a:pt x="6452" y="36997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Arc 18"/>
          <p:cNvSpPr>
            <a:spLocks/>
          </p:cNvSpPr>
          <p:nvPr/>
        </p:nvSpPr>
        <p:spPr bwMode="auto">
          <a:xfrm flipV="1">
            <a:off x="2283619" y="3956051"/>
            <a:ext cx="2125662" cy="396875"/>
          </a:xfrm>
          <a:custGeom>
            <a:avLst/>
            <a:gdLst>
              <a:gd name="T0" fmla="*/ 0 w 25532"/>
              <a:gd name="T1" fmla="*/ 2147483646 h 21600"/>
              <a:gd name="T2" fmla="*/ 2147483646 w 25532"/>
              <a:gd name="T3" fmla="*/ 2147483646 h 21600"/>
              <a:gd name="T4" fmla="*/ 2147483646 w 25532"/>
              <a:gd name="T5" fmla="*/ 2147483646 h 21600"/>
              <a:gd name="T6" fmla="*/ 0 60000 65536"/>
              <a:gd name="T7" fmla="*/ 0 60000 65536"/>
              <a:gd name="T8" fmla="*/ 0 60000 65536"/>
              <a:gd name="T9" fmla="*/ 0 w 25532"/>
              <a:gd name="T10" fmla="*/ 0 h 21600"/>
              <a:gd name="T11" fmla="*/ 25532 w 2553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532" h="21600" fill="none" extrusionOk="0">
                <a:moveTo>
                  <a:pt x="-1" y="2321"/>
                </a:moveTo>
                <a:cubicBezTo>
                  <a:pt x="3020" y="795"/>
                  <a:pt x="6357" y="0"/>
                  <a:pt x="9742" y="0"/>
                </a:cubicBezTo>
                <a:cubicBezTo>
                  <a:pt x="15728" y="0"/>
                  <a:pt x="21446" y="2484"/>
                  <a:pt x="25531" y="6861"/>
                </a:cubicBezTo>
              </a:path>
              <a:path w="25532" h="21600" stroke="0" extrusionOk="0">
                <a:moveTo>
                  <a:pt x="-1" y="2321"/>
                </a:moveTo>
                <a:cubicBezTo>
                  <a:pt x="3020" y="795"/>
                  <a:pt x="6357" y="0"/>
                  <a:pt x="9742" y="0"/>
                </a:cubicBezTo>
                <a:cubicBezTo>
                  <a:pt x="15728" y="0"/>
                  <a:pt x="21446" y="2484"/>
                  <a:pt x="25531" y="6861"/>
                </a:cubicBezTo>
                <a:lnTo>
                  <a:pt x="9742" y="21600"/>
                </a:lnTo>
                <a:lnTo>
                  <a:pt x="-1" y="2321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Oval 29"/>
          <p:cNvSpPr>
            <a:spLocks noChangeArrowheads="1"/>
          </p:cNvSpPr>
          <p:nvPr/>
        </p:nvSpPr>
        <p:spPr bwMode="auto">
          <a:xfrm>
            <a:off x="1712119" y="2749551"/>
            <a:ext cx="2735262" cy="454025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8" name="Line 30"/>
          <p:cNvSpPr>
            <a:spLocks noChangeShapeType="1"/>
          </p:cNvSpPr>
          <p:nvPr/>
        </p:nvSpPr>
        <p:spPr bwMode="auto">
          <a:xfrm>
            <a:off x="3278981" y="1293814"/>
            <a:ext cx="0" cy="2141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349" name="Group 100"/>
          <p:cNvGrpSpPr>
            <a:grpSpLocks/>
          </p:cNvGrpSpPr>
          <p:nvPr/>
        </p:nvGrpSpPr>
        <p:grpSpPr bwMode="auto">
          <a:xfrm>
            <a:off x="1704181" y="2681288"/>
            <a:ext cx="2774950" cy="755650"/>
            <a:chOff x="783" y="3281"/>
            <a:chExt cx="1748" cy="476"/>
          </a:xfrm>
        </p:grpSpPr>
        <p:grpSp>
          <p:nvGrpSpPr>
            <p:cNvPr id="14360" name="Group 28"/>
            <p:cNvGrpSpPr>
              <a:grpSpLocks/>
            </p:cNvGrpSpPr>
            <p:nvPr/>
          </p:nvGrpSpPr>
          <p:grpSpPr bwMode="auto">
            <a:xfrm>
              <a:off x="1664" y="3568"/>
              <a:ext cx="284" cy="88"/>
              <a:chOff x="1175" y="3618"/>
              <a:chExt cx="1104" cy="342"/>
            </a:xfrm>
          </p:grpSpPr>
          <p:sp>
            <p:nvSpPr>
              <p:cNvPr id="14426" name="Freeform 25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7" name="Oval 26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28" name="Arc 27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361" name="Oval 31"/>
            <p:cNvSpPr>
              <a:spLocks noChangeArrowheads="1"/>
            </p:cNvSpPr>
            <p:nvPr/>
          </p:nvSpPr>
          <p:spPr bwMode="auto">
            <a:xfrm>
              <a:off x="794" y="3331"/>
              <a:ext cx="1723" cy="286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362" name="Group 32"/>
            <p:cNvGrpSpPr>
              <a:grpSpLocks/>
            </p:cNvGrpSpPr>
            <p:nvPr/>
          </p:nvGrpSpPr>
          <p:grpSpPr bwMode="auto">
            <a:xfrm>
              <a:off x="1944" y="3554"/>
              <a:ext cx="284" cy="88"/>
              <a:chOff x="1175" y="3618"/>
              <a:chExt cx="1104" cy="342"/>
            </a:xfrm>
          </p:grpSpPr>
          <p:sp>
            <p:nvSpPr>
              <p:cNvPr id="14423" name="Freeform 33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4" name="Oval 34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25" name="Arc 35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63" name="Group 36"/>
            <p:cNvGrpSpPr>
              <a:grpSpLocks/>
            </p:cNvGrpSpPr>
            <p:nvPr/>
          </p:nvGrpSpPr>
          <p:grpSpPr bwMode="auto">
            <a:xfrm>
              <a:off x="2233" y="3537"/>
              <a:ext cx="189" cy="88"/>
              <a:chOff x="1175" y="3618"/>
              <a:chExt cx="1104" cy="342"/>
            </a:xfrm>
          </p:grpSpPr>
          <p:sp>
            <p:nvSpPr>
              <p:cNvPr id="14420" name="Freeform 37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21" name="Oval 38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22" name="Arc 39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64" name="Group 40"/>
            <p:cNvGrpSpPr>
              <a:grpSpLocks/>
            </p:cNvGrpSpPr>
            <p:nvPr/>
          </p:nvGrpSpPr>
          <p:grpSpPr bwMode="auto">
            <a:xfrm>
              <a:off x="2394" y="3482"/>
              <a:ext cx="137" cy="88"/>
              <a:chOff x="1175" y="3618"/>
              <a:chExt cx="1104" cy="342"/>
            </a:xfrm>
          </p:grpSpPr>
          <p:sp>
            <p:nvSpPr>
              <p:cNvPr id="14417" name="Freeform 41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8" name="Oval 42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19" name="Arc 43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65" name="Group 44"/>
            <p:cNvGrpSpPr>
              <a:grpSpLocks/>
            </p:cNvGrpSpPr>
            <p:nvPr/>
          </p:nvGrpSpPr>
          <p:grpSpPr bwMode="auto">
            <a:xfrm flipH="1">
              <a:off x="1748" y="3288"/>
              <a:ext cx="284" cy="88"/>
              <a:chOff x="1175" y="3618"/>
              <a:chExt cx="1104" cy="342"/>
            </a:xfrm>
          </p:grpSpPr>
          <p:sp>
            <p:nvSpPr>
              <p:cNvPr id="14414" name="Freeform 45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5" name="Oval 46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16" name="Arc 47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66" name="Group 48"/>
            <p:cNvGrpSpPr>
              <a:grpSpLocks/>
            </p:cNvGrpSpPr>
            <p:nvPr/>
          </p:nvGrpSpPr>
          <p:grpSpPr bwMode="auto">
            <a:xfrm flipH="1">
              <a:off x="2041" y="3322"/>
              <a:ext cx="209" cy="88"/>
              <a:chOff x="1175" y="3618"/>
              <a:chExt cx="1104" cy="342"/>
            </a:xfrm>
          </p:grpSpPr>
          <p:sp>
            <p:nvSpPr>
              <p:cNvPr id="14411" name="Freeform 49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12" name="Oval 50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13" name="Arc 51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67" name="Group 52"/>
            <p:cNvGrpSpPr>
              <a:grpSpLocks/>
            </p:cNvGrpSpPr>
            <p:nvPr/>
          </p:nvGrpSpPr>
          <p:grpSpPr bwMode="auto">
            <a:xfrm flipH="1">
              <a:off x="2258" y="3347"/>
              <a:ext cx="151" cy="88"/>
              <a:chOff x="1175" y="3618"/>
              <a:chExt cx="1104" cy="342"/>
            </a:xfrm>
          </p:grpSpPr>
          <p:sp>
            <p:nvSpPr>
              <p:cNvPr id="14408" name="Freeform 53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9" name="Oval 54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10" name="Arc 55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68" name="Group 56"/>
            <p:cNvGrpSpPr>
              <a:grpSpLocks/>
            </p:cNvGrpSpPr>
            <p:nvPr/>
          </p:nvGrpSpPr>
          <p:grpSpPr bwMode="auto">
            <a:xfrm flipH="1">
              <a:off x="2423" y="3374"/>
              <a:ext cx="97" cy="88"/>
              <a:chOff x="1175" y="3618"/>
              <a:chExt cx="1104" cy="342"/>
            </a:xfrm>
          </p:grpSpPr>
          <p:sp>
            <p:nvSpPr>
              <p:cNvPr id="14405" name="Freeform 57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6" name="Oval 58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07" name="Arc 59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69" name="Group 60"/>
            <p:cNvGrpSpPr>
              <a:grpSpLocks/>
            </p:cNvGrpSpPr>
            <p:nvPr/>
          </p:nvGrpSpPr>
          <p:grpSpPr bwMode="auto">
            <a:xfrm flipH="1">
              <a:off x="1458" y="3281"/>
              <a:ext cx="284" cy="88"/>
              <a:chOff x="1175" y="3618"/>
              <a:chExt cx="1104" cy="342"/>
            </a:xfrm>
          </p:grpSpPr>
          <p:sp>
            <p:nvSpPr>
              <p:cNvPr id="14402" name="Freeform 61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3" name="Oval 62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04" name="Arc 63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70" name="Group 64"/>
            <p:cNvGrpSpPr>
              <a:grpSpLocks/>
            </p:cNvGrpSpPr>
            <p:nvPr/>
          </p:nvGrpSpPr>
          <p:grpSpPr bwMode="auto">
            <a:xfrm rot="295353">
              <a:off x="1454" y="3669"/>
              <a:ext cx="308" cy="88"/>
              <a:chOff x="1175" y="3618"/>
              <a:chExt cx="1104" cy="342"/>
            </a:xfrm>
          </p:grpSpPr>
          <p:sp>
            <p:nvSpPr>
              <p:cNvPr id="14399" name="Freeform 65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00" name="Oval 66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01" name="Arc 67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71" name="Group 68"/>
            <p:cNvGrpSpPr>
              <a:grpSpLocks/>
            </p:cNvGrpSpPr>
            <p:nvPr/>
          </p:nvGrpSpPr>
          <p:grpSpPr bwMode="auto">
            <a:xfrm rot="359420">
              <a:off x="1107" y="3614"/>
              <a:ext cx="335" cy="88"/>
              <a:chOff x="1175" y="3618"/>
              <a:chExt cx="1104" cy="342"/>
            </a:xfrm>
          </p:grpSpPr>
          <p:sp>
            <p:nvSpPr>
              <p:cNvPr id="14396" name="Freeform 69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7" name="Oval 70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98" name="Arc 71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72" name="Group 72"/>
            <p:cNvGrpSpPr>
              <a:grpSpLocks/>
            </p:cNvGrpSpPr>
            <p:nvPr/>
          </p:nvGrpSpPr>
          <p:grpSpPr bwMode="auto">
            <a:xfrm rot="553452">
              <a:off x="919" y="3547"/>
              <a:ext cx="189" cy="88"/>
              <a:chOff x="1175" y="3618"/>
              <a:chExt cx="1104" cy="342"/>
            </a:xfrm>
          </p:grpSpPr>
          <p:sp>
            <p:nvSpPr>
              <p:cNvPr id="14393" name="Freeform 73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4" name="Oval 74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95" name="Arc 75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73" name="Group 76"/>
            <p:cNvGrpSpPr>
              <a:grpSpLocks/>
            </p:cNvGrpSpPr>
            <p:nvPr/>
          </p:nvGrpSpPr>
          <p:grpSpPr bwMode="auto">
            <a:xfrm rot="665381">
              <a:off x="793" y="3484"/>
              <a:ext cx="137" cy="88"/>
              <a:chOff x="1175" y="3618"/>
              <a:chExt cx="1104" cy="342"/>
            </a:xfrm>
          </p:grpSpPr>
          <p:sp>
            <p:nvSpPr>
              <p:cNvPr id="14390" name="Freeform 77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91" name="Oval 78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92" name="Arc 79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74" name="Group 80"/>
            <p:cNvGrpSpPr>
              <a:grpSpLocks/>
            </p:cNvGrpSpPr>
            <p:nvPr/>
          </p:nvGrpSpPr>
          <p:grpSpPr bwMode="auto">
            <a:xfrm flipH="1">
              <a:off x="1171" y="3285"/>
              <a:ext cx="284" cy="88"/>
              <a:chOff x="1175" y="3618"/>
              <a:chExt cx="1104" cy="342"/>
            </a:xfrm>
          </p:grpSpPr>
          <p:sp>
            <p:nvSpPr>
              <p:cNvPr id="14387" name="Freeform 81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8" name="Oval 82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89" name="Arc 83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75" name="Group 84"/>
            <p:cNvGrpSpPr>
              <a:grpSpLocks/>
            </p:cNvGrpSpPr>
            <p:nvPr/>
          </p:nvGrpSpPr>
          <p:grpSpPr bwMode="auto">
            <a:xfrm flipH="1">
              <a:off x="972" y="3316"/>
              <a:ext cx="209" cy="88"/>
              <a:chOff x="1175" y="3618"/>
              <a:chExt cx="1104" cy="342"/>
            </a:xfrm>
          </p:grpSpPr>
          <p:sp>
            <p:nvSpPr>
              <p:cNvPr id="14384" name="Freeform 85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5" name="Oval 86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86" name="Arc 87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76" name="Group 88"/>
            <p:cNvGrpSpPr>
              <a:grpSpLocks/>
            </p:cNvGrpSpPr>
            <p:nvPr/>
          </p:nvGrpSpPr>
          <p:grpSpPr bwMode="auto">
            <a:xfrm flipH="1">
              <a:off x="845" y="3349"/>
              <a:ext cx="151" cy="88"/>
              <a:chOff x="1175" y="3618"/>
              <a:chExt cx="1104" cy="342"/>
            </a:xfrm>
          </p:grpSpPr>
          <p:sp>
            <p:nvSpPr>
              <p:cNvPr id="14381" name="Freeform 89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82" name="Oval 90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83" name="Arc 91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377" name="Group 92"/>
            <p:cNvGrpSpPr>
              <a:grpSpLocks/>
            </p:cNvGrpSpPr>
            <p:nvPr/>
          </p:nvGrpSpPr>
          <p:grpSpPr bwMode="auto">
            <a:xfrm flipH="1">
              <a:off x="783" y="3398"/>
              <a:ext cx="73" cy="88"/>
              <a:chOff x="1175" y="3618"/>
              <a:chExt cx="1104" cy="342"/>
            </a:xfrm>
          </p:grpSpPr>
          <p:sp>
            <p:nvSpPr>
              <p:cNvPr id="14378" name="Freeform 93"/>
              <p:cNvSpPr>
                <a:spLocks/>
              </p:cNvSpPr>
              <p:nvPr/>
            </p:nvSpPr>
            <p:spPr bwMode="auto">
              <a:xfrm>
                <a:off x="1175" y="3618"/>
                <a:ext cx="1104" cy="342"/>
              </a:xfrm>
              <a:custGeom>
                <a:avLst/>
                <a:gdLst>
                  <a:gd name="T0" fmla="*/ 6 w 1104"/>
                  <a:gd name="T1" fmla="*/ 170 h 342"/>
                  <a:gd name="T2" fmla="*/ 1 w 1104"/>
                  <a:gd name="T3" fmla="*/ 101 h 342"/>
                  <a:gd name="T4" fmla="*/ 13 w 1104"/>
                  <a:gd name="T5" fmla="*/ 57 h 342"/>
                  <a:gd name="T6" fmla="*/ 19 w 1104"/>
                  <a:gd name="T7" fmla="*/ 50 h 342"/>
                  <a:gd name="T8" fmla="*/ 27 w 1104"/>
                  <a:gd name="T9" fmla="*/ 48 h 342"/>
                  <a:gd name="T10" fmla="*/ 40 w 1104"/>
                  <a:gd name="T11" fmla="*/ 54 h 342"/>
                  <a:gd name="T12" fmla="*/ 116 w 1104"/>
                  <a:gd name="T13" fmla="*/ 108 h 342"/>
                  <a:gd name="T14" fmla="*/ 196 w 1104"/>
                  <a:gd name="T15" fmla="*/ 133 h 342"/>
                  <a:gd name="T16" fmla="*/ 304 w 1104"/>
                  <a:gd name="T17" fmla="*/ 135 h 342"/>
                  <a:gd name="T18" fmla="*/ 404 w 1104"/>
                  <a:gd name="T19" fmla="*/ 108 h 342"/>
                  <a:gd name="T20" fmla="*/ 530 w 1104"/>
                  <a:gd name="T21" fmla="*/ 42 h 342"/>
                  <a:gd name="T22" fmla="*/ 645 w 1104"/>
                  <a:gd name="T23" fmla="*/ 7 h 342"/>
                  <a:gd name="T24" fmla="*/ 814 w 1104"/>
                  <a:gd name="T25" fmla="*/ 8 h 342"/>
                  <a:gd name="T26" fmla="*/ 946 w 1104"/>
                  <a:gd name="T27" fmla="*/ 55 h 342"/>
                  <a:gd name="T28" fmla="*/ 1059 w 1104"/>
                  <a:gd name="T29" fmla="*/ 133 h 342"/>
                  <a:gd name="T30" fmla="*/ 1098 w 1104"/>
                  <a:gd name="T31" fmla="*/ 163 h 342"/>
                  <a:gd name="T32" fmla="*/ 1093 w 1104"/>
                  <a:gd name="T33" fmla="*/ 171 h 342"/>
                  <a:gd name="T34" fmla="*/ 1082 w 1104"/>
                  <a:gd name="T35" fmla="*/ 179 h 342"/>
                  <a:gd name="T36" fmla="*/ 1045 w 1104"/>
                  <a:gd name="T37" fmla="*/ 207 h 342"/>
                  <a:gd name="T38" fmla="*/ 994 w 1104"/>
                  <a:gd name="T39" fmla="*/ 247 h 342"/>
                  <a:gd name="T40" fmla="*/ 924 w 1104"/>
                  <a:gd name="T41" fmla="*/ 290 h 342"/>
                  <a:gd name="T42" fmla="*/ 847 w 1104"/>
                  <a:gd name="T43" fmla="*/ 320 h 342"/>
                  <a:gd name="T44" fmla="*/ 744 w 1104"/>
                  <a:gd name="T45" fmla="*/ 336 h 342"/>
                  <a:gd name="T46" fmla="*/ 644 w 1104"/>
                  <a:gd name="T47" fmla="*/ 338 h 342"/>
                  <a:gd name="T48" fmla="*/ 565 w 1104"/>
                  <a:gd name="T49" fmla="*/ 313 h 342"/>
                  <a:gd name="T50" fmla="*/ 456 w 1104"/>
                  <a:gd name="T51" fmla="*/ 265 h 342"/>
                  <a:gd name="T52" fmla="*/ 363 w 1104"/>
                  <a:gd name="T53" fmla="*/ 219 h 342"/>
                  <a:gd name="T54" fmla="*/ 250 w 1104"/>
                  <a:gd name="T55" fmla="*/ 194 h 342"/>
                  <a:gd name="T56" fmla="*/ 166 w 1104"/>
                  <a:gd name="T57" fmla="*/ 204 h 342"/>
                  <a:gd name="T58" fmla="*/ 40 w 1104"/>
                  <a:gd name="T59" fmla="*/ 278 h 342"/>
                  <a:gd name="T60" fmla="*/ 21 w 1104"/>
                  <a:gd name="T61" fmla="*/ 288 h 342"/>
                  <a:gd name="T62" fmla="*/ 9 w 1104"/>
                  <a:gd name="T63" fmla="*/ 279 h 342"/>
                  <a:gd name="T64" fmla="*/ 8 w 1104"/>
                  <a:gd name="T65" fmla="*/ 259 h 342"/>
                  <a:gd name="T66" fmla="*/ 1 w 1104"/>
                  <a:gd name="T67" fmla="*/ 201 h 342"/>
                  <a:gd name="T68" fmla="*/ 6 w 1104"/>
                  <a:gd name="T69" fmla="*/ 170 h 34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04"/>
                  <a:gd name="T106" fmla="*/ 0 h 342"/>
                  <a:gd name="T107" fmla="*/ 1104 w 1104"/>
                  <a:gd name="T108" fmla="*/ 342 h 34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04" h="342">
                    <a:moveTo>
                      <a:pt x="6" y="170"/>
                    </a:moveTo>
                    <a:cubicBezTo>
                      <a:pt x="6" y="153"/>
                      <a:pt x="0" y="120"/>
                      <a:pt x="1" y="101"/>
                    </a:cubicBezTo>
                    <a:cubicBezTo>
                      <a:pt x="2" y="82"/>
                      <a:pt x="10" y="65"/>
                      <a:pt x="13" y="57"/>
                    </a:cubicBezTo>
                    <a:cubicBezTo>
                      <a:pt x="16" y="49"/>
                      <a:pt x="17" y="51"/>
                      <a:pt x="19" y="50"/>
                    </a:cubicBezTo>
                    <a:cubicBezTo>
                      <a:pt x="21" y="49"/>
                      <a:pt x="24" y="47"/>
                      <a:pt x="27" y="48"/>
                    </a:cubicBezTo>
                    <a:cubicBezTo>
                      <a:pt x="30" y="49"/>
                      <a:pt x="25" y="44"/>
                      <a:pt x="40" y="54"/>
                    </a:cubicBezTo>
                    <a:cubicBezTo>
                      <a:pt x="55" y="64"/>
                      <a:pt x="90" y="95"/>
                      <a:pt x="116" y="108"/>
                    </a:cubicBezTo>
                    <a:cubicBezTo>
                      <a:pt x="142" y="121"/>
                      <a:pt x="165" y="129"/>
                      <a:pt x="196" y="133"/>
                    </a:cubicBezTo>
                    <a:cubicBezTo>
                      <a:pt x="227" y="137"/>
                      <a:pt x="269" y="139"/>
                      <a:pt x="304" y="135"/>
                    </a:cubicBezTo>
                    <a:cubicBezTo>
                      <a:pt x="339" y="131"/>
                      <a:pt x="366" y="123"/>
                      <a:pt x="404" y="108"/>
                    </a:cubicBezTo>
                    <a:cubicBezTo>
                      <a:pt x="442" y="93"/>
                      <a:pt x="490" y="59"/>
                      <a:pt x="530" y="42"/>
                    </a:cubicBezTo>
                    <a:cubicBezTo>
                      <a:pt x="570" y="25"/>
                      <a:pt x="598" y="13"/>
                      <a:pt x="645" y="7"/>
                    </a:cubicBezTo>
                    <a:cubicBezTo>
                      <a:pt x="692" y="1"/>
                      <a:pt x="764" y="0"/>
                      <a:pt x="814" y="8"/>
                    </a:cubicBezTo>
                    <a:cubicBezTo>
                      <a:pt x="864" y="16"/>
                      <a:pt x="905" y="34"/>
                      <a:pt x="946" y="55"/>
                    </a:cubicBezTo>
                    <a:cubicBezTo>
                      <a:pt x="987" y="76"/>
                      <a:pt x="1034" y="115"/>
                      <a:pt x="1059" y="133"/>
                    </a:cubicBezTo>
                    <a:cubicBezTo>
                      <a:pt x="1084" y="151"/>
                      <a:pt x="1092" y="157"/>
                      <a:pt x="1098" y="163"/>
                    </a:cubicBezTo>
                    <a:cubicBezTo>
                      <a:pt x="1104" y="169"/>
                      <a:pt x="1096" y="168"/>
                      <a:pt x="1093" y="171"/>
                    </a:cubicBezTo>
                    <a:cubicBezTo>
                      <a:pt x="1090" y="174"/>
                      <a:pt x="1090" y="173"/>
                      <a:pt x="1082" y="179"/>
                    </a:cubicBezTo>
                    <a:cubicBezTo>
                      <a:pt x="1074" y="185"/>
                      <a:pt x="1060" y="196"/>
                      <a:pt x="1045" y="207"/>
                    </a:cubicBezTo>
                    <a:cubicBezTo>
                      <a:pt x="1030" y="218"/>
                      <a:pt x="1014" y="233"/>
                      <a:pt x="994" y="247"/>
                    </a:cubicBezTo>
                    <a:cubicBezTo>
                      <a:pt x="974" y="261"/>
                      <a:pt x="948" y="278"/>
                      <a:pt x="924" y="290"/>
                    </a:cubicBezTo>
                    <a:cubicBezTo>
                      <a:pt x="900" y="302"/>
                      <a:pt x="877" y="312"/>
                      <a:pt x="847" y="320"/>
                    </a:cubicBezTo>
                    <a:cubicBezTo>
                      <a:pt x="817" y="328"/>
                      <a:pt x="778" y="333"/>
                      <a:pt x="744" y="336"/>
                    </a:cubicBezTo>
                    <a:cubicBezTo>
                      <a:pt x="710" y="339"/>
                      <a:pt x="674" y="342"/>
                      <a:pt x="644" y="338"/>
                    </a:cubicBezTo>
                    <a:cubicBezTo>
                      <a:pt x="614" y="334"/>
                      <a:pt x="596" y="325"/>
                      <a:pt x="565" y="313"/>
                    </a:cubicBezTo>
                    <a:cubicBezTo>
                      <a:pt x="534" y="301"/>
                      <a:pt x="490" y="281"/>
                      <a:pt x="456" y="265"/>
                    </a:cubicBezTo>
                    <a:cubicBezTo>
                      <a:pt x="422" y="249"/>
                      <a:pt x="397" y="231"/>
                      <a:pt x="363" y="219"/>
                    </a:cubicBezTo>
                    <a:cubicBezTo>
                      <a:pt x="329" y="207"/>
                      <a:pt x="283" y="196"/>
                      <a:pt x="250" y="194"/>
                    </a:cubicBezTo>
                    <a:cubicBezTo>
                      <a:pt x="217" y="192"/>
                      <a:pt x="201" y="190"/>
                      <a:pt x="166" y="204"/>
                    </a:cubicBezTo>
                    <a:cubicBezTo>
                      <a:pt x="131" y="218"/>
                      <a:pt x="64" y="264"/>
                      <a:pt x="40" y="278"/>
                    </a:cubicBezTo>
                    <a:cubicBezTo>
                      <a:pt x="16" y="292"/>
                      <a:pt x="26" y="288"/>
                      <a:pt x="21" y="288"/>
                    </a:cubicBezTo>
                    <a:cubicBezTo>
                      <a:pt x="16" y="288"/>
                      <a:pt x="11" y="284"/>
                      <a:pt x="9" y="279"/>
                    </a:cubicBezTo>
                    <a:cubicBezTo>
                      <a:pt x="7" y="274"/>
                      <a:pt x="9" y="272"/>
                      <a:pt x="8" y="259"/>
                    </a:cubicBezTo>
                    <a:cubicBezTo>
                      <a:pt x="7" y="246"/>
                      <a:pt x="2" y="216"/>
                      <a:pt x="1" y="201"/>
                    </a:cubicBezTo>
                    <a:cubicBezTo>
                      <a:pt x="0" y="186"/>
                      <a:pt x="6" y="187"/>
                      <a:pt x="6" y="170"/>
                    </a:cubicBezTo>
                    <a:close/>
                  </a:path>
                </a:pathLst>
              </a:custGeom>
              <a:solidFill>
                <a:srgbClr val="FF0000">
                  <a:alpha val="41176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79" name="Oval 94"/>
              <p:cNvSpPr>
                <a:spLocks noChangeArrowheads="1"/>
              </p:cNvSpPr>
              <p:nvPr/>
            </p:nvSpPr>
            <p:spPr bwMode="auto">
              <a:xfrm>
                <a:off x="2113" y="3760"/>
                <a:ext cx="27" cy="2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80" name="Arc 95"/>
              <p:cNvSpPr>
                <a:spLocks/>
              </p:cNvSpPr>
              <p:nvPr/>
            </p:nvSpPr>
            <p:spPr bwMode="auto">
              <a:xfrm flipH="1" flipV="1">
                <a:off x="1993" y="3686"/>
                <a:ext cx="177" cy="208"/>
              </a:xfrm>
              <a:custGeom>
                <a:avLst/>
                <a:gdLst>
                  <a:gd name="T0" fmla="*/ 0 w 21600"/>
                  <a:gd name="T1" fmla="*/ 0 h 22266"/>
                  <a:gd name="T2" fmla="*/ 0 w 21600"/>
                  <a:gd name="T3" fmla="*/ 0 h 22266"/>
                  <a:gd name="T4" fmla="*/ 0 w 21600"/>
                  <a:gd name="T5" fmla="*/ 0 h 2226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2266"/>
                  <a:gd name="T11" fmla="*/ 21600 w 21600"/>
                  <a:gd name="T12" fmla="*/ 22266 h 222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2266" fill="none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</a:path>
                  <a:path w="21600" h="22266" stroke="0" extrusionOk="0">
                    <a:moveTo>
                      <a:pt x="17917" y="-1"/>
                    </a:moveTo>
                    <a:cubicBezTo>
                      <a:pt x="20317" y="3565"/>
                      <a:pt x="21600" y="7765"/>
                      <a:pt x="21600" y="12064"/>
                    </a:cubicBezTo>
                    <a:cubicBezTo>
                      <a:pt x="21600" y="15623"/>
                      <a:pt x="20720" y="19128"/>
                      <a:pt x="19038" y="22265"/>
                    </a:cubicBezTo>
                    <a:lnTo>
                      <a:pt x="0" y="12064"/>
                    </a:lnTo>
                    <a:lnTo>
                      <a:pt x="17917" y="-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4350" name="Line 101"/>
          <p:cNvSpPr>
            <a:spLocks noChangeShapeType="1"/>
          </p:cNvSpPr>
          <p:nvPr/>
        </p:nvSpPr>
        <p:spPr bwMode="auto">
          <a:xfrm>
            <a:off x="3094831" y="1316038"/>
            <a:ext cx="0" cy="224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4351" name="Picture 10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269" y="4375150"/>
            <a:ext cx="1778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929" name="Picture 105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381" y="1141413"/>
            <a:ext cx="13716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3" name="Picture 114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206" y="919164"/>
            <a:ext cx="806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\documentclass{article}\pagestyle{empty}&#10;\begin{document}&#10;$\frac{2 \pi R c}{c+ 2\Omega R}$ &#10;\end{document}&#10;" title="IguanaTex Bitmap Display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677445" y="855663"/>
            <a:ext cx="915987" cy="46831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4355" name="Line 116"/>
          <p:cNvSpPr>
            <a:spLocks noChangeShapeType="1"/>
          </p:cNvSpPr>
          <p:nvPr/>
        </p:nvSpPr>
        <p:spPr bwMode="auto">
          <a:xfrm>
            <a:off x="2748756" y="1177926"/>
            <a:ext cx="293688" cy="112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6" name="Line 117"/>
          <p:cNvSpPr>
            <a:spLocks noChangeShapeType="1"/>
          </p:cNvSpPr>
          <p:nvPr/>
        </p:nvSpPr>
        <p:spPr bwMode="auto">
          <a:xfrm flipH="1">
            <a:off x="3326606" y="1108075"/>
            <a:ext cx="325438" cy="141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77945" name="Picture 121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081" y="1670050"/>
            <a:ext cx="23622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946" name="Picture 122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531" y="2401888"/>
            <a:ext cx="39878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948" name="Picture 124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869" y="3457576"/>
            <a:ext cx="210661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80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7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7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7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3402806" y="3187700"/>
            <a:ext cx="1563688" cy="1392238"/>
            <a:chOff x="954" y="928"/>
            <a:chExt cx="985" cy="877"/>
          </a:xfrm>
        </p:grpSpPr>
        <p:sp>
          <p:nvSpPr>
            <p:cNvPr id="15459" name="Line 3"/>
            <p:cNvSpPr>
              <a:spLocks noChangeShapeType="1"/>
            </p:cNvSpPr>
            <p:nvPr/>
          </p:nvSpPr>
          <p:spPr bwMode="auto">
            <a:xfrm flipV="1">
              <a:off x="973" y="1459"/>
              <a:ext cx="877" cy="3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0" name="Line 4"/>
            <p:cNvSpPr>
              <a:spLocks noChangeShapeType="1"/>
            </p:cNvSpPr>
            <p:nvPr/>
          </p:nvSpPr>
          <p:spPr bwMode="auto">
            <a:xfrm flipV="1">
              <a:off x="973" y="1786"/>
              <a:ext cx="966" cy="1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1" name="Line 5"/>
            <p:cNvSpPr>
              <a:spLocks noChangeShapeType="1"/>
            </p:cNvSpPr>
            <p:nvPr/>
          </p:nvSpPr>
          <p:spPr bwMode="auto">
            <a:xfrm flipV="1">
              <a:off x="954" y="928"/>
              <a:ext cx="6" cy="8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63" name="Group 6"/>
          <p:cNvGrpSpPr>
            <a:grpSpLocks/>
          </p:cNvGrpSpPr>
          <p:nvPr/>
        </p:nvGrpSpPr>
        <p:grpSpPr bwMode="auto">
          <a:xfrm>
            <a:off x="7823995" y="3189289"/>
            <a:ext cx="1563687" cy="1392237"/>
            <a:chOff x="954" y="928"/>
            <a:chExt cx="985" cy="877"/>
          </a:xfrm>
        </p:grpSpPr>
        <p:sp>
          <p:nvSpPr>
            <p:cNvPr id="15456" name="Line 7"/>
            <p:cNvSpPr>
              <a:spLocks noChangeShapeType="1"/>
            </p:cNvSpPr>
            <p:nvPr/>
          </p:nvSpPr>
          <p:spPr bwMode="auto">
            <a:xfrm flipV="1">
              <a:off x="973" y="1459"/>
              <a:ext cx="877" cy="34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7" name="Line 8"/>
            <p:cNvSpPr>
              <a:spLocks noChangeShapeType="1"/>
            </p:cNvSpPr>
            <p:nvPr/>
          </p:nvSpPr>
          <p:spPr bwMode="auto">
            <a:xfrm flipV="1">
              <a:off x="973" y="1786"/>
              <a:ext cx="966" cy="1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8" name="Line 9"/>
            <p:cNvSpPr>
              <a:spLocks noChangeShapeType="1"/>
            </p:cNvSpPr>
            <p:nvPr/>
          </p:nvSpPr>
          <p:spPr bwMode="auto">
            <a:xfrm flipV="1">
              <a:off x="954" y="928"/>
              <a:ext cx="6" cy="86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5364" name="Picture 10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82" y="2924175"/>
            <a:ext cx="9175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11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219" y="3240088"/>
            <a:ext cx="158750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6" name="Picture 12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106" y="4097339"/>
            <a:ext cx="1857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7" name="Picture 13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356" y="4603750"/>
            <a:ext cx="185738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5368" name="Group 14"/>
          <p:cNvGrpSpPr>
            <a:grpSpLocks/>
          </p:cNvGrpSpPr>
          <p:nvPr/>
        </p:nvGrpSpPr>
        <p:grpSpPr bwMode="auto">
          <a:xfrm>
            <a:off x="3669507" y="3079750"/>
            <a:ext cx="868363" cy="844550"/>
            <a:chOff x="1152" y="2749"/>
            <a:chExt cx="547" cy="532"/>
          </a:xfrm>
        </p:grpSpPr>
        <p:sp>
          <p:nvSpPr>
            <p:cNvPr id="15453" name="Oval 15"/>
            <p:cNvSpPr>
              <a:spLocks noChangeArrowheads="1"/>
            </p:cNvSpPr>
            <p:nvPr/>
          </p:nvSpPr>
          <p:spPr bwMode="auto">
            <a:xfrm>
              <a:off x="1152" y="2749"/>
              <a:ext cx="547" cy="532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54" name="Line 16"/>
            <p:cNvSpPr>
              <a:spLocks noChangeShapeType="1"/>
            </p:cNvSpPr>
            <p:nvPr/>
          </p:nvSpPr>
          <p:spPr bwMode="auto">
            <a:xfrm flipV="1">
              <a:off x="1424" y="2893"/>
              <a:ext cx="0" cy="1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5" name="Line 17"/>
            <p:cNvSpPr>
              <a:spLocks noChangeShapeType="1"/>
            </p:cNvSpPr>
            <p:nvPr/>
          </p:nvSpPr>
          <p:spPr bwMode="auto">
            <a:xfrm>
              <a:off x="1424" y="3020"/>
              <a:ext cx="218" cy="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5369" name="Picture 18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382" y="4621214"/>
            <a:ext cx="284163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70" name="Picture 19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132" y="4114801"/>
            <a:ext cx="2841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71" name="Picture 20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995" y="3257551"/>
            <a:ext cx="1936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72" name="Oval 21"/>
          <p:cNvSpPr>
            <a:spLocks noChangeArrowheads="1"/>
          </p:cNvSpPr>
          <p:nvPr/>
        </p:nvSpPr>
        <p:spPr bwMode="auto">
          <a:xfrm>
            <a:off x="8614569" y="3140075"/>
            <a:ext cx="868362" cy="84455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3" name="Line 22"/>
          <p:cNvSpPr>
            <a:spLocks noChangeShapeType="1"/>
          </p:cNvSpPr>
          <p:nvPr/>
        </p:nvSpPr>
        <p:spPr bwMode="auto">
          <a:xfrm flipV="1">
            <a:off x="9046369" y="3368675"/>
            <a:ext cx="0" cy="1968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" name="Line 23"/>
          <p:cNvSpPr>
            <a:spLocks noChangeShapeType="1"/>
          </p:cNvSpPr>
          <p:nvPr/>
        </p:nvSpPr>
        <p:spPr bwMode="auto">
          <a:xfrm flipV="1">
            <a:off x="9046370" y="3422650"/>
            <a:ext cx="358775" cy="1476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375" name="Picture 101" descr="TP_tmp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2" y="2030413"/>
            <a:ext cx="2970213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76" name="Rectangle 28"/>
          <p:cNvSpPr>
            <a:spLocks noChangeArrowheads="1"/>
          </p:cNvSpPr>
          <p:nvPr/>
        </p:nvSpPr>
        <p:spPr bwMode="auto">
          <a:xfrm>
            <a:off x="543719" y="1993901"/>
            <a:ext cx="3090862" cy="6826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7" name="Text Box 29"/>
          <p:cNvSpPr txBox="1">
            <a:spLocks noChangeArrowheads="1"/>
          </p:cNvSpPr>
          <p:nvPr/>
        </p:nvSpPr>
        <p:spPr bwMode="auto">
          <a:xfrm>
            <a:off x="4436269" y="2847976"/>
            <a:ext cx="247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5378" name="Text Box 30"/>
          <p:cNvSpPr txBox="1">
            <a:spLocks noChangeArrowheads="1"/>
          </p:cNvSpPr>
          <p:nvPr/>
        </p:nvSpPr>
        <p:spPr bwMode="auto">
          <a:xfrm>
            <a:off x="9433719" y="2947988"/>
            <a:ext cx="32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t’</a:t>
            </a:r>
          </a:p>
        </p:txBody>
      </p:sp>
      <p:sp>
        <p:nvSpPr>
          <p:cNvPr id="15379" name="Line 31"/>
          <p:cNvSpPr>
            <a:spLocks noChangeShapeType="1"/>
          </p:cNvSpPr>
          <p:nvPr/>
        </p:nvSpPr>
        <p:spPr bwMode="auto">
          <a:xfrm flipV="1">
            <a:off x="3428207" y="3355976"/>
            <a:ext cx="2627313" cy="1204913"/>
          </a:xfrm>
          <a:prstGeom prst="line">
            <a:avLst/>
          </a:prstGeom>
          <a:noFill/>
          <a:ln w="38100" cmpd="dbl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0" name="Text Box 32"/>
          <p:cNvSpPr txBox="1">
            <a:spLocks noChangeArrowheads="1"/>
          </p:cNvSpPr>
          <p:nvPr/>
        </p:nvSpPr>
        <p:spPr bwMode="auto">
          <a:xfrm>
            <a:off x="5152231" y="3348038"/>
            <a:ext cx="273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15381" name="Line 33"/>
          <p:cNvSpPr>
            <a:spLocks noChangeShapeType="1"/>
          </p:cNvSpPr>
          <p:nvPr/>
        </p:nvSpPr>
        <p:spPr bwMode="auto">
          <a:xfrm flipH="1" flipV="1">
            <a:off x="6063456" y="3330575"/>
            <a:ext cx="1714500" cy="1239838"/>
          </a:xfrm>
          <a:prstGeom prst="line">
            <a:avLst/>
          </a:prstGeom>
          <a:noFill/>
          <a:ln w="38100" cmpd="dbl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2" name="Text Box 34"/>
          <p:cNvSpPr txBox="1">
            <a:spLocks noChangeArrowheads="1"/>
          </p:cNvSpPr>
          <p:nvPr/>
        </p:nvSpPr>
        <p:spPr bwMode="auto">
          <a:xfrm>
            <a:off x="6642894" y="3333750"/>
            <a:ext cx="3599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r’</a:t>
            </a:r>
          </a:p>
        </p:txBody>
      </p:sp>
      <p:grpSp>
        <p:nvGrpSpPr>
          <p:cNvPr id="15383" name="Group 35"/>
          <p:cNvGrpSpPr>
            <a:grpSpLocks/>
          </p:cNvGrpSpPr>
          <p:nvPr/>
        </p:nvGrpSpPr>
        <p:grpSpPr bwMode="auto">
          <a:xfrm>
            <a:off x="6798469" y="4040189"/>
            <a:ext cx="2095500" cy="1055687"/>
            <a:chOff x="2888" y="1150"/>
            <a:chExt cx="2304" cy="1160"/>
          </a:xfrm>
        </p:grpSpPr>
        <p:sp>
          <p:nvSpPr>
            <p:cNvPr id="15430" name="Freeform 36"/>
            <p:cNvSpPr>
              <a:spLocks/>
            </p:cNvSpPr>
            <p:nvPr/>
          </p:nvSpPr>
          <p:spPr bwMode="auto">
            <a:xfrm flipH="1">
              <a:off x="3244" y="1638"/>
              <a:ext cx="1890" cy="258"/>
            </a:xfrm>
            <a:custGeom>
              <a:avLst/>
              <a:gdLst>
                <a:gd name="T0" fmla="*/ 0 w 1890"/>
                <a:gd name="T1" fmla="*/ 204 h 258"/>
                <a:gd name="T2" fmla="*/ 396 w 1890"/>
                <a:gd name="T3" fmla="*/ 24 h 258"/>
                <a:gd name="T4" fmla="*/ 1116 w 1890"/>
                <a:gd name="T5" fmla="*/ 60 h 258"/>
                <a:gd name="T6" fmla="*/ 1890 w 1890"/>
                <a:gd name="T7" fmla="*/ 258 h 25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90" h="258">
                  <a:moveTo>
                    <a:pt x="0" y="204"/>
                  </a:moveTo>
                  <a:cubicBezTo>
                    <a:pt x="105" y="126"/>
                    <a:pt x="210" y="48"/>
                    <a:pt x="396" y="24"/>
                  </a:cubicBezTo>
                  <a:cubicBezTo>
                    <a:pt x="582" y="0"/>
                    <a:pt x="867" y="21"/>
                    <a:pt x="1116" y="60"/>
                  </a:cubicBezTo>
                  <a:cubicBezTo>
                    <a:pt x="1365" y="99"/>
                    <a:pt x="1627" y="178"/>
                    <a:pt x="1890" y="258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1" name="Freeform 37"/>
            <p:cNvSpPr>
              <a:spLocks/>
            </p:cNvSpPr>
            <p:nvPr/>
          </p:nvSpPr>
          <p:spPr bwMode="auto">
            <a:xfrm flipH="1">
              <a:off x="2888" y="1150"/>
              <a:ext cx="656" cy="660"/>
            </a:xfrm>
            <a:custGeom>
              <a:avLst/>
              <a:gdLst>
                <a:gd name="T0" fmla="*/ 0 w 656"/>
                <a:gd name="T1" fmla="*/ 660 h 660"/>
                <a:gd name="T2" fmla="*/ 24 w 656"/>
                <a:gd name="T3" fmla="*/ 612 h 660"/>
                <a:gd name="T4" fmla="*/ 120 w 656"/>
                <a:gd name="T5" fmla="*/ 440 h 660"/>
                <a:gd name="T6" fmla="*/ 304 w 656"/>
                <a:gd name="T7" fmla="*/ 188 h 660"/>
                <a:gd name="T8" fmla="*/ 552 w 656"/>
                <a:gd name="T9" fmla="*/ 28 h 660"/>
                <a:gd name="T10" fmla="*/ 656 w 656"/>
                <a:gd name="T11" fmla="*/ 20 h 6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56" h="660">
                  <a:moveTo>
                    <a:pt x="0" y="660"/>
                  </a:moveTo>
                  <a:cubicBezTo>
                    <a:pt x="2" y="654"/>
                    <a:pt x="4" y="649"/>
                    <a:pt x="24" y="612"/>
                  </a:cubicBezTo>
                  <a:cubicBezTo>
                    <a:pt x="44" y="575"/>
                    <a:pt x="73" y="511"/>
                    <a:pt x="120" y="440"/>
                  </a:cubicBezTo>
                  <a:cubicBezTo>
                    <a:pt x="167" y="369"/>
                    <a:pt x="232" y="257"/>
                    <a:pt x="304" y="188"/>
                  </a:cubicBezTo>
                  <a:cubicBezTo>
                    <a:pt x="376" y="119"/>
                    <a:pt x="493" y="56"/>
                    <a:pt x="552" y="28"/>
                  </a:cubicBezTo>
                  <a:cubicBezTo>
                    <a:pt x="611" y="0"/>
                    <a:pt x="633" y="10"/>
                    <a:pt x="656" y="2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2" name="Line 38"/>
            <p:cNvSpPr>
              <a:spLocks noChangeShapeType="1"/>
            </p:cNvSpPr>
            <p:nvPr/>
          </p:nvSpPr>
          <p:spPr bwMode="auto">
            <a:xfrm>
              <a:off x="2888" y="1178"/>
              <a:ext cx="232" cy="7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3" name="Line 39"/>
            <p:cNvSpPr>
              <a:spLocks noChangeShapeType="1"/>
            </p:cNvSpPr>
            <p:nvPr/>
          </p:nvSpPr>
          <p:spPr bwMode="auto">
            <a:xfrm>
              <a:off x="3084" y="1362"/>
              <a:ext cx="160" cy="5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4" name="Line 40"/>
            <p:cNvSpPr>
              <a:spLocks noChangeShapeType="1"/>
            </p:cNvSpPr>
            <p:nvPr/>
          </p:nvSpPr>
          <p:spPr bwMode="auto">
            <a:xfrm flipH="1">
              <a:off x="3124" y="1894"/>
              <a:ext cx="120" cy="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5" name="Line 41"/>
            <p:cNvSpPr>
              <a:spLocks noChangeShapeType="1"/>
            </p:cNvSpPr>
            <p:nvPr/>
          </p:nvSpPr>
          <p:spPr bwMode="auto">
            <a:xfrm flipH="1">
              <a:off x="2988" y="1370"/>
              <a:ext cx="92" cy="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6" name="Freeform 42"/>
            <p:cNvSpPr>
              <a:spLocks/>
            </p:cNvSpPr>
            <p:nvPr/>
          </p:nvSpPr>
          <p:spPr bwMode="auto">
            <a:xfrm flipH="1">
              <a:off x="3856" y="1902"/>
              <a:ext cx="728" cy="408"/>
            </a:xfrm>
            <a:custGeom>
              <a:avLst/>
              <a:gdLst>
                <a:gd name="T0" fmla="*/ 0 w 728"/>
                <a:gd name="T1" fmla="*/ 0 h 408"/>
                <a:gd name="T2" fmla="*/ 364 w 728"/>
                <a:gd name="T3" fmla="*/ 340 h 408"/>
                <a:gd name="T4" fmla="*/ 728 w 728"/>
                <a:gd name="T5" fmla="*/ 408 h 40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28" h="408">
                  <a:moveTo>
                    <a:pt x="0" y="0"/>
                  </a:moveTo>
                  <a:cubicBezTo>
                    <a:pt x="121" y="136"/>
                    <a:pt x="243" y="272"/>
                    <a:pt x="364" y="340"/>
                  </a:cubicBezTo>
                  <a:cubicBezTo>
                    <a:pt x="485" y="408"/>
                    <a:pt x="667" y="396"/>
                    <a:pt x="728" y="408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7" name="Line 43"/>
            <p:cNvSpPr>
              <a:spLocks noChangeShapeType="1"/>
            </p:cNvSpPr>
            <p:nvPr/>
          </p:nvSpPr>
          <p:spPr bwMode="auto">
            <a:xfrm flipH="1">
              <a:off x="3844" y="1938"/>
              <a:ext cx="356" cy="3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8" name="Freeform 44"/>
            <p:cNvSpPr>
              <a:spLocks/>
            </p:cNvSpPr>
            <p:nvPr/>
          </p:nvSpPr>
          <p:spPr bwMode="auto">
            <a:xfrm flipH="1">
              <a:off x="4568" y="1834"/>
              <a:ext cx="624" cy="100"/>
            </a:xfrm>
            <a:custGeom>
              <a:avLst/>
              <a:gdLst>
                <a:gd name="T0" fmla="*/ 72 w 624"/>
                <a:gd name="T1" fmla="*/ 0 h 100"/>
                <a:gd name="T2" fmla="*/ 92 w 624"/>
                <a:gd name="T3" fmla="*/ 56 h 100"/>
                <a:gd name="T4" fmla="*/ 624 w 624"/>
                <a:gd name="T5" fmla="*/ 100 h 1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4" h="100">
                  <a:moveTo>
                    <a:pt x="72" y="0"/>
                  </a:moveTo>
                  <a:cubicBezTo>
                    <a:pt x="36" y="19"/>
                    <a:pt x="0" y="39"/>
                    <a:pt x="92" y="56"/>
                  </a:cubicBezTo>
                  <a:cubicBezTo>
                    <a:pt x="184" y="73"/>
                    <a:pt x="404" y="86"/>
                    <a:pt x="624" y="10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39" name="Freeform 45"/>
            <p:cNvSpPr>
              <a:spLocks/>
            </p:cNvSpPr>
            <p:nvPr/>
          </p:nvSpPr>
          <p:spPr bwMode="auto">
            <a:xfrm flipH="1">
              <a:off x="3120" y="1914"/>
              <a:ext cx="992" cy="126"/>
            </a:xfrm>
            <a:custGeom>
              <a:avLst/>
              <a:gdLst>
                <a:gd name="T0" fmla="*/ 0 w 992"/>
                <a:gd name="T1" fmla="*/ 84 h 126"/>
                <a:gd name="T2" fmla="*/ 704 w 992"/>
                <a:gd name="T3" fmla="*/ 112 h 126"/>
                <a:gd name="T4" fmla="*/ 992 w 992"/>
                <a:gd name="T5" fmla="*/ 0 h 12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92" h="126">
                  <a:moveTo>
                    <a:pt x="0" y="84"/>
                  </a:moveTo>
                  <a:cubicBezTo>
                    <a:pt x="269" y="105"/>
                    <a:pt x="539" y="126"/>
                    <a:pt x="704" y="112"/>
                  </a:cubicBezTo>
                  <a:cubicBezTo>
                    <a:pt x="869" y="98"/>
                    <a:pt x="930" y="49"/>
                    <a:pt x="992" y="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0" name="Freeform 46"/>
            <p:cNvSpPr>
              <a:spLocks/>
            </p:cNvSpPr>
            <p:nvPr/>
          </p:nvSpPr>
          <p:spPr bwMode="auto">
            <a:xfrm flipH="1">
              <a:off x="4668" y="1662"/>
              <a:ext cx="71" cy="144"/>
            </a:xfrm>
            <a:custGeom>
              <a:avLst/>
              <a:gdLst>
                <a:gd name="T0" fmla="*/ 71 w 71"/>
                <a:gd name="T1" fmla="*/ 0 h 144"/>
                <a:gd name="T2" fmla="*/ 11 w 71"/>
                <a:gd name="T3" fmla="*/ 72 h 144"/>
                <a:gd name="T4" fmla="*/ 3 w 71"/>
                <a:gd name="T5" fmla="*/ 144 h 1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1" h="144">
                  <a:moveTo>
                    <a:pt x="71" y="0"/>
                  </a:moveTo>
                  <a:cubicBezTo>
                    <a:pt x="46" y="24"/>
                    <a:pt x="22" y="48"/>
                    <a:pt x="11" y="72"/>
                  </a:cubicBezTo>
                  <a:cubicBezTo>
                    <a:pt x="0" y="96"/>
                    <a:pt x="1" y="120"/>
                    <a:pt x="3" y="144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1" name="Freeform 47"/>
            <p:cNvSpPr>
              <a:spLocks/>
            </p:cNvSpPr>
            <p:nvPr/>
          </p:nvSpPr>
          <p:spPr bwMode="auto">
            <a:xfrm flipH="1">
              <a:off x="4488" y="1794"/>
              <a:ext cx="248" cy="12"/>
            </a:xfrm>
            <a:custGeom>
              <a:avLst/>
              <a:gdLst>
                <a:gd name="T0" fmla="*/ 0 w 248"/>
                <a:gd name="T1" fmla="*/ 0 h 12"/>
                <a:gd name="T2" fmla="*/ 248 w 248"/>
                <a:gd name="T3" fmla="*/ 12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8" h="12">
                  <a:moveTo>
                    <a:pt x="0" y="0"/>
                  </a:moveTo>
                  <a:cubicBezTo>
                    <a:pt x="103" y="5"/>
                    <a:pt x="207" y="10"/>
                    <a:pt x="248" y="12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2" name="Freeform 48"/>
            <p:cNvSpPr>
              <a:spLocks/>
            </p:cNvSpPr>
            <p:nvPr/>
          </p:nvSpPr>
          <p:spPr bwMode="auto">
            <a:xfrm flipH="1">
              <a:off x="4324" y="1670"/>
              <a:ext cx="164" cy="136"/>
            </a:xfrm>
            <a:custGeom>
              <a:avLst/>
              <a:gdLst>
                <a:gd name="T0" fmla="*/ 0 w 164"/>
                <a:gd name="T1" fmla="*/ 136 h 136"/>
                <a:gd name="T2" fmla="*/ 32 w 164"/>
                <a:gd name="T3" fmla="*/ 88 h 136"/>
                <a:gd name="T4" fmla="*/ 68 w 164"/>
                <a:gd name="T5" fmla="*/ 32 h 136"/>
                <a:gd name="T6" fmla="*/ 164 w 164"/>
                <a:gd name="T7" fmla="*/ 0 h 1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4" h="136">
                  <a:moveTo>
                    <a:pt x="0" y="136"/>
                  </a:moveTo>
                  <a:cubicBezTo>
                    <a:pt x="10" y="120"/>
                    <a:pt x="21" y="105"/>
                    <a:pt x="32" y="88"/>
                  </a:cubicBezTo>
                  <a:cubicBezTo>
                    <a:pt x="43" y="71"/>
                    <a:pt x="46" y="47"/>
                    <a:pt x="68" y="32"/>
                  </a:cubicBezTo>
                  <a:cubicBezTo>
                    <a:pt x="90" y="17"/>
                    <a:pt x="127" y="8"/>
                    <a:pt x="164" y="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3" name="Freeform 49"/>
            <p:cNvSpPr>
              <a:spLocks/>
            </p:cNvSpPr>
            <p:nvPr/>
          </p:nvSpPr>
          <p:spPr bwMode="auto">
            <a:xfrm flipH="1">
              <a:off x="4411" y="1659"/>
              <a:ext cx="248" cy="1"/>
            </a:xfrm>
            <a:custGeom>
              <a:avLst/>
              <a:gdLst>
                <a:gd name="T0" fmla="*/ 19 w 248"/>
                <a:gd name="T1" fmla="*/ 0 h 1"/>
                <a:gd name="T2" fmla="*/ 38 w 248"/>
                <a:gd name="T3" fmla="*/ 1 h 1"/>
                <a:gd name="T4" fmla="*/ 248 w 248"/>
                <a:gd name="T5" fmla="*/ 1 h 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48" h="1">
                  <a:moveTo>
                    <a:pt x="19" y="0"/>
                  </a:moveTo>
                  <a:cubicBezTo>
                    <a:pt x="9" y="0"/>
                    <a:pt x="0" y="1"/>
                    <a:pt x="38" y="1"/>
                  </a:cubicBezTo>
                  <a:cubicBezTo>
                    <a:pt x="76" y="1"/>
                    <a:pt x="162" y="1"/>
                    <a:pt x="248" y="1"/>
                  </a:cubicBezTo>
                </a:path>
              </a:pathLst>
            </a:custGeom>
            <a:noFill/>
            <a:ln w="5397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4" name="Line 50"/>
            <p:cNvSpPr>
              <a:spLocks noChangeShapeType="1"/>
            </p:cNvSpPr>
            <p:nvPr/>
          </p:nvSpPr>
          <p:spPr bwMode="auto">
            <a:xfrm flipH="1">
              <a:off x="4948" y="2310"/>
              <a:ext cx="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5" name="Freeform 51"/>
            <p:cNvSpPr>
              <a:spLocks/>
            </p:cNvSpPr>
            <p:nvPr/>
          </p:nvSpPr>
          <p:spPr bwMode="auto">
            <a:xfrm>
              <a:off x="4467" y="1443"/>
              <a:ext cx="147" cy="357"/>
            </a:xfrm>
            <a:custGeom>
              <a:avLst/>
              <a:gdLst>
                <a:gd name="T0" fmla="*/ 147 w 147"/>
                <a:gd name="T1" fmla="*/ 35 h 357"/>
                <a:gd name="T2" fmla="*/ 127 w 147"/>
                <a:gd name="T3" fmla="*/ 7 h 357"/>
                <a:gd name="T4" fmla="*/ 112 w 147"/>
                <a:gd name="T5" fmla="*/ 0 h 357"/>
                <a:gd name="T6" fmla="*/ 51 w 147"/>
                <a:gd name="T7" fmla="*/ 5 h 357"/>
                <a:gd name="T8" fmla="*/ 37 w 147"/>
                <a:gd name="T9" fmla="*/ 10 h 357"/>
                <a:gd name="T10" fmla="*/ 19 w 147"/>
                <a:gd name="T11" fmla="*/ 26 h 357"/>
                <a:gd name="T12" fmla="*/ 11 w 147"/>
                <a:gd name="T13" fmla="*/ 34 h 357"/>
                <a:gd name="T14" fmla="*/ 26 w 147"/>
                <a:gd name="T15" fmla="*/ 98 h 357"/>
                <a:gd name="T16" fmla="*/ 35 w 147"/>
                <a:gd name="T17" fmla="*/ 109 h 357"/>
                <a:gd name="T18" fmla="*/ 42 w 147"/>
                <a:gd name="T19" fmla="*/ 117 h 357"/>
                <a:gd name="T20" fmla="*/ 48 w 147"/>
                <a:gd name="T21" fmla="*/ 141 h 357"/>
                <a:gd name="T22" fmla="*/ 45 w 147"/>
                <a:gd name="T23" fmla="*/ 162 h 357"/>
                <a:gd name="T24" fmla="*/ 40 w 147"/>
                <a:gd name="T25" fmla="*/ 165 h 357"/>
                <a:gd name="T26" fmla="*/ 39 w 147"/>
                <a:gd name="T27" fmla="*/ 170 h 357"/>
                <a:gd name="T28" fmla="*/ 32 w 147"/>
                <a:gd name="T29" fmla="*/ 179 h 357"/>
                <a:gd name="T30" fmla="*/ 16 w 147"/>
                <a:gd name="T31" fmla="*/ 211 h 357"/>
                <a:gd name="T32" fmla="*/ 8 w 147"/>
                <a:gd name="T33" fmla="*/ 231 h 357"/>
                <a:gd name="T34" fmla="*/ 0 w 147"/>
                <a:gd name="T35" fmla="*/ 333 h 357"/>
                <a:gd name="T36" fmla="*/ 26 w 147"/>
                <a:gd name="T37" fmla="*/ 357 h 3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7" h="357">
                  <a:moveTo>
                    <a:pt x="147" y="35"/>
                  </a:moveTo>
                  <a:cubicBezTo>
                    <a:pt x="140" y="25"/>
                    <a:pt x="142" y="9"/>
                    <a:pt x="127" y="7"/>
                  </a:cubicBezTo>
                  <a:cubicBezTo>
                    <a:pt x="122" y="2"/>
                    <a:pt x="118" y="2"/>
                    <a:pt x="112" y="0"/>
                  </a:cubicBezTo>
                  <a:cubicBezTo>
                    <a:pt x="95" y="6"/>
                    <a:pt x="69" y="4"/>
                    <a:pt x="51" y="5"/>
                  </a:cubicBezTo>
                  <a:cubicBezTo>
                    <a:pt x="47" y="7"/>
                    <a:pt x="41" y="8"/>
                    <a:pt x="37" y="10"/>
                  </a:cubicBezTo>
                  <a:cubicBezTo>
                    <a:pt x="30" y="14"/>
                    <a:pt x="26" y="22"/>
                    <a:pt x="19" y="26"/>
                  </a:cubicBezTo>
                  <a:cubicBezTo>
                    <a:pt x="17" y="29"/>
                    <a:pt x="11" y="30"/>
                    <a:pt x="11" y="34"/>
                  </a:cubicBezTo>
                  <a:cubicBezTo>
                    <a:pt x="10" y="47"/>
                    <a:pt x="9" y="88"/>
                    <a:pt x="26" y="98"/>
                  </a:cubicBezTo>
                  <a:cubicBezTo>
                    <a:pt x="27" y="106"/>
                    <a:pt x="29" y="105"/>
                    <a:pt x="35" y="109"/>
                  </a:cubicBezTo>
                  <a:cubicBezTo>
                    <a:pt x="42" y="125"/>
                    <a:pt x="31" y="103"/>
                    <a:pt x="42" y="117"/>
                  </a:cubicBezTo>
                  <a:cubicBezTo>
                    <a:pt x="46" y="122"/>
                    <a:pt x="47" y="135"/>
                    <a:pt x="48" y="141"/>
                  </a:cubicBezTo>
                  <a:cubicBezTo>
                    <a:pt x="47" y="148"/>
                    <a:pt x="47" y="155"/>
                    <a:pt x="45" y="162"/>
                  </a:cubicBezTo>
                  <a:cubicBezTo>
                    <a:pt x="44" y="164"/>
                    <a:pt x="41" y="163"/>
                    <a:pt x="40" y="165"/>
                  </a:cubicBezTo>
                  <a:cubicBezTo>
                    <a:pt x="39" y="166"/>
                    <a:pt x="40" y="169"/>
                    <a:pt x="39" y="170"/>
                  </a:cubicBezTo>
                  <a:cubicBezTo>
                    <a:pt x="37" y="173"/>
                    <a:pt x="34" y="176"/>
                    <a:pt x="32" y="179"/>
                  </a:cubicBezTo>
                  <a:cubicBezTo>
                    <a:pt x="25" y="188"/>
                    <a:pt x="23" y="201"/>
                    <a:pt x="16" y="211"/>
                  </a:cubicBezTo>
                  <a:cubicBezTo>
                    <a:pt x="15" y="218"/>
                    <a:pt x="11" y="224"/>
                    <a:pt x="8" y="231"/>
                  </a:cubicBezTo>
                  <a:cubicBezTo>
                    <a:pt x="1" y="286"/>
                    <a:pt x="0" y="193"/>
                    <a:pt x="0" y="333"/>
                  </a:cubicBezTo>
                  <a:lnTo>
                    <a:pt x="26" y="357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6" name="Freeform 52"/>
            <p:cNvSpPr>
              <a:spLocks/>
            </p:cNvSpPr>
            <p:nvPr/>
          </p:nvSpPr>
          <p:spPr bwMode="auto">
            <a:xfrm>
              <a:off x="4604" y="1481"/>
              <a:ext cx="26" cy="57"/>
            </a:xfrm>
            <a:custGeom>
              <a:avLst/>
              <a:gdLst>
                <a:gd name="T0" fmla="*/ 11 w 26"/>
                <a:gd name="T1" fmla="*/ 0 h 57"/>
                <a:gd name="T2" fmla="*/ 2 w 26"/>
                <a:gd name="T3" fmla="*/ 14 h 57"/>
                <a:gd name="T4" fmla="*/ 0 w 26"/>
                <a:gd name="T5" fmla="*/ 24 h 57"/>
                <a:gd name="T6" fmla="*/ 26 w 26"/>
                <a:gd name="T7" fmla="*/ 47 h 57"/>
                <a:gd name="T8" fmla="*/ 23 w 26"/>
                <a:gd name="T9" fmla="*/ 57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" h="57">
                  <a:moveTo>
                    <a:pt x="11" y="0"/>
                  </a:moveTo>
                  <a:cubicBezTo>
                    <a:pt x="6" y="5"/>
                    <a:pt x="9" y="11"/>
                    <a:pt x="2" y="14"/>
                  </a:cubicBezTo>
                  <a:cubicBezTo>
                    <a:pt x="1" y="17"/>
                    <a:pt x="0" y="24"/>
                    <a:pt x="0" y="24"/>
                  </a:cubicBezTo>
                  <a:lnTo>
                    <a:pt x="26" y="47"/>
                  </a:lnTo>
                  <a:lnTo>
                    <a:pt x="23" y="57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7" name="Freeform 53"/>
            <p:cNvSpPr>
              <a:spLocks/>
            </p:cNvSpPr>
            <p:nvPr/>
          </p:nvSpPr>
          <p:spPr bwMode="auto">
            <a:xfrm>
              <a:off x="4600" y="1538"/>
              <a:ext cx="45" cy="84"/>
            </a:xfrm>
            <a:custGeom>
              <a:avLst/>
              <a:gdLst>
                <a:gd name="T0" fmla="*/ 26 w 45"/>
                <a:gd name="T1" fmla="*/ 2 h 84"/>
                <a:gd name="T2" fmla="*/ 10 w 45"/>
                <a:gd name="T3" fmla="*/ 0 h 84"/>
                <a:gd name="T4" fmla="*/ 8 w 45"/>
                <a:gd name="T5" fmla="*/ 9 h 84"/>
                <a:gd name="T6" fmla="*/ 2 w 45"/>
                <a:gd name="T7" fmla="*/ 15 h 84"/>
                <a:gd name="T8" fmla="*/ 10 w 45"/>
                <a:gd name="T9" fmla="*/ 17 h 84"/>
                <a:gd name="T10" fmla="*/ 18 w 45"/>
                <a:gd name="T11" fmla="*/ 22 h 84"/>
                <a:gd name="T12" fmla="*/ 39 w 45"/>
                <a:gd name="T13" fmla="*/ 53 h 84"/>
                <a:gd name="T14" fmla="*/ 45 w 45"/>
                <a:gd name="T15" fmla="*/ 80 h 84"/>
                <a:gd name="T16" fmla="*/ 34 w 45"/>
                <a:gd name="T17" fmla="*/ 84 h 84"/>
                <a:gd name="T18" fmla="*/ 19 w 45"/>
                <a:gd name="T19" fmla="*/ 75 h 84"/>
                <a:gd name="T20" fmla="*/ 10 w 45"/>
                <a:gd name="T21" fmla="*/ 65 h 84"/>
                <a:gd name="T22" fmla="*/ 0 w 45"/>
                <a:gd name="T23" fmla="*/ 59 h 8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5" h="84">
                  <a:moveTo>
                    <a:pt x="26" y="2"/>
                  </a:moveTo>
                  <a:cubicBezTo>
                    <a:pt x="13" y="0"/>
                    <a:pt x="18" y="0"/>
                    <a:pt x="10" y="0"/>
                  </a:cubicBezTo>
                  <a:lnTo>
                    <a:pt x="8" y="9"/>
                  </a:lnTo>
                  <a:cubicBezTo>
                    <a:pt x="6" y="11"/>
                    <a:pt x="1" y="12"/>
                    <a:pt x="2" y="15"/>
                  </a:cubicBezTo>
                  <a:cubicBezTo>
                    <a:pt x="3" y="18"/>
                    <a:pt x="10" y="17"/>
                    <a:pt x="10" y="17"/>
                  </a:cubicBezTo>
                  <a:cubicBezTo>
                    <a:pt x="12" y="19"/>
                    <a:pt x="18" y="22"/>
                    <a:pt x="18" y="22"/>
                  </a:cubicBezTo>
                  <a:lnTo>
                    <a:pt x="39" y="53"/>
                  </a:lnTo>
                  <a:lnTo>
                    <a:pt x="45" y="80"/>
                  </a:lnTo>
                  <a:lnTo>
                    <a:pt x="34" y="84"/>
                  </a:lnTo>
                  <a:lnTo>
                    <a:pt x="19" y="75"/>
                  </a:lnTo>
                  <a:lnTo>
                    <a:pt x="10" y="65"/>
                  </a:lnTo>
                  <a:lnTo>
                    <a:pt x="0" y="59"/>
                  </a:lnTo>
                </a:path>
              </a:pathLst>
            </a:custGeom>
            <a:noFill/>
            <a:ln w="63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8" name="Freeform 54"/>
            <p:cNvSpPr>
              <a:spLocks/>
            </p:cNvSpPr>
            <p:nvPr/>
          </p:nvSpPr>
          <p:spPr bwMode="auto">
            <a:xfrm>
              <a:off x="4584" y="1607"/>
              <a:ext cx="91" cy="85"/>
            </a:xfrm>
            <a:custGeom>
              <a:avLst/>
              <a:gdLst>
                <a:gd name="T0" fmla="*/ 4 w 91"/>
                <a:gd name="T1" fmla="*/ 0 h 85"/>
                <a:gd name="T2" fmla="*/ 7 w 91"/>
                <a:gd name="T3" fmla="*/ 12 h 85"/>
                <a:gd name="T4" fmla="*/ 1 w 91"/>
                <a:gd name="T5" fmla="*/ 39 h 85"/>
                <a:gd name="T6" fmla="*/ 0 w 91"/>
                <a:gd name="T7" fmla="*/ 47 h 85"/>
                <a:gd name="T8" fmla="*/ 20 w 91"/>
                <a:gd name="T9" fmla="*/ 79 h 85"/>
                <a:gd name="T10" fmla="*/ 29 w 91"/>
                <a:gd name="T11" fmla="*/ 83 h 85"/>
                <a:gd name="T12" fmla="*/ 91 w 91"/>
                <a:gd name="T13" fmla="*/ 73 h 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" h="85">
                  <a:moveTo>
                    <a:pt x="4" y="0"/>
                  </a:moveTo>
                  <a:cubicBezTo>
                    <a:pt x="5" y="4"/>
                    <a:pt x="7" y="12"/>
                    <a:pt x="7" y="12"/>
                  </a:cubicBezTo>
                  <a:cubicBezTo>
                    <a:pt x="6" y="25"/>
                    <a:pt x="4" y="29"/>
                    <a:pt x="1" y="39"/>
                  </a:cubicBezTo>
                  <a:cubicBezTo>
                    <a:pt x="1" y="42"/>
                    <a:pt x="0" y="44"/>
                    <a:pt x="0" y="47"/>
                  </a:cubicBezTo>
                  <a:cubicBezTo>
                    <a:pt x="0" y="76"/>
                    <a:pt x="1" y="70"/>
                    <a:pt x="20" y="79"/>
                  </a:cubicBezTo>
                  <a:cubicBezTo>
                    <a:pt x="24" y="85"/>
                    <a:pt x="21" y="83"/>
                    <a:pt x="29" y="83"/>
                  </a:cubicBezTo>
                  <a:lnTo>
                    <a:pt x="91" y="73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49" name="Oval 55"/>
            <p:cNvSpPr>
              <a:spLocks noChangeArrowheads="1"/>
            </p:cNvSpPr>
            <p:nvPr/>
          </p:nvSpPr>
          <p:spPr bwMode="auto">
            <a:xfrm>
              <a:off x="4570" y="1484"/>
              <a:ext cx="27" cy="43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50" name="Freeform 56"/>
            <p:cNvSpPr>
              <a:spLocks/>
            </p:cNvSpPr>
            <p:nvPr/>
          </p:nvSpPr>
          <p:spPr bwMode="auto">
            <a:xfrm>
              <a:off x="4505" y="1502"/>
              <a:ext cx="62" cy="20"/>
            </a:xfrm>
            <a:custGeom>
              <a:avLst/>
              <a:gdLst>
                <a:gd name="T0" fmla="*/ 62 w 62"/>
                <a:gd name="T1" fmla="*/ 3 h 20"/>
                <a:gd name="T2" fmla="*/ 51 w 62"/>
                <a:gd name="T3" fmla="*/ 3 h 20"/>
                <a:gd name="T4" fmla="*/ 11 w 62"/>
                <a:gd name="T5" fmla="*/ 0 h 20"/>
                <a:gd name="T6" fmla="*/ 3 w 62"/>
                <a:gd name="T7" fmla="*/ 4 h 20"/>
                <a:gd name="T8" fmla="*/ 3 w 62"/>
                <a:gd name="T9" fmla="*/ 2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20">
                  <a:moveTo>
                    <a:pt x="62" y="3"/>
                  </a:moveTo>
                  <a:cubicBezTo>
                    <a:pt x="58" y="3"/>
                    <a:pt x="55" y="3"/>
                    <a:pt x="51" y="3"/>
                  </a:cubicBezTo>
                  <a:cubicBezTo>
                    <a:pt x="38" y="2"/>
                    <a:pt x="24" y="0"/>
                    <a:pt x="11" y="0"/>
                  </a:cubicBezTo>
                  <a:cubicBezTo>
                    <a:pt x="8" y="0"/>
                    <a:pt x="3" y="4"/>
                    <a:pt x="3" y="4"/>
                  </a:cubicBezTo>
                  <a:cubicBezTo>
                    <a:pt x="2" y="10"/>
                    <a:pt x="0" y="14"/>
                    <a:pt x="3" y="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1" name="Freeform 57"/>
            <p:cNvSpPr>
              <a:spLocks/>
            </p:cNvSpPr>
            <p:nvPr/>
          </p:nvSpPr>
          <p:spPr bwMode="auto">
            <a:xfrm>
              <a:off x="4576" y="1552"/>
              <a:ext cx="74" cy="65"/>
            </a:xfrm>
            <a:custGeom>
              <a:avLst/>
              <a:gdLst>
                <a:gd name="T0" fmla="*/ 13 w 74"/>
                <a:gd name="T1" fmla="*/ 1 h 65"/>
                <a:gd name="T2" fmla="*/ 9 w 74"/>
                <a:gd name="T3" fmla="*/ 8 h 65"/>
                <a:gd name="T4" fmla="*/ 20 w 74"/>
                <a:gd name="T5" fmla="*/ 9 h 65"/>
                <a:gd name="T6" fmla="*/ 15 w 74"/>
                <a:gd name="T7" fmla="*/ 2 h 65"/>
                <a:gd name="T8" fmla="*/ 10 w 74"/>
                <a:gd name="T9" fmla="*/ 16 h 65"/>
                <a:gd name="T10" fmla="*/ 6 w 74"/>
                <a:gd name="T11" fmla="*/ 16 h 65"/>
                <a:gd name="T12" fmla="*/ 18 w 74"/>
                <a:gd name="T13" fmla="*/ 30 h 65"/>
                <a:gd name="T14" fmla="*/ 15 w 74"/>
                <a:gd name="T15" fmla="*/ 18 h 65"/>
                <a:gd name="T16" fmla="*/ 25 w 74"/>
                <a:gd name="T17" fmla="*/ 22 h 65"/>
                <a:gd name="T18" fmla="*/ 28 w 74"/>
                <a:gd name="T19" fmla="*/ 31 h 65"/>
                <a:gd name="T20" fmla="*/ 27 w 74"/>
                <a:gd name="T21" fmla="*/ 22 h 65"/>
                <a:gd name="T22" fmla="*/ 16 w 74"/>
                <a:gd name="T23" fmla="*/ 14 h 65"/>
                <a:gd name="T24" fmla="*/ 30 w 74"/>
                <a:gd name="T25" fmla="*/ 19 h 65"/>
                <a:gd name="T26" fmla="*/ 40 w 74"/>
                <a:gd name="T27" fmla="*/ 19 h 65"/>
                <a:gd name="T28" fmla="*/ 44 w 74"/>
                <a:gd name="T29" fmla="*/ 13 h 65"/>
                <a:gd name="T30" fmla="*/ 30 w 74"/>
                <a:gd name="T31" fmla="*/ 8 h 65"/>
                <a:gd name="T32" fmla="*/ 13 w 74"/>
                <a:gd name="T33" fmla="*/ 28 h 65"/>
                <a:gd name="T34" fmla="*/ 16 w 74"/>
                <a:gd name="T35" fmla="*/ 52 h 65"/>
                <a:gd name="T36" fmla="*/ 36 w 74"/>
                <a:gd name="T37" fmla="*/ 48 h 65"/>
                <a:gd name="T38" fmla="*/ 24 w 74"/>
                <a:gd name="T39" fmla="*/ 24 h 65"/>
                <a:gd name="T40" fmla="*/ 24 w 74"/>
                <a:gd name="T41" fmla="*/ 42 h 65"/>
                <a:gd name="T42" fmla="*/ 36 w 74"/>
                <a:gd name="T43" fmla="*/ 52 h 65"/>
                <a:gd name="T44" fmla="*/ 42 w 74"/>
                <a:gd name="T45" fmla="*/ 34 h 65"/>
                <a:gd name="T46" fmla="*/ 38 w 74"/>
                <a:gd name="T47" fmla="*/ 31 h 65"/>
                <a:gd name="T48" fmla="*/ 13 w 74"/>
                <a:gd name="T49" fmla="*/ 34 h 65"/>
                <a:gd name="T50" fmla="*/ 24 w 74"/>
                <a:gd name="T51" fmla="*/ 44 h 65"/>
                <a:gd name="T52" fmla="*/ 42 w 74"/>
                <a:gd name="T53" fmla="*/ 50 h 65"/>
                <a:gd name="T54" fmla="*/ 46 w 74"/>
                <a:gd name="T55" fmla="*/ 60 h 65"/>
                <a:gd name="T56" fmla="*/ 52 w 74"/>
                <a:gd name="T57" fmla="*/ 64 h 65"/>
                <a:gd name="T58" fmla="*/ 49 w 74"/>
                <a:gd name="T59" fmla="*/ 50 h 65"/>
                <a:gd name="T60" fmla="*/ 54 w 74"/>
                <a:gd name="T61" fmla="*/ 62 h 65"/>
                <a:gd name="T62" fmla="*/ 55 w 74"/>
                <a:gd name="T63" fmla="*/ 44 h 65"/>
                <a:gd name="T64" fmla="*/ 52 w 74"/>
                <a:gd name="T65" fmla="*/ 50 h 65"/>
                <a:gd name="T66" fmla="*/ 62 w 74"/>
                <a:gd name="T67" fmla="*/ 49 h 65"/>
                <a:gd name="T68" fmla="*/ 60 w 74"/>
                <a:gd name="T69" fmla="*/ 40 h 65"/>
                <a:gd name="T70" fmla="*/ 36 w 74"/>
                <a:gd name="T71" fmla="*/ 19 h 65"/>
                <a:gd name="T72" fmla="*/ 45 w 74"/>
                <a:gd name="T73" fmla="*/ 34 h 65"/>
                <a:gd name="T74" fmla="*/ 52 w 74"/>
                <a:gd name="T75" fmla="*/ 43 h 65"/>
                <a:gd name="T76" fmla="*/ 42 w 74"/>
                <a:gd name="T77" fmla="*/ 20 h 65"/>
                <a:gd name="T78" fmla="*/ 38 w 74"/>
                <a:gd name="T79" fmla="*/ 31 h 65"/>
                <a:gd name="T80" fmla="*/ 27 w 74"/>
                <a:gd name="T81" fmla="*/ 20 h 6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74" h="65">
                  <a:moveTo>
                    <a:pt x="13" y="1"/>
                  </a:moveTo>
                  <a:cubicBezTo>
                    <a:pt x="9" y="0"/>
                    <a:pt x="4" y="5"/>
                    <a:pt x="9" y="8"/>
                  </a:cubicBezTo>
                  <a:cubicBezTo>
                    <a:pt x="12" y="10"/>
                    <a:pt x="16" y="9"/>
                    <a:pt x="20" y="9"/>
                  </a:cubicBezTo>
                  <a:cubicBezTo>
                    <a:pt x="26" y="7"/>
                    <a:pt x="20" y="4"/>
                    <a:pt x="15" y="2"/>
                  </a:cubicBezTo>
                  <a:cubicBezTo>
                    <a:pt x="5" y="3"/>
                    <a:pt x="7" y="7"/>
                    <a:pt x="10" y="16"/>
                  </a:cubicBezTo>
                  <a:cubicBezTo>
                    <a:pt x="1" y="19"/>
                    <a:pt x="0" y="15"/>
                    <a:pt x="6" y="16"/>
                  </a:cubicBezTo>
                  <a:cubicBezTo>
                    <a:pt x="8" y="25"/>
                    <a:pt x="10" y="27"/>
                    <a:pt x="18" y="30"/>
                  </a:cubicBezTo>
                  <a:cubicBezTo>
                    <a:pt x="20" y="25"/>
                    <a:pt x="17" y="23"/>
                    <a:pt x="15" y="18"/>
                  </a:cubicBezTo>
                  <a:cubicBezTo>
                    <a:pt x="17" y="8"/>
                    <a:pt x="21" y="18"/>
                    <a:pt x="25" y="22"/>
                  </a:cubicBezTo>
                  <a:cubicBezTo>
                    <a:pt x="26" y="25"/>
                    <a:pt x="28" y="31"/>
                    <a:pt x="28" y="31"/>
                  </a:cubicBezTo>
                  <a:cubicBezTo>
                    <a:pt x="31" y="13"/>
                    <a:pt x="35" y="25"/>
                    <a:pt x="27" y="22"/>
                  </a:cubicBezTo>
                  <a:cubicBezTo>
                    <a:pt x="24" y="18"/>
                    <a:pt x="20" y="16"/>
                    <a:pt x="16" y="14"/>
                  </a:cubicBezTo>
                  <a:cubicBezTo>
                    <a:pt x="21" y="12"/>
                    <a:pt x="24" y="18"/>
                    <a:pt x="30" y="19"/>
                  </a:cubicBezTo>
                  <a:cubicBezTo>
                    <a:pt x="34" y="21"/>
                    <a:pt x="35" y="23"/>
                    <a:pt x="40" y="19"/>
                  </a:cubicBezTo>
                  <a:cubicBezTo>
                    <a:pt x="42" y="17"/>
                    <a:pt x="44" y="13"/>
                    <a:pt x="44" y="13"/>
                  </a:cubicBezTo>
                  <a:cubicBezTo>
                    <a:pt x="42" y="4"/>
                    <a:pt x="38" y="7"/>
                    <a:pt x="30" y="8"/>
                  </a:cubicBezTo>
                  <a:cubicBezTo>
                    <a:pt x="32" y="28"/>
                    <a:pt x="35" y="27"/>
                    <a:pt x="13" y="28"/>
                  </a:cubicBezTo>
                  <a:cubicBezTo>
                    <a:pt x="10" y="36"/>
                    <a:pt x="4" y="49"/>
                    <a:pt x="16" y="52"/>
                  </a:cubicBezTo>
                  <a:cubicBezTo>
                    <a:pt x="23" y="57"/>
                    <a:pt x="31" y="54"/>
                    <a:pt x="36" y="48"/>
                  </a:cubicBezTo>
                  <a:cubicBezTo>
                    <a:pt x="40" y="31"/>
                    <a:pt x="38" y="27"/>
                    <a:pt x="24" y="24"/>
                  </a:cubicBezTo>
                  <a:cubicBezTo>
                    <a:pt x="16" y="27"/>
                    <a:pt x="20" y="37"/>
                    <a:pt x="24" y="42"/>
                  </a:cubicBezTo>
                  <a:cubicBezTo>
                    <a:pt x="27" y="46"/>
                    <a:pt x="36" y="52"/>
                    <a:pt x="36" y="52"/>
                  </a:cubicBezTo>
                  <a:cubicBezTo>
                    <a:pt x="44" y="65"/>
                    <a:pt x="47" y="41"/>
                    <a:pt x="42" y="34"/>
                  </a:cubicBezTo>
                  <a:cubicBezTo>
                    <a:pt x="41" y="33"/>
                    <a:pt x="39" y="32"/>
                    <a:pt x="38" y="31"/>
                  </a:cubicBezTo>
                  <a:cubicBezTo>
                    <a:pt x="29" y="32"/>
                    <a:pt x="22" y="33"/>
                    <a:pt x="13" y="34"/>
                  </a:cubicBezTo>
                  <a:cubicBezTo>
                    <a:pt x="14" y="39"/>
                    <a:pt x="18" y="43"/>
                    <a:pt x="24" y="44"/>
                  </a:cubicBezTo>
                  <a:cubicBezTo>
                    <a:pt x="40" y="42"/>
                    <a:pt x="33" y="44"/>
                    <a:pt x="42" y="50"/>
                  </a:cubicBezTo>
                  <a:cubicBezTo>
                    <a:pt x="43" y="52"/>
                    <a:pt x="44" y="58"/>
                    <a:pt x="46" y="60"/>
                  </a:cubicBezTo>
                  <a:cubicBezTo>
                    <a:pt x="48" y="62"/>
                    <a:pt x="52" y="64"/>
                    <a:pt x="52" y="64"/>
                  </a:cubicBezTo>
                  <a:cubicBezTo>
                    <a:pt x="74" y="60"/>
                    <a:pt x="61" y="51"/>
                    <a:pt x="49" y="50"/>
                  </a:cubicBezTo>
                  <a:cubicBezTo>
                    <a:pt x="37" y="45"/>
                    <a:pt x="47" y="61"/>
                    <a:pt x="54" y="62"/>
                  </a:cubicBezTo>
                  <a:cubicBezTo>
                    <a:pt x="63" y="60"/>
                    <a:pt x="67" y="48"/>
                    <a:pt x="55" y="44"/>
                  </a:cubicBezTo>
                  <a:cubicBezTo>
                    <a:pt x="40" y="45"/>
                    <a:pt x="43" y="48"/>
                    <a:pt x="52" y="50"/>
                  </a:cubicBezTo>
                  <a:cubicBezTo>
                    <a:pt x="55" y="50"/>
                    <a:pt x="59" y="51"/>
                    <a:pt x="62" y="49"/>
                  </a:cubicBezTo>
                  <a:cubicBezTo>
                    <a:pt x="64" y="47"/>
                    <a:pt x="62" y="42"/>
                    <a:pt x="60" y="40"/>
                  </a:cubicBezTo>
                  <a:cubicBezTo>
                    <a:pt x="53" y="32"/>
                    <a:pt x="43" y="26"/>
                    <a:pt x="36" y="19"/>
                  </a:cubicBezTo>
                  <a:cubicBezTo>
                    <a:pt x="37" y="26"/>
                    <a:pt x="41" y="29"/>
                    <a:pt x="45" y="34"/>
                  </a:cubicBezTo>
                  <a:cubicBezTo>
                    <a:pt x="47" y="37"/>
                    <a:pt x="52" y="43"/>
                    <a:pt x="52" y="43"/>
                  </a:cubicBezTo>
                  <a:cubicBezTo>
                    <a:pt x="51" y="33"/>
                    <a:pt x="53" y="24"/>
                    <a:pt x="42" y="20"/>
                  </a:cubicBezTo>
                  <a:cubicBezTo>
                    <a:pt x="38" y="21"/>
                    <a:pt x="38" y="31"/>
                    <a:pt x="38" y="31"/>
                  </a:cubicBezTo>
                  <a:lnTo>
                    <a:pt x="27" y="20"/>
                  </a:lnTo>
                </a:path>
              </a:pathLst>
            </a:custGeom>
            <a:noFill/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52" name="Freeform 58"/>
            <p:cNvSpPr>
              <a:spLocks/>
            </p:cNvSpPr>
            <p:nvPr/>
          </p:nvSpPr>
          <p:spPr bwMode="auto">
            <a:xfrm>
              <a:off x="4579" y="1502"/>
              <a:ext cx="15" cy="13"/>
            </a:xfrm>
            <a:custGeom>
              <a:avLst/>
              <a:gdLst>
                <a:gd name="T0" fmla="*/ 4 w 15"/>
                <a:gd name="T1" fmla="*/ 0 h 13"/>
                <a:gd name="T2" fmla="*/ 15 w 15"/>
                <a:gd name="T3" fmla="*/ 10 h 13"/>
                <a:gd name="T4" fmla="*/ 0 w 15"/>
                <a:gd name="T5" fmla="*/ 6 h 13"/>
                <a:gd name="T6" fmla="*/ 4 w 15"/>
                <a:gd name="T7" fmla="*/ 0 h 1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8" y="11"/>
                    <a:pt x="3" y="13"/>
                    <a:pt x="15" y="10"/>
                  </a:cubicBezTo>
                  <a:cubicBezTo>
                    <a:pt x="10" y="8"/>
                    <a:pt x="5" y="9"/>
                    <a:pt x="0" y="6"/>
                  </a:cubicBezTo>
                  <a:cubicBezTo>
                    <a:pt x="4" y="3"/>
                    <a:pt x="7" y="5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84" name="Group 59"/>
          <p:cNvGrpSpPr>
            <a:grpSpLocks/>
          </p:cNvGrpSpPr>
          <p:nvPr/>
        </p:nvGrpSpPr>
        <p:grpSpPr bwMode="auto">
          <a:xfrm flipH="1">
            <a:off x="2678907" y="3825875"/>
            <a:ext cx="1209675" cy="1504950"/>
            <a:chOff x="1846" y="786"/>
            <a:chExt cx="1426" cy="1774"/>
          </a:xfrm>
        </p:grpSpPr>
        <p:sp>
          <p:nvSpPr>
            <p:cNvPr id="15394" name="Freeform 60"/>
            <p:cNvSpPr>
              <a:spLocks/>
            </p:cNvSpPr>
            <p:nvPr/>
          </p:nvSpPr>
          <p:spPr bwMode="auto">
            <a:xfrm>
              <a:off x="1848" y="1651"/>
              <a:ext cx="107" cy="170"/>
            </a:xfrm>
            <a:custGeom>
              <a:avLst/>
              <a:gdLst>
                <a:gd name="T0" fmla="*/ 35 w 107"/>
                <a:gd name="T1" fmla="*/ 11 h 170"/>
                <a:gd name="T2" fmla="*/ 67 w 107"/>
                <a:gd name="T3" fmla="*/ 3 h 170"/>
                <a:gd name="T4" fmla="*/ 85 w 107"/>
                <a:gd name="T5" fmla="*/ 27 h 170"/>
                <a:gd name="T6" fmla="*/ 91 w 107"/>
                <a:gd name="T7" fmla="*/ 37 h 170"/>
                <a:gd name="T8" fmla="*/ 104 w 107"/>
                <a:gd name="T9" fmla="*/ 53 h 170"/>
                <a:gd name="T10" fmla="*/ 106 w 107"/>
                <a:gd name="T11" fmla="*/ 79 h 170"/>
                <a:gd name="T12" fmla="*/ 97 w 107"/>
                <a:gd name="T13" fmla="*/ 127 h 170"/>
                <a:gd name="T14" fmla="*/ 91 w 107"/>
                <a:gd name="T15" fmla="*/ 155 h 170"/>
                <a:gd name="T16" fmla="*/ 71 w 107"/>
                <a:gd name="T17" fmla="*/ 168 h 170"/>
                <a:gd name="T18" fmla="*/ 40 w 107"/>
                <a:gd name="T19" fmla="*/ 168 h 170"/>
                <a:gd name="T20" fmla="*/ 19 w 107"/>
                <a:gd name="T21" fmla="*/ 155 h 170"/>
                <a:gd name="T22" fmla="*/ 4 w 107"/>
                <a:gd name="T23" fmla="*/ 117 h 170"/>
                <a:gd name="T24" fmla="*/ 2 w 107"/>
                <a:gd name="T25" fmla="*/ 93 h 170"/>
                <a:gd name="T26" fmla="*/ 16 w 107"/>
                <a:gd name="T27" fmla="*/ 36 h 170"/>
                <a:gd name="T28" fmla="*/ 35 w 107"/>
                <a:gd name="T29" fmla="*/ 11 h 1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7" h="170">
                  <a:moveTo>
                    <a:pt x="35" y="11"/>
                  </a:moveTo>
                  <a:cubicBezTo>
                    <a:pt x="44" y="5"/>
                    <a:pt x="59" y="0"/>
                    <a:pt x="67" y="3"/>
                  </a:cubicBezTo>
                  <a:cubicBezTo>
                    <a:pt x="75" y="6"/>
                    <a:pt x="81" y="21"/>
                    <a:pt x="85" y="27"/>
                  </a:cubicBezTo>
                  <a:cubicBezTo>
                    <a:pt x="89" y="33"/>
                    <a:pt x="88" y="33"/>
                    <a:pt x="91" y="37"/>
                  </a:cubicBezTo>
                  <a:cubicBezTo>
                    <a:pt x="94" y="41"/>
                    <a:pt x="102" y="46"/>
                    <a:pt x="104" y="53"/>
                  </a:cubicBezTo>
                  <a:cubicBezTo>
                    <a:pt x="106" y="60"/>
                    <a:pt x="107" y="67"/>
                    <a:pt x="106" y="79"/>
                  </a:cubicBezTo>
                  <a:cubicBezTo>
                    <a:pt x="105" y="91"/>
                    <a:pt x="99" y="114"/>
                    <a:pt x="97" y="127"/>
                  </a:cubicBezTo>
                  <a:cubicBezTo>
                    <a:pt x="95" y="140"/>
                    <a:pt x="95" y="148"/>
                    <a:pt x="91" y="155"/>
                  </a:cubicBezTo>
                  <a:cubicBezTo>
                    <a:pt x="87" y="162"/>
                    <a:pt x="79" y="166"/>
                    <a:pt x="71" y="168"/>
                  </a:cubicBezTo>
                  <a:cubicBezTo>
                    <a:pt x="63" y="170"/>
                    <a:pt x="49" y="170"/>
                    <a:pt x="40" y="168"/>
                  </a:cubicBezTo>
                  <a:cubicBezTo>
                    <a:pt x="31" y="166"/>
                    <a:pt x="25" y="163"/>
                    <a:pt x="19" y="155"/>
                  </a:cubicBezTo>
                  <a:cubicBezTo>
                    <a:pt x="13" y="147"/>
                    <a:pt x="7" y="127"/>
                    <a:pt x="4" y="117"/>
                  </a:cubicBezTo>
                  <a:cubicBezTo>
                    <a:pt x="1" y="107"/>
                    <a:pt x="0" y="106"/>
                    <a:pt x="2" y="93"/>
                  </a:cubicBezTo>
                  <a:cubicBezTo>
                    <a:pt x="4" y="80"/>
                    <a:pt x="11" y="49"/>
                    <a:pt x="16" y="36"/>
                  </a:cubicBezTo>
                  <a:cubicBezTo>
                    <a:pt x="21" y="23"/>
                    <a:pt x="26" y="17"/>
                    <a:pt x="35" y="11"/>
                  </a:cubicBezTo>
                  <a:close/>
                </a:path>
              </a:pathLst>
            </a:custGeom>
            <a:solidFill>
              <a:srgbClr val="CC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5" name="Freeform 61"/>
            <p:cNvSpPr>
              <a:spLocks/>
            </p:cNvSpPr>
            <p:nvPr/>
          </p:nvSpPr>
          <p:spPr bwMode="auto">
            <a:xfrm>
              <a:off x="1894" y="978"/>
              <a:ext cx="1345" cy="1397"/>
            </a:xfrm>
            <a:custGeom>
              <a:avLst/>
              <a:gdLst>
                <a:gd name="T0" fmla="*/ 1327 w 1345"/>
                <a:gd name="T1" fmla="*/ 356 h 1397"/>
                <a:gd name="T2" fmla="*/ 1327 w 1345"/>
                <a:gd name="T3" fmla="*/ 1259 h 1397"/>
                <a:gd name="T4" fmla="*/ 1293 w 1345"/>
                <a:gd name="T5" fmla="*/ 1182 h 1397"/>
                <a:gd name="T6" fmla="*/ 1245 w 1345"/>
                <a:gd name="T7" fmla="*/ 1148 h 1397"/>
                <a:gd name="T8" fmla="*/ 1192 w 1345"/>
                <a:gd name="T9" fmla="*/ 1148 h 1397"/>
                <a:gd name="T10" fmla="*/ 1144 w 1345"/>
                <a:gd name="T11" fmla="*/ 1129 h 1397"/>
                <a:gd name="T12" fmla="*/ 1087 w 1345"/>
                <a:gd name="T13" fmla="*/ 1024 h 1397"/>
                <a:gd name="T14" fmla="*/ 986 w 1345"/>
                <a:gd name="T15" fmla="*/ 836 h 1397"/>
                <a:gd name="T16" fmla="*/ 914 w 1345"/>
                <a:gd name="T17" fmla="*/ 788 h 1397"/>
                <a:gd name="T18" fmla="*/ 823 w 1345"/>
                <a:gd name="T19" fmla="*/ 769 h 1397"/>
                <a:gd name="T20" fmla="*/ 703 w 1345"/>
                <a:gd name="T21" fmla="*/ 793 h 1397"/>
                <a:gd name="T22" fmla="*/ 568 w 1345"/>
                <a:gd name="T23" fmla="*/ 942 h 1397"/>
                <a:gd name="T24" fmla="*/ 424 w 1345"/>
                <a:gd name="T25" fmla="*/ 947 h 1397"/>
                <a:gd name="T26" fmla="*/ 324 w 1345"/>
                <a:gd name="T27" fmla="*/ 932 h 1397"/>
                <a:gd name="T28" fmla="*/ 290 w 1345"/>
                <a:gd name="T29" fmla="*/ 942 h 1397"/>
                <a:gd name="T30" fmla="*/ 247 w 1345"/>
                <a:gd name="T31" fmla="*/ 966 h 1397"/>
                <a:gd name="T32" fmla="*/ 146 w 1345"/>
                <a:gd name="T33" fmla="*/ 1000 h 1397"/>
                <a:gd name="T34" fmla="*/ 88 w 1345"/>
                <a:gd name="T35" fmla="*/ 990 h 1397"/>
                <a:gd name="T36" fmla="*/ 55 w 1345"/>
                <a:gd name="T37" fmla="*/ 937 h 1397"/>
                <a:gd name="T38" fmla="*/ 60 w 1345"/>
                <a:gd name="T39" fmla="*/ 899 h 1397"/>
                <a:gd name="T40" fmla="*/ 16 w 1345"/>
                <a:gd name="T41" fmla="*/ 875 h 1397"/>
                <a:gd name="T42" fmla="*/ 2 w 1345"/>
                <a:gd name="T43" fmla="*/ 851 h 1397"/>
                <a:gd name="T44" fmla="*/ 31 w 1345"/>
                <a:gd name="T45" fmla="*/ 827 h 1397"/>
                <a:gd name="T46" fmla="*/ 60 w 1345"/>
                <a:gd name="T47" fmla="*/ 769 h 1397"/>
                <a:gd name="T48" fmla="*/ 64 w 1345"/>
                <a:gd name="T49" fmla="*/ 726 h 1397"/>
                <a:gd name="T50" fmla="*/ 146 w 1345"/>
                <a:gd name="T51" fmla="*/ 726 h 1397"/>
                <a:gd name="T52" fmla="*/ 204 w 1345"/>
                <a:gd name="T53" fmla="*/ 702 h 1397"/>
                <a:gd name="T54" fmla="*/ 300 w 1345"/>
                <a:gd name="T55" fmla="*/ 635 h 1397"/>
                <a:gd name="T56" fmla="*/ 343 w 1345"/>
                <a:gd name="T57" fmla="*/ 539 h 1397"/>
                <a:gd name="T58" fmla="*/ 338 w 1345"/>
                <a:gd name="T59" fmla="*/ 395 h 1397"/>
                <a:gd name="T60" fmla="*/ 338 w 1345"/>
                <a:gd name="T61" fmla="*/ 256 h 1397"/>
                <a:gd name="T62" fmla="*/ 338 w 1345"/>
                <a:gd name="T63" fmla="*/ 184 h 1397"/>
                <a:gd name="T64" fmla="*/ 376 w 1345"/>
                <a:gd name="T65" fmla="*/ 78 h 1397"/>
                <a:gd name="T66" fmla="*/ 434 w 1345"/>
                <a:gd name="T67" fmla="*/ 11 h 1397"/>
                <a:gd name="T68" fmla="*/ 520 w 1345"/>
                <a:gd name="T69" fmla="*/ 11 h 1397"/>
                <a:gd name="T70" fmla="*/ 592 w 1345"/>
                <a:gd name="T71" fmla="*/ 20 h 1397"/>
                <a:gd name="T72" fmla="*/ 568 w 1345"/>
                <a:gd name="T73" fmla="*/ 44 h 1397"/>
                <a:gd name="T74" fmla="*/ 573 w 1345"/>
                <a:gd name="T75" fmla="*/ 145 h 1397"/>
                <a:gd name="T76" fmla="*/ 679 w 1345"/>
                <a:gd name="T77" fmla="*/ 160 h 1397"/>
                <a:gd name="T78" fmla="*/ 727 w 1345"/>
                <a:gd name="T79" fmla="*/ 184 h 1397"/>
                <a:gd name="T80" fmla="*/ 751 w 1345"/>
                <a:gd name="T81" fmla="*/ 232 h 1397"/>
                <a:gd name="T82" fmla="*/ 818 w 1345"/>
                <a:gd name="T83" fmla="*/ 308 h 1397"/>
                <a:gd name="T84" fmla="*/ 1063 w 1345"/>
                <a:gd name="T85" fmla="*/ 332 h 1397"/>
                <a:gd name="T86" fmla="*/ 1216 w 1345"/>
                <a:gd name="T87" fmla="*/ 352 h 1397"/>
                <a:gd name="T88" fmla="*/ 1327 w 1345"/>
                <a:gd name="T89" fmla="*/ 356 h 139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345" h="1397">
                  <a:moveTo>
                    <a:pt x="1327" y="356"/>
                  </a:moveTo>
                  <a:cubicBezTo>
                    <a:pt x="1345" y="507"/>
                    <a:pt x="1333" y="1121"/>
                    <a:pt x="1327" y="1259"/>
                  </a:cubicBezTo>
                  <a:cubicBezTo>
                    <a:pt x="1321" y="1397"/>
                    <a:pt x="1307" y="1201"/>
                    <a:pt x="1293" y="1182"/>
                  </a:cubicBezTo>
                  <a:cubicBezTo>
                    <a:pt x="1279" y="1163"/>
                    <a:pt x="1262" y="1154"/>
                    <a:pt x="1245" y="1148"/>
                  </a:cubicBezTo>
                  <a:cubicBezTo>
                    <a:pt x="1228" y="1142"/>
                    <a:pt x="1209" y="1151"/>
                    <a:pt x="1192" y="1148"/>
                  </a:cubicBezTo>
                  <a:cubicBezTo>
                    <a:pt x="1175" y="1145"/>
                    <a:pt x="1162" y="1150"/>
                    <a:pt x="1144" y="1129"/>
                  </a:cubicBezTo>
                  <a:cubicBezTo>
                    <a:pt x="1126" y="1108"/>
                    <a:pt x="1113" y="1073"/>
                    <a:pt x="1087" y="1024"/>
                  </a:cubicBezTo>
                  <a:cubicBezTo>
                    <a:pt x="1061" y="975"/>
                    <a:pt x="1015" y="875"/>
                    <a:pt x="986" y="836"/>
                  </a:cubicBezTo>
                  <a:cubicBezTo>
                    <a:pt x="957" y="797"/>
                    <a:pt x="941" y="799"/>
                    <a:pt x="914" y="788"/>
                  </a:cubicBezTo>
                  <a:cubicBezTo>
                    <a:pt x="887" y="777"/>
                    <a:pt x="858" y="768"/>
                    <a:pt x="823" y="769"/>
                  </a:cubicBezTo>
                  <a:cubicBezTo>
                    <a:pt x="788" y="770"/>
                    <a:pt x="746" y="764"/>
                    <a:pt x="703" y="793"/>
                  </a:cubicBezTo>
                  <a:cubicBezTo>
                    <a:pt x="660" y="822"/>
                    <a:pt x="614" y="916"/>
                    <a:pt x="568" y="942"/>
                  </a:cubicBezTo>
                  <a:cubicBezTo>
                    <a:pt x="522" y="968"/>
                    <a:pt x="465" y="949"/>
                    <a:pt x="424" y="947"/>
                  </a:cubicBezTo>
                  <a:cubicBezTo>
                    <a:pt x="383" y="945"/>
                    <a:pt x="346" y="933"/>
                    <a:pt x="324" y="932"/>
                  </a:cubicBezTo>
                  <a:cubicBezTo>
                    <a:pt x="302" y="931"/>
                    <a:pt x="303" y="936"/>
                    <a:pt x="290" y="942"/>
                  </a:cubicBezTo>
                  <a:cubicBezTo>
                    <a:pt x="277" y="948"/>
                    <a:pt x="271" y="956"/>
                    <a:pt x="247" y="966"/>
                  </a:cubicBezTo>
                  <a:cubicBezTo>
                    <a:pt x="223" y="976"/>
                    <a:pt x="172" y="996"/>
                    <a:pt x="146" y="1000"/>
                  </a:cubicBezTo>
                  <a:cubicBezTo>
                    <a:pt x="120" y="1004"/>
                    <a:pt x="103" y="1000"/>
                    <a:pt x="88" y="990"/>
                  </a:cubicBezTo>
                  <a:cubicBezTo>
                    <a:pt x="73" y="980"/>
                    <a:pt x="60" y="952"/>
                    <a:pt x="55" y="937"/>
                  </a:cubicBezTo>
                  <a:cubicBezTo>
                    <a:pt x="50" y="922"/>
                    <a:pt x="66" y="909"/>
                    <a:pt x="60" y="899"/>
                  </a:cubicBezTo>
                  <a:cubicBezTo>
                    <a:pt x="54" y="889"/>
                    <a:pt x="26" y="883"/>
                    <a:pt x="16" y="875"/>
                  </a:cubicBezTo>
                  <a:cubicBezTo>
                    <a:pt x="6" y="867"/>
                    <a:pt x="0" y="859"/>
                    <a:pt x="2" y="851"/>
                  </a:cubicBezTo>
                  <a:cubicBezTo>
                    <a:pt x="4" y="843"/>
                    <a:pt x="21" y="841"/>
                    <a:pt x="31" y="827"/>
                  </a:cubicBezTo>
                  <a:cubicBezTo>
                    <a:pt x="41" y="813"/>
                    <a:pt x="55" y="786"/>
                    <a:pt x="60" y="769"/>
                  </a:cubicBezTo>
                  <a:cubicBezTo>
                    <a:pt x="65" y="752"/>
                    <a:pt x="50" y="733"/>
                    <a:pt x="64" y="726"/>
                  </a:cubicBezTo>
                  <a:cubicBezTo>
                    <a:pt x="78" y="719"/>
                    <a:pt x="123" y="730"/>
                    <a:pt x="146" y="726"/>
                  </a:cubicBezTo>
                  <a:cubicBezTo>
                    <a:pt x="169" y="722"/>
                    <a:pt x="178" y="717"/>
                    <a:pt x="204" y="702"/>
                  </a:cubicBezTo>
                  <a:cubicBezTo>
                    <a:pt x="230" y="687"/>
                    <a:pt x="277" y="662"/>
                    <a:pt x="300" y="635"/>
                  </a:cubicBezTo>
                  <a:cubicBezTo>
                    <a:pt x="323" y="608"/>
                    <a:pt x="337" y="579"/>
                    <a:pt x="343" y="539"/>
                  </a:cubicBezTo>
                  <a:cubicBezTo>
                    <a:pt x="349" y="499"/>
                    <a:pt x="339" y="442"/>
                    <a:pt x="338" y="395"/>
                  </a:cubicBezTo>
                  <a:cubicBezTo>
                    <a:pt x="337" y="348"/>
                    <a:pt x="338" y="291"/>
                    <a:pt x="338" y="256"/>
                  </a:cubicBezTo>
                  <a:cubicBezTo>
                    <a:pt x="338" y="221"/>
                    <a:pt x="332" y="214"/>
                    <a:pt x="338" y="184"/>
                  </a:cubicBezTo>
                  <a:cubicBezTo>
                    <a:pt x="344" y="154"/>
                    <a:pt x="360" y="107"/>
                    <a:pt x="376" y="78"/>
                  </a:cubicBezTo>
                  <a:cubicBezTo>
                    <a:pt x="392" y="49"/>
                    <a:pt x="410" y="22"/>
                    <a:pt x="434" y="11"/>
                  </a:cubicBezTo>
                  <a:cubicBezTo>
                    <a:pt x="458" y="0"/>
                    <a:pt x="494" y="10"/>
                    <a:pt x="520" y="11"/>
                  </a:cubicBezTo>
                  <a:cubicBezTo>
                    <a:pt x="546" y="12"/>
                    <a:pt x="584" y="15"/>
                    <a:pt x="592" y="20"/>
                  </a:cubicBezTo>
                  <a:cubicBezTo>
                    <a:pt x="600" y="25"/>
                    <a:pt x="571" y="23"/>
                    <a:pt x="568" y="44"/>
                  </a:cubicBezTo>
                  <a:cubicBezTo>
                    <a:pt x="565" y="65"/>
                    <a:pt x="555" y="126"/>
                    <a:pt x="573" y="145"/>
                  </a:cubicBezTo>
                  <a:cubicBezTo>
                    <a:pt x="591" y="164"/>
                    <a:pt x="653" y="154"/>
                    <a:pt x="679" y="160"/>
                  </a:cubicBezTo>
                  <a:cubicBezTo>
                    <a:pt x="705" y="166"/>
                    <a:pt x="715" y="172"/>
                    <a:pt x="727" y="184"/>
                  </a:cubicBezTo>
                  <a:cubicBezTo>
                    <a:pt x="739" y="196"/>
                    <a:pt x="736" y="211"/>
                    <a:pt x="751" y="232"/>
                  </a:cubicBezTo>
                  <a:cubicBezTo>
                    <a:pt x="766" y="253"/>
                    <a:pt x="766" y="291"/>
                    <a:pt x="818" y="308"/>
                  </a:cubicBezTo>
                  <a:cubicBezTo>
                    <a:pt x="870" y="325"/>
                    <a:pt x="997" y="325"/>
                    <a:pt x="1063" y="332"/>
                  </a:cubicBezTo>
                  <a:cubicBezTo>
                    <a:pt x="1129" y="339"/>
                    <a:pt x="1171" y="346"/>
                    <a:pt x="1216" y="352"/>
                  </a:cubicBezTo>
                  <a:cubicBezTo>
                    <a:pt x="1261" y="358"/>
                    <a:pt x="1309" y="205"/>
                    <a:pt x="1327" y="356"/>
                  </a:cubicBezTo>
                  <a:close/>
                </a:path>
              </a:pathLst>
            </a:custGeom>
            <a:solidFill>
              <a:srgbClr val="F8E8A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6" name="Freeform 62"/>
            <p:cNvSpPr>
              <a:spLocks/>
            </p:cNvSpPr>
            <p:nvPr/>
          </p:nvSpPr>
          <p:spPr bwMode="auto">
            <a:xfrm>
              <a:off x="2202" y="1369"/>
              <a:ext cx="434" cy="564"/>
            </a:xfrm>
            <a:custGeom>
              <a:avLst/>
              <a:gdLst>
                <a:gd name="T0" fmla="*/ 387 w 434"/>
                <a:gd name="T1" fmla="*/ 0 h 564"/>
                <a:gd name="T2" fmla="*/ 414 w 434"/>
                <a:gd name="T3" fmla="*/ 122 h 564"/>
                <a:gd name="T4" fmla="*/ 427 w 434"/>
                <a:gd name="T5" fmla="*/ 257 h 564"/>
                <a:gd name="T6" fmla="*/ 373 w 434"/>
                <a:gd name="T7" fmla="*/ 427 h 564"/>
                <a:gd name="T8" fmla="*/ 258 w 434"/>
                <a:gd name="T9" fmla="*/ 542 h 564"/>
                <a:gd name="T10" fmla="*/ 102 w 434"/>
                <a:gd name="T11" fmla="*/ 562 h 564"/>
                <a:gd name="T12" fmla="*/ 0 w 434"/>
                <a:gd name="T13" fmla="*/ 549 h 5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4" h="564">
                  <a:moveTo>
                    <a:pt x="387" y="0"/>
                  </a:moveTo>
                  <a:cubicBezTo>
                    <a:pt x="397" y="39"/>
                    <a:pt x="407" y="79"/>
                    <a:pt x="414" y="122"/>
                  </a:cubicBezTo>
                  <a:cubicBezTo>
                    <a:pt x="421" y="165"/>
                    <a:pt x="434" y="206"/>
                    <a:pt x="427" y="257"/>
                  </a:cubicBezTo>
                  <a:cubicBezTo>
                    <a:pt x="420" y="308"/>
                    <a:pt x="401" y="379"/>
                    <a:pt x="373" y="427"/>
                  </a:cubicBezTo>
                  <a:cubicBezTo>
                    <a:pt x="345" y="475"/>
                    <a:pt x="303" y="520"/>
                    <a:pt x="258" y="542"/>
                  </a:cubicBezTo>
                  <a:cubicBezTo>
                    <a:pt x="213" y="564"/>
                    <a:pt x="145" y="561"/>
                    <a:pt x="102" y="562"/>
                  </a:cubicBezTo>
                  <a:cubicBezTo>
                    <a:pt x="59" y="563"/>
                    <a:pt x="29" y="556"/>
                    <a:pt x="0" y="54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7" name="Freeform 63"/>
            <p:cNvSpPr>
              <a:spLocks/>
            </p:cNvSpPr>
            <p:nvPr/>
          </p:nvSpPr>
          <p:spPr bwMode="auto">
            <a:xfrm>
              <a:off x="1846" y="1654"/>
              <a:ext cx="111" cy="231"/>
            </a:xfrm>
            <a:custGeom>
              <a:avLst/>
              <a:gdLst>
                <a:gd name="T0" fmla="*/ 106 w 111"/>
                <a:gd name="T1" fmla="*/ 231 h 231"/>
                <a:gd name="T2" fmla="*/ 46 w 111"/>
                <a:gd name="T3" fmla="*/ 188 h 231"/>
                <a:gd name="T4" fmla="*/ 6 w 111"/>
                <a:gd name="T5" fmla="*/ 123 h 231"/>
                <a:gd name="T6" fmla="*/ 12 w 111"/>
                <a:gd name="T7" fmla="*/ 56 h 231"/>
                <a:gd name="T8" fmla="*/ 31 w 111"/>
                <a:gd name="T9" fmla="*/ 13 h 231"/>
                <a:gd name="T10" fmla="*/ 78 w 111"/>
                <a:gd name="T11" fmla="*/ 2 h 231"/>
                <a:gd name="T12" fmla="*/ 93 w 111"/>
                <a:gd name="T13" fmla="*/ 26 h 231"/>
                <a:gd name="T14" fmla="*/ 111 w 111"/>
                <a:gd name="T15" fmla="*/ 70 h 231"/>
                <a:gd name="T16" fmla="*/ 96 w 111"/>
                <a:gd name="T17" fmla="*/ 141 h 231"/>
                <a:gd name="T18" fmla="*/ 74 w 111"/>
                <a:gd name="T19" fmla="*/ 162 h 2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1" h="231">
                  <a:moveTo>
                    <a:pt x="106" y="231"/>
                  </a:moveTo>
                  <a:cubicBezTo>
                    <a:pt x="84" y="218"/>
                    <a:pt x="63" y="206"/>
                    <a:pt x="46" y="188"/>
                  </a:cubicBezTo>
                  <a:cubicBezTo>
                    <a:pt x="29" y="170"/>
                    <a:pt x="12" y="145"/>
                    <a:pt x="6" y="123"/>
                  </a:cubicBezTo>
                  <a:cubicBezTo>
                    <a:pt x="0" y="101"/>
                    <a:pt x="8" y="74"/>
                    <a:pt x="12" y="56"/>
                  </a:cubicBezTo>
                  <a:cubicBezTo>
                    <a:pt x="16" y="38"/>
                    <a:pt x="20" y="22"/>
                    <a:pt x="31" y="13"/>
                  </a:cubicBezTo>
                  <a:cubicBezTo>
                    <a:pt x="42" y="4"/>
                    <a:pt x="68" y="0"/>
                    <a:pt x="78" y="2"/>
                  </a:cubicBezTo>
                  <a:cubicBezTo>
                    <a:pt x="88" y="4"/>
                    <a:pt x="88" y="15"/>
                    <a:pt x="93" y="26"/>
                  </a:cubicBezTo>
                  <a:cubicBezTo>
                    <a:pt x="98" y="37"/>
                    <a:pt x="111" y="51"/>
                    <a:pt x="111" y="70"/>
                  </a:cubicBezTo>
                  <a:cubicBezTo>
                    <a:pt x="111" y="89"/>
                    <a:pt x="102" y="126"/>
                    <a:pt x="96" y="141"/>
                  </a:cubicBezTo>
                  <a:cubicBezTo>
                    <a:pt x="90" y="156"/>
                    <a:pt x="82" y="159"/>
                    <a:pt x="74" y="16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8" name="Oval 64"/>
            <p:cNvSpPr>
              <a:spLocks noChangeArrowheads="1"/>
            </p:cNvSpPr>
            <p:nvPr/>
          </p:nvSpPr>
          <p:spPr bwMode="auto">
            <a:xfrm>
              <a:off x="1872" y="1713"/>
              <a:ext cx="27" cy="45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99" name="Oval 65"/>
            <p:cNvSpPr>
              <a:spLocks noChangeArrowheads="1"/>
            </p:cNvSpPr>
            <p:nvPr/>
          </p:nvSpPr>
          <p:spPr bwMode="auto">
            <a:xfrm>
              <a:off x="1908" y="1726"/>
              <a:ext cx="27" cy="45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00" name="Freeform 66"/>
            <p:cNvSpPr>
              <a:spLocks/>
            </p:cNvSpPr>
            <p:nvPr/>
          </p:nvSpPr>
          <p:spPr bwMode="auto">
            <a:xfrm>
              <a:off x="1956" y="1438"/>
              <a:ext cx="290" cy="270"/>
            </a:xfrm>
            <a:custGeom>
              <a:avLst/>
              <a:gdLst>
                <a:gd name="T0" fmla="*/ 0 w 290"/>
                <a:gd name="T1" fmla="*/ 261 h 270"/>
                <a:gd name="T2" fmla="*/ 72 w 290"/>
                <a:gd name="T3" fmla="*/ 267 h 270"/>
                <a:gd name="T4" fmla="*/ 136 w 290"/>
                <a:gd name="T5" fmla="*/ 246 h 270"/>
                <a:gd name="T6" fmla="*/ 227 w 290"/>
                <a:gd name="T7" fmla="*/ 181 h 270"/>
                <a:gd name="T8" fmla="*/ 281 w 290"/>
                <a:gd name="T9" fmla="*/ 62 h 270"/>
                <a:gd name="T10" fmla="*/ 283 w 290"/>
                <a:gd name="T11" fmla="*/ 0 h 2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90" h="270">
                  <a:moveTo>
                    <a:pt x="0" y="261"/>
                  </a:moveTo>
                  <a:cubicBezTo>
                    <a:pt x="24" y="265"/>
                    <a:pt x="49" y="270"/>
                    <a:pt x="72" y="267"/>
                  </a:cubicBezTo>
                  <a:cubicBezTo>
                    <a:pt x="95" y="264"/>
                    <a:pt x="110" y="260"/>
                    <a:pt x="136" y="246"/>
                  </a:cubicBezTo>
                  <a:cubicBezTo>
                    <a:pt x="162" y="232"/>
                    <a:pt x="203" y="212"/>
                    <a:pt x="227" y="181"/>
                  </a:cubicBezTo>
                  <a:cubicBezTo>
                    <a:pt x="251" y="150"/>
                    <a:pt x="272" y="92"/>
                    <a:pt x="281" y="62"/>
                  </a:cubicBezTo>
                  <a:cubicBezTo>
                    <a:pt x="290" y="32"/>
                    <a:pt x="286" y="16"/>
                    <a:pt x="283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1" name="Oval 67"/>
            <p:cNvSpPr>
              <a:spLocks noChangeArrowheads="1"/>
            </p:cNvSpPr>
            <p:nvPr/>
          </p:nvSpPr>
          <p:spPr bwMode="auto">
            <a:xfrm rot="-3040129">
              <a:off x="2274" y="1423"/>
              <a:ext cx="56" cy="9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02" name="Oval 68"/>
            <p:cNvSpPr>
              <a:spLocks noChangeArrowheads="1"/>
            </p:cNvSpPr>
            <p:nvPr/>
          </p:nvSpPr>
          <p:spPr bwMode="auto">
            <a:xfrm>
              <a:off x="2280" y="1439"/>
              <a:ext cx="27" cy="45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03" name="Freeform 69"/>
            <p:cNvSpPr>
              <a:spLocks/>
            </p:cNvSpPr>
            <p:nvPr/>
          </p:nvSpPr>
          <p:spPr bwMode="auto">
            <a:xfrm>
              <a:off x="2238" y="1471"/>
              <a:ext cx="122" cy="67"/>
            </a:xfrm>
            <a:custGeom>
              <a:avLst/>
              <a:gdLst>
                <a:gd name="T0" fmla="*/ 0 w 122"/>
                <a:gd name="T1" fmla="*/ 0 h 67"/>
                <a:gd name="T2" fmla="*/ 25 w 122"/>
                <a:gd name="T3" fmla="*/ 41 h 67"/>
                <a:gd name="T4" fmla="*/ 71 w 122"/>
                <a:gd name="T5" fmla="*/ 67 h 67"/>
                <a:gd name="T6" fmla="*/ 122 w 122"/>
                <a:gd name="T7" fmla="*/ 40 h 6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2" h="67">
                  <a:moveTo>
                    <a:pt x="0" y="0"/>
                  </a:moveTo>
                  <a:cubicBezTo>
                    <a:pt x="6" y="15"/>
                    <a:pt x="13" y="30"/>
                    <a:pt x="25" y="41"/>
                  </a:cubicBezTo>
                  <a:cubicBezTo>
                    <a:pt x="37" y="52"/>
                    <a:pt x="55" y="67"/>
                    <a:pt x="71" y="67"/>
                  </a:cubicBezTo>
                  <a:cubicBezTo>
                    <a:pt x="87" y="67"/>
                    <a:pt x="104" y="53"/>
                    <a:pt x="122" y="4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4" name="Freeform 70"/>
            <p:cNvSpPr>
              <a:spLocks/>
            </p:cNvSpPr>
            <p:nvPr/>
          </p:nvSpPr>
          <p:spPr bwMode="auto">
            <a:xfrm>
              <a:off x="2275" y="1548"/>
              <a:ext cx="102" cy="44"/>
            </a:xfrm>
            <a:custGeom>
              <a:avLst/>
              <a:gdLst>
                <a:gd name="T0" fmla="*/ 0 w 102"/>
                <a:gd name="T1" fmla="*/ 25 h 44"/>
                <a:gd name="T2" fmla="*/ 37 w 102"/>
                <a:gd name="T3" fmla="*/ 40 h 44"/>
                <a:gd name="T4" fmla="*/ 102 w 102"/>
                <a:gd name="T5" fmla="*/ 0 h 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2" h="44">
                  <a:moveTo>
                    <a:pt x="0" y="25"/>
                  </a:moveTo>
                  <a:cubicBezTo>
                    <a:pt x="10" y="34"/>
                    <a:pt x="20" y="44"/>
                    <a:pt x="37" y="40"/>
                  </a:cubicBezTo>
                  <a:cubicBezTo>
                    <a:pt x="54" y="36"/>
                    <a:pt x="78" y="18"/>
                    <a:pt x="10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5" name="Freeform 71"/>
            <p:cNvSpPr>
              <a:spLocks/>
            </p:cNvSpPr>
            <p:nvPr/>
          </p:nvSpPr>
          <p:spPr bwMode="auto">
            <a:xfrm>
              <a:off x="2221" y="1628"/>
              <a:ext cx="35" cy="57"/>
            </a:xfrm>
            <a:custGeom>
              <a:avLst/>
              <a:gdLst>
                <a:gd name="T0" fmla="*/ 35 w 35"/>
                <a:gd name="T1" fmla="*/ 0 h 57"/>
                <a:gd name="T2" fmla="*/ 13 w 35"/>
                <a:gd name="T3" fmla="*/ 21 h 57"/>
                <a:gd name="T4" fmla="*/ 3 w 35"/>
                <a:gd name="T5" fmla="*/ 46 h 57"/>
                <a:gd name="T6" fmla="*/ 0 w 35"/>
                <a:gd name="T7" fmla="*/ 57 h 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57">
                  <a:moveTo>
                    <a:pt x="35" y="0"/>
                  </a:moveTo>
                  <a:cubicBezTo>
                    <a:pt x="26" y="6"/>
                    <a:pt x="18" y="13"/>
                    <a:pt x="13" y="21"/>
                  </a:cubicBezTo>
                  <a:cubicBezTo>
                    <a:pt x="8" y="29"/>
                    <a:pt x="5" y="40"/>
                    <a:pt x="3" y="46"/>
                  </a:cubicBezTo>
                  <a:cubicBezTo>
                    <a:pt x="1" y="52"/>
                    <a:pt x="0" y="54"/>
                    <a:pt x="0" y="5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6" name="Freeform 72"/>
            <p:cNvSpPr>
              <a:spLocks/>
            </p:cNvSpPr>
            <p:nvPr/>
          </p:nvSpPr>
          <p:spPr bwMode="auto">
            <a:xfrm>
              <a:off x="2229" y="1656"/>
              <a:ext cx="50" cy="77"/>
            </a:xfrm>
            <a:custGeom>
              <a:avLst/>
              <a:gdLst>
                <a:gd name="T0" fmla="*/ 50 w 50"/>
                <a:gd name="T1" fmla="*/ 0 h 77"/>
                <a:gd name="T2" fmla="*/ 33 w 50"/>
                <a:gd name="T3" fmla="*/ 17 h 77"/>
                <a:gd name="T4" fmla="*/ 5 w 50"/>
                <a:gd name="T5" fmla="*/ 58 h 77"/>
                <a:gd name="T6" fmla="*/ 4 w 50"/>
                <a:gd name="T7" fmla="*/ 77 h 7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0" h="77">
                  <a:moveTo>
                    <a:pt x="50" y="0"/>
                  </a:moveTo>
                  <a:cubicBezTo>
                    <a:pt x="45" y="3"/>
                    <a:pt x="40" y="7"/>
                    <a:pt x="33" y="17"/>
                  </a:cubicBezTo>
                  <a:cubicBezTo>
                    <a:pt x="26" y="27"/>
                    <a:pt x="10" y="48"/>
                    <a:pt x="5" y="58"/>
                  </a:cubicBezTo>
                  <a:cubicBezTo>
                    <a:pt x="0" y="68"/>
                    <a:pt x="4" y="74"/>
                    <a:pt x="4" y="7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7" name="Freeform 73"/>
            <p:cNvSpPr>
              <a:spLocks/>
            </p:cNvSpPr>
            <p:nvPr/>
          </p:nvSpPr>
          <p:spPr bwMode="auto">
            <a:xfrm>
              <a:off x="2246" y="1718"/>
              <a:ext cx="27" cy="68"/>
            </a:xfrm>
            <a:custGeom>
              <a:avLst/>
              <a:gdLst>
                <a:gd name="T0" fmla="*/ 23 w 27"/>
                <a:gd name="T1" fmla="*/ 0 h 68"/>
                <a:gd name="T2" fmla="*/ 2 w 27"/>
                <a:gd name="T3" fmla="*/ 38 h 68"/>
                <a:gd name="T4" fmla="*/ 14 w 27"/>
                <a:gd name="T5" fmla="*/ 56 h 68"/>
                <a:gd name="T6" fmla="*/ 27 w 2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" h="68">
                  <a:moveTo>
                    <a:pt x="23" y="0"/>
                  </a:moveTo>
                  <a:cubicBezTo>
                    <a:pt x="13" y="14"/>
                    <a:pt x="4" y="29"/>
                    <a:pt x="2" y="38"/>
                  </a:cubicBezTo>
                  <a:cubicBezTo>
                    <a:pt x="0" y="47"/>
                    <a:pt x="10" y="51"/>
                    <a:pt x="14" y="56"/>
                  </a:cubicBezTo>
                  <a:cubicBezTo>
                    <a:pt x="18" y="61"/>
                    <a:pt x="22" y="64"/>
                    <a:pt x="27" y="6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8" name="Freeform 74"/>
            <p:cNvSpPr>
              <a:spLocks/>
            </p:cNvSpPr>
            <p:nvPr/>
          </p:nvSpPr>
          <p:spPr bwMode="auto">
            <a:xfrm>
              <a:off x="2062" y="1215"/>
              <a:ext cx="178" cy="199"/>
            </a:xfrm>
            <a:custGeom>
              <a:avLst/>
              <a:gdLst>
                <a:gd name="T0" fmla="*/ 178 w 178"/>
                <a:gd name="T1" fmla="*/ 188 h 199"/>
                <a:gd name="T2" fmla="*/ 141 w 178"/>
                <a:gd name="T3" fmla="*/ 199 h 199"/>
                <a:gd name="T4" fmla="*/ 80 w 178"/>
                <a:gd name="T5" fmla="*/ 185 h 199"/>
                <a:gd name="T6" fmla="*/ 20 w 178"/>
                <a:gd name="T7" fmla="*/ 118 h 199"/>
                <a:gd name="T8" fmla="*/ 1 w 178"/>
                <a:gd name="T9" fmla="*/ 65 h 199"/>
                <a:gd name="T10" fmla="*/ 16 w 178"/>
                <a:gd name="T11" fmla="*/ 17 h 199"/>
                <a:gd name="T12" fmla="*/ 72 w 178"/>
                <a:gd name="T13" fmla="*/ 2 h 199"/>
                <a:gd name="T14" fmla="*/ 162 w 178"/>
                <a:gd name="T15" fmla="*/ 31 h 19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8" h="199">
                  <a:moveTo>
                    <a:pt x="178" y="188"/>
                  </a:moveTo>
                  <a:cubicBezTo>
                    <a:pt x="167" y="193"/>
                    <a:pt x="157" y="199"/>
                    <a:pt x="141" y="199"/>
                  </a:cubicBezTo>
                  <a:cubicBezTo>
                    <a:pt x="125" y="199"/>
                    <a:pt x="100" y="198"/>
                    <a:pt x="80" y="185"/>
                  </a:cubicBezTo>
                  <a:cubicBezTo>
                    <a:pt x="60" y="172"/>
                    <a:pt x="33" y="138"/>
                    <a:pt x="20" y="118"/>
                  </a:cubicBezTo>
                  <a:cubicBezTo>
                    <a:pt x="7" y="98"/>
                    <a:pt x="2" y="82"/>
                    <a:pt x="1" y="65"/>
                  </a:cubicBezTo>
                  <a:cubicBezTo>
                    <a:pt x="0" y="48"/>
                    <a:pt x="4" y="27"/>
                    <a:pt x="16" y="17"/>
                  </a:cubicBezTo>
                  <a:cubicBezTo>
                    <a:pt x="28" y="7"/>
                    <a:pt x="48" y="0"/>
                    <a:pt x="72" y="2"/>
                  </a:cubicBezTo>
                  <a:cubicBezTo>
                    <a:pt x="96" y="4"/>
                    <a:pt x="129" y="17"/>
                    <a:pt x="162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9" name="Freeform 75"/>
            <p:cNvSpPr>
              <a:spLocks/>
            </p:cNvSpPr>
            <p:nvPr/>
          </p:nvSpPr>
          <p:spPr bwMode="auto">
            <a:xfrm>
              <a:off x="2219" y="1394"/>
              <a:ext cx="47" cy="44"/>
            </a:xfrm>
            <a:custGeom>
              <a:avLst/>
              <a:gdLst>
                <a:gd name="T0" fmla="*/ 47 w 47"/>
                <a:gd name="T1" fmla="*/ 0 h 44"/>
                <a:gd name="T2" fmla="*/ 27 w 47"/>
                <a:gd name="T3" fmla="*/ 34 h 44"/>
                <a:gd name="T4" fmla="*/ 0 w 47"/>
                <a:gd name="T5" fmla="*/ 44 h 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7" h="44">
                  <a:moveTo>
                    <a:pt x="47" y="0"/>
                  </a:moveTo>
                  <a:cubicBezTo>
                    <a:pt x="41" y="13"/>
                    <a:pt x="35" y="27"/>
                    <a:pt x="27" y="34"/>
                  </a:cubicBezTo>
                  <a:cubicBezTo>
                    <a:pt x="19" y="41"/>
                    <a:pt x="4" y="42"/>
                    <a:pt x="0" y="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0" name="Freeform 76"/>
            <p:cNvSpPr>
              <a:spLocks/>
            </p:cNvSpPr>
            <p:nvPr/>
          </p:nvSpPr>
          <p:spPr bwMode="auto">
            <a:xfrm>
              <a:off x="2260" y="1402"/>
              <a:ext cx="27" cy="43"/>
            </a:xfrm>
            <a:custGeom>
              <a:avLst/>
              <a:gdLst>
                <a:gd name="T0" fmla="*/ 27 w 27"/>
                <a:gd name="T1" fmla="*/ 0 h 43"/>
                <a:gd name="T2" fmla="*/ 22 w 27"/>
                <a:gd name="T3" fmla="*/ 27 h 43"/>
                <a:gd name="T4" fmla="*/ 0 w 27"/>
                <a:gd name="T5" fmla="*/ 43 h 4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7" h="43">
                  <a:moveTo>
                    <a:pt x="27" y="0"/>
                  </a:moveTo>
                  <a:cubicBezTo>
                    <a:pt x="26" y="10"/>
                    <a:pt x="26" y="20"/>
                    <a:pt x="22" y="27"/>
                  </a:cubicBezTo>
                  <a:cubicBezTo>
                    <a:pt x="18" y="34"/>
                    <a:pt x="9" y="38"/>
                    <a:pt x="0" y="4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1" name="Freeform 77"/>
            <p:cNvSpPr>
              <a:spLocks/>
            </p:cNvSpPr>
            <p:nvPr/>
          </p:nvSpPr>
          <p:spPr bwMode="auto">
            <a:xfrm>
              <a:off x="2314" y="1409"/>
              <a:ext cx="1" cy="41"/>
            </a:xfrm>
            <a:custGeom>
              <a:avLst/>
              <a:gdLst>
                <a:gd name="T0" fmla="*/ 0 w 1"/>
                <a:gd name="T1" fmla="*/ 0 h 41"/>
                <a:gd name="T2" fmla="*/ 1 w 1"/>
                <a:gd name="T3" fmla="*/ 41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41">
                  <a:moveTo>
                    <a:pt x="0" y="0"/>
                  </a:moveTo>
                  <a:cubicBezTo>
                    <a:pt x="0" y="17"/>
                    <a:pt x="1" y="34"/>
                    <a:pt x="1" y="4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2" name="Freeform 78"/>
            <p:cNvSpPr>
              <a:spLocks/>
            </p:cNvSpPr>
            <p:nvPr/>
          </p:nvSpPr>
          <p:spPr bwMode="auto">
            <a:xfrm>
              <a:off x="2331" y="1418"/>
              <a:ext cx="19" cy="40"/>
            </a:xfrm>
            <a:custGeom>
              <a:avLst/>
              <a:gdLst>
                <a:gd name="T0" fmla="*/ 8 w 19"/>
                <a:gd name="T1" fmla="*/ 0 h 40"/>
                <a:gd name="T2" fmla="*/ 2 w 19"/>
                <a:gd name="T3" fmla="*/ 23 h 40"/>
                <a:gd name="T4" fmla="*/ 19 w 19"/>
                <a:gd name="T5" fmla="*/ 40 h 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" h="40">
                  <a:moveTo>
                    <a:pt x="8" y="0"/>
                  </a:moveTo>
                  <a:cubicBezTo>
                    <a:pt x="4" y="8"/>
                    <a:pt x="0" y="16"/>
                    <a:pt x="2" y="23"/>
                  </a:cubicBezTo>
                  <a:cubicBezTo>
                    <a:pt x="4" y="30"/>
                    <a:pt x="11" y="35"/>
                    <a:pt x="19" y="4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3" name="Freeform 79"/>
            <p:cNvSpPr>
              <a:spLocks/>
            </p:cNvSpPr>
            <p:nvPr/>
          </p:nvSpPr>
          <p:spPr bwMode="auto">
            <a:xfrm>
              <a:off x="2357" y="1421"/>
              <a:ext cx="20" cy="29"/>
            </a:xfrm>
            <a:custGeom>
              <a:avLst/>
              <a:gdLst>
                <a:gd name="T0" fmla="*/ 1 w 20"/>
                <a:gd name="T1" fmla="*/ 0 h 29"/>
                <a:gd name="T2" fmla="*/ 3 w 20"/>
                <a:gd name="T3" fmla="*/ 18 h 29"/>
                <a:gd name="T4" fmla="*/ 20 w 20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29">
                  <a:moveTo>
                    <a:pt x="1" y="0"/>
                  </a:moveTo>
                  <a:cubicBezTo>
                    <a:pt x="0" y="6"/>
                    <a:pt x="0" y="13"/>
                    <a:pt x="3" y="18"/>
                  </a:cubicBezTo>
                  <a:cubicBezTo>
                    <a:pt x="6" y="23"/>
                    <a:pt x="13" y="26"/>
                    <a:pt x="20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4" name="Freeform 80"/>
            <p:cNvSpPr>
              <a:spLocks/>
            </p:cNvSpPr>
            <p:nvPr/>
          </p:nvSpPr>
          <p:spPr bwMode="auto">
            <a:xfrm>
              <a:off x="2052" y="870"/>
              <a:ext cx="228" cy="305"/>
            </a:xfrm>
            <a:custGeom>
              <a:avLst/>
              <a:gdLst>
                <a:gd name="T0" fmla="*/ 217 w 228"/>
                <a:gd name="T1" fmla="*/ 185 h 305"/>
                <a:gd name="T2" fmla="*/ 208 w 228"/>
                <a:gd name="T3" fmla="*/ 217 h 305"/>
                <a:gd name="T4" fmla="*/ 206 w 228"/>
                <a:gd name="T5" fmla="*/ 238 h 305"/>
                <a:gd name="T6" fmla="*/ 205 w 228"/>
                <a:gd name="T7" fmla="*/ 254 h 305"/>
                <a:gd name="T8" fmla="*/ 209 w 228"/>
                <a:gd name="T9" fmla="*/ 276 h 305"/>
                <a:gd name="T10" fmla="*/ 221 w 228"/>
                <a:gd name="T11" fmla="*/ 302 h 305"/>
                <a:gd name="T12" fmla="*/ 170 w 228"/>
                <a:gd name="T13" fmla="*/ 296 h 305"/>
                <a:gd name="T14" fmla="*/ 61 w 228"/>
                <a:gd name="T15" fmla="*/ 265 h 305"/>
                <a:gd name="T16" fmla="*/ 8 w 228"/>
                <a:gd name="T17" fmla="*/ 186 h 305"/>
                <a:gd name="T18" fmla="*/ 13 w 228"/>
                <a:gd name="T19" fmla="*/ 95 h 305"/>
                <a:gd name="T20" fmla="*/ 52 w 228"/>
                <a:gd name="T21" fmla="*/ 13 h 305"/>
                <a:gd name="T22" fmla="*/ 62 w 228"/>
                <a:gd name="T23" fmla="*/ 19 h 305"/>
                <a:gd name="T24" fmla="*/ 67 w 228"/>
                <a:gd name="T25" fmla="*/ 31 h 305"/>
                <a:gd name="T26" fmla="*/ 80 w 228"/>
                <a:gd name="T27" fmla="*/ 64 h 305"/>
                <a:gd name="T28" fmla="*/ 89 w 228"/>
                <a:gd name="T29" fmla="*/ 101 h 305"/>
                <a:gd name="T30" fmla="*/ 116 w 228"/>
                <a:gd name="T31" fmla="*/ 157 h 305"/>
                <a:gd name="T32" fmla="*/ 144 w 228"/>
                <a:gd name="T33" fmla="*/ 181 h 305"/>
                <a:gd name="T34" fmla="*/ 217 w 228"/>
                <a:gd name="T35" fmla="*/ 185 h 30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28" h="305">
                  <a:moveTo>
                    <a:pt x="217" y="185"/>
                  </a:moveTo>
                  <a:cubicBezTo>
                    <a:pt x="228" y="191"/>
                    <a:pt x="210" y="208"/>
                    <a:pt x="208" y="217"/>
                  </a:cubicBezTo>
                  <a:cubicBezTo>
                    <a:pt x="206" y="226"/>
                    <a:pt x="206" y="232"/>
                    <a:pt x="206" y="238"/>
                  </a:cubicBezTo>
                  <a:cubicBezTo>
                    <a:pt x="206" y="244"/>
                    <a:pt x="204" y="248"/>
                    <a:pt x="205" y="254"/>
                  </a:cubicBezTo>
                  <a:cubicBezTo>
                    <a:pt x="206" y="260"/>
                    <a:pt x="206" y="268"/>
                    <a:pt x="209" y="276"/>
                  </a:cubicBezTo>
                  <a:cubicBezTo>
                    <a:pt x="212" y="284"/>
                    <a:pt x="227" y="299"/>
                    <a:pt x="221" y="302"/>
                  </a:cubicBezTo>
                  <a:cubicBezTo>
                    <a:pt x="215" y="305"/>
                    <a:pt x="197" y="302"/>
                    <a:pt x="170" y="296"/>
                  </a:cubicBezTo>
                  <a:cubicBezTo>
                    <a:pt x="143" y="290"/>
                    <a:pt x="88" y="283"/>
                    <a:pt x="61" y="265"/>
                  </a:cubicBezTo>
                  <a:cubicBezTo>
                    <a:pt x="34" y="247"/>
                    <a:pt x="16" y="214"/>
                    <a:pt x="8" y="186"/>
                  </a:cubicBezTo>
                  <a:cubicBezTo>
                    <a:pt x="0" y="158"/>
                    <a:pt x="6" y="124"/>
                    <a:pt x="13" y="95"/>
                  </a:cubicBezTo>
                  <a:cubicBezTo>
                    <a:pt x="20" y="66"/>
                    <a:pt x="44" y="26"/>
                    <a:pt x="52" y="13"/>
                  </a:cubicBezTo>
                  <a:cubicBezTo>
                    <a:pt x="60" y="0"/>
                    <a:pt x="60" y="16"/>
                    <a:pt x="62" y="19"/>
                  </a:cubicBezTo>
                  <a:cubicBezTo>
                    <a:pt x="64" y="22"/>
                    <a:pt x="64" y="24"/>
                    <a:pt x="67" y="31"/>
                  </a:cubicBezTo>
                  <a:cubicBezTo>
                    <a:pt x="70" y="38"/>
                    <a:pt x="76" y="52"/>
                    <a:pt x="80" y="64"/>
                  </a:cubicBezTo>
                  <a:cubicBezTo>
                    <a:pt x="84" y="76"/>
                    <a:pt x="83" y="86"/>
                    <a:pt x="89" y="101"/>
                  </a:cubicBezTo>
                  <a:cubicBezTo>
                    <a:pt x="95" y="116"/>
                    <a:pt x="107" y="144"/>
                    <a:pt x="116" y="157"/>
                  </a:cubicBezTo>
                  <a:cubicBezTo>
                    <a:pt x="125" y="170"/>
                    <a:pt x="127" y="175"/>
                    <a:pt x="144" y="181"/>
                  </a:cubicBezTo>
                  <a:cubicBezTo>
                    <a:pt x="161" y="187"/>
                    <a:pt x="206" y="179"/>
                    <a:pt x="217" y="18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5" name="Freeform 81"/>
            <p:cNvSpPr>
              <a:spLocks/>
            </p:cNvSpPr>
            <p:nvPr/>
          </p:nvSpPr>
          <p:spPr bwMode="auto">
            <a:xfrm>
              <a:off x="2459" y="786"/>
              <a:ext cx="252" cy="363"/>
            </a:xfrm>
            <a:custGeom>
              <a:avLst/>
              <a:gdLst>
                <a:gd name="T0" fmla="*/ 126 w 252"/>
                <a:gd name="T1" fmla="*/ 220 h 363"/>
                <a:gd name="T2" fmla="*/ 99 w 252"/>
                <a:gd name="T3" fmla="*/ 211 h 363"/>
                <a:gd name="T4" fmla="*/ 48 w 252"/>
                <a:gd name="T5" fmla="*/ 216 h 363"/>
                <a:gd name="T6" fmla="*/ 11 w 252"/>
                <a:gd name="T7" fmla="*/ 240 h 363"/>
                <a:gd name="T8" fmla="*/ 1 w 252"/>
                <a:gd name="T9" fmla="*/ 270 h 363"/>
                <a:gd name="T10" fmla="*/ 3 w 252"/>
                <a:gd name="T11" fmla="*/ 299 h 363"/>
                <a:gd name="T12" fmla="*/ 9 w 252"/>
                <a:gd name="T13" fmla="*/ 316 h 363"/>
                <a:gd name="T14" fmla="*/ 33 w 252"/>
                <a:gd name="T15" fmla="*/ 346 h 363"/>
                <a:gd name="T16" fmla="*/ 71 w 252"/>
                <a:gd name="T17" fmla="*/ 356 h 363"/>
                <a:gd name="T18" fmla="*/ 109 w 252"/>
                <a:gd name="T19" fmla="*/ 358 h 363"/>
                <a:gd name="T20" fmla="*/ 189 w 252"/>
                <a:gd name="T21" fmla="*/ 324 h 363"/>
                <a:gd name="T22" fmla="*/ 231 w 252"/>
                <a:gd name="T23" fmla="*/ 277 h 363"/>
                <a:gd name="T24" fmla="*/ 251 w 252"/>
                <a:gd name="T25" fmla="*/ 251 h 363"/>
                <a:gd name="T26" fmla="*/ 235 w 252"/>
                <a:gd name="T27" fmla="*/ 202 h 363"/>
                <a:gd name="T28" fmla="*/ 201 w 252"/>
                <a:gd name="T29" fmla="*/ 148 h 363"/>
                <a:gd name="T30" fmla="*/ 87 w 252"/>
                <a:gd name="T31" fmla="*/ 41 h 363"/>
                <a:gd name="T32" fmla="*/ 23 w 252"/>
                <a:gd name="T33" fmla="*/ 5 h 363"/>
                <a:gd name="T34" fmla="*/ 14 w 252"/>
                <a:gd name="T35" fmla="*/ 12 h 363"/>
                <a:gd name="T36" fmla="*/ 19 w 252"/>
                <a:gd name="T37" fmla="*/ 28 h 363"/>
                <a:gd name="T38" fmla="*/ 33 w 252"/>
                <a:gd name="T39" fmla="*/ 79 h 363"/>
                <a:gd name="T40" fmla="*/ 69 w 252"/>
                <a:gd name="T41" fmla="*/ 142 h 363"/>
                <a:gd name="T42" fmla="*/ 126 w 252"/>
                <a:gd name="T43" fmla="*/ 220 h 36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52" h="363">
                  <a:moveTo>
                    <a:pt x="126" y="220"/>
                  </a:moveTo>
                  <a:cubicBezTo>
                    <a:pt x="131" y="231"/>
                    <a:pt x="112" y="212"/>
                    <a:pt x="99" y="211"/>
                  </a:cubicBezTo>
                  <a:cubicBezTo>
                    <a:pt x="86" y="210"/>
                    <a:pt x="63" y="211"/>
                    <a:pt x="48" y="216"/>
                  </a:cubicBezTo>
                  <a:cubicBezTo>
                    <a:pt x="33" y="221"/>
                    <a:pt x="19" y="231"/>
                    <a:pt x="11" y="240"/>
                  </a:cubicBezTo>
                  <a:cubicBezTo>
                    <a:pt x="3" y="249"/>
                    <a:pt x="2" y="260"/>
                    <a:pt x="1" y="270"/>
                  </a:cubicBezTo>
                  <a:cubicBezTo>
                    <a:pt x="0" y="280"/>
                    <a:pt x="2" y="291"/>
                    <a:pt x="3" y="299"/>
                  </a:cubicBezTo>
                  <a:cubicBezTo>
                    <a:pt x="4" y="307"/>
                    <a:pt x="4" y="308"/>
                    <a:pt x="9" y="316"/>
                  </a:cubicBezTo>
                  <a:cubicBezTo>
                    <a:pt x="14" y="324"/>
                    <a:pt x="23" y="339"/>
                    <a:pt x="33" y="346"/>
                  </a:cubicBezTo>
                  <a:cubicBezTo>
                    <a:pt x="43" y="353"/>
                    <a:pt x="58" y="354"/>
                    <a:pt x="71" y="356"/>
                  </a:cubicBezTo>
                  <a:cubicBezTo>
                    <a:pt x="84" y="358"/>
                    <a:pt x="89" y="363"/>
                    <a:pt x="109" y="358"/>
                  </a:cubicBezTo>
                  <a:cubicBezTo>
                    <a:pt x="129" y="353"/>
                    <a:pt x="169" y="337"/>
                    <a:pt x="189" y="324"/>
                  </a:cubicBezTo>
                  <a:cubicBezTo>
                    <a:pt x="209" y="311"/>
                    <a:pt x="221" y="289"/>
                    <a:pt x="231" y="277"/>
                  </a:cubicBezTo>
                  <a:cubicBezTo>
                    <a:pt x="241" y="265"/>
                    <a:pt x="250" y="263"/>
                    <a:pt x="251" y="251"/>
                  </a:cubicBezTo>
                  <a:cubicBezTo>
                    <a:pt x="252" y="239"/>
                    <a:pt x="243" y="219"/>
                    <a:pt x="235" y="202"/>
                  </a:cubicBezTo>
                  <a:cubicBezTo>
                    <a:pt x="227" y="185"/>
                    <a:pt x="226" y="175"/>
                    <a:pt x="201" y="148"/>
                  </a:cubicBezTo>
                  <a:cubicBezTo>
                    <a:pt x="176" y="121"/>
                    <a:pt x="117" y="65"/>
                    <a:pt x="87" y="41"/>
                  </a:cubicBezTo>
                  <a:cubicBezTo>
                    <a:pt x="57" y="17"/>
                    <a:pt x="35" y="10"/>
                    <a:pt x="23" y="5"/>
                  </a:cubicBezTo>
                  <a:cubicBezTo>
                    <a:pt x="11" y="0"/>
                    <a:pt x="15" y="8"/>
                    <a:pt x="14" y="12"/>
                  </a:cubicBezTo>
                  <a:cubicBezTo>
                    <a:pt x="13" y="16"/>
                    <a:pt x="16" y="17"/>
                    <a:pt x="19" y="28"/>
                  </a:cubicBezTo>
                  <a:cubicBezTo>
                    <a:pt x="22" y="39"/>
                    <a:pt x="25" y="60"/>
                    <a:pt x="33" y="79"/>
                  </a:cubicBezTo>
                  <a:cubicBezTo>
                    <a:pt x="41" y="98"/>
                    <a:pt x="53" y="118"/>
                    <a:pt x="69" y="142"/>
                  </a:cubicBezTo>
                  <a:cubicBezTo>
                    <a:pt x="85" y="166"/>
                    <a:pt x="121" y="209"/>
                    <a:pt x="126" y="22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6" name="Freeform 82"/>
            <p:cNvSpPr>
              <a:spLocks/>
            </p:cNvSpPr>
            <p:nvPr/>
          </p:nvSpPr>
          <p:spPr bwMode="auto">
            <a:xfrm>
              <a:off x="2251" y="980"/>
              <a:ext cx="259" cy="66"/>
            </a:xfrm>
            <a:custGeom>
              <a:avLst/>
              <a:gdLst>
                <a:gd name="T0" fmla="*/ 0 w 259"/>
                <a:gd name="T1" fmla="*/ 66 h 66"/>
                <a:gd name="T2" fmla="*/ 77 w 259"/>
                <a:gd name="T3" fmla="*/ 9 h 66"/>
                <a:gd name="T4" fmla="*/ 178 w 259"/>
                <a:gd name="T5" fmla="*/ 9 h 66"/>
                <a:gd name="T6" fmla="*/ 259 w 259"/>
                <a:gd name="T7" fmla="*/ 14 h 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9" h="66">
                  <a:moveTo>
                    <a:pt x="0" y="66"/>
                  </a:moveTo>
                  <a:cubicBezTo>
                    <a:pt x="24" y="42"/>
                    <a:pt x="48" y="18"/>
                    <a:pt x="77" y="9"/>
                  </a:cubicBezTo>
                  <a:cubicBezTo>
                    <a:pt x="106" y="0"/>
                    <a:pt x="148" y="8"/>
                    <a:pt x="178" y="9"/>
                  </a:cubicBezTo>
                  <a:cubicBezTo>
                    <a:pt x="208" y="10"/>
                    <a:pt x="245" y="13"/>
                    <a:pt x="259" y="1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7" name="Freeform 83"/>
            <p:cNvSpPr>
              <a:spLocks/>
            </p:cNvSpPr>
            <p:nvPr/>
          </p:nvSpPr>
          <p:spPr bwMode="auto">
            <a:xfrm>
              <a:off x="1939" y="1882"/>
              <a:ext cx="239" cy="101"/>
            </a:xfrm>
            <a:custGeom>
              <a:avLst/>
              <a:gdLst>
                <a:gd name="T0" fmla="*/ 19 w 239"/>
                <a:gd name="T1" fmla="*/ 0 h 101"/>
                <a:gd name="T2" fmla="*/ 9 w 239"/>
                <a:gd name="T3" fmla="*/ 53 h 101"/>
                <a:gd name="T4" fmla="*/ 76 w 239"/>
                <a:gd name="T5" fmla="*/ 96 h 101"/>
                <a:gd name="T6" fmla="*/ 167 w 239"/>
                <a:gd name="T7" fmla="*/ 82 h 101"/>
                <a:gd name="T8" fmla="*/ 239 w 239"/>
                <a:gd name="T9" fmla="*/ 53 h 1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9" h="101">
                  <a:moveTo>
                    <a:pt x="19" y="0"/>
                  </a:moveTo>
                  <a:cubicBezTo>
                    <a:pt x="9" y="18"/>
                    <a:pt x="0" y="37"/>
                    <a:pt x="9" y="53"/>
                  </a:cubicBezTo>
                  <a:cubicBezTo>
                    <a:pt x="18" y="69"/>
                    <a:pt x="50" y="91"/>
                    <a:pt x="76" y="96"/>
                  </a:cubicBezTo>
                  <a:cubicBezTo>
                    <a:pt x="102" y="101"/>
                    <a:pt x="140" y="89"/>
                    <a:pt x="167" y="82"/>
                  </a:cubicBezTo>
                  <a:cubicBezTo>
                    <a:pt x="194" y="75"/>
                    <a:pt x="216" y="64"/>
                    <a:pt x="239" y="5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8" name="Freeform 84"/>
            <p:cNvSpPr>
              <a:spLocks/>
            </p:cNvSpPr>
            <p:nvPr/>
          </p:nvSpPr>
          <p:spPr bwMode="auto">
            <a:xfrm>
              <a:off x="1920" y="1867"/>
              <a:ext cx="182" cy="38"/>
            </a:xfrm>
            <a:custGeom>
              <a:avLst/>
              <a:gdLst>
                <a:gd name="T0" fmla="*/ 0 w 182"/>
                <a:gd name="T1" fmla="*/ 0 h 38"/>
                <a:gd name="T2" fmla="*/ 96 w 182"/>
                <a:gd name="T3" fmla="*/ 34 h 38"/>
                <a:gd name="T4" fmla="*/ 182 w 182"/>
                <a:gd name="T5" fmla="*/ 24 h 3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" h="38">
                  <a:moveTo>
                    <a:pt x="0" y="0"/>
                  </a:moveTo>
                  <a:cubicBezTo>
                    <a:pt x="33" y="15"/>
                    <a:pt x="66" y="30"/>
                    <a:pt x="96" y="34"/>
                  </a:cubicBezTo>
                  <a:cubicBezTo>
                    <a:pt x="126" y="38"/>
                    <a:pt x="154" y="31"/>
                    <a:pt x="182" y="2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19" name="Freeform 85"/>
            <p:cNvSpPr>
              <a:spLocks/>
            </p:cNvSpPr>
            <p:nvPr/>
          </p:nvSpPr>
          <p:spPr bwMode="auto">
            <a:xfrm>
              <a:off x="2617" y="1169"/>
              <a:ext cx="589" cy="173"/>
            </a:xfrm>
            <a:custGeom>
              <a:avLst/>
              <a:gdLst>
                <a:gd name="T0" fmla="*/ 0 w 589"/>
                <a:gd name="T1" fmla="*/ 0 h 173"/>
                <a:gd name="T2" fmla="*/ 23 w 589"/>
                <a:gd name="T3" fmla="*/ 54 h 173"/>
                <a:gd name="T4" fmla="*/ 105 w 589"/>
                <a:gd name="T5" fmla="*/ 107 h 173"/>
                <a:gd name="T6" fmla="*/ 196 w 589"/>
                <a:gd name="T7" fmla="*/ 131 h 173"/>
                <a:gd name="T8" fmla="*/ 373 w 589"/>
                <a:gd name="T9" fmla="*/ 157 h 173"/>
                <a:gd name="T10" fmla="*/ 589 w 589"/>
                <a:gd name="T11" fmla="*/ 173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89" h="173">
                  <a:moveTo>
                    <a:pt x="0" y="0"/>
                  </a:moveTo>
                  <a:cubicBezTo>
                    <a:pt x="3" y="18"/>
                    <a:pt x="6" y="36"/>
                    <a:pt x="23" y="54"/>
                  </a:cubicBezTo>
                  <a:cubicBezTo>
                    <a:pt x="40" y="72"/>
                    <a:pt x="76" y="94"/>
                    <a:pt x="105" y="107"/>
                  </a:cubicBezTo>
                  <a:cubicBezTo>
                    <a:pt x="134" y="120"/>
                    <a:pt x="151" y="123"/>
                    <a:pt x="196" y="131"/>
                  </a:cubicBezTo>
                  <a:cubicBezTo>
                    <a:pt x="241" y="139"/>
                    <a:pt x="308" y="150"/>
                    <a:pt x="373" y="157"/>
                  </a:cubicBezTo>
                  <a:cubicBezTo>
                    <a:pt x="438" y="164"/>
                    <a:pt x="513" y="168"/>
                    <a:pt x="589" y="17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20" name="Freeform 86"/>
            <p:cNvSpPr>
              <a:spLocks/>
            </p:cNvSpPr>
            <p:nvPr/>
          </p:nvSpPr>
          <p:spPr bwMode="auto">
            <a:xfrm>
              <a:off x="2560" y="1747"/>
              <a:ext cx="712" cy="813"/>
            </a:xfrm>
            <a:custGeom>
              <a:avLst/>
              <a:gdLst>
                <a:gd name="T0" fmla="*/ 0 w 712"/>
                <a:gd name="T1" fmla="*/ 39 h 813"/>
                <a:gd name="T2" fmla="*/ 64 w 712"/>
                <a:gd name="T3" fmla="*/ 19 h 813"/>
                <a:gd name="T4" fmla="*/ 122 w 712"/>
                <a:gd name="T5" fmla="*/ 0 h 813"/>
                <a:gd name="T6" fmla="*/ 256 w 712"/>
                <a:gd name="T7" fmla="*/ 19 h 813"/>
                <a:gd name="T8" fmla="*/ 333 w 712"/>
                <a:gd name="T9" fmla="*/ 83 h 813"/>
                <a:gd name="T10" fmla="*/ 390 w 712"/>
                <a:gd name="T11" fmla="*/ 192 h 813"/>
                <a:gd name="T12" fmla="*/ 461 w 712"/>
                <a:gd name="T13" fmla="*/ 346 h 813"/>
                <a:gd name="T14" fmla="*/ 499 w 712"/>
                <a:gd name="T15" fmla="*/ 384 h 813"/>
                <a:gd name="T16" fmla="*/ 538 w 712"/>
                <a:gd name="T17" fmla="*/ 384 h 813"/>
                <a:gd name="T18" fmla="*/ 589 w 712"/>
                <a:gd name="T19" fmla="*/ 365 h 813"/>
                <a:gd name="T20" fmla="*/ 634 w 712"/>
                <a:gd name="T21" fmla="*/ 416 h 813"/>
                <a:gd name="T22" fmla="*/ 659 w 712"/>
                <a:gd name="T23" fmla="*/ 519 h 813"/>
                <a:gd name="T24" fmla="*/ 704 w 712"/>
                <a:gd name="T25" fmla="*/ 563 h 813"/>
                <a:gd name="T26" fmla="*/ 704 w 712"/>
                <a:gd name="T27" fmla="*/ 640 h 813"/>
                <a:gd name="T28" fmla="*/ 698 w 712"/>
                <a:gd name="T29" fmla="*/ 679 h 813"/>
                <a:gd name="T30" fmla="*/ 621 w 712"/>
                <a:gd name="T31" fmla="*/ 813 h 8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12" h="813">
                  <a:moveTo>
                    <a:pt x="0" y="39"/>
                  </a:moveTo>
                  <a:cubicBezTo>
                    <a:pt x="22" y="32"/>
                    <a:pt x="44" y="25"/>
                    <a:pt x="64" y="19"/>
                  </a:cubicBezTo>
                  <a:cubicBezTo>
                    <a:pt x="84" y="13"/>
                    <a:pt x="90" y="0"/>
                    <a:pt x="122" y="0"/>
                  </a:cubicBezTo>
                  <a:cubicBezTo>
                    <a:pt x="154" y="0"/>
                    <a:pt x="221" y="5"/>
                    <a:pt x="256" y="19"/>
                  </a:cubicBezTo>
                  <a:cubicBezTo>
                    <a:pt x="291" y="33"/>
                    <a:pt x="311" y="54"/>
                    <a:pt x="333" y="83"/>
                  </a:cubicBezTo>
                  <a:cubicBezTo>
                    <a:pt x="355" y="112"/>
                    <a:pt x="369" y="148"/>
                    <a:pt x="390" y="192"/>
                  </a:cubicBezTo>
                  <a:cubicBezTo>
                    <a:pt x="411" y="236"/>
                    <a:pt x="443" y="314"/>
                    <a:pt x="461" y="346"/>
                  </a:cubicBezTo>
                  <a:cubicBezTo>
                    <a:pt x="479" y="378"/>
                    <a:pt x="486" y="378"/>
                    <a:pt x="499" y="384"/>
                  </a:cubicBezTo>
                  <a:cubicBezTo>
                    <a:pt x="512" y="390"/>
                    <a:pt x="523" y="387"/>
                    <a:pt x="538" y="384"/>
                  </a:cubicBezTo>
                  <a:cubicBezTo>
                    <a:pt x="553" y="381"/>
                    <a:pt x="573" y="360"/>
                    <a:pt x="589" y="365"/>
                  </a:cubicBezTo>
                  <a:cubicBezTo>
                    <a:pt x="605" y="370"/>
                    <a:pt x="622" y="390"/>
                    <a:pt x="634" y="416"/>
                  </a:cubicBezTo>
                  <a:cubicBezTo>
                    <a:pt x="646" y="442"/>
                    <a:pt x="647" y="495"/>
                    <a:pt x="659" y="519"/>
                  </a:cubicBezTo>
                  <a:cubicBezTo>
                    <a:pt x="671" y="543"/>
                    <a:pt x="697" y="543"/>
                    <a:pt x="704" y="563"/>
                  </a:cubicBezTo>
                  <a:cubicBezTo>
                    <a:pt x="711" y="583"/>
                    <a:pt x="705" y="621"/>
                    <a:pt x="704" y="640"/>
                  </a:cubicBezTo>
                  <a:cubicBezTo>
                    <a:pt x="703" y="659"/>
                    <a:pt x="712" y="650"/>
                    <a:pt x="698" y="679"/>
                  </a:cubicBezTo>
                  <a:cubicBezTo>
                    <a:pt x="684" y="708"/>
                    <a:pt x="634" y="791"/>
                    <a:pt x="621" y="81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21" name="Freeform 87"/>
            <p:cNvSpPr>
              <a:spLocks/>
            </p:cNvSpPr>
            <p:nvPr/>
          </p:nvSpPr>
          <p:spPr bwMode="auto">
            <a:xfrm>
              <a:off x="2569" y="1840"/>
              <a:ext cx="259" cy="302"/>
            </a:xfrm>
            <a:custGeom>
              <a:avLst/>
              <a:gdLst>
                <a:gd name="T0" fmla="*/ 4 w 259"/>
                <a:gd name="T1" fmla="*/ 270 h 302"/>
                <a:gd name="T2" fmla="*/ 1 w 259"/>
                <a:gd name="T3" fmla="*/ 228 h 302"/>
                <a:gd name="T4" fmla="*/ 12 w 259"/>
                <a:gd name="T5" fmla="*/ 99 h 302"/>
                <a:gd name="T6" fmla="*/ 56 w 259"/>
                <a:gd name="T7" fmla="*/ 28 h 302"/>
                <a:gd name="T8" fmla="*/ 96 w 259"/>
                <a:gd name="T9" fmla="*/ 7 h 302"/>
                <a:gd name="T10" fmla="*/ 139 w 259"/>
                <a:gd name="T11" fmla="*/ 3 h 302"/>
                <a:gd name="T12" fmla="*/ 195 w 259"/>
                <a:gd name="T13" fmla="*/ 23 h 302"/>
                <a:gd name="T14" fmla="*/ 238 w 259"/>
                <a:gd name="T15" fmla="*/ 65 h 302"/>
                <a:gd name="T16" fmla="*/ 256 w 259"/>
                <a:gd name="T17" fmla="*/ 263 h 302"/>
                <a:gd name="T18" fmla="*/ 219 w 259"/>
                <a:gd name="T19" fmla="*/ 276 h 302"/>
                <a:gd name="T20" fmla="*/ 116 w 259"/>
                <a:gd name="T21" fmla="*/ 299 h 302"/>
                <a:gd name="T22" fmla="*/ 56 w 259"/>
                <a:gd name="T23" fmla="*/ 294 h 302"/>
                <a:gd name="T24" fmla="*/ 17 w 259"/>
                <a:gd name="T25" fmla="*/ 289 h 302"/>
                <a:gd name="T26" fmla="*/ 4 w 259"/>
                <a:gd name="T27" fmla="*/ 270 h 3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59" h="302">
                  <a:moveTo>
                    <a:pt x="4" y="270"/>
                  </a:moveTo>
                  <a:cubicBezTo>
                    <a:pt x="1" y="260"/>
                    <a:pt x="0" y="256"/>
                    <a:pt x="1" y="228"/>
                  </a:cubicBezTo>
                  <a:cubicBezTo>
                    <a:pt x="2" y="200"/>
                    <a:pt x="3" y="132"/>
                    <a:pt x="12" y="99"/>
                  </a:cubicBezTo>
                  <a:cubicBezTo>
                    <a:pt x="21" y="66"/>
                    <a:pt x="42" y="43"/>
                    <a:pt x="56" y="28"/>
                  </a:cubicBezTo>
                  <a:cubicBezTo>
                    <a:pt x="70" y="13"/>
                    <a:pt x="82" y="11"/>
                    <a:pt x="96" y="7"/>
                  </a:cubicBezTo>
                  <a:cubicBezTo>
                    <a:pt x="110" y="3"/>
                    <a:pt x="123" y="0"/>
                    <a:pt x="139" y="3"/>
                  </a:cubicBezTo>
                  <a:cubicBezTo>
                    <a:pt x="155" y="6"/>
                    <a:pt x="178" y="13"/>
                    <a:pt x="195" y="23"/>
                  </a:cubicBezTo>
                  <a:cubicBezTo>
                    <a:pt x="212" y="33"/>
                    <a:pt x="228" y="25"/>
                    <a:pt x="238" y="65"/>
                  </a:cubicBezTo>
                  <a:cubicBezTo>
                    <a:pt x="248" y="105"/>
                    <a:pt x="259" y="228"/>
                    <a:pt x="256" y="263"/>
                  </a:cubicBezTo>
                  <a:cubicBezTo>
                    <a:pt x="253" y="298"/>
                    <a:pt x="242" y="270"/>
                    <a:pt x="219" y="276"/>
                  </a:cubicBezTo>
                  <a:cubicBezTo>
                    <a:pt x="196" y="282"/>
                    <a:pt x="143" y="296"/>
                    <a:pt x="116" y="299"/>
                  </a:cubicBezTo>
                  <a:cubicBezTo>
                    <a:pt x="89" y="302"/>
                    <a:pt x="72" y="296"/>
                    <a:pt x="56" y="294"/>
                  </a:cubicBezTo>
                  <a:cubicBezTo>
                    <a:pt x="40" y="292"/>
                    <a:pt x="25" y="293"/>
                    <a:pt x="17" y="289"/>
                  </a:cubicBezTo>
                  <a:cubicBezTo>
                    <a:pt x="9" y="285"/>
                    <a:pt x="7" y="280"/>
                    <a:pt x="4" y="27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6600"/>
                </a:gs>
                <a:gs pos="50000">
                  <a:srgbClr val="800000"/>
                </a:gs>
                <a:gs pos="100000">
                  <a:srgbClr val="CC6600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22" name="Freeform 88"/>
            <p:cNvSpPr>
              <a:spLocks/>
            </p:cNvSpPr>
            <p:nvPr/>
          </p:nvSpPr>
          <p:spPr bwMode="auto">
            <a:xfrm>
              <a:off x="2668" y="1274"/>
              <a:ext cx="209" cy="501"/>
            </a:xfrm>
            <a:custGeom>
              <a:avLst/>
              <a:gdLst>
                <a:gd name="T0" fmla="*/ 50 w 209"/>
                <a:gd name="T1" fmla="*/ 1 h 501"/>
                <a:gd name="T2" fmla="*/ 68 w 209"/>
                <a:gd name="T3" fmla="*/ 20 h 501"/>
                <a:gd name="T4" fmla="*/ 102 w 209"/>
                <a:gd name="T5" fmla="*/ 75 h 501"/>
                <a:gd name="T6" fmla="*/ 121 w 209"/>
                <a:gd name="T7" fmla="*/ 164 h 501"/>
                <a:gd name="T8" fmla="*/ 129 w 209"/>
                <a:gd name="T9" fmla="*/ 270 h 501"/>
                <a:gd name="T10" fmla="*/ 116 w 209"/>
                <a:gd name="T11" fmla="*/ 331 h 501"/>
                <a:gd name="T12" fmla="*/ 74 w 209"/>
                <a:gd name="T13" fmla="*/ 411 h 501"/>
                <a:gd name="T14" fmla="*/ 7 w 209"/>
                <a:gd name="T15" fmla="*/ 484 h 501"/>
                <a:gd name="T16" fmla="*/ 31 w 209"/>
                <a:gd name="T17" fmla="*/ 489 h 501"/>
                <a:gd name="T18" fmla="*/ 79 w 209"/>
                <a:gd name="T19" fmla="*/ 492 h 501"/>
                <a:gd name="T20" fmla="*/ 140 w 209"/>
                <a:gd name="T21" fmla="*/ 436 h 501"/>
                <a:gd name="T22" fmla="*/ 199 w 209"/>
                <a:gd name="T23" fmla="*/ 318 h 501"/>
                <a:gd name="T24" fmla="*/ 198 w 209"/>
                <a:gd name="T25" fmla="*/ 208 h 501"/>
                <a:gd name="T26" fmla="*/ 177 w 209"/>
                <a:gd name="T27" fmla="*/ 80 h 501"/>
                <a:gd name="T28" fmla="*/ 148 w 209"/>
                <a:gd name="T29" fmla="*/ 25 h 501"/>
                <a:gd name="T30" fmla="*/ 135 w 209"/>
                <a:gd name="T31" fmla="*/ 25 h 501"/>
                <a:gd name="T32" fmla="*/ 108 w 209"/>
                <a:gd name="T33" fmla="*/ 20 h 501"/>
                <a:gd name="T34" fmla="*/ 79 w 209"/>
                <a:gd name="T35" fmla="*/ 12 h 501"/>
                <a:gd name="T36" fmla="*/ 50 w 209"/>
                <a:gd name="T37" fmla="*/ 1 h 50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9" h="501">
                  <a:moveTo>
                    <a:pt x="50" y="1"/>
                  </a:moveTo>
                  <a:cubicBezTo>
                    <a:pt x="48" y="2"/>
                    <a:pt x="59" y="8"/>
                    <a:pt x="68" y="20"/>
                  </a:cubicBezTo>
                  <a:cubicBezTo>
                    <a:pt x="77" y="32"/>
                    <a:pt x="93" y="51"/>
                    <a:pt x="102" y="75"/>
                  </a:cubicBezTo>
                  <a:cubicBezTo>
                    <a:pt x="111" y="99"/>
                    <a:pt x="116" y="132"/>
                    <a:pt x="121" y="164"/>
                  </a:cubicBezTo>
                  <a:cubicBezTo>
                    <a:pt x="126" y="196"/>
                    <a:pt x="130" y="242"/>
                    <a:pt x="129" y="270"/>
                  </a:cubicBezTo>
                  <a:cubicBezTo>
                    <a:pt x="128" y="298"/>
                    <a:pt x="125" y="308"/>
                    <a:pt x="116" y="331"/>
                  </a:cubicBezTo>
                  <a:cubicBezTo>
                    <a:pt x="107" y="354"/>
                    <a:pt x="92" y="386"/>
                    <a:pt x="74" y="411"/>
                  </a:cubicBezTo>
                  <a:cubicBezTo>
                    <a:pt x="56" y="436"/>
                    <a:pt x="14" y="471"/>
                    <a:pt x="7" y="484"/>
                  </a:cubicBezTo>
                  <a:cubicBezTo>
                    <a:pt x="0" y="497"/>
                    <a:pt x="19" y="488"/>
                    <a:pt x="31" y="489"/>
                  </a:cubicBezTo>
                  <a:cubicBezTo>
                    <a:pt x="43" y="490"/>
                    <a:pt x="61" y="501"/>
                    <a:pt x="79" y="492"/>
                  </a:cubicBezTo>
                  <a:cubicBezTo>
                    <a:pt x="97" y="483"/>
                    <a:pt x="120" y="465"/>
                    <a:pt x="140" y="436"/>
                  </a:cubicBezTo>
                  <a:cubicBezTo>
                    <a:pt x="160" y="407"/>
                    <a:pt x="189" y="356"/>
                    <a:pt x="199" y="318"/>
                  </a:cubicBezTo>
                  <a:cubicBezTo>
                    <a:pt x="209" y="280"/>
                    <a:pt x="202" y="248"/>
                    <a:pt x="198" y="208"/>
                  </a:cubicBezTo>
                  <a:cubicBezTo>
                    <a:pt x="194" y="168"/>
                    <a:pt x="185" y="110"/>
                    <a:pt x="177" y="80"/>
                  </a:cubicBezTo>
                  <a:cubicBezTo>
                    <a:pt x="169" y="50"/>
                    <a:pt x="155" y="34"/>
                    <a:pt x="148" y="25"/>
                  </a:cubicBezTo>
                  <a:cubicBezTo>
                    <a:pt x="141" y="16"/>
                    <a:pt x="142" y="26"/>
                    <a:pt x="135" y="25"/>
                  </a:cubicBezTo>
                  <a:cubicBezTo>
                    <a:pt x="128" y="24"/>
                    <a:pt x="117" y="22"/>
                    <a:pt x="108" y="20"/>
                  </a:cubicBezTo>
                  <a:cubicBezTo>
                    <a:pt x="99" y="18"/>
                    <a:pt x="87" y="14"/>
                    <a:pt x="79" y="12"/>
                  </a:cubicBezTo>
                  <a:cubicBezTo>
                    <a:pt x="71" y="10"/>
                    <a:pt x="52" y="0"/>
                    <a:pt x="50" y="1"/>
                  </a:cubicBez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23" name="Oval 89"/>
            <p:cNvSpPr>
              <a:spLocks noChangeArrowheads="1"/>
            </p:cNvSpPr>
            <p:nvPr/>
          </p:nvSpPr>
          <p:spPr bwMode="auto">
            <a:xfrm>
              <a:off x="2683" y="1768"/>
              <a:ext cx="33" cy="5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24" name="Oval 90"/>
            <p:cNvSpPr>
              <a:spLocks noChangeArrowheads="1"/>
            </p:cNvSpPr>
            <p:nvPr/>
          </p:nvSpPr>
          <p:spPr bwMode="auto">
            <a:xfrm>
              <a:off x="2673" y="1810"/>
              <a:ext cx="46" cy="2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25" name="Freeform 91"/>
            <p:cNvSpPr>
              <a:spLocks/>
            </p:cNvSpPr>
            <p:nvPr/>
          </p:nvSpPr>
          <p:spPr bwMode="auto">
            <a:xfrm>
              <a:off x="2680" y="2136"/>
              <a:ext cx="48" cy="74"/>
            </a:xfrm>
            <a:custGeom>
              <a:avLst/>
              <a:gdLst>
                <a:gd name="T0" fmla="*/ 2 w 48"/>
                <a:gd name="T1" fmla="*/ 2 h 74"/>
                <a:gd name="T2" fmla="*/ 1 w 48"/>
                <a:gd name="T3" fmla="*/ 28 h 74"/>
                <a:gd name="T4" fmla="*/ 9 w 48"/>
                <a:gd name="T5" fmla="*/ 67 h 74"/>
                <a:gd name="T6" fmla="*/ 37 w 48"/>
                <a:gd name="T7" fmla="*/ 68 h 74"/>
                <a:gd name="T8" fmla="*/ 46 w 48"/>
                <a:gd name="T9" fmla="*/ 36 h 74"/>
                <a:gd name="T10" fmla="*/ 46 w 48"/>
                <a:gd name="T11" fmla="*/ 0 h 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" h="74">
                  <a:moveTo>
                    <a:pt x="2" y="2"/>
                  </a:moveTo>
                  <a:cubicBezTo>
                    <a:pt x="1" y="9"/>
                    <a:pt x="0" y="17"/>
                    <a:pt x="1" y="28"/>
                  </a:cubicBezTo>
                  <a:cubicBezTo>
                    <a:pt x="2" y="39"/>
                    <a:pt x="3" y="60"/>
                    <a:pt x="9" y="67"/>
                  </a:cubicBezTo>
                  <a:cubicBezTo>
                    <a:pt x="15" y="74"/>
                    <a:pt x="31" y="73"/>
                    <a:pt x="37" y="68"/>
                  </a:cubicBezTo>
                  <a:cubicBezTo>
                    <a:pt x="43" y="63"/>
                    <a:pt x="44" y="47"/>
                    <a:pt x="46" y="36"/>
                  </a:cubicBezTo>
                  <a:cubicBezTo>
                    <a:pt x="48" y="25"/>
                    <a:pt x="47" y="12"/>
                    <a:pt x="46" y="0"/>
                  </a:cubicBezTo>
                </a:path>
              </a:pathLst>
            </a:custGeom>
            <a:gradFill rotWithShape="1">
              <a:gsLst>
                <a:gs pos="0">
                  <a:srgbClr val="660033"/>
                </a:gs>
                <a:gs pos="50000">
                  <a:srgbClr val="CC3300"/>
                </a:gs>
                <a:gs pos="100000">
                  <a:srgbClr val="660033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26" name="Freeform 92"/>
            <p:cNvSpPr>
              <a:spLocks/>
            </p:cNvSpPr>
            <p:nvPr/>
          </p:nvSpPr>
          <p:spPr bwMode="auto">
            <a:xfrm>
              <a:off x="2222" y="1181"/>
              <a:ext cx="22" cy="216"/>
            </a:xfrm>
            <a:custGeom>
              <a:avLst/>
              <a:gdLst>
                <a:gd name="T0" fmla="*/ 20 w 22"/>
                <a:gd name="T1" fmla="*/ 0 h 216"/>
                <a:gd name="T2" fmla="*/ 20 w 22"/>
                <a:gd name="T3" fmla="*/ 29 h 216"/>
                <a:gd name="T4" fmla="*/ 5 w 22"/>
                <a:gd name="T5" fmla="*/ 115 h 216"/>
                <a:gd name="T6" fmla="*/ 0 w 22"/>
                <a:gd name="T7" fmla="*/ 216 h 2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216">
                  <a:moveTo>
                    <a:pt x="20" y="0"/>
                  </a:moveTo>
                  <a:cubicBezTo>
                    <a:pt x="21" y="5"/>
                    <a:pt x="22" y="10"/>
                    <a:pt x="20" y="29"/>
                  </a:cubicBezTo>
                  <a:cubicBezTo>
                    <a:pt x="18" y="48"/>
                    <a:pt x="8" y="84"/>
                    <a:pt x="5" y="115"/>
                  </a:cubicBezTo>
                  <a:cubicBezTo>
                    <a:pt x="2" y="146"/>
                    <a:pt x="1" y="181"/>
                    <a:pt x="0" y="2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27" name="Freeform 93"/>
            <p:cNvSpPr>
              <a:spLocks/>
            </p:cNvSpPr>
            <p:nvPr/>
          </p:nvSpPr>
          <p:spPr bwMode="auto">
            <a:xfrm>
              <a:off x="2252" y="1036"/>
              <a:ext cx="314" cy="269"/>
            </a:xfrm>
            <a:custGeom>
              <a:avLst/>
              <a:gdLst>
                <a:gd name="T0" fmla="*/ 309 w 314"/>
                <a:gd name="T1" fmla="*/ 213 h 269"/>
                <a:gd name="T2" fmla="*/ 279 w 314"/>
                <a:gd name="T3" fmla="*/ 225 h 269"/>
                <a:gd name="T4" fmla="*/ 99 w 314"/>
                <a:gd name="T5" fmla="*/ 253 h 269"/>
                <a:gd name="T6" fmla="*/ 15 w 314"/>
                <a:gd name="T7" fmla="*/ 127 h 269"/>
                <a:gd name="T8" fmla="*/ 10 w 314"/>
                <a:gd name="T9" fmla="*/ 43 h 269"/>
                <a:gd name="T10" fmla="*/ 41 w 314"/>
                <a:gd name="T11" fmla="*/ 1 h 269"/>
                <a:gd name="T12" fmla="*/ 123 w 314"/>
                <a:gd name="T13" fmla="*/ 50 h 269"/>
                <a:gd name="T14" fmla="*/ 231 w 314"/>
                <a:gd name="T15" fmla="*/ 118 h 269"/>
                <a:gd name="T16" fmla="*/ 273 w 314"/>
                <a:gd name="T17" fmla="*/ 123 h 2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4" h="269">
                  <a:moveTo>
                    <a:pt x="309" y="213"/>
                  </a:moveTo>
                  <a:cubicBezTo>
                    <a:pt x="311" y="215"/>
                    <a:pt x="314" y="218"/>
                    <a:pt x="279" y="225"/>
                  </a:cubicBezTo>
                  <a:cubicBezTo>
                    <a:pt x="244" y="232"/>
                    <a:pt x="143" y="269"/>
                    <a:pt x="99" y="253"/>
                  </a:cubicBezTo>
                  <a:cubicBezTo>
                    <a:pt x="55" y="237"/>
                    <a:pt x="30" y="162"/>
                    <a:pt x="15" y="127"/>
                  </a:cubicBezTo>
                  <a:cubicBezTo>
                    <a:pt x="0" y="92"/>
                    <a:pt x="6" y="64"/>
                    <a:pt x="10" y="43"/>
                  </a:cubicBezTo>
                  <a:cubicBezTo>
                    <a:pt x="14" y="22"/>
                    <a:pt x="22" y="0"/>
                    <a:pt x="41" y="1"/>
                  </a:cubicBezTo>
                  <a:cubicBezTo>
                    <a:pt x="60" y="2"/>
                    <a:pt x="91" y="30"/>
                    <a:pt x="123" y="50"/>
                  </a:cubicBezTo>
                  <a:cubicBezTo>
                    <a:pt x="155" y="70"/>
                    <a:pt x="206" y="106"/>
                    <a:pt x="231" y="118"/>
                  </a:cubicBezTo>
                  <a:cubicBezTo>
                    <a:pt x="256" y="130"/>
                    <a:pt x="264" y="126"/>
                    <a:pt x="273" y="12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28" name="Freeform 94"/>
            <p:cNvSpPr>
              <a:spLocks/>
            </p:cNvSpPr>
            <p:nvPr/>
          </p:nvSpPr>
          <p:spPr bwMode="auto">
            <a:xfrm>
              <a:off x="2255" y="1031"/>
              <a:ext cx="313" cy="263"/>
            </a:xfrm>
            <a:custGeom>
              <a:avLst/>
              <a:gdLst>
                <a:gd name="T0" fmla="*/ 272 w 313"/>
                <a:gd name="T1" fmla="*/ 133 h 263"/>
                <a:gd name="T2" fmla="*/ 278 w 313"/>
                <a:gd name="T3" fmla="*/ 143 h 263"/>
                <a:gd name="T4" fmla="*/ 294 w 313"/>
                <a:gd name="T5" fmla="*/ 159 h 263"/>
                <a:gd name="T6" fmla="*/ 309 w 313"/>
                <a:gd name="T7" fmla="*/ 221 h 263"/>
                <a:gd name="T8" fmla="*/ 269 w 313"/>
                <a:gd name="T9" fmla="*/ 228 h 263"/>
                <a:gd name="T10" fmla="*/ 257 w 313"/>
                <a:gd name="T11" fmla="*/ 233 h 263"/>
                <a:gd name="T12" fmla="*/ 199 w 313"/>
                <a:gd name="T13" fmla="*/ 249 h 263"/>
                <a:gd name="T14" fmla="*/ 128 w 313"/>
                <a:gd name="T15" fmla="*/ 261 h 263"/>
                <a:gd name="T16" fmla="*/ 99 w 313"/>
                <a:gd name="T17" fmla="*/ 259 h 263"/>
                <a:gd name="T18" fmla="*/ 73 w 313"/>
                <a:gd name="T19" fmla="*/ 242 h 263"/>
                <a:gd name="T20" fmla="*/ 37 w 313"/>
                <a:gd name="T21" fmla="*/ 182 h 263"/>
                <a:gd name="T22" fmla="*/ 5 w 313"/>
                <a:gd name="T23" fmla="*/ 122 h 263"/>
                <a:gd name="T24" fmla="*/ 7 w 313"/>
                <a:gd name="T25" fmla="*/ 66 h 263"/>
                <a:gd name="T26" fmla="*/ 15 w 313"/>
                <a:gd name="T27" fmla="*/ 27 h 263"/>
                <a:gd name="T28" fmla="*/ 35 w 313"/>
                <a:gd name="T29" fmla="*/ 7 h 263"/>
                <a:gd name="T30" fmla="*/ 50 w 313"/>
                <a:gd name="T31" fmla="*/ 5 h 263"/>
                <a:gd name="T32" fmla="*/ 91 w 313"/>
                <a:gd name="T33" fmla="*/ 38 h 263"/>
                <a:gd name="T34" fmla="*/ 186 w 313"/>
                <a:gd name="T35" fmla="*/ 95 h 263"/>
                <a:gd name="T36" fmla="*/ 243 w 313"/>
                <a:gd name="T37" fmla="*/ 134 h 263"/>
                <a:gd name="T38" fmla="*/ 257 w 313"/>
                <a:gd name="T39" fmla="*/ 129 h 263"/>
                <a:gd name="T40" fmla="*/ 272 w 313"/>
                <a:gd name="T41" fmla="*/ 133 h 2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13" h="263">
                  <a:moveTo>
                    <a:pt x="272" y="133"/>
                  </a:moveTo>
                  <a:cubicBezTo>
                    <a:pt x="276" y="135"/>
                    <a:pt x="274" y="139"/>
                    <a:pt x="278" y="143"/>
                  </a:cubicBezTo>
                  <a:cubicBezTo>
                    <a:pt x="282" y="147"/>
                    <a:pt x="289" y="146"/>
                    <a:pt x="294" y="159"/>
                  </a:cubicBezTo>
                  <a:cubicBezTo>
                    <a:pt x="299" y="172"/>
                    <a:pt x="313" y="210"/>
                    <a:pt x="309" y="221"/>
                  </a:cubicBezTo>
                  <a:cubicBezTo>
                    <a:pt x="305" y="232"/>
                    <a:pt x="278" y="226"/>
                    <a:pt x="269" y="228"/>
                  </a:cubicBezTo>
                  <a:cubicBezTo>
                    <a:pt x="260" y="230"/>
                    <a:pt x="269" y="230"/>
                    <a:pt x="257" y="233"/>
                  </a:cubicBezTo>
                  <a:cubicBezTo>
                    <a:pt x="245" y="236"/>
                    <a:pt x="220" y="244"/>
                    <a:pt x="199" y="249"/>
                  </a:cubicBezTo>
                  <a:cubicBezTo>
                    <a:pt x="178" y="254"/>
                    <a:pt x="145" y="259"/>
                    <a:pt x="128" y="261"/>
                  </a:cubicBezTo>
                  <a:cubicBezTo>
                    <a:pt x="111" y="263"/>
                    <a:pt x="108" y="262"/>
                    <a:pt x="99" y="259"/>
                  </a:cubicBezTo>
                  <a:cubicBezTo>
                    <a:pt x="90" y="256"/>
                    <a:pt x="83" y="255"/>
                    <a:pt x="73" y="242"/>
                  </a:cubicBezTo>
                  <a:cubicBezTo>
                    <a:pt x="63" y="229"/>
                    <a:pt x="48" y="202"/>
                    <a:pt x="37" y="182"/>
                  </a:cubicBezTo>
                  <a:cubicBezTo>
                    <a:pt x="26" y="162"/>
                    <a:pt x="10" y="141"/>
                    <a:pt x="5" y="122"/>
                  </a:cubicBezTo>
                  <a:cubicBezTo>
                    <a:pt x="0" y="103"/>
                    <a:pt x="5" y="82"/>
                    <a:pt x="7" y="66"/>
                  </a:cubicBezTo>
                  <a:cubicBezTo>
                    <a:pt x="9" y="50"/>
                    <a:pt x="10" y="37"/>
                    <a:pt x="15" y="27"/>
                  </a:cubicBezTo>
                  <a:cubicBezTo>
                    <a:pt x="20" y="17"/>
                    <a:pt x="29" y="11"/>
                    <a:pt x="35" y="7"/>
                  </a:cubicBezTo>
                  <a:cubicBezTo>
                    <a:pt x="41" y="3"/>
                    <a:pt x="41" y="0"/>
                    <a:pt x="50" y="5"/>
                  </a:cubicBezTo>
                  <a:cubicBezTo>
                    <a:pt x="59" y="10"/>
                    <a:pt x="68" y="23"/>
                    <a:pt x="91" y="38"/>
                  </a:cubicBezTo>
                  <a:cubicBezTo>
                    <a:pt x="114" y="53"/>
                    <a:pt x="161" y="79"/>
                    <a:pt x="186" y="95"/>
                  </a:cubicBezTo>
                  <a:cubicBezTo>
                    <a:pt x="211" y="111"/>
                    <a:pt x="231" y="128"/>
                    <a:pt x="243" y="134"/>
                  </a:cubicBezTo>
                  <a:cubicBezTo>
                    <a:pt x="255" y="140"/>
                    <a:pt x="252" y="129"/>
                    <a:pt x="257" y="129"/>
                  </a:cubicBezTo>
                  <a:cubicBezTo>
                    <a:pt x="262" y="129"/>
                    <a:pt x="268" y="131"/>
                    <a:pt x="272" y="133"/>
                  </a:cubicBezTo>
                  <a:close/>
                </a:path>
              </a:pathLst>
            </a:custGeom>
            <a:solidFill>
              <a:srgbClr val="800000">
                <a:alpha val="1098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29" name="Freeform 95"/>
            <p:cNvSpPr>
              <a:spLocks/>
            </p:cNvSpPr>
            <p:nvPr/>
          </p:nvSpPr>
          <p:spPr bwMode="auto">
            <a:xfrm>
              <a:off x="2060" y="1218"/>
              <a:ext cx="175" cy="195"/>
            </a:xfrm>
            <a:custGeom>
              <a:avLst/>
              <a:gdLst>
                <a:gd name="T0" fmla="*/ 172 w 175"/>
                <a:gd name="T1" fmla="*/ 32 h 195"/>
                <a:gd name="T2" fmla="*/ 167 w 175"/>
                <a:gd name="T3" fmla="*/ 101 h 195"/>
                <a:gd name="T4" fmla="*/ 164 w 175"/>
                <a:gd name="T5" fmla="*/ 168 h 195"/>
                <a:gd name="T6" fmla="*/ 162 w 175"/>
                <a:gd name="T7" fmla="*/ 188 h 195"/>
                <a:gd name="T8" fmla="*/ 152 w 175"/>
                <a:gd name="T9" fmla="*/ 190 h 195"/>
                <a:gd name="T10" fmla="*/ 114 w 175"/>
                <a:gd name="T11" fmla="*/ 192 h 195"/>
                <a:gd name="T12" fmla="*/ 80 w 175"/>
                <a:gd name="T13" fmla="*/ 173 h 195"/>
                <a:gd name="T14" fmla="*/ 26 w 175"/>
                <a:gd name="T15" fmla="*/ 119 h 195"/>
                <a:gd name="T16" fmla="*/ 3 w 175"/>
                <a:gd name="T17" fmla="*/ 70 h 195"/>
                <a:gd name="T18" fmla="*/ 8 w 175"/>
                <a:gd name="T19" fmla="*/ 28 h 195"/>
                <a:gd name="T20" fmla="*/ 34 w 175"/>
                <a:gd name="T21" fmla="*/ 7 h 195"/>
                <a:gd name="T22" fmla="*/ 62 w 175"/>
                <a:gd name="T23" fmla="*/ 0 h 195"/>
                <a:gd name="T24" fmla="*/ 108 w 175"/>
                <a:gd name="T25" fmla="*/ 6 h 195"/>
                <a:gd name="T26" fmla="*/ 147 w 175"/>
                <a:gd name="T27" fmla="*/ 22 h 195"/>
                <a:gd name="T28" fmla="*/ 172 w 175"/>
                <a:gd name="T29" fmla="*/ 32 h 19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75" h="195">
                  <a:moveTo>
                    <a:pt x="172" y="32"/>
                  </a:moveTo>
                  <a:cubicBezTo>
                    <a:pt x="175" y="45"/>
                    <a:pt x="168" y="78"/>
                    <a:pt x="167" y="101"/>
                  </a:cubicBezTo>
                  <a:cubicBezTo>
                    <a:pt x="166" y="124"/>
                    <a:pt x="165" y="154"/>
                    <a:pt x="164" y="168"/>
                  </a:cubicBezTo>
                  <a:cubicBezTo>
                    <a:pt x="163" y="182"/>
                    <a:pt x="164" y="184"/>
                    <a:pt x="162" y="188"/>
                  </a:cubicBezTo>
                  <a:cubicBezTo>
                    <a:pt x="160" y="192"/>
                    <a:pt x="160" y="189"/>
                    <a:pt x="152" y="190"/>
                  </a:cubicBezTo>
                  <a:cubicBezTo>
                    <a:pt x="144" y="191"/>
                    <a:pt x="126" y="195"/>
                    <a:pt x="114" y="192"/>
                  </a:cubicBezTo>
                  <a:cubicBezTo>
                    <a:pt x="102" y="189"/>
                    <a:pt x="95" y="185"/>
                    <a:pt x="80" y="173"/>
                  </a:cubicBezTo>
                  <a:cubicBezTo>
                    <a:pt x="65" y="161"/>
                    <a:pt x="39" y="136"/>
                    <a:pt x="26" y="119"/>
                  </a:cubicBezTo>
                  <a:cubicBezTo>
                    <a:pt x="13" y="102"/>
                    <a:pt x="6" y="85"/>
                    <a:pt x="3" y="70"/>
                  </a:cubicBezTo>
                  <a:cubicBezTo>
                    <a:pt x="0" y="55"/>
                    <a:pt x="3" y="39"/>
                    <a:pt x="8" y="28"/>
                  </a:cubicBezTo>
                  <a:cubicBezTo>
                    <a:pt x="13" y="17"/>
                    <a:pt x="25" y="12"/>
                    <a:pt x="34" y="7"/>
                  </a:cubicBezTo>
                  <a:cubicBezTo>
                    <a:pt x="43" y="2"/>
                    <a:pt x="50" y="0"/>
                    <a:pt x="62" y="0"/>
                  </a:cubicBezTo>
                  <a:cubicBezTo>
                    <a:pt x="74" y="0"/>
                    <a:pt x="94" y="2"/>
                    <a:pt x="108" y="6"/>
                  </a:cubicBezTo>
                  <a:cubicBezTo>
                    <a:pt x="122" y="10"/>
                    <a:pt x="136" y="18"/>
                    <a:pt x="147" y="22"/>
                  </a:cubicBezTo>
                  <a:cubicBezTo>
                    <a:pt x="158" y="26"/>
                    <a:pt x="169" y="19"/>
                    <a:pt x="172" y="32"/>
                  </a:cubicBezTo>
                  <a:close/>
                </a:path>
              </a:pathLst>
            </a:cu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85" name="Text Box 96"/>
          <p:cNvSpPr txBox="1">
            <a:spLocks noChangeArrowheads="1"/>
          </p:cNvSpPr>
          <p:nvPr/>
        </p:nvSpPr>
        <p:spPr bwMode="auto">
          <a:xfrm>
            <a:off x="3596481" y="6221413"/>
            <a:ext cx="45862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The speed of light is conserved in the moving frame.  </a:t>
            </a:r>
          </a:p>
        </p:txBody>
      </p:sp>
      <p:sp>
        <p:nvSpPr>
          <p:cNvPr id="15386" name="Text Box 97"/>
          <p:cNvSpPr txBox="1">
            <a:spLocks noChangeArrowheads="1"/>
          </p:cNvSpPr>
          <p:nvPr/>
        </p:nvSpPr>
        <p:spPr bwMode="auto">
          <a:xfrm>
            <a:off x="2669381" y="530066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x =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x’ =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</p:txBody>
      </p:sp>
      <p:pic>
        <p:nvPicPr>
          <p:cNvPr id="15387" name="Picture 98" descr="TP_tmp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919" y="1970089"/>
            <a:ext cx="2247900" cy="68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88" name="Picture 99" descr="TP_tmp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169" y="2968626"/>
            <a:ext cx="1331912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89" name="Picture 100" descr="TP_tmp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420" y="2790825"/>
            <a:ext cx="167163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" name="Picture 40" descr="\documentclass{article}&#10;\usepackage{amsmath}&#10;\pagestyle{empty}&#10;\begin{document}&#10;Length contraction: $L = \frac{L_0}{\gamma}$&#10;&#10;\end{document}" title="IguanaTex Bitmap Display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3875882" y="1255713"/>
            <a:ext cx="3059113" cy="349250"/>
          </a:xfrm>
          <a:prstGeom prst="rect">
            <a:avLst/>
          </a:prstGeom>
        </p:spPr>
      </p:pic>
      <p:sp>
        <p:nvSpPr>
          <p:cNvPr id="15391" name="Rectangle 99"/>
          <p:cNvSpPr>
            <a:spLocks noChangeArrowheads="1"/>
          </p:cNvSpPr>
          <p:nvPr/>
        </p:nvSpPr>
        <p:spPr bwMode="auto">
          <a:xfrm>
            <a:off x="3621881" y="954088"/>
            <a:ext cx="3695700" cy="838200"/>
          </a:xfrm>
          <a:prstGeom prst="rect">
            <a:avLst/>
          </a:prstGeom>
          <a:noFill/>
          <a:ln w="349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92" name="Rectangle 100"/>
          <p:cNvSpPr>
            <a:spLocks noChangeArrowheads="1"/>
          </p:cNvSpPr>
          <p:nvPr/>
        </p:nvSpPr>
        <p:spPr bwMode="auto">
          <a:xfrm>
            <a:off x="6466681" y="1931988"/>
            <a:ext cx="2717800" cy="762000"/>
          </a:xfrm>
          <a:prstGeom prst="rect">
            <a:avLst/>
          </a:prstGeom>
          <a:noFill/>
          <a:ln w="349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93" name="TextBox 1"/>
          <p:cNvSpPr txBox="1">
            <a:spLocks noChangeArrowheads="1"/>
          </p:cNvSpPr>
          <p:nvPr/>
        </p:nvSpPr>
        <p:spPr bwMode="auto">
          <a:xfrm>
            <a:off x="3234532" y="200025"/>
            <a:ext cx="5611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US" altLang="en-US" sz="1800" b="1">
                <a:solidFill>
                  <a:srgbClr val="0000FF"/>
                </a:solidFill>
              </a:rPr>
              <a:t>TODAY’S APROACH TO SAGNAC PHASE SHIFT</a:t>
            </a:r>
          </a:p>
        </p:txBody>
      </p:sp>
      <p:pic>
        <p:nvPicPr>
          <p:cNvPr id="102" name="Picture 101" descr="\documentclass{article}\pagestyle{empty}&#10;\begin{document}&#10;$$t' = \gamma(t - \frac{vx}{c^2})= \gamma(1 - \frac{v}{c})t$$&#10;\end{document}&#10;" title="IguanaTex Bitmap Display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729" y="5139169"/>
            <a:ext cx="3216430" cy="4975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pic>
        <p:nvPicPr>
          <p:cNvPr id="103" name="Picture 102" descr="\documentclass{article}\pagestyle{empty}&#10;\begin{document}&#10;$$x' = \gamma(x - vt)= \gamma(c - v)t$$&#10;\end{document}&#10;" title="IguanaTex Bitmap Display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963" y="5757046"/>
            <a:ext cx="3297214" cy="3072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2907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&#10;\textheight 7.5 truein&#10;\begin{document}&#10;It is not conceivable that the kinetic energy associated with the rotation&#10;of a feather rotating about an axis at the rate of one turn/day would&#10;be measurable.  The ``precision of light'' however is such that&#10;the faintest forces are perceived.&#10;The minuscule angular momentum of the photon&#10;was measured in 1936, before the appearance of the first laser by Beth in 1936.&#10;The polarization of light can be changed from linear to elliptical to circular&#10;with birefringent material, or waveplates.&#10;A half wave plate will change right circular polarization into left&#10;circular.  In a similar manner as a mirror gets a recoil from the momentum of the light&#10;that bounces off it, the half wave plate having switched the direction&#10;of rotation of the electric field will experience by reaction a torsion.&#10;The torque applied by circular polarized light on a waveplate (half wave) that&#10;converts it from right circular to left circular was measured by suspending the&#10;waveplate on a thin wire, creating a very sensitive ``torsion pendulum''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45"/>
  <p:tag name="PICTUREFILESIZE" val="184830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v_{ether} = \Omega R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4"/>
  <p:tag name="PICTUREFILESIZE" val="1943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frac{2 \pi R c}{c}$ 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0"/>
  <p:tag name="PICTUREFILESIZE" val="96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1.9798"/>
  <p:tag name="ORIGINALWIDTH" val="317.2103"/>
  <p:tag name="OUTPUTTYPE" val="PNG"/>
  <p:tag name="IGUANATEXVERSION" val="160"/>
  <p:tag name="LATEXADDIN" val="\documentclass{article}\pagestyle{empty}&#10;\begin{document}&#10;$\frac{2 \pi R c}{c+ 2\Omega R}$ &#10;\end{document}&#10;"/>
  <p:tag name="IGUANATEXSIZE" val="20"/>
  <p:tag name="IGUANATEXCURSOR" val="80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wave (fish) velocity $c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93"/>
  <p:tag name="PICTUREFILESIZE" val="359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\varphi_s = k \Delta \ell = \frac{2 \pi}{\lambda}(2 \pi R)\frac{2\Omega R}{c} =&#10;\frac{8 \pi A}{c\lambda}\Omega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57"/>
  <p:tag name="PICTUREFILESIZE" val="7648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\varphi_s =&#10;\frac{8 \pi A}{c\lambda}\Omega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7"/>
  <p:tag name="PICTUREFILESIZE" val="2802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t,x,y,z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1"/>
  <p:tag name="PICTUREFILESIZE" val="135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z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4"/>
  <p:tag name="PICTUREFILESIZE" val="77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4"/>
  <p:tag name="PICTUREFILESIZE" val="77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4"/>
  <p:tag name="PICTUREFILESIZE" val="77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frac{\hbar \omega}{c}$&#10;\end{document}&#10;"/>
  <p:tag name="EXTERNALNAME" val="txp_fig"/>
  <p:tag name="BLEND" val="Falsch"/>
  <p:tag name="TRANSPARENT" val="Falsch"/>
  <p:tag name="KEEPFILES" val="Falsch"/>
  <p:tag name="DEBUGPAUSE" val="Falsch"/>
  <p:tag name="RESOLUTION" val="1200"/>
  <p:tag name="TIMEOUT" val="(none)"/>
  <p:tag name="BOXWIDTH" val="348"/>
  <p:tag name="BOXHEIGHT" val="200"/>
  <p:tag name="BOXFONT" val="10"/>
  <p:tag name="BOXWRAP" val="Falsch"/>
  <p:tag name="WORKAROUNDTRANSPARENCYBUG" val="Falsch"/>
  <p:tag name="ALLOWFONTSUBSTITUTION" val="Falsch"/>
  <p:tag name="BITMAPFORMAT" val="pngmono"/>
  <p:tag name="ORIGWIDTH" val="24"/>
  <p:tag name="PICTUREFILESIZE" val="185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'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6"/>
  <p:tag name="PICTUREFILESIZE" val="127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'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6"/>
  <p:tag name="PICTUREFILESIZE" val="127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z'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5"/>
  <p:tag name="PICTUREFILESIZE" val="127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c^2 t^2 - x^2 - y^2 - z^2 \\ - \left ( c^2 t'^2 - x'^2 - y'^2 - z'^2 \right ) = 0 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29"/>
  <p:tag name="PICTUREFILESIZE" val="11348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t' = \gamma(t - \frac{vx}{c^2})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62"/>
  <p:tag name="PICTUREFILESIZE" val="4190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gamma = \frac{1}{\sqrt{1 - \frac{v^2}{c^2}}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2"/>
  <p:tag name="PICTUREFILESIZE" val="220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x' = \gamma(x - vt)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62"/>
  <p:tag name="PICTUREFILESIZE" val="2646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2.4784"/>
  <p:tag name="ORIGINALWIDTH" val="1505.062"/>
  <p:tag name="OUTPUTTYPE" val="PNG"/>
  <p:tag name="IGUANATEXVERSION" val="160"/>
  <p:tag name="LATEXADDIN" val="\documentclass{article}&#10;\usepackage{amsmath}&#10;\pagestyle{empty}&#10;\begin{document}&#10;Length contraction: $L = \frac{L_0}{\gamma}$&#10;&#10;\end{document}"/>
  <p:tag name="IGUANATEXSIZE" val="20"/>
  <p:tag name="IGUANATEXCURSOR" val="124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5.7218"/>
  <p:tag name="ORIGINALWIDTH" val="1459.318"/>
  <p:tag name="OUTPUTTYPE" val="PNG"/>
  <p:tag name="IGUANATEXVERSION" val="160"/>
  <p:tag name="LATEXADDIN" val="\documentclass{article}\pagestyle{empty}&#10;\begin{document}&#10;$$t' = \gamma(t - \frac{vx}{c^2})= \gamma(1 - \frac{v}{c})t$$&#10;\end{document}&#10;"/>
  <p:tag name="IGUANATEXSIZE" val="20"/>
  <p:tag name="IGUANATEXCURSOR" val="117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.9835"/>
  <p:tag name="ORIGINALWIDTH" val="1416.573"/>
  <p:tag name="OUTPUTTYPE" val="PNG"/>
  <p:tag name="IGUANATEXVERSION" val="160"/>
  <p:tag name="LATEXADDIN" val="\documentclass{article}\pagestyle{empty}&#10;\begin{document}&#10;$$x' = \gamma(x - vt)= \gamma(c - v)t$$&#10;\end{document}&#10;"/>
  <p:tag name="IGUANATEXSIZE" val="20"/>
  <p:tag name="IGUANATEXCURSOR" val="95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hbar$&#10;\end{document}&#10;"/>
  <p:tag name="EXTERNALNAME" val="txp_fig"/>
  <p:tag name="BLEND" val="Falsch"/>
  <p:tag name="TRANSPARENT" val="Falsch"/>
  <p:tag name="KEEPFILES" val="Falsch"/>
  <p:tag name="DEBUGPAUSE" val="Falsch"/>
  <p:tag name="RESOLUTION" val="1200"/>
  <p:tag name="TIMEOUT" val="(none)"/>
  <p:tag name="BOXWIDTH" val="348"/>
  <p:tag name="BOXHEIGHT" val="200"/>
  <p:tag name="BOXFONT" val="10"/>
  <p:tag name="BOXWRAP" val="Falsch"/>
  <p:tag name="WORKAROUNDTRANSPARENCYBUG" val="Falsch"/>
  <p:tag name="ALLOWFONTSUBSTITUTION" val="Falsch"/>
  <p:tag name="BITMAPFORMAT" val="pngmono"/>
  <p:tag name="ORIGWIDTH" val="12"/>
  <p:tag name="PICTUREFILESIZE" val="84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ds in the lab frame.  To first order $d\ell' = \gamma ds \approx ds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15"/>
  <p:tag name="PICTUREFILESIZE" val="7487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Time interval for traversing ds in the lab frame: \\&#10;$$dt_\pm = \gamma(dt' \pm \frac{v\cdot ds}{c^2}) \approx \frac{n}{c} d\ell \pm \frac{v}{c^2}\cdot ds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38"/>
  <p:tag name="PICTUREFILESIZE" val="34726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2306"/>
  <p:tag name="ORIGINALWIDTH" val="3244.844"/>
  <p:tag name="OUTPUTTYPE" val="PNG"/>
  <p:tag name="IGUANATEXVERSION" val="160"/>
  <p:tag name="LATEXADDIN" val="\documentclass{article}\pagestyle{empty}&#10;\begin{document}&#10;$\Delta \varphi = \frac{4 \pi }{\lambda c} \int v\cdot ds&#10;= \frac{4 \pi }{\lambda c} \int \Omega \times s \cdot ds = &#10;\frac{4 \pi}{\lambda c} \int \Omega  \cdot s \times ds = &#10;\frac{8 \pi A}{\lambda c} \Omega$&#10;&#10;\end{document}&#10;="/>
  <p:tag name="IGUANATEXSIZE" val="20"/>
  <p:tag name="IGUANATEXCURSOR" val="117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Segment $d\ell'$ in rest frame .  Time to traverse is&#10;$dt'_\pm = \frac{n}{c} d\ell'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55"/>
  <p:tag name="PICTUREFILESIZE" val="10646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2.4784"/>
  <p:tag name="ORIGINALWIDTH" val="1505.062"/>
  <p:tag name="OUTPUTTYPE" val="PNG"/>
  <p:tag name="IGUANATEXVERSION" val="160"/>
  <p:tag name="LATEXADDIN" val="\documentclass{article}&#10;\usepackage{amsmath}&#10;\pagestyle{empty}&#10;\begin{document}&#10;Length contraction: $L = \frac{L_0}{\gamma}$&#10;&#10;\end{document}"/>
  <p:tag name="IGUANATEXSIZE" val="20"/>
  <p:tag name="IGUANATEXCURSOR" val="124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t' = \gamma(t - \frac{vx}{c^2})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62"/>
  <p:tag name="PICTUREFILESIZE" val="4190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\varphi = \frac{4 \pi c}{\lambda c} \int v\cdot ds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5"/>
  <p:tag name="PICTUREFILESIZE" val="3478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T = \int(dt_+ - dt_-) \approx \frac{2}{c^2}&#10;\int v\cdot ds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41"/>
  <p:tag name="PICTUREFILESIZE" val="6429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\varphi = \frac{2 \pi c}{\lambda} \Delta T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8"/>
  <p:tag name="PICTUREFILESIZE" val="2697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\varphi_s = \frac{8 \pi A}{c} \Omega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7"/>
  <p:tag name="PICTUREFILESIZE" val="2802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1.7361"/>
  <p:tag name="ORIGINALWIDTH" val="1347.582"/>
  <p:tag name="OUTPUTTYPE" val="PNG"/>
  <p:tag name="IGUANATEXVERSION" val="160"/>
  <p:tag name="LATEXADDIN" val="\documentclass{article}\pagestyle{empty}&#10;\begin{document}&#10;angular = linear $\times \lambda$ = $h $&#10;\end{document}&#10;"/>
  <p:tag name="IGUANATEXSIZE" val="20"/>
  <p:tag name="IGUANATEXCURSOR" val="97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\Delta \nu  = \frac{ \Delta \varphi_s}{2 \pi \tau_p} = &#10; \frac{ \Delta \varphi_s c}{2 \pi P}     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80"/>
  <p:tag name="PICTUREFILESIZE" val="449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P = 2 R \Omega \tau_{rt} = \frac{2R\Omega \times 2 \pi R}{c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13"/>
  <p:tag name="PICTUREFILESIZE" val="485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\nu = \frac{c}{\lambda}\frac{2R \Omega \times 2 \pi R}&#10;{c P} = \frac{4 A}{P \lambda} \Omega 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7"/>
  <p:tag name="PICTUREFILESIZE" val="517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\frac{\Delta \nu}{\nu} = \frac{\Delta P}{P}$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47"/>
  <p:tag name="PICTUREFILESIZE" val="237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 + \Delta P /2 = N \lambda_1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7"/>
  <p:tag name="PICTUREFILESIZE" val="3007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 - \Delta P  /2 = N \lambda_2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7"/>
  <p:tag name="PICTUREFILESIZE" val="3007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P  = N \lambda = P \frac{\Delta \nu}{\nu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8"/>
  <p:tag name="PICTUREFILESIZE" val="3827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\Delta \nu  = \frac{ \Delta \varphi_s}{2 \pi \tau_p} = &#10; \frac{ \Delta \varphi_s c}{2 \pi P}     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80"/>
  <p:tag name="PICTUREFILESIZE" val="4491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\varphi_s = \frac{8 \pi A}{c} \Omega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7"/>
  <p:tag name="PICTUREFILESIZE" val="2802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\varphi_s = \varphi_+ - \varphi_-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0"/>
  <p:tag name="PICTUREFILESIZE" val="2714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41.4698"/>
  <p:tag name="ORIGINALWIDTH" val="2397.45"/>
  <p:tag name="OUTPUTTYPE" val="PNG"/>
  <p:tag name="IGUANATEXVERSION" val="160"/>
  <p:tag name="LATEXADDIN" val="\documentclass{article}\pagestyle{empty}&#10;\begin{document}&#10;\noindent&#10;both $\Delta \varphi_s$ and $P$ proportional to Nb of coils \\&#10;THEREFORE $\Delta \nu$ IS NOT.&#10; &#10;\end{document}&#10;"/>
  <p:tag name="IGUANATEXSIZE" val="20"/>
  <p:tag name="IGUANATEXCURSOR" val="161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Omega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"/>
  <p:tag name="PICTUREFILESIZE" val="219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450</Words>
  <Application>Microsoft Office PowerPoint</Application>
  <PresentationFormat>Widescreen</PresentationFormat>
  <Paragraphs>95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jcdiel</dc:creator>
  <cp:lastModifiedBy>jcdiel</cp:lastModifiedBy>
  <cp:revision>3</cp:revision>
  <dcterms:created xsi:type="dcterms:W3CDTF">2026-08-28T02:45:00Z</dcterms:created>
  <dcterms:modified xsi:type="dcterms:W3CDTF">2026-08-31T16:34:10Z</dcterms:modified>
</cp:coreProperties>
</file>