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96" r:id="rId2"/>
    <p:sldId id="395" r:id="rId3"/>
    <p:sldId id="397" r:id="rId4"/>
    <p:sldId id="398" r:id="rId5"/>
    <p:sldId id="335" r:id="rId6"/>
    <p:sldId id="282" r:id="rId7"/>
    <p:sldId id="283" r:id="rId8"/>
    <p:sldId id="345" r:id="rId9"/>
    <p:sldId id="301" r:id="rId10"/>
    <p:sldId id="346" r:id="rId11"/>
    <p:sldId id="356" r:id="rId12"/>
    <p:sldId id="357" r:id="rId13"/>
    <p:sldId id="358" r:id="rId14"/>
    <p:sldId id="359" r:id="rId15"/>
    <p:sldId id="362" r:id="rId16"/>
    <p:sldId id="400" r:id="rId17"/>
    <p:sldId id="365" r:id="rId18"/>
    <p:sldId id="401" r:id="rId19"/>
    <p:sldId id="402" r:id="rId20"/>
    <p:sldId id="360" r:id="rId21"/>
    <p:sldId id="366" r:id="rId22"/>
    <p:sldId id="367" r:id="rId23"/>
    <p:sldId id="404" r:id="rId24"/>
    <p:sldId id="403" r:id="rId25"/>
    <p:sldId id="361" r:id="rId26"/>
    <p:sldId id="363" r:id="rId27"/>
    <p:sldId id="364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36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19" r:id="rId57"/>
    <p:sldId id="337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38" r:id="rId66"/>
    <p:sldId id="327" r:id="rId67"/>
    <p:sldId id="328" r:id="rId68"/>
    <p:sldId id="329" r:id="rId69"/>
    <p:sldId id="339" r:id="rId70"/>
    <p:sldId id="340" r:id="rId71"/>
    <p:sldId id="341" r:id="rId72"/>
    <p:sldId id="342" r:id="rId73"/>
    <p:sldId id="343" r:id="rId74"/>
    <p:sldId id="344" r:id="rId75"/>
  </p:sldIdLst>
  <p:sldSz cx="9144000" cy="6858000" type="screen4x3"/>
  <p:notesSz cx="6997700" cy="9271000"/>
  <p:embeddedFontLst>
    <p:embeddedFont>
      <p:font typeface="Helvetica" panose="020B0604020202020204" pitchFamily="34" charset="0"/>
      <p:regular r:id="rId78"/>
      <p:bold r:id="rId79"/>
      <p:italic r:id="rId80"/>
      <p:boldItalic r:id="rId81"/>
    </p:embeddedFont>
  </p:embeddedFontLst>
  <p:custDataLst>
    <p:tags r:id="rId8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00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0" d="100"/>
          <a:sy n="60" d="100"/>
        </p:scale>
        <p:origin x="11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ags" Target="tags/tag1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fld id="{BB1DD78D-2CFF-49CE-8A0C-51013EF6E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90006B-F0B8-4CAE-B820-34696120E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EF02-E723-429D-8D32-C037929E13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77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6ACA-A274-4FC1-8516-BFBDE35B8F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14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F9FA2-7EF0-4800-BCA4-7C951A4237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83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9B15F-E86F-4369-B396-A78FC0E6D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1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A4353-7BFD-4A6B-A1AA-4330523E6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31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364AE-0A6F-4946-B294-DAB1F48F0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06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CADC5-2B3C-4180-978C-5374542E6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81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11C07-88DA-4D3D-808D-22BDFBA3E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48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AAB46-C467-4965-9325-99F3FBA0F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0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196CE-8EFC-45F5-9641-3BA6BEB261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43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B5FD-14C1-47F8-AA1C-D6B4A39D9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3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27E4F54F-6A1C-497A-AD38-6B7E65772B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5.xml"/><Relationship Id="rId7" Type="http://schemas.openxmlformats.org/officeDocument/2006/relationships/image" Target="../media/image1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6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1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26.png"/><Relationship Id="rId5" Type="http://schemas.openxmlformats.org/officeDocument/2006/relationships/tags" Target="../tags/tag34.xml"/><Relationship Id="rId10" Type="http://schemas.openxmlformats.org/officeDocument/2006/relationships/image" Target="../media/image25.png"/><Relationship Id="rId4" Type="http://schemas.openxmlformats.org/officeDocument/2006/relationships/tags" Target="../tags/tag33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tags" Target="../tags/tag38.xml"/><Relationship Id="rId21" Type="http://schemas.openxmlformats.org/officeDocument/2006/relationships/image" Target="../media/image32.png"/><Relationship Id="rId7" Type="http://schemas.openxmlformats.org/officeDocument/2006/relationships/tags" Target="../tags/tag4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8.png"/><Relationship Id="rId2" Type="http://schemas.openxmlformats.org/officeDocument/2006/relationships/tags" Target="../tags/tag37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26.png"/><Relationship Id="rId10" Type="http://schemas.openxmlformats.org/officeDocument/2006/relationships/tags" Target="../tags/tag45.xml"/><Relationship Id="rId19" Type="http://schemas.openxmlformats.org/officeDocument/2006/relationships/image" Target="../media/image30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26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24.png"/><Relationship Id="rId17" Type="http://schemas.openxmlformats.org/officeDocument/2006/relationships/image" Target="../media/image6.wmf"/><Relationship Id="rId2" Type="http://schemas.openxmlformats.org/officeDocument/2006/relationships/tags" Target="../tags/tag48.xml"/><Relationship Id="rId16" Type="http://schemas.openxmlformats.org/officeDocument/2006/relationships/image" Target="../media/image5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35.png"/><Relationship Id="rId5" Type="http://schemas.openxmlformats.org/officeDocument/2006/relationships/tags" Target="../tags/tag51.xml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29.png"/><Relationship Id="rId18" Type="http://schemas.openxmlformats.org/officeDocument/2006/relationships/image" Target="../media/image36.pn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28.png"/><Relationship Id="rId17" Type="http://schemas.openxmlformats.org/officeDocument/2006/relationships/image" Target="../media/image35.png"/><Relationship Id="rId2" Type="http://schemas.openxmlformats.org/officeDocument/2006/relationships/tags" Target="../tags/tag56.xml"/><Relationship Id="rId16" Type="http://schemas.openxmlformats.org/officeDocument/2006/relationships/image" Target="../media/image34.png"/><Relationship Id="rId20" Type="http://schemas.openxmlformats.org/officeDocument/2006/relationships/image" Target="../media/image6.wmf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7.png"/><Relationship Id="rId5" Type="http://schemas.openxmlformats.org/officeDocument/2006/relationships/tags" Target="../tags/tag59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5.png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1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40.png"/><Relationship Id="rId2" Type="http://schemas.openxmlformats.org/officeDocument/2006/relationships/tags" Target="../tags/tag65.xml"/><Relationship Id="rId1" Type="http://schemas.openxmlformats.org/officeDocument/2006/relationships/vmlDrawing" Target="../drawings/vmlDrawing1.vml"/><Relationship Id="rId6" Type="http://schemas.openxmlformats.org/officeDocument/2006/relationships/tags" Target="../tags/tag69.xml"/><Relationship Id="rId11" Type="http://schemas.openxmlformats.org/officeDocument/2006/relationships/image" Target="../media/image39.png"/><Relationship Id="rId5" Type="http://schemas.openxmlformats.org/officeDocument/2006/relationships/tags" Target="../tags/tag68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tags" Target="../tags/tag67.xml"/><Relationship Id="rId9" Type="http://schemas.openxmlformats.org/officeDocument/2006/relationships/image" Target="../media/image6.wmf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39.png"/><Relationship Id="rId5" Type="http://schemas.openxmlformats.org/officeDocument/2006/relationships/tags" Target="../tags/tag75.xml"/><Relationship Id="rId10" Type="http://schemas.openxmlformats.org/officeDocument/2006/relationships/image" Target="../media/image38.png"/><Relationship Id="rId4" Type="http://schemas.openxmlformats.org/officeDocument/2006/relationships/tags" Target="../tags/tag74.xml"/><Relationship Id="rId9" Type="http://schemas.openxmlformats.org/officeDocument/2006/relationships/image" Target="../media/image6.wmf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80.xml"/><Relationship Id="rId7" Type="http://schemas.openxmlformats.org/officeDocument/2006/relationships/image" Target="../media/image49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1.xml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tags" Target="../tags/tag85.xml"/><Relationship Id="rId21" Type="http://schemas.openxmlformats.org/officeDocument/2006/relationships/image" Target="../media/image78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tags" Target="../tags/tag84.xml"/><Relationship Id="rId16" Type="http://schemas.openxmlformats.org/officeDocument/2006/relationships/image" Target="../media/image73.wmf"/><Relationship Id="rId20" Type="http://schemas.openxmlformats.org/officeDocument/2006/relationships/image" Target="../media/image77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image" Target="../media/image81.png"/><Relationship Id="rId5" Type="http://schemas.openxmlformats.org/officeDocument/2006/relationships/tags" Target="../tags/tag87.xml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tags" Target="../tags/tag92.xml"/><Relationship Id="rId19" Type="http://schemas.openxmlformats.org/officeDocument/2006/relationships/image" Target="../media/image76.pn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80.png"/><Relationship Id="rId3" Type="http://schemas.openxmlformats.org/officeDocument/2006/relationships/tags" Target="../tags/tag9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9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78.png"/><Relationship Id="rId5" Type="http://schemas.openxmlformats.org/officeDocument/2006/relationships/tags" Target="../tags/tag100.xml"/><Relationship Id="rId10" Type="http://schemas.openxmlformats.org/officeDocument/2006/relationships/image" Target="../media/image77.png"/><Relationship Id="rId4" Type="http://schemas.openxmlformats.org/officeDocument/2006/relationships/tags" Target="../tags/tag99.xml"/><Relationship Id="rId9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image" Target="../media/image28.png"/><Relationship Id="rId18" Type="http://schemas.openxmlformats.org/officeDocument/2006/relationships/image" Target="../media/image34.png"/><Relationship Id="rId3" Type="http://schemas.openxmlformats.org/officeDocument/2006/relationships/tags" Target="../tags/tag104.xml"/><Relationship Id="rId21" Type="http://schemas.openxmlformats.org/officeDocument/2006/relationships/image" Target="../media/image87.png"/><Relationship Id="rId7" Type="http://schemas.openxmlformats.org/officeDocument/2006/relationships/tags" Target="../tags/tag108.xml"/><Relationship Id="rId12" Type="http://schemas.openxmlformats.org/officeDocument/2006/relationships/image" Target="../media/image27.png"/><Relationship Id="rId17" Type="http://schemas.openxmlformats.org/officeDocument/2006/relationships/image" Target="../media/image24.png"/><Relationship Id="rId2" Type="http://schemas.openxmlformats.org/officeDocument/2006/relationships/tags" Target="../tags/tag103.xml"/><Relationship Id="rId16" Type="http://schemas.openxmlformats.org/officeDocument/2006/relationships/image" Target="../media/image31.png"/><Relationship Id="rId20" Type="http://schemas.openxmlformats.org/officeDocument/2006/relationships/image" Target="../media/image86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06.xml"/><Relationship Id="rId15" Type="http://schemas.openxmlformats.org/officeDocument/2006/relationships/image" Target="../media/image30.png"/><Relationship Id="rId10" Type="http://schemas.openxmlformats.org/officeDocument/2006/relationships/tags" Target="../tags/tag111.xml"/><Relationship Id="rId19" Type="http://schemas.openxmlformats.org/officeDocument/2006/relationships/image" Target="../media/image85.png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image" Target="../media/image75.png"/><Relationship Id="rId26" Type="http://schemas.openxmlformats.org/officeDocument/2006/relationships/image" Target="../media/image94.png"/><Relationship Id="rId3" Type="http://schemas.openxmlformats.org/officeDocument/2006/relationships/tags" Target="../tags/tag114.xml"/><Relationship Id="rId21" Type="http://schemas.openxmlformats.org/officeDocument/2006/relationships/image" Target="../media/image90.png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image" Target="../media/image74.png"/><Relationship Id="rId25" Type="http://schemas.openxmlformats.org/officeDocument/2006/relationships/image" Target="../media/image93.png"/><Relationship Id="rId2" Type="http://schemas.openxmlformats.org/officeDocument/2006/relationships/tags" Target="../tags/tag113.xml"/><Relationship Id="rId16" Type="http://schemas.openxmlformats.org/officeDocument/2006/relationships/image" Target="../media/image73.wmf"/><Relationship Id="rId20" Type="http://schemas.openxmlformats.org/officeDocument/2006/relationships/image" Target="../media/image89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24" Type="http://schemas.openxmlformats.org/officeDocument/2006/relationships/image" Target="../media/image92.png"/><Relationship Id="rId5" Type="http://schemas.openxmlformats.org/officeDocument/2006/relationships/tags" Target="../tags/tag116.xml"/><Relationship Id="rId15" Type="http://schemas.openxmlformats.org/officeDocument/2006/relationships/image" Target="../media/image88.png"/><Relationship Id="rId23" Type="http://schemas.openxmlformats.org/officeDocument/2006/relationships/image" Target="../media/image91.png"/><Relationship Id="rId10" Type="http://schemas.openxmlformats.org/officeDocument/2006/relationships/tags" Target="../tags/tag121.xml"/><Relationship Id="rId19" Type="http://schemas.openxmlformats.org/officeDocument/2006/relationships/image" Target="../media/image76.png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79.png"/><Relationship Id="rId27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image" Target="../media/image29.png"/><Relationship Id="rId3" Type="http://schemas.openxmlformats.org/officeDocument/2006/relationships/tags" Target="../tags/tag127.xml"/><Relationship Id="rId21" Type="http://schemas.openxmlformats.org/officeDocument/2006/relationships/image" Target="../media/image74.png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image" Target="../media/image28.png"/><Relationship Id="rId2" Type="http://schemas.openxmlformats.org/officeDocument/2006/relationships/tags" Target="../tags/tag12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image" Target="../media/image96.png"/><Relationship Id="rId5" Type="http://schemas.openxmlformats.org/officeDocument/2006/relationships/tags" Target="../tags/tag129.xml"/><Relationship Id="rId15" Type="http://schemas.openxmlformats.org/officeDocument/2006/relationships/image" Target="../media/image72.png"/><Relationship Id="rId23" Type="http://schemas.openxmlformats.org/officeDocument/2006/relationships/image" Target="../media/image79.png"/><Relationship Id="rId10" Type="http://schemas.openxmlformats.org/officeDocument/2006/relationships/tags" Target="../tags/tag134.xml"/><Relationship Id="rId19" Type="http://schemas.openxmlformats.org/officeDocument/2006/relationships/image" Target="../media/image30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7.png"/><Relationship Id="rId3" Type="http://schemas.openxmlformats.org/officeDocument/2006/relationships/tags" Target="../tags/tag140.xml"/><Relationship Id="rId21" Type="http://schemas.openxmlformats.org/officeDocument/2006/relationships/image" Target="../media/image91.png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image" Target="../media/image76.png"/><Relationship Id="rId2" Type="http://schemas.openxmlformats.org/officeDocument/2006/relationships/tags" Target="../tags/tag139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image" Target="../media/image93.png"/><Relationship Id="rId5" Type="http://schemas.openxmlformats.org/officeDocument/2006/relationships/tags" Target="../tags/tag142.xml"/><Relationship Id="rId15" Type="http://schemas.openxmlformats.org/officeDocument/2006/relationships/image" Target="../media/image74.png"/><Relationship Id="rId23" Type="http://schemas.openxmlformats.org/officeDocument/2006/relationships/image" Target="../media/image98.png"/><Relationship Id="rId10" Type="http://schemas.openxmlformats.org/officeDocument/2006/relationships/tags" Target="../tags/tag147.xml"/><Relationship Id="rId19" Type="http://schemas.openxmlformats.org/officeDocument/2006/relationships/image" Target="../media/image90.png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72.png"/><Relationship Id="rId22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76.png"/><Relationship Id="rId26" Type="http://schemas.openxmlformats.org/officeDocument/2006/relationships/image" Target="../media/image102.png"/><Relationship Id="rId3" Type="http://schemas.openxmlformats.org/officeDocument/2006/relationships/tags" Target="../tags/tag152.xml"/><Relationship Id="rId21" Type="http://schemas.openxmlformats.org/officeDocument/2006/relationships/image" Target="../media/image79.png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image" Target="../media/image75.png"/><Relationship Id="rId25" Type="http://schemas.openxmlformats.org/officeDocument/2006/relationships/image" Target="../media/image101.wmf"/><Relationship Id="rId2" Type="http://schemas.openxmlformats.org/officeDocument/2006/relationships/tags" Target="../tags/tag151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24" Type="http://schemas.openxmlformats.org/officeDocument/2006/relationships/image" Target="../media/image100.wmf"/><Relationship Id="rId5" Type="http://schemas.openxmlformats.org/officeDocument/2006/relationships/tags" Target="../tags/tag154.xml"/><Relationship Id="rId15" Type="http://schemas.openxmlformats.org/officeDocument/2006/relationships/image" Target="../media/image73.wmf"/><Relationship Id="rId23" Type="http://schemas.openxmlformats.org/officeDocument/2006/relationships/image" Target="../media/image88.png"/><Relationship Id="rId10" Type="http://schemas.openxmlformats.org/officeDocument/2006/relationships/tags" Target="../tags/tag159.xml"/><Relationship Id="rId19" Type="http://schemas.openxmlformats.org/officeDocument/2006/relationships/image" Target="../media/image77.png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3.wmf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image" Target="../media/image107.png"/><Relationship Id="rId17" Type="http://schemas.openxmlformats.org/officeDocument/2006/relationships/image" Target="../media/image110.wmf"/><Relationship Id="rId2" Type="http://schemas.openxmlformats.org/officeDocument/2006/relationships/tags" Target="../tags/tag163.xml"/><Relationship Id="rId16" Type="http://schemas.openxmlformats.org/officeDocument/2006/relationships/image" Target="../media/image109.png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106.png"/><Relationship Id="rId5" Type="http://schemas.openxmlformats.org/officeDocument/2006/relationships/tags" Target="../tags/tag166.xml"/><Relationship Id="rId15" Type="http://schemas.openxmlformats.org/officeDocument/2006/relationships/image" Target="../media/image108.png"/><Relationship Id="rId10" Type="http://schemas.openxmlformats.org/officeDocument/2006/relationships/image" Target="../media/image105.png"/><Relationship Id="rId4" Type="http://schemas.openxmlformats.org/officeDocument/2006/relationships/tags" Target="../tags/tag165.xml"/><Relationship Id="rId9" Type="http://schemas.openxmlformats.org/officeDocument/2006/relationships/image" Target="../media/image104.png"/><Relationship Id="rId1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tags" Target="../tags/tag7.xml"/><Relationship Id="rId16" Type="http://schemas.openxmlformats.org/officeDocument/2006/relationships/image" Target="../media/image11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6.wmf"/><Relationship Id="rId5" Type="http://schemas.openxmlformats.org/officeDocument/2006/relationships/tags" Target="../tags/tag10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6.wmf"/><Relationship Id="rId4" Type="http://schemas.openxmlformats.org/officeDocument/2006/relationships/image" Target="../media/image11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9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4.png"/><Relationship Id="rId4" Type="http://schemas.openxmlformats.org/officeDocument/2006/relationships/image" Target="../media/image122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8.jpeg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4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7.png"/><Relationship Id="rId5" Type="http://schemas.openxmlformats.org/officeDocument/2006/relationships/tags" Target="../tags/tag18.xml"/><Relationship Id="rId10" Type="http://schemas.openxmlformats.org/officeDocument/2006/relationships/image" Target="../media/image16.png"/><Relationship Id="rId4" Type="http://schemas.openxmlformats.org/officeDocument/2006/relationships/tags" Target="../tags/tag17.xml"/><Relationship Id="rId9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7" Type="http://schemas.openxmlformats.org/officeDocument/2006/relationships/image" Target="../media/image135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image" Target="../media/image138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4661" y="1284515"/>
            <a:ext cx="4167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ALWAYS USE YOUR NI TO JUDGE AI!</a:t>
            </a:r>
          </a:p>
          <a:p>
            <a:pPr algn="ctr"/>
            <a:endParaRPr lang="en-US" b="1" dirty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</a:rPr>
              <a:t>I GIVE YOU TWO EXAMPLES WHERE AI IS AS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433513"/>
            <a:ext cx="153511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063875"/>
            <a:ext cx="257651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760413" y="3213100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Solve, and construct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603375" y="3536950"/>
            <a:ext cx="111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matrix</a:t>
            </a:r>
          </a:p>
        </p:txBody>
      </p:sp>
      <p:pic>
        <p:nvPicPr>
          <p:cNvPr id="8909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097213"/>
            <a:ext cx="22479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85750" y="3333750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This is the density matrix</a:t>
            </a: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966788" y="877888"/>
            <a:ext cx="3924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Climbing an anharmonic ladder of levels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6251575" y="3217863"/>
            <a:ext cx="206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5 levels instead of 3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6175375" y="3732213"/>
            <a:ext cx="215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Density matrix 5 x 5</a:t>
            </a:r>
          </a:p>
        </p:txBody>
      </p:sp>
      <p:pic>
        <p:nvPicPr>
          <p:cNvPr id="12" name="Picture 11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59038" y="1455738"/>
            <a:ext cx="5868987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856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/>
      <p:bldP spid="89093" grpId="1"/>
      <p:bldP spid="89094" grpId="0"/>
      <p:bldP spid="89094" grpId="1"/>
      <p:bldP spid="89096" grpId="0"/>
      <p:bldP spid="89100" grpId="0"/>
      <p:bldP spid="89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689225" y="1485900"/>
            <a:ext cx="2376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Derivation of the vector model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2422525" y="3429000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documentclass{slides}\pagestyle{empty}&#10;\begin{document}&#10;\begin{displaymath}&#10;c_1 = \frac{i}{2 \Delta_1} \left ( E_1 c_0 - E_2^* c_2 \right )&#10;\end{displaymath}&#10;\end{document}&#10;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19338" y="3411538"/>
            <a:ext cx="3868737" cy="768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279525" y="2436813"/>
            <a:ext cx="6445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Detuning of the intermediate level 1  larger than the transition rates: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the second equation can be considered to be in steady state, and 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can solve for the coefficient </a:t>
            </a:r>
            <a:r>
              <a:rPr lang="en-US" altLang="en-US" sz="1800" i="1"/>
              <a:t>c</a:t>
            </a:r>
            <a:r>
              <a:rPr lang="en-US" altLang="en-US" sz="1800" i="1" baseline="-25000"/>
              <a:t>1</a:t>
            </a:r>
            <a:r>
              <a:rPr lang="en-US" altLang="en-US" sz="1800"/>
              <a:t>: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pic>
        <p:nvPicPr>
          <p:cNvPr id="3" name="Picture 2" descr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1563" y="4473575"/>
            <a:ext cx="7286625" cy="1616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7" name="Picture 6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38275" y="922338"/>
            <a:ext cx="5868988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74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4675" y="3141663"/>
            <a:ext cx="5829300" cy="919162"/>
            <a:chOff x="574675" y="3141663"/>
            <a:chExt cx="5829300" cy="919162"/>
          </a:xfrm>
        </p:grpSpPr>
        <p:pic>
          <p:nvPicPr>
            <p:cNvPr id="24579" name="Picture 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563" y="3178175"/>
              <a:ext cx="2806700" cy="830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0" name="Text Box 9"/>
            <p:cNvSpPr txBox="1">
              <a:spLocks noChangeArrowheads="1"/>
            </p:cNvSpPr>
            <p:nvPr/>
          </p:nvSpPr>
          <p:spPr bwMode="auto">
            <a:xfrm>
              <a:off x="574675" y="3141663"/>
              <a:ext cx="1060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Defining:</a:t>
              </a:r>
            </a:p>
          </p:txBody>
        </p:sp>
        <p:sp>
          <p:nvSpPr>
            <p:cNvPr id="24581" name="Text Box 10"/>
            <p:cNvSpPr txBox="1">
              <a:spLocks noChangeArrowheads="1"/>
            </p:cNvSpPr>
            <p:nvPr/>
          </p:nvSpPr>
          <p:spPr bwMode="auto">
            <a:xfrm>
              <a:off x="5375275" y="3694113"/>
              <a:ext cx="1028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Leads to:</a:t>
              </a:r>
            </a:p>
          </p:txBody>
        </p:sp>
      </p:grpSp>
      <p:pic>
        <p:nvPicPr>
          <p:cNvPr id="24582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4618038"/>
            <a:ext cx="83740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Rectangle 16"/>
          <p:cNvSpPr>
            <a:spLocks noChangeArrowheads="1"/>
          </p:cNvSpPr>
          <p:nvPr/>
        </p:nvSpPr>
        <p:spPr bwMode="auto">
          <a:xfrm>
            <a:off x="1562100" y="54864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71701" name="Group 21"/>
          <p:cNvGrpSpPr>
            <a:grpSpLocks/>
          </p:cNvGrpSpPr>
          <p:nvPr/>
        </p:nvGrpSpPr>
        <p:grpSpPr bwMode="auto">
          <a:xfrm>
            <a:off x="2152650" y="4632325"/>
            <a:ext cx="4133850" cy="808038"/>
            <a:chOff x="1356" y="2606"/>
            <a:chExt cx="2604" cy="509"/>
          </a:xfrm>
        </p:grpSpPr>
        <p:sp>
          <p:nvSpPr>
            <p:cNvPr id="24592" name="Rectangle 13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93" name="Picture 18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02" name="Group 22"/>
          <p:cNvGrpSpPr>
            <a:grpSpLocks/>
          </p:cNvGrpSpPr>
          <p:nvPr/>
        </p:nvGrpSpPr>
        <p:grpSpPr bwMode="auto">
          <a:xfrm>
            <a:off x="7504113" y="4449763"/>
            <a:ext cx="896937" cy="990600"/>
            <a:chOff x="4751" y="1896"/>
            <a:chExt cx="565" cy="624"/>
          </a:xfrm>
        </p:grpSpPr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91" name="Picture 1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04" name="Group 24"/>
          <p:cNvGrpSpPr>
            <a:grpSpLocks/>
          </p:cNvGrpSpPr>
          <p:nvPr/>
        </p:nvGrpSpPr>
        <p:grpSpPr bwMode="auto">
          <a:xfrm>
            <a:off x="3219450" y="5514975"/>
            <a:ext cx="800100" cy="714375"/>
            <a:chOff x="2052" y="3870"/>
            <a:chExt cx="504" cy="450"/>
          </a:xfrm>
        </p:grpSpPr>
        <p:sp>
          <p:nvSpPr>
            <p:cNvPr id="24588" name="Rectangle 17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4589" name="Picture 20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 descr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4400" y="995363"/>
            <a:ext cx="7286625" cy="1617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167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9575"/>
            <a:ext cx="837406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485900" y="25527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2076450" y="1698625"/>
            <a:ext cx="4133850" cy="808038"/>
            <a:chOff x="1356" y="2606"/>
            <a:chExt cx="2604" cy="509"/>
          </a:xfrm>
        </p:grpSpPr>
        <p:sp>
          <p:nvSpPr>
            <p:cNvPr id="25626" name="Rectangle 7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7" name="Picture 8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7427913" y="1516063"/>
            <a:ext cx="896937" cy="990600"/>
            <a:chOff x="4751" y="1896"/>
            <a:chExt cx="565" cy="624"/>
          </a:xfrm>
        </p:grpSpPr>
        <p:sp>
          <p:nvSpPr>
            <p:cNvPr id="25624" name="Rectangle 10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5" name="Picture 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716" name="Group 12"/>
          <p:cNvGrpSpPr>
            <a:grpSpLocks/>
          </p:cNvGrpSpPr>
          <p:nvPr/>
        </p:nvGrpSpPr>
        <p:grpSpPr bwMode="auto">
          <a:xfrm>
            <a:off x="3143250" y="2581275"/>
            <a:ext cx="800100" cy="714375"/>
            <a:chOff x="2052" y="3870"/>
            <a:chExt cx="504" cy="450"/>
          </a:xfrm>
        </p:grpSpPr>
        <p:sp>
          <p:nvSpPr>
            <p:cNvPr id="25622" name="Rectangle 13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pic>
          <p:nvPicPr>
            <p:cNvPr id="25623" name="Picture 14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607" name="Text Box 16"/>
          <p:cNvSpPr txBox="1">
            <a:spLocks noChangeArrowheads="1"/>
          </p:cNvSpPr>
          <p:nvPr/>
        </p:nvSpPr>
        <p:spPr bwMode="auto">
          <a:xfrm>
            <a:off x="527050" y="280988"/>
            <a:ext cx="346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Adiabatic approximation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sp>
        <p:nvSpPr>
          <p:cNvPr id="25608" name="Line 17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Text Box 18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5131573" y="3402013"/>
            <a:ext cx="3384550" cy="3470275"/>
            <a:chOff x="1764" y="1949"/>
            <a:chExt cx="2132" cy="2186"/>
          </a:xfrm>
        </p:grpSpPr>
        <p:grpSp>
          <p:nvGrpSpPr>
            <p:cNvPr id="25611" name="Group 20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25613" name="Picture 21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4" name="Picture 22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5" name="Picture 23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16" name="Picture 24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617" name="Arc 25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Rectangle 26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/>
              </a:p>
            </p:txBody>
          </p:sp>
          <p:pic>
            <p:nvPicPr>
              <p:cNvPr id="25619" name="Picture 27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620" name="Line 28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1" name="Line 29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5612" name="Picture 30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 descr="\documentclass{article}&#10;\usepackage{amsmath}&#10;\usepackage{color}&#10;\pagestyle{empty}&#10;\begin{document}&#10;\noindent&#10;\textcolor{red}{The vector $(Q_r,Q_i,W)$ describes\\ a sphere because:}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7" y="3528773"/>
            <a:ext cx="4606716" cy="687627"/>
          </a:xfrm>
          <a:prstGeom prst="rect">
            <a:avLst/>
          </a:prstGeom>
        </p:spPr>
      </p:pic>
      <p:pic>
        <p:nvPicPr>
          <p:cNvPr id="4" name="Picture 3" descr="\documentclass{article}&#10;\usepackage{amsmath}&#10;\usepackage{color}&#10;\pagestyle{empty}&#10;\begin{document}&#10;\noindent&#10;\textcolor{red}{&#10;$$&#10;\dot{\tilde{Q}}_2\tilde{Q}_2^*+\dot{\tilde{Q}}_2^*\tilde{Q}_2 +&#10;\dot{W}_2 W_2^* = 0&#10;$$}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3" y="4421571"/>
            <a:ext cx="4255760" cy="49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875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485900" y="-889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</p:txBody>
      </p:sp>
      <p:sp>
        <p:nvSpPr>
          <p:cNvPr id="7173" name="Text Box 28"/>
          <p:cNvSpPr txBox="1">
            <a:spLocks noChangeArrowheads="1"/>
          </p:cNvSpPr>
          <p:nvPr/>
        </p:nvSpPr>
        <p:spPr bwMode="auto">
          <a:xfrm>
            <a:off x="6183313" y="2098675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Transition rate: E</a:t>
            </a:r>
            <a:r>
              <a:rPr lang="en-US" altLang="en-US" sz="1800" baseline="-25000">
                <a:cs typeface="Times New Roman" panose="02020603050405020304" pitchFamily="18" charset="0"/>
              </a:rPr>
              <a:t>1</a:t>
            </a:r>
            <a:r>
              <a:rPr lang="en-US" altLang="en-US" sz="1800">
                <a:cs typeface="Times New Roman" panose="02020603050405020304" pitchFamily="18" charset="0"/>
              </a:rPr>
              <a:t>E</a:t>
            </a:r>
            <a:r>
              <a:rPr lang="en-US" altLang="en-US" sz="1800" baseline="-25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 or E</a:t>
            </a:r>
            <a:r>
              <a:rPr lang="en-US" altLang="en-US" sz="1800" baseline="30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5359" name="Picture 6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533650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01400" y="4179490"/>
            <a:ext cx="3206203" cy="1693698"/>
            <a:chOff x="4701400" y="4179490"/>
            <a:chExt cx="3206203" cy="1693698"/>
          </a:xfrm>
        </p:grpSpPr>
        <p:pic>
          <p:nvPicPr>
            <p:cNvPr id="3" name="Picture 2" descr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 title="IguanaTex Bitmap Display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25" y="4670425"/>
              <a:ext cx="3046678" cy="1202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</p:pic>
        <p:sp>
          <p:nvSpPr>
            <p:cNvPr id="7175" name="Text Box 30"/>
            <p:cNvSpPr txBox="1">
              <a:spLocks noChangeArrowheads="1"/>
            </p:cNvSpPr>
            <p:nvPr/>
          </p:nvSpPr>
          <p:spPr bwMode="auto">
            <a:xfrm>
              <a:off x="4701400" y="4179490"/>
              <a:ext cx="1352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Times New Roman" panose="02020603050405020304" pitchFamily="18" charset="0"/>
                </a:rPr>
                <a:t>Propagation:</a:t>
              </a:r>
            </a:p>
          </p:txBody>
        </p:sp>
      </p:grpSp>
      <p:pic>
        <p:nvPicPr>
          <p:cNvPr id="7177" name="Picture 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3388"/>
            <a:ext cx="8374063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7399338" y="368300"/>
            <a:ext cx="896937" cy="990600"/>
            <a:chOff x="4751" y="1896"/>
            <a:chExt cx="565" cy="624"/>
          </a:xfrm>
        </p:grpSpPr>
        <p:sp>
          <p:nvSpPr>
            <p:cNvPr id="7187" name="Rectangle 8"/>
            <p:cNvSpPr>
              <a:spLocks noChangeArrowheads="1"/>
            </p:cNvSpPr>
            <p:nvPr/>
          </p:nvSpPr>
          <p:spPr bwMode="auto">
            <a:xfrm>
              <a:off x="4751" y="1896"/>
              <a:ext cx="565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8" name="Picture 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" y="1968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3143250" y="1335088"/>
            <a:ext cx="800100" cy="714375"/>
            <a:chOff x="2052" y="3870"/>
            <a:chExt cx="504" cy="450"/>
          </a:xfrm>
        </p:grpSpPr>
        <p:sp>
          <p:nvSpPr>
            <p:cNvPr id="7185" name="Rectangle 11"/>
            <p:cNvSpPr>
              <a:spLocks noChangeArrowheads="1"/>
            </p:cNvSpPr>
            <p:nvPr/>
          </p:nvSpPr>
          <p:spPr bwMode="auto">
            <a:xfrm>
              <a:off x="2052" y="3960"/>
              <a:ext cx="504" cy="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6" name="Picture 12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3870"/>
              <a:ext cx="331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057400" y="541338"/>
            <a:ext cx="4133850" cy="808037"/>
            <a:chOff x="1356" y="2606"/>
            <a:chExt cx="2604" cy="509"/>
          </a:xfrm>
        </p:grpSpPr>
        <p:sp>
          <p:nvSpPr>
            <p:cNvPr id="7183" name="Rectangle 5"/>
            <p:cNvSpPr>
              <a:spLocks noChangeArrowheads="1"/>
            </p:cNvSpPr>
            <p:nvPr/>
          </p:nvSpPr>
          <p:spPr bwMode="auto">
            <a:xfrm>
              <a:off x="1356" y="2606"/>
              <a:ext cx="2604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pic>
          <p:nvPicPr>
            <p:cNvPr id="7184" name="Picture 6 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663"/>
              <a:ext cx="1024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5357" name="Rectangle 61"/>
          <p:cNvSpPr>
            <a:spLocks noChangeArrowheads="1"/>
          </p:cNvSpPr>
          <p:nvPr/>
        </p:nvSpPr>
        <p:spPr bwMode="auto">
          <a:xfrm>
            <a:off x="1568450" y="395288"/>
            <a:ext cx="5391150" cy="9525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pic>
        <p:nvPicPr>
          <p:cNvPr id="2" name="Picture 1" descr="\documentclass{slides}\pagestyle{empty}&#10;\begin{document}&#10;$$Q_2 \approx W_2 \int_{-\infty}^t&#10;\frac{\tilde{E}_{1}\tilde{E}_{2}}{\Delta_1}dt&#10; $$&#10;\end{document}&#10;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63" y="3472951"/>
            <a:ext cx="2417176" cy="582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2" name="Picture 6 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5" y="3254375"/>
            <a:ext cx="3048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 descr="level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40" y="4084715"/>
            <a:ext cx="36417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0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1183481" y="-41275"/>
            <a:ext cx="3384550" cy="3470275"/>
            <a:chOff x="1764" y="1949"/>
            <a:chExt cx="2132" cy="2186"/>
          </a:xfrm>
        </p:grpSpPr>
        <p:grpSp>
          <p:nvGrpSpPr>
            <p:cNvPr id="24" name="Group 18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26" name="Picture 1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0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1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22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Arc 23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4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Times New Roman" panose="02020603050405020304" pitchFamily="18" charset="0"/>
                </a:endParaRPr>
              </a:p>
            </p:txBody>
          </p:sp>
          <p:pic>
            <p:nvPicPr>
              <p:cNvPr id="34" name="Picture 25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5" name="Picture 28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3" name="Text Box 28"/>
          <p:cNvSpPr txBox="1">
            <a:spLocks noChangeArrowheads="1"/>
          </p:cNvSpPr>
          <p:nvPr/>
        </p:nvSpPr>
        <p:spPr bwMode="auto">
          <a:xfrm>
            <a:off x="6183313" y="2098675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Transition rate: E</a:t>
            </a:r>
            <a:r>
              <a:rPr lang="en-US" altLang="en-US" sz="1800" baseline="-25000">
                <a:cs typeface="Times New Roman" panose="02020603050405020304" pitchFamily="18" charset="0"/>
              </a:rPr>
              <a:t>1</a:t>
            </a:r>
            <a:r>
              <a:rPr lang="en-US" altLang="en-US" sz="1800">
                <a:cs typeface="Times New Roman" panose="02020603050405020304" pitchFamily="18" charset="0"/>
              </a:rPr>
              <a:t>E</a:t>
            </a:r>
            <a:r>
              <a:rPr lang="en-US" altLang="en-US" sz="1800" baseline="-25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 or E</a:t>
            </a:r>
            <a:r>
              <a:rPr lang="en-US" altLang="en-US" sz="1800" baseline="30000">
                <a:cs typeface="Times New Roman" panose="02020603050405020304" pitchFamily="18" charset="0"/>
              </a:rPr>
              <a:t>2</a:t>
            </a:r>
            <a:r>
              <a:rPr lang="en-US" altLang="en-US" sz="180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5359" name="Picture 6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533650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01400" y="4179490"/>
            <a:ext cx="3206203" cy="1693698"/>
            <a:chOff x="4701400" y="4179490"/>
            <a:chExt cx="3206203" cy="1693698"/>
          </a:xfrm>
        </p:grpSpPr>
        <p:pic>
          <p:nvPicPr>
            <p:cNvPr id="3" name="Picture 2" descr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 title="IguanaTex Bitmap Display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25" y="4670425"/>
              <a:ext cx="3046678" cy="1202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</p:pic>
        <p:sp>
          <p:nvSpPr>
            <p:cNvPr id="7175" name="Text Box 30"/>
            <p:cNvSpPr txBox="1">
              <a:spLocks noChangeArrowheads="1"/>
            </p:cNvSpPr>
            <p:nvPr/>
          </p:nvSpPr>
          <p:spPr bwMode="auto">
            <a:xfrm>
              <a:off x="4701400" y="4179490"/>
              <a:ext cx="1352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Times New Roman" panose="02020603050405020304" pitchFamily="18" charset="0"/>
                </a:rPr>
                <a:t>Propagation:</a:t>
              </a:r>
            </a:p>
          </p:txBody>
        </p:sp>
      </p:grpSp>
      <p:pic>
        <p:nvPicPr>
          <p:cNvPr id="2" name="Picture 1" descr="\documentclass{slides}\pagestyle{empty}&#10;\begin{document}&#10;$$Q_2 \approx W_2 \int_{-\infty}^t&#10;\frac{\tilde{E}_{1}\tilde{E}_{2}}{\Delta_1}dt&#10; $$&#10;\end{document}&#10;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63" y="3472951"/>
            <a:ext cx="2417176" cy="582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2" name="Picture 6 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5" y="3254375"/>
            <a:ext cx="3048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 descr="level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40" y="4084715"/>
            <a:ext cx="36417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3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10243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0244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10245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But they can be “guessed” from the products of amplitudes.</a:t>
            </a:r>
          </a:p>
        </p:txBody>
      </p:sp>
      <p:sp>
        <p:nvSpPr>
          <p:cNvPr id="3" name="Oval 2"/>
          <p:cNvSpPr/>
          <p:nvPr/>
        </p:nvSpPr>
        <p:spPr>
          <a:xfrm>
            <a:off x="169863" y="5326063"/>
            <a:ext cx="2582862" cy="3968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17940" y="4084638"/>
            <a:ext cx="3642190" cy="2313064"/>
            <a:chOff x="-117940" y="4084638"/>
            <a:chExt cx="3642190" cy="231306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7475" y="4084638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7" descr="level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940" y="4084715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99097" y="4973444"/>
              <a:ext cx="234175" cy="211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1508" y="5862173"/>
              <a:ext cx="290496" cy="269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715926" y="3638071"/>
            <a:ext cx="0" cy="85769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272" y="3629247"/>
            <a:ext cx="2231193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5926" y="3429000"/>
            <a:ext cx="22115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\documentclass{article}&#10;\usepackage{amsmath}&#10;\pagestyle{empty}&#10;\begin{document}&#10;$\hbar \omega$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" y="3866260"/>
            <a:ext cx="350774" cy="218301"/>
          </a:xfrm>
          <a:prstGeom prst="rect">
            <a:avLst/>
          </a:prstGeom>
        </p:spPr>
      </p:pic>
      <p:sp>
        <p:nvSpPr>
          <p:cNvPr id="18" name="Arc 17"/>
          <p:cNvSpPr/>
          <p:nvPr/>
        </p:nvSpPr>
        <p:spPr>
          <a:xfrm>
            <a:off x="3364138" y="3638071"/>
            <a:ext cx="416051" cy="2897408"/>
          </a:xfrm>
          <a:prstGeom prst="arc">
            <a:avLst>
              <a:gd name="adj1" fmla="val 16200000"/>
              <a:gd name="adj2" fmla="val 5016434"/>
            </a:avLst>
          </a:prstGeom>
          <a:ln w="127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}&#10;\usepackage{color}&#10;\pagestyle{empty}&#10;\begin{document}&#10;\textcolor{green}{$\hbar \omega_3$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70" y="4621170"/>
            <a:ext cx="466455" cy="264946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$\Delta_3$&#10;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43" y="3485338"/>
            <a:ext cx="356371" cy="272410"/>
          </a:xfrm>
          <a:prstGeom prst="rect">
            <a:avLst/>
          </a:prstGeom>
        </p:spPr>
      </p:pic>
      <p:sp>
        <p:nvSpPr>
          <p:cNvPr id="26" name="Arc 25"/>
          <p:cNvSpPr/>
          <p:nvPr/>
        </p:nvSpPr>
        <p:spPr>
          <a:xfrm>
            <a:off x="2128708" y="2418002"/>
            <a:ext cx="2498355" cy="4805916"/>
          </a:xfrm>
          <a:prstGeom prst="arc">
            <a:avLst>
              <a:gd name="adj1" fmla="val 7406505"/>
              <a:gd name="adj2" fmla="val 1232270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\documentclass{slides}\pagestyle{empty}&#10;\begin{document}&#10;\begin{eqnarray}&#10;\dot{\tilde{Q}}_2 &amp; = &amp; i \Delta \omega_2(t)&#10; \tilde{Q}_2 -  \tilde{\cal E}^2 W  \nonumber \\&#10;\dot{W} &amp; = &amp;  Re \left [\tilde{\cal E}^2 \tilde{Q}^* \right ] - \frac{W - W_0}{T_1}  \nonumber&#10;\end{eqnarray}&#10;\end{document}&#10;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1" y="418053"/>
            <a:ext cx="3723237" cy="10231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2" name="Picture 31" descr="\documentclass{slides}\pagestyle{empty}&#10;\begin{document}\noindent&#10;REMEMBER&#10;$${\cal E}^2 = \frac{\tilde{E}_{1}\tilde{E}_{2}}{\Delta_1}&#10; = \left ( \frac{i}{\hbar} p_{1,0} \tilde{\cal E}_1 \right )&#10;  \left ( \frac{i}{\hbar} p_{2,1} \tilde{\cal E}_2 \right ) \frac{1}{\Delta_1} $$&#10;\end{document}&#10;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2" y="1685637"/>
            <a:ext cx="4936353" cy="9401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4572000" y="6039293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pic>
        <p:nvPicPr>
          <p:cNvPr id="34" name="Picture 33" descr="\documentclass{slides}\pagestyle{empty}&#10;\begin{document}\noindent&#10;and&#10;$$\frac{\partial \tilde{\cal E}}{\partial z} = - \alpha_2 \tilde{Q}_2 \tilde{\cal E}^*&#10;$$&#10;\end{document}&#10;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48" y="2955235"/>
            <a:ext cx="3574989" cy="8410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943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\documentclass{slides}\pagestyle{empty}&#10;\begin{document}&#10;and\begin{eqnarray}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&#10;\end{document}&#10;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69" y="3073034"/>
            <a:ext cx="4733135" cy="16806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-117940" y="4084638"/>
            <a:ext cx="3642190" cy="2313064"/>
            <a:chOff x="-117940" y="4084638"/>
            <a:chExt cx="3642190" cy="231306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7475" y="4084638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7" descr="level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940" y="4084715"/>
              <a:ext cx="3641725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99097" y="4973444"/>
              <a:ext cx="234175" cy="211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1508" y="5862173"/>
              <a:ext cx="290496" cy="269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715926" y="3638071"/>
            <a:ext cx="0" cy="85769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272" y="3629247"/>
            <a:ext cx="2231193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5926" y="3429000"/>
            <a:ext cx="22115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\documentclass{article}&#10;\usepackage{amsmath}&#10;\pagestyle{empty}&#10;\begin{document}&#10;$\hbar \omega$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" y="3866260"/>
            <a:ext cx="350774" cy="218301"/>
          </a:xfrm>
          <a:prstGeom prst="rect">
            <a:avLst/>
          </a:prstGeom>
        </p:spPr>
      </p:pic>
      <p:sp>
        <p:nvSpPr>
          <p:cNvPr id="18" name="Arc 17"/>
          <p:cNvSpPr/>
          <p:nvPr/>
        </p:nvSpPr>
        <p:spPr>
          <a:xfrm>
            <a:off x="3364138" y="3638071"/>
            <a:ext cx="416051" cy="2897408"/>
          </a:xfrm>
          <a:prstGeom prst="arc">
            <a:avLst>
              <a:gd name="adj1" fmla="val 16200000"/>
              <a:gd name="adj2" fmla="val 5016434"/>
            </a:avLst>
          </a:prstGeom>
          <a:ln w="12700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\documentclass{article}&#10;\usepackage{amsmath}&#10;\usepackage{color}&#10;\pagestyle{empty}&#10;\begin{document}&#10;\textcolor{green}{$\hbar \omega_3$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70" y="4621170"/>
            <a:ext cx="466455" cy="264946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$\Delta_3$&#10;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43" y="3485338"/>
            <a:ext cx="356371" cy="272410"/>
          </a:xfrm>
          <a:prstGeom prst="rect">
            <a:avLst/>
          </a:prstGeom>
        </p:spPr>
      </p:pic>
      <p:sp>
        <p:nvSpPr>
          <p:cNvPr id="25" name="Arc 24"/>
          <p:cNvSpPr/>
          <p:nvPr/>
        </p:nvSpPr>
        <p:spPr>
          <a:xfrm>
            <a:off x="2232837" y="3372256"/>
            <a:ext cx="2498355" cy="2897408"/>
          </a:xfrm>
          <a:prstGeom prst="arc">
            <a:avLst>
              <a:gd name="adj1" fmla="val 12510631"/>
              <a:gd name="adj2" fmla="val 501643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2128708" y="2418002"/>
            <a:ext cx="2498355" cy="4805916"/>
          </a:xfrm>
          <a:prstGeom prst="arc">
            <a:avLst>
              <a:gd name="adj1" fmla="val 7406505"/>
              <a:gd name="adj2" fmla="val 1232270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&#10;\end{eqnarray}&#10;\end{document}&#10;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0" y="418052"/>
            <a:ext cx="5529170" cy="13484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3" name="Picture 2" descr="\documentclass{slides}\pagestyle{empty}&#10;\begin{document}\noindent&#10;&#10;$$\eta {\cal E}_3{\cal E}^*  = \frac{\tilde{E}_{1}\tilde{E}_{3}}{\Delta_3}&#10; = \left ( \frac{i}{\hbar} p_{2,3} \tilde{\cal E}_1 \right )&#10;  \left ( \frac{i}{\hbar} p_{3,0} \tilde{\cal E}_3 \right ) \frac{1}{\Delta_3} $$&#10;\end{document}&#10;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1" y="2204396"/>
            <a:ext cx="4828766" cy="5864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530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3381" y="239486"/>
            <a:ext cx="39572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ALWAYS USE YOUR NI TO JUDGE AI!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</a:rPr>
              <a:t>I GIVE YOU TWO EXAMPLES WHERE AI IS AS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</a:rPr>
              <a:t>EXAMPLE I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503238" y="1865313"/>
            <a:ext cx="79985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Question: What is the displacement of two floating masses 100m apart due to a gravitational wave, </a:t>
            </a:r>
            <a:r>
              <a:rPr lang="en-US" sz="1800" dirty="0" smtClean="0">
                <a:solidFill>
                  <a:srgbClr val="FF0000"/>
                </a:solidFill>
              </a:rPr>
              <a:t>versus </a:t>
            </a:r>
            <a:r>
              <a:rPr lang="en-US" sz="1800" dirty="0">
                <a:solidFill>
                  <a:srgbClr val="FF0000"/>
                </a:solidFill>
              </a:rPr>
              <a:t>the displacement of the ends of a solid rod the same length submitted to the same gravitational wave?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4388" y="3008313"/>
            <a:ext cx="31023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/>
              <a:t>Answer from Chat-GTP:           Different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Answer from GROK:               The same</a:t>
            </a:r>
          </a:p>
        </p:txBody>
      </p:sp>
    </p:spTree>
    <p:extLst>
      <p:ext uri="{BB962C8B-B14F-4D97-AF65-F5344CB8AC3E}">
        <p14:creationId xmlns:p14="http://schemas.microsoft.com/office/powerpoint/2010/main" val="18878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15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26628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9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26630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But they can be “guessed” from the products of amplitudes.</a:t>
            </a:r>
          </a:p>
        </p:txBody>
      </p:sp>
    </p:spTree>
    <p:extLst>
      <p:ext uri="{BB962C8B-B14F-4D97-AF65-F5344CB8AC3E}">
        <p14:creationId xmlns:p14="http://schemas.microsoft.com/office/powerpoint/2010/main" val="9960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charact-leng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5600"/>
            <a:ext cx="637698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498600" y="1273175"/>
            <a:ext cx="6721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A resonance enhances harmonic generation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Less fundamental required to generate an harmonic.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The maximum power that you can achieve by harmonic generation is less.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593850" y="3349625"/>
            <a:ext cx="70086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That is a very general statement.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Other example: short pulse generation by Brillouin back scattering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Most efficient media cannot be used for highes power conversion</a:t>
            </a:r>
          </a:p>
        </p:txBody>
      </p:sp>
    </p:spTree>
    <p:extLst>
      <p:ext uri="{BB962C8B-B14F-4D97-AF65-F5344CB8AC3E}">
        <p14:creationId xmlns:p14="http://schemas.microsoft.com/office/powerpoint/2010/main" val="39870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6" y="239486"/>
            <a:ext cx="678903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ALWAYS USE YOUR NI TO JUDGE AI!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</a:rPr>
              <a:t>I GIVE YOU TWO EXAMPLES WHERE AI IS AS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</a:rPr>
              <a:t>EXAMPLE II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Question: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What is the highest third harmonic conversion efficiency achieved?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14388" y="2024009"/>
            <a:ext cx="79985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Answer: </a:t>
            </a:r>
            <a:r>
              <a:rPr lang="en-US" sz="1800" dirty="0"/>
              <a:t>Based on theoretical calculations and early experimental work, </a:t>
            </a:r>
          </a:p>
          <a:p>
            <a:r>
              <a:rPr lang="en-US" sz="1800" dirty="0"/>
              <a:t>phase-matched alkali metal vapors (such as Rubidium or Cesium) mixed with inert gases (e.g., Xenon) can achieve very high third-harmonic generation (THG) efficiencies, with theoretical predictions exceeding 50% for picosecond laser pulses.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5530" y="3224338"/>
            <a:ext cx="7998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These systems use resonant enhancement to produce large non-linear </a:t>
            </a:r>
            <a:r>
              <a:rPr lang="en-US" sz="1800" dirty="0" smtClean="0">
                <a:solidFill>
                  <a:srgbClr val="FF0000"/>
                </a:solidFill>
              </a:rPr>
              <a:t>susceptibilities.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2507689" y="5463558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945758" y="4926694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667041" y="5824953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645526" y="5036005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821895" y="567097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7360450" y="606334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2402957" y="606334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4881395" y="5405337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6117265" y="5006491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0944" y="4037820"/>
            <a:ext cx="474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AND AI WAS WRONG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613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246" y="2920764"/>
            <a:ext cx="509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</a:rPr>
              <a:t>YOU CAN GET AROUND THAT LIMITATION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USING COHERENT PROPAGATION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3679825" y="1831975"/>
            <a:ext cx="1785938" cy="31940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3076575" y="1828800"/>
            <a:ext cx="3019425" cy="3192463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573588" y="3429000"/>
            <a:ext cx="278447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2816225" y="3429000"/>
            <a:ext cx="1757363" cy="16652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121525" y="34925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014663" y="48418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262438" y="1198563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4573588" y="841375"/>
            <a:ext cx="0" cy="25876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4573588" y="3429000"/>
            <a:ext cx="695325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 flipH="1">
            <a:off x="3948113" y="3429000"/>
            <a:ext cx="625475" cy="110013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6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738563"/>
            <a:ext cx="43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7" name="Arc 14"/>
          <p:cNvSpPr>
            <a:spLocks/>
          </p:cNvSpPr>
          <p:nvPr/>
        </p:nvSpPr>
        <p:spPr bwMode="auto">
          <a:xfrm flipH="1" flipV="1">
            <a:off x="3941763" y="3429000"/>
            <a:ext cx="631825" cy="1590675"/>
          </a:xfrm>
          <a:custGeom>
            <a:avLst/>
            <a:gdLst>
              <a:gd name="T0" fmla="*/ 0 w 15390"/>
              <a:gd name="T1" fmla="*/ 0 h 21600"/>
              <a:gd name="T2" fmla="*/ 1064910657 w 15390"/>
              <a:gd name="T3" fmla="*/ 2147483646 h 21600"/>
              <a:gd name="T4" fmla="*/ 0 w 1539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90" h="21600" fill="none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</a:path>
              <a:path w="15390" h="21600" stroke="0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 flipH="1">
            <a:off x="3868738" y="3419475"/>
            <a:ext cx="695325" cy="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0" name="Arc 16"/>
          <p:cNvSpPr>
            <a:spLocks/>
          </p:cNvSpPr>
          <p:nvPr/>
        </p:nvSpPr>
        <p:spPr bwMode="auto">
          <a:xfrm flipH="1" flipV="1">
            <a:off x="3927475" y="3471863"/>
            <a:ext cx="631825" cy="1590675"/>
          </a:xfrm>
          <a:custGeom>
            <a:avLst/>
            <a:gdLst>
              <a:gd name="T0" fmla="*/ 0 w 15390"/>
              <a:gd name="T1" fmla="*/ 0 h 21600"/>
              <a:gd name="T2" fmla="*/ 1064910657 w 15390"/>
              <a:gd name="T3" fmla="*/ 2147483646 h 21600"/>
              <a:gd name="T4" fmla="*/ 0 w 1539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90" h="21600" fill="none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</a:path>
              <a:path w="15390" h="21600" stroke="0" extrusionOk="0">
                <a:moveTo>
                  <a:pt x="0" y="0"/>
                </a:moveTo>
                <a:cubicBezTo>
                  <a:pt x="5786" y="0"/>
                  <a:pt x="11330" y="2321"/>
                  <a:pt x="15390" y="644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chemeClr val="accent2"/>
            </a:solidFill>
            <a:round/>
            <a:headEnd type="stealth" w="med" len="med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Text Box 17"/>
          <p:cNvSpPr txBox="1">
            <a:spLocks noChangeArrowheads="1"/>
          </p:cNvSpPr>
          <p:nvPr/>
        </p:nvSpPr>
        <p:spPr bwMode="auto">
          <a:xfrm>
            <a:off x="2054225" y="465138"/>
            <a:ext cx="505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Energy conservation and zero-area pulse propagation</a:t>
            </a:r>
          </a:p>
        </p:txBody>
      </p:sp>
      <p:pic>
        <p:nvPicPr>
          <p:cNvPr id="72729" name="Picture 2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368925"/>
            <a:ext cx="23463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2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795588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63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2759075"/>
            <a:ext cx="93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7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219200"/>
            <a:ext cx="3022600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23825"/>
            <a:ext cx="29146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762375"/>
            <a:ext cx="629602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222625" y="2174875"/>
            <a:ext cx="353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Pseudo-polarization vector 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2181225"/>
            <a:ext cx="163353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222625" y="2860675"/>
            <a:ext cx="2128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rotating around 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838450"/>
            <a:ext cx="2760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080125" y="42211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423025" y="38401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7242175" y="39544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565775" y="41830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260725" y="41830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613275" y="49069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5508625" y="496411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956175" y="46402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5756275" y="458311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2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5276850" y="5391150"/>
            <a:ext cx="38671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192713" y="5275263"/>
            <a:ext cx="858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Q</a:t>
            </a:r>
            <a:r>
              <a:rPr lang="en-US" altLang="en-US" sz="2400" baseline="-25000"/>
              <a:t>2</a:t>
            </a:r>
            <a:r>
              <a:rPr lang="en-US" altLang="en-US" sz="3600">
                <a:latin typeface="Symbol" panose="05050102010706020507" pitchFamily="18" charset="2"/>
              </a:rPr>
              <a:t>e</a:t>
            </a:r>
            <a:r>
              <a:rPr lang="en-US" altLang="en-US" sz="3600" baseline="30000">
                <a:latin typeface="Symbol" panose="05050102010706020507" pitchFamily="18" charset="2"/>
              </a:rPr>
              <a:t>*</a:t>
            </a:r>
            <a:endParaRPr lang="en-US" altLang="en-US" sz="2400"/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3028950" y="0"/>
            <a:ext cx="5734050" cy="369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430338" y="2087563"/>
            <a:ext cx="37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  <a:r>
              <a:rPr lang="en-US" altLang="en-US" sz="1400" baseline="30000"/>
              <a:t>2</a:t>
            </a:r>
            <a:endParaRPr lang="en-US" altLang="en-US" sz="2400">
              <a:latin typeface="Symbol" panose="05050102010706020507" pitchFamily="18" charset="2"/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054100" y="2636838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2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914400" y="257968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1890713" y="2449513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2011363" y="2509838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2</a:t>
            </a: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046163" y="4179888"/>
            <a:ext cx="409575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zeroarea_mul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0"/>
            <a:ext cx="520065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ves-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76263"/>
            <a:ext cx="8027987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4"/>
          <p:cNvSpPr>
            <a:spLocks noChangeShapeType="1"/>
          </p:cNvSpPr>
          <p:nvPr/>
        </p:nvSpPr>
        <p:spPr bwMode="auto">
          <a:xfrm flipH="1" flipV="1">
            <a:off x="3657600" y="2771775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H="1" flipV="1">
            <a:off x="3656013" y="4559300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rc 4"/>
          <p:cNvSpPr/>
          <p:nvPr/>
        </p:nvSpPr>
        <p:spPr>
          <a:xfrm>
            <a:off x="3131529" y="2137144"/>
            <a:ext cx="1280984" cy="4369982"/>
          </a:xfrm>
          <a:prstGeom prst="arc">
            <a:avLst>
              <a:gd name="adj1" fmla="val 13967752"/>
              <a:gd name="adj2" fmla="val 5016434"/>
            </a:avLst>
          </a:prstGeom>
          <a:ln w="19050">
            <a:solidFill>
              <a:srgbClr val="0000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eves-L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76263"/>
            <a:ext cx="8027987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 flipH="1" flipV="1">
            <a:off x="3657600" y="2771775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 flipV="1">
            <a:off x="3656013" y="4559300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 flipH="1" flipV="1">
            <a:off x="3665538" y="912813"/>
            <a:ext cx="19050" cy="1762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3878263" y="971550"/>
            <a:ext cx="0" cy="5341938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6" y="239486"/>
            <a:ext cx="678903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ALWAYS USE YOUR NI TO JUDGE AI!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</a:rPr>
              <a:t>I GIVE YOU TWO EXAMPLES WHERE AI IS AS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</a:rPr>
              <a:t>EXAMPLE II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Question: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What is the highest third harmonic conversion efficiency achieved?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14388" y="2024009"/>
            <a:ext cx="79985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Answer: </a:t>
            </a:r>
            <a:r>
              <a:rPr lang="en-US" sz="1800" dirty="0"/>
              <a:t>Based on theoretical calculations and early experimental work, </a:t>
            </a:r>
          </a:p>
          <a:p>
            <a:r>
              <a:rPr lang="en-US" sz="1800" dirty="0"/>
              <a:t>phase-matched alkali metal vapors (such as Rubidium or Cesium) mixed with inert gases (e.g., Xenon) can achieve very high third-harmonic generation (THG) efficiencies, with theoretical predictions exceeding 50% for picosecond laser pulses.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5530" y="3224338"/>
            <a:ext cx="7998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These systems use resonant enhancement to produce large non-linear </a:t>
            </a:r>
            <a:r>
              <a:rPr lang="en-US" sz="1800" dirty="0" smtClean="0">
                <a:solidFill>
                  <a:srgbClr val="FF0000"/>
                </a:solidFill>
              </a:rPr>
              <a:t>susceptibilities.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3006390" y="4524645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945758" y="4926694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667041" y="5824953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645526" y="5036005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821895" y="567097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7360450" y="606334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2402957" y="6063342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5083629" y="4447655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6117265" y="5006491"/>
            <a:ext cx="112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WRONG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1088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auss-2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03250"/>
            <a:ext cx="8018463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855788"/>
            <a:ext cx="6392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 flipH="1">
            <a:off x="1516063" y="773113"/>
            <a:ext cx="7204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Third harmonic with 90 degree phase shifted pulses</a:t>
            </a: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027113" y="368300"/>
            <a:ext cx="1554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Simulations first</a:t>
            </a:r>
          </a:p>
        </p:txBody>
      </p:sp>
    </p:spTree>
    <p:extLst>
      <p:ext uri="{BB962C8B-B14F-4D97-AF65-F5344CB8AC3E}">
        <p14:creationId xmlns:p14="http://schemas.microsoft.com/office/powerpoint/2010/main" val="23846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940050" y="811213"/>
            <a:ext cx="384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Is it for real, or a gedanken experiment?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151063" y="1592263"/>
            <a:ext cx="5232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Take lithium vapor, in condition of 2 photon resonance</a:t>
            </a:r>
          </a:p>
        </p:txBody>
      </p:sp>
      <p:sp>
        <p:nvSpPr>
          <p:cNvPr id="17412" name="Rectangle 6" descr="5%"/>
          <p:cNvSpPr>
            <a:spLocks noChangeArrowheads="1"/>
          </p:cNvSpPr>
          <p:nvPr/>
        </p:nvSpPr>
        <p:spPr bwMode="auto">
          <a:xfrm>
            <a:off x="2492375" y="2473325"/>
            <a:ext cx="4081463" cy="4048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649288" y="345757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Quartz cell?</a:t>
            </a:r>
          </a:p>
        </p:txBody>
      </p:sp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2994025" y="2868613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5591175" y="2847975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2084388"/>
            <a:ext cx="310356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447800"/>
            <a:ext cx="3579813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1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 descr="10%"/>
          <p:cNvSpPr>
            <a:spLocks noChangeArrowheads="1"/>
          </p:cNvSpPr>
          <p:nvPr/>
        </p:nvSpPr>
        <p:spPr bwMode="auto">
          <a:xfrm>
            <a:off x="3397250" y="2473325"/>
            <a:ext cx="1982788" cy="39528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852738" y="339725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Is it for real, or a gedanken experiment?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151063" y="1592263"/>
            <a:ext cx="471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lithium vapor, in condition of 2 photon resonance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492375" y="2473325"/>
            <a:ext cx="4081463" cy="4048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649288" y="345757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Quartz cell?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2994025" y="2868613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5591175" y="2847975"/>
            <a:ext cx="88900" cy="35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2916238" y="3233738"/>
            <a:ext cx="501650" cy="549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3397250" y="3436938"/>
            <a:ext cx="674688" cy="88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455988" y="2522538"/>
            <a:ext cx="1857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3484563" y="2846388"/>
            <a:ext cx="1857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703263" y="3551238"/>
            <a:ext cx="1038225" cy="250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755650" y="4073525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Heat pipe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2255838" y="4530725"/>
            <a:ext cx="42418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Vidal and Cooper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Journal of Applied Physics </a:t>
            </a:r>
            <a:r>
              <a:rPr lang="en-US" altLang="en-US" sz="1800" b="1">
                <a:cs typeface="Times New Roman" panose="02020603050405020304" pitchFamily="18" charset="0"/>
              </a:rPr>
              <a:t>40</a:t>
            </a:r>
            <a:r>
              <a:rPr lang="en-US" altLang="en-US" sz="1800">
                <a:cs typeface="Times New Roman" panose="02020603050405020304" pitchFamily="18" charset="0"/>
              </a:rPr>
              <a:t>, 3370 (1969);</a:t>
            </a:r>
          </a:p>
        </p:txBody>
      </p:sp>
    </p:spTree>
    <p:extLst>
      <p:ext uri="{BB962C8B-B14F-4D97-AF65-F5344CB8AC3E}">
        <p14:creationId xmlns:p14="http://schemas.microsoft.com/office/powerpoint/2010/main" val="41009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2"/>
          <p:cNvSpPr>
            <a:spLocks/>
          </p:cNvSpPr>
          <p:nvPr/>
        </p:nvSpPr>
        <p:spPr bwMode="auto">
          <a:xfrm>
            <a:off x="1393825" y="1193800"/>
            <a:ext cx="3100388" cy="1728788"/>
          </a:xfrm>
          <a:custGeom>
            <a:avLst/>
            <a:gdLst>
              <a:gd name="T0" fmla="*/ 2147483646 w 661"/>
              <a:gd name="T1" fmla="*/ 2147483646 h 520"/>
              <a:gd name="T2" fmla="*/ 2147483646 w 661"/>
              <a:gd name="T3" fmla="*/ 2147483646 h 520"/>
              <a:gd name="T4" fmla="*/ 2147483646 w 661"/>
              <a:gd name="T5" fmla="*/ 2147483646 h 520"/>
              <a:gd name="T6" fmla="*/ 2147483646 w 661"/>
              <a:gd name="T7" fmla="*/ 2147483646 h 520"/>
              <a:gd name="T8" fmla="*/ 2147483646 w 661"/>
              <a:gd name="T9" fmla="*/ 2147483646 h 520"/>
              <a:gd name="T10" fmla="*/ 2147483646 w 661"/>
              <a:gd name="T11" fmla="*/ 2147483646 h 520"/>
              <a:gd name="T12" fmla="*/ 2147483646 w 661"/>
              <a:gd name="T13" fmla="*/ 2147483646 h 520"/>
              <a:gd name="T14" fmla="*/ 2147483646 w 661"/>
              <a:gd name="T15" fmla="*/ 2147483646 h 520"/>
              <a:gd name="T16" fmla="*/ 2147483646 w 661"/>
              <a:gd name="T17" fmla="*/ 2147483646 h 520"/>
              <a:gd name="T18" fmla="*/ 2147483646 w 661"/>
              <a:gd name="T19" fmla="*/ 2147483646 h 520"/>
              <a:gd name="T20" fmla="*/ 2147483646 w 661"/>
              <a:gd name="T21" fmla="*/ 2147483646 h 520"/>
              <a:gd name="T22" fmla="*/ 2147483646 w 661"/>
              <a:gd name="T23" fmla="*/ 2147483646 h 520"/>
              <a:gd name="T24" fmla="*/ 2147483646 w 661"/>
              <a:gd name="T25" fmla="*/ 2147483646 h 520"/>
              <a:gd name="T26" fmla="*/ 2147483646 w 661"/>
              <a:gd name="T27" fmla="*/ 2147483646 h 520"/>
              <a:gd name="T28" fmla="*/ 2147483646 w 661"/>
              <a:gd name="T29" fmla="*/ 2147483646 h 520"/>
              <a:gd name="T30" fmla="*/ 2147483646 w 661"/>
              <a:gd name="T31" fmla="*/ 2147483646 h 520"/>
              <a:gd name="T32" fmla="*/ 2147483646 w 661"/>
              <a:gd name="T33" fmla="*/ 2147483646 h 520"/>
              <a:gd name="T34" fmla="*/ 2147483646 w 661"/>
              <a:gd name="T35" fmla="*/ 2147483646 h 520"/>
              <a:gd name="T36" fmla="*/ 2147483646 w 661"/>
              <a:gd name="T37" fmla="*/ 2147483646 h 520"/>
              <a:gd name="T38" fmla="*/ 2147483646 w 661"/>
              <a:gd name="T39" fmla="*/ 2147483646 h 520"/>
              <a:gd name="T40" fmla="*/ 2147483646 w 661"/>
              <a:gd name="T41" fmla="*/ 2147483646 h 520"/>
              <a:gd name="T42" fmla="*/ 2147483646 w 661"/>
              <a:gd name="T43" fmla="*/ 2147483646 h 520"/>
              <a:gd name="T44" fmla="*/ 2147483646 w 661"/>
              <a:gd name="T45" fmla="*/ 2147483646 h 520"/>
              <a:gd name="T46" fmla="*/ 2147483646 w 661"/>
              <a:gd name="T47" fmla="*/ 2147483646 h 520"/>
              <a:gd name="T48" fmla="*/ 2147483646 w 661"/>
              <a:gd name="T49" fmla="*/ 0 h 520"/>
              <a:gd name="T50" fmla="*/ 2147483646 w 661"/>
              <a:gd name="T51" fmla="*/ 2147483646 h 520"/>
              <a:gd name="T52" fmla="*/ 2147483646 w 661"/>
              <a:gd name="T53" fmla="*/ 2147483646 h 520"/>
              <a:gd name="T54" fmla="*/ 2147483646 w 661"/>
              <a:gd name="T55" fmla="*/ 2147483646 h 520"/>
              <a:gd name="T56" fmla="*/ 2147483646 w 661"/>
              <a:gd name="T57" fmla="*/ 2147483646 h 520"/>
              <a:gd name="T58" fmla="*/ 2147483646 w 661"/>
              <a:gd name="T59" fmla="*/ 2147483646 h 520"/>
              <a:gd name="T60" fmla="*/ 2147483646 w 661"/>
              <a:gd name="T61" fmla="*/ 2147483646 h 520"/>
              <a:gd name="T62" fmla="*/ 2147483646 w 661"/>
              <a:gd name="T63" fmla="*/ 2147483646 h 520"/>
              <a:gd name="T64" fmla="*/ 2147483646 w 661"/>
              <a:gd name="T65" fmla="*/ 2147483646 h 520"/>
              <a:gd name="T66" fmla="*/ 2147483646 w 661"/>
              <a:gd name="T67" fmla="*/ 2147483646 h 520"/>
              <a:gd name="T68" fmla="*/ 2147483646 w 661"/>
              <a:gd name="T69" fmla="*/ 2147483646 h 520"/>
              <a:gd name="T70" fmla="*/ 2147483646 w 661"/>
              <a:gd name="T71" fmla="*/ 2147483646 h 520"/>
              <a:gd name="T72" fmla="*/ 2147483646 w 661"/>
              <a:gd name="T73" fmla="*/ 2147483646 h 520"/>
              <a:gd name="T74" fmla="*/ 2147483646 w 661"/>
              <a:gd name="T75" fmla="*/ 2147483646 h 520"/>
              <a:gd name="T76" fmla="*/ 2147483646 w 661"/>
              <a:gd name="T77" fmla="*/ 2147483646 h 520"/>
              <a:gd name="T78" fmla="*/ 2147483646 w 661"/>
              <a:gd name="T79" fmla="*/ 2147483646 h 520"/>
              <a:gd name="T80" fmla="*/ 2147483646 w 661"/>
              <a:gd name="T81" fmla="*/ 2147483646 h 520"/>
              <a:gd name="T82" fmla="*/ 2147483646 w 661"/>
              <a:gd name="T83" fmla="*/ 2147483646 h 520"/>
              <a:gd name="T84" fmla="*/ 2147483646 w 661"/>
              <a:gd name="T85" fmla="*/ 2147483646 h 520"/>
              <a:gd name="T86" fmla="*/ 2147483646 w 661"/>
              <a:gd name="T87" fmla="*/ 2147483646 h 520"/>
              <a:gd name="T88" fmla="*/ 2147483646 w 661"/>
              <a:gd name="T89" fmla="*/ 0 h 520"/>
              <a:gd name="T90" fmla="*/ 2147483646 w 661"/>
              <a:gd name="T91" fmla="*/ 2147483646 h 520"/>
              <a:gd name="T92" fmla="*/ 2147483646 w 661"/>
              <a:gd name="T93" fmla="*/ 2147483646 h 520"/>
              <a:gd name="T94" fmla="*/ 2147483646 w 661"/>
              <a:gd name="T95" fmla="*/ 2147483646 h 520"/>
              <a:gd name="T96" fmla="*/ 2147483646 w 661"/>
              <a:gd name="T97" fmla="*/ 2147483646 h 520"/>
              <a:gd name="T98" fmla="*/ 2147483646 w 661"/>
              <a:gd name="T99" fmla="*/ 2147483646 h 520"/>
              <a:gd name="T100" fmla="*/ 2147483646 w 661"/>
              <a:gd name="T101" fmla="*/ 2147483646 h 520"/>
              <a:gd name="T102" fmla="*/ 2147483646 w 661"/>
              <a:gd name="T103" fmla="*/ 2147483646 h 520"/>
              <a:gd name="T104" fmla="*/ 2147483646 w 661"/>
              <a:gd name="T105" fmla="*/ 2147483646 h 520"/>
              <a:gd name="T106" fmla="*/ 2147483646 w 661"/>
              <a:gd name="T107" fmla="*/ 2147483646 h 520"/>
              <a:gd name="T108" fmla="*/ 2147483646 w 661"/>
              <a:gd name="T109" fmla="*/ 2147483646 h 520"/>
              <a:gd name="T110" fmla="*/ 2147483646 w 661"/>
              <a:gd name="T111" fmla="*/ 2147483646 h 520"/>
              <a:gd name="T112" fmla="*/ 2147483646 w 661"/>
              <a:gd name="T113" fmla="*/ 2147483646 h 520"/>
              <a:gd name="T114" fmla="*/ 2147483646 w 661"/>
              <a:gd name="T115" fmla="*/ 2147483646 h 520"/>
              <a:gd name="T116" fmla="*/ 2147483646 w 661"/>
              <a:gd name="T117" fmla="*/ 2147483646 h 520"/>
              <a:gd name="T118" fmla="*/ 2147483646 w 661"/>
              <a:gd name="T119" fmla="*/ 2147483646 h 520"/>
              <a:gd name="T120" fmla="*/ 2147483646 w 661"/>
              <a:gd name="T121" fmla="*/ 2147483646 h 520"/>
              <a:gd name="T122" fmla="*/ 2147483646 w 661"/>
              <a:gd name="T123" fmla="*/ 2147483646 h 5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1" h="520">
                <a:moveTo>
                  <a:pt x="0" y="419"/>
                </a:moveTo>
                <a:lnTo>
                  <a:pt x="2" y="435"/>
                </a:lnTo>
                <a:lnTo>
                  <a:pt x="3" y="450"/>
                </a:lnTo>
                <a:lnTo>
                  <a:pt x="3" y="465"/>
                </a:lnTo>
                <a:lnTo>
                  <a:pt x="4" y="473"/>
                </a:lnTo>
                <a:lnTo>
                  <a:pt x="6" y="489"/>
                </a:lnTo>
                <a:lnTo>
                  <a:pt x="7" y="489"/>
                </a:lnTo>
                <a:lnTo>
                  <a:pt x="9" y="496"/>
                </a:lnTo>
                <a:lnTo>
                  <a:pt x="10" y="505"/>
                </a:lnTo>
                <a:lnTo>
                  <a:pt x="12" y="505"/>
                </a:lnTo>
                <a:lnTo>
                  <a:pt x="13" y="505"/>
                </a:lnTo>
                <a:lnTo>
                  <a:pt x="14" y="505"/>
                </a:lnTo>
                <a:lnTo>
                  <a:pt x="16" y="505"/>
                </a:lnTo>
                <a:lnTo>
                  <a:pt x="17" y="505"/>
                </a:lnTo>
                <a:lnTo>
                  <a:pt x="19" y="496"/>
                </a:lnTo>
                <a:lnTo>
                  <a:pt x="19" y="489"/>
                </a:lnTo>
                <a:lnTo>
                  <a:pt x="20" y="480"/>
                </a:lnTo>
                <a:lnTo>
                  <a:pt x="22" y="473"/>
                </a:lnTo>
                <a:lnTo>
                  <a:pt x="23" y="457"/>
                </a:lnTo>
                <a:lnTo>
                  <a:pt x="24" y="442"/>
                </a:lnTo>
                <a:lnTo>
                  <a:pt x="26" y="435"/>
                </a:lnTo>
                <a:lnTo>
                  <a:pt x="27" y="410"/>
                </a:lnTo>
                <a:lnTo>
                  <a:pt x="29" y="403"/>
                </a:lnTo>
                <a:lnTo>
                  <a:pt x="30" y="380"/>
                </a:lnTo>
                <a:lnTo>
                  <a:pt x="32" y="365"/>
                </a:lnTo>
                <a:lnTo>
                  <a:pt x="33" y="342"/>
                </a:lnTo>
                <a:lnTo>
                  <a:pt x="34" y="326"/>
                </a:lnTo>
                <a:lnTo>
                  <a:pt x="36" y="310"/>
                </a:lnTo>
                <a:lnTo>
                  <a:pt x="36" y="279"/>
                </a:lnTo>
                <a:lnTo>
                  <a:pt x="37" y="256"/>
                </a:lnTo>
                <a:lnTo>
                  <a:pt x="39" y="240"/>
                </a:lnTo>
                <a:lnTo>
                  <a:pt x="40" y="209"/>
                </a:lnTo>
                <a:lnTo>
                  <a:pt x="42" y="193"/>
                </a:lnTo>
                <a:lnTo>
                  <a:pt x="43" y="170"/>
                </a:lnTo>
                <a:lnTo>
                  <a:pt x="44" y="155"/>
                </a:lnTo>
                <a:lnTo>
                  <a:pt x="46" y="139"/>
                </a:lnTo>
                <a:lnTo>
                  <a:pt x="47" y="116"/>
                </a:lnTo>
                <a:lnTo>
                  <a:pt x="49" y="93"/>
                </a:lnTo>
                <a:lnTo>
                  <a:pt x="50" y="85"/>
                </a:lnTo>
                <a:lnTo>
                  <a:pt x="52" y="62"/>
                </a:lnTo>
                <a:lnTo>
                  <a:pt x="53" y="46"/>
                </a:lnTo>
                <a:lnTo>
                  <a:pt x="53" y="39"/>
                </a:lnTo>
                <a:lnTo>
                  <a:pt x="54" y="23"/>
                </a:lnTo>
                <a:lnTo>
                  <a:pt x="56" y="16"/>
                </a:lnTo>
                <a:lnTo>
                  <a:pt x="57" y="23"/>
                </a:lnTo>
                <a:lnTo>
                  <a:pt x="59" y="7"/>
                </a:lnTo>
                <a:lnTo>
                  <a:pt x="60" y="16"/>
                </a:lnTo>
                <a:lnTo>
                  <a:pt x="62" y="7"/>
                </a:lnTo>
                <a:lnTo>
                  <a:pt x="63" y="7"/>
                </a:lnTo>
                <a:lnTo>
                  <a:pt x="64" y="7"/>
                </a:lnTo>
                <a:lnTo>
                  <a:pt x="66" y="7"/>
                </a:lnTo>
                <a:lnTo>
                  <a:pt x="67" y="16"/>
                </a:lnTo>
                <a:lnTo>
                  <a:pt x="69" y="16"/>
                </a:lnTo>
                <a:lnTo>
                  <a:pt x="70" y="23"/>
                </a:lnTo>
                <a:lnTo>
                  <a:pt x="70" y="39"/>
                </a:lnTo>
                <a:lnTo>
                  <a:pt x="72" y="46"/>
                </a:lnTo>
                <a:lnTo>
                  <a:pt x="73" y="62"/>
                </a:lnTo>
                <a:lnTo>
                  <a:pt x="74" y="70"/>
                </a:lnTo>
                <a:lnTo>
                  <a:pt x="76" y="93"/>
                </a:lnTo>
                <a:lnTo>
                  <a:pt x="77" y="109"/>
                </a:lnTo>
                <a:lnTo>
                  <a:pt x="79" y="116"/>
                </a:lnTo>
                <a:lnTo>
                  <a:pt x="80" y="139"/>
                </a:lnTo>
                <a:lnTo>
                  <a:pt x="82" y="155"/>
                </a:lnTo>
                <a:lnTo>
                  <a:pt x="83" y="170"/>
                </a:lnTo>
                <a:lnTo>
                  <a:pt x="84" y="193"/>
                </a:lnTo>
                <a:lnTo>
                  <a:pt x="86" y="217"/>
                </a:lnTo>
                <a:lnTo>
                  <a:pt x="87" y="233"/>
                </a:lnTo>
                <a:lnTo>
                  <a:pt x="87" y="263"/>
                </a:lnTo>
                <a:lnTo>
                  <a:pt x="89" y="272"/>
                </a:lnTo>
                <a:lnTo>
                  <a:pt x="90" y="295"/>
                </a:lnTo>
                <a:lnTo>
                  <a:pt x="92" y="317"/>
                </a:lnTo>
                <a:lnTo>
                  <a:pt x="93" y="333"/>
                </a:lnTo>
                <a:lnTo>
                  <a:pt x="94" y="349"/>
                </a:lnTo>
                <a:lnTo>
                  <a:pt x="96" y="380"/>
                </a:lnTo>
                <a:lnTo>
                  <a:pt x="97" y="387"/>
                </a:lnTo>
                <a:lnTo>
                  <a:pt x="99" y="410"/>
                </a:lnTo>
                <a:lnTo>
                  <a:pt x="100" y="426"/>
                </a:lnTo>
                <a:lnTo>
                  <a:pt x="102" y="435"/>
                </a:lnTo>
                <a:lnTo>
                  <a:pt x="103" y="450"/>
                </a:lnTo>
                <a:lnTo>
                  <a:pt x="104" y="465"/>
                </a:lnTo>
                <a:lnTo>
                  <a:pt x="104" y="473"/>
                </a:lnTo>
                <a:lnTo>
                  <a:pt x="106" y="489"/>
                </a:lnTo>
                <a:lnTo>
                  <a:pt x="107" y="496"/>
                </a:lnTo>
                <a:lnTo>
                  <a:pt x="109" y="505"/>
                </a:lnTo>
                <a:lnTo>
                  <a:pt x="110" y="505"/>
                </a:lnTo>
                <a:lnTo>
                  <a:pt x="112" y="505"/>
                </a:lnTo>
                <a:lnTo>
                  <a:pt x="113" y="505"/>
                </a:lnTo>
                <a:lnTo>
                  <a:pt x="114" y="512"/>
                </a:lnTo>
                <a:lnTo>
                  <a:pt x="116" y="505"/>
                </a:lnTo>
                <a:lnTo>
                  <a:pt x="117" y="512"/>
                </a:lnTo>
                <a:lnTo>
                  <a:pt x="119" y="505"/>
                </a:lnTo>
                <a:lnTo>
                  <a:pt x="120" y="505"/>
                </a:lnTo>
                <a:lnTo>
                  <a:pt x="122" y="496"/>
                </a:lnTo>
                <a:lnTo>
                  <a:pt x="122" y="489"/>
                </a:lnTo>
                <a:lnTo>
                  <a:pt x="123" y="473"/>
                </a:lnTo>
                <a:lnTo>
                  <a:pt x="124" y="473"/>
                </a:lnTo>
                <a:lnTo>
                  <a:pt x="126" y="450"/>
                </a:lnTo>
                <a:lnTo>
                  <a:pt x="127" y="442"/>
                </a:lnTo>
                <a:lnTo>
                  <a:pt x="129" y="426"/>
                </a:lnTo>
                <a:lnTo>
                  <a:pt x="130" y="410"/>
                </a:lnTo>
                <a:lnTo>
                  <a:pt x="132" y="387"/>
                </a:lnTo>
                <a:lnTo>
                  <a:pt x="133" y="372"/>
                </a:lnTo>
                <a:lnTo>
                  <a:pt x="134" y="356"/>
                </a:lnTo>
                <a:lnTo>
                  <a:pt x="136" y="333"/>
                </a:lnTo>
                <a:lnTo>
                  <a:pt x="137" y="317"/>
                </a:lnTo>
                <a:lnTo>
                  <a:pt x="139" y="295"/>
                </a:lnTo>
                <a:lnTo>
                  <a:pt x="139" y="272"/>
                </a:lnTo>
                <a:lnTo>
                  <a:pt x="140" y="247"/>
                </a:lnTo>
                <a:lnTo>
                  <a:pt x="142" y="225"/>
                </a:lnTo>
                <a:lnTo>
                  <a:pt x="143" y="202"/>
                </a:lnTo>
                <a:lnTo>
                  <a:pt x="144" y="186"/>
                </a:lnTo>
                <a:lnTo>
                  <a:pt x="146" y="163"/>
                </a:lnTo>
                <a:lnTo>
                  <a:pt x="147" y="139"/>
                </a:lnTo>
                <a:lnTo>
                  <a:pt x="149" y="125"/>
                </a:lnTo>
                <a:lnTo>
                  <a:pt x="150" y="109"/>
                </a:lnTo>
                <a:lnTo>
                  <a:pt x="152" y="93"/>
                </a:lnTo>
                <a:lnTo>
                  <a:pt x="153" y="70"/>
                </a:lnTo>
                <a:lnTo>
                  <a:pt x="154" y="62"/>
                </a:lnTo>
                <a:lnTo>
                  <a:pt x="156" y="39"/>
                </a:lnTo>
                <a:lnTo>
                  <a:pt x="156" y="30"/>
                </a:lnTo>
                <a:lnTo>
                  <a:pt x="157" y="23"/>
                </a:lnTo>
                <a:lnTo>
                  <a:pt x="159" y="16"/>
                </a:lnTo>
                <a:lnTo>
                  <a:pt x="160" y="16"/>
                </a:lnTo>
                <a:lnTo>
                  <a:pt x="162" y="7"/>
                </a:lnTo>
                <a:lnTo>
                  <a:pt x="163" y="7"/>
                </a:lnTo>
                <a:lnTo>
                  <a:pt x="164" y="7"/>
                </a:lnTo>
                <a:lnTo>
                  <a:pt x="166" y="0"/>
                </a:lnTo>
                <a:lnTo>
                  <a:pt x="167" y="7"/>
                </a:lnTo>
                <a:lnTo>
                  <a:pt x="169" y="7"/>
                </a:lnTo>
                <a:lnTo>
                  <a:pt x="170" y="16"/>
                </a:lnTo>
                <a:lnTo>
                  <a:pt x="172" y="16"/>
                </a:lnTo>
                <a:lnTo>
                  <a:pt x="172" y="30"/>
                </a:lnTo>
                <a:lnTo>
                  <a:pt x="173" y="30"/>
                </a:lnTo>
                <a:lnTo>
                  <a:pt x="174" y="46"/>
                </a:lnTo>
                <a:lnTo>
                  <a:pt x="176" y="62"/>
                </a:lnTo>
                <a:lnTo>
                  <a:pt x="177" y="70"/>
                </a:lnTo>
                <a:lnTo>
                  <a:pt x="179" y="93"/>
                </a:lnTo>
                <a:lnTo>
                  <a:pt x="180" y="100"/>
                </a:lnTo>
                <a:lnTo>
                  <a:pt x="182" y="125"/>
                </a:lnTo>
                <a:lnTo>
                  <a:pt x="183" y="139"/>
                </a:lnTo>
                <a:lnTo>
                  <a:pt x="184" y="163"/>
                </a:lnTo>
                <a:lnTo>
                  <a:pt x="186" y="179"/>
                </a:lnTo>
                <a:lnTo>
                  <a:pt x="187" y="193"/>
                </a:lnTo>
                <a:lnTo>
                  <a:pt x="189" y="217"/>
                </a:lnTo>
                <a:lnTo>
                  <a:pt x="189" y="240"/>
                </a:lnTo>
                <a:lnTo>
                  <a:pt x="190" y="256"/>
                </a:lnTo>
                <a:lnTo>
                  <a:pt x="192" y="279"/>
                </a:lnTo>
                <a:lnTo>
                  <a:pt x="193" y="295"/>
                </a:lnTo>
                <a:lnTo>
                  <a:pt x="194" y="317"/>
                </a:lnTo>
                <a:lnTo>
                  <a:pt x="196" y="342"/>
                </a:lnTo>
                <a:lnTo>
                  <a:pt x="197" y="365"/>
                </a:lnTo>
                <a:lnTo>
                  <a:pt x="199" y="380"/>
                </a:lnTo>
                <a:lnTo>
                  <a:pt x="200" y="396"/>
                </a:lnTo>
                <a:lnTo>
                  <a:pt x="202" y="410"/>
                </a:lnTo>
                <a:lnTo>
                  <a:pt x="203" y="426"/>
                </a:lnTo>
                <a:lnTo>
                  <a:pt x="204" y="450"/>
                </a:lnTo>
                <a:lnTo>
                  <a:pt x="206" y="457"/>
                </a:lnTo>
                <a:lnTo>
                  <a:pt x="206" y="465"/>
                </a:lnTo>
                <a:lnTo>
                  <a:pt x="207" y="480"/>
                </a:lnTo>
                <a:lnTo>
                  <a:pt x="209" y="489"/>
                </a:lnTo>
                <a:lnTo>
                  <a:pt x="210" y="489"/>
                </a:lnTo>
                <a:lnTo>
                  <a:pt x="212" y="496"/>
                </a:lnTo>
                <a:lnTo>
                  <a:pt x="213" y="505"/>
                </a:lnTo>
                <a:lnTo>
                  <a:pt x="214" y="512"/>
                </a:lnTo>
                <a:lnTo>
                  <a:pt x="216" y="505"/>
                </a:lnTo>
                <a:lnTo>
                  <a:pt x="217" y="512"/>
                </a:lnTo>
                <a:lnTo>
                  <a:pt x="219" y="505"/>
                </a:lnTo>
                <a:lnTo>
                  <a:pt x="220" y="505"/>
                </a:lnTo>
                <a:lnTo>
                  <a:pt x="222" y="496"/>
                </a:lnTo>
                <a:lnTo>
                  <a:pt x="223" y="496"/>
                </a:lnTo>
                <a:lnTo>
                  <a:pt x="224" y="480"/>
                </a:lnTo>
                <a:lnTo>
                  <a:pt x="226" y="473"/>
                </a:lnTo>
                <a:lnTo>
                  <a:pt x="227" y="450"/>
                </a:lnTo>
                <a:lnTo>
                  <a:pt x="229" y="442"/>
                </a:lnTo>
                <a:lnTo>
                  <a:pt x="230" y="426"/>
                </a:lnTo>
                <a:lnTo>
                  <a:pt x="232" y="410"/>
                </a:lnTo>
                <a:lnTo>
                  <a:pt x="233" y="396"/>
                </a:lnTo>
                <a:lnTo>
                  <a:pt x="234" y="380"/>
                </a:lnTo>
                <a:lnTo>
                  <a:pt x="236" y="356"/>
                </a:lnTo>
                <a:lnTo>
                  <a:pt x="237" y="342"/>
                </a:lnTo>
                <a:lnTo>
                  <a:pt x="239" y="317"/>
                </a:lnTo>
                <a:lnTo>
                  <a:pt x="240" y="295"/>
                </a:lnTo>
                <a:lnTo>
                  <a:pt x="240" y="279"/>
                </a:lnTo>
                <a:lnTo>
                  <a:pt x="242" y="256"/>
                </a:lnTo>
                <a:lnTo>
                  <a:pt x="243" y="233"/>
                </a:lnTo>
                <a:lnTo>
                  <a:pt x="244" y="217"/>
                </a:lnTo>
                <a:lnTo>
                  <a:pt x="246" y="193"/>
                </a:lnTo>
                <a:lnTo>
                  <a:pt x="247" y="179"/>
                </a:lnTo>
                <a:lnTo>
                  <a:pt x="249" y="155"/>
                </a:lnTo>
                <a:lnTo>
                  <a:pt x="250" y="132"/>
                </a:lnTo>
                <a:lnTo>
                  <a:pt x="252" y="116"/>
                </a:lnTo>
                <a:lnTo>
                  <a:pt x="253" y="100"/>
                </a:lnTo>
                <a:lnTo>
                  <a:pt x="254" y="85"/>
                </a:lnTo>
                <a:lnTo>
                  <a:pt x="256" y="70"/>
                </a:lnTo>
                <a:lnTo>
                  <a:pt x="257" y="55"/>
                </a:lnTo>
                <a:lnTo>
                  <a:pt x="257" y="39"/>
                </a:lnTo>
                <a:lnTo>
                  <a:pt x="259" y="23"/>
                </a:lnTo>
                <a:lnTo>
                  <a:pt x="260" y="16"/>
                </a:lnTo>
                <a:lnTo>
                  <a:pt x="262" y="16"/>
                </a:lnTo>
                <a:lnTo>
                  <a:pt x="263" y="0"/>
                </a:lnTo>
                <a:lnTo>
                  <a:pt x="264" y="0"/>
                </a:lnTo>
                <a:lnTo>
                  <a:pt x="266" y="7"/>
                </a:lnTo>
                <a:lnTo>
                  <a:pt x="267" y="0"/>
                </a:lnTo>
                <a:lnTo>
                  <a:pt x="269" y="0"/>
                </a:lnTo>
                <a:lnTo>
                  <a:pt x="270" y="7"/>
                </a:lnTo>
                <a:lnTo>
                  <a:pt x="272" y="7"/>
                </a:lnTo>
                <a:lnTo>
                  <a:pt x="273" y="16"/>
                </a:lnTo>
                <a:lnTo>
                  <a:pt x="274" y="23"/>
                </a:lnTo>
                <a:lnTo>
                  <a:pt x="274" y="30"/>
                </a:lnTo>
                <a:lnTo>
                  <a:pt x="276" y="30"/>
                </a:lnTo>
                <a:lnTo>
                  <a:pt x="277" y="46"/>
                </a:lnTo>
                <a:lnTo>
                  <a:pt x="279" y="62"/>
                </a:lnTo>
                <a:lnTo>
                  <a:pt x="280" y="70"/>
                </a:lnTo>
                <a:lnTo>
                  <a:pt x="282" y="85"/>
                </a:lnTo>
                <a:lnTo>
                  <a:pt x="283" y="100"/>
                </a:lnTo>
                <a:lnTo>
                  <a:pt x="284" y="116"/>
                </a:lnTo>
                <a:lnTo>
                  <a:pt x="286" y="139"/>
                </a:lnTo>
                <a:lnTo>
                  <a:pt x="287" y="155"/>
                </a:lnTo>
                <a:lnTo>
                  <a:pt x="289" y="170"/>
                </a:lnTo>
                <a:lnTo>
                  <a:pt x="290" y="193"/>
                </a:lnTo>
                <a:lnTo>
                  <a:pt x="292" y="209"/>
                </a:lnTo>
                <a:lnTo>
                  <a:pt x="292" y="233"/>
                </a:lnTo>
                <a:lnTo>
                  <a:pt x="293" y="256"/>
                </a:lnTo>
                <a:lnTo>
                  <a:pt x="294" y="272"/>
                </a:lnTo>
                <a:lnTo>
                  <a:pt x="296" y="295"/>
                </a:lnTo>
                <a:lnTo>
                  <a:pt x="297" y="317"/>
                </a:lnTo>
                <a:lnTo>
                  <a:pt x="299" y="326"/>
                </a:lnTo>
                <a:lnTo>
                  <a:pt x="300" y="349"/>
                </a:lnTo>
                <a:lnTo>
                  <a:pt x="302" y="372"/>
                </a:lnTo>
                <a:lnTo>
                  <a:pt x="303" y="396"/>
                </a:lnTo>
                <a:lnTo>
                  <a:pt x="304" y="410"/>
                </a:lnTo>
                <a:lnTo>
                  <a:pt x="306" y="419"/>
                </a:lnTo>
                <a:lnTo>
                  <a:pt x="307" y="442"/>
                </a:lnTo>
                <a:lnTo>
                  <a:pt x="307" y="450"/>
                </a:lnTo>
                <a:lnTo>
                  <a:pt x="309" y="465"/>
                </a:lnTo>
                <a:lnTo>
                  <a:pt x="310" y="480"/>
                </a:lnTo>
                <a:lnTo>
                  <a:pt x="312" y="489"/>
                </a:lnTo>
                <a:lnTo>
                  <a:pt x="313" y="496"/>
                </a:lnTo>
                <a:lnTo>
                  <a:pt x="314" y="496"/>
                </a:lnTo>
                <a:lnTo>
                  <a:pt x="316" y="505"/>
                </a:lnTo>
                <a:lnTo>
                  <a:pt x="317" y="505"/>
                </a:lnTo>
                <a:lnTo>
                  <a:pt x="319" y="512"/>
                </a:lnTo>
                <a:lnTo>
                  <a:pt x="320" y="505"/>
                </a:lnTo>
                <a:lnTo>
                  <a:pt x="322" y="512"/>
                </a:lnTo>
                <a:lnTo>
                  <a:pt x="323" y="505"/>
                </a:lnTo>
                <a:lnTo>
                  <a:pt x="324" y="496"/>
                </a:lnTo>
                <a:lnTo>
                  <a:pt x="324" y="489"/>
                </a:lnTo>
                <a:lnTo>
                  <a:pt x="326" y="489"/>
                </a:lnTo>
                <a:lnTo>
                  <a:pt x="327" y="473"/>
                </a:lnTo>
                <a:lnTo>
                  <a:pt x="329" y="457"/>
                </a:lnTo>
                <a:lnTo>
                  <a:pt x="330" y="450"/>
                </a:lnTo>
                <a:lnTo>
                  <a:pt x="332" y="435"/>
                </a:lnTo>
                <a:lnTo>
                  <a:pt x="333" y="419"/>
                </a:lnTo>
                <a:lnTo>
                  <a:pt x="334" y="396"/>
                </a:lnTo>
                <a:lnTo>
                  <a:pt x="336" y="380"/>
                </a:lnTo>
                <a:lnTo>
                  <a:pt x="337" y="365"/>
                </a:lnTo>
                <a:lnTo>
                  <a:pt x="339" y="342"/>
                </a:lnTo>
                <a:lnTo>
                  <a:pt x="340" y="326"/>
                </a:lnTo>
                <a:lnTo>
                  <a:pt x="342" y="302"/>
                </a:lnTo>
                <a:lnTo>
                  <a:pt x="342" y="279"/>
                </a:lnTo>
                <a:lnTo>
                  <a:pt x="343" y="256"/>
                </a:lnTo>
                <a:lnTo>
                  <a:pt x="344" y="233"/>
                </a:lnTo>
                <a:lnTo>
                  <a:pt x="346" y="217"/>
                </a:lnTo>
                <a:lnTo>
                  <a:pt x="347" y="202"/>
                </a:lnTo>
                <a:lnTo>
                  <a:pt x="349" y="170"/>
                </a:lnTo>
                <a:lnTo>
                  <a:pt x="350" y="155"/>
                </a:lnTo>
                <a:lnTo>
                  <a:pt x="352" y="132"/>
                </a:lnTo>
                <a:lnTo>
                  <a:pt x="353" y="116"/>
                </a:lnTo>
                <a:lnTo>
                  <a:pt x="354" y="100"/>
                </a:lnTo>
                <a:lnTo>
                  <a:pt x="356" y="85"/>
                </a:lnTo>
                <a:lnTo>
                  <a:pt x="357" y="62"/>
                </a:lnTo>
                <a:lnTo>
                  <a:pt x="359" y="55"/>
                </a:lnTo>
                <a:lnTo>
                  <a:pt x="359" y="39"/>
                </a:lnTo>
                <a:lnTo>
                  <a:pt x="360" y="30"/>
                </a:lnTo>
                <a:lnTo>
                  <a:pt x="362" y="23"/>
                </a:lnTo>
                <a:lnTo>
                  <a:pt x="363" y="16"/>
                </a:lnTo>
                <a:lnTo>
                  <a:pt x="364" y="16"/>
                </a:lnTo>
                <a:lnTo>
                  <a:pt x="366" y="7"/>
                </a:lnTo>
                <a:lnTo>
                  <a:pt x="367" y="0"/>
                </a:lnTo>
                <a:lnTo>
                  <a:pt x="369" y="7"/>
                </a:lnTo>
                <a:lnTo>
                  <a:pt x="370" y="0"/>
                </a:lnTo>
                <a:lnTo>
                  <a:pt x="372" y="0"/>
                </a:lnTo>
                <a:lnTo>
                  <a:pt x="373" y="7"/>
                </a:lnTo>
                <a:lnTo>
                  <a:pt x="374" y="7"/>
                </a:lnTo>
                <a:lnTo>
                  <a:pt x="376" y="7"/>
                </a:lnTo>
                <a:lnTo>
                  <a:pt x="376" y="23"/>
                </a:lnTo>
                <a:lnTo>
                  <a:pt x="377" y="30"/>
                </a:lnTo>
                <a:lnTo>
                  <a:pt x="379" y="39"/>
                </a:lnTo>
                <a:lnTo>
                  <a:pt x="380" y="55"/>
                </a:lnTo>
                <a:lnTo>
                  <a:pt x="382" y="70"/>
                </a:lnTo>
                <a:lnTo>
                  <a:pt x="383" y="77"/>
                </a:lnTo>
                <a:lnTo>
                  <a:pt x="384" y="93"/>
                </a:lnTo>
                <a:lnTo>
                  <a:pt x="386" y="109"/>
                </a:lnTo>
                <a:lnTo>
                  <a:pt x="387" y="132"/>
                </a:lnTo>
                <a:lnTo>
                  <a:pt x="389" y="147"/>
                </a:lnTo>
                <a:lnTo>
                  <a:pt x="390" y="163"/>
                </a:lnTo>
                <a:lnTo>
                  <a:pt x="392" y="179"/>
                </a:lnTo>
                <a:lnTo>
                  <a:pt x="393" y="202"/>
                </a:lnTo>
                <a:lnTo>
                  <a:pt x="393" y="225"/>
                </a:lnTo>
                <a:lnTo>
                  <a:pt x="394" y="247"/>
                </a:lnTo>
                <a:lnTo>
                  <a:pt x="396" y="263"/>
                </a:lnTo>
                <a:lnTo>
                  <a:pt x="397" y="287"/>
                </a:lnTo>
                <a:lnTo>
                  <a:pt x="399" y="310"/>
                </a:lnTo>
                <a:lnTo>
                  <a:pt x="400" y="333"/>
                </a:lnTo>
                <a:lnTo>
                  <a:pt x="402" y="356"/>
                </a:lnTo>
                <a:lnTo>
                  <a:pt x="403" y="372"/>
                </a:lnTo>
                <a:lnTo>
                  <a:pt x="404" y="387"/>
                </a:lnTo>
                <a:lnTo>
                  <a:pt x="406" y="403"/>
                </a:lnTo>
                <a:lnTo>
                  <a:pt x="407" y="426"/>
                </a:lnTo>
                <a:lnTo>
                  <a:pt x="409" y="435"/>
                </a:lnTo>
                <a:lnTo>
                  <a:pt x="410" y="450"/>
                </a:lnTo>
                <a:lnTo>
                  <a:pt x="410" y="465"/>
                </a:lnTo>
                <a:lnTo>
                  <a:pt x="412" y="473"/>
                </a:lnTo>
                <a:lnTo>
                  <a:pt x="413" y="489"/>
                </a:lnTo>
                <a:lnTo>
                  <a:pt x="414" y="496"/>
                </a:lnTo>
                <a:lnTo>
                  <a:pt x="416" y="505"/>
                </a:lnTo>
                <a:lnTo>
                  <a:pt x="417" y="505"/>
                </a:lnTo>
                <a:lnTo>
                  <a:pt x="419" y="505"/>
                </a:lnTo>
                <a:lnTo>
                  <a:pt x="420" y="505"/>
                </a:lnTo>
                <a:lnTo>
                  <a:pt x="422" y="512"/>
                </a:lnTo>
                <a:lnTo>
                  <a:pt x="423" y="505"/>
                </a:lnTo>
                <a:lnTo>
                  <a:pt x="424" y="505"/>
                </a:lnTo>
                <a:lnTo>
                  <a:pt x="426" y="496"/>
                </a:lnTo>
                <a:lnTo>
                  <a:pt x="427" y="489"/>
                </a:lnTo>
                <a:lnTo>
                  <a:pt x="427" y="480"/>
                </a:lnTo>
                <a:lnTo>
                  <a:pt x="429" y="473"/>
                </a:lnTo>
                <a:lnTo>
                  <a:pt x="430" y="457"/>
                </a:lnTo>
                <a:lnTo>
                  <a:pt x="432" y="442"/>
                </a:lnTo>
                <a:lnTo>
                  <a:pt x="433" y="426"/>
                </a:lnTo>
                <a:lnTo>
                  <a:pt x="434" y="419"/>
                </a:lnTo>
                <a:lnTo>
                  <a:pt x="436" y="403"/>
                </a:lnTo>
                <a:lnTo>
                  <a:pt x="437" y="380"/>
                </a:lnTo>
                <a:lnTo>
                  <a:pt x="439" y="365"/>
                </a:lnTo>
                <a:lnTo>
                  <a:pt x="440" y="342"/>
                </a:lnTo>
                <a:lnTo>
                  <a:pt x="442" y="326"/>
                </a:lnTo>
                <a:lnTo>
                  <a:pt x="443" y="302"/>
                </a:lnTo>
                <a:lnTo>
                  <a:pt x="444" y="272"/>
                </a:lnTo>
                <a:lnTo>
                  <a:pt x="444" y="263"/>
                </a:lnTo>
                <a:lnTo>
                  <a:pt x="446" y="233"/>
                </a:lnTo>
                <a:lnTo>
                  <a:pt x="447" y="217"/>
                </a:lnTo>
                <a:lnTo>
                  <a:pt x="449" y="193"/>
                </a:lnTo>
                <a:lnTo>
                  <a:pt x="450" y="170"/>
                </a:lnTo>
                <a:lnTo>
                  <a:pt x="452" y="155"/>
                </a:lnTo>
                <a:lnTo>
                  <a:pt x="453" y="139"/>
                </a:lnTo>
                <a:lnTo>
                  <a:pt x="454" y="116"/>
                </a:lnTo>
                <a:lnTo>
                  <a:pt x="456" y="93"/>
                </a:lnTo>
                <a:lnTo>
                  <a:pt x="457" y="77"/>
                </a:lnTo>
                <a:lnTo>
                  <a:pt x="459" y="62"/>
                </a:lnTo>
                <a:lnTo>
                  <a:pt x="460" y="55"/>
                </a:lnTo>
                <a:lnTo>
                  <a:pt x="460" y="39"/>
                </a:lnTo>
                <a:lnTo>
                  <a:pt x="462" y="30"/>
                </a:lnTo>
                <a:lnTo>
                  <a:pt x="463" y="23"/>
                </a:lnTo>
                <a:lnTo>
                  <a:pt x="464" y="7"/>
                </a:lnTo>
                <a:lnTo>
                  <a:pt x="466" y="0"/>
                </a:lnTo>
                <a:lnTo>
                  <a:pt x="467" y="7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4" y="0"/>
                </a:lnTo>
                <a:lnTo>
                  <a:pt x="476" y="7"/>
                </a:lnTo>
                <a:lnTo>
                  <a:pt x="477" y="16"/>
                </a:lnTo>
                <a:lnTo>
                  <a:pt x="477" y="23"/>
                </a:lnTo>
                <a:lnTo>
                  <a:pt x="479" y="30"/>
                </a:lnTo>
                <a:lnTo>
                  <a:pt x="480" y="39"/>
                </a:lnTo>
                <a:lnTo>
                  <a:pt x="482" y="55"/>
                </a:lnTo>
                <a:lnTo>
                  <a:pt x="483" y="62"/>
                </a:lnTo>
                <a:lnTo>
                  <a:pt x="484" y="77"/>
                </a:lnTo>
                <a:lnTo>
                  <a:pt x="486" y="93"/>
                </a:lnTo>
                <a:lnTo>
                  <a:pt x="487" y="109"/>
                </a:lnTo>
                <a:lnTo>
                  <a:pt x="489" y="132"/>
                </a:lnTo>
                <a:lnTo>
                  <a:pt x="490" y="147"/>
                </a:lnTo>
                <a:lnTo>
                  <a:pt x="492" y="163"/>
                </a:lnTo>
                <a:lnTo>
                  <a:pt x="493" y="193"/>
                </a:lnTo>
                <a:lnTo>
                  <a:pt x="494" y="209"/>
                </a:lnTo>
                <a:lnTo>
                  <a:pt x="494" y="233"/>
                </a:lnTo>
                <a:lnTo>
                  <a:pt x="496" y="256"/>
                </a:lnTo>
                <a:lnTo>
                  <a:pt x="497" y="272"/>
                </a:lnTo>
                <a:lnTo>
                  <a:pt x="499" y="302"/>
                </a:lnTo>
                <a:lnTo>
                  <a:pt x="500" y="326"/>
                </a:lnTo>
                <a:lnTo>
                  <a:pt x="502" y="342"/>
                </a:lnTo>
                <a:lnTo>
                  <a:pt x="503" y="365"/>
                </a:lnTo>
                <a:lnTo>
                  <a:pt x="504" y="380"/>
                </a:lnTo>
                <a:lnTo>
                  <a:pt x="506" y="403"/>
                </a:lnTo>
                <a:lnTo>
                  <a:pt x="507" y="419"/>
                </a:lnTo>
                <a:lnTo>
                  <a:pt x="509" y="426"/>
                </a:lnTo>
                <a:lnTo>
                  <a:pt x="510" y="442"/>
                </a:lnTo>
                <a:lnTo>
                  <a:pt x="512" y="457"/>
                </a:lnTo>
                <a:lnTo>
                  <a:pt x="512" y="473"/>
                </a:lnTo>
                <a:lnTo>
                  <a:pt x="513" y="480"/>
                </a:lnTo>
                <a:lnTo>
                  <a:pt x="514" y="489"/>
                </a:lnTo>
                <a:lnTo>
                  <a:pt x="516" y="489"/>
                </a:lnTo>
                <a:lnTo>
                  <a:pt x="517" y="505"/>
                </a:lnTo>
                <a:lnTo>
                  <a:pt x="519" y="505"/>
                </a:lnTo>
                <a:lnTo>
                  <a:pt x="520" y="505"/>
                </a:lnTo>
                <a:lnTo>
                  <a:pt x="522" y="505"/>
                </a:lnTo>
                <a:lnTo>
                  <a:pt x="523" y="505"/>
                </a:lnTo>
                <a:lnTo>
                  <a:pt x="524" y="496"/>
                </a:lnTo>
                <a:lnTo>
                  <a:pt x="526" y="496"/>
                </a:lnTo>
                <a:lnTo>
                  <a:pt x="527" y="489"/>
                </a:lnTo>
                <a:lnTo>
                  <a:pt x="529" y="480"/>
                </a:lnTo>
                <a:lnTo>
                  <a:pt x="529" y="473"/>
                </a:lnTo>
                <a:lnTo>
                  <a:pt x="530" y="457"/>
                </a:lnTo>
                <a:lnTo>
                  <a:pt x="532" y="442"/>
                </a:lnTo>
                <a:lnTo>
                  <a:pt x="533" y="435"/>
                </a:lnTo>
                <a:lnTo>
                  <a:pt x="534" y="419"/>
                </a:lnTo>
                <a:lnTo>
                  <a:pt x="536" y="403"/>
                </a:lnTo>
                <a:lnTo>
                  <a:pt x="537" y="380"/>
                </a:lnTo>
                <a:lnTo>
                  <a:pt x="539" y="365"/>
                </a:lnTo>
                <a:lnTo>
                  <a:pt x="540" y="342"/>
                </a:lnTo>
                <a:lnTo>
                  <a:pt x="542" y="326"/>
                </a:lnTo>
                <a:lnTo>
                  <a:pt x="543" y="310"/>
                </a:lnTo>
                <a:lnTo>
                  <a:pt x="544" y="279"/>
                </a:lnTo>
                <a:lnTo>
                  <a:pt x="546" y="256"/>
                </a:lnTo>
                <a:lnTo>
                  <a:pt x="546" y="240"/>
                </a:lnTo>
                <a:lnTo>
                  <a:pt x="547" y="217"/>
                </a:lnTo>
                <a:lnTo>
                  <a:pt x="549" y="202"/>
                </a:lnTo>
                <a:lnTo>
                  <a:pt x="550" y="179"/>
                </a:lnTo>
                <a:lnTo>
                  <a:pt x="552" y="155"/>
                </a:lnTo>
                <a:lnTo>
                  <a:pt x="553" y="139"/>
                </a:lnTo>
                <a:lnTo>
                  <a:pt x="554" y="116"/>
                </a:lnTo>
                <a:lnTo>
                  <a:pt x="556" y="100"/>
                </a:lnTo>
                <a:lnTo>
                  <a:pt x="557" y="85"/>
                </a:lnTo>
                <a:lnTo>
                  <a:pt x="559" y="70"/>
                </a:lnTo>
                <a:lnTo>
                  <a:pt x="560" y="55"/>
                </a:lnTo>
                <a:lnTo>
                  <a:pt x="562" y="55"/>
                </a:lnTo>
                <a:lnTo>
                  <a:pt x="563" y="30"/>
                </a:lnTo>
                <a:lnTo>
                  <a:pt x="563" y="23"/>
                </a:lnTo>
                <a:lnTo>
                  <a:pt x="564" y="16"/>
                </a:lnTo>
                <a:lnTo>
                  <a:pt x="566" y="7"/>
                </a:lnTo>
                <a:lnTo>
                  <a:pt x="567" y="7"/>
                </a:lnTo>
                <a:lnTo>
                  <a:pt x="569" y="7"/>
                </a:lnTo>
                <a:lnTo>
                  <a:pt x="570" y="7"/>
                </a:lnTo>
                <a:lnTo>
                  <a:pt x="572" y="7"/>
                </a:lnTo>
                <a:lnTo>
                  <a:pt x="573" y="16"/>
                </a:lnTo>
                <a:lnTo>
                  <a:pt x="574" y="7"/>
                </a:lnTo>
                <a:lnTo>
                  <a:pt x="576" y="16"/>
                </a:lnTo>
                <a:lnTo>
                  <a:pt x="577" y="23"/>
                </a:lnTo>
                <a:lnTo>
                  <a:pt x="579" y="30"/>
                </a:lnTo>
                <a:lnTo>
                  <a:pt x="580" y="55"/>
                </a:lnTo>
                <a:lnTo>
                  <a:pt x="580" y="70"/>
                </a:lnTo>
                <a:lnTo>
                  <a:pt x="582" y="93"/>
                </a:lnTo>
                <a:lnTo>
                  <a:pt x="583" y="116"/>
                </a:lnTo>
                <a:lnTo>
                  <a:pt x="584" y="139"/>
                </a:lnTo>
                <a:lnTo>
                  <a:pt x="586" y="163"/>
                </a:lnTo>
                <a:lnTo>
                  <a:pt x="587" y="186"/>
                </a:lnTo>
                <a:lnTo>
                  <a:pt x="589" y="202"/>
                </a:lnTo>
                <a:lnTo>
                  <a:pt x="590" y="209"/>
                </a:lnTo>
                <a:lnTo>
                  <a:pt x="592" y="225"/>
                </a:lnTo>
                <a:lnTo>
                  <a:pt x="593" y="247"/>
                </a:lnTo>
                <a:lnTo>
                  <a:pt x="594" y="263"/>
                </a:lnTo>
                <a:lnTo>
                  <a:pt x="596" y="287"/>
                </a:lnTo>
                <a:lnTo>
                  <a:pt x="597" y="302"/>
                </a:lnTo>
                <a:lnTo>
                  <a:pt x="597" y="317"/>
                </a:lnTo>
                <a:lnTo>
                  <a:pt x="599" y="342"/>
                </a:lnTo>
                <a:lnTo>
                  <a:pt x="600" y="356"/>
                </a:lnTo>
                <a:lnTo>
                  <a:pt x="602" y="380"/>
                </a:lnTo>
                <a:lnTo>
                  <a:pt x="603" y="396"/>
                </a:lnTo>
                <a:lnTo>
                  <a:pt x="604" y="410"/>
                </a:lnTo>
                <a:lnTo>
                  <a:pt x="606" y="426"/>
                </a:lnTo>
                <a:lnTo>
                  <a:pt x="607" y="435"/>
                </a:lnTo>
                <a:lnTo>
                  <a:pt x="609" y="450"/>
                </a:lnTo>
                <a:lnTo>
                  <a:pt x="610" y="473"/>
                </a:lnTo>
                <a:lnTo>
                  <a:pt x="612" y="480"/>
                </a:lnTo>
                <a:lnTo>
                  <a:pt x="613" y="496"/>
                </a:lnTo>
                <a:lnTo>
                  <a:pt x="614" y="505"/>
                </a:lnTo>
                <a:lnTo>
                  <a:pt x="616" y="505"/>
                </a:lnTo>
                <a:lnTo>
                  <a:pt x="617" y="512"/>
                </a:lnTo>
                <a:lnTo>
                  <a:pt x="619" y="519"/>
                </a:lnTo>
                <a:lnTo>
                  <a:pt x="620" y="512"/>
                </a:lnTo>
                <a:lnTo>
                  <a:pt x="622" y="512"/>
                </a:lnTo>
                <a:lnTo>
                  <a:pt x="623" y="512"/>
                </a:lnTo>
                <a:lnTo>
                  <a:pt x="624" y="505"/>
                </a:lnTo>
                <a:lnTo>
                  <a:pt x="626" y="496"/>
                </a:lnTo>
                <a:lnTo>
                  <a:pt x="627" y="496"/>
                </a:lnTo>
                <a:lnTo>
                  <a:pt x="629" y="480"/>
                </a:lnTo>
                <a:lnTo>
                  <a:pt x="630" y="473"/>
                </a:lnTo>
                <a:lnTo>
                  <a:pt x="630" y="457"/>
                </a:lnTo>
                <a:lnTo>
                  <a:pt x="632" y="442"/>
                </a:lnTo>
                <a:lnTo>
                  <a:pt x="633" y="426"/>
                </a:lnTo>
                <a:lnTo>
                  <a:pt x="634" y="410"/>
                </a:lnTo>
                <a:lnTo>
                  <a:pt x="636" y="396"/>
                </a:lnTo>
                <a:lnTo>
                  <a:pt x="637" y="380"/>
                </a:lnTo>
                <a:lnTo>
                  <a:pt x="639" y="356"/>
                </a:lnTo>
                <a:lnTo>
                  <a:pt x="640" y="333"/>
                </a:lnTo>
                <a:lnTo>
                  <a:pt x="642" y="317"/>
                </a:lnTo>
                <a:lnTo>
                  <a:pt x="643" y="295"/>
                </a:lnTo>
                <a:lnTo>
                  <a:pt x="644" y="272"/>
                </a:lnTo>
                <a:lnTo>
                  <a:pt x="646" y="247"/>
                </a:lnTo>
                <a:lnTo>
                  <a:pt x="647" y="233"/>
                </a:lnTo>
                <a:lnTo>
                  <a:pt x="647" y="209"/>
                </a:lnTo>
                <a:lnTo>
                  <a:pt x="649" y="186"/>
                </a:lnTo>
                <a:lnTo>
                  <a:pt x="650" y="163"/>
                </a:lnTo>
                <a:lnTo>
                  <a:pt x="652" y="139"/>
                </a:lnTo>
                <a:lnTo>
                  <a:pt x="653" y="125"/>
                </a:lnTo>
                <a:lnTo>
                  <a:pt x="654" y="109"/>
                </a:lnTo>
                <a:lnTo>
                  <a:pt x="656" y="93"/>
                </a:lnTo>
                <a:lnTo>
                  <a:pt x="657" y="77"/>
                </a:lnTo>
                <a:lnTo>
                  <a:pt x="659" y="62"/>
                </a:lnTo>
                <a:lnTo>
                  <a:pt x="660" y="46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Freeform 3"/>
          <p:cNvSpPr>
            <a:spLocks/>
          </p:cNvSpPr>
          <p:nvPr/>
        </p:nvSpPr>
        <p:spPr bwMode="auto">
          <a:xfrm>
            <a:off x="1174750" y="1169988"/>
            <a:ext cx="8378825" cy="1731962"/>
          </a:xfrm>
          <a:custGeom>
            <a:avLst/>
            <a:gdLst>
              <a:gd name="T0" fmla="*/ 2147483646 w 668"/>
              <a:gd name="T1" fmla="*/ 2147483646 h 521"/>
              <a:gd name="T2" fmla="*/ 2147483646 w 668"/>
              <a:gd name="T3" fmla="*/ 2147483646 h 521"/>
              <a:gd name="T4" fmla="*/ 2147483646 w 668"/>
              <a:gd name="T5" fmla="*/ 2147483646 h 521"/>
              <a:gd name="T6" fmla="*/ 2147483646 w 668"/>
              <a:gd name="T7" fmla="*/ 2147483646 h 521"/>
              <a:gd name="T8" fmla="*/ 2147483646 w 668"/>
              <a:gd name="T9" fmla="*/ 2147483646 h 521"/>
              <a:gd name="T10" fmla="*/ 2147483646 w 668"/>
              <a:gd name="T11" fmla="*/ 2147483646 h 521"/>
              <a:gd name="T12" fmla="*/ 2147483646 w 668"/>
              <a:gd name="T13" fmla="*/ 2147483646 h 521"/>
              <a:gd name="T14" fmla="*/ 2147483646 w 668"/>
              <a:gd name="T15" fmla="*/ 2147483646 h 521"/>
              <a:gd name="T16" fmla="*/ 2147483646 w 668"/>
              <a:gd name="T17" fmla="*/ 2147483646 h 521"/>
              <a:gd name="T18" fmla="*/ 2147483646 w 668"/>
              <a:gd name="T19" fmla="*/ 2147483646 h 521"/>
              <a:gd name="T20" fmla="*/ 2147483646 w 668"/>
              <a:gd name="T21" fmla="*/ 2147483646 h 521"/>
              <a:gd name="T22" fmla="*/ 2147483646 w 668"/>
              <a:gd name="T23" fmla="*/ 2147483646 h 521"/>
              <a:gd name="T24" fmla="*/ 2147483646 w 668"/>
              <a:gd name="T25" fmla="*/ 2147483646 h 521"/>
              <a:gd name="T26" fmla="*/ 2147483646 w 668"/>
              <a:gd name="T27" fmla="*/ 2147483646 h 521"/>
              <a:gd name="T28" fmla="*/ 2147483646 w 668"/>
              <a:gd name="T29" fmla="*/ 2147483646 h 521"/>
              <a:gd name="T30" fmla="*/ 2147483646 w 668"/>
              <a:gd name="T31" fmla="*/ 2147483646 h 521"/>
              <a:gd name="T32" fmla="*/ 2147483646 w 668"/>
              <a:gd name="T33" fmla="*/ 2147483646 h 521"/>
              <a:gd name="T34" fmla="*/ 2147483646 w 668"/>
              <a:gd name="T35" fmla="*/ 2147483646 h 521"/>
              <a:gd name="T36" fmla="*/ 2147483646 w 668"/>
              <a:gd name="T37" fmla="*/ 2147483646 h 521"/>
              <a:gd name="T38" fmla="*/ 2147483646 w 668"/>
              <a:gd name="T39" fmla="*/ 2147483646 h 521"/>
              <a:gd name="T40" fmla="*/ 2147483646 w 668"/>
              <a:gd name="T41" fmla="*/ 2147483646 h 521"/>
              <a:gd name="T42" fmla="*/ 2147483646 w 668"/>
              <a:gd name="T43" fmla="*/ 2147483646 h 521"/>
              <a:gd name="T44" fmla="*/ 2147483646 w 668"/>
              <a:gd name="T45" fmla="*/ 2147483646 h 521"/>
              <a:gd name="T46" fmla="*/ 2147483646 w 668"/>
              <a:gd name="T47" fmla="*/ 2147483646 h 521"/>
              <a:gd name="T48" fmla="*/ 2147483646 w 668"/>
              <a:gd name="T49" fmla="*/ 2147483646 h 521"/>
              <a:gd name="T50" fmla="*/ 2147483646 w 668"/>
              <a:gd name="T51" fmla="*/ 2147483646 h 521"/>
              <a:gd name="T52" fmla="*/ 2147483646 w 668"/>
              <a:gd name="T53" fmla="*/ 2147483646 h 521"/>
              <a:gd name="T54" fmla="*/ 2147483646 w 668"/>
              <a:gd name="T55" fmla="*/ 2147483646 h 521"/>
              <a:gd name="T56" fmla="*/ 2147483646 w 668"/>
              <a:gd name="T57" fmla="*/ 2147483646 h 521"/>
              <a:gd name="T58" fmla="*/ 2147483646 w 668"/>
              <a:gd name="T59" fmla="*/ 2147483646 h 521"/>
              <a:gd name="T60" fmla="*/ 2147483646 w 668"/>
              <a:gd name="T61" fmla="*/ 2147483646 h 521"/>
              <a:gd name="T62" fmla="*/ 2147483646 w 668"/>
              <a:gd name="T63" fmla="*/ 2147483646 h 521"/>
              <a:gd name="T64" fmla="*/ 2147483646 w 668"/>
              <a:gd name="T65" fmla="*/ 2147483646 h 521"/>
              <a:gd name="T66" fmla="*/ 2147483646 w 668"/>
              <a:gd name="T67" fmla="*/ 2147483646 h 521"/>
              <a:gd name="T68" fmla="*/ 2147483646 w 668"/>
              <a:gd name="T69" fmla="*/ 2147483646 h 521"/>
              <a:gd name="T70" fmla="*/ 2147483646 w 668"/>
              <a:gd name="T71" fmla="*/ 2147483646 h 521"/>
              <a:gd name="T72" fmla="*/ 2147483646 w 668"/>
              <a:gd name="T73" fmla="*/ 2147483646 h 521"/>
              <a:gd name="T74" fmla="*/ 2147483646 w 668"/>
              <a:gd name="T75" fmla="*/ 2147483646 h 521"/>
              <a:gd name="T76" fmla="*/ 2147483646 w 668"/>
              <a:gd name="T77" fmla="*/ 2147483646 h 521"/>
              <a:gd name="T78" fmla="*/ 2147483646 w 668"/>
              <a:gd name="T79" fmla="*/ 2147483646 h 521"/>
              <a:gd name="T80" fmla="*/ 2147483646 w 668"/>
              <a:gd name="T81" fmla="*/ 2147483646 h 521"/>
              <a:gd name="T82" fmla="*/ 2147483646 w 668"/>
              <a:gd name="T83" fmla="*/ 2147483646 h 521"/>
              <a:gd name="T84" fmla="*/ 2147483646 w 668"/>
              <a:gd name="T85" fmla="*/ 2147483646 h 521"/>
              <a:gd name="T86" fmla="*/ 2147483646 w 668"/>
              <a:gd name="T87" fmla="*/ 2147483646 h 521"/>
              <a:gd name="T88" fmla="*/ 2147483646 w 668"/>
              <a:gd name="T89" fmla="*/ 2147483646 h 521"/>
              <a:gd name="T90" fmla="*/ 2147483646 w 668"/>
              <a:gd name="T91" fmla="*/ 2147483646 h 521"/>
              <a:gd name="T92" fmla="*/ 2147483646 w 668"/>
              <a:gd name="T93" fmla="*/ 2147483646 h 521"/>
              <a:gd name="T94" fmla="*/ 2147483646 w 668"/>
              <a:gd name="T95" fmla="*/ 2147483646 h 521"/>
              <a:gd name="T96" fmla="*/ 2147483646 w 668"/>
              <a:gd name="T97" fmla="*/ 2147483646 h 521"/>
              <a:gd name="T98" fmla="*/ 2147483646 w 668"/>
              <a:gd name="T99" fmla="*/ 2147483646 h 521"/>
              <a:gd name="T100" fmla="*/ 2147483646 w 668"/>
              <a:gd name="T101" fmla="*/ 2147483646 h 521"/>
              <a:gd name="T102" fmla="*/ 2147483646 w 668"/>
              <a:gd name="T103" fmla="*/ 2147483646 h 521"/>
              <a:gd name="T104" fmla="*/ 2147483646 w 668"/>
              <a:gd name="T105" fmla="*/ 2147483646 h 521"/>
              <a:gd name="T106" fmla="*/ 2147483646 w 668"/>
              <a:gd name="T107" fmla="*/ 2147483646 h 521"/>
              <a:gd name="T108" fmla="*/ 2147483646 w 668"/>
              <a:gd name="T109" fmla="*/ 2147483646 h 521"/>
              <a:gd name="T110" fmla="*/ 2147483646 w 668"/>
              <a:gd name="T111" fmla="*/ 2147483646 h 521"/>
              <a:gd name="T112" fmla="*/ 2147483646 w 668"/>
              <a:gd name="T113" fmla="*/ 2147483646 h 521"/>
              <a:gd name="T114" fmla="*/ 2147483646 w 668"/>
              <a:gd name="T115" fmla="*/ 2147483646 h 521"/>
              <a:gd name="T116" fmla="*/ 2147483646 w 668"/>
              <a:gd name="T117" fmla="*/ 2147483646 h 521"/>
              <a:gd name="T118" fmla="*/ 2147483646 w 668"/>
              <a:gd name="T119" fmla="*/ 2147483646 h 521"/>
              <a:gd name="T120" fmla="*/ 2147483646 w 668"/>
              <a:gd name="T121" fmla="*/ 2147483646 h 521"/>
              <a:gd name="T122" fmla="*/ 2147483646 w 668"/>
              <a:gd name="T123" fmla="*/ 2147483646 h 5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8" h="521">
                <a:moveTo>
                  <a:pt x="0" y="520"/>
                </a:moveTo>
                <a:lnTo>
                  <a:pt x="1" y="520"/>
                </a:lnTo>
                <a:lnTo>
                  <a:pt x="2" y="520"/>
                </a:lnTo>
                <a:lnTo>
                  <a:pt x="2" y="513"/>
                </a:lnTo>
                <a:lnTo>
                  <a:pt x="4" y="513"/>
                </a:lnTo>
                <a:lnTo>
                  <a:pt x="5" y="504"/>
                </a:lnTo>
                <a:lnTo>
                  <a:pt x="7" y="497"/>
                </a:lnTo>
                <a:lnTo>
                  <a:pt x="8" y="488"/>
                </a:lnTo>
                <a:lnTo>
                  <a:pt x="10" y="481"/>
                </a:lnTo>
                <a:lnTo>
                  <a:pt x="11" y="465"/>
                </a:lnTo>
                <a:lnTo>
                  <a:pt x="12" y="458"/>
                </a:lnTo>
                <a:lnTo>
                  <a:pt x="14" y="443"/>
                </a:lnTo>
                <a:lnTo>
                  <a:pt x="15" y="434"/>
                </a:lnTo>
                <a:lnTo>
                  <a:pt x="17" y="411"/>
                </a:lnTo>
                <a:lnTo>
                  <a:pt x="18" y="395"/>
                </a:lnTo>
                <a:lnTo>
                  <a:pt x="20" y="373"/>
                </a:lnTo>
                <a:lnTo>
                  <a:pt x="20" y="357"/>
                </a:lnTo>
                <a:lnTo>
                  <a:pt x="21" y="334"/>
                </a:lnTo>
                <a:lnTo>
                  <a:pt x="22" y="318"/>
                </a:lnTo>
                <a:lnTo>
                  <a:pt x="24" y="295"/>
                </a:lnTo>
                <a:lnTo>
                  <a:pt x="25" y="271"/>
                </a:lnTo>
                <a:lnTo>
                  <a:pt x="27" y="248"/>
                </a:lnTo>
                <a:lnTo>
                  <a:pt x="28" y="225"/>
                </a:lnTo>
                <a:lnTo>
                  <a:pt x="30" y="210"/>
                </a:lnTo>
                <a:lnTo>
                  <a:pt x="31" y="178"/>
                </a:lnTo>
                <a:lnTo>
                  <a:pt x="32" y="163"/>
                </a:lnTo>
                <a:lnTo>
                  <a:pt x="34" y="147"/>
                </a:lnTo>
                <a:lnTo>
                  <a:pt x="35" y="124"/>
                </a:lnTo>
                <a:lnTo>
                  <a:pt x="35" y="108"/>
                </a:lnTo>
                <a:lnTo>
                  <a:pt x="37" y="93"/>
                </a:lnTo>
                <a:lnTo>
                  <a:pt x="38" y="85"/>
                </a:lnTo>
                <a:lnTo>
                  <a:pt x="40" y="63"/>
                </a:lnTo>
                <a:lnTo>
                  <a:pt x="41" y="47"/>
                </a:lnTo>
                <a:lnTo>
                  <a:pt x="42" y="38"/>
                </a:lnTo>
                <a:lnTo>
                  <a:pt x="44" y="31"/>
                </a:lnTo>
                <a:lnTo>
                  <a:pt x="45" y="24"/>
                </a:lnTo>
                <a:lnTo>
                  <a:pt x="47" y="15"/>
                </a:lnTo>
                <a:lnTo>
                  <a:pt x="48" y="8"/>
                </a:lnTo>
                <a:lnTo>
                  <a:pt x="50" y="8"/>
                </a:lnTo>
                <a:lnTo>
                  <a:pt x="51" y="8"/>
                </a:lnTo>
                <a:lnTo>
                  <a:pt x="52" y="8"/>
                </a:lnTo>
                <a:lnTo>
                  <a:pt x="54" y="15"/>
                </a:lnTo>
                <a:lnTo>
                  <a:pt x="55" y="24"/>
                </a:lnTo>
                <a:lnTo>
                  <a:pt x="57" y="24"/>
                </a:lnTo>
                <a:lnTo>
                  <a:pt x="58" y="31"/>
                </a:lnTo>
                <a:lnTo>
                  <a:pt x="60" y="38"/>
                </a:lnTo>
                <a:lnTo>
                  <a:pt x="61" y="54"/>
                </a:lnTo>
                <a:lnTo>
                  <a:pt x="62" y="63"/>
                </a:lnTo>
                <a:lnTo>
                  <a:pt x="64" y="78"/>
                </a:lnTo>
                <a:lnTo>
                  <a:pt x="65" y="85"/>
                </a:lnTo>
                <a:lnTo>
                  <a:pt x="67" y="108"/>
                </a:lnTo>
                <a:lnTo>
                  <a:pt x="68" y="124"/>
                </a:lnTo>
                <a:lnTo>
                  <a:pt x="70" y="140"/>
                </a:lnTo>
                <a:lnTo>
                  <a:pt x="70" y="155"/>
                </a:lnTo>
                <a:lnTo>
                  <a:pt x="71" y="178"/>
                </a:lnTo>
                <a:lnTo>
                  <a:pt x="72" y="194"/>
                </a:lnTo>
                <a:lnTo>
                  <a:pt x="74" y="217"/>
                </a:lnTo>
                <a:lnTo>
                  <a:pt x="75" y="233"/>
                </a:lnTo>
                <a:lnTo>
                  <a:pt x="77" y="264"/>
                </a:lnTo>
                <a:lnTo>
                  <a:pt x="78" y="280"/>
                </a:lnTo>
                <a:lnTo>
                  <a:pt x="80" y="295"/>
                </a:lnTo>
                <a:lnTo>
                  <a:pt x="81" y="325"/>
                </a:lnTo>
                <a:lnTo>
                  <a:pt x="82" y="341"/>
                </a:lnTo>
                <a:lnTo>
                  <a:pt x="84" y="357"/>
                </a:lnTo>
                <a:lnTo>
                  <a:pt x="85" y="380"/>
                </a:lnTo>
                <a:lnTo>
                  <a:pt x="87" y="395"/>
                </a:lnTo>
                <a:lnTo>
                  <a:pt x="87" y="411"/>
                </a:lnTo>
                <a:lnTo>
                  <a:pt x="88" y="434"/>
                </a:lnTo>
                <a:lnTo>
                  <a:pt x="90" y="450"/>
                </a:lnTo>
                <a:lnTo>
                  <a:pt x="91" y="458"/>
                </a:lnTo>
                <a:lnTo>
                  <a:pt x="92" y="481"/>
                </a:lnTo>
                <a:lnTo>
                  <a:pt x="94" y="481"/>
                </a:lnTo>
                <a:lnTo>
                  <a:pt x="95" y="497"/>
                </a:lnTo>
                <a:lnTo>
                  <a:pt x="97" y="504"/>
                </a:lnTo>
                <a:lnTo>
                  <a:pt x="98" y="513"/>
                </a:lnTo>
                <a:lnTo>
                  <a:pt x="100" y="513"/>
                </a:lnTo>
                <a:lnTo>
                  <a:pt x="101" y="520"/>
                </a:lnTo>
                <a:lnTo>
                  <a:pt x="102" y="520"/>
                </a:lnTo>
                <a:lnTo>
                  <a:pt x="104" y="520"/>
                </a:lnTo>
                <a:lnTo>
                  <a:pt x="105" y="520"/>
                </a:lnTo>
                <a:lnTo>
                  <a:pt x="107" y="513"/>
                </a:lnTo>
                <a:lnTo>
                  <a:pt x="108" y="504"/>
                </a:lnTo>
                <a:lnTo>
                  <a:pt x="110" y="497"/>
                </a:lnTo>
                <a:lnTo>
                  <a:pt x="111" y="488"/>
                </a:lnTo>
                <a:lnTo>
                  <a:pt x="112" y="473"/>
                </a:lnTo>
                <a:lnTo>
                  <a:pt x="114" y="473"/>
                </a:lnTo>
                <a:lnTo>
                  <a:pt x="115" y="450"/>
                </a:lnTo>
                <a:lnTo>
                  <a:pt x="117" y="443"/>
                </a:lnTo>
                <a:lnTo>
                  <a:pt x="118" y="427"/>
                </a:lnTo>
                <a:lnTo>
                  <a:pt x="120" y="404"/>
                </a:lnTo>
                <a:lnTo>
                  <a:pt x="121" y="388"/>
                </a:lnTo>
                <a:lnTo>
                  <a:pt x="121" y="364"/>
                </a:lnTo>
                <a:lnTo>
                  <a:pt x="122" y="350"/>
                </a:lnTo>
                <a:lnTo>
                  <a:pt x="124" y="325"/>
                </a:lnTo>
                <a:lnTo>
                  <a:pt x="125" y="310"/>
                </a:lnTo>
                <a:lnTo>
                  <a:pt x="127" y="287"/>
                </a:lnTo>
                <a:lnTo>
                  <a:pt x="128" y="264"/>
                </a:lnTo>
                <a:lnTo>
                  <a:pt x="130" y="241"/>
                </a:lnTo>
                <a:lnTo>
                  <a:pt x="131" y="225"/>
                </a:lnTo>
                <a:lnTo>
                  <a:pt x="132" y="201"/>
                </a:lnTo>
                <a:lnTo>
                  <a:pt x="134" y="178"/>
                </a:lnTo>
                <a:lnTo>
                  <a:pt x="135" y="163"/>
                </a:lnTo>
                <a:lnTo>
                  <a:pt x="137" y="140"/>
                </a:lnTo>
                <a:lnTo>
                  <a:pt x="138" y="117"/>
                </a:lnTo>
                <a:lnTo>
                  <a:pt x="138" y="101"/>
                </a:lnTo>
                <a:lnTo>
                  <a:pt x="140" y="85"/>
                </a:lnTo>
                <a:lnTo>
                  <a:pt x="141" y="78"/>
                </a:lnTo>
                <a:lnTo>
                  <a:pt x="142" y="63"/>
                </a:lnTo>
                <a:lnTo>
                  <a:pt x="144" y="38"/>
                </a:lnTo>
                <a:lnTo>
                  <a:pt x="145" y="38"/>
                </a:lnTo>
                <a:lnTo>
                  <a:pt x="147" y="31"/>
                </a:lnTo>
                <a:lnTo>
                  <a:pt x="148" y="15"/>
                </a:lnTo>
                <a:lnTo>
                  <a:pt x="150" y="15"/>
                </a:lnTo>
                <a:lnTo>
                  <a:pt x="151" y="8"/>
                </a:lnTo>
                <a:lnTo>
                  <a:pt x="152" y="8"/>
                </a:lnTo>
                <a:lnTo>
                  <a:pt x="154" y="8"/>
                </a:lnTo>
                <a:lnTo>
                  <a:pt x="155" y="8"/>
                </a:lnTo>
                <a:lnTo>
                  <a:pt x="157" y="8"/>
                </a:lnTo>
                <a:lnTo>
                  <a:pt x="158" y="15"/>
                </a:lnTo>
                <a:lnTo>
                  <a:pt x="160" y="24"/>
                </a:lnTo>
                <a:lnTo>
                  <a:pt x="161" y="38"/>
                </a:lnTo>
                <a:lnTo>
                  <a:pt x="162" y="38"/>
                </a:lnTo>
                <a:lnTo>
                  <a:pt x="164" y="54"/>
                </a:lnTo>
                <a:lnTo>
                  <a:pt x="165" y="63"/>
                </a:lnTo>
                <a:lnTo>
                  <a:pt x="167" y="78"/>
                </a:lnTo>
                <a:lnTo>
                  <a:pt x="168" y="93"/>
                </a:lnTo>
                <a:lnTo>
                  <a:pt x="170" y="108"/>
                </a:lnTo>
                <a:lnTo>
                  <a:pt x="171" y="124"/>
                </a:lnTo>
                <a:lnTo>
                  <a:pt x="172" y="133"/>
                </a:lnTo>
                <a:lnTo>
                  <a:pt x="172" y="155"/>
                </a:lnTo>
                <a:lnTo>
                  <a:pt x="174" y="171"/>
                </a:lnTo>
                <a:lnTo>
                  <a:pt x="175" y="194"/>
                </a:lnTo>
                <a:lnTo>
                  <a:pt x="177" y="210"/>
                </a:lnTo>
                <a:lnTo>
                  <a:pt x="178" y="233"/>
                </a:lnTo>
                <a:lnTo>
                  <a:pt x="180" y="255"/>
                </a:lnTo>
                <a:lnTo>
                  <a:pt x="181" y="280"/>
                </a:lnTo>
                <a:lnTo>
                  <a:pt x="182" y="295"/>
                </a:lnTo>
                <a:lnTo>
                  <a:pt x="184" y="318"/>
                </a:lnTo>
                <a:lnTo>
                  <a:pt x="185" y="341"/>
                </a:lnTo>
                <a:lnTo>
                  <a:pt x="187" y="357"/>
                </a:lnTo>
                <a:lnTo>
                  <a:pt x="188" y="380"/>
                </a:lnTo>
                <a:lnTo>
                  <a:pt x="188" y="404"/>
                </a:lnTo>
                <a:lnTo>
                  <a:pt x="190" y="418"/>
                </a:lnTo>
                <a:lnTo>
                  <a:pt x="191" y="427"/>
                </a:lnTo>
                <a:lnTo>
                  <a:pt x="192" y="450"/>
                </a:lnTo>
                <a:lnTo>
                  <a:pt x="194" y="465"/>
                </a:lnTo>
                <a:lnTo>
                  <a:pt x="195" y="481"/>
                </a:lnTo>
                <a:lnTo>
                  <a:pt x="197" y="488"/>
                </a:lnTo>
                <a:lnTo>
                  <a:pt x="198" y="497"/>
                </a:lnTo>
                <a:lnTo>
                  <a:pt x="200" y="497"/>
                </a:lnTo>
                <a:lnTo>
                  <a:pt x="201" y="504"/>
                </a:lnTo>
                <a:lnTo>
                  <a:pt x="202" y="513"/>
                </a:lnTo>
                <a:lnTo>
                  <a:pt x="204" y="513"/>
                </a:lnTo>
                <a:lnTo>
                  <a:pt x="205" y="513"/>
                </a:lnTo>
                <a:lnTo>
                  <a:pt x="207" y="513"/>
                </a:lnTo>
                <a:lnTo>
                  <a:pt x="208" y="513"/>
                </a:lnTo>
                <a:lnTo>
                  <a:pt x="210" y="497"/>
                </a:lnTo>
                <a:lnTo>
                  <a:pt x="211" y="497"/>
                </a:lnTo>
                <a:lnTo>
                  <a:pt x="212" y="481"/>
                </a:lnTo>
                <a:lnTo>
                  <a:pt x="214" y="473"/>
                </a:lnTo>
                <a:lnTo>
                  <a:pt x="215" y="458"/>
                </a:lnTo>
                <a:lnTo>
                  <a:pt x="217" y="450"/>
                </a:lnTo>
                <a:lnTo>
                  <a:pt x="218" y="427"/>
                </a:lnTo>
                <a:lnTo>
                  <a:pt x="220" y="418"/>
                </a:lnTo>
                <a:lnTo>
                  <a:pt x="221" y="404"/>
                </a:lnTo>
                <a:lnTo>
                  <a:pt x="222" y="388"/>
                </a:lnTo>
                <a:lnTo>
                  <a:pt x="222" y="364"/>
                </a:lnTo>
                <a:lnTo>
                  <a:pt x="224" y="341"/>
                </a:lnTo>
                <a:lnTo>
                  <a:pt x="225" y="325"/>
                </a:lnTo>
                <a:lnTo>
                  <a:pt x="227" y="310"/>
                </a:lnTo>
                <a:lnTo>
                  <a:pt x="228" y="287"/>
                </a:lnTo>
                <a:lnTo>
                  <a:pt x="230" y="264"/>
                </a:lnTo>
                <a:lnTo>
                  <a:pt x="231" y="248"/>
                </a:lnTo>
                <a:lnTo>
                  <a:pt x="232" y="217"/>
                </a:lnTo>
                <a:lnTo>
                  <a:pt x="234" y="201"/>
                </a:lnTo>
                <a:lnTo>
                  <a:pt x="235" y="178"/>
                </a:lnTo>
                <a:lnTo>
                  <a:pt x="237" y="163"/>
                </a:lnTo>
                <a:lnTo>
                  <a:pt x="238" y="140"/>
                </a:lnTo>
                <a:lnTo>
                  <a:pt x="240" y="124"/>
                </a:lnTo>
                <a:lnTo>
                  <a:pt x="240" y="108"/>
                </a:lnTo>
                <a:lnTo>
                  <a:pt x="241" y="85"/>
                </a:lnTo>
                <a:lnTo>
                  <a:pt x="242" y="78"/>
                </a:lnTo>
                <a:lnTo>
                  <a:pt x="244" y="63"/>
                </a:lnTo>
                <a:lnTo>
                  <a:pt x="245" y="47"/>
                </a:lnTo>
                <a:lnTo>
                  <a:pt x="247" y="38"/>
                </a:lnTo>
                <a:lnTo>
                  <a:pt x="248" y="31"/>
                </a:lnTo>
                <a:lnTo>
                  <a:pt x="250" y="15"/>
                </a:lnTo>
                <a:lnTo>
                  <a:pt x="251" y="15"/>
                </a:lnTo>
                <a:lnTo>
                  <a:pt x="252" y="8"/>
                </a:lnTo>
                <a:lnTo>
                  <a:pt x="254" y="8"/>
                </a:lnTo>
                <a:lnTo>
                  <a:pt x="255" y="8"/>
                </a:lnTo>
                <a:lnTo>
                  <a:pt x="257" y="8"/>
                </a:lnTo>
                <a:lnTo>
                  <a:pt x="258" y="8"/>
                </a:lnTo>
                <a:lnTo>
                  <a:pt x="260" y="15"/>
                </a:lnTo>
                <a:lnTo>
                  <a:pt x="261" y="24"/>
                </a:lnTo>
                <a:lnTo>
                  <a:pt x="262" y="31"/>
                </a:lnTo>
                <a:lnTo>
                  <a:pt x="264" y="31"/>
                </a:lnTo>
                <a:lnTo>
                  <a:pt x="265" y="47"/>
                </a:lnTo>
                <a:lnTo>
                  <a:pt x="267" y="63"/>
                </a:lnTo>
                <a:lnTo>
                  <a:pt x="268" y="70"/>
                </a:lnTo>
                <a:lnTo>
                  <a:pt x="270" y="85"/>
                </a:lnTo>
                <a:lnTo>
                  <a:pt x="271" y="101"/>
                </a:lnTo>
                <a:lnTo>
                  <a:pt x="272" y="117"/>
                </a:lnTo>
                <a:lnTo>
                  <a:pt x="274" y="133"/>
                </a:lnTo>
                <a:lnTo>
                  <a:pt x="274" y="155"/>
                </a:lnTo>
                <a:lnTo>
                  <a:pt x="275" y="178"/>
                </a:lnTo>
                <a:lnTo>
                  <a:pt x="277" y="194"/>
                </a:lnTo>
                <a:lnTo>
                  <a:pt x="278" y="217"/>
                </a:lnTo>
                <a:lnTo>
                  <a:pt x="280" y="233"/>
                </a:lnTo>
                <a:lnTo>
                  <a:pt x="281" y="255"/>
                </a:lnTo>
                <a:lnTo>
                  <a:pt x="282" y="287"/>
                </a:lnTo>
                <a:lnTo>
                  <a:pt x="284" y="303"/>
                </a:lnTo>
                <a:lnTo>
                  <a:pt x="285" y="318"/>
                </a:lnTo>
                <a:lnTo>
                  <a:pt x="287" y="341"/>
                </a:lnTo>
                <a:lnTo>
                  <a:pt x="288" y="364"/>
                </a:lnTo>
                <a:lnTo>
                  <a:pt x="290" y="388"/>
                </a:lnTo>
                <a:lnTo>
                  <a:pt x="291" y="404"/>
                </a:lnTo>
                <a:lnTo>
                  <a:pt x="291" y="418"/>
                </a:lnTo>
                <a:lnTo>
                  <a:pt x="292" y="434"/>
                </a:lnTo>
                <a:lnTo>
                  <a:pt x="294" y="450"/>
                </a:lnTo>
                <a:lnTo>
                  <a:pt x="295" y="458"/>
                </a:lnTo>
                <a:lnTo>
                  <a:pt x="297" y="473"/>
                </a:lnTo>
                <a:lnTo>
                  <a:pt x="298" y="488"/>
                </a:lnTo>
                <a:lnTo>
                  <a:pt x="300" y="488"/>
                </a:lnTo>
                <a:lnTo>
                  <a:pt x="301" y="497"/>
                </a:lnTo>
                <a:lnTo>
                  <a:pt x="302" y="513"/>
                </a:lnTo>
                <a:lnTo>
                  <a:pt x="304" y="513"/>
                </a:lnTo>
                <a:lnTo>
                  <a:pt x="305" y="520"/>
                </a:lnTo>
                <a:lnTo>
                  <a:pt x="307" y="513"/>
                </a:lnTo>
                <a:lnTo>
                  <a:pt x="308" y="513"/>
                </a:lnTo>
                <a:lnTo>
                  <a:pt x="308" y="504"/>
                </a:lnTo>
                <a:lnTo>
                  <a:pt x="310" y="504"/>
                </a:lnTo>
                <a:lnTo>
                  <a:pt x="311" y="497"/>
                </a:lnTo>
                <a:lnTo>
                  <a:pt x="312" y="497"/>
                </a:lnTo>
                <a:lnTo>
                  <a:pt x="314" y="473"/>
                </a:lnTo>
                <a:lnTo>
                  <a:pt x="315" y="473"/>
                </a:lnTo>
                <a:lnTo>
                  <a:pt x="317" y="450"/>
                </a:lnTo>
                <a:lnTo>
                  <a:pt x="318" y="443"/>
                </a:lnTo>
                <a:lnTo>
                  <a:pt x="320" y="427"/>
                </a:lnTo>
                <a:lnTo>
                  <a:pt x="321" y="418"/>
                </a:lnTo>
                <a:lnTo>
                  <a:pt x="322" y="388"/>
                </a:lnTo>
                <a:lnTo>
                  <a:pt x="324" y="380"/>
                </a:lnTo>
                <a:lnTo>
                  <a:pt x="325" y="357"/>
                </a:lnTo>
                <a:lnTo>
                  <a:pt x="325" y="341"/>
                </a:lnTo>
                <a:lnTo>
                  <a:pt x="327" y="318"/>
                </a:lnTo>
                <a:lnTo>
                  <a:pt x="328" y="303"/>
                </a:lnTo>
                <a:lnTo>
                  <a:pt x="330" y="271"/>
                </a:lnTo>
                <a:lnTo>
                  <a:pt x="331" y="248"/>
                </a:lnTo>
                <a:lnTo>
                  <a:pt x="332" y="225"/>
                </a:lnTo>
                <a:lnTo>
                  <a:pt x="334" y="217"/>
                </a:lnTo>
                <a:lnTo>
                  <a:pt x="335" y="194"/>
                </a:lnTo>
                <a:lnTo>
                  <a:pt x="337" y="171"/>
                </a:lnTo>
                <a:lnTo>
                  <a:pt x="338" y="147"/>
                </a:lnTo>
                <a:lnTo>
                  <a:pt x="340" y="133"/>
                </a:lnTo>
                <a:lnTo>
                  <a:pt x="341" y="108"/>
                </a:lnTo>
                <a:lnTo>
                  <a:pt x="341" y="101"/>
                </a:lnTo>
                <a:lnTo>
                  <a:pt x="342" y="78"/>
                </a:lnTo>
                <a:lnTo>
                  <a:pt x="344" y="70"/>
                </a:lnTo>
                <a:lnTo>
                  <a:pt x="345" y="54"/>
                </a:lnTo>
                <a:lnTo>
                  <a:pt x="347" y="38"/>
                </a:lnTo>
                <a:lnTo>
                  <a:pt x="348" y="38"/>
                </a:lnTo>
                <a:lnTo>
                  <a:pt x="350" y="24"/>
                </a:lnTo>
                <a:lnTo>
                  <a:pt x="351" y="15"/>
                </a:lnTo>
                <a:lnTo>
                  <a:pt x="352" y="8"/>
                </a:lnTo>
                <a:lnTo>
                  <a:pt x="354" y="8"/>
                </a:lnTo>
                <a:lnTo>
                  <a:pt x="355" y="8"/>
                </a:lnTo>
                <a:lnTo>
                  <a:pt x="357" y="8"/>
                </a:lnTo>
                <a:lnTo>
                  <a:pt x="358" y="0"/>
                </a:lnTo>
                <a:lnTo>
                  <a:pt x="358" y="8"/>
                </a:lnTo>
                <a:lnTo>
                  <a:pt x="360" y="8"/>
                </a:lnTo>
                <a:lnTo>
                  <a:pt x="361" y="8"/>
                </a:lnTo>
                <a:lnTo>
                  <a:pt x="362" y="31"/>
                </a:lnTo>
                <a:lnTo>
                  <a:pt x="364" y="24"/>
                </a:lnTo>
                <a:lnTo>
                  <a:pt x="365" y="38"/>
                </a:lnTo>
                <a:lnTo>
                  <a:pt x="367" y="47"/>
                </a:lnTo>
                <a:lnTo>
                  <a:pt x="368" y="63"/>
                </a:lnTo>
                <a:lnTo>
                  <a:pt x="370" y="78"/>
                </a:lnTo>
                <a:lnTo>
                  <a:pt x="371" y="101"/>
                </a:lnTo>
                <a:lnTo>
                  <a:pt x="372" y="108"/>
                </a:lnTo>
                <a:lnTo>
                  <a:pt x="374" y="124"/>
                </a:lnTo>
                <a:lnTo>
                  <a:pt x="375" y="147"/>
                </a:lnTo>
                <a:lnTo>
                  <a:pt x="375" y="163"/>
                </a:lnTo>
                <a:lnTo>
                  <a:pt x="377" y="187"/>
                </a:lnTo>
                <a:lnTo>
                  <a:pt x="378" y="201"/>
                </a:lnTo>
                <a:lnTo>
                  <a:pt x="380" y="225"/>
                </a:lnTo>
                <a:lnTo>
                  <a:pt x="381" y="241"/>
                </a:lnTo>
                <a:lnTo>
                  <a:pt x="382" y="271"/>
                </a:lnTo>
                <a:lnTo>
                  <a:pt x="384" y="295"/>
                </a:lnTo>
                <a:lnTo>
                  <a:pt x="385" y="318"/>
                </a:lnTo>
                <a:lnTo>
                  <a:pt x="387" y="341"/>
                </a:lnTo>
                <a:lnTo>
                  <a:pt x="388" y="357"/>
                </a:lnTo>
                <a:lnTo>
                  <a:pt x="390" y="380"/>
                </a:lnTo>
                <a:lnTo>
                  <a:pt x="391" y="395"/>
                </a:lnTo>
                <a:lnTo>
                  <a:pt x="392" y="418"/>
                </a:lnTo>
                <a:lnTo>
                  <a:pt x="392" y="434"/>
                </a:lnTo>
                <a:lnTo>
                  <a:pt x="394" y="450"/>
                </a:lnTo>
                <a:lnTo>
                  <a:pt x="395" y="458"/>
                </a:lnTo>
                <a:lnTo>
                  <a:pt x="397" y="473"/>
                </a:lnTo>
                <a:lnTo>
                  <a:pt x="398" y="488"/>
                </a:lnTo>
                <a:lnTo>
                  <a:pt x="400" y="497"/>
                </a:lnTo>
                <a:lnTo>
                  <a:pt x="401" y="497"/>
                </a:lnTo>
                <a:lnTo>
                  <a:pt x="402" y="504"/>
                </a:lnTo>
                <a:lnTo>
                  <a:pt x="404" y="513"/>
                </a:lnTo>
                <a:lnTo>
                  <a:pt x="405" y="513"/>
                </a:lnTo>
                <a:lnTo>
                  <a:pt x="407" y="520"/>
                </a:lnTo>
                <a:lnTo>
                  <a:pt x="408" y="513"/>
                </a:lnTo>
                <a:lnTo>
                  <a:pt x="410" y="520"/>
                </a:lnTo>
                <a:lnTo>
                  <a:pt x="410" y="504"/>
                </a:lnTo>
                <a:lnTo>
                  <a:pt x="411" y="497"/>
                </a:lnTo>
                <a:lnTo>
                  <a:pt x="412" y="497"/>
                </a:lnTo>
                <a:lnTo>
                  <a:pt x="414" y="488"/>
                </a:lnTo>
                <a:lnTo>
                  <a:pt x="415" y="473"/>
                </a:lnTo>
                <a:lnTo>
                  <a:pt x="417" y="465"/>
                </a:lnTo>
                <a:lnTo>
                  <a:pt x="418" y="450"/>
                </a:lnTo>
                <a:lnTo>
                  <a:pt x="420" y="443"/>
                </a:lnTo>
                <a:lnTo>
                  <a:pt x="421" y="427"/>
                </a:lnTo>
                <a:lnTo>
                  <a:pt x="422" y="411"/>
                </a:lnTo>
                <a:lnTo>
                  <a:pt x="424" y="388"/>
                </a:lnTo>
                <a:lnTo>
                  <a:pt x="425" y="373"/>
                </a:lnTo>
                <a:lnTo>
                  <a:pt x="427" y="350"/>
                </a:lnTo>
                <a:lnTo>
                  <a:pt x="427" y="334"/>
                </a:lnTo>
                <a:lnTo>
                  <a:pt x="428" y="303"/>
                </a:lnTo>
                <a:lnTo>
                  <a:pt x="430" y="287"/>
                </a:lnTo>
                <a:lnTo>
                  <a:pt x="431" y="264"/>
                </a:lnTo>
                <a:lnTo>
                  <a:pt x="432" y="248"/>
                </a:lnTo>
                <a:lnTo>
                  <a:pt x="434" y="225"/>
                </a:lnTo>
                <a:lnTo>
                  <a:pt x="435" y="225"/>
                </a:lnTo>
                <a:lnTo>
                  <a:pt x="437" y="210"/>
                </a:lnTo>
                <a:lnTo>
                  <a:pt x="438" y="187"/>
                </a:lnTo>
                <a:lnTo>
                  <a:pt x="440" y="171"/>
                </a:lnTo>
                <a:lnTo>
                  <a:pt x="441" y="155"/>
                </a:lnTo>
                <a:lnTo>
                  <a:pt x="442" y="140"/>
                </a:lnTo>
                <a:lnTo>
                  <a:pt x="444" y="117"/>
                </a:lnTo>
                <a:lnTo>
                  <a:pt x="444" y="101"/>
                </a:lnTo>
                <a:lnTo>
                  <a:pt x="445" y="93"/>
                </a:lnTo>
                <a:lnTo>
                  <a:pt x="447" y="70"/>
                </a:lnTo>
                <a:lnTo>
                  <a:pt x="448" y="63"/>
                </a:lnTo>
                <a:lnTo>
                  <a:pt x="450" y="47"/>
                </a:lnTo>
                <a:lnTo>
                  <a:pt x="451" y="38"/>
                </a:lnTo>
                <a:lnTo>
                  <a:pt x="452" y="31"/>
                </a:lnTo>
                <a:lnTo>
                  <a:pt x="454" y="24"/>
                </a:lnTo>
                <a:lnTo>
                  <a:pt x="455" y="24"/>
                </a:lnTo>
                <a:lnTo>
                  <a:pt x="457" y="15"/>
                </a:lnTo>
                <a:lnTo>
                  <a:pt x="458" y="15"/>
                </a:lnTo>
                <a:lnTo>
                  <a:pt x="460" y="24"/>
                </a:lnTo>
                <a:lnTo>
                  <a:pt x="461" y="24"/>
                </a:lnTo>
                <a:lnTo>
                  <a:pt x="462" y="31"/>
                </a:lnTo>
                <a:lnTo>
                  <a:pt x="464" y="38"/>
                </a:lnTo>
                <a:lnTo>
                  <a:pt x="465" y="47"/>
                </a:lnTo>
                <a:lnTo>
                  <a:pt x="467" y="54"/>
                </a:lnTo>
                <a:lnTo>
                  <a:pt x="468" y="70"/>
                </a:lnTo>
                <a:lnTo>
                  <a:pt x="470" y="78"/>
                </a:lnTo>
                <a:lnTo>
                  <a:pt x="471" y="93"/>
                </a:lnTo>
                <a:lnTo>
                  <a:pt x="472" y="101"/>
                </a:lnTo>
                <a:lnTo>
                  <a:pt x="474" y="117"/>
                </a:lnTo>
                <a:lnTo>
                  <a:pt x="475" y="140"/>
                </a:lnTo>
                <a:lnTo>
                  <a:pt x="477" y="163"/>
                </a:lnTo>
                <a:lnTo>
                  <a:pt x="478" y="178"/>
                </a:lnTo>
                <a:lnTo>
                  <a:pt x="478" y="187"/>
                </a:lnTo>
                <a:lnTo>
                  <a:pt x="480" y="217"/>
                </a:lnTo>
                <a:lnTo>
                  <a:pt x="481" y="233"/>
                </a:lnTo>
                <a:lnTo>
                  <a:pt x="482" y="255"/>
                </a:lnTo>
                <a:lnTo>
                  <a:pt x="484" y="271"/>
                </a:lnTo>
                <a:lnTo>
                  <a:pt x="485" y="295"/>
                </a:lnTo>
                <a:lnTo>
                  <a:pt x="487" y="318"/>
                </a:lnTo>
                <a:lnTo>
                  <a:pt x="488" y="341"/>
                </a:lnTo>
                <a:lnTo>
                  <a:pt x="490" y="364"/>
                </a:lnTo>
                <a:lnTo>
                  <a:pt x="491" y="380"/>
                </a:lnTo>
                <a:lnTo>
                  <a:pt x="492" y="395"/>
                </a:lnTo>
                <a:lnTo>
                  <a:pt x="494" y="411"/>
                </a:lnTo>
                <a:lnTo>
                  <a:pt x="494" y="427"/>
                </a:lnTo>
                <a:lnTo>
                  <a:pt x="495" y="443"/>
                </a:lnTo>
                <a:lnTo>
                  <a:pt x="497" y="458"/>
                </a:lnTo>
                <a:lnTo>
                  <a:pt x="498" y="473"/>
                </a:lnTo>
                <a:lnTo>
                  <a:pt x="500" y="481"/>
                </a:lnTo>
                <a:lnTo>
                  <a:pt x="501" y="488"/>
                </a:lnTo>
                <a:lnTo>
                  <a:pt x="502" y="504"/>
                </a:lnTo>
                <a:lnTo>
                  <a:pt x="504" y="497"/>
                </a:lnTo>
                <a:lnTo>
                  <a:pt x="505" y="513"/>
                </a:lnTo>
                <a:lnTo>
                  <a:pt x="507" y="513"/>
                </a:lnTo>
                <a:lnTo>
                  <a:pt x="508" y="513"/>
                </a:lnTo>
                <a:lnTo>
                  <a:pt x="510" y="513"/>
                </a:lnTo>
                <a:lnTo>
                  <a:pt x="511" y="513"/>
                </a:lnTo>
                <a:lnTo>
                  <a:pt x="511" y="504"/>
                </a:lnTo>
                <a:lnTo>
                  <a:pt x="512" y="497"/>
                </a:lnTo>
                <a:lnTo>
                  <a:pt x="514" y="497"/>
                </a:lnTo>
                <a:lnTo>
                  <a:pt x="515" y="488"/>
                </a:lnTo>
                <a:lnTo>
                  <a:pt x="517" y="465"/>
                </a:lnTo>
                <a:lnTo>
                  <a:pt x="518" y="465"/>
                </a:lnTo>
                <a:lnTo>
                  <a:pt x="520" y="458"/>
                </a:lnTo>
                <a:lnTo>
                  <a:pt x="521" y="434"/>
                </a:lnTo>
                <a:lnTo>
                  <a:pt x="522" y="427"/>
                </a:lnTo>
                <a:lnTo>
                  <a:pt x="524" y="404"/>
                </a:lnTo>
                <a:lnTo>
                  <a:pt x="525" y="388"/>
                </a:lnTo>
                <a:lnTo>
                  <a:pt x="527" y="364"/>
                </a:lnTo>
                <a:lnTo>
                  <a:pt x="528" y="350"/>
                </a:lnTo>
                <a:lnTo>
                  <a:pt x="528" y="325"/>
                </a:lnTo>
                <a:lnTo>
                  <a:pt x="530" y="303"/>
                </a:lnTo>
                <a:lnTo>
                  <a:pt x="531" y="287"/>
                </a:lnTo>
                <a:lnTo>
                  <a:pt x="532" y="255"/>
                </a:lnTo>
                <a:lnTo>
                  <a:pt x="534" y="241"/>
                </a:lnTo>
                <a:lnTo>
                  <a:pt x="535" y="217"/>
                </a:lnTo>
                <a:lnTo>
                  <a:pt x="537" y="201"/>
                </a:lnTo>
                <a:lnTo>
                  <a:pt x="538" y="178"/>
                </a:lnTo>
                <a:lnTo>
                  <a:pt x="540" y="163"/>
                </a:lnTo>
                <a:lnTo>
                  <a:pt x="541" y="140"/>
                </a:lnTo>
                <a:lnTo>
                  <a:pt x="542" y="124"/>
                </a:lnTo>
                <a:lnTo>
                  <a:pt x="544" y="108"/>
                </a:lnTo>
                <a:lnTo>
                  <a:pt x="545" y="93"/>
                </a:lnTo>
                <a:lnTo>
                  <a:pt x="545" y="78"/>
                </a:lnTo>
                <a:lnTo>
                  <a:pt x="547" y="63"/>
                </a:lnTo>
                <a:lnTo>
                  <a:pt x="548" y="47"/>
                </a:lnTo>
                <a:lnTo>
                  <a:pt x="550" y="38"/>
                </a:lnTo>
                <a:lnTo>
                  <a:pt x="551" y="31"/>
                </a:lnTo>
                <a:lnTo>
                  <a:pt x="552" y="24"/>
                </a:lnTo>
                <a:lnTo>
                  <a:pt x="554" y="24"/>
                </a:lnTo>
                <a:lnTo>
                  <a:pt x="555" y="15"/>
                </a:lnTo>
                <a:lnTo>
                  <a:pt x="557" y="15"/>
                </a:lnTo>
                <a:lnTo>
                  <a:pt x="558" y="15"/>
                </a:lnTo>
                <a:lnTo>
                  <a:pt x="560" y="15"/>
                </a:lnTo>
                <a:lnTo>
                  <a:pt x="561" y="15"/>
                </a:lnTo>
                <a:lnTo>
                  <a:pt x="562" y="24"/>
                </a:lnTo>
                <a:lnTo>
                  <a:pt x="562" y="31"/>
                </a:lnTo>
                <a:lnTo>
                  <a:pt x="564" y="38"/>
                </a:lnTo>
                <a:lnTo>
                  <a:pt x="565" y="47"/>
                </a:lnTo>
                <a:lnTo>
                  <a:pt x="567" y="54"/>
                </a:lnTo>
                <a:lnTo>
                  <a:pt x="568" y="70"/>
                </a:lnTo>
                <a:lnTo>
                  <a:pt x="570" y="78"/>
                </a:lnTo>
                <a:lnTo>
                  <a:pt x="571" y="93"/>
                </a:lnTo>
                <a:lnTo>
                  <a:pt x="572" y="108"/>
                </a:lnTo>
                <a:lnTo>
                  <a:pt x="574" y="124"/>
                </a:lnTo>
                <a:lnTo>
                  <a:pt x="575" y="140"/>
                </a:lnTo>
                <a:lnTo>
                  <a:pt x="577" y="163"/>
                </a:lnTo>
                <a:lnTo>
                  <a:pt x="578" y="178"/>
                </a:lnTo>
                <a:lnTo>
                  <a:pt x="580" y="194"/>
                </a:lnTo>
                <a:lnTo>
                  <a:pt x="580" y="217"/>
                </a:lnTo>
                <a:lnTo>
                  <a:pt x="581" y="241"/>
                </a:lnTo>
                <a:lnTo>
                  <a:pt x="582" y="264"/>
                </a:lnTo>
                <a:lnTo>
                  <a:pt x="584" y="280"/>
                </a:lnTo>
                <a:lnTo>
                  <a:pt x="585" y="295"/>
                </a:lnTo>
                <a:lnTo>
                  <a:pt x="587" y="318"/>
                </a:lnTo>
                <a:lnTo>
                  <a:pt x="588" y="334"/>
                </a:lnTo>
                <a:lnTo>
                  <a:pt x="590" y="357"/>
                </a:lnTo>
                <a:lnTo>
                  <a:pt x="591" y="373"/>
                </a:lnTo>
                <a:lnTo>
                  <a:pt x="592" y="388"/>
                </a:lnTo>
                <a:lnTo>
                  <a:pt x="594" y="411"/>
                </a:lnTo>
                <a:lnTo>
                  <a:pt x="595" y="434"/>
                </a:lnTo>
                <a:lnTo>
                  <a:pt x="597" y="443"/>
                </a:lnTo>
                <a:lnTo>
                  <a:pt x="597" y="458"/>
                </a:lnTo>
                <a:lnTo>
                  <a:pt x="598" y="465"/>
                </a:lnTo>
                <a:lnTo>
                  <a:pt x="600" y="488"/>
                </a:lnTo>
                <a:lnTo>
                  <a:pt x="601" y="497"/>
                </a:lnTo>
                <a:lnTo>
                  <a:pt x="602" y="504"/>
                </a:lnTo>
                <a:lnTo>
                  <a:pt x="604" y="504"/>
                </a:lnTo>
                <a:lnTo>
                  <a:pt x="605" y="513"/>
                </a:lnTo>
                <a:lnTo>
                  <a:pt x="607" y="520"/>
                </a:lnTo>
                <a:lnTo>
                  <a:pt x="608" y="520"/>
                </a:lnTo>
                <a:lnTo>
                  <a:pt x="610" y="520"/>
                </a:lnTo>
                <a:lnTo>
                  <a:pt x="611" y="520"/>
                </a:lnTo>
                <a:lnTo>
                  <a:pt x="612" y="520"/>
                </a:lnTo>
                <a:lnTo>
                  <a:pt x="614" y="513"/>
                </a:lnTo>
                <a:lnTo>
                  <a:pt x="615" y="497"/>
                </a:lnTo>
                <a:lnTo>
                  <a:pt x="617" y="497"/>
                </a:lnTo>
                <a:lnTo>
                  <a:pt x="618" y="488"/>
                </a:lnTo>
                <a:lnTo>
                  <a:pt x="620" y="473"/>
                </a:lnTo>
                <a:lnTo>
                  <a:pt x="621" y="465"/>
                </a:lnTo>
                <a:lnTo>
                  <a:pt x="622" y="450"/>
                </a:lnTo>
                <a:lnTo>
                  <a:pt x="624" y="434"/>
                </a:lnTo>
                <a:lnTo>
                  <a:pt x="625" y="418"/>
                </a:lnTo>
                <a:lnTo>
                  <a:pt x="627" y="395"/>
                </a:lnTo>
                <a:lnTo>
                  <a:pt x="628" y="380"/>
                </a:lnTo>
                <a:lnTo>
                  <a:pt x="630" y="357"/>
                </a:lnTo>
                <a:lnTo>
                  <a:pt x="630" y="334"/>
                </a:lnTo>
                <a:lnTo>
                  <a:pt x="631" y="318"/>
                </a:lnTo>
                <a:lnTo>
                  <a:pt x="632" y="295"/>
                </a:lnTo>
                <a:lnTo>
                  <a:pt x="634" y="271"/>
                </a:lnTo>
                <a:lnTo>
                  <a:pt x="635" y="248"/>
                </a:lnTo>
                <a:lnTo>
                  <a:pt x="637" y="233"/>
                </a:lnTo>
                <a:lnTo>
                  <a:pt x="638" y="210"/>
                </a:lnTo>
                <a:lnTo>
                  <a:pt x="640" y="187"/>
                </a:lnTo>
                <a:lnTo>
                  <a:pt x="641" y="171"/>
                </a:lnTo>
                <a:lnTo>
                  <a:pt x="642" y="147"/>
                </a:lnTo>
                <a:lnTo>
                  <a:pt x="644" y="133"/>
                </a:lnTo>
                <a:lnTo>
                  <a:pt x="645" y="108"/>
                </a:lnTo>
                <a:lnTo>
                  <a:pt x="647" y="93"/>
                </a:lnTo>
                <a:lnTo>
                  <a:pt x="647" y="78"/>
                </a:lnTo>
                <a:lnTo>
                  <a:pt x="648" y="63"/>
                </a:lnTo>
                <a:lnTo>
                  <a:pt x="650" y="54"/>
                </a:lnTo>
                <a:lnTo>
                  <a:pt x="651" y="47"/>
                </a:lnTo>
                <a:lnTo>
                  <a:pt x="652" y="31"/>
                </a:lnTo>
                <a:lnTo>
                  <a:pt x="654" y="24"/>
                </a:lnTo>
                <a:lnTo>
                  <a:pt x="655" y="15"/>
                </a:lnTo>
                <a:lnTo>
                  <a:pt x="657" y="15"/>
                </a:lnTo>
                <a:lnTo>
                  <a:pt x="658" y="15"/>
                </a:lnTo>
                <a:lnTo>
                  <a:pt x="660" y="8"/>
                </a:lnTo>
                <a:lnTo>
                  <a:pt x="661" y="8"/>
                </a:lnTo>
                <a:lnTo>
                  <a:pt x="662" y="15"/>
                </a:lnTo>
                <a:lnTo>
                  <a:pt x="664" y="15"/>
                </a:lnTo>
                <a:lnTo>
                  <a:pt x="665" y="24"/>
                </a:lnTo>
                <a:lnTo>
                  <a:pt x="667" y="31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176338" y="2036763"/>
            <a:ext cx="68500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190625" y="2065338"/>
            <a:ext cx="2089150" cy="3619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265488" y="5635625"/>
            <a:ext cx="58785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3811588" y="4737100"/>
            <a:ext cx="3100387" cy="1728788"/>
          </a:xfrm>
          <a:custGeom>
            <a:avLst/>
            <a:gdLst>
              <a:gd name="T0" fmla="*/ 2147483646 w 661"/>
              <a:gd name="T1" fmla="*/ 2147483646 h 520"/>
              <a:gd name="T2" fmla="*/ 2147483646 w 661"/>
              <a:gd name="T3" fmla="*/ 2147483646 h 520"/>
              <a:gd name="T4" fmla="*/ 2147483646 w 661"/>
              <a:gd name="T5" fmla="*/ 2147483646 h 520"/>
              <a:gd name="T6" fmla="*/ 2147483646 w 661"/>
              <a:gd name="T7" fmla="*/ 2147483646 h 520"/>
              <a:gd name="T8" fmla="*/ 2147483646 w 661"/>
              <a:gd name="T9" fmla="*/ 2147483646 h 520"/>
              <a:gd name="T10" fmla="*/ 2147483646 w 661"/>
              <a:gd name="T11" fmla="*/ 2147483646 h 520"/>
              <a:gd name="T12" fmla="*/ 2147483646 w 661"/>
              <a:gd name="T13" fmla="*/ 2147483646 h 520"/>
              <a:gd name="T14" fmla="*/ 2147483646 w 661"/>
              <a:gd name="T15" fmla="*/ 2147483646 h 520"/>
              <a:gd name="T16" fmla="*/ 2147483646 w 661"/>
              <a:gd name="T17" fmla="*/ 2147483646 h 520"/>
              <a:gd name="T18" fmla="*/ 2147483646 w 661"/>
              <a:gd name="T19" fmla="*/ 2147483646 h 520"/>
              <a:gd name="T20" fmla="*/ 2147483646 w 661"/>
              <a:gd name="T21" fmla="*/ 2147483646 h 520"/>
              <a:gd name="T22" fmla="*/ 2147483646 w 661"/>
              <a:gd name="T23" fmla="*/ 2147483646 h 520"/>
              <a:gd name="T24" fmla="*/ 2147483646 w 661"/>
              <a:gd name="T25" fmla="*/ 2147483646 h 520"/>
              <a:gd name="T26" fmla="*/ 2147483646 w 661"/>
              <a:gd name="T27" fmla="*/ 2147483646 h 520"/>
              <a:gd name="T28" fmla="*/ 2147483646 w 661"/>
              <a:gd name="T29" fmla="*/ 2147483646 h 520"/>
              <a:gd name="T30" fmla="*/ 2147483646 w 661"/>
              <a:gd name="T31" fmla="*/ 2147483646 h 520"/>
              <a:gd name="T32" fmla="*/ 2147483646 w 661"/>
              <a:gd name="T33" fmla="*/ 2147483646 h 520"/>
              <a:gd name="T34" fmla="*/ 2147483646 w 661"/>
              <a:gd name="T35" fmla="*/ 2147483646 h 520"/>
              <a:gd name="T36" fmla="*/ 2147483646 w 661"/>
              <a:gd name="T37" fmla="*/ 2147483646 h 520"/>
              <a:gd name="T38" fmla="*/ 2147483646 w 661"/>
              <a:gd name="T39" fmla="*/ 2147483646 h 520"/>
              <a:gd name="T40" fmla="*/ 2147483646 w 661"/>
              <a:gd name="T41" fmla="*/ 2147483646 h 520"/>
              <a:gd name="T42" fmla="*/ 2147483646 w 661"/>
              <a:gd name="T43" fmla="*/ 2147483646 h 520"/>
              <a:gd name="T44" fmla="*/ 2147483646 w 661"/>
              <a:gd name="T45" fmla="*/ 2147483646 h 520"/>
              <a:gd name="T46" fmla="*/ 2147483646 w 661"/>
              <a:gd name="T47" fmla="*/ 2147483646 h 520"/>
              <a:gd name="T48" fmla="*/ 2147483646 w 661"/>
              <a:gd name="T49" fmla="*/ 0 h 520"/>
              <a:gd name="T50" fmla="*/ 2147483646 w 661"/>
              <a:gd name="T51" fmla="*/ 2147483646 h 520"/>
              <a:gd name="T52" fmla="*/ 2147483646 w 661"/>
              <a:gd name="T53" fmla="*/ 2147483646 h 520"/>
              <a:gd name="T54" fmla="*/ 2147483646 w 661"/>
              <a:gd name="T55" fmla="*/ 2147483646 h 520"/>
              <a:gd name="T56" fmla="*/ 2147483646 w 661"/>
              <a:gd name="T57" fmla="*/ 2147483646 h 520"/>
              <a:gd name="T58" fmla="*/ 2147483646 w 661"/>
              <a:gd name="T59" fmla="*/ 2147483646 h 520"/>
              <a:gd name="T60" fmla="*/ 2147483646 w 661"/>
              <a:gd name="T61" fmla="*/ 2147483646 h 520"/>
              <a:gd name="T62" fmla="*/ 2147483646 w 661"/>
              <a:gd name="T63" fmla="*/ 2147483646 h 520"/>
              <a:gd name="T64" fmla="*/ 2147483646 w 661"/>
              <a:gd name="T65" fmla="*/ 2147483646 h 520"/>
              <a:gd name="T66" fmla="*/ 2147483646 w 661"/>
              <a:gd name="T67" fmla="*/ 2147483646 h 520"/>
              <a:gd name="T68" fmla="*/ 2147483646 w 661"/>
              <a:gd name="T69" fmla="*/ 2147483646 h 520"/>
              <a:gd name="T70" fmla="*/ 2147483646 w 661"/>
              <a:gd name="T71" fmla="*/ 2147483646 h 520"/>
              <a:gd name="T72" fmla="*/ 2147483646 w 661"/>
              <a:gd name="T73" fmla="*/ 2147483646 h 520"/>
              <a:gd name="T74" fmla="*/ 2147483646 w 661"/>
              <a:gd name="T75" fmla="*/ 2147483646 h 520"/>
              <a:gd name="T76" fmla="*/ 2147483646 w 661"/>
              <a:gd name="T77" fmla="*/ 2147483646 h 520"/>
              <a:gd name="T78" fmla="*/ 2147483646 w 661"/>
              <a:gd name="T79" fmla="*/ 2147483646 h 520"/>
              <a:gd name="T80" fmla="*/ 2147483646 w 661"/>
              <a:gd name="T81" fmla="*/ 2147483646 h 520"/>
              <a:gd name="T82" fmla="*/ 2147483646 w 661"/>
              <a:gd name="T83" fmla="*/ 2147483646 h 520"/>
              <a:gd name="T84" fmla="*/ 2147483646 w 661"/>
              <a:gd name="T85" fmla="*/ 2147483646 h 520"/>
              <a:gd name="T86" fmla="*/ 2147483646 w 661"/>
              <a:gd name="T87" fmla="*/ 2147483646 h 520"/>
              <a:gd name="T88" fmla="*/ 2147483646 w 661"/>
              <a:gd name="T89" fmla="*/ 0 h 520"/>
              <a:gd name="T90" fmla="*/ 2147483646 w 661"/>
              <a:gd name="T91" fmla="*/ 2147483646 h 520"/>
              <a:gd name="T92" fmla="*/ 2147483646 w 661"/>
              <a:gd name="T93" fmla="*/ 2147483646 h 520"/>
              <a:gd name="T94" fmla="*/ 2147483646 w 661"/>
              <a:gd name="T95" fmla="*/ 2147483646 h 520"/>
              <a:gd name="T96" fmla="*/ 2147483646 w 661"/>
              <a:gd name="T97" fmla="*/ 2147483646 h 520"/>
              <a:gd name="T98" fmla="*/ 2147483646 w 661"/>
              <a:gd name="T99" fmla="*/ 2147483646 h 520"/>
              <a:gd name="T100" fmla="*/ 2147483646 w 661"/>
              <a:gd name="T101" fmla="*/ 2147483646 h 520"/>
              <a:gd name="T102" fmla="*/ 2147483646 w 661"/>
              <a:gd name="T103" fmla="*/ 2147483646 h 520"/>
              <a:gd name="T104" fmla="*/ 2147483646 w 661"/>
              <a:gd name="T105" fmla="*/ 2147483646 h 520"/>
              <a:gd name="T106" fmla="*/ 2147483646 w 661"/>
              <a:gd name="T107" fmla="*/ 2147483646 h 520"/>
              <a:gd name="T108" fmla="*/ 2147483646 w 661"/>
              <a:gd name="T109" fmla="*/ 2147483646 h 520"/>
              <a:gd name="T110" fmla="*/ 2147483646 w 661"/>
              <a:gd name="T111" fmla="*/ 2147483646 h 520"/>
              <a:gd name="T112" fmla="*/ 2147483646 w 661"/>
              <a:gd name="T113" fmla="*/ 2147483646 h 520"/>
              <a:gd name="T114" fmla="*/ 2147483646 w 661"/>
              <a:gd name="T115" fmla="*/ 2147483646 h 520"/>
              <a:gd name="T116" fmla="*/ 2147483646 w 661"/>
              <a:gd name="T117" fmla="*/ 2147483646 h 520"/>
              <a:gd name="T118" fmla="*/ 2147483646 w 661"/>
              <a:gd name="T119" fmla="*/ 2147483646 h 520"/>
              <a:gd name="T120" fmla="*/ 2147483646 w 661"/>
              <a:gd name="T121" fmla="*/ 2147483646 h 520"/>
              <a:gd name="T122" fmla="*/ 2147483646 w 661"/>
              <a:gd name="T123" fmla="*/ 2147483646 h 5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1" h="520">
                <a:moveTo>
                  <a:pt x="0" y="419"/>
                </a:moveTo>
                <a:lnTo>
                  <a:pt x="2" y="435"/>
                </a:lnTo>
                <a:lnTo>
                  <a:pt x="3" y="450"/>
                </a:lnTo>
                <a:lnTo>
                  <a:pt x="3" y="465"/>
                </a:lnTo>
                <a:lnTo>
                  <a:pt x="4" y="473"/>
                </a:lnTo>
                <a:lnTo>
                  <a:pt x="6" y="489"/>
                </a:lnTo>
                <a:lnTo>
                  <a:pt x="7" y="489"/>
                </a:lnTo>
                <a:lnTo>
                  <a:pt x="9" y="496"/>
                </a:lnTo>
                <a:lnTo>
                  <a:pt x="10" y="505"/>
                </a:lnTo>
                <a:lnTo>
                  <a:pt x="12" y="505"/>
                </a:lnTo>
                <a:lnTo>
                  <a:pt x="13" y="505"/>
                </a:lnTo>
                <a:lnTo>
                  <a:pt x="14" y="505"/>
                </a:lnTo>
                <a:lnTo>
                  <a:pt x="16" y="505"/>
                </a:lnTo>
                <a:lnTo>
                  <a:pt x="17" y="505"/>
                </a:lnTo>
                <a:lnTo>
                  <a:pt x="19" y="496"/>
                </a:lnTo>
                <a:lnTo>
                  <a:pt x="19" y="489"/>
                </a:lnTo>
                <a:lnTo>
                  <a:pt x="20" y="480"/>
                </a:lnTo>
                <a:lnTo>
                  <a:pt x="22" y="473"/>
                </a:lnTo>
                <a:lnTo>
                  <a:pt x="23" y="457"/>
                </a:lnTo>
                <a:lnTo>
                  <a:pt x="24" y="442"/>
                </a:lnTo>
                <a:lnTo>
                  <a:pt x="26" y="435"/>
                </a:lnTo>
                <a:lnTo>
                  <a:pt x="27" y="410"/>
                </a:lnTo>
                <a:lnTo>
                  <a:pt x="29" y="403"/>
                </a:lnTo>
                <a:lnTo>
                  <a:pt x="30" y="380"/>
                </a:lnTo>
                <a:lnTo>
                  <a:pt x="32" y="365"/>
                </a:lnTo>
                <a:lnTo>
                  <a:pt x="33" y="342"/>
                </a:lnTo>
                <a:lnTo>
                  <a:pt x="34" y="326"/>
                </a:lnTo>
                <a:lnTo>
                  <a:pt x="36" y="310"/>
                </a:lnTo>
                <a:lnTo>
                  <a:pt x="36" y="279"/>
                </a:lnTo>
                <a:lnTo>
                  <a:pt x="37" y="256"/>
                </a:lnTo>
                <a:lnTo>
                  <a:pt x="39" y="240"/>
                </a:lnTo>
                <a:lnTo>
                  <a:pt x="40" y="209"/>
                </a:lnTo>
                <a:lnTo>
                  <a:pt x="42" y="193"/>
                </a:lnTo>
                <a:lnTo>
                  <a:pt x="43" y="170"/>
                </a:lnTo>
                <a:lnTo>
                  <a:pt x="44" y="155"/>
                </a:lnTo>
                <a:lnTo>
                  <a:pt x="46" y="139"/>
                </a:lnTo>
                <a:lnTo>
                  <a:pt x="47" y="116"/>
                </a:lnTo>
                <a:lnTo>
                  <a:pt x="49" y="93"/>
                </a:lnTo>
                <a:lnTo>
                  <a:pt x="50" y="85"/>
                </a:lnTo>
                <a:lnTo>
                  <a:pt x="52" y="62"/>
                </a:lnTo>
                <a:lnTo>
                  <a:pt x="53" y="46"/>
                </a:lnTo>
                <a:lnTo>
                  <a:pt x="53" y="39"/>
                </a:lnTo>
                <a:lnTo>
                  <a:pt x="54" y="23"/>
                </a:lnTo>
                <a:lnTo>
                  <a:pt x="56" y="16"/>
                </a:lnTo>
                <a:lnTo>
                  <a:pt x="57" y="23"/>
                </a:lnTo>
                <a:lnTo>
                  <a:pt x="59" y="7"/>
                </a:lnTo>
                <a:lnTo>
                  <a:pt x="60" y="16"/>
                </a:lnTo>
                <a:lnTo>
                  <a:pt x="62" y="7"/>
                </a:lnTo>
                <a:lnTo>
                  <a:pt x="63" y="7"/>
                </a:lnTo>
                <a:lnTo>
                  <a:pt x="64" y="7"/>
                </a:lnTo>
                <a:lnTo>
                  <a:pt x="66" y="7"/>
                </a:lnTo>
                <a:lnTo>
                  <a:pt x="67" y="16"/>
                </a:lnTo>
                <a:lnTo>
                  <a:pt x="69" y="16"/>
                </a:lnTo>
                <a:lnTo>
                  <a:pt x="70" y="23"/>
                </a:lnTo>
                <a:lnTo>
                  <a:pt x="70" y="39"/>
                </a:lnTo>
                <a:lnTo>
                  <a:pt x="72" y="46"/>
                </a:lnTo>
                <a:lnTo>
                  <a:pt x="73" y="62"/>
                </a:lnTo>
                <a:lnTo>
                  <a:pt x="74" y="70"/>
                </a:lnTo>
                <a:lnTo>
                  <a:pt x="76" y="93"/>
                </a:lnTo>
                <a:lnTo>
                  <a:pt x="77" y="109"/>
                </a:lnTo>
                <a:lnTo>
                  <a:pt x="79" y="116"/>
                </a:lnTo>
                <a:lnTo>
                  <a:pt x="80" y="139"/>
                </a:lnTo>
                <a:lnTo>
                  <a:pt x="82" y="155"/>
                </a:lnTo>
                <a:lnTo>
                  <a:pt x="83" y="170"/>
                </a:lnTo>
                <a:lnTo>
                  <a:pt x="84" y="193"/>
                </a:lnTo>
                <a:lnTo>
                  <a:pt x="86" y="217"/>
                </a:lnTo>
                <a:lnTo>
                  <a:pt x="87" y="233"/>
                </a:lnTo>
                <a:lnTo>
                  <a:pt x="87" y="263"/>
                </a:lnTo>
                <a:lnTo>
                  <a:pt x="89" y="272"/>
                </a:lnTo>
                <a:lnTo>
                  <a:pt x="90" y="295"/>
                </a:lnTo>
                <a:lnTo>
                  <a:pt x="92" y="317"/>
                </a:lnTo>
                <a:lnTo>
                  <a:pt x="93" y="333"/>
                </a:lnTo>
                <a:lnTo>
                  <a:pt x="94" y="349"/>
                </a:lnTo>
                <a:lnTo>
                  <a:pt x="96" y="380"/>
                </a:lnTo>
                <a:lnTo>
                  <a:pt x="97" y="387"/>
                </a:lnTo>
                <a:lnTo>
                  <a:pt x="99" y="410"/>
                </a:lnTo>
                <a:lnTo>
                  <a:pt x="100" y="426"/>
                </a:lnTo>
                <a:lnTo>
                  <a:pt x="102" y="435"/>
                </a:lnTo>
                <a:lnTo>
                  <a:pt x="103" y="450"/>
                </a:lnTo>
                <a:lnTo>
                  <a:pt x="104" y="465"/>
                </a:lnTo>
                <a:lnTo>
                  <a:pt x="104" y="473"/>
                </a:lnTo>
                <a:lnTo>
                  <a:pt x="106" y="489"/>
                </a:lnTo>
                <a:lnTo>
                  <a:pt x="107" y="496"/>
                </a:lnTo>
                <a:lnTo>
                  <a:pt x="109" y="505"/>
                </a:lnTo>
                <a:lnTo>
                  <a:pt x="110" y="505"/>
                </a:lnTo>
                <a:lnTo>
                  <a:pt x="112" y="505"/>
                </a:lnTo>
                <a:lnTo>
                  <a:pt x="113" y="505"/>
                </a:lnTo>
                <a:lnTo>
                  <a:pt x="114" y="512"/>
                </a:lnTo>
                <a:lnTo>
                  <a:pt x="116" y="505"/>
                </a:lnTo>
                <a:lnTo>
                  <a:pt x="117" y="512"/>
                </a:lnTo>
                <a:lnTo>
                  <a:pt x="119" y="505"/>
                </a:lnTo>
                <a:lnTo>
                  <a:pt x="120" y="505"/>
                </a:lnTo>
                <a:lnTo>
                  <a:pt x="122" y="496"/>
                </a:lnTo>
                <a:lnTo>
                  <a:pt x="122" y="489"/>
                </a:lnTo>
                <a:lnTo>
                  <a:pt x="123" y="473"/>
                </a:lnTo>
                <a:lnTo>
                  <a:pt x="124" y="473"/>
                </a:lnTo>
                <a:lnTo>
                  <a:pt x="126" y="450"/>
                </a:lnTo>
                <a:lnTo>
                  <a:pt x="127" y="442"/>
                </a:lnTo>
                <a:lnTo>
                  <a:pt x="129" y="426"/>
                </a:lnTo>
                <a:lnTo>
                  <a:pt x="130" y="410"/>
                </a:lnTo>
                <a:lnTo>
                  <a:pt x="132" y="387"/>
                </a:lnTo>
                <a:lnTo>
                  <a:pt x="133" y="372"/>
                </a:lnTo>
                <a:lnTo>
                  <a:pt x="134" y="356"/>
                </a:lnTo>
                <a:lnTo>
                  <a:pt x="136" y="333"/>
                </a:lnTo>
                <a:lnTo>
                  <a:pt x="137" y="317"/>
                </a:lnTo>
                <a:lnTo>
                  <a:pt x="139" y="295"/>
                </a:lnTo>
                <a:lnTo>
                  <a:pt x="139" y="272"/>
                </a:lnTo>
                <a:lnTo>
                  <a:pt x="140" y="247"/>
                </a:lnTo>
                <a:lnTo>
                  <a:pt x="142" y="225"/>
                </a:lnTo>
                <a:lnTo>
                  <a:pt x="143" y="202"/>
                </a:lnTo>
                <a:lnTo>
                  <a:pt x="144" y="186"/>
                </a:lnTo>
                <a:lnTo>
                  <a:pt x="146" y="163"/>
                </a:lnTo>
                <a:lnTo>
                  <a:pt x="147" y="139"/>
                </a:lnTo>
                <a:lnTo>
                  <a:pt x="149" y="125"/>
                </a:lnTo>
                <a:lnTo>
                  <a:pt x="150" y="109"/>
                </a:lnTo>
                <a:lnTo>
                  <a:pt x="152" y="93"/>
                </a:lnTo>
                <a:lnTo>
                  <a:pt x="153" y="70"/>
                </a:lnTo>
                <a:lnTo>
                  <a:pt x="154" y="62"/>
                </a:lnTo>
                <a:lnTo>
                  <a:pt x="156" y="39"/>
                </a:lnTo>
                <a:lnTo>
                  <a:pt x="156" y="30"/>
                </a:lnTo>
                <a:lnTo>
                  <a:pt x="157" y="23"/>
                </a:lnTo>
                <a:lnTo>
                  <a:pt x="159" y="16"/>
                </a:lnTo>
                <a:lnTo>
                  <a:pt x="160" y="16"/>
                </a:lnTo>
                <a:lnTo>
                  <a:pt x="162" y="7"/>
                </a:lnTo>
                <a:lnTo>
                  <a:pt x="163" y="7"/>
                </a:lnTo>
                <a:lnTo>
                  <a:pt x="164" y="7"/>
                </a:lnTo>
                <a:lnTo>
                  <a:pt x="166" y="0"/>
                </a:lnTo>
                <a:lnTo>
                  <a:pt x="167" y="7"/>
                </a:lnTo>
                <a:lnTo>
                  <a:pt x="169" y="7"/>
                </a:lnTo>
                <a:lnTo>
                  <a:pt x="170" y="16"/>
                </a:lnTo>
                <a:lnTo>
                  <a:pt x="172" y="16"/>
                </a:lnTo>
                <a:lnTo>
                  <a:pt x="172" y="30"/>
                </a:lnTo>
                <a:lnTo>
                  <a:pt x="173" y="30"/>
                </a:lnTo>
                <a:lnTo>
                  <a:pt x="174" y="46"/>
                </a:lnTo>
                <a:lnTo>
                  <a:pt x="176" y="62"/>
                </a:lnTo>
                <a:lnTo>
                  <a:pt x="177" y="70"/>
                </a:lnTo>
                <a:lnTo>
                  <a:pt x="179" y="93"/>
                </a:lnTo>
                <a:lnTo>
                  <a:pt x="180" y="100"/>
                </a:lnTo>
                <a:lnTo>
                  <a:pt x="182" y="125"/>
                </a:lnTo>
                <a:lnTo>
                  <a:pt x="183" y="139"/>
                </a:lnTo>
                <a:lnTo>
                  <a:pt x="184" y="163"/>
                </a:lnTo>
                <a:lnTo>
                  <a:pt x="186" y="179"/>
                </a:lnTo>
                <a:lnTo>
                  <a:pt x="187" y="193"/>
                </a:lnTo>
                <a:lnTo>
                  <a:pt x="189" y="217"/>
                </a:lnTo>
                <a:lnTo>
                  <a:pt x="189" y="240"/>
                </a:lnTo>
                <a:lnTo>
                  <a:pt x="190" y="256"/>
                </a:lnTo>
                <a:lnTo>
                  <a:pt x="192" y="279"/>
                </a:lnTo>
                <a:lnTo>
                  <a:pt x="193" y="295"/>
                </a:lnTo>
                <a:lnTo>
                  <a:pt x="194" y="317"/>
                </a:lnTo>
                <a:lnTo>
                  <a:pt x="196" y="342"/>
                </a:lnTo>
                <a:lnTo>
                  <a:pt x="197" y="365"/>
                </a:lnTo>
                <a:lnTo>
                  <a:pt x="199" y="380"/>
                </a:lnTo>
                <a:lnTo>
                  <a:pt x="200" y="396"/>
                </a:lnTo>
                <a:lnTo>
                  <a:pt x="202" y="410"/>
                </a:lnTo>
                <a:lnTo>
                  <a:pt x="203" y="426"/>
                </a:lnTo>
                <a:lnTo>
                  <a:pt x="204" y="450"/>
                </a:lnTo>
                <a:lnTo>
                  <a:pt x="206" y="457"/>
                </a:lnTo>
                <a:lnTo>
                  <a:pt x="206" y="465"/>
                </a:lnTo>
                <a:lnTo>
                  <a:pt x="207" y="480"/>
                </a:lnTo>
                <a:lnTo>
                  <a:pt x="209" y="489"/>
                </a:lnTo>
                <a:lnTo>
                  <a:pt x="210" y="489"/>
                </a:lnTo>
                <a:lnTo>
                  <a:pt x="212" y="496"/>
                </a:lnTo>
                <a:lnTo>
                  <a:pt x="213" y="505"/>
                </a:lnTo>
                <a:lnTo>
                  <a:pt x="214" y="512"/>
                </a:lnTo>
                <a:lnTo>
                  <a:pt x="216" y="505"/>
                </a:lnTo>
                <a:lnTo>
                  <a:pt x="217" y="512"/>
                </a:lnTo>
                <a:lnTo>
                  <a:pt x="219" y="505"/>
                </a:lnTo>
                <a:lnTo>
                  <a:pt x="220" y="505"/>
                </a:lnTo>
                <a:lnTo>
                  <a:pt x="222" y="496"/>
                </a:lnTo>
                <a:lnTo>
                  <a:pt x="223" y="496"/>
                </a:lnTo>
                <a:lnTo>
                  <a:pt x="224" y="480"/>
                </a:lnTo>
                <a:lnTo>
                  <a:pt x="226" y="473"/>
                </a:lnTo>
                <a:lnTo>
                  <a:pt x="227" y="450"/>
                </a:lnTo>
                <a:lnTo>
                  <a:pt x="229" y="442"/>
                </a:lnTo>
                <a:lnTo>
                  <a:pt x="230" y="426"/>
                </a:lnTo>
                <a:lnTo>
                  <a:pt x="232" y="410"/>
                </a:lnTo>
                <a:lnTo>
                  <a:pt x="233" y="396"/>
                </a:lnTo>
                <a:lnTo>
                  <a:pt x="234" y="380"/>
                </a:lnTo>
                <a:lnTo>
                  <a:pt x="236" y="356"/>
                </a:lnTo>
                <a:lnTo>
                  <a:pt x="237" y="342"/>
                </a:lnTo>
                <a:lnTo>
                  <a:pt x="239" y="317"/>
                </a:lnTo>
                <a:lnTo>
                  <a:pt x="240" y="295"/>
                </a:lnTo>
                <a:lnTo>
                  <a:pt x="240" y="279"/>
                </a:lnTo>
                <a:lnTo>
                  <a:pt x="242" y="256"/>
                </a:lnTo>
                <a:lnTo>
                  <a:pt x="243" y="233"/>
                </a:lnTo>
                <a:lnTo>
                  <a:pt x="244" y="217"/>
                </a:lnTo>
                <a:lnTo>
                  <a:pt x="246" y="193"/>
                </a:lnTo>
                <a:lnTo>
                  <a:pt x="247" y="179"/>
                </a:lnTo>
                <a:lnTo>
                  <a:pt x="249" y="155"/>
                </a:lnTo>
                <a:lnTo>
                  <a:pt x="250" y="132"/>
                </a:lnTo>
                <a:lnTo>
                  <a:pt x="252" y="116"/>
                </a:lnTo>
                <a:lnTo>
                  <a:pt x="253" y="100"/>
                </a:lnTo>
                <a:lnTo>
                  <a:pt x="254" y="85"/>
                </a:lnTo>
                <a:lnTo>
                  <a:pt x="256" y="70"/>
                </a:lnTo>
                <a:lnTo>
                  <a:pt x="257" y="55"/>
                </a:lnTo>
                <a:lnTo>
                  <a:pt x="257" y="39"/>
                </a:lnTo>
                <a:lnTo>
                  <a:pt x="259" y="23"/>
                </a:lnTo>
                <a:lnTo>
                  <a:pt x="260" y="16"/>
                </a:lnTo>
                <a:lnTo>
                  <a:pt x="262" y="16"/>
                </a:lnTo>
                <a:lnTo>
                  <a:pt x="263" y="0"/>
                </a:lnTo>
                <a:lnTo>
                  <a:pt x="264" y="0"/>
                </a:lnTo>
                <a:lnTo>
                  <a:pt x="266" y="7"/>
                </a:lnTo>
                <a:lnTo>
                  <a:pt x="267" y="0"/>
                </a:lnTo>
                <a:lnTo>
                  <a:pt x="269" y="0"/>
                </a:lnTo>
                <a:lnTo>
                  <a:pt x="270" y="7"/>
                </a:lnTo>
                <a:lnTo>
                  <a:pt x="272" y="7"/>
                </a:lnTo>
                <a:lnTo>
                  <a:pt x="273" y="16"/>
                </a:lnTo>
                <a:lnTo>
                  <a:pt x="274" y="23"/>
                </a:lnTo>
                <a:lnTo>
                  <a:pt x="274" y="30"/>
                </a:lnTo>
                <a:lnTo>
                  <a:pt x="276" y="30"/>
                </a:lnTo>
                <a:lnTo>
                  <a:pt x="277" y="46"/>
                </a:lnTo>
                <a:lnTo>
                  <a:pt x="279" y="62"/>
                </a:lnTo>
                <a:lnTo>
                  <a:pt x="280" y="70"/>
                </a:lnTo>
                <a:lnTo>
                  <a:pt x="282" y="85"/>
                </a:lnTo>
                <a:lnTo>
                  <a:pt x="283" y="100"/>
                </a:lnTo>
                <a:lnTo>
                  <a:pt x="284" y="116"/>
                </a:lnTo>
                <a:lnTo>
                  <a:pt x="286" y="139"/>
                </a:lnTo>
                <a:lnTo>
                  <a:pt x="287" y="155"/>
                </a:lnTo>
                <a:lnTo>
                  <a:pt x="289" y="170"/>
                </a:lnTo>
                <a:lnTo>
                  <a:pt x="290" y="193"/>
                </a:lnTo>
                <a:lnTo>
                  <a:pt x="292" y="209"/>
                </a:lnTo>
                <a:lnTo>
                  <a:pt x="292" y="233"/>
                </a:lnTo>
                <a:lnTo>
                  <a:pt x="293" y="256"/>
                </a:lnTo>
                <a:lnTo>
                  <a:pt x="294" y="272"/>
                </a:lnTo>
                <a:lnTo>
                  <a:pt x="296" y="295"/>
                </a:lnTo>
                <a:lnTo>
                  <a:pt x="297" y="317"/>
                </a:lnTo>
                <a:lnTo>
                  <a:pt x="299" y="326"/>
                </a:lnTo>
                <a:lnTo>
                  <a:pt x="300" y="349"/>
                </a:lnTo>
                <a:lnTo>
                  <a:pt x="302" y="372"/>
                </a:lnTo>
                <a:lnTo>
                  <a:pt x="303" y="396"/>
                </a:lnTo>
                <a:lnTo>
                  <a:pt x="304" y="410"/>
                </a:lnTo>
                <a:lnTo>
                  <a:pt x="306" y="419"/>
                </a:lnTo>
                <a:lnTo>
                  <a:pt x="307" y="442"/>
                </a:lnTo>
                <a:lnTo>
                  <a:pt x="307" y="450"/>
                </a:lnTo>
                <a:lnTo>
                  <a:pt x="309" y="465"/>
                </a:lnTo>
                <a:lnTo>
                  <a:pt x="310" y="480"/>
                </a:lnTo>
                <a:lnTo>
                  <a:pt x="312" y="489"/>
                </a:lnTo>
                <a:lnTo>
                  <a:pt x="313" y="496"/>
                </a:lnTo>
                <a:lnTo>
                  <a:pt x="314" y="496"/>
                </a:lnTo>
                <a:lnTo>
                  <a:pt x="316" y="505"/>
                </a:lnTo>
                <a:lnTo>
                  <a:pt x="317" y="505"/>
                </a:lnTo>
                <a:lnTo>
                  <a:pt x="319" y="512"/>
                </a:lnTo>
                <a:lnTo>
                  <a:pt x="320" y="505"/>
                </a:lnTo>
                <a:lnTo>
                  <a:pt x="322" y="512"/>
                </a:lnTo>
                <a:lnTo>
                  <a:pt x="323" y="505"/>
                </a:lnTo>
                <a:lnTo>
                  <a:pt x="324" y="496"/>
                </a:lnTo>
                <a:lnTo>
                  <a:pt x="324" y="489"/>
                </a:lnTo>
                <a:lnTo>
                  <a:pt x="326" y="489"/>
                </a:lnTo>
                <a:lnTo>
                  <a:pt x="327" y="473"/>
                </a:lnTo>
                <a:lnTo>
                  <a:pt x="329" y="457"/>
                </a:lnTo>
                <a:lnTo>
                  <a:pt x="330" y="450"/>
                </a:lnTo>
                <a:lnTo>
                  <a:pt x="332" y="435"/>
                </a:lnTo>
                <a:lnTo>
                  <a:pt x="333" y="419"/>
                </a:lnTo>
                <a:lnTo>
                  <a:pt x="334" y="396"/>
                </a:lnTo>
                <a:lnTo>
                  <a:pt x="336" y="380"/>
                </a:lnTo>
                <a:lnTo>
                  <a:pt x="337" y="365"/>
                </a:lnTo>
                <a:lnTo>
                  <a:pt x="339" y="342"/>
                </a:lnTo>
                <a:lnTo>
                  <a:pt x="340" y="326"/>
                </a:lnTo>
                <a:lnTo>
                  <a:pt x="342" y="302"/>
                </a:lnTo>
                <a:lnTo>
                  <a:pt x="342" y="279"/>
                </a:lnTo>
                <a:lnTo>
                  <a:pt x="343" y="256"/>
                </a:lnTo>
                <a:lnTo>
                  <a:pt x="344" y="233"/>
                </a:lnTo>
                <a:lnTo>
                  <a:pt x="346" y="217"/>
                </a:lnTo>
                <a:lnTo>
                  <a:pt x="347" y="202"/>
                </a:lnTo>
                <a:lnTo>
                  <a:pt x="349" y="170"/>
                </a:lnTo>
                <a:lnTo>
                  <a:pt x="350" y="155"/>
                </a:lnTo>
                <a:lnTo>
                  <a:pt x="352" y="132"/>
                </a:lnTo>
                <a:lnTo>
                  <a:pt x="353" y="116"/>
                </a:lnTo>
                <a:lnTo>
                  <a:pt x="354" y="100"/>
                </a:lnTo>
                <a:lnTo>
                  <a:pt x="356" y="85"/>
                </a:lnTo>
                <a:lnTo>
                  <a:pt x="357" y="62"/>
                </a:lnTo>
                <a:lnTo>
                  <a:pt x="359" y="55"/>
                </a:lnTo>
                <a:lnTo>
                  <a:pt x="359" y="39"/>
                </a:lnTo>
                <a:lnTo>
                  <a:pt x="360" y="30"/>
                </a:lnTo>
                <a:lnTo>
                  <a:pt x="362" y="23"/>
                </a:lnTo>
                <a:lnTo>
                  <a:pt x="363" y="16"/>
                </a:lnTo>
                <a:lnTo>
                  <a:pt x="364" y="16"/>
                </a:lnTo>
                <a:lnTo>
                  <a:pt x="366" y="7"/>
                </a:lnTo>
                <a:lnTo>
                  <a:pt x="367" y="0"/>
                </a:lnTo>
                <a:lnTo>
                  <a:pt x="369" y="7"/>
                </a:lnTo>
                <a:lnTo>
                  <a:pt x="370" y="0"/>
                </a:lnTo>
                <a:lnTo>
                  <a:pt x="372" y="0"/>
                </a:lnTo>
                <a:lnTo>
                  <a:pt x="373" y="7"/>
                </a:lnTo>
                <a:lnTo>
                  <a:pt x="374" y="7"/>
                </a:lnTo>
                <a:lnTo>
                  <a:pt x="376" y="7"/>
                </a:lnTo>
                <a:lnTo>
                  <a:pt x="376" y="23"/>
                </a:lnTo>
                <a:lnTo>
                  <a:pt x="377" y="30"/>
                </a:lnTo>
                <a:lnTo>
                  <a:pt x="379" y="39"/>
                </a:lnTo>
                <a:lnTo>
                  <a:pt x="380" y="55"/>
                </a:lnTo>
                <a:lnTo>
                  <a:pt x="382" y="70"/>
                </a:lnTo>
                <a:lnTo>
                  <a:pt x="383" y="77"/>
                </a:lnTo>
                <a:lnTo>
                  <a:pt x="384" y="93"/>
                </a:lnTo>
                <a:lnTo>
                  <a:pt x="386" y="109"/>
                </a:lnTo>
                <a:lnTo>
                  <a:pt x="387" y="132"/>
                </a:lnTo>
                <a:lnTo>
                  <a:pt x="389" y="147"/>
                </a:lnTo>
                <a:lnTo>
                  <a:pt x="390" y="163"/>
                </a:lnTo>
                <a:lnTo>
                  <a:pt x="392" y="179"/>
                </a:lnTo>
                <a:lnTo>
                  <a:pt x="393" y="202"/>
                </a:lnTo>
                <a:lnTo>
                  <a:pt x="393" y="225"/>
                </a:lnTo>
                <a:lnTo>
                  <a:pt x="394" y="247"/>
                </a:lnTo>
                <a:lnTo>
                  <a:pt x="396" y="263"/>
                </a:lnTo>
                <a:lnTo>
                  <a:pt x="397" y="287"/>
                </a:lnTo>
                <a:lnTo>
                  <a:pt x="399" y="310"/>
                </a:lnTo>
                <a:lnTo>
                  <a:pt x="400" y="333"/>
                </a:lnTo>
                <a:lnTo>
                  <a:pt x="402" y="356"/>
                </a:lnTo>
                <a:lnTo>
                  <a:pt x="403" y="372"/>
                </a:lnTo>
                <a:lnTo>
                  <a:pt x="404" y="387"/>
                </a:lnTo>
                <a:lnTo>
                  <a:pt x="406" y="403"/>
                </a:lnTo>
                <a:lnTo>
                  <a:pt x="407" y="426"/>
                </a:lnTo>
                <a:lnTo>
                  <a:pt x="409" y="435"/>
                </a:lnTo>
                <a:lnTo>
                  <a:pt x="410" y="450"/>
                </a:lnTo>
                <a:lnTo>
                  <a:pt x="410" y="465"/>
                </a:lnTo>
                <a:lnTo>
                  <a:pt x="412" y="473"/>
                </a:lnTo>
                <a:lnTo>
                  <a:pt x="413" y="489"/>
                </a:lnTo>
                <a:lnTo>
                  <a:pt x="414" y="496"/>
                </a:lnTo>
                <a:lnTo>
                  <a:pt x="416" y="505"/>
                </a:lnTo>
                <a:lnTo>
                  <a:pt x="417" y="505"/>
                </a:lnTo>
                <a:lnTo>
                  <a:pt x="419" y="505"/>
                </a:lnTo>
                <a:lnTo>
                  <a:pt x="420" y="505"/>
                </a:lnTo>
                <a:lnTo>
                  <a:pt x="422" y="512"/>
                </a:lnTo>
                <a:lnTo>
                  <a:pt x="423" y="505"/>
                </a:lnTo>
                <a:lnTo>
                  <a:pt x="424" y="505"/>
                </a:lnTo>
                <a:lnTo>
                  <a:pt x="426" y="496"/>
                </a:lnTo>
                <a:lnTo>
                  <a:pt x="427" y="489"/>
                </a:lnTo>
                <a:lnTo>
                  <a:pt x="427" y="480"/>
                </a:lnTo>
                <a:lnTo>
                  <a:pt x="429" y="473"/>
                </a:lnTo>
                <a:lnTo>
                  <a:pt x="430" y="457"/>
                </a:lnTo>
                <a:lnTo>
                  <a:pt x="432" y="442"/>
                </a:lnTo>
                <a:lnTo>
                  <a:pt x="433" y="426"/>
                </a:lnTo>
                <a:lnTo>
                  <a:pt x="434" y="419"/>
                </a:lnTo>
                <a:lnTo>
                  <a:pt x="436" y="403"/>
                </a:lnTo>
                <a:lnTo>
                  <a:pt x="437" y="380"/>
                </a:lnTo>
                <a:lnTo>
                  <a:pt x="439" y="365"/>
                </a:lnTo>
                <a:lnTo>
                  <a:pt x="440" y="342"/>
                </a:lnTo>
                <a:lnTo>
                  <a:pt x="442" y="326"/>
                </a:lnTo>
                <a:lnTo>
                  <a:pt x="443" y="302"/>
                </a:lnTo>
                <a:lnTo>
                  <a:pt x="444" y="272"/>
                </a:lnTo>
                <a:lnTo>
                  <a:pt x="444" y="263"/>
                </a:lnTo>
                <a:lnTo>
                  <a:pt x="446" y="233"/>
                </a:lnTo>
                <a:lnTo>
                  <a:pt x="447" y="217"/>
                </a:lnTo>
                <a:lnTo>
                  <a:pt x="449" y="193"/>
                </a:lnTo>
                <a:lnTo>
                  <a:pt x="450" y="170"/>
                </a:lnTo>
                <a:lnTo>
                  <a:pt x="452" y="155"/>
                </a:lnTo>
                <a:lnTo>
                  <a:pt x="453" y="139"/>
                </a:lnTo>
                <a:lnTo>
                  <a:pt x="454" y="116"/>
                </a:lnTo>
                <a:lnTo>
                  <a:pt x="456" y="93"/>
                </a:lnTo>
                <a:lnTo>
                  <a:pt x="457" y="77"/>
                </a:lnTo>
                <a:lnTo>
                  <a:pt x="459" y="62"/>
                </a:lnTo>
                <a:lnTo>
                  <a:pt x="460" y="55"/>
                </a:lnTo>
                <a:lnTo>
                  <a:pt x="460" y="39"/>
                </a:lnTo>
                <a:lnTo>
                  <a:pt x="462" y="30"/>
                </a:lnTo>
                <a:lnTo>
                  <a:pt x="463" y="23"/>
                </a:lnTo>
                <a:lnTo>
                  <a:pt x="464" y="7"/>
                </a:lnTo>
                <a:lnTo>
                  <a:pt x="466" y="0"/>
                </a:lnTo>
                <a:lnTo>
                  <a:pt x="467" y="7"/>
                </a:lnTo>
                <a:lnTo>
                  <a:pt x="469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4" y="0"/>
                </a:lnTo>
                <a:lnTo>
                  <a:pt x="476" y="7"/>
                </a:lnTo>
                <a:lnTo>
                  <a:pt x="477" y="16"/>
                </a:lnTo>
                <a:lnTo>
                  <a:pt x="477" y="23"/>
                </a:lnTo>
                <a:lnTo>
                  <a:pt x="479" y="30"/>
                </a:lnTo>
                <a:lnTo>
                  <a:pt x="480" y="39"/>
                </a:lnTo>
                <a:lnTo>
                  <a:pt x="482" y="55"/>
                </a:lnTo>
                <a:lnTo>
                  <a:pt x="483" y="62"/>
                </a:lnTo>
                <a:lnTo>
                  <a:pt x="484" y="77"/>
                </a:lnTo>
                <a:lnTo>
                  <a:pt x="486" y="93"/>
                </a:lnTo>
                <a:lnTo>
                  <a:pt x="487" y="109"/>
                </a:lnTo>
                <a:lnTo>
                  <a:pt x="489" y="132"/>
                </a:lnTo>
                <a:lnTo>
                  <a:pt x="490" y="147"/>
                </a:lnTo>
                <a:lnTo>
                  <a:pt x="492" y="163"/>
                </a:lnTo>
                <a:lnTo>
                  <a:pt x="493" y="193"/>
                </a:lnTo>
                <a:lnTo>
                  <a:pt x="494" y="209"/>
                </a:lnTo>
                <a:lnTo>
                  <a:pt x="494" y="233"/>
                </a:lnTo>
                <a:lnTo>
                  <a:pt x="496" y="256"/>
                </a:lnTo>
                <a:lnTo>
                  <a:pt x="497" y="272"/>
                </a:lnTo>
                <a:lnTo>
                  <a:pt x="499" y="302"/>
                </a:lnTo>
                <a:lnTo>
                  <a:pt x="500" y="326"/>
                </a:lnTo>
                <a:lnTo>
                  <a:pt x="502" y="342"/>
                </a:lnTo>
                <a:lnTo>
                  <a:pt x="503" y="365"/>
                </a:lnTo>
                <a:lnTo>
                  <a:pt x="504" y="380"/>
                </a:lnTo>
                <a:lnTo>
                  <a:pt x="506" y="403"/>
                </a:lnTo>
                <a:lnTo>
                  <a:pt x="507" y="419"/>
                </a:lnTo>
                <a:lnTo>
                  <a:pt x="509" y="426"/>
                </a:lnTo>
                <a:lnTo>
                  <a:pt x="510" y="442"/>
                </a:lnTo>
                <a:lnTo>
                  <a:pt x="512" y="457"/>
                </a:lnTo>
                <a:lnTo>
                  <a:pt x="512" y="473"/>
                </a:lnTo>
                <a:lnTo>
                  <a:pt x="513" y="480"/>
                </a:lnTo>
                <a:lnTo>
                  <a:pt x="514" y="489"/>
                </a:lnTo>
                <a:lnTo>
                  <a:pt x="516" y="489"/>
                </a:lnTo>
                <a:lnTo>
                  <a:pt x="517" y="505"/>
                </a:lnTo>
                <a:lnTo>
                  <a:pt x="519" y="505"/>
                </a:lnTo>
                <a:lnTo>
                  <a:pt x="520" y="505"/>
                </a:lnTo>
                <a:lnTo>
                  <a:pt x="522" y="505"/>
                </a:lnTo>
                <a:lnTo>
                  <a:pt x="523" y="505"/>
                </a:lnTo>
                <a:lnTo>
                  <a:pt x="524" y="496"/>
                </a:lnTo>
                <a:lnTo>
                  <a:pt x="526" y="496"/>
                </a:lnTo>
                <a:lnTo>
                  <a:pt x="527" y="489"/>
                </a:lnTo>
                <a:lnTo>
                  <a:pt x="529" y="480"/>
                </a:lnTo>
                <a:lnTo>
                  <a:pt x="529" y="473"/>
                </a:lnTo>
                <a:lnTo>
                  <a:pt x="530" y="457"/>
                </a:lnTo>
                <a:lnTo>
                  <a:pt x="532" y="442"/>
                </a:lnTo>
                <a:lnTo>
                  <a:pt x="533" y="435"/>
                </a:lnTo>
                <a:lnTo>
                  <a:pt x="534" y="419"/>
                </a:lnTo>
                <a:lnTo>
                  <a:pt x="536" y="403"/>
                </a:lnTo>
                <a:lnTo>
                  <a:pt x="537" y="380"/>
                </a:lnTo>
                <a:lnTo>
                  <a:pt x="539" y="365"/>
                </a:lnTo>
                <a:lnTo>
                  <a:pt x="540" y="342"/>
                </a:lnTo>
                <a:lnTo>
                  <a:pt x="542" y="326"/>
                </a:lnTo>
                <a:lnTo>
                  <a:pt x="543" y="310"/>
                </a:lnTo>
                <a:lnTo>
                  <a:pt x="544" y="279"/>
                </a:lnTo>
                <a:lnTo>
                  <a:pt x="546" y="256"/>
                </a:lnTo>
                <a:lnTo>
                  <a:pt x="546" y="240"/>
                </a:lnTo>
                <a:lnTo>
                  <a:pt x="547" y="217"/>
                </a:lnTo>
                <a:lnTo>
                  <a:pt x="549" y="202"/>
                </a:lnTo>
                <a:lnTo>
                  <a:pt x="550" y="179"/>
                </a:lnTo>
                <a:lnTo>
                  <a:pt x="552" y="155"/>
                </a:lnTo>
                <a:lnTo>
                  <a:pt x="553" y="139"/>
                </a:lnTo>
                <a:lnTo>
                  <a:pt x="554" y="116"/>
                </a:lnTo>
                <a:lnTo>
                  <a:pt x="556" y="100"/>
                </a:lnTo>
                <a:lnTo>
                  <a:pt x="557" y="85"/>
                </a:lnTo>
                <a:lnTo>
                  <a:pt x="559" y="70"/>
                </a:lnTo>
                <a:lnTo>
                  <a:pt x="560" y="55"/>
                </a:lnTo>
                <a:lnTo>
                  <a:pt x="562" y="55"/>
                </a:lnTo>
                <a:lnTo>
                  <a:pt x="563" y="30"/>
                </a:lnTo>
                <a:lnTo>
                  <a:pt x="563" y="23"/>
                </a:lnTo>
                <a:lnTo>
                  <a:pt x="564" y="16"/>
                </a:lnTo>
                <a:lnTo>
                  <a:pt x="566" y="7"/>
                </a:lnTo>
                <a:lnTo>
                  <a:pt x="567" y="7"/>
                </a:lnTo>
                <a:lnTo>
                  <a:pt x="569" y="7"/>
                </a:lnTo>
                <a:lnTo>
                  <a:pt x="570" y="7"/>
                </a:lnTo>
                <a:lnTo>
                  <a:pt x="572" y="7"/>
                </a:lnTo>
                <a:lnTo>
                  <a:pt x="573" y="16"/>
                </a:lnTo>
                <a:lnTo>
                  <a:pt x="574" y="7"/>
                </a:lnTo>
                <a:lnTo>
                  <a:pt x="576" y="16"/>
                </a:lnTo>
                <a:lnTo>
                  <a:pt x="577" y="23"/>
                </a:lnTo>
                <a:lnTo>
                  <a:pt x="579" y="30"/>
                </a:lnTo>
                <a:lnTo>
                  <a:pt x="580" y="55"/>
                </a:lnTo>
                <a:lnTo>
                  <a:pt x="580" y="70"/>
                </a:lnTo>
                <a:lnTo>
                  <a:pt x="582" y="93"/>
                </a:lnTo>
                <a:lnTo>
                  <a:pt x="583" y="116"/>
                </a:lnTo>
                <a:lnTo>
                  <a:pt x="584" y="139"/>
                </a:lnTo>
                <a:lnTo>
                  <a:pt x="586" y="163"/>
                </a:lnTo>
                <a:lnTo>
                  <a:pt x="587" y="186"/>
                </a:lnTo>
                <a:lnTo>
                  <a:pt x="589" y="202"/>
                </a:lnTo>
                <a:lnTo>
                  <a:pt x="590" y="209"/>
                </a:lnTo>
                <a:lnTo>
                  <a:pt x="592" y="225"/>
                </a:lnTo>
                <a:lnTo>
                  <a:pt x="593" y="247"/>
                </a:lnTo>
                <a:lnTo>
                  <a:pt x="594" y="263"/>
                </a:lnTo>
                <a:lnTo>
                  <a:pt x="596" y="287"/>
                </a:lnTo>
                <a:lnTo>
                  <a:pt x="597" y="302"/>
                </a:lnTo>
                <a:lnTo>
                  <a:pt x="597" y="317"/>
                </a:lnTo>
                <a:lnTo>
                  <a:pt x="599" y="342"/>
                </a:lnTo>
                <a:lnTo>
                  <a:pt x="600" y="356"/>
                </a:lnTo>
                <a:lnTo>
                  <a:pt x="602" y="380"/>
                </a:lnTo>
                <a:lnTo>
                  <a:pt x="603" y="396"/>
                </a:lnTo>
                <a:lnTo>
                  <a:pt x="604" y="410"/>
                </a:lnTo>
                <a:lnTo>
                  <a:pt x="606" y="426"/>
                </a:lnTo>
                <a:lnTo>
                  <a:pt x="607" y="435"/>
                </a:lnTo>
                <a:lnTo>
                  <a:pt x="609" y="450"/>
                </a:lnTo>
                <a:lnTo>
                  <a:pt x="610" y="473"/>
                </a:lnTo>
                <a:lnTo>
                  <a:pt x="612" y="480"/>
                </a:lnTo>
                <a:lnTo>
                  <a:pt x="613" y="496"/>
                </a:lnTo>
                <a:lnTo>
                  <a:pt x="614" y="505"/>
                </a:lnTo>
                <a:lnTo>
                  <a:pt x="616" y="505"/>
                </a:lnTo>
                <a:lnTo>
                  <a:pt x="617" y="512"/>
                </a:lnTo>
                <a:lnTo>
                  <a:pt x="619" y="519"/>
                </a:lnTo>
                <a:lnTo>
                  <a:pt x="620" y="512"/>
                </a:lnTo>
                <a:lnTo>
                  <a:pt x="622" y="512"/>
                </a:lnTo>
                <a:lnTo>
                  <a:pt x="623" y="512"/>
                </a:lnTo>
                <a:lnTo>
                  <a:pt x="624" y="505"/>
                </a:lnTo>
                <a:lnTo>
                  <a:pt x="626" y="496"/>
                </a:lnTo>
                <a:lnTo>
                  <a:pt x="627" y="496"/>
                </a:lnTo>
                <a:lnTo>
                  <a:pt x="629" y="480"/>
                </a:lnTo>
                <a:lnTo>
                  <a:pt x="630" y="473"/>
                </a:lnTo>
                <a:lnTo>
                  <a:pt x="630" y="457"/>
                </a:lnTo>
                <a:lnTo>
                  <a:pt x="632" y="442"/>
                </a:lnTo>
                <a:lnTo>
                  <a:pt x="633" y="426"/>
                </a:lnTo>
                <a:lnTo>
                  <a:pt x="634" y="410"/>
                </a:lnTo>
                <a:lnTo>
                  <a:pt x="636" y="396"/>
                </a:lnTo>
                <a:lnTo>
                  <a:pt x="637" y="380"/>
                </a:lnTo>
                <a:lnTo>
                  <a:pt x="639" y="356"/>
                </a:lnTo>
                <a:lnTo>
                  <a:pt x="640" y="333"/>
                </a:lnTo>
                <a:lnTo>
                  <a:pt x="642" y="317"/>
                </a:lnTo>
                <a:lnTo>
                  <a:pt x="643" y="295"/>
                </a:lnTo>
                <a:lnTo>
                  <a:pt x="644" y="272"/>
                </a:lnTo>
                <a:lnTo>
                  <a:pt x="646" y="247"/>
                </a:lnTo>
                <a:lnTo>
                  <a:pt x="647" y="233"/>
                </a:lnTo>
                <a:lnTo>
                  <a:pt x="647" y="209"/>
                </a:lnTo>
                <a:lnTo>
                  <a:pt x="649" y="186"/>
                </a:lnTo>
                <a:lnTo>
                  <a:pt x="650" y="163"/>
                </a:lnTo>
                <a:lnTo>
                  <a:pt x="652" y="139"/>
                </a:lnTo>
                <a:lnTo>
                  <a:pt x="653" y="125"/>
                </a:lnTo>
                <a:lnTo>
                  <a:pt x="654" y="109"/>
                </a:lnTo>
                <a:lnTo>
                  <a:pt x="656" y="93"/>
                </a:lnTo>
                <a:lnTo>
                  <a:pt x="657" y="77"/>
                </a:lnTo>
                <a:lnTo>
                  <a:pt x="659" y="62"/>
                </a:lnTo>
                <a:lnTo>
                  <a:pt x="660" y="46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597025" y="2065338"/>
            <a:ext cx="3541713" cy="52546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517900" y="3175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DISPERSION?</a:t>
            </a:r>
          </a:p>
        </p:txBody>
      </p:sp>
      <p:sp>
        <p:nvSpPr>
          <p:cNvPr id="20492" name="Freeform 3"/>
          <p:cNvSpPr>
            <a:spLocks/>
          </p:cNvSpPr>
          <p:nvPr/>
        </p:nvSpPr>
        <p:spPr bwMode="auto">
          <a:xfrm>
            <a:off x="3371850" y="4738688"/>
            <a:ext cx="8378825" cy="1731962"/>
          </a:xfrm>
          <a:custGeom>
            <a:avLst/>
            <a:gdLst>
              <a:gd name="T0" fmla="*/ 2147483646 w 668"/>
              <a:gd name="T1" fmla="*/ 2147483646 h 521"/>
              <a:gd name="T2" fmla="*/ 2147483646 w 668"/>
              <a:gd name="T3" fmla="*/ 2147483646 h 521"/>
              <a:gd name="T4" fmla="*/ 2147483646 w 668"/>
              <a:gd name="T5" fmla="*/ 2147483646 h 521"/>
              <a:gd name="T6" fmla="*/ 2147483646 w 668"/>
              <a:gd name="T7" fmla="*/ 2147483646 h 521"/>
              <a:gd name="T8" fmla="*/ 2147483646 w 668"/>
              <a:gd name="T9" fmla="*/ 2147483646 h 521"/>
              <a:gd name="T10" fmla="*/ 2147483646 w 668"/>
              <a:gd name="T11" fmla="*/ 2147483646 h 521"/>
              <a:gd name="T12" fmla="*/ 2147483646 w 668"/>
              <a:gd name="T13" fmla="*/ 2147483646 h 521"/>
              <a:gd name="T14" fmla="*/ 2147483646 w 668"/>
              <a:gd name="T15" fmla="*/ 2147483646 h 521"/>
              <a:gd name="T16" fmla="*/ 2147483646 w 668"/>
              <a:gd name="T17" fmla="*/ 2147483646 h 521"/>
              <a:gd name="T18" fmla="*/ 2147483646 w 668"/>
              <a:gd name="T19" fmla="*/ 2147483646 h 521"/>
              <a:gd name="T20" fmla="*/ 2147483646 w 668"/>
              <a:gd name="T21" fmla="*/ 2147483646 h 521"/>
              <a:gd name="T22" fmla="*/ 2147483646 w 668"/>
              <a:gd name="T23" fmla="*/ 2147483646 h 521"/>
              <a:gd name="T24" fmla="*/ 2147483646 w 668"/>
              <a:gd name="T25" fmla="*/ 2147483646 h 521"/>
              <a:gd name="T26" fmla="*/ 2147483646 w 668"/>
              <a:gd name="T27" fmla="*/ 2147483646 h 521"/>
              <a:gd name="T28" fmla="*/ 2147483646 w 668"/>
              <a:gd name="T29" fmla="*/ 2147483646 h 521"/>
              <a:gd name="T30" fmla="*/ 2147483646 w 668"/>
              <a:gd name="T31" fmla="*/ 2147483646 h 521"/>
              <a:gd name="T32" fmla="*/ 2147483646 w 668"/>
              <a:gd name="T33" fmla="*/ 2147483646 h 521"/>
              <a:gd name="T34" fmla="*/ 2147483646 w 668"/>
              <a:gd name="T35" fmla="*/ 2147483646 h 521"/>
              <a:gd name="T36" fmla="*/ 2147483646 w 668"/>
              <a:gd name="T37" fmla="*/ 2147483646 h 521"/>
              <a:gd name="T38" fmla="*/ 2147483646 w 668"/>
              <a:gd name="T39" fmla="*/ 2147483646 h 521"/>
              <a:gd name="T40" fmla="*/ 2147483646 w 668"/>
              <a:gd name="T41" fmla="*/ 2147483646 h 521"/>
              <a:gd name="T42" fmla="*/ 2147483646 w 668"/>
              <a:gd name="T43" fmla="*/ 2147483646 h 521"/>
              <a:gd name="T44" fmla="*/ 2147483646 w 668"/>
              <a:gd name="T45" fmla="*/ 2147483646 h 521"/>
              <a:gd name="T46" fmla="*/ 2147483646 w 668"/>
              <a:gd name="T47" fmla="*/ 2147483646 h 521"/>
              <a:gd name="T48" fmla="*/ 2147483646 w 668"/>
              <a:gd name="T49" fmla="*/ 2147483646 h 521"/>
              <a:gd name="T50" fmla="*/ 2147483646 w 668"/>
              <a:gd name="T51" fmla="*/ 2147483646 h 521"/>
              <a:gd name="T52" fmla="*/ 2147483646 w 668"/>
              <a:gd name="T53" fmla="*/ 2147483646 h 521"/>
              <a:gd name="T54" fmla="*/ 2147483646 w 668"/>
              <a:gd name="T55" fmla="*/ 2147483646 h 521"/>
              <a:gd name="T56" fmla="*/ 2147483646 w 668"/>
              <a:gd name="T57" fmla="*/ 2147483646 h 521"/>
              <a:gd name="T58" fmla="*/ 2147483646 w 668"/>
              <a:gd name="T59" fmla="*/ 2147483646 h 521"/>
              <a:gd name="T60" fmla="*/ 2147483646 w 668"/>
              <a:gd name="T61" fmla="*/ 2147483646 h 521"/>
              <a:gd name="T62" fmla="*/ 2147483646 w 668"/>
              <a:gd name="T63" fmla="*/ 2147483646 h 521"/>
              <a:gd name="T64" fmla="*/ 2147483646 w 668"/>
              <a:gd name="T65" fmla="*/ 2147483646 h 521"/>
              <a:gd name="T66" fmla="*/ 2147483646 w 668"/>
              <a:gd name="T67" fmla="*/ 2147483646 h 521"/>
              <a:gd name="T68" fmla="*/ 2147483646 w 668"/>
              <a:gd name="T69" fmla="*/ 2147483646 h 521"/>
              <a:gd name="T70" fmla="*/ 2147483646 w 668"/>
              <a:gd name="T71" fmla="*/ 2147483646 h 521"/>
              <a:gd name="T72" fmla="*/ 2147483646 w 668"/>
              <a:gd name="T73" fmla="*/ 2147483646 h 521"/>
              <a:gd name="T74" fmla="*/ 2147483646 w 668"/>
              <a:gd name="T75" fmla="*/ 2147483646 h 521"/>
              <a:gd name="T76" fmla="*/ 2147483646 w 668"/>
              <a:gd name="T77" fmla="*/ 2147483646 h 521"/>
              <a:gd name="T78" fmla="*/ 2147483646 w 668"/>
              <a:gd name="T79" fmla="*/ 2147483646 h 521"/>
              <a:gd name="T80" fmla="*/ 2147483646 w 668"/>
              <a:gd name="T81" fmla="*/ 2147483646 h 521"/>
              <a:gd name="T82" fmla="*/ 2147483646 w 668"/>
              <a:gd name="T83" fmla="*/ 2147483646 h 521"/>
              <a:gd name="T84" fmla="*/ 2147483646 w 668"/>
              <a:gd name="T85" fmla="*/ 2147483646 h 521"/>
              <a:gd name="T86" fmla="*/ 2147483646 w 668"/>
              <a:gd name="T87" fmla="*/ 2147483646 h 521"/>
              <a:gd name="T88" fmla="*/ 2147483646 w 668"/>
              <a:gd name="T89" fmla="*/ 2147483646 h 521"/>
              <a:gd name="T90" fmla="*/ 2147483646 w 668"/>
              <a:gd name="T91" fmla="*/ 2147483646 h 521"/>
              <a:gd name="T92" fmla="*/ 2147483646 w 668"/>
              <a:gd name="T93" fmla="*/ 2147483646 h 521"/>
              <a:gd name="T94" fmla="*/ 2147483646 w 668"/>
              <a:gd name="T95" fmla="*/ 2147483646 h 521"/>
              <a:gd name="T96" fmla="*/ 2147483646 w 668"/>
              <a:gd name="T97" fmla="*/ 2147483646 h 521"/>
              <a:gd name="T98" fmla="*/ 2147483646 w 668"/>
              <a:gd name="T99" fmla="*/ 2147483646 h 521"/>
              <a:gd name="T100" fmla="*/ 2147483646 w 668"/>
              <a:gd name="T101" fmla="*/ 2147483646 h 521"/>
              <a:gd name="T102" fmla="*/ 2147483646 w 668"/>
              <a:gd name="T103" fmla="*/ 2147483646 h 521"/>
              <a:gd name="T104" fmla="*/ 2147483646 w 668"/>
              <a:gd name="T105" fmla="*/ 2147483646 h 521"/>
              <a:gd name="T106" fmla="*/ 2147483646 w 668"/>
              <a:gd name="T107" fmla="*/ 2147483646 h 521"/>
              <a:gd name="T108" fmla="*/ 2147483646 w 668"/>
              <a:gd name="T109" fmla="*/ 2147483646 h 521"/>
              <a:gd name="T110" fmla="*/ 2147483646 w 668"/>
              <a:gd name="T111" fmla="*/ 2147483646 h 521"/>
              <a:gd name="T112" fmla="*/ 2147483646 w 668"/>
              <a:gd name="T113" fmla="*/ 2147483646 h 521"/>
              <a:gd name="T114" fmla="*/ 2147483646 w 668"/>
              <a:gd name="T115" fmla="*/ 2147483646 h 521"/>
              <a:gd name="T116" fmla="*/ 2147483646 w 668"/>
              <a:gd name="T117" fmla="*/ 2147483646 h 521"/>
              <a:gd name="T118" fmla="*/ 2147483646 w 668"/>
              <a:gd name="T119" fmla="*/ 2147483646 h 521"/>
              <a:gd name="T120" fmla="*/ 2147483646 w 668"/>
              <a:gd name="T121" fmla="*/ 2147483646 h 521"/>
              <a:gd name="T122" fmla="*/ 2147483646 w 668"/>
              <a:gd name="T123" fmla="*/ 2147483646 h 5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68" h="521">
                <a:moveTo>
                  <a:pt x="0" y="520"/>
                </a:moveTo>
                <a:lnTo>
                  <a:pt x="1" y="520"/>
                </a:lnTo>
                <a:lnTo>
                  <a:pt x="2" y="520"/>
                </a:lnTo>
                <a:lnTo>
                  <a:pt x="2" y="513"/>
                </a:lnTo>
                <a:lnTo>
                  <a:pt x="4" y="513"/>
                </a:lnTo>
                <a:lnTo>
                  <a:pt x="5" y="504"/>
                </a:lnTo>
                <a:lnTo>
                  <a:pt x="7" y="497"/>
                </a:lnTo>
                <a:lnTo>
                  <a:pt x="8" y="488"/>
                </a:lnTo>
                <a:lnTo>
                  <a:pt x="10" y="481"/>
                </a:lnTo>
                <a:lnTo>
                  <a:pt x="11" y="465"/>
                </a:lnTo>
                <a:lnTo>
                  <a:pt x="12" y="458"/>
                </a:lnTo>
                <a:lnTo>
                  <a:pt x="14" y="443"/>
                </a:lnTo>
                <a:lnTo>
                  <a:pt x="15" y="434"/>
                </a:lnTo>
                <a:lnTo>
                  <a:pt x="17" y="411"/>
                </a:lnTo>
                <a:lnTo>
                  <a:pt x="18" y="395"/>
                </a:lnTo>
                <a:lnTo>
                  <a:pt x="20" y="373"/>
                </a:lnTo>
                <a:lnTo>
                  <a:pt x="20" y="357"/>
                </a:lnTo>
                <a:lnTo>
                  <a:pt x="21" y="334"/>
                </a:lnTo>
                <a:lnTo>
                  <a:pt x="22" y="318"/>
                </a:lnTo>
                <a:lnTo>
                  <a:pt x="24" y="295"/>
                </a:lnTo>
                <a:lnTo>
                  <a:pt x="25" y="271"/>
                </a:lnTo>
                <a:lnTo>
                  <a:pt x="27" y="248"/>
                </a:lnTo>
                <a:lnTo>
                  <a:pt x="28" y="225"/>
                </a:lnTo>
                <a:lnTo>
                  <a:pt x="30" y="210"/>
                </a:lnTo>
                <a:lnTo>
                  <a:pt x="31" y="178"/>
                </a:lnTo>
                <a:lnTo>
                  <a:pt x="32" y="163"/>
                </a:lnTo>
                <a:lnTo>
                  <a:pt x="34" y="147"/>
                </a:lnTo>
                <a:lnTo>
                  <a:pt x="35" y="124"/>
                </a:lnTo>
                <a:lnTo>
                  <a:pt x="35" y="108"/>
                </a:lnTo>
                <a:lnTo>
                  <a:pt x="37" y="93"/>
                </a:lnTo>
                <a:lnTo>
                  <a:pt x="38" y="85"/>
                </a:lnTo>
                <a:lnTo>
                  <a:pt x="40" y="63"/>
                </a:lnTo>
                <a:lnTo>
                  <a:pt x="41" y="47"/>
                </a:lnTo>
                <a:lnTo>
                  <a:pt x="42" y="38"/>
                </a:lnTo>
                <a:lnTo>
                  <a:pt x="44" y="31"/>
                </a:lnTo>
                <a:lnTo>
                  <a:pt x="45" y="24"/>
                </a:lnTo>
                <a:lnTo>
                  <a:pt x="47" y="15"/>
                </a:lnTo>
                <a:lnTo>
                  <a:pt x="48" y="8"/>
                </a:lnTo>
                <a:lnTo>
                  <a:pt x="50" y="8"/>
                </a:lnTo>
                <a:lnTo>
                  <a:pt x="51" y="8"/>
                </a:lnTo>
                <a:lnTo>
                  <a:pt x="52" y="8"/>
                </a:lnTo>
                <a:lnTo>
                  <a:pt x="54" y="15"/>
                </a:lnTo>
                <a:lnTo>
                  <a:pt x="55" y="24"/>
                </a:lnTo>
                <a:lnTo>
                  <a:pt x="57" y="24"/>
                </a:lnTo>
                <a:lnTo>
                  <a:pt x="58" y="31"/>
                </a:lnTo>
                <a:lnTo>
                  <a:pt x="60" y="38"/>
                </a:lnTo>
                <a:lnTo>
                  <a:pt x="61" y="54"/>
                </a:lnTo>
                <a:lnTo>
                  <a:pt x="62" y="63"/>
                </a:lnTo>
                <a:lnTo>
                  <a:pt x="64" y="78"/>
                </a:lnTo>
                <a:lnTo>
                  <a:pt x="65" y="85"/>
                </a:lnTo>
                <a:lnTo>
                  <a:pt x="67" y="108"/>
                </a:lnTo>
                <a:lnTo>
                  <a:pt x="68" y="124"/>
                </a:lnTo>
                <a:lnTo>
                  <a:pt x="70" y="140"/>
                </a:lnTo>
                <a:lnTo>
                  <a:pt x="70" y="155"/>
                </a:lnTo>
                <a:lnTo>
                  <a:pt x="71" y="178"/>
                </a:lnTo>
                <a:lnTo>
                  <a:pt x="72" y="194"/>
                </a:lnTo>
                <a:lnTo>
                  <a:pt x="74" y="217"/>
                </a:lnTo>
                <a:lnTo>
                  <a:pt x="75" y="233"/>
                </a:lnTo>
                <a:lnTo>
                  <a:pt x="77" y="264"/>
                </a:lnTo>
                <a:lnTo>
                  <a:pt x="78" y="280"/>
                </a:lnTo>
                <a:lnTo>
                  <a:pt x="80" y="295"/>
                </a:lnTo>
                <a:lnTo>
                  <a:pt x="81" y="325"/>
                </a:lnTo>
                <a:lnTo>
                  <a:pt x="82" y="341"/>
                </a:lnTo>
                <a:lnTo>
                  <a:pt x="84" y="357"/>
                </a:lnTo>
                <a:lnTo>
                  <a:pt x="85" y="380"/>
                </a:lnTo>
                <a:lnTo>
                  <a:pt x="87" y="395"/>
                </a:lnTo>
                <a:lnTo>
                  <a:pt x="87" y="411"/>
                </a:lnTo>
                <a:lnTo>
                  <a:pt x="88" y="434"/>
                </a:lnTo>
                <a:lnTo>
                  <a:pt x="90" y="450"/>
                </a:lnTo>
                <a:lnTo>
                  <a:pt x="91" y="458"/>
                </a:lnTo>
                <a:lnTo>
                  <a:pt x="92" y="481"/>
                </a:lnTo>
                <a:lnTo>
                  <a:pt x="94" y="481"/>
                </a:lnTo>
                <a:lnTo>
                  <a:pt x="95" y="497"/>
                </a:lnTo>
                <a:lnTo>
                  <a:pt x="97" y="504"/>
                </a:lnTo>
                <a:lnTo>
                  <a:pt x="98" y="513"/>
                </a:lnTo>
                <a:lnTo>
                  <a:pt x="100" y="513"/>
                </a:lnTo>
                <a:lnTo>
                  <a:pt x="101" y="520"/>
                </a:lnTo>
                <a:lnTo>
                  <a:pt x="102" y="520"/>
                </a:lnTo>
                <a:lnTo>
                  <a:pt x="104" y="520"/>
                </a:lnTo>
                <a:lnTo>
                  <a:pt x="105" y="520"/>
                </a:lnTo>
                <a:lnTo>
                  <a:pt x="107" y="513"/>
                </a:lnTo>
                <a:lnTo>
                  <a:pt x="108" y="504"/>
                </a:lnTo>
                <a:lnTo>
                  <a:pt x="110" y="497"/>
                </a:lnTo>
                <a:lnTo>
                  <a:pt x="111" y="488"/>
                </a:lnTo>
                <a:lnTo>
                  <a:pt x="112" y="473"/>
                </a:lnTo>
                <a:lnTo>
                  <a:pt x="114" y="473"/>
                </a:lnTo>
                <a:lnTo>
                  <a:pt x="115" y="450"/>
                </a:lnTo>
                <a:lnTo>
                  <a:pt x="117" y="443"/>
                </a:lnTo>
                <a:lnTo>
                  <a:pt x="118" y="427"/>
                </a:lnTo>
                <a:lnTo>
                  <a:pt x="120" y="404"/>
                </a:lnTo>
                <a:lnTo>
                  <a:pt x="121" y="388"/>
                </a:lnTo>
                <a:lnTo>
                  <a:pt x="121" y="364"/>
                </a:lnTo>
                <a:lnTo>
                  <a:pt x="122" y="350"/>
                </a:lnTo>
                <a:lnTo>
                  <a:pt x="124" y="325"/>
                </a:lnTo>
                <a:lnTo>
                  <a:pt x="125" y="310"/>
                </a:lnTo>
                <a:lnTo>
                  <a:pt x="127" y="287"/>
                </a:lnTo>
                <a:lnTo>
                  <a:pt x="128" y="264"/>
                </a:lnTo>
                <a:lnTo>
                  <a:pt x="130" y="241"/>
                </a:lnTo>
                <a:lnTo>
                  <a:pt x="131" y="225"/>
                </a:lnTo>
                <a:lnTo>
                  <a:pt x="132" y="201"/>
                </a:lnTo>
                <a:lnTo>
                  <a:pt x="134" y="178"/>
                </a:lnTo>
                <a:lnTo>
                  <a:pt x="135" y="163"/>
                </a:lnTo>
                <a:lnTo>
                  <a:pt x="137" y="140"/>
                </a:lnTo>
                <a:lnTo>
                  <a:pt x="138" y="117"/>
                </a:lnTo>
                <a:lnTo>
                  <a:pt x="138" y="101"/>
                </a:lnTo>
                <a:lnTo>
                  <a:pt x="140" y="85"/>
                </a:lnTo>
                <a:lnTo>
                  <a:pt x="141" y="78"/>
                </a:lnTo>
                <a:lnTo>
                  <a:pt x="142" y="63"/>
                </a:lnTo>
                <a:lnTo>
                  <a:pt x="144" y="38"/>
                </a:lnTo>
                <a:lnTo>
                  <a:pt x="145" y="38"/>
                </a:lnTo>
                <a:lnTo>
                  <a:pt x="147" y="31"/>
                </a:lnTo>
                <a:lnTo>
                  <a:pt x="148" y="15"/>
                </a:lnTo>
                <a:lnTo>
                  <a:pt x="150" y="15"/>
                </a:lnTo>
                <a:lnTo>
                  <a:pt x="151" y="8"/>
                </a:lnTo>
                <a:lnTo>
                  <a:pt x="152" y="8"/>
                </a:lnTo>
                <a:lnTo>
                  <a:pt x="154" y="8"/>
                </a:lnTo>
                <a:lnTo>
                  <a:pt x="155" y="8"/>
                </a:lnTo>
                <a:lnTo>
                  <a:pt x="157" y="8"/>
                </a:lnTo>
                <a:lnTo>
                  <a:pt x="158" y="15"/>
                </a:lnTo>
                <a:lnTo>
                  <a:pt x="160" y="24"/>
                </a:lnTo>
                <a:lnTo>
                  <a:pt x="161" y="38"/>
                </a:lnTo>
                <a:lnTo>
                  <a:pt x="162" y="38"/>
                </a:lnTo>
                <a:lnTo>
                  <a:pt x="164" y="54"/>
                </a:lnTo>
                <a:lnTo>
                  <a:pt x="165" y="63"/>
                </a:lnTo>
                <a:lnTo>
                  <a:pt x="167" y="78"/>
                </a:lnTo>
                <a:lnTo>
                  <a:pt x="168" y="93"/>
                </a:lnTo>
                <a:lnTo>
                  <a:pt x="170" y="108"/>
                </a:lnTo>
                <a:lnTo>
                  <a:pt x="171" y="124"/>
                </a:lnTo>
                <a:lnTo>
                  <a:pt x="172" y="133"/>
                </a:lnTo>
                <a:lnTo>
                  <a:pt x="172" y="155"/>
                </a:lnTo>
                <a:lnTo>
                  <a:pt x="174" y="171"/>
                </a:lnTo>
                <a:lnTo>
                  <a:pt x="175" y="194"/>
                </a:lnTo>
                <a:lnTo>
                  <a:pt x="177" y="210"/>
                </a:lnTo>
                <a:lnTo>
                  <a:pt x="178" y="233"/>
                </a:lnTo>
                <a:lnTo>
                  <a:pt x="180" y="255"/>
                </a:lnTo>
                <a:lnTo>
                  <a:pt x="181" y="280"/>
                </a:lnTo>
                <a:lnTo>
                  <a:pt x="182" y="295"/>
                </a:lnTo>
                <a:lnTo>
                  <a:pt x="184" y="318"/>
                </a:lnTo>
                <a:lnTo>
                  <a:pt x="185" y="341"/>
                </a:lnTo>
                <a:lnTo>
                  <a:pt x="187" y="357"/>
                </a:lnTo>
                <a:lnTo>
                  <a:pt x="188" y="380"/>
                </a:lnTo>
                <a:lnTo>
                  <a:pt x="188" y="404"/>
                </a:lnTo>
                <a:lnTo>
                  <a:pt x="190" y="418"/>
                </a:lnTo>
                <a:lnTo>
                  <a:pt x="191" y="427"/>
                </a:lnTo>
                <a:lnTo>
                  <a:pt x="192" y="450"/>
                </a:lnTo>
                <a:lnTo>
                  <a:pt x="194" y="465"/>
                </a:lnTo>
                <a:lnTo>
                  <a:pt x="195" y="481"/>
                </a:lnTo>
                <a:lnTo>
                  <a:pt x="197" y="488"/>
                </a:lnTo>
                <a:lnTo>
                  <a:pt x="198" y="497"/>
                </a:lnTo>
                <a:lnTo>
                  <a:pt x="200" y="497"/>
                </a:lnTo>
                <a:lnTo>
                  <a:pt x="201" y="504"/>
                </a:lnTo>
                <a:lnTo>
                  <a:pt x="202" y="513"/>
                </a:lnTo>
                <a:lnTo>
                  <a:pt x="204" y="513"/>
                </a:lnTo>
                <a:lnTo>
                  <a:pt x="205" y="513"/>
                </a:lnTo>
                <a:lnTo>
                  <a:pt x="207" y="513"/>
                </a:lnTo>
                <a:lnTo>
                  <a:pt x="208" y="513"/>
                </a:lnTo>
                <a:lnTo>
                  <a:pt x="210" y="497"/>
                </a:lnTo>
                <a:lnTo>
                  <a:pt x="211" y="497"/>
                </a:lnTo>
                <a:lnTo>
                  <a:pt x="212" y="481"/>
                </a:lnTo>
                <a:lnTo>
                  <a:pt x="214" y="473"/>
                </a:lnTo>
                <a:lnTo>
                  <a:pt x="215" y="458"/>
                </a:lnTo>
                <a:lnTo>
                  <a:pt x="217" y="450"/>
                </a:lnTo>
                <a:lnTo>
                  <a:pt x="218" y="427"/>
                </a:lnTo>
                <a:lnTo>
                  <a:pt x="220" y="418"/>
                </a:lnTo>
                <a:lnTo>
                  <a:pt x="221" y="404"/>
                </a:lnTo>
                <a:lnTo>
                  <a:pt x="222" y="388"/>
                </a:lnTo>
                <a:lnTo>
                  <a:pt x="222" y="364"/>
                </a:lnTo>
                <a:lnTo>
                  <a:pt x="224" y="341"/>
                </a:lnTo>
                <a:lnTo>
                  <a:pt x="225" y="325"/>
                </a:lnTo>
                <a:lnTo>
                  <a:pt x="227" y="310"/>
                </a:lnTo>
                <a:lnTo>
                  <a:pt x="228" y="287"/>
                </a:lnTo>
                <a:lnTo>
                  <a:pt x="230" y="264"/>
                </a:lnTo>
                <a:lnTo>
                  <a:pt x="231" y="248"/>
                </a:lnTo>
                <a:lnTo>
                  <a:pt x="232" y="217"/>
                </a:lnTo>
                <a:lnTo>
                  <a:pt x="234" y="201"/>
                </a:lnTo>
                <a:lnTo>
                  <a:pt x="235" y="178"/>
                </a:lnTo>
                <a:lnTo>
                  <a:pt x="237" y="163"/>
                </a:lnTo>
                <a:lnTo>
                  <a:pt x="238" y="140"/>
                </a:lnTo>
                <a:lnTo>
                  <a:pt x="240" y="124"/>
                </a:lnTo>
                <a:lnTo>
                  <a:pt x="240" y="108"/>
                </a:lnTo>
                <a:lnTo>
                  <a:pt x="241" y="85"/>
                </a:lnTo>
                <a:lnTo>
                  <a:pt x="242" y="78"/>
                </a:lnTo>
                <a:lnTo>
                  <a:pt x="244" y="63"/>
                </a:lnTo>
                <a:lnTo>
                  <a:pt x="245" y="47"/>
                </a:lnTo>
                <a:lnTo>
                  <a:pt x="247" y="38"/>
                </a:lnTo>
                <a:lnTo>
                  <a:pt x="248" y="31"/>
                </a:lnTo>
                <a:lnTo>
                  <a:pt x="250" y="15"/>
                </a:lnTo>
                <a:lnTo>
                  <a:pt x="251" y="15"/>
                </a:lnTo>
                <a:lnTo>
                  <a:pt x="252" y="8"/>
                </a:lnTo>
                <a:lnTo>
                  <a:pt x="254" y="8"/>
                </a:lnTo>
                <a:lnTo>
                  <a:pt x="255" y="8"/>
                </a:lnTo>
                <a:lnTo>
                  <a:pt x="257" y="8"/>
                </a:lnTo>
                <a:lnTo>
                  <a:pt x="258" y="8"/>
                </a:lnTo>
                <a:lnTo>
                  <a:pt x="260" y="15"/>
                </a:lnTo>
                <a:lnTo>
                  <a:pt x="261" y="24"/>
                </a:lnTo>
                <a:lnTo>
                  <a:pt x="262" y="31"/>
                </a:lnTo>
                <a:lnTo>
                  <a:pt x="264" y="31"/>
                </a:lnTo>
                <a:lnTo>
                  <a:pt x="265" y="47"/>
                </a:lnTo>
                <a:lnTo>
                  <a:pt x="267" y="63"/>
                </a:lnTo>
                <a:lnTo>
                  <a:pt x="268" y="70"/>
                </a:lnTo>
                <a:lnTo>
                  <a:pt x="270" y="85"/>
                </a:lnTo>
                <a:lnTo>
                  <a:pt x="271" y="101"/>
                </a:lnTo>
                <a:lnTo>
                  <a:pt x="272" y="117"/>
                </a:lnTo>
                <a:lnTo>
                  <a:pt x="274" y="133"/>
                </a:lnTo>
                <a:lnTo>
                  <a:pt x="274" y="155"/>
                </a:lnTo>
                <a:lnTo>
                  <a:pt x="275" y="178"/>
                </a:lnTo>
                <a:lnTo>
                  <a:pt x="277" y="194"/>
                </a:lnTo>
                <a:lnTo>
                  <a:pt x="278" y="217"/>
                </a:lnTo>
                <a:lnTo>
                  <a:pt x="280" y="233"/>
                </a:lnTo>
                <a:lnTo>
                  <a:pt x="281" y="255"/>
                </a:lnTo>
                <a:lnTo>
                  <a:pt x="282" y="287"/>
                </a:lnTo>
                <a:lnTo>
                  <a:pt x="284" y="303"/>
                </a:lnTo>
                <a:lnTo>
                  <a:pt x="285" y="318"/>
                </a:lnTo>
                <a:lnTo>
                  <a:pt x="287" y="341"/>
                </a:lnTo>
                <a:lnTo>
                  <a:pt x="288" y="364"/>
                </a:lnTo>
                <a:lnTo>
                  <a:pt x="290" y="388"/>
                </a:lnTo>
                <a:lnTo>
                  <a:pt x="291" y="404"/>
                </a:lnTo>
                <a:lnTo>
                  <a:pt x="291" y="418"/>
                </a:lnTo>
                <a:lnTo>
                  <a:pt x="292" y="434"/>
                </a:lnTo>
                <a:lnTo>
                  <a:pt x="294" y="450"/>
                </a:lnTo>
                <a:lnTo>
                  <a:pt x="295" y="458"/>
                </a:lnTo>
                <a:lnTo>
                  <a:pt x="297" y="473"/>
                </a:lnTo>
                <a:lnTo>
                  <a:pt x="298" y="488"/>
                </a:lnTo>
                <a:lnTo>
                  <a:pt x="300" y="488"/>
                </a:lnTo>
                <a:lnTo>
                  <a:pt x="301" y="497"/>
                </a:lnTo>
                <a:lnTo>
                  <a:pt x="302" y="513"/>
                </a:lnTo>
                <a:lnTo>
                  <a:pt x="304" y="513"/>
                </a:lnTo>
                <a:lnTo>
                  <a:pt x="305" y="520"/>
                </a:lnTo>
                <a:lnTo>
                  <a:pt x="307" y="513"/>
                </a:lnTo>
                <a:lnTo>
                  <a:pt x="308" y="513"/>
                </a:lnTo>
                <a:lnTo>
                  <a:pt x="308" y="504"/>
                </a:lnTo>
                <a:lnTo>
                  <a:pt x="310" y="504"/>
                </a:lnTo>
                <a:lnTo>
                  <a:pt x="311" y="497"/>
                </a:lnTo>
                <a:lnTo>
                  <a:pt x="312" y="497"/>
                </a:lnTo>
                <a:lnTo>
                  <a:pt x="314" y="473"/>
                </a:lnTo>
                <a:lnTo>
                  <a:pt x="315" y="473"/>
                </a:lnTo>
                <a:lnTo>
                  <a:pt x="317" y="450"/>
                </a:lnTo>
                <a:lnTo>
                  <a:pt x="318" y="443"/>
                </a:lnTo>
                <a:lnTo>
                  <a:pt x="320" y="427"/>
                </a:lnTo>
                <a:lnTo>
                  <a:pt x="321" y="418"/>
                </a:lnTo>
                <a:lnTo>
                  <a:pt x="322" y="388"/>
                </a:lnTo>
                <a:lnTo>
                  <a:pt x="324" y="380"/>
                </a:lnTo>
                <a:lnTo>
                  <a:pt x="325" y="357"/>
                </a:lnTo>
                <a:lnTo>
                  <a:pt x="325" y="341"/>
                </a:lnTo>
                <a:lnTo>
                  <a:pt x="327" y="318"/>
                </a:lnTo>
                <a:lnTo>
                  <a:pt x="328" y="303"/>
                </a:lnTo>
                <a:lnTo>
                  <a:pt x="330" y="271"/>
                </a:lnTo>
                <a:lnTo>
                  <a:pt x="331" y="248"/>
                </a:lnTo>
                <a:lnTo>
                  <a:pt x="332" y="225"/>
                </a:lnTo>
                <a:lnTo>
                  <a:pt x="334" y="217"/>
                </a:lnTo>
                <a:lnTo>
                  <a:pt x="335" y="194"/>
                </a:lnTo>
                <a:lnTo>
                  <a:pt x="337" y="171"/>
                </a:lnTo>
                <a:lnTo>
                  <a:pt x="338" y="147"/>
                </a:lnTo>
                <a:lnTo>
                  <a:pt x="340" y="133"/>
                </a:lnTo>
                <a:lnTo>
                  <a:pt x="341" y="108"/>
                </a:lnTo>
                <a:lnTo>
                  <a:pt x="341" y="101"/>
                </a:lnTo>
                <a:lnTo>
                  <a:pt x="342" y="78"/>
                </a:lnTo>
                <a:lnTo>
                  <a:pt x="344" y="70"/>
                </a:lnTo>
                <a:lnTo>
                  <a:pt x="345" y="54"/>
                </a:lnTo>
                <a:lnTo>
                  <a:pt x="347" y="38"/>
                </a:lnTo>
                <a:lnTo>
                  <a:pt x="348" y="38"/>
                </a:lnTo>
                <a:lnTo>
                  <a:pt x="350" y="24"/>
                </a:lnTo>
                <a:lnTo>
                  <a:pt x="351" y="15"/>
                </a:lnTo>
                <a:lnTo>
                  <a:pt x="352" y="8"/>
                </a:lnTo>
                <a:lnTo>
                  <a:pt x="354" y="8"/>
                </a:lnTo>
                <a:lnTo>
                  <a:pt x="355" y="8"/>
                </a:lnTo>
                <a:lnTo>
                  <a:pt x="357" y="8"/>
                </a:lnTo>
                <a:lnTo>
                  <a:pt x="358" y="0"/>
                </a:lnTo>
                <a:lnTo>
                  <a:pt x="358" y="8"/>
                </a:lnTo>
                <a:lnTo>
                  <a:pt x="360" y="8"/>
                </a:lnTo>
                <a:lnTo>
                  <a:pt x="361" y="8"/>
                </a:lnTo>
                <a:lnTo>
                  <a:pt x="362" y="31"/>
                </a:lnTo>
                <a:lnTo>
                  <a:pt x="364" y="24"/>
                </a:lnTo>
                <a:lnTo>
                  <a:pt x="365" y="38"/>
                </a:lnTo>
                <a:lnTo>
                  <a:pt x="367" y="47"/>
                </a:lnTo>
                <a:lnTo>
                  <a:pt x="368" y="63"/>
                </a:lnTo>
                <a:lnTo>
                  <a:pt x="370" y="78"/>
                </a:lnTo>
                <a:lnTo>
                  <a:pt x="371" y="101"/>
                </a:lnTo>
                <a:lnTo>
                  <a:pt x="372" y="108"/>
                </a:lnTo>
                <a:lnTo>
                  <a:pt x="374" y="124"/>
                </a:lnTo>
                <a:lnTo>
                  <a:pt x="375" y="147"/>
                </a:lnTo>
                <a:lnTo>
                  <a:pt x="375" y="163"/>
                </a:lnTo>
                <a:lnTo>
                  <a:pt x="377" y="187"/>
                </a:lnTo>
                <a:lnTo>
                  <a:pt x="378" y="201"/>
                </a:lnTo>
                <a:lnTo>
                  <a:pt x="380" y="225"/>
                </a:lnTo>
                <a:lnTo>
                  <a:pt x="381" y="241"/>
                </a:lnTo>
                <a:lnTo>
                  <a:pt x="382" y="271"/>
                </a:lnTo>
                <a:lnTo>
                  <a:pt x="384" y="295"/>
                </a:lnTo>
                <a:lnTo>
                  <a:pt x="385" y="318"/>
                </a:lnTo>
                <a:lnTo>
                  <a:pt x="387" y="341"/>
                </a:lnTo>
                <a:lnTo>
                  <a:pt x="388" y="357"/>
                </a:lnTo>
                <a:lnTo>
                  <a:pt x="390" y="380"/>
                </a:lnTo>
                <a:lnTo>
                  <a:pt x="391" y="395"/>
                </a:lnTo>
                <a:lnTo>
                  <a:pt x="392" y="418"/>
                </a:lnTo>
                <a:lnTo>
                  <a:pt x="392" y="434"/>
                </a:lnTo>
                <a:lnTo>
                  <a:pt x="394" y="450"/>
                </a:lnTo>
                <a:lnTo>
                  <a:pt x="395" y="458"/>
                </a:lnTo>
                <a:lnTo>
                  <a:pt x="397" y="473"/>
                </a:lnTo>
                <a:lnTo>
                  <a:pt x="398" y="488"/>
                </a:lnTo>
                <a:lnTo>
                  <a:pt x="400" y="497"/>
                </a:lnTo>
                <a:lnTo>
                  <a:pt x="401" y="497"/>
                </a:lnTo>
                <a:lnTo>
                  <a:pt x="402" y="504"/>
                </a:lnTo>
                <a:lnTo>
                  <a:pt x="404" y="513"/>
                </a:lnTo>
                <a:lnTo>
                  <a:pt x="405" y="513"/>
                </a:lnTo>
                <a:lnTo>
                  <a:pt x="407" y="520"/>
                </a:lnTo>
                <a:lnTo>
                  <a:pt x="408" y="513"/>
                </a:lnTo>
                <a:lnTo>
                  <a:pt x="410" y="520"/>
                </a:lnTo>
                <a:lnTo>
                  <a:pt x="410" y="504"/>
                </a:lnTo>
                <a:lnTo>
                  <a:pt x="411" y="497"/>
                </a:lnTo>
                <a:lnTo>
                  <a:pt x="412" y="497"/>
                </a:lnTo>
                <a:lnTo>
                  <a:pt x="414" y="488"/>
                </a:lnTo>
                <a:lnTo>
                  <a:pt x="415" y="473"/>
                </a:lnTo>
                <a:lnTo>
                  <a:pt x="417" y="465"/>
                </a:lnTo>
                <a:lnTo>
                  <a:pt x="418" y="450"/>
                </a:lnTo>
                <a:lnTo>
                  <a:pt x="420" y="443"/>
                </a:lnTo>
                <a:lnTo>
                  <a:pt x="421" y="427"/>
                </a:lnTo>
                <a:lnTo>
                  <a:pt x="422" y="411"/>
                </a:lnTo>
                <a:lnTo>
                  <a:pt x="424" y="388"/>
                </a:lnTo>
                <a:lnTo>
                  <a:pt x="425" y="373"/>
                </a:lnTo>
                <a:lnTo>
                  <a:pt x="427" y="350"/>
                </a:lnTo>
                <a:lnTo>
                  <a:pt x="427" y="334"/>
                </a:lnTo>
                <a:lnTo>
                  <a:pt x="428" y="303"/>
                </a:lnTo>
                <a:lnTo>
                  <a:pt x="430" y="287"/>
                </a:lnTo>
                <a:lnTo>
                  <a:pt x="431" y="264"/>
                </a:lnTo>
                <a:lnTo>
                  <a:pt x="432" y="248"/>
                </a:lnTo>
                <a:lnTo>
                  <a:pt x="434" y="225"/>
                </a:lnTo>
                <a:lnTo>
                  <a:pt x="435" y="225"/>
                </a:lnTo>
                <a:lnTo>
                  <a:pt x="437" y="210"/>
                </a:lnTo>
                <a:lnTo>
                  <a:pt x="438" y="187"/>
                </a:lnTo>
                <a:lnTo>
                  <a:pt x="440" y="171"/>
                </a:lnTo>
                <a:lnTo>
                  <a:pt x="441" y="155"/>
                </a:lnTo>
                <a:lnTo>
                  <a:pt x="442" y="140"/>
                </a:lnTo>
                <a:lnTo>
                  <a:pt x="444" y="117"/>
                </a:lnTo>
                <a:lnTo>
                  <a:pt x="444" y="101"/>
                </a:lnTo>
                <a:lnTo>
                  <a:pt x="445" y="93"/>
                </a:lnTo>
                <a:lnTo>
                  <a:pt x="447" y="70"/>
                </a:lnTo>
                <a:lnTo>
                  <a:pt x="448" y="63"/>
                </a:lnTo>
                <a:lnTo>
                  <a:pt x="450" y="47"/>
                </a:lnTo>
                <a:lnTo>
                  <a:pt x="451" y="38"/>
                </a:lnTo>
                <a:lnTo>
                  <a:pt x="452" y="31"/>
                </a:lnTo>
                <a:lnTo>
                  <a:pt x="454" y="24"/>
                </a:lnTo>
                <a:lnTo>
                  <a:pt x="455" y="24"/>
                </a:lnTo>
                <a:lnTo>
                  <a:pt x="457" y="15"/>
                </a:lnTo>
                <a:lnTo>
                  <a:pt x="458" y="15"/>
                </a:lnTo>
                <a:lnTo>
                  <a:pt x="460" y="24"/>
                </a:lnTo>
                <a:lnTo>
                  <a:pt x="461" y="24"/>
                </a:lnTo>
                <a:lnTo>
                  <a:pt x="462" y="31"/>
                </a:lnTo>
                <a:lnTo>
                  <a:pt x="464" y="38"/>
                </a:lnTo>
                <a:lnTo>
                  <a:pt x="465" y="47"/>
                </a:lnTo>
                <a:lnTo>
                  <a:pt x="467" y="54"/>
                </a:lnTo>
                <a:lnTo>
                  <a:pt x="468" y="70"/>
                </a:lnTo>
                <a:lnTo>
                  <a:pt x="470" y="78"/>
                </a:lnTo>
                <a:lnTo>
                  <a:pt x="471" y="93"/>
                </a:lnTo>
                <a:lnTo>
                  <a:pt x="472" y="101"/>
                </a:lnTo>
                <a:lnTo>
                  <a:pt x="474" y="117"/>
                </a:lnTo>
                <a:lnTo>
                  <a:pt x="475" y="140"/>
                </a:lnTo>
                <a:lnTo>
                  <a:pt x="477" y="163"/>
                </a:lnTo>
                <a:lnTo>
                  <a:pt x="478" y="178"/>
                </a:lnTo>
                <a:lnTo>
                  <a:pt x="478" y="187"/>
                </a:lnTo>
                <a:lnTo>
                  <a:pt x="480" y="217"/>
                </a:lnTo>
                <a:lnTo>
                  <a:pt x="481" y="233"/>
                </a:lnTo>
                <a:lnTo>
                  <a:pt x="482" y="255"/>
                </a:lnTo>
                <a:lnTo>
                  <a:pt x="484" y="271"/>
                </a:lnTo>
                <a:lnTo>
                  <a:pt x="485" y="295"/>
                </a:lnTo>
                <a:lnTo>
                  <a:pt x="487" y="318"/>
                </a:lnTo>
                <a:lnTo>
                  <a:pt x="488" y="341"/>
                </a:lnTo>
                <a:lnTo>
                  <a:pt x="490" y="364"/>
                </a:lnTo>
                <a:lnTo>
                  <a:pt x="491" y="380"/>
                </a:lnTo>
                <a:lnTo>
                  <a:pt x="492" y="395"/>
                </a:lnTo>
                <a:lnTo>
                  <a:pt x="494" y="411"/>
                </a:lnTo>
                <a:lnTo>
                  <a:pt x="494" y="427"/>
                </a:lnTo>
                <a:lnTo>
                  <a:pt x="495" y="443"/>
                </a:lnTo>
                <a:lnTo>
                  <a:pt x="497" y="458"/>
                </a:lnTo>
                <a:lnTo>
                  <a:pt x="498" y="473"/>
                </a:lnTo>
                <a:lnTo>
                  <a:pt x="500" y="481"/>
                </a:lnTo>
                <a:lnTo>
                  <a:pt x="501" y="488"/>
                </a:lnTo>
                <a:lnTo>
                  <a:pt x="502" y="504"/>
                </a:lnTo>
                <a:lnTo>
                  <a:pt x="504" y="497"/>
                </a:lnTo>
                <a:lnTo>
                  <a:pt x="505" y="513"/>
                </a:lnTo>
                <a:lnTo>
                  <a:pt x="507" y="513"/>
                </a:lnTo>
                <a:lnTo>
                  <a:pt x="508" y="513"/>
                </a:lnTo>
                <a:lnTo>
                  <a:pt x="510" y="513"/>
                </a:lnTo>
                <a:lnTo>
                  <a:pt x="511" y="513"/>
                </a:lnTo>
                <a:lnTo>
                  <a:pt x="511" y="504"/>
                </a:lnTo>
                <a:lnTo>
                  <a:pt x="512" y="497"/>
                </a:lnTo>
                <a:lnTo>
                  <a:pt x="514" y="497"/>
                </a:lnTo>
                <a:lnTo>
                  <a:pt x="515" y="488"/>
                </a:lnTo>
                <a:lnTo>
                  <a:pt x="517" y="465"/>
                </a:lnTo>
                <a:lnTo>
                  <a:pt x="518" y="465"/>
                </a:lnTo>
                <a:lnTo>
                  <a:pt x="520" y="458"/>
                </a:lnTo>
                <a:lnTo>
                  <a:pt x="521" y="434"/>
                </a:lnTo>
                <a:lnTo>
                  <a:pt x="522" y="427"/>
                </a:lnTo>
                <a:lnTo>
                  <a:pt x="524" y="404"/>
                </a:lnTo>
                <a:lnTo>
                  <a:pt x="525" y="388"/>
                </a:lnTo>
                <a:lnTo>
                  <a:pt x="527" y="364"/>
                </a:lnTo>
                <a:lnTo>
                  <a:pt x="528" y="350"/>
                </a:lnTo>
                <a:lnTo>
                  <a:pt x="528" y="325"/>
                </a:lnTo>
                <a:lnTo>
                  <a:pt x="530" y="303"/>
                </a:lnTo>
                <a:lnTo>
                  <a:pt x="531" y="287"/>
                </a:lnTo>
                <a:lnTo>
                  <a:pt x="532" y="255"/>
                </a:lnTo>
                <a:lnTo>
                  <a:pt x="534" y="241"/>
                </a:lnTo>
                <a:lnTo>
                  <a:pt x="535" y="217"/>
                </a:lnTo>
                <a:lnTo>
                  <a:pt x="537" y="201"/>
                </a:lnTo>
                <a:lnTo>
                  <a:pt x="538" y="178"/>
                </a:lnTo>
                <a:lnTo>
                  <a:pt x="540" y="163"/>
                </a:lnTo>
                <a:lnTo>
                  <a:pt x="541" y="140"/>
                </a:lnTo>
                <a:lnTo>
                  <a:pt x="542" y="124"/>
                </a:lnTo>
                <a:lnTo>
                  <a:pt x="544" y="108"/>
                </a:lnTo>
                <a:lnTo>
                  <a:pt x="545" y="93"/>
                </a:lnTo>
                <a:lnTo>
                  <a:pt x="545" y="78"/>
                </a:lnTo>
                <a:lnTo>
                  <a:pt x="547" y="63"/>
                </a:lnTo>
                <a:lnTo>
                  <a:pt x="548" y="47"/>
                </a:lnTo>
                <a:lnTo>
                  <a:pt x="550" y="38"/>
                </a:lnTo>
                <a:lnTo>
                  <a:pt x="551" y="31"/>
                </a:lnTo>
                <a:lnTo>
                  <a:pt x="552" y="24"/>
                </a:lnTo>
                <a:lnTo>
                  <a:pt x="554" y="24"/>
                </a:lnTo>
                <a:lnTo>
                  <a:pt x="555" y="15"/>
                </a:lnTo>
                <a:lnTo>
                  <a:pt x="557" y="15"/>
                </a:lnTo>
                <a:lnTo>
                  <a:pt x="558" y="15"/>
                </a:lnTo>
                <a:lnTo>
                  <a:pt x="560" y="15"/>
                </a:lnTo>
                <a:lnTo>
                  <a:pt x="561" y="15"/>
                </a:lnTo>
                <a:lnTo>
                  <a:pt x="562" y="24"/>
                </a:lnTo>
                <a:lnTo>
                  <a:pt x="562" y="31"/>
                </a:lnTo>
                <a:lnTo>
                  <a:pt x="564" y="38"/>
                </a:lnTo>
                <a:lnTo>
                  <a:pt x="565" y="47"/>
                </a:lnTo>
                <a:lnTo>
                  <a:pt x="567" y="54"/>
                </a:lnTo>
                <a:lnTo>
                  <a:pt x="568" y="70"/>
                </a:lnTo>
                <a:lnTo>
                  <a:pt x="570" y="78"/>
                </a:lnTo>
                <a:lnTo>
                  <a:pt x="571" y="93"/>
                </a:lnTo>
                <a:lnTo>
                  <a:pt x="572" y="108"/>
                </a:lnTo>
                <a:lnTo>
                  <a:pt x="574" y="124"/>
                </a:lnTo>
                <a:lnTo>
                  <a:pt x="575" y="140"/>
                </a:lnTo>
                <a:lnTo>
                  <a:pt x="577" y="163"/>
                </a:lnTo>
                <a:lnTo>
                  <a:pt x="578" y="178"/>
                </a:lnTo>
                <a:lnTo>
                  <a:pt x="580" y="194"/>
                </a:lnTo>
                <a:lnTo>
                  <a:pt x="580" y="217"/>
                </a:lnTo>
                <a:lnTo>
                  <a:pt x="581" y="241"/>
                </a:lnTo>
                <a:lnTo>
                  <a:pt x="582" y="264"/>
                </a:lnTo>
                <a:lnTo>
                  <a:pt x="584" y="280"/>
                </a:lnTo>
                <a:lnTo>
                  <a:pt x="585" y="295"/>
                </a:lnTo>
                <a:lnTo>
                  <a:pt x="587" y="318"/>
                </a:lnTo>
                <a:lnTo>
                  <a:pt x="588" y="334"/>
                </a:lnTo>
                <a:lnTo>
                  <a:pt x="590" y="357"/>
                </a:lnTo>
                <a:lnTo>
                  <a:pt x="591" y="373"/>
                </a:lnTo>
                <a:lnTo>
                  <a:pt x="592" y="388"/>
                </a:lnTo>
                <a:lnTo>
                  <a:pt x="594" y="411"/>
                </a:lnTo>
                <a:lnTo>
                  <a:pt x="595" y="434"/>
                </a:lnTo>
                <a:lnTo>
                  <a:pt x="597" y="443"/>
                </a:lnTo>
                <a:lnTo>
                  <a:pt x="597" y="458"/>
                </a:lnTo>
                <a:lnTo>
                  <a:pt x="598" y="465"/>
                </a:lnTo>
                <a:lnTo>
                  <a:pt x="600" y="488"/>
                </a:lnTo>
                <a:lnTo>
                  <a:pt x="601" y="497"/>
                </a:lnTo>
                <a:lnTo>
                  <a:pt x="602" y="504"/>
                </a:lnTo>
                <a:lnTo>
                  <a:pt x="604" y="504"/>
                </a:lnTo>
                <a:lnTo>
                  <a:pt x="605" y="513"/>
                </a:lnTo>
                <a:lnTo>
                  <a:pt x="607" y="520"/>
                </a:lnTo>
                <a:lnTo>
                  <a:pt x="608" y="520"/>
                </a:lnTo>
                <a:lnTo>
                  <a:pt x="610" y="520"/>
                </a:lnTo>
                <a:lnTo>
                  <a:pt x="611" y="520"/>
                </a:lnTo>
                <a:lnTo>
                  <a:pt x="612" y="520"/>
                </a:lnTo>
                <a:lnTo>
                  <a:pt x="614" y="513"/>
                </a:lnTo>
                <a:lnTo>
                  <a:pt x="615" y="497"/>
                </a:lnTo>
                <a:lnTo>
                  <a:pt x="617" y="497"/>
                </a:lnTo>
                <a:lnTo>
                  <a:pt x="618" y="488"/>
                </a:lnTo>
                <a:lnTo>
                  <a:pt x="620" y="473"/>
                </a:lnTo>
                <a:lnTo>
                  <a:pt x="621" y="465"/>
                </a:lnTo>
                <a:lnTo>
                  <a:pt x="622" y="450"/>
                </a:lnTo>
                <a:lnTo>
                  <a:pt x="624" y="434"/>
                </a:lnTo>
                <a:lnTo>
                  <a:pt x="625" y="418"/>
                </a:lnTo>
                <a:lnTo>
                  <a:pt x="627" y="395"/>
                </a:lnTo>
                <a:lnTo>
                  <a:pt x="628" y="380"/>
                </a:lnTo>
                <a:lnTo>
                  <a:pt x="630" y="357"/>
                </a:lnTo>
                <a:lnTo>
                  <a:pt x="630" y="334"/>
                </a:lnTo>
                <a:lnTo>
                  <a:pt x="631" y="318"/>
                </a:lnTo>
                <a:lnTo>
                  <a:pt x="632" y="295"/>
                </a:lnTo>
                <a:lnTo>
                  <a:pt x="634" y="271"/>
                </a:lnTo>
                <a:lnTo>
                  <a:pt x="635" y="248"/>
                </a:lnTo>
                <a:lnTo>
                  <a:pt x="637" y="233"/>
                </a:lnTo>
                <a:lnTo>
                  <a:pt x="638" y="210"/>
                </a:lnTo>
                <a:lnTo>
                  <a:pt x="640" y="187"/>
                </a:lnTo>
                <a:lnTo>
                  <a:pt x="641" y="171"/>
                </a:lnTo>
                <a:lnTo>
                  <a:pt x="642" y="147"/>
                </a:lnTo>
                <a:lnTo>
                  <a:pt x="644" y="133"/>
                </a:lnTo>
                <a:lnTo>
                  <a:pt x="645" y="108"/>
                </a:lnTo>
                <a:lnTo>
                  <a:pt x="647" y="93"/>
                </a:lnTo>
                <a:lnTo>
                  <a:pt x="647" y="78"/>
                </a:lnTo>
                <a:lnTo>
                  <a:pt x="648" y="63"/>
                </a:lnTo>
                <a:lnTo>
                  <a:pt x="650" y="54"/>
                </a:lnTo>
                <a:lnTo>
                  <a:pt x="651" y="47"/>
                </a:lnTo>
                <a:lnTo>
                  <a:pt x="652" y="31"/>
                </a:lnTo>
                <a:lnTo>
                  <a:pt x="654" y="24"/>
                </a:lnTo>
                <a:lnTo>
                  <a:pt x="655" y="15"/>
                </a:lnTo>
                <a:lnTo>
                  <a:pt x="657" y="15"/>
                </a:lnTo>
                <a:lnTo>
                  <a:pt x="658" y="15"/>
                </a:lnTo>
                <a:lnTo>
                  <a:pt x="660" y="8"/>
                </a:lnTo>
                <a:lnTo>
                  <a:pt x="661" y="8"/>
                </a:lnTo>
                <a:lnTo>
                  <a:pt x="662" y="15"/>
                </a:lnTo>
                <a:lnTo>
                  <a:pt x="664" y="15"/>
                </a:lnTo>
                <a:lnTo>
                  <a:pt x="665" y="24"/>
                </a:lnTo>
                <a:lnTo>
                  <a:pt x="667" y="31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lithium lev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4900"/>
            <a:ext cx="324802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419475" y="1081088"/>
            <a:ext cx="162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Phase matching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517900" y="3175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DISPERSION?</a:t>
            </a:r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4565650" y="6000750"/>
            <a:ext cx="4105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8329613" y="6013450"/>
            <a:ext cx="3619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rot="-5400000">
            <a:off x="3059112" y="4494213"/>
            <a:ext cx="3013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286375" y="6013450"/>
            <a:ext cx="3429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6256338" y="6013450"/>
            <a:ext cx="4587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2w</a:t>
            </a: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131050" y="6013450"/>
            <a:ext cx="4587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  <a:cs typeface="Times New Roman" panose="02020603050405020304" pitchFamily="18" charset="0"/>
              </a:rPr>
              <a:t>3w</a:t>
            </a:r>
          </a:p>
        </p:txBody>
      </p:sp>
      <p:sp>
        <p:nvSpPr>
          <p:cNvPr id="3" name="Arc 2"/>
          <p:cNvSpPr/>
          <p:nvPr/>
        </p:nvSpPr>
        <p:spPr>
          <a:xfrm flipV="1">
            <a:off x="1027113" y="2252663"/>
            <a:ext cx="7078662" cy="3297237"/>
          </a:xfrm>
          <a:prstGeom prst="arc">
            <a:avLst>
              <a:gd name="adj1" fmla="val 17195087"/>
              <a:gd name="adj2" fmla="val 20534069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779963" y="3773488"/>
            <a:ext cx="3459162" cy="998537"/>
          </a:xfrm>
          <a:custGeom>
            <a:avLst/>
            <a:gdLst>
              <a:gd name="connsiteX0" fmla="*/ 0 w 2978870"/>
              <a:gd name="connsiteY0" fmla="*/ 270402 h 998121"/>
              <a:gd name="connsiteX1" fmla="*/ 480767 w 2978870"/>
              <a:gd name="connsiteY1" fmla="*/ 72439 h 998121"/>
              <a:gd name="connsiteX2" fmla="*/ 820132 w 2978870"/>
              <a:gd name="connsiteY2" fmla="*/ 6451 h 998121"/>
              <a:gd name="connsiteX3" fmla="*/ 1216058 w 2978870"/>
              <a:gd name="connsiteY3" fmla="*/ 100719 h 998121"/>
              <a:gd name="connsiteX4" fmla="*/ 2026763 w 2978870"/>
              <a:gd name="connsiteY4" fmla="*/ 873717 h 998121"/>
              <a:gd name="connsiteX5" fmla="*/ 2978870 w 2978870"/>
              <a:gd name="connsiteY5" fmla="*/ 996266 h 998121"/>
              <a:gd name="connsiteX6" fmla="*/ 2978870 w 2978870"/>
              <a:gd name="connsiteY6" fmla="*/ 996266 h 99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8870" h="998121">
                <a:moveTo>
                  <a:pt x="0" y="270402"/>
                </a:moveTo>
                <a:cubicBezTo>
                  <a:pt x="172039" y="193416"/>
                  <a:pt x="344078" y="116431"/>
                  <a:pt x="480767" y="72439"/>
                </a:cubicBezTo>
                <a:cubicBezTo>
                  <a:pt x="617456" y="28447"/>
                  <a:pt x="697584" y="1738"/>
                  <a:pt x="820132" y="6451"/>
                </a:cubicBezTo>
                <a:cubicBezTo>
                  <a:pt x="942680" y="11164"/>
                  <a:pt x="1014953" y="-43825"/>
                  <a:pt x="1216058" y="100719"/>
                </a:cubicBezTo>
                <a:cubicBezTo>
                  <a:pt x="1417163" y="245263"/>
                  <a:pt x="1732961" y="724459"/>
                  <a:pt x="2026763" y="873717"/>
                </a:cubicBezTo>
                <a:cubicBezTo>
                  <a:pt x="2320565" y="1022975"/>
                  <a:pt x="2978870" y="996266"/>
                  <a:pt x="2978870" y="996266"/>
                </a:cubicBezTo>
                <a:lnTo>
                  <a:pt x="2978870" y="996266"/>
                </a:lnTo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618288" y="3422650"/>
            <a:ext cx="0" cy="2578100"/>
          </a:xfrm>
          <a:prstGeom prst="line">
            <a:avLst/>
          </a:prstGeom>
          <a:ln w="127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97513" y="3422650"/>
            <a:ext cx="0" cy="25781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18375" y="3422650"/>
            <a:ext cx="0" cy="25781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5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2409825" y="441325"/>
            <a:ext cx="459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Heat pipe: How to mix magnesium and lithium?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119188" y="960438"/>
            <a:ext cx="199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Double heat pipe: 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222375" y="1576388"/>
            <a:ext cx="7181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C. R. Vidal and M. M. Hessel  Journal of Applied Physics </a:t>
            </a:r>
            <a:r>
              <a:rPr lang="en-US" altLang="en-US" sz="1600" b="1">
                <a:cs typeface="Times New Roman" panose="02020603050405020304" pitchFamily="18" charset="0"/>
              </a:rPr>
              <a:t>43</a:t>
            </a:r>
            <a:r>
              <a:rPr lang="en-US" altLang="en-US" sz="1600">
                <a:cs typeface="Times New Roman" panose="02020603050405020304" pitchFamily="18" charset="0"/>
              </a:rPr>
              <a:t>, 2776 (1972)</a:t>
            </a:r>
          </a:p>
        </p:txBody>
      </p:sp>
      <p:pic>
        <p:nvPicPr>
          <p:cNvPr id="22533" name="Picture 7" descr="heat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127250"/>
            <a:ext cx="78184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210050" y="37607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>
              <a:cs typeface="Times New Roman" panose="02020603050405020304" pitchFamily="18" charset="0"/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979863" y="3741738"/>
            <a:ext cx="1020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Ta = 1500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3970338" y="4122738"/>
            <a:ext cx="1020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Ta = 1500</a:t>
            </a: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2651125" y="3703638"/>
            <a:ext cx="1050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Pa = 2 torr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1946275" y="4122738"/>
            <a:ext cx="1062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Pb = 5 torr</a:t>
            </a:r>
          </a:p>
        </p:txBody>
      </p:sp>
    </p:spTree>
    <p:extLst>
      <p:ext uri="{BB962C8B-B14F-4D97-AF65-F5344CB8AC3E}">
        <p14:creationId xmlns:p14="http://schemas.microsoft.com/office/powerpoint/2010/main" val="14105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apor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1938"/>
            <a:ext cx="48196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ressure-cistrib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717800"/>
            <a:ext cx="34099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heat pi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44488"/>
            <a:ext cx="492601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648075" y="29432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75063" y="2673350"/>
            <a:ext cx="3062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Mg partial pressure Pb - Pa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5275263" y="1781175"/>
            <a:ext cx="1068387" cy="942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etup-3r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-314325"/>
            <a:ext cx="9066213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2705100" y="1968500"/>
            <a:ext cx="4457700" cy="514350"/>
            <a:chOff x="1704" y="1240"/>
            <a:chExt cx="2808" cy="324"/>
          </a:xfrm>
        </p:grpSpPr>
        <p:sp>
          <p:nvSpPr>
            <p:cNvPr id="24580" name="Rectangle 3"/>
            <p:cNvSpPr>
              <a:spLocks noChangeArrowheads="1"/>
            </p:cNvSpPr>
            <p:nvPr/>
          </p:nvSpPr>
          <p:spPr bwMode="auto">
            <a:xfrm>
              <a:off x="1704" y="1468"/>
              <a:ext cx="1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cs typeface="Times New Roman" panose="02020603050405020304" pitchFamily="18" charset="0"/>
              </a:endParaRPr>
            </a:p>
          </p:txBody>
        </p:sp>
        <p:sp>
          <p:nvSpPr>
            <p:cNvPr id="24581" name="Rectangle 4"/>
            <p:cNvSpPr>
              <a:spLocks noChangeArrowheads="1"/>
            </p:cNvSpPr>
            <p:nvPr/>
          </p:nvSpPr>
          <p:spPr bwMode="auto">
            <a:xfrm>
              <a:off x="2812" y="1340"/>
              <a:ext cx="196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2952" y="1352"/>
              <a:ext cx="668" cy="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>
              <a:off x="4036" y="1240"/>
              <a:ext cx="476" cy="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1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6" y="239486"/>
            <a:ext cx="678903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ALWAYS USE YOUR NI TO JUDGE AI!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</a:rPr>
              <a:t>I GIVE YOU TWO EXAMPLES WHERE AI IS AS</a:t>
            </a:r>
          </a:p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</a:rPr>
              <a:t>EXAMPLE II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Question: 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What is the highest third harmonic conversion efficiency achieved?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67788" y="2382651"/>
            <a:ext cx="7463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 smtClean="0"/>
              <a:t>The correct answer is much more elaborated – and elegant – and requires NI rather than AI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3414713" y="319088"/>
            <a:ext cx="1889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“PHASE SHIFTER”</a:t>
            </a:r>
          </a:p>
        </p:txBody>
      </p:sp>
      <p:grpSp>
        <p:nvGrpSpPr>
          <p:cNvPr id="25603" name="Group 9"/>
          <p:cNvGrpSpPr>
            <a:grpSpLocks/>
          </p:cNvGrpSpPr>
          <p:nvPr/>
        </p:nvGrpSpPr>
        <p:grpSpPr bwMode="auto">
          <a:xfrm rot="2700000" flipV="1">
            <a:off x="3203575" y="2903538"/>
            <a:ext cx="904875" cy="952500"/>
            <a:chOff x="5505254" y="1583703"/>
            <a:chExt cx="904973" cy="95210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4" name="Group 11"/>
          <p:cNvGrpSpPr>
            <a:grpSpLocks/>
          </p:cNvGrpSpPr>
          <p:nvPr/>
        </p:nvGrpSpPr>
        <p:grpSpPr bwMode="auto">
          <a:xfrm rot="-2700000">
            <a:off x="2535238" y="1303338"/>
            <a:ext cx="2249487" cy="2366962"/>
            <a:chOff x="5505254" y="1583703"/>
            <a:chExt cx="904973" cy="95210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505028" y="1602124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10015" y="1583477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505254" y="1602815"/>
              <a:ext cx="904973" cy="9048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5" name="Group 15"/>
          <p:cNvGrpSpPr>
            <a:grpSpLocks/>
          </p:cNvGrpSpPr>
          <p:nvPr/>
        </p:nvGrpSpPr>
        <p:grpSpPr bwMode="auto">
          <a:xfrm rot="2700000" flipV="1">
            <a:off x="3222625" y="1998663"/>
            <a:ext cx="904875" cy="952500"/>
            <a:chOff x="5505254" y="1583703"/>
            <a:chExt cx="904973" cy="95210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6" name="Group 19"/>
          <p:cNvGrpSpPr>
            <a:grpSpLocks/>
          </p:cNvGrpSpPr>
          <p:nvPr/>
        </p:nvGrpSpPr>
        <p:grpSpPr bwMode="auto">
          <a:xfrm rot="16260000" flipV="1">
            <a:off x="4344987" y="2454276"/>
            <a:ext cx="868363" cy="912812"/>
            <a:chOff x="5505254" y="1583703"/>
            <a:chExt cx="904973" cy="95210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508218" y="1605210"/>
              <a:ext cx="9049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406937" y="1586581"/>
              <a:ext cx="0" cy="9521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05283" y="1605228"/>
              <a:ext cx="904973" cy="905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7" name="Group 23"/>
          <p:cNvGrpSpPr>
            <a:grpSpLocks/>
          </p:cNvGrpSpPr>
          <p:nvPr/>
        </p:nvGrpSpPr>
        <p:grpSpPr bwMode="auto">
          <a:xfrm rot="10860000" flipV="1">
            <a:off x="2068513" y="2454275"/>
            <a:ext cx="868362" cy="912813"/>
            <a:chOff x="5505254" y="1583703"/>
            <a:chExt cx="904973" cy="95210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08217" y="1605212"/>
              <a:ext cx="9049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6994" y="1583271"/>
              <a:ext cx="0" cy="952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5341" y="1601918"/>
              <a:ext cx="904973" cy="905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1395413" y="2779713"/>
            <a:ext cx="19716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35425" y="2784475"/>
            <a:ext cx="19732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609850" y="1951038"/>
            <a:ext cx="0" cy="8112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665663" y="1930400"/>
            <a:ext cx="0" cy="8112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32075" y="1951038"/>
            <a:ext cx="20335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367088" y="2794000"/>
            <a:ext cx="0" cy="904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000500" y="2779713"/>
            <a:ext cx="0" cy="904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55975" y="3705225"/>
            <a:ext cx="6397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640138" y="4068763"/>
            <a:ext cx="0" cy="842962"/>
          </a:xfrm>
          <a:prstGeom prst="line">
            <a:avLst/>
          </a:prstGeom>
          <a:ln w="38100" cmpd="dbl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9"/>
          <p:cNvGrpSpPr>
            <a:grpSpLocks/>
          </p:cNvGrpSpPr>
          <p:nvPr/>
        </p:nvGrpSpPr>
        <p:grpSpPr bwMode="auto">
          <a:xfrm rot="18900000">
            <a:off x="2530783" y="2654495"/>
            <a:ext cx="904875" cy="952500"/>
            <a:chOff x="5505254" y="1583703"/>
            <a:chExt cx="904973" cy="952107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9"/>
          <p:cNvGrpSpPr>
            <a:grpSpLocks/>
          </p:cNvGrpSpPr>
          <p:nvPr/>
        </p:nvGrpSpPr>
        <p:grpSpPr bwMode="auto">
          <a:xfrm rot="18900000">
            <a:off x="3876366" y="2684234"/>
            <a:ext cx="904875" cy="952500"/>
            <a:chOff x="5505254" y="1583703"/>
            <a:chExt cx="904973" cy="952107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5501886" y="1603075"/>
              <a:ext cx="9049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406802" y="1583703"/>
              <a:ext cx="0" cy="952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503008" y="1600774"/>
              <a:ext cx="904973" cy="9045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82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698500"/>
            <a:ext cx="44196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6"/>
          <p:cNvGrpSpPr>
            <a:grpSpLocks/>
          </p:cNvGrpSpPr>
          <p:nvPr/>
        </p:nvGrpSpPr>
        <p:grpSpPr bwMode="auto">
          <a:xfrm>
            <a:off x="252413" y="611188"/>
            <a:ext cx="8486775" cy="5732462"/>
            <a:chOff x="159" y="385"/>
            <a:chExt cx="5346" cy="3611"/>
          </a:xfrm>
        </p:grpSpPr>
        <p:pic>
          <p:nvPicPr>
            <p:cNvPr id="27651" name="Picture 4" descr="expda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85"/>
              <a:ext cx="5297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2" name="Rectangle 5"/>
            <p:cNvSpPr>
              <a:spLocks noChangeArrowheads="1"/>
            </p:cNvSpPr>
            <p:nvPr/>
          </p:nvSpPr>
          <p:spPr bwMode="auto">
            <a:xfrm>
              <a:off x="4675" y="3165"/>
              <a:ext cx="830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5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1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5"/>
          <p:cNvSpPr>
            <a:spLocks noChangeShapeType="1"/>
          </p:cNvSpPr>
          <p:nvPr/>
        </p:nvSpPr>
        <p:spPr bwMode="auto">
          <a:xfrm>
            <a:off x="476250" y="1257300"/>
            <a:ext cx="16954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Text Box 16"/>
          <p:cNvSpPr txBox="1">
            <a:spLocks noChangeArrowheads="1"/>
          </p:cNvSpPr>
          <p:nvPr/>
        </p:nvSpPr>
        <p:spPr bwMode="auto">
          <a:xfrm>
            <a:off x="2441575" y="1027113"/>
            <a:ext cx="198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Bloch vector model</a:t>
            </a:r>
          </a:p>
        </p:txBody>
      </p:sp>
      <p:sp>
        <p:nvSpPr>
          <p:cNvPr id="4100" name="Rectangle 30"/>
          <p:cNvSpPr>
            <a:spLocks noChangeArrowheads="1"/>
          </p:cNvSpPr>
          <p:nvPr/>
        </p:nvSpPr>
        <p:spPr bwMode="auto">
          <a:xfrm>
            <a:off x="1320800" y="1435100"/>
            <a:ext cx="6019800" cy="330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4101" name="Text Box 31"/>
          <p:cNvSpPr txBox="1">
            <a:spLocks noChangeArrowheads="1"/>
          </p:cNvSpPr>
          <p:nvPr/>
        </p:nvSpPr>
        <p:spPr bwMode="auto">
          <a:xfrm>
            <a:off x="238125" y="5040313"/>
            <a:ext cx="775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Contained in these expressions:  Third order susceptibility, two-photon absorption,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harmonic generation, stimulated Raman, phase conjugated FWM, etc...</a:t>
            </a:r>
          </a:p>
        </p:txBody>
      </p:sp>
      <p:pic>
        <p:nvPicPr>
          <p:cNvPr id="4102" name="Picture 3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549400"/>
            <a:ext cx="566261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Box 1"/>
          <p:cNvSpPr txBox="1">
            <a:spLocks noChangeArrowheads="1"/>
          </p:cNvSpPr>
          <p:nvPr/>
        </p:nvSpPr>
        <p:spPr bwMode="auto">
          <a:xfrm flipH="1">
            <a:off x="1724025" y="5722938"/>
            <a:ext cx="801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The frequencies do no appear explicitly in these expressions.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But they can be “guessed” from the products of amplitudes.</a:t>
            </a:r>
          </a:p>
        </p:txBody>
      </p:sp>
    </p:spTree>
    <p:extLst>
      <p:ext uri="{BB962C8B-B14F-4D97-AF65-F5344CB8AC3E}">
        <p14:creationId xmlns:p14="http://schemas.microsoft.com/office/powerpoint/2010/main" val="41957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4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187325"/>
            <a:ext cx="456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optical pumping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512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773488" y="6238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30728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957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43525" y="2740025"/>
            <a:ext cx="2838450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Arc 14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Arc 15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6899275" y="4176713"/>
            <a:ext cx="1460500" cy="203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8388350" y="4119563"/>
            <a:ext cx="22225" cy="2413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6899275" y="4379913"/>
            <a:ext cx="15113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39" name="Group 19"/>
          <p:cNvGrpSpPr>
            <a:grpSpLocks/>
          </p:cNvGrpSpPr>
          <p:nvPr/>
        </p:nvGrpSpPr>
        <p:grpSpPr bwMode="auto">
          <a:xfrm>
            <a:off x="7874000" y="4497388"/>
            <a:ext cx="479425" cy="368300"/>
            <a:chOff x="4360" y="2863"/>
            <a:chExt cx="296" cy="286"/>
          </a:xfrm>
        </p:grpSpPr>
        <p:pic>
          <p:nvPicPr>
            <p:cNvPr id="5162" name="Picture 20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63" name="Line 21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Line 22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43" name="Picture 2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40862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41" name="Group 24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5160" name="Picture 25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61" name="Text Box 26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5142" name="Group 27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5158" name="Picture 28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9" name="Text Box 29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5143" name="Text Box 30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 flipH="1">
            <a:off x="5905500" y="4368800"/>
            <a:ext cx="990600" cy="84613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52" name="Picture 3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033713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3" name="Arc 33"/>
          <p:cNvSpPr>
            <a:spLocks/>
          </p:cNvSpPr>
          <p:nvPr/>
        </p:nvSpPr>
        <p:spPr bwMode="auto">
          <a:xfrm flipH="1" flipV="1">
            <a:off x="5753100" y="2738438"/>
            <a:ext cx="1143000" cy="3298825"/>
          </a:xfrm>
          <a:custGeom>
            <a:avLst/>
            <a:gdLst>
              <a:gd name="T0" fmla="*/ 0 w 21600"/>
              <a:gd name="T1" fmla="*/ 0 h 43199"/>
              <a:gd name="T2" fmla="*/ 635635 w 21600"/>
              <a:gd name="T3" fmla="*/ 251909683 h 43199"/>
              <a:gd name="T4" fmla="*/ 0 w 21600"/>
              <a:gd name="T5" fmla="*/ 125957781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40"/>
                  <a:pt x="12067" y="43074"/>
                  <a:pt x="226" y="43198"/>
                </a:cubicBezTo>
              </a:path>
              <a:path w="21600" h="43199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40"/>
                  <a:pt x="12067" y="43074"/>
                  <a:pt x="226" y="43198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6880225" y="2757488"/>
            <a:ext cx="0" cy="162560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115888" y="3452813"/>
            <a:ext cx="478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Purpose: create a two photon population inversion</a:t>
            </a: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173038" y="3914775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before: </a:t>
            </a:r>
          </a:p>
        </p:txBody>
      </p:sp>
      <p:pic>
        <p:nvPicPr>
          <p:cNvPr id="30757" name="Picture 3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473325"/>
            <a:ext cx="3106738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8" name="Picture 3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411663"/>
            <a:ext cx="4441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198438" y="5116513"/>
            <a:ext cx="319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But we need to be ON resonance</a:t>
            </a:r>
          </a:p>
        </p:txBody>
      </p:sp>
      <p:pic>
        <p:nvPicPr>
          <p:cNvPr id="30760" name="Picture 40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657850"/>
            <a:ext cx="183673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1" name="Group 41"/>
          <p:cNvGrpSpPr>
            <a:grpSpLocks/>
          </p:cNvGrpSpPr>
          <p:nvPr/>
        </p:nvGrpSpPr>
        <p:grpSpPr bwMode="auto">
          <a:xfrm>
            <a:off x="209550" y="6248400"/>
            <a:ext cx="5837238" cy="379413"/>
            <a:chOff x="132" y="3936"/>
            <a:chExt cx="3677" cy="239"/>
          </a:xfrm>
        </p:grpSpPr>
        <p:pic>
          <p:nvPicPr>
            <p:cNvPr id="5155" name="Picture 42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" y="3975"/>
              <a:ext cx="884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6" name="Line 43"/>
            <p:cNvSpPr>
              <a:spLocks noChangeShapeType="1"/>
            </p:cNvSpPr>
            <p:nvPr/>
          </p:nvSpPr>
          <p:spPr bwMode="auto">
            <a:xfrm>
              <a:off x="1189" y="4069"/>
              <a:ext cx="2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Text Box 44"/>
            <p:cNvSpPr txBox="1">
              <a:spLocks noChangeArrowheads="1"/>
            </p:cNvSpPr>
            <p:nvPr/>
          </p:nvSpPr>
          <p:spPr bwMode="auto">
            <a:xfrm>
              <a:off x="1441" y="3936"/>
              <a:ext cx="23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Adiabatic approximation breaks down!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4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5" grpId="0"/>
      <p:bldP spid="30756" grpId="0"/>
      <p:bldP spid="3075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87325"/>
            <a:ext cx="456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optical pumping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31242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5343525" y="2740025"/>
            <a:ext cx="2838450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Arc 10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rc 11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6899275" y="3381375"/>
            <a:ext cx="822325" cy="10033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H="1">
            <a:off x="7696200" y="3414713"/>
            <a:ext cx="34925" cy="98425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6899275" y="4373563"/>
            <a:ext cx="777875" cy="1905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59" name="Group 15"/>
          <p:cNvGrpSpPr>
            <a:grpSpLocks/>
          </p:cNvGrpSpPr>
          <p:nvPr/>
        </p:nvGrpSpPr>
        <p:grpSpPr bwMode="auto">
          <a:xfrm>
            <a:off x="7289800" y="4632325"/>
            <a:ext cx="479425" cy="368300"/>
            <a:chOff x="4360" y="2863"/>
            <a:chExt cx="296" cy="286"/>
          </a:xfrm>
        </p:grpSpPr>
        <p:pic>
          <p:nvPicPr>
            <p:cNvPr id="6179" name="Picture 16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80" name="Line 17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Line 18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763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9211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61" name="Group 20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6177" name="Picture 2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8" name="Text Box 22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6162" name="Group 23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6175" name="Picture 2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76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6163" name="Text Box 26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31771" name="Line 27"/>
          <p:cNvSpPr>
            <a:spLocks noChangeShapeType="1"/>
          </p:cNvSpPr>
          <p:nvPr/>
        </p:nvSpPr>
        <p:spPr bwMode="auto">
          <a:xfrm flipH="1">
            <a:off x="5372100" y="4368800"/>
            <a:ext cx="1524000" cy="4603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72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033713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73" name="Line 29"/>
          <p:cNvSpPr>
            <a:spLocks noChangeShapeType="1"/>
          </p:cNvSpPr>
          <p:nvPr/>
        </p:nvSpPr>
        <p:spPr bwMode="auto">
          <a:xfrm flipV="1">
            <a:off x="6880225" y="2757488"/>
            <a:ext cx="0" cy="1625600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30"/>
          <p:cNvSpPr>
            <a:spLocks noChangeArrowheads="1"/>
          </p:cNvSpPr>
          <p:nvPr/>
        </p:nvSpPr>
        <p:spPr bwMode="auto">
          <a:xfrm rot="2862952">
            <a:off x="5031582" y="4947444"/>
            <a:ext cx="2195512" cy="5334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6168" name="Oval 31"/>
          <p:cNvSpPr>
            <a:spLocks noChangeArrowheads="1"/>
          </p:cNvSpPr>
          <p:nvPr/>
        </p:nvSpPr>
        <p:spPr bwMode="auto">
          <a:xfrm rot="18737048" flipV="1">
            <a:off x="5022057" y="3271044"/>
            <a:ext cx="2195512" cy="5334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76" name="Arc 32"/>
          <p:cNvSpPr>
            <a:spLocks/>
          </p:cNvSpPr>
          <p:nvPr/>
        </p:nvSpPr>
        <p:spPr bwMode="auto">
          <a:xfrm rot="2794929" flipH="1" flipV="1">
            <a:off x="4935538" y="5126038"/>
            <a:ext cx="2189162" cy="303212"/>
          </a:xfrm>
          <a:custGeom>
            <a:avLst/>
            <a:gdLst>
              <a:gd name="T0" fmla="*/ 1420067 w 43200"/>
              <a:gd name="T1" fmla="*/ 3475110 h 26456"/>
              <a:gd name="T2" fmla="*/ 110935886 w 43200"/>
              <a:gd name="T3" fmla="*/ 2837249 h 26456"/>
              <a:gd name="T4" fmla="*/ 55467943 w 43200"/>
              <a:gd name="T5" fmla="*/ 2837249 h 264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6456" fill="none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6456" stroke="0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lnTo>
                  <a:pt x="552" y="26456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7" name="Arc 33"/>
          <p:cNvSpPr>
            <a:spLocks/>
          </p:cNvSpPr>
          <p:nvPr/>
        </p:nvSpPr>
        <p:spPr bwMode="auto">
          <a:xfrm rot="18805071" flipV="1">
            <a:off x="5100638" y="3481388"/>
            <a:ext cx="2189162" cy="303212"/>
          </a:xfrm>
          <a:custGeom>
            <a:avLst/>
            <a:gdLst>
              <a:gd name="T0" fmla="*/ 1420067 w 43200"/>
              <a:gd name="T1" fmla="*/ 3475110 h 26456"/>
              <a:gd name="T2" fmla="*/ 110935886 w 43200"/>
              <a:gd name="T3" fmla="*/ 2837249 h 26456"/>
              <a:gd name="T4" fmla="*/ 55467943 w 43200"/>
              <a:gd name="T5" fmla="*/ 2837249 h 264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6456" fill="none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6456" stroke="0" extrusionOk="0">
                <a:moveTo>
                  <a:pt x="552" y="26456"/>
                </a:moveTo>
                <a:cubicBezTo>
                  <a:pt x="185" y="24863"/>
                  <a:pt x="0" y="2323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lnTo>
                  <a:pt x="552" y="26456"/>
                </a:lnTo>
                <a:close/>
              </a:path>
            </a:pathLst>
          </a:custGeom>
          <a:noFill/>
          <a:ln w="76200" cmpd="tri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34"/>
          <p:cNvSpPr txBox="1">
            <a:spLocks noChangeArrowheads="1"/>
          </p:cNvSpPr>
          <p:nvPr/>
        </p:nvSpPr>
        <p:spPr bwMode="auto">
          <a:xfrm>
            <a:off x="555625" y="1001713"/>
            <a:ext cx="297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Alternate to pi pulse pumping:</a:t>
            </a:r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 flipH="1">
            <a:off x="6103938" y="4364038"/>
            <a:ext cx="777875" cy="28575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6083300" y="3414713"/>
            <a:ext cx="31750" cy="98425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 flipH="1" flipV="1">
            <a:off x="6094413" y="3376613"/>
            <a:ext cx="784225" cy="9890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3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2193925" y="2166938"/>
            <a:ext cx="4735513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ON RESONANCE  two photon absorption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OFF RESONANCE  Kerr effect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(Kramers-Kroenig)</a:t>
            </a:r>
          </a:p>
        </p:txBody>
      </p:sp>
    </p:spTree>
    <p:extLst>
      <p:ext uri="{BB962C8B-B14F-4D97-AF65-F5344CB8AC3E}">
        <p14:creationId xmlns:p14="http://schemas.microsoft.com/office/powerpoint/2010/main" val="25042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485900" y="-88900"/>
            <a:ext cx="9525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OFF RESONANCE?          (Kramers-Kroenig)</a:t>
            </a:r>
          </a:p>
        </p:txBody>
      </p:sp>
      <p:grpSp>
        <p:nvGrpSpPr>
          <p:cNvPr id="8195" name="Group 17"/>
          <p:cNvGrpSpPr>
            <a:grpSpLocks/>
          </p:cNvGrpSpPr>
          <p:nvPr/>
        </p:nvGrpSpPr>
        <p:grpSpPr bwMode="auto">
          <a:xfrm>
            <a:off x="479425" y="2730500"/>
            <a:ext cx="3384550" cy="3470275"/>
            <a:chOff x="1764" y="1949"/>
            <a:chExt cx="2132" cy="2186"/>
          </a:xfrm>
        </p:grpSpPr>
        <p:grpSp>
          <p:nvGrpSpPr>
            <p:cNvPr id="8205" name="Group 18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8207" name="Picture 1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08" name="Picture 20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09" name="Picture 21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10" name="Picture 22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11" name="Arc 23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0 w 20497"/>
                  <a:gd name="T3" fmla="*/ 0 h 21600"/>
                  <a:gd name="T4" fmla="*/ 0 w 2049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2" name="Rectangle 24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Times New Roman" panose="02020603050405020304" pitchFamily="18" charset="0"/>
                </a:endParaRPr>
              </a:p>
            </p:txBody>
          </p:sp>
          <p:pic>
            <p:nvPicPr>
              <p:cNvPr id="8213" name="Picture 25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14" name="Line 26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Line 27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206" name="Picture 2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196" name="Text Box 19"/>
          <p:cNvSpPr txBox="1">
            <a:spLocks noChangeArrowheads="1"/>
          </p:cNvSpPr>
          <p:nvPr/>
        </p:nvSpPr>
        <p:spPr bwMode="auto">
          <a:xfrm>
            <a:off x="2282825" y="5986463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Two photon absorption – two photon pumping</a:t>
            </a:r>
          </a:p>
        </p:txBody>
      </p:sp>
      <p:pic>
        <p:nvPicPr>
          <p:cNvPr id="8197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79500"/>
            <a:ext cx="67183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33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1933575"/>
            <a:ext cx="38211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50" name="Picture 34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3128963"/>
            <a:ext cx="4733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52" name="Picture 36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019550"/>
            <a:ext cx="3254375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53" name="Line 37"/>
          <p:cNvSpPr>
            <a:spLocks noChangeShapeType="1"/>
          </p:cNvSpPr>
          <p:nvPr/>
        </p:nvSpPr>
        <p:spPr bwMode="auto">
          <a:xfrm>
            <a:off x="2481263" y="5994400"/>
            <a:ext cx="4252912" cy="36353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4260850" y="1828800"/>
            <a:ext cx="9525" cy="113665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09" name="Picture 2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5513388"/>
            <a:ext cx="1595438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4" name="Text Box 18"/>
          <p:cNvSpPr txBox="1">
            <a:spLocks noChangeArrowheads="1"/>
          </p:cNvSpPr>
          <p:nvPr/>
        </p:nvSpPr>
        <p:spPr bwMode="auto">
          <a:xfrm>
            <a:off x="4052888" y="412273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Propagation:</a:t>
            </a:r>
          </a:p>
        </p:txBody>
      </p:sp>
    </p:spTree>
    <p:extLst>
      <p:ext uri="{BB962C8B-B14F-4D97-AF65-F5344CB8AC3E}">
        <p14:creationId xmlns:p14="http://schemas.microsoft.com/office/powerpoint/2010/main" val="33107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86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81375"/>
            <a:ext cx="46005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4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187325"/>
            <a:ext cx="492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Bloch’s equations, far off resonance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922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601663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87655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13410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514191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684212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684212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517842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Arc 13"/>
          <p:cNvSpPr>
            <a:spLocks/>
          </p:cNvSpPr>
          <p:nvPr/>
        </p:nvSpPr>
        <p:spPr bwMode="auto">
          <a:xfrm flipH="1">
            <a:off x="570230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Arc 14"/>
          <p:cNvSpPr>
            <a:spLocks/>
          </p:cNvSpPr>
          <p:nvPr/>
        </p:nvSpPr>
        <p:spPr bwMode="auto">
          <a:xfrm>
            <a:off x="684212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6842125" y="3186113"/>
            <a:ext cx="361950" cy="1193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7204075" y="3300413"/>
            <a:ext cx="0" cy="10795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6842125" y="4379913"/>
            <a:ext cx="34925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6965950" y="4532313"/>
            <a:ext cx="381000" cy="455612"/>
            <a:chOff x="4725" y="3095"/>
            <a:chExt cx="431" cy="515"/>
          </a:xfrm>
        </p:grpSpPr>
        <p:pic>
          <p:nvPicPr>
            <p:cNvPr id="9256" name="Picture 19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" y="3095"/>
              <a:ext cx="371" cy="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7" name="Line 20"/>
            <p:cNvSpPr>
              <a:spLocks noChangeShapeType="1"/>
            </p:cNvSpPr>
            <p:nvPr/>
          </p:nvSpPr>
          <p:spPr bwMode="auto">
            <a:xfrm>
              <a:off x="4725" y="3177"/>
              <a:ext cx="0" cy="4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21"/>
            <p:cNvSpPr>
              <a:spLocks noChangeShapeType="1"/>
            </p:cNvSpPr>
            <p:nvPr/>
          </p:nvSpPr>
          <p:spPr bwMode="auto">
            <a:xfrm>
              <a:off x="5156" y="3175"/>
              <a:ext cx="0" cy="4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35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22688"/>
            <a:ext cx="6651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36" name="Group 23"/>
          <p:cNvGrpSpPr>
            <a:grpSpLocks/>
          </p:cNvGrpSpPr>
          <p:nvPr/>
        </p:nvGrpSpPr>
        <p:grpSpPr bwMode="auto">
          <a:xfrm>
            <a:off x="5056188" y="5868988"/>
            <a:ext cx="576262" cy="368300"/>
            <a:chOff x="5166" y="2874"/>
            <a:chExt cx="363" cy="232"/>
          </a:xfrm>
        </p:grpSpPr>
        <p:pic>
          <p:nvPicPr>
            <p:cNvPr id="9254" name="Picture 24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5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9237" name="Group 26"/>
          <p:cNvGrpSpPr>
            <a:grpSpLocks/>
          </p:cNvGrpSpPr>
          <p:nvPr/>
        </p:nvGrpSpPr>
        <p:grpSpPr bwMode="auto">
          <a:xfrm>
            <a:off x="8567738" y="4510088"/>
            <a:ext cx="550862" cy="368300"/>
            <a:chOff x="5166" y="2874"/>
            <a:chExt cx="347" cy="232"/>
          </a:xfrm>
        </p:grpSpPr>
        <p:pic>
          <p:nvPicPr>
            <p:cNvPr id="9252" name="Picture 27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3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9238" name="Line 29"/>
          <p:cNvSpPr>
            <a:spLocks noChangeShapeType="1"/>
          </p:cNvSpPr>
          <p:nvPr/>
        </p:nvSpPr>
        <p:spPr bwMode="auto">
          <a:xfrm flipH="1">
            <a:off x="6380163" y="4391025"/>
            <a:ext cx="468312" cy="1576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Freeform 30"/>
          <p:cNvSpPr>
            <a:spLocks/>
          </p:cNvSpPr>
          <p:nvPr/>
        </p:nvSpPr>
        <p:spPr bwMode="auto">
          <a:xfrm>
            <a:off x="6380163" y="5926138"/>
            <a:ext cx="466725" cy="200025"/>
          </a:xfrm>
          <a:custGeom>
            <a:avLst/>
            <a:gdLst>
              <a:gd name="T0" fmla="*/ 740925938 w 294"/>
              <a:gd name="T1" fmla="*/ 163810950 h 126"/>
              <a:gd name="T2" fmla="*/ 703124388 w 294"/>
              <a:gd name="T3" fmla="*/ 262096250 h 126"/>
              <a:gd name="T4" fmla="*/ 551915013 w 294"/>
              <a:gd name="T5" fmla="*/ 299899388 h 126"/>
              <a:gd name="T6" fmla="*/ 478829688 w 294"/>
              <a:gd name="T7" fmla="*/ 163810950 h 126"/>
              <a:gd name="T8" fmla="*/ 577116575 w 294"/>
              <a:gd name="T9" fmla="*/ 35282188 h 126"/>
              <a:gd name="T10" fmla="*/ 619958438 w 294"/>
              <a:gd name="T11" fmla="*/ 194052825 h 126"/>
              <a:gd name="T12" fmla="*/ 498990938 w 294"/>
              <a:gd name="T13" fmla="*/ 282257500 h 126"/>
              <a:gd name="T14" fmla="*/ 347781563 w 294"/>
              <a:gd name="T15" fmla="*/ 282257500 h 126"/>
              <a:gd name="T16" fmla="*/ 302418750 w 294"/>
              <a:gd name="T17" fmla="*/ 161290000 h 126"/>
              <a:gd name="T18" fmla="*/ 372983125 w 294"/>
              <a:gd name="T19" fmla="*/ 35282188 h 126"/>
              <a:gd name="T20" fmla="*/ 372983125 w 294"/>
              <a:gd name="T21" fmla="*/ 176410938 h 126"/>
              <a:gd name="T22" fmla="*/ 244455950 w 294"/>
              <a:gd name="T23" fmla="*/ 259576888 h 126"/>
              <a:gd name="T24" fmla="*/ 115927188 w 294"/>
              <a:gd name="T25" fmla="*/ 194052825 h 126"/>
              <a:gd name="T26" fmla="*/ 161290000 w 294"/>
              <a:gd name="T27" fmla="*/ 20161250 h 126"/>
              <a:gd name="T28" fmla="*/ 211693125 w 294"/>
              <a:gd name="T29" fmla="*/ 73085325 h 126"/>
              <a:gd name="T30" fmla="*/ 161290000 w 294"/>
              <a:gd name="T31" fmla="*/ 163810950 h 126"/>
              <a:gd name="T32" fmla="*/ 30241875 w 294"/>
              <a:gd name="T33" fmla="*/ 156249688 h 126"/>
              <a:gd name="T34" fmla="*/ 0 w 294"/>
              <a:gd name="T35" fmla="*/ 78125638 h 1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4" h="126">
                <a:moveTo>
                  <a:pt x="294" y="65"/>
                </a:moveTo>
                <a:cubicBezTo>
                  <a:pt x="292" y="80"/>
                  <a:pt x="291" y="95"/>
                  <a:pt x="279" y="104"/>
                </a:cubicBezTo>
                <a:cubicBezTo>
                  <a:pt x="267" y="113"/>
                  <a:pt x="234" y="126"/>
                  <a:pt x="219" y="119"/>
                </a:cubicBezTo>
                <a:cubicBezTo>
                  <a:pt x="204" y="112"/>
                  <a:pt x="188" y="82"/>
                  <a:pt x="190" y="65"/>
                </a:cubicBezTo>
                <a:cubicBezTo>
                  <a:pt x="192" y="48"/>
                  <a:pt x="220" y="12"/>
                  <a:pt x="229" y="14"/>
                </a:cubicBezTo>
                <a:cubicBezTo>
                  <a:pt x="238" y="16"/>
                  <a:pt x="251" y="61"/>
                  <a:pt x="246" y="77"/>
                </a:cubicBezTo>
                <a:cubicBezTo>
                  <a:pt x="241" y="93"/>
                  <a:pt x="216" y="106"/>
                  <a:pt x="198" y="112"/>
                </a:cubicBezTo>
                <a:cubicBezTo>
                  <a:pt x="180" y="118"/>
                  <a:pt x="151" y="120"/>
                  <a:pt x="138" y="112"/>
                </a:cubicBezTo>
                <a:cubicBezTo>
                  <a:pt x="125" y="104"/>
                  <a:pt x="118" y="80"/>
                  <a:pt x="120" y="64"/>
                </a:cubicBezTo>
                <a:cubicBezTo>
                  <a:pt x="122" y="48"/>
                  <a:pt x="143" y="13"/>
                  <a:pt x="148" y="14"/>
                </a:cubicBezTo>
                <a:cubicBezTo>
                  <a:pt x="153" y="15"/>
                  <a:pt x="156" y="55"/>
                  <a:pt x="148" y="70"/>
                </a:cubicBezTo>
                <a:cubicBezTo>
                  <a:pt x="140" y="85"/>
                  <a:pt x="114" y="102"/>
                  <a:pt x="97" y="103"/>
                </a:cubicBezTo>
                <a:cubicBezTo>
                  <a:pt x="80" y="104"/>
                  <a:pt x="51" y="93"/>
                  <a:pt x="46" y="77"/>
                </a:cubicBezTo>
                <a:cubicBezTo>
                  <a:pt x="41" y="61"/>
                  <a:pt x="58" y="16"/>
                  <a:pt x="64" y="8"/>
                </a:cubicBezTo>
                <a:cubicBezTo>
                  <a:pt x="70" y="0"/>
                  <a:pt x="84" y="20"/>
                  <a:pt x="84" y="29"/>
                </a:cubicBezTo>
                <a:cubicBezTo>
                  <a:pt x="84" y="38"/>
                  <a:pt x="76" y="59"/>
                  <a:pt x="64" y="65"/>
                </a:cubicBezTo>
                <a:cubicBezTo>
                  <a:pt x="52" y="71"/>
                  <a:pt x="23" y="68"/>
                  <a:pt x="12" y="62"/>
                </a:cubicBezTo>
                <a:cubicBezTo>
                  <a:pt x="1" y="56"/>
                  <a:pt x="0" y="43"/>
                  <a:pt x="0" y="31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Text Box 31"/>
          <p:cNvSpPr txBox="1">
            <a:spLocks noChangeArrowheads="1"/>
          </p:cNvSpPr>
          <p:nvPr/>
        </p:nvSpPr>
        <p:spPr bwMode="auto">
          <a:xfrm>
            <a:off x="644207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9241" name="Line 32"/>
          <p:cNvSpPr>
            <a:spLocks noChangeShapeType="1"/>
          </p:cNvSpPr>
          <p:nvPr/>
        </p:nvSpPr>
        <p:spPr bwMode="auto">
          <a:xfrm flipV="1">
            <a:off x="6362700" y="440055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Line 33"/>
          <p:cNvSpPr>
            <a:spLocks noChangeShapeType="1"/>
          </p:cNvSpPr>
          <p:nvPr/>
        </p:nvSpPr>
        <p:spPr bwMode="auto">
          <a:xfrm flipH="1">
            <a:off x="6372225" y="4381500"/>
            <a:ext cx="4667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43" name="Picture 3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6110288"/>
            <a:ext cx="3968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44" name="Text Box 35"/>
          <p:cNvSpPr txBox="1">
            <a:spLocks noChangeArrowheads="1"/>
          </p:cNvSpPr>
          <p:nvPr/>
        </p:nvSpPr>
        <p:spPr bwMode="auto">
          <a:xfrm>
            <a:off x="0" y="1054100"/>
            <a:ext cx="255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Small signal, steady state:</a:t>
            </a:r>
          </a:p>
        </p:txBody>
      </p:sp>
      <p:pic>
        <p:nvPicPr>
          <p:cNvPr id="9245" name="Picture 36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420813"/>
            <a:ext cx="122078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6" name="Picture 37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800350"/>
            <a:ext cx="4289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7" name="Picture 3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822450"/>
            <a:ext cx="51308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35" name="Rectangle 39"/>
          <p:cNvSpPr>
            <a:spLocks noChangeArrowheads="1"/>
          </p:cNvSpPr>
          <p:nvPr/>
        </p:nvSpPr>
        <p:spPr bwMode="auto">
          <a:xfrm>
            <a:off x="2613025" y="3425825"/>
            <a:ext cx="2365375" cy="681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9736" name="Picture 40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344863"/>
            <a:ext cx="200025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460375" y="4783138"/>
            <a:ext cx="3035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Third order susceptibility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Degenerate Four Wave Mixing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Phase conjugation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Nonlinear index of refraction</a:t>
            </a:r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169863" y="6234113"/>
            <a:ext cx="454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Effects enhanced by an intermediate resonance.</a:t>
            </a:r>
          </a:p>
        </p:txBody>
      </p:sp>
    </p:spTree>
    <p:extLst>
      <p:ext uri="{BB962C8B-B14F-4D97-AF65-F5344CB8AC3E}">
        <p14:creationId xmlns:p14="http://schemas.microsoft.com/office/powerpoint/2010/main" val="351401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7" grpId="0"/>
      <p:bldP spid="297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561091" y="340190"/>
            <a:ext cx="6038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dirty="0" smtClean="0">
                <a:solidFill>
                  <a:srgbClr val="0000CC"/>
                </a:solidFill>
              </a:rPr>
              <a:t>Other </a:t>
            </a:r>
            <a:r>
              <a:rPr lang="en-US" altLang="en-US" sz="1800" dirty="0">
                <a:solidFill>
                  <a:srgbClr val="0000CC"/>
                </a:solidFill>
              </a:rPr>
              <a:t>approach: Ultrafast </a:t>
            </a:r>
            <a:r>
              <a:rPr lang="en-US" altLang="en-US" sz="1800" dirty="0" smtClean="0">
                <a:solidFill>
                  <a:srgbClr val="0000CC"/>
                </a:solidFill>
              </a:rPr>
              <a:t>Phenomena second </a:t>
            </a:r>
            <a:r>
              <a:rPr lang="en-US" altLang="en-US" sz="1800" dirty="0">
                <a:solidFill>
                  <a:srgbClr val="0000CC"/>
                </a:solidFill>
              </a:rPr>
              <a:t>edition page 225: </a:t>
            </a:r>
            <a:endParaRPr lang="en-US" altLang="en-US" sz="1800" dirty="0" smtClean="0">
              <a:solidFill>
                <a:srgbClr val="0000CC"/>
              </a:solidFill>
            </a:endParaRPr>
          </a:p>
          <a:p>
            <a:pPr algn="ctr"/>
            <a:r>
              <a:rPr lang="en-US" altLang="en-US" sz="1800" dirty="0" smtClean="0">
                <a:solidFill>
                  <a:srgbClr val="0000CC"/>
                </a:solidFill>
              </a:rPr>
              <a:t>use </a:t>
            </a:r>
            <a:r>
              <a:rPr lang="en-US" altLang="en-US" sz="1800" dirty="0">
                <a:solidFill>
                  <a:srgbClr val="0000CC"/>
                </a:solidFill>
              </a:rPr>
              <a:t>directly the density matrix equation</a:t>
            </a:r>
          </a:p>
        </p:txBody>
      </p:sp>
      <p:pic>
        <p:nvPicPr>
          <p:cNvPr id="3" name="Picture 2" descr="\documentclass{article}&#10;\usepackage{amsmath}&#10;\pagestyle{empty}&#10;\begin{document}&#10; The density matrix equation a&#10;two-level system is:&#10;$$&#10;\dot{\rho} = \frac{1}{i \hbar} \left[ H_0 -  p E,\; \rho \right]&#10;$$&#10;where $H_0$  is the unperturbed Hamiltonian, and $p$ the&#10;dipole\ moment.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5" y="1143078"/>
            <a:ext cx="7646475" cy="1513143"/>
          </a:xfrm>
          <a:prstGeom prst="rect">
            <a:avLst/>
          </a:prstGeom>
        </p:spPr>
      </p:pic>
      <p:pic>
        <p:nvPicPr>
          <p:cNvPr id="4" name="Picture 3" descr="\documentclass{article}&#10;\usepackage{amsmath}&#10;\pagestyle{empty}&#10;\begin{document}&#10; $E = \tilde{E}^+ + \tilde{E}^-$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55" y="2812778"/>
            <a:ext cx="1549714" cy="254476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 \begin{eqnarray}&#10;\dot{\rho}_{11} - \dot{\rho}_{00} &amp; = &amp; \frac{2 p}{\hbar} \left[ i&#10;{\rho}_{01} \tilde{E}^{-} -&#10;i {\rho}_{10} \tilde{E}^+ \right] \nonumber \\&#10;\dot{\rho}_{01} &amp; = &amp; i \omega_0 {\rho}_{01} +&#10;\frac{ip\tilde{E}^+}{\hbar} \left[ \rho_{11} - \rho_{00} \right]&#10;\nonumber&#10;\end{eqnarray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19" y="3272458"/>
            <a:ext cx="5071985" cy="1345208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color}&#10;\pagestyle{empty}&#10;\begin{document}&#10;\noindent\begin{center}&#10;\textcolor{red}{\bf The density matrix elements are contained\\ within the Bloch sphere:}&#10;\end{center}&#10;&#10;$$\rho_{00}^2 + \rho_{11}^2 + \rho_{10}^2 \leq 1$$&#10;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55" y="4822870"/>
            <a:ext cx="6130651" cy="1523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969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Freeform 3"/>
          <p:cNvSpPr>
            <a:spLocks/>
          </p:cNvSpPr>
          <p:nvPr/>
        </p:nvSpPr>
        <p:spPr bwMode="auto">
          <a:xfrm>
            <a:off x="1409700" y="1052513"/>
            <a:ext cx="2566988" cy="1257300"/>
          </a:xfrm>
          <a:custGeom>
            <a:avLst/>
            <a:gdLst>
              <a:gd name="T0" fmla="*/ 2147483646 w 1617"/>
              <a:gd name="T1" fmla="*/ 884575638 h 792"/>
              <a:gd name="T2" fmla="*/ 2147483646 w 1617"/>
              <a:gd name="T3" fmla="*/ 960180325 h 792"/>
              <a:gd name="T4" fmla="*/ 2147483646 w 1617"/>
              <a:gd name="T5" fmla="*/ 1995963750 h 792"/>
              <a:gd name="T6" fmla="*/ 0 w 1617"/>
              <a:gd name="T7" fmla="*/ 1995963750 h 792"/>
              <a:gd name="T8" fmla="*/ 0 w 1617"/>
              <a:gd name="T9" fmla="*/ 0 h 792"/>
              <a:gd name="T10" fmla="*/ 2147483646 w 1617"/>
              <a:gd name="T11" fmla="*/ 0 h 792"/>
              <a:gd name="T12" fmla="*/ 2147483646 w 1617"/>
              <a:gd name="T13" fmla="*/ 846772500 h 792"/>
              <a:gd name="T14" fmla="*/ 2147483646 w 1617"/>
              <a:gd name="T15" fmla="*/ 846772500 h 792"/>
              <a:gd name="T16" fmla="*/ 2147483646 w 1617"/>
              <a:gd name="T17" fmla="*/ 884575638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17" h="792">
                <a:moveTo>
                  <a:pt x="993" y="351"/>
                </a:moveTo>
                <a:cubicBezTo>
                  <a:pt x="993" y="361"/>
                  <a:pt x="993" y="371"/>
                  <a:pt x="993" y="381"/>
                </a:cubicBezTo>
                <a:lnTo>
                  <a:pt x="993" y="792"/>
                </a:lnTo>
                <a:lnTo>
                  <a:pt x="0" y="792"/>
                </a:lnTo>
                <a:lnTo>
                  <a:pt x="0" y="0"/>
                </a:lnTo>
                <a:lnTo>
                  <a:pt x="1617" y="0"/>
                </a:lnTo>
                <a:lnTo>
                  <a:pt x="1617" y="336"/>
                </a:lnTo>
                <a:lnTo>
                  <a:pt x="978" y="336"/>
                </a:lnTo>
                <a:lnTo>
                  <a:pt x="993" y="351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527050" y="280988"/>
            <a:ext cx="414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Two-photon Bloch’s equations</a:t>
            </a:r>
            <a:endParaRPr lang="fr-FR" altLang="en-US" sz="2400" b="1">
              <a:solidFill>
                <a:srgbClr val="000099"/>
              </a:solidFill>
            </a:endParaRPr>
          </a:p>
        </p:txBody>
      </p:sp>
      <p:grpSp>
        <p:nvGrpSpPr>
          <p:cNvPr id="10245" name="Group 6"/>
          <p:cNvGrpSpPr>
            <a:grpSpLocks/>
          </p:cNvGrpSpPr>
          <p:nvPr/>
        </p:nvGrpSpPr>
        <p:grpSpPr bwMode="auto">
          <a:xfrm>
            <a:off x="5308600" y="2886075"/>
            <a:ext cx="3384550" cy="3470275"/>
            <a:chOff x="1764" y="1949"/>
            <a:chExt cx="2132" cy="2186"/>
          </a:xfrm>
        </p:grpSpPr>
        <p:grpSp>
          <p:nvGrpSpPr>
            <p:cNvPr id="10266" name="Group 7"/>
            <p:cNvGrpSpPr>
              <a:grpSpLocks/>
            </p:cNvGrpSpPr>
            <p:nvPr/>
          </p:nvGrpSpPr>
          <p:grpSpPr bwMode="auto">
            <a:xfrm>
              <a:off x="1764" y="1949"/>
              <a:ext cx="2132" cy="2186"/>
              <a:chOff x="912" y="929"/>
              <a:chExt cx="2132" cy="2186"/>
            </a:xfrm>
          </p:grpSpPr>
          <p:pic>
            <p:nvPicPr>
              <p:cNvPr id="10268" name="Picture 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929"/>
                <a:ext cx="2132" cy="2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9" name="Picture 9" descr="txp_fig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" y="1787"/>
                <a:ext cx="144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0" name="Picture 10" descr="txp_fig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6" y="1442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1" name="Picture 11" descr="txp_fig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" y="1882"/>
                <a:ext cx="137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72" name="Arc 12"/>
              <p:cNvSpPr>
                <a:spLocks/>
              </p:cNvSpPr>
              <p:nvPr/>
            </p:nvSpPr>
            <p:spPr bwMode="auto">
              <a:xfrm flipH="1" flipV="1">
                <a:off x="1146" y="1915"/>
                <a:ext cx="653" cy="840"/>
              </a:xfrm>
              <a:custGeom>
                <a:avLst/>
                <a:gdLst>
                  <a:gd name="T0" fmla="*/ 0 w 20497"/>
                  <a:gd name="T1" fmla="*/ 0 h 21600"/>
                  <a:gd name="T2" fmla="*/ 21 w 20497"/>
                  <a:gd name="T3" fmla="*/ 22 h 21600"/>
                  <a:gd name="T4" fmla="*/ 0 w 20497"/>
                  <a:gd name="T5" fmla="*/ 3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497" h="21600" fill="none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</a:path>
                  <a:path w="20497" h="21600" stroke="0" extrusionOk="0">
                    <a:moveTo>
                      <a:pt x="0" y="0"/>
                    </a:moveTo>
                    <a:cubicBezTo>
                      <a:pt x="9303" y="0"/>
                      <a:pt x="17561" y="5956"/>
                      <a:pt x="20496" y="14785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Rectangle 13"/>
              <p:cNvSpPr>
                <a:spLocks noChangeArrowheads="1"/>
              </p:cNvSpPr>
              <p:nvPr/>
            </p:nvSpPr>
            <p:spPr bwMode="auto">
              <a:xfrm>
                <a:off x="1448" y="2824"/>
                <a:ext cx="42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400"/>
              </a:p>
            </p:txBody>
          </p:sp>
          <p:pic>
            <p:nvPicPr>
              <p:cNvPr id="10274" name="Picture 14" descr="txp_fig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" y="1898"/>
                <a:ext cx="191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75" name="Line 15"/>
              <p:cNvSpPr>
                <a:spLocks noChangeShapeType="1"/>
              </p:cNvSpPr>
              <p:nvPr/>
            </p:nvSpPr>
            <p:spPr bwMode="auto">
              <a:xfrm>
                <a:off x="1038" y="1909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Line 16"/>
              <p:cNvSpPr>
                <a:spLocks noChangeShapeType="1"/>
              </p:cNvSpPr>
              <p:nvPr/>
            </p:nvSpPr>
            <p:spPr bwMode="auto">
              <a:xfrm>
                <a:off x="1229" y="1914"/>
                <a:ext cx="0" cy="2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0267" name="Picture 17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" y="2659"/>
              <a:ext cx="3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6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51138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89255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8" name="Oval 20"/>
          <p:cNvSpPr>
            <a:spLocks noChangeArrowheads="1"/>
          </p:cNvSpPr>
          <p:nvPr/>
        </p:nvSpPr>
        <p:spPr bwMode="auto">
          <a:xfrm>
            <a:off x="4252913" y="919163"/>
            <a:ext cx="1104900" cy="776287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22549" name="Group 21"/>
          <p:cNvGrpSpPr>
            <a:grpSpLocks/>
          </p:cNvGrpSpPr>
          <p:nvPr/>
        </p:nvGrpSpPr>
        <p:grpSpPr bwMode="auto">
          <a:xfrm>
            <a:off x="304800" y="5078413"/>
            <a:ext cx="4321175" cy="366712"/>
            <a:chOff x="192" y="3199"/>
            <a:chExt cx="2722" cy="231"/>
          </a:xfrm>
        </p:grpSpPr>
        <p:sp>
          <p:nvSpPr>
            <p:cNvPr id="10263" name="Text Box 22"/>
            <p:cNvSpPr txBox="1">
              <a:spLocks noChangeArrowheads="1"/>
            </p:cNvSpPr>
            <p:nvPr/>
          </p:nvSpPr>
          <p:spPr bwMode="auto">
            <a:xfrm>
              <a:off x="350" y="3199"/>
              <a:ext cx="2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 is the amplitude of an ``excitation’’ at </a:t>
              </a:r>
            </a:p>
          </p:txBody>
        </p:sp>
        <p:pic>
          <p:nvPicPr>
            <p:cNvPr id="10264" name="Picture 23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200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24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" y="3249"/>
              <a:ext cx="212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65125" y="5573713"/>
            <a:ext cx="451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Its value cannot exceed the radius of the sphere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(full excitation of all atoms in phase)</a:t>
            </a: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5092700" y="1651000"/>
            <a:ext cx="927100" cy="50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55" name="Group 27"/>
          <p:cNvGrpSpPr>
            <a:grpSpLocks/>
          </p:cNvGrpSpPr>
          <p:nvPr/>
        </p:nvGrpSpPr>
        <p:grpSpPr bwMode="auto">
          <a:xfrm>
            <a:off x="6032500" y="1778000"/>
            <a:ext cx="2822575" cy="849313"/>
            <a:chOff x="3800" y="1120"/>
            <a:chExt cx="1778" cy="535"/>
          </a:xfrm>
        </p:grpSpPr>
        <p:sp>
          <p:nvSpPr>
            <p:cNvPr id="10261" name="Text Box 28"/>
            <p:cNvSpPr txBox="1">
              <a:spLocks noChangeArrowheads="1"/>
            </p:cNvSpPr>
            <p:nvPr/>
          </p:nvSpPr>
          <p:spPr bwMode="auto">
            <a:xfrm>
              <a:off x="3814" y="1135"/>
              <a:ext cx="1764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If a third harmonic is generated,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Raman excitation of the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transition (phase matching)</a:t>
              </a:r>
            </a:p>
          </p:txBody>
        </p:sp>
        <p:sp>
          <p:nvSpPr>
            <p:cNvPr id="10262" name="Rectangle 29"/>
            <p:cNvSpPr>
              <a:spLocks noChangeArrowheads="1"/>
            </p:cNvSpPr>
            <p:nvPr/>
          </p:nvSpPr>
          <p:spPr bwMode="auto">
            <a:xfrm>
              <a:off x="3800" y="1120"/>
              <a:ext cx="1760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</p:grpSp>
      <p:sp>
        <p:nvSpPr>
          <p:cNvPr id="10253" name="Text Box 30"/>
          <p:cNvSpPr txBox="1">
            <a:spLocks noChangeArrowheads="1"/>
          </p:cNvSpPr>
          <p:nvPr/>
        </p:nvSpPr>
        <p:spPr bwMode="auto">
          <a:xfrm>
            <a:off x="5073650" y="6202363"/>
            <a:ext cx="376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is the amplitude of an ``excitation’’ at </a:t>
            </a:r>
          </a:p>
        </p:txBody>
      </p:sp>
      <p:pic>
        <p:nvPicPr>
          <p:cNvPr id="10254" name="Picture 3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6281738"/>
            <a:ext cx="336550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55" name="Group 32"/>
          <p:cNvGrpSpPr>
            <a:grpSpLocks/>
          </p:cNvGrpSpPr>
          <p:nvPr/>
        </p:nvGrpSpPr>
        <p:grpSpPr bwMode="auto">
          <a:xfrm>
            <a:off x="8201025" y="4562475"/>
            <a:ext cx="550863" cy="368300"/>
            <a:chOff x="5166" y="2874"/>
            <a:chExt cx="347" cy="232"/>
          </a:xfrm>
        </p:grpSpPr>
        <p:pic>
          <p:nvPicPr>
            <p:cNvPr id="10259" name="Picture 3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0" name="Text Box 34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grpSp>
        <p:nvGrpSpPr>
          <p:cNvPr id="10256" name="Group 35"/>
          <p:cNvGrpSpPr>
            <a:grpSpLocks/>
          </p:cNvGrpSpPr>
          <p:nvPr/>
        </p:nvGrpSpPr>
        <p:grpSpPr bwMode="auto">
          <a:xfrm>
            <a:off x="5500688" y="5538788"/>
            <a:ext cx="576262" cy="368300"/>
            <a:chOff x="5166" y="2874"/>
            <a:chExt cx="363" cy="232"/>
          </a:xfrm>
        </p:grpSpPr>
        <p:pic>
          <p:nvPicPr>
            <p:cNvPr id="10257" name="Picture 3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8" name="Text Box 37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7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187325"/>
            <a:ext cx="608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Bloch’s equations, to conventional 3</a:t>
            </a:r>
            <a:r>
              <a:rPr lang="en-US" altLang="en-US" sz="1800" b="1" baseline="30000">
                <a:solidFill>
                  <a:srgbClr val="000099"/>
                </a:solidFill>
              </a:rPr>
              <a:t>rd</a:t>
            </a:r>
            <a:r>
              <a:rPr lang="en-US" altLang="en-US" sz="1800" b="1">
                <a:solidFill>
                  <a:srgbClr val="000099"/>
                </a:solidFill>
              </a:rPr>
              <a:t> harmonic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126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87655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613410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272" name="Oval 9"/>
          <p:cNvSpPr>
            <a:spLocks noChangeArrowheads="1"/>
          </p:cNvSpPr>
          <p:nvPr/>
        </p:nvSpPr>
        <p:spPr bwMode="auto">
          <a:xfrm>
            <a:off x="514191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684212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>
            <a:off x="684212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 flipH="1">
            <a:off x="517842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Arc 13"/>
          <p:cNvSpPr>
            <a:spLocks/>
          </p:cNvSpPr>
          <p:nvPr/>
        </p:nvSpPr>
        <p:spPr bwMode="auto">
          <a:xfrm flipH="1">
            <a:off x="570230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Arc 14"/>
          <p:cNvSpPr>
            <a:spLocks/>
          </p:cNvSpPr>
          <p:nvPr/>
        </p:nvSpPr>
        <p:spPr bwMode="auto">
          <a:xfrm>
            <a:off x="684212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V="1">
            <a:off x="6842125" y="3186113"/>
            <a:ext cx="361950" cy="1193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7204075" y="3300413"/>
            <a:ext cx="0" cy="10795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6842125" y="4379913"/>
            <a:ext cx="34925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0" name="Group 18"/>
          <p:cNvGrpSpPr>
            <a:grpSpLocks/>
          </p:cNvGrpSpPr>
          <p:nvPr/>
        </p:nvGrpSpPr>
        <p:grpSpPr bwMode="auto">
          <a:xfrm>
            <a:off x="6919913" y="4545013"/>
            <a:ext cx="471487" cy="461962"/>
            <a:chOff x="4359" y="2863"/>
            <a:chExt cx="297" cy="291"/>
          </a:xfrm>
        </p:grpSpPr>
        <p:pic>
          <p:nvPicPr>
            <p:cNvPr id="11300" name="Picture 1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01" name="Line 20"/>
            <p:cNvSpPr>
              <a:spLocks noChangeShapeType="1"/>
            </p:cNvSpPr>
            <p:nvPr/>
          </p:nvSpPr>
          <p:spPr bwMode="auto">
            <a:xfrm>
              <a:off x="4359" y="2913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21"/>
            <p:cNvSpPr>
              <a:spLocks noChangeShapeType="1"/>
            </p:cNvSpPr>
            <p:nvPr/>
          </p:nvSpPr>
          <p:spPr bwMode="auto">
            <a:xfrm>
              <a:off x="4536" y="2911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74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22688"/>
            <a:ext cx="6651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3" name="Group 23"/>
          <p:cNvGrpSpPr>
            <a:grpSpLocks/>
          </p:cNvGrpSpPr>
          <p:nvPr/>
        </p:nvGrpSpPr>
        <p:grpSpPr bwMode="auto">
          <a:xfrm>
            <a:off x="5056188" y="5868988"/>
            <a:ext cx="576262" cy="368300"/>
            <a:chOff x="5166" y="2874"/>
            <a:chExt cx="363" cy="232"/>
          </a:xfrm>
        </p:grpSpPr>
        <p:pic>
          <p:nvPicPr>
            <p:cNvPr id="11298" name="Picture 24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99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11284" name="Group 26"/>
          <p:cNvGrpSpPr>
            <a:grpSpLocks/>
          </p:cNvGrpSpPr>
          <p:nvPr/>
        </p:nvGrpSpPr>
        <p:grpSpPr bwMode="auto">
          <a:xfrm>
            <a:off x="8567738" y="4510088"/>
            <a:ext cx="550862" cy="368300"/>
            <a:chOff x="5166" y="2874"/>
            <a:chExt cx="347" cy="232"/>
          </a:xfrm>
        </p:grpSpPr>
        <p:pic>
          <p:nvPicPr>
            <p:cNvPr id="11296" name="Picture 27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97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23581" name="Line 29"/>
          <p:cNvSpPr>
            <a:spLocks noChangeShapeType="1"/>
          </p:cNvSpPr>
          <p:nvPr/>
        </p:nvSpPr>
        <p:spPr bwMode="auto">
          <a:xfrm flipH="1">
            <a:off x="6380163" y="4391025"/>
            <a:ext cx="468312" cy="1576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Freeform 30"/>
          <p:cNvSpPr>
            <a:spLocks/>
          </p:cNvSpPr>
          <p:nvPr/>
        </p:nvSpPr>
        <p:spPr bwMode="auto">
          <a:xfrm>
            <a:off x="6380163" y="5926138"/>
            <a:ext cx="466725" cy="200025"/>
          </a:xfrm>
          <a:custGeom>
            <a:avLst/>
            <a:gdLst>
              <a:gd name="T0" fmla="*/ 740925938 w 294"/>
              <a:gd name="T1" fmla="*/ 163810950 h 126"/>
              <a:gd name="T2" fmla="*/ 703124388 w 294"/>
              <a:gd name="T3" fmla="*/ 262096250 h 126"/>
              <a:gd name="T4" fmla="*/ 551915013 w 294"/>
              <a:gd name="T5" fmla="*/ 299899388 h 126"/>
              <a:gd name="T6" fmla="*/ 478829688 w 294"/>
              <a:gd name="T7" fmla="*/ 163810950 h 126"/>
              <a:gd name="T8" fmla="*/ 577116575 w 294"/>
              <a:gd name="T9" fmla="*/ 35282188 h 126"/>
              <a:gd name="T10" fmla="*/ 619958438 w 294"/>
              <a:gd name="T11" fmla="*/ 194052825 h 126"/>
              <a:gd name="T12" fmla="*/ 498990938 w 294"/>
              <a:gd name="T13" fmla="*/ 282257500 h 126"/>
              <a:gd name="T14" fmla="*/ 347781563 w 294"/>
              <a:gd name="T15" fmla="*/ 282257500 h 126"/>
              <a:gd name="T16" fmla="*/ 302418750 w 294"/>
              <a:gd name="T17" fmla="*/ 161290000 h 126"/>
              <a:gd name="T18" fmla="*/ 372983125 w 294"/>
              <a:gd name="T19" fmla="*/ 35282188 h 126"/>
              <a:gd name="T20" fmla="*/ 372983125 w 294"/>
              <a:gd name="T21" fmla="*/ 176410938 h 126"/>
              <a:gd name="T22" fmla="*/ 244455950 w 294"/>
              <a:gd name="T23" fmla="*/ 259576888 h 126"/>
              <a:gd name="T24" fmla="*/ 115927188 w 294"/>
              <a:gd name="T25" fmla="*/ 194052825 h 126"/>
              <a:gd name="T26" fmla="*/ 161290000 w 294"/>
              <a:gd name="T27" fmla="*/ 20161250 h 126"/>
              <a:gd name="T28" fmla="*/ 211693125 w 294"/>
              <a:gd name="T29" fmla="*/ 73085325 h 126"/>
              <a:gd name="T30" fmla="*/ 161290000 w 294"/>
              <a:gd name="T31" fmla="*/ 163810950 h 126"/>
              <a:gd name="T32" fmla="*/ 30241875 w 294"/>
              <a:gd name="T33" fmla="*/ 156249688 h 126"/>
              <a:gd name="T34" fmla="*/ 0 w 294"/>
              <a:gd name="T35" fmla="*/ 78125638 h 1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4" h="126">
                <a:moveTo>
                  <a:pt x="294" y="65"/>
                </a:moveTo>
                <a:cubicBezTo>
                  <a:pt x="292" y="80"/>
                  <a:pt x="291" y="95"/>
                  <a:pt x="279" y="104"/>
                </a:cubicBezTo>
                <a:cubicBezTo>
                  <a:pt x="267" y="113"/>
                  <a:pt x="234" y="126"/>
                  <a:pt x="219" y="119"/>
                </a:cubicBezTo>
                <a:cubicBezTo>
                  <a:pt x="204" y="112"/>
                  <a:pt x="188" y="82"/>
                  <a:pt x="190" y="65"/>
                </a:cubicBezTo>
                <a:cubicBezTo>
                  <a:pt x="192" y="48"/>
                  <a:pt x="220" y="12"/>
                  <a:pt x="229" y="14"/>
                </a:cubicBezTo>
                <a:cubicBezTo>
                  <a:pt x="238" y="16"/>
                  <a:pt x="251" y="61"/>
                  <a:pt x="246" y="77"/>
                </a:cubicBezTo>
                <a:cubicBezTo>
                  <a:pt x="241" y="93"/>
                  <a:pt x="216" y="106"/>
                  <a:pt x="198" y="112"/>
                </a:cubicBezTo>
                <a:cubicBezTo>
                  <a:pt x="180" y="118"/>
                  <a:pt x="151" y="120"/>
                  <a:pt x="138" y="112"/>
                </a:cubicBezTo>
                <a:cubicBezTo>
                  <a:pt x="125" y="104"/>
                  <a:pt x="118" y="80"/>
                  <a:pt x="120" y="64"/>
                </a:cubicBezTo>
                <a:cubicBezTo>
                  <a:pt x="122" y="48"/>
                  <a:pt x="143" y="13"/>
                  <a:pt x="148" y="14"/>
                </a:cubicBezTo>
                <a:cubicBezTo>
                  <a:pt x="153" y="15"/>
                  <a:pt x="156" y="55"/>
                  <a:pt x="148" y="70"/>
                </a:cubicBezTo>
                <a:cubicBezTo>
                  <a:pt x="140" y="85"/>
                  <a:pt x="114" y="102"/>
                  <a:pt x="97" y="103"/>
                </a:cubicBezTo>
                <a:cubicBezTo>
                  <a:pt x="80" y="104"/>
                  <a:pt x="51" y="93"/>
                  <a:pt x="46" y="77"/>
                </a:cubicBezTo>
                <a:cubicBezTo>
                  <a:pt x="41" y="61"/>
                  <a:pt x="58" y="16"/>
                  <a:pt x="64" y="8"/>
                </a:cubicBezTo>
                <a:cubicBezTo>
                  <a:pt x="70" y="0"/>
                  <a:pt x="84" y="20"/>
                  <a:pt x="84" y="29"/>
                </a:cubicBezTo>
                <a:cubicBezTo>
                  <a:pt x="84" y="38"/>
                  <a:pt x="76" y="59"/>
                  <a:pt x="64" y="65"/>
                </a:cubicBezTo>
                <a:cubicBezTo>
                  <a:pt x="52" y="71"/>
                  <a:pt x="23" y="68"/>
                  <a:pt x="12" y="62"/>
                </a:cubicBezTo>
                <a:cubicBezTo>
                  <a:pt x="1" y="56"/>
                  <a:pt x="0" y="43"/>
                  <a:pt x="0" y="31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Text Box 31"/>
          <p:cNvSpPr txBox="1">
            <a:spLocks noChangeArrowheads="1"/>
          </p:cNvSpPr>
          <p:nvPr/>
        </p:nvSpPr>
        <p:spPr bwMode="auto">
          <a:xfrm>
            <a:off x="644207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 flipV="1">
            <a:off x="6362700" y="440055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ShapeType="1"/>
          </p:cNvSpPr>
          <p:nvPr/>
        </p:nvSpPr>
        <p:spPr bwMode="auto">
          <a:xfrm flipH="1">
            <a:off x="6372225" y="4381500"/>
            <a:ext cx="4667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6" name="Picture 3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6110288"/>
            <a:ext cx="3968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3773488" y="6238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401638" y="3389313"/>
            <a:ext cx="255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Small signal, steady state:</a:t>
            </a:r>
          </a:p>
        </p:txBody>
      </p:sp>
      <p:pic>
        <p:nvPicPr>
          <p:cNvPr id="23589" name="Picture 3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867150"/>
            <a:ext cx="122078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90" name="Picture 3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194175"/>
            <a:ext cx="3471862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91" name="Picture 39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384800"/>
            <a:ext cx="4289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8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3054350" y="433388"/>
            <a:ext cx="5194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cs typeface="Times New Roman" panose="02020603050405020304" pitchFamily="18" charset="0"/>
              </a:rPr>
              <a:t>DEGENATE FOUR WAVE MIXING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1447800"/>
            <a:ext cx="49164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189163" y="1069975"/>
            <a:ext cx="3065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Single photon resonance: what to expect</a:t>
            </a:r>
          </a:p>
        </p:txBody>
      </p:sp>
    </p:spTree>
    <p:extLst>
      <p:ext uri="{BB962C8B-B14F-4D97-AF65-F5344CB8AC3E}">
        <p14:creationId xmlns:p14="http://schemas.microsoft.com/office/powerpoint/2010/main" val="15983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52450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187325"/>
            <a:ext cx="372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DFWM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33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263650"/>
            <a:ext cx="290195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349500"/>
            <a:ext cx="19875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95700"/>
            <a:ext cx="3762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191250" y="5913438"/>
            <a:ext cx="798513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5199063" y="2740025"/>
            <a:ext cx="3330575" cy="3289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6899275" y="4379913"/>
            <a:ext cx="1968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899275" y="2220913"/>
            <a:ext cx="0" cy="381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5235575" y="4379913"/>
            <a:ext cx="165258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Arc 13"/>
          <p:cNvSpPr>
            <a:spLocks/>
          </p:cNvSpPr>
          <p:nvPr/>
        </p:nvSpPr>
        <p:spPr bwMode="auto">
          <a:xfrm flipH="1">
            <a:off x="5759450" y="2740025"/>
            <a:ext cx="1139825" cy="3279775"/>
          </a:xfrm>
          <a:custGeom>
            <a:avLst/>
            <a:gdLst>
              <a:gd name="T0" fmla="*/ 0 w 21600"/>
              <a:gd name="T1" fmla="*/ 0 h 43172"/>
              <a:gd name="T2" fmla="*/ 3054731 w 21600"/>
              <a:gd name="T3" fmla="*/ 249164367 h 43172"/>
              <a:gd name="T4" fmla="*/ 0 w 21600"/>
              <a:gd name="T5" fmla="*/ 124662978 h 43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72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</a:path>
              <a:path w="21600" h="43172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102"/>
                  <a:pt x="12585" y="42587"/>
                  <a:pt x="1097" y="43172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Arc 14"/>
          <p:cNvSpPr>
            <a:spLocks/>
          </p:cNvSpPr>
          <p:nvPr/>
        </p:nvSpPr>
        <p:spPr bwMode="auto">
          <a:xfrm>
            <a:off x="6899275" y="2740025"/>
            <a:ext cx="1084263" cy="3281363"/>
          </a:xfrm>
          <a:custGeom>
            <a:avLst/>
            <a:gdLst>
              <a:gd name="T0" fmla="*/ 0 w 21600"/>
              <a:gd name="T1" fmla="*/ 0 h 43200"/>
              <a:gd name="T2" fmla="*/ 0 w 21600"/>
              <a:gd name="T3" fmla="*/ 249244054 h 43200"/>
              <a:gd name="T4" fmla="*/ 0 w 21600"/>
              <a:gd name="T5" fmla="*/ 12462206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</a:path>
              <a:path w="21600" h="432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199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V="1">
            <a:off x="6899275" y="4176713"/>
            <a:ext cx="1460500" cy="2032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8388350" y="4119563"/>
            <a:ext cx="22225" cy="24130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6899275" y="4379913"/>
            <a:ext cx="15113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8" name="Group 18"/>
          <p:cNvGrpSpPr>
            <a:grpSpLocks/>
          </p:cNvGrpSpPr>
          <p:nvPr/>
        </p:nvGrpSpPr>
        <p:grpSpPr bwMode="auto">
          <a:xfrm>
            <a:off x="7874000" y="4497388"/>
            <a:ext cx="479425" cy="368300"/>
            <a:chOff x="4360" y="2863"/>
            <a:chExt cx="296" cy="286"/>
          </a:xfrm>
        </p:grpSpPr>
        <p:pic>
          <p:nvPicPr>
            <p:cNvPr id="13351" name="Picture 1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" y="2863"/>
              <a:ext cx="29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2" name="Line 20"/>
            <p:cNvSpPr>
              <a:spLocks noChangeShapeType="1"/>
            </p:cNvSpPr>
            <p:nvPr/>
          </p:nvSpPr>
          <p:spPr bwMode="auto">
            <a:xfrm>
              <a:off x="4361" y="2904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21"/>
            <p:cNvSpPr>
              <a:spLocks noChangeShapeType="1"/>
            </p:cNvSpPr>
            <p:nvPr/>
          </p:nvSpPr>
          <p:spPr bwMode="auto">
            <a:xfrm>
              <a:off x="4532" y="2908"/>
              <a:ext cx="0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22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4086225"/>
            <a:ext cx="4619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32" name="Group 23"/>
          <p:cNvGrpSpPr>
            <a:grpSpLocks/>
          </p:cNvGrpSpPr>
          <p:nvPr/>
        </p:nvGrpSpPr>
        <p:grpSpPr bwMode="auto">
          <a:xfrm>
            <a:off x="5113338" y="5868988"/>
            <a:ext cx="576262" cy="368300"/>
            <a:chOff x="5166" y="2874"/>
            <a:chExt cx="363" cy="232"/>
          </a:xfrm>
        </p:grpSpPr>
        <p:pic>
          <p:nvPicPr>
            <p:cNvPr id="13349" name="Picture 24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50" name="Text Box 25"/>
            <p:cNvSpPr txBox="1">
              <a:spLocks noChangeArrowheads="1"/>
            </p:cNvSpPr>
            <p:nvPr/>
          </p:nvSpPr>
          <p:spPr bwMode="auto">
            <a:xfrm>
              <a:off x="5357" y="287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r</a:t>
              </a:r>
            </a:p>
          </p:txBody>
        </p:sp>
      </p:grpSp>
      <p:grpSp>
        <p:nvGrpSpPr>
          <p:cNvPr id="13333" name="Group 26"/>
          <p:cNvGrpSpPr>
            <a:grpSpLocks/>
          </p:cNvGrpSpPr>
          <p:nvPr/>
        </p:nvGrpSpPr>
        <p:grpSpPr bwMode="auto">
          <a:xfrm>
            <a:off x="8605838" y="4468813"/>
            <a:ext cx="550862" cy="368300"/>
            <a:chOff x="5166" y="2874"/>
            <a:chExt cx="347" cy="232"/>
          </a:xfrm>
        </p:grpSpPr>
        <p:pic>
          <p:nvPicPr>
            <p:cNvPr id="13347" name="Picture 27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" y="2874"/>
              <a:ext cx="220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48" name="Text Box 28"/>
            <p:cNvSpPr txBox="1">
              <a:spLocks noChangeArrowheads="1"/>
            </p:cNvSpPr>
            <p:nvPr/>
          </p:nvSpPr>
          <p:spPr bwMode="auto">
            <a:xfrm>
              <a:off x="5357" y="2875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/>
                <a:t>i</a:t>
              </a:r>
            </a:p>
          </p:txBody>
        </p:sp>
      </p:grpSp>
      <p:sp>
        <p:nvSpPr>
          <p:cNvPr id="25629" name="Line 29"/>
          <p:cNvSpPr>
            <a:spLocks noChangeShapeType="1"/>
          </p:cNvSpPr>
          <p:nvPr/>
        </p:nvSpPr>
        <p:spPr bwMode="auto">
          <a:xfrm flipH="1">
            <a:off x="6040438" y="4359275"/>
            <a:ext cx="855662" cy="1068388"/>
          </a:xfrm>
          <a:prstGeom prst="line">
            <a:avLst/>
          </a:pr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Text Box 30"/>
          <p:cNvSpPr txBox="1">
            <a:spLocks noChangeArrowheads="1"/>
          </p:cNvSpPr>
          <p:nvPr/>
        </p:nvSpPr>
        <p:spPr bwMode="auto">
          <a:xfrm>
            <a:off x="6499225" y="22558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</a:t>
            </a:r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 flipV="1">
            <a:off x="6026150" y="5086350"/>
            <a:ext cx="0" cy="371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H="1">
            <a:off x="6034088" y="4368800"/>
            <a:ext cx="862012" cy="7302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33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5195888"/>
            <a:ext cx="3206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34" name="Rectangle 34"/>
          <p:cNvSpPr>
            <a:spLocks noChangeArrowheads="1"/>
          </p:cNvSpPr>
          <p:nvPr/>
        </p:nvSpPr>
        <p:spPr bwMode="auto">
          <a:xfrm>
            <a:off x="3773488" y="636588"/>
            <a:ext cx="1335087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35" name="Arc 35"/>
          <p:cNvSpPr>
            <a:spLocks/>
          </p:cNvSpPr>
          <p:nvPr/>
        </p:nvSpPr>
        <p:spPr bwMode="auto">
          <a:xfrm flipH="1" flipV="1">
            <a:off x="6026150" y="4333875"/>
            <a:ext cx="868363" cy="1685925"/>
          </a:xfrm>
          <a:custGeom>
            <a:avLst/>
            <a:gdLst>
              <a:gd name="T0" fmla="*/ 0 w 16403"/>
              <a:gd name="T1" fmla="*/ 0 h 21600"/>
              <a:gd name="T2" fmla="*/ 45970511 w 16403"/>
              <a:gd name="T3" fmla="*/ 45971194 h 21600"/>
              <a:gd name="T4" fmla="*/ 0 w 16403"/>
              <a:gd name="T5" fmla="*/ 131589959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403" h="21600" fill="none" extrusionOk="0">
                <a:moveTo>
                  <a:pt x="0" y="0"/>
                </a:moveTo>
                <a:cubicBezTo>
                  <a:pt x="6307" y="0"/>
                  <a:pt x="12299" y="2756"/>
                  <a:pt x="16402" y="7546"/>
                </a:cubicBezTo>
              </a:path>
              <a:path w="16403" h="21600" stroke="0" extrusionOk="0">
                <a:moveTo>
                  <a:pt x="0" y="0"/>
                </a:moveTo>
                <a:cubicBezTo>
                  <a:pt x="6307" y="0"/>
                  <a:pt x="12299" y="2756"/>
                  <a:pt x="16402" y="7546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 cmpd="dbl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36" name="Picture 36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381375"/>
            <a:ext cx="46005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37" name="Rectangle 37"/>
          <p:cNvSpPr>
            <a:spLocks noChangeArrowheads="1"/>
          </p:cNvSpPr>
          <p:nvPr/>
        </p:nvSpPr>
        <p:spPr bwMode="auto">
          <a:xfrm>
            <a:off x="2455863" y="3425825"/>
            <a:ext cx="2365375" cy="681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5638" name="Picture 38" descr="DFWM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174875"/>
            <a:ext cx="3175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9" name="Picture 39" descr="DFWM_lvls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4192588"/>
            <a:ext cx="177641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0" name="Picture 40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318000"/>
            <a:ext cx="2822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41" name="Picture 41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208588"/>
            <a:ext cx="19558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 flipV="1">
            <a:off x="636588" y="1958975"/>
            <a:ext cx="5197475" cy="3035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H="1">
            <a:off x="4541838" y="1973263"/>
            <a:ext cx="1279525" cy="1160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4557713" y="2989263"/>
            <a:ext cx="508000" cy="1603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 flipV="1">
            <a:off x="2552700" y="2452688"/>
            <a:ext cx="2498725" cy="536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2557463" y="2381250"/>
            <a:ext cx="652462" cy="7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2209800" y="2390775"/>
            <a:ext cx="1009650" cy="542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1384300" y="3116263"/>
            <a:ext cx="677863" cy="1465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1104900" y="4600575"/>
            <a:ext cx="285750" cy="60801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1946275" y="4541838"/>
            <a:ext cx="1014413" cy="2381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1109663" y="4751388"/>
            <a:ext cx="1879600" cy="433387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593725" y="2430463"/>
            <a:ext cx="3940175" cy="359251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4772025" y="2971800"/>
            <a:ext cx="76200" cy="19050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279525" y="4459288"/>
            <a:ext cx="246063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4438650" y="2381250"/>
            <a:ext cx="238125" cy="38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847850" y="4657725"/>
            <a:ext cx="152400" cy="238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rot="5400000">
            <a:off x="2901951" y="4641850"/>
            <a:ext cx="247650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 rot="-676556">
            <a:off x="2466975" y="4751388"/>
            <a:ext cx="66675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>
            <a:off x="2087563" y="2935288"/>
            <a:ext cx="120650" cy="131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2052638" y="2855913"/>
            <a:ext cx="420687" cy="1555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2054225" y="2855913"/>
            <a:ext cx="60325" cy="5635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H="1">
            <a:off x="2116138" y="2995613"/>
            <a:ext cx="360362" cy="4270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Arc 23"/>
          <p:cNvSpPr>
            <a:spLocks/>
          </p:cNvSpPr>
          <p:nvPr/>
        </p:nvSpPr>
        <p:spPr bwMode="auto">
          <a:xfrm flipH="1">
            <a:off x="2541588" y="2339975"/>
            <a:ext cx="195262" cy="268288"/>
          </a:xfrm>
          <a:custGeom>
            <a:avLst/>
            <a:gdLst>
              <a:gd name="T0" fmla="*/ 1311691 w 21600"/>
              <a:gd name="T1" fmla="*/ 0 h 24369"/>
              <a:gd name="T2" fmla="*/ 1568207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Arc 24"/>
          <p:cNvSpPr>
            <a:spLocks/>
          </p:cNvSpPr>
          <p:nvPr/>
        </p:nvSpPr>
        <p:spPr bwMode="auto">
          <a:xfrm>
            <a:off x="3028950" y="2254250"/>
            <a:ext cx="195263" cy="268288"/>
          </a:xfrm>
          <a:custGeom>
            <a:avLst/>
            <a:gdLst>
              <a:gd name="T0" fmla="*/ 1311697 w 21600"/>
              <a:gd name="T1" fmla="*/ 0 h 24369"/>
              <a:gd name="T2" fmla="*/ 1568224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Arc 25"/>
          <p:cNvSpPr>
            <a:spLocks/>
          </p:cNvSpPr>
          <p:nvPr/>
        </p:nvSpPr>
        <p:spPr bwMode="auto">
          <a:xfrm>
            <a:off x="2943225" y="2101850"/>
            <a:ext cx="195263" cy="214313"/>
          </a:xfrm>
          <a:custGeom>
            <a:avLst/>
            <a:gdLst>
              <a:gd name="T0" fmla="*/ 1140905 w 21600"/>
              <a:gd name="T1" fmla="*/ 0 h 19519"/>
              <a:gd name="T2" fmla="*/ 1747595 w 21600"/>
              <a:gd name="T3" fmla="*/ 2353095 h 19519"/>
              <a:gd name="T4" fmla="*/ 0 w 21600"/>
              <a:gd name="T5" fmla="*/ 1986977 h 195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519" fill="none" extrusionOk="0">
                <a:moveTo>
                  <a:pt x="13960" y="0"/>
                </a:moveTo>
                <a:cubicBezTo>
                  <a:pt x="18806" y="4104"/>
                  <a:pt x="21600" y="10132"/>
                  <a:pt x="21600" y="16482"/>
                </a:cubicBezTo>
                <a:cubicBezTo>
                  <a:pt x="21600" y="17498"/>
                  <a:pt x="21528" y="18513"/>
                  <a:pt x="21385" y="19519"/>
                </a:cubicBezTo>
              </a:path>
              <a:path w="21600" h="19519" stroke="0" extrusionOk="0">
                <a:moveTo>
                  <a:pt x="13960" y="0"/>
                </a:moveTo>
                <a:cubicBezTo>
                  <a:pt x="18806" y="4104"/>
                  <a:pt x="21600" y="10132"/>
                  <a:pt x="21600" y="16482"/>
                </a:cubicBezTo>
                <a:cubicBezTo>
                  <a:pt x="21600" y="17498"/>
                  <a:pt x="21528" y="18513"/>
                  <a:pt x="21385" y="19519"/>
                </a:cubicBezTo>
                <a:lnTo>
                  <a:pt x="0" y="16482"/>
                </a:lnTo>
                <a:lnTo>
                  <a:pt x="1396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2789238" y="2366963"/>
            <a:ext cx="214312" cy="98425"/>
          </a:xfrm>
          <a:prstGeom prst="line">
            <a:avLst/>
          </a:prstGeom>
          <a:noFill/>
          <a:ln w="412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1001713" y="2220913"/>
            <a:ext cx="2133600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 flipV="1">
            <a:off x="2905125" y="2228850"/>
            <a:ext cx="215900" cy="173038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5" name="Arc 29"/>
          <p:cNvSpPr>
            <a:spLocks/>
          </p:cNvSpPr>
          <p:nvPr/>
        </p:nvSpPr>
        <p:spPr bwMode="auto">
          <a:xfrm>
            <a:off x="4870450" y="2863850"/>
            <a:ext cx="195263" cy="268288"/>
          </a:xfrm>
          <a:custGeom>
            <a:avLst/>
            <a:gdLst>
              <a:gd name="T0" fmla="*/ 1311697 w 21600"/>
              <a:gd name="T1" fmla="*/ 0 h 24369"/>
              <a:gd name="T2" fmla="*/ 1568224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Arc 30"/>
          <p:cNvSpPr>
            <a:spLocks/>
          </p:cNvSpPr>
          <p:nvPr/>
        </p:nvSpPr>
        <p:spPr bwMode="auto">
          <a:xfrm rot="-753896" flipH="1" flipV="1">
            <a:off x="4541838" y="3006725"/>
            <a:ext cx="195262" cy="268288"/>
          </a:xfrm>
          <a:custGeom>
            <a:avLst/>
            <a:gdLst>
              <a:gd name="T0" fmla="*/ 1311691 w 21600"/>
              <a:gd name="T1" fmla="*/ 0 h 24369"/>
              <a:gd name="T2" fmla="*/ 1568207 w 21600"/>
              <a:gd name="T3" fmla="*/ 2953689 h 24369"/>
              <a:gd name="T4" fmla="*/ 0 w 21600"/>
              <a:gd name="T5" fmla="*/ 1752046 h 2436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69" fill="none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</a:path>
              <a:path w="21600" h="24369" stroke="0" extrusionOk="0">
                <a:moveTo>
                  <a:pt x="16050" y="0"/>
                </a:moveTo>
                <a:cubicBezTo>
                  <a:pt x="19623" y="3967"/>
                  <a:pt x="21600" y="9116"/>
                  <a:pt x="21600" y="14455"/>
                </a:cubicBezTo>
                <a:cubicBezTo>
                  <a:pt x="21600" y="17904"/>
                  <a:pt x="20773" y="21304"/>
                  <a:pt x="19190" y="24369"/>
                </a:cubicBezTo>
                <a:lnTo>
                  <a:pt x="0" y="14455"/>
                </a:lnTo>
                <a:lnTo>
                  <a:pt x="1605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4546600" y="2425700"/>
            <a:ext cx="247650" cy="6350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>
            <a:off x="2863850" y="4438650"/>
            <a:ext cx="247650" cy="200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 rot="16200000" flipV="1">
            <a:off x="2886075" y="4632325"/>
            <a:ext cx="177800" cy="190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 rot="16200000" flipV="1">
            <a:off x="970756" y="5104607"/>
            <a:ext cx="242887" cy="1587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 rot="2847643">
            <a:off x="288132" y="5971381"/>
            <a:ext cx="374650" cy="392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2813050" y="25892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</a:t>
            </a:r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4727575" y="312261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</a:t>
            </a:r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 flipV="1">
            <a:off x="3038475" y="3562350"/>
            <a:ext cx="466725" cy="41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75" name="Picture 3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3800475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6" name="Line 40"/>
          <p:cNvSpPr>
            <a:spLocks noChangeShapeType="1"/>
          </p:cNvSpPr>
          <p:nvPr/>
        </p:nvSpPr>
        <p:spPr bwMode="auto">
          <a:xfrm flipH="1">
            <a:off x="1000125" y="5410200"/>
            <a:ext cx="466725" cy="419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77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5734050"/>
            <a:ext cx="309562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78" name="Line 42"/>
          <p:cNvSpPr>
            <a:spLocks noChangeShapeType="1"/>
          </p:cNvSpPr>
          <p:nvPr/>
        </p:nvSpPr>
        <p:spPr bwMode="auto">
          <a:xfrm>
            <a:off x="5762625" y="1790700"/>
            <a:ext cx="190500" cy="35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Line 43"/>
          <p:cNvSpPr>
            <a:spLocks noChangeShapeType="1"/>
          </p:cNvSpPr>
          <p:nvPr/>
        </p:nvSpPr>
        <p:spPr bwMode="auto">
          <a:xfrm flipH="1">
            <a:off x="5456238" y="2138363"/>
            <a:ext cx="320675" cy="311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80" name="Picture 4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2268538"/>
            <a:ext cx="3429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1" name="Picture 4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247900"/>
            <a:ext cx="3429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2" name="Line 46"/>
          <p:cNvSpPr>
            <a:spLocks noChangeShapeType="1"/>
          </p:cNvSpPr>
          <p:nvPr/>
        </p:nvSpPr>
        <p:spPr bwMode="auto">
          <a:xfrm>
            <a:off x="3429000" y="2514600"/>
            <a:ext cx="552450" cy="133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0" y="187325"/>
            <a:ext cx="3721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</a:rPr>
              <a:t>Two-photon absorption and DFWM</a:t>
            </a:r>
            <a:endParaRPr lang="fr-FR" altLang="en-US" sz="1800" b="1">
              <a:solidFill>
                <a:srgbClr val="000099"/>
              </a:solidFill>
            </a:endParaRPr>
          </a:p>
        </p:txBody>
      </p:sp>
      <p:pic>
        <p:nvPicPr>
          <p:cNvPr id="14384" name="Picture 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0"/>
            <a:ext cx="2809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828675"/>
            <a:ext cx="19558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86" name="Picture 5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6238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7" name="Text Box 51"/>
          <p:cNvSpPr txBox="1">
            <a:spLocks noChangeArrowheads="1"/>
          </p:cNvSpPr>
          <p:nvPr/>
        </p:nvSpPr>
        <p:spPr bwMode="auto">
          <a:xfrm>
            <a:off x="5565775" y="912813"/>
            <a:ext cx="156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Exciting pulse:</a:t>
            </a:r>
          </a:p>
        </p:txBody>
      </p:sp>
      <p:pic>
        <p:nvPicPr>
          <p:cNvPr id="14388" name="Picture 5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379538"/>
            <a:ext cx="2868612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89" name="Text Box 53"/>
          <p:cNvSpPr txBox="1">
            <a:spLocks noChangeArrowheads="1"/>
          </p:cNvSpPr>
          <p:nvPr/>
        </p:nvSpPr>
        <p:spPr bwMode="auto">
          <a:xfrm>
            <a:off x="6232525" y="2808288"/>
            <a:ext cx="240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FWHM = 76 fs = 1.72 </a:t>
            </a:r>
            <a:r>
              <a:rPr lang="en-US" altLang="en-US" sz="2000" i="1">
                <a:latin typeface="Symbol" panose="05050102010706020507" pitchFamily="18" charset="2"/>
              </a:rPr>
              <a:t>t</a:t>
            </a:r>
            <a:endParaRPr lang="en-US" altLang="en-US" sz="2000" i="1"/>
          </a:p>
        </p:txBody>
      </p:sp>
      <p:grpSp>
        <p:nvGrpSpPr>
          <p:cNvPr id="14390" name="Group 54"/>
          <p:cNvGrpSpPr>
            <a:grpSpLocks/>
          </p:cNvGrpSpPr>
          <p:nvPr/>
        </p:nvGrpSpPr>
        <p:grpSpPr bwMode="auto">
          <a:xfrm>
            <a:off x="5656263" y="3349625"/>
            <a:ext cx="3033712" cy="3508375"/>
            <a:chOff x="2643" y="2110"/>
            <a:chExt cx="1911" cy="2210"/>
          </a:xfrm>
        </p:grpSpPr>
        <p:pic>
          <p:nvPicPr>
            <p:cNvPr id="14392" name="Picture 55" descr="data_DFWM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" y="2110"/>
              <a:ext cx="1911" cy="2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93" name="Rectangle 56"/>
            <p:cNvSpPr>
              <a:spLocks noChangeArrowheads="1"/>
            </p:cNvSpPr>
            <p:nvPr/>
          </p:nvSpPr>
          <p:spPr bwMode="auto">
            <a:xfrm>
              <a:off x="3216" y="4044"/>
              <a:ext cx="1056" cy="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Delay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(units of</a:t>
              </a:r>
              <a:r>
                <a:rPr lang="en-US" altLang="en-US" sz="1400"/>
                <a:t>  FWHM of intensity autocorrelation</a:t>
              </a:r>
              <a:r>
                <a:rPr lang="en-US" altLang="en-US" sz="1600"/>
                <a:t>)</a:t>
              </a:r>
            </a:p>
          </p:txBody>
        </p:sp>
      </p:grpSp>
      <p:sp>
        <p:nvSpPr>
          <p:cNvPr id="14391" name="Freeform 57"/>
          <p:cNvSpPr>
            <a:spLocks/>
          </p:cNvSpPr>
          <p:nvPr/>
        </p:nvSpPr>
        <p:spPr bwMode="auto">
          <a:xfrm>
            <a:off x="6642100" y="3584575"/>
            <a:ext cx="1739900" cy="2651125"/>
          </a:xfrm>
          <a:custGeom>
            <a:avLst/>
            <a:gdLst>
              <a:gd name="T0" fmla="*/ 0 w 1096"/>
              <a:gd name="T1" fmla="*/ 2147483646 h 1670"/>
              <a:gd name="T2" fmla="*/ 120967500 w 1096"/>
              <a:gd name="T3" fmla="*/ 2147483646 h 1670"/>
              <a:gd name="T4" fmla="*/ 272176875 w 1096"/>
              <a:gd name="T5" fmla="*/ 2147483646 h 1670"/>
              <a:gd name="T6" fmla="*/ 433466875 w 1096"/>
              <a:gd name="T7" fmla="*/ 2147483646 h 1670"/>
              <a:gd name="T8" fmla="*/ 564515000 w 1096"/>
              <a:gd name="T9" fmla="*/ 2147483646 h 1670"/>
              <a:gd name="T10" fmla="*/ 705643750 w 1096"/>
              <a:gd name="T11" fmla="*/ 2147483646 h 1670"/>
              <a:gd name="T12" fmla="*/ 816530625 w 1096"/>
              <a:gd name="T13" fmla="*/ 1910278438 h 1670"/>
              <a:gd name="T14" fmla="*/ 927417500 w 1096"/>
              <a:gd name="T15" fmla="*/ 1053425313 h 1670"/>
              <a:gd name="T16" fmla="*/ 1048385000 w 1096"/>
              <a:gd name="T17" fmla="*/ 378023438 h 1670"/>
              <a:gd name="T18" fmla="*/ 1118949375 w 1096"/>
              <a:gd name="T19" fmla="*/ 136088438 h 1670"/>
              <a:gd name="T20" fmla="*/ 1159271875 w 1096"/>
              <a:gd name="T21" fmla="*/ 65524063 h 1670"/>
              <a:gd name="T22" fmla="*/ 1199594375 w 1096"/>
              <a:gd name="T23" fmla="*/ 15120938 h 1670"/>
              <a:gd name="T24" fmla="*/ 1290320000 w 1096"/>
              <a:gd name="T25" fmla="*/ 55443438 h 1670"/>
              <a:gd name="T26" fmla="*/ 1391126250 w 1096"/>
              <a:gd name="T27" fmla="*/ 347781563 h 1670"/>
              <a:gd name="T28" fmla="*/ 1552416250 w 1096"/>
              <a:gd name="T29" fmla="*/ 1083667188 h 1670"/>
              <a:gd name="T30" fmla="*/ 1764109375 w 1096"/>
              <a:gd name="T31" fmla="*/ 2147483646 h 1670"/>
              <a:gd name="T32" fmla="*/ 1935480000 w 1096"/>
              <a:gd name="T33" fmla="*/ 2147483646 h 1670"/>
              <a:gd name="T34" fmla="*/ 2046366875 w 1096"/>
              <a:gd name="T35" fmla="*/ 2147483646 h 1670"/>
              <a:gd name="T36" fmla="*/ 2147483646 w 1096"/>
              <a:gd name="T37" fmla="*/ 2147483646 h 1670"/>
              <a:gd name="T38" fmla="*/ 2147483646 w 1096"/>
              <a:gd name="T39" fmla="*/ 2147483646 h 1670"/>
              <a:gd name="T40" fmla="*/ 2147483646 w 1096"/>
              <a:gd name="T41" fmla="*/ 2147483646 h 16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96" h="1670">
                <a:moveTo>
                  <a:pt x="0" y="1654"/>
                </a:moveTo>
                <a:cubicBezTo>
                  <a:pt x="15" y="1652"/>
                  <a:pt x="30" y="1650"/>
                  <a:pt x="48" y="1638"/>
                </a:cubicBezTo>
                <a:cubicBezTo>
                  <a:pt x="66" y="1626"/>
                  <a:pt x="87" y="1608"/>
                  <a:pt x="108" y="1582"/>
                </a:cubicBezTo>
                <a:cubicBezTo>
                  <a:pt x="129" y="1556"/>
                  <a:pt x="153" y="1528"/>
                  <a:pt x="172" y="1482"/>
                </a:cubicBezTo>
                <a:cubicBezTo>
                  <a:pt x="191" y="1436"/>
                  <a:pt x="206" y="1380"/>
                  <a:pt x="224" y="1306"/>
                </a:cubicBezTo>
                <a:cubicBezTo>
                  <a:pt x="242" y="1232"/>
                  <a:pt x="263" y="1129"/>
                  <a:pt x="280" y="1038"/>
                </a:cubicBezTo>
                <a:cubicBezTo>
                  <a:pt x="297" y="947"/>
                  <a:pt x="309" y="861"/>
                  <a:pt x="324" y="758"/>
                </a:cubicBezTo>
                <a:cubicBezTo>
                  <a:pt x="339" y="655"/>
                  <a:pt x="353" y="519"/>
                  <a:pt x="368" y="418"/>
                </a:cubicBezTo>
                <a:cubicBezTo>
                  <a:pt x="383" y="317"/>
                  <a:pt x="403" y="211"/>
                  <a:pt x="416" y="150"/>
                </a:cubicBezTo>
                <a:cubicBezTo>
                  <a:pt x="429" y="89"/>
                  <a:pt x="437" y="75"/>
                  <a:pt x="444" y="54"/>
                </a:cubicBezTo>
                <a:cubicBezTo>
                  <a:pt x="451" y="33"/>
                  <a:pt x="455" y="34"/>
                  <a:pt x="460" y="26"/>
                </a:cubicBezTo>
                <a:cubicBezTo>
                  <a:pt x="465" y="18"/>
                  <a:pt x="467" y="7"/>
                  <a:pt x="476" y="6"/>
                </a:cubicBezTo>
                <a:cubicBezTo>
                  <a:pt x="485" y="5"/>
                  <a:pt x="499" y="0"/>
                  <a:pt x="512" y="22"/>
                </a:cubicBezTo>
                <a:cubicBezTo>
                  <a:pt x="525" y="44"/>
                  <a:pt x="535" y="70"/>
                  <a:pt x="552" y="138"/>
                </a:cubicBezTo>
                <a:cubicBezTo>
                  <a:pt x="569" y="206"/>
                  <a:pt x="591" y="306"/>
                  <a:pt x="616" y="430"/>
                </a:cubicBezTo>
                <a:cubicBezTo>
                  <a:pt x="641" y="554"/>
                  <a:pt x="675" y="754"/>
                  <a:pt x="700" y="882"/>
                </a:cubicBezTo>
                <a:cubicBezTo>
                  <a:pt x="725" y="1010"/>
                  <a:pt x="749" y="1118"/>
                  <a:pt x="768" y="1198"/>
                </a:cubicBezTo>
                <a:cubicBezTo>
                  <a:pt x="787" y="1278"/>
                  <a:pt x="793" y="1309"/>
                  <a:pt x="812" y="1366"/>
                </a:cubicBezTo>
                <a:cubicBezTo>
                  <a:pt x="831" y="1423"/>
                  <a:pt x="846" y="1491"/>
                  <a:pt x="880" y="1538"/>
                </a:cubicBezTo>
                <a:cubicBezTo>
                  <a:pt x="914" y="1585"/>
                  <a:pt x="980" y="1630"/>
                  <a:pt x="1016" y="1650"/>
                </a:cubicBezTo>
                <a:cubicBezTo>
                  <a:pt x="1052" y="1670"/>
                  <a:pt x="1074" y="1664"/>
                  <a:pt x="1096" y="1658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2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668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937125" y="471488"/>
            <a:ext cx="3141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Example of application: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2 photon coherent 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of Sodium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013325" y="3543300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Which we approximate by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5105400" y="6172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64008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5638800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537325" y="59817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756525" y="51435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070725" y="4305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35013" y="304800"/>
            <a:ext cx="7689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Times New Roman" panose="02020603050405020304" pitchFamily="18" charset="0"/>
              </a:rPr>
              <a:t>Bichromatic Two-Photon Coherent Excitation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763588" y="3351213"/>
            <a:ext cx="143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Excitation</a:t>
            </a:r>
          </a:p>
        </p:txBody>
      </p:sp>
      <p:cxnSp>
        <p:nvCxnSpPr>
          <p:cNvPr id="4102" name="Straight Arrow Connector 5"/>
          <p:cNvCxnSpPr>
            <a:cxnSpLocks noChangeShapeType="1"/>
          </p:cNvCxnSpPr>
          <p:nvPr/>
        </p:nvCxnSpPr>
        <p:spPr bwMode="auto">
          <a:xfrm flipV="1">
            <a:off x="1098550" y="2362200"/>
            <a:ext cx="838200" cy="914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3" name="Straight Arrow Connector 6"/>
          <p:cNvCxnSpPr>
            <a:cxnSpLocks noChangeShapeType="1"/>
          </p:cNvCxnSpPr>
          <p:nvPr/>
        </p:nvCxnSpPr>
        <p:spPr bwMode="auto">
          <a:xfrm>
            <a:off x="1081088" y="3811588"/>
            <a:ext cx="936625" cy="9128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2865438" y="3349625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Decay</a:t>
            </a:r>
          </a:p>
        </p:txBody>
      </p:sp>
      <p:cxnSp>
        <p:nvCxnSpPr>
          <p:cNvPr id="4105" name="Straight Arrow Connector 13"/>
          <p:cNvCxnSpPr>
            <a:cxnSpLocks noChangeShapeType="1"/>
          </p:cNvCxnSpPr>
          <p:nvPr/>
        </p:nvCxnSpPr>
        <p:spPr bwMode="auto">
          <a:xfrm flipV="1">
            <a:off x="3121025" y="2420938"/>
            <a:ext cx="949325" cy="928687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6" name="Straight Arrow Connector 18"/>
          <p:cNvCxnSpPr>
            <a:cxnSpLocks noChangeShapeType="1"/>
          </p:cNvCxnSpPr>
          <p:nvPr/>
        </p:nvCxnSpPr>
        <p:spPr bwMode="auto">
          <a:xfrm>
            <a:off x="3111500" y="3811588"/>
            <a:ext cx="622300" cy="931862"/>
          </a:xfrm>
          <a:prstGeom prst="straightConnector1">
            <a:avLst/>
          </a:prstGeom>
          <a:noFill/>
          <a:ln w="28575" algn="ctr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7" name="TextBox 25"/>
          <p:cNvSpPr txBox="1">
            <a:spLocks noChangeArrowheads="1"/>
          </p:cNvSpPr>
          <p:nvPr/>
        </p:nvSpPr>
        <p:spPr bwMode="auto">
          <a:xfrm>
            <a:off x="5029200" y="1600200"/>
            <a:ext cx="224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Closer to reality!</a:t>
            </a:r>
          </a:p>
        </p:txBody>
      </p:sp>
      <p:sp>
        <p:nvSpPr>
          <p:cNvPr id="4108" name="TextBox 27"/>
          <p:cNvSpPr txBox="1">
            <a:spLocks noChangeArrowheads="1"/>
          </p:cNvSpPr>
          <p:nvPr/>
        </p:nvSpPr>
        <p:spPr bwMode="auto">
          <a:xfrm>
            <a:off x="4749800" y="3811588"/>
            <a:ext cx="4394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demonstrated that it was possible to put 98% of the sodium atoms into the 4</a:t>
            </a:r>
            <a:r>
              <a:rPr lang="en-US" altLang="en-US" sz="2400" i="1">
                <a:latin typeface="Times New Roman" panose="02020603050405020304" pitchFamily="18" charset="0"/>
              </a:rPr>
              <a:t>S </a:t>
            </a:r>
            <a:r>
              <a:rPr lang="en-US" altLang="en-US" sz="2400">
                <a:latin typeface="Times New Roman" panose="02020603050405020304" pitchFamily="18" charset="0"/>
              </a:rPr>
              <a:t>state either with a single bichromatic pulse or with a sequence (90</a:t>
            </a:r>
            <a:r>
              <a:rPr lang="en-US" altLang="en-US" sz="2400" baseline="30000">
                <a:latin typeface="Times New Roman" panose="02020603050405020304" pitchFamily="18" charset="0"/>
              </a:rPr>
              <a:t>0</a:t>
            </a:r>
            <a:r>
              <a:rPr lang="en-US" altLang="en-US" sz="2400">
                <a:latin typeface="Times New Roman" panose="02020603050405020304" pitchFamily="18" charset="0"/>
              </a:rPr>
              <a:t> shifted pulse sequence) of two bichromatic pulses.</a:t>
            </a:r>
          </a:p>
        </p:txBody>
      </p:sp>
    </p:spTree>
    <p:extLst>
      <p:ext uri="{BB962C8B-B14F-4D97-AF65-F5344CB8AC3E}">
        <p14:creationId xmlns:p14="http://schemas.microsoft.com/office/powerpoint/2010/main" val="21982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" y="1631950"/>
            <a:ext cx="4776788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“Light travels undisturbed for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billions of years - only to get its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wavefront distorted in the last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>
                <a:cs typeface="Times New Roman" panose="02020603050405020304" pitchFamily="18" charset="0"/>
              </a:rPr>
              <a:t>few milliseconds”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660525" y="7239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706688" y="3733800"/>
            <a:ext cx="3730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What are the solutions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atmospheric distortions?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3838" y="76200"/>
            <a:ext cx="2030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1st solution: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592263" y="609600"/>
            <a:ext cx="42672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cs typeface="Times New Roman" panose="02020603050405020304" pitchFamily="18" charset="0"/>
              </a:rPr>
              <a:t>Send an observer into space</a:t>
            </a:r>
          </a:p>
        </p:txBody>
      </p:sp>
      <p:pic>
        <p:nvPicPr>
          <p:cNvPr id="1034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371600"/>
            <a:ext cx="21844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438400" y="5105400"/>
            <a:ext cx="35639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…they selected Mr. Hubble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9525" y="174625"/>
            <a:ext cx="648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Interaction of light with a cascade of levels near resonance</a:t>
            </a:r>
          </a:p>
        </p:txBody>
      </p:sp>
      <p:pic>
        <p:nvPicPr>
          <p:cNvPr id="10243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711575"/>
            <a:ext cx="3048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7" descr="level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519613"/>
            <a:ext cx="364172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639763"/>
            <a:ext cx="19288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425575"/>
            <a:ext cx="2511425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819150"/>
            <a:ext cx="2497137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9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955800"/>
            <a:ext cx="8569325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474663" y="2765425"/>
            <a:ext cx="307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Rotating frame approximation: </a:t>
            </a:r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8093075" y="1812925"/>
            <a:ext cx="468313" cy="8763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56342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395413"/>
            <a:ext cx="30226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 descr="\documentclass{slides}\pagestyle{empty}&#10;\begin{document}&#10;\begin{eqnarray}&#10;a_0 &amp; = &amp; c_0  \nonumber \\&#10;a_1 &amp; = &amp; e^{i \omega_{\ell,1} t} \ c_1 \nonumber \\&#10;a_2 &amp; = &amp; e^{i (\omega_{\ell,1} + \omega_{\ell,2}) t} \ c_2 \nonumber&#10;\end{eqnarray}&#10;\end{document}&#10;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66738" y="3251200"/>
            <a:ext cx="3368675" cy="1174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15" name="Picture 14" descr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 title="IguanaTex Bitmap Display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61950" y="4703763"/>
            <a:ext cx="6829425" cy="19446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47775" y="990600"/>
            <a:ext cx="21701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cs typeface="Times New Roman" panose="02020603050405020304" pitchFamily="18" charset="0"/>
              </a:rPr>
              <a:t>2nd solution: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873375" y="1524000"/>
            <a:ext cx="4137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i="1">
                <a:cs typeface="Times New Roman" panose="02020603050405020304" pitchFamily="18" charset="0"/>
              </a:rPr>
              <a:t>Correct for the atmosphere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400175" y="3536950"/>
            <a:ext cx="4175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162175" y="4797425"/>
            <a:ext cx="47339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Correct the telescope to minimize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size of the image of the point source.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162175" y="3536950"/>
            <a:ext cx="46958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Choose/create a point source within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2 arcsec of the object to be observed.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400175" y="4797425"/>
            <a:ext cx="434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617913" y="2605088"/>
            <a:ext cx="15525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anose="02020603050405020304" pitchFamily="18" charset="0"/>
              </a:rPr>
              <a:t>But 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066800"/>
            <a:ext cx="3841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937125" y="471488"/>
            <a:ext cx="3141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Example of application: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2 photon coherent  excitation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Times New Roman" panose="02020603050405020304" pitchFamily="18" charset="0"/>
              </a:rPr>
              <a:t>of Sodium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3325" y="3543300"/>
            <a:ext cx="260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Which we approximate by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5105400" y="6172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6400800" y="5334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5638800" y="441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537325" y="59817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7756525" y="51435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7070725" y="4305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32766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2667000" y="3048000"/>
            <a:ext cx="487363" cy="3279775"/>
            <a:chOff x="1539" y="2640"/>
            <a:chExt cx="307" cy="2066"/>
          </a:xfrm>
        </p:grpSpPr>
        <p:sp>
          <p:nvSpPr>
            <p:cNvPr id="24586" name="Line 6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Rectangle 7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1827213" y="228600"/>
            <a:ext cx="5386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pic>
        <p:nvPicPr>
          <p:cNvPr id="2458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29972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06500"/>
            <a:ext cx="23622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585" name="Object 11"/>
          <p:cNvGraphicFramePr>
            <a:graphicFrameLocks/>
          </p:cNvGraphicFramePr>
          <p:nvPr/>
        </p:nvGraphicFramePr>
        <p:xfrm>
          <a:off x="3924300" y="2616200"/>
          <a:ext cx="84455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Equation" r:id="rId6" imgW="698500" imgH="660400" progId="Equation.3">
                  <p:embed/>
                </p:oleObj>
              </mc:Choice>
              <mc:Fallback>
                <p:oleObj name="Equation" r:id="rId6" imgW="698500" imgH="660400" progId="Equation.3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616200"/>
                        <a:ext cx="844550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pic>
        <p:nvPicPr>
          <p:cNvPr id="2560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33400"/>
            <a:ext cx="2895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12800"/>
            <a:ext cx="22860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607" name="Object 7"/>
          <p:cNvGraphicFramePr>
            <a:graphicFrameLocks/>
          </p:cNvGraphicFramePr>
          <p:nvPr/>
        </p:nvGraphicFramePr>
        <p:xfrm>
          <a:off x="3949700" y="2286000"/>
          <a:ext cx="12446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Equation" r:id="rId5" imgW="787400" imgH="482600" progId="Equation.3">
                  <p:embed/>
                </p:oleObj>
              </mc:Choice>
              <mc:Fallback>
                <p:oleObj name="Equation" r:id="rId5" imgW="787400" imgH="482600" progId="Equation.3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00" y="2286000"/>
                        <a:ext cx="124460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1676400" y="6273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505200" y="6273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1242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4327525" y="3273425"/>
            <a:ext cx="487363" cy="3279775"/>
            <a:chOff x="1539" y="2640"/>
            <a:chExt cx="307" cy="2066"/>
          </a:xfrm>
        </p:grpSpPr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657350" y="64262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486150" y="64262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676400" y="62738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505200" y="62738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grpSp>
        <p:nvGrpSpPr>
          <p:cNvPr id="26631" name="Group 7"/>
          <p:cNvGrpSpPr>
            <a:grpSpLocks/>
          </p:cNvGrpSpPr>
          <p:nvPr/>
        </p:nvGrpSpPr>
        <p:grpSpPr bwMode="auto">
          <a:xfrm>
            <a:off x="1708150" y="609600"/>
            <a:ext cx="5727700" cy="2159000"/>
            <a:chOff x="344" y="1256"/>
            <a:chExt cx="3608" cy="1360"/>
          </a:xfrm>
        </p:grpSpPr>
        <p:pic>
          <p:nvPicPr>
            <p:cNvPr id="26639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1256"/>
              <a:ext cx="1808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40" name="Picture 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" y="1440"/>
              <a:ext cx="1416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1676400" y="6248400"/>
            <a:ext cx="1428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3505200" y="6248400"/>
            <a:ext cx="2171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2663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098800"/>
            <a:ext cx="54879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5" name="Group 13"/>
          <p:cNvGrpSpPr>
            <a:grpSpLocks/>
          </p:cNvGrpSpPr>
          <p:nvPr/>
        </p:nvGrpSpPr>
        <p:grpSpPr bwMode="auto">
          <a:xfrm>
            <a:off x="5856288" y="2870200"/>
            <a:ext cx="487362" cy="3279775"/>
            <a:chOff x="1539" y="2640"/>
            <a:chExt cx="307" cy="2066"/>
          </a:xfrm>
        </p:grpSpPr>
        <p:sp>
          <p:nvSpPr>
            <p:cNvPr id="26637" name="Line 14"/>
            <p:cNvSpPr>
              <a:spLocks noChangeShapeType="1"/>
            </p:cNvSpPr>
            <p:nvPr/>
          </p:nvSpPr>
          <p:spPr bwMode="auto">
            <a:xfrm>
              <a:off x="1688" y="2851"/>
              <a:ext cx="0" cy="1855"/>
            </a:xfrm>
            <a:prstGeom prst="line">
              <a:avLst/>
            </a:prstGeom>
            <a:noFill/>
            <a:ln w="38100">
              <a:solidFill>
                <a:srgbClr val="66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Rectangle 15"/>
            <p:cNvSpPr>
              <a:spLocks noChangeArrowheads="1"/>
            </p:cNvSpPr>
            <p:nvPr/>
          </p:nvSpPr>
          <p:spPr bwMode="auto">
            <a:xfrm>
              <a:off x="1539" y="2640"/>
              <a:ext cx="3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now</a:t>
              </a:r>
            </a:p>
          </p:txBody>
        </p:sp>
      </p:grpSp>
      <p:graphicFrame>
        <p:nvGraphicFramePr>
          <p:cNvPr id="26636" name="Object 16"/>
          <p:cNvGraphicFramePr>
            <a:graphicFrameLocks/>
          </p:cNvGraphicFramePr>
          <p:nvPr/>
        </p:nvGraphicFramePr>
        <p:xfrm>
          <a:off x="3900488" y="2286000"/>
          <a:ext cx="135731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Equation" r:id="rId6" imgW="1257300" imgH="660400" progId="Equation.3">
                  <p:embed/>
                </p:oleObj>
              </mc:Choice>
              <mc:Fallback>
                <p:oleObj name="Equation" r:id="rId6" imgW="1257300" imgH="660400" progId="Equation.3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2286000"/>
                        <a:ext cx="1357312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117725" y="342900"/>
            <a:ext cx="485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GENTLE CRITICISM FROM PETER MILONNI:</a:t>
            </a:r>
          </a:p>
        </p:txBody>
      </p:sp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1066800" y="838200"/>
            <a:ext cx="4756150" cy="4610100"/>
            <a:chOff x="672" y="528"/>
            <a:chExt cx="2996" cy="2904"/>
          </a:xfrm>
        </p:grpSpPr>
        <p:grpSp>
          <p:nvGrpSpPr>
            <p:cNvPr id="29707" name="Group 11"/>
            <p:cNvGrpSpPr>
              <a:grpSpLocks/>
            </p:cNvGrpSpPr>
            <p:nvPr/>
          </p:nvGrpSpPr>
          <p:grpSpPr bwMode="auto">
            <a:xfrm>
              <a:off x="1440" y="888"/>
              <a:ext cx="2228" cy="2544"/>
              <a:chOff x="481" y="768"/>
              <a:chExt cx="3091" cy="3456"/>
            </a:xfrm>
          </p:grpSpPr>
          <p:pic>
            <p:nvPicPr>
              <p:cNvPr id="29700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768"/>
                <a:ext cx="2420" cy="3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1" name="TextBox 3"/>
              <p:cNvSpPr txBox="1">
                <a:spLocks noChangeArrowheads="1"/>
              </p:cNvSpPr>
              <p:nvPr/>
            </p:nvSpPr>
            <p:spPr bwMode="auto">
              <a:xfrm>
                <a:off x="481" y="2112"/>
                <a:ext cx="1253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latin typeface="Times New Roman" panose="02020603050405020304" pitchFamily="18" charset="0"/>
                  </a:rPr>
                  <a:t>Excitation</a:t>
                </a:r>
              </a:p>
            </p:txBody>
          </p:sp>
          <p:cxnSp>
            <p:nvCxnSpPr>
              <p:cNvPr id="29702" name="Straight Arrow Connector 5"/>
              <p:cNvCxnSpPr>
                <a:cxnSpLocks noChangeShapeType="1"/>
              </p:cNvCxnSpPr>
              <p:nvPr/>
            </p:nvCxnSpPr>
            <p:spPr bwMode="auto">
              <a:xfrm flipV="1">
                <a:off x="692" y="1488"/>
                <a:ext cx="528" cy="576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703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681" y="2401"/>
                <a:ext cx="590" cy="57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704" name="TextBox 10"/>
              <p:cNvSpPr txBox="1">
                <a:spLocks noChangeArrowheads="1"/>
              </p:cNvSpPr>
              <p:nvPr/>
            </p:nvSpPr>
            <p:spPr bwMode="auto">
              <a:xfrm>
                <a:off x="1805" y="2110"/>
                <a:ext cx="840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Decay</a:t>
                </a:r>
              </a:p>
            </p:txBody>
          </p:sp>
          <p:cxnSp>
            <p:nvCxnSpPr>
              <p:cNvPr id="29705" name="Straight Arrow Connector 13"/>
              <p:cNvCxnSpPr>
                <a:cxnSpLocks noChangeShapeType="1"/>
              </p:cNvCxnSpPr>
              <p:nvPr/>
            </p:nvCxnSpPr>
            <p:spPr bwMode="auto">
              <a:xfrm flipV="1">
                <a:off x="1966" y="1525"/>
                <a:ext cx="598" cy="585"/>
              </a:xfrm>
              <a:prstGeom prst="straightConnector1">
                <a:avLst/>
              </a:prstGeom>
              <a:noFill/>
              <a:ln w="28575" algn="ctr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706" name="Straight Arrow Connector 18"/>
              <p:cNvCxnSpPr>
                <a:cxnSpLocks noChangeShapeType="1"/>
              </p:cNvCxnSpPr>
              <p:nvPr/>
            </p:nvCxnSpPr>
            <p:spPr bwMode="auto">
              <a:xfrm>
                <a:off x="1960" y="2401"/>
                <a:ext cx="392" cy="587"/>
              </a:xfrm>
              <a:prstGeom prst="straightConnector1">
                <a:avLst/>
              </a:prstGeom>
              <a:noFill/>
              <a:ln w="28575" algn="ctr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672" y="528"/>
              <a:ext cx="18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The level structure is not this:</a:t>
              </a:r>
            </a:p>
          </p:txBody>
        </p:sp>
      </p:grpSp>
      <p:grpSp>
        <p:nvGrpSpPr>
          <p:cNvPr id="29711" name="Group 15"/>
          <p:cNvGrpSpPr>
            <a:grpSpLocks/>
          </p:cNvGrpSpPr>
          <p:nvPr/>
        </p:nvGrpSpPr>
        <p:grpSpPr bwMode="auto">
          <a:xfrm>
            <a:off x="1371600" y="852488"/>
            <a:ext cx="5518150" cy="4975225"/>
            <a:chOff x="864" y="537"/>
            <a:chExt cx="3476" cy="3134"/>
          </a:xfrm>
        </p:grpSpPr>
        <p:pic>
          <p:nvPicPr>
            <p:cNvPr id="29712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64"/>
              <a:ext cx="3044" cy="2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864" y="537"/>
              <a:ext cx="61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But this: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2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873750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46125" y="952500"/>
            <a:ext cx="703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The purist will tell you that you have to include the full hyperfine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827213" y="90488"/>
            <a:ext cx="5386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>
                <a:cs typeface="Times New Roman" panose="02020603050405020304" pitchFamily="18" charset="0"/>
              </a:rPr>
              <a:t>st</a:t>
            </a:r>
            <a:r>
              <a:rPr lang="en-US" altLang="en-US" sz="1800" b="1">
                <a:cs typeface="Times New Roman" panose="02020603050405020304" pitchFamily="18" charset="0"/>
              </a:rPr>
              <a:t> approach: off-resonance zero area pulse excitation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6200" y="952500"/>
            <a:ext cx="340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The result of listening to the purist:</a:t>
            </a:r>
          </a:p>
        </p:txBody>
      </p:sp>
      <p:pic>
        <p:nvPicPr>
          <p:cNvPr id="2867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762000"/>
            <a:ext cx="54991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514350" y="4724400"/>
            <a:ext cx="5514975" cy="2159000"/>
            <a:chOff x="324" y="2976"/>
            <a:chExt cx="3474" cy="1360"/>
          </a:xfrm>
        </p:grpSpPr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324" y="3952"/>
              <a:ext cx="900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1476" y="3952"/>
              <a:ext cx="136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/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739" y="3024"/>
              <a:ext cx="1079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400">
                  <a:latin typeface="Arial" panose="020B0604020202020204" pitchFamily="34" charset="0"/>
                </a:rPr>
                <a:t>t = 650 ps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812" y="3254"/>
              <a:ext cx="1014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latin typeface="Symbol" panose="05050102010706020507" pitchFamily="18" charset="2"/>
                </a:rPr>
                <a:t>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100 ps</a:t>
              </a:r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109" y="2976"/>
              <a:ext cx="1685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F</a:t>
              </a:r>
              <a:r>
                <a:rPr lang="en-US" altLang="en-US" sz="2400" baseline="-25000">
                  <a:latin typeface="Arial" panose="020B0604020202020204" pitchFamily="34" charset="0"/>
                </a:rPr>
                <a:t>589 </a:t>
              </a:r>
              <a:r>
                <a:rPr lang="en-US" altLang="en-US" sz="2400">
                  <a:latin typeface="Arial" panose="020B0604020202020204" pitchFamily="34" charset="0"/>
                </a:rPr>
                <a:t>  = .90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3000">
                  <a:latin typeface="Symbol" panose="05050102010706020507" pitchFamily="18" charset="2"/>
                </a:rPr>
                <a:t></a:t>
              </a:r>
              <a:r>
                <a:rPr lang="en-US" altLang="en-US" sz="2400">
                  <a:latin typeface="Arial" panose="020B0604020202020204" pitchFamily="34" charset="0"/>
                </a:rPr>
                <a:t>J/cm</a:t>
              </a:r>
              <a:r>
                <a:rPr lang="en-US" altLang="en-US" sz="2400" baseline="30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2131" y="3254"/>
              <a:ext cx="1667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F</a:t>
              </a:r>
              <a:r>
                <a:rPr lang="en-US" altLang="en-US" sz="2400" baseline="-25000">
                  <a:latin typeface="Arial" panose="020B0604020202020204" pitchFamily="34" charset="0"/>
                </a:rPr>
                <a:t>1140</a:t>
              </a:r>
              <a:r>
                <a:rPr lang="en-US" altLang="en-US" sz="2400">
                  <a:latin typeface="Arial" panose="020B0604020202020204" pitchFamily="34" charset="0"/>
                </a:rPr>
                <a:t> = 2.2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3000">
                  <a:latin typeface="Symbol" panose="05050102010706020507" pitchFamily="18" charset="2"/>
                </a:rPr>
                <a:t></a:t>
              </a:r>
              <a:r>
                <a:rPr lang="en-US" altLang="en-US" sz="2400">
                  <a:latin typeface="Arial" panose="020B0604020202020204" pitchFamily="34" charset="0"/>
                </a:rPr>
                <a:t>J/cm</a:t>
              </a:r>
              <a:r>
                <a:rPr lang="en-US" altLang="en-US" sz="2400" baseline="30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714" y="3554"/>
              <a:ext cx="133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800" baseline="-25000">
                  <a:latin typeface="Symbol" panose="05050102010706020507" pitchFamily="18" charset="2"/>
                </a:rPr>
                <a:t>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14.6 GHz</a:t>
              </a:r>
            </a:p>
          </p:txBody>
        </p: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2349" y="3551"/>
              <a:ext cx="133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Symbol" panose="05050102010706020507" pitchFamily="18" charset="2"/>
                </a:rPr>
                <a:t></a:t>
              </a:r>
              <a:r>
                <a:rPr lang="en-US" altLang="en-US" sz="2800" baseline="-25000">
                  <a:latin typeface="Symbol" panose="05050102010706020507" pitchFamily="18" charset="2"/>
                </a:rPr>
                <a:t></a:t>
              </a:r>
              <a:r>
                <a:rPr lang="en-US" altLang="en-US" sz="2400">
                  <a:latin typeface="VAG Rounded Black" charset="0"/>
                </a:rPr>
                <a:t> </a:t>
              </a:r>
              <a:r>
                <a:rPr lang="en-US" altLang="en-US" sz="2400">
                  <a:latin typeface="Arial" panose="020B0604020202020204" pitchFamily="34" charset="0"/>
                </a:rPr>
                <a:t>= 2.39 GHz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0" y="152400"/>
            <a:ext cx="452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cs typeface="Times New Roman" panose="02020603050405020304" pitchFamily="18" charset="0"/>
              </a:rPr>
              <a:t>Second approach: the two-photon “pi pulse”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1711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381000" y="4800600"/>
          <a:ext cx="2327275" cy="173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4" imgW="1435100" imgH="1066800" progId="Equation.3">
                  <p:embed/>
                </p:oleObj>
              </mc:Choice>
              <mc:Fallback>
                <p:oleObj name="Equation" r:id="rId4" imgW="1435100" imgH="1066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800600"/>
                        <a:ext cx="2327275" cy="173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6096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419600" y="5759450"/>
            <a:ext cx="3697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t=</a:t>
            </a:r>
            <a:r>
              <a:rPr lang="en-US" altLang="en-US" sz="1800">
                <a:latin typeface="Helvetica" panose="020B0604020202020204" pitchFamily="34" charset="0"/>
              </a:rPr>
              <a:t>10 ps, 4.58 </a:t>
            </a:r>
            <a:r>
              <a:rPr lang="en-US" altLang="en-US" sz="1800">
                <a:latin typeface="Symbol" panose="05050102010706020507" pitchFamily="18" charset="2"/>
              </a:rPr>
              <a:t>m</a:t>
            </a:r>
            <a:r>
              <a:rPr lang="en-US" altLang="en-US" sz="1800">
                <a:latin typeface="Helvetica" panose="020B0604020202020204" pitchFamily="34" charset="0"/>
              </a:rPr>
              <a:t>J/cm</a:t>
            </a:r>
            <a:r>
              <a:rPr lang="en-US" altLang="en-US" sz="1800" baseline="30000">
                <a:latin typeface="Helvetica" panose="020B0604020202020204" pitchFamily="34" charset="0"/>
              </a:rPr>
              <a:t>2</a:t>
            </a:r>
            <a:r>
              <a:rPr lang="en-US" altLang="en-US" sz="1800">
                <a:latin typeface="Helvetica" panose="020B0604020202020204" pitchFamily="34" charset="0"/>
              </a:rPr>
              <a:t> (each)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 baseline="-25000">
                <a:latin typeface="Helvetica" panose="020B0604020202020204" pitchFamily="34" charset="0"/>
              </a:rPr>
              <a:t>1</a:t>
            </a:r>
            <a:r>
              <a:rPr lang="en-US" altLang="en-US" sz="1800">
                <a:latin typeface="Helvetica" panose="020B0604020202020204" pitchFamily="34" charset="0"/>
              </a:rPr>
              <a:t> = 1.91 GHz and  </a:t>
            </a: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 baseline="-25000">
                <a:latin typeface="Helvetica" panose="020B0604020202020204" pitchFamily="34" charset="0"/>
              </a:rPr>
              <a:t>2 </a:t>
            </a:r>
            <a:r>
              <a:rPr lang="en-US" altLang="en-US" sz="1800">
                <a:latin typeface="Helvetica" panose="020B0604020202020204" pitchFamily="34" charset="0"/>
              </a:rPr>
              <a:t>= 2.39 GHz.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9313"/>
            <a:ext cx="40671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457200" y="4953000"/>
            <a:ext cx="8077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 90</a:t>
            </a:r>
            <a:r>
              <a:rPr lang="en-US" altLang="en-US" sz="2400" baseline="30000">
                <a:latin typeface="Times New Roman" panose="02020603050405020304" pitchFamily="18" charset="0"/>
              </a:rPr>
              <a:t>0</a:t>
            </a:r>
            <a:r>
              <a:rPr lang="en-US" altLang="en-US" sz="2400">
                <a:latin typeface="Times New Roman" panose="02020603050405020304" pitchFamily="18" charset="0"/>
              </a:rPr>
              <a:t> phase shifted sequence of two 100 ps pulses separated by 650 ps, fluence of 0.9 J/cm</a:t>
            </a:r>
            <a:r>
              <a:rPr lang="en-US" altLang="en-US" sz="2400" baseline="30000">
                <a:latin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</a:rPr>
              <a:t>with detunings of Δ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=14.6 GHz near 589 nm, fluence of 2.2 J/cm</a:t>
            </a:r>
            <a:r>
              <a:rPr lang="en-US" altLang="en-US" sz="2400" baseline="30000">
                <a:latin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at 1140 nm with detunings of Δ</a:t>
            </a:r>
            <a:r>
              <a:rPr lang="en-US" altLang="en-US" sz="8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=2.4 GHz.</a:t>
            </a: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685800" y="274638"/>
            <a:ext cx="8001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Including the complete hyperfine structure of the sodium atom, thereby increasing the size of the system of coupled partial differential equations from 3 to 112, gives a nearly identical result as the 3-level model.</a:t>
            </a:r>
          </a:p>
        </p:txBody>
      </p:sp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6248400" y="2590800"/>
            <a:ext cx="14620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11</a:t>
            </a:r>
            <a:r>
              <a:rPr lang="en-US" altLang="en-US" sz="2400">
                <a:latin typeface="Times New Roman" panose="02020603050405020304" pitchFamily="18" charset="0"/>
              </a:rPr>
              <a:t> –level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22</a:t>
            </a:r>
            <a:r>
              <a:rPr lang="en-US" altLang="en-US" sz="2400">
                <a:latin typeface="Times New Roman" panose="02020603050405020304" pitchFamily="18" charset="0"/>
              </a:rPr>
              <a:t> –mid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>
                <a:latin typeface="Times New Roman" panose="02020603050405020304" pitchFamily="18" charset="0"/>
              </a:rPr>
              <a:t>ρ</a:t>
            </a:r>
            <a:r>
              <a:rPr lang="en-US" altLang="en-US" sz="2400" baseline="-25000">
                <a:latin typeface="Times New Roman" panose="02020603050405020304" pitchFamily="18" charset="0"/>
              </a:rPr>
              <a:t>33</a:t>
            </a:r>
            <a:r>
              <a:rPr lang="en-US" altLang="en-US" sz="2400">
                <a:latin typeface="Times New Roman" panose="02020603050405020304" pitchFamily="18" charset="0"/>
              </a:rPr>
              <a:t> –upper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126" name="TextBox 3"/>
          <p:cNvSpPr txBox="1">
            <a:spLocks noChangeArrowheads="1"/>
          </p:cNvSpPr>
          <p:nvPr/>
        </p:nvSpPr>
        <p:spPr bwMode="auto">
          <a:xfrm>
            <a:off x="6069013" y="2243138"/>
            <a:ext cx="237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Level populations</a:t>
            </a:r>
          </a:p>
        </p:txBody>
      </p:sp>
    </p:spTree>
    <p:extLst>
      <p:ext uri="{BB962C8B-B14F-4D97-AF65-F5344CB8AC3E}">
        <p14:creationId xmlns:p14="http://schemas.microsoft.com/office/powerpoint/2010/main" val="11785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9525" y="174625"/>
            <a:ext cx="648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Times New Roman" panose="02020603050405020304" pitchFamily="18" charset="0"/>
              </a:rPr>
              <a:t>Interaction of light with a cascade of levels near resonance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635000" y="2871788"/>
            <a:ext cx="671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This systems takes a simpler form is we define the Rabi frequencies as:</a:t>
            </a:r>
          </a:p>
        </p:txBody>
      </p:sp>
      <p:pic>
        <p:nvPicPr>
          <p:cNvPr id="5735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433763"/>
            <a:ext cx="153511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5064125"/>
            <a:ext cx="257651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474663" y="5213350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Solve, and construct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1317625" y="5537200"/>
            <a:ext cx="111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matrix</a:t>
            </a:r>
          </a:p>
        </p:txBody>
      </p:sp>
      <p:pic>
        <p:nvPicPr>
          <p:cNvPr id="57364" name="Picture 2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5097463"/>
            <a:ext cx="22479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0" y="5334000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This is the density matrix</a:t>
            </a:r>
          </a:p>
        </p:txBody>
      </p:sp>
      <p:pic>
        <p:nvPicPr>
          <p:cNvPr id="11274" name="Picture 2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021263"/>
            <a:ext cx="13620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 descr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74663" y="660400"/>
            <a:ext cx="7550150" cy="2151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pic>
        <p:nvPicPr>
          <p:cNvPr id="14" name="Picture 13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55925" y="3382963"/>
            <a:ext cx="5868988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2" name="Oval 1"/>
          <p:cNvSpPr/>
          <p:nvPr/>
        </p:nvSpPr>
        <p:spPr>
          <a:xfrm>
            <a:off x="44217" y="3155156"/>
            <a:ext cx="2419815" cy="1714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/>
      <p:bldP spid="57361" grpId="0"/>
      <p:bldP spid="57361" grpId="1"/>
      <p:bldP spid="57362" grpId="0"/>
      <p:bldP spid="57362" grpId="1"/>
      <p:bldP spid="5736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70560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154238" y="304800"/>
            <a:ext cx="487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rgbClr val="000066"/>
                </a:solidFill>
                <a:latin typeface="Helvetica" panose="020B0604020202020204" pitchFamily="34" charset="0"/>
              </a:rPr>
              <a:t>Other Excitation Schemes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062038" y="4310063"/>
            <a:ext cx="2508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0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62163" y="5481638"/>
            <a:ext cx="249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resonant two-photon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838825" y="5481638"/>
            <a:ext cx="1751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polychromatic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062163" y="5762625"/>
            <a:ext cx="1227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Foy et.al.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240213" y="5762625"/>
            <a:ext cx="3481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cw: &gt; 10 kW, pulsed &gt; 250 W</a:t>
            </a:r>
          </a:p>
        </p:txBody>
      </p:sp>
      <p:sp>
        <p:nvSpPr>
          <p:cNvPr id="25610" name="WordArt 10"/>
          <p:cNvSpPr>
            <a:spLocks noChangeArrowheads="1" noChangeShapeType="1" noTextEdit="1"/>
          </p:cNvSpPr>
          <p:nvPr/>
        </p:nvSpPr>
        <p:spPr bwMode="auto">
          <a:xfrm>
            <a:off x="2184400" y="5119688"/>
            <a:ext cx="1149350" cy="2905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spc="560"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</a:p>
        </p:txBody>
      </p:sp>
      <p:sp>
        <p:nvSpPr>
          <p:cNvPr id="25611" name="WordArt 11"/>
          <p:cNvSpPr>
            <a:spLocks noChangeArrowheads="1" noChangeShapeType="1" noTextEdit="1"/>
          </p:cNvSpPr>
          <p:nvPr/>
        </p:nvSpPr>
        <p:spPr bwMode="auto">
          <a:xfrm>
            <a:off x="5924550" y="5121275"/>
            <a:ext cx="793750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057400" y="6121400"/>
            <a:ext cx="349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coherent non-res. two-photon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834063" y="6121400"/>
            <a:ext cx="1751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Helvetica" panose="020B0604020202020204" pitchFamily="34" charset="0"/>
              </a:rPr>
              <a:t>polychromatic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057400" y="6384925"/>
            <a:ext cx="1608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Biegert et.al.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4252913" y="6384925"/>
            <a:ext cx="2165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Helvetica" panose="020B0604020202020204" pitchFamily="34" charset="0"/>
              </a:rPr>
              <a:t>pulsed &gt; 400 mW</a:t>
            </a:r>
          </a:p>
        </p:txBody>
      </p:sp>
    </p:spTree>
    <p:extLst>
      <p:ext uri="{BB962C8B-B14F-4D97-AF65-F5344CB8AC3E}">
        <p14:creationId xmlns:p14="http://schemas.microsoft.com/office/powerpoint/2010/main" val="7745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514600" y="776288"/>
            <a:ext cx="394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LABORATORY DEMONSTRATION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355725" y="1638300"/>
            <a:ext cx="52578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Based on Nd:YAG pumped OPO; 10 ps pulse duration.</a:t>
            </a:r>
          </a:p>
          <a:p>
            <a:r>
              <a:rPr lang="en-US" altLang="en-US"/>
              <a:t>(ideal pulse duration would be 800 ps)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85800" y="2514600"/>
            <a:ext cx="708660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/>
              <a:t>PROCEDURE</a:t>
            </a:r>
          </a:p>
          <a:p>
            <a:pPr>
              <a:buFontTx/>
              <a:buChar char="•"/>
            </a:pPr>
            <a:r>
              <a:rPr lang="en-US" altLang="en-US"/>
              <a:t> Tune yellow at resonance; </a:t>
            </a:r>
          </a:p>
          <a:p>
            <a:pPr>
              <a:buFontTx/>
              <a:buChar char="•"/>
            </a:pPr>
            <a:r>
              <a:rPr lang="en-US" altLang="en-US"/>
              <a:t>  adjust energy to reach max fluorescence; increase to 0 fluorescence.</a:t>
            </a:r>
          </a:p>
          <a:p>
            <a:pPr>
              <a:buFontTx/>
              <a:buChar char="•"/>
            </a:pPr>
            <a:r>
              <a:rPr lang="en-US" altLang="en-US"/>
              <a:t>  Combine with increasing power and tuning 1140 to reach again max fluorescence</a:t>
            </a:r>
          </a:p>
          <a:p>
            <a:pPr>
              <a:buFontTx/>
              <a:buChar char="•"/>
            </a:pPr>
            <a:r>
              <a:rPr lang="en-US" altLang="en-US"/>
              <a:t>  Compare photon yield IR and yellow – they should be equal</a:t>
            </a:r>
          </a:p>
          <a:p>
            <a:pPr>
              <a:buFontTx/>
              <a:buChar char="•"/>
            </a:pPr>
            <a:r>
              <a:rPr lang="en-US" altLang="en-US"/>
              <a:t>  Single emission decay time – convolution of the two emission lifetimes</a:t>
            </a:r>
          </a:p>
          <a:p>
            <a:pPr>
              <a:buFontTx/>
              <a:buChar char="•"/>
            </a:pPr>
            <a:endParaRPr lang="en-US" altLang="en-US"/>
          </a:p>
          <a:p>
            <a:endParaRPr lang="en-US" altLang="en-US"/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1066800" y="4191000"/>
            <a:ext cx="2930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Fluorescence photon yield:</a:t>
            </a:r>
          </a:p>
        </p:txBody>
      </p:sp>
      <p:graphicFrame>
        <p:nvGraphicFramePr>
          <p:cNvPr id="30750" name="Object 30"/>
          <p:cNvGraphicFramePr>
            <a:graphicFrameLocks noChangeAspect="1"/>
          </p:cNvGraphicFramePr>
          <p:nvPr/>
        </p:nvGraphicFramePr>
        <p:xfrm>
          <a:off x="4659313" y="4529138"/>
          <a:ext cx="22510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4" name="Equation" r:id="rId3" imgW="1079500" imgH="203200" progId="Equation.3">
                  <p:embed/>
                </p:oleObj>
              </mc:Choice>
              <mc:Fallback>
                <p:oleObj name="Equation" r:id="rId3" imgW="1079500" imgH="203200" progId="Equation.3">
                  <p:embed/>
                  <p:pic>
                    <p:nvPicPr>
                      <p:cNvPr id="3075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313" y="4529138"/>
                        <a:ext cx="225107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1" name="Object 31"/>
          <p:cNvGraphicFramePr>
            <a:graphicFrameLocks noChangeAspect="1"/>
          </p:cNvGraphicFramePr>
          <p:nvPr/>
        </p:nvGraphicFramePr>
        <p:xfrm>
          <a:off x="4646613" y="4951413"/>
          <a:ext cx="20923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5" name="Equation" r:id="rId5" imgW="1003300" imgH="203200" progId="Equation.3">
                  <p:embed/>
                </p:oleObj>
              </mc:Choice>
              <mc:Fallback>
                <p:oleObj name="Equation" r:id="rId5" imgW="1003300" imgH="203200" progId="Equation.3">
                  <p:embed/>
                  <p:pic>
                    <p:nvPicPr>
                      <p:cNvPr id="3075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613" y="4951413"/>
                        <a:ext cx="20923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52" name="Group 32"/>
          <p:cNvGrpSpPr>
            <a:grpSpLocks/>
          </p:cNvGrpSpPr>
          <p:nvPr/>
        </p:nvGrpSpPr>
        <p:grpSpPr bwMode="auto">
          <a:xfrm>
            <a:off x="3062288" y="4543425"/>
            <a:ext cx="1355725" cy="871538"/>
            <a:chOff x="1800" y="3225"/>
            <a:chExt cx="854" cy="549"/>
          </a:xfrm>
        </p:grpSpPr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1803" y="3225"/>
              <a:ext cx="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CC0000"/>
                  </a:solidFill>
                  <a:latin typeface="Helvetica" panose="020B0604020202020204" pitchFamily="34" charset="0"/>
                </a:rPr>
                <a:t>4s     3p: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1800" y="3486"/>
              <a:ext cx="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FF9900"/>
                  </a:solidFill>
                  <a:latin typeface="Helvetica" panose="020B0604020202020204" pitchFamily="34" charset="0"/>
                </a:rPr>
                <a:t>3p     3s:</a:t>
              </a:r>
            </a:p>
          </p:txBody>
        </p: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>
              <a:off x="2112" y="3368"/>
              <a:ext cx="19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2112" y="3632"/>
              <a:ext cx="192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57" name="Group 37"/>
          <p:cNvGrpSpPr>
            <a:grpSpLocks/>
          </p:cNvGrpSpPr>
          <p:nvPr/>
        </p:nvGrpSpPr>
        <p:grpSpPr bwMode="auto">
          <a:xfrm>
            <a:off x="1698625" y="5580063"/>
            <a:ext cx="5159375" cy="396875"/>
            <a:chOff x="1152" y="3944"/>
            <a:chExt cx="3250" cy="250"/>
          </a:xfrm>
        </p:grpSpPr>
        <p:sp>
          <p:nvSpPr>
            <p:cNvPr id="30758" name="Text Box 38"/>
            <p:cNvSpPr txBox="1">
              <a:spLocks noChangeArrowheads="1"/>
            </p:cNvSpPr>
            <p:nvPr/>
          </p:nvSpPr>
          <p:spPr bwMode="auto">
            <a:xfrm>
              <a:off x="1152" y="3944"/>
              <a:ext cx="32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1">
                  <a:latin typeface="Helvetica" panose="020B0604020202020204" pitchFamily="34" charset="0"/>
                </a:rPr>
                <a:t>They are equal        confirms cascade decay</a:t>
              </a:r>
            </a:p>
          </p:txBody>
        </p:sp>
        <p:sp>
          <p:nvSpPr>
            <p:cNvPr id="30759" name="Line 39"/>
            <p:cNvSpPr>
              <a:spLocks noChangeShapeType="1"/>
            </p:cNvSpPr>
            <p:nvPr/>
          </p:nvSpPr>
          <p:spPr bwMode="auto">
            <a:xfrm>
              <a:off x="2352" y="4080"/>
              <a:ext cx="192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10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Helvetica" panose="020B060402020202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89125" y="317500"/>
            <a:ext cx="5351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Helvetica" panose="020B0604020202020204" pitchFamily="34" charset="0"/>
              </a:rPr>
              <a:t>Pulsed versus CW excitation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2070100" y="1250950"/>
            <a:ext cx="3632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Pulse duration: 		800 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Yellow pulse energy density	34 nJ/cm</a:t>
            </a:r>
            <a:r>
              <a:rPr lang="en-US" altLang="en-US" sz="1400" baseline="30000">
                <a:latin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IR (1140 nm) pulse energy density	84 nJ/cm</a:t>
            </a:r>
            <a:r>
              <a:rPr lang="en-US" altLang="en-US" sz="1400" baseline="30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62000" y="2057400"/>
            <a:ext cx="7051675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For a spot size of 120 cm diameter at the sodium layer, of density 5 10</a:t>
            </a:r>
            <a:r>
              <a:rPr lang="en-US" altLang="en-US" baseline="30000"/>
              <a:t>9</a:t>
            </a:r>
            <a:r>
              <a:rPr lang="en-US" altLang="en-US"/>
              <a:t> atoms/cm3, </a:t>
            </a:r>
          </a:p>
          <a:p>
            <a:r>
              <a:rPr lang="en-US" altLang="en-US"/>
              <a:t>the energy required per pulse is:</a:t>
            </a:r>
          </a:p>
          <a:p>
            <a:r>
              <a:rPr lang="en-US" altLang="en-US"/>
              <a:t>			Yellow:    770 </a:t>
            </a:r>
            <a:r>
              <a:rPr lang="en-US" altLang="en-US">
                <a:latin typeface="Symbol" panose="05050102010706020507" pitchFamily="18" charset="2"/>
              </a:rPr>
              <a:t>m</a:t>
            </a:r>
            <a:r>
              <a:rPr lang="en-US" altLang="en-US"/>
              <a:t>J</a:t>
            </a:r>
          </a:p>
          <a:p>
            <a:r>
              <a:rPr lang="en-US" altLang="en-US" sz="2400"/>
              <a:t>			</a:t>
            </a:r>
            <a:r>
              <a:rPr lang="en-US" altLang="en-US"/>
              <a:t>1140 nm: 1890 </a:t>
            </a:r>
            <a:r>
              <a:rPr lang="en-US" altLang="en-US">
                <a:latin typeface="Symbol" panose="05050102010706020507" pitchFamily="18" charset="2"/>
              </a:rPr>
              <a:t>m</a:t>
            </a:r>
            <a:r>
              <a:rPr lang="en-US" altLang="en-US"/>
              <a:t>J</a:t>
            </a:r>
          </a:p>
          <a:p>
            <a:endParaRPr lang="en-US" alt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69925" y="3338513"/>
            <a:ext cx="6489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Photon return/pulse</a:t>
            </a:r>
          </a:p>
          <a:p>
            <a:r>
              <a:rPr lang="en-US" altLang="en-US"/>
              <a:t>Experiment and theory have established that a total inversion can be realized,</a:t>
            </a:r>
          </a:p>
          <a:p>
            <a:r>
              <a:rPr lang="en-US" altLang="en-US"/>
              <a:t>Number of photons emitted/pulse pair: </a:t>
            </a:r>
          </a:p>
        </p:txBody>
      </p:sp>
      <p:pic>
        <p:nvPicPr>
          <p:cNvPr id="10251" name="Picture 11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905250"/>
            <a:ext cx="294957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81038" y="4087813"/>
            <a:ext cx="4213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Number of photons collected by a 3 m telescope:</a:t>
            </a:r>
          </a:p>
          <a:p>
            <a:r>
              <a:rPr lang="en-US" altLang="en-US"/>
              <a:t>                             is the solid angle.</a:t>
            </a:r>
          </a:p>
        </p:txBody>
      </p:sp>
      <p:pic>
        <p:nvPicPr>
          <p:cNvPr id="10254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149725"/>
            <a:ext cx="11557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6" name="Picture 1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4410075"/>
            <a:ext cx="12954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473325" y="4810125"/>
            <a:ext cx="419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0.11 photons/cm</a:t>
            </a:r>
            <a:r>
              <a:rPr lang="en-US" altLang="en-US" baseline="30000"/>
              <a:t>2</a:t>
            </a:r>
            <a:r>
              <a:rPr lang="en-US" altLang="en-US"/>
              <a:t> return per bichromatic pulse.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5500399"/>
            <a:ext cx="758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Because a complete inversion is created, one can use a beam diameter (</a:t>
            </a:r>
            <a:r>
              <a:rPr lang="en-US" i="1" dirty="0" smtClean="0"/>
              <a:t>w</a:t>
            </a:r>
            <a:r>
              <a:rPr lang="en-US" dirty="0" smtClean="0"/>
              <a:t> = 20 cm?) than in the </a:t>
            </a:r>
            <a:r>
              <a:rPr lang="en-US" dirty="0" err="1" smtClean="0"/>
              <a:t>cw</a:t>
            </a:r>
            <a:r>
              <a:rPr lang="en-US" dirty="0" smtClean="0"/>
              <a:t> irradiation, hence reducing the energy required per pulse.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Helvetica" panose="020B0604020202020204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89125" y="317500"/>
            <a:ext cx="5351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Helvetica" panose="020B0604020202020204" pitchFamily="34" charset="0"/>
              </a:rPr>
              <a:t>Pulsed versus CW excitation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473325" y="1143000"/>
            <a:ext cx="419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0.11 photons/cm</a:t>
            </a:r>
            <a:r>
              <a:rPr lang="en-US" altLang="en-US" baseline="30000"/>
              <a:t>2</a:t>
            </a:r>
            <a:r>
              <a:rPr lang="en-US" altLang="en-US"/>
              <a:t> return per bichromatic pulse.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98500" y="1665288"/>
            <a:ext cx="62420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Comparison made for 20W yellow (repetition rate of pulsed 25 kHz), which yields a photon return of 2,900 photons/(cm</a:t>
            </a:r>
            <a:r>
              <a:rPr lang="en-US" altLang="en-US" baseline="30000"/>
              <a:t>2</a:t>
            </a:r>
            <a:r>
              <a:rPr lang="en-US" altLang="en-US"/>
              <a:t> s) for pulsed bichromatic excitation.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839788" y="2803525"/>
            <a:ext cx="784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CW excitation using the same parameters: 660 photons/(cm</a:t>
            </a:r>
            <a:r>
              <a:rPr lang="en-US" altLang="en-US" baseline="30000"/>
              <a:t>2</a:t>
            </a:r>
            <a:r>
              <a:rPr lang="en-US" altLang="en-US"/>
              <a:t> s)  </a:t>
            </a:r>
            <a:r>
              <a:rPr lang="en-US" altLang="en-US" sz="1200"/>
              <a:t>(details next slide)</a:t>
            </a:r>
            <a:endParaRPr lang="en-US" altLang="en-US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71513" y="3316288"/>
            <a:ext cx="75279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For the same average power of 20 W, the bichromatic pulses give a larger</a:t>
            </a:r>
          </a:p>
          <a:p>
            <a:r>
              <a:rPr lang="en-US" altLang="en-US"/>
              <a:t>photon return by a factor 2,870/660 = 4.3.</a:t>
            </a:r>
          </a:p>
          <a:p>
            <a:r>
              <a:rPr lang="en-US" altLang="en-US"/>
              <a:t>Note: </a:t>
            </a:r>
            <a:r>
              <a:rPr lang="en-US" altLang="en-US" sz="1400"/>
              <a:t>Both results may require a directional factor of 1.5 used in most theories.</a:t>
            </a:r>
          </a:p>
        </p:txBody>
      </p:sp>
    </p:spTree>
    <p:extLst>
      <p:ext uri="{BB962C8B-B14F-4D97-AF65-F5344CB8AC3E}">
        <p14:creationId xmlns:p14="http://schemas.microsoft.com/office/powerpoint/2010/main" val="25599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60775" y="1706292"/>
            <a:ext cx="90096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                                     </a:t>
            </a:r>
            <a:endParaRPr lang="en-US" altLang="en-US" sz="1800" b="1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</p:txBody>
      </p:sp>
      <p:pic>
        <p:nvPicPr>
          <p:cNvPr id="8" name="Picture 7" descr="\documentclass{article}&#10;\usepackage{amsmath}&#10;\pagestyle{empty}&#10;\begin{document}&#10;&#10;Gaussian beam irradiation with w = 120 cm at 80 km.&#10;For a 20 W beam, the power density is 20/(2.26 m$^2$) = 8.8 W/m$^2$&#10;The saturation intensity is 5 W/cm$^2$, hence I/Is = 1.8  10$^{-4}$.&#10;The emitted photon flux is (in units of photons/(cm$^2$ s):&#10;&#10;$$\frac{\frac{I}{I_s}}{1 + \frac{I}{I_s}}\frac{N_0}{2 T_1} =&#10;\frac{1.8 \cdot 10^{-4} \times 5 \cdot 10^9}{2 \times 16\cdot 10^{-9}}&#10;= 0.75 \cdot 10^{13}.$$&#10;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7" y="1237785"/>
            <a:ext cx="7924511" cy="1684945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Multiplying by the emission area of 2.26 m$^2$ yields 0.6  10$^{18}$ photons/s.\\&#10;Number of photons/s collected:&#10;$$ \frac{0.62 \cdot 10^{18} \times 8.7 \cdot 10^{-10}}{4 \pi} = 1.3 \cdot 10^7.$$&#10;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9" y="3156977"/>
            <a:ext cx="7161908" cy="1236520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 &#10;Dividing by the area of the telescope $\pi D^2/4$              yields a photon flux of 660 photons/s/cm$^2$.&#10;Most theories (for instance [Milonni98,Milonni99]) include a directional factor of 1.5, &#10;which brings the photon flux to 1000 photons/s/cm$^2$.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1" y="4888948"/>
            <a:ext cx="6975396" cy="703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3436" y="250193"/>
            <a:ext cx="547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800" b="1" dirty="0">
                <a:solidFill>
                  <a:srgbClr val="0000CC"/>
                </a:solidFill>
              </a:rPr>
              <a:t>CW excitation using the same parameters for sodium</a:t>
            </a:r>
            <a:endParaRPr lang="en-US" sz="1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documentclass{article}&#10;\usepackage{amsmath}&#10;\pagestyle{empty}&#10;\begin{document}&#10;&#10;&#10;The diagonal elements $c_i c^*_i$ represent the populations of the level $i$.\\&#10;The off-diagonal elements $ c_ic^*_j$ are a measure of the amplitude excitation at the frequency&#10; $\omega_j - \omega_i$.&#10;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8" y="925391"/>
            <a:ext cx="7802084" cy="769594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The dipole moment of the transition is:&#10; $$&#10; p = \langle \psi_0 | er| \psi_1 \rangle.&#10;$$&#10; The (complex) polarisation is:&#10;$$&#10; \langle \psi | er| \psi \rangle= p c_0 c^*_1 = p \rho_{01} = u + iv,&#10;$$&#10;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96" y="2557478"/>
            <a:ext cx="7566561" cy="23324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0959" y="3723708"/>
            <a:ext cx="7992566" cy="15277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3"/>
          </a:p>
        </p:txBody>
      </p:sp>
    </p:spTree>
    <p:extLst>
      <p:ext uri="{BB962C8B-B14F-4D97-AF65-F5344CB8AC3E}">
        <p14:creationId xmlns:p14="http://schemas.microsoft.com/office/powerpoint/2010/main" val="24685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17513" y="2706688"/>
            <a:ext cx="71945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Easily extended at N levels  </a:t>
            </a:r>
            <a:r>
              <a:rPr lang="en-US" altLang="en-US" sz="1800">
                <a:cs typeface="Times New Roman" panose="02020603050405020304" pitchFamily="18" charset="0"/>
                <a:sym typeface="Wingdings" panose="05000000000000000000" pitchFamily="2" charset="2"/>
              </a:rPr>
              <a:t>  Optical pumping of molecules</a:t>
            </a: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Approximation: Intermediate level off resonance (adiabatic approximation)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Multilevel Bloch’s model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Optical pumping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anose="02020603050405020304" pitchFamily="18" charset="0"/>
              </a:rPr>
              <a:t>                           Harmonic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Times New Roman" panose="02020603050405020304" pitchFamily="18" charset="0"/>
            </a:endParaRPr>
          </a:p>
        </p:txBody>
      </p:sp>
      <p:pic>
        <p:nvPicPr>
          <p:cNvPr id="4" name="Picture 3" descr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38275" y="922338"/>
            <a:ext cx="5868988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displaymath}&#10;\frac{d a_k}{dt} = -i \omega_k a_k&#10;+ \sum_j \frac{i}{2\hbar} p_{k,j}&#10;[\tilde{\cal E}_1 e^{i\omega_{\ell,1}t} +&#10;\tilde{\cal E}_2 e^{i\omega_{\ell,2}t} &#10;+ \tilde{\cal E}_2 e^{i\omega_{\ell,3}t} + c.c.] a_j&#10;\end{displaymath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87"/>
  <p:tag name="PICTUREFILESIZE" val="4057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\begin{document}&#10;$$Q_2 \approx i W_2&#10;\frac{\tilde{E}_{1}^2}{\Delta_1 \Delta_2}&#10; =iW_2&#10; \left ( \frac{1}{\hbar} p_{1,0} \tilde{\cal E}_1 \right )^2 &#10; \frac{1}{\Delta_1 \Delta_2}$$&#10;\end{document}&#10;&#10;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10"/>
  <p:tag name="PICTUREFILESIZE" val="74221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frac{\partial \tilde{\cal E}}{\partial z}  =  - \alpha_2 \tilde{Q}_2 \tilde{\cal E}^*$\\&#10;$\frac{\partial \tilde{\cal E}}{\partial z}  \propto i \frac{\kappa^2}{\Delta_1}&#10;|{\cal E}|^2 {\cal E}$ 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1"/>
  <p:tag name="PICTUREFILESIZE" val="8898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frac{dI}{dz} = - \beta I^2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7"/>
  <p:tag name="PICTUREFILESIZE" val="2176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&#10;a_k(t) \psi_k  H_0&#10; \sum_\ell a_\ell(t) \psi_\ell = \hbar \omega_k a_k&#10;$$&#10;\end{document}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8"/>
  <p:tag name="PICTUREFILESIZE" val="1900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}{\partial z} = - \alpha_2 \tilde{Q}_2 \tilde{\cal E}^* - \frac{\alpha}{2}\tilde{\cal E} + \eta\alpha_2 \tilde{\cal E}_3 \tilde{Q}_2^*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2235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W \approx W_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3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1"/>
  <p:tag name="PICTUREFILESIZE" val="181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2.1335"/>
  <p:tag name="ORIGINALWIDTH" val="2672.666"/>
  <p:tag name="OUTPUTTYPE" val="PNG"/>
  <p:tag name="IGUANATEXVERSION" val="160"/>
  <p:tag name="LATEXADDIN" val="\documentclass{slides}\pagestyle{empty}&#10;\begin{document}&#10;\begin{eqnarray}&#10;a_0 &amp; = &amp; c_0  \nonumber \\&#10;a_1 &amp; = &amp; e^{i \omega_{\ell,1} t} \ c_1 \nonumber \\&#10;a_2 &amp; = &amp; e^{i (\omega_{\ell,1} + \omega_{\ell,2}) t} \ c_2 \nonumber&#10;\end{eqnarray}&#10;\end{document}&#10;"/>
  <p:tag name="IGUANATEXSIZE" val="20"/>
  <p:tag name="IGUANATEXCURSOR" val="168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Q_2 \approx -i \frac{{\cal E}^2 T_2 W_0 \Delta \omega_2T_2}&#10;{1 + \Delta \omega_2^2 T_2^2} &#10;\approx &#10;-i \frac{{\cal E}^2 W_0}{\Delta \omega_2}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34"/>
  <p:tag name="PICTUREFILESIZE" val="2809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-i\frac{p^2}{\Delta \omega_1^2} \tilde{\cal E}^2 \tilde{\cal E}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7"/>
  <p:tag name="PICTUREFILESIZE" val="1152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2 \omeg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169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8.035"/>
  <p:tag name="ORIGINALWIDTH" val="6029.996"/>
  <p:tag name="OUTPUTTYPE" val="PNG"/>
  <p:tag name="IGUANATEXVERSION" val="160"/>
  <p:tag name="LATEXADDIN" val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/>
  <p:tag name="IGUANATEXSIZE" val="20"/>
  <p:tag name="IGUANATEXCURSOR" val="41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2 \omeg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16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tilde{E}_{1} = \frac{i}{\hbar} p_{1,0} \tilde{\cal E}_1 \nonumber \\&#10;\tilde{E}_{2} = \frac{i}{\hbar} p_{2,1} \tilde{\cal E}_2 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1670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W \approx W_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3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Q_2 \approx -i \frac{{\cal E}^2 T_2 W_0 \Delta \omega_2T_2}&#10;{1 + \Delta \omega_2^2 T_2^2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6"/>
  <p:tag name="PICTUREFILESIZE" val="2054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1"/>
  <p:tag name="PICTUREFILESIZE" val="1817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c_0c_0^*  &amp;   c_0c_1^*     &amp;  c_0c_2^*   \\&#10; c_1c_0^*  &amp;   c_1c_1^*     &amp;  c_1c_2^*    \\&#10; c_2c_0^*  &amp;   c_2c_1^*     &amp;  c_2c_2^*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2800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}{\partial z} = - \alpha_2 \tilde{Q}_2 \tilde{\cal E}^* - \frac{\alpha}{2}\tilde{\cal E} + \eta\alpha_2 \tilde{\cal E}_3 \tilde{Q}_2^*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2235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_s}{\partial z} = - \alpha_2 \tilde{Q}_2 \tilde{\cal E}_p^*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4"/>
  <p:tag name="PICTUREFILESIZE" val="1254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\frac{p^2}{\Delta \omega_1^2} \tilde{\cal E}_1 &#10;\tilde{\cal E}_2 \tilde{\cal E}_p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1281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\rho_{00}  &amp;   \rho_{01}     &amp;  \rho_{02}   \\&#10; \rho_{10}  &amp;   \rho_{11}     &amp;  \rho_{01}    \\&#10; \rho_{20}  &amp;   \rho_{21}     &amp;  \rho_{22}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2019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p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72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56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70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E}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25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ropto \frac{p^2}{\Delta \omega_1^2} \tilde{\cal E}_1 &#10;\tilde{\cal E}_2 \tilde{\cal E}_p^*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1281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frac{\partial \tilde{\cal E}_s}{\partial z} 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4"/>
  <p:tag name="PICTUREFILESIZE" val="477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{\cal E} = \frac{e^{-0.15 i \frac{t}{\tau}^2}}&#10;{e^{- \frac{t}{0.75 \tau}}&#10;+ e^{- \frac{t}{1.25 \tau}}}  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1367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 = 5 \cdot 10^9 \times \pi w^2/2 = 1.13 \cdot 10^{14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8"/>
  <p:tag name="PICTUREFILESIZE" val="624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rho_{ij} = c_i^*c_j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3"/>
  <p:tag name="PICTUREFILESIZE" val="1689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 N \frac{\Theta}{4 \pi} = 7820.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8"/>
  <p:tag name="PICTUREFILESIZE" val="2895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 = 8.7 \cdot 10^{-10}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5"/>
  <p:tag name="PICTUREFILESIZE" val="2046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1.886"/>
  <p:tag name="ORIGINALWIDTH" val="4288.714"/>
  <p:tag name="OUTPUTTYPE" val="PNG"/>
  <p:tag name="IGUANATEXVERSION" val="160"/>
  <p:tag name="LATEXADDIN" val="\documentclass{article}&#10;\usepackage{amsmath}&#10;\pagestyle{empty}&#10;\begin{document}&#10;&#10;Gaussian beam irradiation with w = 120 cm at 80 km.&#10;For a 20 W beam, the power density is 20/(2.26 m$^2$) = 8.8 W/m$^2$&#10;The saturation intensity is 5 W/cm$^2$, hence I/Is = 1.8  10$^{-4}$.&#10;The emitted photon flux is (in units of photons/(cm$^2$ s):&#10;&#10;$$\frac{\frac{I}{I_s}}{1 + \frac{I}{I_s}}\frac{N_0}{2 T_1} =&#10;\frac{1.8 \cdot 10^{-4} \times 5 \cdot 10^9}{2 \times 16\cdot 10^{-9}}&#10;= 0.75 \cdot 10^{13}.$$&#10;&#10;&#10;&#10;&#10;\end{document}"/>
  <p:tag name="IGUANATEXSIZE" val="16"/>
  <p:tag name="IGUANATEXCURSOR" val="325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2.1635"/>
  <p:tag name="ORIGINALWIDTH" val="4008.999"/>
  <p:tag name="OUTPUTTYPE" val="PNG"/>
  <p:tag name="IGUANATEXVERSION" val="160"/>
  <p:tag name="LATEXADDIN" val="\documentclass{article}&#10;\usepackage{amsmath}&#10;\pagestyle{empty}&#10;\begin{document}&#10;&#10;Multiplying by the emission area of 2.26 m$^2$ yields 0.6  10$^{18}$ photons/s.\\&#10;Number of photons/s collected:&#10;$$ \frac{0.62 \cdot 10^{18} \times 8.7 \cdot 10^{-10}}{4 \pi} = 1.3 \cdot 10^7.$$&#10;&#10;&#10;&#10;&#10;\end{document}"/>
  <p:tag name="IGUANATEXSIZE" val="16"/>
  <p:tag name="IGUANATEXCURSOR" val="16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6959"/>
  <p:tag name="ORIGINALWIDTH" val="4290.964"/>
  <p:tag name="OUTPUTTYPE" val="PNG"/>
  <p:tag name="IGUANATEXVERSION" val="160"/>
  <p:tag name="LATEXADDIN" val="\documentclass{article}&#10;\usepackage{amsmath}&#10;\pagestyle{empty}&#10;\begin{document}&#10; &#10;Dividing by the area of the telescope $\pi D^2/4$              yields a photon flux of 660 photons/s/cm$^2$.&#10;Most theories (for instance [Milonni98,Milonni99]) include a directional factor of 1.5, &#10;which brings the photon flux to 1000 photons/s/cm$^2$.&#10;&#10;&#10;&#10;\end{document}"/>
  <p:tag name="IGUANATEXSIZE" val="16"/>
  <p:tag name="IGUANATEXCURSOR" val="33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8.035"/>
  <p:tag name="ORIGINALWIDTH" val="6029.996"/>
  <p:tag name="OUTPUTTYPE" val="PNG"/>
  <p:tag name="IGUANATEXVERSION" val="160"/>
  <p:tag name="LATEXADDIN" val="\documentclass{slides}\pagestyle{empty}&#10;\begin{document}&#10;\begin{eqnarray}&#10;\frac{d c_0}{dt} &amp; = &amp;&#10;\frac{i}{2 \hbar} p_{1,0} \tilde{{\cal E}_1^*}(t) \ c_{1}&#10;\nonumber \\&#10;\frac{d c_1}{dt} &amp; = &amp;&#10;-i \Delta_1  c_1&#10;+ \frac{i}{2 \hbar} p_{0,1} \tilde{{\cal E}_1}(t) c_{0}&#10;+ \frac{i}{2 \hbar} p_{2,1} \tilde{{\cal E}_2^*}(t) c_{2}&#10;\nonumber \\&#10;\frac{d c_2}{dt} &amp; = &amp;&#10;-i \Delta_2 c_2&#10;+ \frac{i}{2 \hbar} p_{1,2} \tilde{{\cal E}_2}(t) c_{1}&#10; \nonumber&#10;\end{eqnarray}&#10;\end{document}&#10;"/>
  <p:tag name="IGUANATEXSIZE" val="20"/>
  <p:tag name="IGUANATEXCURSOR" val="41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4.6569"/>
  <p:tag name="ORIGINALWIDTH" val="3763.03"/>
  <p:tag name="OUTPUTTYPE" val="PNG"/>
  <p:tag name="IGUANATEXVERSION" val="160"/>
  <p:tag name="LATEXADDIN" val="\documentclass{article}&#10;\usepackage{amsmath}&#10;\pagestyle{empty}&#10;\begin{document}&#10; The density matrix equation a&#10;two-level system is:&#10;$$&#10;\dot{\rho} = \frac{1}{i \hbar} \left[ H_0 -  p E,\; \rho \right]&#10;$$&#10;where $H_0$  is the unperturbed Hamiltonian, and $p$ the&#10;dipole\ moment.&#10;&#10;&#10;&#10;\end{document}"/>
  <p:tag name="IGUANATEXSIZE" val="20"/>
  <p:tag name="IGUANATEXCURSOR" val="27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4287.964"/>
  <p:tag name="OUTPUTTYPE" val="PNG"/>
  <p:tag name="IGUANATEXVERSION" val="160"/>
  <p:tag name="LATEXADDIN" val="\documentclass{article}&#10;\usepackage{amsmath}&#10;\pagestyle{empty}&#10;\begin{document}&#10;&#10;&#10;The diagonal elements $c_i c^*_i$ represent the populations of the level $i$.\\&#10;The off-diagonal elements $ c_ic^*_j$ are a measure of the amplitude excitation at the frequency&#10; $\omega_j - \omega_i$.&#10;&#10;&#10;&#10;&#10;\end{document}"/>
  <p:tag name="IGUANATEXSIZE" val="20"/>
  <p:tag name="IGUANATEXCURSOR" val="28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0.3824"/>
  <p:tag name="ORIGINALWIDTH" val="3051.368"/>
  <p:tag name="OUTPUTTYPE" val="PNG"/>
  <p:tag name="IGUANATEXVERSION" val="160"/>
  <p:tag name="LATEXADDIN" val="\documentclass{article}&#10;\usepackage{amsmath}&#10;\pagestyle{empty}&#10;\begin{document}&#10;The dipole moment of the transition is:&#10; $$&#10; p = \langle \psi_0 | er| \psi_1 \rangle.&#10;$$&#10; The (complex) polarisation is:&#10;$$&#10; \langle \psi | er| \psi \rangle= p c_0 c^*_1 = p \rho_{01} = u + iv,&#10;$$&#10;&#10;&#10;&#10;&#10;\end{document}"/>
  <p:tag name="IGUANATEXSIZE" val="20"/>
  <p:tag name="IGUANATEXCURSOR" val="277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tilde{E}_{1} = \frac{i}{\hbar} p_{1,0} \tilde{\cal E}_1 \nonumber \\&#10;\tilde{E}_{2} = \frac{i}{\hbar} p_{2,1} \tilde{\cal E}_2 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1670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c_0c_0^*  &amp;   c_0c_1^*     &amp;  c_0c_2^*   \\&#10; c_1c_0^*  &amp;   c_1c_1^*     &amp;  c_1c_2^*    \\&#10; c_2c_0^*  &amp;   c_2c_1^*     &amp;  c_2c_2^*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2800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left ( \begin{array}{ccc}&#10; \rho_{00}  &amp;   \rho_{01}     &amp;  \rho_{02}   \\&#10; \rho_{10}  &amp;   \rho_{11}     &amp;  \rho_{01}    \\&#10; \rho_{20}  &amp;   \rho_{21}     &amp;  \rho_{22}&#10;\end{array} \right ) 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201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3.6783"/>
  <p:tag name="ORIGINALWIDTH" val="2890.139"/>
  <p:tag name="OUTPUTTYPE" val="PNG"/>
  <p:tag name="IGUANATEXVERSION" val="160"/>
  <p:tag name="LATEXADDIN" val="\documentclass{slides}\pagestyle{empty}&#10;\begin{document}&#10;\begin{displaymath}&#10;c_1 = \frac{i}{2 \Delta_1} \left ( E_1 c_0 - E_2^* c_2 \right )&#10;\end{displaymath}&#10;\end{document}&#10;"/>
  <p:tag name="IGUANATEXSIZE" val="20"/>
  <p:tag name="IGUANATEXCURSOR" val="127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099"/>
  <p:tag name="ORIGINALWIDTH" val="5444.319"/>
  <p:tag name="OUTPUTTYPE" val="PNG"/>
  <p:tag name="IGUANATEXVERSION" val="160"/>
  <p:tag name="LATEXADDIN" val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/>
  <p:tag name="IGUANATEXSIZE" val="20"/>
  <p:tag name="IGUANATEXCURSOR" val="21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2.621"/>
  <p:tag name="ORIGINALWIDTH" val="5353.581"/>
  <p:tag name="OUTPUTTYPE" val="PNG"/>
  <p:tag name="IGUANATEXVERSION" val="160"/>
  <p:tag name="LATEXADDIN" val="\documentclass{slides}\pagestyle{empty}&#10;\begin{document}&#10;\begin{displaymath}&#10;\frac{d}{dt}\left(&#10;\begin{array}{c} c_0 \\ c_1 \\ c_2 \end{array} \right ) =&#10;\left ( \begin{array}{ccc}&#10; 0  &amp;   \frac{1}{2} \tilde{E}_1^*   &amp;  0   \\&#10; -\frac{1}{2} \tilde{E}_1  &amp; i\Delta_1 &amp;  \frac{1}{2} \tilde{E}_2^*   \\&#10;  0  &amp;  -\frac{1}{2} \tilde{E}_2    &amp;   -i\Delta_2&#10;\end{array} \right ) \left(&#10;\begin{array}{c} c_0 \\ c_1 \\ c_2 \end{array} \right )&#10;\end{displaymath}&#10;&#10;&#10;&#10;\end{document}&#10;"/>
  <p:tag name="IGUANATEXSIZE" val="20"/>
  <p:tag name="IGUANATEXCURSOR" val="3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2.6547"/>
  <p:tag name="OUTPUTTYPE" val="PNG"/>
  <p:tag name="IGUANATEXVERSION" val="160"/>
  <p:tag name="LATEXADDIN" val="\documentclass{article}&#10;\usepackage{amsmath}&#10;\pagestyle{empty}&#10;\begin{document}&#10; $E = \tilde{E}^+ + \tilde{E}^-$&#10;&#10;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8.099"/>
  <p:tag name="ORIGINALWIDTH" val="5444.319"/>
  <p:tag name="OUTPUTTYPE" val="PNG"/>
  <p:tag name="IGUANATEXVERSION" val="160"/>
  <p:tag name="LATEXADDIN" val="\documentclass{slides}\pagestyle{empty}&#10;\begin{document}&#10;\begin{eqnarray}&#10;\dot{c}_0 &amp; = &amp; \frac{i}{4 \Delta_1} \left( E_1 c_0 - E_2^* c_2 \right ) E_1  \nonumber \\&#10;\dot{c}_2 &amp; = &amp; -\frac{i}{4 \Delta_1}  E_1 E_2c_0&#10;+ \frac{i}{4 \Delta_1} E_2 E_2^* c_2 - i \Delta_2 c_2  \nonumber &#10;\end{eqnarray}&#10;\end{document}&#10;"/>
  <p:tag name="IGUANATEXSIZE" val="20"/>
  <p:tag name="IGUANATEXCURSOR" val="21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tilde{Q}_2 &amp; = &amp; - i c_0 c_2^*  \nonumber \\&#10;W_2 &amp; = &amp; c_2 c_2^* - c_0 c_0^*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162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9666"/>
  <p:tag name="ORIGINALWIDTH" val="1788.526"/>
  <p:tag name="OUTPUTTYPE" val="PNG"/>
  <p:tag name="IGUANATEXVERSION" val="160"/>
  <p:tag name="LATEXADDIN" val="\documentclass{article}&#10;\usepackage{amsmath}&#10;\usepackage{color}&#10;\pagestyle{empty}&#10;\begin{document}&#10;\noindent&#10;\textcolor{red}{The vector $(Q_r,Q_i,W)$ describes\\ a sphere because:}&#10;&#10;&#10;&#10;\end{document}"/>
  <p:tag name="IGUANATEXSIZE" val="20"/>
  <p:tag name="IGUANATEXCURSOR" val="16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282"/>
  <p:tag name="ORIGINALWIDTH" val="1507.312"/>
  <p:tag name="OUTPUTTYPE" val="PNG"/>
  <p:tag name="IGUANATEXVERSION" val="160"/>
  <p:tag name="LATEXADDIN" val="\documentclass{article}&#10;\usepackage{amsmath}&#10;\usepackage{color}&#10;\pagestyle{empty}&#10;\begin{document}&#10;\noindent&#10;\textcolor{red}{&#10;$$&#10;\dot{\tilde{Q}}_2\tilde{Q}_2^*+\dot{\tilde{Q}}_2^*\tilde{Q}_2 +&#10;\dot{W}_2 W_2^* = 0&#10;$$}&#10;\end{document}&#10;"/>
  <p:tag name="IGUANATEXSIZE" val="20"/>
  <p:tag name="IGUANATEXCURSOR" val="207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9265"/>
  <p:tag name="ORIGINALWIDTH" val="2216.723"/>
  <p:tag name="OUTPUTTYPE" val="PNG"/>
  <p:tag name="IGUANATEXVERSION" val="160"/>
  <p:tag name="LATEXADDIN" val="\documentclass{article}&#10;\usepackage{amsmath}&#10;\pagestyle{empty}&#10;\begin{document}&#10; \begin{eqnarray}&#10;\dot{\rho}_{11} - \dot{\rho}_{00} &amp; = &amp; \frac{2 p}{\hbar} \left[ i&#10;{\rho}_{01} \tilde{E}^{-} -&#10;i {\rho}_{10} \tilde{E}^+ \right] \nonumber \\&#10;\dot{\rho}_{01} &amp; = &amp; i \omega_0 {\rho}_{01} +&#10;\frac{ip\tilde{E}^+}{\hbar} \left[ \rho_{11} - \rho_{00} \right]&#10;\nonumber&#10;\end{eqnarray}&#10;&#10;&#10;&#10;\end{document}"/>
  <p:tag name="IGUANATEXSIZE" val="20"/>
  <p:tag name="IGUANATEXCURSOR" val="361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left \{ \Delta_2 + \frac{1}{4 \Delta_1} \left [ |E_1|^2 - |E_2|^2&#10;\right ] \right \} \tilde{Q}_2 - \frac{E_1E_2}{2 \Delta_1 } W_2  \nonumber \\&#10;\dot{W}_2 &amp; = &amp; \frac{1}{2 \Delta_1} Re \left [ E_1 E_2 \tilde{Q}^* \right ]&#10;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0"/>
  <p:tag name="PICTUREFILESIZE" val="463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9224"/>
  <p:tag name="ORIGINALWIDTH" val="2577.428"/>
  <p:tag name="OUTPUTTYPE" val="PNG"/>
  <p:tag name="IGUANATEXVERSION" val="160"/>
  <p:tag name="LATEXADDIN" val="\documentclass{slides}\pagestyle{empty}&#10;\begin{document}&#10;$$Q_2 \approx W_2 \int_{-\infty}^t&#10;\frac{\tilde{E}_{1}\tilde{E}_{2}}{\Delta_1}dt&#10; $$&#10;\end{document}&#10;"/>
  <p:tag name="IGUANATEXSIZE" val="20"/>
  <p:tag name="IGUANATEXCURSOR" val="13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5.9167"/>
  <p:tag name="ORIGINALWIDTH" val="2679.415"/>
  <p:tag name="OUTPUTTYPE" val="PNG"/>
  <p:tag name="IGUANATEXVERSION" val="160"/>
  <p:tag name="LATEXADDIN" val="\documentclass{article}&#10;\usepackage{amsmath}&#10;\usepackage{color}&#10;\pagestyle{empty}&#10;\begin{document}&#10;\noindent\begin{center}&#10;\textcolor{red}{\bf The density matrix elements are contained\\ within the Bloch sphere:}&#10;\end{center}&#10;&#10;$$\rho_{00}^2 + \rho_{11}^2 + \rho_{10}^2 \leq 1$$&#10;&#10;&#10;&#10;\end{document}"/>
  <p:tag name="IGUANATEXSIZE" val="20"/>
  <p:tag name="IGUANATEXCURSOR" val="226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elta_1 &amp; = &amp; \omega_{01} - \omega_{\ell,1} \nonumber \\&#10;\Delta_2 &amp; = &amp; \omega_{02} - (\omega_{\ell,1} + \omega_{\ell,2}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856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124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947.8815"/>
  <p:tag name="OUTPUTTYPE" val="PNG"/>
  <p:tag name="IGUANATEXVERSION" val="160"/>
  <p:tag name="LATEXADDIN" val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/>
  <p:tag name="IGUANATEXSIZE" val="20"/>
  <p:tag name="IGUANATEXCURSOR" val="195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\frac{\tilde{E}_{1}\tilde{E}_{2}}{\Delta_1}&#10; = \left ( \frac{i}{\hbar} p_{1,0} \tilde{\cal E}_1 \right )&#10;  \left ( \frac{i}{\hbar} p_{2,1} \tilde{\cal E}_2 \right ) \frac{1}{\Delta_1} 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244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9224"/>
  <p:tag name="ORIGINALWIDTH" val="2577.428"/>
  <p:tag name="OUTPUTTYPE" val="PNG"/>
  <p:tag name="IGUANATEXVERSION" val="160"/>
  <p:tag name="LATEXADDIN" val="\documentclass{slides}\pagestyle{empty}&#10;\begin{document}&#10;$$Q_2 \approx W_2 \int_{-\infty}^t&#10;\frac{\tilde{E}_{1}\tilde{E}_{2}}{\Delta_1}dt&#10; $$&#10;\end{document}&#10;"/>
  <p:tag name="IGUANATEXSIZE" val="20"/>
  <p:tag name="IGUANATEXCURSOR" val="13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elta_1 &amp; = &amp; \omega_{01} - \omega_{\ell,1} \nonumber \\&#10;\Delta_2 &amp; = &amp; \omega_{02} - (\omega_{\ell,1} + \omega_{\ell,2}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856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947.8815"/>
  <p:tag name="OUTPUTTYPE" val="PNG"/>
  <p:tag name="IGUANATEXVERSION" val="160"/>
  <p:tag name="LATEXADDIN" val="\documentclass{article}\pagestyle{empty}&#10;\begin{document}&#10;\noindent&#10;$\frac{\partial \tilde{\cal E}_1}{\partial z}  =  - \alpha_2 \tilde{Q}_2 \tilde{\cal E}_2^*$\\&#10;$\frac{\partial \tilde{\cal E}_1}{\partial z}  \propto  \frac{\kappa_1 \kappa_2}{\Delta_1}&#10;{\cal E}_1{\cal E}_2^* {\cal E}_1$ &#10;\end{document}&#10;"/>
  <p:tag name="IGUANATEXSIZE" val="20"/>
  <p:tag name="IGUANATEXCURSOR" val="195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elta_1 &amp; = &amp; \omega_{01} - \omega_{\ell,1} \nonumber \\&#10;\Delta_2 &amp; = &amp; \omega_{02} - (\omega_{\ell,1} + \omega_{\ell,2}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0"/>
  <p:tag name="PICTUREFILESIZE" val="1856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166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_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"/>
  <p:tag name="PICTUREFILESIZE" val="16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40.9824"/>
  <p:tag name="OUTPUTTYPE" val="PNG"/>
  <p:tag name="IGUANATEXVERSION" val="160"/>
  <p:tag name="LATEXADDIN" val="\documentclass{article}&#10;\usepackage{amsmath}&#10;\pagestyle{empty}&#10;\begin{document}&#10;$\hbar \omega$&#10;&#10;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87.4765"/>
  <p:tag name="OUTPUTTYPE" val="PNG"/>
  <p:tag name="IGUANATEXVERSION" val="160"/>
  <p:tag name="LATEXADDIN" val="\documentclass{article}&#10;\usepackage{amsmath}&#10;\usepackage{color}&#10;\pagestyle{empty}&#10;\begin{document}&#10;\textcolor{green}{$\hbar \omega_3$}&#10;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143.2321"/>
  <p:tag name="OUTPUTTYPE" val="PNG"/>
  <p:tag name="IGUANATEXVERSION" val="160"/>
  <p:tag name="LATEXADDIN" val="\documentclass{article}&#10;\usepackage{amsmath}&#10;\pagestyle{empty}&#10;\begin{document}&#10;$\Delta_3$&#10;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7.6303"/>
  <p:tag name="ORIGINALWIDTH" val="3484.814"/>
  <p:tag name="OUTPUTTYPE" val="PNG"/>
  <p:tag name="IGUANATEXVERSION" val="160"/>
  <p:tag name="LATEXADDIN" val="\documentclass{slides}\pagestyle{empty}&#10;\begin{document}&#10;\begin{eqnarray}&#10;\dot{\tilde{Q}}_2 &amp; = &amp; i \Delta \omega_2(t)&#10; \tilde{Q}_2 -  \tilde{\cal E}^2 W  \nonumber \\&#10;\dot{W} &amp; = &amp;  Re \left [\tilde{\cal E}^2 \tilde{Q}^* \right ] - \frac{W - W_0}{T_1}  \nonumber&#10;\end{eqnarray}&#10;\end{document}&#10;"/>
  <p:tag name="IGUANATEXSIZE" val="20"/>
  <p:tag name="IGUANATEXCURSOR" val="26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2.625"/>
  <p:tag name="ORIGINALWIDTH" val="5264.342"/>
  <p:tag name="OUTPUTTYPE" val="PNG"/>
  <p:tag name="IGUANATEXVERSION" val="160"/>
  <p:tag name="LATEXADDIN" val="\documentclass{slides}\pagestyle{empty}&#10;\begin{document}\noindent&#10;REMEMBER&#10;$${\cal E}^2 = \frac{\tilde{E}_{1}\tilde{E}_{2}}{\Delta_1}&#10; = \left ( \frac{i}{\hbar} p_{1,0} \tilde{\cal E}_1 \right )&#10;  \left ( \frac{i}{\hbar} p_{2,1} \tilde{\cal E}_2 \right ) \frac{1}{\Delta_1} $$&#10;\end{document}&#10;"/>
  <p:tag name="IGUANATEXSIZE" val="20"/>
  <p:tag name="IGUANATEXCURSOR" val="9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H\psi = i \hbar \frac{\partial \psi}{\partial t}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4"/>
  <p:tag name="PICTUREFILESIZE" val="859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6.8879"/>
  <p:tag name="ORIGINALWIDTH" val="3812.523"/>
  <p:tag name="OUTPUTTYPE" val="PNG"/>
  <p:tag name="IGUANATEXVERSION" val="160"/>
  <p:tag name="LATEXADDIN" val="\documentclass{slides}\pagestyle{empty}&#10;\begin{document}\noindent&#10;and&#10;$$\frac{\partial \tilde{\cal E}}{\partial z} = - \alpha_2 \tilde{Q}_2 \tilde{\cal E}^*&#10;$$&#10;\end{document}&#10;"/>
  <p:tag name="IGUANATEXSIZE" val="20"/>
  <p:tag name="IGUANATEXCURSOR" val="11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2.276"/>
  <p:tag name="ORIGINALWIDTH" val="5047.619"/>
  <p:tag name="OUTPUTTYPE" val="PNG"/>
  <p:tag name="IGUANATEXVERSION" val="160"/>
  <p:tag name="LATEXADDIN" val="\documentclass{slides}\pagestyle{empty}&#10;\begin{document}&#10;and\begin{eqnarray}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&#10;\end{document}&#10;"/>
  <p:tag name="IGUANATEXSIZE" val="20"/>
  <p:tag name="IGUANATEXCURSOR" val="6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40.9824"/>
  <p:tag name="OUTPUTTYPE" val="PNG"/>
  <p:tag name="IGUANATEXVERSION" val="160"/>
  <p:tag name="LATEXADDIN" val="\documentclass{article}&#10;\usepackage{amsmath}&#10;\pagestyle{empty}&#10;\begin{document}&#10;$\hbar \omega$&#10;&#10;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87.4765"/>
  <p:tag name="OUTPUTTYPE" val="PNG"/>
  <p:tag name="IGUANATEXVERSION" val="160"/>
  <p:tag name="LATEXADDIN" val="\documentclass{article}&#10;\usepackage{amsmath}&#10;\usepackage{color}&#10;\pagestyle{empty}&#10;\begin{document}&#10;\textcolor{green}{$\hbar \omega_3$}&#10;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143.2321"/>
  <p:tag name="OUTPUTTYPE" val="PNG"/>
  <p:tag name="IGUANATEXVERSION" val="160"/>
  <p:tag name="LATEXADDIN" val="\documentclass{article}&#10;\usepackage{amsmath}&#10;\pagestyle{empty}&#10;\begin{document}&#10;$\Delta_3$&#10;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2.092"/>
  <p:tag name="ORIGINALWIDTH" val="5175.103"/>
  <p:tag name="OUTPUTTYPE" val="PNG"/>
  <p:tag name="IGUANATEXVERSION" val="160"/>
  <p:tag name="LATEXADDIN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&#10;\end{eqnarray}&#10;\end{document}&#10;"/>
  <p:tag name="IGUANATEXSIZE" val="20"/>
  <p:tag name="IGUANATEXCURSOR" val="33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5.4218"/>
  <p:tag name="ORIGINALWIDTH" val="5149.606"/>
  <p:tag name="OUTPUTTYPE" val="PNG"/>
  <p:tag name="IGUANATEXVERSION" val="160"/>
  <p:tag name="LATEXADDIN" val="\documentclass{slides}\pagestyle{empty}&#10;\begin{document}\noindent&#10;&#10;$$\eta {\cal E}_3{\cal E}^*  = \frac{\tilde{E}_{1}\tilde{E}_{3}}{\Delta_3}&#10; = \left ( \frac{i}{\hbar} p_{2,3} \tilde{\cal E}_1 \right )&#10;  \left ( \frac{i}{\hbar} p_{3,0} \tilde{\cal E}_3 \right ) \frac{1}{\Delta_3} $$&#10;\end{document}&#10;"/>
  <p:tag name="IGUANATEXSIZE" val="20"/>
  <p:tag name="IGUANATEXCURSOR" val="25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  <p:tag name="TEXPOINTSCALING" val="1.05159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{\cal P}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00"/>
  <p:tag name="BOXFONT" val="10"/>
  <p:tag name="BOXWRAP" val="Falsch"/>
  <p:tag name="WORKAROUNDTRANSPARENCYBUG" val="Falsch"/>
  <p:tag name="ALLOWFONTSUBSTITUTION" val="Falsch"/>
  <p:tag name="BITMAPFORMAT" val="pngmono"/>
  <p:tag name="ORIGWIDTH" val="17"/>
  <p:tag name="PICTUREFILESIZE" val="133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 = \int \kappa |\vec{\cal E}^2|dt = 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5"/>
  <p:tag name="PICTUREFILESIZE" val="347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\psi(t) = \sum_k a_k(t) \psi_k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2"/>
  <p:tag name="PICTUREFILESIZE" val="1166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vec{{\cal E}}^2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195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-\vec{{\cal E}}^2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"/>
  <p:tag name="PICTUREFILESIZE" val="215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}^* \right ] - \frac{W - W_0}{T_1}  \nonumber \\&#10;&amp;&amp; \nonumber \\&#10;\frac{\partial \tilde{\cal E}}{\partial z} &amp; = &amp; - \alpha_2 \tilde{Q}_2 \tilde{\cal E}^* - \frac{\alpha}{2}\tilde{\cal E} + \eta\alpha_2 \tilde{\cal E}_3 \tilde{Q}_2^* \nonumber \\&#10;&amp;&amp; \nonumber \\&#10;\frac{\partial \tilde{\cal E}_3}{\partial z} &amp; = &amp; - \eta\alpha_2 \tilde{Q}_2 \tilde{\cal E} - \frac{\alpha_3}{2}\tilde{E}_3 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4"/>
  <p:tag name="PICTUREFILESIZE" val="8948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dot{\tilde{Q}}_2 &amp; = &amp; i \Delta \omega_2(t)&#10; \tilde{Q}_2 -  \tilde{\cal E}^2 W - \eta  \tilde{\cal E}_3\tilde{\cal E}^* W- \frac{\tilde{Q}_2 }{T_2} \nonumber \\&#10;\dot{W} &amp; = &amp;  Re \left [\tilde{\cal E}^2 \tilde{Q_2}^* \right ] - \frac{W - W_0}{T_1}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5"/>
  <p:tag name="PICTUREFILESIZE" val="4492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 = \left( [\tilde{\cal E}^2]_r,&#10;[\tilde{\cal E}^2]_i, \Delta \omega_2 \right )$ \\&#10;$\vec{\cal P} = \left ( [\tilde{Q}_2]_r,&#10;[\tilde{Q}_2]_i,W \right 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6"/>
  <p:tag name="PICTUREFILESIZE" val="2637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\partial \vec{\cal P}}{\partial t} =&#10;  \vec{\cal P} \times \vec{\cal E}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887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theta = \int_{-\infty}^\infty |\tilde{\cal E}|^2 dt = \pi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4"/>
  <p:tag name="PICTUREFILESIZE" val="107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H = H_0 -  p\cdot  E(t)&#10;\end{displaymath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1"/>
  <p:tag name="PICTUREFILESIZE" val="650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|\tilde{\cal E}|^2$ (s$^{-2}$) $\leftarrow&#10;\frac{p_1 p_2}{2 \hbar^2 \Delta_1} {\cal E}^2$(V/m)$^2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866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Delta \omega_2(t) \approx 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640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\Delta \omega_1 \approx 0$$&#10;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4"/>
  <p:tag name="PICTUREFILESIZE" val="400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E}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"/>
  <p:tag name="PICTUREFILESIZE" val="196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vec{\cal E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30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\omega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62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\cal P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128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lde{Q}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356"/>
</p:tagLst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1980</TotalTime>
  <Words>1922</Words>
  <Application>Microsoft Office PowerPoint</Application>
  <PresentationFormat>On-screen Show (4:3)</PresentationFormat>
  <Paragraphs>348</Paragraphs>
  <Slides>74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Times New Roman</vt:lpstr>
      <vt:lpstr>Helvetica</vt:lpstr>
      <vt:lpstr>Arial</vt:lpstr>
      <vt:lpstr>Symbol</vt:lpstr>
      <vt:lpstr>VAG Rounded Black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jcdiels</dc:creator>
  <cp:lastModifiedBy>jcdiel</cp:lastModifiedBy>
  <cp:revision>102</cp:revision>
  <dcterms:created xsi:type="dcterms:W3CDTF">1601-01-01T00:00:00Z</dcterms:created>
  <dcterms:modified xsi:type="dcterms:W3CDTF">2026-02-16T04:29:36Z</dcterms:modified>
</cp:coreProperties>
</file>