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13" r:id="rId2"/>
    <p:sldId id="411" r:id="rId3"/>
    <p:sldId id="412" r:id="rId4"/>
    <p:sldId id="359" r:id="rId5"/>
    <p:sldId id="362" r:id="rId6"/>
    <p:sldId id="409" r:id="rId7"/>
    <p:sldId id="400" r:id="rId8"/>
    <p:sldId id="418" r:id="rId9"/>
    <p:sldId id="414" r:id="rId10"/>
    <p:sldId id="415" r:id="rId11"/>
    <p:sldId id="416" r:id="rId12"/>
    <p:sldId id="417" r:id="rId13"/>
    <p:sldId id="402" r:id="rId14"/>
    <p:sldId id="365" r:id="rId15"/>
    <p:sldId id="366" r:id="rId16"/>
    <p:sldId id="367" r:id="rId17"/>
    <p:sldId id="410" r:id="rId18"/>
    <p:sldId id="406" r:id="rId19"/>
    <p:sldId id="371" r:id="rId20"/>
    <p:sldId id="407" r:id="rId21"/>
    <p:sldId id="391" r:id="rId22"/>
    <p:sldId id="424" r:id="rId23"/>
    <p:sldId id="426" r:id="rId24"/>
    <p:sldId id="427" r:id="rId25"/>
    <p:sldId id="430" r:id="rId26"/>
    <p:sldId id="423" r:id="rId27"/>
    <p:sldId id="425" r:id="rId28"/>
    <p:sldId id="393" r:id="rId29"/>
    <p:sldId id="408" r:id="rId30"/>
    <p:sldId id="320" r:id="rId31"/>
    <p:sldId id="321" r:id="rId32"/>
    <p:sldId id="322" r:id="rId33"/>
    <p:sldId id="431" r:id="rId34"/>
    <p:sldId id="432" r:id="rId35"/>
    <p:sldId id="337" r:id="rId36"/>
    <p:sldId id="323" r:id="rId37"/>
    <p:sldId id="420" r:id="rId38"/>
    <p:sldId id="421" r:id="rId39"/>
    <p:sldId id="324" r:id="rId40"/>
    <p:sldId id="325" r:id="rId41"/>
    <p:sldId id="326" r:id="rId42"/>
    <p:sldId id="338" r:id="rId43"/>
    <p:sldId id="327" r:id="rId44"/>
    <p:sldId id="433" r:id="rId45"/>
    <p:sldId id="328" r:id="rId46"/>
    <p:sldId id="329" r:id="rId47"/>
    <p:sldId id="339" r:id="rId48"/>
    <p:sldId id="340" r:id="rId49"/>
    <p:sldId id="341" r:id="rId50"/>
    <p:sldId id="342" r:id="rId51"/>
    <p:sldId id="343" r:id="rId52"/>
    <p:sldId id="344" r:id="rId53"/>
  </p:sldIdLst>
  <p:sldSz cx="9144000" cy="6858000" type="screen4x3"/>
  <p:notesSz cx="6997700" cy="9271000"/>
  <p:embeddedFontLst>
    <p:embeddedFont>
      <p:font typeface="Helvetica" panose="020B0604020202020204" pitchFamily="34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BB1DD78D-2CFF-49CE-8A0C-51013EF6E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90006B-F0B8-4CAE-B820-34696120E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5132164-FDEA-47CA-A3B9-0CD65A34E821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6041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EF02-E723-429D-8D32-C037929E1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7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6ACA-A274-4FC1-8516-BFBDE35B8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1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9FA2-7EF0-4800-BCA4-7C951A423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9B15F-E86F-4369-B396-A78FC0E6D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1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4353-7BFD-4A6B-A1AA-4330523E6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31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64AE-0A6F-4946-B294-DAB1F48F0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6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ADC5-2B3C-4180-978C-5374542E6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1C07-88DA-4D3D-808D-22BDFBA3E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48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AAB46-C467-4965-9325-99F3FBA0F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0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196CE-8EFC-45F5-9641-3BA6BEB2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43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AB5FD-14C1-47F8-AA1C-D6B4A39D9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13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27E4F54F-6A1C-497A-AD38-6B7E65772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tags" Target="../tags/tag62.xml"/><Relationship Id="rId21" Type="http://schemas.openxmlformats.org/officeDocument/2006/relationships/image" Target="../media/image38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tags" Target="../tags/tag6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41.png"/><Relationship Id="rId5" Type="http://schemas.openxmlformats.org/officeDocument/2006/relationships/tags" Target="../tags/tag64.xml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tags" Target="../tags/tag69.xml"/><Relationship Id="rId19" Type="http://schemas.openxmlformats.org/officeDocument/2006/relationships/image" Target="../media/image3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15.png"/><Relationship Id="rId3" Type="http://schemas.openxmlformats.org/officeDocument/2006/relationships/tags" Target="../tags/tag75.xml"/><Relationship Id="rId21" Type="http://schemas.openxmlformats.org/officeDocument/2006/relationships/image" Target="../media/image33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14.png"/><Relationship Id="rId2" Type="http://schemas.openxmlformats.org/officeDocument/2006/relationships/tags" Target="../tags/tag7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45.png"/><Relationship Id="rId5" Type="http://schemas.openxmlformats.org/officeDocument/2006/relationships/tags" Target="../tags/tag77.xml"/><Relationship Id="rId15" Type="http://schemas.openxmlformats.org/officeDocument/2006/relationships/image" Target="../media/image44.png"/><Relationship Id="rId23" Type="http://schemas.openxmlformats.org/officeDocument/2006/relationships/image" Target="../media/image38.png"/><Relationship Id="rId10" Type="http://schemas.openxmlformats.org/officeDocument/2006/relationships/tags" Target="../tags/tag82.xml"/><Relationship Id="rId19" Type="http://schemas.openxmlformats.org/officeDocument/2006/relationships/image" Target="../media/image16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6.png"/><Relationship Id="rId3" Type="http://schemas.openxmlformats.org/officeDocument/2006/relationships/tags" Target="../tags/tag88.xml"/><Relationship Id="rId21" Type="http://schemas.openxmlformats.org/officeDocument/2006/relationships/image" Target="../media/image39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35.png"/><Relationship Id="rId2" Type="http://schemas.openxmlformats.org/officeDocument/2006/relationships/tags" Target="../tags/tag87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41.png"/><Relationship Id="rId5" Type="http://schemas.openxmlformats.org/officeDocument/2006/relationships/tags" Target="../tags/tag90.xml"/><Relationship Id="rId15" Type="http://schemas.openxmlformats.org/officeDocument/2006/relationships/image" Target="../media/image33.png"/><Relationship Id="rId23" Type="http://schemas.openxmlformats.org/officeDocument/2006/relationships/image" Target="../media/image47.png"/><Relationship Id="rId10" Type="http://schemas.openxmlformats.org/officeDocument/2006/relationships/tags" Target="../tags/tag95.xml"/><Relationship Id="rId19" Type="http://schemas.openxmlformats.org/officeDocument/2006/relationships/image" Target="../media/image37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44.png"/><Relationship Id="rId2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1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50.png"/><Relationship Id="rId5" Type="http://schemas.openxmlformats.org/officeDocument/2006/relationships/tags" Target="../tags/tag102.xml"/><Relationship Id="rId10" Type="http://schemas.openxmlformats.org/officeDocument/2006/relationships/image" Target="../media/image49.png"/><Relationship Id="rId4" Type="http://schemas.openxmlformats.org/officeDocument/2006/relationships/tags" Target="../tags/tag101.xml"/><Relationship Id="rId9" Type="http://schemas.openxmlformats.org/officeDocument/2006/relationships/image" Target="../media/image24.wmf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tags" Target="../tags/tag107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0.png"/><Relationship Id="rId5" Type="http://schemas.openxmlformats.org/officeDocument/2006/relationships/tags" Target="../tags/tag109.xml"/><Relationship Id="rId10" Type="http://schemas.openxmlformats.org/officeDocument/2006/relationships/image" Target="../media/image59.png"/><Relationship Id="rId4" Type="http://schemas.openxmlformats.org/officeDocument/2006/relationships/tags" Target="../tags/tag108.xml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112.xml"/><Relationship Id="rId7" Type="http://schemas.openxmlformats.org/officeDocument/2006/relationships/image" Target="../media/image65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6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8.png"/><Relationship Id="rId4" Type="http://schemas.openxmlformats.org/officeDocument/2006/relationships/tags" Target="../tags/tag113.xml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73.png"/><Relationship Id="rId3" Type="http://schemas.openxmlformats.org/officeDocument/2006/relationships/tags" Target="../tags/tag116.xml"/><Relationship Id="rId21" Type="http://schemas.openxmlformats.org/officeDocument/2006/relationships/image" Target="../media/image74.png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72.png"/><Relationship Id="rId2" Type="http://schemas.openxmlformats.org/officeDocument/2006/relationships/tags" Target="../tags/tag115.xml"/><Relationship Id="rId16" Type="http://schemas.openxmlformats.org/officeDocument/2006/relationships/image" Target="../media/image71.png"/><Relationship Id="rId20" Type="http://schemas.openxmlformats.org/officeDocument/2006/relationships/image" Target="../media/image68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77.png"/><Relationship Id="rId5" Type="http://schemas.openxmlformats.org/officeDocument/2006/relationships/tags" Target="../tags/tag118.xml"/><Relationship Id="rId15" Type="http://schemas.openxmlformats.org/officeDocument/2006/relationships/image" Target="../media/image70.png"/><Relationship Id="rId23" Type="http://schemas.openxmlformats.org/officeDocument/2006/relationships/image" Target="../media/image76.png"/><Relationship Id="rId10" Type="http://schemas.openxmlformats.org/officeDocument/2006/relationships/tags" Target="../tags/tag123.xml"/><Relationship Id="rId19" Type="http://schemas.openxmlformats.org/officeDocument/2006/relationships/image" Target="../media/image67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69.png"/><Relationship Id="rId22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1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83.png"/><Relationship Id="rId26" Type="http://schemas.openxmlformats.org/officeDocument/2006/relationships/image" Target="../media/image89.png"/><Relationship Id="rId3" Type="http://schemas.openxmlformats.org/officeDocument/2006/relationships/tags" Target="../tags/tag129.xml"/><Relationship Id="rId21" Type="http://schemas.openxmlformats.org/officeDocument/2006/relationships/image" Target="../media/image85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35.png"/><Relationship Id="rId25" Type="http://schemas.openxmlformats.org/officeDocument/2006/relationships/image" Target="../media/image88.png"/><Relationship Id="rId2" Type="http://schemas.openxmlformats.org/officeDocument/2006/relationships/tags" Target="../tags/tag128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87.wmf"/><Relationship Id="rId5" Type="http://schemas.openxmlformats.org/officeDocument/2006/relationships/tags" Target="../tags/tag131.xml"/><Relationship Id="rId15" Type="http://schemas.openxmlformats.org/officeDocument/2006/relationships/image" Target="../media/image33.png"/><Relationship Id="rId23" Type="http://schemas.openxmlformats.org/officeDocument/2006/relationships/image" Target="../media/image86.wmf"/><Relationship Id="rId10" Type="http://schemas.openxmlformats.org/officeDocument/2006/relationships/tags" Target="../tags/tag136.xml"/><Relationship Id="rId19" Type="http://schemas.openxmlformats.org/officeDocument/2006/relationships/image" Target="../media/image84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44.png"/><Relationship Id="rId2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89.png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93.png"/><Relationship Id="rId2" Type="http://schemas.openxmlformats.org/officeDocument/2006/relationships/tags" Target="../tags/tag140.xml"/><Relationship Id="rId16" Type="http://schemas.openxmlformats.org/officeDocument/2006/relationships/image" Target="../media/image96.wmf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92.png"/><Relationship Id="rId5" Type="http://schemas.openxmlformats.org/officeDocument/2006/relationships/tags" Target="../tags/tag143.xml"/><Relationship Id="rId15" Type="http://schemas.openxmlformats.org/officeDocument/2006/relationships/image" Target="../media/image95.png"/><Relationship Id="rId10" Type="http://schemas.openxmlformats.org/officeDocument/2006/relationships/image" Target="../media/image91.png"/><Relationship Id="rId4" Type="http://schemas.openxmlformats.org/officeDocument/2006/relationships/tags" Target="../tags/tag142.xml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image" Target="../media/image35.png"/><Relationship Id="rId26" Type="http://schemas.openxmlformats.org/officeDocument/2006/relationships/image" Target="../media/image102.png"/><Relationship Id="rId3" Type="http://schemas.openxmlformats.org/officeDocument/2006/relationships/tags" Target="../tags/tag148.xml"/><Relationship Id="rId21" Type="http://schemas.openxmlformats.org/officeDocument/2006/relationships/image" Target="../media/image38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image" Target="../media/image34.png"/><Relationship Id="rId25" Type="http://schemas.openxmlformats.org/officeDocument/2006/relationships/image" Target="../media/image101.png"/><Relationship Id="rId2" Type="http://schemas.openxmlformats.org/officeDocument/2006/relationships/tags" Target="../tags/tag147.xml"/><Relationship Id="rId16" Type="http://schemas.openxmlformats.org/officeDocument/2006/relationships/image" Target="../media/image33.png"/><Relationship Id="rId20" Type="http://schemas.openxmlformats.org/officeDocument/2006/relationships/image" Target="../media/image84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100.png"/><Relationship Id="rId5" Type="http://schemas.openxmlformats.org/officeDocument/2006/relationships/tags" Target="../tags/tag150.xml"/><Relationship Id="rId15" Type="http://schemas.openxmlformats.org/officeDocument/2006/relationships/image" Target="../media/image44.png"/><Relationship Id="rId23" Type="http://schemas.openxmlformats.org/officeDocument/2006/relationships/image" Target="../media/image99.png"/><Relationship Id="rId10" Type="http://schemas.openxmlformats.org/officeDocument/2006/relationships/tags" Target="../tags/tag155.xml"/><Relationship Id="rId19" Type="http://schemas.openxmlformats.org/officeDocument/2006/relationships/image" Target="../media/image83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85.png"/><Relationship Id="rId3" Type="http://schemas.openxmlformats.org/officeDocument/2006/relationships/tags" Target="../tags/tag16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8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84.png"/><Relationship Id="rId5" Type="http://schemas.openxmlformats.org/officeDocument/2006/relationships/tags" Target="../tags/tag163.xml"/><Relationship Id="rId10" Type="http://schemas.openxmlformats.org/officeDocument/2006/relationships/image" Target="../media/image83.png"/><Relationship Id="rId4" Type="http://schemas.openxmlformats.org/officeDocument/2006/relationships/tags" Target="../tags/tag162.xml"/><Relationship Id="rId9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8.xml"/><Relationship Id="rId21" Type="http://schemas.openxmlformats.org/officeDocument/2006/relationships/image" Target="../media/image18.png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4.png"/><Relationship Id="rId2" Type="http://schemas.openxmlformats.org/officeDocument/2006/relationships/tags" Target="../tags/tag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12.png"/><Relationship Id="rId10" Type="http://schemas.openxmlformats.org/officeDocument/2006/relationships/tags" Target="../tags/tag15.xml"/><Relationship Id="rId19" Type="http://schemas.openxmlformats.org/officeDocument/2006/relationships/image" Target="../media/image16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5.png"/><Relationship Id="rId4" Type="http://schemas.openxmlformats.org/officeDocument/2006/relationships/image" Target="../media/image11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9.jpeg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0.png"/><Relationship Id="rId17" Type="http://schemas.openxmlformats.org/officeDocument/2006/relationships/image" Target="../media/image24.wmf"/><Relationship Id="rId2" Type="http://schemas.openxmlformats.org/officeDocument/2006/relationships/tags" Target="../tags/tag18.xml"/><Relationship Id="rId16" Type="http://schemas.openxmlformats.org/officeDocument/2006/relationships/image" Target="../media/image23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1.png"/><Relationship Id="rId5" Type="http://schemas.openxmlformats.org/officeDocument/2006/relationships/tags" Target="../tags/tag21.xml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126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129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25.png"/><Relationship Id="rId18" Type="http://schemas.openxmlformats.org/officeDocument/2006/relationships/image" Target="../media/image23.png"/><Relationship Id="rId3" Type="http://schemas.openxmlformats.org/officeDocument/2006/relationships/tags" Target="../tags/tag27.xml"/><Relationship Id="rId21" Type="http://schemas.openxmlformats.org/officeDocument/2006/relationships/image" Target="../media/image27.png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2.png"/><Relationship Id="rId2" Type="http://schemas.openxmlformats.org/officeDocument/2006/relationships/tags" Target="../tags/tag26.xml"/><Relationship Id="rId16" Type="http://schemas.openxmlformats.org/officeDocument/2006/relationships/image" Target="../media/image11.png"/><Relationship Id="rId20" Type="http://schemas.openxmlformats.org/officeDocument/2006/relationships/image" Target="../media/image26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image" Target="../media/image12.png"/><Relationship Id="rId23" Type="http://schemas.openxmlformats.org/officeDocument/2006/relationships/image" Target="../media/image28.png"/><Relationship Id="rId10" Type="http://schemas.openxmlformats.org/officeDocument/2006/relationships/tags" Target="../tags/tag34.xml"/><Relationship Id="rId19" Type="http://schemas.openxmlformats.org/officeDocument/2006/relationships/image" Target="../media/image20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0.png"/><Relationship Id="rId22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6.png"/><Relationship Id="rId18" Type="http://schemas.openxmlformats.org/officeDocument/2006/relationships/image" Target="../media/image24.wmf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15.png"/><Relationship Id="rId17" Type="http://schemas.openxmlformats.org/officeDocument/2006/relationships/image" Target="../media/image23.png"/><Relationship Id="rId2" Type="http://schemas.openxmlformats.org/officeDocument/2006/relationships/tags" Target="../tags/tag37.xml"/><Relationship Id="rId16" Type="http://schemas.openxmlformats.org/officeDocument/2006/relationships/image" Target="../media/image22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14.png"/><Relationship Id="rId5" Type="http://schemas.openxmlformats.org/officeDocument/2006/relationships/tags" Target="../tags/tag40.xml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20.png"/><Relationship Id="rId4" Type="http://schemas.openxmlformats.org/officeDocument/2006/relationships/tags" Target="../tags/tag47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tags" Target="../tags/tag52.xml"/><Relationship Id="rId21" Type="http://schemas.openxmlformats.org/officeDocument/2006/relationships/image" Target="../media/image31.png"/><Relationship Id="rId7" Type="http://schemas.openxmlformats.org/officeDocument/2006/relationships/tags" Target="../tags/tag56.xml"/><Relationship Id="rId12" Type="http://schemas.openxmlformats.org/officeDocument/2006/relationships/image" Target="../media/image13.png"/><Relationship Id="rId17" Type="http://schemas.openxmlformats.org/officeDocument/2006/relationships/image" Target="../media/image29.png"/><Relationship Id="rId2" Type="http://schemas.openxmlformats.org/officeDocument/2006/relationships/tags" Target="../tags/tag51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4.xml"/><Relationship Id="rId15" Type="http://schemas.openxmlformats.org/officeDocument/2006/relationships/image" Target="../media/image16.png"/><Relationship Id="rId10" Type="http://schemas.openxmlformats.org/officeDocument/2006/relationships/tags" Target="../tags/tag59.xml"/><Relationship Id="rId19" Type="http://schemas.openxmlformats.org/officeDocument/2006/relationships/image" Target="../media/image10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19200"/>
            <a:ext cx="3022600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23825"/>
            <a:ext cx="29146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762375"/>
            <a:ext cx="62960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22625" y="2174875"/>
            <a:ext cx="3532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Pseudo-polarization vector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181225"/>
            <a:ext cx="16335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22625" y="2860675"/>
            <a:ext cx="212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rotating around 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838450"/>
            <a:ext cx="2760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80125" y="42211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423025" y="38401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242175" y="39544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565775" y="41830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260725" y="41830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613275" y="49069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508625" y="496411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956175" y="46402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756275" y="458311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276850" y="5391150"/>
            <a:ext cx="386715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192713" y="5275263"/>
            <a:ext cx="858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2</a:t>
            </a:r>
            <a:r>
              <a:rPr lang="en-US" altLang="en-US" sz="3600">
                <a:latin typeface="Symbol" panose="05050102010706020507" pitchFamily="18" charset="2"/>
              </a:rPr>
              <a:t>e</a:t>
            </a:r>
            <a:r>
              <a:rPr lang="en-US" altLang="en-US" sz="3600" baseline="30000">
                <a:latin typeface="Symbol" panose="05050102010706020507" pitchFamily="18" charset="2"/>
              </a:rPr>
              <a:t>*</a:t>
            </a:r>
            <a:endParaRPr lang="en-US" altLang="en-US" sz="2400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028950" y="0"/>
            <a:ext cx="5734050" cy="3695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430338" y="2087563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e</a:t>
            </a:r>
            <a:r>
              <a:rPr lang="en-US" altLang="en-US" sz="1400" baseline="30000"/>
              <a:t>2</a:t>
            </a:r>
            <a:endParaRPr lang="en-US" altLang="en-US" sz="2400">
              <a:latin typeface="Symbol" panose="05050102010706020507" pitchFamily="18" charset="2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054100" y="2636838"/>
            <a:ext cx="247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914400" y="25796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890713" y="24495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2011363" y="2509838"/>
            <a:ext cx="247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2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046163" y="4179888"/>
            <a:ext cx="409575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81375"/>
            <a:ext cx="4600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87325"/>
            <a:ext cx="492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Two-photon Bloch’s equations, far off resonance</a:t>
            </a:r>
            <a:endParaRPr lang="fr-FR" altLang="en-US" sz="1800" b="1">
              <a:solidFill>
                <a:srgbClr val="000099"/>
              </a:solidFill>
            </a:endParaRPr>
          </a:p>
        </p:txBody>
      </p:sp>
      <p:pic>
        <p:nvPicPr>
          <p:cNvPr id="922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263650"/>
            <a:ext cx="29019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601663"/>
            <a:ext cx="1987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2876550"/>
            <a:ext cx="3762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134100" y="5913438"/>
            <a:ext cx="798513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141913" y="2740025"/>
            <a:ext cx="3330575" cy="3289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6842125" y="4379913"/>
            <a:ext cx="1968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6842125" y="2220913"/>
            <a:ext cx="0" cy="381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5178425" y="4379913"/>
            <a:ext cx="1652588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Arc 13"/>
          <p:cNvSpPr>
            <a:spLocks/>
          </p:cNvSpPr>
          <p:nvPr/>
        </p:nvSpPr>
        <p:spPr bwMode="auto">
          <a:xfrm flipH="1">
            <a:off x="5702300" y="2740025"/>
            <a:ext cx="1139825" cy="3279775"/>
          </a:xfrm>
          <a:custGeom>
            <a:avLst/>
            <a:gdLst>
              <a:gd name="T0" fmla="*/ 0 w 21600"/>
              <a:gd name="T1" fmla="*/ 0 h 43172"/>
              <a:gd name="T2" fmla="*/ 3054731 w 21600"/>
              <a:gd name="T3" fmla="*/ 249164367 h 43172"/>
              <a:gd name="T4" fmla="*/ 0 w 21600"/>
              <a:gd name="T5" fmla="*/ 124662978 h 431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</a:path>
              <a:path w="21600" h="4317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Arc 14"/>
          <p:cNvSpPr>
            <a:spLocks/>
          </p:cNvSpPr>
          <p:nvPr/>
        </p:nvSpPr>
        <p:spPr bwMode="auto">
          <a:xfrm>
            <a:off x="6842125" y="2740025"/>
            <a:ext cx="1084263" cy="32813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49244054 h 43200"/>
              <a:gd name="T4" fmla="*/ 0 w 21600"/>
              <a:gd name="T5" fmla="*/ 12462206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</a:path>
              <a:path w="21600" h="432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6842125" y="3186113"/>
            <a:ext cx="361950" cy="11938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7204075" y="3300413"/>
            <a:ext cx="0" cy="10795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842125" y="4379913"/>
            <a:ext cx="34925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6965950" y="4532313"/>
            <a:ext cx="381000" cy="455612"/>
            <a:chOff x="4725" y="3095"/>
            <a:chExt cx="431" cy="515"/>
          </a:xfrm>
        </p:grpSpPr>
        <p:pic>
          <p:nvPicPr>
            <p:cNvPr id="9256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" y="3095"/>
              <a:ext cx="371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57" name="Line 20"/>
            <p:cNvSpPr>
              <a:spLocks noChangeShapeType="1"/>
            </p:cNvSpPr>
            <p:nvPr/>
          </p:nvSpPr>
          <p:spPr bwMode="auto">
            <a:xfrm>
              <a:off x="4725" y="3177"/>
              <a:ext cx="0" cy="4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21"/>
            <p:cNvSpPr>
              <a:spLocks noChangeShapeType="1"/>
            </p:cNvSpPr>
            <p:nvPr/>
          </p:nvSpPr>
          <p:spPr bwMode="auto">
            <a:xfrm>
              <a:off x="5156" y="3175"/>
              <a:ext cx="0" cy="4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35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722688"/>
            <a:ext cx="6651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36" name="Group 23"/>
          <p:cNvGrpSpPr>
            <a:grpSpLocks/>
          </p:cNvGrpSpPr>
          <p:nvPr/>
        </p:nvGrpSpPr>
        <p:grpSpPr bwMode="auto">
          <a:xfrm>
            <a:off x="5056188" y="5868988"/>
            <a:ext cx="576262" cy="368300"/>
            <a:chOff x="5166" y="2874"/>
            <a:chExt cx="363" cy="232"/>
          </a:xfrm>
        </p:grpSpPr>
        <p:pic>
          <p:nvPicPr>
            <p:cNvPr id="9254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55" name="Text Box 25"/>
            <p:cNvSpPr txBox="1">
              <a:spLocks noChangeArrowheads="1"/>
            </p:cNvSpPr>
            <p:nvPr/>
          </p:nvSpPr>
          <p:spPr bwMode="auto">
            <a:xfrm>
              <a:off x="5357" y="2875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r</a:t>
              </a:r>
            </a:p>
          </p:txBody>
        </p:sp>
      </p:grpSp>
      <p:grpSp>
        <p:nvGrpSpPr>
          <p:cNvPr id="9237" name="Group 26"/>
          <p:cNvGrpSpPr>
            <a:grpSpLocks/>
          </p:cNvGrpSpPr>
          <p:nvPr/>
        </p:nvGrpSpPr>
        <p:grpSpPr bwMode="auto">
          <a:xfrm>
            <a:off x="8567738" y="4510088"/>
            <a:ext cx="550862" cy="368300"/>
            <a:chOff x="5166" y="2874"/>
            <a:chExt cx="347" cy="232"/>
          </a:xfrm>
        </p:grpSpPr>
        <p:pic>
          <p:nvPicPr>
            <p:cNvPr id="9252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53" name="Text Box 28"/>
            <p:cNvSpPr txBox="1">
              <a:spLocks noChangeArrowheads="1"/>
            </p:cNvSpPr>
            <p:nvPr/>
          </p:nvSpPr>
          <p:spPr bwMode="auto">
            <a:xfrm>
              <a:off x="5357" y="287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i</a:t>
              </a:r>
            </a:p>
          </p:txBody>
        </p:sp>
      </p:grpSp>
      <p:sp>
        <p:nvSpPr>
          <p:cNvPr id="9238" name="Line 29"/>
          <p:cNvSpPr>
            <a:spLocks noChangeShapeType="1"/>
          </p:cNvSpPr>
          <p:nvPr/>
        </p:nvSpPr>
        <p:spPr bwMode="auto">
          <a:xfrm flipH="1">
            <a:off x="6380163" y="4391025"/>
            <a:ext cx="468312" cy="1576388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30"/>
          <p:cNvSpPr>
            <a:spLocks/>
          </p:cNvSpPr>
          <p:nvPr/>
        </p:nvSpPr>
        <p:spPr bwMode="auto">
          <a:xfrm>
            <a:off x="6380163" y="5926138"/>
            <a:ext cx="466725" cy="200025"/>
          </a:xfrm>
          <a:custGeom>
            <a:avLst/>
            <a:gdLst>
              <a:gd name="T0" fmla="*/ 740925938 w 294"/>
              <a:gd name="T1" fmla="*/ 163810950 h 126"/>
              <a:gd name="T2" fmla="*/ 703124388 w 294"/>
              <a:gd name="T3" fmla="*/ 262096250 h 126"/>
              <a:gd name="T4" fmla="*/ 551915013 w 294"/>
              <a:gd name="T5" fmla="*/ 299899388 h 126"/>
              <a:gd name="T6" fmla="*/ 478829688 w 294"/>
              <a:gd name="T7" fmla="*/ 163810950 h 126"/>
              <a:gd name="T8" fmla="*/ 577116575 w 294"/>
              <a:gd name="T9" fmla="*/ 35282188 h 126"/>
              <a:gd name="T10" fmla="*/ 619958438 w 294"/>
              <a:gd name="T11" fmla="*/ 194052825 h 126"/>
              <a:gd name="T12" fmla="*/ 498990938 w 294"/>
              <a:gd name="T13" fmla="*/ 282257500 h 126"/>
              <a:gd name="T14" fmla="*/ 347781563 w 294"/>
              <a:gd name="T15" fmla="*/ 282257500 h 126"/>
              <a:gd name="T16" fmla="*/ 302418750 w 294"/>
              <a:gd name="T17" fmla="*/ 161290000 h 126"/>
              <a:gd name="T18" fmla="*/ 372983125 w 294"/>
              <a:gd name="T19" fmla="*/ 35282188 h 126"/>
              <a:gd name="T20" fmla="*/ 372983125 w 294"/>
              <a:gd name="T21" fmla="*/ 176410938 h 126"/>
              <a:gd name="T22" fmla="*/ 244455950 w 294"/>
              <a:gd name="T23" fmla="*/ 259576888 h 126"/>
              <a:gd name="T24" fmla="*/ 115927188 w 294"/>
              <a:gd name="T25" fmla="*/ 194052825 h 126"/>
              <a:gd name="T26" fmla="*/ 161290000 w 294"/>
              <a:gd name="T27" fmla="*/ 20161250 h 126"/>
              <a:gd name="T28" fmla="*/ 211693125 w 294"/>
              <a:gd name="T29" fmla="*/ 73085325 h 126"/>
              <a:gd name="T30" fmla="*/ 161290000 w 294"/>
              <a:gd name="T31" fmla="*/ 163810950 h 126"/>
              <a:gd name="T32" fmla="*/ 30241875 w 294"/>
              <a:gd name="T33" fmla="*/ 156249688 h 126"/>
              <a:gd name="T34" fmla="*/ 0 w 294"/>
              <a:gd name="T35" fmla="*/ 78125638 h 1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4" h="126">
                <a:moveTo>
                  <a:pt x="294" y="65"/>
                </a:moveTo>
                <a:cubicBezTo>
                  <a:pt x="292" y="80"/>
                  <a:pt x="291" y="95"/>
                  <a:pt x="279" y="104"/>
                </a:cubicBezTo>
                <a:cubicBezTo>
                  <a:pt x="267" y="113"/>
                  <a:pt x="234" y="126"/>
                  <a:pt x="219" y="119"/>
                </a:cubicBezTo>
                <a:cubicBezTo>
                  <a:pt x="204" y="112"/>
                  <a:pt x="188" y="82"/>
                  <a:pt x="190" y="65"/>
                </a:cubicBezTo>
                <a:cubicBezTo>
                  <a:pt x="192" y="48"/>
                  <a:pt x="220" y="12"/>
                  <a:pt x="229" y="14"/>
                </a:cubicBezTo>
                <a:cubicBezTo>
                  <a:pt x="238" y="16"/>
                  <a:pt x="251" y="61"/>
                  <a:pt x="246" y="77"/>
                </a:cubicBezTo>
                <a:cubicBezTo>
                  <a:pt x="241" y="93"/>
                  <a:pt x="216" y="106"/>
                  <a:pt x="198" y="112"/>
                </a:cubicBezTo>
                <a:cubicBezTo>
                  <a:pt x="180" y="118"/>
                  <a:pt x="151" y="120"/>
                  <a:pt x="138" y="112"/>
                </a:cubicBezTo>
                <a:cubicBezTo>
                  <a:pt x="125" y="104"/>
                  <a:pt x="118" y="80"/>
                  <a:pt x="120" y="64"/>
                </a:cubicBezTo>
                <a:cubicBezTo>
                  <a:pt x="122" y="48"/>
                  <a:pt x="143" y="13"/>
                  <a:pt x="148" y="14"/>
                </a:cubicBezTo>
                <a:cubicBezTo>
                  <a:pt x="153" y="15"/>
                  <a:pt x="156" y="55"/>
                  <a:pt x="148" y="70"/>
                </a:cubicBezTo>
                <a:cubicBezTo>
                  <a:pt x="140" y="85"/>
                  <a:pt x="114" y="102"/>
                  <a:pt x="97" y="103"/>
                </a:cubicBezTo>
                <a:cubicBezTo>
                  <a:pt x="80" y="104"/>
                  <a:pt x="51" y="93"/>
                  <a:pt x="46" y="77"/>
                </a:cubicBezTo>
                <a:cubicBezTo>
                  <a:pt x="41" y="61"/>
                  <a:pt x="58" y="16"/>
                  <a:pt x="64" y="8"/>
                </a:cubicBezTo>
                <a:cubicBezTo>
                  <a:pt x="70" y="0"/>
                  <a:pt x="84" y="20"/>
                  <a:pt x="84" y="29"/>
                </a:cubicBezTo>
                <a:cubicBezTo>
                  <a:pt x="84" y="38"/>
                  <a:pt x="76" y="59"/>
                  <a:pt x="64" y="65"/>
                </a:cubicBezTo>
                <a:cubicBezTo>
                  <a:pt x="52" y="71"/>
                  <a:pt x="23" y="68"/>
                  <a:pt x="12" y="62"/>
                </a:cubicBezTo>
                <a:cubicBezTo>
                  <a:pt x="1" y="56"/>
                  <a:pt x="0" y="43"/>
                  <a:pt x="0" y="31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31"/>
          <p:cNvSpPr txBox="1">
            <a:spLocks noChangeArrowheads="1"/>
          </p:cNvSpPr>
          <p:nvPr/>
        </p:nvSpPr>
        <p:spPr bwMode="auto">
          <a:xfrm>
            <a:off x="6442075" y="22558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  <p:sp>
        <p:nvSpPr>
          <p:cNvPr id="9241" name="Line 32"/>
          <p:cNvSpPr>
            <a:spLocks noChangeShapeType="1"/>
          </p:cNvSpPr>
          <p:nvPr/>
        </p:nvSpPr>
        <p:spPr bwMode="auto">
          <a:xfrm flipV="1">
            <a:off x="6362700" y="4400550"/>
            <a:ext cx="0" cy="155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3"/>
          <p:cNvSpPr>
            <a:spLocks noChangeShapeType="1"/>
          </p:cNvSpPr>
          <p:nvPr/>
        </p:nvSpPr>
        <p:spPr bwMode="auto">
          <a:xfrm flipH="1">
            <a:off x="6372225" y="4381500"/>
            <a:ext cx="46672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3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6110288"/>
            <a:ext cx="3968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4" name="Text Box 35"/>
          <p:cNvSpPr txBox="1">
            <a:spLocks noChangeArrowheads="1"/>
          </p:cNvSpPr>
          <p:nvPr/>
        </p:nvSpPr>
        <p:spPr bwMode="auto">
          <a:xfrm>
            <a:off x="0" y="1054100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Small signal, steady state:</a:t>
            </a:r>
          </a:p>
        </p:txBody>
      </p:sp>
      <p:pic>
        <p:nvPicPr>
          <p:cNvPr id="9245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20813"/>
            <a:ext cx="122078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800350"/>
            <a:ext cx="428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22450"/>
            <a:ext cx="51308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2613025" y="3425825"/>
            <a:ext cx="2365375" cy="681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9736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344863"/>
            <a:ext cx="200025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460375" y="4783138"/>
            <a:ext cx="3035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Third order susceptibility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Degenerate Four Wave Mixing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Phase conjugation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Nonlinear index of refraction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169863" y="6234113"/>
            <a:ext cx="454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Effects enhanced by an intermediate resonance.</a:t>
            </a:r>
          </a:p>
        </p:txBody>
      </p:sp>
    </p:spTree>
    <p:extLst>
      <p:ext uri="{BB962C8B-B14F-4D97-AF65-F5344CB8AC3E}">
        <p14:creationId xmlns:p14="http://schemas.microsoft.com/office/powerpoint/2010/main" val="22964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7" grpId="0"/>
      <p:bldP spid="297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996950"/>
            <a:ext cx="5543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Freeform 3"/>
          <p:cNvSpPr>
            <a:spLocks/>
          </p:cNvSpPr>
          <p:nvPr/>
        </p:nvSpPr>
        <p:spPr bwMode="auto">
          <a:xfrm>
            <a:off x="1409700" y="1052513"/>
            <a:ext cx="2566988" cy="1257300"/>
          </a:xfrm>
          <a:custGeom>
            <a:avLst/>
            <a:gdLst>
              <a:gd name="T0" fmla="*/ 2147483646 w 1617"/>
              <a:gd name="T1" fmla="*/ 884575638 h 792"/>
              <a:gd name="T2" fmla="*/ 2147483646 w 1617"/>
              <a:gd name="T3" fmla="*/ 960180325 h 792"/>
              <a:gd name="T4" fmla="*/ 2147483646 w 1617"/>
              <a:gd name="T5" fmla="*/ 1995963750 h 792"/>
              <a:gd name="T6" fmla="*/ 0 w 1617"/>
              <a:gd name="T7" fmla="*/ 1995963750 h 792"/>
              <a:gd name="T8" fmla="*/ 0 w 1617"/>
              <a:gd name="T9" fmla="*/ 0 h 792"/>
              <a:gd name="T10" fmla="*/ 2147483646 w 1617"/>
              <a:gd name="T11" fmla="*/ 0 h 792"/>
              <a:gd name="T12" fmla="*/ 2147483646 w 1617"/>
              <a:gd name="T13" fmla="*/ 846772500 h 792"/>
              <a:gd name="T14" fmla="*/ 2147483646 w 1617"/>
              <a:gd name="T15" fmla="*/ 846772500 h 792"/>
              <a:gd name="T16" fmla="*/ 2147483646 w 1617"/>
              <a:gd name="T17" fmla="*/ 884575638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7" h="792">
                <a:moveTo>
                  <a:pt x="993" y="351"/>
                </a:moveTo>
                <a:cubicBezTo>
                  <a:pt x="993" y="361"/>
                  <a:pt x="993" y="371"/>
                  <a:pt x="993" y="381"/>
                </a:cubicBezTo>
                <a:lnTo>
                  <a:pt x="993" y="792"/>
                </a:lnTo>
                <a:lnTo>
                  <a:pt x="0" y="792"/>
                </a:lnTo>
                <a:lnTo>
                  <a:pt x="0" y="0"/>
                </a:lnTo>
                <a:lnTo>
                  <a:pt x="1617" y="0"/>
                </a:lnTo>
                <a:lnTo>
                  <a:pt x="1617" y="336"/>
                </a:lnTo>
                <a:lnTo>
                  <a:pt x="978" y="336"/>
                </a:lnTo>
                <a:lnTo>
                  <a:pt x="993" y="35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27050" y="280988"/>
            <a:ext cx="414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Two-photon Bloch’s equations</a:t>
            </a:r>
            <a:endParaRPr lang="fr-FR" altLang="en-US" sz="2400" b="1">
              <a:solidFill>
                <a:srgbClr val="000099"/>
              </a:solidFill>
            </a:endParaRPr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5308600" y="2886075"/>
            <a:ext cx="3384550" cy="3470275"/>
            <a:chOff x="1764" y="1949"/>
            <a:chExt cx="2132" cy="2186"/>
          </a:xfrm>
        </p:grpSpPr>
        <p:grpSp>
          <p:nvGrpSpPr>
            <p:cNvPr id="10266" name="Group 7"/>
            <p:cNvGrpSpPr>
              <a:grpSpLocks/>
            </p:cNvGrpSpPr>
            <p:nvPr/>
          </p:nvGrpSpPr>
          <p:grpSpPr bwMode="auto">
            <a:xfrm>
              <a:off x="1764" y="1949"/>
              <a:ext cx="2132" cy="2186"/>
              <a:chOff x="912" y="929"/>
              <a:chExt cx="2132" cy="2186"/>
            </a:xfrm>
          </p:grpSpPr>
          <p:pic>
            <p:nvPicPr>
              <p:cNvPr id="10268" name="Picture 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929"/>
                <a:ext cx="2132" cy="2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69" name="Picture 9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7" y="1787"/>
                <a:ext cx="144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0" name="Picture 10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" y="1442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1" name="Picture 11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" y="1882"/>
                <a:ext cx="137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72" name="Arc 12"/>
              <p:cNvSpPr>
                <a:spLocks/>
              </p:cNvSpPr>
              <p:nvPr/>
            </p:nvSpPr>
            <p:spPr bwMode="auto">
              <a:xfrm flipH="1" flipV="1">
                <a:off x="1146" y="1915"/>
                <a:ext cx="653" cy="840"/>
              </a:xfrm>
              <a:custGeom>
                <a:avLst/>
                <a:gdLst>
                  <a:gd name="T0" fmla="*/ 0 w 20497"/>
                  <a:gd name="T1" fmla="*/ 0 h 21600"/>
                  <a:gd name="T2" fmla="*/ 21 w 20497"/>
                  <a:gd name="T3" fmla="*/ 22 h 21600"/>
                  <a:gd name="T4" fmla="*/ 0 w 20497"/>
                  <a:gd name="T5" fmla="*/ 3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497" h="21600" fill="none" extrusionOk="0">
                    <a:moveTo>
                      <a:pt x="0" y="0"/>
                    </a:moveTo>
                    <a:cubicBezTo>
                      <a:pt x="9303" y="0"/>
                      <a:pt x="17561" y="5956"/>
                      <a:pt x="20496" y="14785"/>
                    </a:cubicBezTo>
                  </a:path>
                  <a:path w="20497" h="21600" stroke="0" extrusionOk="0">
                    <a:moveTo>
                      <a:pt x="0" y="0"/>
                    </a:moveTo>
                    <a:cubicBezTo>
                      <a:pt x="9303" y="0"/>
                      <a:pt x="17561" y="5956"/>
                      <a:pt x="20496" y="14785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Rectangle 13"/>
              <p:cNvSpPr>
                <a:spLocks noChangeArrowheads="1"/>
              </p:cNvSpPr>
              <p:nvPr/>
            </p:nvSpPr>
            <p:spPr bwMode="auto">
              <a:xfrm>
                <a:off x="1448" y="2824"/>
                <a:ext cx="42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400"/>
              </a:p>
            </p:txBody>
          </p:sp>
          <p:pic>
            <p:nvPicPr>
              <p:cNvPr id="10274" name="Picture 14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" y="1898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038" y="1909"/>
                <a:ext cx="0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Line 16"/>
              <p:cNvSpPr>
                <a:spLocks noChangeShapeType="1"/>
              </p:cNvSpPr>
              <p:nvPr/>
            </p:nvSpPr>
            <p:spPr bwMode="auto">
              <a:xfrm>
                <a:off x="1229" y="1914"/>
                <a:ext cx="0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267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" y="2659"/>
              <a:ext cx="35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6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51138"/>
            <a:ext cx="29019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7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892550"/>
            <a:ext cx="1987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252913" y="919163"/>
            <a:ext cx="1104900" cy="77628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04800" y="5078413"/>
            <a:ext cx="4321175" cy="366712"/>
            <a:chOff x="192" y="3199"/>
            <a:chExt cx="2722" cy="231"/>
          </a:xfrm>
        </p:grpSpPr>
        <p:sp>
          <p:nvSpPr>
            <p:cNvPr id="10263" name="Text Box 22"/>
            <p:cNvSpPr txBox="1">
              <a:spLocks noChangeArrowheads="1"/>
            </p:cNvSpPr>
            <p:nvPr/>
          </p:nvSpPr>
          <p:spPr bwMode="auto">
            <a:xfrm>
              <a:off x="350" y="3199"/>
              <a:ext cx="2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is the amplitude of an ``excitation’’ at </a:t>
              </a:r>
            </a:p>
          </p:txBody>
        </p:sp>
        <p:pic>
          <p:nvPicPr>
            <p:cNvPr id="10264" name="Picture 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00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5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" y="3249"/>
              <a:ext cx="21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365125" y="5573713"/>
            <a:ext cx="451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Its value cannot exceed the radius of the 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(full excitation of all atoms in phase)</a:t>
            </a: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5092700" y="1651000"/>
            <a:ext cx="927100" cy="50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6032500" y="1778000"/>
            <a:ext cx="2822575" cy="849313"/>
            <a:chOff x="3800" y="1120"/>
            <a:chExt cx="1778" cy="535"/>
          </a:xfrm>
        </p:grpSpPr>
        <p:sp>
          <p:nvSpPr>
            <p:cNvPr id="10261" name="Text Box 28"/>
            <p:cNvSpPr txBox="1">
              <a:spLocks noChangeArrowheads="1"/>
            </p:cNvSpPr>
            <p:nvPr/>
          </p:nvSpPr>
          <p:spPr bwMode="auto">
            <a:xfrm>
              <a:off x="3814" y="1135"/>
              <a:ext cx="176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If a third harmonic is generated,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Raman excitation of the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transition (phase matching)</a:t>
              </a:r>
            </a:p>
          </p:txBody>
        </p:sp>
        <p:sp>
          <p:nvSpPr>
            <p:cNvPr id="10262" name="Rectangle 29"/>
            <p:cNvSpPr>
              <a:spLocks noChangeArrowheads="1"/>
            </p:cNvSpPr>
            <p:nvPr/>
          </p:nvSpPr>
          <p:spPr bwMode="auto">
            <a:xfrm>
              <a:off x="3800" y="1120"/>
              <a:ext cx="17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10253" name="Text Box 30"/>
          <p:cNvSpPr txBox="1">
            <a:spLocks noChangeArrowheads="1"/>
          </p:cNvSpPr>
          <p:nvPr/>
        </p:nvSpPr>
        <p:spPr bwMode="auto">
          <a:xfrm>
            <a:off x="5073650" y="6202363"/>
            <a:ext cx="376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is the amplitude of an ``excitation’’ at </a:t>
            </a:r>
          </a:p>
        </p:txBody>
      </p:sp>
      <p:pic>
        <p:nvPicPr>
          <p:cNvPr id="10254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50" y="6281738"/>
            <a:ext cx="3365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55" name="Group 32"/>
          <p:cNvGrpSpPr>
            <a:grpSpLocks/>
          </p:cNvGrpSpPr>
          <p:nvPr/>
        </p:nvGrpSpPr>
        <p:grpSpPr bwMode="auto">
          <a:xfrm>
            <a:off x="8201025" y="4562475"/>
            <a:ext cx="550863" cy="368300"/>
            <a:chOff x="5166" y="2874"/>
            <a:chExt cx="347" cy="232"/>
          </a:xfrm>
        </p:grpSpPr>
        <p:pic>
          <p:nvPicPr>
            <p:cNvPr id="10259" name="Picture 3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0" name="Text Box 34"/>
            <p:cNvSpPr txBox="1">
              <a:spLocks noChangeArrowheads="1"/>
            </p:cNvSpPr>
            <p:nvPr/>
          </p:nvSpPr>
          <p:spPr bwMode="auto">
            <a:xfrm>
              <a:off x="5357" y="287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i</a:t>
              </a:r>
            </a:p>
          </p:txBody>
        </p:sp>
      </p:grpSp>
      <p:grpSp>
        <p:nvGrpSpPr>
          <p:cNvPr id="10256" name="Group 35"/>
          <p:cNvGrpSpPr>
            <a:grpSpLocks/>
          </p:cNvGrpSpPr>
          <p:nvPr/>
        </p:nvGrpSpPr>
        <p:grpSpPr bwMode="auto">
          <a:xfrm>
            <a:off x="5500688" y="5538788"/>
            <a:ext cx="576262" cy="368300"/>
            <a:chOff x="5166" y="2874"/>
            <a:chExt cx="363" cy="232"/>
          </a:xfrm>
        </p:grpSpPr>
        <p:pic>
          <p:nvPicPr>
            <p:cNvPr id="10257" name="Picture 3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8" name="Text Box 37"/>
            <p:cNvSpPr txBox="1">
              <a:spLocks noChangeArrowheads="1"/>
            </p:cNvSpPr>
            <p:nvPr/>
          </p:nvSpPr>
          <p:spPr bwMode="auto">
            <a:xfrm>
              <a:off x="5357" y="2875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9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52450"/>
            <a:ext cx="5543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187325"/>
            <a:ext cx="608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Two-photon Bloch’s equations, to conventional 3</a:t>
            </a:r>
            <a:r>
              <a:rPr lang="en-US" altLang="en-US" sz="1800" b="1" baseline="30000">
                <a:solidFill>
                  <a:srgbClr val="000099"/>
                </a:solidFill>
              </a:rPr>
              <a:t>rd</a:t>
            </a:r>
            <a:r>
              <a:rPr lang="en-US" altLang="en-US" sz="1800" b="1">
                <a:solidFill>
                  <a:srgbClr val="000099"/>
                </a:solidFill>
              </a:rPr>
              <a:t> harmonic</a:t>
            </a:r>
            <a:endParaRPr lang="fr-FR" altLang="en-US" sz="1800" b="1">
              <a:solidFill>
                <a:srgbClr val="000099"/>
              </a:solidFill>
            </a:endParaRPr>
          </a:p>
        </p:txBody>
      </p:sp>
      <p:pic>
        <p:nvPicPr>
          <p:cNvPr id="1126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263650"/>
            <a:ext cx="29019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49500"/>
            <a:ext cx="1987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2876550"/>
            <a:ext cx="3762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6134100" y="5913438"/>
            <a:ext cx="798513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5141913" y="2740025"/>
            <a:ext cx="3330575" cy="3289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6842125" y="4379913"/>
            <a:ext cx="1968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6842125" y="2220913"/>
            <a:ext cx="0" cy="381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 flipH="1">
            <a:off x="5178425" y="4379913"/>
            <a:ext cx="1652588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Arc 13"/>
          <p:cNvSpPr>
            <a:spLocks/>
          </p:cNvSpPr>
          <p:nvPr/>
        </p:nvSpPr>
        <p:spPr bwMode="auto">
          <a:xfrm flipH="1">
            <a:off x="5702300" y="2740025"/>
            <a:ext cx="1139825" cy="3279775"/>
          </a:xfrm>
          <a:custGeom>
            <a:avLst/>
            <a:gdLst>
              <a:gd name="T0" fmla="*/ 0 w 21600"/>
              <a:gd name="T1" fmla="*/ 0 h 43172"/>
              <a:gd name="T2" fmla="*/ 3054731 w 21600"/>
              <a:gd name="T3" fmla="*/ 249164367 h 43172"/>
              <a:gd name="T4" fmla="*/ 0 w 21600"/>
              <a:gd name="T5" fmla="*/ 124662978 h 431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</a:path>
              <a:path w="21600" h="4317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rc 14"/>
          <p:cNvSpPr>
            <a:spLocks/>
          </p:cNvSpPr>
          <p:nvPr/>
        </p:nvSpPr>
        <p:spPr bwMode="auto">
          <a:xfrm>
            <a:off x="6842125" y="2740025"/>
            <a:ext cx="1084263" cy="32813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49244054 h 43200"/>
              <a:gd name="T4" fmla="*/ 0 w 21600"/>
              <a:gd name="T5" fmla="*/ 12462206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</a:path>
              <a:path w="21600" h="432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6842125" y="3186113"/>
            <a:ext cx="361950" cy="11938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7204075" y="3300413"/>
            <a:ext cx="0" cy="10795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6842125" y="4379913"/>
            <a:ext cx="34925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6919913" y="4545013"/>
            <a:ext cx="471487" cy="461962"/>
            <a:chOff x="4359" y="2863"/>
            <a:chExt cx="297" cy="291"/>
          </a:xfrm>
        </p:grpSpPr>
        <p:pic>
          <p:nvPicPr>
            <p:cNvPr id="11300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863"/>
              <a:ext cx="29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01" name="Line 20"/>
            <p:cNvSpPr>
              <a:spLocks noChangeShapeType="1"/>
            </p:cNvSpPr>
            <p:nvPr/>
          </p:nvSpPr>
          <p:spPr bwMode="auto">
            <a:xfrm>
              <a:off x="4359" y="2913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21"/>
            <p:cNvSpPr>
              <a:spLocks noChangeShapeType="1"/>
            </p:cNvSpPr>
            <p:nvPr/>
          </p:nvSpPr>
          <p:spPr bwMode="auto">
            <a:xfrm>
              <a:off x="4536" y="2911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7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722688"/>
            <a:ext cx="6651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83" name="Group 23"/>
          <p:cNvGrpSpPr>
            <a:grpSpLocks/>
          </p:cNvGrpSpPr>
          <p:nvPr/>
        </p:nvGrpSpPr>
        <p:grpSpPr bwMode="auto">
          <a:xfrm>
            <a:off x="5056188" y="5868988"/>
            <a:ext cx="576262" cy="368300"/>
            <a:chOff x="5166" y="2874"/>
            <a:chExt cx="363" cy="232"/>
          </a:xfrm>
        </p:grpSpPr>
        <p:pic>
          <p:nvPicPr>
            <p:cNvPr id="11298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9" name="Text Box 25"/>
            <p:cNvSpPr txBox="1">
              <a:spLocks noChangeArrowheads="1"/>
            </p:cNvSpPr>
            <p:nvPr/>
          </p:nvSpPr>
          <p:spPr bwMode="auto">
            <a:xfrm>
              <a:off x="5357" y="2875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r</a:t>
              </a:r>
            </a:p>
          </p:txBody>
        </p:sp>
      </p:grpSp>
      <p:grpSp>
        <p:nvGrpSpPr>
          <p:cNvPr id="11284" name="Group 26"/>
          <p:cNvGrpSpPr>
            <a:grpSpLocks/>
          </p:cNvGrpSpPr>
          <p:nvPr/>
        </p:nvGrpSpPr>
        <p:grpSpPr bwMode="auto">
          <a:xfrm>
            <a:off x="8567738" y="4510088"/>
            <a:ext cx="550862" cy="368300"/>
            <a:chOff x="5166" y="2874"/>
            <a:chExt cx="347" cy="232"/>
          </a:xfrm>
        </p:grpSpPr>
        <p:pic>
          <p:nvPicPr>
            <p:cNvPr id="11296" name="Picture 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7" name="Text Box 28"/>
            <p:cNvSpPr txBox="1">
              <a:spLocks noChangeArrowheads="1"/>
            </p:cNvSpPr>
            <p:nvPr/>
          </p:nvSpPr>
          <p:spPr bwMode="auto">
            <a:xfrm>
              <a:off x="5357" y="287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i</a:t>
              </a:r>
            </a:p>
          </p:txBody>
        </p:sp>
      </p:grp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6380163" y="4391025"/>
            <a:ext cx="468312" cy="1576388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6380163" y="5926138"/>
            <a:ext cx="466725" cy="200025"/>
          </a:xfrm>
          <a:custGeom>
            <a:avLst/>
            <a:gdLst>
              <a:gd name="T0" fmla="*/ 740925938 w 294"/>
              <a:gd name="T1" fmla="*/ 163810950 h 126"/>
              <a:gd name="T2" fmla="*/ 703124388 w 294"/>
              <a:gd name="T3" fmla="*/ 262096250 h 126"/>
              <a:gd name="T4" fmla="*/ 551915013 w 294"/>
              <a:gd name="T5" fmla="*/ 299899388 h 126"/>
              <a:gd name="T6" fmla="*/ 478829688 w 294"/>
              <a:gd name="T7" fmla="*/ 163810950 h 126"/>
              <a:gd name="T8" fmla="*/ 577116575 w 294"/>
              <a:gd name="T9" fmla="*/ 35282188 h 126"/>
              <a:gd name="T10" fmla="*/ 619958438 w 294"/>
              <a:gd name="T11" fmla="*/ 194052825 h 126"/>
              <a:gd name="T12" fmla="*/ 498990938 w 294"/>
              <a:gd name="T13" fmla="*/ 282257500 h 126"/>
              <a:gd name="T14" fmla="*/ 347781563 w 294"/>
              <a:gd name="T15" fmla="*/ 282257500 h 126"/>
              <a:gd name="T16" fmla="*/ 302418750 w 294"/>
              <a:gd name="T17" fmla="*/ 161290000 h 126"/>
              <a:gd name="T18" fmla="*/ 372983125 w 294"/>
              <a:gd name="T19" fmla="*/ 35282188 h 126"/>
              <a:gd name="T20" fmla="*/ 372983125 w 294"/>
              <a:gd name="T21" fmla="*/ 176410938 h 126"/>
              <a:gd name="T22" fmla="*/ 244455950 w 294"/>
              <a:gd name="T23" fmla="*/ 259576888 h 126"/>
              <a:gd name="T24" fmla="*/ 115927188 w 294"/>
              <a:gd name="T25" fmla="*/ 194052825 h 126"/>
              <a:gd name="T26" fmla="*/ 161290000 w 294"/>
              <a:gd name="T27" fmla="*/ 20161250 h 126"/>
              <a:gd name="T28" fmla="*/ 211693125 w 294"/>
              <a:gd name="T29" fmla="*/ 73085325 h 126"/>
              <a:gd name="T30" fmla="*/ 161290000 w 294"/>
              <a:gd name="T31" fmla="*/ 163810950 h 126"/>
              <a:gd name="T32" fmla="*/ 30241875 w 294"/>
              <a:gd name="T33" fmla="*/ 156249688 h 126"/>
              <a:gd name="T34" fmla="*/ 0 w 294"/>
              <a:gd name="T35" fmla="*/ 78125638 h 1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4" h="126">
                <a:moveTo>
                  <a:pt x="294" y="65"/>
                </a:moveTo>
                <a:cubicBezTo>
                  <a:pt x="292" y="80"/>
                  <a:pt x="291" y="95"/>
                  <a:pt x="279" y="104"/>
                </a:cubicBezTo>
                <a:cubicBezTo>
                  <a:pt x="267" y="113"/>
                  <a:pt x="234" y="126"/>
                  <a:pt x="219" y="119"/>
                </a:cubicBezTo>
                <a:cubicBezTo>
                  <a:pt x="204" y="112"/>
                  <a:pt x="188" y="82"/>
                  <a:pt x="190" y="65"/>
                </a:cubicBezTo>
                <a:cubicBezTo>
                  <a:pt x="192" y="48"/>
                  <a:pt x="220" y="12"/>
                  <a:pt x="229" y="14"/>
                </a:cubicBezTo>
                <a:cubicBezTo>
                  <a:pt x="238" y="16"/>
                  <a:pt x="251" y="61"/>
                  <a:pt x="246" y="77"/>
                </a:cubicBezTo>
                <a:cubicBezTo>
                  <a:pt x="241" y="93"/>
                  <a:pt x="216" y="106"/>
                  <a:pt x="198" y="112"/>
                </a:cubicBezTo>
                <a:cubicBezTo>
                  <a:pt x="180" y="118"/>
                  <a:pt x="151" y="120"/>
                  <a:pt x="138" y="112"/>
                </a:cubicBezTo>
                <a:cubicBezTo>
                  <a:pt x="125" y="104"/>
                  <a:pt x="118" y="80"/>
                  <a:pt x="120" y="64"/>
                </a:cubicBezTo>
                <a:cubicBezTo>
                  <a:pt x="122" y="48"/>
                  <a:pt x="143" y="13"/>
                  <a:pt x="148" y="14"/>
                </a:cubicBezTo>
                <a:cubicBezTo>
                  <a:pt x="153" y="15"/>
                  <a:pt x="156" y="55"/>
                  <a:pt x="148" y="70"/>
                </a:cubicBezTo>
                <a:cubicBezTo>
                  <a:pt x="140" y="85"/>
                  <a:pt x="114" y="102"/>
                  <a:pt x="97" y="103"/>
                </a:cubicBezTo>
                <a:cubicBezTo>
                  <a:pt x="80" y="104"/>
                  <a:pt x="51" y="93"/>
                  <a:pt x="46" y="77"/>
                </a:cubicBezTo>
                <a:cubicBezTo>
                  <a:pt x="41" y="61"/>
                  <a:pt x="58" y="16"/>
                  <a:pt x="64" y="8"/>
                </a:cubicBezTo>
                <a:cubicBezTo>
                  <a:pt x="70" y="0"/>
                  <a:pt x="84" y="20"/>
                  <a:pt x="84" y="29"/>
                </a:cubicBezTo>
                <a:cubicBezTo>
                  <a:pt x="84" y="38"/>
                  <a:pt x="76" y="59"/>
                  <a:pt x="64" y="65"/>
                </a:cubicBezTo>
                <a:cubicBezTo>
                  <a:pt x="52" y="71"/>
                  <a:pt x="23" y="68"/>
                  <a:pt x="12" y="62"/>
                </a:cubicBezTo>
                <a:cubicBezTo>
                  <a:pt x="1" y="56"/>
                  <a:pt x="0" y="43"/>
                  <a:pt x="0" y="31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Text Box 31"/>
          <p:cNvSpPr txBox="1">
            <a:spLocks noChangeArrowheads="1"/>
          </p:cNvSpPr>
          <p:nvPr/>
        </p:nvSpPr>
        <p:spPr bwMode="auto">
          <a:xfrm>
            <a:off x="6442075" y="22558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V="1">
            <a:off x="6362700" y="4400550"/>
            <a:ext cx="0" cy="155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6372225" y="4381500"/>
            <a:ext cx="46672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86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6110288"/>
            <a:ext cx="3968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3773488" y="623888"/>
            <a:ext cx="1335087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01638" y="3389313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Small signal, steady state:</a:t>
            </a:r>
          </a:p>
        </p:txBody>
      </p:sp>
      <p:pic>
        <p:nvPicPr>
          <p:cNvPr id="23589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867150"/>
            <a:ext cx="122078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0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194175"/>
            <a:ext cx="3471862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1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384800"/>
            <a:ext cx="428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4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documentclass{slides}\pagestyle{empty}&#10;\begin{document}&#10;and\begin{eqnarray}&#10;\frac{\partial \tilde{\cal E}}{\partial z} &amp; = &amp; - \alpha_2 \tilde{Q}_2 \tilde{\cal E}^* - \frac{\alpha}{2}\tilde{\cal E} + \eta\alpha_2 \tilde{\cal E}_3 \tilde{Q}_2^* \nonumber \\&#10;&amp;&amp; \nonumber \\&#10;\frac{\partial \tilde{\cal E}_3}{\partial z} &amp; = &amp; - \eta\alpha_2 \tilde{Q}_2 \tilde{\cal E} - \frac{\alpha_3}{2}\tilde{E}_3  \nonumber&#10;\end{eqnarray}&#10;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69" y="3073034"/>
            <a:ext cx="4733135" cy="1680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-117940" y="4084638"/>
            <a:ext cx="3642190" cy="2313064"/>
            <a:chOff x="-117940" y="4084638"/>
            <a:chExt cx="3642190" cy="23130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7475" y="4084638"/>
              <a:ext cx="3641725" cy="231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7" descr="level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940" y="4084715"/>
              <a:ext cx="3641725" cy="231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99097" y="4973444"/>
              <a:ext cx="234175" cy="211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1508" y="5862173"/>
              <a:ext cx="290496" cy="269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715926" y="3638071"/>
            <a:ext cx="0" cy="85769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272" y="3629247"/>
            <a:ext cx="2231193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5926" y="3429000"/>
            <a:ext cx="22115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\documentclass{article}&#10;\usepackage{amsmath}&#10;\pagestyle{empty}&#10;\begin{document}&#10;$\hbar \omega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8" y="3866260"/>
            <a:ext cx="350774" cy="218301"/>
          </a:xfrm>
          <a:prstGeom prst="rect">
            <a:avLst/>
          </a:prstGeom>
        </p:spPr>
      </p:pic>
      <p:sp>
        <p:nvSpPr>
          <p:cNvPr id="18" name="Arc 17"/>
          <p:cNvSpPr/>
          <p:nvPr/>
        </p:nvSpPr>
        <p:spPr>
          <a:xfrm>
            <a:off x="3364138" y="3638071"/>
            <a:ext cx="416051" cy="2897408"/>
          </a:xfrm>
          <a:prstGeom prst="arc">
            <a:avLst>
              <a:gd name="adj1" fmla="val 16200000"/>
              <a:gd name="adj2" fmla="val 5016434"/>
            </a:avLst>
          </a:prstGeom>
          <a:ln w="12700">
            <a:solidFill>
              <a:srgbClr val="00CC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\documentclass{article}&#10;\usepackage{amsmath}&#10;\usepackage{color}&#10;\pagestyle{empty}&#10;\begin{document}&#10;\textcolor{green}{$\hbar \omega_3$}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70" y="4621170"/>
            <a:ext cx="466455" cy="26494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$\Delta_3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3" y="3485338"/>
            <a:ext cx="356371" cy="272410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>
            <a:off x="2232837" y="3372256"/>
            <a:ext cx="2498355" cy="2897408"/>
          </a:xfrm>
          <a:prstGeom prst="arc">
            <a:avLst>
              <a:gd name="adj1" fmla="val 12510631"/>
              <a:gd name="adj2" fmla="val 5016434"/>
            </a:avLst>
          </a:prstGeom>
          <a:ln w="1905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2128708" y="2418002"/>
            <a:ext cx="2498355" cy="4805916"/>
          </a:xfrm>
          <a:prstGeom prst="arc">
            <a:avLst>
              <a:gd name="adj1" fmla="val 7406505"/>
              <a:gd name="adj2" fmla="val 12322704"/>
            </a:avLst>
          </a:prstGeom>
          <a:ln w="1905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\documentclass{slides}\pagestyle{empty}&#10;\begin{document}&#10;\begin{eqnarray}&#10;\dot{\tilde{Q}}_2 &amp; = &amp; i \Delta \omega_2(t)&#10; \tilde{Q}_2 -  \tilde{\cal E}^2 W - \eta  \tilde{\cal E}_3\tilde{\cal E}^* W- \frac{\tilde{Q}_2 }{T_2} \nonumber \\&#10;\dot{W} &amp; = &amp;  Re \left [\tilde{\cal E}^2 \tilde{Q}^* \right ] - \frac{W - W_0}{T_1}  \nonumber&#10;\end{eqnarray}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0" y="418052"/>
            <a:ext cx="5529170" cy="1348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" name="Picture 2" descr="\documentclass{slides}\pagestyle{empty}&#10;\begin{document}\noindent&#10;&#10;$$\eta {\cal E}_3{\cal E}^*  = \frac{\tilde{E}_{1}\tilde{E}_{3}}{\Delta_3}&#10; = \left ( \frac{i}{\hbar} p_{2,3} \tilde{\cal E}_1 \right )&#10;  \left ( \frac{i}{\hbar} p_{3,0} \tilde{\cal E}_3 \right ) \frac{1}{\Delta_3} $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1" y="2204396"/>
            <a:ext cx="4828766" cy="5864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859497" y="1353587"/>
            <a:ext cx="311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2 PHOTON PUMPING AND HARMONIC GENERATION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2441575" y="102711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Bloch vector model</a:t>
            </a:r>
          </a:p>
        </p:txBody>
      </p:sp>
      <p:sp>
        <p:nvSpPr>
          <p:cNvPr id="10243" name="Rectangle 30"/>
          <p:cNvSpPr>
            <a:spLocks noChangeArrowheads="1"/>
          </p:cNvSpPr>
          <p:nvPr/>
        </p:nvSpPr>
        <p:spPr bwMode="auto">
          <a:xfrm>
            <a:off x="1320800" y="1435100"/>
            <a:ext cx="6019800" cy="330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0244" name="Text Box 31"/>
          <p:cNvSpPr txBox="1">
            <a:spLocks noChangeArrowheads="1"/>
          </p:cNvSpPr>
          <p:nvPr/>
        </p:nvSpPr>
        <p:spPr bwMode="auto">
          <a:xfrm>
            <a:off x="238125" y="5040313"/>
            <a:ext cx="7759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Contained in these expressions:  Third order susceptibility, two-photon absorption,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third harmonic generation, stimulated Raman, phase conjugated FWM, etc...</a:t>
            </a:r>
          </a:p>
        </p:txBody>
      </p:sp>
      <p:pic>
        <p:nvPicPr>
          <p:cNvPr id="10245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549400"/>
            <a:ext cx="5662612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 flipH="1">
            <a:off x="1724025" y="5722938"/>
            <a:ext cx="801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The frequencies do no appear explicitly in these expressions.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But they can be “guessed” from the products of amplitudes.</a:t>
            </a:r>
          </a:p>
        </p:txBody>
      </p:sp>
      <p:sp>
        <p:nvSpPr>
          <p:cNvPr id="3" name="Oval 2"/>
          <p:cNvSpPr/>
          <p:nvPr/>
        </p:nvSpPr>
        <p:spPr>
          <a:xfrm>
            <a:off x="169863" y="5326063"/>
            <a:ext cx="2582862" cy="396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haract-leng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5600"/>
            <a:ext cx="6376987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498600" y="1273175"/>
            <a:ext cx="6721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A resonance enhances harmonic generation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Less fundamental required to generate an harmonic.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The maximum power that you can achieve by harmonic generation is less.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593850" y="3349625"/>
            <a:ext cx="7008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That is a very general statement.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Other example: short pulse generation by Brillouin back scattering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Most efficient media cannot be used for highes power conversion</a:t>
            </a:r>
          </a:p>
        </p:txBody>
      </p:sp>
    </p:spTree>
    <p:extLst>
      <p:ext uri="{BB962C8B-B14F-4D97-AF65-F5344CB8AC3E}">
        <p14:creationId xmlns:p14="http://schemas.microsoft.com/office/powerpoint/2010/main" val="39870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slides}\pagestyle{empty}&#10;\begin{document}&#10;\begin{eqnarray}&#10;\dot{\tilde{Q}}_2 &amp; = &amp; i \Delta \omega_2(t)&#10; \tilde{Q}_2 -  \tilde{\cal E}^2 W -  \frac{\tilde{Q}_2 }{T_2} \nonumber \\&#10;\dot{W} &amp; = &amp;  Re \left [\tilde{\cal E}^2 \tilde{Q}^* \right ] - \frac{W - W_0}{T_1}  \nonumber&#10;\end{eqnarray}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7" y="606008"/>
            <a:ext cx="4142271" cy="1348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859497" y="1353587"/>
            <a:ext cx="311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STIMULATED RAMAN SCATTERING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30200" y="3289300"/>
            <a:ext cx="3641725" cy="2312988"/>
            <a:chOff x="208" y="2072"/>
            <a:chExt cx="2294" cy="1457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8" y="2072"/>
              <a:ext cx="2294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08" y="2072"/>
              <a:ext cx="2294" cy="14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403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2072"/>
              <a:ext cx="2295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08" y="2073"/>
              <a:ext cx="2291" cy="14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2072"/>
              <a:ext cx="2295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5" name="Straight Connector 34"/>
          <p:cNvCxnSpPr/>
          <p:nvPr/>
        </p:nvCxnSpPr>
        <p:spPr>
          <a:xfrm>
            <a:off x="5388736" y="3629247"/>
            <a:ext cx="2231193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71390" y="3429000"/>
            <a:ext cx="22115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\documentclass{article}&#10;\usepackage{amsmath}&#10;\pagestyle{empty}&#10;\begin{document}&#10;$\hbar \omega_{1,\ell}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49" y="4445000"/>
            <a:ext cx="645573" cy="3041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$\Delta_1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02" y="3519494"/>
            <a:ext cx="347042" cy="268678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5438519" y="5519928"/>
            <a:ext cx="22115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08648" y="5217255"/>
            <a:ext cx="2231193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571390" y="3629247"/>
            <a:ext cx="527658" cy="189068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281702" y="3619677"/>
            <a:ext cx="548866" cy="159757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\documentclass{article}&#10;\usepackage{amsmath}&#10;\pagestyle{empty}&#10;\begin{document}&#10;$\hbar \omega_{2,\ell}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94" y="4266401"/>
            <a:ext cx="645573" cy="304129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$\Delta_2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50" y="5217255"/>
            <a:ext cx="354505" cy="2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875" y="2741173"/>
            <a:ext cx="295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CC"/>
                </a:solidFill>
              </a:rPr>
              <a:t>Example of lithium vapor</a:t>
            </a:r>
            <a:endParaRPr lang="en-US" sz="1800" b="1" dirty="0">
              <a:solidFill>
                <a:srgbClr val="0000CC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46309" y="1344736"/>
            <a:ext cx="672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cs typeface="Times New Roman" panose="02020603050405020304" pitchFamily="18" charset="0"/>
              </a:rPr>
              <a:t>Back to two-photon resonant Third Harmonic generation</a:t>
            </a: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5246" y="4106833"/>
            <a:ext cx="509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COHERENT INTERACTION:</a:t>
            </a:r>
          </a:p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THE ENERGY EXCHANGES CAN BE REVERSIBLE</a:t>
            </a:r>
            <a:endParaRPr lang="en-US" sz="1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855788"/>
            <a:ext cx="6392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 flipH="1">
            <a:off x="1516063" y="773113"/>
            <a:ext cx="7204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Third harmonic with 90 degree phase shifted pulses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027113" y="368300"/>
            <a:ext cx="1554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Times New Roman" panose="02020603050405020304" pitchFamily="18" charset="0"/>
              </a:rPr>
              <a:t>Simulations first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3829" y="1177925"/>
            <a:ext cx="468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CC"/>
                </a:solidFill>
              </a:rPr>
              <a:t>90 degree phase shifted pulse propagation</a:t>
            </a:r>
            <a:endParaRPr lang="en-US" sz="1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246" y="2920764"/>
            <a:ext cx="50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CC"/>
                </a:solidFill>
              </a:rPr>
              <a:t>YOU CAN GET AROUND THAT LIMITATION </a:t>
            </a:r>
          </a:p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USING COHERENT PROPAGATION</a:t>
            </a:r>
            <a:endParaRPr lang="en-US" sz="1800" b="1" dirty="0">
              <a:solidFill>
                <a:srgbClr val="0000CC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80549" y="1273175"/>
            <a:ext cx="6721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A resonance enhances harmonic generation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Less fundamental required to generate an harmonic.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The maximum power that you can achieve by harmonic generation is less.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5246" y="4106833"/>
            <a:ext cx="509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COHERENT INTERACTION:</a:t>
            </a:r>
          </a:p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THE ENERGY EXCHANGES CAN BE REVERSIBLE</a:t>
            </a:r>
            <a:endParaRPr lang="en-US" sz="1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5503" y="2201833"/>
            <a:ext cx="509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OTHER EXAMPLE OF  APPLICATION OF COHERENT INTERACTION:</a:t>
            </a:r>
          </a:p>
        </p:txBody>
      </p:sp>
    </p:spTree>
    <p:extLst>
      <p:ext uri="{BB962C8B-B14F-4D97-AF65-F5344CB8AC3E}">
        <p14:creationId xmlns:p14="http://schemas.microsoft.com/office/powerpoint/2010/main" val="22660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054350" y="433388"/>
            <a:ext cx="5194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cs typeface="Times New Roman" panose="02020603050405020304" pitchFamily="18" charset="0"/>
              </a:rPr>
              <a:t>DEGENATE FOUR WAVE MIXING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447800"/>
            <a:ext cx="4916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89163" y="1069975"/>
            <a:ext cx="12731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What </a:t>
            </a:r>
            <a:r>
              <a:rPr lang="en-US" altLang="en-US" sz="1400" dirty="0"/>
              <a:t>to expect</a:t>
            </a:r>
          </a:p>
        </p:txBody>
      </p:sp>
    </p:spTree>
    <p:extLst>
      <p:ext uri="{BB962C8B-B14F-4D97-AF65-F5344CB8AC3E}">
        <p14:creationId xmlns:p14="http://schemas.microsoft.com/office/powerpoint/2010/main" val="15983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504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846388" y="368300"/>
            <a:ext cx="345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cs typeface="Times New Roman" panose="02020603050405020304" pitchFamily="18" charset="0"/>
              </a:rPr>
              <a:t>SINGLE PHOTON RESONANT</a:t>
            </a:r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4572000" y="925591"/>
            <a:ext cx="4572000" cy="5954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132388" y="1152525"/>
            <a:ext cx="3570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Grating interpretation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820076" y="1533100"/>
            <a:ext cx="353013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00CC"/>
                </a:solidFill>
              </a:rPr>
              <a:t>The probe beam and one pump form a grating.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The other pump scatters off that grating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to form the signal beam</a:t>
            </a:r>
          </a:p>
        </p:txBody>
      </p:sp>
      <p:pic>
        <p:nvPicPr>
          <p:cNvPr id="11" name="Picture 10" descr="\documentclass{article}\pagestyle{empty}&#10;\usepackage{color}&#10;\begin{document}\textcolor{blue}{&#10;$K_g = k_{p1} - k_p$}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5" y="2117726"/>
            <a:ext cx="1549714" cy="2499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9" name="Picture 8" descr="\documentclass{article}\pagestyle{empty}&#10;\usepackage{color}&#10;\begin{document}\textcolor{red}{&#10;$k_s = k_{p2} - K_g$}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77" y="3342080"/>
            <a:ext cx="2003876" cy="3266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964581" y="4873082"/>
            <a:ext cx="2642839" cy="33454"/>
          </a:xfrm>
          <a:prstGeom prst="straightConnector1">
            <a:avLst/>
          </a:prstGeom>
          <a:ln w="28575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21920" y="4889809"/>
            <a:ext cx="1375317" cy="152659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4039" y="4906536"/>
            <a:ext cx="1397698" cy="140505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06369" y="4906536"/>
            <a:ext cx="697841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5339030" y="4405109"/>
            <a:ext cx="1638300" cy="172045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5692647" y="4402728"/>
            <a:ext cx="934640" cy="172640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6154608" y="4126503"/>
            <a:ext cx="0" cy="21455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145084" y="5240926"/>
            <a:ext cx="94059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5408086" y="5249262"/>
            <a:ext cx="729854" cy="6703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7" name="Arc 25"/>
          <p:cNvSpPr>
            <a:spLocks/>
          </p:cNvSpPr>
          <p:nvPr/>
        </p:nvSpPr>
        <p:spPr bwMode="auto">
          <a:xfrm>
            <a:off x="6145084" y="4405109"/>
            <a:ext cx="483394" cy="1720453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8" name="Arc 26"/>
          <p:cNvSpPr>
            <a:spLocks/>
          </p:cNvSpPr>
          <p:nvPr/>
        </p:nvSpPr>
        <p:spPr bwMode="auto">
          <a:xfrm>
            <a:off x="6152228" y="4405109"/>
            <a:ext cx="483394" cy="1720453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280689" y="5835048"/>
            <a:ext cx="261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032098" y="5176633"/>
            <a:ext cx="261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896242" y="4114596"/>
            <a:ext cx="261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5818853" y="5245690"/>
            <a:ext cx="335756" cy="592931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6145083" y="5245690"/>
            <a:ext cx="19050" cy="878681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4" name="Arc 32"/>
          <p:cNvSpPr>
            <a:spLocks/>
          </p:cNvSpPr>
          <p:nvPr/>
        </p:nvSpPr>
        <p:spPr bwMode="auto">
          <a:xfrm flipH="1" flipV="1">
            <a:off x="5896244" y="5296885"/>
            <a:ext cx="270272" cy="647700"/>
          </a:xfrm>
          <a:custGeom>
            <a:avLst/>
            <a:gdLst>
              <a:gd name="T0" fmla="*/ 0 w 17012"/>
              <a:gd name="T1" fmla="*/ 0 h 21600"/>
              <a:gd name="T2" fmla="*/ 2147483646 w 17012"/>
              <a:gd name="T3" fmla="*/ 2147483646 h 21600"/>
              <a:gd name="T4" fmla="*/ 0 w 1701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12" h="21600" fill="none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</a:path>
              <a:path w="17012" h="21600" stroke="0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6167705" y="5245689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161752" y="5238545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171278" y="5251642"/>
            <a:ext cx="659606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pic>
        <p:nvPicPr>
          <p:cNvPr id="38" name="Picture 3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46" y="4767058"/>
            <a:ext cx="309563" cy="3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21" y="6050551"/>
            <a:ext cx="346472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8" y="1178719"/>
            <a:ext cx="3126581" cy="13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73" y="1400175"/>
            <a:ext cx="1810941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73" y="2858692"/>
            <a:ext cx="1681163" cy="4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66" y="3276601"/>
            <a:ext cx="1326356" cy="3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59" y="3028951"/>
            <a:ext cx="1278731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Oval 20"/>
          <p:cNvSpPr>
            <a:spLocks noChangeArrowheads="1"/>
          </p:cNvSpPr>
          <p:nvPr/>
        </p:nvSpPr>
        <p:spPr bwMode="auto">
          <a:xfrm>
            <a:off x="744736" y="3892155"/>
            <a:ext cx="1638300" cy="172045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Oval 21"/>
          <p:cNvSpPr>
            <a:spLocks noChangeArrowheads="1"/>
          </p:cNvSpPr>
          <p:nvPr/>
        </p:nvSpPr>
        <p:spPr bwMode="auto">
          <a:xfrm>
            <a:off x="1098353" y="3889774"/>
            <a:ext cx="934640" cy="1726406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 flipV="1">
            <a:off x="1560314" y="3613549"/>
            <a:ext cx="0" cy="21455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274" name="Line 23"/>
          <p:cNvSpPr>
            <a:spLocks noChangeShapeType="1"/>
          </p:cNvSpPr>
          <p:nvPr/>
        </p:nvSpPr>
        <p:spPr bwMode="auto">
          <a:xfrm>
            <a:off x="1550790" y="4727972"/>
            <a:ext cx="94059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 flipH="1">
            <a:off x="813792" y="4736308"/>
            <a:ext cx="729854" cy="6703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276" name="Arc 25"/>
          <p:cNvSpPr>
            <a:spLocks/>
          </p:cNvSpPr>
          <p:nvPr/>
        </p:nvSpPr>
        <p:spPr bwMode="auto">
          <a:xfrm>
            <a:off x="1550790" y="3892155"/>
            <a:ext cx="483394" cy="1720453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277" name="Arc 26"/>
          <p:cNvSpPr>
            <a:spLocks/>
          </p:cNvSpPr>
          <p:nvPr/>
        </p:nvSpPr>
        <p:spPr bwMode="auto">
          <a:xfrm>
            <a:off x="1557934" y="3892155"/>
            <a:ext cx="483394" cy="1720453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278" name="Text Box 27"/>
          <p:cNvSpPr txBox="1">
            <a:spLocks noChangeArrowheads="1"/>
          </p:cNvSpPr>
          <p:nvPr/>
        </p:nvSpPr>
        <p:spPr bwMode="auto">
          <a:xfrm>
            <a:off x="686395" y="5322094"/>
            <a:ext cx="261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1279" name="Text Box 28"/>
          <p:cNvSpPr txBox="1">
            <a:spLocks noChangeArrowheads="1"/>
          </p:cNvSpPr>
          <p:nvPr/>
        </p:nvSpPr>
        <p:spPr bwMode="auto">
          <a:xfrm>
            <a:off x="2437804" y="4663679"/>
            <a:ext cx="261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1301948" y="3601642"/>
            <a:ext cx="261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1224559" y="4732736"/>
            <a:ext cx="335756" cy="592931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1550789" y="4732736"/>
            <a:ext cx="19050" cy="878681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" name="Arc 32"/>
          <p:cNvSpPr>
            <a:spLocks/>
          </p:cNvSpPr>
          <p:nvPr/>
        </p:nvSpPr>
        <p:spPr bwMode="auto">
          <a:xfrm flipH="1" flipV="1">
            <a:off x="1301950" y="4783931"/>
            <a:ext cx="270272" cy="647700"/>
          </a:xfrm>
          <a:custGeom>
            <a:avLst/>
            <a:gdLst>
              <a:gd name="T0" fmla="*/ 0 w 17012"/>
              <a:gd name="T1" fmla="*/ 0 h 21600"/>
              <a:gd name="T2" fmla="*/ 2147483646 w 17012"/>
              <a:gd name="T3" fmla="*/ 2147483646 h 21600"/>
              <a:gd name="T4" fmla="*/ 0 w 1701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12" h="21600" fill="none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</a:path>
              <a:path w="17012" h="21600" stroke="0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284" name="Line 33"/>
          <p:cNvSpPr>
            <a:spLocks noChangeShapeType="1"/>
          </p:cNvSpPr>
          <p:nvPr/>
        </p:nvSpPr>
        <p:spPr bwMode="auto">
          <a:xfrm>
            <a:off x="1573411" y="4732735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285" name="Line 34"/>
          <p:cNvSpPr>
            <a:spLocks noChangeShapeType="1"/>
          </p:cNvSpPr>
          <p:nvPr/>
        </p:nvSpPr>
        <p:spPr bwMode="auto">
          <a:xfrm>
            <a:off x="1567458" y="4725591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1576984" y="4738688"/>
            <a:ext cx="659606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pic>
        <p:nvPicPr>
          <p:cNvPr id="23" name="Picture 3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52" y="4254104"/>
            <a:ext cx="309563" cy="3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3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7" y="5537597"/>
            <a:ext cx="346472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4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17" y="3656410"/>
            <a:ext cx="1243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Line 40"/>
          <p:cNvSpPr>
            <a:spLocks noChangeShapeType="1"/>
          </p:cNvSpPr>
          <p:nvPr/>
        </p:nvSpPr>
        <p:spPr bwMode="auto">
          <a:xfrm rot="5400000">
            <a:off x="4285060" y="2197299"/>
            <a:ext cx="551260" cy="6905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3528417" y="1337072"/>
            <a:ext cx="888206" cy="319088"/>
            <a:chOff x="2954" y="403"/>
            <a:chExt cx="746" cy="268"/>
          </a:xfrm>
        </p:grpSpPr>
        <p:sp>
          <p:nvSpPr>
            <p:cNvPr id="11296" name="Line 10"/>
            <p:cNvSpPr>
              <a:spLocks noChangeShapeType="1"/>
            </p:cNvSpPr>
            <p:nvPr/>
          </p:nvSpPr>
          <p:spPr bwMode="auto">
            <a:xfrm>
              <a:off x="3139" y="671"/>
              <a:ext cx="46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1297" name="Text Box 41"/>
            <p:cNvSpPr txBox="1">
              <a:spLocks noChangeArrowheads="1"/>
            </p:cNvSpPr>
            <p:nvPr/>
          </p:nvSpPr>
          <p:spPr bwMode="auto">
            <a:xfrm>
              <a:off x="2954" y="403"/>
              <a:ext cx="74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relaxation</a:t>
              </a:r>
            </a:p>
          </p:txBody>
        </p:sp>
      </p:grpSp>
      <p:pic>
        <p:nvPicPr>
          <p:cNvPr id="30" name="Picture 43 1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12" y="4569620"/>
            <a:ext cx="2131219" cy="21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\documentclass{article}\pagestyle{empty}&#10;\begin{document}&#10;$u^2 +v^2 +w^2 = w_0^2$&#10;\end{document}&#10;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005733" y="5055394"/>
            <a:ext cx="2132409" cy="2869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3" name="Picture 11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70" y="3359945"/>
            <a:ext cx="3889772" cy="10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378774" y="2783682"/>
            <a:ext cx="18561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</a:p>
        </p:txBody>
      </p:sp>
    </p:spTree>
    <p:extLst>
      <p:ext uri="{BB962C8B-B14F-4D97-AF65-F5344CB8AC3E}">
        <p14:creationId xmlns:p14="http://schemas.microsoft.com/office/powerpoint/2010/main" val="39561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1" y="1237061"/>
            <a:ext cx="4532709" cy="189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272809" y="2131219"/>
            <a:ext cx="25646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r>
              <a:rPr lang="en-US" alt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 broadening</a:t>
            </a:r>
          </a:p>
        </p:txBody>
      </p:sp>
      <p:pic>
        <p:nvPicPr>
          <p:cNvPr id="4" name="Picture 3" descr="\documentclass{article}&#10;\usepackage{amsmath}&#10;\pagestyle{empty}&#10;\begin{document}&#10;&#10;$T_2 = 2 T_1$ for an isolated atom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5666" y="2596754"/>
            <a:ext cx="2468165" cy="161925"/>
          </a:xfrm>
          <a:prstGeom prst="rect">
            <a:avLst/>
          </a:prstGeom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33" y="4235054"/>
            <a:ext cx="33194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097661" y="3513535"/>
            <a:ext cx="25634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broadening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48945" y="3883819"/>
            <a:ext cx="89297" cy="433388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65315" y="2269331"/>
            <a:ext cx="2787253" cy="563166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86920" y="2269331"/>
            <a:ext cx="1279922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004667" y="1640681"/>
            <a:ext cx="2105025" cy="62865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documentclass{article}&#10;\usepackage{amsmath}&#10;\pagestyle{empty}&#10;\begin{document}&#10;Spontaneous emission rate $\frac{1}{T_1} = 2A_{21}$ \\&#10;= Einstein coefficient of spontaneous emission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3972" y="3456385"/>
            <a:ext cx="3854053" cy="4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08" y="969169"/>
            <a:ext cx="29146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8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846388" y="368300"/>
            <a:ext cx="345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cs typeface="Times New Roman" panose="02020603050405020304" pitchFamily="18" charset="0"/>
              </a:rPr>
              <a:t>SINGLE PHOTON RESONANT</a:t>
            </a:r>
          </a:p>
        </p:txBody>
      </p:sp>
    </p:spTree>
    <p:extLst>
      <p:ext uri="{BB962C8B-B14F-4D97-AF65-F5344CB8AC3E}">
        <p14:creationId xmlns:p14="http://schemas.microsoft.com/office/powerpoint/2010/main" val="22572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52450"/>
            <a:ext cx="5543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187325"/>
            <a:ext cx="372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Times New Roman" panose="02020603050405020304" pitchFamily="18" charset="0"/>
              </a:rPr>
              <a:t>Two-photon absorption and DFWM</a:t>
            </a:r>
            <a:endParaRPr lang="fr-FR" altLang="en-US" sz="18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263650"/>
            <a:ext cx="29019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349500"/>
            <a:ext cx="1987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695700"/>
            <a:ext cx="3762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191250" y="5913438"/>
            <a:ext cx="798513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5199063" y="2740025"/>
            <a:ext cx="3330575" cy="3289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6899275" y="4379913"/>
            <a:ext cx="1968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6899275" y="2220913"/>
            <a:ext cx="0" cy="381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H="1">
            <a:off x="5235575" y="4379913"/>
            <a:ext cx="1652588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Arc 13"/>
          <p:cNvSpPr>
            <a:spLocks/>
          </p:cNvSpPr>
          <p:nvPr/>
        </p:nvSpPr>
        <p:spPr bwMode="auto">
          <a:xfrm flipH="1">
            <a:off x="5759450" y="2740025"/>
            <a:ext cx="1139825" cy="3279775"/>
          </a:xfrm>
          <a:custGeom>
            <a:avLst/>
            <a:gdLst>
              <a:gd name="T0" fmla="*/ 0 w 21600"/>
              <a:gd name="T1" fmla="*/ 0 h 43172"/>
              <a:gd name="T2" fmla="*/ 161197165 w 21600"/>
              <a:gd name="T3" fmla="*/ 2147483646 h 43172"/>
              <a:gd name="T4" fmla="*/ 0 w 21600"/>
              <a:gd name="T5" fmla="*/ 2147483646 h 431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</a:path>
              <a:path w="21600" h="4317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Arc 14"/>
          <p:cNvSpPr>
            <a:spLocks/>
          </p:cNvSpPr>
          <p:nvPr/>
        </p:nvSpPr>
        <p:spPr bwMode="auto">
          <a:xfrm>
            <a:off x="6899275" y="2740025"/>
            <a:ext cx="1084263" cy="32813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7483646 h 43200"/>
              <a:gd name="T4" fmla="*/ 0 w 21600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</a:path>
              <a:path w="21600" h="432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6899275" y="4176713"/>
            <a:ext cx="1460500" cy="2032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8388350" y="4119563"/>
            <a:ext cx="22225" cy="2413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6899275" y="4379913"/>
            <a:ext cx="15113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7874000" y="4497388"/>
            <a:ext cx="479425" cy="368300"/>
            <a:chOff x="4360" y="2863"/>
            <a:chExt cx="296" cy="286"/>
          </a:xfrm>
        </p:grpSpPr>
        <p:pic>
          <p:nvPicPr>
            <p:cNvPr id="21542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863"/>
              <a:ext cx="29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43" name="Line 20"/>
            <p:cNvSpPr>
              <a:spLocks noChangeShapeType="1"/>
            </p:cNvSpPr>
            <p:nvPr/>
          </p:nvSpPr>
          <p:spPr bwMode="auto">
            <a:xfrm>
              <a:off x="4361" y="2904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21"/>
            <p:cNvSpPr>
              <a:spLocks noChangeShapeType="1"/>
            </p:cNvSpPr>
            <p:nvPr/>
          </p:nvSpPr>
          <p:spPr bwMode="auto">
            <a:xfrm>
              <a:off x="4532" y="290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2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4086225"/>
            <a:ext cx="4619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23" name="Group 23"/>
          <p:cNvGrpSpPr>
            <a:grpSpLocks/>
          </p:cNvGrpSpPr>
          <p:nvPr/>
        </p:nvGrpSpPr>
        <p:grpSpPr bwMode="auto">
          <a:xfrm>
            <a:off x="5113338" y="5868988"/>
            <a:ext cx="576262" cy="368300"/>
            <a:chOff x="5166" y="2874"/>
            <a:chExt cx="363" cy="232"/>
          </a:xfrm>
        </p:grpSpPr>
        <p:pic>
          <p:nvPicPr>
            <p:cNvPr id="21540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41" name="Text Box 25"/>
            <p:cNvSpPr txBox="1">
              <a:spLocks noChangeArrowheads="1"/>
            </p:cNvSpPr>
            <p:nvPr/>
          </p:nvSpPr>
          <p:spPr bwMode="auto">
            <a:xfrm>
              <a:off x="5357" y="2875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21524" name="Group 26"/>
          <p:cNvGrpSpPr>
            <a:grpSpLocks/>
          </p:cNvGrpSpPr>
          <p:nvPr/>
        </p:nvGrpSpPr>
        <p:grpSpPr bwMode="auto">
          <a:xfrm>
            <a:off x="8605838" y="4468813"/>
            <a:ext cx="550862" cy="368300"/>
            <a:chOff x="5166" y="2874"/>
            <a:chExt cx="347" cy="232"/>
          </a:xfrm>
        </p:grpSpPr>
        <p:pic>
          <p:nvPicPr>
            <p:cNvPr id="21538" name="Picture 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39" name="Text Box 28"/>
            <p:cNvSpPr txBox="1">
              <a:spLocks noChangeArrowheads="1"/>
            </p:cNvSpPr>
            <p:nvPr/>
          </p:nvSpPr>
          <p:spPr bwMode="auto">
            <a:xfrm>
              <a:off x="5357" y="287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25629" name="Line 29"/>
          <p:cNvSpPr>
            <a:spLocks noChangeShapeType="1"/>
          </p:cNvSpPr>
          <p:nvPr/>
        </p:nvSpPr>
        <p:spPr bwMode="auto">
          <a:xfrm flipH="1">
            <a:off x="6040438" y="4359275"/>
            <a:ext cx="855662" cy="1068388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Text Box 30"/>
          <p:cNvSpPr txBox="1">
            <a:spLocks noChangeArrowheads="1"/>
          </p:cNvSpPr>
          <p:nvPr/>
        </p:nvSpPr>
        <p:spPr bwMode="auto">
          <a:xfrm>
            <a:off x="6499225" y="22558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6026150" y="5086350"/>
            <a:ext cx="0" cy="37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H="1">
            <a:off x="6034088" y="4368800"/>
            <a:ext cx="862012" cy="7302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33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5195888"/>
            <a:ext cx="320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3773488" y="636588"/>
            <a:ext cx="1335087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5635" name="Arc 35"/>
          <p:cNvSpPr>
            <a:spLocks/>
          </p:cNvSpPr>
          <p:nvPr/>
        </p:nvSpPr>
        <p:spPr bwMode="auto">
          <a:xfrm flipH="1" flipV="1">
            <a:off x="6026150" y="4333875"/>
            <a:ext cx="868363" cy="1685925"/>
          </a:xfrm>
          <a:custGeom>
            <a:avLst/>
            <a:gdLst>
              <a:gd name="T0" fmla="*/ 0 w 16403"/>
              <a:gd name="T1" fmla="*/ 0 h 21600"/>
              <a:gd name="T2" fmla="*/ 2147483646 w 16403"/>
              <a:gd name="T3" fmla="*/ 2147483646 h 21600"/>
              <a:gd name="T4" fmla="*/ 0 w 1640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403" h="21600" fill="none" extrusionOk="0">
                <a:moveTo>
                  <a:pt x="0" y="0"/>
                </a:moveTo>
                <a:cubicBezTo>
                  <a:pt x="6307" y="0"/>
                  <a:pt x="12299" y="2756"/>
                  <a:pt x="16402" y="7546"/>
                </a:cubicBezTo>
              </a:path>
              <a:path w="16403" h="21600" stroke="0" extrusionOk="0">
                <a:moveTo>
                  <a:pt x="0" y="0"/>
                </a:moveTo>
                <a:cubicBezTo>
                  <a:pt x="6307" y="0"/>
                  <a:pt x="12299" y="2756"/>
                  <a:pt x="16402" y="7546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36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81375"/>
            <a:ext cx="4600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2455863" y="3425825"/>
            <a:ext cx="2365375" cy="681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5638" name="Picture 38" descr="DFWM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174875"/>
            <a:ext cx="3175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Picture 39" descr="DFWM_lvl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192588"/>
            <a:ext cx="17764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318000"/>
            <a:ext cx="28225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41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208588"/>
            <a:ext cx="19558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8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V="1">
            <a:off x="636588" y="1958975"/>
            <a:ext cx="5197475" cy="3035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4541838" y="1973263"/>
            <a:ext cx="1279525" cy="1160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4557713" y="2989263"/>
            <a:ext cx="508000" cy="160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 flipV="1">
            <a:off x="2552700" y="2452688"/>
            <a:ext cx="2498725" cy="536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2557463" y="2381250"/>
            <a:ext cx="652462" cy="71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2209800" y="2390775"/>
            <a:ext cx="1009650" cy="542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1384300" y="3116263"/>
            <a:ext cx="677863" cy="1465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1104900" y="4600575"/>
            <a:ext cx="285750" cy="60801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1946275" y="4541838"/>
            <a:ext cx="1014413" cy="2381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1109663" y="4751388"/>
            <a:ext cx="1879600" cy="4333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593725" y="2430463"/>
            <a:ext cx="3940175" cy="359251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4772025" y="2971800"/>
            <a:ext cx="76200" cy="1905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279525" y="4459288"/>
            <a:ext cx="246063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438650" y="2381250"/>
            <a:ext cx="238125" cy="38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847850" y="4657725"/>
            <a:ext cx="152400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rot="5400000">
            <a:off x="2901951" y="4641850"/>
            <a:ext cx="247650" cy="200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 rot="-676556">
            <a:off x="2466975" y="4751388"/>
            <a:ext cx="66675" cy="276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2087563" y="2935288"/>
            <a:ext cx="120650" cy="131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2052638" y="2855913"/>
            <a:ext cx="420687" cy="1555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2054225" y="2855913"/>
            <a:ext cx="60325" cy="5635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2116138" y="2995613"/>
            <a:ext cx="360362" cy="4270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Arc 23"/>
          <p:cNvSpPr>
            <a:spLocks/>
          </p:cNvSpPr>
          <p:nvPr/>
        </p:nvSpPr>
        <p:spPr bwMode="auto">
          <a:xfrm flipH="1">
            <a:off x="2541588" y="2339975"/>
            <a:ext cx="195262" cy="268288"/>
          </a:xfrm>
          <a:custGeom>
            <a:avLst/>
            <a:gdLst>
              <a:gd name="T0" fmla="*/ 1311691 w 21600"/>
              <a:gd name="T1" fmla="*/ 0 h 24369"/>
              <a:gd name="T2" fmla="*/ 1568207 w 21600"/>
              <a:gd name="T3" fmla="*/ 2953689 h 24369"/>
              <a:gd name="T4" fmla="*/ 0 w 21600"/>
              <a:gd name="T5" fmla="*/ 1752046 h 243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369" fill="none" extrusionOk="0">
                <a:moveTo>
                  <a:pt x="16050" y="0"/>
                </a:moveTo>
                <a:cubicBezTo>
                  <a:pt x="19623" y="3967"/>
                  <a:pt x="21600" y="9116"/>
                  <a:pt x="21600" y="14455"/>
                </a:cubicBezTo>
                <a:cubicBezTo>
                  <a:pt x="21600" y="17904"/>
                  <a:pt x="20773" y="21304"/>
                  <a:pt x="19190" y="24369"/>
                </a:cubicBezTo>
              </a:path>
              <a:path w="21600" h="24369" stroke="0" extrusionOk="0">
                <a:moveTo>
                  <a:pt x="16050" y="0"/>
                </a:moveTo>
                <a:cubicBezTo>
                  <a:pt x="19623" y="3967"/>
                  <a:pt x="21600" y="9116"/>
                  <a:pt x="21600" y="14455"/>
                </a:cubicBezTo>
                <a:cubicBezTo>
                  <a:pt x="21600" y="17904"/>
                  <a:pt x="20773" y="21304"/>
                  <a:pt x="19190" y="24369"/>
                </a:cubicBezTo>
                <a:lnTo>
                  <a:pt x="0" y="14455"/>
                </a:lnTo>
                <a:lnTo>
                  <a:pt x="1605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Arc 24"/>
          <p:cNvSpPr>
            <a:spLocks/>
          </p:cNvSpPr>
          <p:nvPr/>
        </p:nvSpPr>
        <p:spPr bwMode="auto">
          <a:xfrm>
            <a:off x="3028950" y="2254250"/>
            <a:ext cx="195263" cy="268288"/>
          </a:xfrm>
          <a:custGeom>
            <a:avLst/>
            <a:gdLst>
              <a:gd name="T0" fmla="*/ 1311697 w 21600"/>
              <a:gd name="T1" fmla="*/ 0 h 24369"/>
              <a:gd name="T2" fmla="*/ 1568224 w 21600"/>
              <a:gd name="T3" fmla="*/ 2953689 h 24369"/>
              <a:gd name="T4" fmla="*/ 0 w 21600"/>
              <a:gd name="T5" fmla="*/ 1752046 h 243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369" fill="none" extrusionOk="0">
                <a:moveTo>
                  <a:pt x="16050" y="0"/>
                </a:moveTo>
                <a:cubicBezTo>
                  <a:pt x="19623" y="3967"/>
                  <a:pt x="21600" y="9116"/>
                  <a:pt x="21600" y="14455"/>
                </a:cubicBezTo>
                <a:cubicBezTo>
                  <a:pt x="21600" y="17904"/>
                  <a:pt x="20773" y="21304"/>
                  <a:pt x="19190" y="24369"/>
                </a:cubicBezTo>
              </a:path>
              <a:path w="21600" h="24369" stroke="0" extrusionOk="0">
                <a:moveTo>
                  <a:pt x="16050" y="0"/>
                </a:moveTo>
                <a:cubicBezTo>
                  <a:pt x="19623" y="3967"/>
                  <a:pt x="21600" y="9116"/>
                  <a:pt x="21600" y="14455"/>
                </a:cubicBezTo>
                <a:cubicBezTo>
                  <a:pt x="21600" y="17904"/>
                  <a:pt x="20773" y="21304"/>
                  <a:pt x="19190" y="24369"/>
                </a:cubicBezTo>
                <a:lnTo>
                  <a:pt x="0" y="14455"/>
                </a:lnTo>
                <a:lnTo>
                  <a:pt x="1605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Arc 25"/>
          <p:cNvSpPr>
            <a:spLocks/>
          </p:cNvSpPr>
          <p:nvPr/>
        </p:nvSpPr>
        <p:spPr bwMode="auto">
          <a:xfrm>
            <a:off x="2943225" y="2101850"/>
            <a:ext cx="195263" cy="214313"/>
          </a:xfrm>
          <a:custGeom>
            <a:avLst/>
            <a:gdLst>
              <a:gd name="T0" fmla="*/ 1140905 w 21600"/>
              <a:gd name="T1" fmla="*/ 0 h 19519"/>
              <a:gd name="T2" fmla="*/ 1747595 w 21600"/>
              <a:gd name="T3" fmla="*/ 2353095 h 19519"/>
              <a:gd name="T4" fmla="*/ 0 w 21600"/>
              <a:gd name="T5" fmla="*/ 1986977 h 195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9519" fill="none" extrusionOk="0">
                <a:moveTo>
                  <a:pt x="13960" y="0"/>
                </a:moveTo>
                <a:cubicBezTo>
                  <a:pt x="18806" y="4104"/>
                  <a:pt x="21600" y="10132"/>
                  <a:pt x="21600" y="16482"/>
                </a:cubicBezTo>
                <a:cubicBezTo>
                  <a:pt x="21600" y="17498"/>
                  <a:pt x="21528" y="18513"/>
                  <a:pt x="21385" y="19519"/>
                </a:cubicBezTo>
              </a:path>
              <a:path w="21600" h="19519" stroke="0" extrusionOk="0">
                <a:moveTo>
                  <a:pt x="13960" y="0"/>
                </a:moveTo>
                <a:cubicBezTo>
                  <a:pt x="18806" y="4104"/>
                  <a:pt x="21600" y="10132"/>
                  <a:pt x="21600" y="16482"/>
                </a:cubicBezTo>
                <a:cubicBezTo>
                  <a:pt x="21600" y="17498"/>
                  <a:pt x="21528" y="18513"/>
                  <a:pt x="21385" y="19519"/>
                </a:cubicBezTo>
                <a:lnTo>
                  <a:pt x="0" y="16482"/>
                </a:lnTo>
                <a:lnTo>
                  <a:pt x="1396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2789238" y="2366963"/>
            <a:ext cx="214312" cy="98425"/>
          </a:xfrm>
          <a:prstGeom prst="line">
            <a:avLst/>
          </a:prstGeom>
          <a:noFill/>
          <a:ln w="412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1001713" y="2220913"/>
            <a:ext cx="21336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2905125" y="2228850"/>
            <a:ext cx="215900" cy="173038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Arc 29"/>
          <p:cNvSpPr>
            <a:spLocks/>
          </p:cNvSpPr>
          <p:nvPr/>
        </p:nvSpPr>
        <p:spPr bwMode="auto">
          <a:xfrm>
            <a:off x="4870450" y="2863850"/>
            <a:ext cx="195263" cy="268288"/>
          </a:xfrm>
          <a:custGeom>
            <a:avLst/>
            <a:gdLst>
              <a:gd name="T0" fmla="*/ 1311697 w 21600"/>
              <a:gd name="T1" fmla="*/ 0 h 24369"/>
              <a:gd name="T2" fmla="*/ 1568224 w 21600"/>
              <a:gd name="T3" fmla="*/ 2953689 h 24369"/>
              <a:gd name="T4" fmla="*/ 0 w 21600"/>
              <a:gd name="T5" fmla="*/ 1752046 h 243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369" fill="none" extrusionOk="0">
                <a:moveTo>
                  <a:pt x="16050" y="0"/>
                </a:moveTo>
                <a:cubicBezTo>
                  <a:pt x="19623" y="3967"/>
                  <a:pt x="21600" y="9116"/>
                  <a:pt x="21600" y="14455"/>
                </a:cubicBezTo>
                <a:cubicBezTo>
                  <a:pt x="21600" y="17904"/>
                  <a:pt x="20773" y="21304"/>
                  <a:pt x="19190" y="24369"/>
                </a:cubicBezTo>
              </a:path>
              <a:path w="21600" h="24369" stroke="0" extrusionOk="0">
                <a:moveTo>
                  <a:pt x="16050" y="0"/>
                </a:moveTo>
                <a:cubicBezTo>
                  <a:pt x="19623" y="3967"/>
                  <a:pt x="21600" y="9116"/>
                  <a:pt x="21600" y="14455"/>
                </a:cubicBezTo>
                <a:cubicBezTo>
                  <a:pt x="21600" y="17904"/>
                  <a:pt x="20773" y="21304"/>
                  <a:pt x="19190" y="24369"/>
                </a:cubicBezTo>
                <a:lnTo>
                  <a:pt x="0" y="14455"/>
                </a:lnTo>
                <a:lnTo>
                  <a:pt x="1605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Arc 30"/>
          <p:cNvSpPr>
            <a:spLocks/>
          </p:cNvSpPr>
          <p:nvPr/>
        </p:nvSpPr>
        <p:spPr bwMode="auto">
          <a:xfrm rot="-753896" flipH="1" flipV="1">
            <a:off x="4541838" y="3006725"/>
            <a:ext cx="195262" cy="268288"/>
          </a:xfrm>
          <a:custGeom>
            <a:avLst/>
            <a:gdLst>
              <a:gd name="T0" fmla="*/ 1311691 w 21600"/>
              <a:gd name="T1" fmla="*/ 0 h 24369"/>
              <a:gd name="T2" fmla="*/ 1568207 w 21600"/>
              <a:gd name="T3" fmla="*/ 2953689 h 24369"/>
              <a:gd name="T4" fmla="*/ 0 w 21600"/>
              <a:gd name="T5" fmla="*/ 1752046 h 243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369" fill="none" extrusionOk="0">
                <a:moveTo>
                  <a:pt x="16050" y="0"/>
                </a:moveTo>
                <a:cubicBezTo>
                  <a:pt x="19623" y="3967"/>
                  <a:pt x="21600" y="9116"/>
                  <a:pt x="21600" y="14455"/>
                </a:cubicBezTo>
                <a:cubicBezTo>
                  <a:pt x="21600" y="17904"/>
                  <a:pt x="20773" y="21304"/>
                  <a:pt x="19190" y="24369"/>
                </a:cubicBezTo>
              </a:path>
              <a:path w="21600" h="24369" stroke="0" extrusionOk="0">
                <a:moveTo>
                  <a:pt x="16050" y="0"/>
                </a:moveTo>
                <a:cubicBezTo>
                  <a:pt x="19623" y="3967"/>
                  <a:pt x="21600" y="9116"/>
                  <a:pt x="21600" y="14455"/>
                </a:cubicBezTo>
                <a:cubicBezTo>
                  <a:pt x="21600" y="17904"/>
                  <a:pt x="20773" y="21304"/>
                  <a:pt x="19190" y="24369"/>
                </a:cubicBezTo>
                <a:lnTo>
                  <a:pt x="0" y="14455"/>
                </a:lnTo>
                <a:lnTo>
                  <a:pt x="1605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4546600" y="2425700"/>
            <a:ext cx="247650" cy="635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2863850" y="4438650"/>
            <a:ext cx="247650" cy="2000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rot="16200000" flipV="1">
            <a:off x="2886075" y="4632325"/>
            <a:ext cx="177800" cy="190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 rot="16200000" flipV="1">
            <a:off x="970756" y="5104607"/>
            <a:ext cx="242887" cy="158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 rot="2847643">
            <a:off x="288132" y="5971381"/>
            <a:ext cx="374650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13050" y="25892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727575" y="31226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V="1">
            <a:off x="3038475" y="3562350"/>
            <a:ext cx="466725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75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3800475"/>
            <a:ext cx="342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76" name="Line 40"/>
          <p:cNvSpPr>
            <a:spLocks noChangeShapeType="1"/>
          </p:cNvSpPr>
          <p:nvPr/>
        </p:nvSpPr>
        <p:spPr bwMode="auto">
          <a:xfrm flipH="1">
            <a:off x="1000125" y="5410200"/>
            <a:ext cx="466725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77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5734050"/>
            <a:ext cx="30956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5762625" y="1790700"/>
            <a:ext cx="1905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5456238" y="2138363"/>
            <a:ext cx="320675" cy="31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80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268538"/>
            <a:ext cx="3429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1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247900"/>
            <a:ext cx="3429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3429000" y="2514600"/>
            <a:ext cx="552450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0" y="187325"/>
            <a:ext cx="372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Two-photon absorption and DFWM</a:t>
            </a:r>
            <a:endParaRPr lang="fr-FR" altLang="en-US" sz="1800" b="1">
              <a:solidFill>
                <a:srgbClr val="000099"/>
              </a:solidFill>
            </a:endParaRPr>
          </a:p>
        </p:txBody>
      </p:sp>
      <p:pic>
        <p:nvPicPr>
          <p:cNvPr id="14385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28675"/>
            <a:ext cx="19558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6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6238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5565775" y="912813"/>
            <a:ext cx="156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Exciting pulse:</a:t>
            </a:r>
          </a:p>
        </p:txBody>
      </p:sp>
      <p:pic>
        <p:nvPicPr>
          <p:cNvPr id="14388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379538"/>
            <a:ext cx="286861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6232525" y="2808288"/>
            <a:ext cx="240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FWHM = 76 fs = 1.72 </a:t>
            </a:r>
            <a:r>
              <a:rPr lang="en-US" altLang="en-US" sz="2000" i="1">
                <a:latin typeface="Symbol" panose="05050102010706020507" pitchFamily="18" charset="2"/>
              </a:rPr>
              <a:t>t</a:t>
            </a:r>
            <a:endParaRPr lang="en-US" altLang="en-US" sz="2000" i="1"/>
          </a:p>
        </p:txBody>
      </p:sp>
      <p:grpSp>
        <p:nvGrpSpPr>
          <p:cNvPr id="14390" name="Group 54"/>
          <p:cNvGrpSpPr>
            <a:grpSpLocks/>
          </p:cNvGrpSpPr>
          <p:nvPr/>
        </p:nvGrpSpPr>
        <p:grpSpPr bwMode="auto">
          <a:xfrm>
            <a:off x="5656263" y="3349625"/>
            <a:ext cx="3033712" cy="3508375"/>
            <a:chOff x="2643" y="2110"/>
            <a:chExt cx="1911" cy="2210"/>
          </a:xfrm>
        </p:grpSpPr>
        <p:pic>
          <p:nvPicPr>
            <p:cNvPr id="14392" name="Picture 55" descr="data_DFWM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2110"/>
              <a:ext cx="1911" cy="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3" name="Rectangle 56"/>
            <p:cNvSpPr>
              <a:spLocks noChangeArrowheads="1"/>
            </p:cNvSpPr>
            <p:nvPr/>
          </p:nvSpPr>
          <p:spPr bwMode="auto">
            <a:xfrm>
              <a:off x="3216" y="4044"/>
              <a:ext cx="1056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Delay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(units of</a:t>
              </a:r>
              <a:r>
                <a:rPr lang="en-US" altLang="en-US" sz="1400"/>
                <a:t>  FWHM of intensity autocorrelation</a:t>
              </a:r>
              <a:r>
                <a:rPr lang="en-US" altLang="en-US" sz="1600"/>
                <a:t>)</a:t>
              </a:r>
            </a:p>
          </p:txBody>
        </p:sp>
      </p:grpSp>
      <p:sp>
        <p:nvSpPr>
          <p:cNvPr id="14391" name="Freeform 57"/>
          <p:cNvSpPr>
            <a:spLocks/>
          </p:cNvSpPr>
          <p:nvPr/>
        </p:nvSpPr>
        <p:spPr bwMode="auto">
          <a:xfrm>
            <a:off x="6642100" y="3584575"/>
            <a:ext cx="1739900" cy="2651125"/>
          </a:xfrm>
          <a:custGeom>
            <a:avLst/>
            <a:gdLst>
              <a:gd name="T0" fmla="*/ 0 w 1096"/>
              <a:gd name="T1" fmla="*/ 2147483646 h 1670"/>
              <a:gd name="T2" fmla="*/ 120967500 w 1096"/>
              <a:gd name="T3" fmla="*/ 2147483646 h 1670"/>
              <a:gd name="T4" fmla="*/ 272176875 w 1096"/>
              <a:gd name="T5" fmla="*/ 2147483646 h 1670"/>
              <a:gd name="T6" fmla="*/ 433466875 w 1096"/>
              <a:gd name="T7" fmla="*/ 2147483646 h 1670"/>
              <a:gd name="T8" fmla="*/ 564515000 w 1096"/>
              <a:gd name="T9" fmla="*/ 2147483646 h 1670"/>
              <a:gd name="T10" fmla="*/ 705643750 w 1096"/>
              <a:gd name="T11" fmla="*/ 2147483646 h 1670"/>
              <a:gd name="T12" fmla="*/ 816530625 w 1096"/>
              <a:gd name="T13" fmla="*/ 1910278438 h 1670"/>
              <a:gd name="T14" fmla="*/ 927417500 w 1096"/>
              <a:gd name="T15" fmla="*/ 1053425313 h 1670"/>
              <a:gd name="T16" fmla="*/ 1048385000 w 1096"/>
              <a:gd name="T17" fmla="*/ 378023438 h 1670"/>
              <a:gd name="T18" fmla="*/ 1118949375 w 1096"/>
              <a:gd name="T19" fmla="*/ 136088438 h 1670"/>
              <a:gd name="T20" fmla="*/ 1159271875 w 1096"/>
              <a:gd name="T21" fmla="*/ 65524063 h 1670"/>
              <a:gd name="T22" fmla="*/ 1199594375 w 1096"/>
              <a:gd name="T23" fmla="*/ 15120938 h 1670"/>
              <a:gd name="T24" fmla="*/ 1290320000 w 1096"/>
              <a:gd name="T25" fmla="*/ 55443438 h 1670"/>
              <a:gd name="T26" fmla="*/ 1391126250 w 1096"/>
              <a:gd name="T27" fmla="*/ 347781563 h 1670"/>
              <a:gd name="T28" fmla="*/ 1552416250 w 1096"/>
              <a:gd name="T29" fmla="*/ 1083667188 h 1670"/>
              <a:gd name="T30" fmla="*/ 1764109375 w 1096"/>
              <a:gd name="T31" fmla="*/ 2147483646 h 1670"/>
              <a:gd name="T32" fmla="*/ 1935480000 w 1096"/>
              <a:gd name="T33" fmla="*/ 2147483646 h 1670"/>
              <a:gd name="T34" fmla="*/ 2046366875 w 1096"/>
              <a:gd name="T35" fmla="*/ 2147483646 h 1670"/>
              <a:gd name="T36" fmla="*/ 2147483646 w 1096"/>
              <a:gd name="T37" fmla="*/ 2147483646 h 1670"/>
              <a:gd name="T38" fmla="*/ 2147483646 w 1096"/>
              <a:gd name="T39" fmla="*/ 2147483646 h 1670"/>
              <a:gd name="T40" fmla="*/ 2147483646 w 1096"/>
              <a:gd name="T41" fmla="*/ 2147483646 h 16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96" h="1670">
                <a:moveTo>
                  <a:pt x="0" y="1654"/>
                </a:moveTo>
                <a:cubicBezTo>
                  <a:pt x="15" y="1652"/>
                  <a:pt x="30" y="1650"/>
                  <a:pt x="48" y="1638"/>
                </a:cubicBezTo>
                <a:cubicBezTo>
                  <a:pt x="66" y="1626"/>
                  <a:pt x="87" y="1608"/>
                  <a:pt x="108" y="1582"/>
                </a:cubicBezTo>
                <a:cubicBezTo>
                  <a:pt x="129" y="1556"/>
                  <a:pt x="153" y="1528"/>
                  <a:pt x="172" y="1482"/>
                </a:cubicBezTo>
                <a:cubicBezTo>
                  <a:pt x="191" y="1436"/>
                  <a:pt x="206" y="1380"/>
                  <a:pt x="224" y="1306"/>
                </a:cubicBezTo>
                <a:cubicBezTo>
                  <a:pt x="242" y="1232"/>
                  <a:pt x="263" y="1129"/>
                  <a:pt x="280" y="1038"/>
                </a:cubicBezTo>
                <a:cubicBezTo>
                  <a:pt x="297" y="947"/>
                  <a:pt x="309" y="861"/>
                  <a:pt x="324" y="758"/>
                </a:cubicBezTo>
                <a:cubicBezTo>
                  <a:pt x="339" y="655"/>
                  <a:pt x="353" y="519"/>
                  <a:pt x="368" y="418"/>
                </a:cubicBezTo>
                <a:cubicBezTo>
                  <a:pt x="383" y="317"/>
                  <a:pt x="403" y="211"/>
                  <a:pt x="416" y="150"/>
                </a:cubicBezTo>
                <a:cubicBezTo>
                  <a:pt x="429" y="89"/>
                  <a:pt x="437" y="75"/>
                  <a:pt x="444" y="54"/>
                </a:cubicBezTo>
                <a:cubicBezTo>
                  <a:pt x="451" y="33"/>
                  <a:pt x="455" y="34"/>
                  <a:pt x="460" y="26"/>
                </a:cubicBezTo>
                <a:cubicBezTo>
                  <a:pt x="465" y="18"/>
                  <a:pt x="467" y="7"/>
                  <a:pt x="476" y="6"/>
                </a:cubicBezTo>
                <a:cubicBezTo>
                  <a:pt x="485" y="5"/>
                  <a:pt x="499" y="0"/>
                  <a:pt x="512" y="22"/>
                </a:cubicBezTo>
                <a:cubicBezTo>
                  <a:pt x="525" y="44"/>
                  <a:pt x="535" y="70"/>
                  <a:pt x="552" y="138"/>
                </a:cubicBezTo>
                <a:cubicBezTo>
                  <a:pt x="569" y="206"/>
                  <a:pt x="591" y="306"/>
                  <a:pt x="616" y="430"/>
                </a:cubicBezTo>
                <a:cubicBezTo>
                  <a:pt x="641" y="554"/>
                  <a:pt x="675" y="754"/>
                  <a:pt x="700" y="882"/>
                </a:cubicBezTo>
                <a:cubicBezTo>
                  <a:pt x="725" y="1010"/>
                  <a:pt x="749" y="1118"/>
                  <a:pt x="768" y="1198"/>
                </a:cubicBezTo>
                <a:cubicBezTo>
                  <a:pt x="787" y="1278"/>
                  <a:pt x="793" y="1309"/>
                  <a:pt x="812" y="1366"/>
                </a:cubicBezTo>
                <a:cubicBezTo>
                  <a:pt x="831" y="1423"/>
                  <a:pt x="846" y="1491"/>
                  <a:pt x="880" y="1538"/>
                </a:cubicBezTo>
                <a:cubicBezTo>
                  <a:pt x="914" y="1585"/>
                  <a:pt x="980" y="1630"/>
                  <a:pt x="1016" y="1650"/>
                </a:cubicBezTo>
                <a:cubicBezTo>
                  <a:pt x="1052" y="1670"/>
                  <a:pt x="1074" y="1664"/>
                  <a:pt x="1096" y="1658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5503" y="2201833"/>
            <a:ext cx="509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OTHER EXAMPLE OF  APPLICATION OF COHERENT INTERACTION:</a:t>
            </a:r>
          </a:p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THE BICHROMATIC GUIDESTAR</a:t>
            </a:r>
            <a:endParaRPr lang="en-US" sz="1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3679825" y="1831975"/>
            <a:ext cx="1785938" cy="319405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3076575" y="1828800"/>
            <a:ext cx="3019425" cy="319246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573588" y="3429000"/>
            <a:ext cx="27844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2816225" y="3429000"/>
            <a:ext cx="1757363" cy="1665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121525" y="34925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14663" y="48418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262438" y="1198563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573588" y="841375"/>
            <a:ext cx="0" cy="2587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573588" y="3429000"/>
            <a:ext cx="69532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 flipH="1">
            <a:off x="3948113" y="3429000"/>
            <a:ext cx="625475" cy="1100138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6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738563"/>
            <a:ext cx="43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Arc 14"/>
          <p:cNvSpPr>
            <a:spLocks/>
          </p:cNvSpPr>
          <p:nvPr/>
        </p:nvSpPr>
        <p:spPr bwMode="auto">
          <a:xfrm flipH="1" flipV="1">
            <a:off x="3941763" y="3429000"/>
            <a:ext cx="631825" cy="1590675"/>
          </a:xfrm>
          <a:custGeom>
            <a:avLst/>
            <a:gdLst>
              <a:gd name="T0" fmla="*/ 0 w 15390"/>
              <a:gd name="T1" fmla="*/ 0 h 21600"/>
              <a:gd name="T2" fmla="*/ 1064910657 w 15390"/>
              <a:gd name="T3" fmla="*/ 2147483646 h 21600"/>
              <a:gd name="T4" fmla="*/ 0 w 1539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0" h="21600" fill="none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</a:path>
              <a:path w="15390" h="21600" stroke="0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H="1">
            <a:off x="3868738" y="3419475"/>
            <a:ext cx="695325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0" name="Arc 16"/>
          <p:cNvSpPr>
            <a:spLocks/>
          </p:cNvSpPr>
          <p:nvPr/>
        </p:nvSpPr>
        <p:spPr bwMode="auto">
          <a:xfrm flipH="1" flipV="1">
            <a:off x="3927475" y="3471863"/>
            <a:ext cx="631825" cy="1590675"/>
          </a:xfrm>
          <a:custGeom>
            <a:avLst/>
            <a:gdLst>
              <a:gd name="T0" fmla="*/ 0 w 15390"/>
              <a:gd name="T1" fmla="*/ 0 h 21600"/>
              <a:gd name="T2" fmla="*/ 1064910657 w 15390"/>
              <a:gd name="T3" fmla="*/ 2147483646 h 21600"/>
              <a:gd name="T4" fmla="*/ 0 w 1539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0" h="21600" fill="none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</a:path>
              <a:path w="15390" h="21600" stroke="0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chemeClr val="accent2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2054225" y="465138"/>
            <a:ext cx="505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Energy conservation and zero-area pulse propagation</a:t>
            </a:r>
          </a:p>
        </p:txBody>
      </p:sp>
      <p:pic>
        <p:nvPicPr>
          <p:cNvPr id="72729" name="Picture 2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368925"/>
            <a:ext cx="23463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795588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3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759075"/>
            <a:ext cx="93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1631950"/>
            <a:ext cx="477678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“Light travels undisturbed for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billions of years - only to get its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wavefront distorted in the last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few milliseconds”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39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06688" y="3733800"/>
            <a:ext cx="3730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What are the solutions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atmospheric distortions?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3838" y="76200"/>
            <a:ext cx="2030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cs typeface="Times New Roman" panose="02020603050405020304" pitchFamily="18" charset="0"/>
              </a:rPr>
              <a:t>1st solution: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92263" y="609600"/>
            <a:ext cx="42672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cs typeface="Times New Roman" panose="02020603050405020304" pitchFamily="18" charset="0"/>
              </a:rPr>
              <a:t>Send an observer into space</a:t>
            </a: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371600"/>
            <a:ext cx="21844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438400" y="5105400"/>
            <a:ext cx="35639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…they selected Mr. Hubble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47775" y="990600"/>
            <a:ext cx="21701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cs typeface="Times New Roman" panose="02020603050405020304" pitchFamily="18" charset="0"/>
              </a:rPr>
              <a:t>2nd solution: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73375" y="1524000"/>
            <a:ext cx="41370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cs typeface="Times New Roman" panose="02020603050405020304" pitchFamily="18" charset="0"/>
              </a:rPr>
              <a:t>Correct for the atmosphere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00175" y="3536950"/>
            <a:ext cx="4175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162175" y="4797425"/>
            <a:ext cx="47339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Correct the telescope to minimize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size of the image of the point source.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62175" y="3536950"/>
            <a:ext cx="4695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Choose/create a point source within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2 arcsec of the object to be observed.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400175" y="4797425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617913" y="2605088"/>
            <a:ext cx="15525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But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040000">
            <a:off x="1416284" y="4764261"/>
            <a:ext cx="1862254" cy="972594"/>
            <a:chOff x="880946" y="4293220"/>
            <a:chExt cx="2754352" cy="1438508"/>
          </a:xfrm>
          <a:solidFill>
            <a:schemeClr val="accent1"/>
          </a:solidFill>
        </p:grpSpPr>
        <p:sp>
          <p:nvSpPr>
            <p:cNvPr id="3" name="Freeform 2"/>
            <p:cNvSpPr/>
            <p:nvPr/>
          </p:nvSpPr>
          <p:spPr>
            <a:xfrm>
              <a:off x="880946" y="4293220"/>
              <a:ext cx="2754352" cy="862836"/>
            </a:xfrm>
            <a:custGeom>
              <a:avLst/>
              <a:gdLst>
                <a:gd name="connsiteX0" fmla="*/ 0 w 2754352"/>
                <a:gd name="connsiteY0" fmla="*/ 0 h 862836"/>
                <a:gd name="connsiteX1" fmla="*/ 178420 w 2754352"/>
                <a:gd name="connsiteY1" fmla="*/ 144965 h 862836"/>
                <a:gd name="connsiteX2" fmla="*/ 903249 w 2754352"/>
                <a:gd name="connsiteY2" fmla="*/ 769434 h 862836"/>
                <a:gd name="connsiteX3" fmla="*/ 1561171 w 2754352"/>
                <a:gd name="connsiteY3" fmla="*/ 836341 h 862836"/>
                <a:gd name="connsiteX4" fmla="*/ 2263698 w 2754352"/>
                <a:gd name="connsiteY4" fmla="*/ 535258 h 862836"/>
                <a:gd name="connsiteX5" fmla="*/ 2754352 w 2754352"/>
                <a:gd name="connsiteY5" fmla="*/ 78058 h 8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52" h="862836">
                  <a:moveTo>
                    <a:pt x="0" y="0"/>
                  </a:moveTo>
                  <a:cubicBezTo>
                    <a:pt x="13939" y="8363"/>
                    <a:pt x="178420" y="144965"/>
                    <a:pt x="178420" y="144965"/>
                  </a:cubicBezTo>
                  <a:cubicBezTo>
                    <a:pt x="328961" y="273204"/>
                    <a:pt x="672791" y="654205"/>
                    <a:pt x="903249" y="769434"/>
                  </a:cubicBezTo>
                  <a:cubicBezTo>
                    <a:pt x="1133707" y="884663"/>
                    <a:pt x="1334429" y="875370"/>
                    <a:pt x="1561171" y="836341"/>
                  </a:cubicBezTo>
                  <a:cubicBezTo>
                    <a:pt x="1787913" y="797312"/>
                    <a:pt x="2064835" y="661638"/>
                    <a:pt x="2263698" y="535258"/>
                  </a:cubicBezTo>
                  <a:cubicBezTo>
                    <a:pt x="2462561" y="408878"/>
                    <a:pt x="2608456" y="243468"/>
                    <a:pt x="2754352" y="78058"/>
                  </a:cubicBezTo>
                </a:path>
              </a:pathLst>
            </a:cu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992459" y="4445620"/>
              <a:ext cx="2494160" cy="1286108"/>
            </a:xfrm>
            <a:custGeom>
              <a:avLst/>
              <a:gdLst>
                <a:gd name="connsiteX0" fmla="*/ 0 w 2754352"/>
                <a:gd name="connsiteY0" fmla="*/ 0 h 862836"/>
                <a:gd name="connsiteX1" fmla="*/ 178420 w 2754352"/>
                <a:gd name="connsiteY1" fmla="*/ 144965 h 862836"/>
                <a:gd name="connsiteX2" fmla="*/ 903249 w 2754352"/>
                <a:gd name="connsiteY2" fmla="*/ 769434 h 862836"/>
                <a:gd name="connsiteX3" fmla="*/ 1561171 w 2754352"/>
                <a:gd name="connsiteY3" fmla="*/ 836341 h 862836"/>
                <a:gd name="connsiteX4" fmla="*/ 2263698 w 2754352"/>
                <a:gd name="connsiteY4" fmla="*/ 535258 h 862836"/>
                <a:gd name="connsiteX5" fmla="*/ 2754352 w 2754352"/>
                <a:gd name="connsiteY5" fmla="*/ 78058 h 8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52" h="862836">
                  <a:moveTo>
                    <a:pt x="0" y="0"/>
                  </a:moveTo>
                  <a:cubicBezTo>
                    <a:pt x="13939" y="8363"/>
                    <a:pt x="178420" y="144965"/>
                    <a:pt x="178420" y="144965"/>
                  </a:cubicBezTo>
                  <a:cubicBezTo>
                    <a:pt x="328961" y="273204"/>
                    <a:pt x="672791" y="654205"/>
                    <a:pt x="903249" y="769434"/>
                  </a:cubicBezTo>
                  <a:cubicBezTo>
                    <a:pt x="1133707" y="884663"/>
                    <a:pt x="1334429" y="875370"/>
                    <a:pt x="1561171" y="836341"/>
                  </a:cubicBezTo>
                  <a:cubicBezTo>
                    <a:pt x="1787913" y="797312"/>
                    <a:pt x="2064835" y="661638"/>
                    <a:pt x="2263698" y="535258"/>
                  </a:cubicBezTo>
                  <a:cubicBezTo>
                    <a:pt x="2462561" y="408878"/>
                    <a:pt x="2608456" y="243468"/>
                    <a:pt x="2754352" y="78058"/>
                  </a:cubicBezTo>
                </a:path>
              </a:pathLst>
            </a:cu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960000">
            <a:off x="3386253" y="5036740"/>
            <a:ext cx="1330713" cy="694988"/>
            <a:chOff x="880946" y="4293220"/>
            <a:chExt cx="2754352" cy="1438508"/>
          </a:xfrm>
          <a:solidFill>
            <a:schemeClr val="accent1"/>
          </a:solidFill>
        </p:grpSpPr>
        <p:sp>
          <p:nvSpPr>
            <p:cNvPr id="7" name="Freeform 6"/>
            <p:cNvSpPr/>
            <p:nvPr/>
          </p:nvSpPr>
          <p:spPr>
            <a:xfrm>
              <a:off x="880946" y="4293220"/>
              <a:ext cx="2754352" cy="862836"/>
            </a:xfrm>
            <a:custGeom>
              <a:avLst/>
              <a:gdLst>
                <a:gd name="connsiteX0" fmla="*/ 0 w 2754352"/>
                <a:gd name="connsiteY0" fmla="*/ 0 h 862836"/>
                <a:gd name="connsiteX1" fmla="*/ 178420 w 2754352"/>
                <a:gd name="connsiteY1" fmla="*/ 144965 h 862836"/>
                <a:gd name="connsiteX2" fmla="*/ 903249 w 2754352"/>
                <a:gd name="connsiteY2" fmla="*/ 769434 h 862836"/>
                <a:gd name="connsiteX3" fmla="*/ 1561171 w 2754352"/>
                <a:gd name="connsiteY3" fmla="*/ 836341 h 862836"/>
                <a:gd name="connsiteX4" fmla="*/ 2263698 w 2754352"/>
                <a:gd name="connsiteY4" fmla="*/ 535258 h 862836"/>
                <a:gd name="connsiteX5" fmla="*/ 2754352 w 2754352"/>
                <a:gd name="connsiteY5" fmla="*/ 78058 h 8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52" h="862836">
                  <a:moveTo>
                    <a:pt x="0" y="0"/>
                  </a:moveTo>
                  <a:cubicBezTo>
                    <a:pt x="13939" y="8363"/>
                    <a:pt x="178420" y="144965"/>
                    <a:pt x="178420" y="144965"/>
                  </a:cubicBezTo>
                  <a:cubicBezTo>
                    <a:pt x="328961" y="273204"/>
                    <a:pt x="672791" y="654205"/>
                    <a:pt x="903249" y="769434"/>
                  </a:cubicBezTo>
                  <a:cubicBezTo>
                    <a:pt x="1133707" y="884663"/>
                    <a:pt x="1334429" y="875370"/>
                    <a:pt x="1561171" y="836341"/>
                  </a:cubicBezTo>
                  <a:cubicBezTo>
                    <a:pt x="1787913" y="797312"/>
                    <a:pt x="2064835" y="661638"/>
                    <a:pt x="2263698" y="535258"/>
                  </a:cubicBezTo>
                  <a:cubicBezTo>
                    <a:pt x="2462561" y="408878"/>
                    <a:pt x="2608456" y="243468"/>
                    <a:pt x="2754352" y="78058"/>
                  </a:cubicBezTo>
                </a:path>
              </a:pathLst>
            </a:cu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92459" y="4445620"/>
              <a:ext cx="2494160" cy="1286108"/>
            </a:xfrm>
            <a:custGeom>
              <a:avLst/>
              <a:gdLst>
                <a:gd name="connsiteX0" fmla="*/ 0 w 2754352"/>
                <a:gd name="connsiteY0" fmla="*/ 0 h 862836"/>
                <a:gd name="connsiteX1" fmla="*/ 178420 w 2754352"/>
                <a:gd name="connsiteY1" fmla="*/ 144965 h 862836"/>
                <a:gd name="connsiteX2" fmla="*/ 903249 w 2754352"/>
                <a:gd name="connsiteY2" fmla="*/ 769434 h 862836"/>
                <a:gd name="connsiteX3" fmla="*/ 1561171 w 2754352"/>
                <a:gd name="connsiteY3" fmla="*/ 836341 h 862836"/>
                <a:gd name="connsiteX4" fmla="*/ 2263698 w 2754352"/>
                <a:gd name="connsiteY4" fmla="*/ 535258 h 862836"/>
                <a:gd name="connsiteX5" fmla="*/ 2754352 w 2754352"/>
                <a:gd name="connsiteY5" fmla="*/ 78058 h 8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52" h="862836">
                  <a:moveTo>
                    <a:pt x="0" y="0"/>
                  </a:moveTo>
                  <a:cubicBezTo>
                    <a:pt x="13939" y="8363"/>
                    <a:pt x="178420" y="144965"/>
                    <a:pt x="178420" y="144965"/>
                  </a:cubicBezTo>
                  <a:cubicBezTo>
                    <a:pt x="328961" y="273204"/>
                    <a:pt x="672791" y="654205"/>
                    <a:pt x="903249" y="769434"/>
                  </a:cubicBezTo>
                  <a:cubicBezTo>
                    <a:pt x="1133707" y="884663"/>
                    <a:pt x="1334429" y="875370"/>
                    <a:pt x="1561171" y="836341"/>
                  </a:cubicBezTo>
                  <a:cubicBezTo>
                    <a:pt x="1787913" y="797312"/>
                    <a:pt x="2064835" y="661638"/>
                    <a:pt x="2263698" y="535258"/>
                  </a:cubicBezTo>
                  <a:cubicBezTo>
                    <a:pt x="2462561" y="408878"/>
                    <a:pt x="2608456" y="243468"/>
                    <a:pt x="2754352" y="78058"/>
                  </a:cubicBezTo>
                </a:path>
              </a:pathLst>
            </a:cu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Isosceles Triangle 8"/>
          <p:cNvSpPr/>
          <p:nvPr/>
        </p:nvSpPr>
        <p:spPr>
          <a:xfrm rot="960000">
            <a:off x="4352009" y="542997"/>
            <a:ext cx="780585" cy="5036907"/>
          </a:xfrm>
          <a:prstGeom prst="triangle">
            <a:avLst>
              <a:gd name="adj" fmla="val 53597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2040000">
            <a:off x="3244136" y="239360"/>
            <a:ext cx="1315844" cy="5478152"/>
          </a:xfrm>
          <a:prstGeom prst="triangle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824944" y="5744724"/>
            <a:ext cx="642151" cy="67837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3616571" y="5785614"/>
            <a:ext cx="642151" cy="67837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81529" y="5629050"/>
            <a:ext cx="312234" cy="2787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43416" y="5531979"/>
            <a:ext cx="312234" cy="2787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97912" y="4036741"/>
            <a:ext cx="307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Corrrect</a:t>
            </a:r>
            <a:r>
              <a:rPr lang="en-US" dirty="0" smtClean="0"/>
              <a:t> telescope to minimize spot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8205" y="87826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Thst</a:t>
            </a:r>
            <a:r>
              <a:rPr lang="en-US" sz="1800" dirty="0" smtClean="0"/>
              <a:t> does not correct the tilt</a:t>
            </a: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26634" y="1717288"/>
            <a:ext cx="2263698" cy="2219092"/>
          </a:xfrm>
          <a:prstGeom prst="line">
            <a:avLst/>
          </a:prstGeom>
          <a:ln w="5080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490332" y="777903"/>
            <a:ext cx="1865971" cy="939385"/>
          </a:xfrm>
          <a:prstGeom prst="line">
            <a:avLst/>
          </a:prstGeom>
          <a:ln w="5080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 rot="-2400000">
            <a:off x="3537686" y="1221058"/>
            <a:ext cx="379141" cy="992459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27256" y="777903"/>
            <a:ext cx="1629048" cy="81480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39229" y="1717287"/>
            <a:ext cx="1965367" cy="236405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1447" y="3751714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But you can correct if two wavelength return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27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5013" y="304800"/>
            <a:ext cx="7689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Bichromatic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Two-Photon Coherent Excitation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3841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763588" y="3351213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Excitation</a:t>
            </a:r>
          </a:p>
        </p:txBody>
      </p:sp>
      <p:cxnSp>
        <p:nvCxnSpPr>
          <p:cNvPr id="4102" name="Straight Arrow Connector 5"/>
          <p:cNvCxnSpPr>
            <a:cxnSpLocks noChangeShapeType="1"/>
          </p:cNvCxnSpPr>
          <p:nvPr/>
        </p:nvCxnSpPr>
        <p:spPr bwMode="auto">
          <a:xfrm flipV="1">
            <a:off x="1098550" y="2362200"/>
            <a:ext cx="838200" cy="914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3" name="Straight Arrow Connector 6"/>
          <p:cNvCxnSpPr>
            <a:cxnSpLocks noChangeShapeType="1"/>
          </p:cNvCxnSpPr>
          <p:nvPr/>
        </p:nvCxnSpPr>
        <p:spPr bwMode="auto">
          <a:xfrm>
            <a:off x="1081088" y="3811588"/>
            <a:ext cx="936625" cy="9128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2865438" y="3349625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Decay</a:t>
            </a:r>
          </a:p>
        </p:txBody>
      </p:sp>
      <p:cxnSp>
        <p:nvCxnSpPr>
          <p:cNvPr id="4105" name="Straight Arrow Connector 13"/>
          <p:cNvCxnSpPr>
            <a:cxnSpLocks noChangeShapeType="1"/>
          </p:cNvCxnSpPr>
          <p:nvPr/>
        </p:nvCxnSpPr>
        <p:spPr bwMode="auto">
          <a:xfrm flipV="1">
            <a:off x="3121025" y="2420938"/>
            <a:ext cx="949325" cy="928687"/>
          </a:xfrm>
          <a:prstGeom prst="straightConnector1">
            <a:avLst/>
          </a:prstGeom>
          <a:noFill/>
          <a:ln w="28575" algn="ctr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" name="Straight Arrow Connector 18"/>
          <p:cNvCxnSpPr>
            <a:cxnSpLocks noChangeShapeType="1"/>
          </p:cNvCxnSpPr>
          <p:nvPr/>
        </p:nvCxnSpPr>
        <p:spPr bwMode="auto">
          <a:xfrm>
            <a:off x="3111500" y="3811588"/>
            <a:ext cx="622300" cy="931862"/>
          </a:xfrm>
          <a:prstGeom prst="straightConnector1">
            <a:avLst/>
          </a:prstGeom>
          <a:noFill/>
          <a:ln w="28575" algn="ctr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7" name="TextBox 25"/>
          <p:cNvSpPr txBox="1">
            <a:spLocks noChangeArrowheads="1"/>
          </p:cNvSpPr>
          <p:nvPr/>
        </p:nvSpPr>
        <p:spPr bwMode="auto">
          <a:xfrm>
            <a:off x="5029200" y="1600200"/>
            <a:ext cx="2246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Closer to reality!</a:t>
            </a:r>
          </a:p>
        </p:txBody>
      </p:sp>
      <p:sp>
        <p:nvSpPr>
          <p:cNvPr id="4108" name="TextBox 27"/>
          <p:cNvSpPr txBox="1">
            <a:spLocks noChangeArrowheads="1"/>
          </p:cNvSpPr>
          <p:nvPr/>
        </p:nvSpPr>
        <p:spPr bwMode="auto">
          <a:xfrm>
            <a:off x="4749800" y="3811588"/>
            <a:ext cx="4394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We  </a:t>
            </a:r>
            <a:r>
              <a:rPr lang="en-US" altLang="en-US" sz="2400" dirty="0">
                <a:latin typeface="Times New Roman" panose="02020603050405020304" pitchFamily="18" charset="0"/>
              </a:rPr>
              <a:t>possible to put 98% of the sodium atoms into the 4</a:t>
            </a:r>
            <a:r>
              <a:rPr lang="en-US" altLang="en-US" sz="2400" i="1" dirty="0">
                <a:latin typeface="Times New Roman" panose="02020603050405020304" pitchFamily="18" charset="0"/>
              </a:rPr>
              <a:t>S </a:t>
            </a:r>
            <a:r>
              <a:rPr lang="en-US" altLang="en-US" sz="2400" dirty="0">
                <a:latin typeface="Times New Roman" panose="02020603050405020304" pitchFamily="18" charset="0"/>
              </a:rPr>
              <a:t>state either with a single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bichromatic</a:t>
            </a:r>
            <a:r>
              <a:rPr lang="en-US" altLang="en-US" sz="2400" dirty="0">
                <a:latin typeface="Times New Roman" panose="02020603050405020304" pitchFamily="18" charset="0"/>
              </a:rPr>
              <a:t> pulse or with a sequence (90</a:t>
            </a:r>
            <a:r>
              <a:rPr lang="en-US" altLang="en-US" sz="2400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</a:rPr>
              <a:t> shifted pulse sequence) of two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bichromatic</a:t>
            </a:r>
            <a:r>
              <a:rPr lang="en-US" altLang="en-US" sz="2400" dirty="0">
                <a:latin typeface="Times New Roman" panose="02020603050405020304" pitchFamily="18" charset="0"/>
              </a:rPr>
              <a:t> pulses.</a:t>
            </a:r>
          </a:p>
        </p:txBody>
      </p:sp>
    </p:spTree>
    <p:extLst>
      <p:ext uri="{BB962C8B-B14F-4D97-AF65-F5344CB8AC3E}">
        <p14:creationId xmlns:p14="http://schemas.microsoft.com/office/powerpoint/2010/main" val="21982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066800"/>
            <a:ext cx="3841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937125" y="471488"/>
            <a:ext cx="3141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Example of application: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2 photon coherent  excitation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of Sodium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013325" y="3543300"/>
            <a:ext cx="260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Which we approximate by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105400" y="617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400800" y="533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638800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37325" y="5981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756525" y="5143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070725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52450"/>
            <a:ext cx="5543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87325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Two-photon absorption and optical pumping</a:t>
            </a:r>
            <a:endParaRPr lang="fr-FR" altLang="en-US" sz="1800" b="1">
              <a:solidFill>
                <a:srgbClr val="000099"/>
              </a:solidFill>
            </a:endParaRPr>
          </a:p>
        </p:txBody>
      </p:sp>
      <p:pic>
        <p:nvPicPr>
          <p:cNvPr id="51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263650"/>
            <a:ext cx="29019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49500"/>
            <a:ext cx="1987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773488" y="623888"/>
            <a:ext cx="1335087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695700"/>
            <a:ext cx="3762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191250" y="5913438"/>
            <a:ext cx="798513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343525" y="2740025"/>
            <a:ext cx="2838450" cy="3289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899275" y="4379913"/>
            <a:ext cx="1968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899275" y="2220913"/>
            <a:ext cx="0" cy="381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5235575" y="4379913"/>
            <a:ext cx="1652588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Arc 14"/>
          <p:cNvSpPr>
            <a:spLocks/>
          </p:cNvSpPr>
          <p:nvPr/>
        </p:nvSpPr>
        <p:spPr bwMode="auto">
          <a:xfrm flipH="1">
            <a:off x="5759450" y="2740025"/>
            <a:ext cx="1139825" cy="3279775"/>
          </a:xfrm>
          <a:custGeom>
            <a:avLst/>
            <a:gdLst>
              <a:gd name="T0" fmla="*/ 0 w 21600"/>
              <a:gd name="T1" fmla="*/ 0 h 43172"/>
              <a:gd name="T2" fmla="*/ 3054731 w 21600"/>
              <a:gd name="T3" fmla="*/ 249164367 h 43172"/>
              <a:gd name="T4" fmla="*/ 0 w 21600"/>
              <a:gd name="T5" fmla="*/ 124662978 h 431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</a:path>
              <a:path w="21600" h="4317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Arc 15"/>
          <p:cNvSpPr>
            <a:spLocks/>
          </p:cNvSpPr>
          <p:nvPr/>
        </p:nvSpPr>
        <p:spPr bwMode="auto">
          <a:xfrm>
            <a:off x="6899275" y="2740025"/>
            <a:ext cx="1084263" cy="32813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49244054 h 43200"/>
              <a:gd name="T4" fmla="*/ 0 w 21600"/>
              <a:gd name="T5" fmla="*/ 12462206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</a:path>
              <a:path w="21600" h="432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6899275" y="4176713"/>
            <a:ext cx="1460500" cy="2032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8388350" y="4119563"/>
            <a:ext cx="22225" cy="2413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6899275" y="4379913"/>
            <a:ext cx="15113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7874000" y="4497388"/>
            <a:ext cx="479425" cy="368300"/>
            <a:chOff x="4360" y="2863"/>
            <a:chExt cx="296" cy="286"/>
          </a:xfrm>
        </p:grpSpPr>
        <p:pic>
          <p:nvPicPr>
            <p:cNvPr id="5162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863"/>
              <a:ext cx="29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63" name="Line 21"/>
            <p:cNvSpPr>
              <a:spLocks noChangeShapeType="1"/>
            </p:cNvSpPr>
            <p:nvPr/>
          </p:nvSpPr>
          <p:spPr bwMode="auto">
            <a:xfrm>
              <a:off x="4361" y="2904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22"/>
            <p:cNvSpPr>
              <a:spLocks noChangeShapeType="1"/>
            </p:cNvSpPr>
            <p:nvPr/>
          </p:nvSpPr>
          <p:spPr bwMode="auto">
            <a:xfrm>
              <a:off x="4532" y="290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43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4086225"/>
            <a:ext cx="4619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41" name="Group 24"/>
          <p:cNvGrpSpPr>
            <a:grpSpLocks/>
          </p:cNvGrpSpPr>
          <p:nvPr/>
        </p:nvGrpSpPr>
        <p:grpSpPr bwMode="auto">
          <a:xfrm>
            <a:off x="5113338" y="5868988"/>
            <a:ext cx="576262" cy="368300"/>
            <a:chOff x="5166" y="2874"/>
            <a:chExt cx="363" cy="232"/>
          </a:xfrm>
        </p:grpSpPr>
        <p:pic>
          <p:nvPicPr>
            <p:cNvPr id="5160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61" name="Text Box 26"/>
            <p:cNvSpPr txBox="1">
              <a:spLocks noChangeArrowheads="1"/>
            </p:cNvSpPr>
            <p:nvPr/>
          </p:nvSpPr>
          <p:spPr bwMode="auto">
            <a:xfrm>
              <a:off x="5357" y="2875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r</a:t>
              </a:r>
            </a:p>
          </p:txBody>
        </p:sp>
      </p:grpSp>
      <p:grpSp>
        <p:nvGrpSpPr>
          <p:cNvPr id="5142" name="Group 27"/>
          <p:cNvGrpSpPr>
            <a:grpSpLocks/>
          </p:cNvGrpSpPr>
          <p:nvPr/>
        </p:nvGrpSpPr>
        <p:grpSpPr bwMode="auto">
          <a:xfrm>
            <a:off x="8605838" y="4468813"/>
            <a:ext cx="550862" cy="368300"/>
            <a:chOff x="5166" y="2874"/>
            <a:chExt cx="347" cy="232"/>
          </a:xfrm>
        </p:grpSpPr>
        <p:pic>
          <p:nvPicPr>
            <p:cNvPr id="5158" name="Picture 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59" name="Text Box 29"/>
            <p:cNvSpPr txBox="1">
              <a:spLocks noChangeArrowheads="1"/>
            </p:cNvSpPr>
            <p:nvPr/>
          </p:nvSpPr>
          <p:spPr bwMode="auto">
            <a:xfrm>
              <a:off x="5357" y="287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i</a:t>
              </a:r>
            </a:p>
          </p:txBody>
        </p:sp>
      </p:grpSp>
      <p:sp>
        <p:nvSpPr>
          <p:cNvPr id="5143" name="Text Box 30"/>
          <p:cNvSpPr txBox="1">
            <a:spLocks noChangeArrowheads="1"/>
          </p:cNvSpPr>
          <p:nvPr/>
        </p:nvSpPr>
        <p:spPr bwMode="auto">
          <a:xfrm>
            <a:off x="6499225" y="22558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H="1">
            <a:off x="5905500" y="4368800"/>
            <a:ext cx="990600" cy="846138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5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033713"/>
            <a:ext cx="320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3" name="Arc 33"/>
          <p:cNvSpPr>
            <a:spLocks/>
          </p:cNvSpPr>
          <p:nvPr/>
        </p:nvSpPr>
        <p:spPr bwMode="auto">
          <a:xfrm flipH="1" flipV="1">
            <a:off x="5753100" y="2738438"/>
            <a:ext cx="1143000" cy="3298825"/>
          </a:xfrm>
          <a:custGeom>
            <a:avLst/>
            <a:gdLst>
              <a:gd name="T0" fmla="*/ 0 w 21600"/>
              <a:gd name="T1" fmla="*/ 0 h 43199"/>
              <a:gd name="T2" fmla="*/ 635635 w 21600"/>
              <a:gd name="T3" fmla="*/ 251909683 h 43199"/>
              <a:gd name="T4" fmla="*/ 0 w 21600"/>
              <a:gd name="T5" fmla="*/ 125957781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0"/>
                  <a:pt x="12067" y="43074"/>
                  <a:pt x="226" y="43198"/>
                </a:cubicBezTo>
              </a:path>
              <a:path w="21600" h="43199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0"/>
                  <a:pt x="12067" y="43074"/>
                  <a:pt x="226" y="43198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mpd="tri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V="1">
            <a:off x="6880225" y="2757488"/>
            <a:ext cx="0" cy="162560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15888" y="3452813"/>
            <a:ext cx="478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Purpose: create a two photon population inversion</a:t>
            </a: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173038" y="3914775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 before: </a:t>
            </a:r>
          </a:p>
        </p:txBody>
      </p:sp>
      <p:pic>
        <p:nvPicPr>
          <p:cNvPr id="30757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473325"/>
            <a:ext cx="310673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8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411663"/>
            <a:ext cx="4441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198438" y="5116513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But we need to be ON resonance</a:t>
            </a:r>
          </a:p>
        </p:txBody>
      </p:sp>
      <p:pic>
        <p:nvPicPr>
          <p:cNvPr id="30760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657850"/>
            <a:ext cx="18367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209550" y="6248400"/>
            <a:ext cx="5837238" cy="379413"/>
            <a:chOff x="132" y="3936"/>
            <a:chExt cx="3677" cy="239"/>
          </a:xfrm>
        </p:grpSpPr>
        <p:pic>
          <p:nvPicPr>
            <p:cNvPr id="5155" name="Picture 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3975"/>
              <a:ext cx="88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56" name="Line 43"/>
            <p:cNvSpPr>
              <a:spLocks noChangeShapeType="1"/>
            </p:cNvSpPr>
            <p:nvPr/>
          </p:nvSpPr>
          <p:spPr bwMode="auto">
            <a:xfrm>
              <a:off x="1189" y="4069"/>
              <a:ext cx="2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Text Box 44"/>
            <p:cNvSpPr txBox="1">
              <a:spLocks noChangeArrowheads="1"/>
            </p:cNvSpPr>
            <p:nvPr/>
          </p:nvSpPr>
          <p:spPr bwMode="auto">
            <a:xfrm>
              <a:off x="1441" y="3936"/>
              <a:ext cx="23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Adiabatic approximation breaks down!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7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/>
      <p:bldP spid="30756" grpId="0"/>
      <p:bldP spid="307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0"/>
            <a:ext cx="28098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87325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Two-photon absorption and optical pumping</a:t>
            </a:r>
            <a:endParaRPr lang="fr-FR" altLang="en-US" sz="1800" b="1">
              <a:solidFill>
                <a:srgbClr val="000099"/>
              </a:solidFill>
            </a:endParaRPr>
          </a:p>
        </p:txBody>
      </p:sp>
      <p:pic>
        <p:nvPicPr>
          <p:cNvPr id="317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124200"/>
            <a:ext cx="3762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91250" y="5913438"/>
            <a:ext cx="798513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343525" y="2740025"/>
            <a:ext cx="2838450" cy="3289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99275" y="4379913"/>
            <a:ext cx="1968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99275" y="2220913"/>
            <a:ext cx="0" cy="381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5235575" y="4379913"/>
            <a:ext cx="1652588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Arc 10"/>
          <p:cNvSpPr>
            <a:spLocks/>
          </p:cNvSpPr>
          <p:nvPr/>
        </p:nvSpPr>
        <p:spPr bwMode="auto">
          <a:xfrm flipH="1">
            <a:off x="5759450" y="2740025"/>
            <a:ext cx="1139825" cy="3279775"/>
          </a:xfrm>
          <a:custGeom>
            <a:avLst/>
            <a:gdLst>
              <a:gd name="T0" fmla="*/ 0 w 21600"/>
              <a:gd name="T1" fmla="*/ 0 h 43172"/>
              <a:gd name="T2" fmla="*/ 3054731 w 21600"/>
              <a:gd name="T3" fmla="*/ 249164367 h 43172"/>
              <a:gd name="T4" fmla="*/ 0 w 21600"/>
              <a:gd name="T5" fmla="*/ 124662978 h 431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</a:path>
              <a:path w="21600" h="4317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rc 11"/>
          <p:cNvSpPr>
            <a:spLocks/>
          </p:cNvSpPr>
          <p:nvPr/>
        </p:nvSpPr>
        <p:spPr bwMode="auto">
          <a:xfrm>
            <a:off x="6899275" y="2740025"/>
            <a:ext cx="1084263" cy="32813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49244054 h 43200"/>
              <a:gd name="T4" fmla="*/ 0 w 21600"/>
              <a:gd name="T5" fmla="*/ 12462206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</a:path>
              <a:path w="21600" h="432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6899275" y="3381375"/>
            <a:ext cx="822325" cy="10033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7696200" y="3414713"/>
            <a:ext cx="34925" cy="98425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6899275" y="4373563"/>
            <a:ext cx="777875" cy="190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7289800" y="4632325"/>
            <a:ext cx="479425" cy="368300"/>
            <a:chOff x="4360" y="2863"/>
            <a:chExt cx="296" cy="286"/>
          </a:xfrm>
        </p:grpSpPr>
        <p:pic>
          <p:nvPicPr>
            <p:cNvPr id="6179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863"/>
              <a:ext cx="29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80" name="Line 17"/>
            <p:cNvSpPr>
              <a:spLocks noChangeShapeType="1"/>
            </p:cNvSpPr>
            <p:nvPr/>
          </p:nvSpPr>
          <p:spPr bwMode="auto">
            <a:xfrm>
              <a:off x="4361" y="2904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18"/>
            <p:cNvSpPr>
              <a:spLocks noChangeShapeType="1"/>
            </p:cNvSpPr>
            <p:nvPr/>
          </p:nvSpPr>
          <p:spPr bwMode="auto">
            <a:xfrm>
              <a:off x="4532" y="290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76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921125"/>
            <a:ext cx="4619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1" name="Group 20"/>
          <p:cNvGrpSpPr>
            <a:grpSpLocks/>
          </p:cNvGrpSpPr>
          <p:nvPr/>
        </p:nvGrpSpPr>
        <p:grpSpPr bwMode="auto">
          <a:xfrm>
            <a:off x="5113338" y="5868988"/>
            <a:ext cx="576262" cy="368300"/>
            <a:chOff x="5166" y="2874"/>
            <a:chExt cx="363" cy="232"/>
          </a:xfrm>
        </p:grpSpPr>
        <p:pic>
          <p:nvPicPr>
            <p:cNvPr id="6177" name="Picture 2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78" name="Text Box 22"/>
            <p:cNvSpPr txBox="1">
              <a:spLocks noChangeArrowheads="1"/>
            </p:cNvSpPr>
            <p:nvPr/>
          </p:nvSpPr>
          <p:spPr bwMode="auto">
            <a:xfrm>
              <a:off x="5357" y="2875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r</a:t>
              </a:r>
            </a:p>
          </p:txBody>
        </p:sp>
      </p:grpSp>
      <p:grpSp>
        <p:nvGrpSpPr>
          <p:cNvPr id="6162" name="Group 23"/>
          <p:cNvGrpSpPr>
            <a:grpSpLocks/>
          </p:cNvGrpSpPr>
          <p:nvPr/>
        </p:nvGrpSpPr>
        <p:grpSpPr bwMode="auto">
          <a:xfrm>
            <a:off x="8605838" y="4468813"/>
            <a:ext cx="550862" cy="368300"/>
            <a:chOff x="5166" y="2874"/>
            <a:chExt cx="347" cy="232"/>
          </a:xfrm>
        </p:grpSpPr>
        <p:pic>
          <p:nvPicPr>
            <p:cNvPr id="6175" name="Picture 2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76" name="Text Box 25"/>
            <p:cNvSpPr txBox="1">
              <a:spLocks noChangeArrowheads="1"/>
            </p:cNvSpPr>
            <p:nvPr/>
          </p:nvSpPr>
          <p:spPr bwMode="auto">
            <a:xfrm>
              <a:off x="5357" y="287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i</a:t>
              </a:r>
            </a:p>
          </p:txBody>
        </p:sp>
      </p:grpSp>
      <p:sp>
        <p:nvSpPr>
          <p:cNvPr id="6163" name="Text Box 26"/>
          <p:cNvSpPr txBox="1">
            <a:spLocks noChangeArrowheads="1"/>
          </p:cNvSpPr>
          <p:nvPr/>
        </p:nvSpPr>
        <p:spPr bwMode="auto">
          <a:xfrm>
            <a:off x="6499225" y="22558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H="1">
            <a:off x="5372100" y="4368800"/>
            <a:ext cx="1524000" cy="46038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72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033713"/>
            <a:ext cx="320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6880225" y="2757488"/>
            <a:ext cx="0" cy="162560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Oval 30"/>
          <p:cNvSpPr>
            <a:spLocks noChangeArrowheads="1"/>
          </p:cNvSpPr>
          <p:nvPr/>
        </p:nvSpPr>
        <p:spPr bwMode="auto">
          <a:xfrm rot="2862952">
            <a:off x="5031582" y="4947444"/>
            <a:ext cx="2195512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168" name="Oval 31"/>
          <p:cNvSpPr>
            <a:spLocks noChangeArrowheads="1"/>
          </p:cNvSpPr>
          <p:nvPr/>
        </p:nvSpPr>
        <p:spPr bwMode="auto">
          <a:xfrm rot="18737048" flipV="1">
            <a:off x="5022057" y="3271044"/>
            <a:ext cx="2195512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1776" name="Arc 32"/>
          <p:cNvSpPr>
            <a:spLocks/>
          </p:cNvSpPr>
          <p:nvPr/>
        </p:nvSpPr>
        <p:spPr bwMode="auto">
          <a:xfrm rot="2794929" flipH="1" flipV="1">
            <a:off x="4935538" y="5126038"/>
            <a:ext cx="2189162" cy="303212"/>
          </a:xfrm>
          <a:custGeom>
            <a:avLst/>
            <a:gdLst>
              <a:gd name="T0" fmla="*/ 1420067 w 43200"/>
              <a:gd name="T1" fmla="*/ 3475110 h 26456"/>
              <a:gd name="T2" fmla="*/ 110935886 w 43200"/>
              <a:gd name="T3" fmla="*/ 2837249 h 26456"/>
              <a:gd name="T4" fmla="*/ 55467943 w 43200"/>
              <a:gd name="T5" fmla="*/ 2837249 h 26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456" fill="none" extrusionOk="0">
                <a:moveTo>
                  <a:pt x="552" y="26456"/>
                </a:moveTo>
                <a:cubicBezTo>
                  <a:pt x="185" y="24863"/>
                  <a:pt x="0" y="2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6456" stroke="0" extrusionOk="0">
                <a:moveTo>
                  <a:pt x="552" y="26456"/>
                </a:moveTo>
                <a:cubicBezTo>
                  <a:pt x="185" y="24863"/>
                  <a:pt x="0" y="2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lnTo>
                  <a:pt x="552" y="26456"/>
                </a:lnTo>
                <a:close/>
              </a:path>
            </a:pathLst>
          </a:custGeom>
          <a:noFill/>
          <a:ln w="76200" cmpd="tri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Arc 33"/>
          <p:cNvSpPr>
            <a:spLocks/>
          </p:cNvSpPr>
          <p:nvPr/>
        </p:nvSpPr>
        <p:spPr bwMode="auto">
          <a:xfrm rot="18805071" flipV="1">
            <a:off x="5100638" y="3481388"/>
            <a:ext cx="2189162" cy="303212"/>
          </a:xfrm>
          <a:custGeom>
            <a:avLst/>
            <a:gdLst>
              <a:gd name="T0" fmla="*/ 1420067 w 43200"/>
              <a:gd name="T1" fmla="*/ 3475110 h 26456"/>
              <a:gd name="T2" fmla="*/ 110935886 w 43200"/>
              <a:gd name="T3" fmla="*/ 2837249 h 26456"/>
              <a:gd name="T4" fmla="*/ 55467943 w 43200"/>
              <a:gd name="T5" fmla="*/ 2837249 h 26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456" fill="none" extrusionOk="0">
                <a:moveTo>
                  <a:pt x="552" y="26456"/>
                </a:moveTo>
                <a:cubicBezTo>
                  <a:pt x="185" y="24863"/>
                  <a:pt x="0" y="2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6456" stroke="0" extrusionOk="0">
                <a:moveTo>
                  <a:pt x="552" y="26456"/>
                </a:moveTo>
                <a:cubicBezTo>
                  <a:pt x="185" y="24863"/>
                  <a:pt x="0" y="2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lnTo>
                  <a:pt x="552" y="26456"/>
                </a:lnTo>
                <a:close/>
              </a:path>
            </a:pathLst>
          </a:custGeom>
          <a:noFill/>
          <a:ln w="76200" cmpd="tri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Text Box 34"/>
          <p:cNvSpPr txBox="1">
            <a:spLocks noChangeArrowheads="1"/>
          </p:cNvSpPr>
          <p:nvPr/>
        </p:nvSpPr>
        <p:spPr bwMode="auto">
          <a:xfrm>
            <a:off x="555625" y="1001713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Alternate to pi pulse pumping:</a:t>
            </a:r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>
            <a:off x="6103938" y="4364038"/>
            <a:ext cx="777875" cy="285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6083300" y="3414713"/>
            <a:ext cx="31750" cy="98425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 flipV="1">
            <a:off x="6094413" y="3376613"/>
            <a:ext cx="784225" cy="9890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657350" y="6426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486150" y="6426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276600"/>
            <a:ext cx="5487987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2667000" y="3048000"/>
            <a:ext cx="487363" cy="3279775"/>
            <a:chOff x="1539" y="2640"/>
            <a:chExt cx="307" cy="2066"/>
          </a:xfrm>
        </p:grpSpPr>
        <p:sp>
          <p:nvSpPr>
            <p:cNvPr id="24586" name="Line 6"/>
            <p:cNvSpPr>
              <a:spLocks noChangeShapeType="1"/>
            </p:cNvSpPr>
            <p:nvPr/>
          </p:nvSpPr>
          <p:spPr bwMode="auto">
            <a:xfrm>
              <a:off x="1688" y="2851"/>
              <a:ext cx="0" cy="1855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Rectangle 7"/>
            <p:cNvSpPr>
              <a:spLocks noChangeArrowheads="1"/>
            </p:cNvSpPr>
            <p:nvPr/>
          </p:nvSpPr>
          <p:spPr bwMode="auto">
            <a:xfrm>
              <a:off x="1539" y="2640"/>
              <a:ext cx="30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now</a:t>
              </a:r>
            </a:p>
          </p:txBody>
        </p:sp>
      </p:grp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827213" y="228600"/>
            <a:ext cx="5386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pic>
        <p:nvPicPr>
          <p:cNvPr id="24583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29972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06500"/>
            <a:ext cx="23622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585" name="Object 11"/>
          <p:cNvGraphicFramePr>
            <a:graphicFrameLocks/>
          </p:cNvGraphicFramePr>
          <p:nvPr/>
        </p:nvGraphicFramePr>
        <p:xfrm>
          <a:off x="3924300" y="2616200"/>
          <a:ext cx="8445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6" imgW="698500" imgH="660400" progId="Equation.3">
                  <p:embed/>
                </p:oleObj>
              </mc:Choice>
              <mc:Fallback>
                <p:oleObj name="Equation" r:id="rId6" imgW="698500" imgH="66040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616200"/>
                        <a:ext cx="8445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9575"/>
            <a:ext cx="8374063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485900" y="2552700"/>
            <a:ext cx="9525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2076450" y="1698625"/>
            <a:ext cx="4133850" cy="808038"/>
            <a:chOff x="1356" y="2606"/>
            <a:chExt cx="2604" cy="509"/>
          </a:xfrm>
        </p:grpSpPr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356" y="2606"/>
              <a:ext cx="2604" cy="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pic>
          <p:nvPicPr>
            <p:cNvPr id="25627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2663"/>
              <a:ext cx="1024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7427913" y="1516063"/>
            <a:ext cx="896937" cy="990600"/>
            <a:chOff x="4751" y="1896"/>
            <a:chExt cx="565" cy="624"/>
          </a:xfrm>
        </p:grpSpPr>
        <p:sp>
          <p:nvSpPr>
            <p:cNvPr id="25624" name="Rectangle 10"/>
            <p:cNvSpPr>
              <a:spLocks noChangeArrowheads="1"/>
            </p:cNvSpPr>
            <p:nvPr/>
          </p:nvSpPr>
          <p:spPr bwMode="auto">
            <a:xfrm>
              <a:off x="4751" y="1896"/>
              <a:ext cx="565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pic>
          <p:nvPicPr>
            <p:cNvPr id="25625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1968"/>
              <a:ext cx="331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3143250" y="2581275"/>
            <a:ext cx="800100" cy="714375"/>
            <a:chOff x="2052" y="3870"/>
            <a:chExt cx="504" cy="450"/>
          </a:xfrm>
        </p:grpSpPr>
        <p:sp>
          <p:nvSpPr>
            <p:cNvPr id="25622" name="Rectangle 13"/>
            <p:cNvSpPr>
              <a:spLocks noChangeArrowheads="1"/>
            </p:cNvSpPr>
            <p:nvPr/>
          </p:nvSpPr>
          <p:spPr bwMode="auto">
            <a:xfrm>
              <a:off x="2052" y="3960"/>
              <a:ext cx="504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pic>
          <p:nvPicPr>
            <p:cNvPr id="25623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870"/>
              <a:ext cx="331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527050" y="280988"/>
            <a:ext cx="346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Adiabatic approximation</a:t>
            </a:r>
            <a:endParaRPr lang="fr-FR" altLang="en-US" sz="2400" b="1">
              <a:solidFill>
                <a:srgbClr val="000099"/>
              </a:solidFill>
            </a:endParaRPr>
          </a:p>
        </p:txBody>
      </p:sp>
      <p:sp>
        <p:nvSpPr>
          <p:cNvPr id="25608" name="Line 17"/>
          <p:cNvSpPr>
            <a:spLocks noChangeShapeType="1"/>
          </p:cNvSpPr>
          <p:nvPr/>
        </p:nvSpPr>
        <p:spPr bwMode="auto">
          <a:xfrm>
            <a:off x="476250" y="1257300"/>
            <a:ext cx="16954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2441575" y="1027113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Bloch vector model</a:t>
            </a:r>
          </a:p>
        </p:txBody>
      </p:sp>
      <p:grpSp>
        <p:nvGrpSpPr>
          <p:cNvPr id="25610" name="Group 19"/>
          <p:cNvGrpSpPr>
            <a:grpSpLocks/>
          </p:cNvGrpSpPr>
          <p:nvPr/>
        </p:nvGrpSpPr>
        <p:grpSpPr bwMode="auto">
          <a:xfrm>
            <a:off x="5131573" y="3402013"/>
            <a:ext cx="3384550" cy="3470275"/>
            <a:chOff x="1764" y="1949"/>
            <a:chExt cx="2132" cy="2186"/>
          </a:xfrm>
        </p:grpSpPr>
        <p:grpSp>
          <p:nvGrpSpPr>
            <p:cNvPr id="25611" name="Group 20"/>
            <p:cNvGrpSpPr>
              <a:grpSpLocks/>
            </p:cNvGrpSpPr>
            <p:nvPr/>
          </p:nvGrpSpPr>
          <p:grpSpPr bwMode="auto">
            <a:xfrm>
              <a:off x="1764" y="1949"/>
              <a:ext cx="2132" cy="2186"/>
              <a:chOff x="912" y="929"/>
              <a:chExt cx="2132" cy="2186"/>
            </a:xfrm>
          </p:grpSpPr>
          <p:pic>
            <p:nvPicPr>
              <p:cNvPr id="25613" name="Picture 21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929"/>
                <a:ext cx="2132" cy="2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14" name="Picture 22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7" y="1787"/>
                <a:ext cx="144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15" name="Picture 23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" y="1442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616" name="Picture 24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" y="1882"/>
                <a:ext cx="137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617" name="Arc 25"/>
              <p:cNvSpPr>
                <a:spLocks/>
              </p:cNvSpPr>
              <p:nvPr/>
            </p:nvSpPr>
            <p:spPr bwMode="auto">
              <a:xfrm flipH="1" flipV="1">
                <a:off x="1146" y="1915"/>
                <a:ext cx="653" cy="840"/>
              </a:xfrm>
              <a:custGeom>
                <a:avLst/>
                <a:gdLst>
                  <a:gd name="T0" fmla="*/ 0 w 20497"/>
                  <a:gd name="T1" fmla="*/ 0 h 21600"/>
                  <a:gd name="T2" fmla="*/ 0 w 20497"/>
                  <a:gd name="T3" fmla="*/ 0 h 21600"/>
                  <a:gd name="T4" fmla="*/ 0 w 2049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497" h="21600" fill="none" extrusionOk="0">
                    <a:moveTo>
                      <a:pt x="0" y="0"/>
                    </a:moveTo>
                    <a:cubicBezTo>
                      <a:pt x="9303" y="0"/>
                      <a:pt x="17561" y="5956"/>
                      <a:pt x="20496" y="14785"/>
                    </a:cubicBezTo>
                  </a:path>
                  <a:path w="20497" h="21600" stroke="0" extrusionOk="0">
                    <a:moveTo>
                      <a:pt x="0" y="0"/>
                    </a:moveTo>
                    <a:cubicBezTo>
                      <a:pt x="9303" y="0"/>
                      <a:pt x="17561" y="5956"/>
                      <a:pt x="20496" y="14785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Rectangle 26"/>
              <p:cNvSpPr>
                <a:spLocks noChangeArrowheads="1"/>
              </p:cNvSpPr>
              <p:nvPr/>
            </p:nvSpPr>
            <p:spPr bwMode="auto">
              <a:xfrm>
                <a:off x="1448" y="2824"/>
                <a:ext cx="42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400"/>
              </a:p>
            </p:txBody>
          </p:sp>
          <p:pic>
            <p:nvPicPr>
              <p:cNvPr id="25619" name="Picture 27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" y="1898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620" name="Line 28"/>
              <p:cNvSpPr>
                <a:spLocks noChangeShapeType="1"/>
              </p:cNvSpPr>
              <p:nvPr/>
            </p:nvSpPr>
            <p:spPr bwMode="auto">
              <a:xfrm>
                <a:off x="1038" y="1909"/>
                <a:ext cx="0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Line 29"/>
              <p:cNvSpPr>
                <a:spLocks noChangeShapeType="1"/>
              </p:cNvSpPr>
              <p:nvPr/>
            </p:nvSpPr>
            <p:spPr bwMode="auto">
              <a:xfrm>
                <a:off x="1229" y="1914"/>
                <a:ext cx="0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5612" name="Picture 3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" y="2659"/>
              <a:ext cx="35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\documentclass{article}&#10;\usepackage{amsmath}&#10;\usepackage{color}&#10;\pagestyle{empty}&#10;\begin{document}&#10;\noindent&#10;\textcolor{red}{The vector $(Q_r,Q_i,W)$ describes\\ a sphere because: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" y="3528773"/>
            <a:ext cx="4606716" cy="687627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color}&#10;\pagestyle{empty}&#10;\begin{document}&#10;\noindent&#10;\textcolor{red}{&#10;$$&#10;\dot{\tilde{Q}}_2\tilde{Q}_2^*+\dot{\tilde{Q}}_2^*\tilde{Q}_2 +&#10;\dot{W}_2 W_2^* = 0&#10;$$}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3" y="4421571"/>
            <a:ext cx="4255760" cy="49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875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57350" y="6426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486150" y="6426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27213" y="90488"/>
            <a:ext cx="538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pic>
        <p:nvPicPr>
          <p:cNvPr id="256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334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12800"/>
            <a:ext cx="22860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607" name="Object 7"/>
          <p:cNvGraphicFramePr>
            <a:graphicFrameLocks/>
          </p:cNvGraphicFramePr>
          <p:nvPr/>
        </p:nvGraphicFramePr>
        <p:xfrm>
          <a:off x="3949700" y="2286000"/>
          <a:ext cx="12446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5" imgW="787400" imgH="482600" progId="Equation.3">
                  <p:embed/>
                </p:oleObj>
              </mc:Choice>
              <mc:Fallback>
                <p:oleObj name="Equation" r:id="rId5" imgW="787400" imgH="48260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86000"/>
                        <a:ext cx="12446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676400" y="62738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505200" y="62738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124200"/>
            <a:ext cx="5487987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4327525" y="3273425"/>
            <a:ext cx="487363" cy="3279775"/>
            <a:chOff x="1539" y="2640"/>
            <a:chExt cx="307" cy="2066"/>
          </a:xfrm>
        </p:grpSpPr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1688" y="2851"/>
              <a:ext cx="0" cy="1855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539" y="2640"/>
              <a:ext cx="30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now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57350" y="6426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486150" y="6426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27213" y="90488"/>
            <a:ext cx="538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676400" y="62738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505200" y="62738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708150" y="609600"/>
            <a:ext cx="5727700" cy="2159000"/>
            <a:chOff x="344" y="1256"/>
            <a:chExt cx="3608" cy="1360"/>
          </a:xfrm>
        </p:grpSpPr>
        <p:pic>
          <p:nvPicPr>
            <p:cNvPr id="2663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1256"/>
              <a:ext cx="1808" cy="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40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" y="1440"/>
              <a:ext cx="1416" cy="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1676400" y="62484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3505200" y="62484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098800"/>
            <a:ext cx="5487987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5" name="Group 13"/>
          <p:cNvGrpSpPr>
            <a:grpSpLocks/>
          </p:cNvGrpSpPr>
          <p:nvPr/>
        </p:nvGrpSpPr>
        <p:grpSpPr bwMode="auto">
          <a:xfrm>
            <a:off x="5856288" y="2870200"/>
            <a:ext cx="487362" cy="3279775"/>
            <a:chOff x="1539" y="2640"/>
            <a:chExt cx="307" cy="2066"/>
          </a:xfrm>
        </p:grpSpPr>
        <p:sp>
          <p:nvSpPr>
            <p:cNvPr id="26637" name="Line 14"/>
            <p:cNvSpPr>
              <a:spLocks noChangeShapeType="1"/>
            </p:cNvSpPr>
            <p:nvPr/>
          </p:nvSpPr>
          <p:spPr bwMode="auto">
            <a:xfrm>
              <a:off x="1688" y="2851"/>
              <a:ext cx="0" cy="1855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Rectangle 15"/>
            <p:cNvSpPr>
              <a:spLocks noChangeArrowheads="1"/>
            </p:cNvSpPr>
            <p:nvPr/>
          </p:nvSpPr>
          <p:spPr bwMode="auto">
            <a:xfrm>
              <a:off x="1539" y="2640"/>
              <a:ext cx="30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now</a:t>
              </a:r>
            </a:p>
          </p:txBody>
        </p:sp>
      </p:grpSp>
      <p:graphicFrame>
        <p:nvGraphicFramePr>
          <p:cNvPr id="26636" name="Object 16"/>
          <p:cNvGraphicFramePr>
            <a:graphicFrameLocks/>
          </p:cNvGraphicFramePr>
          <p:nvPr/>
        </p:nvGraphicFramePr>
        <p:xfrm>
          <a:off x="3900488" y="2286000"/>
          <a:ext cx="13573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6" imgW="1257300" imgH="660400" progId="Equation.3">
                  <p:embed/>
                </p:oleObj>
              </mc:Choice>
              <mc:Fallback>
                <p:oleObj name="Equation" r:id="rId6" imgW="1257300" imgH="660400" progId="Equation.3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2286000"/>
                        <a:ext cx="13573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117725" y="342900"/>
            <a:ext cx="485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GENTLE CRITICISM FROM PETER MILONNI:</a:t>
            </a:r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1066800" y="838200"/>
            <a:ext cx="4756150" cy="4610100"/>
            <a:chOff x="672" y="528"/>
            <a:chExt cx="2996" cy="2904"/>
          </a:xfrm>
        </p:grpSpPr>
        <p:grpSp>
          <p:nvGrpSpPr>
            <p:cNvPr id="29707" name="Group 11"/>
            <p:cNvGrpSpPr>
              <a:grpSpLocks/>
            </p:cNvGrpSpPr>
            <p:nvPr/>
          </p:nvGrpSpPr>
          <p:grpSpPr bwMode="auto">
            <a:xfrm>
              <a:off x="1440" y="888"/>
              <a:ext cx="2228" cy="2544"/>
              <a:chOff x="481" y="768"/>
              <a:chExt cx="3091" cy="3456"/>
            </a:xfrm>
          </p:grpSpPr>
          <p:pic>
            <p:nvPicPr>
              <p:cNvPr id="2970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768"/>
                <a:ext cx="242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1" name="TextBox 3"/>
              <p:cNvSpPr txBox="1">
                <a:spLocks noChangeArrowheads="1"/>
              </p:cNvSpPr>
              <p:nvPr/>
            </p:nvSpPr>
            <p:spPr bwMode="auto">
              <a:xfrm>
                <a:off x="481" y="2112"/>
                <a:ext cx="125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Excitation</a:t>
                </a:r>
              </a:p>
            </p:txBody>
          </p:sp>
          <p:cxnSp>
            <p:nvCxnSpPr>
              <p:cNvPr id="29702" name="Straight Arrow Connector 5"/>
              <p:cNvCxnSpPr>
                <a:cxnSpLocks noChangeShapeType="1"/>
              </p:cNvCxnSpPr>
              <p:nvPr/>
            </p:nvCxnSpPr>
            <p:spPr bwMode="auto">
              <a:xfrm flipV="1">
                <a:off x="692" y="1488"/>
                <a:ext cx="528" cy="576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703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681" y="2401"/>
                <a:ext cx="590" cy="57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704" name="TextBox 10"/>
              <p:cNvSpPr txBox="1">
                <a:spLocks noChangeArrowheads="1"/>
              </p:cNvSpPr>
              <p:nvPr/>
            </p:nvSpPr>
            <p:spPr bwMode="auto">
              <a:xfrm>
                <a:off x="1805" y="2110"/>
                <a:ext cx="840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Decay</a:t>
                </a:r>
              </a:p>
            </p:txBody>
          </p:sp>
          <p:cxnSp>
            <p:nvCxnSpPr>
              <p:cNvPr id="29705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1966" y="1525"/>
                <a:ext cx="598" cy="585"/>
              </a:xfrm>
              <a:prstGeom prst="straightConnector1">
                <a:avLst/>
              </a:prstGeom>
              <a:noFill/>
              <a:ln w="28575" algn="ctr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706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1960" y="2401"/>
                <a:ext cx="392" cy="587"/>
              </a:xfrm>
              <a:prstGeom prst="straightConnector1">
                <a:avLst/>
              </a:prstGeom>
              <a:noFill/>
              <a:ln w="28575" algn="ctr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672" y="528"/>
              <a:ext cx="1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The level structure is not this:</a:t>
              </a:r>
            </a:p>
          </p:txBody>
        </p:sp>
      </p:grp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1371600" y="852488"/>
            <a:ext cx="5518150" cy="4975225"/>
            <a:chOff x="864" y="537"/>
            <a:chExt cx="3476" cy="3134"/>
          </a:xfrm>
        </p:grpSpPr>
        <p:pic>
          <p:nvPicPr>
            <p:cNvPr id="2971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64"/>
              <a:ext cx="3044" cy="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864" y="537"/>
              <a:ext cx="6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But this: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2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87375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27213" y="90488"/>
            <a:ext cx="538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952500"/>
            <a:ext cx="703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The purist will tell you that you have to include the full hyperfine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842726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28800" y="4842726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050" y="4690326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847850" y="4690326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19050" y="4664926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1847850" y="4664926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4" y="2408663"/>
            <a:ext cx="4132890" cy="27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6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306453"/>
              </p:ext>
            </p:extLst>
          </p:nvPr>
        </p:nvGraphicFramePr>
        <p:xfrm>
          <a:off x="1717789" y="2735107"/>
          <a:ext cx="13573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4" imgW="1257300" imgH="660400" progId="Equation.3">
                  <p:embed/>
                </p:oleObj>
              </mc:Choice>
              <mc:Fallback>
                <p:oleObj name="Equation" r:id="rId4" imgW="1257300" imgH="660400" progId="Equation.3">
                  <p:embed/>
                  <p:pic>
                    <p:nvPicPr>
                      <p:cNvPr id="26636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789" y="2735107"/>
                        <a:ext cx="13573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827213" y="90488"/>
            <a:ext cx="538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" y="952500"/>
            <a:ext cx="340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The result of listening to the purist:</a:t>
            </a:r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762000"/>
            <a:ext cx="54991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0597" name="Group 5"/>
          <p:cNvGrpSpPr>
            <a:grpSpLocks/>
          </p:cNvGrpSpPr>
          <p:nvPr/>
        </p:nvGrpSpPr>
        <p:grpSpPr bwMode="auto">
          <a:xfrm>
            <a:off x="3486150" y="4889500"/>
            <a:ext cx="5514975" cy="2159000"/>
            <a:chOff x="324" y="2976"/>
            <a:chExt cx="3474" cy="1360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324" y="3952"/>
              <a:ext cx="90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476" y="3952"/>
              <a:ext cx="136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739" y="3024"/>
              <a:ext cx="107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</a:t>
              </a:r>
              <a:r>
                <a:rPr lang="en-US" altLang="en-US" sz="2400">
                  <a:latin typeface="Arial" panose="020B0604020202020204" pitchFamily="34" charset="0"/>
                </a:rPr>
                <a:t>t = 650 ps</a:t>
              </a: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812" y="3254"/>
              <a:ext cx="1014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latin typeface="Symbol" panose="05050102010706020507" pitchFamily="18" charset="2"/>
                </a:rPr>
                <a:t></a:t>
              </a:r>
              <a:r>
                <a:rPr lang="en-US" altLang="en-US" sz="2400">
                  <a:latin typeface="VAG Rounded Black" charset="0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</a:rPr>
                <a:t>= 100 ps</a:t>
              </a: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109" y="2976"/>
              <a:ext cx="1685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F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589 </a:t>
              </a:r>
              <a:r>
                <a:rPr lang="en-US" altLang="en-US" sz="2400">
                  <a:latin typeface="Arial" panose="020B0604020202020204" pitchFamily="34" charset="0"/>
                </a:rPr>
                <a:t>  = .90</a:t>
              </a:r>
              <a:r>
                <a:rPr lang="en-US" altLang="en-US" sz="2400">
                  <a:latin typeface="VAG Rounded Black" charset="0"/>
                </a:rPr>
                <a:t> </a:t>
              </a:r>
              <a:r>
                <a:rPr lang="en-US" altLang="en-US" sz="3000">
                  <a:latin typeface="Symbol" panose="05050102010706020507" pitchFamily="18" charset="2"/>
                </a:rPr>
                <a:t></a:t>
              </a:r>
              <a:r>
                <a:rPr lang="en-US" altLang="en-US" sz="2400">
                  <a:latin typeface="Arial" panose="020B0604020202020204" pitchFamily="34" charset="0"/>
                </a:rPr>
                <a:t>J/cm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2131" y="3254"/>
              <a:ext cx="1667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F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1140</a:t>
              </a:r>
              <a:r>
                <a:rPr lang="en-US" altLang="en-US" sz="2400">
                  <a:latin typeface="Arial" panose="020B0604020202020204" pitchFamily="34" charset="0"/>
                </a:rPr>
                <a:t> = 2.2</a:t>
              </a:r>
              <a:r>
                <a:rPr lang="en-US" altLang="en-US" sz="2400">
                  <a:latin typeface="VAG Rounded Black" charset="0"/>
                </a:rPr>
                <a:t> </a:t>
              </a:r>
              <a:r>
                <a:rPr lang="en-US" altLang="en-US" sz="3000">
                  <a:latin typeface="Symbol" panose="05050102010706020507" pitchFamily="18" charset="2"/>
                </a:rPr>
                <a:t></a:t>
              </a:r>
              <a:r>
                <a:rPr lang="en-US" altLang="en-US" sz="2400">
                  <a:latin typeface="Arial" panose="020B0604020202020204" pitchFamily="34" charset="0"/>
                </a:rPr>
                <a:t>J/cm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714" y="3554"/>
              <a:ext cx="133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</a:t>
              </a:r>
              <a:r>
                <a:rPr lang="en-US" altLang="en-US" sz="2800" baseline="-25000">
                  <a:latin typeface="Symbol" panose="05050102010706020507" pitchFamily="18" charset="2"/>
                </a:rPr>
                <a:t></a:t>
              </a:r>
              <a:r>
                <a:rPr lang="en-US" altLang="en-US" sz="2400">
                  <a:latin typeface="VAG Rounded Black" charset="0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</a:rPr>
                <a:t>= 14.6 GHz</a:t>
              </a: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2349" y="3551"/>
              <a:ext cx="133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Symbol" panose="05050102010706020507" pitchFamily="18" charset="2"/>
                </a:rPr>
                <a:t></a:t>
              </a:r>
              <a:r>
                <a:rPr lang="en-US" altLang="en-US" sz="2800" baseline="-25000" dirty="0">
                  <a:latin typeface="Symbol" panose="05050102010706020507" pitchFamily="18" charset="2"/>
                </a:rPr>
                <a:t></a:t>
              </a:r>
              <a:r>
                <a:rPr lang="en-US" altLang="en-US" sz="2400" dirty="0">
                  <a:latin typeface="VAG Rounded Black" charset="0"/>
                </a:rPr>
                <a:t> </a:t>
              </a:r>
              <a:r>
                <a:rPr lang="en-US" altLang="en-US" sz="2400" dirty="0">
                  <a:latin typeface="Arial" panose="020B0604020202020204" pitchFamily="34" charset="0"/>
                </a:rPr>
                <a:t>= 2.39 GHz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18897" y="2533224"/>
            <a:ext cx="4321804" cy="3043663"/>
            <a:chOff x="0" y="2408663"/>
            <a:chExt cx="4321804" cy="3043663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0" y="4842726"/>
              <a:ext cx="14287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1828800" y="4842726"/>
              <a:ext cx="21717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9050" y="4690326"/>
              <a:ext cx="14287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847850" y="4690326"/>
              <a:ext cx="21717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9050" y="4664926"/>
              <a:ext cx="14287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847850" y="4664926"/>
              <a:ext cx="21717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pic>
          <p:nvPicPr>
            <p:cNvPr id="21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4" y="2408663"/>
              <a:ext cx="4132890" cy="27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2" name="Objec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9708965"/>
                </p:ext>
              </p:extLst>
            </p:nvPr>
          </p:nvGraphicFramePr>
          <p:xfrm>
            <a:off x="1717789" y="2735107"/>
            <a:ext cx="1357312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58" name="Equation" r:id="rId5" imgW="1257300" imgH="660400" progId="Equation.3">
                    <p:embed/>
                  </p:oleObj>
                </mc:Choice>
                <mc:Fallback>
                  <p:oleObj name="Equation" r:id="rId5" imgW="1257300" imgH="660400" progId="Equation.3">
                    <p:embed/>
                    <p:pic>
                      <p:nvPicPr>
                        <p:cNvPr id="26636" name="Object 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7789" y="2735107"/>
                          <a:ext cx="1357312" cy="712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0" y="152400"/>
            <a:ext cx="452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Second approach: the two-photon “pi pulse”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711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1000" y="4800600"/>
          <a:ext cx="2327275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4" imgW="1435100" imgH="1066800" progId="Equation.3">
                  <p:embed/>
                </p:oleObj>
              </mc:Choice>
              <mc:Fallback>
                <p:oleObj name="Equation" r:id="rId4" imgW="1435100" imgH="106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2327275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6096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419600" y="5759450"/>
            <a:ext cx="369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t=</a:t>
            </a:r>
            <a:r>
              <a:rPr lang="en-US" altLang="en-US" sz="1800">
                <a:latin typeface="Helvetica" panose="020B0604020202020204" pitchFamily="34" charset="0"/>
              </a:rPr>
              <a:t>10 ps, 4.58 </a:t>
            </a:r>
            <a:r>
              <a:rPr lang="en-US" altLang="en-US" sz="1800">
                <a:latin typeface="Symbol" panose="05050102010706020507" pitchFamily="18" charset="2"/>
              </a:rPr>
              <a:t>m</a:t>
            </a:r>
            <a:r>
              <a:rPr lang="en-US" altLang="en-US" sz="1800">
                <a:latin typeface="Helvetica" panose="020B0604020202020204" pitchFamily="34" charset="0"/>
              </a:rPr>
              <a:t>J/cm</a:t>
            </a:r>
            <a:r>
              <a:rPr lang="en-US" altLang="en-US" sz="1800" baseline="30000">
                <a:latin typeface="Helvetica" panose="020B0604020202020204" pitchFamily="34" charset="0"/>
              </a:rPr>
              <a:t>2</a:t>
            </a:r>
            <a:r>
              <a:rPr lang="en-US" altLang="en-US" sz="1800">
                <a:latin typeface="Helvetica" panose="020B0604020202020204" pitchFamily="34" charset="0"/>
              </a:rPr>
              <a:t> (each)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 baseline="-25000">
                <a:latin typeface="Helvetica" panose="020B0604020202020204" pitchFamily="34" charset="0"/>
              </a:rPr>
              <a:t>1</a:t>
            </a:r>
            <a:r>
              <a:rPr lang="en-US" altLang="en-US" sz="1800">
                <a:latin typeface="Helvetica" panose="020B0604020202020204" pitchFamily="34" charset="0"/>
              </a:rPr>
              <a:t> = 1.91 GHz and  </a:t>
            </a:r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 baseline="-25000">
                <a:latin typeface="Helvetica" panose="020B0604020202020204" pitchFamily="34" charset="0"/>
              </a:rPr>
              <a:t>2 </a:t>
            </a:r>
            <a:r>
              <a:rPr lang="en-US" altLang="en-US" sz="1800">
                <a:latin typeface="Helvetica" panose="020B0604020202020204" pitchFamily="34" charset="0"/>
              </a:rPr>
              <a:t>= 2.39 GHz.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9313"/>
            <a:ext cx="40671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457200" y="4953000"/>
            <a:ext cx="807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 90</a:t>
            </a:r>
            <a:r>
              <a:rPr lang="en-US" altLang="en-US" sz="2400" baseline="300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Times New Roman" panose="02020603050405020304" pitchFamily="18" charset="0"/>
              </a:rPr>
              <a:t> phase shifted sequence of two 100 ps pulses separated by 650 ps, fluence of 0.9 J/cm</a:t>
            </a:r>
            <a:r>
              <a:rPr lang="en-US" altLang="en-US" sz="2400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>
                <a:latin typeface="Times New Roman" panose="02020603050405020304" pitchFamily="18" charset="0"/>
              </a:rPr>
              <a:t>with detunings of Δ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=14.6 GHz near 589 nm, fluence of 2.2 J/cm</a:t>
            </a:r>
            <a:r>
              <a:rPr lang="en-US" altLang="en-US" sz="2400" baseline="30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at 1140 nm with detunings of Δ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=2.4 GHz.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685800" y="274638"/>
            <a:ext cx="800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Including the complete hyperfine structure of the sodium atom, thereby increasing the size of the system of coupled partial differential equations from 3 to 112, gives a nearly identical result as the 3-level model.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6248400" y="2590800"/>
            <a:ext cx="14620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>
                <a:latin typeface="Times New Roman" panose="02020603050405020304" pitchFamily="18" charset="0"/>
              </a:rPr>
              <a:t>ρ</a:t>
            </a:r>
            <a:r>
              <a:rPr lang="en-US" altLang="en-US" sz="2400" baseline="-25000">
                <a:latin typeface="Times New Roman" panose="02020603050405020304" pitchFamily="18" charset="0"/>
              </a:rPr>
              <a:t>11</a:t>
            </a:r>
            <a:r>
              <a:rPr lang="en-US" altLang="en-US" sz="2400">
                <a:latin typeface="Times New Roman" panose="02020603050405020304" pitchFamily="18" charset="0"/>
              </a:rPr>
              <a:t> –level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>
                <a:latin typeface="Times New Roman" panose="02020603050405020304" pitchFamily="18" charset="0"/>
              </a:rPr>
              <a:t>ρ</a:t>
            </a:r>
            <a:r>
              <a:rPr lang="en-US" altLang="en-US" sz="2400" baseline="-25000">
                <a:latin typeface="Times New Roman" panose="02020603050405020304" pitchFamily="18" charset="0"/>
              </a:rPr>
              <a:t>22</a:t>
            </a:r>
            <a:r>
              <a:rPr lang="en-US" altLang="en-US" sz="2400">
                <a:latin typeface="Times New Roman" panose="02020603050405020304" pitchFamily="18" charset="0"/>
              </a:rPr>
              <a:t> –mid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>
                <a:latin typeface="Times New Roman" panose="02020603050405020304" pitchFamily="18" charset="0"/>
              </a:rPr>
              <a:t>ρ</a:t>
            </a:r>
            <a:r>
              <a:rPr lang="en-US" altLang="en-US" sz="2400" baseline="-25000">
                <a:latin typeface="Times New Roman" panose="02020603050405020304" pitchFamily="18" charset="0"/>
              </a:rPr>
              <a:t>33</a:t>
            </a:r>
            <a:r>
              <a:rPr lang="en-US" altLang="en-US" sz="2400">
                <a:latin typeface="Times New Roman" panose="02020603050405020304" pitchFamily="18" charset="0"/>
              </a:rPr>
              <a:t> –upper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6069013" y="2243138"/>
            <a:ext cx="237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Level populations</a:t>
            </a:r>
          </a:p>
        </p:txBody>
      </p:sp>
    </p:spTree>
    <p:extLst>
      <p:ext uri="{BB962C8B-B14F-4D97-AF65-F5344CB8AC3E}">
        <p14:creationId xmlns:p14="http://schemas.microsoft.com/office/powerpoint/2010/main" val="11785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05600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54238" y="304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0066"/>
                </a:solidFill>
                <a:latin typeface="Helvetica" panose="020B0604020202020204" pitchFamily="34" charset="0"/>
              </a:rPr>
              <a:t>Other Excitation Schemes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2038" y="4310063"/>
            <a:ext cx="250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62163" y="5481638"/>
            <a:ext cx="2497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Helvetica" panose="020B0604020202020204" pitchFamily="34" charset="0"/>
              </a:rPr>
              <a:t>resonant two-photon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838825" y="5481638"/>
            <a:ext cx="175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Helvetica" panose="020B0604020202020204" pitchFamily="34" charset="0"/>
              </a:rPr>
              <a:t>polychromatic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062163" y="5762625"/>
            <a:ext cx="1227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Helvetica" panose="020B0604020202020204" pitchFamily="34" charset="0"/>
              </a:rPr>
              <a:t>Foy et.al.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40213" y="5762625"/>
            <a:ext cx="348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Helvetica" panose="020B0604020202020204" pitchFamily="34" charset="0"/>
              </a:rPr>
              <a:t>cw: &gt; 10 kW, pulsed &gt; 250 W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2184400" y="5119688"/>
            <a:ext cx="1149350" cy="2905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spc="56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5924550" y="5121275"/>
            <a:ext cx="7937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057400" y="6121400"/>
            <a:ext cx="349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Helvetica" panose="020B0604020202020204" pitchFamily="34" charset="0"/>
              </a:rPr>
              <a:t>coherent non-res. two-photon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834063" y="6121400"/>
            <a:ext cx="175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Helvetica" panose="020B0604020202020204" pitchFamily="34" charset="0"/>
              </a:rPr>
              <a:t>polychromatic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057400" y="6384925"/>
            <a:ext cx="160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Helvetica" panose="020B0604020202020204" pitchFamily="34" charset="0"/>
              </a:rPr>
              <a:t>Biegert et.al.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252913" y="6384925"/>
            <a:ext cx="216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Helvetica" panose="020B0604020202020204" pitchFamily="34" charset="0"/>
              </a:rPr>
              <a:t>pulsed &gt; 400 mW</a:t>
            </a:r>
          </a:p>
        </p:txBody>
      </p:sp>
    </p:spTree>
    <p:extLst>
      <p:ext uri="{BB962C8B-B14F-4D97-AF65-F5344CB8AC3E}">
        <p14:creationId xmlns:p14="http://schemas.microsoft.com/office/powerpoint/2010/main" val="7745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14600" y="776288"/>
            <a:ext cx="3949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LABORATORY DEMONSTRATION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55725" y="1638300"/>
            <a:ext cx="52578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Based on Nd:YAG pumped OPO; 10 ps pulse duration.</a:t>
            </a:r>
          </a:p>
          <a:p>
            <a:r>
              <a:rPr lang="en-US" altLang="en-US"/>
              <a:t>(ideal pulse duration would be 800 ps)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2514600"/>
            <a:ext cx="708660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PROCEDURE</a:t>
            </a:r>
          </a:p>
          <a:p>
            <a:pPr>
              <a:buFontTx/>
              <a:buChar char="•"/>
            </a:pPr>
            <a:r>
              <a:rPr lang="en-US" altLang="en-US"/>
              <a:t> Tune yellow at resonance; </a:t>
            </a:r>
          </a:p>
          <a:p>
            <a:pPr>
              <a:buFontTx/>
              <a:buChar char="•"/>
            </a:pPr>
            <a:r>
              <a:rPr lang="en-US" altLang="en-US"/>
              <a:t>  adjust energy to reach max fluorescence; increase to 0 fluorescence.</a:t>
            </a:r>
          </a:p>
          <a:p>
            <a:pPr>
              <a:buFontTx/>
              <a:buChar char="•"/>
            </a:pPr>
            <a:r>
              <a:rPr lang="en-US" altLang="en-US"/>
              <a:t>  Combine with increasing power and tuning 1140 to reach again max fluorescence</a:t>
            </a:r>
          </a:p>
          <a:p>
            <a:pPr>
              <a:buFontTx/>
              <a:buChar char="•"/>
            </a:pPr>
            <a:r>
              <a:rPr lang="en-US" altLang="en-US"/>
              <a:t>  Compare photon yield IR and yellow – they should be equal</a:t>
            </a:r>
          </a:p>
          <a:p>
            <a:pPr>
              <a:buFontTx/>
              <a:buChar char="•"/>
            </a:pPr>
            <a:r>
              <a:rPr lang="en-US" altLang="en-US"/>
              <a:t>  Single emission decay time – convolution of the two emission lifetimes</a:t>
            </a:r>
          </a:p>
          <a:p>
            <a:pPr>
              <a:buFontTx/>
              <a:buChar char="•"/>
            </a:pPr>
            <a:endParaRPr lang="en-US" altLang="en-US"/>
          </a:p>
          <a:p>
            <a:endParaRPr lang="en-US" altLang="en-US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66800" y="4191000"/>
            <a:ext cx="293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Fluorescence photon yield:</a:t>
            </a:r>
          </a:p>
        </p:txBody>
      </p:sp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4659313" y="4529138"/>
          <a:ext cx="22510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3" imgW="1079500" imgH="203200" progId="Equation.3">
                  <p:embed/>
                </p:oleObj>
              </mc:Choice>
              <mc:Fallback>
                <p:oleObj name="Equation" r:id="rId3" imgW="1079500" imgH="203200" progId="Equation.3">
                  <p:embed/>
                  <p:pic>
                    <p:nvPicPr>
                      <p:cNvPr id="3075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29138"/>
                        <a:ext cx="22510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1" name="Object 31"/>
          <p:cNvGraphicFramePr>
            <a:graphicFrameLocks noChangeAspect="1"/>
          </p:cNvGraphicFramePr>
          <p:nvPr/>
        </p:nvGraphicFramePr>
        <p:xfrm>
          <a:off x="4646613" y="4951413"/>
          <a:ext cx="20923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Equation" r:id="rId5" imgW="1003300" imgH="203200" progId="Equation.3">
                  <p:embed/>
                </p:oleObj>
              </mc:Choice>
              <mc:Fallback>
                <p:oleObj name="Equation" r:id="rId5" imgW="1003300" imgH="203200" progId="Equation.3">
                  <p:embed/>
                  <p:pic>
                    <p:nvPicPr>
                      <p:cNvPr id="3075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4951413"/>
                        <a:ext cx="20923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3062288" y="4543425"/>
            <a:ext cx="1355725" cy="871538"/>
            <a:chOff x="1800" y="3225"/>
            <a:chExt cx="854" cy="549"/>
          </a:xfrm>
        </p:grpSpPr>
        <p:sp>
          <p:nvSpPr>
            <p:cNvPr id="30753" name="Text Box 33"/>
            <p:cNvSpPr txBox="1">
              <a:spLocks noChangeArrowheads="1"/>
            </p:cNvSpPr>
            <p:nvPr/>
          </p:nvSpPr>
          <p:spPr bwMode="auto">
            <a:xfrm>
              <a:off x="1803" y="3225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CC0000"/>
                  </a:solidFill>
                  <a:latin typeface="Helvetica" panose="020B0604020202020204" pitchFamily="34" charset="0"/>
                </a:rPr>
                <a:t>4s     3p:</a:t>
              </a:r>
            </a:p>
          </p:txBody>
        </p:sp>
        <p:sp>
          <p:nvSpPr>
            <p:cNvPr id="30754" name="Text Box 34"/>
            <p:cNvSpPr txBox="1">
              <a:spLocks noChangeArrowheads="1"/>
            </p:cNvSpPr>
            <p:nvPr/>
          </p:nvSpPr>
          <p:spPr bwMode="auto">
            <a:xfrm>
              <a:off x="1800" y="3486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9900"/>
                  </a:solidFill>
                  <a:latin typeface="Helvetica" panose="020B0604020202020204" pitchFamily="34" charset="0"/>
                </a:rPr>
                <a:t>3p     3s:</a:t>
              </a:r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2112" y="3368"/>
              <a:ext cx="19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2112" y="3632"/>
              <a:ext cx="192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57" name="Group 37"/>
          <p:cNvGrpSpPr>
            <a:grpSpLocks/>
          </p:cNvGrpSpPr>
          <p:nvPr/>
        </p:nvGrpSpPr>
        <p:grpSpPr bwMode="auto">
          <a:xfrm>
            <a:off x="1698625" y="5580063"/>
            <a:ext cx="5159375" cy="396875"/>
            <a:chOff x="1152" y="3944"/>
            <a:chExt cx="3250" cy="250"/>
          </a:xfrm>
        </p:grpSpPr>
        <p:sp>
          <p:nvSpPr>
            <p:cNvPr id="30758" name="Text Box 38"/>
            <p:cNvSpPr txBox="1">
              <a:spLocks noChangeArrowheads="1"/>
            </p:cNvSpPr>
            <p:nvPr/>
          </p:nvSpPr>
          <p:spPr bwMode="auto">
            <a:xfrm>
              <a:off x="1152" y="3944"/>
              <a:ext cx="3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latin typeface="Helvetica" panose="020B0604020202020204" pitchFamily="34" charset="0"/>
                </a:rPr>
                <a:t>They are equal        confirms cascade decay</a:t>
              </a:r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>
              <a:off x="2352" y="4080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0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485900" y="-88900"/>
            <a:ext cx="9525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</p:txBody>
      </p:sp>
      <p:sp>
        <p:nvSpPr>
          <p:cNvPr id="7173" name="Text Box 28"/>
          <p:cNvSpPr txBox="1">
            <a:spLocks noChangeArrowheads="1"/>
          </p:cNvSpPr>
          <p:nvPr/>
        </p:nvSpPr>
        <p:spPr bwMode="auto">
          <a:xfrm>
            <a:off x="6183313" y="2098675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Transition rate: E</a:t>
            </a:r>
            <a:r>
              <a:rPr lang="en-US" altLang="en-US" sz="1800" baseline="-25000">
                <a:cs typeface="Times New Roman" panose="02020603050405020304" pitchFamily="18" charset="0"/>
              </a:rPr>
              <a:t>1</a:t>
            </a:r>
            <a:r>
              <a:rPr lang="en-US" altLang="en-US" sz="1800">
                <a:cs typeface="Times New Roman" panose="02020603050405020304" pitchFamily="18" charset="0"/>
              </a:rPr>
              <a:t>E</a:t>
            </a:r>
            <a:r>
              <a:rPr lang="en-US" altLang="en-US" sz="1800" baseline="-25000">
                <a:cs typeface="Times New Roman" panose="02020603050405020304" pitchFamily="18" charset="0"/>
              </a:rPr>
              <a:t>2</a:t>
            </a:r>
            <a:r>
              <a:rPr lang="en-US" altLang="en-US" sz="1800">
                <a:cs typeface="Times New Roman" panose="02020603050405020304" pitchFamily="18" charset="0"/>
              </a:rPr>
              <a:t>  or E</a:t>
            </a:r>
            <a:r>
              <a:rPr lang="en-US" altLang="en-US" sz="1800" baseline="30000">
                <a:cs typeface="Times New Roman" panose="02020603050405020304" pitchFamily="18" charset="0"/>
              </a:rPr>
              <a:t>2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5359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533650"/>
            <a:ext cx="3821112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\documentclass{article}\pagestyle{empty}&#10;\begin{document}&#10;\noindent&#10;$\frac{\partial \tilde{\cal E}_1}{\partial z}  =  - \alpha_2 \tilde{Q}_2 \tilde{\cal E}_2^*$\\&#10;$\frac{\partial \tilde{\cal E}_1}{\partial z}  \propto  \frac{\kappa_1 \kappa_2}{\Delta_1}&#10;{\cal E}_1 {\cal E}_2 {\cal E}_2^*$ 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4670425"/>
            <a:ext cx="3049088" cy="1202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7175" name="Text Box 30"/>
          <p:cNvSpPr txBox="1">
            <a:spLocks noChangeArrowheads="1"/>
          </p:cNvSpPr>
          <p:nvPr/>
        </p:nvSpPr>
        <p:spPr bwMode="auto">
          <a:xfrm>
            <a:off x="4701400" y="4179490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Propagation:</a:t>
            </a:r>
          </a:p>
        </p:txBody>
      </p:sp>
      <p:pic>
        <p:nvPicPr>
          <p:cNvPr id="7177" name="Picture 2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388"/>
            <a:ext cx="8374063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7399338" y="368300"/>
            <a:ext cx="896937" cy="990600"/>
            <a:chOff x="4751" y="1896"/>
            <a:chExt cx="565" cy="624"/>
          </a:xfrm>
        </p:grpSpPr>
        <p:sp>
          <p:nvSpPr>
            <p:cNvPr id="7187" name="Rectangle 8"/>
            <p:cNvSpPr>
              <a:spLocks noChangeArrowheads="1"/>
            </p:cNvSpPr>
            <p:nvPr/>
          </p:nvSpPr>
          <p:spPr bwMode="auto">
            <a:xfrm>
              <a:off x="4751" y="1896"/>
              <a:ext cx="565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pic>
          <p:nvPicPr>
            <p:cNvPr id="7188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1968"/>
              <a:ext cx="331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143250" y="1335088"/>
            <a:ext cx="800100" cy="714375"/>
            <a:chOff x="2052" y="3870"/>
            <a:chExt cx="504" cy="450"/>
          </a:xfrm>
        </p:grpSpPr>
        <p:sp>
          <p:nvSpPr>
            <p:cNvPr id="7185" name="Rectangle 11"/>
            <p:cNvSpPr>
              <a:spLocks noChangeArrowheads="1"/>
            </p:cNvSpPr>
            <p:nvPr/>
          </p:nvSpPr>
          <p:spPr bwMode="auto">
            <a:xfrm>
              <a:off x="2052" y="3960"/>
              <a:ext cx="504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pic>
          <p:nvPicPr>
            <p:cNvPr id="7186" name="Picture 1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870"/>
              <a:ext cx="331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057400" y="541338"/>
            <a:ext cx="4133850" cy="808037"/>
            <a:chOff x="1356" y="2606"/>
            <a:chExt cx="2604" cy="509"/>
          </a:xfrm>
        </p:grpSpPr>
        <p:sp>
          <p:nvSpPr>
            <p:cNvPr id="7183" name="Rectangle 5"/>
            <p:cNvSpPr>
              <a:spLocks noChangeArrowheads="1"/>
            </p:cNvSpPr>
            <p:nvPr/>
          </p:nvSpPr>
          <p:spPr bwMode="auto">
            <a:xfrm>
              <a:off x="1356" y="2606"/>
              <a:ext cx="2604" cy="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pic>
          <p:nvPicPr>
            <p:cNvPr id="7184" name="Picture 6 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2663"/>
              <a:ext cx="1024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1568450" y="395288"/>
            <a:ext cx="5391150" cy="95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</p:txBody>
      </p:sp>
      <p:pic>
        <p:nvPicPr>
          <p:cNvPr id="2" name="Picture 1" descr="\documentclass{slides}\pagestyle{empty}&#10;\begin{document}&#10;$$Q_2 \approx W_2 \int_{-\infty}^t&#10;\frac{\tilde{E}_{1}\tilde{E}_{2}}{\Delta_1}dt&#10; 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63" y="3472951"/>
            <a:ext cx="2417176" cy="582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2" name="Picture 6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5" y="3254375"/>
            <a:ext cx="3048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 descr="level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40" y="4084715"/>
            <a:ext cx="36417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89125" y="317500"/>
            <a:ext cx="5351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66"/>
                </a:solidFill>
                <a:latin typeface="Helvetica" panose="020B0604020202020204" pitchFamily="34" charset="0"/>
              </a:rPr>
              <a:t>Pulsed versus CW excitation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2070100" y="1250950"/>
            <a:ext cx="3632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Pulse duration: 		800 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Yellow pulse energy density	34 nJ/cm</a:t>
            </a:r>
            <a:r>
              <a:rPr lang="en-US" altLang="en-US" sz="1400" baseline="3000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IR (1140 nm) pulse energy density	84 nJ/cm</a:t>
            </a:r>
            <a:r>
              <a:rPr lang="en-US" altLang="en-US" sz="14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2057400"/>
            <a:ext cx="70516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a spot size of 120 cm diameter at the sodium layer, of density 5 10</a:t>
            </a:r>
            <a:r>
              <a:rPr lang="en-US" altLang="en-US" baseline="30000"/>
              <a:t>9</a:t>
            </a:r>
            <a:r>
              <a:rPr lang="en-US" altLang="en-US"/>
              <a:t> atoms/cm3, </a:t>
            </a:r>
          </a:p>
          <a:p>
            <a:r>
              <a:rPr lang="en-US" altLang="en-US"/>
              <a:t>the energy required per pulse is:</a:t>
            </a:r>
          </a:p>
          <a:p>
            <a:r>
              <a:rPr lang="en-US" altLang="en-US"/>
              <a:t>			Yellow:    770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J</a:t>
            </a:r>
          </a:p>
          <a:p>
            <a:r>
              <a:rPr lang="en-US" altLang="en-US" sz="2400"/>
              <a:t>			</a:t>
            </a:r>
            <a:r>
              <a:rPr lang="en-US" altLang="en-US"/>
              <a:t>1140 nm: 1890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J</a:t>
            </a:r>
          </a:p>
          <a:p>
            <a:endParaRPr lang="en-US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69925" y="3338513"/>
            <a:ext cx="6489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Photon return/pulse</a:t>
            </a:r>
          </a:p>
          <a:p>
            <a:r>
              <a:rPr lang="en-US" altLang="en-US"/>
              <a:t>Experiment and theory have established that a total inversion can be realized,</a:t>
            </a:r>
          </a:p>
          <a:p>
            <a:r>
              <a:rPr lang="en-US" altLang="en-US"/>
              <a:t>Number of photons emitted/pulse pair: </a:t>
            </a:r>
          </a:p>
        </p:txBody>
      </p:sp>
      <p:pic>
        <p:nvPicPr>
          <p:cNvPr id="10251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905250"/>
            <a:ext cx="29495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1038" y="4087813"/>
            <a:ext cx="4213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Number of photons collected by a 3 m telescope:</a:t>
            </a:r>
          </a:p>
          <a:p>
            <a:r>
              <a:rPr lang="en-US" altLang="en-US"/>
              <a:t>                             is the solid angle.</a:t>
            </a:r>
          </a:p>
        </p:txBody>
      </p:sp>
      <p:pic>
        <p:nvPicPr>
          <p:cNvPr id="10254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4149725"/>
            <a:ext cx="1155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6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410075"/>
            <a:ext cx="12954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473325" y="4810125"/>
            <a:ext cx="419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0.11 photons/cm</a:t>
            </a:r>
            <a:r>
              <a:rPr lang="en-US" altLang="en-US" baseline="30000"/>
              <a:t>2</a:t>
            </a:r>
            <a:r>
              <a:rPr lang="en-US" altLang="en-US"/>
              <a:t> return per bichromatic pulse.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500399"/>
            <a:ext cx="758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Because a complete inversion is created, one can use a beam diameter (</a:t>
            </a:r>
            <a:r>
              <a:rPr lang="en-US" i="1" dirty="0" smtClean="0"/>
              <a:t>w</a:t>
            </a:r>
            <a:r>
              <a:rPr lang="en-US" dirty="0" smtClean="0"/>
              <a:t> = 20 cm?) than in the </a:t>
            </a:r>
            <a:r>
              <a:rPr lang="en-US" dirty="0" err="1" smtClean="0"/>
              <a:t>cw</a:t>
            </a:r>
            <a:r>
              <a:rPr lang="en-US" dirty="0" smtClean="0"/>
              <a:t> irradiation, hence reducing the energy required per pulse.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89125" y="317500"/>
            <a:ext cx="5351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66"/>
                </a:solidFill>
                <a:latin typeface="Helvetica" panose="020B0604020202020204" pitchFamily="34" charset="0"/>
              </a:rPr>
              <a:t>Pulsed versus CW excitation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473325" y="1143000"/>
            <a:ext cx="419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0.11 photons/cm</a:t>
            </a:r>
            <a:r>
              <a:rPr lang="en-US" altLang="en-US" baseline="30000"/>
              <a:t>2</a:t>
            </a:r>
            <a:r>
              <a:rPr lang="en-US" altLang="en-US"/>
              <a:t> return per bichromatic pulse.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98500" y="1665288"/>
            <a:ext cx="62420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Comparison made for 20W yellow (repetition rate of pulsed 25 kHz), which yields a photon return of 2,900 photons/(cm</a:t>
            </a:r>
            <a:r>
              <a:rPr lang="en-US" altLang="en-US" baseline="30000"/>
              <a:t>2</a:t>
            </a:r>
            <a:r>
              <a:rPr lang="en-US" altLang="en-US"/>
              <a:t> s) for pulsed bichromatic excitation.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839788" y="2803525"/>
            <a:ext cx="784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CW excitation using the same parameters: 660 photons/(cm</a:t>
            </a:r>
            <a:r>
              <a:rPr lang="en-US" altLang="en-US" baseline="30000"/>
              <a:t>2</a:t>
            </a:r>
            <a:r>
              <a:rPr lang="en-US" altLang="en-US"/>
              <a:t> s)  </a:t>
            </a:r>
            <a:r>
              <a:rPr lang="en-US" altLang="en-US" sz="1200"/>
              <a:t>(details next slide)</a:t>
            </a:r>
            <a:endParaRPr lang="en-US" alt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71513" y="3316288"/>
            <a:ext cx="75279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For the same average power of 20 W, the bichromatic pulses give a larger</a:t>
            </a:r>
          </a:p>
          <a:p>
            <a:r>
              <a:rPr lang="en-US" altLang="en-US"/>
              <a:t>photon return by a factor 2,870/660 = 4.3.</a:t>
            </a:r>
          </a:p>
          <a:p>
            <a:r>
              <a:rPr lang="en-US" altLang="en-US"/>
              <a:t>Note: </a:t>
            </a:r>
            <a:r>
              <a:rPr lang="en-US" altLang="en-US" sz="1400"/>
              <a:t>Both results may require a directional factor of 1.5 used in most theories.</a:t>
            </a:r>
          </a:p>
        </p:txBody>
      </p:sp>
    </p:spTree>
    <p:extLst>
      <p:ext uri="{BB962C8B-B14F-4D97-AF65-F5344CB8AC3E}">
        <p14:creationId xmlns:p14="http://schemas.microsoft.com/office/powerpoint/2010/main" val="25599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60775" y="1706292"/>
            <a:ext cx="9009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                                     </a:t>
            </a:r>
            <a:endParaRPr lang="en-US" altLang="en-US" sz="1800" b="1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8" name="Picture 7" descr="\documentclass{article}&#10;\usepackage{amsmath}&#10;\pagestyle{empty}&#10;\begin{document}&#10;&#10;Gaussian beam irradiation with w = 120 cm at 80 km.&#10;For a 20 W beam, the power density is 20/(2.26 m$^2$) = 8.8 W/m$^2$&#10;The saturation intensity is 5 W/cm$^2$, hence I/Is = 1.8  10$^{-4}$.&#10;The emitted photon flux is (in units of photons/(cm$^2$ s):&#10;&#10;$$\frac{\frac{I}{I_s}}{1 + \frac{I}{I_s}}\frac{N_0}{2 T_1} =&#10;\frac{1.8 \cdot 10^{-4} \times 5 \cdot 10^9}{2 \times 16\cdot 10^{-9}}&#10;= 0.75 \cdot 10^{13}.$$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7" y="1237785"/>
            <a:ext cx="7924511" cy="1684945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Multiplying by the emission area of 2.26 m$^2$ yields 0.6  10$^{18}$ photons/s.\\&#10;Number of photons/s collected:&#10;$$ \frac{0.62 \cdot 10^{18} \times 8.7 \cdot 10^{-10}}{4 \pi} = 1.3 \cdot 10^7.$$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9" y="3156977"/>
            <a:ext cx="7161908" cy="123652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 &#10;Dividing by the area of the telescope $\pi D^2/4$              yields a photon flux of 660 photons/s/cm$^2$.&#10;Most theories (for instance [Milonni98,Milonni99]) include a directional factor of 1.5, &#10;which brings the photon flux to 1000 photons/s/cm$^2$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1" y="4888948"/>
            <a:ext cx="6975396" cy="70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3436" y="250193"/>
            <a:ext cx="547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800" b="1" dirty="0">
                <a:solidFill>
                  <a:srgbClr val="0000CC"/>
                </a:solidFill>
              </a:rPr>
              <a:t>CW excitation using the same parameters for sodium</a:t>
            </a:r>
            <a:endParaRPr 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485900" y="-88900"/>
            <a:ext cx="9525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87637" y="2777782"/>
            <a:ext cx="3208613" cy="2334850"/>
            <a:chOff x="4887637" y="2777782"/>
            <a:chExt cx="3208613" cy="2334850"/>
          </a:xfrm>
        </p:grpSpPr>
        <p:pic>
          <p:nvPicPr>
            <p:cNvPr id="6" name="Picture 5" descr="\documentclass{article}\pagestyle{empty}&#10;\begin{document}&#10;\noindent&#10;$\frac{\partial \tilde{\cal E}_1}{\partial z}  =  - \alpha_2 \tilde{Q}_2 \tilde{\cal E}_2^*$\\&#10;$\frac{\partial \tilde{\cal E}_1}{\partial z}  \propto  \frac{\kappa_1 \kappa_2}{\Delta_1}&#10;{\cal E}_1 {\cal E}_2 {\cal E}_2^*$ \\&#10;$\frac{\partial \tilde{\cal E}_2}{\partial z}  \propto  \frac{\kappa_1 \kappa_2}{\Delta_1}&#10;{\cal E}_1 {\cal E}_2 {\cal E}_1^*$ &#10;&#10;\end{document}&#10;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162" y="3268717"/>
              <a:ext cx="3049088" cy="18439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</p:pic>
        <p:sp>
          <p:nvSpPr>
            <p:cNvPr id="7175" name="Text Box 30"/>
            <p:cNvSpPr txBox="1">
              <a:spLocks noChangeArrowheads="1"/>
            </p:cNvSpPr>
            <p:nvPr/>
          </p:nvSpPr>
          <p:spPr bwMode="auto">
            <a:xfrm>
              <a:off x="4887637" y="2777782"/>
              <a:ext cx="1352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Times New Roman" panose="02020603050405020304" pitchFamily="18" charset="0"/>
                </a:rPr>
                <a:t>Propagation:</a:t>
              </a:r>
            </a:p>
          </p:txBody>
        </p:sp>
      </p:grpSp>
      <p:pic>
        <p:nvPicPr>
          <p:cNvPr id="7177" name="Picture 2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388"/>
            <a:ext cx="8374063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7399338" y="368300"/>
            <a:ext cx="896937" cy="990600"/>
            <a:chOff x="4751" y="1896"/>
            <a:chExt cx="565" cy="624"/>
          </a:xfrm>
        </p:grpSpPr>
        <p:sp>
          <p:nvSpPr>
            <p:cNvPr id="7187" name="Rectangle 8"/>
            <p:cNvSpPr>
              <a:spLocks noChangeArrowheads="1"/>
            </p:cNvSpPr>
            <p:nvPr/>
          </p:nvSpPr>
          <p:spPr bwMode="auto">
            <a:xfrm>
              <a:off x="4751" y="1896"/>
              <a:ext cx="565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pic>
          <p:nvPicPr>
            <p:cNvPr id="7188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1968"/>
              <a:ext cx="331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143250" y="1335088"/>
            <a:ext cx="800100" cy="714375"/>
            <a:chOff x="2052" y="3870"/>
            <a:chExt cx="504" cy="450"/>
          </a:xfrm>
        </p:grpSpPr>
        <p:sp>
          <p:nvSpPr>
            <p:cNvPr id="7185" name="Rectangle 11"/>
            <p:cNvSpPr>
              <a:spLocks noChangeArrowheads="1"/>
            </p:cNvSpPr>
            <p:nvPr/>
          </p:nvSpPr>
          <p:spPr bwMode="auto">
            <a:xfrm>
              <a:off x="2052" y="3960"/>
              <a:ext cx="504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pic>
          <p:nvPicPr>
            <p:cNvPr id="7186" name="Picture 1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870"/>
              <a:ext cx="331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057400" y="541338"/>
            <a:ext cx="4133850" cy="808037"/>
            <a:chOff x="1356" y="2606"/>
            <a:chExt cx="2604" cy="509"/>
          </a:xfrm>
        </p:grpSpPr>
        <p:sp>
          <p:nvSpPr>
            <p:cNvPr id="7183" name="Rectangle 5"/>
            <p:cNvSpPr>
              <a:spLocks noChangeArrowheads="1"/>
            </p:cNvSpPr>
            <p:nvPr/>
          </p:nvSpPr>
          <p:spPr bwMode="auto">
            <a:xfrm>
              <a:off x="1356" y="2606"/>
              <a:ext cx="2604" cy="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pic>
          <p:nvPicPr>
            <p:cNvPr id="7184" name="Picture 6 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2663"/>
              <a:ext cx="1024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1568450" y="395288"/>
            <a:ext cx="5391150" cy="95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</p:txBody>
      </p:sp>
      <p:pic>
        <p:nvPicPr>
          <p:cNvPr id="2" name="Picture 1" descr="\documentclass{slides}\pagestyle{empty}&#10;\begin{document}&#10;$$Q_2 \approx W_2 \int_{-\infty}^t&#10;\frac{\tilde{E}_{1}\tilde{E}_{2}}{\Delta_1}dt&#10;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24" y="2114078"/>
            <a:ext cx="2417176" cy="582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2" name="Picture 6 2 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62999"/>
            <a:ext cx="3048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59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9" y="1326950"/>
            <a:ext cx="3821112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0107" y="2125754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= 0  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6499" y="5440711"/>
            <a:ext cx="265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= 2 PHOTON PUMPING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9" descr="\documentclass{slides}\pagestyle{empty}&#10;\usepackage{color}&#10;\begin{document}\textcolor{red}{&#10;$(\omega_{\ell,1} = \omega_{\ell,2})$: 2 PHOTON EXC}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99" y="6018361"/>
            <a:ext cx="3879852" cy="2820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29" name="Picture 28" descr="\documentclass{slides}\pagestyle{empty}&#10;\usepackage{color}&#10;\begin{document}\textcolor{red}{&#10;$(\omega_{\ell,1} = \omega_{\ell,2})$: DFWM}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6" y="3429000"/>
            <a:ext cx="3249075" cy="3535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1" name="Picture 7" descr="level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40" y="4084715"/>
            <a:ext cx="36417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87" y="6397702"/>
            <a:ext cx="159543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6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1183481" y="-41275"/>
            <a:ext cx="3384550" cy="3470275"/>
            <a:chOff x="1764" y="1949"/>
            <a:chExt cx="2132" cy="2186"/>
          </a:xfrm>
        </p:grpSpPr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1764" y="1949"/>
              <a:ext cx="2132" cy="2186"/>
              <a:chOff x="912" y="929"/>
              <a:chExt cx="2132" cy="2186"/>
            </a:xfrm>
          </p:grpSpPr>
          <p:pic>
            <p:nvPicPr>
              <p:cNvPr id="26" name="Picture 1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929"/>
                <a:ext cx="2132" cy="2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0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7" y="1787"/>
                <a:ext cx="144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1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" y="1442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2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" y="1882"/>
                <a:ext cx="137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Arc 23"/>
              <p:cNvSpPr>
                <a:spLocks/>
              </p:cNvSpPr>
              <p:nvPr/>
            </p:nvSpPr>
            <p:spPr bwMode="auto">
              <a:xfrm flipH="1" flipV="1">
                <a:off x="1146" y="1915"/>
                <a:ext cx="653" cy="840"/>
              </a:xfrm>
              <a:custGeom>
                <a:avLst/>
                <a:gdLst>
                  <a:gd name="T0" fmla="*/ 0 w 20497"/>
                  <a:gd name="T1" fmla="*/ 0 h 21600"/>
                  <a:gd name="T2" fmla="*/ 0 w 20497"/>
                  <a:gd name="T3" fmla="*/ 0 h 21600"/>
                  <a:gd name="T4" fmla="*/ 0 w 2049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497" h="21600" fill="none" extrusionOk="0">
                    <a:moveTo>
                      <a:pt x="0" y="0"/>
                    </a:moveTo>
                    <a:cubicBezTo>
                      <a:pt x="9303" y="0"/>
                      <a:pt x="17561" y="5956"/>
                      <a:pt x="20496" y="14785"/>
                    </a:cubicBezTo>
                  </a:path>
                  <a:path w="20497" h="21600" stroke="0" extrusionOk="0">
                    <a:moveTo>
                      <a:pt x="0" y="0"/>
                    </a:moveTo>
                    <a:cubicBezTo>
                      <a:pt x="9303" y="0"/>
                      <a:pt x="17561" y="5956"/>
                      <a:pt x="20496" y="14785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1448" y="2824"/>
                <a:ext cx="42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  <p:pic>
            <p:nvPicPr>
              <p:cNvPr id="34" name="Picture 25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" y="1898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Line 26"/>
              <p:cNvSpPr>
                <a:spLocks noChangeShapeType="1"/>
              </p:cNvSpPr>
              <p:nvPr/>
            </p:nvSpPr>
            <p:spPr bwMode="auto">
              <a:xfrm>
                <a:off x="1038" y="1909"/>
                <a:ext cx="0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>
                <a:off x="1229" y="1914"/>
                <a:ext cx="0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5" name="Picture 2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" y="2659"/>
              <a:ext cx="35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3" name="Text Box 28"/>
          <p:cNvSpPr txBox="1">
            <a:spLocks noChangeArrowheads="1"/>
          </p:cNvSpPr>
          <p:nvPr/>
        </p:nvSpPr>
        <p:spPr bwMode="auto">
          <a:xfrm>
            <a:off x="6183313" y="2098675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Transition rate: E</a:t>
            </a:r>
            <a:r>
              <a:rPr lang="en-US" altLang="en-US" sz="1800" baseline="-25000">
                <a:cs typeface="Times New Roman" panose="02020603050405020304" pitchFamily="18" charset="0"/>
              </a:rPr>
              <a:t>1</a:t>
            </a:r>
            <a:r>
              <a:rPr lang="en-US" altLang="en-US" sz="1800">
                <a:cs typeface="Times New Roman" panose="02020603050405020304" pitchFamily="18" charset="0"/>
              </a:rPr>
              <a:t>E</a:t>
            </a:r>
            <a:r>
              <a:rPr lang="en-US" altLang="en-US" sz="1800" baseline="-25000">
                <a:cs typeface="Times New Roman" panose="02020603050405020304" pitchFamily="18" charset="0"/>
              </a:rPr>
              <a:t>2</a:t>
            </a:r>
            <a:r>
              <a:rPr lang="en-US" altLang="en-US" sz="1800">
                <a:cs typeface="Times New Roman" panose="02020603050405020304" pitchFamily="18" charset="0"/>
              </a:rPr>
              <a:t>  or E</a:t>
            </a:r>
            <a:r>
              <a:rPr lang="en-US" altLang="en-US" sz="1800" baseline="30000">
                <a:cs typeface="Times New Roman" panose="02020603050405020304" pitchFamily="18" charset="0"/>
              </a:rPr>
              <a:t>2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5359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533650"/>
            <a:ext cx="3821112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\documentclass{slides}\pagestyle{empty}&#10;\begin{document}&#10;$$Q_2 \approx W_2 \int_{-\infty}^t&#10;\frac{\tilde{E}_{1}\tilde{E}_{2}}{\Delta_1}dt&#10;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63" y="3472951"/>
            <a:ext cx="2417176" cy="582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2" name="Picture 6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5" y="3254375"/>
            <a:ext cx="3048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 descr="level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40" y="4084715"/>
            <a:ext cx="36417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83512" y="5129561"/>
            <a:ext cx="421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2 PHOTON PUMPING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193925" y="2166938"/>
            <a:ext cx="4735513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ON RESONANCE  two photon absorption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OFF RESONANCE  Kerr effect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                (Kramers-Kroenig)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5900" y="-88900"/>
            <a:ext cx="9525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Times New Roman" panose="02020603050405020304" pitchFamily="18" charset="0"/>
            </a:endParaRPr>
          </a:p>
        </p:txBody>
      </p:sp>
      <p:pic>
        <p:nvPicPr>
          <p:cNvPr id="4" name="Picture 2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388"/>
            <a:ext cx="8374063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399338" y="368300"/>
            <a:ext cx="896937" cy="990600"/>
            <a:chOff x="4751" y="1896"/>
            <a:chExt cx="565" cy="624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751" y="1896"/>
              <a:ext cx="565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pic>
          <p:nvPicPr>
            <p:cNvPr id="7" name="Picture 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1968"/>
              <a:ext cx="331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143250" y="1335088"/>
            <a:ext cx="800100" cy="714375"/>
            <a:chOff x="2052" y="3870"/>
            <a:chExt cx="504" cy="450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052" y="3960"/>
              <a:ext cx="504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1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3870"/>
              <a:ext cx="331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9" y="1326950"/>
            <a:ext cx="3821112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301669"/>
            <a:ext cx="67183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155744"/>
            <a:ext cx="3821112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6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485900" y="-363537"/>
            <a:ext cx="1214438" cy="1189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OFF RESONANCE?          (</a:t>
            </a:r>
            <a:r>
              <a:rPr lang="en-US" altLang="en-US" sz="1800" dirty="0" err="1">
                <a:cs typeface="Times New Roman" panose="02020603050405020304" pitchFamily="18" charset="0"/>
              </a:rPr>
              <a:t>Kramers-Kroenig</a:t>
            </a:r>
            <a:r>
              <a:rPr lang="en-US" altLang="en-US" sz="1800" dirty="0"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195" name="Group 17"/>
          <p:cNvGrpSpPr>
            <a:grpSpLocks/>
          </p:cNvGrpSpPr>
          <p:nvPr/>
        </p:nvGrpSpPr>
        <p:grpSpPr bwMode="auto">
          <a:xfrm>
            <a:off x="479425" y="2730500"/>
            <a:ext cx="3384550" cy="3470275"/>
            <a:chOff x="1764" y="1949"/>
            <a:chExt cx="2132" cy="2186"/>
          </a:xfrm>
        </p:grpSpPr>
        <p:grpSp>
          <p:nvGrpSpPr>
            <p:cNvPr id="8205" name="Group 18"/>
            <p:cNvGrpSpPr>
              <a:grpSpLocks/>
            </p:cNvGrpSpPr>
            <p:nvPr/>
          </p:nvGrpSpPr>
          <p:grpSpPr bwMode="auto">
            <a:xfrm>
              <a:off x="1764" y="1949"/>
              <a:ext cx="2132" cy="2186"/>
              <a:chOff x="912" y="929"/>
              <a:chExt cx="2132" cy="2186"/>
            </a:xfrm>
          </p:grpSpPr>
          <p:pic>
            <p:nvPicPr>
              <p:cNvPr id="8207" name="Picture 19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929"/>
                <a:ext cx="2132" cy="2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08" name="Picture 20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7" y="1787"/>
                <a:ext cx="144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09" name="Picture 21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" y="1442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10" name="Picture 22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" y="1882"/>
                <a:ext cx="137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11" name="Arc 23"/>
              <p:cNvSpPr>
                <a:spLocks/>
              </p:cNvSpPr>
              <p:nvPr/>
            </p:nvSpPr>
            <p:spPr bwMode="auto">
              <a:xfrm flipH="1" flipV="1">
                <a:off x="1146" y="1915"/>
                <a:ext cx="653" cy="840"/>
              </a:xfrm>
              <a:custGeom>
                <a:avLst/>
                <a:gdLst>
                  <a:gd name="T0" fmla="*/ 0 w 20497"/>
                  <a:gd name="T1" fmla="*/ 0 h 21600"/>
                  <a:gd name="T2" fmla="*/ 0 w 20497"/>
                  <a:gd name="T3" fmla="*/ 0 h 21600"/>
                  <a:gd name="T4" fmla="*/ 0 w 2049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497" h="21600" fill="none" extrusionOk="0">
                    <a:moveTo>
                      <a:pt x="0" y="0"/>
                    </a:moveTo>
                    <a:cubicBezTo>
                      <a:pt x="9303" y="0"/>
                      <a:pt x="17561" y="5956"/>
                      <a:pt x="20496" y="14785"/>
                    </a:cubicBezTo>
                  </a:path>
                  <a:path w="20497" h="21600" stroke="0" extrusionOk="0">
                    <a:moveTo>
                      <a:pt x="0" y="0"/>
                    </a:moveTo>
                    <a:cubicBezTo>
                      <a:pt x="9303" y="0"/>
                      <a:pt x="17561" y="5956"/>
                      <a:pt x="20496" y="14785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Rectangle 24"/>
              <p:cNvSpPr>
                <a:spLocks noChangeArrowheads="1"/>
              </p:cNvSpPr>
              <p:nvPr/>
            </p:nvSpPr>
            <p:spPr bwMode="auto">
              <a:xfrm>
                <a:off x="1448" y="2824"/>
                <a:ext cx="42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cs typeface="Times New Roman" panose="02020603050405020304" pitchFamily="18" charset="0"/>
                </a:endParaRPr>
              </a:p>
            </p:txBody>
          </p:sp>
          <p:pic>
            <p:nvPicPr>
              <p:cNvPr id="8213" name="Picture 25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4" y="1898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14" name="Line 26"/>
              <p:cNvSpPr>
                <a:spLocks noChangeShapeType="1"/>
              </p:cNvSpPr>
              <p:nvPr/>
            </p:nvSpPr>
            <p:spPr bwMode="auto">
              <a:xfrm>
                <a:off x="1038" y="1909"/>
                <a:ext cx="0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Line 27"/>
              <p:cNvSpPr>
                <a:spLocks noChangeShapeType="1"/>
              </p:cNvSpPr>
              <p:nvPr/>
            </p:nvSpPr>
            <p:spPr bwMode="auto">
              <a:xfrm>
                <a:off x="1229" y="1914"/>
                <a:ext cx="0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06" name="Picture 2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" y="2659"/>
              <a:ext cx="35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196" name="Text Box 19"/>
          <p:cNvSpPr txBox="1">
            <a:spLocks noChangeArrowheads="1"/>
          </p:cNvSpPr>
          <p:nvPr/>
        </p:nvSpPr>
        <p:spPr bwMode="auto">
          <a:xfrm>
            <a:off x="2282825" y="5986463"/>
            <a:ext cx="445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Two photon absorption – two photon pumping</a:t>
            </a:r>
          </a:p>
        </p:txBody>
      </p:sp>
      <p:pic>
        <p:nvPicPr>
          <p:cNvPr id="86050" name="Picture 3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128963"/>
            <a:ext cx="47339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52" name="Picture 3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019550"/>
            <a:ext cx="325437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53" name="Line 37"/>
          <p:cNvSpPr>
            <a:spLocks noChangeShapeType="1"/>
          </p:cNvSpPr>
          <p:nvPr/>
        </p:nvSpPr>
        <p:spPr bwMode="auto">
          <a:xfrm>
            <a:off x="2481263" y="5994400"/>
            <a:ext cx="4252912" cy="3635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4052888" y="4122738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Propagation:</a:t>
            </a:r>
          </a:p>
        </p:txBody>
      </p:sp>
      <p:pic>
        <p:nvPicPr>
          <p:cNvPr id="24" name="Picture 2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388"/>
            <a:ext cx="8374063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9" y="1326950"/>
            <a:ext cx="3821112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6" name="Line 22"/>
          <p:cNvSpPr>
            <a:spLocks noChangeShapeType="1"/>
          </p:cNvSpPr>
          <p:nvPr/>
        </p:nvSpPr>
        <p:spPr bwMode="auto">
          <a:xfrm flipH="1">
            <a:off x="4729162" y="1219200"/>
            <a:ext cx="14261" cy="1701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61"/>
          <p:cNvSpPr>
            <a:spLocks noChangeArrowheads="1"/>
          </p:cNvSpPr>
          <p:nvPr/>
        </p:nvSpPr>
        <p:spPr bwMode="auto">
          <a:xfrm>
            <a:off x="2056040" y="513259"/>
            <a:ext cx="4127046" cy="8089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</p:txBody>
      </p:sp>
      <p:pic>
        <p:nvPicPr>
          <p:cNvPr id="37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660847"/>
            <a:ext cx="1027114" cy="45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8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6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87.4765"/>
  <p:tag name="OUTPUTTYPE" val="PNG"/>
  <p:tag name="IGUANATEXVERSION" val="160"/>
  <p:tag name="LATEXADDIN" val="\documentclass{article}&#10;\usepackage{amsmath}&#10;\usepackage{color}&#10;\pagestyle{empty}&#10;\begin{document}&#10;\textcolor{green}{$\hbar \omega_3$}&#10;&#10;&#10;&#10;\end{document}"/>
  <p:tag name="IGUANATEXSIZE" val="20"/>
  <p:tag name="IGUANATEXCURSOR" val="13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43.2321"/>
  <p:tag name="OUTPUTTYPE" val="PNG"/>
  <p:tag name="IGUANATEXVERSION" val="160"/>
  <p:tag name="LATEXADDIN" val="\documentclass{article}&#10;\usepackage{amsmath}&#10;\pagestyle{empty}&#10;\begin{document}&#10;$\Delta_3$&#10;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2.092"/>
  <p:tag name="ORIGINALWIDTH" val="5175.103"/>
  <p:tag name="OUTPUTTYPE" val="PNG"/>
  <p:tag name="IGUANATEXVERSION" val="160"/>
  <p:tag name="LATEXADDIN" val="\documentclass{slides}\pagestyle{empty}&#10;\begin{document}&#10;\begin{eqnarray}&#10;\dot{\tilde{Q}}_2 &amp; = &amp; i \Delta \omega_2(t)&#10; \tilde{Q}_2 -  \tilde{\cal E}^2 W - \eta  \tilde{\cal E}_3\tilde{\cal E}^* W- \frac{\tilde{Q}_2 }{T_2} \nonumber \\&#10;\dot{W} &amp; = &amp;  Re \left [\tilde{\cal E}^2 \tilde{Q}^* \right ] - \frac{W - W_0}{T_1}  \nonumber&#10;\end{eqnarray}&#10;\end{document}&#10;"/>
  <p:tag name="IGUANATEXSIZE" val="20"/>
  <p:tag name="IGUANATEXCURSOR" val="332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5.4218"/>
  <p:tag name="ORIGINALWIDTH" val="5149.606"/>
  <p:tag name="OUTPUTTYPE" val="PNG"/>
  <p:tag name="IGUANATEXVERSION" val="160"/>
  <p:tag name="LATEXADDIN" val="\documentclass{slides}\pagestyle{empty}&#10;\begin{document}\noindent&#10;&#10;$$\eta {\cal E}_3{\cal E}^*  = \frac{\tilde{E}_{1}\tilde{E}_{3}}{\Delta_3}&#10; = \left ( \frac{i}{\hbar} p_{2,3} \tilde{\cal E}_1 \right )&#10;  \left ( \frac{i}{\hbar} p_{3,0} \tilde{\cal E}_3 \right ) \frac{1}{\Delta_3} $$&#10;\end{document}&#10;"/>
  <p:tag name="IGUANATEXSIZE" val="20"/>
  <p:tag name="IGUANATEXCURSOR" val="253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Delta \omega_2(t)&#10; \tilde{Q}_2 -  \tilde{\cal E}^2 W - \eta  \tilde{\cal E}_3\tilde{\cal E}^* W- \frac{\tilde{Q}_2 }{T_2} \nonumber \\&#10;\dot{W} &amp; = &amp;  Re \left [\tilde{\cal E}^2 \tilde{Q}^* \right ] - \frac{W - W_0}{T_1}  \nonumber \\&#10;&amp;&amp; \nonumber \\&#10;\frac{\partial \tilde{\cal E}}{\partial z} &amp; = &amp; - \alpha_2 \tilde{Q}_2 \tilde{\cal E}^* - \frac{\alpha}{2}\tilde{\cal E} + \eta\alpha_2 \tilde{\cal E}_3 \tilde{Q}_2^* \nonumber \\&#10;&amp;&amp; \nonumber \\&#10;\frac{\partial \tilde{\cal E}_3}{\partial z} &amp; = &amp; - \eta\alpha_2 \tilde{Q}_2 \tilde{\cal E} - \frac{\alpha_3}{2}\tilde{E}_3 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24"/>
  <p:tag name="PICTUREFILESIZE" val="8948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2.092"/>
  <p:tag name="ORIGINALWIDTH" val="3877.015"/>
  <p:tag name="OUTPUTTYPE" val="PNG"/>
  <p:tag name="IGUANATEXVERSION" val="160"/>
  <p:tag name="LATEXADDIN" val="\documentclass{slides}\pagestyle{empty}&#10;\begin{document}&#10;\begin{eqnarray}&#10;\dot{\tilde{Q}}_2 &amp; = &amp; i \Delta \omega_2(t)&#10; \tilde{Q}_2 -  \tilde{\cal E}^2 W -  \frac{\tilde{Q}_2 }{T_2} \nonumber \\&#10;\dot{W} &amp; = &amp;  Re \left [\tilde{\cal E}^2 \tilde{Q}^* \right ] - \frac{W - W_0}{T_1}  \nonumber&#10;\end{eqnarray}&#10;\end{document}&#10;"/>
  <p:tag name="IGUANATEXSIZE" val="20"/>
  <p:tag name="IGUANATEXCURSOR" val="15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259.4676"/>
  <p:tag name="OUTPUTTYPE" val="PNG"/>
  <p:tag name="IGUANATEXVERSION" val="160"/>
  <p:tag name="LATEXADDIN" val="\documentclass{article}&#10;\usepackage{amsmath}&#10;\pagestyle{empty}&#10;\begin{document}&#10;$\hbar \omega_{1,\ell}$&#10;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9.4826"/>
  <p:tag name="OUTPUTTYPE" val="PNG"/>
  <p:tag name="IGUANATEXVERSION" val="160"/>
  <p:tag name="LATEXADDIN" val="\documentclass{article}&#10;\usepackage{amsmath}&#10;\pagestyle{empty}&#10;\begin{document}&#10;$\Delta_1$&#10;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259.4676"/>
  <p:tag name="OUTPUTTYPE" val="PNG"/>
  <p:tag name="IGUANATEXVERSION" val="160"/>
  <p:tag name="LATEXADDIN" val="\documentclass{article}&#10;\usepackage{amsmath}&#10;\pagestyle{empty}&#10;\begin{document}&#10;$\hbar \omega_{2,\ell}$&#10;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42.4822"/>
  <p:tag name="OUTPUTTYPE" val="PNG"/>
  <p:tag name="IGUANATEXVERSION" val="160"/>
  <p:tag name="LATEXADDIN" val="\documentclass{article}&#10;\usepackage{amsmath}&#10;\pagestyle{empty}&#10;\begin{document}&#10;$\Delta_2$&#10;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762.6547"/>
  <p:tag name="OUTPUTTYPE" val="PNG"/>
  <p:tag name="IGUANATEXVERSION" val="160"/>
  <p:tag name="LATEXADDIN" val="\documentclass{article}\pagestyle{empty}&#10;\usepackage{color}&#10;\begin{document}\textcolor{blue}{&#10;$K_g = k_{p1} - k_p$}&#10;\end{document}&#10;"/>
  <p:tag name="IGUANATEXSIZE" val="20"/>
  <p:tag name="IGUANATEXCURSOR" val="91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754.4056"/>
  <p:tag name="OUTPUTTYPE" val="PNG"/>
  <p:tag name="IGUANATEXVERSION" val="160"/>
  <p:tag name="LATEXADDIN" val="\documentclass{article}\pagestyle{empty}&#10;\usepackage{color}&#10;\begin{document}\textcolor{red}{&#10;$k_s = k_{p2} - K_g$}&#10;\end{document}&#10;"/>
  <p:tag name="IGUANATEXSIZE" val="20"/>
  <p:tag name="IGUANATEXCURSOR" val="114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35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(\omega_0 - \omega_\ell -&#10; \dot{\varphi}) v - \frac{u}{T_2}&#10;\nonumber \\&#10;\dot{v} &amp; = &amp; -(\omega_0 - \omega_\ell - \dot{\varphi}) u -&#10;\kappa {\cal E} w - \frac{v}{T_2}&#10;\nonumber \\&#10;\dot{w} &amp; = &amp; \kappa {\cal E} v - \frac{w - w_0}{T_1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4"/>
  <p:tag name="PICTUREFILESIZE" val="39566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\Delta \omega v&#10;\nonumber \\&#10;\dot{v} &amp; = &amp; - \Delta \omega u -&#10;\kappa {\cal E} w &#10;\nonumber \\&#10;\dot{w} &amp; = &amp; \kappa {\cal E} v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5"/>
  <p:tag name="PICTUREFILESIZE" val="1266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 =\left(\kappa\vec{\cal E},0,\Delta \omega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1"/>
  <p:tag name="PICTUREFILESIZE" val="171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 =\left(u,v,w 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6"/>
  <p:tag name="PICTUREFILESIZE" val="11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\vec{\cal P}}{\partial t} = \vec{\cal P} \times \vec{\cal E}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4"/>
  <p:tag name="PICTUREFILESIZE" val="128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3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67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\int \kappa |\vec{\cal E}|d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3"/>
  <p:tag name="PICTUREFILESIZE" val="2436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\dot{u} +v \dot{v} +w \dot{w} = 0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0"/>
  <p:tag name="PICTUREFILESIZE" val="2240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000.375"/>
  <p:tag name="OUTPUTTYPE" val="PNG"/>
  <p:tag name="IGUANATEXVERSION" val="160"/>
  <p:tag name="LATEXADDIN" val="\documentclass{article}\pagestyle{empty}&#10;\begin{document}&#10;$u^2 +v^2 +w^2 = w_0^2$&#10;\end{document}&#10;"/>
  <p:tag name="IGUANATEXSIZE" val="20"/>
  <p:tag name="IGUANATEXCURSOR" val="80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frac{\partial {\cal E}}{\partial z}  =  - \frac{\mu_0&#10;\omega_\ell c}{2n}\int_0^\infty&#10;v(\omega'_0)g_{inh}(\omega_0'-\omega_{ih})d\omega_0' \nonumber \\&#10;\frac{\partial \varphi}{\partial z}  = - \frac{\mu_0&#10;\omega_\ell c}{2n} \int_0^\infty \frac{u(\omega_0')}{{\cal&#10;E}}g_{inh}(\omega_0'-\omega_{ih})d\omega_0' . \nonumber&#10;\end{eqnarray}&#10;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91"/>
  <p:tag name="PICTUREFILESIZE" val="1009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619.797"/>
  <p:tag name="OUTPUTTYPE" val="PNG"/>
  <p:tag name="IGUANATEXVERSION" val="160"/>
  <p:tag name="LATEXADDIN" val="\documentclass{article}&#10;\usepackage{amsmath}&#10;\pagestyle{empty}&#10;\begin{document}&#10;&#10;$T_2 = 2 T_1$ for an isolated atom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2528.684"/>
  <p:tag name="OUTPUTTYPE" val="PNG"/>
  <p:tag name="IGUANATEXVERSION" val="160"/>
  <p:tag name="LATEXADDIN" val="\documentclass{article}&#10;\usepackage{amsmath}&#10;\pagestyle{empty}&#10;\begin{document}&#10;Spontaneous emission rate $\frac{1}{T_1} = 2A_{21}$ \\&#10;= Einstein coefficient of spontaneous emission.&#10;&#10;&#10;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Delta \omega_2(t)&#10; \tilde{Q}_2 -  \tilde{\cal E}^2 W - \eta  \tilde{\cal E}_3\tilde{\cal E}^* W- \frac{\tilde{Q}_2 }{T_2} \nonumber \\&#10;\dot{W} &amp; = &amp;  Re \left [\tilde{\cal E}^2 \tilde{Q_2}^* \right ] - \frac{W - W_0}{T_1}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449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 = \left( [\tilde{\cal E}^2]_r,&#10;[\tilde{\cal E}^2]_i, \Delta \omega_2 \right )$ \\&#10;$\vec{\cal P} = \left ( [\tilde{Q}_2]_r,&#10;[\tilde{Q}_2]_i,W \right 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6"/>
  <p:tag name="PICTUREFILESIZE" val="2637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frac{\partial \vec{\cal P}}{\partial t} =&#10;  \vec{\cal P} \times \vec{\cal E}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9"/>
  <p:tag name="PICTUREFILESIZE" val="88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P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8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 \tilde{\cal E}}{\partial z} = - \alpha_2 \tilde{Q}_2 \tilde{\cal E}^* - \frac{\alpha}{2}\tilde{\cal E} + \eta\alpha_2 \tilde{\cal E}_3 \tilde{Q}_2^*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2235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 \tilde{\cal E}_s}{\partial z} = - \alpha_2 \tilde{Q}_2 \tilde{\cal E}_p^* 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4"/>
  <p:tag name="PICTUREFILESIZE" val="1254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propto \frac{p^2}{\Delta \omega_1^2} \tilde{\cal E}_1 &#10;\tilde{\cal E}_2 \tilde{\cal E}_p^*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128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96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_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17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124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_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156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170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125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propto \frac{p^2}{\Delta \omega_1^2} \tilde{\cal E}_1 &#10;\tilde{\cal E}_2 \tilde{\cal E}_p^*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128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 \tilde{\cal E}_s}{\partial z}  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4"/>
  <p:tag name="PICTUREFILESIZE" val="477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 = \frac{e^{-0.15 i \frac{t}{\tau}^2}}&#10;{e^{- \frac{t}{0.75 \tau}}&#10;+ e^{- \frac{t}{1.25 \tau}}}  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1367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Delta \omega_2(t)&#10; \tilde{Q}_2 -  \tilde{\cal E}^2 W - \eta  \tilde{\cal E}_3\tilde{\cal E}^* W- \frac{\tilde{Q}_2 }{T_2} \nonumber \\&#10;\dot{W} &amp; = &amp;  Re \left [\tilde{\cal E}^2 \tilde{Q_2}^* \right ] - \frac{W - W_0}{T_1}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4492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 = \left( [\tilde{\cal E}^2]_r,&#10;[\tilde{\cal E}^2]_i, \Delta \omega_2 \right )$ \\&#10;$\vec{\cal P} = \left ( [\tilde{Q}_2]_r,&#10;[\tilde{Q}_2]_i,W \right 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6"/>
  <p:tag name="PICTUREFILESIZE" val="2637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frac{\partial \vec{\cal P}}{\partial t} =&#10;  \vec{\cal P} \times \vec{\cal E}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9"/>
  <p:tag name="PICTUREFILESIZE" val="887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124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P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8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heta = \int_{-\infty}^\infty |\tilde{\cal E}|^2 dt = \pi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84"/>
  <p:tag name="PICTUREFILESIZE" val="1077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\tilde{\cal E}|^2$ (s$^{-2}$) $\leftarrow&#10;\frac{p_1 p_2}{2 \hbar^2 \Delta_1} {\cal E}^2$(V/m)$^2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866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  \Delta \omega_2(t) \approx 0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640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  \Delta \omega_1 \approx 0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4"/>
  <p:tag name="PICTUREFILESIZE" val="400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96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P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8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96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= 5 \cdot 10^9 \times \pi w^2/2 = 1.13 \cdot 10^{14}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8"/>
  <p:tag name="PICTUREFILESIZE" val="6246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N \frac{\Theta}{4 \pi} = 7820.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"/>
  <p:tag name="PICTUREFILESIZE" val="2895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8.7 \cdot 10^{-10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5"/>
  <p:tag name="PICTUREFILESIZE" val="2046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1.886"/>
  <p:tag name="ORIGINALWIDTH" val="4288.714"/>
  <p:tag name="OUTPUTTYPE" val="PNG"/>
  <p:tag name="IGUANATEXVERSION" val="160"/>
  <p:tag name="LATEXADDIN" val="\documentclass{article}&#10;\usepackage{amsmath}&#10;\pagestyle{empty}&#10;\begin{document}&#10;&#10;Gaussian beam irradiation with w = 120 cm at 80 km.&#10;For a 20 W beam, the power density is 20/(2.26 m$^2$) = 8.8 W/m$^2$&#10;The saturation intensity is 5 W/cm$^2$, hence I/Is = 1.8  10$^{-4}$.&#10;The emitted photon flux is (in units of photons/(cm$^2$ s):&#10;&#10;$$\frac{\frac{I}{I_s}}{1 + \frac{I}{I_s}}\frac{N_0}{2 T_1} =&#10;\frac{1.8 \cdot 10^{-4} \times 5 \cdot 10^9}{2 \times 16\cdot 10^{-9}}&#10;= 0.75 \cdot 10^{13}.$$&#10;&#10;&#10;&#10;&#10;\end{document}"/>
  <p:tag name="IGUANATEXSIZE" val="16"/>
  <p:tag name="IGUANATEXCURSOR" val="32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2.1635"/>
  <p:tag name="ORIGINALWIDTH" val="4008.999"/>
  <p:tag name="OUTPUTTYPE" val="PNG"/>
  <p:tag name="IGUANATEXVERSION" val="160"/>
  <p:tag name="LATEXADDIN" val="\documentclass{article}&#10;\usepackage{amsmath}&#10;\pagestyle{empty}&#10;\begin{document}&#10;&#10;Multiplying by the emission area of 2.26 m$^2$ yields 0.6  10$^{18}$ photons/s.\\&#10;Number of photons/s collected:&#10;$$ \frac{0.62 \cdot 10^{18} \times 8.7 \cdot 10^{-10}}{4 \pi} = 1.3 \cdot 10^7.$$&#10;&#10;&#10;&#10;&#10;\end{document}"/>
  <p:tag name="IGUANATEXSIZE" val="16"/>
  <p:tag name="IGUANATEXCURSOR" val="16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frac{\tilde{E}_{1}\tilde{E}_{2}}{\Delta_1}&#10; = \left ( \frac{i}{\hbar} p_{1,0} \tilde{\cal E}_1 \right )&#10;  \left ( \frac{i}{\hbar} p_{2,1} \tilde{\cal E}_2 \right ) \frac{1}{\Delta_1} $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244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6959"/>
  <p:tag name="ORIGINALWIDTH" val="4290.964"/>
  <p:tag name="OUTPUTTYPE" val="PNG"/>
  <p:tag name="IGUANATEXVERSION" val="160"/>
  <p:tag name="LATEXADDIN" val="\documentclass{article}&#10;\usepackage{amsmath}&#10;\pagestyle{empty}&#10;\begin{document}&#10; &#10;Dividing by the area of the telescope $\pi D^2/4$              yields a photon flux of 660 photons/s/cm$^2$.&#10;Most theories (for instance [Milonni98,Milonni99]) include a directional factor of 1.5, &#10;which brings the photon flux to 1000 photons/s/cm$^2$.&#10;&#10;&#10;&#10;\end{document}"/>
  <p:tag name="IGUANATEXSIZE" val="16"/>
  <p:tag name="IGUANATEXCURSOR" val="33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4.2032"/>
  <p:tag name="ORIGINALWIDTH" val="948.6314"/>
  <p:tag name="OUTPUTTYPE" val="PNG"/>
  <p:tag name="IGUANATEXVERSION" val="160"/>
  <p:tag name="LATEXADDIN" val="\documentclass{article}\pagestyle{empty}&#10;\begin{document}&#10;\noindent&#10;$\frac{\partial \tilde{\cal E}_1}{\partial z}  =  - \alpha_2 \tilde{Q}_2 \tilde{\cal E}_2^*$\\&#10;$\frac{\partial \tilde{\cal E}_1}{\partial z}  \propto  \frac{\kappa_1 \kappa_2}{\Delta_1}&#10;{\cal E}_1 {\cal E}_2 {\cal E}_2^*$ &#10;\end{document}&#10;"/>
  <p:tag name="IGUANATEXSIZE" val="20"/>
  <p:tag name="IGUANATEXCURSOR" val="30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left \{ \Delta_2 + \frac{1}{4 \Delta_1} \left [ |E_1|^2 - |E_2|^2&#10;\right ] \right \} \tilde{Q}_2 - \frac{E_1E_2}{2 \Delta_1 } W_2  \nonumber \\&#10;\dot{W}_2 &amp; = &amp; \frac{1}{2 \Delta_1} Re \left [ E_1 E_2 \tilde{Q}^* \right ]&#10;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10"/>
  <p:tag name="PICTUREFILESIZE" val="463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{\cal P}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7"/>
  <p:tag name="PICTUREFILESIZE" val="13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0.9224"/>
  <p:tag name="ORIGINALWIDTH" val="2577.428"/>
  <p:tag name="OUTPUTTYPE" val="PNG"/>
  <p:tag name="IGUANATEXVERSION" val="160"/>
  <p:tag name="LATEXADDIN" val="\documentclass{slides}\pagestyle{empty}&#10;\begin{document}&#10;$$Q_2 \approx W_2 \int_{-\infty}^t&#10;\frac{\tilde{E}_{1}\tilde{E}_{2}}{\Delta_1}dt&#10; $$&#10;\end{document}&#10;"/>
  <p:tag name="IGUANATEXSIZE" val="20"/>
  <p:tag name="IGUANATEXCURSOR" val="139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elta_1 &amp; = &amp; \omega_{01} - \omega_{\ell,1} \nonumber \\&#10;\Delta_2 &amp; = &amp; \omega_{02} - (\omega_{\ell,1} + \omega_{\ell,2}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0"/>
  <p:tag name="PICTUREFILESIZE" val="185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12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12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left \{ \Delta_2 + \frac{1}{4 \Delta_1} \left [ |E_1|^2 - |E_2|^2&#10;\right ] \right \} \tilde{Q}_2 - \frac{E_1E_2}{2 \Delta_1 } W_2  \nonumber \\&#10;\dot{W}_2 &amp; = &amp; \frac{1}{2 \Delta_1} Re \left [ E_1 E_2 \tilde{Q}^* \right ]&#10;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10"/>
  <p:tag name="PICTUREFILESIZE" val="4632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0.9224"/>
  <p:tag name="ORIGINALWIDTH" val="2577.428"/>
  <p:tag name="OUTPUTTYPE" val="PNG"/>
  <p:tag name="IGUANATEXVERSION" val="160"/>
  <p:tag name="LATEXADDIN" val="\documentclass{slides}\pagestyle{empty}&#10;\begin{document}&#10;$$Q_2 \approx W_2 \int_{-\infty}^t&#10;\frac{\tilde{E}_{1}\tilde{E}_{2}}{\Delta_1}dt&#10; $$&#10;\end{document}&#10;"/>
  <p:tag name="IGUANATEXSIZE" val="20"/>
  <p:tag name="IGUANATEXCURSOR" val="139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elta_1 &amp; = &amp; \omega_{01} - \omega_{\ell,1} \nonumber \\&#10;\Delta_2 &amp; = &amp; \omega_{02} - (\omega_{\ell,1} + \omega_{\ell,2}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0"/>
  <p:tag name="PICTUREFILESIZE" val="185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frac{\tilde{E}_{1}\tilde{E}_{2}}{\Delta_1}&#10; = \left ( \frac{i}{\hbar} p_{1,0} \tilde{\cal E}_1 \right )&#10;  \left ( \frac{i}{\hbar} p_{2,1} \tilde{\cal E}_2 \right ) \frac{1}{\Delta_1} $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244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3950.506"/>
  <p:tag name="OUTPUTTYPE" val="PNG"/>
  <p:tag name="IGUANATEXVERSION" val="160"/>
  <p:tag name="LATEXADDIN" val="\documentclass{slides}\pagestyle{empty}&#10;\usepackage{color}&#10;\begin{document}\textcolor{red}{&#10;$(\omega_{\ell,1} = \omega_{\ell,2})$: 2 PHOTON EXC}&#10;\end{document}&#10;"/>
  <p:tag name="IGUANATEXSIZE" val="20"/>
  <p:tag name="IGUANATEXCURSOR" val="143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\int \kappa |\vec{\cal E}^2|dt = 0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5"/>
  <p:tag name="PICTUREFILESIZE" val="3478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2639.67"/>
  <p:tag name="OUTPUTTYPE" val="PNG"/>
  <p:tag name="IGUANATEXVERSION" val="160"/>
  <p:tag name="LATEXADDIN" val="\documentclass{slides}\pagestyle{empty}&#10;\usepackage{color}&#10;\begin{document}\textcolor{red}{&#10;$(\omega_{\ell,1} = \omega_{\ell,2})$: DFWM}&#10;\end{document}&#10;"/>
  <p:tag name="IGUANATEXSIZE" val="20"/>
  <p:tag name="IGUANATEXCURSOR" val="13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dI}{dz} = - \beta I^2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7"/>
  <p:tag name="PICTUREFILESIZE" val="217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12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12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3.6783"/>
  <p:tag name="ORIGINALWIDTH" val="948.6314"/>
  <p:tag name="OUTPUTTYPE" val="PNG"/>
  <p:tag name="IGUANATEXVERSION" val="160"/>
  <p:tag name="LATEXADDIN" val="\documentclass{article}\pagestyle{empty}&#10;\begin{document}&#10;\noindent&#10;$\frac{\partial \tilde{\cal E}_1}{\partial z}  =  - \alpha_2 \tilde{Q}_2 \tilde{\cal E}_2^*$\\&#10;$\frac{\partial \tilde{\cal E}_1}{\partial z}  \propto  \frac{\kappa_1 \kappa_2}{\Delta_1}&#10;{\cal E}_1 {\cal E}_2 {\cal E}_2^*$ \\&#10;$\frac{\partial \tilde{\cal E}_2}{\partial z}  \propto  \frac{\kappa_1 \kappa_2}{\Delta_1}&#10;{\cal E}_1 {\cal E}_2 {\cal E}_1^*$ &#10;&#10;\end{document}&#10;"/>
  <p:tag name="IGUANATEXSIZE" val="20"/>
  <p:tag name="IGUANATEXCURSOR" val="41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frac{\tilde{E}_{1}\tilde{E}_{2}}{\Delta_1}&#10; = \left ( \frac{i}{\hbar} p_{1,0} \tilde{\cal E}_1 \right )&#10;  \left ( \frac{i}{\hbar} p_{2,1} \tilde{\cal E}_2 \right ) \frac{1}{\Delta_1} $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244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0.9224"/>
  <p:tag name="ORIGINALWIDTH" val="2577.428"/>
  <p:tag name="OUTPUTTYPE" val="PNG"/>
  <p:tag name="IGUANATEXVERSION" val="160"/>
  <p:tag name="LATEXADDIN" val="\documentclass{slides}\pagestyle{empty}&#10;\begin{document}&#10;$$Q_2 \approx W_2 \int_{-\infty}^t&#10;\frac{\tilde{E}_{1}\tilde{E}_{2}}{\Delta_1}dt&#10; $$&#10;\end{document}&#10;"/>
  <p:tag name="IGUANATEXSIZE" val="20"/>
  <p:tag name="IGUANATEXCURSOR" val="139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elta_1 &amp; = &amp; \omega_{01} - \omega_{\ell,1} \nonumber \\&#10;\Delta_2 &amp; = &amp; \omega_{02} - (\omega_{\ell,1} + \omega_{\ell,2}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0"/>
  <p:tag name="PICTUREFILESIZE" val="185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vec{{\cal E}}^2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195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66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6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left \{ \Delta_2 + \frac{1}{4 \Delta_1} \left [ |E_1|^2 - |E_2|^2&#10;\right ] \right \} \tilde{Q}_2 - \frac{E_1E_2}{2 \Delta_1 } W_2  \nonumber \\&#10;\dot{W}_2 &amp; = &amp; \frac{1}{2 \Delta_1} Re \left [ E_1 E_2 \tilde{Q}^* \right ]&#10;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10"/>
  <p:tag name="PICTUREFILESIZE" val="463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frac{\tilde{E}_{1}\tilde{E}_{2}}{\Delta_1}&#10; = \left ( \frac{i}{\hbar} p_{1,0} \tilde{\cal E}_1 \right )&#10;  \left ( \frac{i}{\hbar} p_{2,1} \tilde{\cal E}_2 \right ) \frac{1}{\Delta_1} $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24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left \{ \Delta_2 + \frac{1}{4 \Delta_1} \left [ |E_1|^2 - |E_2|^2&#10;\right ] \right \} \tilde{Q}_2 - \frac{E_1E_2}{2 \Delta_1 } W_2  \nonumber \\&#10;\dot{W}_2 &amp; = &amp; \frac{1}{2 \Delta_1} Re \left [ E_1 E_2 \tilde{Q}^* \right ]&#10;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10"/>
  <p:tag name="PICTUREFILESIZE" val="463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frac{\tilde{E}_{1}\tilde{E}_{2}}{\Delta_1}&#10; = \left ( \frac{i}{\hbar} p_{1,0} \tilde{\cal E}_1 \right )&#10;  \left ( \frac{i}{\hbar} p_{2,1} \tilde{\cal E}_2 \right ) \frac{1}{\Delta_1} $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244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124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12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-\vec{{\cal E}}^2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"/>
  <p:tag name="PICTUREFILESIZE" val="215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slides}\pagestyle{empty}&#10;\begin{document}&#10;$$Q_2 \approx i W_2&#10;\frac{\tilde{E}_{1}^2}{\Delta_1 \Delta_2}&#10; =iW_2&#10; \left ( \frac{1}{\hbar} p_{1,0} \tilde{\cal E}_1 \right )^2 &#10; \frac{1}{\Delta_1 \Delta_2}$$&#10;\end{document}&#10;&#10;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10"/>
  <p:tag name="PICTUREFILESIZE" val="7422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\tilde{\cal E}}{\partial z}  =  - \alpha_2 \tilde{Q}_2 \tilde{\cal E}^*$\\&#10;$\frac{\partial \tilde{\cal E}}{\partial z}  \propto i \frac{\kappa^2}{\Delta_1}&#10;|{\cal E}|^2 {\cal E}$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1"/>
  <p:tag name="PICTUREFILESIZE" val="8898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left \{ \Delta_2 + \frac{1}{4 \Delta_1} \left [ |E_1|^2 - |E_2|^2&#10;\right ] \right \} \tilde{Q}_2 - \frac{E_1E_2}{2 \Delta_1 } W_2  \nonumber \\&#10;\dot{W}_2 &amp; = &amp; \frac{1}{2 \Delta_1} Re \left [ E_1 E_2 \tilde{Q}^* \right ]&#10;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10"/>
  <p:tag name="PICTUREFILESIZE" val="463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frac{\tilde{E}_{1}\tilde{E}_{2}}{\Delta_1}&#10; = \left ( \frac{i}{\hbar} p_{1,0} \tilde{\cal E}_1 \right )&#10;  \left ( \frac{i}{\hbar} p_{2,1} \tilde{\cal E}_2 \right ) \frac{1}{\Delta_1} $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244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6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6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left \{ \Delta_2 + \frac{1}{4 \Delta_1} \left [ |E_1|^2 - |E_2|^2&#10;\right ] \right \} \tilde{Q}_2 - \frac{E_1E_2}{2 \Delta_1 } W_2  \nonumber \\&#10;\dot{W}_2 &amp; = &amp; \frac{1}{2 \Delta_1} Re \left [ E_1 E_2 \tilde{Q}^* \right ]&#10;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10"/>
  <p:tag name="PICTUREFILESIZE" val="4632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 \tilde{\cal E}}{\partial z} = - \alpha_2 \tilde{Q}_2 \tilde{\cal E}^* - \frac{\alpha}{2}\tilde{\cal E} + \eta\alpha_2 \tilde{\cal E}_3 \tilde{Q}_2^*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2235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 = \left( [\tilde{\cal E}^2]_r,&#10;[\tilde{\cal E}^2]_i, \Delta \omega_2 \right )$ \\&#10;$\vec{\cal P} = \left ( [\tilde{Q}_2]_r,&#10;[\tilde{Q}_2]_i,W \right 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6"/>
  <p:tag name="PICTUREFILESIZE" val="2637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frac{\partial \vec{\cal P}}{\partial t} =&#10;  \vec{\cal P} \times \vec{\cal E}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9"/>
  <p:tag name="PICTUREFILESIZE" val="88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P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W \approx W_0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7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^2$ (s$^{-2}$) $\leftarrow&#10;\frac{p_1 p_2}{2 \hbar^2 \Delta_1} {\cal E}^2$(V/m)$^2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1"/>
  <p:tag name="PICTUREFILESIZE" val="1817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Q_2 \approx -i \frac{{\cal E}^2 T_2 W_0 \Delta \omega_2T_2}&#10;{1 + \Delta \omega_2^2 T_2^2} &#10;\approx &#10;-i \frac{{\cal E}^2 W_0}{\Delta \omega_2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34"/>
  <p:tag name="PICTUREFILESIZE" val="280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propto -i\frac{p^2}{\Delta \omega_1^2} \tilde{\cal E}^2 \tilde{\cal E}^*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115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1788.526"/>
  <p:tag name="OUTPUTTYPE" val="PNG"/>
  <p:tag name="IGUANATEXVERSION" val="160"/>
  <p:tag name="LATEXADDIN" val="\documentclass{article}&#10;\usepackage{amsmath}&#10;\usepackage{color}&#10;\pagestyle{empty}&#10;\begin{document}&#10;\noindent&#10;\textcolor{red}{The vector $(Q_r,Q_i,W)$ describes\\ a sphere because:}&#10;&#10;&#10;&#10;\end{document}"/>
  <p:tag name="IGUANATEXSIZE" val="20"/>
  <p:tag name="IGUANATEXCURSOR" val="16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Delta \omega_2(t)&#10; \tilde{Q}_2 -  \tilde{\cal E}^2 W - \eta  \tilde{\cal E}_3\tilde{\cal E}^* W- \frac{\tilde{Q}_2 }{T_2} \nonumber \\&#10;\dot{W} &amp; = &amp;  Re \left [\tilde{\cal E}^2 \tilde{Q_2}^* \right ] - \frac{W - W_0}{T_1}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449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 = \left( [\tilde{\cal E}^2]_r,&#10;[\tilde{\cal E}^2]_i, \Delta \omega_2 \right )$ \\&#10;$\vec{\cal P} = \left ( [\tilde{Q}_2]_r,&#10;[\tilde{Q}_2]_i,W \right 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6"/>
  <p:tag name="PICTUREFILESIZE" val="2637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frac{\partial \vec{\cal P}}{\partial t} =&#10;  \vec{\cal P} \times \vec{\cal E}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9"/>
  <p:tag name="PICTUREFILESIZE" val="887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2 \omeg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169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1507.312"/>
  <p:tag name="OUTPUTTYPE" val="PNG"/>
  <p:tag name="IGUANATEXVERSION" val="160"/>
  <p:tag name="LATEXADDIN" val="\documentclass{article}&#10;\usepackage{amsmath}&#10;\usepackage{color}&#10;\pagestyle{empty}&#10;\begin{document}&#10;\noindent&#10;\textcolor{red}{&#10;$$&#10;\dot{\tilde{Q}}_2\tilde{Q}_2^*+\dot{\tilde{Q}}_2^*\tilde{Q}_2 +&#10;\dot{W}_2 W_2^* = 0&#10;$$}&#10;\end{document}&#10;"/>
  <p:tag name="IGUANATEXSIZE" val="20"/>
  <p:tag name="IGUANATEXCURSOR" val="207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2 \omeg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169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66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67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Delta \omega_2(t)&#10; \tilde{Q}_2 -  \tilde{\cal E}^2 W - \eta  \tilde{\cal E}_3\tilde{\cal E}^* W- \frac{\tilde{Q}_2 }{T_2} \nonumber \\&#10;\dot{W} &amp; = &amp;  Re \left [\tilde{\cal E}^2 \tilde{Q_2}^* \right ] - \frac{W - W_0}{T_1}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449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 = \left( [\tilde{\cal E}^2]_r,&#10;[\tilde{\cal E}^2]_i, \Delta \omega_2 \right )$ \\&#10;$\vec{\cal P} = \left ( [\tilde{Q}_2]_r,&#10;[\tilde{Q}_2]_i,W \right 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6"/>
  <p:tag name="PICTUREFILESIZE" val="2637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frac{\partial \vec{\cal P}}{\partial t} =&#10;  \vec{\cal P} \times \vec{\cal E}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9"/>
  <p:tag name="PICTUREFILESIZE" val="887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P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8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W \approx W_0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73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Q_2 \approx -i \frac{{\cal E}^2 T_2 W_0 \Delta \omega_2T_2}&#10;{1 + \Delta \omega_2^2 T_2^2}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26"/>
  <p:tag name="PICTUREFILESIZE" val="2054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E}^2$ (s$^{-2}$) $\leftarrow&#10;\frac{p_1 p_2}{2 \hbar^2 \Delta_1} {\cal E}^2$(V/m)$^2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1"/>
  <p:tag name="PICTUREFILESIZE" val="1817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96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2.276"/>
  <p:tag name="ORIGINALWIDTH" val="5047.619"/>
  <p:tag name="OUTPUTTYPE" val="PNG"/>
  <p:tag name="IGUANATEXVERSION" val="160"/>
  <p:tag name="LATEXADDIN" val="\documentclass{slides}\pagestyle{empty}&#10;\begin{document}&#10;and\begin{eqnarray}&#10;\frac{\partial \tilde{\cal E}}{\partial z} &amp; = &amp; - \alpha_2 \tilde{Q}_2 \tilde{\cal E}^* - \frac{\alpha}{2}\tilde{\cal E} + \eta\alpha_2 \tilde{\cal E}_3 \tilde{Q}_2^* \nonumber \\&#10;&amp;&amp; \nonumber \\&#10;\frac{\partial \tilde{\cal E}_3}{\partial z} &amp; = &amp; - \eta\alpha_2 \tilde{Q}_2 \tilde{\cal E} - \frac{\alpha_3}{2}\tilde{E}_3  \nonumber&#10;\end{eqnarray}&#10;&#10;\end{document}&#10;"/>
  <p:tag name="IGUANATEXSIZE" val="20"/>
  <p:tag name="IGUANATEXCURSOR" val="60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40.9824"/>
  <p:tag name="OUTPUTTYPE" val="PNG"/>
  <p:tag name="IGUANATEXVERSION" val="160"/>
  <p:tag name="LATEXADDIN" val="\documentclass{article}&#10;\usepackage{amsmath}&#10;\pagestyle{empty}&#10;\begin{document}&#10;$\hbar \omega$&#10;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1296</Words>
  <Application>Microsoft Office PowerPoint</Application>
  <PresentationFormat>On-screen Show (4:3)</PresentationFormat>
  <Paragraphs>257</Paragraphs>
  <Slides>52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Times New Roman</vt:lpstr>
      <vt:lpstr>Helvetica</vt:lpstr>
      <vt:lpstr>VAG Rounded Black</vt:lpstr>
      <vt:lpstr>Arial</vt:lpstr>
      <vt:lpstr>Symbol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jcdiels</dc:creator>
  <cp:lastModifiedBy>jcdiel</cp:lastModifiedBy>
  <cp:revision>135</cp:revision>
  <dcterms:created xsi:type="dcterms:W3CDTF">1601-01-01T00:00:00Z</dcterms:created>
  <dcterms:modified xsi:type="dcterms:W3CDTF">2026-02-23T04:56:41Z</dcterms:modified>
</cp:coreProperties>
</file>