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408" r:id="rId2"/>
    <p:sldId id="320" r:id="rId3"/>
    <p:sldId id="321" r:id="rId4"/>
    <p:sldId id="322" r:id="rId5"/>
    <p:sldId id="431" r:id="rId6"/>
    <p:sldId id="432" r:id="rId7"/>
    <p:sldId id="434" r:id="rId8"/>
    <p:sldId id="337" r:id="rId9"/>
    <p:sldId id="420" r:id="rId10"/>
    <p:sldId id="421" r:id="rId11"/>
    <p:sldId id="324" r:id="rId12"/>
    <p:sldId id="325" r:id="rId13"/>
    <p:sldId id="326" r:id="rId14"/>
    <p:sldId id="338" r:id="rId15"/>
    <p:sldId id="327" r:id="rId16"/>
    <p:sldId id="433" r:id="rId17"/>
    <p:sldId id="328" r:id="rId18"/>
    <p:sldId id="329" r:id="rId19"/>
    <p:sldId id="339" r:id="rId20"/>
    <p:sldId id="340" r:id="rId21"/>
    <p:sldId id="341" r:id="rId22"/>
    <p:sldId id="342" r:id="rId23"/>
    <p:sldId id="343" r:id="rId24"/>
    <p:sldId id="344" r:id="rId25"/>
    <p:sldId id="435" r:id="rId26"/>
    <p:sldId id="436" r:id="rId27"/>
    <p:sldId id="437" r:id="rId28"/>
    <p:sldId id="438" r:id="rId29"/>
    <p:sldId id="439" r:id="rId30"/>
    <p:sldId id="440" r:id="rId31"/>
    <p:sldId id="441" r:id="rId32"/>
    <p:sldId id="442" r:id="rId33"/>
  </p:sldIdLst>
  <p:sldSz cx="9144000" cy="6858000" type="screen4x3"/>
  <p:notesSz cx="6997700" cy="9271000"/>
  <p:embeddedFontLst>
    <p:embeddedFont>
      <p:font typeface="Helvetica" panose="020B0604020202020204" pitchFamily="34" charset="0"/>
      <p:regular r:id="rId36"/>
      <p:bold r:id="rId37"/>
      <p:italic r:id="rId38"/>
      <p:boldItalic r:id="rId39"/>
    </p:embeddedFont>
  </p:embeddedFontLst>
  <p:custDataLst>
    <p:tags r:id="rId4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CC00"/>
    <a:srgbClr val="000099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60"/>
  </p:normalViewPr>
  <p:slideViewPr>
    <p:cSldViewPr snapToGrid="0" showGuides="1">
      <p:cViewPr>
        <p:scale>
          <a:sx n="60" d="100"/>
          <a:sy n="60" d="100"/>
        </p:scale>
        <p:origin x="668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3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745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0745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/>
            </a:lvl1pPr>
          </a:lstStyle>
          <a:p>
            <a:pPr>
              <a:defRPr/>
            </a:pPr>
            <a:fld id="{BB1DD78D-2CFF-49CE-8A0C-51013EF6E6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03725"/>
            <a:ext cx="5597525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5863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05863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E90006B-F0B8-4CAE-B820-34696120EB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3EF02-E723-429D-8D32-C037929E13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5776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766ACA-A274-4FC1-8516-BFBDE35B8F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9140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F9FA2-7EF0-4800-BCA4-7C951A4237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6838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9B15F-E86F-4369-B396-A78FC0E6DC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9106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A4353-7BFD-4A6B-A1AA-4330523E65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9319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364AE-0A6F-4946-B294-DAB1F48F0A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7062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CADC5-2B3C-4180-978C-5374542E6C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9819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11C07-88DA-4D3D-808D-22BDFBA3E6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4483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AAB46-C467-4965-9325-99F3FBA0FE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904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196CE-8EFC-45F5-9641-3BA6BEB261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2433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AB5FD-14C1-47F8-AA1C-D6B4A39D90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7133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/>
            </a:lvl1pPr>
          </a:lstStyle>
          <a:p>
            <a:pPr>
              <a:defRPr/>
            </a:pPr>
            <a:fld id="{27E4F54F-6A1C-497A-AD38-6B7E65772B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image" Target="../media/image11.png"/><Relationship Id="rId3" Type="http://schemas.openxmlformats.org/officeDocument/2006/relationships/tags" Target="../tags/tag17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0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image" Target="../media/image9.png"/><Relationship Id="rId5" Type="http://schemas.openxmlformats.org/officeDocument/2006/relationships/tags" Target="../tags/tag19.xml"/><Relationship Id="rId10" Type="http://schemas.openxmlformats.org/officeDocument/2006/relationships/image" Target="../media/image8.png"/><Relationship Id="rId4" Type="http://schemas.openxmlformats.org/officeDocument/2006/relationships/tags" Target="../tags/tag18.xml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8.png"/><Relationship Id="rId4" Type="http://schemas.openxmlformats.org/officeDocument/2006/relationships/image" Target="../media/image26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2.jpeg"/><Relationship Id="rId5" Type="http://schemas.openxmlformats.org/officeDocument/2006/relationships/image" Target="../media/image30.wmf"/><Relationship Id="rId4" Type="http://schemas.openxmlformats.org/officeDocument/2006/relationships/oleObject" Target="../embeddings/oleObject4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34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image" Target="../media/image38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7" Type="http://schemas.openxmlformats.org/officeDocument/2006/relationships/image" Target="../media/image41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5.jpeg"/><Relationship Id="rId7" Type="http://schemas.openxmlformats.org/officeDocument/2006/relationships/image" Target="../media/image4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50.jpeg"/><Relationship Id="rId7" Type="http://schemas.openxmlformats.org/officeDocument/2006/relationships/image" Target="../media/image4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7" Type="http://schemas.openxmlformats.org/officeDocument/2006/relationships/image" Target="../media/image6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2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61.w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image" Target="../media/image7.png"/><Relationship Id="rId26" Type="http://schemas.openxmlformats.org/officeDocument/2006/relationships/image" Target="../media/image15.png"/><Relationship Id="rId3" Type="http://schemas.openxmlformats.org/officeDocument/2006/relationships/tags" Target="../tags/tag4.xml"/><Relationship Id="rId21" Type="http://schemas.openxmlformats.org/officeDocument/2006/relationships/image" Target="../media/image10.png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image" Target="../media/image6.png"/><Relationship Id="rId25" Type="http://schemas.openxmlformats.org/officeDocument/2006/relationships/image" Target="../media/image14.png"/><Relationship Id="rId2" Type="http://schemas.openxmlformats.org/officeDocument/2006/relationships/tags" Target="../tags/tag3.xml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image" Target="../media/image13.png"/><Relationship Id="rId5" Type="http://schemas.openxmlformats.org/officeDocument/2006/relationships/tags" Target="../tags/tag6.xml"/><Relationship Id="rId15" Type="http://schemas.openxmlformats.org/officeDocument/2006/relationships/image" Target="../media/image4.png"/><Relationship Id="rId23" Type="http://schemas.openxmlformats.org/officeDocument/2006/relationships/image" Target="../media/image12.png"/><Relationship Id="rId10" Type="http://schemas.openxmlformats.org/officeDocument/2006/relationships/tags" Target="../tags/tag11.xml"/><Relationship Id="rId19" Type="http://schemas.openxmlformats.org/officeDocument/2006/relationships/image" Target="../media/image8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slideLayout" Target="../slideLayouts/slideLayout7.xml"/><Relationship Id="rId2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25503" y="2201833"/>
            <a:ext cx="5092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0000CC"/>
                </a:solidFill>
              </a:rPr>
              <a:t>OTHER EXAMPLE OF  APPLICATION OF COHERENT INTERACTION:</a:t>
            </a:r>
          </a:p>
          <a:p>
            <a:pPr algn="ctr"/>
            <a:r>
              <a:rPr lang="en-US" sz="1800" b="1" dirty="0" smtClean="0">
                <a:solidFill>
                  <a:srgbClr val="0000CC"/>
                </a:solidFill>
              </a:rPr>
              <a:t>THE BICHROMATIC GUIDESTAR</a:t>
            </a:r>
            <a:endParaRPr lang="en-US" sz="18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66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5" y="0"/>
            <a:ext cx="2809875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0" y="187325"/>
            <a:ext cx="4565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99"/>
                </a:solidFill>
              </a:rPr>
              <a:t>Two-photon absorption and optical pumping</a:t>
            </a:r>
            <a:endParaRPr lang="fr-FR" altLang="en-US" sz="1800" b="1">
              <a:solidFill>
                <a:srgbClr val="000099"/>
              </a:solidFill>
            </a:endParaRPr>
          </a:p>
        </p:txBody>
      </p:sp>
      <p:pic>
        <p:nvPicPr>
          <p:cNvPr id="31748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25" y="3124200"/>
            <a:ext cx="376238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6191250" y="5913438"/>
            <a:ext cx="798513" cy="3619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sp>
        <p:nvSpPr>
          <p:cNvPr id="6150" name="Oval 6"/>
          <p:cNvSpPr>
            <a:spLocks noChangeArrowheads="1"/>
          </p:cNvSpPr>
          <p:nvPr/>
        </p:nvSpPr>
        <p:spPr bwMode="auto">
          <a:xfrm>
            <a:off x="5343525" y="2740025"/>
            <a:ext cx="2838450" cy="32893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6899275" y="4379913"/>
            <a:ext cx="19685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>
            <a:off x="6899275" y="2220913"/>
            <a:ext cx="0" cy="38147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 flipH="1">
            <a:off x="5235575" y="4379913"/>
            <a:ext cx="1652588" cy="1400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4" name="Arc 10"/>
          <p:cNvSpPr>
            <a:spLocks/>
          </p:cNvSpPr>
          <p:nvPr/>
        </p:nvSpPr>
        <p:spPr bwMode="auto">
          <a:xfrm flipH="1">
            <a:off x="5759450" y="2740025"/>
            <a:ext cx="1139825" cy="3279775"/>
          </a:xfrm>
          <a:custGeom>
            <a:avLst/>
            <a:gdLst>
              <a:gd name="T0" fmla="*/ 0 w 21600"/>
              <a:gd name="T1" fmla="*/ 0 h 43172"/>
              <a:gd name="T2" fmla="*/ 3054731 w 21600"/>
              <a:gd name="T3" fmla="*/ 249164367 h 43172"/>
              <a:gd name="T4" fmla="*/ 0 w 21600"/>
              <a:gd name="T5" fmla="*/ 124662978 h 4317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72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02"/>
                  <a:pt x="12585" y="42587"/>
                  <a:pt x="1097" y="43172"/>
                </a:cubicBezTo>
              </a:path>
              <a:path w="21600" h="43172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02"/>
                  <a:pt x="12585" y="42587"/>
                  <a:pt x="1097" y="43172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5" name="Arc 11"/>
          <p:cNvSpPr>
            <a:spLocks/>
          </p:cNvSpPr>
          <p:nvPr/>
        </p:nvSpPr>
        <p:spPr bwMode="auto">
          <a:xfrm>
            <a:off x="6899275" y="2740025"/>
            <a:ext cx="1084263" cy="3281363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49244054 h 43200"/>
              <a:gd name="T4" fmla="*/ 0 w 21600"/>
              <a:gd name="T5" fmla="*/ 124622065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199"/>
                </a:cubicBezTo>
              </a:path>
              <a:path w="21600" h="432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199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6" name="Line 12"/>
          <p:cNvSpPr>
            <a:spLocks noChangeShapeType="1"/>
          </p:cNvSpPr>
          <p:nvPr/>
        </p:nvSpPr>
        <p:spPr bwMode="auto">
          <a:xfrm flipV="1">
            <a:off x="6899275" y="3381375"/>
            <a:ext cx="822325" cy="1003300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7" name="Line 13"/>
          <p:cNvSpPr>
            <a:spLocks noChangeShapeType="1"/>
          </p:cNvSpPr>
          <p:nvPr/>
        </p:nvSpPr>
        <p:spPr bwMode="auto">
          <a:xfrm flipH="1">
            <a:off x="7696200" y="3414713"/>
            <a:ext cx="34925" cy="984250"/>
          </a:xfrm>
          <a:prstGeom prst="line">
            <a:avLst/>
          </a:prstGeom>
          <a:noFill/>
          <a:ln w="38100" cmpd="dbl">
            <a:solidFill>
              <a:srgbClr val="000099"/>
            </a:solidFill>
            <a:round/>
            <a:headEnd type="stealth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8" name="Line 14"/>
          <p:cNvSpPr>
            <a:spLocks noChangeShapeType="1"/>
          </p:cNvSpPr>
          <p:nvPr/>
        </p:nvSpPr>
        <p:spPr bwMode="auto">
          <a:xfrm flipV="1">
            <a:off x="6899275" y="4373563"/>
            <a:ext cx="777875" cy="19050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1759" name="Group 15"/>
          <p:cNvGrpSpPr>
            <a:grpSpLocks/>
          </p:cNvGrpSpPr>
          <p:nvPr/>
        </p:nvGrpSpPr>
        <p:grpSpPr bwMode="auto">
          <a:xfrm>
            <a:off x="7289800" y="4632325"/>
            <a:ext cx="479425" cy="368300"/>
            <a:chOff x="4360" y="2863"/>
            <a:chExt cx="296" cy="286"/>
          </a:xfrm>
        </p:grpSpPr>
        <p:pic>
          <p:nvPicPr>
            <p:cNvPr id="6179" name="Picture 16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0" y="2863"/>
              <a:ext cx="296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180" name="Line 17"/>
            <p:cNvSpPr>
              <a:spLocks noChangeShapeType="1"/>
            </p:cNvSpPr>
            <p:nvPr/>
          </p:nvSpPr>
          <p:spPr bwMode="auto">
            <a:xfrm>
              <a:off x="4361" y="2904"/>
              <a:ext cx="0" cy="24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1" name="Line 18"/>
            <p:cNvSpPr>
              <a:spLocks noChangeShapeType="1"/>
            </p:cNvSpPr>
            <p:nvPr/>
          </p:nvSpPr>
          <p:spPr bwMode="auto">
            <a:xfrm>
              <a:off x="4532" y="2908"/>
              <a:ext cx="0" cy="24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1763" name="Picture 1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3921125"/>
            <a:ext cx="461963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161" name="Group 20"/>
          <p:cNvGrpSpPr>
            <a:grpSpLocks/>
          </p:cNvGrpSpPr>
          <p:nvPr/>
        </p:nvGrpSpPr>
        <p:grpSpPr bwMode="auto">
          <a:xfrm>
            <a:off x="5113338" y="5868988"/>
            <a:ext cx="576262" cy="368300"/>
            <a:chOff x="5166" y="2874"/>
            <a:chExt cx="363" cy="232"/>
          </a:xfrm>
        </p:grpSpPr>
        <p:pic>
          <p:nvPicPr>
            <p:cNvPr id="6177" name="Picture 21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6" y="2874"/>
              <a:ext cx="220" cy="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178" name="Text Box 22"/>
            <p:cNvSpPr txBox="1">
              <a:spLocks noChangeArrowheads="1"/>
            </p:cNvSpPr>
            <p:nvPr/>
          </p:nvSpPr>
          <p:spPr bwMode="auto">
            <a:xfrm>
              <a:off x="5357" y="2875"/>
              <a:ext cx="1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i="1"/>
                <a:t>r</a:t>
              </a:r>
            </a:p>
          </p:txBody>
        </p:sp>
      </p:grpSp>
      <p:grpSp>
        <p:nvGrpSpPr>
          <p:cNvPr id="6162" name="Group 23"/>
          <p:cNvGrpSpPr>
            <a:grpSpLocks/>
          </p:cNvGrpSpPr>
          <p:nvPr/>
        </p:nvGrpSpPr>
        <p:grpSpPr bwMode="auto">
          <a:xfrm>
            <a:off x="8605838" y="4468813"/>
            <a:ext cx="550862" cy="368300"/>
            <a:chOff x="5166" y="2874"/>
            <a:chExt cx="347" cy="232"/>
          </a:xfrm>
        </p:grpSpPr>
        <p:pic>
          <p:nvPicPr>
            <p:cNvPr id="6175" name="Picture 24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6" y="2874"/>
              <a:ext cx="220" cy="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176" name="Text Box 25"/>
            <p:cNvSpPr txBox="1">
              <a:spLocks noChangeArrowheads="1"/>
            </p:cNvSpPr>
            <p:nvPr/>
          </p:nvSpPr>
          <p:spPr bwMode="auto">
            <a:xfrm>
              <a:off x="5357" y="2875"/>
              <a:ext cx="1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i="1"/>
                <a:t>i</a:t>
              </a:r>
            </a:p>
          </p:txBody>
        </p:sp>
      </p:grpSp>
      <p:sp>
        <p:nvSpPr>
          <p:cNvPr id="6163" name="Text Box 26"/>
          <p:cNvSpPr txBox="1">
            <a:spLocks noChangeArrowheads="1"/>
          </p:cNvSpPr>
          <p:nvPr/>
        </p:nvSpPr>
        <p:spPr bwMode="auto">
          <a:xfrm>
            <a:off x="6499225" y="2255838"/>
            <a:ext cx="400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W</a:t>
            </a:r>
          </a:p>
        </p:txBody>
      </p:sp>
      <p:sp>
        <p:nvSpPr>
          <p:cNvPr id="31771" name="Line 27"/>
          <p:cNvSpPr>
            <a:spLocks noChangeShapeType="1"/>
          </p:cNvSpPr>
          <p:nvPr/>
        </p:nvSpPr>
        <p:spPr bwMode="auto">
          <a:xfrm flipH="1">
            <a:off x="5372100" y="4368800"/>
            <a:ext cx="1524000" cy="46038"/>
          </a:xfrm>
          <a:prstGeom prst="line">
            <a:avLst/>
          </a:prstGeom>
          <a:noFill/>
          <a:ln w="38100" cmpd="dbl">
            <a:solidFill>
              <a:srgbClr val="008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1772" name="Picture 2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3033713"/>
            <a:ext cx="3206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73" name="Line 29"/>
          <p:cNvSpPr>
            <a:spLocks noChangeShapeType="1"/>
          </p:cNvSpPr>
          <p:nvPr/>
        </p:nvSpPr>
        <p:spPr bwMode="auto">
          <a:xfrm flipV="1">
            <a:off x="6880225" y="2757488"/>
            <a:ext cx="0" cy="1625600"/>
          </a:xfrm>
          <a:prstGeom prst="line">
            <a:avLst/>
          </a:prstGeom>
          <a:noFill/>
          <a:ln w="38100" cmpd="dbl">
            <a:solidFill>
              <a:srgbClr val="008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7" name="Oval 30"/>
          <p:cNvSpPr>
            <a:spLocks noChangeArrowheads="1"/>
          </p:cNvSpPr>
          <p:nvPr/>
        </p:nvSpPr>
        <p:spPr bwMode="auto">
          <a:xfrm rot="2862952">
            <a:off x="5031582" y="4947444"/>
            <a:ext cx="2195512" cy="533400"/>
          </a:xfrm>
          <a:prstGeom prst="ellips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sp>
        <p:nvSpPr>
          <p:cNvPr id="6168" name="Oval 31"/>
          <p:cNvSpPr>
            <a:spLocks noChangeArrowheads="1"/>
          </p:cNvSpPr>
          <p:nvPr/>
        </p:nvSpPr>
        <p:spPr bwMode="auto">
          <a:xfrm rot="18737048" flipV="1">
            <a:off x="5022057" y="3271044"/>
            <a:ext cx="2195512" cy="533400"/>
          </a:xfrm>
          <a:prstGeom prst="ellips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sp>
        <p:nvSpPr>
          <p:cNvPr id="31776" name="Arc 32"/>
          <p:cNvSpPr>
            <a:spLocks/>
          </p:cNvSpPr>
          <p:nvPr/>
        </p:nvSpPr>
        <p:spPr bwMode="auto">
          <a:xfrm rot="2794929" flipH="1" flipV="1">
            <a:off x="4935538" y="5126038"/>
            <a:ext cx="2189162" cy="303212"/>
          </a:xfrm>
          <a:custGeom>
            <a:avLst/>
            <a:gdLst>
              <a:gd name="T0" fmla="*/ 1420067 w 43200"/>
              <a:gd name="T1" fmla="*/ 3475110 h 26456"/>
              <a:gd name="T2" fmla="*/ 110935886 w 43200"/>
              <a:gd name="T3" fmla="*/ 2837249 h 26456"/>
              <a:gd name="T4" fmla="*/ 55467943 w 43200"/>
              <a:gd name="T5" fmla="*/ 2837249 h 2645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26456" fill="none" extrusionOk="0">
                <a:moveTo>
                  <a:pt x="552" y="26456"/>
                </a:moveTo>
                <a:cubicBezTo>
                  <a:pt x="185" y="24863"/>
                  <a:pt x="0" y="2323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199" y="9670"/>
                  <a:pt x="43199" y="21599"/>
                </a:cubicBezTo>
              </a:path>
              <a:path w="43200" h="26456" stroke="0" extrusionOk="0">
                <a:moveTo>
                  <a:pt x="552" y="26456"/>
                </a:moveTo>
                <a:cubicBezTo>
                  <a:pt x="185" y="24863"/>
                  <a:pt x="0" y="2323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199" y="9670"/>
                  <a:pt x="43199" y="21599"/>
                </a:cubicBezTo>
                <a:lnTo>
                  <a:pt x="21600" y="21600"/>
                </a:lnTo>
                <a:lnTo>
                  <a:pt x="552" y="26456"/>
                </a:lnTo>
                <a:close/>
              </a:path>
            </a:pathLst>
          </a:custGeom>
          <a:noFill/>
          <a:ln w="76200" cmpd="tri">
            <a:solidFill>
              <a:srgbClr val="008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77" name="Arc 33"/>
          <p:cNvSpPr>
            <a:spLocks/>
          </p:cNvSpPr>
          <p:nvPr/>
        </p:nvSpPr>
        <p:spPr bwMode="auto">
          <a:xfrm rot="18805071" flipV="1">
            <a:off x="5100638" y="3481388"/>
            <a:ext cx="2189162" cy="303212"/>
          </a:xfrm>
          <a:custGeom>
            <a:avLst/>
            <a:gdLst>
              <a:gd name="T0" fmla="*/ 1420067 w 43200"/>
              <a:gd name="T1" fmla="*/ 3475110 h 26456"/>
              <a:gd name="T2" fmla="*/ 110935886 w 43200"/>
              <a:gd name="T3" fmla="*/ 2837249 h 26456"/>
              <a:gd name="T4" fmla="*/ 55467943 w 43200"/>
              <a:gd name="T5" fmla="*/ 2837249 h 2645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26456" fill="none" extrusionOk="0">
                <a:moveTo>
                  <a:pt x="552" y="26456"/>
                </a:moveTo>
                <a:cubicBezTo>
                  <a:pt x="185" y="24863"/>
                  <a:pt x="0" y="2323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199" y="9670"/>
                  <a:pt x="43199" y="21599"/>
                </a:cubicBezTo>
              </a:path>
              <a:path w="43200" h="26456" stroke="0" extrusionOk="0">
                <a:moveTo>
                  <a:pt x="552" y="26456"/>
                </a:moveTo>
                <a:cubicBezTo>
                  <a:pt x="185" y="24863"/>
                  <a:pt x="0" y="2323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199" y="9670"/>
                  <a:pt x="43199" y="21599"/>
                </a:cubicBezTo>
                <a:lnTo>
                  <a:pt x="21600" y="21600"/>
                </a:lnTo>
                <a:lnTo>
                  <a:pt x="552" y="26456"/>
                </a:lnTo>
                <a:close/>
              </a:path>
            </a:pathLst>
          </a:custGeom>
          <a:noFill/>
          <a:ln w="76200" cmpd="tri">
            <a:solidFill>
              <a:srgbClr val="008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71" name="Text Box 34"/>
          <p:cNvSpPr txBox="1">
            <a:spLocks noChangeArrowheads="1"/>
          </p:cNvSpPr>
          <p:nvPr/>
        </p:nvSpPr>
        <p:spPr bwMode="auto">
          <a:xfrm>
            <a:off x="555625" y="1001713"/>
            <a:ext cx="297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Alternate to pi pulse pumping:</a:t>
            </a:r>
          </a:p>
        </p:txBody>
      </p:sp>
      <p:sp>
        <p:nvSpPr>
          <p:cNvPr id="31779" name="Line 35"/>
          <p:cNvSpPr>
            <a:spLocks noChangeShapeType="1"/>
          </p:cNvSpPr>
          <p:nvPr/>
        </p:nvSpPr>
        <p:spPr bwMode="auto">
          <a:xfrm flipH="1">
            <a:off x="6103938" y="4364038"/>
            <a:ext cx="777875" cy="28575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80" name="Line 36"/>
          <p:cNvSpPr>
            <a:spLocks noChangeShapeType="1"/>
          </p:cNvSpPr>
          <p:nvPr/>
        </p:nvSpPr>
        <p:spPr bwMode="auto">
          <a:xfrm>
            <a:off x="6083300" y="3414713"/>
            <a:ext cx="31750" cy="984250"/>
          </a:xfrm>
          <a:prstGeom prst="line">
            <a:avLst/>
          </a:prstGeom>
          <a:noFill/>
          <a:ln w="38100" cmpd="dbl">
            <a:solidFill>
              <a:srgbClr val="000099"/>
            </a:solidFill>
            <a:round/>
            <a:headEnd type="stealth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81" name="Line 37"/>
          <p:cNvSpPr>
            <a:spLocks noChangeShapeType="1"/>
          </p:cNvSpPr>
          <p:nvPr/>
        </p:nvSpPr>
        <p:spPr bwMode="auto">
          <a:xfrm flipH="1" flipV="1">
            <a:off x="6094413" y="3376613"/>
            <a:ext cx="784225" cy="989012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31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31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2000"/>
                                        <p:tgtEl>
                                          <p:spTgt spid="31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31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000"/>
                                        <p:tgtEl>
                                          <p:spTgt spid="31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000"/>
                                        <p:tgtEl>
                                          <p:spTgt spid="31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1000"/>
                                        <p:tgtEl>
                                          <p:spTgt spid="31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1" dur="1000"/>
                                        <p:tgtEl>
                                          <p:spTgt spid="317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657350" y="6426200"/>
            <a:ext cx="14287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486150" y="6426200"/>
            <a:ext cx="21717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213" y="3276600"/>
            <a:ext cx="5487987" cy="361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81" name="Group 5"/>
          <p:cNvGrpSpPr>
            <a:grpSpLocks/>
          </p:cNvGrpSpPr>
          <p:nvPr/>
        </p:nvGrpSpPr>
        <p:grpSpPr bwMode="auto">
          <a:xfrm>
            <a:off x="2667000" y="3048000"/>
            <a:ext cx="487363" cy="3279775"/>
            <a:chOff x="1539" y="2640"/>
            <a:chExt cx="307" cy="2066"/>
          </a:xfrm>
        </p:grpSpPr>
        <p:sp>
          <p:nvSpPr>
            <p:cNvPr id="24586" name="Line 6"/>
            <p:cNvSpPr>
              <a:spLocks noChangeShapeType="1"/>
            </p:cNvSpPr>
            <p:nvPr/>
          </p:nvSpPr>
          <p:spPr bwMode="auto">
            <a:xfrm>
              <a:off x="1688" y="2851"/>
              <a:ext cx="0" cy="1855"/>
            </a:xfrm>
            <a:prstGeom prst="line">
              <a:avLst/>
            </a:prstGeom>
            <a:noFill/>
            <a:ln w="38100">
              <a:solidFill>
                <a:srgbClr val="66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7" name="Rectangle 7"/>
            <p:cNvSpPr>
              <a:spLocks noChangeArrowheads="1"/>
            </p:cNvSpPr>
            <p:nvPr/>
          </p:nvSpPr>
          <p:spPr bwMode="auto">
            <a:xfrm>
              <a:off x="1539" y="2640"/>
              <a:ext cx="307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latin typeface="Arial" panose="020B0604020202020204" pitchFamily="34" charset="0"/>
                </a:rPr>
                <a:t>now</a:t>
              </a:r>
            </a:p>
          </p:txBody>
        </p:sp>
      </p:grpSp>
      <p:sp>
        <p:nvSpPr>
          <p:cNvPr id="24582" name="Text Box 8"/>
          <p:cNvSpPr txBox="1">
            <a:spLocks noChangeArrowheads="1"/>
          </p:cNvSpPr>
          <p:nvPr/>
        </p:nvSpPr>
        <p:spPr bwMode="auto">
          <a:xfrm>
            <a:off x="1827213" y="228600"/>
            <a:ext cx="53863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cs typeface="Times New Roman" panose="02020603050405020304" pitchFamily="18" charset="0"/>
              </a:rPr>
              <a:t>1</a:t>
            </a:r>
            <a:r>
              <a:rPr lang="en-US" altLang="en-US" sz="1800" b="1" baseline="30000">
                <a:cs typeface="Times New Roman" panose="02020603050405020304" pitchFamily="18" charset="0"/>
              </a:rPr>
              <a:t>st</a:t>
            </a:r>
            <a:r>
              <a:rPr lang="en-US" altLang="en-US" sz="1800" b="1">
                <a:cs typeface="Times New Roman" panose="02020603050405020304" pitchFamily="18" charset="0"/>
              </a:rPr>
              <a:t> approach: off-resonance zero area pulse excitation</a:t>
            </a:r>
          </a:p>
        </p:txBody>
      </p:sp>
      <p:pic>
        <p:nvPicPr>
          <p:cNvPr id="24583" name="Picture 9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14400"/>
            <a:ext cx="2997200" cy="227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4" name="Picture 10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206500"/>
            <a:ext cx="23622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4585" name="Object 11"/>
          <p:cNvGraphicFramePr>
            <a:graphicFrameLocks/>
          </p:cNvGraphicFramePr>
          <p:nvPr/>
        </p:nvGraphicFramePr>
        <p:xfrm>
          <a:off x="3924300" y="2616200"/>
          <a:ext cx="844550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4" name="Equation" r:id="rId6" imgW="698500" imgH="660400" progId="Equation.3">
                  <p:embed/>
                </p:oleObj>
              </mc:Choice>
              <mc:Fallback>
                <p:oleObj name="Equation" r:id="rId6" imgW="698500" imgH="660400" progId="Equation.3">
                  <p:embed/>
                  <p:pic>
                    <p:nvPicPr>
                      <p:cNvPr id="0" name="Object 11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2616200"/>
                        <a:ext cx="844550" cy="798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657350" y="6426200"/>
            <a:ext cx="14287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3486150" y="6426200"/>
            <a:ext cx="21717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827213" y="90488"/>
            <a:ext cx="53863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cs typeface="Times New Roman" panose="02020603050405020304" pitchFamily="18" charset="0"/>
              </a:rPr>
              <a:t>1</a:t>
            </a:r>
            <a:r>
              <a:rPr lang="en-US" altLang="en-US" sz="1800" b="1" baseline="30000">
                <a:cs typeface="Times New Roman" panose="02020603050405020304" pitchFamily="18" charset="0"/>
              </a:rPr>
              <a:t>st</a:t>
            </a:r>
            <a:r>
              <a:rPr lang="en-US" altLang="en-US" sz="1800" b="1">
                <a:cs typeface="Times New Roman" panose="02020603050405020304" pitchFamily="18" charset="0"/>
              </a:rPr>
              <a:t> approach: off-resonance zero area pulse excitation</a:t>
            </a:r>
          </a:p>
        </p:txBody>
      </p:sp>
      <p:pic>
        <p:nvPicPr>
          <p:cNvPr id="25605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533400"/>
            <a:ext cx="28956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6" name="Picture 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812800"/>
            <a:ext cx="2286000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5607" name="Object 7"/>
          <p:cNvGraphicFramePr>
            <a:graphicFrameLocks/>
          </p:cNvGraphicFramePr>
          <p:nvPr/>
        </p:nvGraphicFramePr>
        <p:xfrm>
          <a:off x="3949700" y="2286000"/>
          <a:ext cx="1244600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0" name="Equation" r:id="rId5" imgW="787400" imgH="482600" progId="Equation.3">
                  <p:embed/>
                </p:oleObj>
              </mc:Choice>
              <mc:Fallback>
                <p:oleObj name="Equation" r:id="rId5" imgW="787400" imgH="482600" progId="Equation.3">
                  <p:embed/>
                  <p:pic>
                    <p:nvPicPr>
                      <p:cNvPr id="0" name="Object 7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9700" y="2286000"/>
                        <a:ext cx="1244600" cy="763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1676400" y="6273800"/>
            <a:ext cx="14287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3505200" y="6273800"/>
            <a:ext cx="21717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pic>
        <p:nvPicPr>
          <p:cNvPr id="25610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263" y="3124200"/>
            <a:ext cx="5487987" cy="361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11" name="Group 11"/>
          <p:cNvGrpSpPr>
            <a:grpSpLocks/>
          </p:cNvGrpSpPr>
          <p:nvPr/>
        </p:nvGrpSpPr>
        <p:grpSpPr bwMode="auto">
          <a:xfrm>
            <a:off x="4327525" y="3273425"/>
            <a:ext cx="487363" cy="3279775"/>
            <a:chOff x="1539" y="2640"/>
            <a:chExt cx="307" cy="2066"/>
          </a:xfrm>
        </p:grpSpPr>
        <p:sp>
          <p:nvSpPr>
            <p:cNvPr id="25612" name="Line 12"/>
            <p:cNvSpPr>
              <a:spLocks noChangeShapeType="1"/>
            </p:cNvSpPr>
            <p:nvPr/>
          </p:nvSpPr>
          <p:spPr bwMode="auto">
            <a:xfrm>
              <a:off x="1688" y="2851"/>
              <a:ext cx="0" cy="1855"/>
            </a:xfrm>
            <a:prstGeom prst="line">
              <a:avLst/>
            </a:prstGeom>
            <a:noFill/>
            <a:ln w="38100">
              <a:solidFill>
                <a:srgbClr val="66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3" name="Rectangle 13"/>
            <p:cNvSpPr>
              <a:spLocks noChangeArrowheads="1"/>
            </p:cNvSpPr>
            <p:nvPr/>
          </p:nvSpPr>
          <p:spPr bwMode="auto">
            <a:xfrm>
              <a:off x="1539" y="2640"/>
              <a:ext cx="307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latin typeface="Arial" panose="020B0604020202020204" pitchFamily="34" charset="0"/>
                </a:rPr>
                <a:t>now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657350" y="6426200"/>
            <a:ext cx="14287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486150" y="6426200"/>
            <a:ext cx="21717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827213" y="90488"/>
            <a:ext cx="53863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cs typeface="Times New Roman" panose="02020603050405020304" pitchFamily="18" charset="0"/>
              </a:rPr>
              <a:t>1</a:t>
            </a:r>
            <a:r>
              <a:rPr lang="en-US" altLang="en-US" sz="1800" b="1" baseline="30000">
                <a:cs typeface="Times New Roman" panose="02020603050405020304" pitchFamily="18" charset="0"/>
              </a:rPr>
              <a:t>st</a:t>
            </a:r>
            <a:r>
              <a:rPr lang="en-US" altLang="en-US" sz="1800" b="1">
                <a:cs typeface="Times New Roman" panose="02020603050405020304" pitchFamily="18" charset="0"/>
              </a:rPr>
              <a:t> approach: off-resonance zero area pulse excitation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1676400" y="6273800"/>
            <a:ext cx="14287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3505200" y="6273800"/>
            <a:ext cx="21717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grpSp>
        <p:nvGrpSpPr>
          <p:cNvPr id="26631" name="Group 7"/>
          <p:cNvGrpSpPr>
            <a:grpSpLocks/>
          </p:cNvGrpSpPr>
          <p:nvPr/>
        </p:nvGrpSpPr>
        <p:grpSpPr bwMode="auto">
          <a:xfrm>
            <a:off x="1708150" y="609600"/>
            <a:ext cx="5727700" cy="2159000"/>
            <a:chOff x="344" y="1256"/>
            <a:chExt cx="3608" cy="1360"/>
          </a:xfrm>
        </p:grpSpPr>
        <p:pic>
          <p:nvPicPr>
            <p:cNvPr id="26639" name="Picture 8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" y="1256"/>
              <a:ext cx="1808" cy="1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640" name="Picture 9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6" y="1440"/>
              <a:ext cx="1416" cy="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6632" name="Rectangle 10"/>
          <p:cNvSpPr>
            <a:spLocks noChangeArrowheads="1"/>
          </p:cNvSpPr>
          <p:nvPr/>
        </p:nvSpPr>
        <p:spPr bwMode="auto">
          <a:xfrm>
            <a:off x="1676400" y="6248400"/>
            <a:ext cx="14287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sp>
        <p:nvSpPr>
          <p:cNvPr id="26633" name="Rectangle 11"/>
          <p:cNvSpPr>
            <a:spLocks noChangeArrowheads="1"/>
          </p:cNvSpPr>
          <p:nvPr/>
        </p:nvSpPr>
        <p:spPr bwMode="auto">
          <a:xfrm>
            <a:off x="3505200" y="6248400"/>
            <a:ext cx="21717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pic>
        <p:nvPicPr>
          <p:cNvPr id="26634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263" y="3098800"/>
            <a:ext cx="5487987" cy="361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35" name="Group 13"/>
          <p:cNvGrpSpPr>
            <a:grpSpLocks/>
          </p:cNvGrpSpPr>
          <p:nvPr/>
        </p:nvGrpSpPr>
        <p:grpSpPr bwMode="auto">
          <a:xfrm>
            <a:off x="5856288" y="2870200"/>
            <a:ext cx="487362" cy="3279775"/>
            <a:chOff x="1539" y="2640"/>
            <a:chExt cx="307" cy="2066"/>
          </a:xfrm>
        </p:grpSpPr>
        <p:sp>
          <p:nvSpPr>
            <p:cNvPr id="26637" name="Line 14"/>
            <p:cNvSpPr>
              <a:spLocks noChangeShapeType="1"/>
            </p:cNvSpPr>
            <p:nvPr/>
          </p:nvSpPr>
          <p:spPr bwMode="auto">
            <a:xfrm>
              <a:off x="1688" y="2851"/>
              <a:ext cx="0" cy="1855"/>
            </a:xfrm>
            <a:prstGeom prst="line">
              <a:avLst/>
            </a:prstGeom>
            <a:noFill/>
            <a:ln w="38100">
              <a:solidFill>
                <a:srgbClr val="66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8" name="Rectangle 15"/>
            <p:cNvSpPr>
              <a:spLocks noChangeArrowheads="1"/>
            </p:cNvSpPr>
            <p:nvPr/>
          </p:nvSpPr>
          <p:spPr bwMode="auto">
            <a:xfrm>
              <a:off x="1539" y="2640"/>
              <a:ext cx="307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latin typeface="Arial" panose="020B0604020202020204" pitchFamily="34" charset="0"/>
                </a:rPr>
                <a:t>now</a:t>
              </a:r>
            </a:p>
          </p:txBody>
        </p:sp>
      </p:grpSp>
      <p:graphicFrame>
        <p:nvGraphicFramePr>
          <p:cNvPr id="26636" name="Object 16"/>
          <p:cNvGraphicFramePr>
            <a:graphicFrameLocks/>
          </p:cNvGraphicFramePr>
          <p:nvPr/>
        </p:nvGraphicFramePr>
        <p:xfrm>
          <a:off x="3900488" y="2286000"/>
          <a:ext cx="1357312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7" name="Equation" r:id="rId6" imgW="1257300" imgH="660400" progId="Equation.3">
                  <p:embed/>
                </p:oleObj>
              </mc:Choice>
              <mc:Fallback>
                <p:oleObj name="Equation" r:id="rId6" imgW="1257300" imgH="660400" progId="Equation.3">
                  <p:embed/>
                  <p:pic>
                    <p:nvPicPr>
                      <p:cNvPr id="0" name="Object 16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0488" y="2286000"/>
                        <a:ext cx="1357312" cy="712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2117725" y="342900"/>
            <a:ext cx="4857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GENTLE CRITICISM FROM PETER MILONNI:</a:t>
            </a:r>
          </a:p>
        </p:txBody>
      </p:sp>
      <p:grpSp>
        <p:nvGrpSpPr>
          <p:cNvPr id="29710" name="Group 14"/>
          <p:cNvGrpSpPr>
            <a:grpSpLocks/>
          </p:cNvGrpSpPr>
          <p:nvPr/>
        </p:nvGrpSpPr>
        <p:grpSpPr bwMode="auto">
          <a:xfrm>
            <a:off x="1066800" y="838200"/>
            <a:ext cx="4756150" cy="4610100"/>
            <a:chOff x="672" y="528"/>
            <a:chExt cx="2996" cy="2904"/>
          </a:xfrm>
        </p:grpSpPr>
        <p:grpSp>
          <p:nvGrpSpPr>
            <p:cNvPr id="29707" name="Group 11"/>
            <p:cNvGrpSpPr>
              <a:grpSpLocks/>
            </p:cNvGrpSpPr>
            <p:nvPr/>
          </p:nvGrpSpPr>
          <p:grpSpPr bwMode="auto">
            <a:xfrm>
              <a:off x="1440" y="888"/>
              <a:ext cx="2228" cy="2544"/>
              <a:chOff x="481" y="768"/>
              <a:chExt cx="3091" cy="3456"/>
            </a:xfrm>
          </p:grpSpPr>
          <p:pic>
            <p:nvPicPr>
              <p:cNvPr id="29700" name="Picture 4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2" y="768"/>
                <a:ext cx="2420" cy="34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701" name="TextBox 3"/>
              <p:cNvSpPr txBox="1">
                <a:spLocks noChangeArrowheads="1"/>
              </p:cNvSpPr>
              <p:nvPr/>
            </p:nvSpPr>
            <p:spPr bwMode="auto">
              <a:xfrm>
                <a:off x="481" y="2112"/>
                <a:ext cx="1253" cy="3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latin typeface="Times New Roman" panose="02020603050405020304" pitchFamily="18" charset="0"/>
                  </a:rPr>
                  <a:t>Excitation</a:t>
                </a:r>
              </a:p>
            </p:txBody>
          </p:sp>
          <p:cxnSp>
            <p:nvCxnSpPr>
              <p:cNvPr id="29702" name="Straight Arrow Connector 5"/>
              <p:cNvCxnSpPr>
                <a:cxnSpLocks noChangeShapeType="1"/>
              </p:cNvCxnSpPr>
              <p:nvPr/>
            </p:nvCxnSpPr>
            <p:spPr bwMode="auto">
              <a:xfrm flipV="1">
                <a:off x="692" y="1488"/>
                <a:ext cx="528" cy="576"/>
              </a:xfrm>
              <a:prstGeom prst="straightConnector1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9703" name="Straight Arrow Connector 6"/>
              <p:cNvCxnSpPr>
                <a:cxnSpLocks noChangeShapeType="1"/>
              </p:cNvCxnSpPr>
              <p:nvPr/>
            </p:nvCxnSpPr>
            <p:spPr bwMode="auto">
              <a:xfrm>
                <a:off x="681" y="2401"/>
                <a:ext cx="590" cy="575"/>
              </a:xfrm>
              <a:prstGeom prst="straightConnector1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9704" name="TextBox 10"/>
              <p:cNvSpPr txBox="1">
                <a:spLocks noChangeArrowheads="1"/>
              </p:cNvSpPr>
              <p:nvPr/>
            </p:nvSpPr>
            <p:spPr bwMode="auto">
              <a:xfrm>
                <a:off x="1805" y="2110"/>
                <a:ext cx="840" cy="3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Decay</a:t>
                </a:r>
              </a:p>
            </p:txBody>
          </p:sp>
          <p:cxnSp>
            <p:nvCxnSpPr>
              <p:cNvPr id="29705" name="Straight Arrow Connector 13"/>
              <p:cNvCxnSpPr>
                <a:cxnSpLocks noChangeShapeType="1"/>
              </p:cNvCxnSpPr>
              <p:nvPr/>
            </p:nvCxnSpPr>
            <p:spPr bwMode="auto">
              <a:xfrm flipV="1">
                <a:off x="1966" y="1525"/>
                <a:ext cx="598" cy="585"/>
              </a:xfrm>
              <a:prstGeom prst="straightConnector1">
                <a:avLst/>
              </a:prstGeom>
              <a:noFill/>
              <a:ln w="28575" algn="ctr">
                <a:solidFill>
                  <a:srgbClr val="0000CC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9706" name="Straight Arrow Connector 18"/>
              <p:cNvCxnSpPr>
                <a:cxnSpLocks noChangeShapeType="1"/>
              </p:cNvCxnSpPr>
              <p:nvPr/>
            </p:nvCxnSpPr>
            <p:spPr bwMode="auto">
              <a:xfrm>
                <a:off x="1960" y="2401"/>
                <a:ext cx="392" cy="587"/>
              </a:xfrm>
              <a:prstGeom prst="straightConnector1">
                <a:avLst/>
              </a:prstGeom>
              <a:noFill/>
              <a:ln w="28575" algn="ctr">
                <a:solidFill>
                  <a:srgbClr val="0000CC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9709" name="Text Box 13"/>
            <p:cNvSpPr txBox="1">
              <a:spLocks noChangeArrowheads="1"/>
            </p:cNvSpPr>
            <p:nvPr/>
          </p:nvSpPr>
          <p:spPr bwMode="auto">
            <a:xfrm>
              <a:off x="672" y="528"/>
              <a:ext cx="18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The level structure is not this:</a:t>
              </a:r>
            </a:p>
          </p:txBody>
        </p:sp>
      </p:grpSp>
      <p:grpSp>
        <p:nvGrpSpPr>
          <p:cNvPr id="29711" name="Group 15"/>
          <p:cNvGrpSpPr>
            <a:grpSpLocks/>
          </p:cNvGrpSpPr>
          <p:nvPr/>
        </p:nvGrpSpPr>
        <p:grpSpPr bwMode="auto">
          <a:xfrm>
            <a:off x="911225" y="898525"/>
            <a:ext cx="5518150" cy="4975225"/>
            <a:chOff x="864" y="537"/>
            <a:chExt cx="3476" cy="3134"/>
          </a:xfrm>
        </p:grpSpPr>
        <p:pic>
          <p:nvPicPr>
            <p:cNvPr id="29712" name="Picture 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864"/>
              <a:ext cx="3044" cy="28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713" name="Text Box 17"/>
            <p:cNvSpPr txBox="1">
              <a:spLocks noChangeArrowheads="1"/>
            </p:cNvSpPr>
            <p:nvPr/>
          </p:nvSpPr>
          <p:spPr bwMode="auto">
            <a:xfrm>
              <a:off x="864" y="537"/>
              <a:ext cx="61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But this: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966807" y="4211828"/>
            <a:ext cx="26258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32 coupled  equations with 112 terms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+ Doppler broadening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24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983" y="1502878"/>
            <a:ext cx="5873750" cy="514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827213" y="90488"/>
            <a:ext cx="53863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cs typeface="Times New Roman" panose="02020603050405020304" pitchFamily="18" charset="0"/>
              </a:rPr>
              <a:t>1</a:t>
            </a:r>
            <a:r>
              <a:rPr lang="en-US" altLang="en-US" sz="1800" b="1" baseline="30000">
                <a:cs typeface="Times New Roman" panose="02020603050405020304" pitchFamily="18" charset="0"/>
              </a:rPr>
              <a:t>st</a:t>
            </a:r>
            <a:r>
              <a:rPr lang="en-US" altLang="en-US" sz="1800" b="1">
                <a:cs typeface="Times New Roman" panose="02020603050405020304" pitchFamily="18" charset="0"/>
              </a:rPr>
              <a:t> approach: off-resonance zero area pulse excitation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746125" y="952500"/>
            <a:ext cx="703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cs typeface="Times New Roman" panose="02020603050405020304" pitchFamily="18" charset="0"/>
              </a:rPr>
              <a:t>The purist will tell you that you have to include the full hyperfine structure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4842726"/>
            <a:ext cx="14287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1828800" y="4842726"/>
            <a:ext cx="21717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19050" y="4690326"/>
            <a:ext cx="14287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1847850" y="4690326"/>
            <a:ext cx="21717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sp>
        <p:nvSpPr>
          <p:cNvPr id="26632" name="Rectangle 10"/>
          <p:cNvSpPr>
            <a:spLocks noChangeArrowheads="1"/>
          </p:cNvSpPr>
          <p:nvPr/>
        </p:nvSpPr>
        <p:spPr bwMode="auto">
          <a:xfrm>
            <a:off x="19050" y="4664926"/>
            <a:ext cx="14287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sp>
        <p:nvSpPr>
          <p:cNvPr id="26633" name="Rectangle 11"/>
          <p:cNvSpPr>
            <a:spLocks noChangeArrowheads="1"/>
          </p:cNvSpPr>
          <p:nvPr/>
        </p:nvSpPr>
        <p:spPr bwMode="auto">
          <a:xfrm>
            <a:off x="1847850" y="4664926"/>
            <a:ext cx="21717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pic>
        <p:nvPicPr>
          <p:cNvPr id="26634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4" y="2408663"/>
            <a:ext cx="4132890" cy="272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6636" name="Objec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2306453"/>
              </p:ext>
            </p:extLst>
          </p:nvPr>
        </p:nvGraphicFramePr>
        <p:xfrm>
          <a:off x="1717789" y="2735107"/>
          <a:ext cx="1357312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0" name="Equation" r:id="rId4" imgW="1257300" imgH="660400" progId="Equation.3">
                  <p:embed/>
                </p:oleObj>
              </mc:Choice>
              <mc:Fallback>
                <p:oleObj name="Equation" r:id="rId4" imgW="1257300" imgH="660400" progId="Equation.3">
                  <p:embed/>
                  <p:pic>
                    <p:nvPicPr>
                      <p:cNvPr id="26636" name="Object 16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7789" y="2735107"/>
                        <a:ext cx="1357312" cy="712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13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1827213" y="90488"/>
            <a:ext cx="53863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cs typeface="Times New Roman" panose="02020603050405020304" pitchFamily="18" charset="0"/>
              </a:rPr>
              <a:t>1</a:t>
            </a:r>
            <a:r>
              <a:rPr lang="en-US" altLang="en-US" sz="1800" b="1" baseline="30000">
                <a:cs typeface="Times New Roman" panose="02020603050405020304" pitchFamily="18" charset="0"/>
              </a:rPr>
              <a:t>st</a:t>
            </a:r>
            <a:r>
              <a:rPr lang="en-US" altLang="en-US" sz="1800" b="1">
                <a:cs typeface="Times New Roman" panose="02020603050405020304" pitchFamily="18" charset="0"/>
              </a:rPr>
              <a:t> approach: off-resonance zero area pulse excitation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76200" y="952500"/>
            <a:ext cx="3409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cs typeface="Times New Roman" panose="02020603050405020304" pitchFamily="18" charset="0"/>
              </a:rPr>
              <a:t>The result of listening to the purist:</a:t>
            </a:r>
          </a:p>
        </p:txBody>
      </p:sp>
      <p:pic>
        <p:nvPicPr>
          <p:cNvPr id="28676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762000"/>
            <a:ext cx="5499100" cy="363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0597" name="Group 5"/>
          <p:cNvGrpSpPr>
            <a:grpSpLocks/>
          </p:cNvGrpSpPr>
          <p:nvPr/>
        </p:nvGrpSpPr>
        <p:grpSpPr bwMode="auto">
          <a:xfrm>
            <a:off x="3486150" y="4889500"/>
            <a:ext cx="5514975" cy="2159000"/>
            <a:chOff x="324" y="2976"/>
            <a:chExt cx="3474" cy="1360"/>
          </a:xfrm>
        </p:grpSpPr>
        <p:sp>
          <p:nvSpPr>
            <p:cNvPr id="28678" name="Rectangle 6"/>
            <p:cNvSpPr>
              <a:spLocks noChangeArrowheads="1"/>
            </p:cNvSpPr>
            <p:nvPr/>
          </p:nvSpPr>
          <p:spPr bwMode="auto">
            <a:xfrm>
              <a:off x="324" y="3952"/>
              <a:ext cx="900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400"/>
            </a:p>
          </p:txBody>
        </p:sp>
        <p:sp>
          <p:nvSpPr>
            <p:cNvPr id="28679" name="Rectangle 7"/>
            <p:cNvSpPr>
              <a:spLocks noChangeArrowheads="1"/>
            </p:cNvSpPr>
            <p:nvPr/>
          </p:nvSpPr>
          <p:spPr bwMode="auto">
            <a:xfrm>
              <a:off x="1476" y="3952"/>
              <a:ext cx="1368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400"/>
            </a:p>
          </p:txBody>
        </p:sp>
        <p:sp>
          <p:nvSpPr>
            <p:cNvPr id="28680" name="Rectangle 8"/>
            <p:cNvSpPr>
              <a:spLocks noChangeArrowheads="1"/>
            </p:cNvSpPr>
            <p:nvPr/>
          </p:nvSpPr>
          <p:spPr bwMode="auto">
            <a:xfrm>
              <a:off x="739" y="3024"/>
              <a:ext cx="1079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Symbol" panose="05050102010706020507" pitchFamily="18" charset="2"/>
                </a:rPr>
                <a:t></a:t>
              </a:r>
              <a:r>
                <a:rPr lang="en-US" altLang="en-US" sz="2400">
                  <a:latin typeface="Arial" panose="020B0604020202020204" pitchFamily="34" charset="0"/>
                </a:rPr>
                <a:t>t = 650 ps</a:t>
              </a:r>
            </a:p>
          </p:txBody>
        </p:sp>
        <p:sp>
          <p:nvSpPr>
            <p:cNvPr id="28681" name="Rectangle 9"/>
            <p:cNvSpPr>
              <a:spLocks noChangeArrowheads="1"/>
            </p:cNvSpPr>
            <p:nvPr/>
          </p:nvSpPr>
          <p:spPr bwMode="auto">
            <a:xfrm>
              <a:off x="812" y="3254"/>
              <a:ext cx="1014" cy="3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000">
                  <a:latin typeface="Symbol" panose="05050102010706020507" pitchFamily="18" charset="2"/>
                </a:rPr>
                <a:t></a:t>
              </a:r>
              <a:r>
                <a:rPr lang="en-US" altLang="en-US" sz="2400">
                  <a:latin typeface="VAG Rounded Black" charset="0"/>
                </a:rPr>
                <a:t> </a:t>
              </a:r>
              <a:r>
                <a:rPr lang="en-US" altLang="en-US" sz="2400">
                  <a:latin typeface="Arial" panose="020B0604020202020204" pitchFamily="34" charset="0"/>
                </a:rPr>
                <a:t>= 100 ps</a:t>
              </a:r>
            </a:p>
          </p:txBody>
        </p:sp>
        <p:sp>
          <p:nvSpPr>
            <p:cNvPr id="28682" name="Rectangle 10"/>
            <p:cNvSpPr>
              <a:spLocks noChangeArrowheads="1"/>
            </p:cNvSpPr>
            <p:nvPr/>
          </p:nvSpPr>
          <p:spPr bwMode="auto">
            <a:xfrm>
              <a:off x="2109" y="2976"/>
              <a:ext cx="1685" cy="3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F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589 </a:t>
              </a:r>
              <a:r>
                <a:rPr lang="en-US" altLang="en-US" sz="2400">
                  <a:latin typeface="Arial" panose="020B0604020202020204" pitchFamily="34" charset="0"/>
                </a:rPr>
                <a:t>  = .90</a:t>
              </a:r>
              <a:r>
                <a:rPr lang="en-US" altLang="en-US" sz="2400">
                  <a:latin typeface="VAG Rounded Black" charset="0"/>
                </a:rPr>
                <a:t> </a:t>
              </a:r>
              <a:r>
                <a:rPr lang="en-US" altLang="en-US" sz="3000">
                  <a:latin typeface="Symbol" panose="05050102010706020507" pitchFamily="18" charset="2"/>
                </a:rPr>
                <a:t></a:t>
              </a:r>
              <a:r>
                <a:rPr lang="en-US" altLang="en-US" sz="2400">
                  <a:latin typeface="Arial" panose="020B0604020202020204" pitchFamily="34" charset="0"/>
                </a:rPr>
                <a:t>J/cm</a:t>
              </a:r>
              <a:r>
                <a:rPr lang="en-US" altLang="en-US" sz="2400" baseline="300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28683" name="Rectangle 11"/>
            <p:cNvSpPr>
              <a:spLocks noChangeArrowheads="1"/>
            </p:cNvSpPr>
            <p:nvPr/>
          </p:nvSpPr>
          <p:spPr bwMode="auto">
            <a:xfrm>
              <a:off x="2131" y="3254"/>
              <a:ext cx="1667" cy="3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F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1140</a:t>
              </a:r>
              <a:r>
                <a:rPr lang="en-US" altLang="en-US" sz="2400">
                  <a:latin typeface="Arial" panose="020B0604020202020204" pitchFamily="34" charset="0"/>
                </a:rPr>
                <a:t> = 2.2</a:t>
              </a:r>
              <a:r>
                <a:rPr lang="en-US" altLang="en-US" sz="2400">
                  <a:latin typeface="VAG Rounded Black" charset="0"/>
                </a:rPr>
                <a:t> </a:t>
              </a:r>
              <a:r>
                <a:rPr lang="en-US" altLang="en-US" sz="3000">
                  <a:latin typeface="Symbol" panose="05050102010706020507" pitchFamily="18" charset="2"/>
                </a:rPr>
                <a:t></a:t>
              </a:r>
              <a:r>
                <a:rPr lang="en-US" altLang="en-US" sz="2400">
                  <a:latin typeface="Arial" panose="020B0604020202020204" pitchFamily="34" charset="0"/>
                </a:rPr>
                <a:t>J/cm</a:t>
              </a:r>
              <a:r>
                <a:rPr lang="en-US" altLang="en-US" sz="2400" baseline="300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28684" name="Rectangle 12"/>
            <p:cNvSpPr>
              <a:spLocks noChangeArrowheads="1"/>
            </p:cNvSpPr>
            <p:nvPr/>
          </p:nvSpPr>
          <p:spPr bwMode="auto">
            <a:xfrm>
              <a:off x="714" y="3554"/>
              <a:ext cx="1336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Symbol" panose="05050102010706020507" pitchFamily="18" charset="2"/>
                </a:rPr>
                <a:t></a:t>
              </a:r>
              <a:r>
                <a:rPr lang="en-US" altLang="en-US" sz="2800" baseline="-25000">
                  <a:latin typeface="Symbol" panose="05050102010706020507" pitchFamily="18" charset="2"/>
                </a:rPr>
                <a:t></a:t>
              </a:r>
              <a:r>
                <a:rPr lang="en-US" altLang="en-US" sz="2400">
                  <a:latin typeface="VAG Rounded Black" charset="0"/>
                </a:rPr>
                <a:t> </a:t>
              </a:r>
              <a:r>
                <a:rPr lang="en-US" altLang="en-US" sz="2400">
                  <a:latin typeface="Arial" panose="020B0604020202020204" pitchFamily="34" charset="0"/>
                </a:rPr>
                <a:t>= 14.6 GHz</a:t>
              </a:r>
            </a:p>
          </p:txBody>
        </p:sp>
        <p:sp>
          <p:nvSpPr>
            <p:cNvPr id="28685" name="Rectangle 13"/>
            <p:cNvSpPr>
              <a:spLocks noChangeArrowheads="1"/>
            </p:cNvSpPr>
            <p:nvPr/>
          </p:nvSpPr>
          <p:spPr bwMode="auto">
            <a:xfrm>
              <a:off x="2349" y="3551"/>
              <a:ext cx="1336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latin typeface="Symbol" panose="05050102010706020507" pitchFamily="18" charset="2"/>
                </a:rPr>
                <a:t></a:t>
              </a:r>
              <a:r>
                <a:rPr lang="en-US" altLang="en-US" sz="2800" baseline="-25000" dirty="0">
                  <a:latin typeface="Symbol" panose="05050102010706020507" pitchFamily="18" charset="2"/>
                </a:rPr>
                <a:t></a:t>
              </a:r>
              <a:r>
                <a:rPr lang="en-US" altLang="en-US" sz="2400" dirty="0">
                  <a:latin typeface="VAG Rounded Black" charset="0"/>
                </a:rPr>
                <a:t> </a:t>
              </a:r>
              <a:r>
                <a:rPr lang="en-US" altLang="en-US" sz="2400" dirty="0">
                  <a:latin typeface="Arial" panose="020B0604020202020204" pitchFamily="34" charset="0"/>
                </a:rPr>
                <a:t>= 2.39 GHz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-99847" y="2533224"/>
            <a:ext cx="8464168" cy="3665963"/>
            <a:chOff x="19050" y="2408663"/>
            <a:chExt cx="8464168" cy="3665963"/>
          </a:xfrm>
        </p:grpSpPr>
        <p:sp>
          <p:nvSpPr>
            <p:cNvPr id="15" name="Rectangle 2"/>
            <p:cNvSpPr>
              <a:spLocks noChangeArrowheads="1"/>
            </p:cNvSpPr>
            <p:nvPr/>
          </p:nvSpPr>
          <p:spPr bwMode="auto">
            <a:xfrm>
              <a:off x="276276" y="5465026"/>
              <a:ext cx="8206942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dirty="0" smtClean="0"/>
                <a:t>3 level approximation: the effective dipole moments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dirty="0" smtClean="0"/>
                <a:t>are not the mean square average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dirty="0" smtClean="0"/>
                <a:t>of the 56 matrix elements</a:t>
              </a:r>
              <a:endParaRPr lang="en-US" altLang="en-US" sz="1400" dirty="0"/>
            </a:p>
          </p:txBody>
        </p:sp>
        <p:sp>
          <p:nvSpPr>
            <p:cNvPr id="16" name="Rectangle 3"/>
            <p:cNvSpPr>
              <a:spLocks noChangeArrowheads="1"/>
            </p:cNvSpPr>
            <p:nvPr/>
          </p:nvSpPr>
          <p:spPr bwMode="auto">
            <a:xfrm>
              <a:off x="1828800" y="4842726"/>
              <a:ext cx="21717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400"/>
            </a:p>
          </p:txBody>
        </p:sp>
        <p:sp>
          <p:nvSpPr>
            <p:cNvPr id="17" name="Rectangle 5"/>
            <p:cNvSpPr>
              <a:spLocks noChangeArrowheads="1"/>
            </p:cNvSpPr>
            <p:nvPr/>
          </p:nvSpPr>
          <p:spPr bwMode="auto">
            <a:xfrm>
              <a:off x="19050" y="4690326"/>
              <a:ext cx="142875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400"/>
            </a:p>
          </p:txBody>
        </p:sp>
        <p:sp>
          <p:nvSpPr>
            <p:cNvPr id="18" name="Rectangle 6"/>
            <p:cNvSpPr>
              <a:spLocks noChangeArrowheads="1"/>
            </p:cNvSpPr>
            <p:nvPr/>
          </p:nvSpPr>
          <p:spPr bwMode="auto">
            <a:xfrm>
              <a:off x="1847850" y="4690326"/>
              <a:ext cx="21717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400"/>
            </a:p>
          </p:txBody>
        </p:sp>
        <p:sp>
          <p:nvSpPr>
            <p:cNvPr id="19" name="Rectangle 10"/>
            <p:cNvSpPr>
              <a:spLocks noChangeArrowheads="1"/>
            </p:cNvSpPr>
            <p:nvPr/>
          </p:nvSpPr>
          <p:spPr bwMode="auto">
            <a:xfrm>
              <a:off x="19050" y="4664926"/>
              <a:ext cx="142875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400"/>
            </a:p>
          </p:txBody>
        </p:sp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847850" y="4664926"/>
              <a:ext cx="21717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400"/>
            </a:p>
          </p:txBody>
        </p:sp>
        <p:pic>
          <p:nvPicPr>
            <p:cNvPr id="21" name="Picture 1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914" y="2408663"/>
              <a:ext cx="4132890" cy="2724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22" name="Object 1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419708965"/>
                </p:ext>
              </p:extLst>
            </p:nvPr>
          </p:nvGraphicFramePr>
          <p:xfrm>
            <a:off x="1717789" y="2735107"/>
            <a:ext cx="1357312" cy="7127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064" name="Equation" r:id="rId5" imgW="1257300" imgH="660400" progId="Equation.3">
                    <p:embed/>
                  </p:oleObj>
                </mc:Choice>
                <mc:Fallback>
                  <p:oleObj name="Equation" r:id="rId5" imgW="1257300" imgH="660400" progId="Equation.3">
                    <p:embed/>
                    <p:pic>
                      <p:nvPicPr>
                        <p:cNvPr id="26636" name="Object 16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17789" y="2735107"/>
                          <a:ext cx="1357312" cy="7127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3" name="TextBox 22"/>
          <p:cNvSpPr txBox="1"/>
          <p:nvPr/>
        </p:nvSpPr>
        <p:spPr>
          <a:xfrm>
            <a:off x="5125559" y="1029678"/>
            <a:ext cx="2625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32 coupled  equations with 112 terms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+ Doppler broadening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2286000" y="152400"/>
            <a:ext cx="452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cs typeface="Times New Roman" panose="02020603050405020304" pitchFamily="18" charset="0"/>
              </a:rPr>
              <a:t>Second approach: the two-photon “pi pulse”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17113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9700" name="Object 4"/>
          <p:cNvGraphicFramePr>
            <a:graphicFrameLocks noChangeAspect="1"/>
          </p:cNvGraphicFramePr>
          <p:nvPr/>
        </p:nvGraphicFramePr>
        <p:xfrm>
          <a:off x="381000" y="4800600"/>
          <a:ext cx="2327275" cy="173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9" name="Equation" r:id="rId4" imgW="1435100" imgH="1066800" progId="Equation.3">
                  <p:embed/>
                </p:oleObj>
              </mc:Choice>
              <mc:Fallback>
                <p:oleObj name="Equation" r:id="rId4" imgW="1435100" imgH="1066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800600"/>
                        <a:ext cx="2327275" cy="173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066800"/>
            <a:ext cx="6096000" cy="401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4419600" y="5759450"/>
            <a:ext cx="36972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Symbol" panose="05050102010706020507" pitchFamily="18" charset="2"/>
              </a:rPr>
              <a:t>t=</a:t>
            </a:r>
            <a:r>
              <a:rPr lang="en-US" altLang="en-US" sz="1800">
                <a:latin typeface="Helvetica" panose="020B0604020202020204" pitchFamily="34" charset="0"/>
              </a:rPr>
              <a:t>10 ps, 4.58 </a:t>
            </a:r>
            <a:r>
              <a:rPr lang="en-US" altLang="en-US" sz="1800">
                <a:latin typeface="Symbol" panose="05050102010706020507" pitchFamily="18" charset="2"/>
              </a:rPr>
              <a:t>m</a:t>
            </a:r>
            <a:r>
              <a:rPr lang="en-US" altLang="en-US" sz="1800">
                <a:latin typeface="Helvetica" panose="020B0604020202020204" pitchFamily="34" charset="0"/>
              </a:rPr>
              <a:t>J/cm</a:t>
            </a:r>
            <a:r>
              <a:rPr lang="en-US" altLang="en-US" sz="1800" baseline="30000">
                <a:latin typeface="Helvetica" panose="020B0604020202020204" pitchFamily="34" charset="0"/>
              </a:rPr>
              <a:t>2</a:t>
            </a:r>
            <a:r>
              <a:rPr lang="en-US" altLang="en-US" sz="1800">
                <a:latin typeface="Helvetica" panose="020B0604020202020204" pitchFamily="34" charset="0"/>
              </a:rPr>
              <a:t> (each)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Symbol" panose="05050102010706020507" pitchFamily="18" charset="2"/>
              </a:rPr>
              <a:t>D</a:t>
            </a:r>
            <a:r>
              <a:rPr lang="en-US" altLang="en-US" sz="1800" baseline="-25000">
                <a:latin typeface="Helvetica" panose="020B0604020202020204" pitchFamily="34" charset="0"/>
              </a:rPr>
              <a:t>1</a:t>
            </a:r>
            <a:r>
              <a:rPr lang="en-US" altLang="en-US" sz="1800">
                <a:latin typeface="Helvetica" panose="020B0604020202020204" pitchFamily="34" charset="0"/>
              </a:rPr>
              <a:t> = 1.91 GHz and  </a:t>
            </a:r>
            <a:r>
              <a:rPr lang="en-US" altLang="en-US" sz="1800">
                <a:latin typeface="Symbol" panose="05050102010706020507" pitchFamily="18" charset="2"/>
              </a:rPr>
              <a:t>D</a:t>
            </a:r>
            <a:r>
              <a:rPr lang="en-US" altLang="en-US" sz="1800" baseline="-25000">
                <a:latin typeface="Helvetica" panose="020B0604020202020204" pitchFamily="34" charset="0"/>
              </a:rPr>
              <a:t>2 </a:t>
            </a:r>
            <a:r>
              <a:rPr lang="en-US" altLang="en-US" sz="1800">
                <a:latin typeface="Helvetica" panose="020B0604020202020204" pitchFamily="34" charset="0"/>
              </a:rPr>
              <a:t>= 2.39 GHz.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19313"/>
            <a:ext cx="406717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6"/>
          <p:cNvSpPr txBox="1">
            <a:spLocks noChangeArrowheads="1"/>
          </p:cNvSpPr>
          <p:nvPr/>
        </p:nvSpPr>
        <p:spPr bwMode="auto">
          <a:xfrm>
            <a:off x="457200" y="4953000"/>
            <a:ext cx="80772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A 90</a:t>
            </a:r>
            <a:r>
              <a:rPr lang="en-US" altLang="en-US" sz="2400" baseline="30000">
                <a:latin typeface="Times New Roman" panose="02020603050405020304" pitchFamily="18" charset="0"/>
              </a:rPr>
              <a:t>0</a:t>
            </a:r>
            <a:r>
              <a:rPr lang="en-US" altLang="en-US" sz="2400">
                <a:latin typeface="Times New Roman" panose="02020603050405020304" pitchFamily="18" charset="0"/>
              </a:rPr>
              <a:t> phase shifted sequence of two 100 ps pulses separated by 650 ps, fluence of 0.9 J/cm</a:t>
            </a:r>
            <a:r>
              <a:rPr lang="en-US" altLang="en-US" sz="2400" baseline="30000">
                <a:latin typeface="Times New Roman" panose="02020603050405020304" pitchFamily="18" charset="0"/>
              </a:rPr>
              <a:t>2 </a:t>
            </a:r>
            <a:r>
              <a:rPr lang="en-US" altLang="en-US" sz="2400">
                <a:latin typeface="Times New Roman" panose="02020603050405020304" pitchFamily="18" charset="0"/>
              </a:rPr>
              <a:t>with detunings of Δ</a:t>
            </a:r>
            <a:r>
              <a:rPr lang="en-US" altLang="en-US" sz="800">
                <a:latin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</a:rPr>
              <a:t>=14.6 GHz near 589 nm, fluence of 2.2 J/cm</a:t>
            </a:r>
            <a:r>
              <a:rPr lang="en-US" altLang="en-US" sz="2400" baseline="30000">
                <a:latin typeface="Times New Roman" panose="02020603050405020304" pitchFamily="18" charset="0"/>
              </a:rPr>
              <a:t>2</a:t>
            </a:r>
            <a:r>
              <a:rPr lang="en-US" altLang="en-US" sz="2400">
                <a:latin typeface="Times New Roman" panose="02020603050405020304" pitchFamily="18" charset="0"/>
              </a:rPr>
              <a:t> </a:t>
            </a:r>
            <a:r>
              <a:rPr lang="en-US" altLang="en-US" sz="800">
                <a:latin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</a:rPr>
              <a:t>at 1140 nm with detunings of Δ</a:t>
            </a:r>
            <a:r>
              <a:rPr lang="en-US" altLang="en-US" sz="800">
                <a:latin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</a:rPr>
              <a:t>=2.4 GHz.</a:t>
            </a:r>
          </a:p>
        </p:txBody>
      </p:sp>
      <p:sp>
        <p:nvSpPr>
          <p:cNvPr id="5124" name="TextBox 2"/>
          <p:cNvSpPr txBox="1">
            <a:spLocks noChangeArrowheads="1"/>
          </p:cNvSpPr>
          <p:nvPr/>
        </p:nvSpPr>
        <p:spPr bwMode="auto">
          <a:xfrm>
            <a:off x="685800" y="274638"/>
            <a:ext cx="80010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Including the complete hyperfine structure of the sodium atom, thereby increasing the size of the system of coupled partial differential equations from 3 to 112, gives a nearly identical result as the 3-level model.</a:t>
            </a:r>
          </a:p>
        </p:txBody>
      </p:sp>
      <p:sp>
        <p:nvSpPr>
          <p:cNvPr id="5125" name="TextBox 2"/>
          <p:cNvSpPr txBox="1">
            <a:spLocks noChangeArrowheads="1"/>
          </p:cNvSpPr>
          <p:nvPr/>
        </p:nvSpPr>
        <p:spPr bwMode="auto">
          <a:xfrm>
            <a:off x="6248400" y="2590800"/>
            <a:ext cx="1462088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n-US" sz="2400">
                <a:latin typeface="Times New Roman" panose="02020603050405020304" pitchFamily="18" charset="0"/>
              </a:rPr>
              <a:t>ρ</a:t>
            </a:r>
            <a:r>
              <a:rPr lang="en-US" altLang="en-US" sz="2400" baseline="-25000">
                <a:latin typeface="Times New Roman" panose="02020603050405020304" pitchFamily="18" charset="0"/>
              </a:rPr>
              <a:t>11</a:t>
            </a:r>
            <a:r>
              <a:rPr lang="en-US" altLang="en-US" sz="2400">
                <a:latin typeface="Times New Roman" panose="02020603050405020304" pitchFamily="18" charset="0"/>
              </a:rPr>
              <a:t> –level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l-GR" altLang="en-US" sz="2400">
                <a:latin typeface="Times New Roman" panose="02020603050405020304" pitchFamily="18" charset="0"/>
              </a:rPr>
              <a:t>ρ</a:t>
            </a:r>
            <a:r>
              <a:rPr lang="en-US" altLang="en-US" sz="2400" baseline="-25000">
                <a:latin typeface="Times New Roman" panose="02020603050405020304" pitchFamily="18" charset="0"/>
              </a:rPr>
              <a:t>22</a:t>
            </a:r>
            <a:r>
              <a:rPr lang="en-US" altLang="en-US" sz="2400">
                <a:latin typeface="Times New Roman" panose="02020603050405020304" pitchFamily="18" charset="0"/>
              </a:rPr>
              <a:t> –mid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l-GR" altLang="en-US" sz="2400">
                <a:latin typeface="Times New Roman" panose="02020603050405020304" pitchFamily="18" charset="0"/>
              </a:rPr>
              <a:t>ρ</a:t>
            </a:r>
            <a:r>
              <a:rPr lang="en-US" altLang="en-US" sz="2400" baseline="-25000">
                <a:latin typeface="Times New Roman" panose="02020603050405020304" pitchFamily="18" charset="0"/>
              </a:rPr>
              <a:t>33</a:t>
            </a:r>
            <a:r>
              <a:rPr lang="en-US" altLang="en-US" sz="2400">
                <a:latin typeface="Times New Roman" panose="02020603050405020304" pitchFamily="18" charset="0"/>
              </a:rPr>
              <a:t> –upper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126" name="TextBox 3"/>
          <p:cNvSpPr txBox="1">
            <a:spLocks noChangeArrowheads="1"/>
          </p:cNvSpPr>
          <p:nvPr/>
        </p:nvSpPr>
        <p:spPr bwMode="auto">
          <a:xfrm>
            <a:off x="6069013" y="2243138"/>
            <a:ext cx="23733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Level populations</a:t>
            </a:r>
          </a:p>
        </p:txBody>
      </p:sp>
    </p:spTree>
    <p:extLst>
      <p:ext uri="{BB962C8B-B14F-4D97-AF65-F5344CB8AC3E}">
        <p14:creationId xmlns:p14="http://schemas.microsoft.com/office/powerpoint/2010/main" val="117850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381000" y="1631950"/>
            <a:ext cx="4776788" cy="179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i="1">
                <a:cs typeface="Times New Roman" panose="02020603050405020304" pitchFamily="18" charset="0"/>
              </a:rPr>
              <a:t>“Light travels undisturbed for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i="1">
                <a:cs typeface="Times New Roman" panose="02020603050405020304" pitchFamily="18" charset="0"/>
              </a:rPr>
              <a:t>billions of years - only to get its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i="1">
                <a:cs typeface="Times New Roman" panose="02020603050405020304" pitchFamily="18" charset="0"/>
              </a:rPr>
              <a:t>wavefront distorted in the last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i="1">
                <a:cs typeface="Times New Roman" panose="02020603050405020304" pitchFamily="18" charset="0"/>
              </a:rPr>
              <a:t>few milliseconds”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660525" y="723900"/>
            <a:ext cx="1733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cs typeface="Times New Roman" panose="02020603050405020304" pitchFamily="18" charset="0"/>
              </a:rPr>
              <a:t>MOTIVATION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2706688" y="3733800"/>
            <a:ext cx="373062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cs typeface="Times New Roman" panose="02020603050405020304" pitchFamily="18" charset="0"/>
              </a:rPr>
              <a:t>What are the solutions to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cs typeface="Times New Roman" panose="02020603050405020304" pitchFamily="18" charset="0"/>
              </a:rPr>
              <a:t>atmospheric distortions?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66800"/>
            <a:ext cx="6705600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2509407" y="304800"/>
            <a:ext cx="416646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 b="1" dirty="0">
                <a:solidFill>
                  <a:srgbClr val="0000CC"/>
                </a:solidFill>
                <a:cs typeface="Times New Roman" panose="02020603050405020304" pitchFamily="18" charset="0"/>
              </a:rPr>
              <a:t>Other Excitation Schemes</a:t>
            </a: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1062038" y="4310063"/>
            <a:ext cx="25082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en-US" sz="20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2062163" y="5481638"/>
            <a:ext cx="24971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chemeClr val="accent2"/>
                </a:solidFill>
                <a:latin typeface="Helvetica" panose="020B0604020202020204" pitchFamily="34" charset="0"/>
              </a:rPr>
              <a:t>resonant two-photon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5838825" y="5481638"/>
            <a:ext cx="1751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chemeClr val="accent2"/>
                </a:solidFill>
                <a:latin typeface="Helvetica" panose="020B0604020202020204" pitchFamily="34" charset="0"/>
              </a:rPr>
              <a:t>polychromatic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2062163" y="5762625"/>
            <a:ext cx="12271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dirty="0">
                <a:latin typeface="Helvetica" panose="020B0604020202020204" pitchFamily="34" charset="0"/>
              </a:rPr>
              <a:t>Foy et.al.</a:t>
            </a: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4240213" y="5762625"/>
            <a:ext cx="34813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latin typeface="Helvetica" panose="020B0604020202020204" pitchFamily="34" charset="0"/>
              </a:rPr>
              <a:t>cw: &gt; 10 kW, pulsed &gt; 250 W</a:t>
            </a:r>
          </a:p>
        </p:txBody>
      </p:sp>
      <p:sp>
        <p:nvSpPr>
          <p:cNvPr id="25610" name="WordArt 10"/>
          <p:cNvSpPr>
            <a:spLocks noChangeArrowheads="1" noChangeShapeType="1" noTextEdit="1"/>
          </p:cNvSpPr>
          <p:nvPr/>
        </p:nvSpPr>
        <p:spPr bwMode="auto">
          <a:xfrm>
            <a:off x="2184400" y="5119688"/>
            <a:ext cx="1149350" cy="2905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 spc="560">
                <a:gradFill rotWithShape="0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Excitation</a:t>
            </a:r>
          </a:p>
        </p:txBody>
      </p:sp>
      <p:sp>
        <p:nvSpPr>
          <p:cNvPr id="25611" name="WordArt 11"/>
          <p:cNvSpPr>
            <a:spLocks noChangeArrowheads="1" noChangeShapeType="1" noTextEdit="1"/>
          </p:cNvSpPr>
          <p:nvPr/>
        </p:nvSpPr>
        <p:spPr bwMode="auto">
          <a:xfrm>
            <a:off x="5924550" y="5121275"/>
            <a:ext cx="793750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1890000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Return</a:t>
            </a: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2057400" y="6121400"/>
            <a:ext cx="34972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chemeClr val="accent2"/>
                </a:solidFill>
                <a:latin typeface="Helvetica" panose="020B0604020202020204" pitchFamily="34" charset="0"/>
              </a:rPr>
              <a:t>coherent non-res. two-photon</a:t>
            </a:r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5834063" y="6121400"/>
            <a:ext cx="1751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chemeClr val="accent2"/>
                </a:solidFill>
                <a:latin typeface="Helvetica" panose="020B0604020202020204" pitchFamily="34" charset="0"/>
              </a:rPr>
              <a:t>polychromatic</a:t>
            </a:r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2057400" y="6384925"/>
            <a:ext cx="1608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latin typeface="Helvetica" panose="020B0604020202020204" pitchFamily="34" charset="0"/>
              </a:rPr>
              <a:t>Biegert et.al.</a:t>
            </a:r>
          </a:p>
        </p:txBody>
      </p: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4252913" y="6384925"/>
            <a:ext cx="2165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latin typeface="Helvetica" panose="020B0604020202020204" pitchFamily="34" charset="0"/>
              </a:rPr>
              <a:t>pulsed &gt; 400 mW</a:t>
            </a:r>
          </a:p>
        </p:txBody>
      </p:sp>
    </p:spTree>
    <p:extLst>
      <p:ext uri="{BB962C8B-B14F-4D97-AF65-F5344CB8AC3E}">
        <p14:creationId xmlns:p14="http://schemas.microsoft.com/office/powerpoint/2010/main" val="77457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2514600" y="776288"/>
            <a:ext cx="3949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b="1"/>
              <a:t>LABORATORY DEMONSTRATION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1355725" y="1638300"/>
            <a:ext cx="5257800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Based on Nd:YAG pumped OPO; 10 ps pulse duration.</a:t>
            </a:r>
          </a:p>
          <a:p>
            <a:r>
              <a:rPr lang="en-US" altLang="en-US"/>
              <a:t>(ideal pulse duration would be 800 ps)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685800" y="2514600"/>
            <a:ext cx="7086600" cy="207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800"/>
              <a:t>PROCEDURE</a:t>
            </a:r>
          </a:p>
          <a:p>
            <a:pPr>
              <a:buFontTx/>
              <a:buChar char="•"/>
            </a:pPr>
            <a:r>
              <a:rPr lang="en-US" altLang="en-US"/>
              <a:t> Tune yellow at resonance; </a:t>
            </a:r>
          </a:p>
          <a:p>
            <a:pPr>
              <a:buFontTx/>
              <a:buChar char="•"/>
            </a:pPr>
            <a:r>
              <a:rPr lang="en-US" altLang="en-US"/>
              <a:t>  adjust energy to reach max fluorescence; increase to 0 fluorescence.</a:t>
            </a:r>
          </a:p>
          <a:p>
            <a:pPr>
              <a:buFontTx/>
              <a:buChar char="•"/>
            </a:pPr>
            <a:r>
              <a:rPr lang="en-US" altLang="en-US"/>
              <a:t>  Combine with increasing power and tuning 1140 to reach again max fluorescence</a:t>
            </a:r>
          </a:p>
          <a:p>
            <a:pPr>
              <a:buFontTx/>
              <a:buChar char="•"/>
            </a:pPr>
            <a:r>
              <a:rPr lang="en-US" altLang="en-US"/>
              <a:t>  Compare photon yield IR and yellow – they should be equal</a:t>
            </a:r>
          </a:p>
          <a:p>
            <a:pPr>
              <a:buFontTx/>
              <a:buChar char="•"/>
            </a:pPr>
            <a:r>
              <a:rPr lang="en-US" altLang="en-US"/>
              <a:t>  Single emission decay time – convolution of the two emission lifetimes</a:t>
            </a:r>
          </a:p>
          <a:p>
            <a:pPr>
              <a:buFontTx/>
              <a:buChar char="•"/>
            </a:pPr>
            <a:endParaRPr lang="en-US" altLang="en-US"/>
          </a:p>
          <a:p>
            <a:endParaRPr lang="en-US" altLang="en-US"/>
          </a:p>
        </p:txBody>
      </p:sp>
      <p:sp>
        <p:nvSpPr>
          <p:cNvPr id="30749" name="Text Box 29"/>
          <p:cNvSpPr txBox="1">
            <a:spLocks noChangeArrowheads="1"/>
          </p:cNvSpPr>
          <p:nvPr/>
        </p:nvSpPr>
        <p:spPr bwMode="auto">
          <a:xfrm>
            <a:off x="1066800" y="4191000"/>
            <a:ext cx="2930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Fluorescence photon yield:</a:t>
            </a:r>
          </a:p>
        </p:txBody>
      </p:sp>
      <p:graphicFrame>
        <p:nvGraphicFramePr>
          <p:cNvPr id="30750" name="Object 30"/>
          <p:cNvGraphicFramePr>
            <a:graphicFrameLocks noChangeAspect="1"/>
          </p:cNvGraphicFramePr>
          <p:nvPr/>
        </p:nvGraphicFramePr>
        <p:xfrm>
          <a:off x="4659313" y="4529138"/>
          <a:ext cx="2251075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62" name="Equation" r:id="rId3" imgW="1079500" imgH="203200" progId="Equation.3">
                  <p:embed/>
                </p:oleObj>
              </mc:Choice>
              <mc:Fallback>
                <p:oleObj name="Equation" r:id="rId3" imgW="1079500" imgH="203200" progId="Equation.3">
                  <p:embed/>
                  <p:pic>
                    <p:nvPicPr>
                      <p:cNvPr id="3075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9313" y="4529138"/>
                        <a:ext cx="2251075" cy="423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1" name="Object 31"/>
          <p:cNvGraphicFramePr>
            <a:graphicFrameLocks noChangeAspect="1"/>
          </p:cNvGraphicFramePr>
          <p:nvPr/>
        </p:nvGraphicFramePr>
        <p:xfrm>
          <a:off x="4646613" y="4951413"/>
          <a:ext cx="2092325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63" name="Equation" r:id="rId5" imgW="1003300" imgH="203200" progId="Equation.3">
                  <p:embed/>
                </p:oleObj>
              </mc:Choice>
              <mc:Fallback>
                <p:oleObj name="Equation" r:id="rId5" imgW="1003300" imgH="203200" progId="Equation.3">
                  <p:embed/>
                  <p:pic>
                    <p:nvPicPr>
                      <p:cNvPr id="30751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6613" y="4951413"/>
                        <a:ext cx="2092325" cy="423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752" name="Group 32"/>
          <p:cNvGrpSpPr>
            <a:grpSpLocks/>
          </p:cNvGrpSpPr>
          <p:nvPr/>
        </p:nvGrpSpPr>
        <p:grpSpPr bwMode="auto">
          <a:xfrm>
            <a:off x="3062288" y="4543425"/>
            <a:ext cx="1355725" cy="871538"/>
            <a:chOff x="1800" y="3225"/>
            <a:chExt cx="854" cy="549"/>
          </a:xfrm>
        </p:grpSpPr>
        <p:sp>
          <p:nvSpPr>
            <p:cNvPr id="30753" name="Text Box 33"/>
            <p:cNvSpPr txBox="1">
              <a:spLocks noChangeArrowheads="1"/>
            </p:cNvSpPr>
            <p:nvPr/>
          </p:nvSpPr>
          <p:spPr bwMode="auto">
            <a:xfrm>
              <a:off x="1803" y="3225"/>
              <a:ext cx="85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CC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>
                  <a:solidFill>
                    <a:srgbClr val="CC0000"/>
                  </a:solidFill>
                  <a:latin typeface="Helvetica" panose="020B0604020202020204" pitchFamily="34" charset="0"/>
                </a:rPr>
                <a:t>4s     3p:</a:t>
              </a:r>
            </a:p>
          </p:txBody>
        </p:sp>
        <p:sp>
          <p:nvSpPr>
            <p:cNvPr id="30754" name="Text Box 34"/>
            <p:cNvSpPr txBox="1">
              <a:spLocks noChangeArrowheads="1"/>
            </p:cNvSpPr>
            <p:nvPr/>
          </p:nvSpPr>
          <p:spPr bwMode="auto">
            <a:xfrm>
              <a:off x="1800" y="3486"/>
              <a:ext cx="85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>
                  <a:solidFill>
                    <a:srgbClr val="FF9900"/>
                  </a:solidFill>
                  <a:latin typeface="Helvetica" panose="020B0604020202020204" pitchFamily="34" charset="0"/>
                </a:rPr>
                <a:t>3p     3s:</a:t>
              </a:r>
            </a:p>
          </p:txBody>
        </p:sp>
        <p:sp>
          <p:nvSpPr>
            <p:cNvPr id="30755" name="Line 35"/>
            <p:cNvSpPr>
              <a:spLocks noChangeShapeType="1"/>
            </p:cNvSpPr>
            <p:nvPr/>
          </p:nvSpPr>
          <p:spPr bwMode="auto">
            <a:xfrm>
              <a:off x="2112" y="3368"/>
              <a:ext cx="192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6" name="Line 36"/>
            <p:cNvSpPr>
              <a:spLocks noChangeShapeType="1"/>
            </p:cNvSpPr>
            <p:nvPr/>
          </p:nvSpPr>
          <p:spPr bwMode="auto">
            <a:xfrm>
              <a:off x="2112" y="3632"/>
              <a:ext cx="192" cy="0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757" name="Group 37"/>
          <p:cNvGrpSpPr>
            <a:grpSpLocks/>
          </p:cNvGrpSpPr>
          <p:nvPr/>
        </p:nvGrpSpPr>
        <p:grpSpPr bwMode="auto">
          <a:xfrm>
            <a:off x="1698625" y="5580063"/>
            <a:ext cx="5159375" cy="396875"/>
            <a:chOff x="1152" y="3944"/>
            <a:chExt cx="3250" cy="250"/>
          </a:xfrm>
        </p:grpSpPr>
        <p:sp>
          <p:nvSpPr>
            <p:cNvPr id="30758" name="Text Box 38"/>
            <p:cNvSpPr txBox="1">
              <a:spLocks noChangeArrowheads="1"/>
            </p:cNvSpPr>
            <p:nvPr/>
          </p:nvSpPr>
          <p:spPr bwMode="auto">
            <a:xfrm>
              <a:off x="1152" y="3944"/>
              <a:ext cx="325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i="1">
                  <a:latin typeface="Helvetica" panose="020B0604020202020204" pitchFamily="34" charset="0"/>
                </a:rPr>
                <a:t>They are equal        confirms cascade decay</a:t>
              </a:r>
            </a:p>
          </p:txBody>
        </p:sp>
        <p:sp>
          <p:nvSpPr>
            <p:cNvPr id="30759" name="Line 39"/>
            <p:cNvSpPr>
              <a:spLocks noChangeShapeType="1"/>
            </p:cNvSpPr>
            <p:nvPr/>
          </p:nvSpPr>
          <p:spPr bwMode="auto">
            <a:xfrm>
              <a:off x="2352" y="4080"/>
              <a:ext cx="192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0103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2286861" y="317500"/>
            <a:ext cx="455599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Pulsed versus CW excitation</a:t>
            </a:r>
          </a:p>
        </p:txBody>
      </p:sp>
      <p:sp>
        <p:nvSpPr>
          <p:cNvPr id="10244" name="Text Box 10"/>
          <p:cNvSpPr txBox="1">
            <a:spLocks noChangeArrowheads="1"/>
          </p:cNvSpPr>
          <p:nvPr/>
        </p:nvSpPr>
        <p:spPr bwMode="auto">
          <a:xfrm>
            <a:off x="2070100" y="1250950"/>
            <a:ext cx="36322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Pulse duration: 		800 ps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Yellow pulse energy density	34 nJ/cm</a:t>
            </a:r>
            <a:r>
              <a:rPr lang="en-US" altLang="en-US" sz="1400" baseline="30000">
                <a:latin typeface="Times New Roman" panose="02020603050405020304" pitchFamily="18" charset="0"/>
              </a:rPr>
              <a:t>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IR (1140 nm) pulse energy density	84 nJ/cm</a:t>
            </a:r>
            <a:r>
              <a:rPr lang="en-US" altLang="en-US" sz="1400" baseline="300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762000" y="2057400"/>
            <a:ext cx="7051675" cy="143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For a spot size of 120 cm diameter at the sodium layer, of density 5 10</a:t>
            </a:r>
            <a:r>
              <a:rPr lang="en-US" altLang="en-US" baseline="30000"/>
              <a:t>9</a:t>
            </a:r>
            <a:r>
              <a:rPr lang="en-US" altLang="en-US"/>
              <a:t> atoms/cm3, </a:t>
            </a:r>
          </a:p>
          <a:p>
            <a:r>
              <a:rPr lang="en-US" altLang="en-US"/>
              <a:t>the energy required per pulse is:</a:t>
            </a:r>
          </a:p>
          <a:p>
            <a:r>
              <a:rPr lang="en-US" altLang="en-US"/>
              <a:t>			Yellow:    770 </a:t>
            </a:r>
            <a:r>
              <a:rPr lang="en-US" altLang="en-US">
                <a:latin typeface="Symbol" panose="05050102010706020507" pitchFamily="18" charset="2"/>
              </a:rPr>
              <a:t>m</a:t>
            </a:r>
            <a:r>
              <a:rPr lang="en-US" altLang="en-US"/>
              <a:t>J</a:t>
            </a:r>
          </a:p>
          <a:p>
            <a:r>
              <a:rPr lang="en-US" altLang="en-US" sz="2400"/>
              <a:t>			</a:t>
            </a:r>
            <a:r>
              <a:rPr lang="en-US" altLang="en-US"/>
              <a:t>1140 nm: 1890 </a:t>
            </a:r>
            <a:r>
              <a:rPr lang="en-US" altLang="en-US">
                <a:latin typeface="Symbol" panose="05050102010706020507" pitchFamily="18" charset="2"/>
              </a:rPr>
              <a:t>m</a:t>
            </a:r>
            <a:r>
              <a:rPr lang="en-US" altLang="en-US"/>
              <a:t>J</a:t>
            </a:r>
          </a:p>
          <a:p>
            <a:endParaRPr lang="en-US" altLang="en-US"/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669925" y="3338513"/>
            <a:ext cx="64897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Photon return/pulse</a:t>
            </a:r>
          </a:p>
          <a:p>
            <a:r>
              <a:rPr lang="en-US" altLang="en-US"/>
              <a:t>Experiment and theory have established that a total inversion can be realized,</a:t>
            </a:r>
          </a:p>
          <a:p>
            <a:r>
              <a:rPr lang="en-US" altLang="en-US"/>
              <a:t>Number of photons emitted/pulse pair: </a:t>
            </a:r>
          </a:p>
        </p:txBody>
      </p:sp>
      <p:pic>
        <p:nvPicPr>
          <p:cNvPr id="10251" name="Picture 11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400" y="3905250"/>
            <a:ext cx="2949575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681038" y="4087813"/>
            <a:ext cx="42132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Number of photons collected by a 3 m telescope:</a:t>
            </a:r>
          </a:p>
          <a:p>
            <a:r>
              <a:rPr lang="en-US" altLang="en-US"/>
              <a:t>                             is the solid angle.</a:t>
            </a:r>
          </a:p>
        </p:txBody>
      </p:sp>
      <p:pic>
        <p:nvPicPr>
          <p:cNvPr id="10254" name="Picture 14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25" y="4149725"/>
            <a:ext cx="11557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56" name="Picture 16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3" y="4410075"/>
            <a:ext cx="1295400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2473325" y="4810125"/>
            <a:ext cx="4197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0.11 photons/cm</a:t>
            </a:r>
            <a:r>
              <a:rPr lang="en-US" altLang="en-US" baseline="30000"/>
              <a:t>2</a:t>
            </a:r>
            <a:r>
              <a:rPr lang="en-US" altLang="en-US"/>
              <a:t> return per bichromatic pulse.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000" y="5500399"/>
            <a:ext cx="7585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Because a complete inversion is created, one can use a beam diameter (</a:t>
            </a:r>
            <a:r>
              <a:rPr lang="en-US" i="1" dirty="0" smtClean="0"/>
              <a:t>w</a:t>
            </a:r>
            <a:r>
              <a:rPr lang="en-US" dirty="0" smtClean="0"/>
              <a:t> = 20 cm?) than in the </a:t>
            </a:r>
            <a:r>
              <a:rPr lang="en-US" dirty="0" err="1" smtClean="0"/>
              <a:t>cw</a:t>
            </a:r>
            <a:r>
              <a:rPr lang="en-US" dirty="0" smtClean="0"/>
              <a:t> irradiation, hence reducing the energy required per pulse.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80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2473325" y="1143000"/>
            <a:ext cx="4197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0.11 photons/cm</a:t>
            </a:r>
            <a:r>
              <a:rPr lang="en-US" altLang="en-US" baseline="30000"/>
              <a:t>2</a:t>
            </a:r>
            <a:r>
              <a:rPr lang="en-US" altLang="en-US"/>
              <a:t> return per bichromatic pulse.</a:t>
            </a:r>
          </a:p>
        </p:txBody>
      </p:sp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698500" y="1665288"/>
            <a:ext cx="624205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Comparison made for 20W yellow (repetition rate of pulsed 25 kHz), which yields a photon return of 2,900 photons/(cm</a:t>
            </a:r>
            <a:r>
              <a:rPr lang="en-US" altLang="en-US" baseline="30000"/>
              <a:t>2</a:t>
            </a:r>
            <a:r>
              <a:rPr lang="en-US" altLang="en-US"/>
              <a:t> s) for pulsed bichromatic excitation.</a:t>
            </a:r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839788" y="2803525"/>
            <a:ext cx="78454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CW excitation using the same parameters: 660 photons/(cm</a:t>
            </a:r>
            <a:r>
              <a:rPr lang="en-US" altLang="en-US" baseline="30000"/>
              <a:t>2</a:t>
            </a:r>
            <a:r>
              <a:rPr lang="en-US" altLang="en-US"/>
              <a:t> s)  </a:t>
            </a:r>
            <a:r>
              <a:rPr lang="en-US" altLang="en-US" sz="1200"/>
              <a:t>(details next slide)</a:t>
            </a:r>
            <a:endParaRPr lang="en-US" altLang="en-US"/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671513" y="3316288"/>
            <a:ext cx="752792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For the same average power of 20 W, the bichromatic pulses give a larger</a:t>
            </a:r>
          </a:p>
          <a:p>
            <a:r>
              <a:rPr lang="en-US" altLang="en-US"/>
              <a:t>photon return by a factor 2,870/660 = 4.3.</a:t>
            </a:r>
          </a:p>
          <a:p>
            <a:r>
              <a:rPr lang="en-US" altLang="en-US"/>
              <a:t>Note: </a:t>
            </a:r>
            <a:r>
              <a:rPr lang="en-US" altLang="en-US" sz="1400"/>
              <a:t>Both results may require a directional factor of 1.5 used in most theories.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286861" y="317500"/>
            <a:ext cx="455599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Pulsed versus CW excitation</a:t>
            </a:r>
          </a:p>
        </p:txBody>
      </p:sp>
    </p:spTree>
    <p:extLst>
      <p:ext uri="{BB962C8B-B14F-4D97-AF65-F5344CB8AC3E}">
        <p14:creationId xmlns:p14="http://schemas.microsoft.com/office/powerpoint/2010/main" val="255997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560775" y="1706292"/>
            <a:ext cx="900960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dirty="0"/>
              <a:t/>
            </a:r>
            <a:br>
              <a:rPr lang="en-US" altLang="en-US" dirty="0"/>
            </a:br>
            <a:endParaRPr lang="en-US" altLang="en-US" dirty="0"/>
          </a:p>
          <a:p>
            <a:r>
              <a:rPr lang="en-US" altLang="en-US" dirty="0"/>
              <a:t>                                     </a:t>
            </a:r>
            <a:endParaRPr lang="en-US" altLang="en-US" sz="1800" b="1" dirty="0"/>
          </a:p>
          <a:p>
            <a:endParaRPr lang="en-US" altLang="en-US" dirty="0" smtClean="0"/>
          </a:p>
          <a:p>
            <a:endParaRPr lang="en-US" altLang="en-US" dirty="0"/>
          </a:p>
          <a:p>
            <a:endParaRPr lang="en-US" altLang="en-US" dirty="0" smtClean="0"/>
          </a:p>
          <a:p>
            <a:endParaRPr lang="en-US" altLang="en-US" dirty="0"/>
          </a:p>
        </p:txBody>
      </p:sp>
      <p:pic>
        <p:nvPicPr>
          <p:cNvPr id="8" name="Picture 7" descr="\documentclass{article}&#10;\usepackage{amsmath}&#10;\pagestyle{empty}&#10;\begin{document}&#10;&#10;Gaussian beam irradiation with w = 120 cm at 80 km.&#10;For a 20 W beam, the power density is 20/(2.26 m$^2$) = 8.8 W/m$^2$&#10;The saturation intensity is 5 W/cm$^2$, hence I/Is = 1.8  10$^{-4}$.&#10;The emitted photon flux is (in units of photons/(cm$^2$ s):&#10;&#10;$$\frac{\frac{I}{I_s}}{1 + \frac{I}{I_s}}\frac{N_0}{2 T_1} =&#10;\frac{1.8 \cdot 10^{-4} \times 5 \cdot 10^9}{2 \times 16\cdot 10^{-9}}&#10;= 0.75 \cdot 10^{13}.$$&#10;&#10;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07" y="1237785"/>
            <a:ext cx="7924511" cy="1684945"/>
          </a:xfrm>
          <a:prstGeom prst="rect">
            <a:avLst/>
          </a:prstGeom>
        </p:spPr>
      </p:pic>
      <p:pic>
        <p:nvPicPr>
          <p:cNvPr id="10" name="Picture 9" descr="\documentclass{article}&#10;\usepackage{amsmath}&#10;\pagestyle{empty}&#10;\begin{document}&#10;&#10;Multiplying by the emission area of 2.26 m$^2$ yields 0.6  10$^{18}$ photons/s.\\&#10;Number of photons/s collected:&#10;$$ \frac{0.62 \cdot 10^{18} \times 8.7 \cdot 10^{-10}}{4 \pi} = 1.3 \cdot 10^7.$$&#10;&#10;&#10;&#10;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39" y="3156977"/>
            <a:ext cx="7161908" cy="1236520"/>
          </a:xfrm>
          <a:prstGeom prst="rect">
            <a:avLst/>
          </a:prstGeom>
        </p:spPr>
      </p:pic>
      <p:pic>
        <p:nvPicPr>
          <p:cNvPr id="6" name="Picture 5" descr="\documentclass{article}&#10;\usepackage{amsmath}&#10;\pagestyle{empty}&#10;\begin{document}&#10; &#10;Dividing by the area of the telescope $\pi D^2/4$              yields a photon flux of 660 photons/s/cm$^2$.&#10;Most theories (for instance [Milonni98,Milonni99]) include a directional factor of 1.5, &#10;which brings the photon flux to 1000 photons/s/cm$^2$.&#10;&#10;&#10;&#10;\end{document}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51" y="4888948"/>
            <a:ext cx="6975396" cy="7033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93436" y="250193"/>
            <a:ext cx="5472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800" b="1" dirty="0" smtClean="0">
                <a:solidFill>
                  <a:srgbClr val="0000CC"/>
                </a:solidFill>
              </a:rPr>
              <a:t> </a:t>
            </a:r>
            <a:r>
              <a:rPr lang="en-US" altLang="en-US" sz="1800" b="1" dirty="0">
                <a:solidFill>
                  <a:srgbClr val="0000CC"/>
                </a:solidFill>
              </a:rPr>
              <a:t>CW excitation using the same parameters for sodium</a:t>
            </a:r>
            <a:endParaRPr lang="en-US" sz="18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63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301738" y="304800"/>
            <a:ext cx="453893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 b="1" dirty="0" err="1">
                <a:solidFill>
                  <a:srgbClr val="0000CC"/>
                </a:solidFill>
              </a:rPr>
              <a:t>Bichromatic</a:t>
            </a:r>
            <a:r>
              <a:rPr lang="en-US" altLang="en-US" sz="2800" b="1" dirty="0">
                <a:solidFill>
                  <a:srgbClr val="0000CC"/>
                </a:solidFill>
              </a:rPr>
              <a:t> Tunable Source</a:t>
            </a:r>
          </a:p>
        </p:txBody>
      </p:sp>
      <p:pic>
        <p:nvPicPr>
          <p:cNvPr id="11268" name="Picture 4" descr="&#10;newsource.jpg                                                  00003C7Fdata                           B628499E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95400"/>
            <a:ext cx="5857875" cy="473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 setup.pic                                                      0004F6A4idefix                         ABA78158: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383088"/>
            <a:ext cx="2692400" cy="201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85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3378200" y="304800"/>
            <a:ext cx="23971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200">
                <a:solidFill>
                  <a:srgbClr val="000066"/>
                </a:solidFill>
              </a:rPr>
              <a:t>Yellow OPO</a:t>
            </a:r>
          </a:p>
        </p:txBody>
      </p:sp>
      <p:pic>
        <p:nvPicPr>
          <p:cNvPr id="12292" name="Picture 4" descr=" 589ac.jpg                                                      00003C7Fdata                           B628499E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14425"/>
            <a:ext cx="388620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589spec.jpg                                                    00003C7Fdata                           B628499E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073150"/>
            <a:ext cx="4038600" cy="266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opotrain.jpg                                                   00003C7Fdata                           B628499E: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191000"/>
            <a:ext cx="2971800" cy="241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296" name="Object 8"/>
          <p:cNvGraphicFramePr>
            <a:graphicFrameLocks noChangeAspect="1"/>
          </p:cNvGraphicFramePr>
          <p:nvPr/>
        </p:nvGraphicFramePr>
        <p:xfrm>
          <a:off x="2971800" y="3733800"/>
          <a:ext cx="3200400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3" name="Equation" r:id="rId6" imgW="1905000" imgH="177800" progId="Equation.3">
                  <p:embed/>
                </p:oleObj>
              </mc:Choice>
              <mc:Fallback>
                <p:oleObj name="Equation" r:id="rId6" imgW="1905000" imgH="177800" progId="Equation.3">
                  <p:embed/>
                  <p:pic>
                    <p:nvPicPr>
                      <p:cNvPr id="1229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733800"/>
                        <a:ext cx="3200400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97" name="Picture 9" descr="589prof.jpg                                                    00003C7Fdata                           B628499E: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038600"/>
            <a:ext cx="3276600" cy="259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50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276600" y="304800"/>
            <a:ext cx="2597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200">
                <a:solidFill>
                  <a:srgbClr val="000066"/>
                </a:solidFill>
              </a:rPr>
              <a:t>Infrared OPO</a:t>
            </a:r>
          </a:p>
        </p:txBody>
      </p:sp>
      <p:pic>
        <p:nvPicPr>
          <p:cNvPr id="13321" name="Picture 9" descr="&#10;1140ac.jpg                                                     00003C7Fdata                           B628499E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168400"/>
            <a:ext cx="3943350" cy="259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1140spec.jpg                                                   00003C7Fdata                           B628499E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143000"/>
            <a:ext cx="4127500" cy="272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3" name="Picture 11" descr="&#10;1140train.jpg                                                  00003C7Fdata                           B628499E: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4267200"/>
            <a:ext cx="2981325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320" name="Object 8"/>
          <p:cNvGraphicFramePr>
            <a:graphicFrameLocks noChangeAspect="1"/>
          </p:cNvGraphicFramePr>
          <p:nvPr/>
        </p:nvGraphicFramePr>
        <p:xfrm>
          <a:off x="2971800" y="3797300"/>
          <a:ext cx="3200400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7" name="Equation" r:id="rId6" imgW="1905000" imgH="177800" progId="Equation.3">
                  <p:embed/>
                </p:oleObj>
              </mc:Choice>
              <mc:Fallback>
                <p:oleObj name="Equation" r:id="rId6" imgW="1905000" imgH="177800" progId="Equation.3">
                  <p:embed/>
                  <p:pic>
                    <p:nvPicPr>
                      <p:cNvPr id="1332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797300"/>
                        <a:ext cx="3200400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25" name="Picture 13" descr="1140prof.jpg                                                   00003C7Fdata                           B628499E: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083050"/>
            <a:ext cx="3276600" cy="259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2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2908300" y="304800"/>
            <a:ext cx="33194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200">
                <a:solidFill>
                  <a:srgbClr val="000066"/>
                </a:solidFill>
              </a:rPr>
              <a:t>Wavelength Jitter</a:t>
            </a:r>
          </a:p>
        </p:txBody>
      </p:sp>
      <p:pic>
        <p:nvPicPr>
          <p:cNvPr id="14350" name="Picture 14" descr="1140tun.jpg                                                    00003C7Fdata                           B628499E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0" y="1041400"/>
            <a:ext cx="4114800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1" name="Picture 15" descr="&#10;589tun.jpg                                                     00003C7Fdata                           B628499E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46163"/>
            <a:ext cx="4114800" cy="268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2" name="Picture 16" descr="1140jit.jpg                                                    00003C7Fdata                           B628499E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832225"/>
            <a:ext cx="4191000" cy="279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3" name="Picture 17" descr="&#10;589jit.jpg                                                     00003C7Fdata                           B628499E: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60800"/>
            <a:ext cx="4572000" cy="276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5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8" name="Picture 10" descr=" 3p3hy.jpg                                                      00003C7Fdata                           B628499E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0" y="977900"/>
            <a:ext cx="5448300" cy="358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981200" y="330200"/>
            <a:ext cx="51784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200">
                <a:solidFill>
                  <a:srgbClr val="000066"/>
                </a:solidFill>
              </a:rPr>
              <a:t>Excitation via the 3p</a:t>
            </a:r>
            <a:r>
              <a:rPr lang="en-US" altLang="en-US" sz="3200" baseline="-25000">
                <a:solidFill>
                  <a:srgbClr val="000066"/>
                </a:solidFill>
              </a:rPr>
              <a:t>3/2</a:t>
            </a:r>
            <a:r>
              <a:rPr lang="en-US" altLang="en-US" sz="3200">
                <a:solidFill>
                  <a:srgbClr val="000066"/>
                </a:solidFill>
              </a:rPr>
              <a:t> state</a:t>
            </a:r>
          </a:p>
        </p:txBody>
      </p:sp>
      <p:pic>
        <p:nvPicPr>
          <p:cNvPr id="22535" name="Picture 7" descr="3p3hirspec.jpg                                                 00003C7Fdata                           B628499E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572000"/>
            <a:ext cx="3276600" cy="216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7" name="Picture 9" descr="&#10;3p3hyspec.jpg                                                  00003C7Fdata                           B628499E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592638"/>
            <a:ext cx="3276600" cy="216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46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223838" y="76200"/>
            <a:ext cx="2030412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accent2"/>
                </a:solidFill>
                <a:cs typeface="Times New Roman" panose="02020603050405020304" pitchFamily="18" charset="0"/>
              </a:rPr>
              <a:t>1st solution: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1592263" y="609600"/>
            <a:ext cx="426720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i="1">
                <a:cs typeface="Times New Roman" panose="02020603050405020304" pitchFamily="18" charset="0"/>
              </a:rPr>
              <a:t>Send an observer into space</a:t>
            </a:r>
          </a:p>
        </p:txBody>
      </p:sp>
      <p:pic>
        <p:nvPicPr>
          <p:cNvPr id="103428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800" y="1371600"/>
            <a:ext cx="218440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429" name="Rectangle 5"/>
          <p:cNvSpPr>
            <a:spLocks noChangeArrowheads="1"/>
          </p:cNvSpPr>
          <p:nvPr/>
        </p:nvSpPr>
        <p:spPr bwMode="auto">
          <a:xfrm>
            <a:off x="2438400" y="5105400"/>
            <a:ext cx="356393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anose="02020603050405020304" pitchFamily="18" charset="0"/>
              </a:rPr>
              <a:t>…they selected Mr. Hubble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3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981200" y="342900"/>
            <a:ext cx="51784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200">
                <a:solidFill>
                  <a:srgbClr val="000066"/>
                </a:solidFill>
              </a:rPr>
              <a:t>Excitation via the 3p</a:t>
            </a:r>
            <a:r>
              <a:rPr lang="en-US" altLang="en-US" sz="3200" baseline="-25000">
                <a:solidFill>
                  <a:srgbClr val="000066"/>
                </a:solidFill>
              </a:rPr>
              <a:t>3/2</a:t>
            </a:r>
            <a:r>
              <a:rPr lang="en-US" altLang="en-US" sz="3200">
                <a:solidFill>
                  <a:srgbClr val="000066"/>
                </a:solidFill>
              </a:rPr>
              <a:t> state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1447800" y="5253038"/>
            <a:ext cx="1652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Photon yield:</a:t>
            </a:r>
          </a:p>
        </p:txBody>
      </p:sp>
      <p:graphicFrame>
        <p:nvGraphicFramePr>
          <p:cNvPr id="23563" name="Object 11"/>
          <p:cNvGraphicFramePr>
            <a:graphicFrameLocks noChangeAspect="1"/>
          </p:cNvGraphicFramePr>
          <p:nvPr/>
        </p:nvGraphicFramePr>
        <p:xfrm>
          <a:off x="4964113" y="5210175"/>
          <a:ext cx="2251075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2" name="Equation" r:id="rId3" imgW="1079500" imgH="203200" progId="Equation.3">
                  <p:embed/>
                </p:oleObj>
              </mc:Choice>
              <mc:Fallback>
                <p:oleObj name="Equation" r:id="rId3" imgW="1079500" imgH="203200" progId="Equation.3">
                  <p:embed/>
                  <p:pic>
                    <p:nvPicPr>
                      <p:cNvPr id="2356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4113" y="5210175"/>
                        <a:ext cx="2251075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4" name="Object 12"/>
          <p:cNvGraphicFramePr>
            <a:graphicFrameLocks noChangeAspect="1"/>
          </p:cNvGraphicFramePr>
          <p:nvPr/>
        </p:nvGraphicFramePr>
        <p:xfrm>
          <a:off x="4951413" y="5632450"/>
          <a:ext cx="2092325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3" name="Equation" r:id="rId5" imgW="1003300" imgH="203200" progId="Equation.3">
                  <p:embed/>
                </p:oleObj>
              </mc:Choice>
              <mc:Fallback>
                <p:oleObj name="Equation" r:id="rId5" imgW="1003300" imgH="203200" progId="Equation.3">
                  <p:embed/>
                  <p:pic>
                    <p:nvPicPr>
                      <p:cNvPr id="2356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1413" y="5632450"/>
                        <a:ext cx="2092325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568" name="Group 16"/>
          <p:cNvGrpSpPr>
            <a:grpSpLocks/>
          </p:cNvGrpSpPr>
          <p:nvPr/>
        </p:nvGrpSpPr>
        <p:grpSpPr bwMode="auto">
          <a:xfrm>
            <a:off x="3367088" y="5224463"/>
            <a:ext cx="1355725" cy="871537"/>
            <a:chOff x="1800" y="3225"/>
            <a:chExt cx="854" cy="549"/>
          </a:xfrm>
        </p:grpSpPr>
        <p:sp>
          <p:nvSpPr>
            <p:cNvPr id="23561" name="Text Box 9"/>
            <p:cNvSpPr txBox="1">
              <a:spLocks noChangeArrowheads="1"/>
            </p:cNvSpPr>
            <p:nvPr/>
          </p:nvSpPr>
          <p:spPr bwMode="auto">
            <a:xfrm>
              <a:off x="1803" y="3225"/>
              <a:ext cx="85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CC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rgbClr val="CC0000"/>
                  </a:solidFill>
                </a:rPr>
                <a:t>4s     3p:</a:t>
              </a:r>
            </a:p>
          </p:txBody>
        </p:sp>
        <p:sp>
          <p:nvSpPr>
            <p:cNvPr id="23562" name="Text Box 10"/>
            <p:cNvSpPr txBox="1">
              <a:spLocks noChangeArrowheads="1"/>
            </p:cNvSpPr>
            <p:nvPr/>
          </p:nvSpPr>
          <p:spPr bwMode="auto">
            <a:xfrm>
              <a:off x="1800" y="3486"/>
              <a:ext cx="85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rgbClr val="FF9900"/>
                  </a:solidFill>
                </a:rPr>
                <a:t>3p     3s:</a:t>
              </a:r>
            </a:p>
          </p:txBody>
        </p:sp>
        <p:sp>
          <p:nvSpPr>
            <p:cNvPr id="23566" name="Line 14"/>
            <p:cNvSpPr>
              <a:spLocks noChangeShapeType="1"/>
            </p:cNvSpPr>
            <p:nvPr/>
          </p:nvSpPr>
          <p:spPr bwMode="auto">
            <a:xfrm>
              <a:off x="2112" y="3368"/>
              <a:ext cx="192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7" name="Line 15"/>
            <p:cNvSpPr>
              <a:spLocks noChangeShapeType="1"/>
            </p:cNvSpPr>
            <p:nvPr/>
          </p:nvSpPr>
          <p:spPr bwMode="auto">
            <a:xfrm>
              <a:off x="2112" y="3632"/>
              <a:ext cx="192" cy="0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570" name="Group 18"/>
          <p:cNvGrpSpPr>
            <a:grpSpLocks/>
          </p:cNvGrpSpPr>
          <p:nvPr/>
        </p:nvGrpSpPr>
        <p:grpSpPr bwMode="auto">
          <a:xfrm>
            <a:off x="2003425" y="6261100"/>
            <a:ext cx="5159375" cy="396875"/>
            <a:chOff x="1152" y="3944"/>
            <a:chExt cx="3250" cy="250"/>
          </a:xfrm>
        </p:grpSpPr>
        <p:sp>
          <p:nvSpPr>
            <p:cNvPr id="23565" name="Text Box 13"/>
            <p:cNvSpPr txBox="1">
              <a:spLocks noChangeArrowheads="1"/>
            </p:cNvSpPr>
            <p:nvPr/>
          </p:nvSpPr>
          <p:spPr bwMode="auto">
            <a:xfrm>
              <a:off x="1152" y="3944"/>
              <a:ext cx="325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i="1"/>
                <a:t>They are equal        confirms cascade decay</a:t>
              </a:r>
            </a:p>
          </p:txBody>
        </p:sp>
        <p:sp>
          <p:nvSpPr>
            <p:cNvPr id="23569" name="Line 17"/>
            <p:cNvSpPr>
              <a:spLocks noChangeShapeType="1"/>
            </p:cNvSpPr>
            <p:nvPr/>
          </p:nvSpPr>
          <p:spPr bwMode="auto">
            <a:xfrm>
              <a:off x="2352" y="4080"/>
              <a:ext cx="192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3571" name="Picture 19" descr="&#10;3p3hir.jpg                                                     00003C7Fdata                           B628499E: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1036638"/>
            <a:ext cx="5892800" cy="387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64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0" name="Picture 8" descr=" tresb.jpg                                                      00003C7Fdata                           B628499E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927100"/>
            <a:ext cx="6629400" cy="43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782763" y="304800"/>
            <a:ext cx="55737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200">
                <a:solidFill>
                  <a:srgbClr val="000066"/>
                </a:solidFill>
              </a:rPr>
              <a:t>Time-Resolved Fluorescence 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1227138" y="5330825"/>
            <a:ext cx="66976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Measured with fast PMT (ungated, 650 ps time resolution)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1431925" y="5727700"/>
            <a:ext cx="62769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en-US" sz="2000" i="1"/>
              <a:t> Scattering signal too strong       longer time response</a:t>
            </a:r>
          </a:p>
          <a:p>
            <a:pPr>
              <a:buFontTx/>
              <a:buChar char="•"/>
            </a:pPr>
            <a:r>
              <a:rPr lang="en-US" altLang="en-US" sz="2000" i="1"/>
              <a:t> Measure instrument response time</a:t>
            </a:r>
          </a:p>
          <a:p>
            <a:pPr>
              <a:buFontTx/>
              <a:buChar char="•"/>
            </a:pPr>
            <a:r>
              <a:rPr lang="en-US" altLang="en-US" sz="2000" i="1"/>
              <a:t> deconvolve signals</a:t>
            </a:r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>
            <a:off x="4845050" y="593725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10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2679700" y="304800"/>
            <a:ext cx="37925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200">
                <a:solidFill>
                  <a:srgbClr val="000066"/>
                </a:solidFill>
              </a:rPr>
              <a:t>Detection Geometry</a:t>
            </a:r>
          </a:p>
        </p:txBody>
      </p:sp>
      <p:pic>
        <p:nvPicPr>
          <p:cNvPr id="16392" name="Picture 8" descr="&#10;nacell.jpg                                                     00003C7Fdata                           B628499E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1641475"/>
            <a:ext cx="5892800" cy="315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1939925" y="5627688"/>
            <a:ext cx="5264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i="1">
                <a:latin typeface="Arial" panose="020B0604020202020204" pitchFamily="34" charset="0"/>
              </a:rPr>
              <a:t>Both </a:t>
            </a:r>
            <a:r>
              <a:rPr lang="en-US" altLang="en-US" sz="2000" i="1"/>
              <a:t>positions</a:t>
            </a:r>
            <a:r>
              <a:rPr lang="en-US" altLang="en-US" sz="2000" i="1">
                <a:latin typeface="Arial" panose="020B0604020202020204" pitchFamily="34" charset="0"/>
              </a:rPr>
              <a:t> give the same expected signal</a:t>
            </a:r>
          </a:p>
          <a:p>
            <a:r>
              <a:rPr lang="en-US" altLang="en-US" sz="2000" i="1">
                <a:latin typeface="Arial" panose="020B0604020202020204" pitchFamily="34" charset="0"/>
              </a:rPr>
              <a:t>Scattering is much larger at (B) </a:t>
            </a:r>
          </a:p>
        </p:txBody>
      </p:sp>
    </p:spTree>
    <p:extLst>
      <p:ext uri="{BB962C8B-B14F-4D97-AF65-F5344CB8AC3E}">
        <p14:creationId xmlns:p14="http://schemas.microsoft.com/office/powerpoint/2010/main" val="366086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247775" y="990600"/>
            <a:ext cx="21701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accent2"/>
                </a:solidFill>
                <a:cs typeface="Times New Roman" panose="02020603050405020304" pitchFamily="18" charset="0"/>
              </a:rPr>
              <a:t>2nd solution: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2873375" y="1524000"/>
            <a:ext cx="413702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i="1">
                <a:cs typeface="Times New Roman" panose="02020603050405020304" pitchFamily="18" charset="0"/>
              </a:rPr>
              <a:t>Correct for the atmosphere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1400175" y="3536950"/>
            <a:ext cx="41751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2162175" y="4797425"/>
            <a:ext cx="473392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anose="02020603050405020304" pitchFamily="18" charset="0"/>
              </a:rPr>
              <a:t>Correct the telescope to minimize the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anose="02020603050405020304" pitchFamily="18" charset="0"/>
              </a:rPr>
              <a:t>size of the image of the point source.</a:t>
            </a: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2162175" y="3536950"/>
            <a:ext cx="469582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anose="02020603050405020304" pitchFamily="18" charset="0"/>
              </a:rPr>
              <a:t>Choose/create a point source within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anose="02020603050405020304" pitchFamily="18" charset="0"/>
              </a:rPr>
              <a:t>2 arcsec of the object to be observed.</a:t>
            </a: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1400175" y="4797425"/>
            <a:ext cx="43497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3617913" y="2605088"/>
            <a:ext cx="1552575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cs typeface="Times New Roman" panose="02020603050405020304" pitchFamily="18" charset="0"/>
              </a:rPr>
              <a:t>But how?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 rot="2040000">
            <a:off x="1416284" y="4764261"/>
            <a:ext cx="1862254" cy="972594"/>
            <a:chOff x="880946" y="4293220"/>
            <a:chExt cx="2754352" cy="1438508"/>
          </a:xfrm>
          <a:solidFill>
            <a:schemeClr val="accent1"/>
          </a:solidFill>
        </p:grpSpPr>
        <p:sp>
          <p:nvSpPr>
            <p:cNvPr id="3" name="Freeform 2"/>
            <p:cNvSpPr/>
            <p:nvPr/>
          </p:nvSpPr>
          <p:spPr>
            <a:xfrm>
              <a:off x="880946" y="4293220"/>
              <a:ext cx="2754352" cy="862836"/>
            </a:xfrm>
            <a:custGeom>
              <a:avLst/>
              <a:gdLst>
                <a:gd name="connsiteX0" fmla="*/ 0 w 2754352"/>
                <a:gd name="connsiteY0" fmla="*/ 0 h 862836"/>
                <a:gd name="connsiteX1" fmla="*/ 178420 w 2754352"/>
                <a:gd name="connsiteY1" fmla="*/ 144965 h 862836"/>
                <a:gd name="connsiteX2" fmla="*/ 903249 w 2754352"/>
                <a:gd name="connsiteY2" fmla="*/ 769434 h 862836"/>
                <a:gd name="connsiteX3" fmla="*/ 1561171 w 2754352"/>
                <a:gd name="connsiteY3" fmla="*/ 836341 h 862836"/>
                <a:gd name="connsiteX4" fmla="*/ 2263698 w 2754352"/>
                <a:gd name="connsiteY4" fmla="*/ 535258 h 862836"/>
                <a:gd name="connsiteX5" fmla="*/ 2754352 w 2754352"/>
                <a:gd name="connsiteY5" fmla="*/ 78058 h 862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54352" h="862836">
                  <a:moveTo>
                    <a:pt x="0" y="0"/>
                  </a:moveTo>
                  <a:cubicBezTo>
                    <a:pt x="13939" y="8363"/>
                    <a:pt x="178420" y="144965"/>
                    <a:pt x="178420" y="144965"/>
                  </a:cubicBezTo>
                  <a:cubicBezTo>
                    <a:pt x="328961" y="273204"/>
                    <a:pt x="672791" y="654205"/>
                    <a:pt x="903249" y="769434"/>
                  </a:cubicBezTo>
                  <a:cubicBezTo>
                    <a:pt x="1133707" y="884663"/>
                    <a:pt x="1334429" y="875370"/>
                    <a:pt x="1561171" y="836341"/>
                  </a:cubicBezTo>
                  <a:cubicBezTo>
                    <a:pt x="1787913" y="797312"/>
                    <a:pt x="2064835" y="661638"/>
                    <a:pt x="2263698" y="535258"/>
                  </a:cubicBezTo>
                  <a:cubicBezTo>
                    <a:pt x="2462561" y="408878"/>
                    <a:pt x="2608456" y="243468"/>
                    <a:pt x="2754352" y="78058"/>
                  </a:cubicBezTo>
                </a:path>
              </a:pathLst>
            </a:custGeom>
            <a:grp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 3"/>
            <p:cNvSpPr/>
            <p:nvPr/>
          </p:nvSpPr>
          <p:spPr>
            <a:xfrm>
              <a:off x="992459" y="4445620"/>
              <a:ext cx="2494160" cy="1286108"/>
            </a:xfrm>
            <a:custGeom>
              <a:avLst/>
              <a:gdLst>
                <a:gd name="connsiteX0" fmla="*/ 0 w 2754352"/>
                <a:gd name="connsiteY0" fmla="*/ 0 h 862836"/>
                <a:gd name="connsiteX1" fmla="*/ 178420 w 2754352"/>
                <a:gd name="connsiteY1" fmla="*/ 144965 h 862836"/>
                <a:gd name="connsiteX2" fmla="*/ 903249 w 2754352"/>
                <a:gd name="connsiteY2" fmla="*/ 769434 h 862836"/>
                <a:gd name="connsiteX3" fmla="*/ 1561171 w 2754352"/>
                <a:gd name="connsiteY3" fmla="*/ 836341 h 862836"/>
                <a:gd name="connsiteX4" fmla="*/ 2263698 w 2754352"/>
                <a:gd name="connsiteY4" fmla="*/ 535258 h 862836"/>
                <a:gd name="connsiteX5" fmla="*/ 2754352 w 2754352"/>
                <a:gd name="connsiteY5" fmla="*/ 78058 h 862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54352" h="862836">
                  <a:moveTo>
                    <a:pt x="0" y="0"/>
                  </a:moveTo>
                  <a:cubicBezTo>
                    <a:pt x="13939" y="8363"/>
                    <a:pt x="178420" y="144965"/>
                    <a:pt x="178420" y="144965"/>
                  </a:cubicBezTo>
                  <a:cubicBezTo>
                    <a:pt x="328961" y="273204"/>
                    <a:pt x="672791" y="654205"/>
                    <a:pt x="903249" y="769434"/>
                  </a:cubicBezTo>
                  <a:cubicBezTo>
                    <a:pt x="1133707" y="884663"/>
                    <a:pt x="1334429" y="875370"/>
                    <a:pt x="1561171" y="836341"/>
                  </a:cubicBezTo>
                  <a:cubicBezTo>
                    <a:pt x="1787913" y="797312"/>
                    <a:pt x="2064835" y="661638"/>
                    <a:pt x="2263698" y="535258"/>
                  </a:cubicBezTo>
                  <a:cubicBezTo>
                    <a:pt x="2462561" y="408878"/>
                    <a:pt x="2608456" y="243468"/>
                    <a:pt x="2754352" y="78058"/>
                  </a:cubicBezTo>
                </a:path>
              </a:pathLst>
            </a:custGeom>
            <a:grp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 rot="960000">
            <a:off x="3386253" y="5036740"/>
            <a:ext cx="1330713" cy="694988"/>
            <a:chOff x="880946" y="4293220"/>
            <a:chExt cx="2754352" cy="1438508"/>
          </a:xfrm>
          <a:solidFill>
            <a:schemeClr val="accent1"/>
          </a:solidFill>
        </p:grpSpPr>
        <p:sp>
          <p:nvSpPr>
            <p:cNvPr id="7" name="Freeform 6"/>
            <p:cNvSpPr/>
            <p:nvPr/>
          </p:nvSpPr>
          <p:spPr>
            <a:xfrm>
              <a:off x="880946" y="4293220"/>
              <a:ext cx="2754352" cy="862836"/>
            </a:xfrm>
            <a:custGeom>
              <a:avLst/>
              <a:gdLst>
                <a:gd name="connsiteX0" fmla="*/ 0 w 2754352"/>
                <a:gd name="connsiteY0" fmla="*/ 0 h 862836"/>
                <a:gd name="connsiteX1" fmla="*/ 178420 w 2754352"/>
                <a:gd name="connsiteY1" fmla="*/ 144965 h 862836"/>
                <a:gd name="connsiteX2" fmla="*/ 903249 w 2754352"/>
                <a:gd name="connsiteY2" fmla="*/ 769434 h 862836"/>
                <a:gd name="connsiteX3" fmla="*/ 1561171 w 2754352"/>
                <a:gd name="connsiteY3" fmla="*/ 836341 h 862836"/>
                <a:gd name="connsiteX4" fmla="*/ 2263698 w 2754352"/>
                <a:gd name="connsiteY4" fmla="*/ 535258 h 862836"/>
                <a:gd name="connsiteX5" fmla="*/ 2754352 w 2754352"/>
                <a:gd name="connsiteY5" fmla="*/ 78058 h 862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54352" h="862836">
                  <a:moveTo>
                    <a:pt x="0" y="0"/>
                  </a:moveTo>
                  <a:cubicBezTo>
                    <a:pt x="13939" y="8363"/>
                    <a:pt x="178420" y="144965"/>
                    <a:pt x="178420" y="144965"/>
                  </a:cubicBezTo>
                  <a:cubicBezTo>
                    <a:pt x="328961" y="273204"/>
                    <a:pt x="672791" y="654205"/>
                    <a:pt x="903249" y="769434"/>
                  </a:cubicBezTo>
                  <a:cubicBezTo>
                    <a:pt x="1133707" y="884663"/>
                    <a:pt x="1334429" y="875370"/>
                    <a:pt x="1561171" y="836341"/>
                  </a:cubicBezTo>
                  <a:cubicBezTo>
                    <a:pt x="1787913" y="797312"/>
                    <a:pt x="2064835" y="661638"/>
                    <a:pt x="2263698" y="535258"/>
                  </a:cubicBezTo>
                  <a:cubicBezTo>
                    <a:pt x="2462561" y="408878"/>
                    <a:pt x="2608456" y="243468"/>
                    <a:pt x="2754352" y="78058"/>
                  </a:cubicBezTo>
                </a:path>
              </a:pathLst>
            </a:custGeom>
            <a:grp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992459" y="4445620"/>
              <a:ext cx="2494160" cy="1286108"/>
            </a:xfrm>
            <a:custGeom>
              <a:avLst/>
              <a:gdLst>
                <a:gd name="connsiteX0" fmla="*/ 0 w 2754352"/>
                <a:gd name="connsiteY0" fmla="*/ 0 h 862836"/>
                <a:gd name="connsiteX1" fmla="*/ 178420 w 2754352"/>
                <a:gd name="connsiteY1" fmla="*/ 144965 h 862836"/>
                <a:gd name="connsiteX2" fmla="*/ 903249 w 2754352"/>
                <a:gd name="connsiteY2" fmla="*/ 769434 h 862836"/>
                <a:gd name="connsiteX3" fmla="*/ 1561171 w 2754352"/>
                <a:gd name="connsiteY3" fmla="*/ 836341 h 862836"/>
                <a:gd name="connsiteX4" fmla="*/ 2263698 w 2754352"/>
                <a:gd name="connsiteY4" fmla="*/ 535258 h 862836"/>
                <a:gd name="connsiteX5" fmla="*/ 2754352 w 2754352"/>
                <a:gd name="connsiteY5" fmla="*/ 78058 h 862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54352" h="862836">
                  <a:moveTo>
                    <a:pt x="0" y="0"/>
                  </a:moveTo>
                  <a:cubicBezTo>
                    <a:pt x="13939" y="8363"/>
                    <a:pt x="178420" y="144965"/>
                    <a:pt x="178420" y="144965"/>
                  </a:cubicBezTo>
                  <a:cubicBezTo>
                    <a:pt x="328961" y="273204"/>
                    <a:pt x="672791" y="654205"/>
                    <a:pt x="903249" y="769434"/>
                  </a:cubicBezTo>
                  <a:cubicBezTo>
                    <a:pt x="1133707" y="884663"/>
                    <a:pt x="1334429" y="875370"/>
                    <a:pt x="1561171" y="836341"/>
                  </a:cubicBezTo>
                  <a:cubicBezTo>
                    <a:pt x="1787913" y="797312"/>
                    <a:pt x="2064835" y="661638"/>
                    <a:pt x="2263698" y="535258"/>
                  </a:cubicBezTo>
                  <a:cubicBezTo>
                    <a:pt x="2462561" y="408878"/>
                    <a:pt x="2608456" y="243468"/>
                    <a:pt x="2754352" y="78058"/>
                  </a:cubicBezTo>
                </a:path>
              </a:pathLst>
            </a:custGeom>
            <a:grp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Isosceles Triangle 8"/>
          <p:cNvSpPr/>
          <p:nvPr/>
        </p:nvSpPr>
        <p:spPr>
          <a:xfrm rot="960000">
            <a:off x="4352009" y="542997"/>
            <a:ext cx="780585" cy="5036907"/>
          </a:xfrm>
          <a:prstGeom prst="triangle">
            <a:avLst>
              <a:gd name="adj" fmla="val 53597"/>
            </a:avLst>
          </a:prstGeom>
          <a:solidFill>
            <a:srgbClr val="FFFF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 rot="2040000">
            <a:off x="3244136" y="239360"/>
            <a:ext cx="1315844" cy="5478152"/>
          </a:xfrm>
          <a:prstGeom prst="triangle">
            <a:avLst/>
          </a:prstGeom>
          <a:solidFill>
            <a:srgbClr val="FFFF00">
              <a:alpha val="1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>
            <a:off x="1824944" y="5744724"/>
            <a:ext cx="642151" cy="678378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12" name="Isosceles Triangle 11"/>
          <p:cNvSpPr/>
          <p:nvPr/>
        </p:nvSpPr>
        <p:spPr>
          <a:xfrm>
            <a:off x="3616571" y="5785614"/>
            <a:ext cx="642151" cy="678378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3781529" y="5629050"/>
            <a:ext cx="312234" cy="27878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043416" y="5531979"/>
            <a:ext cx="312234" cy="27878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597912" y="4036741"/>
            <a:ext cx="30748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Corrrect</a:t>
            </a:r>
            <a:r>
              <a:rPr lang="en-US" dirty="0" smtClean="0"/>
              <a:t> telescope to minimize spot size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47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88205" y="878263"/>
            <a:ext cx="2781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/>
              <a:t>Thst</a:t>
            </a:r>
            <a:r>
              <a:rPr lang="en-US" sz="1800" dirty="0" smtClean="0"/>
              <a:t> does not correct the tilt</a:t>
            </a:r>
            <a:endParaRPr lang="en-US" sz="1800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226634" y="1717288"/>
            <a:ext cx="2263698" cy="2219092"/>
          </a:xfrm>
          <a:prstGeom prst="line">
            <a:avLst/>
          </a:prstGeom>
          <a:ln w="50800" cmpd="tri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3490332" y="777903"/>
            <a:ext cx="1865971" cy="939385"/>
          </a:xfrm>
          <a:prstGeom prst="line">
            <a:avLst/>
          </a:prstGeom>
          <a:ln w="50800" cmpd="tri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Isosceles Triangle 6"/>
          <p:cNvSpPr/>
          <p:nvPr/>
        </p:nvSpPr>
        <p:spPr>
          <a:xfrm rot="-2400000">
            <a:off x="3537686" y="1221058"/>
            <a:ext cx="379141" cy="992459"/>
          </a:xfrm>
          <a:prstGeom prst="triangl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3727256" y="777903"/>
            <a:ext cx="1629048" cy="814804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639229" y="1717287"/>
            <a:ext cx="1965367" cy="2364059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191447" y="3751714"/>
            <a:ext cx="4333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But you can correct if two wavelength return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3274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3331718" y="304800"/>
            <a:ext cx="252184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200" dirty="0" smtClean="0">
                <a:solidFill>
                  <a:srgbClr val="000066"/>
                </a:solidFill>
                <a:cs typeface="Times New Roman" panose="02020603050405020304" pitchFamily="18" charset="0"/>
              </a:rPr>
              <a:t>Sodium levels</a:t>
            </a:r>
            <a:endParaRPr lang="en-US" altLang="en-US" sz="3200" dirty="0">
              <a:solidFill>
                <a:srgbClr val="000066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62038" y="1066800"/>
            <a:ext cx="6862762" cy="4079875"/>
            <a:chOff x="1062038" y="1066800"/>
            <a:chExt cx="6862762" cy="4079875"/>
          </a:xfrm>
        </p:grpSpPr>
        <p:pic>
          <p:nvPicPr>
            <p:cNvPr id="2560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1066800"/>
              <a:ext cx="6705600" cy="4079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605" name="Rectangle 5"/>
            <p:cNvSpPr>
              <a:spLocks noChangeArrowheads="1"/>
            </p:cNvSpPr>
            <p:nvPr/>
          </p:nvSpPr>
          <p:spPr bwMode="auto">
            <a:xfrm>
              <a:off x="1062038" y="4310063"/>
              <a:ext cx="250825" cy="393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altLang="en-US" sz="2000">
                  <a:latin typeface="Arial" panose="020B0604020202020204" pitchFamily="34" charset="0"/>
                </a:rPr>
                <a:t> </a:t>
              </a:r>
            </a:p>
          </p:txBody>
        </p:sp>
        <p:cxnSp>
          <p:nvCxnSpPr>
            <p:cNvPr id="3" name="Straight Arrow Connector 2"/>
            <p:cNvCxnSpPr/>
            <p:nvPr/>
          </p:nvCxnSpPr>
          <p:spPr>
            <a:xfrm flipV="1">
              <a:off x="1740735" y="1789318"/>
              <a:ext cx="0" cy="1025718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1746050" y="2788454"/>
              <a:ext cx="0" cy="1025718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V="1">
              <a:off x="1751367" y="3797204"/>
              <a:ext cx="0" cy="1025718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rot="5400000" flipV="1">
              <a:off x="1574897" y="1276459"/>
              <a:ext cx="0" cy="1025718"/>
            </a:xfrm>
            <a:prstGeom prst="straightConnector1">
              <a:avLst/>
            </a:prstGeom>
            <a:ln w="22225">
              <a:solidFill>
                <a:srgbClr val="FF0000"/>
              </a:solidFill>
              <a:prstDash val="dash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/>
            <p:cNvSpPr txBox="1"/>
            <p:nvPr/>
          </p:nvSpPr>
          <p:spPr>
            <a:xfrm>
              <a:off x="1062038" y="4199136"/>
              <a:ext cx="7473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355 nm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834116" y="3080157"/>
              <a:ext cx="489098" cy="1468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421912" y="2676324"/>
              <a:ext cx="489098" cy="1468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440866" y="1919640"/>
              <a:ext cx="489098" cy="1468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440866" y="1419807"/>
              <a:ext cx="489098" cy="1468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492256" y="2730989"/>
              <a:ext cx="489098" cy="1468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321593" y="1281223"/>
              <a:ext cx="489098" cy="18553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716080" y="3929294"/>
              <a:ext cx="489098" cy="1468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492256" y="4042171"/>
              <a:ext cx="489098" cy="1468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1381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735013" y="304800"/>
            <a:ext cx="76898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Bichromatic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</a:rPr>
              <a:t> Two-Photon Coherent Excitation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894" y="1252654"/>
            <a:ext cx="384175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Box 3"/>
          <p:cNvSpPr txBox="1">
            <a:spLocks noChangeArrowheads="1"/>
          </p:cNvSpPr>
          <p:nvPr/>
        </p:nvSpPr>
        <p:spPr bwMode="auto">
          <a:xfrm>
            <a:off x="763588" y="3351213"/>
            <a:ext cx="14335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Excitation</a:t>
            </a:r>
          </a:p>
        </p:txBody>
      </p:sp>
      <p:cxnSp>
        <p:nvCxnSpPr>
          <p:cNvPr id="4102" name="Straight Arrow Connector 5"/>
          <p:cNvCxnSpPr>
            <a:cxnSpLocks noChangeShapeType="1"/>
          </p:cNvCxnSpPr>
          <p:nvPr/>
        </p:nvCxnSpPr>
        <p:spPr bwMode="auto">
          <a:xfrm flipV="1">
            <a:off x="1098550" y="2362200"/>
            <a:ext cx="838200" cy="9144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03" name="Straight Arrow Connector 6"/>
          <p:cNvCxnSpPr>
            <a:cxnSpLocks noChangeShapeType="1"/>
          </p:cNvCxnSpPr>
          <p:nvPr/>
        </p:nvCxnSpPr>
        <p:spPr bwMode="auto">
          <a:xfrm>
            <a:off x="1081088" y="3811588"/>
            <a:ext cx="936625" cy="912812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04" name="TextBox 10"/>
          <p:cNvSpPr txBox="1">
            <a:spLocks noChangeArrowheads="1"/>
          </p:cNvSpPr>
          <p:nvPr/>
        </p:nvSpPr>
        <p:spPr bwMode="auto">
          <a:xfrm>
            <a:off x="2865438" y="3349625"/>
            <a:ext cx="962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CC"/>
                </a:solidFill>
                <a:latin typeface="Times New Roman" panose="02020603050405020304" pitchFamily="18" charset="0"/>
              </a:rPr>
              <a:t>Decay</a:t>
            </a:r>
          </a:p>
        </p:txBody>
      </p:sp>
      <p:cxnSp>
        <p:nvCxnSpPr>
          <p:cNvPr id="4105" name="Straight Arrow Connector 13"/>
          <p:cNvCxnSpPr>
            <a:cxnSpLocks noChangeShapeType="1"/>
          </p:cNvCxnSpPr>
          <p:nvPr/>
        </p:nvCxnSpPr>
        <p:spPr bwMode="auto">
          <a:xfrm flipV="1">
            <a:off x="3121025" y="2420938"/>
            <a:ext cx="949325" cy="928687"/>
          </a:xfrm>
          <a:prstGeom prst="straightConnector1">
            <a:avLst/>
          </a:prstGeom>
          <a:noFill/>
          <a:ln w="28575" algn="ctr">
            <a:solidFill>
              <a:srgbClr val="00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06" name="Straight Arrow Connector 18"/>
          <p:cNvCxnSpPr>
            <a:cxnSpLocks noChangeShapeType="1"/>
          </p:cNvCxnSpPr>
          <p:nvPr/>
        </p:nvCxnSpPr>
        <p:spPr bwMode="auto">
          <a:xfrm>
            <a:off x="3111500" y="3811588"/>
            <a:ext cx="622300" cy="931862"/>
          </a:xfrm>
          <a:prstGeom prst="straightConnector1">
            <a:avLst/>
          </a:prstGeom>
          <a:noFill/>
          <a:ln w="28575" algn="ctr">
            <a:solidFill>
              <a:srgbClr val="00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660094" y="3543300"/>
            <a:ext cx="2603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cs typeface="Times New Roman" panose="02020603050405020304" pitchFamily="18" charset="0"/>
              </a:rPr>
              <a:t>Which we approximate by</a:t>
            </a:r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>
            <a:off x="5752169" y="6172200"/>
            <a:ext cx="12192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>
            <a:off x="7047569" y="5334000"/>
            <a:ext cx="12192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>
            <a:off x="6285569" y="4419600"/>
            <a:ext cx="12192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7184094" y="59817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8403294" y="51435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7717494" y="43053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9823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552450"/>
            <a:ext cx="554355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0" y="187325"/>
            <a:ext cx="4565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99"/>
                </a:solidFill>
              </a:rPr>
              <a:t>Two-photon absorption and optical pumping</a:t>
            </a:r>
            <a:endParaRPr lang="fr-FR" altLang="en-US" sz="1800" b="1">
              <a:solidFill>
                <a:srgbClr val="000099"/>
              </a:solidFill>
            </a:endParaRPr>
          </a:p>
        </p:txBody>
      </p:sp>
      <p:pic>
        <p:nvPicPr>
          <p:cNvPr id="5125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200" y="1263650"/>
            <a:ext cx="2901950" cy="87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2349500"/>
            <a:ext cx="198755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3773488" y="623888"/>
            <a:ext cx="1335087" cy="479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pic>
        <p:nvPicPr>
          <p:cNvPr id="30728" name="Picture 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300" y="3695700"/>
            <a:ext cx="376238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6191250" y="5913438"/>
            <a:ext cx="798513" cy="3619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sp>
        <p:nvSpPr>
          <p:cNvPr id="5130" name="Oval 10"/>
          <p:cNvSpPr>
            <a:spLocks noChangeArrowheads="1"/>
          </p:cNvSpPr>
          <p:nvPr/>
        </p:nvSpPr>
        <p:spPr bwMode="auto">
          <a:xfrm>
            <a:off x="5343525" y="2740025"/>
            <a:ext cx="2838450" cy="32893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>
            <a:off x="6899275" y="4379913"/>
            <a:ext cx="19685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>
            <a:off x="6899275" y="2220913"/>
            <a:ext cx="0" cy="38147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 flipH="1">
            <a:off x="5235575" y="4379913"/>
            <a:ext cx="1652588" cy="1400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4" name="Arc 14"/>
          <p:cNvSpPr>
            <a:spLocks/>
          </p:cNvSpPr>
          <p:nvPr/>
        </p:nvSpPr>
        <p:spPr bwMode="auto">
          <a:xfrm flipH="1">
            <a:off x="5759450" y="2740025"/>
            <a:ext cx="1139825" cy="3279775"/>
          </a:xfrm>
          <a:custGeom>
            <a:avLst/>
            <a:gdLst>
              <a:gd name="T0" fmla="*/ 0 w 21600"/>
              <a:gd name="T1" fmla="*/ 0 h 43172"/>
              <a:gd name="T2" fmla="*/ 3054731 w 21600"/>
              <a:gd name="T3" fmla="*/ 249164367 h 43172"/>
              <a:gd name="T4" fmla="*/ 0 w 21600"/>
              <a:gd name="T5" fmla="*/ 124662978 h 4317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72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02"/>
                  <a:pt x="12585" y="42587"/>
                  <a:pt x="1097" y="43172"/>
                </a:cubicBezTo>
              </a:path>
              <a:path w="21600" h="43172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02"/>
                  <a:pt x="12585" y="42587"/>
                  <a:pt x="1097" y="43172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5" name="Arc 15"/>
          <p:cNvSpPr>
            <a:spLocks/>
          </p:cNvSpPr>
          <p:nvPr/>
        </p:nvSpPr>
        <p:spPr bwMode="auto">
          <a:xfrm>
            <a:off x="6899275" y="2740025"/>
            <a:ext cx="1084263" cy="3281363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49244054 h 43200"/>
              <a:gd name="T4" fmla="*/ 0 w 21600"/>
              <a:gd name="T5" fmla="*/ 124622065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199"/>
                </a:cubicBezTo>
              </a:path>
              <a:path w="21600" h="432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199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6" name="Line 16"/>
          <p:cNvSpPr>
            <a:spLocks noChangeShapeType="1"/>
          </p:cNvSpPr>
          <p:nvPr/>
        </p:nvSpPr>
        <p:spPr bwMode="auto">
          <a:xfrm flipV="1">
            <a:off x="6899275" y="4176713"/>
            <a:ext cx="1460500" cy="203200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7" name="Line 17"/>
          <p:cNvSpPr>
            <a:spLocks noChangeShapeType="1"/>
          </p:cNvSpPr>
          <p:nvPr/>
        </p:nvSpPr>
        <p:spPr bwMode="auto">
          <a:xfrm>
            <a:off x="8388350" y="4119563"/>
            <a:ext cx="22225" cy="241300"/>
          </a:xfrm>
          <a:prstGeom prst="line">
            <a:avLst/>
          </a:prstGeom>
          <a:noFill/>
          <a:ln w="38100" cmpd="dbl">
            <a:solidFill>
              <a:srgbClr val="000099"/>
            </a:solidFill>
            <a:round/>
            <a:headEnd type="stealth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8" name="Line 18"/>
          <p:cNvSpPr>
            <a:spLocks noChangeShapeType="1"/>
          </p:cNvSpPr>
          <p:nvPr/>
        </p:nvSpPr>
        <p:spPr bwMode="auto">
          <a:xfrm>
            <a:off x="6899275" y="4379913"/>
            <a:ext cx="1511300" cy="0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0739" name="Group 19"/>
          <p:cNvGrpSpPr>
            <a:grpSpLocks/>
          </p:cNvGrpSpPr>
          <p:nvPr/>
        </p:nvGrpSpPr>
        <p:grpSpPr bwMode="auto">
          <a:xfrm>
            <a:off x="7874000" y="4497388"/>
            <a:ext cx="479425" cy="368300"/>
            <a:chOff x="4360" y="2863"/>
            <a:chExt cx="296" cy="286"/>
          </a:xfrm>
        </p:grpSpPr>
        <p:pic>
          <p:nvPicPr>
            <p:cNvPr id="5162" name="Picture 20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0" y="2863"/>
              <a:ext cx="296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163" name="Line 21"/>
            <p:cNvSpPr>
              <a:spLocks noChangeShapeType="1"/>
            </p:cNvSpPr>
            <p:nvPr/>
          </p:nvSpPr>
          <p:spPr bwMode="auto">
            <a:xfrm>
              <a:off x="4361" y="2904"/>
              <a:ext cx="0" cy="24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4" name="Line 22"/>
            <p:cNvSpPr>
              <a:spLocks noChangeShapeType="1"/>
            </p:cNvSpPr>
            <p:nvPr/>
          </p:nvSpPr>
          <p:spPr bwMode="auto">
            <a:xfrm>
              <a:off x="4532" y="2908"/>
              <a:ext cx="0" cy="24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0743" name="Picture 2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725" y="4086225"/>
            <a:ext cx="461963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141" name="Group 24"/>
          <p:cNvGrpSpPr>
            <a:grpSpLocks/>
          </p:cNvGrpSpPr>
          <p:nvPr/>
        </p:nvGrpSpPr>
        <p:grpSpPr bwMode="auto">
          <a:xfrm>
            <a:off x="5113338" y="5868988"/>
            <a:ext cx="576262" cy="368300"/>
            <a:chOff x="5166" y="2874"/>
            <a:chExt cx="363" cy="232"/>
          </a:xfrm>
        </p:grpSpPr>
        <p:pic>
          <p:nvPicPr>
            <p:cNvPr id="5160" name="Picture 25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6" y="2874"/>
              <a:ext cx="220" cy="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161" name="Text Box 26"/>
            <p:cNvSpPr txBox="1">
              <a:spLocks noChangeArrowheads="1"/>
            </p:cNvSpPr>
            <p:nvPr/>
          </p:nvSpPr>
          <p:spPr bwMode="auto">
            <a:xfrm>
              <a:off x="5357" y="2875"/>
              <a:ext cx="1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i="1"/>
                <a:t>r</a:t>
              </a:r>
            </a:p>
          </p:txBody>
        </p:sp>
      </p:grpSp>
      <p:grpSp>
        <p:nvGrpSpPr>
          <p:cNvPr id="5142" name="Group 27"/>
          <p:cNvGrpSpPr>
            <a:grpSpLocks/>
          </p:cNvGrpSpPr>
          <p:nvPr/>
        </p:nvGrpSpPr>
        <p:grpSpPr bwMode="auto">
          <a:xfrm>
            <a:off x="8605838" y="4468813"/>
            <a:ext cx="550862" cy="368300"/>
            <a:chOff x="5166" y="2874"/>
            <a:chExt cx="347" cy="232"/>
          </a:xfrm>
        </p:grpSpPr>
        <p:pic>
          <p:nvPicPr>
            <p:cNvPr id="5158" name="Picture 28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6" y="2874"/>
              <a:ext cx="220" cy="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159" name="Text Box 29"/>
            <p:cNvSpPr txBox="1">
              <a:spLocks noChangeArrowheads="1"/>
            </p:cNvSpPr>
            <p:nvPr/>
          </p:nvSpPr>
          <p:spPr bwMode="auto">
            <a:xfrm>
              <a:off x="5357" y="2875"/>
              <a:ext cx="1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i="1"/>
                <a:t>i</a:t>
              </a:r>
            </a:p>
          </p:txBody>
        </p:sp>
      </p:grpSp>
      <p:sp>
        <p:nvSpPr>
          <p:cNvPr id="5143" name="Text Box 30"/>
          <p:cNvSpPr txBox="1">
            <a:spLocks noChangeArrowheads="1"/>
          </p:cNvSpPr>
          <p:nvPr/>
        </p:nvSpPr>
        <p:spPr bwMode="auto">
          <a:xfrm>
            <a:off x="6499225" y="2255838"/>
            <a:ext cx="400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W</a:t>
            </a:r>
          </a:p>
        </p:txBody>
      </p:sp>
      <p:sp>
        <p:nvSpPr>
          <p:cNvPr id="30751" name="Line 31"/>
          <p:cNvSpPr>
            <a:spLocks noChangeShapeType="1"/>
          </p:cNvSpPr>
          <p:nvPr/>
        </p:nvSpPr>
        <p:spPr bwMode="auto">
          <a:xfrm flipH="1">
            <a:off x="5905500" y="4368800"/>
            <a:ext cx="990600" cy="846138"/>
          </a:xfrm>
          <a:prstGeom prst="line">
            <a:avLst/>
          </a:prstGeom>
          <a:noFill/>
          <a:ln w="38100" cmpd="dbl">
            <a:solidFill>
              <a:srgbClr val="008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752" name="Picture 3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3033713"/>
            <a:ext cx="3206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3" name="Arc 33"/>
          <p:cNvSpPr>
            <a:spLocks/>
          </p:cNvSpPr>
          <p:nvPr/>
        </p:nvSpPr>
        <p:spPr bwMode="auto">
          <a:xfrm flipH="1" flipV="1">
            <a:off x="5753100" y="2738438"/>
            <a:ext cx="1143000" cy="3298825"/>
          </a:xfrm>
          <a:custGeom>
            <a:avLst/>
            <a:gdLst>
              <a:gd name="T0" fmla="*/ 0 w 21600"/>
              <a:gd name="T1" fmla="*/ 0 h 43199"/>
              <a:gd name="T2" fmla="*/ 635635 w 21600"/>
              <a:gd name="T3" fmla="*/ 251909683 h 43199"/>
              <a:gd name="T4" fmla="*/ 0 w 21600"/>
              <a:gd name="T5" fmla="*/ 125957781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40"/>
                  <a:pt x="12067" y="43074"/>
                  <a:pt x="226" y="43198"/>
                </a:cubicBezTo>
              </a:path>
              <a:path w="21600" h="43199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40"/>
                  <a:pt x="12067" y="43074"/>
                  <a:pt x="226" y="43198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76200" cmpd="tri">
            <a:solidFill>
              <a:srgbClr val="008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4" name="Line 34"/>
          <p:cNvSpPr>
            <a:spLocks noChangeShapeType="1"/>
          </p:cNvSpPr>
          <p:nvPr/>
        </p:nvSpPr>
        <p:spPr bwMode="auto">
          <a:xfrm flipV="1">
            <a:off x="6880225" y="2757488"/>
            <a:ext cx="0" cy="1625600"/>
          </a:xfrm>
          <a:prstGeom prst="line">
            <a:avLst/>
          </a:prstGeom>
          <a:noFill/>
          <a:ln w="38100" cmpd="dbl">
            <a:solidFill>
              <a:srgbClr val="008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5" name="Text Box 35"/>
          <p:cNvSpPr txBox="1">
            <a:spLocks noChangeArrowheads="1"/>
          </p:cNvSpPr>
          <p:nvPr/>
        </p:nvSpPr>
        <p:spPr bwMode="auto">
          <a:xfrm>
            <a:off x="115888" y="3452813"/>
            <a:ext cx="4781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Purpose: create a two photon population inversion</a:t>
            </a:r>
          </a:p>
        </p:txBody>
      </p:sp>
      <p:sp>
        <p:nvSpPr>
          <p:cNvPr id="30756" name="Text Box 36"/>
          <p:cNvSpPr txBox="1">
            <a:spLocks noChangeArrowheads="1"/>
          </p:cNvSpPr>
          <p:nvPr/>
        </p:nvSpPr>
        <p:spPr bwMode="auto">
          <a:xfrm>
            <a:off x="173038" y="3914775"/>
            <a:ext cx="1200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As before: </a:t>
            </a:r>
          </a:p>
        </p:txBody>
      </p:sp>
      <p:pic>
        <p:nvPicPr>
          <p:cNvPr id="30757" name="Picture 3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75" y="2473325"/>
            <a:ext cx="3106738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8" name="Picture 3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4411663"/>
            <a:ext cx="44418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9" name="Text Box 39"/>
          <p:cNvSpPr txBox="1">
            <a:spLocks noChangeArrowheads="1"/>
          </p:cNvSpPr>
          <p:nvPr/>
        </p:nvSpPr>
        <p:spPr bwMode="auto">
          <a:xfrm>
            <a:off x="198438" y="5116513"/>
            <a:ext cx="3194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But we need to be ON resonance</a:t>
            </a:r>
          </a:p>
        </p:txBody>
      </p:sp>
      <p:pic>
        <p:nvPicPr>
          <p:cNvPr id="30760" name="Picture 4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275" y="5657850"/>
            <a:ext cx="1836738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761" name="Group 41"/>
          <p:cNvGrpSpPr>
            <a:grpSpLocks/>
          </p:cNvGrpSpPr>
          <p:nvPr/>
        </p:nvGrpSpPr>
        <p:grpSpPr bwMode="auto">
          <a:xfrm>
            <a:off x="209550" y="6248400"/>
            <a:ext cx="5837238" cy="379413"/>
            <a:chOff x="132" y="3936"/>
            <a:chExt cx="3677" cy="239"/>
          </a:xfrm>
        </p:grpSpPr>
        <p:pic>
          <p:nvPicPr>
            <p:cNvPr id="5155" name="Picture 42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" y="3975"/>
              <a:ext cx="884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156" name="Line 43"/>
            <p:cNvSpPr>
              <a:spLocks noChangeShapeType="1"/>
            </p:cNvSpPr>
            <p:nvPr/>
          </p:nvSpPr>
          <p:spPr bwMode="auto">
            <a:xfrm>
              <a:off x="1189" y="4069"/>
              <a:ext cx="2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7" name="Text Box 44"/>
            <p:cNvSpPr txBox="1">
              <a:spLocks noChangeArrowheads="1"/>
            </p:cNvSpPr>
            <p:nvPr/>
          </p:nvSpPr>
          <p:spPr bwMode="auto">
            <a:xfrm>
              <a:off x="1441" y="3936"/>
              <a:ext cx="23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Adiabatic approximation breaks down!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173038" y="6237289"/>
            <a:ext cx="6018212" cy="3778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798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0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30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30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30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4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5" dur="1000"/>
                                        <p:tgtEl>
                                          <p:spTgt spid="307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30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30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30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30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30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30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30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5" grpId="0"/>
      <p:bldP spid="30756" grpId="0"/>
      <p:bldP spid="3075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48"/>
  <p:tag name="DEFAULTHEIGHT" val="2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$&#10;  \Delta \omega_2(t) \approx 0$$&#10; 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10"/>
  <p:tag name="PICTUREFILESIZE" val="640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$&#10;  \Delta \omega_1 \approx 0$$&#10; 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84"/>
  <p:tag name="PICTUREFILESIZE" val="400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tilde{Q}_2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26"/>
  <p:tag name="PICTUREFILESIZE" val="235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tilde{Q}_2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26"/>
  <p:tag name="PICTUREFILESIZE" val="235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tilde{\cal E}^2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23"/>
  <p:tag name="PICTUREFILESIZE" val="196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vec{\cal E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6"/>
  <p:tag name="PICTUREFILESIZE" val="130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Delta \omega_2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43"/>
  <p:tag name="PICTUREFILESIZE" val="262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tilde{\cal P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6"/>
  <p:tag name="PICTUREFILESIZE" val="128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tilde{Q}_2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26"/>
  <p:tag name="PICTUREFILESIZE" val="235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tilde{Q}_2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26"/>
  <p:tag name="PICTUREFILESIZE" val="235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}&#10;\dot{\tilde{Q}}_2 &amp; = &amp; i \Delta \omega_2(t)&#10; \tilde{Q}_2 -  \tilde{\cal E}^2 W - \eta  \tilde{\cal E}_3\tilde{\cal E}^* W- \frac{\tilde{Q}_2 }{T_2} \nonumber \\&#10;\dot{W} &amp; = &amp;  Re \left [\tilde{\cal E}^2 \tilde{Q_2}^* \right ] - \frac{W - W_0}{T_1}  \nonumber 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415"/>
  <p:tag name="PICTUREFILESIZE" val="4492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tilde{\cal E}^2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23"/>
  <p:tag name="PICTUREFILESIZE" val="196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 = 5 \cdot 10^9 \times \pi w^2/2 = 1.13 \cdot 10^{14}.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148"/>
  <p:tag name="PICTUREFILESIZE" val="6246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 N \frac{\Theta}{4 \pi} = 7820..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58"/>
  <p:tag name="PICTUREFILESIZE" val="2895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Theta = 8.7 \cdot 10^{-10}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65"/>
  <p:tag name="PICTUREFILESIZE" val="2046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11.886"/>
  <p:tag name="ORIGINALWIDTH" val="4288.714"/>
  <p:tag name="OUTPUTTYPE" val="PNG"/>
  <p:tag name="IGUANATEXVERSION" val="160"/>
  <p:tag name="LATEXADDIN" val="\documentclass{article}&#10;\usepackage{amsmath}&#10;\pagestyle{empty}&#10;\begin{document}&#10;&#10;Gaussian beam irradiation with w = 120 cm at 80 km.&#10;For a 20 W beam, the power density is 20/(2.26 m$^2$) = 8.8 W/m$^2$&#10;The saturation intensity is 5 W/cm$^2$, hence I/Is = 1.8  10$^{-4}$.&#10;The emitted photon flux is (in units of photons/(cm$^2$ s):&#10;&#10;$$\frac{\frac{I}{I_s}}{1 + \frac{I}{I_s}}\frac{N_0}{2 T_1} =&#10;\frac{1.8 \cdot 10^{-4} \times 5 \cdot 10^9}{2 \times 16\cdot 10^{-9}}&#10;= 0.75 \cdot 10^{13}.$$&#10;&#10;&#10;&#10;&#10;\end{document}"/>
  <p:tag name="IGUANATEXSIZE" val="16"/>
  <p:tag name="IGUANATEXCURSOR" val="325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2.1635"/>
  <p:tag name="ORIGINALWIDTH" val="4008.999"/>
  <p:tag name="OUTPUTTYPE" val="PNG"/>
  <p:tag name="IGUANATEXVERSION" val="160"/>
  <p:tag name="LATEXADDIN" val="\documentclass{article}&#10;\usepackage{amsmath}&#10;\pagestyle{empty}&#10;\begin{document}&#10;&#10;Multiplying by the emission area of 2.26 m$^2$ yields 0.6  10$^{18}$ photons/s.\\&#10;Number of photons/s collected:&#10;$$ \frac{0.62 \cdot 10^{18} \times 8.7 \cdot 10^{-10}}{4 \pi} = 1.3 \cdot 10^7.$$&#10;&#10;&#10;&#10;&#10;\end{document}"/>
  <p:tag name="IGUANATEXSIZE" val="16"/>
  <p:tag name="IGUANATEXCURSOR" val="162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32.6959"/>
  <p:tag name="ORIGINALWIDTH" val="4290.964"/>
  <p:tag name="OUTPUTTYPE" val="PNG"/>
  <p:tag name="IGUANATEXVERSION" val="160"/>
  <p:tag name="LATEXADDIN" val="\documentclass{article}&#10;\usepackage{amsmath}&#10;\pagestyle{empty}&#10;\begin{document}&#10; &#10;Dividing by the area of the telescope $\pi D^2/4$              yields a photon flux of 660 photons/s/cm$^2$.&#10;Most theories (for instance [Milonni98,Milonni99]) include a directional factor of 1.5, &#10;which brings the photon flux to 1000 photons/s/cm$^2$.&#10;&#10;&#10;&#10;\end{document}"/>
  <p:tag name="IGUANATEXSIZE" val="16"/>
  <p:tag name="IGUANATEXCURSOR" val="334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vec{\cal E} = \left( [\tilde{\cal E}^2]_r,&#10;[\tilde{\cal E}^2]_i, \Delta \omega_2 \right )$ \\&#10;$\vec{\cal P} = \left ( [\tilde{Q}_2]_r,&#10;[\tilde{Q}_2]_i,W \right 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216"/>
  <p:tag name="PICTUREFILESIZE" val="2637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$\frac{\partial \vec{\cal P}}{\partial t} =&#10;  \vec{\cal P} \times \vec{\cal E}$$&#10; 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19"/>
  <p:tag name="PICTUREFILESIZE" val="887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vec{\cal E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6"/>
  <p:tag name="PICTUREFILESIZE" val="130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Delta \omega_2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43"/>
  <p:tag name="PICTUREFILESIZE" val="262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tilde{\cal P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6"/>
  <p:tag name="PICTUREFILESIZE" val="128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$\theta = \int_{-\infty}^\infty |\tilde{\cal E}|^2 dt = \pi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84"/>
  <p:tag name="PICTUREFILESIZE" val="1077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|\tilde{\cal E}|^2$ (s$^{-2}$) $\leftarrow&#10;\frac{p_1 p_2}{2 \hbar^2 \Delta_1} {\cal E}^2$(V/m)$^2$&#10; 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291"/>
  <p:tag name="PICTUREFILESIZE" val="18667"/>
</p:tagLst>
</file>

<file path=ppt/theme/theme1.xml><?xml version="1.0" encoding="utf-8"?>
<a:theme xmlns:a="http://schemas.openxmlformats.org/drawingml/2006/main" name="Default Design">
  <a:themeElements>
    <a:clrScheme name="Default Design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2603</TotalTime>
  <Words>884</Words>
  <Application>Microsoft Office PowerPoint</Application>
  <PresentationFormat>On-screen Show (4:3)</PresentationFormat>
  <Paragraphs>156</Paragraphs>
  <Slides>32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Times New Roman</vt:lpstr>
      <vt:lpstr>Helvetica</vt:lpstr>
      <vt:lpstr>Arial</vt:lpstr>
      <vt:lpstr>Symbol</vt:lpstr>
      <vt:lpstr>VAG Rounded Black</vt:lpstr>
      <vt:lpstr>Default Design</vt:lpstr>
      <vt:lpstr>Equation</vt:lpstr>
      <vt:lpstr>Microsoft Equation 3.0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jcdiels</dc:creator>
  <cp:lastModifiedBy>jcdiel</cp:lastModifiedBy>
  <cp:revision>142</cp:revision>
  <dcterms:created xsi:type="dcterms:W3CDTF">1601-01-01T00:00:00Z</dcterms:created>
  <dcterms:modified xsi:type="dcterms:W3CDTF">2026-02-25T04:22:28Z</dcterms:modified>
</cp:coreProperties>
</file>