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4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78" r:id="rId3"/>
    <p:sldId id="279" r:id="rId4"/>
    <p:sldId id="280" r:id="rId5"/>
    <p:sldId id="281" r:id="rId6"/>
    <p:sldId id="282" r:id="rId7"/>
    <p:sldId id="294" r:id="rId8"/>
    <p:sldId id="295" r:id="rId9"/>
    <p:sldId id="283" r:id="rId10"/>
    <p:sldId id="296" r:id="rId11"/>
    <p:sldId id="297" r:id="rId12"/>
    <p:sldId id="290" r:id="rId13"/>
    <p:sldId id="291" r:id="rId14"/>
    <p:sldId id="292" r:id="rId15"/>
    <p:sldId id="284" r:id="rId16"/>
    <p:sldId id="285" r:id="rId17"/>
    <p:sldId id="286" r:id="rId18"/>
    <p:sldId id="287" r:id="rId19"/>
    <p:sldId id="288" r:id="rId20"/>
    <p:sldId id="293" r:id="rId21"/>
    <p:sldId id="298" r:id="rId22"/>
    <p:sldId id="299" r:id="rId23"/>
    <p:sldId id="273" r:id="rId24"/>
    <p:sldId id="300" r:id="rId25"/>
    <p:sldId id="274" r:id="rId26"/>
    <p:sldId id="275" r:id="rId27"/>
    <p:sldId id="268" r:id="rId28"/>
    <p:sldId id="276" r:id="rId29"/>
    <p:sldId id="277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260" r:id="rId40"/>
    <p:sldId id="261" r:id="rId41"/>
    <p:sldId id="26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0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" y="53"/>
      </p:cViewPr>
      <p:guideLst>
        <p:guide orient="horz" pos="2160"/>
        <p:guide pos="10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C802-E2F3-42DD-A98B-F6066E3748B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F8794-D3E2-46D5-BEDF-6BD6BE4A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4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1755FCE-2D20-480D-B5FA-31E117691944}" type="slidenum">
              <a:rPr lang="fr-FR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fr-FR" altLang="en-US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we summarize the essential notations and definitions.</a:t>
            </a:r>
          </a:p>
          <a:p>
            <a:pPr eaLnBrk="1" hangingPunct="1"/>
            <a:r>
              <a:rPr lang="en-US" altLang="en-US" smtClean="0"/>
              <a:t>Inside the laser typically, only one pulse circulate. A complex representation</a:t>
            </a:r>
          </a:p>
          <a:p>
            <a:pPr eaLnBrk="1" hangingPunct="1"/>
            <a:r>
              <a:rPr lang="en-US" altLang="en-US" smtClean="0"/>
              <a:t>of the field amplitude is particularly convenient in dealing with</a:t>
            </a:r>
          </a:p>
          <a:p>
            <a:pPr eaLnBrk="1" hangingPunct="1"/>
            <a:r>
              <a:rPr lang="en-US" altLang="en-US" smtClean="0"/>
              <a:t>propagation problems of electromagnetic pulses.</a:t>
            </a: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59959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6A19FDC-24C2-49DE-A1FD-87F93CA3BE7B}" type="slidenum">
              <a:rPr lang="fr-FR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fr-FR" altLang="en-US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572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572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572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572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9A82D139-708F-48C5-81A7-624257DC1744}" type="slidenum">
              <a:rPr lang="en-US" altLang="en-US" sz="120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algn="r" eaLnBrk="1" hangingPunct="1"/>
              <a:t>18</a:t>
            </a:fld>
            <a:endParaRPr lang="en-US" altLang="en-US" sz="120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572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792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476EF84-1AB5-4C8E-97C5-C1CEA99DAA43}" type="slidenum">
              <a:rPr lang="fr-FR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fr-FR" altLang="en-US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572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572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572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572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B5DE77B7-0E7A-4DBD-B4F1-CEB200D9C326}" type="slidenum">
              <a:rPr lang="en-US" altLang="en-US" sz="120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algn="r" eaLnBrk="1" hangingPunct="1"/>
              <a:t>19</a:t>
            </a:fld>
            <a:endParaRPr lang="en-US" altLang="en-US" sz="120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572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9804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272CE24-B147-4B00-8FEB-A9AD8781591A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2314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3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9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4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1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8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4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63F6-6934-4614-A239-11B967DBD53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8.xml"/><Relationship Id="rId7" Type="http://schemas.openxmlformats.org/officeDocument/2006/relationships/image" Target="../media/image2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8.emf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8.emf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4.xml"/><Relationship Id="rId7" Type="http://schemas.openxmlformats.org/officeDocument/2006/relationships/image" Target="../media/image3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5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4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43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42.png"/><Relationship Id="rId5" Type="http://schemas.openxmlformats.org/officeDocument/2006/relationships/tags" Target="../tags/tag43.xml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tags" Target="../tags/tag42.xml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6.pn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3.png"/><Relationship Id="rId5" Type="http://schemas.openxmlformats.org/officeDocument/2006/relationships/tags" Target="../tags/tag50.xml"/><Relationship Id="rId10" Type="http://schemas.openxmlformats.org/officeDocument/2006/relationships/image" Target="../media/image32.png"/><Relationship Id="rId4" Type="http://schemas.openxmlformats.org/officeDocument/2006/relationships/tags" Target="../tags/tag49.xml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47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tags" Target="../tags/tag57.xml"/><Relationship Id="rId21" Type="http://schemas.openxmlformats.org/officeDocument/2006/relationships/image" Target="../media/image53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tags" Target="../tags/tag56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56.png"/><Relationship Id="rId5" Type="http://schemas.openxmlformats.org/officeDocument/2006/relationships/tags" Target="../tags/tag59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55.png"/><Relationship Id="rId10" Type="http://schemas.openxmlformats.org/officeDocument/2006/relationships/tags" Target="../tags/tag64.xml"/><Relationship Id="rId19" Type="http://schemas.openxmlformats.org/officeDocument/2006/relationships/image" Target="../media/image51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61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49.png"/><Relationship Id="rId26" Type="http://schemas.openxmlformats.org/officeDocument/2006/relationships/image" Target="../media/image65.png"/><Relationship Id="rId3" Type="http://schemas.openxmlformats.org/officeDocument/2006/relationships/tags" Target="../tags/tag74.xml"/><Relationship Id="rId21" Type="http://schemas.openxmlformats.org/officeDocument/2006/relationships/image" Target="../media/image57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48.png"/><Relationship Id="rId25" Type="http://schemas.openxmlformats.org/officeDocument/2006/relationships/image" Target="../media/image64.png"/><Relationship Id="rId2" Type="http://schemas.openxmlformats.org/officeDocument/2006/relationships/tags" Target="../tags/tag73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56.png"/><Relationship Id="rId29" Type="http://schemas.openxmlformats.org/officeDocument/2006/relationships/image" Target="../media/image54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63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62.png"/><Relationship Id="rId28" Type="http://schemas.openxmlformats.org/officeDocument/2006/relationships/image" Target="../media/image53.png"/><Relationship Id="rId10" Type="http://schemas.openxmlformats.org/officeDocument/2006/relationships/tags" Target="../tags/tag81.xml"/><Relationship Id="rId19" Type="http://schemas.openxmlformats.org/officeDocument/2006/relationships/image" Target="../media/image55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58.png"/><Relationship Id="rId27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89.xml"/><Relationship Id="rId7" Type="http://schemas.openxmlformats.org/officeDocument/2006/relationships/image" Target="../media/image67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6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0.xml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6.png"/><Relationship Id="rId2" Type="http://schemas.openxmlformats.org/officeDocument/2006/relationships/tags" Target="../tags/tag5.xml"/><Relationship Id="rId16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5.png"/><Relationship Id="rId5" Type="http://schemas.openxmlformats.org/officeDocument/2006/relationships/tags" Target="../tags/tag8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72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77.png"/><Relationship Id="rId3" Type="http://schemas.openxmlformats.org/officeDocument/2006/relationships/tags" Target="../tags/tag96.xml"/><Relationship Id="rId21" Type="http://schemas.openxmlformats.org/officeDocument/2006/relationships/image" Target="../media/image80.png"/><Relationship Id="rId7" Type="http://schemas.openxmlformats.org/officeDocument/2006/relationships/tags" Target="../tags/tag100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76.png"/><Relationship Id="rId2" Type="http://schemas.openxmlformats.org/officeDocument/2006/relationships/tags" Target="../tags/tag95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image" Target="../media/image83.png"/><Relationship Id="rId5" Type="http://schemas.openxmlformats.org/officeDocument/2006/relationships/tags" Target="../tags/tag98.xml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tags" Target="../tags/tag103.xml"/><Relationship Id="rId19" Type="http://schemas.openxmlformats.org/officeDocument/2006/relationships/image" Target="../media/image78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7.pn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6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79.png"/><Relationship Id="rId5" Type="http://schemas.openxmlformats.org/officeDocument/2006/relationships/tags" Target="../tags/tag109.xml"/><Relationship Id="rId10" Type="http://schemas.openxmlformats.org/officeDocument/2006/relationships/image" Target="../media/image78.png"/><Relationship Id="rId4" Type="http://schemas.openxmlformats.org/officeDocument/2006/relationships/tags" Target="../tags/tag108.xml"/><Relationship Id="rId9" Type="http://schemas.openxmlformats.org/officeDocument/2006/relationships/image" Target="../media/image85.png"/><Relationship Id="rId1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13.xml"/><Relationship Id="rId7" Type="http://schemas.openxmlformats.org/officeDocument/2006/relationships/image" Target="../media/image91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118.xml"/><Relationship Id="rId7" Type="http://schemas.openxmlformats.org/officeDocument/2006/relationships/image" Target="../media/image96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0.png"/><Relationship Id="rId5" Type="http://schemas.openxmlformats.org/officeDocument/2006/relationships/tags" Target="../tags/tag120.xml"/><Relationship Id="rId10" Type="http://schemas.openxmlformats.org/officeDocument/2006/relationships/image" Target="../media/image99.png"/><Relationship Id="rId4" Type="http://schemas.openxmlformats.org/officeDocument/2006/relationships/tags" Target="../tags/tag119.xml"/><Relationship Id="rId9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99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105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tags" Target="../tags/tag125.xml"/><Relationship Id="rId16" Type="http://schemas.openxmlformats.org/officeDocument/2006/relationships/image" Target="../media/image108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103.png"/><Relationship Id="rId5" Type="http://schemas.openxmlformats.org/officeDocument/2006/relationships/tags" Target="../tags/tag128.xml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tags" Target="../tags/tag12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4493270" y="505540"/>
            <a:ext cx="32054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LIGHT-MATTER INTERACTION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TextBox 2 1"/>
          <p:cNvSpPr txBox="1">
            <a:spLocks noChangeArrowheads="1"/>
          </p:cNvSpPr>
          <p:nvPr/>
        </p:nvSpPr>
        <p:spPr bwMode="auto">
          <a:xfrm>
            <a:off x="850685" y="1609289"/>
            <a:ext cx="47853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Time-Bandwidth product to Uncertainty relations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850685" y="2743786"/>
            <a:ext cx="4379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relations to </a:t>
            </a:r>
            <a:r>
              <a:rPr lang="en-US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Schroedinger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590968" y="3729038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LASER-MATTER INTERACTION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1628400" y="4517221"/>
            <a:ext cx="204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Bloch Vector Model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1608137" y="4941322"/>
            <a:ext cx="2461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propagation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9" name="TextBox 9"/>
          <p:cNvSpPr txBox="1">
            <a:spLocks noChangeArrowheads="1"/>
          </p:cNvSpPr>
          <p:nvPr/>
        </p:nvSpPr>
        <p:spPr bwMode="auto">
          <a:xfrm>
            <a:off x="1703901" y="6153607"/>
            <a:ext cx="278936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transients to steady state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 2"/>
          <p:cNvSpPr txBox="1"/>
          <p:nvPr/>
        </p:nvSpPr>
        <p:spPr>
          <a:xfrm flipH="1">
            <a:off x="5482242" y="1201739"/>
            <a:ext cx="587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Wigner distribution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the instantaneous frequency in time and frequency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Wigner applied to pulse measurements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bandwidth product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482242" y="2628653"/>
            <a:ext cx="5872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wave duality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relations</a:t>
            </a:r>
          </a:p>
          <a:p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double slit experiment</a:t>
            </a:r>
          </a:p>
          <a:p>
            <a:endParaRPr lang="en-US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Picture 4" descr="\documentclass{article}&#10;\usepackage{amsmath}&#10;\usepackage{color}&#10;\pagestyle{empty}&#10;\begin{document}&#10;\textcolor{blue}{Schr\&quot;odinger equation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25" y="3208645"/>
            <a:ext cx="1852952" cy="184076"/>
          </a:xfrm>
          <a:prstGeom prst="rect">
            <a:avLst/>
          </a:prstGeom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628400" y="5358055"/>
            <a:ext cx="2461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transients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695468" y="5194737"/>
            <a:ext cx="587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Echoes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induction decay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32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167314" y="196850"/>
            <a:ext cx="183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Wigner Distribution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207000" y="7635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Second moments</a:t>
            </a:r>
          </a:p>
        </p:txBody>
      </p:sp>
      <p:pic>
        <p:nvPicPr>
          <p:cNvPr id="14340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360488"/>
            <a:ext cx="61722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1524000" y="3252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2" name="Picture 1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260725"/>
            <a:ext cx="8712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1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6000750"/>
            <a:ext cx="327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7" descr="wig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9" y="2568576"/>
            <a:ext cx="66897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2749550" y="6089651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Unchirped Gaussian</a:t>
            </a:r>
          </a:p>
        </p:txBody>
      </p:sp>
      <p:pic>
        <p:nvPicPr>
          <p:cNvPr id="15365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69875"/>
            <a:ext cx="87122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870075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Line 12"/>
          <p:cNvSpPr>
            <a:spLocks noChangeShapeType="1"/>
          </p:cNvSpPr>
          <p:nvPr/>
        </p:nvSpPr>
        <p:spPr bwMode="auto">
          <a:xfrm flipV="1">
            <a:off x="6219825" y="1571625"/>
            <a:ext cx="6858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Arc 13"/>
          <p:cNvSpPr>
            <a:spLocks/>
          </p:cNvSpPr>
          <p:nvPr/>
        </p:nvSpPr>
        <p:spPr bwMode="auto">
          <a:xfrm>
            <a:off x="6972301" y="1517650"/>
            <a:ext cx="2790825" cy="4178300"/>
          </a:xfrm>
          <a:custGeom>
            <a:avLst/>
            <a:gdLst>
              <a:gd name="T0" fmla="*/ 2147483646 w 21600"/>
              <a:gd name="T1" fmla="*/ 0 h 19339"/>
              <a:gd name="T2" fmla="*/ 2147483646 w 21600"/>
              <a:gd name="T3" fmla="*/ 2147483646 h 19339"/>
              <a:gd name="T4" fmla="*/ 0 w 21600"/>
              <a:gd name="T5" fmla="*/ 2147483646 h 193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9339" fill="none" extrusionOk="0">
                <a:moveTo>
                  <a:pt x="9620" y="0"/>
                </a:moveTo>
                <a:cubicBezTo>
                  <a:pt x="16960" y="3651"/>
                  <a:pt x="21600" y="11141"/>
                  <a:pt x="21600" y="19339"/>
                </a:cubicBezTo>
              </a:path>
              <a:path w="21600" h="19339" stroke="0" extrusionOk="0">
                <a:moveTo>
                  <a:pt x="9620" y="0"/>
                </a:moveTo>
                <a:cubicBezTo>
                  <a:pt x="16960" y="3651"/>
                  <a:pt x="21600" y="11141"/>
                  <a:pt x="21600" y="19339"/>
                </a:cubicBezTo>
                <a:lnTo>
                  <a:pt x="0" y="19339"/>
                </a:lnTo>
                <a:lnTo>
                  <a:pt x="962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441575" y="268289"/>
            <a:ext cx="7283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The intensity and spectral intensities are directly proportional to frequency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and time integrations of the Wigner function.</a:t>
            </a:r>
          </a:p>
        </p:txBody>
      </p:sp>
      <p:pic>
        <p:nvPicPr>
          <p:cNvPr id="55299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9" y="896938"/>
            <a:ext cx="2751137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0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5686425"/>
            <a:ext cx="327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7" descr="wig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4" y="2254251"/>
            <a:ext cx="66897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2740025" y="5775326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Unchirped Gaussian</a:t>
            </a:r>
          </a:p>
        </p:txBody>
      </p:sp>
    </p:spTree>
    <p:extLst>
      <p:ext uri="{BB962C8B-B14F-4D97-AF65-F5344CB8AC3E}">
        <p14:creationId xmlns:p14="http://schemas.microsoft.com/office/powerpoint/2010/main" val="11543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wig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474788"/>
            <a:ext cx="7315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756026" y="1066800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Gaussian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823076" y="1055688"/>
            <a:ext cx="1636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Chirped Gaussian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167314" y="196850"/>
            <a:ext cx="183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Wigner Distribution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pic>
        <p:nvPicPr>
          <p:cNvPr id="10650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5173664"/>
            <a:ext cx="524510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207000" y="7635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Second moments</a:t>
            </a:r>
          </a:p>
        </p:txBody>
      </p:sp>
    </p:spTree>
    <p:extLst>
      <p:ext uri="{BB962C8B-B14F-4D97-AF65-F5344CB8AC3E}">
        <p14:creationId xmlns:p14="http://schemas.microsoft.com/office/powerpoint/2010/main" val="27281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5167314" y="196850"/>
            <a:ext cx="183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Wigner Distribution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207000" y="7635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Second moments</a:t>
            </a:r>
          </a:p>
        </p:txBody>
      </p:sp>
      <p:pic>
        <p:nvPicPr>
          <p:cNvPr id="57348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360488"/>
            <a:ext cx="61722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1524000" y="3252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1951039" y="3322638"/>
            <a:ext cx="826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Instantaneous frequency:   is it the derivative of the phase, or the center of gravity of the spectrum?</a:t>
            </a:r>
          </a:p>
        </p:txBody>
      </p:sp>
      <p:pic>
        <p:nvPicPr>
          <p:cNvPr id="57351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4" y="3719514"/>
            <a:ext cx="2351087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2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354514"/>
            <a:ext cx="36163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3" name="Text Box 12"/>
          <p:cNvSpPr txBox="1">
            <a:spLocks noChangeArrowheads="1"/>
          </p:cNvSpPr>
          <p:nvPr/>
        </p:nvSpPr>
        <p:spPr bwMode="auto">
          <a:xfrm>
            <a:off x="5853113" y="5475288"/>
            <a:ext cx="2406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where we used the fact that</a:t>
            </a:r>
          </a:p>
        </p:txBody>
      </p:sp>
      <p:pic>
        <p:nvPicPr>
          <p:cNvPr id="57354" name="Picture 1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5537201"/>
            <a:ext cx="20383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4493270" y="505540"/>
            <a:ext cx="32054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LIGHT-MATTER INTERACTION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TextBox 2 1"/>
          <p:cNvSpPr txBox="1">
            <a:spLocks noChangeArrowheads="1"/>
          </p:cNvSpPr>
          <p:nvPr/>
        </p:nvSpPr>
        <p:spPr bwMode="auto">
          <a:xfrm>
            <a:off x="850685" y="1609289"/>
            <a:ext cx="47853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Time-Bandwidth product to Uncertainty relations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850685" y="2743786"/>
            <a:ext cx="4379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relations to </a:t>
            </a:r>
            <a:r>
              <a:rPr lang="en-US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Schroedinger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590968" y="3729038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LASER-MATTER INTERACTION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1628400" y="4517221"/>
            <a:ext cx="204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Bloch Vector Model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1608137" y="4941322"/>
            <a:ext cx="2461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propagation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9" name="TextBox 9"/>
          <p:cNvSpPr txBox="1">
            <a:spLocks noChangeArrowheads="1"/>
          </p:cNvSpPr>
          <p:nvPr/>
        </p:nvSpPr>
        <p:spPr bwMode="auto">
          <a:xfrm>
            <a:off x="1703901" y="6153607"/>
            <a:ext cx="278936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transients to steady state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 2"/>
          <p:cNvSpPr txBox="1"/>
          <p:nvPr/>
        </p:nvSpPr>
        <p:spPr>
          <a:xfrm flipH="1">
            <a:off x="5482242" y="1201739"/>
            <a:ext cx="587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Wigner distribution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the instantaneous frequency in time and frequency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Wigner applied to pulse measurements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bandwidth product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628400" y="5358055"/>
            <a:ext cx="2461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transients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695468" y="5194737"/>
            <a:ext cx="587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Echoes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induction decay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3021" y="2004568"/>
            <a:ext cx="3733940" cy="23489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flipH="1">
            <a:off x="5482242" y="2628653"/>
            <a:ext cx="5872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wave duality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relations</a:t>
            </a:r>
          </a:p>
          <a:p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double slit experiment</a:t>
            </a:r>
          </a:p>
          <a:p>
            <a:endParaRPr lang="en-US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8" name="Picture 17" descr="\documentclass{article}&#10;\usepackage{amsmath}&#10;\usepackage{color}&#10;\pagestyle{empty}&#10;\begin{document}&#10;\textcolor{blue}{Schr\&quot;odinger equation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25" y="3208645"/>
            <a:ext cx="1852952" cy="1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4508500" y="742951"/>
            <a:ext cx="315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Times New Roman" panose="02020603050405020304" pitchFamily="18" charset="0"/>
              </a:rPr>
              <a:t>Pulse duration, Spectral width</a:t>
            </a:r>
            <a:endParaRPr lang="fr-FR" altLang="en-US" sz="1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882775" y="225426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Times New Roman" panose="02020603050405020304" pitchFamily="18" charset="0"/>
              </a:rPr>
              <a:t>TIME-FREQUENCY</a:t>
            </a:r>
            <a:endParaRPr lang="fr-FR" altLang="en-US" sz="1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098675" y="1352551"/>
            <a:ext cx="767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Can a measurement provide a two-D representation of the field (Wigner function)</a:t>
            </a:r>
            <a:endParaRPr lang="fr-FR" altLang="en-US" sz="1800">
              <a:latin typeface="Times New Roman" panose="02020603050405020304" pitchFamily="18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5026026" y="2343151"/>
            <a:ext cx="1647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en-US" sz="2400" b="1">
                <a:solidFill>
                  <a:srgbClr val="1B0696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The FROG</a:t>
            </a:r>
          </a:p>
        </p:txBody>
      </p:sp>
      <p:sp>
        <p:nvSpPr>
          <p:cNvPr id="48134" name="Text Box 19"/>
          <p:cNvSpPr txBox="1">
            <a:spLocks noChangeArrowheads="1"/>
          </p:cNvSpPr>
          <p:nvPr/>
        </p:nvSpPr>
        <p:spPr bwMode="auto">
          <a:xfrm>
            <a:off x="3683000" y="3014664"/>
            <a:ext cx="388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ea typeface="MS PGothic" panose="020B0600070205080204" pitchFamily="34" charset="-128"/>
              </a:rPr>
              <a:t>F</a:t>
            </a: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requency </a:t>
            </a:r>
            <a:r>
              <a:rPr lang="en-US" altLang="en-US" sz="2000" b="1">
                <a:latin typeface="Times New Roman" panose="02020603050405020304" pitchFamily="18" charset="0"/>
                <a:ea typeface="MS PGothic" panose="020B0600070205080204" pitchFamily="34" charset="-128"/>
              </a:rPr>
              <a:t>R</a:t>
            </a: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esolved </a:t>
            </a:r>
            <a:r>
              <a:rPr lang="en-US" altLang="en-US" sz="2000" b="1">
                <a:latin typeface="Times New Roman" panose="02020603050405020304" pitchFamily="18" charset="0"/>
                <a:ea typeface="MS PGothic" panose="020B0600070205080204" pitchFamily="34" charset="-128"/>
              </a:rPr>
              <a:t>O</a:t>
            </a: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ptical </a:t>
            </a:r>
            <a:r>
              <a:rPr lang="en-US" altLang="en-US" sz="2000" b="1">
                <a:latin typeface="Times New Roman" panose="02020603050405020304" pitchFamily="18" charset="0"/>
                <a:ea typeface="MS PGothic" panose="020B0600070205080204" pitchFamily="34" charset="-128"/>
              </a:rPr>
              <a:t>G</a:t>
            </a: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ating</a:t>
            </a:r>
            <a:endParaRPr lang="fr-FR" alt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756026" y="171451"/>
            <a:ext cx="164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altLang="en-US" sz="2400" b="1">
                <a:solidFill>
                  <a:srgbClr val="1B0696"/>
                </a:solidFill>
                <a:ea typeface="MS PGothic" panose="020B0600070205080204" pitchFamily="34" charset="-128"/>
              </a:rPr>
              <a:t>The FROG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12975" y="642939"/>
            <a:ext cx="388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ea typeface="MS PGothic" panose="020B0600070205080204" pitchFamily="34" charset="-128"/>
              </a:rPr>
              <a:t>F</a:t>
            </a:r>
            <a:r>
              <a:rPr lang="en-US" altLang="en-US" sz="2000">
                <a:ea typeface="MS PGothic" panose="020B0600070205080204" pitchFamily="34" charset="-128"/>
              </a:rPr>
              <a:t>requency </a:t>
            </a:r>
            <a:r>
              <a:rPr lang="en-US" altLang="en-US" sz="2000" b="1">
                <a:ea typeface="MS PGothic" panose="020B0600070205080204" pitchFamily="34" charset="-128"/>
              </a:rPr>
              <a:t>R</a:t>
            </a:r>
            <a:r>
              <a:rPr lang="en-US" altLang="en-US" sz="2000">
                <a:ea typeface="MS PGothic" panose="020B0600070205080204" pitchFamily="34" charset="-128"/>
              </a:rPr>
              <a:t>esolved </a:t>
            </a:r>
            <a:r>
              <a:rPr lang="en-US" altLang="en-US" sz="2000" b="1">
                <a:ea typeface="MS PGothic" panose="020B0600070205080204" pitchFamily="34" charset="-128"/>
              </a:rPr>
              <a:t>O</a:t>
            </a:r>
            <a:r>
              <a:rPr lang="en-US" altLang="en-US" sz="2000">
                <a:ea typeface="MS PGothic" panose="020B0600070205080204" pitchFamily="34" charset="-128"/>
              </a:rPr>
              <a:t>ptical </a:t>
            </a:r>
            <a:r>
              <a:rPr lang="en-US" altLang="en-US" sz="2000" b="1">
                <a:ea typeface="MS PGothic" panose="020B0600070205080204" pitchFamily="34" charset="-128"/>
              </a:rPr>
              <a:t>G</a:t>
            </a:r>
            <a:r>
              <a:rPr lang="en-US" altLang="en-US" sz="2000">
                <a:ea typeface="MS PGothic" panose="020B0600070205080204" pitchFamily="34" charset="-128"/>
              </a:rPr>
              <a:t>ating</a:t>
            </a:r>
            <a:endParaRPr lang="fr-FR" altLang="en-US" sz="2000">
              <a:ea typeface="MS PGothic" panose="020B0600070205080204" pitchFamily="34" charset="-128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908175" y="1290639"/>
            <a:ext cx="589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It is a time gated spectrum, measuring a two D function:</a:t>
            </a:r>
            <a:endParaRPr lang="fr-FR" altLang="en-US" sz="2000">
              <a:ea typeface="MS PGothic" panose="020B0600070205080204" pitchFamily="34" charset="-128"/>
            </a:endParaRPr>
          </a:p>
        </p:txBody>
      </p:sp>
      <p:pic>
        <p:nvPicPr>
          <p:cNvPr id="11878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824038"/>
            <a:ext cx="62865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90" name="Picture 6" descr="mus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3641726"/>
            <a:ext cx="62166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1774826" y="2757489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ea typeface="MS PGothic" panose="020B0600070205080204" pitchFamily="34" charset="-128"/>
              </a:rPr>
              <a:t>References:</a:t>
            </a:r>
            <a:endParaRPr lang="fr-FR" altLang="en-US" sz="2000" b="1">
              <a:ea typeface="MS PGothic" panose="020B0600070205080204" pitchFamily="34" charset="-128"/>
            </a:endParaRP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1812926" y="3538539"/>
            <a:ext cx="179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FROG Trebino,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Kluwer, 2002</a:t>
            </a:r>
            <a:endParaRPr lang="fr-FR" altLang="en-US" sz="2000">
              <a:ea typeface="MS PGothic" panose="020B0600070205080204" pitchFamily="34" charset="-128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524000" y="4567239"/>
            <a:ext cx="23256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Adam S. Wyat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PhD Thesis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University of Oxford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 (2007)</a:t>
            </a:r>
            <a:endParaRPr lang="fr-FR" altLang="en-US" sz="2000">
              <a:ea typeface="MS PGothic" panose="020B0600070205080204" pitchFamily="34" charset="-128"/>
            </a:endParaRP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4422776" y="2738439"/>
            <a:ext cx="5318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Advantage: the raw data give a nice representation</a:t>
            </a:r>
            <a:endParaRPr lang="fr-FR" altLang="en-US" sz="2000">
              <a:ea typeface="MS PGothic" panose="020B0600070205080204" pitchFamily="34" charset="-128"/>
            </a:endParaRP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4537076" y="3233739"/>
            <a:ext cx="398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Disadvantage: considerable iterations</a:t>
            </a:r>
            <a:endParaRPr lang="fr-FR" altLang="en-US" sz="20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3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35" dur="2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/>
      <p:bldP spid="118792" grpId="0"/>
      <p:bldP spid="118793" grpId="0"/>
      <p:bldP spid="118793" grpId="1"/>
      <p:bldP spid="118794" grpId="0"/>
      <p:bldP spid="1187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089150" y="5875339"/>
            <a:ext cx="8275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Like a musical score, the spectrogram visually displays the frequency vs. time (and the intensity, too).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2247901" y="1222376"/>
            <a:ext cx="7693025" cy="4221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6" b="15135"/>
          <a:stretch>
            <a:fillRect/>
          </a:stretch>
        </p:blipFill>
        <p:spPr bwMode="auto">
          <a:xfrm>
            <a:off x="2128838" y="1633539"/>
            <a:ext cx="8191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5157788" y="3697289"/>
            <a:ext cx="36512" cy="11699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 rot="-5400000">
            <a:off x="2038936" y="4173022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MS PGothic" panose="020B0600070205080204" pitchFamily="34" charset="-128"/>
              </a:rPr>
              <a:t>Frequency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 rot="-5400000">
            <a:off x="2042111" y="2264847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MS PGothic" panose="020B0600070205080204" pitchFamily="34" charset="-128"/>
              </a:rPr>
              <a:t>Frequency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5843588" y="3062288"/>
            <a:ext cx="663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MS PGothic" panose="020B0600070205080204" pitchFamily="34" charset="-128"/>
              </a:rPr>
              <a:t>Time</a:t>
            </a: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5837239" y="4953000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MS PGothic" panose="020B0600070205080204" pitchFamily="34" charset="-128"/>
              </a:rPr>
              <a:t>Delay</a:t>
            </a:r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2843214" y="1381126"/>
            <a:ext cx="6923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MS PGothic" panose="020B0600070205080204" pitchFamily="34" charset="-128"/>
              </a:rPr>
              <a:t>Negatively chirped            Unchirped              Positively chirped</a:t>
            </a:r>
          </a:p>
        </p:txBody>
      </p:sp>
      <p:sp>
        <p:nvSpPr>
          <p:cNvPr id="50187" name="Line 12"/>
          <p:cNvSpPr>
            <a:spLocks noChangeShapeType="1"/>
          </p:cNvSpPr>
          <p:nvPr/>
        </p:nvSpPr>
        <p:spPr bwMode="auto">
          <a:xfrm>
            <a:off x="3054350" y="2025650"/>
            <a:ext cx="1606550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3"/>
          <p:cNvSpPr>
            <a:spLocks noChangeShapeType="1"/>
          </p:cNvSpPr>
          <p:nvPr/>
        </p:nvSpPr>
        <p:spPr bwMode="auto">
          <a:xfrm flipH="1">
            <a:off x="7650163" y="2016125"/>
            <a:ext cx="1606550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4"/>
          <p:cNvSpPr>
            <a:spLocks noChangeShapeType="1"/>
          </p:cNvSpPr>
          <p:nvPr/>
        </p:nvSpPr>
        <p:spPr bwMode="auto">
          <a:xfrm>
            <a:off x="5305426" y="2414588"/>
            <a:ext cx="166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Text Box 15"/>
          <p:cNvSpPr txBox="1">
            <a:spLocks noChangeArrowheads="1"/>
          </p:cNvSpPr>
          <p:nvPr/>
        </p:nvSpPr>
        <p:spPr bwMode="auto">
          <a:xfrm>
            <a:off x="4067175" y="404813"/>
            <a:ext cx="432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Spectrograms for Linearly Chirped Pulses</a:t>
            </a:r>
          </a:p>
        </p:txBody>
      </p:sp>
    </p:spTree>
    <p:extLst>
      <p:ext uri="{BB962C8B-B14F-4D97-AF65-F5344CB8AC3E}">
        <p14:creationId xmlns:p14="http://schemas.microsoft.com/office/powerpoint/2010/main" val="33562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1965326" y="1273175"/>
            <a:ext cx="86010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Algorithms exist to retrieve </a:t>
            </a:r>
            <a:r>
              <a:rPr lang="en-US" altLang="en-US" sz="2000" i="1">
                <a:latin typeface="Times New Roman" panose="02020603050405020304" pitchFamily="18" charset="0"/>
                <a:ea typeface="MS PGothic" panose="020B0600070205080204" pitchFamily="34" charset="-128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) from its spectrogram.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The spectrogram essentially uniquely determines the waveform intensity, </a:t>
            </a:r>
            <a:r>
              <a:rPr lang="en-US" altLang="en-US" sz="2000" i="1">
                <a:latin typeface="Times New Roman" panose="02020603050405020304" pitchFamily="18" charset="0"/>
                <a:ea typeface="MS PGothic" panose="020B0600070205080204" pitchFamily="34" charset="-128"/>
              </a:rPr>
              <a:t>I</a:t>
            </a: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), and phase, </a:t>
            </a:r>
            <a:r>
              <a:rPr lang="en-US" altLang="en-US" sz="2000" i="1">
                <a:latin typeface="Symbol" panose="05050102010706020507" pitchFamily="18" charset="2"/>
                <a:ea typeface="MS PGothic" panose="020B0600070205080204" pitchFamily="34" charset="-128"/>
              </a:rPr>
              <a:t></a:t>
            </a: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).</a:t>
            </a:r>
          </a:p>
          <a:p>
            <a:pPr eaLnBrk="1" hangingPunct="1">
              <a:lnSpc>
                <a:spcPct val="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MS PGothic" panose="020B060007020508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MS PGothic" panose="020B0600070205080204" pitchFamily="34" charset="-128"/>
              </a:rPr>
              <a:t>	There are a few ambiguities, but they’re “trivial.”</a:t>
            </a:r>
            <a:endParaRPr lang="en-US" alt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The gate need not be—and should not be—much shorter than </a:t>
            </a:r>
            <a:r>
              <a:rPr lang="en-US" altLang="en-US" sz="2000" i="1">
                <a:latin typeface="Times New Roman" panose="02020603050405020304" pitchFamily="18" charset="0"/>
                <a:ea typeface="MS PGothic" panose="020B0600070205080204" pitchFamily="34" charset="-128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).</a:t>
            </a:r>
          </a:p>
          <a:p>
            <a:pPr eaLnBrk="1" hangingPunct="1">
              <a:lnSpc>
                <a:spcPct val="3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MS PGothic" panose="020B0600070205080204" pitchFamily="34" charset="-128"/>
              </a:rPr>
              <a:t>	Suppose we use a delta-function gate pulse:</a:t>
            </a:r>
          </a:p>
        </p:txBody>
      </p:sp>
      <p:grpSp>
        <p:nvGrpSpPr>
          <p:cNvPr id="52227" name="Group 6"/>
          <p:cNvGrpSpPr>
            <a:grpSpLocks/>
          </p:cNvGrpSpPr>
          <p:nvPr/>
        </p:nvGrpSpPr>
        <p:grpSpPr bwMode="auto">
          <a:xfrm>
            <a:off x="2716214" y="3917951"/>
            <a:ext cx="6416675" cy="1330325"/>
            <a:chOff x="1199" y="2771"/>
            <a:chExt cx="4042" cy="838"/>
          </a:xfrm>
        </p:grpSpPr>
        <p:graphicFrame>
          <p:nvGraphicFramePr>
            <p:cNvPr id="52231" name="Object 2"/>
            <p:cNvGraphicFramePr>
              <a:graphicFrameLocks noChangeAspect="1"/>
            </p:cNvGraphicFramePr>
            <p:nvPr/>
          </p:nvGraphicFramePr>
          <p:xfrm>
            <a:off x="1199" y="2771"/>
            <a:ext cx="4042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4" imgW="3505200" imgH="482600" progId="Equation.DSMT4">
                    <p:embed/>
                  </p:oleObj>
                </mc:Choice>
                <mc:Fallback>
                  <p:oleObj name="Equation" r:id="rId4" imgW="3505200" imgH="482600" progId="Equation.DSMT4">
                    <p:embed/>
                    <p:pic>
                      <p:nvPicPr>
                        <p:cNvPr id="5223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9" y="2771"/>
                          <a:ext cx="4042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2" name="Object 3"/>
            <p:cNvGraphicFramePr>
              <a:graphicFrameLocks noChangeAspect="1"/>
            </p:cNvGraphicFramePr>
            <p:nvPr/>
          </p:nvGraphicFramePr>
          <p:xfrm>
            <a:off x="3690" y="3288"/>
            <a:ext cx="805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Equation" r:id="rId6" imgW="698500" imgH="279400" progId="Equation.DSMT4">
                    <p:embed/>
                  </p:oleObj>
                </mc:Choice>
                <mc:Fallback>
                  <p:oleObj name="Equation" r:id="rId6" imgW="698500" imgH="279400" progId="Equation.DSMT4">
                    <p:embed/>
                    <p:pic>
                      <p:nvPicPr>
                        <p:cNvPr id="52232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0" y="3288"/>
                          <a:ext cx="805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7334250" y="4846638"/>
            <a:ext cx="2274982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       = The Intensity.</a:t>
            </a:r>
          </a:p>
          <a:p>
            <a:pPr eaLnBrk="1" hangingPunct="1">
              <a:lnSpc>
                <a:spcPct val="3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hlink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No phase information!</a:t>
            </a:r>
          </a:p>
        </p:txBody>
      </p:sp>
      <p:sp>
        <p:nvSpPr>
          <p:cNvPr id="52229" name="Line 10"/>
          <p:cNvSpPr>
            <a:spLocks noChangeShapeType="1"/>
          </p:cNvSpPr>
          <p:nvPr/>
        </p:nvSpPr>
        <p:spPr bwMode="auto">
          <a:xfrm flipH="1">
            <a:off x="4486276" y="3725864"/>
            <a:ext cx="519113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1819275" y="431801"/>
            <a:ext cx="852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ea typeface="MS PGothic" panose="020B0600070205080204" pitchFamily="34" charset="-128"/>
              </a:rPr>
              <a:t>As in all measurements,  there is competition between accuracy in amplitude or phase</a:t>
            </a:r>
          </a:p>
        </p:txBody>
      </p:sp>
    </p:spTree>
    <p:extLst>
      <p:ext uri="{BB962C8B-B14F-4D97-AF65-F5344CB8AC3E}">
        <p14:creationId xmlns:p14="http://schemas.microsoft.com/office/powerpoint/2010/main" val="18840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4584700" y="422275"/>
            <a:ext cx="3155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Different representations of a signal</a:t>
            </a:r>
          </a:p>
        </p:txBody>
      </p:sp>
      <p:pic>
        <p:nvPicPr>
          <p:cNvPr id="5" name="Picture 4" descr="\documentclass{article}&#10;\usepackage{amsmath}&#10;\pagestyle{empty}&#10;\begin{document}&#10;$E(t) = \frac{1}{2}{\cal E}(t)e^{i(\omega t-kz)}$ + c.c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11713" y="1276351"/>
            <a:ext cx="3078162" cy="309563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$E(t) = \frac{1}{2}{\cal E}(t)e^{i(\omega t+ \phi_0)}$ + c.c.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41863" y="2101850"/>
            <a:ext cx="3078162" cy="311150"/>
          </a:xfrm>
          <a:prstGeom prst="rect">
            <a:avLst/>
          </a:prstGeom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 flipH="1">
            <a:off x="3035300" y="2740025"/>
            <a:ext cx="6484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Carrier to envelope phase and carrier to envelope offset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 flipH="1">
            <a:off x="3016250" y="3289300"/>
            <a:ext cx="6484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Carrier to envelope phase: a definition independent of a carrier and envelope  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 flipH="1">
            <a:off x="3040064" y="3840164"/>
            <a:ext cx="6486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Carrier to envelope offset: it is a frequency, and exists only in combs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 flipH="1">
            <a:off x="3022600" y="4384675"/>
            <a:ext cx="6484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No carrier, but envelopes in time and frequency: the Wigner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6092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4493270" y="505540"/>
            <a:ext cx="32054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LIGHT-MATTER INTERACTION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TextBox 2 1"/>
          <p:cNvSpPr txBox="1">
            <a:spLocks noChangeArrowheads="1"/>
          </p:cNvSpPr>
          <p:nvPr/>
        </p:nvSpPr>
        <p:spPr bwMode="auto">
          <a:xfrm>
            <a:off x="850685" y="1609289"/>
            <a:ext cx="47853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Time-Bandwidth product to Uncertainty relations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850685" y="2743786"/>
            <a:ext cx="4379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relations to </a:t>
            </a:r>
            <a:r>
              <a:rPr lang="en-US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Schroedinger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590968" y="3729038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LASER-MATTER INTERACTION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1628400" y="4517221"/>
            <a:ext cx="204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Bloch Vector Model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1608137" y="4941322"/>
            <a:ext cx="2461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propagation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9" name="TextBox 9"/>
          <p:cNvSpPr txBox="1">
            <a:spLocks noChangeArrowheads="1"/>
          </p:cNvSpPr>
          <p:nvPr/>
        </p:nvSpPr>
        <p:spPr bwMode="auto">
          <a:xfrm>
            <a:off x="1703901" y="6153607"/>
            <a:ext cx="278936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transients to steady state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 2"/>
          <p:cNvSpPr txBox="1"/>
          <p:nvPr/>
        </p:nvSpPr>
        <p:spPr>
          <a:xfrm flipH="1">
            <a:off x="5482242" y="1201739"/>
            <a:ext cx="587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Wigner distribution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the instantaneous frequency in time and frequency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Wigner applied to pulse measurements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bandwidth product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628400" y="5358055"/>
            <a:ext cx="2461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transients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695468" y="5194737"/>
            <a:ext cx="587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Echoes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induction decay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3021" y="2252218"/>
            <a:ext cx="2606179" cy="23489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5482242" y="2628653"/>
            <a:ext cx="5872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wave duality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relations</a:t>
            </a:r>
          </a:p>
          <a:p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double slit experiment</a:t>
            </a:r>
          </a:p>
          <a:p>
            <a:endParaRPr lang="en-US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" name="Picture 19" descr="\documentclass{article}&#10;\usepackage{amsmath}&#10;\usepackage{color}&#10;\pagestyle{empty}&#10;\begin{document}&#10;\textcolor{blue}{Schr\&quot;odinger equation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25" y="3208645"/>
            <a:ext cx="1852952" cy="1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5"/>
          <p:cNvSpPr>
            <a:spLocks noChangeAspect="1" noChangeArrowheads="1" noTextEdit="1"/>
          </p:cNvSpPr>
          <p:nvPr/>
        </p:nvSpPr>
        <p:spPr bwMode="auto">
          <a:xfrm>
            <a:off x="4356100" y="976313"/>
            <a:ext cx="7315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Rectangle 264"/>
          <p:cNvSpPr>
            <a:spLocks noChangeArrowheads="1"/>
          </p:cNvSpPr>
          <p:nvPr/>
        </p:nvSpPr>
        <p:spPr bwMode="auto">
          <a:xfrm>
            <a:off x="5829301" y="3630613"/>
            <a:ext cx="50436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012" name="Group 522"/>
          <p:cNvGrpSpPr>
            <a:grpSpLocks/>
          </p:cNvGrpSpPr>
          <p:nvPr/>
        </p:nvGrpSpPr>
        <p:grpSpPr bwMode="auto">
          <a:xfrm>
            <a:off x="2462214" y="5272088"/>
            <a:ext cx="7242175" cy="1222468"/>
            <a:chOff x="759" y="998"/>
            <a:chExt cx="2008" cy="2182"/>
          </a:xfrm>
        </p:grpSpPr>
        <p:sp>
          <p:nvSpPr>
            <p:cNvPr id="43019" name="Rectangle 398"/>
            <p:cNvSpPr>
              <a:spLocks noChangeArrowheads="1"/>
            </p:cNvSpPr>
            <p:nvPr/>
          </p:nvSpPr>
          <p:spPr bwMode="auto">
            <a:xfrm>
              <a:off x="759" y="998"/>
              <a:ext cx="2008" cy="1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20" name="Rectangle 399"/>
            <p:cNvSpPr>
              <a:spLocks noChangeArrowheads="1"/>
            </p:cNvSpPr>
            <p:nvPr/>
          </p:nvSpPr>
          <p:spPr bwMode="auto">
            <a:xfrm>
              <a:off x="759" y="998"/>
              <a:ext cx="2008" cy="1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21" name="Rectangle 400"/>
            <p:cNvSpPr>
              <a:spLocks noChangeArrowheads="1"/>
            </p:cNvSpPr>
            <p:nvPr/>
          </p:nvSpPr>
          <p:spPr bwMode="auto">
            <a:xfrm>
              <a:off x="759" y="998"/>
              <a:ext cx="2008" cy="1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22" name="Line 401"/>
            <p:cNvSpPr>
              <a:spLocks noChangeShapeType="1"/>
            </p:cNvSpPr>
            <p:nvPr/>
          </p:nvSpPr>
          <p:spPr bwMode="auto">
            <a:xfrm flipV="1">
              <a:off x="899" y="287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Rectangle 402"/>
            <p:cNvSpPr>
              <a:spLocks noChangeArrowheads="1"/>
            </p:cNvSpPr>
            <p:nvPr/>
          </p:nvSpPr>
          <p:spPr bwMode="auto">
            <a:xfrm>
              <a:off x="864" y="2905"/>
              <a:ext cx="4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Courier New" panose="02070309020205020404" pitchFamily="49" charset="0"/>
                  <a:cs typeface="Times New Roman" panose="02020603050405020304" pitchFamily="18" charset="0"/>
                </a:rPr>
                <a:t>-2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24" name="Line 403"/>
            <p:cNvSpPr>
              <a:spLocks noChangeShapeType="1"/>
            </p:cNvSpPr>
            <p:nvPr/>
          </p:nvSpPr>
          <p:spPr bwMode="auto">
            <a:xfrm flipV="1">
              <a:off x="1352" y="287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Rectangle 404"/>
            <p:cNvSpPr>
              <a:spLocks noChangeArrowheads="1"/>
            </p:cNvSpPr>
            <p:nvPr/>
          </p:nvSpPr>
          <p:spPr bwMode="auto">
            <a:xfrm>
              <a:off x="1317" y="2905"/>
              <a:ext cx="4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Courier New" panose="02070309020205020404" pitchFamily="49" charset="0"/>
                  <a:cs typeface="Times New Roman" panose="02020603050405020304" pitchFamily="18" charset="0"/>
                </a:rPr>
                <a:t>-1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26" name="Line 405"/>
            <p:cNvSpPr>
              <a:spLocks noChangeShapeType="1"/>
            </p:cNvSpPr>
            <p:nvPr/>
          </p:nvSpPr>
          <p:spPr bwMode="auto">
            <a:xfrm flipV="1">
              <a:off x="1812" y="287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Rectangle 406"/>
            <p:cNvSpPr>
              <a:spLocks noChangeArrowheads="1"/>
            </p:cNvSpPr>
            <p:nvPr/>
          </p:nvSpPr>
          <p:spPr bwMode="auto">
            <a:xfrm>
              <a:off x="1791" y="2905"/>
              <a:ext cx="21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Courier New" panose="02070309020205020404" pitchFamily="49" charset="0"/>
                  <a:cs typeface="Times New Roman" panose="02020603050405020304" pitchFamily="18" charset="0"/>
                </a:rPr>
                <a:t>0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28" name="Line 407"/>
            <p:cNvSpPr>
              <a:spLocks noChangeShapeType="1"/>
            </p:cNvSpPr>
            <p:nvPr/>
          </p:nvSpPr>
          <p:spPr bwMode="auto">
            <a:xfrm flipV="1">
              <a:off x="2265" y="287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Rectangle 408"/>
            <p:cNvSpPr>
              <a:spLocks noChangeArrowheads="1"/>
            </p:cNvSpPr>
            <p:nvPr/>
          </p:nvSpPr>
          <p:spPr bwMode="auto">
            <a:xfrm>
              <a:off x="2244" y="2905"/>
              <a:ext cx="21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Courier New" panose="02070309020205020404" pitchFamily="49" charset="0"/>
                  <a:cs typeface="Times New Roman" panose="02020603050405020304" pitchFamily="18" charset="0"/>
                </a:rPr>
                <a:t>1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30" name="Line 409"/>
            <p:cNvSpPr>
              <a:spLocks noChangeShapeType="1"/>
            </p:cNvSpPr>
            <p:nvPr/>
          </p:nvSpPr>
          <p:spPr bwMode="auto">
            <a:xfrm flipV="1">
              <a:off x="2718" y="287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Rectangle 410"/>
            <p:cNvSpPr>
              <a:spLocks noChangeArrowheads="1"/>
            </p:cNvSpPr>
            <p:nvPr/>
          </p:nvSpPr>
          <p:spPr bwMode="auto">
            <a:xfrm>
              <a:off x="2704" y="2905"/>
              <a:ext cx="21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Courier New" panose="02070309020205020404" pitchFamily="49" charset="0"/>
                  <a:cs typeface="Times New Roman" panose="02020603050405020304" pitchFamily="18" charset="0"/>
                </a:rPr>
                <a:t>2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32" name="Line 411"/>
            <p:cNvSpPr>
              <a:spLocks noChangeShapeType="1"/>
            </p:cNvSpPr>
            <p:nvPr/>
          </p:nvSpPr>
          <p:spPr bwMode="auto">
            <a:xfrm flipV="1">
              <a:off x="989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Line 412"/>
            <p:cNvSpPr>
              <a:spLocks noChangeShapeType="1"/>
            </p:cNvSpPr>
            <p:nvPr/>
          </p:nvSpPr>
          <p:spPr bwMode="auto">
            <a:xfrm flipV="1">
              <a:off x="1080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Line 413"/>
            <p:cNvSpPr>
              <a:spLocks noChangeShapeType="1"/>
            </p:cNvSpPr>
            <p:nvPr/>
          </p:nvSpPr>
          <p:spPr bwMode="auto">
            <a:xfrm flipV="1">
              <a:off x="1171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414"/>
            <p:cNvSpPr>
              <a:spLocks noChangeShapeType="1"/>
            </p:cNvSpPr>
            <p:nvPr/>
          </p:nvSpPr>
          <p:spPr bwMode="auto">
            <a:xfrm flipV="1">
              <a:off x="1261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415"/>
            <p:cNvSpPr>
              <a:spLocks noChangeShapeType="1"/>
            </p:cNvSpPr>
            <p:nvPr/>
          </p:nvSpPr>
          <p:spPr bwMode="auto">
            <a:xfrm flipV="1">
              <a:off x="1442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416"/>
            <p:cNvSpPr>
              <a:spLocks noChangeShapeType="1"/>
            </p:cNvSpPr>
            <p:nvPr/>
          </p:nvSpPr>
          <p:spPr bwMode="auto">
            <a:xfrm flipV="1">
              <a:off x="1533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417"/>
            <p:cNvSpPr>
              <a:spLocks noChangeShapeType="1"/>
            </p:cNvSpPr>
            <p:nvPr/>
          </p:nvSpPr>
          <p:spPr bwMode="auto">
            <a:xfrm flipV="1">
              <a:off x="1631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Line 418"/>
            <p:cNvSpPr>
              <a:spLocks noChangeShapeType="1"/>
            </p:cNvSpPr>
            <p:nvPr/>
          </p:nvSpPr>
          <p:spPr bwMode="auto">
            <a:xfrm flipV="1">
              <a:off x="1721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Line 419"/>
            <p:cNvSpPr>
              <a:spLocks noChangeShapeType="1"/>
            </p:cNvSpPr>
            <p:nvPr/>
          </p:nvSpPr>
          <p:spPr bwMode="auto">
            <a:xfrm flipV="1">
              <a:off x="1903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Line 420"/>
            <p:cNvSpPr>
              <a:spLocks noChangeShapeType="1"/>
            </p:cNvSpPr>
            <p:nvPr/>
          </p:nvSpPr>
          <p:spPr bwMode="auto">
            <a:xfrm flipV="1">
              <a:off x="1993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Line 421"/>
            <p:cNvSpPr>
              <a:spLocks noChangeShapeType="1"/>
            </p:cNvSpPr>
            <p:nvPr/>
          </p:nvSpPr>
          <p:spPr bwMode="auto">
            <a:xfrm flipV="1">
              <a:off x="2084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Line 422"/>
            <p:cNvSpPr>
              <a:spLocks noChangeShapeType="1"/>
            </p:cNvSpPr>
            <p:nvPr/>
          </p:nvSpPr>
          <p:spPr bwMode="auto">
            <a:xfrm flipV="1">
              <a:off x="2174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Line 423"/>
            <p:cNvSpPr>
              <a:spLocks noChangeShapeType="1"/>
            </p:cNvSpPr>
            <p:nvPr/>
          </p:nvSpPr>
          <p:spPr bwMode="auto">
            <a:xfrm flipV="1">
              <a:off x="2356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Line 424"/>
            <p:cNvSpPr>
              <a:spLocks noChangeShapeType="1"/>
            </p:cNvSpPr>
            <p:nvPr/>
          </p:nvSpPr>
          <p:spPr bwMode="auto">
            <a:xfrm flipV="1">
              <a:off x="2446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Line 425"/>
            <p:cNvSpPr>
              <a:spLocks noChangeShapeType="1"/>
            </p:cNvSpPr>
            <p:nvPr/>
          </p:nvSpPr>
          <p:spPr bwMode="auto">
            <a:xfrm flipV="1">
              <a:off x="2537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Line 426"/>
            <p:cNvSpPr>
              <a:spLocks noChangeShapeType="1"/>
            </p:cNvSpPr>
            <p:nvPr/>
          </p:nvSpPr>
          <p:spPr bwMode="auto">
            <a:xfrm flipV="1">
              <a:off x="2627" y="287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Line 427"/>
            <p:cNvSpPr>
              <a:spLocks noChangeShapeType="1"/>
            </p:cNvSpPr>
            <p:nvPr/>
          </p:nvSpPr>
          <p:spPr bwMode="auto">
            <a:xfrm>
              <a:off x="864" y="2884"/>
              <a:ext cx="188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9" name="Line 428"/>
            <p:cNvSpPr>
              <a:spLocks noChangeShapeType="1"/>
            </p:cNvSpPr>
            <p:nvPr/>
          </p:nvSpPr>
          <p:spPr bwMode="auto">
            <a:xfrm>
              <a:off x="864" y="2843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Rectangle 429"/>
            <p:cNvSpPr>
              <a:spLocks noChangeArrowheads="1"/>
            </p:cNvSpPr>
            <p:nvPr/>
          </p:nvSpPr>
          <p:spPr bwMode="auto">
            <a:xfrm>
              <a:off x="773" y="2800"/>
              <a:ext cx="4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Courier New" panose="02070309020205020404" pitchFamily="49" charset="0"/>
                  <a:cs typeface="Times New Roman" panose="02020603050405020304" pitchFamily="18" charset="0"/>
                </a:rPr>
                <a:t>-2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51" name="Line 430"/>
            <p:cNvSpPr>
              <a:spLocks noChangeShapeType="1"/>
            </p:cNvSpPr>
            <p:nvPr/>
          </p:nvSpPr>
          <p:spPr bwMode="auto">
            <a:xfrm>
              <a:off x="864" y="2394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Rectangle 431"/>
            <p:cNvSpPr>
              <a:spLocks noChangeArrowheads="1"/>
            </p:cNvSpPr>
            <p:nvPr/>
          </p:nvSpPr>
          <p:spPr bwMode="auto">
            <a:xfrm>
              <a:off x="773" y="2352"/>
              <a:ext cx="4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Courier New" panose="02070309020205020404" pitchFamily="49" charset="0"/>
                  <a:cs typeface="Times New Roman" panose="02020603050405020304" pitchFamily="18" charset="0"/>
                </a:rPr>
                <a:t>-1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53" name="Line 432"/>
            <p:cNvSpPr>
              <a:spLocks noChangeShapeType="1"/>
            </p:cNvSpPr>
            <p:nvPr/>
          </p:nvSpPr>
          <p:spPr bwMode="auto">
            <a:xfrm>
              <a:off x="864" y="1945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Rectangle 433"/>
            <p:cNvSpPr>
              <a:spLocks noChangeArrowheads="1"/>
            </p:cNvSpPr>
            <p:nvPr/>
          </p:nvSpPr>
          <p:spPr bwMode="auto">
            <a:xfrm>
              <a:off x="808" y="1902"/>
              <a:ext cx="21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Courier New" panose="02070309020205020404" pitchFamily="49" charset="0"/>
                  <a:cs typeface="Times New Roman" panose="02020603050405020304" pitchFamily="18" charset="0"/>
                </a:rPr>
                <a:t>0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55" name="Line 434"/>
            <p:cNvSpPr>
              <a:spLocks noChangeShapeType="1"/>
            </p:cNvSpPr>
            <p:nvPr/>
          </p:nvSpPr>
          <p:spPr bwMode="auto">
            <a:xfrm>
              <a:off x="864" y="1495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Rectangle 435"/>
            <p:cNvSpPr>
              <a:spLocks noChangeArrowheads="1"/>
            </p:cNvSpPr>
            <p:nvPr/>
          </p:nvSpPr>
          <p:spPr bwMode="auto">
            <a:xfrm>
              <a:off x="808" y="1454"/>
              <a:ext cx="21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Courier New" panose="02070309020205020404" pitchFamily="49" charset="0"/>
                  <a:cs typeface="Times New Roman" panose="02020603050405020304" pitchFamily="18" charset="0"/>
                </a:rPr>
                <a:t>1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57" name="Line 436"/>
            <p:cNvSpPr>
              <a:spLocks noChangeShapeType="1"/>
            </p:cNvSpPr>
            <p:nvPr/>
          </p:nvSpPr>
          <p:spPr bwMode="auto">
            <a:xfrm>
              <a:off x="864" y="1039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Rectangle 437"/>
            <p:cNvSpPr>
              <a:spLocks noChangeArrowheads="1"/>
            </p:cNvSpPr>
            <p:nvPr/>
          </p:nvSpPr>
          <p:spPr bwMode="auto">
            <a:xfrm>
              <a:off x="808" y="998"/>
              <a:ext cx="21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Courier New" panose="02070309020205020404" pitchFamily="49" charset="0"/>
                  <a:cs typeface="Times New Roman" panose="02020603050405020304" pitchFamily="18" charset="0"/>
                </a:rPr>
                <a:t>2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59" name="Line 438"/>
            <p:cNvSpPr>
              <a:spLocks noChangeShapeType="1"/>
            </p:cNvSpPr>
            <p:nvPr/>
          </p:nvSpPr>
          <p:spPr bwMode="auto">
            <a:xfrm>
              <a:off x="864" y="2753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Line 439"/>
            <p:cNvSpPr>
              <a:spLocks noChangeShapeType="1"/>
            </p:cNvSpPr>
            <p:nvPr/>
          </p:nvSpPr>
          <p:spPr bwMode="auto">
            <a:xfrm>
              <a:off x="864" y="2663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1" name="Line 440"/>
            <p:cNvSpPr>
              <a:spLocks noChangeShapeType="1"/>
            </p:cNvSpPr>
            <p:nvPr/>
          </p:nvSpPr>
          <p:spPr bwMode="auto">
            <a:xfrm>
              <a:off x="864" y="2573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Line 441"/>
            <p:cNvSpPr>
              <a:spLocks noChangeShapeType="1"/>
            </p:cNvSpPr>
            <p:nvPr/>
          </p:nvSpPr>
          <p:spPr bwMode="auto">
            <a:xfrm>
              <a:off x="864" y="2484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Line 442"/>
            <p:cNvSpPr>
              <a:spLocks noChangeShapeType="1"/>
            </p:cNvSpPr>
            <p:nvPr/>
          </p:nvSpPr>
          <p:spPr bwMode="auto">
            <a:xfrm>
              <a:off x="864" y="2304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Line 443"/>
            <p:cNvSpPr>
              <a:spLocks noChangeShapeType="1"/>
            </p:cNvSpPr>
            <p:nvPr/>
          </p:nvSpPr>
          <p:spPr bwMode="auto">
            <a:xfrm>
              <a:off x="864" y="2214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5" name="Line 444"/>
            <p:cNvSpPr>
              <a:spLocks noChangeShapeType="1"/>
            </p:cNvSpPr>
            <p:nvPr/>
          </p:nvSpPr>
          <p:spPr bwMode="auto">
            <a:xfrm>
              <a:off x="864" y="2124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Line 445"/>
            <p:cNvSpPr>
              <a:spLocks noChangeShapeType="1"/>
            </p:cNvSpPr>
            <p:nvPr/>
          </p:nvSpPr>
          <p:spPr bwMode="auto">
            <a:xfrm>
              <a:off x="864" y="2034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Line 446"/>
            <p:cNvSpPr>
              <a:spLocks noChangeShapeType="1"/>
            </p:cNvSpPr>
            <p:nvPr/>
          </p:nvSpPr>
          <p:spPr bwMode="auto">
            <a:xfrm>
              <a:off x="864" y="185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Line 447"/>
            <p:cNvSpPr>
              <a:spLocks noChangeShapeType="1"/>
            </p:cNvSpPr>
            <p:nvPr/>
          </p:nvSpPr>
          <p:spPr bwMode="auto">
            <a:xfrm>
              <a:off x="864" y="176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9" name="Line 448"/>
            <p:cNvSpPr>
              <a:spLocks noChangeShapeType="1"/>
            </p:cNvSpPr>
            <p:nvPr/>
          </p:nvSpPr>
          <p:spPr bwMode="auto">
            <a:xfrm>
              <a:off x="864" y="167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Line 449"/>
            <p:cNvSpPr>
              <a:spLocks noChangeShapeType="1"/>
            </p:cNvSpPr>
            <p:nvPr/>
          </p:nvSpPr>
          <p:spPr bwMode="auto">
            <a:xfrm>
              <a:off x="864" y="158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Line 450"/>
            <p:cNvSpPr>
              <a:spLocks noChangeShapeType="1"/>
            </p:cNvSpPr>
            <p:nvPr/>
          </p:nvSpPr>
          <p:spPr bwMode="auto">
            <a:xfrm>
              <a:off x="864" y="1399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Line 451"/>
            <p:cNvSpPr>
              <a:spLocks noChangeShapeType="1"/>
            </p:cNvSpPr>
            <p:nvPr/>
          </p:nvSpPr>
          <p:spPr bwMode="auto">
            <a:xfrm>
              <a:off x="864" y="1309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3" name="Line 452"/>
            <p:cNvSpPr>
              <a:spLocks noChangeShapeType="1"/>
            </p:cNvSpPr>
            <p:nvPr/>
          </p:nvSpPr>
          <p:spPr bwMode="auto">
            <a:xfrm>
              <a:off x="864" y="1219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4" name="Line 453"/>
            <p:cNvSpPr>
              <a:spLocks noChangeShapeType="1"/>
            </p:cNvSpPr>
            <p:nvPr/>
          </p:nvSpPr>
          <p:spPr bwMode="auto">
            <a:xfrm>
              <a:off x="864" y="1129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5" name="Line 454"/>
            <p:cNvSpPr>
              <a:spLocks noChangeShapeType="1"/>
            </p:cNvSpPr>
            <p:nvPr/>
          </p:nvSpPr>
          <p:spPr bwMode="auto">
            <a:xfrm flipV="1">
              <a:off x="864" y="1005"/>
              <a:ext cx="0" cy="18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Line 455"/>
            <p:cNvSpPr>
              <a:spLocks noChangeShapeType="1"/>
            </p:cNvSpPr>
            <p:nvPr/>
          </p:nvSpPr>
          <p:spPr bwMode="auto">
            <a:xfrm flipV="1">
              <a:off x="899" y="1005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Line 456"/>
            <p:cNvSpPr>
              <a:spLocks noChangeShapeType="1"/>
            </p:cNvSpPr>
            <p:nvPr/>
          </p:nvSpPr>
          <p:spPr bwMode="auto">
            <a:xfrm flipV="1">
              <a:off x="1352" y="1005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Line 457"/>
            <p:cNvSpPr>
              <a:spLocks noChangeShapeType="1"/>
            </p:cNvSpPr>
            <p:nvPr/>
          </p:nvSpPr>
          <p:spPr bwMode="auto">
            <a:xfrm flipV="1">
              <a:off x="1812" y="1005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Line 458"/>
            <p:cNvSpPr>
              <a:spLocks noChangeShapeType="1"/>
            </p:cNvSpPr>
            <p:nvPr/>
          </p:nvSpPr>
          <p:spPr bwMode="auto">
            <a:xfrm flipV="1">
              <a:off x="2265" y="1005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Line 459"/>
            <p:cNvSpPr>
              <a:spLocks noChangeShapeType="1"/>
            </p:cNvSpPr>
            <p:nvPr/>
          </p:nvSpPr>
          <p:spPr bwMode="auto">
            <a:xfrm flipV="1">
              <a:off x="2718" y="1005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1" name="Line 460"/>
            <p:cNvSpPr>
              <a:spLocks noChangeShapeType="1"/>
            </p:cNvSpPr>
            <p:nvPr/>
          </p:nvSpPr>
          <p:spPr bwMode="auto">
            <a:xfrm flipV="1">
              <a:off x="989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Line 461"/>
            <p:cNvSpPr>
              <a:spLocks noChangeShapeType="1"/>
            </p:cNvSpPr>
            <p:nvPr/>
          </p:nvSpPr>
          <p:spPr bwMode="auto">
            <a:xfrm flipV="1">
              <a:off x="1080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3" name="Line 462"/>
            <p:cNvSpPr>
              <a:spLocks noChangeShapeType="1"/>
            </p:cNvSpPr>
            <p:nvPr/>
          </p:nvSpPr>
          <p:spPr bwMode="auto">
            <a:xfrm flipV="1">
              <a:off x="1171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Line 463"/>
            <p:cNvSpPr>
              <a:spLocks noChangeShapeType="1"/>
            </p:cNvSpPr>
            <p:nvPr/>
          </p:nvSpPr>
          <p:spPr bwMode="auto">
            <a:xfrm flipV="1">
              <a:off x="1261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5" name="Line 464"/>
            <p:cNvSpPr>
              <a:spLocks noChangeShapeType="1"/>
            </p:cNvSpPr>
            <p:nvPr/>
          </p:nvSpPr>
          <p:spPr bwMode="auto">
            <a:xfrm flipV="1">
              <a:off x="1442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6" name="Line 465"/>
            <p:cNvSpPr>
              <a:spLocks noChangeShapeType="1"/>
            </p:cNvSpPr>
            <p:nvPr/>
          </p:nvSpPr>
          <p:spPr bwMode="auto">
            <a:xfrm flipV="1">
              <a:off x="1533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7" name="Line 466"/>
            <p:cNvSpPr>
              <a:spLocks noChangeShapeType="1"/>
            </p:cNvSpPr>
            <p:nvPr/>
          </p:nvSpPr>
          <p:spPr bwMode="auto">
            <a:xfrm flipV="1">
              <a:off x="1631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8" name="Line 467"/>
            <p:cNvSpPr>
              <a:spLocks noChangeShapeType="1"/>
            </p:cNvSpPr>
            <p:nvPr/>
          </p:nvSpPr>
          <p:spPr bwMode="auto">
            <a:xfrm flipV="1">
              <a:off x="1721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9" name="Line 468"/>
            <p:cNvSpPr>
              <a:spLocks noChangeShapeType="1"/>
            </p:cNvSpPr>
            <p:nvPr/>
          </p:nvSpPr>
          <p:spPr bwMode="auto">
            <a:xfrm flipV="1">
              <a:off x="1903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0" name="Line 469"/>
            <p:cNvSpPr>
              <a:spLocks noChangeShapeType="1"/>
            </p:cNvSpPr>
            <p:nvPr/>
          </p:nvSpPr>
          <p:spPr bwMode="auto">
            <a:xfrm flipV="1">
              <a:off x="1993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1" name="Line 470"/>
            <p:cNvSpPr>
              <a:spLocks noChangeShapeType="1"/>
            </p:cNvSpPr>
            <p:nvPr/>
          </p:nvSpPr>
          <p:spPr bwMode="auto">
            <a:xfrm flipV="1">
              <a:off x="2084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Line 471"/>
            <p:cNvSpPr>
              <a:spLocks noChangeShapeType="1"/>
            </p:cNvSpPr>
            <p:nvPr/>
          </p:nvSpPr>
          <p:spPr bwMode="auto">
            <a:xfrm flipV="1">
              <a:off x="2174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3" name="Line 472"/>
            <p:cNvSpPr>
              <a:spLocks noChangeShapeType="1"/>
            </p:cNvSpPr>
            <p:nvPr/>
          </p:nvSpPr>
          <p:spPr bwMode="auto">
            <a:xfrm flipV="1">
              <a:off x="2356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4" name="Line 473"/>
            <p:cNvSpPr>
              <a:spLocks noChangeShapeType="1"/>
            </p:cNvSpPr>
            <p:nvPr/>
          </p:nvSpPr>
          <p:spPr bwMode="auto">
            <a:xfrm flipV="1">
              <a:off x="2446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5" name="Line 474"/>
            <p:cNvSpPr>
              <a:spLocks noChangeShapeType="1"/>
            </p:cNvSpPr>
            <p:nvPr/>
          </p:nvSpPr>
          <p:spPr bwMode="auto">
            <a:xfrm flipV="1">
              <a:off x="2537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6" name="Line 475"/>
            <p:cNvSpPr>
              <a:spLocks noChangeShapeType="1"/>
            </p:cNvSpPr>
            <p:nvPr/>
          </p:nvSpPr>
          <p:spPr bwMode="auto">
            <a:xfrm flipV="1">
              <a:off x="2627" y="1005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7" name="Line 476"/>
            <p:cNvSpPr>
              <a:spLocks noChangeShapeType="1"/>
            </p:cNvSpPr>
            <p:nvPr/>
          </p:nvSpPr>
          <p:spPr bwMode="auto">
            <a:xfrm>
              <a:off x="864" y="1005"/>
              <a:ext cx="188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8" name="Line 477"/>
            <p:cNvSpPr>
              <a:spLocks noChangeShapeType="1"/>
            </p:cNvSpPr>
            <p:nvPr/>
          </p:nvSpPr>
          <p:spPr bwMode="auto">
            <a:xfrm>
              <a:off x="2746" y="2843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9" name="Line 478"/>
            <p:cNvSpPr>
              <a:spLocks noChangeShapeType="1"/>
            </p:cNvSpPr>
            <p:nvPr/>
          </p:nvSpPr>
          <p:spPr bwMode="auto">
            <a:xfrm>
              <a:off x="2746" y="2394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0" name="Line 479"/>
            <p:cNvSpPr>
              <a:spLocks noChangeShapeType="1"/>
            </p:cNvSpPr>
            <p:nvPr/>
          </p:nvSpPr>
          <p:spPr bwMode="auto">
            <a:xfrm>
              <a:off x="2746" y="194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1" name="Line 480"/>
            <p:cNvSpPr>
              <a:spLocks noChangeShapeType="1"/>
            </p:cNvSpPr>
            <p:nvPr/>
          </p:nvSpPr>
          <p:spPr bwMode="auto">
            <a:xfrm>
              <a:off x="2746" y="149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2" name="Line 481"/>
            <p:cNvSpPr>
              <a:spLocks noChangeShapeType="1"/>
            </p:cNvSpPr>
            <p:nvPr/>
          </p:nvSpPr>
          <p:spPr bwMode="auto">
            <a:xfrm>
              <a:off x="2746" y="1039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3" name="Line 482"/>
            <p:cNvSpPr>
              <a:spLocks noChangeShapeType="1"/>
            </p:cNvSpPr>
            <p:nvPr/>
          </p:nvSpPr>
          <p:spPr bwMode="auto">
            <a:xfrm>
              <a:off x="2746" y="2753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4" name="Line 483"/>
            <p:cNvSpPr>
              <a:spLocks noChangeShapeType="1"/>
            </p:cNvSpPr>
            <p:nvPr/>
          </p:nvSpPr>
          <p:spPr bwMode="auto">
            <a:xfrm>
              <a:off x="2746" y="2663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5" name="Line 484"/>
            <p:cNvSpPr>
              <a:spLocks noChangeShapeType="1"/>
            </p:cNvSpPr>
            <p:nvPr/>
          </p:nvSpPr>
          <p:spPr bwMode="auto">
            <a:xfrm>
              <a:off x="2746" y="2573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6" name="Line 485"/>
            <p:cNvSpPr>
              <a:spLocks noChangeShapeType="1"/>
            </p:cNvSpPr>
            <p:nvPr/>
          </p:nvSpPr>
          <p:spPr bwMode="auto">
            <a:xfrm>
              <a:off x="2746" y="2484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Line 486"/>
            <p:cNvSpPr>
              <a:spLocks noChangeShapeType="1"/>
            </p:cNvSpPr>
            <p:nvPr/>
          </p:nvSpPr>
          <p:spPr bwMode="auto">
            <a:xfrm>
              <a:off x="2746" y="2304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8" name="Line 487"/>
            <p:cNvSpPr>
              <a:spLocks noChangeShapeType="1"/>
            </p:cNvSpPr>
            <p:nvPr/>
          </p:nvSpPr>
          <p:spPr bwMode="auto">
            <a:xfrm>
              <a:off x="2746" y="2214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9" name="Line 488"/>
            <p:cNvSpPr>
              <a:spLocks noChangeShapeType="1"/>
            </p:cNvSpPr>
            <p:nvPr/>
          </p:nvSpPr>
          <p:spPr bwMode="auto">
            <a:xfrm>
              <a:off x="2746" y="2124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Line 489"/>
            <p:cNvSpPr>
              <a:spLocks noChangeShapeType="1"/>
            </p:cNvSpPr>
            <p:nvPr/>
          </p:nvSpPr>
          <p:spPr bwMode="auto">
            <a:xfrm>
              <a:off x="2746" y="2034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Line 490"/>
            <p:cNvSpPr>
              <a:spLocks noChangeShapeType="1"/>
            </p:cNvSpPr>
            <p:nvPr/>
          </p:nvSpPr>
          <p:spPr bwMode="auto">
            <a:xfrm>
              <a:off x="2746" y="185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Line 491"/>
            <p:cNvSpPr>
              <a:spLocks noChangeShapeType="1"/>
            </p:cNvSpPr>
            <p:nvPr/>
          </p:nvSpPr>
          <p:spPr bwMode="auto">
            <a:xfrm>
              <a:off x="2746" y="176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Line 492"/>
            <p:cNvSpPr>
              <a:spLocks noChangeShapeType="1"/>
            </p:cNvSpPr>
            <p:nvPr/>
          </p:nvSpPr>
          <p:spPr bwMode="auto">
            <a:xfrm>
              <a:off x="2746" y="167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Line 493"/>
            <p:cNvSpPr>
              <a:spLocks noChangeShapeType="1"/>
            </p:cNvSpPr>
            <p:nvPr/>
          </p:nvSpPr>
          <p:spPr bwMode="auto">
            <a:xfrm>
              <a:off x="2746" y="158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Line 494"/>
            <p:cNvSpPr>
              <a:spLocks noChangeShapeType="1"/>
            </p:cNvSpPr>
            <p:nvPr/>
          </p:nvSpPr>
          <p:spPr bwMode="auto">
            <a:xfrm>
              <a:off x="2746" y="1399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Line 495"/>
            <p:cNvSpPr>
              <a:spLocks noChangeShapeType="1"/>
            </p:cNvSpPr>
            <p:nvPr/>
          </p:nvSpPr>
          <p:spPr bwMode="auto">
            <a:xfrm>
              <a:off x="2746" y="1309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Line 496"/>
            <p:cNvSpPr>
              <a:spLocks noChangeShapeType="1"/>
            </p:cNvSpPr>
            <p:nvPr/>
          </p:nvSpPr>
          <p:spPr bwMode="auto">
            <a:xfrm>
              <a:off x="2746" y="1219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Line 497"/>
            <p:cNvSpPr>
              <a:spLocks noChangeShapeType="1"/>
            </p:cNvSpPr>
            <p:nvPr/>
          </p:nvSpPr>
          <p:spPr bwMode="auto">
            <a:xfrm>
              <a:off x="2746" y="1129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Line 498"/>
            <p:cNvSpPr>
              <a:spLocks noChangeShapeType="1"/>
            </p:cNvSpPr>
            <p:nvPr/>
          </p:nvSpPr>
          <p:spPr bwMode="auto">
            <a:xfrm flipV="1">
              <a:off x="2753" y="1005"/>
              <a:ext cx="0" cy="18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Rectangle 499"/>
            <p:cNvSpPr>
              <a:spLocks noChangeArrowheads="1"/>
            </p:cNvSpPr>
            <p:nvPr/>
          </p:nvSpPr>
          <p:spPr bwMode="auto">
            <a:xfrm>
              <a:off x="899" y="1039"/>
              <a:ext cx="1819" cy="18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21" name="Freeform 500"/>
            <p:cNvSpPr>
              <a:spLocks/>
            </p:cNvSpPr>
            <p:nvPr/>
          </p:nvSpPr>
          <p:spPr bwMode="auto">
            <a:xfrm>
              <a:off x="899" y="1039"/>
              <a:ext cx="1819" cy="1424"/>
            </a:xfrm>
            <a:custGeom>
              <a:avLst/>
              <a:gdLst>
                <a:gd name="T0" fmla="*/ 21 w 1819"/>
                <a:gd name="T1" fmla="*/ 1175 h 1424"/>
                <a:gd name="T2" fmla="*/ 56 w 1819"/>
                <a:gd name="T3" fmla="*/ 1203 h 1424"/>
                <a:gd name="T4" fmla="*/ 83 w 1819"/>
                <a:gd name="T5" fmla="*/ 1223 h 1424"/>
                <a:gd name="T6" fmla="*/ 111 w 1819"/>
                <a:gd name="T7" fmla="*/ 1244 h 1424"/>
                <a:gd name="T8" fmla="*/ 146 w 1819"/>
                <a:gd name="T9" fmla="*/ 1258 h 1424"/>
                <a:gd name="T10" fmla="*/ 181 w 1819"/>
                <a:gd name="T11" fmla="*/ 1279 h 1424"/>
                <a:gd name="T12" fmla="*/ 223 w 1819"/>
                <a:gd name="T13" fmla="*/ 1293 h 1424"/>
                <a:gd name="T14" fmla="*/ 265 w 1819"/>
                <a:gd name="T15" fmla="*/ 1313 h 1424"/>
                <a:gd name="T16" fmla="*/ 313 w 1819"/>
                <a:gd name="T17" fmla="*/ 1334 h 1424"/>
                <a:gd name="T18" fmla="*/ 348 w 1819"/>
                <a:gd name="T19" fmla="*/ 1341 h 1424"/>
                <a:gd name="T20" fmla="*/ 383 w 1819"/>
                <a:gd name="T21" fmla="*/ 1355 h 1424"/>
                <a:gd name="T22" fmla="*/ 439 w 1819"/>
                <a:gd name="T23" fmla="*/ 1369 h 1424"/>
                <a:gd name="T24" fmla="*/ 481 w 1819"/>
                <a:gd name="T25" fmla="*/ 1375 h 1424"/>
                <a:gd name="T26" fmla="*/ 523 w 1819"/>
                <a:gd name="T27" fmla="*/ 1389 h 1424"/>
                <a:gd name="T28" fmla="*/ 571 w 1819"/>
                <a:gd name="T29" fmla="*/ 1396 h 1424"/>
                <a:gd name="T30" fmla="*/ 627 w 1819"/>
                <a:gd name="T31" fmla="*/ 1403 h 1424"/>
                <a:gd name="T32" fmla="*/ 662 w 1819"/>
                <a:gd name="T33" fmla="*/ 1410 h 1424"/>
                <a:gd name="T34" fmla="*/ 718 w 1819"/>
                <a:gd name="T35" fmla="*/ 1417 h 1424"/>
                <a:gd name="T36" fmla="*/ 774 w 1819"/>
                <a:gd name="T37" fmla="*/ 1417 h 1424"/>
                <a:gd name="T38" fmla="*/ 829 w 1819"/>
                <a:gd name="T39" fmla="*/ 1424 h 1424"/>
                <a:gd name="T40" fmla="*/ 885 w 1819"/>
                <a:gd name="T41" fmla="*/ 1424 h 1424"/>
                <a:gd name="T42" fmla="*/ 920 w 1819"/>
                <a:gd name="T43" fmla="*/ 1424 h 1424"/>
                <a:gd name="T44" fmla="*/ 955 w 1819"/>
                <a:gd name="T45" fmla="*/ 1424 h 1424"/>
                <a:gd name="T46" fmla="*/ 1010 w 1819"/>
                <a:gd name="T47" fmla="*/ 1424 h 1424"/>
                <a:gd name="T48" fmla="*/ 1066 w 1819"/>
                <a:gd name="T49" fmla="*/ 1417 h 1424"/>
                <a:gd name="T50" fmla="*/ 1122 w 1819"/>
                <a:gd name="T51" fmla="*/ 1410 h 1424"/>
                <a:gd name="T52" fmla="*/ 1178 w 1819"/>
                <a:gd name="T53" fmla="*/ 1403 h 1424"/>
                <a:gd name="T54" fmla="*/ 1213 w 1819"/>
                <a:gd name="T55" fmla="*/ 1403 h 1424"/>
                <a:gd name="T56" fmla="*/ 1268 w 1819"/>
                <a:gd name="T57" fmla="*/ 1389 h 1424"/>
                <a:gd name="T58" fmla="*/ 1303 w 1819"/>
                <a:gd name="T59" fmla="*/ 1382 h 1424"/>
                <a:gd name="T60" fmla="*/ 1359 w 1819"/>
                <a:gd name="T61" fmla="*/ 1375 h 1424"/>
                <a:gd name="T62" fmla="*/ 1401 w 1819"/>
                <a:gd name="T63" fmla="*/ 1362 h 1424"/>
                <a:gd name="T64" fmla="*/ 1443 w 1819"/>
                <a:gd name="T65" fmla="*/ 1348 h 1424"/>
                <a:gd name="T66" fmla="*/ 1491 w 1819"/>
                <a:gd name="T67" fmla="*/ 1334 h 1424"/>
                <a:gd name="T68" fmla="*/ 1526 w 1819"/>
                <a:gd name="T69" fmla="*/ 1327 h 1424"/>
                <a:gd name="T70" fmla="*/ 1561 w 1819"/>
                <a:gd name="T71" fmla="*/ 1313 h 1424"/>
                <a:gd name="T72" fmla="*/ 1603 w 1819"/>
                <a:gd name="T73" fmla="*/ 1293 h 1424"/>
                <a:gd name="T74" fmla="*/ 1638 w 1819"/>
                <a:gd name="T75" fmla="*/ 1279 h 1424"/>
                <a:gd name="T76" fmla="*/ 1673 w 1819"/>
                <a:gd name="T77" fmla="*/ 1258 h 1424"/>
                <a:gd name="T78" fmla="*/ 1708 w 1819"/>
                <a:gd name="T79" fmla="*/ 1237 h 1424"/>
                <a:gd name="T80" fmla="*/ 1749 w 1819"/>
                <a:gd name="T81" fmla="*/ 1217 h 1424"/>
                <a:gd name="T82" fmla="*/ 1784 w 1819"/>
                <a:gd name="T83" fmla="*/ 1189 h 1424"/>
                <a:gd name="T84" fmla="*/ 1812 w 1819"/>
                <a:gd name="T85" fmla="*/ 1168 h 1424"/>
                <a:gd name="T86" fmla="*/ 0 w 1819"/>
                <a:gd name="T87" fmla="*/ 0 h 14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819" h="1424">
                  <a:moveTo>
                    <a:pt x="0" y="1161"/>
                  </a:moveTo>
                  <a:lnTo>
                    <a:pt x="7" y="1168"/>
                  </a:lnTo>
                  <a:lnTo>
                    <a:pt x="21" y="1175"/>
                  </a:lnTo>
                  <a:lnTo>
                    <a:pt x="28" y="1189"/>
                  </a:lnTo>
                  <a:lnTo>
                    <a:pt x="35" y="1189"/>
                  </a:lnTo>
                  <a:lnTo>
                    <a:pt x="56" y="1203"/>
                  </a:lnTo>
                  <a:lnTo>
                    <a:pt x="76" y="1217"/>
                  </a:lnTo>
                  <a:lnTo>
                    <a:pt x="83" y="1223"/>
                  </a:lnTo>
                  <a:lnTo>
                    <a:pt x="90" y="1230"/>
                  </a:lnTo>
                  <a:lnTo>
                    <a:pt x="111" y="1237"/>
                  </a:lnTo>
                  <a:lnTo>
                    <a:pt x="111" y="1244"/>
                  </a:lnTo>
                  <a:lnTo>
                    <a:pt x="132" y="1251"/>
                  </a:lnTo>
                  <a:lnTo>
                    <a:pt x="146" y="1258"/>
                  </a:lnTo>
                  <a:lnTo>
                    <a:pt x="167" y="1272"/>
                  </a:lnTo>
                  <a:lnTo>
                    <a:pt x="181" y="1279"/>
                  </a:lnTo>
                  <a:lnTo>
                    <a:pt x="202" y="1286"/>
                  </a:lnTo>
                  <a:lnTo>
                    <a:pt x="223" y="1293"/>
                  </a:lnTo>
                  <a:lnTo>
                    <a:pt x="237" y="1306"/>
                  </a:lnTo>
                  <a:lnTo>
                    <a:pt x="258" y="1313"/>
                  </a:lnTo>
                  <a:lnTo>
                    <a:pt x="265" y="1313"/>
                  </a:lnTo>
                  <a:lnTo>
                    <a:pt x="279" y="1320"/>
                  </a:lnTo>
                  <a:lnTo>
                    <a:pt x="293" y="1327"/>
                  </a:lnTo>
                  <a:lnTo>
                    <a:pt x="313" y="1334"/>
                  </a:lnTo>
                  <a:lnTo>
                    <a:pt x="320" y="1334"/>
                  </a:lnTo>
                  <a:lnTo>
                    <a:pt x="334" y="1334"/>
                  </a:lnTo>
                  <a:lnTo>
                    <a:pt x="348" y="1341"/>
                  </a:lnTo>
                  <a:lnTo>
                    <a:pt x="369" y="1348"/>
                  </a:lnTo>
                  <a:lnTo>
                    <a:pt x="376" y="1348"/>
                  </a:lnTo>
                  <a:lnTo>
                    <a:pt x="383" y="1355"/>
                  </a:lnTo>
                  <a:lnTo>
                    <a:pt x="404" y="1362"/>
                  </a:lnTo>
                  <a:lnTo>
                    <a:pt x="425" y="1362"/>
                  </a:lnTo>
                  <a:lnTo>
                    <a:pt x="439" y="1369"/>
                  </a:lnTo>
                  <a:lnTo>
                    <a:pt x="460" y="1375"/>
                  </a:lnTo>
                  <a:lnTo>
                    <a:pt x="481" y="1375"/>
                  </a:lnTo>
                  <a:lnTo>
                    <a:pt x="495" y="1382"/>
                  </a:lnTo>
                  <a:lnTo>
                    <a:pt x="516" y="1382"/>
                  </a:lnTo>
                  <a:lnTo>
                    <a:pt x="523" y="1389"/>
                  </a:lnTo>
                  <a:lnTo>
                    <a:pt x="537" y="1389"/>
                  </a:lnTo>
                  <a:lnTo>
                    <a:pt x="550" y="1389"/>
                  </a:lnTo>
                  <a:lnTo>
                    <a:pt x="571" y="1396"/>
                  </a:lnTo>
                  <a:lnTo>
                    <a:pt x="585" y="1396"/>
                  </a:lnTo>
                  <a:lnTo>
                    <a:pt x="606" y="1403"/>
                  </a:lnTo>
                  <a:lnTo>
                    <a:pt x="627" y="1403"/>
                  </a:lnTo>
                  <a:lnTo>
                    <a:pt x="634" y="1403"/>
                  </a:lnTo>
                  <a:lnTo>
                    <a:pt x="641" y="1403"/>
                  </a:lnTo>
                  <a:lnTo>
                    <a:pt x="662" y="1410"/>
                  </a:lnTo>
                  <a:lnTo>
                    <a:pt x="683" y="1410"/>
                  </a:lnTo>
                  <a:lnTo>
                    <a:pt x="697" y="1410"/>
                  </a:lnTo>
                  <a:lnTo>
                    <a:pt x="718" y="1417"/>
                  </a:lnTo>
                  <a:lnTo>
                    <a:pt x="739" y="1417"/>
                  </a:lnTo>
                  <a:lnTo>
                    <a:pt x="753" y="1417"/>
                  </a:lnTo>
                  <a:lnTo>
                    <a:pt x="774" y="1417"/>
                  </a:lnTo>
                  <a:lnTo>
                    <a:pt x="787" y="1417"/>
                  </a:lnTo>
                  <a:lnTo>
                    <a:pt x="808" y="1424"/>
                  </a:lnTo>
                  <a:lnTo>
                    <a:pt x="829" y="1424"/>
                  </a:lnTo>
                  <a:lnTo>
                    <a:pt x="843" y="1424"/>
                  </a:lnTo>
                  <a:lnTo>
                    <a:pt x="864" y="1424"/>
                  </a:lnTo>
                  <a:lnTo>
                    <a:pt x="885" y="1424"/>
                  </a:lnTo>
                  <a:lnTo>
                    <a:pt x="899" y="1424"/>
                  </a:lnTo>
                  <a:lnTo>
                    <a:pt x="920" y="1424"/>
                  </a:lnTo>
                  <a:lnTo>
                    <a:pt x="934" y="1424"/>
                  </a:lnTo>
                  <a:lnTo>
                    <a:pt x="941" y="1424"/>
                  </a:lnTo>
                  <a:lnTo>
                    <a:pt x="955" y="1424"/>
                  </a:lnTo>
                  <a:lnTo>
                    <a:pt x="976" y="1424"/>
                  </a:lnTo>
                  <a:lnTo>
                    <a:pt x="997" y="1424"/>
                  </a:lnTo>
                  <a:lnTo>
                    <a:pt x="1010" y="1424"/>
                  </a:lnTo>
                  <a:lnTo>
                    <a:pt x="1031" y="1417"/>
                  </a:lnTo>
                  <a:lnTo>
                    <a:pt x="1045" y="1417"/>
                  </a:lnTo>
                  <a:lnTo>
                    <a:pt x="1066" y="1417"/>
                  </a:lnTo>
                  <a:lnTo>
                    <a:pt x="1087" y="1417"/>
                  </a:lnTo>
                  <a:lnTo>
                    <a:pt x="1101" y="1417"/>
                  </a:lnTo>
                  <a:lnTo>
                    <a:pt x="1122" y="1410"/>
                  </a:lnTo>
                  <a:lnTo>
                    <a:pt x="1143" y="1410"/>
                  </a:lnTo>
                  <a:lnTo>
                    <a:pt x="1157" y="1410"/>
                  </a:lnTo>
                  <a:lnTo>
                    <a:pt x="1178" y="1403"/>
                  </a:lnTo>
                  <a:lnTo>
                    <a:pt x="1185" y="1403"/>
                  </a:lnTo>
                  <a:lnTo>
                    <a:pt x="1199" y="1403"/>
                  </a:lnTo>
                  <a:lnTo>
                    <a:pt x="1213" y="1403"/>
                  </a:lnTo>
                  <a:lnTo>
                    <a:pt x="1234" y="1396"/>
                  </a:lnTo>
                  <a:lnTo>
                    <a:pt x="1247" y="1396"/>
                  </a:lnTo>
                  <a:lnTo>
                    <a:pt x="1268" y="1389"/>
                  </a:lnTo>
                  <a:lnTo>
                    <a:pt x="1289" y="1389"/>
                  </a:lnTo>
                  <a:lnTo>
                    <a:pt x="1296" y="1389"/>
                  </a:lnTo>
                  <a:lnTo>
                    <a:pt x="1303" y="1382"/>
                  </a:lnTo>
                  <a:lnTo>
                    <a:pt x="1324" y="1382"/>
                  </a:lnTo>
                  <a:lnTo>
                    <a:pt x="1345" y="1375"/>
                  </a:lnTo>
                  <a:lnTo>
                    <a:pt x="1359" y="1375"/>
                  </a:lnTo>
                  <a:lnTo>
                    <a:pt x="1380" y="1369"/>
                  </a:lnTo>
                  <a:lnTo>
                    <a:pt x="1401" y="1362"/>
                  </a:lnTo>
                  <a:lnTo>
                    <a:pt x="1415" y="1362"/>
                  </a:lnTo>
                  <a:lnTo>
                    <a:pt x="1436" y="1355"/>
                  </a:lnTo>
                  <a:lnTo>
                    <a:pt x="1443" y="1348"/>
                  </a:lnTo>
                  <a:lnTo>
                    <a:pt x="1450" y="1348"/>
                  </a:lnTo>
                  <a:lnTo>
                    <a:pt x="1471" y="1341"/>
                  </a:lnTo>
                  <a:lnTo>
                    <a:pt x="1491" y="1334"/>
                  </a:lnTo>
                  <a:lnTo>
                    <a:pt x="1505" y="1334"/>
                  </a:lnTo>
                  <a:lnTo>
                    <a:pt x="1526" y="1327"/>
                  </a:lnTo>
                  <a:lnTo>
                    <a:pt x="1547" y="1320"/>
                  </a:lnTo>
                  <a:lnTo>
                    <a:pt x="1554" y="1313"/>
                  </a:lnTo>
                  <a:lnTo>
                    <a:pt x="1561" y="1313"/>
                  </a:lnTo>
                  <a:lnTo>
                    <a:pt x="1582" y="1306"/>
                  </a:lnTo>
                  <a:lnTo>
                    <a:pt x="1596" y="1293"/>
                  </a:lnTo>
                  <a:lnTo>
                    <a:pt x="1603" y="1293"/>
                  </a:lnTo>
                  <a:lnTo>
                    <a:pt x="1617" y="1286"/>
                  </a:lnTo>
                  <a:lnTo>
                    <a:pt x="1638" y="1279"/>
                  </a:lnTo>
                  <a:lnTo>
                    <a:pt x="1652" y="1272"/>
                  </a:lnTo>
                  <a:lnTo>
                    <a:pt x="1673" y="1258"/>
                  </a:lnTo>
                  <a:lnTo>
                    <a:pt x="1694" y="1251"/>
                  </a:lnTo>
                  <a:lnTo>
                    <a:pt x="1708" y="1244"/>
                  </a:lnTo>
                  <a:lnTo>
                    <a:pt x="1708" y="1237"/>
                  </a:lnTo>
                  <a:lnTo>
                    <a:pt x="1728" y="1230"/>
                  </a:lnTo>
                  <a:lnTo>
                    <a:pt x="1735" y="1223"/>
                  </a:lnTo>
                  <a:lnTo>
                    <a:pt x="1749" y="1217"/>
                  </a:lnTo>
                  <a:lnTo>
                    <a:pt x="1763" y="1203"/>
                  </a:lnTo>
                  <a:lnTo>
                    <a:pt x="1784" y="1189"/>
                  </a:lnTo>
                  <a:lnTo>
                    <a:pt x="1791" y="1189"/>
                  </a:lnTo>
                  <a:lnTo>
                    <a:pt x="1805" y="1175"/>
                  </a:lnTo>
                  <a:lnTo>
                    <a:pt x="1812" y="1168"/>
                  </a:lnTo>
                  <a:lnTo>
                    <a:pt x="1819" y="1161"/>
                  </a:lnTo>
                  <a:lnTo>
                    <a:pt x="1819" y="0"/>
                  </a:lnTo>
                  <a:lnTo>
                    <a:pt x="0" y="0"/>
                  </a:lnTo>
                  <a:lnTo>
                    <a:pt x="0" y="116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Freeform 501"/>
            <p:cNvSpPr>
              <a:spLocks/>
            </p:cNvSpPr>
            <p:nvPr/>
          </p:nvSpPr>
          <p:spPr bwMode="auto">
            <a:xfrm>
              <a:off x="899" y="2200"/>
              <a:ext cx="1819" cy="263"/>
            </a:xfrm>
            <a:custGeom>
              <a:avLst/>
              <a:gdLst>
                <a:gd name="T0" fmla="*/ 49 w 261"/>
                <a:gd name="T1" fmla="*/ 48 h 38"/>
                <a:gd name="T2" fmla="*/ 195 w 261"/>
                <a:gd name="T3" fmla="*/ 194 h 38"/>
                <a:gd name="T4" fmla="*/ 390 w 261"/>
                <a:gd name="T5" fmla="*/ 291 h 38"/>
                <a:gd name="T6" fmla="*/ 585 w 261"/>
                <a:gd name="T7" fmla="*/ 429 h 38"/>
                <a:gd name="T8" fmla="*/ 781 w 261"/>
                <a:gd name="T9" fmla="*/ 526 h 38"/>
                <a:gd name="T10" fmla="*/ 920 w 261"/>
                <a:gd name="T11" fmla="*/ 623 h 38"/>
                <a:gd name="T12" fmla="*/ 1018 w 261"/>
                <a:gd name="T13" fmla="*/ 671 h 38"/>
                <a:gd name="T14" fmla="*/ 1261 w 261"/>
                <a:gd name="T15" fmla="*/ 817 h 38"/>
                <a:gd name="T16" fmla="*/ 1408 w 261"/>
                <a:gd name="T17" fmla="*/ 865 h 38"/>
                <a:gd name="T18" fmla="*/ 1554 w 261"/>
                <a:gd name="T19" fmla="*/ 914 h 38"/>
                <a:gd name="T20" fmla="*/ 1798 w 261"/>
                <a:gd name="T21" fmla="*/ 1052 h 38"/>
                <a:gd name="T22" fmla="*/ 1944 w 261"/>
                <a:gd name="T23" fmla="*/ 1100 h 38"/>
                <a:gd name="T24" fmla="*/ 2188 w 261"/>
                <a:gd name="T25" fmla="*/ 1197 h 38"/>
                <a:gd name="T26" fmla="*/ 2335 w 261"/>
                <a:gd name="T27" fmla="*/ 1197 h 38"/>
                <a:gd name="T28" fmla="*/ 2572 w 261"/>
                <a:gd name="T29" fmla="*/ 1294 h 38"/>
                <a:gd name="T30" fmla="*/ 2669 w 261"/>
                <a:gd name="T31" fmla="*/ 1343 h 38"/>
                <a:gd name="T32" fmla="*/ 2962 w 261"/>
                <a:gd name="T33" fmla="*/ 1391 h 38"/>
                <a:gd name="T34" fmla="*/ 3206 w 261"/>
                <a:gd name="T35" fmla="*/ 1488 h 38"/>
                <a:gd name="T36" fmla="*/ 3450 w 261"/>
                <a:gd name="T37" fmla="*/ 1530 h 38"/>
                <a:gd name="T38" fmla="*/ 3645 w 261"/>
                <a:gd name="T39" fmla="*/ 1578 h 38"/>
                <a:gd name="T40" fmla="*/ 3840 w 261"/>
                <a:gd name="T41" fmla="*/ 1578 h 38"/>
                <a:gd name="T42" fmla="*/ 4077 w 261"/>
                <a:gd name="T43" fmla="*/ 1626 h 38"/>
                <a:gd name="T44" fmla="*/ 4370 w 261"/>
                <a:gd name="T45" fmla="*/ 1675 h 38"/>
                <a:gd name="T46" fmla="*/ 4467 w 261"/>
                <a:gd name="T47" fmla="*/ 1675 h 38"/>
                <a:gd name="T48" fmla="*/ 4760 w 261"/>
                <a:gd name="T49" fmla="*/ 1723 h 38"/>
                <a:gd name="T50" fmla="*/ 5004 w 261"/>
                <a:gd name="T51" fmla="*/ 1772 h 38"/>
                <a:gd name="T52" fmla="*/ 5248 w 261"/>
                <a:gd name="T53" fmla="*/ 1772 h 38"/>
                <a:gd name="T54" fmla="*/ 5492 w 261"/>
                <a:gd name="T55" fmla="*/ 1772 h 38"/>
                <a:gd name="T56" fmla="*/ 5778 w 261"/>
                <a:gd name="T57" fmla="*/ 1820 h 38"/>
                <a:gd name="T58" fmla="*/ 6022 w 261"/>
                <a:gd name="T59" fmla="*/ 1820 h 38"/>
                <a:gd name="T60" fmla="*/ 6168 w 261"/>
                <a:gd name="T61" fmla="*/ 1820 h 38"/>
                <a:gd name="T62" fmla="*/ 6412 w 261"/>
                <a:gd name="T63" fmla="*/ 1820 h 38"/>
                <a:gd name="T64" fmla="*/ 6558 w 261"/>
                <a:gd name="T65" fmla="*/ 1820 h 38"/>
                <a:gd name="T66" fmla="*/ 6802 w 261"/>
                <a:gd name="T67" fmla="*/ 1820 h 38"/>
                <a:gd name="T68" fmla="*/ 7046 w 261"/>
                <a:gd name="T69" fmla="*/ 1820 h 38"/>
                <a:gd name="T70" fmla="*/ 7283 w 261"/>
                <a:gd name="T71" fmla="*/ 1772 h 38"/>
                <a:gd name="T72" fmla="*/ 7576 w 261"/>
                <a:gd name="T73" fmla="*/ 1772 h 38"/>
                <a:gd name="T74" fmla="*/ 7820 w 261"/>
                <a:gd name="T75" fmla="*/ 1723 h 38"/>
                <a:gd name="T76" fmla="*/ 8064 w 261"/>
                <a:gd name="T77" fmla="*/ 1723 h 38"/>
                <a:gd name="T78" fmla="*/ 8259 w 261"/>
                <a:gd name="T79" fmla="*/ 1675 h 38"/>
                <a:gd name="T80" fmla="*/ 8454 w 261"/>
                <a:gd name="T81" fmla="*/ 1675 h 38"/>
                <a:gd name="T82" fmla="*/ 8698 w 261"/>
                <a:gd name="T83" fmla="*/ 1626 h 38"/>
                <a:gd name="T84" fmla="*/ 8983 w 261"/>
                <a:gd name="T85" fmla="*/ 1578 h 38"/>
                <a:gd name="T86" fmla="*/ 9081 w 261"/>
                <a:gd name="T87" fmla="*/ 1530 h 38"/>
                <a:gd name="T88" fmla="*/ 9374 w 261"/>
                <a:gd name="T89" fmla="*/ 1488 h 38"/>
                <a:gd name="T90" fmla="*/ 9618 w 261"/>
                <a:gd name="T91" fmla="*/ 1440 h 38"/>
                <a:gd name="T92" fmla="*/ 9862 w 261"/>
                <a:gd name="T93" fmla="*/ 1391 h 38"/>
                <a:gd name="T94" fmla="*/ 10057 w 261"/>
                <a:gd name="T95" fmla="*/ 1294 h 38"/>
                <a:gd name="T96" fmla="*/ 10252 w 261"/>
                <a:gd name="T97" fmla="*/ 1246 h 38"/>
                <a:gd name="T98" fmla="*/ 10489 w 261"/>
                <a:gd name="T99" fmla="*/ 1197 h 38"/>
                <a:gd name="T100" fmla="*/ 10635 w 261"/>
                <a:gd name="T101" fmla="*/ 1149 h 38"/>
                <a:gd name="T102" fmla="*/ 10830 w 261"/>
                <a:gd name="T103" fmla="*/ 1052 h 38"/>
                <a:gd name="T104" fmla="*/ 11026 w 261"/>
                <a:gd name="T105" fmla="*/ 1004 h 38"/>
                <a:gd name="T106" fmla="*/ 11172 w 261"/>
                <a:gd name="T107" fmla="*/ 914 h 38"/>
                <a:gd name="T108" fmla="*/ 11416 w 261"/>
                <a:gd name="T109" fmla="*/ 817 h 38"/>
                <a:gd name="T110" fmla="*/ 11513 w 261"/>
                <a:gd name="T111" fmla="*/ 768 h 38"/>
                <a:gd name="T112" fmla="*/ 11660 w 261"/>
                <a:gd name="T113" fmla="*/ 671 h 38"/>
                <a:gd name="T114" fmla="*/ 11897 w 261"/>
                <a:gd name="T115" fmla="*/ 574 h 38"/>
                <a:gd name="T116" fmla="*/ 12043 w 261"/>
                <a:gd name="T117" fmla="*/ 478 h 38"/>
                <a:gd name="T118" fmla="*/ 12189 w 261"/>
                <a:gd name="T119" fmla="*/ 381 h 38"/>
                <a:gd name="T120" fmla="*/ 12433 w 261"/>
                <a:gd name="T121" fmla="*/ 194 h 38"/>
                <a:gd name="T122" fmla="*/ 12580 w 261"/>
                <a:gd name="T123" fmla="*/ 97 h 38"/>
                <a:gd name="T124" fmla="*/ 12677 w 261"/>
                <a:gd name="T125" fmla="*/ 0 h 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1" h="38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4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3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9" y="18"/>
                  </a:lnTo>
                  <a:lnTo>
                    <a:pt x="32" y="19"/>
                  </a:lnTo>
                  <a:lnTo>
                    <a:pt x="34" y="21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40" y="23"/>
                  </a:lnTo>
                  <a:lnTo>
                    <a:pt x="42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3" y="27"/>
                  </a:lnTo>
                  <a:lnTo>
                    <a:pt x="54" y="27"/>
                  </a:lnTo>
                  <a:lnTo>
                    <a:pt x="55" y="28"/>
                  </a:lnTo>
                  <a:lnTo>
                    <a:pt x="58" y="29"/>
                  </a:lnTo>
                  <a:lnTo>
                    <a:pt x="61" y="29"/>
                  </a:lnTo>
                  <a:lnTo>
                    <a:pt x="63" y="30"/>
                  </a:lnTo>
                  <a:lnTo>
                    <a:pt x="66" y="31"/>
                  </a:lnTo>
                  <a:lnTo>
                    <a:pt x="69" y="31"/>
                  </a:lnTo>
                  <a:lnTo>
                    <a:pt x="71" y="32"/>
                  </a:lnTo>
                  <a:lnTo>
                    <a:pt x="74" y="32"/>
                  </a:lnTo>
                  <a:lnTo>
                    <a:pt x="75" y="33"/>
                  </a:lnTo>
                  <a:lnTo>
                    <a:pt x="77" y="33"/>
                  </a:lnTo>
                  <a:lnTo>
                    <a:pt x="79" y="33"/>
                  </a:lnTo>
                  <a:lnTo>
                    <a:pt x="82" y="34"/>
                  </a:lnTo>
                  <a:lnTo>
                    <a:pt x="84" y="34"/>
                  </a:lnTo>
                  <a:lnTo>
                    <a:pt x="87" y="35"/>
                  </a:lnTo>
                  <a:lnTo>
                    <a:pt x="90" y="35"/>
                  </a:lnTo>
                  <a:lnTo>
                    <a:pt x="91" y="35"/>
                  </a:lnTo>
                  <a:lnTo>
                    <a:pt x="92" y="35"/>
                  </a:lnTo>
                  <a:lnTo>
                    <a:pt x="95" y="36"/>
                  </a:lnTo>
                  <a:lnTo>
                    <a:pt x="98" y="36"/>
                  </a:lnTo>
                  <a:lnTo>
                    <a:pt x="100" y="36"/>
                  </a:lnTo>
                  <a:lnTo>
                    <a:pt x="103" y="37"/>
                  </a:lnTo>
                  <a:lnTo>
                    <a:pt x="106" y="37"/>
                  </a:lnTo>
                  <a:lnTo>
                    <a:pt x="108" y="37"/>
                  </a:lnTo>
                  <a:lnTo>
                    <a:pt x="111" y="37"/>
                  </a:lnTo>
                  <a:lnTo>
                    <a:pt x="113" y="37"/>
                  </a:lnTo>
                  <a:lnTo>
                    <a:pt x="116" y="38"/>
                  </a:lnTo>
                  <a:lnTo>
                    <a:pt x="119" y="38"/>
                  </a:lnTo>
                  <a:lnTo>
                    <a:pt x="121" y="38"/>
                  </a:lnTo>
                  <a:lnTo>
                    <a:pt x="124" y="38"/>
                  </a:lnTo>
                  <a:lnTo>
                    <a:pt x="127" y="38"/>
                  </a:lnTo>
                  <a:lnTo>
                    <a:pt x="129" y="38"/>
                  </a:lnTo>
                  <a:lnTo>
                    <a:pt x="132" y="38"/>
                  </a:lnTo>
                  <a:lnTo>
                    <a:pt x="134" y="38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40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8" y="37"/>
                  </a:lnTo>
                  <a:lnTo>
                    <a:pt x="150" y="37"/>
                  </a:lnTo>
                  <a:lnTo>
                    <a:pt x="153" y="37"/>
                  </a:lnTo>
                  <a:lnTo>
                    <a:pt x="156" y="37"/>
                  </a:lnTo>
                  <a:lnTo>
                    <a:pt x="158" y="37"/>
                  </a:lnTo>
                  <a:lnTo>
                    <a:pt x="161" y="36"/>
                  </a:lnTo>
                  <a:lnTo>
                    <a:pt x="164" y="36"/>
                  </a:lnTo>
                  <a:lnTo>
                    <a:pt x="166" y="36"/>
                  </a:lnTo>
                  <a:lnTo>
                    <a:pt x="169" y="35"/>
                  </a:lnTo>
                  <a:lnTo>
                    <a:pt x="170" y="35"/>
                  </a:lnTo>
                  <a:lnTo>
                    <a:pt x="172" y="35"/>
                  </a:lnTo>
                  <a:lnTo>
                    <a:pt x="174" y="35"/>
                  </a:lnTo>
                  <a:lnTo>
                    <a:pt x="177" y="34"/>
                  </a:lnTo>
                  <a:lnTo>
                    <a:pt x="179" y="34"/>
                  </a:lnTo>
                  <a:lnTo>
                    <a:pt x="182" y="33"/>
                  </a:lnTo>
                  <a:lnTo>
                    <a:pt x="185" y="33"/>
                  </a:lnTo>
                  <a:lnTo>
                    <a:pt x="186" y="33"/>
                  </a:lnTo>
                  <a:lnTo>
                    <a:pt x="187" y="32"/>
                  </a:lnTo>
                  <a:lnTo>
                    <a:pt x="190" y="32"/>
                  </a:lnTo>
                  <a:lnTo>
                    <a:pt x="193" y="31"/>
                  </a:lnTo>
                  <a:lnTo>
                    <a:pt x="195" y="31"/>
                  </a:lnTo>
                  <a:lnTo>
                    <a:pt x="198" y="30"/>
                  </a:lnTo>
                  <a:lnTo>
                    <a:pt x="201" y="29"/>
                  </a:lnTo>
                  <a:lnTo>
                    <a:pt x="203" y="29"/>
                  </a:lnTo>
                  <a:lnTo>
                    <a:pt x="206" y="28"/>
                  </a:lnTo>
                  <a:lnTo>
                    <a:pt x="207" y="27"/>
                  </a:lnTo>
                  <a:lnTo>
                    <a:pt x="208" y="27"/>
                  </a:lnTo>
                  <a:lnTo>
                    <a:pt x="211" y="26"/>
                  </a:lnTo>
                  <a:lnTo>
                    <a:pt x="214" y="25"/>
                  </a:lnTo>
                  <a:lnTo>
                    <a:pt x="216" y="25"/>
                  </a:lnTo>
                  <a:lnTo>
                    <a:pt x="219" y="24"/>
                  </a:lnTo>
                  <a:lnTo>
                    <a:pt x="222" y="23"/>
                  </a:lnTo>
                  <a:lnTo>
                    <a:pt x="223" y="22"/>
                  </a:lnTo>
                  <a:lnTo>
                    <a:pt x="224" y="22"/>
                  </a:lnTo>
                  <a:lnTo>
                    <a:pt x="227" y="21"/>
                  </a:lnTo>
                  <a:lnTo>
                    <a:pt x="229" y="19"/>
                  </a:lnTo>
                  <a:lnTo>
                    <a:pt x="230" y="19"/>
                  </a:lnTo>
                  <a:lnTo>
                    <a:pt x="232" y="18"/>
                  </a:lnTo>
                  <a:lnTo>
                    <a:pt x="235" y="17"/>
                  </a:lnTo>
                  <a:lnTo>
                    <a:pt x="237" y="16"/>
                  </a:lnTo>
                  <a:lnTo>
                    <a:pt x="240" y="14"/>
                  </a:lnTo>
                  <a:lnTo>
                    <a:pt x="243" y="13"/>
                  </a:lnTo>
                  <a:lnTo>
                    <a:pt x="245" y="12"/>
                  </a:lnTo>
                  <a:lnTo>
                    <a:pt x="245" y="11"/>
                  </a:lnTo>
                  <a:lnTo>
                    <a:pt x="248" y="10"/>
                  </a:lnTo>
                  <a:lnTo>
                    <a:pt x="249" y="9"/>
                  </a:lnTo>
                  <a:lnTo>
                    <a:pt x="251" y="8"/>
                  </a:lnTo>
                  <a:lnTo>
                    <a:pt x="253" y="6"/>
                  </a:lnTo>
                  <a:lnTo>
                    <a:pt x="256" y="4"/>
                  </a:lnTo>
                  <a:lnTo>
                    <a:pt x="257" y="4"/>
                  </a:lnTo>
                  <a:lnTo>
                    <a:pt x="259" y="2"/>
                  </a:lnTo>
                  <a:lnTo>
                    <a:pt x="260" y="1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Freeform 502"/>
            <p:cNvSpPr>
              <a:spLocks/>
            </p:cNvSpPr>
            <p:nvPr/>
          </p:nvSpPr>
          <p:spPr bwMode="auto">
            <a:xfrm>
              <a:off x="899" y="1039"/>
              <a:ext cx="1819" cy="650"/>
            </a:xfrm>
            <a:custGeom>
              <a:avLst/>
              <a:gdLst>
                <a:gd name="T0" fmla="*/ 21 w 1819"/>
                <a:gd name="T1" fmla="*/ 629 h 650"/>
                <a:gd name="T2" fmla="*/ 56 w 1819"/>
                <a:gd name="T3" fmla="*/ 601 h 650"/>
                <a:gd name="T4" fmla="*/ 83 w 1819"/>
                <a:gd name="T5" fmla="*/ 588 h 650"/>
                <a:gd name="T6" fmla="*/ 111 w 1819"/>
                <a:gd name="T7" fmla="*/ 567 h 650"/>
                <a:gd name="T8" fmla="*/ 146 w 1819"/>
                <a:gd name="T9" fmla="*/ 546 h 650"/>
                <a:gd name="T10" fmla="*/ 181 w 1819"/>
                <a:gd name="T11" fmla="*/ 532 h 650"/>
                <a:gd name="T12" fmla="*/ 223 w 1819"/>
                <a:gd name="T13" fmla="*/ 512 h 650"/>
                <a:gd name="T14" fmla="*/ 265 w 1819"/>
                <a:gd name="T15" fmla="*/ 491 h 650"/>
                <a:gd name="T16" fmla="*/ 313 w 1819"/>
                <a:gd name="T17" fmla="*/ 477 h 650"/>
                <a:gd name="T18" fmla="*/ 348 w 1819"/>
                <a:gd name="T19" fmla="*/ 463 h 650"/>
                <a:gd name="T20" fmla="*/ 383 w 1819"/>
                <a:gd name="T21" fmla="*/ 456 h 650"/>
                <a:gd name="T22" fmla="*/ 439 w 1819"/>
                <a:gd name="T23" fmla="*/ 443 h 650"/>
                <a:gd name="T24" fmla="*/ 481 w 1819"/>
                <a:gd name="T25" fmla="*/ 429 h 650"/>
                <a:gd name="T26" fmla="*/ 523 w 1819"/>
                <a:gd name="T27" fmla="*/ 422 h 650"/>
                <a:gd name="T28" fmla="*/ 571 w 1819"/>
                <a:gd name="T29" fmla="*/ 415 h 650"/>
                <a:gd name="T30" fmla="*/ 627 w 1819"/>
                <a:gd name="T31" fmla="*/ 401 h 650"/>
                <a:gd name="T32" fmla="*/ 662 w 1819"/>
                <a:gd name="T33" fmla="*/ 401 h 650"/>
                <a:gd name="T34" fmla="*/ 718 w 1819"/>
                <a:gd name="T35" fmla="*/ 394 h 650"/>
                <a:gd name="T36" fmla="*/ 774 w 1819"/>
                <a:gd name="T37" fmla="*/ 387 h 650"/>
                <a:gd name="T38" fmla="*/ 829 w 1819"/>
                <a:gd name="T39" fmla="*/ 387 h 650"/>
                <a:gd name="T40" fmla="*/ 885 w 1819"/>
                <a:gd name="T41" fmla="*/ 387 h 650"/>
                <a:gd name="T42" fmla="*/ 920 w 1819"/>
                <a:gd name="T43" fmla="*/ 387 h 650"/>
                <a:gd name="T44" fmla="*/ 955 w 1819"/>
                <a:gd name="T45" fmla="*/ 387 h 650"/>
                <a:gd name="T46" fmla="*/ 1010 w 1819"/>
                <a:gd name="T47" fmla="*/ 387 h 650"/>
                <a:gd name="T48" fmla="*/ 1066 w 1819"/>
                <a:gd name="T49" fmla="*/ 387 h 650"/>
                <a:gd name="T50" fmla="*/ 1122 w 1819"/>
                <a:gd name="T51" fmla="*/ 394 h 650"/>
                <a:gd name="T52" fmla="*/ 1178 w 1819"/>
                <a:gd name="T53" fmla="*/ 401 h 650"/>
                <a:gd name="T54" fmla="*/ 1213 w 1819"/>
                <a:gd name="T55" fmla="*/ 408 h 650"/>
                <a:gd name="T56" fmla="*/ 1268 w 1819"/>
                <a:gd name="T57" fmla="*/ 415 h 650"/>
                <a:gd name="T58" fmla="*/ 1303 w 1819"/>
                <a:gd name="T59" fmla="*/ 422 h 650"/>
                <a:gd name="T60" fmla="*/ 1359 w 1819"/>
                <a:gd name="T61" fmla="*/ 436 h 650"/>
                <a:gd name="T62" fmla="*/ 1401 w 1819"/>
                <a:gd name="T63" fmla="*/ 443 h 650"/>
                <a:gd name="T64" fmla="*/ 1443 w 1819"/>
                <a:gd name="T65" fmla="*/ 456 h 650"/>
                <a:gd name="T66" fmla="*/ 1491 w 1819"/>
                <a:gd name="T67" fmla="*/ 470 h 650"/>
                <a:gd name="T68" fmla="*/ 1526 w 1819"/>
                <a:gd name="T69" fmla="*/ 484 h 650"/>
                <a:gd name="T70" fmla="*/ 1561 w 1819"/>
                <a:gd name="T71" fmla="*/ 498 h 650"/>
                <a:gd name="T72" fmla="*/ 1603 w 1819"/>
                <a:gd name="T73" fmla="*/ 512 h 650"/>
                <a:gd name="T74" fmla="*/ 1638 w 1819"/>
                <a:gd name="T75" fmla="*/ 532 h 650"/>
                <a:gd name="T76" fmla="*/ 1673 w 1819"/>
                <a:gd name="T77" fmla="*/ 546 h 650"/>
                <a:gd name="T78" fmla="*/ 1708 w 1819"/>
                <a:gd name="T79" fmla="*/ 567 h 650"/>
                <a:gd name="T80" fmla="*/ 1749 w 1819"/>
                <a:gd name="T81" fmla="*/ 595 h 650"/>
                <a:gd name="T82" fmla="*/ 1784 w 1819"/>
                <a:gd name="T83" fmla="*/ 615 h 650"/>
                <a:gd name="T84" fmla="*/ 1812 w 1819"/>
                <a:gd name="T85" fmla="*/ 643 h 650"/>
                <a:gd name="T86" fmla="*/ 0 w 1819"/>
                <a:gd name="T87" fmla="*/ 0 h 6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819" h="650">
                  <a:moveTo>
                    <a:pt x="0" y="650"/>
                  </a:moveTo>
                  <a:lnTo>
                    <a:pt x="7" y="643"/>
                  </a:lnTo>
                  <a:lnTo>
                    <a:pt x="21" y="629"/>
                  </a:lnTo>
                  <a:lnTo>
                    <a:pt x="28" y="622"/>
                  </a:lnTo>
                  <a:lnTo>
                    <a:pt x="35" y="615"/>
                  </a:lnTo>
                  <a:lnTo>
                    <a:pt x="56" y="601"/>
                  </a:lnTo>
                  <a:lnTo>
                    <a:pt x="76" y="595"/>
                  </a:lnTo>
                  <a:lnTo>
                    <a:pt x="83" y="588"/>
                  </a:lnTo>
                  <a:lnTo>
                    <a:pt x="90" y="581"/>
                  </a:lnTo>
                  <a:lnTo>
                    <a:pt x="111" y="567"/>
                  </a:lnTo>
                  <a:lnTo>
                    <a:pt x="132" y="560"/>
                  </a:lnTo>
                  <a:lnTo>
                    <a:pt x="146" y="546"/>
                  </a:lnTo>
                  <a:lnTo>
                    <a:pt x="167" y="539"/>
                  </a:lnTo>
                  <a:lnTo>
                    <a:pt x="181" y="532"/>
                  </a:lnTo>
                  <a:lnTo>
                    <a:pt x="202" y="519"/>
                  </a:lnTo>
                  <a:lnTo>
                    <a:pt x="223" y="512"/>
                  </a:lnTo>
                  <a:lnTo>
                    <a:pt x="237" y="505"/>
                  </a:lnTo>
                  <a:lnTo>
                    <a:pt x="258" y="498"/>
                  </a:lnTo>
                  <a:lnTo>
                    <a:pt x="265" y="491"/>
                  </a:lnTo>
                  <a:lnTo>
                    <a:pt x="279" y="491"/>
                  </a:lnTo>
                  <a:lnTo>
                    <a:pt x="293" y="484"/>
                  </a:lnTo>
                  <a:lnTo>
                    <a:pt x="313" y="477"/>
                  </a:lnTo>
                  <a:lnTo>
                    <a:pt x="320" y="477"/>
                  </a:lnTo>
                  <a:lnTo>
                    <a:pt x="334" y="470"/>
                  </a:lnTo>
                  <a:lnTo>
                    <a:pt x="348" y="463"/>
                  </a:lnTo>
                  <a:lnTo>
                    <a:pt x="369" y="456"/>
                  </a:lnTo>
                  <a:lnTo>
                    <a:pt x="376" y="456"/>
                  </a:lnTo>
                  <a:lnTo>
                    <a:pt x="383" y="456"/>
                  </a:lnTo>
                  <a:lnTo>
                    <a:pt x="404" y="449"/>
                  </a:lnTo>
                  <a:lnTo>
                    <a:pt x="425" y="443"/>
                  </a:lnTo>
                  <a:lnTo>
                    <a:pt x="439" y="443"/>
                  </a:lnTo>
                  <a:lnTo>
                    <a:pt x="460" y="436"/>
                  </a:lnTo>
                  <a:lnTo>
                    <a:pt x="481" y="429"/>
                  </a:lnTo>
                  <a:lnTo>
                    <a:pt x="495" y="429"/>
                  </a:lnTo>
                  <a:lnTo>
                    <a:pt x="516" y="422"/>
                  </a:lnTo>
                  <a:lnTo>
                    <a:pt x="523" y="422"/>
                  </a:lnTo>
                  <a:lnTo>
                    <a:pt x="537" y="422"/>
                  </a:lnTo>
                  <a:lnTo>
                    <a:pt x="550" y="415"/>
                  </a:lnTo>
                  <a:lnTo>
                    <a:pt x="571" y="415"/>
                  </a:lnTo>
                  <a:lnTo>
                    <a:pt x="585" y="408"/>
                  </a:lnTo>
                  <a:lnTo>
                    <a:pt x="606" y="408"/>
                  </a:lnTo>
                  <a:lnTo>
                    <a:pt x="627" y="401"/>
                  </a:lnTo>
                  <a:lnTo>
                    <a:pt x="634" y="401"/>
                  </a:lnTo>
                  <a:lnTo>
                    <a:pt x="641" y="401"/>
                  </a:lnTo>
                  <a:lnTo>
                    <a:pt x="662" y="401"/>
                  </a:lnTo>
                  <a:lnTo>
                    <a:pt x="683" y="394"/>
                  </a:lnTo>
                  <a:lnTo>
                    <a:pt x="697" y="394"/>
                  </a:lnTo>
                  <a:lnTo>
                    <a:pt x="718" y="394"/>
                  </a:lnTo>
                  <a:lnTo>
                    <a:pt x="739" y="394"/>
                  </a:lnTo>
                  <a:lnTo>
                    <a:pt x="753" y="387"/>
                  </a:lnTo>
                  <a:lnTo>
                    <a:pt x="774" y="387"/>
                  </a:lnTo>
                  <a:lnTo>
                    <a:pt x="787" y="387"/>
                  </a:lnTo>
                  <a:lnTo>
                    <a:pt x="808" y="387"/>
                  </a:lnTo>
                  <a:lnTo>
                    <a:pt x="829" y="387"/>
                  </a:lnTo>
                  <a:lnTo>
                    <a:pt x="843" y="387"/>
                  </a:lnTo>
                  <a:lnTo>
                    <a:pt x="864" y="387"/>
                  </a:lnTo>
                  <a:lnTo>
                    <a:pt x="885" y="387"/>
                  </a:lnTo>
                  <a:lnTo>
                    <a:pt x="899" y="387"/>
                  </a:lnTo>
                  <a:lnTo>
                    <a:pt x="920" y="387"/>
                  </a:lnTo>
                  <a:lnTo>
                    <a:pt x="934" y="387"/>
                  </a:lnTo>
                  <a:lnTo>
                    <a:pt x="941" y="387"/>
                  </a:lnTo>
                  <a:lnTo>
                    <a:pt x="955" y="387"/>
                  </a:lnTo>
                  <a:lnTo>
                    <a:pt x="976" y="387"/>
                  </a:lnTo>
                  <a:lnTo>
                    <a:pt x="997" y="387"/>
                  </a:lnTo>
                  <a:lnTo>
                    <a:pt x="1010" y="387"/>
                  </a:lnTo>
                  <a:lnTo>
                    <a:pt x="1031" y="387"/>
                  </a:lnTo>
                  <a:lnTo>
                    <a:pt x="1045" y="387"/>
                  </a:lnTo>
                  <a:lnTo>
                    <a:pt x="1066" y="387"/>
                  </a:lnTo>
                  <a:lnTo>
                    <a:pt x="1087" y="394"/>
                  </a:lnTo>
                  <a:lnTo>
                    <a:pt x="1101" y="394"/>
                  </a:lnTo>
                  <a:lnTo>
                    <a:pt x="1122" y="394"/>
                  </a:lnTo>
                  <a:lnTo>
                    <a:pt x="1143" y="394"/>
                  </a:lnTo>
                  <a:lnTo>
                    <a:pt x="1157" y="401"/>
                  </a:lnTo>
                  <a:lnTo>
                    <a:pt x="1178" y="401"/>
                  </a:lnTo>
                  <a:lnTo>
                    <a:pt x="1185" y="401"/>
                  </a:lnTo>
                  <a:lnTo>
                    <a:pt x="1199" y="401"/>
                  </a:lnTo>
                  <a:lnTo>
                    <a:pt x="1213" y="408"/>
                  </a:lnTo>
                  <a:lnTo>
                    <a:pt x="1234" y="408"/>
                  </a:lnTo>
                  <a:lnTo>
                    <a:pt x="1247" y="415"/>
                  </a:lnTo>
                  <a:lnTo>
                    <a:pt x="1268" y="415"/>
                  </a:lnTo>
                  <a:lnTo>
                    <a:pt x="1289" y="422"/>
                  </a:lnTo>
                  <a:lnTo>
                    <a:pt x="1296" y="422"/>
                  </a:lnTo>
                  <a:lnTo>
                    <a:pt x="1303" y="422"/>
                  </a:lnTo>
                  <a:lnTo>
                    <a:pt x="1324" y="429"/>
                  </a:lnTo>
                  <a:lnTo>
                    <a:pt x="1345" y="429"/>
                  </a:lnTo>
                  <a:lnTo>
                    <a:pt x="1359" y="436"/>
                  </a:lnTo>
                  <a:lnTo>
                    <a:pt x="1380" y="443"/>
                  </a:lnTo>
                  <a:lnTo>
                    <a:pt x="1401" y="443"/>
                  </a:lnTo>
                  <a:lnTo>
                    <a:pt x="1415" y="449"/>
                  </a:lnTo>
                  <a:lnTo>
                    <a:pt x="1436" y="456"/>
                  </a:lnTo>
                  <a:lnTo>
                    <a:pt x="1443" y="456"/>
                  </a:lnTo>
                  <a:lnTo>
                    <a:pt x="1450" y="456"/>
                  </a:lnTo>
                  <a:lnTo>
                    <a:pt x="1471" y="463"/>
                  </a:lnTo>
                  <a:lnTo>
                    <a:pt x="1491" y="470"/>
                  </a:lnTo>
                  <a:lnTo>
                    <a:pt x="1505" y="477"/>
                  </a:lnTo>
                  <a:lnTo>
                    <a:pt x="1526" y="484"/>
                  </a:lnTo>
                  <a:lnTo>
                    <a:pt x="1547" y="491"/>
                  </a:lnTo>
                  <a:lnTo>
                    <a:pt x="1554" y="491"/>
                  </a:lnTo>
                  <a:lnTo>
                    <a:pt x="1561" y="498"/>
                  </a:lnTo>
                  <a:lnTo>
                    <a:pt x="1582" y="505"/>
                  </a:lnTo>
                  <a:lnTo>
                    <a:pt x="1596" y="512"/>
                  </a:lnTo>
                  <a:lnTo>
                    <a:pt x="1603" y="512"/>
                  </a:lnTo>
                  <a:lnTo>
                    <a:pt x="1617" y="519"/>
                  </a:lnTo>
                  <a:lnTo>
                    <a:pt x="1638" y="532"/>
                  </a:lnTo>
                  <a:lnTo>
                    <a:pt x="1652" y="539"/>
                  </a:lnTo>
                  <a:lnTo>
                    <a:pt x="1673" y="546"/>
                  </a:lnTo>
                  <a:lnTo>
                    <a:pt x="1694" y="560"/>
                  </a:lnTo>
                  <a:lnTo>
                    <a:pt x="1708" y="567"/>
                  </a:lnTo>
                  <a:lnTo>
                    <a:pt x="1728" y="581"/>
                  </a:lnTo>
                  <a:lnTo>
                    <a:pt x="1735" y="588"/>
                  </a:lnTo>
                  <a:lnTo>
                    <a:pt x="1749" y="595"/>
                  </a:lnTo>
                  <a:lnTo>
                    <a:pt x="1763" y="601"/>
                  </a:lnTo>
                  <a:lnTo>
                    <a:pt x="1784" y="615"/>
                  </a:lnTo>
                  <a:lnTo>
                    <a:pt x="1791" y="622"/>
                  </a:lnTo>
                  <a:lnTo>
                    <a:pt x="1805" y="629"/>
                  </a:lnTo>
                  <a:lnTo>
                    <a:pt x="1812" y="643"/>
                  </a:lnTo>
                  <a:lnTo>
                    <a:pt x="1819" y="650"/>
                  </a:lnTo>
                  <a:lnTo>
                    <a:pt x="1819" y="0"/>
                  </a:lnTo>
                  <a:lnTo>
                    <a:pt x="0" y="0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Freeform 503"/>
            <p:cNvSpPr>
              <a:spLocks/>
            </p:cNvSpPr>
            <p:nvPr/>
          </p:nvSpPr>
          <p:spPr bwMode="auto">
            <a:xfrm>
              <a:off x="899" y="1426"/>
              <a:ext cx="1819" cy="263"/>
            </a:xfrm>
            <a:custGeom>
              <a:avLst/>
              <a:gdLst>
                <a:gd name="T0" fmla="*/ 146 w 261"/>
                <a:gd name="T1" fmla="*/ 1675 h 38"/>
                <a:gd name="T2" fmla="*/ 390 w 261"/>
                <a:gd name="T3" fmla="*/ 1488 h 38"/>
                <a:gd name="T4" fmla="*/ 585 w 261"/>
                <a:gd name="T5" fmla="*/ 1391 h 38"/>
                <a:gd name="T6" fmla="*/ 781 w 261"/>
                <a:gd name="T7" fmla="*/ 1246 h 38"/>
                <a:gd name="T8" fmla="*/ 1018 w 261"/>
                <a:gd name="T9" fmla="*/ 1100 h 38"/>
                <a:gd name="T10" fmla="*/ 1261 w 261"/>
                <a:gd name="T11" fmla="*/ 1004 h 38"/>
                <a:gd name="T12" fmla="*/ 1554 w 261"/>
                <a:gd name="T13" fmla="*/ 865 h 38"/>
                <a:gd name="T14" fmla="*/ 1847 w 261"/>
                <a:gd name="T15" fmla="*/ 720 h 38"/>
                <a:gd name="T16" fmla="*/ 2188 w 261"/>
                <a:gd name="T17" fmla="*/ 623 h 38"/>
                <a:gd name="T18" fmla="*/ 2425 w 261"/>
                <a:gd name="T19" fmla="*/ 526 h 38"/>
                <a:gd name="T20" fmla="*/ 2669 w 261"/>
                <a:gd name="T21" fmla="*/ 478 h 38"/>
                <a:gd name="T22" fmla="*/ 3060 w 261"/>
                <a:gd name="T23" fmla="*/ 381 h 38"/>
                <a:gd name="T24" fmla="*/ 3450 w 261"/>
                <a:gd name="T25" fmla="*/ 291 h 38"/>
                <a:gd name="T26" fmla="*/ 3743 w 261"/>
                <a:gd name="T27" fmla="*/ 242 h 38"/>
                <a:gd name="T28" fmla="*/ 4077 w 261"/>
                <a:gd name="T29" fmla="*/ 145 h 38"/>
                <a:gd name="T30" fmla="*/ 4419 w 261"/>
                <a:gd name="T31" fmla="*/ 97 h 38"/>
                <a:gd name="T32" fmla="*/ 4760 w 261"/>
                <a:gd name="T33" fmla="*/ 48 h 38"/>
                <a:gd name="T34" fmla="*/ 5150 w 261"/>
                <a:gd name="T35" fmla="*/ 48 h 38"/>
                <a:gd name="T36" fmla="*/ 5492 w 261"/>
                <a:gd name="T37" fmla="*/ 0 h 38"/>
                <a:gd name="T38" fmla="*/ 5875 w 261"/>
                <a:gd name="T39" fmla="*/ 0 h 38"/>
                <a:gd name="T40" fmla="*/ 6168 w 261"/>
                <a:gd name="T41" fmla="*/ 0 h 38"/>
                <a:gd name="T42" fmla="*/ 6509 w 261"/>
                <a:gd name="T43" fmla="*/ 0 h 38"/>
                <a:gd name="T44" fmla="*/ 6802 w 261"/>
                <a:gd name="T45" fmla="*/ 0 h 38"/>
                <a:gd name="T46" fmla="*/ 7185 w 261"/>
                <a:gd name="T47" fmla="*/ 0 h 38"/>
                <a:gd name="T48" fmla="*/ 7576 w 261"/>
                <a:gd name="T49" fmla="*/ 48 h 38"/>
                <a:gd name="T50" fmla="*/ 7966 w 261"/>
                <a:gd name="T51" fmla="*/ 48 h 38"/>
                <a:gd name="T52" fmla="*/ 8259 w 261"/>
                <a:gd name="T53" fmla="*/ 97 h 38"/>
                <a:gd name="T54" fmla="*/ 8600 w 261"/>
                <a:gd name="T55" fmla="*/ 145 h 38"/>
                <a:gd name="T56" fmla="*/ 8983 w 261"/>
                <a:gd name="T57" fmla="*/ 242 h 38"/>
                <a:gd name="T58" fmla="*/ 9227 w 261"/>
                <a:gd name="T59" fmla="*/ 291 h 38"/>
                <a:gd name="T60" fmla="*/ 9618 w 261"/>
                <a:gd name="T61" fmla="*/ 381 h 38"/>
                <a:gd name="T62" fmla="*/ 10008 w 261"/>
                <a:gd name="T63" fmla="*/ 478 h 38"/>
                <a:gd name="T64" fmla="*/ 10252 w 261"/>
                <a:gd name="T65" fmla="*/ 526 h 38"/>
                <a:gd name="T66" fmla="*/ 10489 w 261"/>
                <a:gd name="T67" fmla="*/ 623 h 38"/>
                <a:gd name="T68" fmla="*/ 10830 w 261"/>
                <a:gd name="T69" fmla="*/ 720 h 38"/>
                <a:gd name="T70" fmla="*/ 11123 w 261"/>
                <a:gd name="T71" fmla="*/ 865 h 38"/>
                <a:gd name="T72" fmla="*/ 11416 w 261"/>
                <a:gd name="T73" fmla="*/ 1004 h 38"/>
                <a:gd name="T74" fmla="*/ 11660 w 261"/>
                <a:gd name="T75" fmla="*/ 1100 h 38"/>
                <a:gd name="T76" fmla="*/ 11897 w 261"/>
                <a:gd name="T77" fmla="*/ 1246 h 38"/>
                <a:gd name="T78" fmla="*/ 12092 w 261"/>
                <a:gd name="T79" fmla="*/ 1391 h 38"/>
                <a:gd name="T80" fmla="*/ 12287 w 261"/>
                <a:gd name="T81" fmla="*/ 1488 h 38"/>
                <a:gd name="T82" fmla="*/ 12580 w 261"/>
                <a:gd name="T83" fmla="*/ 1675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61" h="38">
                  <a:moveTo>
                    <a:pt x="0" y="38"/>
                  </a:moveTo>
                  <a:lnTo>
                    <a:pt x="1" y="37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5" y="33"/>
                  </a:lnTo>
                  <a:lnTo>
                    <a:pt x="8" y="31"/>
                  </a:lnTo>
                  <a:lnTo>
                    <a:pt x="11" y="30"/>
                  </a:lnTo>
                  <a:lnTo>
                    <a:pt x="12" y="29"/>
                  </a:lnTo>
                  <a:lnTo>
                    <a:pt x="13" y="28"/>
                  </a:lnTo>
                  <a:lnTo>
                    <a:pt x="16" y="26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4" y="22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32" y="18"/>
                  </a:lnTo>
                  <a:lnTo>
                    <a:pt x="34" y="17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2" y="14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8" y="12"/>
                  </a:lnTo>
                  <a:lnTo>
                    <a:pt x="50" y="11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5" y="10"/>
                  </a:lnTo>
                  <a:lnTo>
                    <a:pt x="58" y="9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6" y="7"/>
                  </a:lnTo>
                  <a:lnTo>
                    <a:pt x="69" y="6"/>
                  </a:lnTo>
                  <a:lnTo>
                    <a:pt x="71" y="6"/>
                  </a:lnTo>
                  <a:lnTo>
                    <a:pt x="74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84" y="3"/>
                  </a:lnTo>
                  <a:lnTo>
                    <a:pt x="87" y="3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5" y="2"/>
                  </a:lnTo>
                  <a:lnTo>
                    <a:pt x="98" y="1"/>
                  </a:lnTo>
                  <a:lnTo>
                    <a:pt x="100" y="1"/>
                  </a:lnTo>
                  <a:lnTo>
                    <a:pt x="103" y="1"/>
                  </a:lnTo>
                  <a:lnTo>
                    <a:pt x="106" y="1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3" y="0"/>
                  </a:lnTo>
                  <a:lnTo>
                    <a:pt x="156" y="1"/>
                  </a:lnTo>
                  <a:lnTo>
                    <a:pt x="158" y="1"/>
                  </a:lnTo>
                  <a:lnTo>
                    <a:pt x="161" y="1"/>
                  </a:lnTo>
                  <a:lnTo>
                    <a:pt x="164" y="1"/>
                  </a:lnTo>
                  <a:lnTo>
                    <a:pt x="166" y="2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72" y="2"/>
                  </a:lnTo>
                  <a:lnTo>
                    <a:pt x="174" y="3"/>
                  </a:lnTo>
                  <a:lnTo>
                    <a:pt x="177" y="3"/>
                  </a:lnTo>
                  <a:lnTo>
                    <a:pt x="179" y="4"/>
                  </a:lnTo>
                  <a:lnTo>
                    <a:pt x="182" y="4"/>
                  </a:lnTo>
                  <a:lnTo>
                    <a:pt x="185" y="5"/>
                  </a:lnTo>
                  <a:lnTo>
                    <a:pt x="186" y="5"/>
                  </a:lnTo>
                  <a:lnTo>
                    <a:pt x="187" y="5"/>
                  </a:lnTo>
                  <a:lnTo>
                    <a:pt x="190" y="6"/>
                  </a:lnTo>
                  <a:lnTo>
                    <a:pt x="193" y="6"/>
                  </a:lnTo>
                  <a:lnTo>
                    <a:pt x="195" y="7"/>
                  </a:lnTo>
                  <a:lnTo>
                    <a:pt x="198" y="8"/>
                  </a:lnTo>
                  <a:lnTo>
                    <a:pt x="201" y="8"/>
                  </a:lnTo>
                  <a:lnTo>
                    <a:pt x="203" y="9"/>
                  </a:lnTo>
                  <a:lnTo>
                    <a:pt x="206" y="10"/>
                  </a:lnTo>
                  <a:lnTo>
                    <a:pt x="207" y="10"/>
                  </a:lnTo>
                  <a:lnTo>
                    <a:pt x="208" y="10"/>
                  </a:lnTo>
                  <a:lnTo>
                    <a:pt x="211" y="11"/>
                  </a:lnTo>
                  <a:lnTo>
                    <a:pt x="214" y="12"/>
                  </a:lnTo>
                  <a:lnTo>
                    <a:pt x="216" y="13"/>
                  </a:lnTo>
                  <a:lnTo>
                    <a:pt x="219" y="14"/>
                  </a:lnTo>
                  <a:lnTo>
                    <a:pt x="222" y="15"/>
                  </a:lnTo>
                  <a:lnTo>
                    <a:pt x="223" y="15"/>
                  </a:lnTo>
                  <a:lnTo>
                    <a:pt x="224" y="16"/>
                  </a:lnTo>
                  <a:lnTo>
                    <a:pt x="227" y="17"/>
                  </a:lnTo>
                  <a:lnTo>
                    <a:pt x="229" y="18"/>
                  </a:lnTo>
                  <a:lnTo>
                    <a:pt x="230" y="18"/>
                  </a:lnTo>
                  <a:lnTo>
                    <a:pt x="232" y="19"/>
                  </a:lnTo>
                  <a:lnTo>
                    <a:pt x="235" y="21"/>
                  </a:lnTo>
                  <a:lnTo>
                    <a:pt x="237" y="22"/>
                  </a:lnTo>
                  <a:lnTo>
                    <a:pt x="240" y="23"/>
                  </a:lnTo>
                  <a:lnTo>
                    <a:pt x="243" y="25"/>
                  </a:lnTo>
                  <a:lnTo>
                    <a:pt x="245" y="26"/>
                  </a:lnTo>
                  <a:lnTo>
                    <a:pt x="248" y="28"/>
                  </a:lnTo>
                  <a:lnTo>
                    <a:pt x="249" y="29"/>
                  </a:lnTo>
                  <a:lnTo>
                    <a:pt x="251" y="30"/>
                  </a:lnTo>
                  <a:lnTo>
                    <a:pt x="253" y="31"/>
                  </a:lnTo>
                  <a:lnTo>
                    <a:pt x="256" y="33"/>
                  </a:lnTo>
                  <a:lnTo>
                    <a:pt x="257" y="34"/>
                  </a:lnTo>
                  <a:lnTo>
                    <a:pt x="259" y="35"/>
                  </a:lnTo>
                  <a:lnTo>
                    <a:pt x="260" y="37"/>
                  </a:lnTo>
                  <a:lnTo>
                    <a:pt x="261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Freeform 504"/>
            <p:cNvSpPr>
              <a:spLocks/>
            </p:cNvSpPr>
            <p:nvPr/>
          </p:nvSpPr>
          <p:spPr bwMode="auto">
            <a:xfrm>
              <a:off x="948" y="1516"/>
              <a:ext cx="1721" cy="857"/>
            </a:xfrm>
            <a:custGeom>
              <a:avLst/>
              <a:gdLst>
                <a:gd name="T0" fmla="*/ 704 w 1721"/>
                <a:gd name="T1" fmla="*/ 850 h 857"/>
                <a:gd name="T2" fmla="*/ 794 w 1721"/>
                <a:gd name="T3" fmla="*/ 850 h 857"/>
                <a:gd name="T4" fmla="*/ 892 w 1721"/>
                <a:gd name="T5" fmla="*/ 857 h 857"/>
                <a:gd name="T6" fmla="*/ 982 w 1721"/>
                <a:gd name="T7" fmla="*/ 850 h 857"/>
                <a:gd name="T8" fmla="*/ 1073 w 1721"/>
                <a:gd name="T9" fmla="*/ 843 h 857"/>
                <a:gd name="T10" fmla="*/ 1150 w 1721"/>
                <a:gd name="T11" fmla="*/ 829 h 857"/>
                <a:gd name="T12" fmla="*/ 1219 w 1721"/>
                <a:gd name="T13" fmla="*/ 816 h 857"/>
                <a:gd name="T14" fmla="*/ 1296 w 1721"/>
                <a:gd name="T15" fmla="*/ 795 h 857"/>
                <a:gd name="T16" fmla="*/ 1366 w 1721"/>
                <a:gd name="T17" fmla="*/ 774 h 857"/>
                <a:gd name="T18" fmla="*/ 1435 w 1721"/>
                <a:gd name="T19" fmla="*/ 746 h 857"/>
                <a:gd name="T20" fmla="*/ 1498 w 1721"/>
                <a:gd name="T21" fmla="*/ 719 h 857"/>
                <a:gd name="T22" fmla="*/ 1554 w 1721"/>
                <a:gd name="T23" fmla="*/ 684 h 857"/>
                <a:gd name="T24" fmla="*/ 1603 w 1721"/>
                <a:gd name="T25" fmla="*/ 643 h 857"/>
                <a:gd name="T26" fmla="*/ 1652 w 1721"/>
                <a:gd name="T27" fmla="*/ 601 h 857"/>
                <a:gd name="T28" fmla="*/ 1693 w 1721"/>
                <a:gd name="T29" fmla="*/ 546 h 857"/>
                <a:gd name="T30" fmla="*/ 1714 w 1721"/>
                <a:gd name="T31" fmla="*/ 484 h 857"/>
                <a:gd name="T32" fmla="*/ 1721 w 1721"/>
                <a:gd name="T33" fmla="*/ 401 h 857"/>
                <a:gd name="T34" fmla="*/ 1700 w 1721"/>
                <a:gd name="T35" fmla="*/ 325 h 857"/>
                <a:gd name="T36" fmla="*/ 1665 w 1721"/>
                <a:gd name="T37" fmla="*/ 270 h 857"/>
                <a:gd name="T38" fmla="*/ 1624 w 1721"/>
                <a:gd name="T39" fmla="*/ 228 h 857"/>
                <a:gd name="T40" fmla="*/ 1568 w 1721"/>
                <a:gd name="T41" fmla="*/ 180 h 857"/>
                <a:gd name="T42" fmla="*/ 1512 w 1721"/>
                <a:gd name="T43" fmla="*/ 145 h 857"/>
                <a:gd name="T44" fmla="*/ 1456 w 1721"/>
                <a:gd name="T45" fmla="*/ 118 h 857"/>
                <a:gd name="T46" fmla="*/ 1394 w 1721"/>
                <a:gd name="T47" fmla="*/ 90 h 857"/>
                <a:gd name="T48" fmla="*/ 1331 w 1721"/>
                <a:gd name="T49" fmla="*/ 69 h 857"/>
                <a:gd name="T50" fmla="*/ 1254 w 1721"/>
                <a:gd name="T51" fmla="*/ 48 h 857"/>
                <a:gd name="T52" fmla="*/ 1185 w 1721"/>
                <a:gd name="T53" fmla="*/ 28 h 857"/>
                <a:gd name="T54" fmla="*/ 1108 w 1721"/>
                <a:gd name="T55" fmla="*/ 14 h 857"/>
                <a:gd name="T56" fmla="*/ 1017 w 1721"/>
                <a:gd name="T57" fmla="*/ 7 h 857"/>
                <a:gd name="T58" fmla="*/ 927 w 1721"/>
                <a:gd name="T59" fmla="*/ 0 h 857"/>
                <a:gd name="T60" fmla="*/ 836 w 1721"/>
                <a:gd name="T61" fmla="*/ 0 h 857"/>
                <a:gd name="T62" fmla="*/ 738 w 1721"/>
                <a:gd name="T63" fmla="*/ 7 h 857"/>
                <a:gd name="T64" fmla="*/ 648 w 1721"/>
                <a:gd name="T65" fmla="*/ 14 h 857"/>
                <a:gd name="T66" fmla="*/ 578 w 1721"/>
                <a:gd name="T67" fmla="*/ 21 h 857"/>
                <a:gd name="T68" fmla="*/ 501 w 1721"/>
                <a:gd name="T69" fmla="*/ 42 h 857"/>
                <a:gd name="T70" fmla="*/ 432 w 1721"/>
                <a:gd name="T71" fmla="*/ 55 h 857"/>
                <a:gd name="T72" fmla="*/ 355 w 1721"/>
                <a:gd name="T73" fmla="*/ 83 h 857"/>
                <a:gd name="T74" fmla="*/ 285 w 1721"/>
                <a:gd name="T75" fmla="*/ 111 h 857"/>
                <a:gd name="T76" fmla="*/ 230 w 1721"/>
                <a:gd name="T77" fmla="*/ 138 h 857"/>
                <a:gd name="T78" fmla="*/ 174 w 1721"/>
                <a:gd name="T79" fmla="*/ 173 h 857"/>
                <a:gd name="T80" fmla="*/ 118 w 1721"/>
                <a:gd name="T81" fmla="*/ 214 h 857"/>
                <a:gd name="T82" fmla="*/ 76 w 1721"/>
                <a:gd name="T83" fmla="*/ 256 h 857"/>
                <a:gd name="T84" fmla="*/ 34 w 1721"/>
                <a:gd name="T85" fmla="*/ 311 h 857"/>
                <a:gd name="T86" fmla="*/ 7 w 1721"/>
                <a:gd name="T87" fmla="*/ 366 h 857"/>
                <a:gd name="T88" fmla="*/ 0 w 1721"/>
                <a:gd name="T89" fmla="*/ 456 h 857"/>
                <a:gd name="T90" fmla="*/ 21 w 1721"/>
                <a:gd name="T91" fmla="*/ 525 h 857"/>
                <a:gd name="T92" fmla="*/ 55 w 1721"/>
                <a:gd name="T93" fmla="*/ 581 h 857"/>
                <a:gd name="T94" fmla="*/ 97 w 1721"/>
                <a:gd name="T95" fmla="*/ 629 h 857"/>
                <a:gd name="T96" fmla="*/ 153 w 1721"/>
                <a:gd name="T97" fmla="*/ 670 h 857"/>
                <a:gd name="T98" fmla="*/ 209 w 1721"/>
                <a:gd name="T99" fmla="*/ 705 h 857"/>
                <a:gd name="T100" fmla="*/ 264 w 1721"/>
                <a:gd name="T101" fmla="*/ 733 h 857"/>
                <a:gd name="T102" fmla="*/ 334 w 1721"/>
                <a:gd name="T103" fmla="*/ 767 h 857"/>
                <a:gd name="T104" fmla="*/ 390 w 1721"/>
                <a:gd name="T105" fmla="*/ 788 h 857"/>
                <a:gd name="T106" fmla="*/ 467 w 1721"/>
                <a:gd name="T107" fmla="*/ 809 h 857"/>
                <a:gd name="T108" fmla="*/ 536 w 1721"/>
                <a:gd name="T109" fmla="*/ 822 h 857"/>
                <a:gd name="T110" fmla="*/ 620 w 1721"/>
                <a:gd name="T111" fmla="*/ 836 h 85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21" h="857">
                  <a:moveTo>
                    <a:pt x="634" y="836"/>
                  </a:moveTo>
                  <a:lnTo>
                    <a:pt x="648" y="843"/>
                  </a:lnTo>
                  <a:lnTo>
                    <a:pt x="669" y="843"/>
                  </a:lnTo>
                  <a:lnTo>
                    <a:pt x="690" y="843"/>
                  </a:lnTo>
                  <a:lnTo>
                    <a:pt x="704" y="850"/>
                  </a:lnTo>
                  <a:lnTo>
                    <a:pt x="725" y="850"/>
                  </a:lnTo>
                  <a:lnTo>
                    <a:pt x="738" y="850"/>
                  </a:lnTo>
                  <a:lnTo>
                    <a:pt x="759" y="850"/>
                  </a:lnTo>
                  <a:lnTo>
                    <a:pt x="780" y="850"/>
                  </a:lnTo>
                  <a:lnTo>
                    <a:pt x="794" y="850"/>
                  </a:lnTo>
                  <a:lnTo>
                    <a:pt x="815" y="857"/>
                  </a:lnTo>
                  <a:lnTo>
                    <a:pt x="836" y="857"/>
                  </a:lnTo>
                  <a:lnTo>
                    <a:pt x="850" y="857"/>
                  </a:lnTo>
                  <a:lnTo>
                    <a:pt x="871" y="857"/>
                  </a:lnTo>
                  <a:lnTo>
                    <a:pt x="892" y="857"/>
                  </a:lnTo>
                  <a:lnTo>
                    <a:pt x="906" y="857"/>
                  </a:lnTo>
                  <a:lnTo>
                    <a:pt x="927" y="850"/>
                  </a:lnTo>
                  <a:lnTo>
                    <a:pt x="948" y="850"/>
                  </a:lnTo>
                  <a:lnTo>
                    <a:pt x="961" y="850"/>
                  </a:lnTo>
                  <a:lnTo>
                    <a:pt x="982" y="850"/>
                  </a:lnTo>
                  <a:lnTo>
                    <a:pt x="996" y="850"/>
                  </a:lnTo>
                  <a:lnTo>
                    <a:pt x="1017" y="850"/>
                  </a:lnTo>
                  <a:lnTo>
                    <a:pt x="1038" y="843"/>
                  </a:lnTo>
                  <a:lnTo>
                    <a:pt x="1052" y="843"/>
                  </a:lnTo>
                  <a:lnTo>
                    <a:pt x="1073" y="843"/>
                  </a:lnTo>
                  <a:lnTo>
                    <a:pt x="1094" y="836"/>
                  </a:lnTo>
                  <a:lnTo>
                    <a:pt x="1108" y="836"/>
                  </a:lnTo>
                  <a:lnTo>
                    <a:pt x="1129" y="836"/>
                  </a:lnTo>
                  <a:lnTo>
                    <a:pt x="1150" y="829"/>
                  </a:lnTo>
                  <a:lnTo>
                    <a:pt x="1164" y="829"/>
                  </a:lnTo>
                  <a:lnTo>
                    <a:pt x="1185" y="822"/>
                  </a:lnTo>
                  <a:lnTo>
                    <a:pt x="1198" y="822"/>
                  </a:lnTo>
                  <a:lnTo>
                    <a:pt x="1205" y="816"/>
                  </a:lnTo>
                  <a:lnTo>
                    <a:pt x="1219" y="816"/>
                  </a:lnTo>
                  <a:lnTo>
                    <a:pt x="1240" y="809"/>
                  </a:lnTo>
                  <a:lnTo>
                    <a:pt x="1254" y="809"/>
                  </a:lnTo>
                  <a:lnTo>
                    <a:pt x="1275" y="802"/>
                  </a:lnTo>
                  <a:lnTo>
                    <a:pt x="1282" y="802"/>
                  </a:lnTo>
                  <a:lnTo>
                    <a:pt x="1296" y="795"/>
                  </a:lnTo>
                  <a:lnTo>
                    <a:pt x="1310" y="795"/>
                  </a:lnTo>
                  <a:lnTo>
                    <a:pt x="1331" y="788"/>
                  </a:lnTo>
                  <a:lnTo>
                    <a:pt x="1338" y="781"/>
                  </a:lnTo>
                  <a:lnTo>
                    <a:pt x="1352" y="781"/>
                  </a:lnTo>
                  <a:lnTo>
                    <a:pt x="1366" y="774"/>
                  </a:lnTo>
                  <a:lnTo>
                    <a:pt x="1387" y="767"/>
                  </a:lnTo>
                  <a:lnTo>
                    <a:pt x="1394" y="767"/>
                  </a:lnTo>
                  <a:lnTo>
                    <a:pt x="1401" y="760"/>
                  </a:lnTo>
                  <a:lnTo>
                    <a:pt x="1422" y="753"/>
                  </a:lnTo>
                  <a:lnTo>
                    <a:pt x="1435" y="746"/>
                  </a:lnTo>
                  <a:lnTo>
                    <a:pt x="1442" y="746"/>
                  </a:lnTo>
                  <a:lnTo>
                    <a:pt x="1456" y="733"/>
                  </a:lnTo>
                  <a:lnTo>
                    <a:pt x="1477" y="726"/>
                  </a:lnTo>
                  <a:lnTo>
                    <a:pt x="1498" y="719"/>
                  </a:lnTo>
                  <a:lnTo>
                    <a:pt x="1512" y="712"/>
                  </a:lnTo>
                  <a:lnTo>
                    <a:pt x="1512" y="705"/>
                  </a:lnTo>
                  <a:lnTo>
                    <a:pt x="1533" y="698"/>
                  </a:lnTo>
                  <a:lnTo>
                    <a:pt x="1540" y="691"/>
                  </a:lnTo>
                  <a:lnTo>
                    <a:pt x="1554" y="684"/>
                  </a:lnTo>
                  <a:lnTo>
                    <a:pt x="1568" y="670"/>
                  </a:lnTo>
                  <a:lnTo>
                    <a:pt x="1589" y="657"/>
                  </a:lnTo>
                  <a:lnTo>
                    <a:pt x="1603" y="643"/>
                  </a:lnTo>
                  <a:lnTo>
                    <a:pt x="1610" y="636"/>
                  </a:lnTo>
                  <a:lnTo>
                    <a:pt x="1624" y="629"/>
                  </a:lnTo>
                  <a:lnTo>
                    <a:pt x="1631" y="615"/>
                  </a:lnTo>
                  <a:lnTo>
                    <a:pt x="1645" y="608"/>
                  </a:lnTo>
                  <a:lnTo>
                    <a:pt x="1652" y="601"/>
                  </a:lnTo>
                  <a:lnTo>
                    <a:pt x="1659" y="587"/>
                  </a:lnTo>
                  <a:lnTo>
                    <a:pt x="1665" y="581"/>
                  </a:lnTo>
                  <a:lnTo>
                    <a:pt x="1679" y="567"/>
                  </a:lnTo>
                  <a:lnTo>
                    <a:pt x="1679" y="560"/>
                  </a:lnTo>
                  <a:lnTo>
                    <a:pt x="1693" y="546"/>
                  </a:lnTo>
                  <a:lnTo>
                    <a:pt x="1700" y="532"/>
                  </a:lnTo>
                  <a:lnTo>
                    <a:pt x="1700" y="525"/>
                  </a:lnTo>
                  <a:lnTo>
                    <a:pt x="1707" y="511"/>
                  </a:lnTo>
                  <a:lnTo>
                    <a:pt x="1714" y="491"/>
                  </a:lnTo>
                  <a:lnTo>
                    <a:pt x="1714" y="484"/>
                  </a:lnTo>
                  <a:lnTo>
                    <a:pt x="1721" y="470"/>
                  </a:lnTo>
                  <a:lnTo>
                    <a:pt x="1721" y="456"/>
                  </a:lnTo>
                  <a:lnTo>
                    <a:pt x="1721" y="435"/>
                  </a:lnTo>
                  <a:lnTo>
                    <a:pt x="1721" y="415"/>
                  </a:lnTo>
                  <a:lnTo>
                    <a:pt x="1721" y="401"/>
                  </a:lnTo>
                  <a:lnTo>
                    <a:pt x="1721" y="380"/>
                  </a:lnTo>
                  <a:lnTo>
                    <a:pt x="1714" y="366"/>
                  </a:lnTo>
                  <a:lnTo>
                    <a:pt x="1707" y="346"/>
                  </a:lnTo>
                  <a:lnTo>
                    <a:pt x="1700" y="325"/>
                  </a:lnTo>
                  <a:lnTo>
                    <a:pt x="1693" y="311"/>
                  </a:lnTo>
                  <a:lnTo>
                    <a:pt x="1679" y="290"/>
                  </a:lnTo>
                  <a:lnTo>
                    <a:pt x="1665" y="270"/>
                  </a:lnTo>
                  <a:lnTo>
                    <a:pt x="1659" y="270"/>
                  </a:lnTo>
                  <a:lnTo>
                    <a:pt x="1652" y="256"/>
                  </a:lnTo>
                  <a:lnTo>
                    <a:pt x="1645" y="249"/>
                  </a:lnTo>
                  <a:lnTo>
                    <a:pt x="1631" y="235"/>
                  </a:lnTo>
                  <a:lnTo>
                    <a:pt x="1624" y="228"/>
                  </a:lnTo>
                  <a:lnTo>
                    <a:pt x="1610" y="214"/>
                  </a:lnTo>
                  <a:lnTo>
                    <a:pt x="1603" y="214"/>
                  </a:lnTo>
                  <a:lnTo>
                    <a:pt x="1589" y="200"/>
                  </a:lnTo>
                  <a:lnTo>
                    <a:pt x="1589" y="194"/>
                  </a:lnTo>
                  <a:lnTo>
                    <a:pt x="1568" y="180"/>
                  </a:lnTo>
                  <a:lnTo>
                    <a:pt x="1554" y="173"/>
                  </a:lnTo>
                  <a:lnTo>
                    <a:pt x="1540" y="166"/>
                  </a:lnTo>
                  <a:lnTo>
                    <a:pt x="1533" y="159"/>
                  </a:lnTo>
                  <a:lnTo>
                    <a:pt x="1512" y="145"/>
                  </a:lnTo>
                  <a:lnTo>
                    <a:pt x="1498" y="138"/>
                  </a:lnTo>
                  <a:lnTo>
                    <a:pt x="1477" y="124"/>
                  </a:lnTo>
                  <a:lnTo>
                    <a:pt x="1456" y="118"/>
                  </a:lnTo>
                  <a:lnTo>
                    <a:pt x="1442" y="111"/>
                  </a:lnTo>
                  <a:lnTo>
                    <a:pt x="1435" y="111"/>
                  </a:lnTo>
                  <a:lnTo>
                    <a:pt x="1422" y="104"/>
                  </a:lnTo>
                  <a:lnTo>
                    <a:pt x="1401" y="97"/>
                  </a:lnTo>
                  <a:lnTo>
                    <a:pt x="1394" y="90"/>
                  </a:lnTo>
                  <a:lnTo>
                    <a:pt x="1387" y="90"/>
                  </a:lnTo>
                  <a:lnTo>
                    <a:pt x="1366" y="83"/>
                  </a:lnTo>
                  <a:lnTo>
                    <a:pt x="1352" y="76"/>
                  </a:lnTo>
                  <a:lnTo>
                    <a:pt x="1338" y="69"/>
                  </a:lnTo>
                  <a:lnTo>
                    <a:pt x="1331" y="69"/>
                  </a:lnTo>
                  <a:lnTo>
                    <a:pt x="1310" y="62"/>
                  </a:lnTo>
                  <a:lnTo>
                    <a:pt x="1296" y="55"/>
                  </a:lnTo>
                  <a:lnTo>
                    <a:pt x="1282" y="55"/>
                  </a:lnTo>
                  <a:lnTo>
                    <a:pt x="1275" y="55"/>
                  </a:lnTo>
                  <a:lnTo>
                    <a:pt x="1254" y="48"/>
                  </a:lnTo>
                  <a:lnTo>
                    <a:pt x="1240" y="42"/>
                  </a:lnTo>
                  <a:lnTo>
                    <a:pt x="1219" y="42"/>
                  </a:lnTo>
                  <a:lnTo>
                    <a:pt x="1205" y="35"/>
                  </a:lnTo>
                  <a:lnTo>
                    <a:pt x="1198" y="35"/>
                  </a:lnTo>
                  <a:lnTo>
                    <a:pt x="1185" y="28"/>
                  </a:lnTo>
                  <a:lnTo>
                    <a:pt x="1164" y="28"/>
                  </a:lnTo>
                  <a:lnTo>
                    <a:pt x="1150" y="21"/>
                  </a:lnTo>
                  <a:lnTo>
                    <a:pt x="1129" y="21"/>
                  </a:lnTo>
                  <a:lnTo>
                    <a:pt x="1108" y="21"/>
                  </a:lnTo>
                  <a:lnTo>
                    <a:pt x="1108" y="14"/>
                  </a:lnTo>
                  <a:lnTo>
                    <a:pt x="1094" y="14"/>
                  </a:lnTo>
                  <a:lnTo>
                    <a:pt x="1073" y="14"/>
                  </a:lnTo>
                  <a:lnTo>
                    <a:pt x="1052" y="14"/>
                  </a:lnTo>
                  <a:lnTo>
                    <a:pt x="1038" y="7"/>
                  </a:lnTo>
                  <a:lnTo>
                    <a:pt x="1017" y="7"/>
                  </a:lnTo>
                  <a:lnTo>
                    <a:pt x="996" y="7"/>
                  </a:lnTo>
                  <a:lnTo>
                    <a:pt x="982" y="7"/>
                  </a:lnTo>
                  <a:lnTo>
                    <a:pt x="961" y="0"/>
                  </a:lnTo>
                  <a:lnTo>
                    <a:pt x="948" y="0"/>
                  </a:lnTo>
                  <a:lnTo>
                    <a:pt x="927" y="0"/>
                  </a:lnTo>
                  <a:lnTo>
                    <a:pt x="906" y="0"/>
                  </a:lnTo>
                  <a:lnTo>
                    <a:pt x="892" y="0"/>
                  </a:lnTo>
                  <a:lnTo>
                    <a:pt x="871" y="0"/>
                  </a:lnTo>
                  <a:lnTo>
                    <a:pt x="850" y="0"/>
                  </a:lnTo>
                  <a:lnTo>
                    <a:pt x="836" y="0"/>
                  </a:lnTo>
                  <a:lnTo>
                    <a:pt x="815" y="0"/>
                  </a:lnTo>
                  <a:lnTo>
                    <a:pt x="794" y="0"/>
                  </a:lnTo>
                  <a:lnTo>
                    <a:pt x="780" y="0"/>
                  </a:lnTo>
                  <a:lnTo>
                    <a:pt x="759" y="0"/>
                  </a:lnTo>
                  <a:lnTo>
                    <a:pt x="738" y="7"/>
                  </a:lnTo>
                  <a:lnTo>
                    <a:pt x="725" y="7"/>
                  </a:lnTo>
                  <a:lnTo>
                    <a:pt x="704" y="7"/>
                  </a:lnTo>
                  <a:lnTo>
                    <a:pt x="690" y="7"/>
                  </a:lnTo>
                  <a:lnTo>
                    <a:pt x="669" y="14"/>
                  </a:lnTo>
                  <a:lnTo>
                    <a:pt x="648" y="14"/>
                  </a:lnTo>
                  <a:lnTo>
                    <a:pt x="634" y="14"/>
                  </a:lnTo>
                  <a:lnTo>
                    <a:pt x="620" y="14"/>
                  </a:lnTo>
                  <a:lnTo>
                    <a:pt x="613" y="21"/>
                  </a:lnTo>
                  <a:lnTo>
                    <a:pt x="592" y="21"/>
                  </a:lnTo>
                  <a:lnTo>
                    <a:pt x="578" y="21"/>
                  </a:lnTo>
                  <a:lnTo>
                    <a:pt x="557" y="28"/>
                  </a:lnTo>
                  <a:lnTo>
                    <a:pt x="536" y="28"/>
                  </a:lnTo>
                  <a:lnTo>
                    <a:pt x="522" y="35"/>
                  </a:lnTo>
                  <a:lnTo>
                    <a:pt x="515" y="35"/>
                  </a:lnTo>
                  <a:lnTo>
                    <a:pt x="501" y="42"/>
                  </a:lnTo>
                  <a:lnTo>
                    <a:pt x="488" y="42"/>
                  </a:lnTo>
                  <a:lnTo>
                    <a:pt x="467" y="48"/>
                  </a:lnTo>
                  <a:lnTo>
                    <a:pt x="446" y="55"/>
                  </a:lnTo>
                  <a:lnTo>
                    <a:pt x="439" y="55"/>
                  </a:lnTo>
                  <a:lnTo>
                    <a:pt x="432" y="55"/>
                  </a:lnTo>
                  <a:lnTo>
                    <a:pt x="411" y="62"/>
                  </a:lnTo>
                  <a:lnTo>
                    <a:pt x="390" y="69"/>
                  </a:lnTo>
                  <a:lnTo>
                    <a:pt x="383" y="69"/>
                  </a:lnTo>
                  <a:lnTo>
                    <a:pt x="376" y="76"/>
                  </a:lnTo>
                  <a:lnTo>
                    <a:pt x="355" y="83"/>
                  </a:lnTo>
                  <a:lnTo>
                    <a:pt x="334" y="90"/>
                  </a:lnTo>
                  <a:lnTo>
                    <a:pt x="320" y="97"/>
                  </a:lnTo>
                  <a:lnTo>
                    <a:pt x="299" y="104"/>
                  </a:lnTo>
                  <a:lnTo>
                    <a:pt x="285" y="111"/>
                  </a:lnTo>
                  <a:lnTo>
                    <a:pt x="264" y="118"/>
                  </a:lnTo>
                  <a:lnTo>
                    <a:pt x="251" y="124"/>
                  </a:lnTo>
                  <a:lnTo>
                    <a:pt x="244" y="124"/>
                  </a:lnTo>
                  <a:lnTo>
                    <a:pt x="230" y="138"/>
                  </a:lnTo>
                  <a:lnTo>
                    <a:pt x="216" y="145"/>
                  </a:lnTo>
                  <a:lnTo>
                    <a:pt x="209" y="145"/>
                  </a:lnTo>
                  <a:lnTo>
                    <a:pt x="188" y="159"/>
                  </a:lnTo>
                  <a:lnTo>
                    <a:pt x="181" y="166"/>
                  </a:lnTo>
                  <a:lnTo>
                    <a:pt x="174" y="173"/>
                  </a:lnTo>
                  <a:lnTo>
                    <a:pt x="153" y="180"/>
                  </a:lnTo>
                  <a:lnTo>
                    <a:pt x="132" y="194"/>
                  </a:lnTo>
                  <a:lnTo>
                    <a:pt x="132" y="200"/>
                  </a:lnTo>
                  <a:lnTo>
                    <a:pt x="118" y="214"/>
                  </a:lnTo>
                  <a:lnTo>
                    <a:pt x="111" y="214"/>
                  </a:lnTo>
                  <a:lnTo>
                    <a:pt x="97" y="228"/>
                  </a:lnTo>
                  <a:lnTo>
                    <a:pt x="90" y="235"/>
                  </a:lnTo>
                  <a:lnTo>
                    <a:pt x="83" y="249"/>
                  </a:lnTo>
                  <a:lnTo>
                    <a:pt x="76" y="256"/>
                  </a:lnTo>
                  <a:lnTo>
                    <a:pt x="62" y="270"/>
                  </a:lnTo>
                  <a:lnTo>
                    <a:pt x="55" y="270"/>
                  </a:lnTo>
                  <a:lnTo>
                    <a:pt x="41" y="290"/>
                  </a:lnTo>
                  <a:lnTo>
                    <a:pt x="34" y="311"/>
                  </a:lnTo>
                  <a:lnTo>
                    <a:pt x="27" y="325"/>
                  </a:lnTo>
                  <a:lnTo>
                    <a:pt x="21" y="325"/>
                  </a:lnTo>
                  <a:lnTo>
                    <a:pt x="14" y="346"/>
                  </a:lnTo>
                  <a:lnTo>
                    <a:pt x="7" y="366"/>
                  </a:lnTo>
                  <a:lnTo>
                    <a:pt x="7" y="380"/>
                  </a:lnTo>
                  <a:lnTo>
                    <a:pt x="0" y="401"/>
                  </a:lnTo>
                  <a:lnTo>
                    <a:pt x="0" y="415"/>
                  </a:lnTo>
                  <a:lnTo>
                    <a:pt x="0" y="435"/>
                  </a:lnTo>
                  <a:lnTo>
                    <a:pt x="0" y="456"/>
                  </a:lnTo>
                  <a:lnTo>
                    <a:pt x="7" y="470"/>
                  </a:lnTo>
                  <a:lnTo>
                    <a:pt x="7" y="484"/>
                  </a:lnTo>
                  <a:lnTo>
                    <a:pt x="7" y="491"/>
                  </a:lnTo>
                  <a:lnTo>
                    <a:pt x="14" y="511"/>
                  </a:lnTo>
                  <a:lnTo>
                    <a:pt x="21" y="525"/>
                  </a:lnTo>
                  <a:lnTo>
                    <a:pt x="27" y="532"/>
                  </a:lnTo>
                  <a:lnTo>
                    <a:pt x="34" y="546"/>
                  </a:lnTo>
                  <a:lnTo>
                    <a:pt x="41" y="560"/>
                  </a:lnTo>
                  <a:lnTo>
                    <a:pt x="41" y="567"/>
                  </a:lnTo>
                  <a:lnTo>
                    <a:pt x="55" y="581"/>
                  </a:lnTo>
                  <a:lnTo>
                    <a:pt x="62" y="587"/>
                  </a:lnTo>
                  <a:lnTo>
                    <a:pt x="76" y="601"/>
                  </a:lnTo>
                  <a:lnTo>
                    <a:pt x="83" y="608"/>
                  </a:lnTo>
                  <a:lnTo>
                    <a:pt x="90" y="615"/>
                  </a:lnTo>
                  <a:lnTo>
                    <a:pt x="97" y="629"/>
                  </a:lnTo>
                  <a:lnTo>
                    <a:pt x="111" y="636"/>
                  </a:lnTo>
                  <a:lnTo>
                    <a:pt x="118" y="643"/>
                  </a:lnTo>
                  <a:lnTo>
                    <a:pt x="132" y="657"/>
                  </a:lnTo>
                  <a:lnTo>
                    <a:pt x="153" y="670"/>
                  </a:lnTo>
                  <a:lnTo>
                    <a:pt x="174" y="684"/>
                  </a:lnTo>
                  <a:lnTo>
                    <a:pt x="181" y="691"/>
                  </a:lnTo>
                  <a:lnTo>
                    <a:pt x="188" y="698"/>
                  </a:lnTo>
                  <a:lnTo>
                    <a:pt x="209" y="705"/>
                  </a:lnTo>
                  <a:lnTo>
                    <a:pt x="216" y="712"/>
                  </a:lnTo>
                  <a:lnTo>
                    <a:pt x="230" y="719"/>
                  </a:lnTo>
                  <a:lnTo>
                    <a:pt x="244" y="726"/>
                  </a:lnTo>
                  <a:lnTo>
                    <a:pt x="251" y="726"/>
                  </a:lnTo>
                  <a:lnTo>
                    <a:pt x="264" y="733"/>
                  </a:lnTo>
                  <a:lnTo>
                    <a:pt x="285" y="746"/>
                  </a:lnTo>
                  <a:lnTo>
                    <a:pt x="299" y="753"/>
                  </a:lnTo>
                  <a:lnTo>
                    <a:pt x="320" y="760"/>
                  </a:lnTo>
                  <a:lnTo>
                    <a:pt x="334" y="767"/>
                  </a:lnTo>
                  <a:lnTo>
                    <a:pt x="355" y="774"/>
                  </a:lnTo>
                  <a:lnTo>
                    <a:pt x="376" y="781"/>
                  </a:lnTo>
                  <a:lnTo>
                    <a:pt x="383" y="781"/>
                  </a:lnTo>
                  <a:lnTo>
                    <a:pt x="390" y="788"/>
                  </a:lnTo>
                  <a:lnTo>
                    <a:pt x="411" y="795"/>
                  </a:lnTo>
                  <a:lnTo>
                    <a:pt x="432" y="795"/>
                  </a:lnTo>
                  <a:lnTo>
                    <a:pt x="439" y="802"/>
                  </a:lnTo>
                  <a:lnTo>
                    <a:pt x="446" y="802"/>
                  </a:lnTo>
                  <a:lnTo>
                    <a:pt x="467" y="809"/>
                  </a:lnTo>
                  <a:lnTo>
                    <a:pt x="488" y="809"/>
                  </a:lnTo>
                  <a:lnTo>
                    <a:pt x="501" y="816"/>
                  </a:lnTo>
                  <a:lnTo>
                    <a:pt x="515" y="816"/>
                  </a:lnTo>
                  <a:lnTo>
                    <a:pt x="522" y="822"/>
                  </a:lnTo>
                  <a:lnTo>
                    <a:pt x="536" y="822"/>
                  </a:lnTo>
                  <a:lnTo>
                    <a:pt x="557" y="829"/>
                  </a:lnTo>
                  <a:lnTo>
                    <a:pt x="578" y="829"/>
                  </a:lnTo>
                  <a:lnTo>
                    <a:pt x="592" y="836"/>
                  </a:lnTo>
                  <a:lnTo>
                    <a:pt x="613" y="836"/>
                  </a:lnTo>
                  <a:lnTo>
                    <a:pt x="620" y="836"/>
                  </a:lnTo>
                  <a:lnTo>
                    <a:pt x="634" y="83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6" name="Freeform 505"/>
            <p:cNvSpPr>
              <a:spLocks/>
            </p:cNvSpPr>
            <p:nvPr/>
          </p:nvSpPr>
          <p:spPr bwMode="auto">
            <a:xfrm>
              <a:off x="948" y="1516"/>
              <a:ext cx="1721" cy="857"/>
            </a:xfrm>
            <a:custGeom>
              <a:avLst/>
              <a:gdLst>
                <a:gd name="T0" fmla="*/ 4905 w 247"/>
                <a:gd name="T1" fmla="*/ 5875 h 124"/>
                <a:gd name="T2" fmla="*/ 5532 w 247"/>
                <a:gd name="T3" fmla="*/ 5875 h 124"/>
                <a:gd name="T4" fmla="*/ 6215 w 247"/>
                <a:gd name="T5" fmla="*/ 5923 h 124"/>
                <a:gd name="T6" fmla="*/ 6842 w 247"/>
                <a:gd name="T7" fmla="*/ 5875 h 124"/>
                <a:gd name="T8" fmla="*/ 7476 w 247"/>
                <a:gd name="T9" fmla="*/ 5826 h 124"/>
                <a:gd name="T10" fmla="*/ 8013 w 247"/>
                <a:gd name="T11" fmla="*/ 5729 h 124"/>
                <a:gd name="T12" fmla="*/ 8494 w 247"/>
                <a:gd name="T13" fmla="*/ 5640 h 124"/>
                <a:gd name="T14" fmla="*/ 9030 w 247"/>
                <a:gd name="T15" fmla="*/ 5494 h 124"/>
                <a:gd name="T16" fmla="*/ 9518 w 247"/>
                <a:gd name="T17" fmla="*/ 5349 h 124"/>
                <a:gd name="T18" fmla="*/ 9999 w 247"/>
                <a:gd name="T19" fmla="*/ 5156 h 124"/>
                <a:gd name="T20" fmla="*/ 10437 w 247"/>
                <a:gd name="T21" fmla="*/ 4969 h 124"/>
                <a:gd name="T22" fmla="*/ 10828 w 247"/>
                <a:gd name="T23" fmla="*/ 4727 h 124"/>
                <a:gd name="T24" fmla="*/ 11169 w 247"/>
                <a:gd name="T25" fmla="*/ 4444 h 124"/>
                <a:gd name="T26" fmla="*/ 11504 w 247"/>
                <a:gd name="T27" fmla="*/ 4154 h 124"/>
                <a:gd name="T28" fmla="*/ 11796 w 247"/>
                <a:gd name="T29" fmla="*/ 3774 h 124"/>
                <a:gd name="T30" fmla="*/ 11942 w 247"/>
                <a:gd name="T31" fmla="*/ 3345 h 124"/>
                <a:gd name="T32" fmla="*/ 11991 w 247"/>
                <a:gd name="T33" fmla="*/ 2771 h 124"/>
                <a:gd name="T34" fmla="*/ 11845 w 247"/>
                <a:gd name="T35" fmla="*/ 2246 h 124"/>
                <a:gd name="T36" fmla="*/ 11601 w 247"/>
                <a:gd name="T37" fmla="*/ 1866 h 124"/>
                <a:gd name="T38" fmla="*/ 11308 w 247"/>
                <a:gd name="T39" fmla="*/ 1576 h 124"/>
                <a:gd name="T40" fmla="*/ 10925 w 247"/>
                <a:gd name="T41" fmla="*/ 1244 h 124"/>
                <a:gd name="T42" fmla="*/ 10535 w 247"/>
                <a:gd name="T43" fmla="*/ 1002 h 124"/>
                <a:gd name="T44" fmla="*/ 10145 w 247"/>
                <a:gd name="T45" fmla="*/ 809 h 124"/>
                <a:gd name="T46" fmla="*/ 9713 w 247"/>
                <a:gd name="T47" fmla="*/ 622 h 124"/>
                <a:gd name="T48" fmla="*/ 9274 w 247"/>
                <a:gd name="T49" fmla="*/ 477 h 124"/>
                <a:gd name="T50" fmla="*/ 8737 w 247"/>
                <a:gd name="T51" fmla="*/ 332 h 124"/>
                <a:gd name="T52" fmla="*/ 8250 w 247"/>
                <a:gd name="T53" fmla="*/ 194 h 124"/>
                <a:gd name="T54" fmla="*/ 7720 w 247"/>
                <a:gd name="T55" fmla="*/ 97 h 124"/>
                <a:gd name="T56" fmla="*/ 7086 w 247"/>
                <a:gd name="T57" fmla="*/ 48 h 124"/>
                <a:gd name="T58" fmla="*/ 6459 w 247"/>
                <a:gd name="T59" fmla="*/ 0 h 124"/>
                <a:gd name="T60" fmla="*/ 5825 w 247"/>
                <a:gd name="T61" fmla="*/ 0 h 124"/>
                <a:gd name="T62" fmla="*/ 5149 w 247"/>
                <a:gd name="T63" fmla="*/ 48 h 124"/>
                <a:gd name="T64" fmla="*/ 4515 w 247"/>
                <a:gd name="T65" fmla="*/ 97 h 124"/>
                <a:gd name="T66" fmla="*/ 4027 w 247"/>
                <a:gd name="T67" fmla="*/ 145 h 124"/>
                <a:gd name="T68" fmla="*/ 3498 w 247"/>
                <a:gd name="T69" fmla="*/ 283 h 124"/>
                <a:gd name="T70" fmla="*/ 3010 w 247"/>
                <a:gd name="T71" fmla="*/ 380 h 124"/>
                <a:gd name="T72" fmla="*/ 2474 w 247"/>
                <a:gd name="T73" fmla="*/ 574 h 124"/>
                <a:gd name="T74" fmla="*/ 1993 w 247"/>
                <a:gd name="T75" fmla="*/ 767 h 124"/>
                <a:gd name="T76" fmla="*/ 1603 w 247"/>
                <a:gd name="T77" fmla="*/ 954 h 124"/>
                <a:gd name="T78" fmla="*/ 1212 w 247"/>
                <a:gd name="T79" fmla="*/ 1196 h 124"/>
                <a:gd name="T80" fmla="*/ 822 w 247"/>
                <a:gd name="T81" fmla="*/ 1479 h 124"/>
                <a:gd name="T82" fmla="*/ 537 w 247"/>
                <a:gd name="T83" fmla="*/ 1769 h 124"/>
                <a:gd name="T84" fmla="*/ 244 w 247"/>
                <a:gd name="T85" fmla="*/ 2149 h 124"/>
                <a:gd name="T86" fmla="*/ 49 w 247"/>
                <a:gd name="T87" fmla="*/ 2530 h 124"/>
                <a:gd name="T88" fmla="*/ 0 w 247"/>
                <a:gd name="T89" fmla="*/ 3152 h 124"/>
                <a:gd name="T90" fmla="*/ 146 w 247"/>
                <a:gd name="T91" fmla="*/ 3628 h 124"/>
                <a:gd name="T92" fmla="*/ 390 w 247"/>
                <a:gd name="T93" fmla="*/ 4015 h 124"/>
                <a:gd name="T94" fmla="*/ 683 w 247"/>
                <a:gd name="T95" fmla="*/ 4347 h 124"/>
                <a:gd name="T96" fmla="*/ 1066 w 247"/>
                <a:gd name="T97" fmla="*/ 4631 h 124"/>
                <a:gd name="T98" fmla="*/ 1456 w 247"/>
                <a:gd name="T99" fmla="*/ 4872 h 124"/>
                <a:gd name="T100" fmla="*/ 1846 w 247"/>
                <a:gd name="T101" fmla="*/ 5066 h 124"/>
                <a:gd name="T102" fmla="*/ 2327 w 247"/>
                <a:gd name="T103" fmla="*/ 5301 h 124"/>
                <a:gd name="T104" fmla="*/ 2717 w 247"/>
                <a:gd name="T105" fmla="*/ 5446 h 124"/>
                <a:gd name="T106" fmla="*/ 3254 w 247"/>
                <a:gd name="T107" fmla="*/ 5591 h 124"/>
                <a:gd name="T108" fmla="*/ 3742 w 247"/>
                <a:gd name="T109" fmla="*/ 5681 h 124"/>
                <a:gd name="T110" fmla="*/ 4320 w 247"/>
                <a:gd name="T111" fmla="*/ 5778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7" h="124">
                  <a:moveTo>
                    <a:pt x="91" y="121"/>
                  </a:moveTo>
                  <a:lnTo>
                    <a:pt x="93" y="122"/>
                  </a:lnTo>
                  <a:lnTo>
                    <a:pt x="96" y="122"/>
                  </a:lnTo>
                  <a:lnTo>
                    <a:pt x="99" y="122"/>
                  </a:lnTo>
                  <a:lnTo>
                    <a:pt x="101" y="123"/>
                  </a:lnTo>
                  <a:lnTo>
                    <a:pt x="104" y="123"/>
                  </a:lnTo>
                  <a:lnTo>
                    <a:pt x="106" y="123"/>
                  </a:lnTo>
                  <a:lnTo>
                    <a:pt x="109" y="123"/>
                  </a:lnTo>
                  <a:lnTo>
                    <a:pt x="112" y="123"/>
                  </a:lnTo>
                  <a:lnTo>
                    <a:pt x="114" y="123"/>
                  </a:lnTo>
                  <a:lnTo>
                    <a:pt x="117" y="124"/>
                  </a:lnTo>
                  <a:lnTo>
                    <a:pt x="120" y="124"/>
                  </a:lnTo>
                  <a:lnTo>
                    <a:pt x="122" y="124"/>
                  </a:lnTo>
                  <a:lnTo>
                    <a:pt x="125" y="124"/>
                  </a:lnTo>
                  <a:lnTo>
                    <a:pt x="128" y="124"/>
                  </a:lnTo>
                  <a:lnTo>
                    <a:pt x="130" y="124"/>
                  </a:lnTo>
                  <a:lnTo>
                    <a:pt x="133" y="123"/>
                  </a:lnTo>
                  <a:lnTo>
                    <a:pt x="136" y="123"/>
                  </a:lnTo>
                  <a:lnTo>
                    <a:pt x="138" y="123"/>
                  </a:lnTo>
                  <a:lnTo>
                    <a:pt x="141" y="123"/>
                  </a:lnTo>
                  <a:lnTo>
                    <a:pt x="143" y="123"/>
                  </a:lnTo>
                  <a:lnTo>
                    <a:pt x="146" y="123"/>
                  </a:lnTo>
                  <a:lnTo>
                    <a:pt x="149" y="122"/>
                  </a:lnTo>
                  <a:lnTo>
                    <a:pt x="151" y="122"/>
                  </a:lnTo>
                  <a:lnTo>
                    <a:pt x="154" y="122"/>
                  </a:lnTo>
                  <a:lnTo>
                    <a:pt x="157" y="121"/>
                  </a:lnTo>
                  <a:lnTo>
                    <a:pt x="159" y="121"/>
                  </a:lnTo>
                  <a:lnTo>
                    <a:pt x="162" y="121"/>
                  </a:lnTo>
                  <a:lnTo>
                    <a:pt x="165" y="120"/>
                  </a:lnTo>
                  <a:lnTo>
                    <a:pt x="167" y="120"/>
                  </a:lnTo>
                  <a:lnTo>
                    <a:pt x="170" y="119"/>
                  </a:lnTo>
                  <a:lnTo>
                    <a:pt x="172" y="119"/>
                  </a:lnTo>
                  <a:lnTo>
                    <a:pt x="173" y="118"/>
                  </a:lnTo>
                  <a:lnTo>
                    <a:pt x="175" y="118"/>
                  </a:lnTo>
                  <a:lnTo>
                    <a:pt x="178" y="117"/>
                  </a:lnTo>
                  <a:lnTo>
                    <a:pt x="180" y="117"/>
                  </a:lnTo>
                  <a:lnTo>
                    <a:pt x="183" y="116"/>
                  </a:lnTo>
                  <a:lnTo>
                    <a:pt x="184" y="116"/>
                  </a:lnTo>
                  <a:lnTo>
                    <a:pt x="186" y="115"/>
                  </a:lnTo>
                  <a:lnTo>
                    <a:pt x="188" y="115"/>
                  </a:lnTo>
                  <a:lnTo>
                    <a:pt x="191" y="114"/>
                  </a:lnTo>
                  <a:lnTo>
                    <a:pt x="192" y="113"/>
                  </a:lnTo>
                  <a:lnTo>
                    <a:pt x="194" y="113"/>
                  </a:lnTo>
                  <a:lnTo>
                    <a:pt x="196" y="112"/>
                  </a:lnTo>
                  <a:lnTo>
                    <a:pt x="199" y="111"/>
                  </a:lnTo>
                  <a:lnTo>
                    <a:pt x="200" y="111"/>
                  </a:lnTo>
                  <a:lnTo>
                    <a:pt x="201" y="110"/>
                  </a:lnTo>
                  <a:lnTo>
                    <a:pt x="204" y="109"/>
                  </a:lnTo>
                  <a:lnTo>
                    <a:pt x="206" y="108"/>
                  </a:lnTo>
                  <a:lnTo>
                    <a:pt x="207" y="108"/>
                  </a:lnTo>
                  <a:lnTo>
                    <a:pt x="209" y="106"/>
                  </a:lnTo>
                  <a:lnTo>
                    <a:pt x="212" y="105"/>
                  </a:lnTo>
                  <a:lnTo>
                    <a:pt x="215" y="104"/>
                  </a:lnTo>
                  <a:lnTo>
                    <a:pt x="217" y="103"/>
                  </a:lnTo>
                  <a:lnTo>
                    <a:pt x="217" y="102"/>
                  </a:lnTo>
                  <a:lnTo>
                    <a:pt x="220" y="101"/>
                  </a:lnTo>
                  <a:lnTo>
                    <a:pt x="221" y="100"/>
                  </a:lnTo>
                  <a:lnTo>
                    <a:pt x="223" y="99"/>
                  </a:lnTo>
                  <a:lnTo>
                    <a:pt x="225" y="97"/>
                  </a:lnTo>
                  <a:lnTo>
                    <a:pt x="228" y="95"/>
                  </a:lnTo>
                  <a:lnTo>
                    <a:pt x="230" y="93"/>
                  </a:lnTo>
                  <a:lnTo>
                    <a:pt x="231" y="92"/>
                  </a:lnTo>
                  <a:lnTo>
                    <a:pt x="233" y="91"/>
                  </a:lnTo>
                  <a:lnTo>
                    <a:pt x="234" y="89"/>
                  </a:lnTo>
                  <a:lnTo>
                    <a:pt x="236" y="88"/>
                  </a:lnTo>
                  <a:lnTo>
                    <a:pt x="237" y="87"/>
                  </a:lnTo>
                  <a:lnTo>
                    <a:pt x="238" y="85"/>
                  </a:lnTo>
                  <a:lnTo>
                    <a:pt x="239" y="84"/>
                  </a:lnTo>
                  <a:lnTo>
                    <a:pt x="241" y="82"/>
                  </a:lnTo>
                  <a:lnTo>
                    <a:pt x="241" y="81"/>
                  </a:lnTo>
                  <a:lnTo>
                    <a:pt x="243" y="79"/>
                  </a:lnTo>
                  <a:lnTo>
                    <a:pt x="244" y="77"/>
                  </a:lnTo>
                  <a:lnTo>
                    <a:pt x="244" y="76"/>
                  </a:lnTo>
                  <a:lnTo>
                    <a:pt x="245" y="74"/>
                  </a:lnTo>
                  <a:lnTo>
                    <a:pt x="246" y="71"/>
                  </a:lnTo>
                  <a:lnTo>
                    <a:pt x="246" y="70"/>
                  </a:lnTo>
                  <a:lnTo>
                    <a:pt x="247" y="68"/>
                  </a:lnTo>
                  <a:lnTo>
                    <a:pt x="247" y="66"/>
                  </a:lnTo>
                  <a:lnTo>
                    <a:pt x="247" y="63"/>
                  </a:lnTo>
                  <a:lnTo>
                    <a:pt x="247" y="60"/>
                  </a:lnTo>
                  <a:lnTo>
                    <a:pt x="247" y="58"/>
                  </a:lnTo>
                  <a:lnTo>
                    <a:pt x="247" y="55"/>
                  </a:lnTo>
                  <a:lnTo>
                    <a:pt x="246" y="53"/>
                  </a:lnTo>
                  <a:lnTo>
                    <a:pt x="245" y="50"/>
                  </a:lnTo>
                  <a:lnTo>
                    <a:pt x="244" y="47"/>
                  </a:lnTo>
                  <a:lnTo>
                    <a:pt x="243" y="45"/>
                  </a:lnTo>
                  <a:lnTo>
                    <a:pt x="241" y="42"/>
                  </a:lnTo>
                  <a:lnTo>
                    <a:pt x="239" y="39"/>
                  </a:lnTo>
                  <a:lnTo>
                    <a:pt x="238" y="39"/>
                  </a:lnTo>
                  <a:lnTo>
                    <a:pt x="237" y="37"/>
                  </a:lnTo>
                  <a:lnTo>
                    <a:pt x="236" y="36"/>
                  </a:lnTo>
                  <a:lnTo>
                    <a:pt x="234" y="34"/>
                  </a:lnTo>
                  <a:lnTo>
                    <a:pt x="233" y="33"/>
                  </a:lnTo>
                  <a:lnTo>
                    <a:pt x="231" y="31"/>
                  </a:lnTo>
                  <a:lnTo>
                    <a:pt x="230" y="31"/>
                  </a:lnTo>
                  <a:lnTo>
                    <a:pt x="228" y="29"/>
                  </a:lnTo>
                  <a:lnTo>
                    <a:pt x="228" y="28"/>
                  </a:lnTo>
                  <a:lnTo>
                    <a:pt x="225" y="26"/>
                  </a:lnTo>
                  <a:lnTo>
                    <a:pt x="223" y="25"/>
                  </a:lnTo>
                  <a:lnTo>
                    <a:pt x="221" y="24"/>
                  </a:lnTo>
                  <a:lnTo>
                    <a:pt x="220" y="23"/>
                  </a:lnTo>
                  <a:lnTo>
                    <a:pt x="217" y="21"/>
                  </a:lnTo>
                  <a:lnTo>
                    <a:pt x="215" y="20"/>
                  </a:lnTo>
                  <a:lnTo>
                    <a:pt x="212" y="18"/>
                  </a:lnTo>
                  <a:lnTo>
                    <a:pt x="209" y="17"/>
                  </a:lnTo>
                  <a:lnTo>
                    <a:pt x="207" y="16"/>
                  </a:lnTo>
                  <a:lnTo>
                    <a:pt x="206" y="16"/>
                  </a:lnTo>
                  <a:lnTo>
                    <a:pt x="204" y="15"/>
                  </a:lnTo>
                  <a:lnTo>
                    <a:pt x="201" y="14"/>
                  </a:lnTo>
                  <a:lnTo>
                    <a:pt x="200" y="13"/>
                  </a:lnTo>
                  <a:lnTo>
                    <a:pt x="199" y="13"/>
                  </a:lnTo>
                  <a:lnTo>
                    <a:pt x="196" y="12"/>
                  </a:lnTo>
                  <a:lnTo>
                    <a:pt x="194" y="11"/>
                  </a:lnTo>
                  <a:lnTo>
                    <a:pt x="192" y="10"/>
                  </a:lnTo>
                  <a:lnTo>
                    <a:pt x="191" y="10"/>
                  </a:lnTo>
                  <a:lnTo>
                    <a:pt x="188" y="9"/>
                  </a:lnTo>
                  <a:lnTo>
                    <a:pt x="186" y="8"/>
                  </a:lnTo>
                  <a:lnTo>
                    <a:pt x="184" y="8"/>
                  </a:lnTo>
                  <a:lnTo>
                    <a:pt x="183" y="8"/>
                  </a:lnTo>
                  <a:lnTo>
                    <a:pt x="180" y="7"/>
                  </a:lnTo>
                  <a:lnTo>
                    <a:pt x="178" y="6"/>
                  </a:lnTo>
                  <a:lnTo>
                    <a:pt x="175" y="6"/>
                  </a:lnTo>
                  <a:lnTo>
                    <a:pt x="173" y="5"/>
                  </a:lnTo>
                  <a:lnTo>
                    <a:pt x="172" y="5"/>
                  </a:lnTo>
                  <a:lnTo>
                    <a:pt x="170" y="4"/>
                  </a:lnTo>
                  <a:lnTo>
                    <a:pt x="167" y="4"/>
                  </a:lnTo>
                  <a:lnTo>
                    <a:pt x="165" y="3"/>
                  </a:lnTo>
                  <a:lnTo>
                    <a:pt x="162" y="3"/>
                  </a:lnTo>
                  <a:lnTo>
                    <a:pt x="159" y="3"/>
                  </a:lnTo>
                  <a:lnTo>
                    <a:pt x="159" y="2"/>
                  </a:lnTo>
                  <a:lnTo>
                    <a:pt x="157" y="2"/>
                  </a:lnTo>
                  <a:lnTo>
                    <a:pt x="154" y="2"/>
                  </a:lnTo>
                  <a:lnTo>
                    <a:pt x="151" y="2"/>
                  </a:lnTo>
                  <a:lnTo>
                    <a:pt x="149" y="1"/>
                  </a:lnTo>
                  <a:lnTo>
                    <a:pt x="146" y="1"/>
                  </a:lnTo>
                  <a:lnTo>
                    <a:pt x="143" y="1"/>
                  </a:lnTo>
                  <a:lnTo>
                    <a:pt x="141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6" y="1"/>
                  </a:lnTo>
                  <a:lnTo>
                    <a:pt x="104" y="1"/>
                  </a:lnTo>
                  <a:lnTo>
                    <a:pt x="101" y="1"/>
                  </a:lnTo>
                  <a:lnTo>
                    <a:pt x="99" y="1"/>
                  </a:lnTo>
                  <a:lnTo>
                    <a:pt x="96" y="2"/>
                  </a:lnTo>
                  <a:lnTo>
                    <a:pt x="93" y="2"/>
                  </a:lnTo>
                  <a:lnTo>
                    <a:pt x="91" y="2"/>
                  </a:lnTo>
                  <a:lnTo>
                    <a:pt x="89" y="2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3" y="3"/>
                  </a:lnTo>
                  <a:lnTo>
                    <a:pt x="80" y="4"/>
                  </a:lnTo>
                  <a:lnTo>
                    <a:pt x="77" y="4"/>
                  </a:lnTo>
                  <a:lnTo>
                    <a:pt x="75" y="5"/>
                  </a:lnTo>
                  <a:lnTo>
                    <a:pt x="74" y="5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67" y="7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59" y="9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1" y="12"/>
                  </a:lnTo>
                  <a:lnTo>
                    <a:pt x="48" y="13"/>
                  </a:lnTo>
                  <a:lnTo>
                    <a:pt x="46" y="14"/>
                  </a:lnTo>
                  <a:lnTo>
                    <a:pt x="43" y="15"/>
                  </a:lnTo>
                  <a:lnTo>
                    <a:pt x="41" y="16"/>
                  </a:lnTo>
                  <a:lnTo>
                    <a:pt x="38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3" y="20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5"/>
                  </a:lnTo>
                  <a:lnTo>
                    <a:pt x="22" y="26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1" y="37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4" y="47"/>
                  </a:lnTo>
                  <a:lnTo>
                    <a:pt x="3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1" y="70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3" y="76"/>
                  </a:lnTo>
                  <a:lnTo>
                    <a:pt x="4" y="77"/>
                  </a:lnTo>
                  <a:lnTo>
                    <a:pt x="5" y="79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9" y="85"/>
                  </a:lnTo>
                  <a:lnTo>
                    <a:pt x="11" y="87"/>
                  </a:lnTo>
                  <a:lnTo>
                    <a:pt x="12" y="88"/>
                  </a:lnTo>
                  <a:lnTo>
                    <a:pt x="13" y="89"/>
                  </a:lnTo>
                  <a:lnTo>
                    <a:pt x="14" y="91"/>
                  </a:lnTo>
                  <a:lnTo>
                    <a:pt x="16" y="92"/>
                  </a:lnTo>
                  <a:lnTo>
                    <a:pt x="17" y="93"/>
                  </a:lnTo>
                  <a:lnTo>
                    <a:pt x="19" y="95"/>
                  </a:lnTo>
                  <a:lnTo>
                    <a:pt x="22" y="97"/>
                  </a:lnTo>
                  <a:lnTo>
                    <a:pt x="25" y="99"/>
                  </a:lnTo>
                  <a:lnTo>
                    <a:pt x="26" y="100"/>
                  </a:lnTo>
                  <a:lnTo>
                    <a:pt x="27" y="101"/>
                  </a:lnTo>
                  <a:lnTo>
                    <a:pt x="30" y="102"/>
                  </a:lnTo>
                  <a:lnTo>
                    <a:pt x="31" y="103"/>
                  </a:lnTo>
                  <a:lnTo>
                    <a:pt x="33" y="104"/>
                  </a:lnTo>
                  <a:lnTo>
                    <a:pt x="35" y="105"/>
                  </a:lnTo>
                  <a:lnTo>
                    <a:pt x="36" y="105"/>
                  </a:lnTo>
                  <a:lnTo>
                    <a:pt x="38" y="106"/>
                  </a:lnTo>
                  <a:lnTo>
                    <a:pt x="41" y="108"/>
                  </a:lnTo>
                  <a:lnTo>
                    <a:pt x="43" y="109"/>
                  </a:lnTo>
                  <a:lnTo>
                    <a:pt x="46" y="110"/>
                  </a:lnTo>
                  <a:lnTo>
                    <a:pt x="48" y="111"/>
                  </a:lnTo>
                  <a:lnTo>
                    <a:pt x="51" y="112"/>
                  </a:lnTo>
                  <a:lnTo>
                    <a:pt x="54" y="113"/>
                  </a:lnTo>
                  <a:lnTo>
                    <a:pt x="55" y="113"/>
                  </a:lnTo>
                  <a:lnTo>
                    <a:pt x="56" y="114"/>
                  </a:lnTo>
                  <a:lnTo>
                    <a:pt x="59" y="115"/>
                  </a:lnTo>
                  <a:lnTo>
                    <a:pt x="62" y="115"/>
                  </a:lnTo>
                  <a:lnTo>
                    <a:pt x="63" y="116"/>
                  </a:lnTo>
                  <a:lnTo>
                    <a:pt x="64" y="116"/>
                  </a:lnTo>
                  <a:lnTo>
                    <a:pt x="67" y="117"/>
                  </a:lnTo>
                  <a:lnTo>
                    <a:pt x="70" y="117"/>
                  </a:lnTo>
                  <a:lnTo>
                    <a:pt x="72" y="118"/>
                  </a:lnTo>
                  <a:lnTo>
                    <a:pt x="74" y="118"/>
                  </a:lnTo>
                  <a:lnTo>
                    <a:pt x="75" y="119"/>
                  </a:lnTo>
                  <a:lnTo>
                    <a:pt x="77" y="119"/>
                  </a:lnTo>
                  <a:lnTo>
                    <a:pt x="80" y="120"/>
                  </a:lnTo>
                  <a:lnTo>
                    <a:pt x="83" y="120"/>
                  </a:lnTo>
                  <a:lnTo>
                    <a:pt x="85" y="121"/>
                  </a:lnTo>
                  <a:lnTo>
                    <a:pt x="88" y="121"/>
                  </a:lnTo>
                  <a:lnTo>
                    <a:pt x="89" y="121"/>
                  </a:lnTo>
                  <a:lnTo>
                    <a:pt x="91" y="1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7" name="Freeform 506"/>
            <p:cNvSpPr>
              <a:spLocks/>
            </p:cNvSpPr>
            <p:nvPr/>
          </p:nvSpPr>
          <p:spPr bwMode="auto">
            <a:xfrm>
              <a:off x="1066" y="1571"/>
              <a:ext cx="1492" cy="740"/>
            </a:xfrm>
            <a:custGeom>
              <a:avLst/>
              <a:gdLst>
                <a:gd name="T0" fmla="*/ 607 w 1492"/>
                <a:gd name="T1" fmla="*/ 733 h 740"/>
                <a:gd name="T2" fmla="*/ 676 w 1492"/>
                <a:gd name="T3" fmla="*/ 740 h 740"/>
                <a:gd name="T4" fmla="*/ 753 w 1492"/>
                <a:gd name="T5" fmla="*/ 740 h 740"/>
                <a:gd name="T6" fmla="*/ 830 w 1492"/>
                <a:gd name="T7" fmla="*/ 740 h 740"/>
                <a:gd name="T8" fmla="*/ 899 w 1492"/>
                <a:gd name="T9" fmla="*/ 733 h 740"/>
                <a:gd name="T10" fmla="*/ 955 w 1492"/>
                <a:gd name="T11" fmla="*/ 726 h 740"/>
                <a:gd name="T12" fmla="*/ 1032 w 1492"/>
                <a:gd name="T13" fmla="*/ 712 h 740"/>
                <a:gd name="T14" fmla="*/ 1080 w 1492"/>
                <a:gd name="T15" fmla="*/ 698 h 740"/>
                <a:gd name="T16" fmla="*/ 1136 w 1492"/>
                <a:gd name="T17" fmla="*/ 685 h 740"/>
                <a:gd name="T18" fmla="*/ 1192 w 1492"/>
                <a:gd name="T19" fmla="*/ 664 h 740"/>
                <a:gd name="T20" fmla="*/ 1248 w 1492"/>
                <a:gd name="T21" fmla="*/ 643 h 740"/>
                <a:gd name="T22" fmla="*/ 1297 w 1492"/>
                <a:gd name="T23" fmla="*/ 615 h 740"/>
                <a:gd name="T24" fmla="*/ 1338 w 1492"/>
                <a:gd name="T25" fmla="*/ 595 h 740"/>
                <a:gd name="T26" fmla="*/ 1380 w 1492"/>
                <a:gd name="T27" fmla="*/ 560 h 740"/>
                <a:gd name="T28" fmla="*/ 1422 w 1492"/>
                <a:gd name="T29" fmla="*/ 526 h 740"/>
                <a:gd name="T30" fmla="*/ 1450 w 1492"/>
                <a:gd name="T31" fmla="*/ 491 h 740"/>
                <a:gd name="T32" fmla="*/ 1478 w 1492"/>
                <a:gd name="T33" fmla="*/ 436 h 740"/>
                <a:gd name="T34" fmla="*/ 1492 w 1492"/>
                <a:gd name="T35" fmla="*/ 380 h 740"/>
                <a:gd name="T36" fmla="*/ 1485 w 1492"/>
                <a:gd name="T37" fmla="*/ 325 h 740"/>
                <a:gd name="T38" fmla="*/ 1464 w 1492"/>
                <a:gd name="T39" fmla="*/ 270 h 740"/>
                <a:gd name="T40" fmla="*/ 1436 w 1492"/>
                <a:gd name="T41" fmla="*/ 228 h 740"/>
                <a:gd name="T42" fmla="*/ 1394 w 1492"/>
                <a:gd name="T43" fmla="*/ 194 h 740"/>
                <a:gd name="T44" fmla="*/ 1359 w 1492"/>
                <a:gd name="T45" fmla="*/ 159 h 740"/>
                <a:gd name="T46" fmla="*/ 1304 w 1492"/>
                <a:gd name="T47" fmla="*/ 132 h 740"/>
                <a:gd name="T48" fmla="*/ 1262 w 1492"/>
                <a:gd name="T49" fmla="*/ 111 h 740"/>
                <a:gd name="T50" fmla="*/ 1213 w 1492"/>
                <a:gd name="T51" fmla="*/ 83 h 740"/>
                <a:gd name="T52" fmla="*/ 1157 w 1492"/>
                <a:gd name="T53" fmla="*/ 63 h 740"/>
                <a:gd name="T54" fmla="*/ 1101 w 1492"/>
                <a:gd name="T55" fmla="*/ 49 h 740"/>
                <a:gd name="T56" fmla="*/ 1046 w 1492"/>
                <a:gd name="T57" fmla="*/ 35 h 740"/>
                <a:gd name="T58" fmla="*/ 976 w 1492"/>
                <a:gd name="T59" fmla="*/ 21 h 740"/>
                <a:gd name="T60" fmla="*/ 920 w 1492"/>
                <a:gd name="T61" fmla="*/ 14 h 740"/>
                <a:gd name="T62" fmla="*/ 843 w 1492"/>
                <a:gd name="T63" fmla="*/ 7 h 740"/>
                <a:gd name="T64" fmla="*/ 774 w 1492"/>
                <a:gd name="T65" fmla="*/ 0 h 740"/>
                <a:gd name="T66" fmla="*/ 697 w 1492"/>
                <a:gd name="T67" fmla="*/ 0 h 740"/>
                <a:gd name="T68" fmla="*/ 620 w 1492"/>
                <a:gd name="T69" fmla="*/ 7 h 740"/>
                <a:gd name="T70" fmla="*/ 551 w 1492"/>
                <a:gd name="T71" fmla="*/ 14 h 740"/>
                <a:gd name="T72" fmla="*/ 495 w 1492"/>
                <a:gd name="T73" fmla="*/ 21 h 740"/>
                <a:gd name="T74" fmla="*/ 439 w 1492"/>
                <a:gd name="T75" fmla="*/ 35 h 740"/>
                <a:gd name="T76" fmla="*/ 370 w 1492"/>
                <a:gd name="T77" fmla="*/ 56 h 740"/>
                <a:gd name="T78" fmla="*/ 314 w 1492"/>
                <a:gd name="T79" fmla="*/ 69 h 740"/>
                <a:gd name="T80" fmla="*/ 265 w 1492"/>
                <a:gd name="T81" fmla="*/ 90 h 740"/>
                <a:gd name="T82" fmla="*/ 216 w 1492"/>
                <a:gd name="T83" fmla="*/ 111 h 740"/>
                <a:gd name="T84" fmla="*/ 167 w 1492"/>
                <a:gd name="T85" fmla="*/ 139 h 740"/>
                <a:gd name="T86" fmla="*/ 126 w 1492"/>
                <a:gd name="T87" fmla="*/ 166 h 740"/>
                <a:gd name="T88" fmla="*/ 84 w 1492"/>
                <a:gd name="T89" fmla="*/ 201 h 740"/>
                <a:gd name="T90" fmla="*/ 49 w 1492"/>
                <a:gd name="T91" fmla="*/ 235 h 740"/>
                <a:gd name="T92" fmla="*/ 14 w 1492"/>
                <a:gd name="T93" fmla="*/ 291 h 740"/>
                <a:gd name="T94" fmla="*/ 0 w 1492"/>
                <a:gd name="T95" fmla="*/ 346 h 740"/>
                <a:gd name="T96" fmla="*/ 0 w 1492"/>
                <a:gd name="T97" fmla="*/ 394 h 740"/>
                <a:gd name="T98" fmla="*/ 14 w 1492"/>
                <a:gd name="T99" fmla="*/ 456 h 740"/>
                <a:gd name="T100" fmla="*/ 35 w 1492"/>
                <a:gd name="T101" fmla="*/ 491 h 740"/>
                <a:gd name="T102" fmla="*/ 70 w 1492"/>
                <a:gd name="T103" fmla="*/ 532 h 740"/>
                <a:gd name="T104" fmla="*/ 112 w 1492"/>
                <a:gd name="T105" fmla="*/ 567 h 740"/>
                <a:gd name="T106" fmla="*/ 153 w 1492"/>
                <a:gd name="T107" fmla="*/ 602 h 740"/>
                <a:gd name="T108" fmla="*/ 202 w 1492"/>
                <a:gd name="T109" fmla="*/ 629 h 740"/>
                <a:gd name="T110" fmla="*/ 258 w 1492"/>
                <a:gd name="T111" fmla="*/ 650 h 740"/>
                <a:gd name="T112" fmla="*/ 307 w 1492"/>
                <a:gd name="T113" fmla="*/ 671 h 740"/>
                <a:gd name="T114" fmla="*/ 370 w 1492"/>
                <a:gd name="T115" fmla="*/ 691 h 740"/>
                <a:gd name="T116" fmla="*/ 418 w 1492"/>
                <a:gd name="T117" fmla="*/ 705 h 740"/>
                <a:gd name="T118" fmla="*/ 474 w 1492"/>
                <a:gd name="T119" fmla="*/ 719 h 740"/>
                <a:gd name="T120" fmla="*/ 537 w 1492"/>
                <a:gd name="T121" fmla="*/ 726 h 7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92" h="740">
                  <a:moveTo>
                    <a:pt x="551" y="726"/>
                  </a:moveTo>
                  <a:lnTo>
                    <a:pt x="572" y="733"/>
                  </a:lnTo>
                  <a:lnTo>
                    <a:pt x="586" y="733"/>
                  </a:lnTo>
                  <a:lnTo>
                    <a:pt x="607" y="733"/>
                  </a:lnTo>
                  <a:lnTo>
                    <a:pt x="620" y="740"/>
                  </a:lnTo>
                  <a:lnTo>
                    <a:pt x="641" y="740"/>
                  </a:lnTo>
                  <a:lnTo>
                    <a:pt x="662" y="740"/>
                  </a:lnTo>
                  <a:lnTo>
                    <a:pt x="676" y="740"/>
                  </a:lnTo>
                  <a:lnTo>
                    <a:pt x="697" y="740"/>
                  </a:lnTo>
                  <a:lnTo>
                    <a:pt x="718" y="740"/>
                  </a:lnTo>
                  <a:lnTo>
                    <a:pt x="732" y="740"/>
                  </a:lnTo>
                  <a:lnTo>
                    <a:pt x="753" y="740"/>
                  </a:lnTo>
                  <a:lnTo>
                    <a:pt x="774" y="740"/>
                  </a:lnTo>
                  <a:lnTo>
                    <a:pt x="788" y="740"/>
                  </a:lnTo>
                  <a:lnTo>
                    <a:pt x="809" y="740"/>
                  </a:lnTo>
                  <a:lnTo>
                    <a:pt x="830" y="740"/>
                  </a:lnTo>
                  <a:lnTo>
                    <a:pt x="843" y="740"/>
                  </a:lnTo>
                  <a:lnTo>
                    <a:pt x="864" y="740"/>
                  </a:lnTo>
                  <a:lnTo>
                    <a:pt x="878" y="733"/>
                  </a:lnTo>
                  <a:lnTo>
                    <a:pt x="899" y="733"/>
                  </a:lnTo>
                  <a:lnTo>
                    <a:pt x="920" y="733"/>
                  </a:lnTo>
                  <a:lnTo>
                    <a:pt x="934" y="726"/>
                  </a:lnTo>
                  <a:lnTo>
                    <a:pt x="948" y="726"/>
                  </a:lnTo>
                  <a:lnTo>
                    <a:pt x="955" y="726"/>
                  </a:lnTo>
                  <a:lnTo>
                    <a:pt x="976" y="726"/>
                  </a:lnTo>
                  <a:lnTo>
                    <a:pt x="990" y="719"/>
                  </a:lnTo>
                  <a:lnTo>
                    <a:pt x="1011" y="719"/>
                  </a:lnTo>
                  <a:lnTo>
                    <a:pt x="1032" y="712"/>
                  </a:lnTo>
                  <a:lnTo>
                    <a:pt x="1046" y="712"/>
                  </a:lnTo>
                  <a:lnTo>
                    <a:pt x="1067" y="705"/>
                  </a:lnTo>
                  <a:lnTo>
                    <a:pt x="1080" y="698"/>
                  </a:lnTo>
                  <a:lnTo>
                    <a:pt x="1101" y="698"/>
                  </a:lnTo>
                  <a:lnTo>
                    <a:pt x="1122" y="691"/>
                  </a:lnTo>
                  <a:lnTo>
                    <a:pt x="1136" y="685"/>
                  </a:lnTo>
                  <a:lnTo>
                    <a:pt x="1157" y="678"/>
                  </a:lnTo>
                  <a:lnTo>
                    <a:pt x="1178" y="671"/>
                  </a:lnTo>
                  <a:lnTo>
                    <a:pt x="1192" y="664"/>
                  </a:lnTo>
                  <a:lnTo>
                    <a:pt x="1213" y="657"/>
                  </a:lnTo>
                  <a:lnTo>
                    <a:pt x="1227" y="657"/>
                  </a:lnTo>
                  <a:lnTo>
                    <a:pt x="1234" y="650"/>
                  </a:lnTo>
                  <a:lnTo>
                    <a:pt x="1248" y="643"/>
                  </a:lnTo>
                  <a:lnTo>
                    <a:pt x="1262" y="636"/>
                  </a:lnTo>
                  <a:lnTo>
                    <a:pt x="1269" y="636"/>
                  </a:lnTo>
                  <a:lnTo>
                    <a:pt x="1283" y="629"/>
                  </a:lnTo>
                  <a:lnTo>
                    <a:pt x="1297" y="615"/>
                  </a:lnTo>
                  <a:lnTo>
                    <a:pt x="1304" y="615"/>
                  </a:lnTo>
                  <a:lnTo>
                    <a:pt x="1324" y="602"/>
                  </a:lnTo>
                  <a:lnTo>
                    <a:pt x="1331" y="602"/>
                  </a:lnTo>
                  <a:lnTo>
                    <a:pt x="1338" y="595"/>
                  </a:lnTo>
                  <a:lnTo>
                    <a:pt x="1359" y="581"/>
                  </a:lnTo>
                  <a:lnTo>
                    <a:pt x="1380" y="567"/>
                  </a:lnTo>
                  <a:lnTo>
                    <a:pt x="1380" y="560"/>
                  </a:lnTo>
                  <a:lnTo>
                    <a:pt x="1394" y="553"/>
                  </a:lnTo>
                  <a:lnTo>
                    <a:pt x="1401" y="546"/>
                  </a:lnTo>
                  <a:lnTo>
                    <a:pt x="1415" y="532"/>
                  </a:lnTo>
                  <a:lnTo>
                    <a:pt x="1422" y="526"/>
                  </a:lnTo>
                  <a:lnTo>
                    <a:pt x="1436" y="512"/>
                  </a:lnTo>
                  <a:lnTo>
                    <a:pt x="1450" y="491"/>
                  </a:lnTo>
                  <a:lnTo>
                    <a:pt x="1464" y="470"/>
                  </a:lnTo>
                  <a:lnTo>
                    <a:pt x="1471" y="456"/>
                  </a:lnTo>
                  <a:lnTo>
                    <a:pt x="1478" y="436"/>
                  </a:lnTo>
                  <a:lnTo>
                    <a:pt x="1485" y="415"/>
                  </a:lnTo>
                  <a:lnTo>
                    <a:pt x="1485" y="401"/>
                  </a:lnTo>
                  <a:lnTo>
                    <a:pt x="1485" y="394"/>
                  </a:lnTo>
                  <a:lnTo>
                    <a:pt x="1492" y="380"/>
                  </a:lnTo>
                  <a:lnTo>
                    <a:pt x="1492" y="360"/>
                  </a:lnTo>
                  <a:lnTo>
                    <a:pt x="1485" y="353"/>
                  </a:lnTo>
                  <a:lnTo>
                    <a:pt x="1485" y="346"/>
                  </a:lnTo>
                  <a:lnTo>
                    <a:pt x="1485" y="325"/>
                  </a:lnTo>
                  <a:lnTo>
                    <a:pt x="1478" y="311"/>
                  </a:lnTo>
                  <a:lnTo>
                    <a:pt x="1471" y="291"/>
                  </a:lnTo>
                  <a:lnTo>
                    <a:pt x="1464" y="270"/>
                  </a:lnTo>
                  <a:lnTo>
                    <a:pt x="1450" y="256"/>
                  </a:lnTo>
                  <a:lnTo>
                    <a:pt x="1436" y="235"/>
                  </a:lnTo>
                  <a:lnTo>
                    <a:pt x="1436" y="228"/>
                  </a:lnTo>
                  <a:lnTo>
                    <a:pt x="1422" y="215"/>
                  </a:lnTo>
                  <a:lnTo>
                    <a:pt x="1415" y="208"/>
                  </a:lnTo>
                  <a:lnTo>
                    <a:pt x="1401" y="201"/>
                  </a:lnTo>
                  <a:lnTo>
                    <a:pt x="1394" y="194"/>
                  </a:lnTo>
                  <a:lnTo>
                    <a:pt x="1380" y="180"/>
                  </a:lnTo>
                  <a:lnTo>
                    <a:pt x="1359" y="166"/>
                  </a:lnTo>
                  <a:lnTo>
                    <a:pt x="1359" y="159"/>
                  </a:lnTo>
                  <a:lnTo>
                    <a:pt x="1338" y="152"/>
                  </a:lnTo>
                  <a:lnTo>
                    <a:pt x="1331" y="145"/>
                  </a:lnTo>
                  <a:lnTo>
                    <a:pt x="1324" y="139"/>
                  </a:lnTo>
                  <a:lnTo>
                    <a:pt x="1304" y="132"/>
                  </a:lnTo>
                  <a:lnTo>
                    <a:pt x="1297" y="125"/>
                  </a:lnTo>
                  <a:lnTo>
                    <a:pt x="1283" y="118"/>
                  </a:lnTo>
                  <a:lnTo>
                    <a:pt x="1269" y="111"/>
                  </a:lnTo>
                  <a:lnTo>
                    <a:pt x="1262" y="111"/>
                  </a:lnTo>
                  <a:lnTo>
                    <a:pt x="1248" y="104"/>
                  </a:lnTo>
                  <a:lnTo>
                    <a:pt x="1234" y="90"/>
                  </a:lnTo>
                  <a:lnTo>
                    <a:pt x="1227" y="90"/>
                  </a:lnTo>
                  <a:lnTo>
                    <a:pt x="1213" y="83"/>
                  </a:lnTo>
                  <a:lnTo>
                    <a:pt x="1192" y="76"/>
                  </a:lnTo>
                  <a:lnTo>
                    <a:pt x="1178" y="69"/>
                  </a:lnTo>
                  <a:lnTo>
                    <a:pt x="1157" y="63"/>
                  </a:lnTo>
                  <a:lnTo>
                    <a:pt x="1136" y="56"/>
                  </a:lnTo>
                  <a:lnTo>
                    <a:pt x="1122" y="56"/>
                  </a:lnTo>
                  <a:lnTo>
                    <a:pt x="1101" y="49"/>
                  </a:lnTo>
                  <a:lnTo>
                    <a:pt x="1080" y="42"/>
                  </a:lnTo>
                  <a:lnTo>
                    <a:pt x="1067" y="42"/>
                  </a:lnTo>
                  <a:lnTo>
                    <a:pt x="1046" y="35"/>
                  </a:lnTo>
                  <a:lnTo>
                    <a:pt x="1032" y="28"/>
                  </a:lnTo>
                  <a:lnTo>
                    <a:pt x="1011" y="28"/>
                  </a:lnTo>
                  <a:lnTo>
                    <a:pt x="990" y="21"/>
                  </a:lnTo>
                  <a:lnTo>
                    <a:pt x="976" y="21"/>
                  </a:lnTo>
                  <a:lnTo>
                    <a:pt x="955" y="21"/>
                  </a:lnTo>
                  <a:lnTo>
                    <a:pt x="948" y="14"/>
                  </a:lnTo>
                  <a:lnTo>
                    <a:pt x="934" y="14"/>
                  </a:lnTo>
                  <a:lnTo>
                    <a:pt x="920" y="14"/>
                  </a:lnTo>
                  <a:lnTo>
                    <a:pt x="899" y="14"/>
                  </a:lnTo>
                  <a:lnTo>
                    <a:pt x="878" y="7"/>
                  </a:lnTo>
                  <a:lnTo>
                    <a:pt x="864" y="7"/>
                  </a:lnTo>
                  <a:lnTo>
                    <a:pt x="843" y="7"/>
                  </a:lnTo>
                  <a:lnTo>
                    <a:pt x="830" y="7"/>
                  </a:lnTo>
                  <a:lnTo>
                    <a:pt x="809" y="7"/>
                  </a:lnTo>
                  <a:lnTo>
                    <a:pt x="788" y="0"/>
                  </a:lnTo>
                  <a:lnTo>
                    <a:pt x="774" y="0"/>
                  </a:lnTo>
                  <a:lnTo>
                    <a:pt x="753" y="0"/>
                  </a:lnTo>
                  <a:lnTo>
                    <a:pt x="732" y="0"/>
                  </a:lnTo>
                  <a:lnTo>
                    <a:pt x="718" y="0"/>
                  </a:lnTo>
                  <a:lnTo>
                    <a:pt x="697" y="0"/>
                  </a:lnTo>
                  <a:lnTo>
                    <a:pt x="676" y="7"/>
                  </a:lnTo>
                  <a:lnTo>
                    <a:pt x="662" y="7"/>
                  </a:lnTo>
                  <a:lnTo>
                    <a:pt x="641" y="7"/>
                  </a:lnTo>
                  <a:lnTo>
                    <a:pt x="620" y="7"/>
                  </a:lnTo>
                  <a:lnTo>
                    <a:pt x="607" y="7"/>
                  </a:lnTo>
                  <a:lnTo>
                    <a:pt x="586" y="14"/>
                  </a:lnTo>
                  <a:lnTo>
                    <a:pt x="572" y="14"/>
                  </a:lnTo>
                  <a:lnTo>
                    <a:pt x="551" y="14"/>
                  </a:lnTo>
                  <a:lnTo>
                    <a:pt x="537" y="14"/>
                  </a:lnTo>
                  <a:lnTo>
                    <a:pt x="530" y="21"/>
                  </a:lnTo>
                  <a:lnTo>
                    <a:pt x="516" y="21"/>
                  </a:lnTo>
                  <a:lnTo>
                    <a:pt x="495" y="21"/>
                  </a:lnTo>
                  <a:lnTo>
                    <a:pt x="474" y="28"/>
                  </a:lnTo>
                  <a:lnTo>
                    <a:pt x="460" y="28"/>
                  </a:lnTo>
                  <a:lnTo>
                    <a:pt x="439" y="35"/>
                  </a:lnTo>
                  <a:lnTo>
                    <a:pt x="418" y="42"/>
                  </a:lnTo>
                  <a:lnTo>
                    <a:pt x="404" y="42"/>
                  </a:lnTo>
                  <a:lnTo>
                    <a:pt x="383" y="49"/>
                  </a:lnTo>
                  <a:lnTo>
                    <a:pt x="370" y="56"/>
                  </a:lnTo>
                  <a:lnTo>
                    <a:pt x="349" y="56"/>
                  </a:lnTo>
                  <a:lnTo>
                    <a:pt x="328" y="63"/>
                  </a:lnTo>
                  <a:lnTo>
                    <a:pt x="314" y="69"/>
                  </a:lnTo>
                  <a:lnTo>
                    <a:pt x="307" y="69"/>
                  </a:lnTo>
                  <a:lnTo>
                    <a:pt x="293" y="76"/>
                  </a:lnTo>
                  <a:lnTo>
                    <a:pt x="272" y="83"/>
                  </a:lnTo>
                  <a:lnTo>
                    <a:pt x="265" y="90"/>
                  </a:lnTo>
                  <a:lnTo>
                    <a:pt x="258" y="90"/>
                  </a:lnTo>
                  <a:lnTo>
                    <a:pt x="237" y="104"/>
                  </a:lnTo>
                  <a:lnTo>
                    <a:pt x="223" y="111"/>
                  </a:lnTo>
                  <a:lnTo>
                    <a:pt x="216" y="111"/>
                  </a:lnTo>
                  <a:lnTo>
                    <a:pt x="202" y="118"/>
                  </a:lnTo>
                  <a:lnTo>
                    <a:pt x="188" y="125"/>
                  </a:lnTo>
                  <a:lnTo>
                    <a:pt x="181" y="132"/>
                  </a:lnTo>
                  <a:lnTo>
                    <a:pt x="167" y="139"/>
                  </a:lnTo>
                  <a:lnTo>
                    <a:pt x="153" y="145"/>
                  </a:lnTo>
                  <a:lnTo>
                    <a:pt x="146" y="152"/>
                  </a:lnTo>
                  <a:lnTo>
                    <a:pt x="133" y="159"/>
                  </a:lnTo>
                  <a:lnTo>
                    <a:pt x="126" y="166"/>
                  </a:lnTo>
                  <a:lnTo>
                    <a:pt x="112" y="180"/>
                  </a:lnTo>
                  <a:lnTo>
                    <a:pt x="105" y="180"/>
                  </a:lnTo>
                  <a:lnTo>
                    <a:pt x="91" y="194"/>
                  </a:lnTo>
                  <a:lnTo>
                    <a:pt x="84" y="201"/>
                  </a:lnTo>
                  <a:lnTo>
                    <a:pt x="70" y="208"/>
                  </a:lnTo>
                  <a:lnTo>
                    <a:pt x="70" y="215"/>
                  </a:lnTo>
                  <a:lnTo>
                    <a:pt x="56" y="228"/>
                  </a:lnTo>
                  <a:lnTo>
                    <a:pt x="49" y="235"/>
                  </a:lnTo>
                  <a:lnTo>
                    <a:pt x="35" y="256"/>
                  </a:lnTo>
                  <a:lnTo>
                    <a:pt x="28" y="270"/>
                  </a:lnTo>
                  <a:lnTo>
                    <a:pt x="14" y="291"/>
                  </a:lnTo>
                  <a:lnTo>
                    <a:pt x="7" y="311"/>
                  </a:lnTo>
                  <a:lnTo>
                    <a:pt x="7" y="325"/>
                  </a:lnTo>
                  <a:lnTo>
                    <a:pt x="0" y="346"/>
                  </a:lnTo>
                  <a:lnTo>
                    <a:pt x="0" y="353"/>
                  </a:lnTo>
                  <a:lnTo>
                    <a:pt x="0" y="360"/>
                  </a:lnTo>
                  <a:lnTo>
                    <a:pt x="0" y="380"/>
                  </a:lnTo>
                  <a:lnTo>
                    <a:pt x="0" y="394"/>
                  </a:lnTo>
                  <a:lnTo>
                    <a:pt x="0" y="401"/>
                  </a:lnTo>
                  <a:lnTo>
                    <a:pt x="7" y="415"/>
                  </a:lnTo>
                  <a:lnTo>
                    <a:pt x="7" y="436"/>
                  </a:lnTo>
                  <a:lnTo>
                    <a:pt x="14" y="456"/>
                  </a:lnTo>
                  <a:lnTo>
                    <a:pt x="28" y="470"/>
                  </a:lnTo>
                  <a:lnTo>
                    <a:pt x="35" y="491"/>
                  </a:lnTo>
                  <a:lnTo>
                    <a:pt x="49" y="512"/>
                  </a:lnTo>
                  <a:lnTo>
                    <a:pt x="56" y="512"/>
                  </a:lnTo>
                  <a:lnTo>
                    <a:pt x="70" y="526"/>
                  </a:lnTo>
                  <a:lnTo>
                    <a:pt x="70" y="532"/>
                  </a:lnTo>
                  <a:lnTo>
                    <a:pt x="84" y="546"/>
                  </a:lnTo>
                  <a:lnTo>
                    <a:pt x="91" y="553"/>
                  </a:lnTo>
                  <a:lnTo>
                    <a:pt x="105" y="560"/>
                  </a:lnTo>
                  <a:lnTo>
                    <a:pt x="112" y="567"/>
                  </a:lnTo>
                  <a:lnTo>
                    <a:pt x="126" y="581"/>
                  </a:lnTo>
                  <a:lnTo>
                    <a:pt x="133" y="581"/>
                  </a:lnTo>
                  <a:lnTo>
                    <a:pt x="146" y="595"/>
                  </a:lnTo>
                  <a:lnTo>
                    <a:pt x="153" y="602"/>
                  </a:lnTo>
                  <a:lnTo>
                    <a:pt x="167" y="602"/>
                  </a:lnTo>
                  <a:lnTo>
                    <a:pt x="181" y="615"/>
                  </a:lnTo>
                  <a:lnTo>
                    <a:pt x="188" y="615"/>
                  </a:lnTo>
                  <a:lnTo>
                    <a:pt x="202" y="629"/>
                  </a:lnTo>
                  <a:lnTo>
                    <a:pt x="216" y="636"/>
                  </a:lnTo>
                  <a:lnTo>
                    <a:pt x="223" y="636"/>
                  </a:lnTo>
                  <a:lnTo>
                    <a:pt x="237" y="643"/>
                  </a:lnTo>
                  <a:lnTo>
                    <a:pt x="258" y="650"/>
                  </a:lnTo>
                  <a:lnTo>
                    <a:pt x="265" y="657"/>
                  </a:lnTo>
                  <a:lnTo>
                    <a:pt x="272" y="657"/>
                  </a:lnTo>
                  <a:lnTo>
                    <a:pt x="293" y="664"/>
                  </a:lnTo>
                  <a:lnTo>
                    <a:pt x="307" y="671"/>
                  </a:lnTo>
                  <a:lnTo>
                    <a:pt x="314" y="671"/>
                  </a:lnTo>
                  <a:lnTo>
                    <a:pt x="328" y="678"/>
                  </a:lnTo>
                  <a:lnTo>
                    <a:pt x="349" y="685"/>
                  </a:lnTo>
                  <a:lnTo>
                    <a:pt x="370" y="691"/>
                  </a:lnTo>
                  <a:lnTo>
                    <a:pt x="383" y="698"/>
                  </a:lnTo>
                  <a:lnTo>
                    <a:pt x="404" y="698"/>
                  </a:lnTo>
                  <a:lnTo>
                    <a:pt x="418" y="705"/>
                  </a:lnTo>
                  <a:lnTo>
                    <a:pt x="439" y="712"/>
                  </a:lnTo>
                  <a:lnTo>
                    <a:pt x="460" y="712"/>
                  </a:lnTo>
                  <a:lnTo>
                    <a:pt x="474" y="719"/>
                  </a:lnTo>
                  <a:lnTo>
                    <a:pt x="495" y="719"/>
                  </a:lnTo>
                  <a:lnTo>
                    <a:pt x="516" y="726"/>
                  </a:lnTo>
                  <a:lnTo>
                    <a:pt x="530" y="726"/>
                  </a:lnTo>
                  <a:lnTo>
                    <a:pt x="537" y="726"/>
                  </a:lnTo>
                  <a:lnTo>
                    <a:pt x="551" y="726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8" name="Freeform 507"/>
            <p:cNvSpPr>
              <a:spLocks/>
            </p:cNvSpPr>
            <p:nvPr/>
          </p:nvSpPr>
          <p:spPr bwMode="auto">
            <a:xfrm>
              <a:off x="1066" y="1571"/>
              <a:ext cx="1492" cy="740"/>
            </a:xfrm>
            <a:custGeom>
              <a:avLst/>
              <a:gdLst>
                <a:gd name="T0" fmla="*/ 4232 w 214"/>
                <a:gd name="T1" fmla="*/ 5069 h 107"/>
                <a:gd name="T2" fmla="*/ 4713 w 214"/>
                <a:gd name="T3" fmla="*/ 5118 h 107"/>
                <a:gd name="T4" fmla="*/ 5250 w 214"/>
                <a:gd name="T5" fmla="*/ 5118 h 107"/>
                <a:gd name="T6" fmla="*/ 5787 w 214"/>
                <a:gd name="T7" fmla="*/ 5118 h 107"/>
                <a:gd name="T8" fmla="*/ 6268 w 214"/>
                <a:gd name="T9" fmla="*/ 5069 h 107"/>
                <a:gd name="T10" fmla="*/ 6658 w 214"/>
                <a:gd name="T11" fmla="*/ 5021 h 107"/>
                <a:gd name="T12" fmla="*/ 7195 w 214"/>
                <a:gd name="T13" fmla="*/ 4924 h 107"/>
                <a:gd name="T14" fmla="*/ 7537 w 214"/>
                <a:gd name="T15" fmla="*/ 4834 h 107"/>
                <a:gd name="T16" fmla="*/ 7920 w 214"/>
                <a:gd name="T17" fmla="*/ 4737 h 107"/>
                <a:gd name="T18" fmla="*/ 8311 w 214"/>
                <a:gd name="T19" fmla="*/ 4592 h 107"/>
                <a:gd name="T20" fmla="*/ 8701 w 214"/>
                <a:gd name="T21" fmla="*/ 4447 h 107"/>
                <a:gd name="T22" fmla="*/ 9043 w 214"/>
                <a:gd name="T23" fmla="*/ 4260 h 107"/>
                <a:gd name="T24" fmla="*/ 9335 w 214"/>
                <a:gd name="T25" fmla="*/ 4115 h 107"/>
                <a:gd name="T26" fmla="*/ 9621 w 214"/>
                <a:gd name="T27" fmla="*/ 3873 h 107"/>
                <a:gd name="T28" fmla="*/ 9914 w 214"/>
                <a:gd name="T29" fmla="*/ 3638 h 107"/>
                <a:gd name="T30" fmla="*/ 10109 w 214"/>
                <a:gd name="T31" fmla="*/ 3396 h 107"/>
                <a:gd name="T32" fmla="*/ 10305 w 214"/>
                <a:gd name="T33" fmla="*/ 3015 h 107"/>
                <a:gd name="T34" fmla="*/ 10402 w 214"/>
                <a:gd name="T35" fmla="*/ 2628 h 107"/>
                <a:gd name="T36" fmla="*/ 10353 w 214"/>
                <a:gd name="T37" fmla="*/ 2248 h 107"/>
                <a:gd name="T38" fmla="*/ 10207 w 214"/>
                <a:gd name="T39" fmla="*/ 1867 h 107"/>
                <a:gd name="T40" fmla="*/ 10012 w 214"/>
                <a:gd name="T41" fmla="*/ 1577 h 107"/>
                <a:gd name="T42" fmla="*/ 9719 w 214"/>
                <a:gd name="T43" fmla="*/ 1342 h 107"/>
                <a:gd name="T44" fmla="*/ 9482 w 214"/>
                <a:gd name="T45" fmla="*/ 1100 h 107"/>
                <a:gd name="T46" fmla="*/ 9091 w 214"/>
                <a:gd name="T47" fmla="*/ 906 h 107"/>
                <a:gd name="T48" fmla="*/ 8799 w 214"/>
                <a:gd name="T49" fmla="*/ 768 h 107"/>
                <a:gd name="T50" fmla="*/ 8457 w 214"/>
                <a:gd name="T51" fmla="*/ 574 h 107"/>
                <a:gd name="T52" fmla="*/ 8067 w 214"/>
                <a:gd name="T53" fmla="*/ 429 h 107"/>
                <a:gd name="T54" fmla="*/ 7683 w 214"/>
                <a:gd name="T55" fmla="*/ 332 h 107"/>
                <a:gd name="T56" fmla="*/ 7293 w 214"/>
                <a:gd name="T57" fmla="*/ 242 h 107"/>
                <a:gd name="T58" fmla="*/ 6805 w 214"/>
                <a:gd name="T59" fmla="*/ 145 h 107"/>
                <a:gd name="T60" fmla="*/ 6414 w 214"/>
                <a:gd name="T61" fmla="*/ 97 h 107"/>
                <a:gd name="T62" fmla="*/ 5884 w 214"/>
                <a:gd name="T63" fmla="*/ 48 h 107"/>
                <a:gd name="T64" fmla="*/ 5396 w 214"/>
                <a:gd name="T65" fmla="*/ 0 h 107"/>
                <a:gd name="T66" fmla="*/ 4859 w 214"/>
                <a:gd name="T67" fmla="*/ 0 h 107"/>
                <a:gd name="T68" fmla="*/ 4330 w 214"/>
                <a:gd name="T69" fmla="*/ 48 h 107"/>
                <a:gd name="T70" fmla="*/ 3842 w 214"/>
                <a:gd name="T71" fmla="*/ 97 h 107"/>
                <a:gd name="T72" fmla="*/ 3451 w 214"/>
                <a:gd name="T73" fmla="*/ 145 h 107"/>
                <a:gd name="T74" fmla="*/ 3061 w 214"/>
                <a:gd name="T75" fmla="*/ 242 h 107"/>
                <a:gd name="T76" fmla="*/ 2580 w 214"/>
                <a:gd name="T77" fmla="*/ 380 h 107"/>
                <a:gd name="T78" fmla="*/ 2140 w 214"/>
                <a:gd name="T79" fmla="*/ 477 h 107"/>
                <a:gd name="T80" fmla="*/ 1799 w 214"/>
                <a:gd name="T81" fmla="*/ 622 h 107"/>
                <a:gd name="T82" fmla="*/ 1408 w 214"/>
                <a:gd name="T83" fmla="*/ 816 h 107"/>
                <a:gd name="T84" fmla="*/ 1067 w 214"/>
                <a:gd name="T85" fmla="*/ 1003 h 107"/>
                <a:gd name="T86" fmla="*/ 781 w 214"/>
                <a:gd name="T87" fmla="*/ 1245 h 107"/>
                <a:gd name="T88" fmla="*/ 488 w 214"/>
                <a:gd name="T89" fmla="*/ 1432 h 107"/>
                <a:gd name="T90" fmla="*/ 244 w 214"/>
                <a:gd name="T91" fmla="*/ 1770 h 107"/>
                <a:gd name="T92" fmla="*/ 98 w 214"/>
                <a:gd name="T93" fmla="*/ 2006 h 107"/>
                <a:gd name="T94" fmla="*/ 0 w 214"/>
                <a:gd name="T95" fmla="*/ 2441 h 107"/>
                <a:gd name="T96" fmla="*/ 0 w 214"/>
                <a:gd name="T97" fmla="*/ 2773 h 107"/>
                <a:gd name="T98" fmla="*/ 98 w 214"/>
                <a:gd name="T99" fmla="*/ 3154 h 107"/>
                <a:gd name="T100" fmla="*/ 342 w 214"/>
                <a:gd name="T101" fmla="*/ 3541 h 107"/>
                <a:gd name="T102" fmla="*/ 586 w 214"/>
                <a:gd name="T103" fmla="*/ 3776 h 107"/>
                <a:gd name="T104" fmla="*/ 871 w 214"/>
                <a:gd name="T105" fmla="*/ 4018 h 107"/>
                <a:gd name="T106" fmla="*/ 1164 w 214"/>
                <a:gd name="T107" fmla="*/ 4163 h 107"/>
                <a:gd name="T108" fmla="*/ 1506 w 214"/>
                <a:gd name="T109" fmla="*/ 4399 h 107"/>
                <a:gd name="T110" fmla="*/ 1848 w 214"/>
                <a:gd name="T111" fmla="*/ 4544 h 107"/>
                <a:gd name="T112" fmla="*/ 2189 w 214"/>
                <a:gd name="T113" fmla="*/ 4641 h 107"/>
                <a:gd name="T114" fmla="*/ 2670 w 214"/>
                <a:gd name="T115" fmla="*/ 4834 h 107"/>
                <a:gd name="T116" fmla="*/ 3061 w 214"/>
                <a:gd name="T117" fmla="*/ 4924 h 107"/>
                <a:gd name="T118" fmla="*/ 3598 w 214"/>
                <a:gd name="T119" fmla="*/ 5021 h 1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4" h="107">
                  <a:moveTo>
                    <a:pt x="79" y="105"/>
                  </a:moveTo>
                  <a:lnTo>
                    <a:pt x="82" y="106"/>
                  </a:lnTo>
                  <a:lnTo>
                    <a:pt x="84" y="106"/>
                  </a:lnTo>
                  <a:lnTo>
                    <a:pt x="87" y="106"/>
                  </a:lnTo>
                  <a:lnTo>
                    <a:pt x="89" y="107"/>
                  </a:lnTo>
                  <a:lnTo>
                    <a:pt x="92" y="107"/>
                  </a:lnTo>
                  <a:lnTo>
                    <a:pt x="95" y="107"/>
                  </a:lnTo>
                  <a:lnTo>
                    <a:pt x="97" y="107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5" y="107"/>
                  </a:lnTo>
                  <a:lnTo>
                    <a:pt x="108" y="107"/>
                  </a:lnTo>
                  <a:lnTo>
                    <a:pt x="111" y="107"/>
                  </a:lnTo>
                  <a:lnTo>
                    <a:pt x="113" y="107"/>
                  </a:lnTo>
                  <a:lnTo>
                    <a:pt x="116" y="107"/>
                  </a:lnTo>
                  <a:lnTo>
                    <a:pt x="119" y="107"/>
                  </a:lnTo>
                  <a:lnTo>
                    <a:pt x="121" y="107"/>
                  </a:lnTo>
                  <a:lnTo>
                    <a:pt x="124" y="107"/>
                  </a:lnTo>
                  <a:lnTo>
                    <a:pt x="126" y="106"/>
                  </a:lnTo>
                  <a:lnTo>
                    <a:pt x="129" y="106"/>
                  </a:lnTo>
                  <a:lnTo>
                    <a:pt x="132" y="106"/>
                  </a:lnTo>
                  <a:lnTo>
                    <a:pt x="134" y="105"/>
                  </a:lnTo>
                  <a:lnTo>
                    <a:pt x="136" y="105"/>
                  </a:lnTo>
                  <a:lnTo>
                    <a:pt x="137" y="105"/>
                  </a:lnTo>
                  <a:lnTo>
                    <a:pt x="140" y="105"/>
                  </a:lnTo>
                  <a:lnTo>
                    <a:pt x="142" y="104"/>
                  </a:lnTo>
                  <a:lnTo>
                    <a:pt x="145" y="104"/>
                  </a:lnTo>
                  <a:lnTo>
                    <a:pt x="148" y="103"/>
                  </a:lnTo>
                  <a:lnTo>
                    <a:pt x="150" y="103"/>
                  </a:lnTo>
                  <a:lnTo>
                    <a:pt x="153" y="102"/>
                  </a:lnTo>
                  <a:lnTo>
                    <a:pt x="155" y="101"/>
                  </a:lnTo>
                  <a:lnTo>
                    <a:pt x="158" y="101"/>
                  </a:lnTo>
                  <a:lnTo>
                    <a:pt x="161" y="100"/>
                  </a:lnTo>
                  <a:lnTo>
                    <a:pt x="163" y="99"/>
                  </a:lnTo>
                  <a:lnTo>
                    <a:pt x="166" y="98"/>
                  </a:lnTo>
                  <a:lnTo>
                    <a:pt x="169" y="97"/>
                  </a:lnTo>
                  <a:lnTo>
                    <a:pt x="171" y="96"/>
                  </a:lnTo>
                  <a:lnTo>
                    <a:pt x="174" y="95"/>
                  </a:lnTo>
                  <a:lnTo>
                    <a:pt x="176" y="95"/>
                  </a:lnTo>
                  <a:lnTo>
                    <a:pt x="177" y="94"/>
                  </a:lnTo>
                  <a:lnTo>
                    <a:pt x="179" y="93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4" y="91"/>
                  </a:lnTo>
                  <a:lnTo>
                    <a:pt x="186" y="89"/>
                  </a:lnTo>
                  <a:lnTo>
                    <a:pt x="187" y="89"/>
                  </a:lnTo>
                  <a:lnTo>
                    <a:pt x="190" y="87"/>
                  </a:lnTo>
                  <a:lnTo>
                    <a:pt x="191" y="87"/>
                  </a:lnTo>
                  <a:lnTo>
                    <a:pt x="192" y="86"/>
                  </a:lnTo>
                  <a:lnTo>
                    <a:pt x="195" y="84"/>
                  </a:lnTo>
                  <a:lnTo>
                    <a:pt x="198" y="82"/>
                  </a:lnTo>
                  <a:lnTo>
                    <a:pt x="198" y="81"/>
                  </a:lnTo>
                  <a:lnTo>
                    <a:pt x="200" y="80"/>
                  </a:lnTo>
                  <a:lnTo>
                    <a:pt x="201" y="79"/>
                  </a:lnTo>
                  <a:lnTo>
                    <a:pt x="203" y="77"/>
                  </a:lnTo>
                  <a:lnTo>
                    <a:pt x="204" y="76"/>
                  </a:lnTo>
                  <a:lnTo>
                    <a:pt x="206" y="74"/>
                  </a:lnTo>
                  <a:lnTo>
                    <a:pt x="208" y="71"/>
                  </a:lnTo>
                  <a:lnTo>
                    <a:pt x="210" y="68"/>
                  </a:lnTo>
                  <a:lnTo>
                    <a:pt x="211" y="66"/>
                  </a:lnTo>
                  <a:lnTo>
                    <a:pt x="212" y="63"/>
                  </a:lnTo>
                  <a:lnTo>
                    <a:pt x="213" y="60"/>
                  </a:lnTo>
                  <a:lnTo>
                    <a:pt x="213" y="58"/>
                  </a:lnTo>
                  <a:lnTo>
                    <a:pt x="213" y="57"/>
                  </a:lnTo>
                  <a:lnTo>
                    <a:pt x="214" y="55"/>
                  </a:lnTo>
                  <a:lnTo>
                    <a:pt x="214" y="52"/>
                  </a:lnTo>
                  <a:lnTo>
                    <a:pt x="213" y="51"/>
                  </a:lnTo>
                  <a:lnTo>
                    <a:pt x="213" y="50"/>
                  </a:lnTo>
                  <a:lnTo>
                    <a:pt x="213" y="47"/>
                  </a:lnTo>
                  <a:lnTo>
                    <a:pt x="212" y="45"/>
                  </a:lnTo>
                  <a:lnTo>
                    <a:pt x="211" y="42"/>
                  </a:lnTo>
                  <a:lnTo>
                    <a:pt x="210" y="39"/>
                  </a:lnTo>
                  <a:lnTo>
                    <a:pt x="208" y="37"/>
                  </a:lnTo>
                  <a:lnTo>
                    <a:pt x="206" y="34"/>
                  </a:lnTo>
                  <a:lnTo>
                    <a:pt x="206" y="33"/>
                  </a:lnTo>
                  <a:lnTo>
                    <a:pt x="204" y="31"/>
                  </a:lnTo>
                  <a:lnTo>
                    <a:pt x="203" y="30"/>
                  </a:lnTo>
                  <a:lnTo>
                    <a:pt x="201" y="29"/>
                  </a:lnTo>
                  <a:lnTo>
                    <a:pt x="200" y="28"/>
                  </a:lnTo>
                  <a:lnTo>
                    <a:pt x="198" y="26"/>
                  </a:lnTo>
                  <a:lnTo>
                    <a:pt x="195" y="24"/>
                  </a:lnTo>
                  <a:lnTo>
                    <a:pt x="195" y="23"/>
                  </a:lnTo>
                  <a:lnTo>
                    <a:pt x="192" y="22"/>
                  </a:lnTo>
                  <a:lnTo>
                    <a:pt x="191" y="21"/>
                  </a:lnTo>
                  <a:lnTo>
                    <a:pt x="190" y="20"/>
                  </a:lnTo>
                  <a:lnTo>
                    <a:pt x="187" y="19"/>
                  </a:lnTo>
                  <a:lnTo>
                    <a:pt x="186" y="18"/>
                  </a:lnTo>
                  <a:lnTo>
                    <a:pt x="184" y="17"/>
                  </a:lnTo>
                  <a:lnTo>
                    <a:pt x="182" y="16"/>
                  </a:lnTo>
                  <a:lnTo>
                    <a:pt x="181" y="16"/>
                  </a:lnTo>
                  <a:lnTo>
                    <a:pt x="179" y="15"/>
                  </a:lnTo>
                  <a:lnTo>
                    <a:pt x="177" y="13"/>
                  </a:lnTo>
                  <a:lnTo>
                    <a:pt x="176" y="13"/>
                  </a:lnTo>
                  <a:lnTo>
                    <a:pt x="174" y="12"/>
                  </a:lnTo>
                  <a:lnTo>
                    <a:pt x="171" y="11"/>
                  </a:lnTo>
                  <a:lnTo>
                    <a:pt x="169" y="10"/>
                  </a:lnTo>
                  <a:lnTo>
                    <a:pt x="166" y="9"/>
                  </a:lnTo>
                  <a:lnTo>
                    <a:pt x="163" y="8"/>
                  </a:lnTo>
                  <a:lnTo>
                    <a:pt x="161" y="8"/>
                  </a:lnTo>
                  <a:lnTo>
                    <a:pt x="158" y="7"/>
                  </a:lnTo>
                  <a:lnTo>
                    <a:pt x="155" y="6"/>
                  </a:lnTo>
                  <a:lnTo>
                    <a:pt x="153" y="6"/>
                  </a:lnTo>
                  <a:lnTo>
                    <a:pt x="150" y="5"/>
                  </a:lnTo>
                  <a:lnTo>
                    <a:pt x="148" y="4"/>
                  </a:lnTo>
                  <a:lnTo>
                    <a:pt x="145" y="4"/>
                  </a:lnTo>
                  <a:lnTo>
                    <a:pt x="142" y="3"/>
                  </a:lnTo>
                  <a:lnTo>
                    <a:pt x="140" y="3"/>
                  </a:lnTo>
                  <a:lnTo>
                    <a:pt x="137" y="3"/>
                  </a:lnTo>
                  <a:lnTo>
                    <a:pt x="136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9" y="2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1" y="1"/>
                  </a:lnTo>
                  <a:lnTo>
                    <a:pt x="119" y="1"/>
                  </a:lnTo>
                  <a:lnTo>
                    <a:pt x="116" y="1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7" y="1"/>
                  </a:lnTo>
                  <a:lnTo>
                    <a:pt x="95" y="1"/>
                  </a:lnTo>
                  <a:lnTo>
                    <a:pt x="92" y="1"/>
                  </a:lnTo>
                  <a:lnTo>
                    <a:pt x="89" y="1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7" y="2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3" y="5"/>
                  </a:lnTo>
                  <a:lnTo>
                    <a:pt x="60" y="6"/>
                  </a:lnTo>
                  <a:lnTo>
                    <a:pt x="58" y="6"/>
                  </a:lnTo>
                  <a:lnTo>
                    <a:pt x="55" y="7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7" y="9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2" y="11"/>
                  </a:lnTo>
                  <a:lnTo>
                    <a:pt x="39" y="12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4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29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4" y="20"/>
                  </a:lnTo>
                  <a:lnTo>
                    <a:pt x="22" y="21"/>
                  </a:lnTo>
                  <a:lnTo>
                    <a:pt x="21" y="22"/>
                  </a:lnTo>
                  <a:lnTo>
                    <a:pt x="19" y="23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5" y="37"/>
                  </a:lnTo>
                  <a:lnTo>
                    <a:pt x="4" y="39"/>
                  </a:lnTo>
                  <a:lnTo>
                    <a:pt x="2" y="42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8" y="74"/>
                  </a:lnTo>
                  <a:lnTo>
                    <a:pt x="10" y="76"/>
                  </a:lnTo>
                  <a:lnTo>
                    <a:pt x="10" y="77"/>
                  </a:lnTo>
                  <a:lnTo>
                    <a:pt x="12" y="79"/>
                  </a:lnTo>
                  <a:lnTo>
                    <a:pt x="13" y="80"/>
                  </a:lnTo>
                  <a:lnTo>
                    <a:pt x="15" y="81"/>
                  </a:lnTo>
                  <a:lnTo>
                    <a:pt x="16" y="82"/>
                  </a:lnTo>
                  <a:lnTo>
                    <a:pt x="18" y="84"/>
                  </a:lnTo>
                  <a:lnTo>
                    <a:pt x="19" y="84"/>
                  </a:lnTo>
                  <a:lnTo>
                    <a:pt x="21" y="86"/>
                  </a:lnTo>
                  <a:lnTo>
                    <a:pt x="22" y="87"/>
                  </a:lnTo>
                  <a:lnTo>
                    <a:pt x="24" y="87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9" y="91"/>
                  </a:lnTo>
                  <a:lnTo>
                    <a:pt x="31" y="92"/>
                  </a:lnTo>
                  <a:lnTo>
                    <a:pt x="32" y="92"/>
                  </a:lnTo>
                  <a:lnTo>
                    <a:pt x="34" y="93"/>
                  </a:lnTo>
                  <a:lnTo>
                    <a:pt x="37" y="94"/>
                  </a:lnTo>
                  <a:lnTo>
                    <a:pt x="38" y="95"/>
                  </a:lnTo>
                  <a:lnTo>
                    <a:pt x="39" y="95"/>
                  </a:lnTo>
                  <a:lnTo>
                    <a:pt x="42" y="96"/>
                  </a:lnTo>
                  <a:lnTo>
                    <a:pt x="44" y="97"/>
                  </a:lnTo>
                  <a:lnTo>
                    <a:pt x="45" y="97"/>
                  </a:lnTo>
                  <a:lnTo>
                    <a:pt x="47" y="98"/>
                  </a:lnTo>
                  <a:lnTo>
                    <a:pt x="50" y="99"/>
                  </a:lnTo>
                  <a:lnTo>
                    <a:pt x="53" y="100"/>
                  </a:lnTo>
                  <a:lnTo>
                    <a:pt x="55" y="101"/>
                  </a:lnTo>
                  <a:lnTo>
                    <a:pt x="58" y="101"/>
                  </a:lnTo>
                  <a:lnTo>
                    <a:pt x="60" y="102"/>
                  </a:lnTo>
                  <a:lnTo>
                    <a:pt x="63" y="103"/>
                  </a:lnTo>
                  <a:lnTo>
                    <a:pt x="66" y="103"/>
                  </a:lnTo>
                  <a:lnTo>
                    <a:pt x="68" y="104"/>
                  </a:lnTo>
                  <a:lnTo>
                    <a:pt x="71" y="104"/>
                  </a:lnTo>
                  <a:lnTo>
                    <a:pt x="74" y="105"/>
                  </a:lnTo>
                  <a:lnTo>
                    <a:pt x="76" y="105"/>
                  </a:lnTo>
                  <a:lnTo>
                    <a:pt x="77" y="105"/>
                  </a:lnTo>
                  <a:lnTo>
                    <a:pt x="79" y="1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9" name="Freeform 508"/>
            <p:cNvSpPr>
              <a:spLocks/>
            </p:cNvSpPr>
            <p:nvPr/>
          </p:nvSpPr>
          <p:spPr bwMode="auto">
            <a:xfrm>
              <a:off x="1157" y="1620"/>
              <a:ext cx="1303" cy="649"/>
            </a:xfrm>
            <a:custGeom>
              <a:avLst/>
              <a:gdLst>
                <a:gd name="T0" fmla="*/ 606 w 1303"/>
                <a:gd name="T1" fmla="*/ 649 h 649"/>
                <a:gd name="T2" fmla="*/ 683 w 1303"/>
                <a:gd name="T3" fmla="*/ 649 h 649"/>
                <a:gd name="T4" fmla="*/ 752 w 1303"/>
                <a:gd name="T5" fmla="*/ 642 h 649"/>
                <a:gd name="T6" fmla="*/ 808 w 1303"/>
                <a:gd name="T7" fmla="*/ 636 h 649"/>
                <a:gd name="T8" fmla="*/ 885 w 1303"/>
                <a:gd name="T9" fmla="*/ 629 h 649"/>
                <a:gd name="T10" fmla="*/ 941 w 1303"/>
                <a:gd name="T11" fmla="*/ 615 h 649"/>
                <a:gd name="T12" fmla="*/ 989 w 1303"/>
                <a:gd name="T13" fmla="*/ 601 h 649"/>
                <a:gd name="T14" fmla="*/ 1045 w 1303"/>
                <a:gd name="T15" fmla="*/ 580 h 649"/>
                <a:gd name="T16" fmla="*/ 1101 w 1303"/>
                <a:gd name="T17" fmla="*/ 559 h 649"/>
                <a:gd name="T18" fmla="*/ 1150 w 1303"/>
                <a:gd name="T19" fmla="*/ 532 h 649"/>
                <a:gd name="T20" fmla="*/ 1192 w 1303"/>
                <a:gd name="T21" fmla="*/ 504 h 649"/>
                <a:gd name="T22" fmla="*/ 1233 w 1303"/>
                <a:gd name="T23" fmla="*/ 477 h 649"/>
                <a:gd name="T24" fmla="*/ 1268 w 1303"/>
                <a:gd name="T25" fmla="*/ 428 h 649"/>
                <a:gd name="T26" fmla="*/ 1296 w 1303"/>
                <a:gd name="T27" fmla="*/ 387 h 649"/>
                <a:gd name="T28" fmla="*/ 1303 w 1303"/>
                <a:gd name="T29" fmla="*/ 331 h 649"/>
                <a:gd name="T30" fmla="*/ 1296 w 1303"/>
                <a:gd name="T31" fmla="*/ 276 h 649"/>
                <a:gd name="T32" fmla="*/ 1275 w 1303"/>
                <a:gd name="T33" fmla="*/ 221 h 649"/>
                <a:gd name="T34" fmla="*/ 1247 w 1303"/>
                <a:gd name="T35" fmla="*/ 186 h 649"/>
                <a:gd name="T36" fmla="*/ 1206 w 1303"/>
                <a:gd name="T37" fmla="*/ 152 h 649"/>
                <a:gd name="T38" fmla="*/ 1157 w 1303"/>
                <a:gd name="T39" fmla="*/ 117 h 649"/>
                <a:gd name="T40" fmla="*/ 1115 w 1303"/>
                <a:gd name="T41" fmla="*/ 96 h 649"/>
                <a:gd name="T42" fmla="*/ 1066 w 1303"/>
                <a:gd name="T43" fmla="*/ 76 h 649"/>
                <a:gd name="T44" fmla="*/ 1010 w 1303"/>
                <a:gd name="T45" fmla="*/ 55 h 649"/>
                <a:gd name="T46" fmla="*/ 955 w 1303"/>
                <a:gd name="T47" fmla="*/ 34 h 649"/>
                <a:gd name="T48" fmla="*/ 892 w 1303"/>
                <a:gd name="T49" fmla="*/ 20 h 649"/>
                <a:gd name="T50" fmla="*/ 829 w 1303"/>
                <a:gd name="T51" fmla="*/ 14 h 649"/>
                <a:gd name="T52" fmla="*/ 766 w 1303"/>
                <a:gd name="T53" fmla="*/ 7 h 649"/>
                <a:gd name="T54" fmla="*/ 697 w 1303"/>
                <a:gd name="T55" fmla="*/ 0 h 649"/>
                <a:gd name="T56" fmla="*/ 627 w 1303"/>
                <a:gd name="T57" fmla="*/ 0 h 649"/>
                <a:gd name="T58" fmla="*/ 550 w 1303"/>
                <a:gd name="T59" fmla="*/ 7 h 649"/>
                <a:gd name="T60" fmla="*/ 495 w 1303"/>
                <a:gd name="T61" fmla="*/ 7 h 649"/>
                <a:gd name="T62" fmla="*/ 425 w 1303"/>
                <a:gd name="T63" fmla="*/ 20 h 649"/>
                <a:gd name="T64" fmla="*/ 369 w 1303"/>
                <a:gd name="T65" fmla="*/ 34 h 649"/>
                <a:gd name="T66" fmla="*/ 313 w 1303"/>
                <a:gd name="T67" fmla="*/ 48 h 649"/>
                <a:gd name="T68" fmla="*/ 258 w 1303"/>
                <a:gd name="T69" fmla="*/ 62 h 649"/>
                <a:gd name="T70" fmla="*/ 202 w 1303"/>
                <a:gd name="T71" fmla="*/ 90 h 649"/>
                <a:gd name="T72" fmla="*/ 153 w 1303"/>
                <a:gd name="T73" fmla="*/ 110 h 649"/>
                <a:gd name="T74" fmla="*/ 111 w 1303"/>
                <a:gd name="T75" fmla="*/ 145 h 649"/>
                <a:gd name="T76" fmla="*/ 76 w 1303"/>
                <a:gd name="T77" fmla="*/ 173 h 649"/>
                <a:gd name="T78" fmla="*/ 35 w 1303"/>
                <a:gd name="T79" fmla="*/ 214 h 649"/>
                <a:gd name="T80" fmla="*/ 14 w 1303"/>
                <a:gd name="T81" fmla="*/ 262 h 649"/>
                <a:gd name="T82" fmla="*/ 0 w 1303"/>
                <a:gd name="T83" fmla="*/ 311 h 649"/>
                <a:gd name="T84" fmla="*/ 7 w 1303"/>
                <a:gd name="T85" fmla="*/ 366 h 649"/>
                <a:gd name="T86" fmla="*/ 35 w 1303"/>
                <a:gd name="T87" fmla="*/ 421 h 649"/>
                <a:gd name="T88" fmla="*/ 62 w 1303"/>
                <a:gd name="T89" fmla="*/ 463 h 649"/>
                <a:gd name="T90" fmla="*/ 97 w 1303"/>
                <a:gd name="T91" fmla="*/ 497 h 649"/>
                <a:gd name="T92" fmla="*/ 146 w 1303"/>
                <a:gd name="T93" fmla="*/ 532 h 649"/>
                <a:gd name="T94" fmla="*/ 188 w 1303"/>
                <a:gd name="T95" fmla="*/ 553 h 649"/>
                <a:gd name="T96" fmla="*/ 237 w 1303"/>
                <a:gd name="T97" fmla="*/ 573 h 649"/>
                <a:gd name="T98" fmla="*/ 292 w 1303"/>
                <a:gd name="T99" fmla="*/ 594 h 649"/>
                <a:gd name="T100" fmla="*/ 348 w 1303"/>
                <a:gd name="T101" fmla="*/ 608 h 649"/>
                <a:gd name="T102" fmla="*/ 411 w 1303"/>
                <a:gd name="T103" fmla="*/ 622 h 649"/>
                <a:gd name="T104" fmla="*/ 481 w 1303"/>
                <a:gd name="T105" fmla="*/ 636 h 649"/>
                <a:gd name="T106" fmla="*/ 536 w 1303"/>
                <a:gd name="T107" fmla="*/ 642 h 6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3" h="649">
                  <a:moveTo>
                    <a:pt x="550" y="642"/>
                  </a:moveTo>
                  <a:lnTo>
                    <a:pt x="571" y="642"/>
                  </a:lnTo>
                  <a:lnTo>
                    <a:pt x="585" y="642"/>
                  </a:lnTo>
                  <a:lnTo>
                    <a:pt x="606" y="649"/>
                  </a:lnTo>
                  <a:lnTo>
                    <a:pt x="627" y="649"/>
                  </a:lnTo>
                  <a:lnTo>
                    <a:pt x="641" y="649"/>
                  </a:lnTo>
                  <a:lnTo>
                    <a:pt x="662" y="649"/>
                  </a:lnTo>
                  <a:lnTo>
                    <a:pt x="683" y="649"/>
                  </a:lnTo>
                  <a:lnTo>
                    <a:pt x="697" y="649"/>
                  </a:lnTo>
                  <a:lnTo>
                    <a:pt x="718" y="642"/>
                  </a:lnTo>
                  <a:lnTo>
                    <a:pt x="739" y="642"/>
                  </a:lnTo>
                  <a:lnTo>
                    <a:pt x="752" y="642"/>
                  </a:lnTo>
                  <a:lnTo>
                    <a:pt x="766" y="642"/>
                  </a:lnTo>
                  <a:lnTo>
                    <a:pt x="773" y="642"/>
                  </a:lnTo>
                  <a:lnTo>
                    <a:pt x="787" y="642"/>
                  </a:lnTo>
                  <a:lnTo>
                    <a:pt x="808" y="636"/>
                  </a:lnTo>
                  <a:lnTo>
                    <a:pt x="829" y="636"/>
                  </a:lnTo>
                  <a:lnTo>
                    <a:pt x="843" y="636"/>
                  </a:lnTo>
                  <a:lnTo>
                    <a:pt x="864" y="629"/>
                  </a:lnTo>
                  <a:lnTo>
                    <a:pt x="885" y="629"/>
                  </a:lnTo>
                  <a:lnTo>
                    <a:pt x="892" y="622"/>
                  </a:lnTo>
                  <a:lnTo>
                    <a:pt x="899" y="622"/>
                  </a:lnTo>
                  <a:lnTo>
                    <a:pt x="920" y="622"/>
                  </a:lnTo>
                  <a:lnTo>
                    <a:pt x="941" y="615"/>
                  </a:lnTo>
                  <a:lnTo>
                    <a:pt x="955" y="608"/>
                  </a:lnTo>
                  <a:lnTo>
                    <a:pt x="976" y="608"/>
                  </a:lnTo>
                  <a:lnTo>
                    <a:pt x="989" y="601"/>
                  </a:lnTo>
                  <a:lnTo>
                    <a:pt x="1010" y="594"/>
                  </a:lnTo>
                  <a:lnTo>
                    <a:pt x="1031" y="587"/>
                  </a:lnTo>
                  <a:lnTo>
                    <a:pt x="1045" y="580"/>
                  </a:lnTo>
                  <a:lnTo>
                    <a:pt x="1066" y="573"/>
                  </a:lnTo>
                  <a:lnTo>
                    <a:pt x="1080" y="566"/>
                  </a:lnTo>
                  <a:lnTo>
                    <a:pt x="1087" y="566"/>
                  </a:lnTo>
                  <a:lnTo>
                    <a:pt x="1101" y="559"/>
                  </a:lnTo>
                  <a:lnTo>
                    <a:pt x="1115" y="553"/>
                  </a:lnTo>
                  <a:lnTo>
                    <a:pt x="1122" y="546"/>
                  </a:lnTo>
                  <a:lnTo>
                    <a:pt x="1143" y="539"/>
                  </a:lnTo>
                  <a:lnTo>
                    <a:pt x="1150" y="532"/>
                  </a:lnTo>
                  <a:lnTo>
                    <a:pt x="1157" y="532"/>
                  </a:lnTo>
                  <a:lnTo>
                    <a:pt x="1178" y="518"/>
                  </a:lnTo>
                  <a:lnTo>
                    <a:pt x="1178" y="511"/>
                  </a:lnTo>
                  <a:lnTo>
                    <a:pt x="1192" y="504"/>
                  </a:lnTo>
                  <a:lnTo>
                    <a:pt x="1206" y="497"/>
                  </a:lnTo>
                  <a:lnTo>
                    <a:pt x="1213" y="490"/>
                  </a:lnTo>
                  <a:lnTo>
                    <a:pt x="1226" y="477"/>
                  </a:lnTo>
                  <a:lnTo>
                    <a:pt x="1233" y="477"/>
                  </a:lnTo>
                  <a:lnTo>
                    <a:pt x="1247" y="463"/>
                  </a:lnTo>
                  <a:lnTo>
                    <a:pt x="1247" y="456"/>
                  </a:lnTo>
                  <a:lnTo>
                    <a:pt x="1261" y="442"/>
                  </a:lnTo>
                  <a:lnTo>
                    <a:pt x="1268" y="428"/>
                  </a:lnTo>
                  <a:lnTo>
                    <a:pt x="1275" y="421"/>
                  </a:lnTo>
                  <a:lnTo>
                    <a:pt x="1282" y="407"/>
                  </a:lnTo>
                  <a:lnTo>
                    <a:pt x="1289" y="401"/>
                  </a:lnTo>
                  <a:lnTo>
                    <a:pt x="1296" y="387"/>
                  </a:lnTo>
                  <a:lnTo>
                    <a:pt x="1296" y="366"/>
                  </a:lnTo>
                  <a:lnTo>
                    <a:pt x="1303" y="352"/>
                  </a:lnTo>
                  <a:lnTo>
                    <a:pt x="1303" y="338"/>
                  </a:lnTo>
                  <a:lnTo>
                    <a:pt x="1303" y="331"/>
                  </a:lnTo>
                  <a:lnTo>
                    <a:pt x="1303" y="311"/>
                  </a:lnTo>
                  <a:lnTo>
                    <a:pt x="1303" y="304"/>
                  </a:lnTo>
                  <a:lnTo>
                    <a:pt x="1303" y="297"/>
                  </a:lnTo>
                  <a:lnTo>
                    <a:pt x="1296" y="276"/>
                  </a:lnTo>
                  <a:lnTo>
                    <a:pt x="1296" y="262"/>
                  </a:lnTo>
                  <a:lnTo>
                    <a:pt x="1289" y="242"/>
                  </a:lnTo>
                  <a:lnTo>
                    <a:pt x="1282" y="242"/>
                  </a:lnTo>
                  <a:lnTo>
                    <a:pt x="1275" y="221"/>
                  </a:lnTo>
                  <a:lnTo>
                    <a:pt x="1268" y="214"/>
                  </a:lnTo>
                  <a:lnTo>
                    <a:pt x="1261" y="207"/>
                  </a:lnTo>
                  <a:lnTo>
                    <a:pt x="1247" y="193"/>
                  </a:lnTo>
                  <a:lnTo>
                    <a:pt x="1247" y="186"/>
                  </a:lnTo>
                  <a:lnTo>
                    <a:pt x="1233" y="173"/>
                  </a:lnTo>
                  <a:lnTo>
                    <a:pt x="1226" y="166"/>
                  </a:lnTo>
                  <a:lnTo>
                    <a:pt x="1213" y="159"/>
                  </a:lnTo>
                  <a:lnTo>
                    <a:pt x="1206" y="152"/>
                  </a:lnTo>
                  <a:lnTo>
                    <a:pt x="1192" y="145"/>
                  </a:lnTo>
                  <a:lnTo>
                    <a:pt x="1178" y="131"/>
                  </a:lnTo>
                  <a:lnTo>
                    <a:pt x="1157" y="117"/>
                  </a:lnTo>
                  <a:lnTo>
                    <a:pt x="1150" y="110"/>
                  </a:lnTo>
                  <a:lnTo>
                    <a:pt x="1143" y="110"/>
                  </a:lnTo>
                  <a:lnTo>
                    <a:pt x="1122" y="96"/>
                  </a:lnTo>
                  <a:lnTo>
                    <a:pt x="1115" y="96"/>
                  </a:lnTo>
                  <a:lnTo>
                    <a:pt x="1101" y="90"/>
                  </a:lnTo>
                  <a:lnTo>
                    <a:pt x="1087" y="83"/>
                  </a:lnTo>
                  <a:lnTo>
                    <a:pt x="1080" y="76"/>
                  </a:lnTo>
                  <a:lnTo>
                    <a:pt x="1066" y="76"/>
                  </a:lnTo>
                  <a:lnTo>
                    <a:pt x="1045" y="62"/>
                  </a:lnTo>
                  <a:lnTo>
                    <a:pt x="1031" y="62"/>
                  </a:lnTo>
                  <a:lnTo>
                    <a:pt x="1010" y="55"/>
                  </a:lnTo>
                  <a:lnTo>
                    <a:pt x="989" y="48"/>
                  </a:lnTo>
                  <a:lnTo>
                    <a:pt x="976" y="41"/>
                  </a:lnTo>
                  <a:lnTo>
                    <a:pt x="955" y="34"/>
                  </a:lnTo>
                  <a:lnTo>
                    <a:pt x="941" y="34"/>
                  </a:lnTo>
                  <a:lnTo>
                    <a:pt x="920" y="27"/>
                  </a:lnTo>
                  <a:lnTo>
                    <a:pt x="899" y="20"/>
                  </a:lnTo>
                  <a:lnTo>
                    <a:pt x="892" y="20"/>
                  </a:lnTo>
                  <a:lnTo>
                    <a:pt x="885" y="20"/>
                  </a:lnTo>
                  <a:lnTo>
                    <a:pt x="864" y="14"/>
                  </a:lnTo>
                  <a:lnTo>
                    <a:pt x="843" y="14"/>
                  </a:lnTo>
                  <a:lnTo>
                    <a:pt x="829" y="14"/>
                  </a:lnTo>
                  <a:lnTo>
                    <a:pt x="808" y="7"/>
                  </a:lnTo>
                  <a:lnTo>
                    <a:pt x="787" y="7"/>
                  </a:lnTo>
                  <a:lnTo>
                    <a:pt x="773" y="7"/>
                  </a:lnTo>
                  <a:lnTo>
                    <a:pt x="766" y="7"/>
                  </a:lnTo>
                  <a:lnTo>
                    <a:pt x="752" y="7"/>
                  </a:lnTo>
                  <a:lnTo>
                    <a:pt x="739" y="0"/>
                  </a:lnTo>
                  <a:lnTo>
                    <a:pt x="718" y="0"/>
                  </a:lnTo>
                  <a:lnTo>
                    <a:pt x="697" y="0"/>
                  </a:lnTo>
                  <a:lnTo>
                    <a:pt x="683" y="0"/>
                  </a:lnTo>
                  <a:lnTo>
                    <a:pt x="662" y="0"/>
                  </a:lnTo>
                  <a:lnTo>
                    <a:pt x="641" y="0"/>
                  </a:lnTo>
                  <a:lnTo>
                    <a:pt x="627" y="0"/>
                  </a:lnTo>
                  <a:lnTo>
                    <a:pt x="606" y="0"/>
                  </a:lnTo>
                  <a:lnTo>
                    <a:pt x="585" y="0"/>
                  </a:lnTo>
                  <a:lnTo>
                    <a:pt x="571" y="0"/>
                  </a:lnTo>
                  <a:lnTo>
                    <a:pt x="550" y="7"/>
                  </a:lnTo>
                  <a:lnTo>
                    <a:pt x="536" y="7"/>
                  </a:lnTo>
                  <a:lnTo>
                    <a:pt x="529" y="7"/>
                  </a:lnTo>
                  <a:lnTo>
                    <a:pt x="516" y="7"/>
                  </a:lnTo>
                  <a:lnTo>
                    <a:pt x="495" y="7"/>
                  </a:lnTo>
                  <a:lnTo>
                    <a:pt x="481" y="14"/>
                  </a:lnTo>
                  <a:lnTo>
                    <a:pt x="460" y="14"/>
                  </a:lnTo>
                  <a:lnTo>
                    <a:pt x="439" y="14"/>
                  </a:lnTo>
                  <a:lnTo>
                    <a:pt x="425" y="20"/>
                  </a:lnTo>
                  <a:lnTo>
                    <a:pt x="411" y="20"/>
                  </a:lnTo>
                  <a:lnTo>
                    <a:pt x="404" y="20"/>
                  </a:lnTo>
                  <a:lnTo>
                    <a:pt x="383" y="27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334" y="41"/>
                  </a:lnTo>
                  <a:lnTo>
                    <a:pt x="327" y="41"/>
                  </a:lnTo>
                  <a:lnTo>
                    <a:pt x="313" y="48"/>
                  </a:lnTo>
                  <a:lnTo>
                    <a:pt x="292" y="55"/>
                  </a:lnTo>
                  <a:lnTo>
                    <a:pt x="279" y="62"/>
                  </a:lnTo>
                  <a:lnTo>
                    <a:pt x="272" y="62"/>
                  </a:lnTo>
                  <a:lnTo>
                    <a:pt x="258" y="62"/>
                  </a:lnTo>
                  <a:lnTo>
                    <a:pt x="237" y="76"/>
                  </a:lnTo>
                  <a:lnTo>
                    <a:pt x="230" y="76"/>
                  </a:lnTo>
                  <a:lnTo>
                    <a:pt x="223" y="83"/>
                  </a:lnTo>
                  <a:lnTo>
                    <a:pt x="202" y="90"/>
                  </a:lnTo>
                  <a:lnTo>
                    <a:pt x="188" y="96"/>
                  </a:lnTo>
                  <a:lnTo>
                    <a:pt x="181" y="96"/>
                  </a:lnTo>
                  <a:lnTo>
                    <a:pt x="167" y="110"/>
                  </a:lnTo>
                  <a:lnTo>
                    <a:pt x="153" y="110"/>
                  </a:lnTo>
                  <a:lnTo>
                    <a:pt x="146" y="117"/>
                  </a:lnTo>
                  <a:lnTo>
                    <a:pt x="125" y="131"/>
                  </a:lnTo>
                  <a:lnTo>
                    <a:pt x="111" y="145"/>
                  </a:lnTo>
                  <a:lnTo>
                    <a:pt x="97" y="152"/>
                  </a:lnTo>
                  <a:lnTo>
                    <a:pt x="90" y="159"/>
                  </a:lnTo>
                  <a:lnTo>
                    <a:pt x="76" y="166"/>
                  </a:lnTo>
                  <a:lnTo>
                    <a:pt x="76" y="173"/>
                  </a:lnTo>
                  <a:lnTo>
                    <a:pt x="62" y="186"/>
                  </a:lnTo>
                  <a:lnTo>
                    <a:pt x="55" y="193"/>
                  </a:lnTo>
                  <a:lnTo>
                    <a:pt x="42" y="207"/>
                  </a:lnTo>
                  <a:lnTo>
                    <a:pt x="35" y="214"/>
                  </a:lnTo>
                  <a:lnTo>
                    <a:pt x="35" y="221"/>
                  </a:lnTo>
                  <a:lnTo>
                    <a:pt x="21" y="242"/>
                  </a:lnTo>
                  <a:lnTo>
                    <a:pt x="14" y="262"/>
                  </a:lnTo>
                  <a:lnTo>
                    <a:pt x="7" y="276"/>
                  </a:lnTo>
                  <a:lnTo>
                    <a:pt x="0" y="297"/>
                  </a:lnTo>
                  <a:lnTo>
                    <a:pt x="0" y="304"/>
                  </a:lnTo>
                  <a:lnTo>
                    <a:pt x="0" y="311"/>
                  </a:lnTo>
                  <a:lnTo>
                    <a:pt x="0" y="331"/>
                  </a:lnTo>
                  <a:lnTo>
                    <a:pt x="0" y="338"/>
                  </a:lnTo>
                  <a:lnTo>
                    <a:pt x="0" y="352"/>
                  </a:lnTo>
                  <a:lnTo>
                    <a:pt x="7" y="366"/>
                  </a:lnTo>
                  <a:lnTo>
                    <a:pt x="14" y="387"/>
                  </a:lnTo>
                  <a:lnTo>
                    <a:pt x="21" y="401"/>
                  </a:lnTo>
                  <a:lnTo>
                    <a:pt x="21" y="407"/>
                  </a:lnTo>
                  <a:lnTo>
                    <a:pt x="35" y="421"/>
                  </a:lnTo>
                  <a:lnTo>
                    <a:pt x="35" y="428"/>
                  </a:lnTo>
                  <a:lnTo>
                    <a:pt x="42" y="442"/>
                  </a:lnTo>
                  <a:lnTo>
                    <a:pt x="55" y="456"/>
                  </a:lnTo>
                  <a:lnTo>
                    <a:pt x="62" y="463"/>
                  </a:lnTo>
                  <a:lnTo>
                    <a:pt x="76" y="477"/>
                  </a:lnTo>
                  <a:lnTo>
                    <a:pt x="90" y="490"/>
                  </a:lnTo>
                  <a:lnTo>
                    <a:pt x="97" y="497"/>
                  </a:lnTo>
                  <a:lnTo>
                    <a:pt x="111" y="504"/>
                  </a:lnTo>
                  <a:lnTo>
                    <a:pt x="125" y="511"/>
                  </a:lnTo>
                  <a:lnTo>
                    <a:pt x="125" y="518"/>
                  </a:lnTo>
                  <a:lnTo>
                    <a:pt x="146" y="532"/>
                  </a:lnTo>
                  <a:lnTo>
                    <a:pt x="153" y="532"/>
                  </a:lnTo>
                  <a:lnTo>
                    <a:pt x="167" y="539"/>
                  </a:lnTo>
                  <a:lnTo>
                    <a:pt x="181" y="546"/>
                  </a:lnTo>
                  <a:lnTo>
                    <a:pt x="188" y="553"/>
                  </a:lnTo>
                  <a:lnTo>
                    <a:pt x="202" y="559"/>
                  </a:lnTo>
                  <a:lnTo>
                    <a:pt x="223" y="566"/>
                  </a:lnTo>
                  <a:lnTo>
                    <a:pt x="230" y="566"/>
                  </a:lnTo>
                  <a:lnTo>
                    <a:pt x="237" y="573"/>
                  </a:lnTo>
                  <a:lnTo>
                    <a:pt x="258" y="580"/>
                  </a:lnTo>
                  <a:lnTo>
                    <a:pt x="272" y="587"/>
                  </a:lnTo>
                  <a:lnTo>
                    <a:pt x="279" y="587"/>
                  </a:lnTo>
                  <a:lnTo>
                    <a:pt x="292" y="594"/>
                  </a:lnTo>
                  <a:lnTo>
                    <a:pt x="313" y="601"/>
                  </a:lnTo>
                  <a:lnTo>
                    <a:pt x="327" y="608"/>
                  </a:lnTo>
                  <a:lnTo>
                    <a:pt x="334" y="608"/>
                  </a:lnTo>
                  <a:lnTo>
                    <a:pt x="348" y="608"/>
                  </a:lnTo>
                  <a:lnTo>
                    <a:pt x="369" y="615"/>
                  </a:lnTo>
                  <a:lnTo>
                    <a:pt x="383" y="622"/>
                  </a:lnTo>
                  <a:lnTo>
                    <a:pt x="404" y="622"/>
                  </a:lnTo>
                  <a:lnTo>
                    <a:pt x="411" y="622"/>
                  </a:lnTo>
                  <a:lnTo>
                    <a:pt x="425" y="629"/>
                  </a:lnTo>
                  <a:lnTo>
                    <a:pt x="439" y="629"/>
                  </a:lnTo>
                  <a:lnTo>
                    <a:pt x="460" y="636"/>
                  </a:lnTo>
                  <a:lnTo>
                    <a:pt x="481" y="636"/>
                  </a:lnTo>
                  <a:lnTo>
                    <a:pt x="495" y="636"/>
                  </a:lnTo>
                  <a:lnTo>
                    <a:pt x="516" y="642"/>
                  </a:lnTo>
                  <a:lnTo>
                    <a:pt x="529" y="642"/>
                  </a:lnTo>
                  <a:lnTo>
                    <a:pt x="536" y="642"/>
                  </a:lnTo>
                  <a:lnTo>
                    <a:pt x="550" y="64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0" name="Freeform 509"/>
            <p:cNvSpPr>
              <a:spLocks/>
            </p:cNvSpPr>
            <p:nvPr/>
          </p:nvSpPr>
          <p:spPr bwMode="auto">
            <a:xfrm>
              <a:off x="1157" y="1620"/>
              <a:ext cx="1303" cy="649"/>
            </a:xfrm>
            <a:custGeom>
              <a:avLst/>
              <a:gdLst>
                <a:gd name="T0" fmla="*/ 4223 w 187"/>
                <a:gd name="T1" fmla="*/ 4481 h 94"/>
                <a:gd name="T2" fmla="*/ 4759 w 187"/>
                <a:gd name="T3" fmla="*/ 4481 h 94"/>
                <a:gd name="T4" fmla="*/ 5247 w 187"/>
                <a:gd name="T5" fmla="*/ 4433 h 94"/>
                <a:gd name="T6" fmla="*/ 5630 w 187"/>
                <a:gd name="T7" fmla="*/ 4384 h 94"/>
                <a:gd name="T8" fmla="*/ 6167 w 187"/>
                <a:gd name="T9" fmla="*/ 4336 h 94"/>
                <a:gd name="T10" fmla="*/ 6557 w 187"/>
                <a:gd name="T11" fmla="*/ 4239 h 94"/>
                <a:gd name="T12" fmla="*/ 6891 w 187"/>
                <a:gd name="T13" fmla="*/ 4149 h 94"/>
                <a:gd name="T14" fmla="*/ 7281 w 187"/>
                <a:gd name="T15" fmla="*/ 4004 h 94"/>
                <a:gd name="T16" fmla="*/ 7672 w 187"/>
                <a:gd name="T17" fmla="*/ 3859 h 94"/>
                <a:gd name="T18" fmla="*/ 8013 w 187"/>
                <a:gd name="T19" fmla="*/ 3673 h 94"/>
                <a:gd name="T20" fmla="*/ 8306 w 187"/>
                <a:gd name="T21" fmla="*/ 3480 h 94"/>
                <a:gd name="T22" fmla="*/ 8591 w 187"/>
                <a:gd name="T23" fmla="*/ 3286 h 94"/>
                <a:gd name="T24" fmla="*/ 8835 w 187"/>
                <a:gd name="T25" fmla="*/ 2955 h 94"/>
                <a:gd name="T26" fmla="*/ 9030 w 187"/>
                <a:gd name="T27" fmla="*/ 2672 h 94"/>
                <a:gd name="T28" fmla="*/ 9079 w 187"/>
                <a:gd name="T29" fmla="*/ 2285 h 94"/>
                <a:gd name="T30" fmla="*/ 9030 w 187"/>
                <a:gd name="T31" fmla="*/ 1906 h 94"/>
                <a:gd name="T32" fmla="*/ 8884 w 187"/>
                <a:gd name="T33" fmla="*/ 1526 h 94"/>
                <a:gd name="T34" fmla="*/ 8689 w 187"/>
                <a:gd name="T35" fmla="*/ 1284 h 94"/>
                <a:gd name="T36" fmla="*/ 8396 w 187"/>
                <a:gd name="T37" fmla="*/ 1049 h 94"/>
                <a:gd name="T38" fmla="*/ 8062 w 187"/>
                <a:gd name="T39" fmla="*/ 808 h 94"/>
                <a:gd name="T40" fmla="*/ 7769 w 187"/>
                <a:gd name="T41" fmla="*/ 670 h 94"/>
                <a:gd name="T42" fmla="*/ 7428 w 187"/>
                <a:gd name="T43" fmla="*/ 525 h 94"/>
                <a:gd name="T44" fmla="*/ 7038 w 187"/>
                <a:gd name="T45" fmla="*/ 380 h 94"/>
                <a:gd name="T46" fmla="*/ 6654 w 187"/>
                <a:gd name="T47" fmla="*/ 242 h 94"/>
                <a:gd name="T48" fmla="*/ 6215 w 187"/>
                <a:gd name="T49" fmla="*/ 145 h 94"/>
                <a:gd name="T50" fmla="*/ 5776 w 187"/>
                <a:gd name="T51" fmla="*/ 97 h 94"/>
                <a:gd name="T52" fmla="*/ 5337 w 187"/>
                <a:gd name="T53" fmla="*/ 48 h 94"/>
                <a:gd name="T54" fmla="*/ 4857 w 187"/>
                <a:gd name="T55" fmla="*/ 0 h 94"/>
                <a:gd name="T56" fmla="*/ 4369 w 187"/>
                <a:gd name="T57" fmla="*/ 0 h 94"/>
                <a:gd name="T58" fmla="*/ 3832 w 187"/>
                <a:gd name="T59" fmla="*/ 48 h 94"/>
                <a:gd name="T60" fmla="*/ 3449 w 187"/>
                <a:gd name="T61" fmla="*/ 48 h 94"/>
                <a:gd name="T62" fmla="*/ 2961 w 187"/>
                <a:gd name="T63" fmla="*/ 145 h 94"/>
                <a:gd name="T64" fmla="*/ 2571 w 187"/>
                <a:gd name="T65" fmla="*/ 242 h 94"/>
                <a:gd name="T66" fmla="*/ 2188 w 187"/>
                <a:gd name="T67" fmla="*/ 331 h 94"/>
                <a:gd name="T68" fmla="*/ 1798 w 187"/>
                <a:gd name="T69" fmla="*/ 428 h 94"/>
                <a:gd name="T70" fmla="*/ 1408 w 187"/>
                <a:gd name="T71" fmla="*/ 621 h 94"/>
                <a:gd name="T72" fmla="*/ 1066 w 187"/>
                <a:gd name="T73" fmla="*/ 759 h 94"/>
                <a:gd name="T74" fmla="*/ 773 w 187"/>
                <a:gd name="T75" fmla="*/ 1001 h 94"/>
                <a:gd name="T76" fmla="*/ 537 w 187"/>
                <a:gd name="T77" fmla="*/ 1194 h 94"/>
                <a:gd name="T78" fmla="*/ 244 w 187"/>
                <a:gd name="T79" fmla="*/ 1478 h 94"/>
                <a:gd name="T80" fmla="*/ 98 w 187"/>
                <a:gd name="T81" fmla="*/ 1809 h 94"/>
                <a:gd name="T82" fmla="*/ 0 w 187"/>
                <a:gd name="T83" fmla="*/ 2147 h 94"/>
                <a:gd name="T84" fmla="*/ 49 w 187"/>
                <a:gd name="T85" fmla="*/ 2527 h 94"/>
                <a:gd name="T86" fmla="*/ 244 w 187"/>
                <a:gd name="T87" fmla="*/ 2907 h 94"/>
                <a:gd name="T88" fmla="*/ 439 w 187"/>
                <a:gd name="T89" fmla="*/ 3197 h 94"/>
                <a:gd name="T90" fmla="*/ 683 w 187"/>
                <a:gd name="T91" fmla="*/ 3431 h 94"/>
                <a:gd name="T92" fmla="*/ 1017 w 187"/>
                <a:gd name="T93" fmla="*/ 3673 h 94"/>
                <a:gd name="T94" fmla="*/ 1310 w 187"/>
                <a:gd name="T95" fmla="*/ 3811 h 94"/>
                <a:gd name="T96" fmla="*/ 1651 w 187"/>
                <a:gd name="T97" fmla="*/ 3956 h 94"/>
                <a:gd name="T98" fmla="*/ 2042 w 187"/>
                <a:gd name="T99" fmla="*/ 4101 h 94"/>
                <a:gd name="T100" fmla="*/ 2425 w 187"/>
                <a:gd name="T101" fmla="*/ 4198 h 94"/>
                <a:gd name="T102" fmla="*/ 2864 w 187"/>
                <a:gd name="T103" fmla="*/ 4288 h 94"/>
                <a:gd name="T104" fmla="*/ 3352 w 187"/>
                <a:gd name="T105" fmla="*/ 4384 h 94"/>
                <a:gd name="T106" fmla="*/ 3742 w 187"/>
                <a:gd name="T107" fmla="*/ 4433 h 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7" h="94">
                  <a:moveTo>
                    <a:pt x="79" y="93"/>
                  </a:moveTo>
                  <a:lnTo>
                    <a:pt x="82" y="93"/>
                  </a:lnTo>
                  <a:lnTo>
                    <a:pt x="84" y="93"/>
                  </a:lnTo>
                  <a:lnTo>
                    <a:pt x="87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5" y="94"/>
                  </a:lnTo>
                  <a:lnTo>
                    <a:pt x="98" y="94"/>
                  </a:lnTo>
                  <a:lnTo>
                    <a:pt x="100" y="94"/>
                  </a:lnTo>
                  <a:lnTo>
                    <a:pt x="103" y="93"/>
                  </a:lnTo>
                  <a:lnTo>
                    <a:pt x="106" y="93"/>
                  </a:lnTo>
                  <a:lnTo>
                    <a:pt x="108" y="93"/>
                  </a:lnTo>
                  <a:lnTo>
                    <a:pt x="110" y="93"/>
                  </a:lnTo>
                  <a:lnTo>
                    <a:pt x="111" y="93"/>
                  </a:lnTo>
                  <a:lnTo>
                    <a:pt x="113" y="93"/>
                  </a:lnTo>
                  <a:lnTo>
                    <a:pt x="116" y="92"/>
                  </a:lnTo>
                  <a:lnTo>
                    <a:pt x="119" y="92"/>
                  </a:lnTo>
                  <a:lnTo>
                    <a:pt x="121" y="92"/>
                  </a:lnTo>
                  <a:lnTo>
                    <a:pt x="124" y="91"/>
                  </a:lnTo>
                  <a:lnTo>
                    <a:pt x="127" y="91"/>
                  </a:lnTo>
                  <a:lnTo>
                    <a:pt x="128" y="90"/>
                  </a:lnTo>
                  <a:lnTo>
                    <a:pt x="129" y="90"/>
                  </a:lnTo>
                  <a:lnTo>
                    <a:pt x="132" y="90"/>
                  </a:lnTo>
                  <a:lnTo>
                    <a:pt x="135" y="89"/>
                  </a:lnTo>
                  <a:lnTo>
                    <a:pt x="137" y="88"/>
                  </a:lnTo>
                  <a:lnTo>
                    <a:pt x="140" y="88"/>
                  </a:lnTo>
                  <a:lnTo>
                    <a:pt x="142" y="87"/>
                  </a:lnTo>
                  <a:lnTo>
                    <a:pt x="145" y="86"/>
                  </a:lnTo>
                  <a:lnTo>
                    <a:pt x="148" y="85"/>
                  </a:lnTo>
                  <a:lnTo>
                    <a:pt x="150" y="84"/>
                  </a:lnTo>
                  <a:lnTo>
                    <a:pt x="153" y="83"/>
                  </a:lnTo>
                  <a:lnTo>
                    <a:pt x="155" y="82"/>
                  </a:lnTo>
                  <a:lnTo>
                    <a:pt x="156" y="82"/>
                  </a:lnTo>
                  <a:lnTo>
                    <a:pt x="158" y="81"/>
                  </a:lnTo>
                  <a:lnTo>
                    <a:pt x="160" y="80"/>
                  </a:lnTo>
                  <a:lnTo>
                    <a:pt x="161" y="79"/>
                  </a:lnTo>
                  <a:lnTo>
                    <a:pt x="164" y="78"/>
                  </a:lnTo>
                  <a:lnTo>
                    <a:pt x="165" y="77"/>
                  </a:lnTo>
                  <a:lnTo>
                    <a:pt x="166" y="77"/>
                  </a:lnTo>
                  <a:lnTo>
                    <a:pt x="169" y="75"/>
                  </a:lnTo>
                  <a:lnTo>
                    <a:pt x="169" y="74"/>
                  </a:lnTo>
                  <a:lnTo>
                    <a:pt x="171" y="73"/>
                  </a:lnTo>
                  <a:lnTo>
                    <a:pt x="173" y="72"/>
                  </a:lnTo>
                  <a:lnTo>
                    <a:pt x="174" y="71"/>
                  </a:lnTo>
                  <a:lnTo>
                    <a:pt x="176" y="69"/>
                  </a:lnTo>
                  <a:lnTo>
                    <a:pt x="177" y="69"/>
                  </a:lnTo>
                  <a:lnTo>
                    <a:pt x="179" y="67"/>
                  </a:lnTo>
                  <a:lnTo>
                    <a:pt x="179" y="66"/>
                  </a:lnTo>
                  <a:lnTo>
                    <a:pt x="181" y="64"/>
                  </a:lnTo>
                  <a:lnTo>
                    <a:pt x="182" y="62"/>
                  </a:lnTo>
                  <a:lnTo>
                    <a:pt x="183" y="61"/>
                  </a:lnTo>
                  <a:lnTo>
                    <a:pt x="184" y="59"/>
                  </a:lnTo>
                  <a:lnTo>
                    <a:pt x="185" y="58"/>
                  </a:lnTo>
                  <a:lnTo>
                    <a:pt x="186" y="56"/>
                  </a:lnTo>
                  <a:lnTo>
                    <a:pt x="186" y="53"/>
                  </a:lnTo>
                  <a:lnTo>
                    <a:pt x="187" y="51"/>
                  </a:lnTo>
                  <a:lnTo>
                    <a:pt x="187" y="49"/>
                  </a:lnTo>
                  <a:lnTo>
                    <a:pt x="187" y="48"/>
                  </a:lnTo>
                  <a:lnTo>
                    <a:pt x="187" y="45"/>
                  </a:lnTo>
                  <a:lnTo>
                    <a:pt x="187" y="44"/>
                  </a:lnTo>
                  <a:lnTo>
                    <a:pt x="187" y="43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5" y="35"/>
                  </a:lnTo>
                  <a:lnTo>
                    <a:pt x="184" y="35"/>
                  </a:lnTo>
                  <a:lnTo>
                    <a:pt x="183" y="32"/>
                  </a:lnTo>
                  <a:lnTo>
                    <a:pt x="182" y="31"/>
                  </a:lnTo>
                  <a:lnTo>
                    <a:pt x="181" y="30"/>
                  </a:lnTo>
                  <a:lnTo>
                    <a:pt x="179" y="28"/>
                  </a:lnTo>
                  <a:lnTo>
                    <a:pt x="179" y="27"/>
                  </a:lnTo>
                  <a:lnTo>
                    <a:pt x="177" y="25"/>
                  </a:lnTo>
                  <a:lnTo>
                    <a:pt x="176" y="24"/>
                  </a:lnTo>
                  <a:lnTo>
                    <a:pt x="174" y="23"/>
                  </a:lnTo>
                  <a:lnTo>
                    <a:pt x="173" y="22"/>
                  </a:lnTo>
                  <a:lnTo>
                    <a:pt x="171" y="21"/>
                  </a:lnTo>
                  <a:lnTo>
                    <a:pt x="169" y="19"/>
                  </a:lnTo>
                  <a:lnTo>
                    <a:pt x="166" y="17"/>
                  </a:lnTo>
                  <a:lnTo>
                    <a:pt x="165" y="16"/>
                  </a:lnTo>
                  <a:lnTo>
                    <a:pt x="164" y="16"/>
                  </a:lnTo>
                  <a:lnTo>
                    <a:pt x="161" y="14"/>
                  </a:lnTo>
                  <a:lnTo>
                    <a:pt x="160" y="14"/>
                  </a:lnTo>
                  <a:lnTo>
                    <a:pt x="158" y="13"/>
                  </a:lnTo>
                  <a:lnTo>
                    <a:pt x="156" y="12"/>
                  </a:lnTo>
                  <a:lnTo>
                    <a:pt x="155" y="11"/>
                  </a:lnTo>
                  <a:lnTo>
                    <a:pt x="153" y="11"/>
                  </a:lnTo>
                  <a:lnTo>
                    <a:pt x="150" y="9"/>
                  </a:lnTo>
                  <a:lnTo>
                    <a:pt x="148" y="9"/>
                  </a:lnTo>
                  <a:lnTo>
                    <a:pt x="145" y="8"/>
                  </a:lnTo>
                  <a:lnTo>
                    <a:pt x="142" y="7"/>
                  </a:lnTo>
                  <a:lnTo>
                    <a:pt x="140" y="6"/>
                  </a:lnTo>
                  <a:lnTo>
                    <a:pt x="137" y="5"/>
                  </a:lnTo>
                  <a:lnTo>
                    <a:pt x="135" y="5"/>
                  </a:lnTo>
                  <a:lnTo>
                    <a:pt x="132" y="4"/>
                  </a:lnTo>
                  <a:lnTo>
                    <a:pt x="129" y="3"/>
                  </a:lnTo>
                  <a:lnTo>
                    <a:pt x="128" y="3"/>
                  </a:lnTo>
                  <a:lnTo>
                    <a:pt x="127" y="3"/>
                  </a:lnTo>
                  <a:lnTo>
                    <a:pt x="124" y="2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6" y="1"/>
                  </a:lnTo>
                  <a:lnTo>
                    <a:pt x="113" y="1"/>
                  </a:lnTo>
                  <a:lnTo>
                    <a:pt x="111" y="1"/>
                  </a:lnTo>
                  <a:lnTo>
                    <a:pt x="110" y="1"/>
                  </a:lnTo>
                  <a:lnTo>
                    <a:pt x="108" y="1"/>
                  </a:lnTo>
                  <a:lnTo>
                    <a:pt x="106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9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1" y="1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3" y="2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8" y="3"/>
                  </a:lnTo>
                  <a:lnTo>
                    <a:pt x="55" y="4"/>
                  </a:lnTo>
                  <a:lnTo>
                    <a:pt x="53" y="5"/>
                  </a:lnTo>
                  <a:lnTo>
                    <a:pt x="50" y="5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5" y="7"/>
                  </a:lnTo>
                  <a:lnTo>
                    <a:pt x="42" y="8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7" y="9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18" y="19"/>
                  </a:lnTo>
                  <a:lnTo>
                    <a:pt x="16" y="21"/>
                  </a:lnTo>
                  <a:lnTo>
                    <a:pt x="14" y="22"/>
                  </a:lnTo>
                  <a:lnTo>
                    <a:pt x="13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9" y="27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2" y="38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2" y="56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6" y="64"/>
                  </a:lnTo>
                  <a:lnTo>
                    <a:pt x="8" y="66"/>
                  </a:lnTo>
                  <a:lnTo>
                    <a:pt x="9" y="67"/>
                  </a:lnTo>
                  <a:lnTo>
                    <a:pt x="11" y="69"/>
                  </a:lnTo>
                  <a:lnTo>
                    <a:pt x="13" y="71"/>
                  </a:lnTo>
                  <a:lnTo>
                    <a:pt x="14" y="72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8" y="75"/>
                  </a:lnTo>
                  <a:lnTo>
                    <a:pt x="21" y="77"/>
                  </a:lnTo>
                  <a:lnTo>
                    <a:pt x="22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27" y="80"/>
                  </a:lnTo>
                  <a:lnTo>
                    <a:pt x="29" y="81"/>
                  </a:lnTo>
                  <a:lnTo>
                    <a:pt x="32" y="82"/>
                  </a:lnTo>
                  <a:lnTo>
                    <a:pt x="33" y="82"/>
                  </a:lnTo>
                  <a:lnTo>
                    <a:pt x="34" y="83"/>
                  </a:lnTo>
                  <a:lnTo>
                    <a:pt x="37" y="84"/>
                  </a:lnTo>
                  <a:lnTo>
                    <a:pt x="39" y="85"/>
                  </a:lnTo>
                  <a:lnTo>
                    <a:pt x="40" y="85"/>
                  </a:lnTo>
                  <a:lnTo>
                    <a:pt x="42" y="86"/>
                  </a:lnTo>
                  <a:lnTo>
                    <a:pt x="45" y="87"/>
                  </a:lnTo>
                  <a:lnTo>
                    <a:pt x="47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3" y="89"/>
                  </a:lnTo>
                  <a:lnTo>
                    <a:pt x="55" y="90"/>
                  </a:lnTo>
                  <a:lnTo>
                    <a:pt x="58" y="90"/>
                  </a:lnTo>
                  <a:lnTo>
                    <a:pt x="59" y="90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6" y="92"/>
                  </a:lnTo>
                  <a:lnTo>
                    <a:pt x="69" y="92"/>
                  </a:lnTo>
                  <a:lnTo>
                    <a:pt x="71" y="92"/>
                  </a:lnTo>
                  <a:lnTo>
                    <a:pt x="74" y="93"/>
                  </a:lnTo>
                  <a:lnTo>
                    <a:pt x="76" y="93"/>
                  </a:lnTo>
                  <a:lnTo>
                    <a:pt x="77" y="93"/>
                  </a:lnTo>
                  <a:lnTo>
                    <a:pt x="79" y="9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1" name="Freeform 510"/>
            <p:cNvSpPr>
              <a:spLocks/>
            </p:cNvSpPr>
            <p:nvPr/>
          </p:nvSpPr>
          <p:spPr bwMode="auto">
            <a:xfrm>
              <a:off x="1233" y="1661"/>
              <a:ext cx="1150" cy="567"/>
            </a:xfrm>
            <a:custGeom>
              <a:avLst/>
              <a:gdLst>
                <a:gd name="T0" fmla="*/ 551 w 1150"/>
                <a:gd name="T1" fmla="*/ 567 h 567"/>
                <a:gd name="T2" fmla="*/ 607 w 1150"/>
                <a:gd name="T3" fmla="*/ 567 h 567"/>
                <a:gd name="T4" fmla="*/ 642 w 1150"/>
                <a:gd name="T5" fmla="*/ 567 h 567"/>
                <a:gd name="T6" fmla="*/ 697 w 1150"/>
                <a:gd name="T7" fmla="*/ 560 h 567"/>
                <a:gd name="T8" fmla="*/ 753 w 1150"/>
                <a:gd name="T9" fmla="*/ 553 h 567"/>
                <a:gd name="T10" fmla="*/ 788 w 1150"/>
                <a:gd name="T11" fmla="*/ 546 h 567"/>
                <a:gd name="T12" fmla="*/ 844 w 1150"/>
                <a:gd name="T13" fmla="*/ 532 h 567"/>
                <a:gd name="T14" fmla="*/ 879 w 1150"/>
                <a:gd name="T15" fmla="*/ 525 h 567"/>
                <a:gd name="T16" fmla="*/ 920 w 1150"/>
                <a:gd name="T17" fmla="*/ 512 h 567"/>
                <a:gd name="T18" fmla="*/ 962 w 1150"/>
                <a:gd name="T19" fmla="*/ 491 h 567"/>
                <a:gd name="T20" fmla="*/ 997 w 1150"/>
                <a:gd name="T21" fmla="*/ 470 h 567"/>
                <a:gd name="T22" fmla="*/ 1032 w 1150"/>
                <a:gd name="T23" fmla="*/ 456 h 567"/>
                <a:gd name="T24" fmla="*/ 1067 w 1150"/>
                <a:gd name="T25" fmla="*/ 436 h 567"/>
                <a:gd name="T26" fmla="*/ 1095 w 1150"/>
                <a:gd name="T27" fmla="*/ 401 h 567"/>
                <a:gd name="T28" fmla="*/ 1116 w 1150"/>
                <a:gd name="T29" fmla="*/ 373 h 567"/>
                <a:gd name="T30" fmla="*/ 1137 w 1150"/>
                <a:gd name="T31" fmla="*/ 339 h 567"/>
                <a:gd name="T32" fmla="*/ 1150 w 1150"/>
                <a:gd name="T33" fmla="*/ 290 h 567"/>
                <a:gd name="T34" fmla="*/ 1143 w 1150"/>
                <a:gd name="T35" fmla="*/ 235 h 567"/>
                <a:gd name="T36" fmla="*/ 1123 w 1150"/>
                <a:gd name="T37" fmla="*/ 201 h 567"/>
                <a:gd name="T38" fmla="*/ 1102 w 1150"/>
                <a:gd name="T39" fmla="*/ 166 h 567"/>
                <a:gd name="T40" fmla="*/ 1081 w 1150"/>
                <a:gd name="T41" fmla="*/ 145 h 567"/>
                <a:gd name="T42" fmla="*/ 1046 w 1150"/>
                <a:gd name="T43" fmla="*/ 118 h 567"/>
                <a:gd name="T44" fmla="*/ 1011 w 1150"/>
                <a:gd name="T45" fmla="*/ 97 h 567"/>
                <a:gd name="T46" fmla="*/ 969 w 1150"/>
                <a:gd name="T47" fmla="*/ 76 h 567"/>
                <a:gd name="T48" fmla="*/ 934 w 1150"/>
                <a:gd name="T49" fmla="*/ 62 h 567"/>
                <a:gd name="T50" fmla="*/ 900 w 1150"/>
                <a:gd name="T51" fmla="*/ 49 h 567"/>
                <a:gd name="T52" fmla="*/ 865 w 1150"/>
                <a:gd name="T53" fmla="*/ 35 h 567"/>
                <a:gd name="T54" fmla="*/ 809 w 1150"/>
                <a:gd name="T55" fmla="*/ 21 h 567"/>
                <a:gd name="T56" fmla="*/ 767 w 1150"/>
                <a:gd name="T57" fmla="*/ 14 h 567"/>
                <a:gd name="T58" fmla="*/ 711 w 1150"/>
                <a:gd name="T59" fmla="*/ 7 h 567"/>
                <a:gd name="T60" fmla="*/ 663 w 1150"/>
                <a:gd name="T61" fmla="*/ 0 h 567"/>
                <a:gd name="T62" fmla="*/ 621 w 1150"/>
                <a:gd name="T63" fmla="*/ 0 h 567"/>
                <a:gd name="T64" fmla="*/ 565 w 1150"/>
                <a:gd name="T65" fmla="*/ 0 h 567"/>
                <a:gd name="T66" fmla="*/ 509 w 1150"/>
                <a:gd name="T67" fmla="*/ 0 h 567"/>
                <a:gd name="T68" fmla="*/ 474 w 1150"/>
                <a:gd name="T69" fmla="*/ 0 h 567"/>
                <a:gd name="T70" fmla="*/ 419 w 1150"/>
                <a:gd name="T71" fmla="*/ 7 h 567"/>
                <a:gd name="T72" fmla="*/ 363 w 1150"/>
                <a:gd name="T73" fmla="*/ 21 h 567"/>
                <a:gd name="T74" fmla="*/ 328 w 1150"/>
                <a:gd name="T75" fmla="*/ 28 h 567"/>
                <a:gd name="T76" fmla="*/ 286 w 1150"/>
                <a:gd name="T77" fmla="*/ 35 h 567"/>
                <a:gd name="T78" fmla="*/ 237 w 1150"/>
                <a:gd name="T79" fmla="*/ 55 h 567"/>
                <a:gd name="T80" fmla="*/ 203 w 1150"/>
                <a:gd name="T81" fmla="*/ 69 h 567"/>
                <a:gd name="T82" fmla="*/ 161 w 1150"/>
                <a:gd name="T83" fmla="*/ 83 h 567"/>
                <a:gd name="T84" fmla="*/ 126 w 1150"/>
                <a:gd name="T85" fmla="*/ 104 h 567"/>
                <a:gd name="T86" fmla="*/ 98 w 1150"/>
                <a:gd name="T87" fmla="*/ 125 h 567"/>
                <a:gd name="T88" fmla="*/ 70 w 1150"/>
                <a:gd name="T89" fmla="*/ 145 h 567"/>
                <a:gd name="T90" fmla="*/ 42 w 1150"/>
                <a:gd name="T91" fmla="*/ 180 h 567"/>
                <a:gd name="T92" fmla="*/ 14 w 1150"/>
                <a:gd name="T93" fmla="*/ 221 h 567"/>
                <a:gd name="T94" fmla="*/ 7 w 1150"/>
                <a:gd name="T95" fmla="*/ 256 h 567"/>
                <a:gd name="T96" fmla="*/ 7 w 1150"/>
                <a:gd name="T97" fmla="*/ 311 h 567"/>
                <a:gd name="T98" fmla="*/ 14 w 1150"/>
                <a:gd name="T99" fmla="*/ 346 h 567"/>
                <a:gd name="T100" fmla="*/ 42 w 1150"/>
                <a:gd name="T101" fmla="*/ 380 h 567"/>
                <a:gd name="T102" fmla="*/ 70 w 1150"/>
                <a:gd name="T103" fmla="*/ 415 h 567"/>
                <a:gd name="T104" fmla="*/ 98 w 1150"/>
                <a:gd name="T105" fmla="*/ 436 h 567"/>
                <a:gd name="T106" fmla="*/ 126 w 1150"/>
                <a:gd name="T107" fmla="*/ 456 h 567"/>
                <a:gd name="T108" fmla="*/ 161 w 1150"/>
                <a:gd name="T109" fmla="*/ 477 h 567"/>
                <a:gd name="T110" fmla="*/ 203 w 1150"/>
                <a:gd name="T111" fmla="*/ 498 h 567"/>
                <a:gd name="T112" fmla="*/ 237 w 1150"/>
                <a:gd name="T113" fmla="*/ 512 h 567"/>
                <a:gd name="T114" fmla="*/ 286 w 1150"/>
                <a:gd name="T115" fmla="*/ 525 h 567"/>
                <a:gd name="T116" fmla="*/ 328 w 1150"/>
                <a:gd name="T117" fmla="*/ 539 h 567"/>
                <a:gd name="T118" fmla="*/ 363 w 1150"/>
                <a:gd name="T119" fmla="*/ 546 h 567"/>
                <a:gd name="T120" fmla="*/ 419 w 1150"/>
                <a:gd name="T121" fmla="*/ 553 h 567"/>
                <a:gd name="T122" fmla="*/ 474 w 1150"/>
                <a:gd name="T123" fmla="*/ 560 h 5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0" h="567">
                  <a:moveTo>
                    <a:pt x="509" y="567"/>
                  </a:moveTo>
                  <a:lnTo>
                    <a:pt x="530" y="567"/>
                  </a:lnTo>
                  <a:lnTo>
                    <a:pt x="551" y="567"/>
                  </a:lnTo>
                  <a:lnTo>
                    <a:pt x="565" y="567"/>
                  </a:lnTo>
                  <a:lnTo>
                    <a:pt x="586" y="567"/>
                  </a:lnTo>
                  <a:lnTo>
                    <a:pt x="607" y="567"/>
                  </a:lnTo>
                  <a:lnTo>
                    <a:pt x="621" y="567"/>
                  </a:lnTo>
                  <a:lnTo>
                    <a:pt x="642" y="567"/>
                  </a:lnTo>
                  <a:lnTo>
                    <a:pt x="663" y="567"/>
                  </a:lnTo>
                  <a:lnTo>
                    <a:pt x="676" y="560"/>
                  </a:lnTo>
                  <a:lnTo>
                    <a:pt x="697" y="560"/>
                  </a:lnTo>
                  <a:lnTo>
                    <a:pt x="711" y="560"/>
                  </a:lnTo>
                  <a:lnTo>
                    <a:pt x="732" y="553"/>
                  </a:lnTo>
                  <a:lnTo>
                    <a:pt x="753" y="553"/>
                  </a:lnTo>
                  <a:lnTo>
                    <a:pt x="767" y="553"/>
                  </a:lnTo>
                  <a:lnTo>
                    <a:pt x="788" y="546"/>
                  </a:lnTo>
                  <a:lnTo>
                    <a:pt x="809" y="539"/>
                  </a:lnTo>
                  <a:lnTo>
                    <a:pt x="823" y="539"/>
                  </a:lnTo>
                  <a:lnTo>
                    <a:pt x="844" y="532"/>
                  </a:lnTo>
                  <a:lnTo>
                    <a:pt x="865" y="525"/>
                  </a:lnTo>
                  <a:lnTo>
                    <a:pt x="879" y="525"/>
                  </a:lnTo>
                  <a:lnTo>
                    <a:pt x="900" y="518"/>
                  </a:lnTo>
                  <a:lnTo>
                    <a:pt x="913" y="512"/>
                  </a:lnTo>
                  <a:lnTo>
                    <a:pt x="920" y="512"/>
                  </a:lnTo>
                  <a:lnTo>
                    <a:pt x="934" y="505"/>
                  </a:lnTo>
                  <a:lnTo>
                    <a:pt x="955" y="498"/>
                  </a:lnTo>
                  <a:lnTo>
                    <a:pt x="962" y="491"/>
                  </a:lnTo>
                  <a:lnTo>
                    <a:pt x="969" y="491"/>
                  </a:lnTo>
                  <a:lnTo>
                    <a:pt x="990" y="477"/>
                  </a:lnTo>
                  <a:lnTo>
                    <a:pt x="997" y="470"/>
                  </a:lnTo>
                  <a:lnTo>
                    <a:pt x="1011" y="470"/>
                  </a:lnTo>
                  <a:lnTo>
                    <a:pt x="1025" y="456"/>
                  </a:lnTo>
                  <a:lnTo>
                    <a:pt x="1032" y="456"/>
                  </a:lnTo>
                  <a:lnTo>
                    <a:pt x="1046" y="442"/>
                  </a:lnTo>
                  <a:lnTo>
                    <a:pt x="1060" y="436"/>
                  </a:lnTo>
                  <a:lnTo>
                    <a:pt x="1067" y="436"/>
                  </a:lnTo>
                  <a:lnTo>
                    <a:pt x="1081" y="422"/>
                  </a:lnTo>
                  <a:lnTo>
                    <a:pt x="1081" y="415"/>
                  </a:lnTo>
                  <a:lnTo>
                    <a:pt x="1095" y="401"/>
                  </a:lnTo>
                  <a:lnTo>
                    <a:pt x="1102" y="401"/>
                  </a:lnTo>
                  <a:lnTo>
                    <a:pt x="1116" y="380"/>
                  </a:lnTo>
                  <a:lnTo>
                    <a:pt x="1116" y="373"/>
                  </a:lnTo>
                  <a:lnTo>
                    <a:pt x="1123" y="366"/>
                  </a:lnTo>
                  <a:lnTo>
                    <a:pt x="1137" y="346"/>
                  </a:lnTo>
                  <a:lnTo>
                    <a:pt x="1137" y="339"/>
                  </a:lnTo>
                  <a:lnTo>
                    <a:pt x="1143" y="325"/>
                  </a:lnTo>
                  <a:lnTo>
                    <a:pt x="1150" y="311"/>
                  </a:lnTo>
                  <a:lnTo>
                    <a:pt x="1150" y="290"/>
                  </a:lnTo>
                  <a:lnTo>
                    <a:pt x="1150" y="270"/>
                  </a:lnTo>
                  <a:lnTo>
                    <a:pt x="1150" y="256"/>
                  </a:lnTo>
                  <a:lnTo>
                    <a:pt x="1143" y="235"/>
                  </a:lnTo>
                  <a:lnTo>
                    <a:pt x="1137" y="221"/>
                  </a:lnTo>
                  <a:lnTo>
                    <a:pt x="1123" y="201"/>
                  </a:lnTo>
                  <a:lnTo>
                    <a:pt x="1116" y="187"/>
                  </a:lnTo>
                  <a:lnTo>
                    <a:pt x="1116" y="180"/>
                  </a:lnTo>
                  <a:lnTo>
                    <a:pt x="1102" y="166"/>
                  </a:lnTo>
                  <a:lnTo>
                    <a:pt x="1095" y="166"/>
                  </a:lnTo>
                  <a:lnTo>
                    <a:pt x="1081" y="145"/>
                  </a:lnTo>
                  <a:lnTo>
                    <a:pt x="1067" y="132"/>
                  </a:lnTo>
                  <a:lnTo>
                    <a:pt x="1060" y="125"/>
                  </a:lnTo>
                  <a:lnTo>
                    <a:pt x="1046" y="118"/>
                  </a:lnTo>
                  <a:lnTo>
                    <a:pt x="1032" y="111"/>
                  </a:lnTo>
                  <a:lnTo>
                    <a:pt x="1025" y="104"/>
                  </a:lnTo>
                  <a:lnTo>
                    <a:pt x="1011" y="97"/>
                  </a:lnTo>
                  <a:lnTo>
                    <a:pt x="997" y="90"/>
                  </a:lnTo>
                  <a:lnTo>
                    <a:pt x="990" y="83"/>
                  </a:lnTo>
                  <a:lnTo>
                    <a:pt x="969" y="76"/>
                  </a:lnTo>
                  <a:lnTo>
                    <a:pt x="962" y="69"/>
                  </a:lnTo>
                  <a:lnTo>
                    <a:pt x="955" y="69"/>
                  </a:lnTo>
                  <a:lnTo>
                    <a:pt x="934" y="62"/>
                  </a:lnTo>
                  <a:lnTo>
                    <a:pt x="920" y="55"/>
                  </a:lnTo>
                  <a:lnTo>
                    <a:pt x="913" y="55"/>
                  </a:lnTo>
                  <a:lnTo>
                    <a:pt x="900" y="49"/>
                  </a:lnTo>
                  <a:lnTo>
                    <a:pt x="879" y="42"/>
                  </a:lnTo>
                  <a:lnTo>
                    <a:pt x="865" y="35"/>
                  </a:lnTo>
                  <a:lnTo>
                    <a:pt x="844" y="28"/>
                  </a:lnTo>
                  <a:lnTo>
                    <a:pt x="823" y="28"/>
                  </a:lnTo>
                  <a:lnTo>
                    <a:pt x="809" y="21"/>
                  </a:lnTo>
                  <a:lnTo>
                    <a:pt x="788" y="21"/>
                  </a:lnTo>
                  <a:lnTo>
                    <a:pt x="767" y="14"/>
                  </a:lnTo>
                  <a:lnTo>
                    <a:pt x="753" y="14"/>
                  </a:lnTo>
                  <a:lnTo>
                    <a:pt x="732" y="7"/>
                  </a:lnTo>
                  <a:lnTo>
                    <a:pt x="711" y="7"/>
                  </a:lnTo>
                  <a:lnTo>
                    <a:pt x="697" y="7"/>
                  </a:lnTo>
                  <a:lnTo>
                    <a:pt x="676" y="0"/>
                  </a:lnTo>
                  <a:lnTo>
                    <a:pt x="663" y="0"/>
                  </a:lnTo>
                  <a:lnTo>
                    <a:pt x="642" y="0"/>
                  </a:lnTo>
                  <a:lnTo>
                    <a:pt x="621" y="0"/>
                  </a:lnTo>
                  <a:lnTo>
                    <a:pt x="607" y="0"/>
                  </a:lnTo>
                  <a:lnTo>
                    <a:pt x="586" y="0"/>
                  </a:lnTo>
                  <a:lnTo>
                    <a:pt x="565" y="0"/>
                  </a:lnTo>
                  <a:lnTo>
                    <a:pt x="551" y="0"/>
                  </a:lnTo>
                  <a:lnTo>
                    <a:pt x="530" y="0"/>
                  </a:lnTo>
                  <a:lnTo>
                    <a:pt x="509" y="0"/>
                  </a:lnTo>
                  <a:lnTo>
                    <a:pt x="495" y="0"/>
                  </a:lnTo>
                  <a:lnTo>
                    <a:pt x="474" y="0"/>
                  </a:lnTo>
                  <a:lnTo>
                    <a:pt x="453" y="7"/>
                  </a:lnTo>
                  <a:lnTo>
                    <a:pt x="440" y="7"/>
                  </a:lnTo>
                  <a:lnTo>
                    <a:pt x="419" y="7"/>
                  </a:lnTo>
                  <a:lnTo>
                    <a:pt x="405" y="14"/>
                  </a:lnTo>
                  <a:lnTo>
                    <a:pt x="384" y="14"/>
                  </a:lnTo>
                  <a:lnTo>
                    <a:pt x="363" y="21"/>
                  </a:lnTo>
                  <a:lnTo>
                    <a:pt x="349" y="21"/>
                  </a:lnTo>
                  <a:lnTo>
                    <a:pt x="328" y="28"/>
                  </a:lnTo>
                  <a:lnTo>
                    <a:pt x="307" y="28"/>
                  </a:lnTo>
                  <a:lnTo>
                    <a:pt x="293" y="35"/>
                  </a:lnTo>
                  <a:lnTo>
                    <a:pt x="286" y="35"/>
                  </a:lnTo>
                  <a:lnTo>
                    <a:pt x="272" y="42"/>
                  </a:lnTo>
                  <a:lnTo>
                    <a:pt x="251" y="49"/>
                  </a:lnTo>
                  <a:lnTo>
                    <a:pt x="237" y="55"/>
                  </a:lnTo>
                  <a:lnTo>
                    <a:pt x="230" y="55"/>
                  </a:lnTo>
                  <a:lnTo>
                    <a:pt x="216" y="62"/>
                  </a:lnTo>
                  <a:lnTo>
                    <a:pt x="203" y="69"/>
                  </a:lnTo>
                  <a:lnTo>
                    <a:pt x="189" y="69"/>
                  </a:lnTo>
                  <a:lnTo>
                    <a:pt x="182" y="76"/>
                  </a:lnTo>
                  <a:lnTo>
                    <a:pt x="161" y="83"/>
                  </a:lnTo>
                  <a:lnTo>
                    <a:pt x="154" y="90"/>
                  </a:lnTo>
                  <a:lnTo>
                    <a:pt x="147" y="97"/>
                  </a:lnTo>
                  <a:lnTo>
                    <a:pt x="126" y="104"/>
                  </a:lnTo>
                  <a:lnTo>
                    <a:pt x="119" y="111"/>
                  </a:lnTo>
                  <a:lnTo>
                    <a:pt x="105" y="118"/>
                  </a:lnTo>
                  <a:lnTo>
                    <a:pt x="98" y="125"/>
                  </a:lnTo>
                  <a:lnTo>
                    <a:pt x="91" y="132"/>
                  </a:lnTo>
                  <a:lnTo>
                    <a:pt x="77" y="145"/>
                  </a:lnTo>
                  <a:lnTo>
                    <a:pt x="70" y="145"/>
                  </a:lnTo>
                  <a:lnTo>
                    <a:pt x="56" y="166"/>
                  </a:lnTo>
                  <a:lnTo>
                    <a:pt x="49" y="166"/>
                  </a:lnTo>
                  <a:lnTo>
                    <a:pt x="42" y="180"/>
                  </a:lnTo>
                  <a:lnTo>
                    <a:pt x="35" y="187"/>
                  </a:lnTo>
                  <a:lnTo>
                    <a:pt x="28" y="201"/>
                  </a:lnTo>
                  <a:lnTo>
                    <a:pt x="14" y="221"/>
                  </a:lnTo>
                  <a:lnTo>
                    <a:pt x="7" y="235"/>
                  </a:lnTo>
                  <a:lnTo>
                    <a:pt x="7" y="256"/>
                  </a:lnTo>
                  <a:lnTo>
                    <a:pt x="0" y="270"/>
                  </a:lnTo>
                  <a:lnTo>
                    <a:pt x="0" y="290"/>
                  </a:lnTo>
                  <a:lnTo>
                    <a:pt x="7" y="311"/>
                  </a:lnTo>
                  <a:lnTo>
                    <a:pt x="7" y="325"/>
                  </a:lnTo>
                  <a:lnTo>
                    <a:pt x="14" y="339"/>
                  </a:lnTo>
                  <a:lnTo>
                    <a:pt x="14" y="346"/>
                  </a:lnTo>
                  <a:lnTo>
                    <a:pt x="28" y="366"/>
                  </a:lnTo>
                  <a:lnTo>
                    <a:pt x="35" y="373"/>
                  </a:lnTo>
                  <a:lnTo>
                    <a:pt x="42" y="380"/>
                  </a:lnTo>
                  <a:lnTo>
                    <a:pt x="49" y="401"/>
                  </a:lnTo>
                  <a:lnTo>
                    <a:pt x="56" y="401"/>
                  </a:lnTo>
                  <a:lnTo>
                    <a:pt x="70" y="415"/>
                  </a:lnTo>
                  <a:lnTo>
                    <a:pt x="77" y="422"/>
                  </a:lnTo>
                  <a:lnTo>
                    <a:pt x="91" y="436"/>
                  </a:lnTo>
                  <a:lnTo>
                    <a:pt x="98" y="436"/>
                  </a:lnTo>
                  <a:lnTo>
                    <a:pt x="105" y="442"/>
                  </a:lnTo>
                  <a:lnTo>
                    <a:pt x="119" y="456"/>
                  </a:lnTo>
                  <a:lnTo>
                    <a:pt x="126" y="456"/>
                  </a:lnTo>
                  <a:lnTo>
                    <a:pt x="147" y="470"/>
                  </a:lnTo>
                  <a:lnTo>
                    <a:pt x="154" y="470"/>
                  </a:lnTo>
                  <a:lnTo>
                    <a:pt x="161" y="477"/>
                  </a:lnTo>
                  <a:lnTo>
                    <a:pt x="182" y="491"/>
                  </a:lnTo>
                  <a:lnTo>
                    <a:pt x="189" y="491"/>
                  </a:lnTo>
                  <a:lnTo>
                    <a:pt x="203" y="498"/>
                  </a:lnTo>
                  <a:lnTo>
                    <a:pt x="216" y="505"/>
                  </a:lnTo>
                  <a:lnTo>
                    <a:pt x="230" y="512"/>
                  </a:lnTo>
                  <a:lnTo>
                    <a:pt x="237" y="512"/>
                  </a:lnTo>
                  <a:lnTo>
                    <a:pt x="251" y="518"/>
                  </a:lnTo>
                  <a:lnTo>
                    <a:pt x="272" y="525"/>
                  </a:lnTo>
                  <a:lnTo>
                    <a:pt x="286" y="525"/>
                  </a:lnTo>
                  <a:lnTo>
                    <a:pt x="293" y="525"/>
                  </a:lnTo>
                  <a:lnTo>
                    <a:pt x="307" y="532"/>
                  </a:lnTo>
                  <a:lnTo>
                    <a:pt x="328" y="539"/>
                  </a:lnTo>
                  <a:lnTo>
                    <a:pt x="349" y="539"/>
                  </a:lnTo>
                  <a:lnTo>
                    <a:pt x="363" y="546"/>
                  </a:lnTo>
                  <a:lnTo>
                    <a:pt x="384" y="553"/>
                  </a:lnTo>
                  <a:lnTo>
                    <a:pt x="405" y="553"/>
                  </a:lnTo>
                  <a:lnTo>
                    <a:pt x="419" y="553"/>
                  </a:lnTo>
                  <a:lnTo>
                    <a:pt x="440" y="560"/>
                  </a:lnTo>
                  <a:lnTo>
                    <a:pt x="453" y="560"/>
                  </a:lnTo>
                  <a:lnTo>
                    <a:pt x="474" y="560"/>
                  </a:lnTo>
                  <a:lnTo>
                    <a:pt x="495" y="567"/>
                  </a:lnTo>
                  <a:lnTo>
                    <a:pt x="509" y="56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2" name="Freeform 511"/>
            <p:cNvSpPr>
              <a:spLocks/>
            </p:cNvSpPr>
            <p:nvPr/>
          </p:nvSpPr>
          <p:spPr bwMode="auto">
            <a:xfrm>
              <a:off x="1233" y="1661"/>
              <a:ext cx="1150" cy="567"/>
            </a:xfrm>
            <a:custGeom>
              <a:avLst/>
              <a:gdLst>
                <a:gd name="T0" fmla="*/ 3840 w 165"/>
                <a:gd name="T1" fmla="*/ 3921 h 82"/>
                <a:gd name="T2" fmla="*/ 4224 w 165"/>
                <a:gd name="T3" fmla="*/ 3921 h 82"/>
                <a:gd name="T4" fmla="*/ 4468 w 165"/>
                <a:gd name="T5" fmla="*/ 3921 h 82"/>
                <a:gd name="T6" fmla="*/ 4858 w 165"/>
                <a:gd name="T7" fmla="*/ 3872 h 82"/>
                <a:gd name="T8" fmla="*/ 5248 w 165"/>
                <a:gd name="T9" fmla="*/ 3824 h 82"/>
                <a:gd name="T10" fmla="*/ 5632 w 165"/>
                <a:gd name="T11" fmla="*/ 3727 h 82"/>
                <a:gd name="T12" fmla="*/ 6022 w 165"/>
                <a:gd name="T13" fmla="*/ 3637 h 82"/>
                <a:gd name="T14" fmla="*/ 6266 w 165"/>
                <a:gd name="T15" fmla="*/ 3589 h 82"/>
                <a:gd name="T16" fmla="*/ 6510 w 165"/>
                <a:gd name="T17" fmla="*/ 3492 h 82"/>
                <a:gd name="T18" fmla="*/ 6754 w 165"/>
                <a:gd name="T19" fmla="*/ 3395 h 82"/>
                <a:gd name="T20" fmla="*/ 7046 w 165"/>
                <a:gd name="T21" fmla="*/ 3250 h 82"/>
                <a:gd name="T22" fmla="*/ 7283 w 165"/>
                <a:gd name="T23" fmla="*/ 3063 h 82"/>
                <a:gd name="T24" fmla="*/ 7527 w 165"/>
                <a:gd name="T25" fmla="*/ 2918 h 82"/>
                <a:gd name="T26" fmla="*/ 7674 w 165"/>
                <a:gd name="T27" fmla="*/ 2773 h 82"/>
                <a:gd name="T28" fmla="*/ 7820 w 165"/>
                <a:gd name="T29" fmla="*/ 2531 h 82"/>
                <a:gd name="T30" fmla="*/ 7966 w 165"/>
                <a:gd name="T31" fmla="*/ 2247 h 82"/>
                <a:gd name="T32" fmla="*/ 8015 w 165"/>
                <a:gd name="T33" fmla="*/ 1867 h 82"/>
                <a:gd name="T34" fmla="*/ 7918 w 165"/>
                <a:gd name="T35" fmla="*/ 1528 h 82"/>
                <a:gd name="T36" fmla="*/ 7771 w 165"/>
                <a:gd name="T37" fmla="*/ 1293 h 82"/>
                <a:gd name="T38" fmla="*/ 7625 w 165"/>
                <a:gd name="T39" fmla="*/ 1148 h 82"/>
                <a:gd name="T40" fmla="*/ 7430 w 165"/>
                <a:gd name="T41" fmla="*/ 906 h 82"/>
                <a:gd name="T42" fmla="*/ 7193 w 165"/>
                <a:gd name="T43" fmla="*/ 768 h 82"/>
                <a:gd name="T44" fmla="*/ 6949 w 165"/>
                <a:gd name="T45" fmla="*/ 622 h 82"/>
                <a:gd name="T46" fmla="*/ 6705 w 165"/>
                <a:gd name="T47" fmla="*/ 477 h 82"/>
                <a:gd name="T48" fmla="*/ 6412 w 165"/>
                <a:gd name="T49" fmla="*/ 380 h 82"/>
                <a:gd name="T50" fmla="*/ 6119 w 165"/>
                <a:gd name="T51" fmla="*/ 284 h 82"/>
                <a:gd name="T52" fmla="*/ 5875 w 165"/>
                <a:gd name="T53" fmla="*/ 194 h 82"/>
                <a:gd name="T54" fmla="*/ 5492 w 165"/>
                <a:gd name="T55" fmla="*/ 145 h 82"/>
                <a:gd name="T56" fmla="*/ 5102 w 165"/>
                <a:gd name="T57" fmla="*/ 48 h 82"/>
                <a:gd name="T58" fmla="*/ 4712 w 165"/>
                <a:gd name="T59" fmla="*/ 0 h 82"/>
                <a:gd name="T60" fmla="*/ 4468 w 165"/>
                <a:gd name="T61" fmla="*/ 0 h 82"/>
                <a:gd name="T62" fmla="*/ 4077 w 165"/>
                <a:gd name="T63" fmla="*/ 0 h 82"/>
                <a:gd name="T64" fmla="*/ 3694 w 165"/>
                <a:gd name="T65" fmla="*/ 0 h 82"/>
                <a:gd name="T66" fmla="*/ 3304 w 165"/>
                <a:gd name="T67" fmla="*/ 0 h 82"/>
                <a:gd name="T68" fmla="*/ 2913 w 165"/>
                <a:gd name="T69" fmla="*/ 48 h 82"/>
                <a:gd name="T70" fmla="*/ 2523 w 165"/>
                <a:gd name="T71" fmla="*/ 145 h 82"/>
                <a:gd name="T72" fmla="*/ 2286 w 165"/>
                <a:gd name="T73" fmla="*/ 194 h 82"/>
                <a:gd name="T74" fmla="*/ 1993 w 165"/>
                <a:gd name="T75" fmla="*/ 242 h 82"/>
                <a:gd name="T76" fmla="*/ 1652 w 165"/>
                <a:gd name="T77" fmla="*/ 380 h 82"/>
                <a:gd name="T78" fmla="*/ 1408 w 165"/>
                <a:gd name="T79" fmla="*/ 477 h 82"/>
                <a:gd name="T80" fmla="*/ 1115 w 165"/>
                <a:gd name="T81" fmla="*/ 574 h 82"/>
                <a:gd name="T82" fmla="*/ 871 w 165"/>
                <a:gd name="T83" fmla="*/ 719 h 82"/>
                <a:gd name="T84" fmla="*/ 683 w 165"/>
                <a:gd name="T85" fmla="*/ 857 h 82"/>
                <a:gd name="T86" fmla="*/ 488 w 165"/>
                <a:gd name="T87" fmla="*/ 1003 h 82"/>
                <a:gd name="T88" fmla="*/ 293 w 165"/>
                <a:gd name="T89" fmla="*/ 1245 h 82"/>
                <a:gd name="T90" fmla="*/ 98 w 165"/>
                <a:gd name="T91" fmla="*/ 1528 h 82"/>
                <a:gd name="T92" fmla="*/ 49 w 165"/>
                <a:gd name="T93" fmla="*/ 1770 h 82"/>
                <a:gd name="T94" fmla="*/ 49 w 165"/>
                <a:gd name="T95" fmla="*/ 2150 h 82"/>
                <a:gd name="T96" fmla="*/ 98 w 165"/>
                <a:gd name="T97" fmla="*/ 2392 h 82"/>
                <a:gd name="T98" fmla="*/ 293 w 165"/>
                <a:gd name="T99" fmla="*/ 2628 h 82"/>
                <a:gd name="T100" fmla="*/ 488 w 165"/>
                <a:gd name="T101" fmla="*/ 2870 h 82"/>
                <a:gd name="T102" fmla="*/ 683 w 165"/>
                <a:gd name="T103" fmla="*/ 3015 h 82"/>
                <a:gd name="T104" fmla="*/ 871 w 165"/>
                <a:gd name="T105" fmla="*/ 3153 h 82"/>
                <a:gd name="T106" fmla="*/ 1115 w 165"/>
                <a:gd name="T107" fmla="*/ 3298 h 82"/>
                <a:gd name="T108" fmla="*/ 1408 w 165"/>
                <a:gd name="T109" fmla="*/ 3443 h 82"/>
                <a:gd name="T110" fmla="*/ 1652 w 165"/>
                <a:gd name="T111" fmla="*/ 3540 h 82"/>
                <a:gd name="T112" fmla="*/ 1993 w 165"/>
                <a:gd name="T113" fmla="*/ 3637 h 82"/>
                <a:gd name="T114" fmla="*/ 2286 w 165"/>
                <a:gd name="T115" fmla="*/ 3727 h 82"/>
                <a:gd name="T116" fmla="*/ 2523 w 165"/>
                <a:gd name="T117" fmla="*/ 3775 h 82"/>
                <a:gd name="T118" fmla="*/ 2913 w 165"/>
                <a:gd name="T119" fmla="*/ 3824 h 82"/>
                <a:gd name="T120" fmla="*/ 3304 w 165"/>
                <a:gd name="T121" fmla="*/ 3872 h 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5" h="82">
                  <a:moveTo>
                    <a:pt x="73" y="82"/>
                  </a:moveTo>
                  <a:lnTo>
                    <a:pt x="76" y="82"/>
                  </a:lnTo>
                  <a:lnTo>
                    <a:pt x="79" y="82"/>
                  </a:lnTo>
                  <a:lnTo>
                    <a:pt x="81" y="82"/>
                  </a:lnTo>
                  <a:lnTo>
                    <a:pt x="84" y="82"/>
                  </a:lnTo>
                  <a:lnTo>
                    <a:pt x="87" y="82"/>
                  </a:lnTo>
                  <a:lnTo>
                    <a:pt x="89" y="82"/>
                  </a:lnTo>
                  <a:lnTo>
                    <a:pt x="92" y="82"/>
                  </a:lnTo>
                  <a:lnTo>
                    <a:pt x="95" y="82"/>
                  </a:lnTo>
                  <a:lnTo>
                    <a:pt x="97" y="81"/>
                  </a:lnTo>
                  <a:lnTo>
                    <a:pt x="100" y="81"/>
                  </a:lnTo>
                  <a:lnTo>
                    <a:pt x="102" y="81"/>
                  </a:lnTo>
                  <a:lnTo>
                    <a:pt x="105" y="80"/>
                  </a:lnTo>
                  <a:lnTo>
                    <a:pt x="108" y="80"/>
                  </a:lnTo>
                  <a:lnTo>
                    <a:pt x="110" y="80"/>
                  </a:lnTo>
                  <a:lnTo>
                    <a:pt x="113" y="79"/>
                  </a:lnTo>
                  <a:lnTo>
                    <a:pt x="116" y="78"/>
                  </a:lnTo>
                  <a:lnTo>
                    <a:pt x="118" y="78"/>
                  </a:lnTo>
                  <a:lnTo>
                    <a:pt x="121" y="77"/>
                  </a:lnTo>
                  <a:lnTo>
                    <a:pt x="124" y="76"/>
                  </a:lnTo>
                  <a:lnTo>
                    <a:pt x="126" y="76"/>
                  </a:lnTo>
                  <a:lnTo>
                    <a:pt x="129" y="75"/>
                  </a:lnTo>
                  <a:lnTo>
                    <a:pt x="131" y="74"/>
                  </a:lnTo>
                  <a:lnTo>
                    <a:pt x="132" y="74"/>
                  </a:lnTo>
                  <a:lnTo>
                    <a:pt x="134" y="73"/>
                  </a:lnTo>
                  <a:lnTo>
                    <a:pt x="137" y="72"/>
                  </a:lnTo>
                  <a:lnTo>
                    <a:pt x="138" y="71"/>
                  </a:lnTo>
                  <a:lnTo>
                    <a:pt x="139" y="71"/>
                  </a:lnTo>
                  <a:lnTo>
                    <a:pt x="142" y="69"/>
                  </a:lnTo>
                  <a:lnTo>
                    <a:pt x="143" y="68"/>
                  </a:lnTo>
                  <a:lnTo>
                    <a:pt x="145" y="68"/>
                  </a:lnTo>
                  <a:lnTo>
                    <a:pt x="147" y="66"/>
                  </a:lnTo>
                  <a:lnTo>
                    <a:pt x="148" y="66"/>
                  </a:lnTo>
                  <a:lnTo>
                    <a:pt x="150" y="64"/>
                  </a:lnTo>
                  <a:lnTo>
                    <a:pt x="152" y="63"/>
                  </a:lnTo>
                  <a:lnTo>
                    <a:pt x="153" y="63"/>
                  </a:lnTo>
                  <a:lnTo>
                    <a:pt x="155" y="61"/>
                  </a:lnTo>
                  <a:lnTo>
                    <a:pt x="155" y="60"/>
                  </a:lnTo>
                  <a:lnTo>
                    <a:pt x="157" y="58"/>
                  </a:lnTo>
                  <a:lnTo>
                    <a:pt x="158" y="58"/>
                  </a:lnTo>
                  <a:lnTo>
                    <a:pt x="160" y="55"/>
                  </a:lnTo>
                  <a:lnTo>
                    <a:pt x="160" y="54"/>
                  </a:lnTo>
                  <a:lnTo>
                    <a:pt x="161" y="53"/>
                  </a:lnTo>
                  <a:lnTo>
                    <a:pt x="163" y="50"/>
                  </a:lnTo>
                  <a:lnTo>
                    <a:pt x="163" y="49"/>
                  </a:lnTo>
                  <a:lnTo>
                    <a:pt x="164" y="47"/>
                  </a:lnTo>
                  <a:lnTo>
                    <a:pt x="165" y="45"/>
                  </a:lnTo>
                  <a:lnTo>
                    <a:pt x="165" y="42"/>
                  </a:lnTo>
                  <a:lnTo>
                    <a:pt x="165" y="39"/>
                  </a:lnTo>
                  <a:lnTo>
                    <a:pt x="165" y="37"/>
                  </a:lnTo>
                  <a:lnTo>
                    <a:pt x="164" y="34"/>
                  </a:lnTo>
                  <a:lnTo>
                    <a:pt x="163" y="32"/>
                  </a:lnTo>
                  <a:lnTo>
                    <a:pt x="161" y="29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58" y="24"/>
                  </a:lnTo>
                  <a:lnTo>
                    <a:pt x="157" y="24"/>
                  </a:lnTo>
                  <a:lnTo>
                    <a:pt x="155" y="21"/>
                  </a:lnTo>
                  <a:lnTo>
                    <a:pt x="153" y="19"/>
                  </a:lnTo>
                  <a:lnTo>
                    <a:pt x="152" y="18"/>
                  </a:lnTo>
                  <a:lnTo>
                    <a:pt x="150" y="17"/>
                  </a:lnTo>
                  <a:lnTo>
                    <a:pt x="148" y="16"/>
                  </a:lnTo>
                  <a:lnTo>
                    <a:pt x="147" y="15"/>
                  </a:lnTo>
                  <a:lnTo>
                    <a:pt x="145" y="14"/>
                  </a:lnTo>
                  <a:lnTo>
                    <a:pt x="143" y="13"/>
                  </a:lnTo>
                  <a:lnTo>
                    <a:pt x="142" y="12"/>
                  </a:lnTo>
                  <a:lnTo>
                    <a:pt x="139" y="11"/>
                  </a:lnTo>
                  <a:lnTo>
                    <a:pt x="138" y="10"/>
                  </a:lnTo>
                  <a:lnTo>
                    <a:pt x="137" y="10"/>
                  </a:lnTo>
                  <a:lnTo>
                    <a:pt x="134" y="9"/>
                  </a:lnTo>
                  <a:lnTo>
                    <a:pt x="132" y="8"/>
                  </a:lnTo>
                  <a:lnTo>
                    <a:pt x="131" y="8"/>
                  </a:lnTo>
                  <a:lnTo>
                    <a:pt x="129" y="7"/>
                  </a:lnTo>
                  <a:lnTo>
                    <a:pt x="126" y="6"/>
                  </a:lnTo>
                  <a:lnTo>
                    <a:pt x="124" y="5"/>
                  </a:lnTo>
                  <a:lnTo>
                    <a:pt x="121" y="4"/>
                  </a:lnTo>
                  <a:lnTo>
                    <a:pt x="118" y="4"/>
                  </a:lnTo>
                  <a:lnTo>
                    <a:pt x="116" y="3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08" y="2"/>
                  </a:lnTo>
                  <a:lnTo>
                    <a:pt x="105" y="1"/>
                  </a:lnTo>
                  <a:lnTo>
                    <a:pt x="102" y="1"/>
                  </a:lnTo>
                  <a:lnTo>
                    <a:pt x="100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7" y="4"/>
                  </a:lnTo>
                  <a:lnTo>
                    <a:pt x="44" y="4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39" y="6"/>
                  </a:lnTo>
                  <a:lnTo>
                    <a:pt x="36" y="7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1" y="9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6" y="11"/>
                  </a:lnTo>
                  <a:lnTo>
                    <a:pt x="23" y="12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4" y="53"/>
                  </a:lnTo>
                  <a:lnTo>
                    <a:pt x="5" y="54"/>
                  </a:lnTo>
                  <a:lnTo>
                    <a:pt x="6" y="55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1" y="61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4"/>
                  </a:lnTo>
                  <a:lnTo>
                    <a:pt x="17" y="66"/>
                  </a:lnTo>
                  <a:lnTo>
                    <a:pt x="18" y="66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3" y="69"/>
                  </a:lnTo>
                  <a:lnTo>
                    <a:pt x="26" y="71"/>
                  </a:lnTo>
                  <a:lnTo>
                    <a:pt x="27" y="71"/>
                  </a:lnTo>
                  <a:lnTo>
                    <a:pt x="29" y="72"/>
                  </a:lnTo>
                  <a:lnTo>
                    <a:pt x="31" y="73"/>
                  </a:lnTo>
                  <a:lnTo>
                    <a:pt x="33" y="74"/>
                  </a:lnTo>
                  <a:lnTo>
                    <a:pt x="34" y="74"/>
                  </a:lnTo>
                  <a:lnTo>
                    <a:pt x="36" y="75"/>
                  </a:lnTo>
                  <a:lnTo>
                    <a:pt x="39" y="76"/>
                  </a:lnTo>
                  <a:lnTo>
                    <a:pt x="41" y="76"/>
                  </a:lnTo>
                  <a:lnTo>
                    <a:pt x="42" y="76"/>
                  </a:lnTo>
                  <a:lnTo>
                    <a:pt x="44" y="77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2" y="79"/>
                  </a:lnTo>
                  <a:lnTo>
                    <a:pt x="55" y="80"/>
                  </a:lnTo>
                  <a:lnTo>
                    <a:pt x="58" y="80"/>
                  </a:lnTo>
                  <a:lnTo>
                    <a:pt x="60" y="80"/>
                  </a:lnTo>
                  <a:lnTo>
                    <a:pt x="63" y="81"/>
                  </a:lnTo>
                  <a:lnTo>
                    <a:pt x="65" y="81"/>
                  </a:lnTo>
                  <a:lnTo>
                    <a:pt x="68" y="81"/>
                  </a:lnTo>
                  <a:lnTo>
                    <a:pt x="71" y="82"/>
                  </a:lnTo>
                  <a:lnTo>
                    <a:pt x="73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3" name="Freeform 512"/>
            <p:cNvSpPr>
              <a:spLocks/>
            </p:cNvSpPr>
            <p:nvPr/>
          </p:nvSpPr>
          <p:spPr bwMode="auto">
            <a:xfrm>
              <a:off x="1310" y="1696"/>
              <a:ext cx="997" cy="497"/>
            </a:xfrm>
            <a:custGeom>
              <a:avLst/>
              <a:gdLst>
                <a:gd name="T0" fmla="*/ 488 w 997"/>
                <a:gd name="T1" fmla="*/ 497 h 497"/>
                <a:gd name="T2" fmla="*/ 544 w 997"/>
                <a:gd name="T3" fmla="*/ 490 h 497"/>
                <a:gd name="T4" fmla="*/ 586 w 997"/>
                <a:gd name="T5" fmla="*/ 490 h 497"/>
                <a:gd name="T6" fmla="*/ 634 w 997"/>
                <a:gd name="T7" fmla="*/ 483 h 497"/>
                <a:gd name="T8" fmla="*/ 690 w 997"/>
                <a:gd name="T9" fmla="*/ 477 h 497"/>
                <a:gd name="T10" fmla="*/ 732 w 997"/>
                <a:gd name="T11" fmla="*/ 470 h 497"/>
                <a:gd name="T12" fmla="*/ 767 w 997"/>
                <a:gd name="T13" fmla="*/ 456 h 497"/>
                <a:gd name="T14" fmla="*/ 816 w 997"/>
                <a:gd name="T15" fmla="*/ 435 h 497"/>
                <a:gd name="T16" fmla="*/ 857 w 997"/>
                <a:gd name="T17" fmla="*/ 421 h 497"/>
                <a:gd name="T18" fmla="*/ 892 w 997"/>
                <a:gd name="T19" fmla="*/ 401 h 497"/>
                <a:gd name="T20" fmla="*/ 913 w 997"/>
                <a:gd name="T21" fmla="*/ 387 h 497"/>
                <a:gd name="T22" fmla="*/ 948 w 997"/>
                <a:gd name="T23" fmla="*/ 352 h 497"/>
                <a:gd name="T24" fmla="*/ 969 w 997"/>
                <a:gd name="T25" fmla="*/ 331 h 497"/>
                <a:gd name="T26" fmla="*/ 990 w 997"/>
                <a:gd name="T27" fmla="*/ 290 h 497"/>
                <a:gd name="T28" fmla="*/ 997 w 997"/>
                <a:gd name="T29" fmla="*/ 235 h 497"/>
                <a:gd name="T30" fmla="*/ 990 w 997"/>
                <a:gd name="T31" fmla="*/ 193 h 497"/>
                <a:gd name="T32" fmla="*/ 969 w 997"/>
                <a:gd name="T33" fmla="*/ 159 h 497"/>
                <a:gd name="T34" fmla="*/ 941 w 997"/>
                <a:gd name="T35" fmla="*/ 131 h 497"/>
                <a:gd name="T36" fmla="*/ 913 w 997"/>
                <a:gd name="T37" fmla="*/ 110 h 497"/>
                <a:gd name="T38" fmla="*/ 878 w 997"/>
                <a:gd name="T39" fmla="*/ 83 h 497"/>
                <a:gd name="T40" fmla="*/ 836 w 997"/>
                <a:gd name="T41" fmla="*/ 69 h 497"/>
                <a:gd name="T42" fmla="*/ 802 w 997"/>
                <a:gd name="T43" fmla="*/ 48 h 497"/>
                <a:gd name="T44" fmla="*/ 767 w 997"/>
                <a:gd name="T45" fmla="*/ 34 h 497"/>
                <a:gd name="T46" fmla="*/ 711 w 997"/>
                <a:gd name="T47" fmla="*/ 20 h 497"/>
                <a:gd name="T48" fmla="*/ 676 w 997"/>
                <a:gd name="T49" fmla="*/ 14 h 497"/>
                <a:gd name="T50" fmla="*/ 620 w 997"/>
                <a:gd name="T51" fmla="*/ 7 h 497"/>
                <a:gd name="T52" fmla="*/ 565 w 997"/>
                <a:gd name="T53" fmla="*/ 0 h 497"/>
                <a:gd name="T54" fmla="*/ 530 w 997"/>
                <a:gd name="T55" fmla="*/ 0 h 497"/>
                <a:gd name="T56" fmla="*/ 474 w 997"/>
                <a:gd name="T57" fmla="*/ 0 h 497"/>
                <a:gd name="T58" fmla="*/ 432 w 997"/>
                <a:gd name="T59" fmla="*/ 0 h 497"/>
                <a:gd name="T60" fmla="*/ 376 w 997"/>
                <a:gd name="T61" fmla="*/ 7 h 497"/>
                <a:gd name="T62" fmla="*/ 328 w 997"/>
                <a:gd name="T63" fmla="*/ 14 h 497"/>
                <a:gd name="T64" fmla="*/ 286 w 997"/>
                <a:gd name="T65" fmla="*/ 20 h 497"/>
                <a:gd name="T66" fmla="*/ 230 w 997"/>
                <a:gd name="T67" fmla="*/ 34 h 497"/>
                <a:gd name="T68" fmla="*/ 195 w 997"/>
                <a:gd name="T69" fmla="*/ 48 h 497"/>
                <a:gd name="T70" fmla="*/ 160 w 997"/>
                <a:gd name="T71" fmla="*/ 69 h 497"/>
                <a:gd name="T72" fmla="*/ 126 w 997"/>
                <a:gd name="T73" fmla="*/ 83 h 497"/>
                <a:gd name="T74" fmla="*/ 84 w 997"/>
                <a:gd name="T75" fmla="*/ 110 h 497"/>
                <a:gd name="T76" fmla="*/ 63 w 997"/>
                <a:gd name="T77" fmla="*/ 131 h 497"/>
                <a:gd name="T78" fmla="*/ 28 w 997"/>
                <a:gd name="T79" fmla="*/ 159 h 497"/>
                <a:gd name="T80" fmla="*/ 14 w 997"/>
                <a:gd name="T81" fmla="*/ 193 h 497"/>
                <a:gd name="T82" fmla="*/ 0 w 997"/>
                <a:gd name="T83" fmla="*/ 235 h 497"/>
                <a:gd name="T84" fmla="*/ 7 w 997"/>
                <a:gd name="T85" fmla="*/ 290 h 497"/>
                <a:gd name="T86" fmla="*/ 28 w 997"/>
                <a:gd name="T87" fmla="*/ 331 h 497"/>
                <a:gd name="T88" fmla="*/ 49 w 997"/>
                <a:gd name="T89" fmla="*/ 352 h 497"/>
                <a:gd name="T90" fmla="*/ 84 w 997"/>
                <a:gd name="T91" fmla="*/ 387 h 497"/>
                <a:gd name="T92" fmla="*/ 112 w 997"/>
                <a:gd name="T93" fmla="*/ 401 h 497"/>
                <a:gd name="T94" fmla="*/ 139 w 997"/>
                <a:gd name="T95" fmla="*/ 421 h 497"/>
                <a:gd name="T96" fmla="*/ 181 w 997"/>
                <a:gd name="T97" fmla="*/ 435 h 497"/>
                <a:gd name="T98" fmla="*/ 230 w 997"/>
                <a:gd name="T99" fmla="*/ 456 h 497"/>
                <a:gd name="T100" fmla="*/ 272 w 997"/>
                <a:gd name="T101" fmla="*/ 470 h 497"/>
                <a:gd name="T102" fmla="*/ 307 w 997"/>
                <a:gd name="T103" fmla="*/ 477 h 497"/>
                <a:gd name="T104" fmla="*/ 363 w 997"/>
                <a:gd name="T105" fmla="*/ 483 h 497"/>
                <a:gd name="T106" fmla="*/ 418 w 997"/>
                <a:gd name="T107" fmla="*/ 490 h 497"/>
                <a:gd name="T108" fmla="*/ 453 w 997"/>
                <a:gd name="T109" fmla="*/ 490 h 4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97" h="497">
                  <a:moveTo>
                    <a:pt x="453" y="490"/>
                  </a:moveTo>
                  <a:lnTo>
                    <a:pt x="474" y="497"/>
                  </a:lnTo>
                  <a:lnTo>
                    <a:pt x="488" y="497"/>
                  </a:lnTo>
                  <a:lnTo>
                    <a:pt x="509" y="497"/>
                  </a:lnTo>
                  <a:lnTo>
                    <a:pt x="530" y="497"/>
                  </a:lnTo>
                  <a:lnTo>
                    <a:pt x="544" y="490"/>
                  </a:lnTo>
                  <a:lnTo>
                    <a:pt x="558" y="490"/>
                  </a:lnTo>
                  <a:lnTo>
                    <a:pt x="565" y="490"/>
                  </a:lnTo>
                  <a:lnTo>
                    <a:pt x="586" y="490"/>
                  </a:lnTo>
                  <a:lnTo>
                    <a:pt x="599" y="490"/>
                  </a:lnTo>
                  <a:lnTo>
                    <a:pt x="620" y="490"/>
                  </a:lnTo>
                  <a:lnTo>
                    <a:pt x="634" y="483"/>
                  </a:lnTo>
                  <a:lnTo>
                    <a:pt x="655" y="483"/>
                  </a:lnTo>
                  <a:lnTo>
                    <a:pt x="676" y="477"/>
                  </a:lnTo>
                  <a:lnTo>
                    <a:pt x="690" y="477"/>
                  </a:lnTo>
                  <a:lnTo>
                    <a:pt x="697" y="477"/>
                  </a:lnTo>
                  <a:lnTo>
                    <a:pt x="711" y="470"/>
                  </a:lnTo>
                  <a:lnTo>
                    <a:pt x="732" y="470"/>
                  </a:lnTo>
                  <a:lnTo>
                    <a:pt x="746" y="463"/>
                  </a:lnTo>
                  <a:lnTo>
                    <a:pt x="767" y="456"/>
                  </a:lnTo>
                  <a:lnTo>
                    <a:pt x="788" y="449"/>
                  </a:lnTo>
                  <a:lnTo>
                    <a:pt x="802" y="442"/>
                  </a:lnTo>
                  <a:lnTo>
                    <a:pt x="816" y="435"/>
                  </a:lnTo>
                  <a:lnTo>
                    <a:pt x="823" y="435"/>
                  </a:lnTo>
                  <a:lnTo>
                    <a:pt x="836" y="428"/>
                  </a:lnTo>
                  <a:lnTo>
                    <a:pt x="857" y="421"/>
                  </a:lnTo>
                  <a:lnTo>
                    <a:pt x="878" y="407"/>
                  </a:lnTo>
                  <a:lnTo>
                    <a:pt x="892" y="401"/>
                  </a:lnTo>
                  <a:lnTo>
                    <a:pt x="913" y="387"/>
                  </a:lnTo>
                  <a:lnTo>
                    <a:pt x="934" y="373"/>
                  </a:lnTo>
                  <a:lnTo>
                    <a:pt x="941" y="366"/>
                  </a:lnTo>
                  <a:lnTo>
                    <a:pt x="948" y="352"/>
                  </a:lnTo>
                  <a:lnTo>
                    <a:pt x="955" y="345"/>
                  </a:lnTo>
                  <a:lnTo>
                    <a:pt x="969" y="331"/>
                  </a:lnTo>
                  <a:lnTo>
                    <a:pt x="983" y="311"/>
                  </a:lnTo>
                  <a:lnTo>
                    <a:pt x="990" y="304"/>
                  </a:lnTo>
                  <a:lnTo>
                    <a:pt x="990" y="290"/>
                  </a:lnTo>
                  <a:lnTo>
                    <a:pt x="997" y="276"/>
                  </a:lnTo>
                  <a:lnTo>
                    <a:pt x="997" y="255"/>
                  </a:lnTo>
                  <a:lnTo>
                    <a:pt x="997" y="235"/>
                  </a:lnTo>
                  <a:lnTo>
                    <a:pt x="997" y="221"/>
                  </a:lnTo>
                  <a:lnTo>
                    <a:pt x="990" y="200"/>
                  </a:lnTo>
                  <a:lnTo>
                    <a:pt x="990" y="193"/>
                  </a:lnTo>
                  <a:lnTo>
                    <a:pt x="983" y="186"/>
                  </a:lnTo>
                  <a:lnTo>
                    <a:pt x="969" y="166"/>
                  </a:lnTo>
                  <a:lnTo>
                    <a:pt x="969" y="159"/>
                  </a:lnTo>
                  <a:lnTo>
                    <a:pt x="955" y="145"/>
                  </a:lnTo>
                  <a:lnTo>
                    <a:pt x="948" y="138"/>
                  </a:lnTo>
                  <a:lnTo>
                    <a:pt x="941" y="131"/>
                  </a:lnTo>
                  <a:lnTo>
                    <a:pt x="934" y="124"/>
                  </a:lnTo>
                  <a:lnTo>
                    <a:pt x="913" y="110"/>
                  </a:lnTo>
                  <a:lnTo>
                    <a:pt x="892" y="97"/>
                  </a:lnTo>
                  <a:lnTo>
                    <a:pt x="892" y="90"/>
                  </a:lnTo>
                  <a:lnTo>
                    <a:pt x="878" y="83"/>
                  </a:lnTo>
                  <a:lnTo>
                    <a:pt x="857" y="76"/>
                  </a:lnTo>
                  <a:lnTo>
                    <a:pt x="836" y="69"/>
                  </a:lnTo>
                  <a:lnTo>
                    <a:pt x="823" y="55"/>
                  </a:lnTo>
                  <a:lnTo>
                    <a:pt x="816" y="55"/>
                  </a:lnTo>
                  <a:lnTo>
                    <a:pt x="802" y="48"/>
                  </a:lnTo>
                  <a:lnTo>
                    <a:pt x="788" y="41"/>
                  </a:lnTo>
                  <a:lnTo>
                    <a:pt x="767" y="34"/>
                  </a:lnTo>
                  <a:lnTo>
                    <a:pt x="746" y="34"/>
                  </a:lnTo>
                  <a:lnTo>
                    <a:pt x="732" y="27"/>
                  </a:lnTo>
                  <a:lnTo>
                    <a:pt x="711" y="20"/>
                  </a:lnTo>
                  <a:lnTo>
                    <a:pt x="697" y="20"/>
                  </a:lnTo>
                  <a:lnTo>
                    <a:pt x="690" y="20"/>
                  </a:lnTo>
                  <a:lnTo>
                    <a:pt x="676" y="14"/>
                  </a:lnTo>
                  <a:lnTo>
                    <a:pt x="655" y="14"/>
                  </a:lnTo>
                  <a:lnTo>
                    <a:pt x="634" y="7"/>
                  </a:lnTo>
                  <a:lnTo>
                    <a:pt x="620" y="7"/>
                  </a:lnTo>
                  <a:lnTo>
                    <a:pt x="599" y="7"/>
                  </a:lnTo>
                  <a:lnTo>
                    <a:pt x="586" y="0"/>
                  </a:lnTo>
                  <a:lnTo>
                    <a:pt x="565" y="0"/>
                  </a:lnTo>
                  <a:lnTo>
                    <a:pt x="558" y="0"/>
                  </a:lnTo>
                  <a:lnTo>
                    <a:pt x="544" y="0"/>
                  </a:lnTo>
                  <a:lnTo>
                    <a:pt x="530" y="0"/>
                  </a:lnTo>
                  <a:lnTo>
                    <a:pt x="509" y="0"/>
                  </a:lnTo>
                  <a:lnTo>
                    <a:pt x="488" y="0"/>
                  </a:lnTo>
                  <a:lnTo>
                    <a:pt x="474" y="0"/>
                  </a:lnTo>
                  <a:lnTo>
                    <a:pt x="453" y="0"/>
                  </a:lnTo>
                  <a:lnTo>
                    <a:pt x="439" y="0"/>
                  </a:lnTo>
                  <a:lnTo>
                    <a:pt x="432" y="0"/>
                  </a:lnTo>
                  <a:lnTo>
                    <a:pt x="418" y="0"/>
                  </a:lnTo>
                  <a:lnTo>
                    <a:pt x="397" y="7"/>
                  </a:lnTo>
                  <a:lnTo>
                    <a:pt x="376" y="7"/>
                  </a:lnTo>
                  <a:lnTo>
                    <a:pt x="363" y="7"/>
                  </a:lnTo>
                  <a:lnTo>
                    <a:pt x="342" y="14"/>
                  </a:lnTo>
                  <a:lnTo>
                    <a:pt x="328" y="14"/>
                  </a:lnTo>
                  <a:lnTo>
                    <a:pt x="307" y="20"/>
                  </a:lnTo>
                  <a:lnTo>
                    <a:pt x="286" y="20"/>
                  </a:lnTo>
                  <a:lnTo>
                    <a:pt x="272" y="27"/>
                  </a:lnTo>
                  <a:lnTo>
                    <a:pt x="251" y="34"/>
                  </a:lnTo>
                  <a:lnTo>
                    <a:pt x="230" y="34"/>
                  </a:lnTo>
                  <a:lnTo>
                    <a:pt x="216" y="41"/>
                  </a:lnTo>
                  <a:lnTo>
                    <a:pt x="195" y="48"/>
                  </a:lnTo>
                  <a:lnTo>
                    <a:pt x="181" y="55"/>
                  </a:lnTo>
                  <a:lnTo>
                    <a:pt x="174" y="55"/>
                  </a:lnTo>
                  <a:lnTo>
                    <a:pt x="160" y="69"/>
                  </a:lnTo>
                  <a:lnTo>
                    <a:pt x="139" y="76"/>
                  </a:lnTo>
                  <a:lnTo>
                    <a:pt x="126" y="83"/>
                  </a:lnTo>
                  <a:lnTo>
                    <a:pt x="112" y="90"/>
                  </a:lnTo>
                  <a:lnTo>
                    <a:pt x="105" y="97"/>
                  </a:lnTo>
                  <a:lnTo>
                    <a:pt x="84" y="110"/>
                  </a:lnTo>
                  <a:lnTo>
                    <a:pt x="70" y="124"/>
                  </a:lnTo>
                  <a:lnTo>
                    <a:pt x="63" y="131"/>
                  </a:lnTo>
                  <a:lnTo>
                    <a:pt x="49" y="138"/>
                  </a:lnTo>
                  <a:lnTo>
                    <a:pt x="42" y="145"/>
                  </a:lnTo>
                  <a:lnTo>
                    <a:pt x="28" y="159"/>
                  </a:lnTo>
                  <a:lnTo>
                    <a:pt x="28" y="166"/>
                  </a:lnTo>
                  <a:lnTo>
                    <a:pt x="14" y="186"/>
                  </a:lnTo>
                  <a:lnTo>
                    <a:pt x="14" y="193"/>
                  </a:lnTo>
                  <a:lnTo>
                    <a:pt x="7" y="200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0" y="255"/>
                  </a:lnTo>
                  <a:lnTo>
                    <a:pt x="0" y="276"/>
                  </a:lnTo>
                  <a:lnTo>
                    <a:pt x="7" y="290"/>
                  </a:lnTo>
                  <a:lnTo>
                    <a:pt x="14" y="304"/>
                  </a:lnTo>
                  <a:lnTo>
                    <a:pt x="14" y="311"/>
                  </a:lnTo>
                  <a:lnTo>
                    <a:pt x="28" y="331"/>
                  </a:lnTo>
                  <a:lnTo>
                    <a:pt x="42" y="345"/>
                  </a:lnTo>
                  <a:lnTo>
                    <a:pt x="49" y="352"/>
                  </a:lnTo>
                  <a:lnTo>
                    <a:pt x="63" y="366"/>
                  </a:lnTo>
                  <a:lnTo>
                    <a:pt x="70" y="373"/>
                  </a:lnTo>
                  <a:lnTo>
                    <a:pt x="84" y="387"/>
                  </a:lnTo>
                  <a:lnTo>
                    <a:pt x="105" y="401"/>
                  </a:lnTo>
                  <a:lnTo>
                    <a:pt x="112" y="401"/>
                  </a:lnTo>
                  <a:lnTo>
                    <a:pt x="126" y="407"/>
                  </a:lnTo>
                  <a:lnTo>
                    <a:pt x="139" y="421"/>
                  </a:lnTo>
                  <a:lnTo>
                    <a:pt x="160" y="428"/>
                  </a:lnTo>
                  <a:lnTo>
                    <a:pt x="174" y="435"/>
                  </a:lnTo>
                  <a:lnTo>
                    <a:pt x="181" y="435"/>
                  </a:lnTo>
                  <a:lnTo>
                    <a:pt x="195" y="442"/>
                  </a:lnTo>
                  <a:lnTo>
                    <a:pt x="216" y="449"/>
                  </a:lnTo>
                  <a:lnTo>
                    <a:pt x="230" y="456"/>
                  </a:lnTo>
                  <a:lnTo>
                    <a:pt x="251" y="463"/>
                  </a:lnTo>
                  <a:lnTo>
                    <a:pt x="272" y="470"/>
                  </a:lnTo>
                  <a:lnTo>
                    <a:pt x="286" y="470"/>
                  </a:lnTo>
                  <a:lnTo>
                    <a:pt x="307" y="477"/>
                  </a:lnTo>
                  <a:lnTo>
                    <a:pt x="328" y="477"/>
                  </a:lnTo>
                  <a:lnTo>
                    <a:pt x="342" y="483"/>
                  </a:lnTo>
                  <a:lnTo>
                    <a:pt x="363" y="483"/>
                  </a:lnTo>
                  <a:lnTo>
                    <a:pt x="376" y="490"/>
                  </a:lnTo>
                  <a:lnTo>
                    <a:pt x="397" y="490"/>
                  </a:lnTo>
                  <a:lnTo>
                    <a:pt x="418" y="490"/>
                  </a:lnTo>
                  <a:lnTo>
                    <a:pt x="432" y="490"/>
                  </a:lnTo>
                  <a:lnTo>
                    <a:pt x="439" y="490"/>
                  </a:lnTo>
                  <a:lnTo>
                    <a:pt x="453" y="49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4" name="Freeform 513"/>
            <p:cNvSpPr>
              <a:spLocks/>
            </p:cNvSpPr>
            <p:nvPr/>
          </p:nvSpPr>
          <p:spPr bwMode="auto">
            <a:xfrm>
              <a:off x="1310" y="1696"/>
              <a:ext cx="997" cy="497"/>
            </a:xfrm>
            <a:custGeom>
              <a:avLst/>
              <a:gdLst>
                <a:gd name="T0" fmla="*/ 3402 w 143"/>
                <a:gd name="T1" fmla="*/ 3431 h 72"/>
                <a:gd name="T2" fmla="*/ 3793 w 143"/>
                <a:gd name="T3" fmla="*/ 3382 h 72"/>
                <a:gd name="T4" fmla="*/ 4086 w 143"/>
                <a:gd name="T5" fmla="*/ 3382 h 72"/>
                <a:gd name="T6" fmla="*/ 4420 w 143"/>
                <a:gd name="T7" fmla="*/ 3334 h 72"/>
                <a:gd name="T8" fmla="*/ 4811 w 143"/>
                <a:gd name="T9" fmla="*/ 3286 h 72"/>
                <a:gd name="T10" fmla="*/ 5104 w 143"/>
                <a:gd name="T11" fmla="*/ 3237 h 72"/>
                <a:gd name="T12" fmla="*/ 5348 w 143"/>
                <a:gd name="T13" fmla="*/ 3148 h 72"/>
                <a:gd name="T14" fmla="*/ 5689 w 143"/>
                <a:gd name="T15" fmla="*/ 3003 h 72"/>
                <a:gd name="T16" fmla="*/ 5982 w 143"/>
                <a:gd name="T17" fmla="*/ 2906 h 72"/>
                <a:gd name="T18" fmla="*/ 6219 w 143"/>
                <a:gd name="T19" fmla="*/ 2761 h 72"/>
                <a:gd name="T20" fmla="*/ 6365 w 143"/>
                <a:gd name="T21" fmla="*/ 2671 h 72"/>
                <a:gd name="T22" fmla="*/ 6609 w 143"/>
                <a:gd name="T23" fmla="*/ 2430 h 72"/>
                <a:gd name="T24" fmla="*/ 6756 w 143"/>
                <a:gd name="T25" fmla="*/ 2285 h 72"/>
                <a:gd name="T26" fmla="*/ 6902 w 143"/>
                <a:gd name="T27" fmla="*/ 2002 h 72"/>
                <a:gd name="T28" fmla="*/ 6951 w 143"/>
                <a:gd name="T29" fmla="*/ 1622 h 72"/>
                <a:gd name="T30" fmla="*/ 6902 w 143"/>
                <a:gd name="T31" fmla="*/ 1332 h 72"/>
                <a:gd name="T32" fmla="*/ 6756 w 143"/>
                <a:gd name="T33" fmla="*/ 1098 h 72"/>
                <a:gd name="T34" fmla="*/ 6561 w 143"/>
                <a:gd name="T35" fmla="*/ 904 h 72"/>
                <a:gd name="T36" fmla="*/ 6365 w 143"/>
                <a:gd name="T37" fmla="*/ 759 h 72"/>
                <a:gd name="T38" fmla="*/ 6121 w 143"/>
                <a:gd name="T39" fmla="*/ 573 h 72"/>
                <a:gd name="T40" fmla="*/ 5836 w 143"/>
                <a:gd name="T41" fmla="*/ 476 h 72"/>
                <a:gd name="T42" fmla="*/ 5592 w 143"/>
                <a:gd name="T43" fmla="*/ 331 h 72"/>
                <a:gd name="T44" fmla="*/ 5201 w 143"/>
                <a:gd name="T45" fmla="*/ 242 h 72"/>
                <a:gd name="T46" fmla="*/ 4860 w 143"/>
                <a:gd name="T47" fmla="*/ 145 h 72"/>
                <a:gd name="T48" fmla="*/ 4567 w 143"/>
                <a:gd name="T49" fmla="*/ 97 h 72"/>
                <a:gd name="T50" fmla="*/ 4183 w 143"/>
                <a:gd name="T51" fmla="*/ 48 h 72"/>
                <a:gd name="T52" fmla="*/ 3890 w 143"/>
                <a:gd name="T53" fmla="*/ 0 h 72"/>
                <a:gd name="T54" fmla="*/ 3549 w 143"/>
                <a:gd name="T55" fmla="*/ 0 h 72"/>
                <a:gd name="T56" fmla="*/ 3158 w 143"/>
                <a:gd name="T57" fmla="*/ 0 h 72"/>
                <a:gd name="T58" fmla="*/ 2914 w 143"/>
                <a:gd name="T59" fmla="*/ 0 h 72"/>
                <a:gd name="T60" fmla="*/ 2531 w 143"/>
                <a:gd name="T61" fmla="*/ 48 h 72"/>
                <a:gd name="T62" fmla="*/ 2140 w 143"/>
                <a:gd name="T63" fmla="*/ 145 h 72"/>
                <a:gd name="T64" fmla="*/ 1896 w 143"/>
                <a:gd name="T65" fmla="*/ 193 h 72"/>
                <a:gd name="T66" fmla="*/ 1604 w 143"/>
                <a:gd name="T67" fmla="*/ 242 h 72"/>
                <a:gd name="T68" fmla="*/ 1262 w 143"/>
                <a:gd name="T69" fmla="*/ 380 h 72"/>
                <a:gd name="T70" fmla="*/ 969 w 143"/>
                <a:gd name="T71" fmla="*/ 525 h 72"/>
                <a:gd name="T72" fmla="*/ 781 w 143"/>
                <a:gd name="T73" fmla="*/ 621 h 72"/>
                <a:gd name="T74" fmla="*/ 586 w 143"/>
                <a:gd name="T75" fmla="*/ 759 h 72"/>
                <a:gd name="T76" fmla="*/ 342 w 143"/>
                <a:gd name="T77" fmla="*/ 953 h 72"/>
                <a:gd name="T78" fmla="*/ 195 w 143"/>
                <a:gd name="T79" fmla="*/ 1146 h 72"/>
                <a:gd name="T80" fmla="*/ 49 w 143"/>
                <a:gd name="T81" fmla="*/ 1381 h 72"/>
                <a:gd name="T82" fmla="*/ 0 w 143"/>
                <a:gd name="T83" fmla="*/ 1760 h 72"/>
                <a:gd name="T84" fmla="*/ 98 w 143"/>
                <a:gd name="T85" fmla="*/ 2098 h 72"/>
                <a:gd name="T86" fmla="*/ 195 w 143"/>
                <a:gd name="T87" fmla="*/ 2285 h 72"/>
                <a:gd name="T88" fmla="*/ 439 w 143"/>
                <a:gd name="T89" fmla="*/ 2526 h 72"/>
                <a:gd name="T90" fmla="*/ 586 w 143"/>
                <a:gd name="T91" fmla="*/ 2671 h 72"/>
                <a:gd name="T92" fmla="*/ 872 w 143"/>
                <a:gd name="T93" fmla="*/ 2809 h 72"/>
                <a:gd name="T94" fmla="*/ 1116 w 143"/>
                <a:gd name="T95" fmla="*/ 2954 h 72"/>
                <a:gd name="T96" fmla="*/ 1360 w 143"/>
                <a:gd name="T97" fmla="*/ 3051 h 72"/>
                <a:gd name="T98" fmla="*/ 1604 w 143"/>
                <a:gd name="T99" fmla="*/ 3148 h 72"/>
                <a:gd name="T100" fmla="*/ 1994 w 143"/>
                <a:gd name="T101" fmla="*/ 3237 h 72"/>
                <a:gd name="T102" fmla="*/ 2287 w 143"/>
                <a:gd name="T103" fmla="*/ 3286 h 72"/>
                <a:gd name="T104" fmla="*/ 2621 w 143"/>
                <a:gd name="T105" fmla="*/ 3382 h 72"/>
                <a:gd name="T106" fmla="*/ 3012 w 143"/>
                <a:gd name="T107" fmla="*/ 3382 h 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3" h="72">
                  <a:moveTo>
                    <a:pt x="65" y="71"/>
                  </a:moveTo>
                  <a:lnTo>
                    <a:pt x="68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6" y="72"/>
                  </a:lnTo>
                  <a:lnTo>
                    <a:pt x="78" y="71"/>
                  </a:lnTo>
                  <a:lnTo>
                    <a:pt x="80" y="71"/>
                  </a:lnTo>
                  <a:lnTo>
                    <a:pt x="81" y="71"/>
                  </a:lnTo>
                  <a:lnTo>
                    <a:pt x="84" y="71"/>
                  </a:lnTo>
                  <a:lnTo>
                    <a:pt x="86" y="71"/>
                  </a:lnTo>
                  <a:lnTo>
                    <a:pt x="89" y="71"/>
                  </a:lnTo>
                  <a:lnTo>
                    <a:pt x="91" y="70"/>
                  </a:lnTo>
                  <a:lnTo>
                    <a:pt x="94" y="70"/>
                  </a:lnTo>
                  <a:lnTo>
                    <a:pt x="97" y="69"/>
                  </a:lnTo>
                  <a:lnTo>
                    <a:pt x="99" y="69"/>
                  </a:lnTo>
                  <a:lnTo>
                    <a:pt x="100" y="69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7" y="67"/>
                  </a:lnTo>
                  <a:lnTo>
                    <a:pt x="110" y="66"/>
                  </a:lnTo>
                  <a:lnTo>
                    <a:pt x="113" y="65"/>
                  </a:lnTo>
                  <a:lnTo>
                    <a:pt x="115" y="64"/>
                  </a:lnTo>
                  <a:lnTo>
                    <a:pt x="117" y="63"/>
                  </a:lnTo>
                  <a:lnTo>
                    <a:pt x="118" y="63"/>
                  </a:lnTo>
                  <a:lnTo>
                    <a:pt x="120" y="62"/>
                  </a:lnTo>
                  <a:lnTo>
                    <a:pt x="123" y="61"/>
                  </a:lnTo>
                  <a:lnTo>
                    <a:pt x="126" y="59"/>
                  </a:lnTo>
                  <a:lnTo>
                    <a:pt x="128" y="58"/>
                  </a:lnTo>
                  <a:lnTo>
                    <a:pt x="131" y="56"/>
                  </a:lnTo>
                  <a:lnTo>
                    <a:pt x="134" y="54"/>
                  </a:lnTo>
                  <a:lnTo>
                    <a:pt x="135" y="53"/>
                  </a:lnTo>
                  <a:lnTo>
                    <a:pt x="136" y="51"/>
                  </a:lnTo>
                  <a:lnTo>
                    <a:pt x="137" y="50"/>
                  </a:lnTo>
                  <a:lnTo>
                    <a:pt x="139" y="48"/>
                  </a:lnTo>
                  <a:lnTo>
                    <a:pt x="141" y="45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43" y="40"/>
                  </a:lnTo>
                  <a:lnTo>
                    <a:pt x="143" y="37"/>
                  </a:lnTo>
                  <a:lnTo>
                    <a:pt x="143" y="34"/>
                  </a:lnTo>
                  <a:lnTo>
                    <a:pt x="143" y="32"/>
                  </a:lnTo>
                  <a:lnTo>
                    <a:pt x="142" y="29"/>
                  </a:lnTo>
                  <a:lnTo>
                    <a:pt x="142" y="28"/>
                  </a:lnTo>
                  <a:lnTo>
                    <a:pt x="141" y="27"/>
                  </a:lnTo>
                  <a:lnTo>
                    <a:pt x="139" y="24"/>
                  </a:lnTo>
                  <a:lnTo>
                    <a:pt x="139" y="23"/>
                  </a:lnTo>
                  <a:lnTo>
                    <a:pt x="137" y="21"/>
                  </a:lnTo>
                  <a:lnTo>
                    <a:pt x="136" y="20"/>
                  </a:lnTo>
                  <a:lnTo>
                    <a:pt x="135" y="19"/>
                  </a:lnTo>
                  <a:lnTo>
                    <a:pt x="134" y="18"/>
                  </a:lnTo>
                  <a:lnTo>
                    <a:pt x="131" y="16"/>
                  </a:lnTo>
                  <a:lnTo>
                    <a:pt x="128" y="14"/>
                  </a:lnTo>
                  <a:lnTo>
                    <a:pt x="128" y="13"/>
                  </a:lnTo>
                  <a:lnTo>
                    <a:pt x="126" y="12"/>
                  </a:lnTo>
                  <a:lnTo>
                    <a:pt x="123" y="11"/>
                  </a:lnTo>
                  <a:lnTo>
                    <a:pt x="120" y="10"/>
                  </a:lnTo>
                  <a:lnTo>
                    <a:pt x="118" y="8"/>
                  </a:lnTo>
                  <a:lnTo>
                    <a:pt x="117" y="8"/>
                  </a:lnTo>
                  <a:lnTo>
                    <a:pt x="115" y="7"/>
                  </a:lnTo>
                  <a:lnTo>
                    <a:pt x="113" y="6"/>
                  </a:lnTo>
                  <a:lnTo>
                    <a:pt x="110" y="5"/>
                  </a:lnTo>
                  <a:lnTo>
                    <a:pt x="107" y="5"/>
                  </a:lnTo>
                  <a:lnTo>
                    <a:pt x="105" y="4"/>
                  </a:lnTo>
                  <a:lnTo>
                    <a:pt x="102" y="3"/>
                  </a:lnTo>
                  <a:lnTo>
                    <a:pt x="100" y="3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4" y="2"/>
                  </a:lnTo>
                  <a:lnTo>
                    <a:pt x="91" y="1"/>
                  </a:lnTo>
                  <a:lnTo>
                    <a:pt x="89" y="1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0" y="11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8" y="59"/>
                  </a:lnTo>
                  <a:lnTo>
                    <a:pt x="20" y="61"/>
                  </a:lnTo>
                  <a:lnTo>
                    <a:pt x="23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4"/>
                  </a:lnTo>
                  <a:lnTo>
                    <a:pt x="31" y="65"/>
                  </a:lnTo>
                  <a:lnTo>
                    <a:pt x="33" y="66"/>
                  </a:lnTo>
                  <a:lnTo>
                    <a:pt x="36" y="67"/>
                  </a:lnTo>
                  <a:lnTo>
                    <a:pt x="39" y="68"/>
                  </a:lnTo>
                  <a:lnTo>
                    <a:pt x="41" y="68"/>
                  </a:lnTo>
                  <a:lnTo>
                    <a:pt x="44" y="69"/>
                  </a:lnTo>
                  <a:lnTo>
                    <a:pt x="47" y="69"/>
                  </a:lnTo>
                  <a:lnTo>
                    <a:pt x="49" y="70"/>
                  </a:lnTo>
                  <a:lnTo>
                    <a:pt x="52" y="70"/>
                  </a:lnTo>
                  <a:lnTo>
                    <a:pt x="54" y="71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5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5" name="Freeform 514"/>
            <p:cNvSpPr>
              <a:spLocks/>
            </p:cNvSpPr>
            <p:nvPr/>
          </p:nvSpPr>
          <p:spPr bwMode="auto">
            <a:xfrm>
              <a:off x="1380" y="1730"/>
              <a:ext cx="857" cy="422"/>
            </a:xfrm>
            <a:custGeom>
              <a:avLst/>
              <a:gdLst>
                <a:gd name="T0" fmla="*/ 404 w 857"/>
                <a:gd name="T1" fmla="*/ 422 h 422"/>
                <a:gd name="T2" fmla="*/ 460 w 857"/>
                <a:gd name="T3" fmla="*/ 422 h 422"/>
                <a:gd name="T4" fmla="*/ 495 w 857"/>
                <a:gd name="T5" fmla="*/ 422 h 422"/>
                <a:gd name="T6" fmla="*/ 550 w 857"/>
                <a:gd name="T7" fmla="*/ 415 h 422"/>
                <a:gd name="T8" fmla="*/ 606 w 857"/>
                <a:gd name="T9" fmla="*/ 408 h 422"/>
                <a:gd name="T10" fmla="*/ 641 w 857"/>
                <a:gd name="T11" fmla="*/ 394 h 422"/>
                <a:gd name="T12" fmla="*/ 676 w 857"/>
                <a:gd name="T13" fmla="*/ 387 h 422"/>
                <a:gd name="T14" fmla="*/ 725 w 857"/>
                <a:gd name="T15" fmla="*/ 367 h 422"/>
                <a:gd name="T16" fmla="*/ 760 w 857"/>
                <a:gd name="T17" fmla="*/ 353 h 422"/>
                <a:gd name="T18" fmla="*/ 787 w 857"/>
                <a:gd name="T19" fmla="*/ 332 h 422"/>
                <a:gd name="T20" fmla="*/ 822 w 857"/>
                <a:gd name="T21" fmla="*/ 297 h 422"/>
                <a:gd name="T22" fmla="*/ 843 w 857"/>
                <a:gd name="T23" fmla="*/ 270 h 422"/>
                <a:gd name="T24" fmla="*/ 857 w 857"/>
                <a:gd name="T25" fmla="*/ 221 h 422"/>
                <a:gd name="T26" fmla="*/ 850 w 857"/>
                <a:gd name="T27" fmla="*/ 166 h 422"/>
                <a:gd name="T28" fmla="*/ 822 w 857"/>
                <a:gd name="T29" fmla="*/ 132 h 422"/>
                <a:gd name="T30" fmla="*/ 808 w 857"/>
                <a:gd name="T31" fmla="*/ 111 h 422"/>
                <a:gd name="T32" fmla="*/ 766 w 857"/>
                <a:gd name="T33" fmla="*/ 83 h 422"/>
                <a:gd name="T34" fmla="*/ 732 w 857"/>
                <a:gd name="T35" fmla="*/ 63 h 422"/>
                <a:gd name="T36" fmla="*/ 697 w 857"/>
                <a:gd name="T37" fmla="*/ 49 h 422"/>
                <a:gd name="T38" fmla="*/ 662 w 857"/>
                <a:gd name="T39" fmla="*/ 35 h 422"/>
                <a:gd name="T40" fmla="*/ 613 w 857"/>
                <a:gd name="T41" fmla="*/ 21 h 422"/>
                <a:gd name="T42" fmla="*/ 564 w 857"/>
                <a:gd name="T43" fmla="*/ 14 h 422"/>
                <a:gd name="T44" fmla="*/ 516 w 857"/>
                <a:gd name="T45" fmla="*/ 7 h 422"/>
                <a:gd name="T46" fmla="*/ 474 w 857"/>
                <a:gd name="T47" fmla="*/ 0 h 422"/>
                <a:gd name="T48" fmla="*/ 418 w 857"/>
                <a:gd name="T49" fmla="*/ 0 h 422"/>
                <a:gd name="T50" fmla="*/ 362 w 857"/>
                <a:gd name="T51" fmla="*/ 0 h 422"/>
                <a:gd name="T52" fmla="*/ 327 w 857"/>
                <a:gd name="T53" fmla="*/ 7 h 422"/>
                <a:gd name="T54" fmla="*/ 272 w 857"/>
                <a:gd name="T55" fmla="*/ 14 h 422"/>
                <a:gd name="T56" fmla="*/ 237 w 857"/>
                <a:gd name="T57" fmla="*/ 21 h 422"/>
                <a:gd name="T58" fmla="*/ 181 w 857"/>
                <a:gd name="T59" fmla="*/ 42 h 422"/>
                <a:gd name="T60" fmla="*/ 146 w 857"/>
                <a:gd name="T61" fmla="*/ 56 h 422"/>
                <a:gd name="T62" fmla="*/ 104 w 857"/>
                <a:gd name="T63" fmla="*/ 76 h 422"/>
                <a:gd name="T64" fmla="*/ 76 w 857"/>
                <a:gd name="T65" fmla="*/ 97 h 422"/>
                <a:gd name="T66" fmla="*/ 56 w 857"/>
                <a:gd name="T67" fmla="*/ 111 h 422"/>
                <a:gd name="T68" fmla="*/ 21 w 857"/>
                <a:gd name="T69" fmla="*/ 152 h 422"/>
                <a:gd name="T70" fmla="*/ 7 w 857"/>
                <a:gd name="T71" fmla="*/ 187 h 422"/>
                <a:gd name="T72" fmla="*/ 7 w 857"/>
                <a:gd name="T73" fmla="*/ 242 h 422"/>
                <a:gd name="T74" fmla="*/ 21 w 857"/>
                <a:gd name="T75" fmla="*/ 277 h 422"/>
                <a:gd name="T76" fmla="*/ 56 w 857"/>
                <a:gd name="T77" fmla="*/ 311 h 422"/>
                <a:gd name="T78" fmla="*/ 76 w 857"/>
                <a:gd name="T79" fmla="*/ 332 h 422"/>
                <a:gd name="T80" fmla="*/ 104 w 857"/>
                <a:gd name="T81" fmla="*/ 353 h 422"/>
                <a:gd name="T82" fmla="*/ 146 w 857"/>
                <a:gd name="T83" fmla="*/ 373 h 422"/>
                <a:gd name="T84" fmla="*/ 181 w 857"/>
                <a:gd name="T85" fmla="*/ 387 h 422"/>
                <a:gd name="T86" fmla="*/ 237 w 857"/>
                <a:gd name="T87" fmla="*/ 401 h 422"/>
                <a:gd name="T88" fmla="*/ 272 w 857"/>
                <a:gd name="T89" fmla="*/ 408 h 422"/>
                <a:gd name="T90" fmla="*/ 327 w 857"/>
                <a:gd name="T91" fmla="*/ 422 h 422"/>
                <a:gd name="T92" fmla="*/ 362 w 857"/>
                <a:gd name="T93" fmla="*/ 422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57" h="422">
                  <a:moveTo>
                    <a:pt x="362" y="422"/>
                  </a:moveTo>
                  <a:lnTo>
                    <a:pt x="383" y="422"/>
                  </a:lnTo>
                  <a:lnTo>
                    <a:pt x="404" y="422"/>
                  </a:lnTo>
                  <a:lnTo>
                    <a:pt x="418" y="422"/>
                  </a:lnTo>
                  <a:lnTo>
                    <a:pt x="439" y="422"/>
                  </a:lnTo>
                  <a:lnTo>
                    <a:pt x="460" y="422"/>
                  </a:lnTo>
                  <a:lnTo>
                    <a:pt x="474" y="422"/>
                  </a:lnTo>
                  <a:lnTo>
                    <a:pt x="495" y="422"/>
                  </a:lnTo>
                  <a:lnTo>
                    <a:pt x="516" y="422"/>
                  </a:lnTo>
                  <a:lnTo>
                    <a:pt x="529" y="422"/>
                  </a:lnTo>
                  <a:lnTo>
                    <a:pt x="550" y="415"/>
                  </a:lnTo>
                  <a:lnTo>
                    <a:pt x="564" y="415"/>
                  </a:lnTo>
                  <a:lnTo>
                    <a:pt x="585" y="408"/>
                  </a:lnTo>
                  <a:lnTo>
                    <a:pt x="606" y="408"/>
                  </a:lnTo>
                  <a:lnTo>
                    <a:pt x="613" y="401"/>
                  </a:lnTo>
                  <a:lnTo>
                    <a:pt x="620" y="401"/>
                  </a:lnTo>
                  <a:lnTo>
                    <a:pt x="641" y="394"/>
                  </a:lnTo>
                  <a:lnTo>
                    <a:pt x="662" y="394"/>
                  </a:lnTo>
                  <a:lnTo>
                    <a:pt x="676" y="387"/>
                  </a:lnTo>
                  <a:lnTo>
                    <a:pt x="697" y="380"/>
                  </a:lnTo>
                  <a:lnTo>
                    <a:pt x="718" y="373"/>
                  </a:lnTo>
                  <a:lnTo>
                    <a:pt x="725" y="367"/>
                  </a:lnTo>
                  <a:lnTo>
                    <a:pt x="732" y="360"/>
                  </a:lnTo>
                  <a:lnTo>
                    <a:pt x="753" y="353"/>
                  </a:lnTo>
                  <a:lnTo>
                    <a:pt x="760" y="353"/>
                  </a:lnTo>
                  <a:lnTo>
                    <a:pt x="766" y="339"/>
                  </a:lnTo>
                  <a:lnTo>
                    <a:pt x="787" y="332"/>
                  </a:lnTo>
                  <a:lnTo>
                    <a:pt x="808" y="311"/>
                  </a:lnTo>
                  <a:lnTo>
                    <a:pt x="822" y="297"/>
                  </a:lnTo>
                  <a:lnTo>
                    <a:pt x="836" y="277"/>
                  </a:lnTo>
                  <a:lnTo>
                    <a:pt x="843" y="270"/>
                  </a:lnTo>
                  <a:lnTo>
                    <a:pt x="850" y="256"/>
                  </a:lnTo>
                  <a:lnTo>
                    <a:pt x="857" y="242"/>
                  </a:lnTo>
                  <a:lnTo>
                    <a:pt x="857" y="221"/>
                  </a:lnTo>
                  <a:lnTo>
                    <a:pt x="857" y="201"/>
                  </a:lnTo>
                  <a:lnTo>
                    <a:pt x="857" y="187"/>
                  </a:lnTo>
                  <a:lnTo>
                    <a:pt x="850" y="166"/>
                  </a:lnTo>
                  <a:lnTo>
                    <a:pt x="843" y="159"/>
                  </a:lnTo>
                  <a:lnTo>
                    <a:pt x="836" y="152"/>
                  </a:lnTo>
                  <a:lnTo>
                    <a:pt x="822" y="132"/>
                  </a:lnTo>
                  <a:lnTo>
                    <a:pt x="808" y="111"/>
                  </a:lnTo>
                  <a:lnTo>
                    <a:pt x="787" y="97"/>
                  </a:lnTo>
                  <a:lnTo>
                    <a:pt x="766" y="83"/>
                  </a:lnTo>
                  <a:lnTo>
                    <a:pt x="760" y="76"/>
                  </a:lnTo>
                  <a:lnTo>
                    <a:pt x="753" y="76"/>
                  </a:lnTo>
                  <a:lnTo>
                    <a:pt x="732" y="63"/>
                  </a:lnTo>
                  <a:lnTo>
                    <a:pt x="725" y="56"/>
                  </a:lnTo>
                  <a:lnTo>
                    <a:pt x="718" y="56"/>
                  </a:lnTo>
                  <a:lnTo>
                    <a:pt x="697" y="49"/>
                  </a:lnTo>
                  <a:lnTo>
                    <a:pt x="676" y="42"/>
                  </a:lnTo>
                  <a:lnTo>
                    <a:pt x="662" y="35"/>
                  </a:lnTo>
                  <a:lnTo>
                    <a:pt x="641" y="28"/>
                  </a:lnTo>
                  <a:lnTo>
                    <a:pt x="620" y="21"/>
                  </a:lnTo>
                  <a:lnTo>
                    <a:pt x="613" y="21"/>
                  </a:lnTo>
                  <a:lnTo>
                    <a:pt x="606" y="21"/>
                  </a:lnTo>
                  <a:lnTo>
                    <a:pt x="585" y="14"/>
                  </a:lnTo>
                  <a:lnTo>
                    <a:pt x="564" y="14"/>
                  </a:lnTo>
                  <a:lnTo>
                    <a:pt x="550" y="7"/>
                  </a:lnTo>
                  <a:lnTo>
                    <a:pt x="529" y="7"/>
                  </a:lnTo>
                  <a:lnTo>
                    <a:pt x="516" y="7"/>
                  </a:lnTo>
                  <a:lnTo>
                    <a:pt x="495" y="0"/>
                  </a:lnTo>
                  <a:lnTo>
                    <a:pt x="474" y="0"/>
                  </a:lnTo>
                  <a:lnTo>
                    <a:pt x="460" y="0"/>
                  </a:lnTo>
                  <a:lnTo>
                    <a:pt x="439" y="0"/>
                  </a:lnTo>
                  <a:lnTo>
                    <a:pt x="418" y="0"/>
                  </a:lnTo>
                  <a:lnTo>
                    <a:pt x="404" y="0"/>
                  </a:lnTo>
                  <a:lnTo>
                    <a:pt x="383" y="0"/>
                  </a:lnTo>
                  <a:lnTo>
                    <a:pt x="362" y="0"/>
                  </a:lnTo>
                  <a:lnTo>
                    <a:pt x="348" y="7"/>
                  </a:lnTo>
                  <a:lnTo>
                    <a:pt x="327" y="7"/>
                  </a:lnTo>
                  <a:lnTo>
                    <a:pt x="306" y="7"/>
                  </a:lnTo>
                  <a:lnTo>
                    <a:pt x="293" y="14"/>
                  </a:lnTo>
                  <a:lnTo>
                    <a:pt x="272" y="14"/>
                  </a:lnTo>
                  <a:lnTo>
                    <a:pt x="258" y="21"/>
                  </a:lnTo>
                  <a:lnTo>
                    <a:pt x="244" y="21"/>
                  </a:lnTo>
                  <a:lnTo>
                    <a:pt x="237" y="21"/>
                  </a:lnTo>
                  <a:lnTo>
                    <a:pt x="216" y="28"/>
                  </a:lnTo>
                  <a:lnTo>
                    <a:pt x="202" y="35"/>
                  </a:lnTo>
                  <a:lnTo>
                    <a:pt x="181" y="42"/>
                  </a:lnTo>
                  <a:lnTo>
                    <a:pt x="160" y="49"/>
                  </a:lnTo>
                  <a:lnTo>
                    <a:pt x="146" y="56"/>
                  </a:lnTo>
                  <a:lnTo>
                    <a:pt x="139" y="56"/>
                  </a:lnTo>
                  <a:lnTo>
                    <a:pt x="125" y="63"/>
                  </a:lnTo>
                  <a:lnTo>
                    <a:pt x="104" y="76"/>
                  </a:lnTo>
                  <a:lnTo>
                    <a:pt x="90" y="83"/>
                  </a:lnTo>
                  <a:lnTo>
                    <a:pt x="76" y="97"/>
                  </a:lnTo>
                  <a:lnTo>
                    <a:pt x="69" y="97"/>
                  </a:lnTo>
                  <a:lnTo>
                    <a:pt x="56" y="111"/>
                  </a:lnTo>
                  <a:lnTo>
                    <a:pt x="35" y="132"/>
                  </a:lnTo>
                  <a:lnTo>
                    <a:pt x="21" y="152"/>
                  </a:lnTo>
                  <a:lnTo>
                    <a:pt x="14" y="159"/>
                  </a:lnTo>
                  <a:lnTo>
                    <a:pt x="14" y="166"/>
                  </a:lnTo>
                  <a:lnTo>
                    <a:pt x="7" y="187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7" y="242"/>
                  </a:lnTo>
                  <a:lnTo>
                    <a:pt x="14" y="256"/>
                  </a:lnTo>
                  <a:lnTo>
                    <a:pt x="14" y="270"/>
                  </a:lnTo>
                  <a:lnTo>
                    <a:pt x="21" y="277"/>
                  </a:lnTo>
                  <a:lnTo>
                    <a:pt x="35" y="297"/>
                  </a:lnTo>
                  <a:lnTo>
                    <a:pt x="56" y="311"/>
                  </a:lnTo>
                  <a:lnTo>
                    <a:pt x="69" y="332"/>
                  </a:lnTo>
                  <a:lnTo>
                    <a:pt x="76" y="332"/>
                  </a:lnTo>
                  <a:lnTo>
                    <a:pt x="90" y="339"/>
                  </a:lnTo>
                  <a:lnTo>
                    <a:pt x="104" y="353"/>
                  </a:lnTo>
                  <a:lnTo>
                    <a:pt x="125" y="360"/>
                  </a:lnTo>
                  <a:lnTo>
                    <a:pt x="139" y="367"/>
                  </a:lnTo>
                  <a:lnTo>
                    <a:pt x="146" y="373"/>
                  </a:lnTo>
                  <a:lnTo>
                    <a:pt x="160" y="380"/>
                  </a:lnTo>
                  <a:lnTo>
                    <a:pt x="181" y="387"/>
                  </a:lnTo>
                  <a:lnTo>
                    <a:pt x="202" y="394"/>
                  </a:lnTo>
                  <a:lnTo>
                    <a:pt x="216" y="394"/>
                  </a:lnTo>
                  <a:lnTo>
                    <a:pt x="237" y="401"/>
                  </a:lnTo>
                  <a:lnTo>
                    <a:pt x="244" y="401"/>
                  </a:lnTo>
                  <a:lnTo>
                    <a:pt x="258" y="408"/>
                  </a:lnTo>
                  <a:lnTo>
                    <a:pt x="272" y="408"/>
                  </a:lnTo>
                  <a:lnTo>
                    <a:pt x="293" y="415"/>
                  </a:lnTo>
                  <a:lnTo>
                    <a:pt x="306" y="415"/>
                  </a:lnTo>
                  <a:lnTo>
                    <a:pt x="327" y="422"/>
                  </a:lnTo>
                  <a:lnTo>
                    <a:pt x="348" y="422"/>
                  </a:lnTo>
                  <a:lnTo>
                    <a:pt x="362" y="42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6" name="Freeform 515"/>
            <p:cNvSpPr>
              <a:spLocks/>
            </p:cNvSpPr>
            <p:nvPr/>
          </p:nvSpPr>
          <p:spPr bwMode="auto">
            <a:xfrm>
              <a:off x="1380" y="1730"/>
              <a:ext cx="857" cy="422"/>
            </a:xfrm>
            <a:custGeom>
              <a:avLst/>
              <a:gdLst>
                <a:gd name="T0" fmla="*/ 2815 w 123"/>
                <a:gd name="T1" fmla="*/ 2919 h 61"/>
                <a:gd name="T2" fmla="*/ 3205 w 123"/>
                <a:gd name="T3" fmla="*/ 2919 h 61"/>
                <a:gd name="T4" fmla="*/ 3449 w 123"/>
                <a:gd name="T5" fmla="*/ 2919 h 61"/>
                <a:gd name="T6" fmla="*/ 3832 w 123"/>
                <a:gd name="T7" fmla="*/ 2871 h 61"/>
                <a:gd name="T8" fmla="*/ 4222 w 123"/>
                <a:gd name="T9" fmla="*/ 2823 h 61"/>
                <a:gd name="T10" fmla="*/ 4466 w 123"/>
                <a:gd name="T11" fmla="*/ 2726 h 61"/>
                <a:gd name="T12" fmla="*/ 4710 w 123"/>
                <a:gd name="T13" fmla="*/ 2677 h 61"/>
                <a:gd name="T14" fmla="*/ 5051 w 123"/>
                <a:gd name="T15" fmla="*/ 2539 h 61"/>
                <a:gd name="T16" fmla="*/ 5288 w 123"/>
                <a:gd name="T17" fmla="*/ 2442 h 61"/>
                <a:gd name="T18" fmla="*/ 5483 w 123"/>
                <a:gd name="T19" fmla="*/ 2297 h 61"/>
                <a:gd name="T20" fmla="*/ 5727 w 123"/>
                <a:gd name="T21" fmla="*/ 2055 h 61"/>
                <a:gd name="T22" fmla="*/ 5874 w 123"/>
                <a:gd name="T23" fmla="*/ 1868 h 61"/>
                <a:gd name="T24" fmla="*/ 5971 w 123"/>
                <a:gd name="T25" fmla="*/ 1529 h 61"/>
                <a:gd name="T26" fmla="*/ 5922 w 123"/>
                <a:gd name="T27" fmla="*/ 1148 h 61"/>
                <a:gd name="T28" fmla="*/ 5727 w 123"/>
                <a:gd name="T29" fmla="*/ 906 h 61"/>
                <a:gd name="T30" fmla="*/ 5483 w 123"/>
                <a:gd name="T31" fmla="*/ 671 h 61"/>
                <a:gd name="T32" fmla="*/ 5288 w 123"/>
                <a:gd name="T33" fmla="*/ 526 h 61"/>
                <a:gd name="T34" fmla="*/ 5051 w 123"/>
                <a:gd name="T35" fmla="*/ 380 h 61"/>
                <a:gd name="T36" fmla="*/ 4710 w 123"/>
                <a:gd name="T37" fmla="*/ 291 h 61"/>
                <a:gd name="T38" fmla="*/ 4466 w 123"/>
                <a:gd name="T39" fmla="*/ 194 h 61"/>
                <a:gd name="T40" fmla="*/ 4222 w 123"/>
                <a:gd name="T41" fmla="*/ 145 h 61"/>
                <a:gd name="T42" fmla="*/ 3832 w 123"/>
                <a:gd name="T43" fmla="*/ 48 h 61"/>
                <a:gd name="T44" fmla="*/ 3449 w 123"/>
                <a:gd name="T45" fmla="*/ 0 h 61"/>
                <a:gd name="T46" fmla="*/ 3205 w 123"/>
                <a:gd name="T47" fmla="*/ 0 h 61"/>
                <a:gd name="T48" fmla="*/ 2815 w 123"/>
                <a:gd name="T49" fmla="*/ 0 h 61"/>
                <a:gd name="T50" fmla="*/ 2522 w 123"/>
                <a:gd name="T51" fmla="*/ 0 h 61"/>
                <a:gd name="T52" fmla="*/ 2139 w 123"/>
                <a:gd name="T53" fmla="*/ 48 h 61"/>
                <a:gd name="T54" fmla="*/ 1798 w 123"/>
                <a:gd name="T55" fmla="*/ 145 h 61"/>
                <a:gd name="T56" fmla="*/ 1505 w 123"/>
                <a:gd name="T57" fmla="*/ 194 h 61"/>
                <a:gd name="T58" fmla="*/ 1261 w 123"/>
                <a:gd name="T59" fmla="*/ 291 h 61"/>
                <a:gd name="T60" fmla="*/ 968 w 123"/>
                <a:gd name="T61" fmla="*/ 380 h 61"/>
                <a:gd name="T62" fmla="*/ 732 w 123"/>
                <a:gd name="T63" fmla="*/ 526 h 61"/>
                <a:gd name="T64" fmla="*/ 488 w 123"/>
                <a:gd name="T65" fmla="*/ 671 h 61"/>
                <a:gd name="T66" fmla="*/ 244 w 123"/>
                <a:gd name="T67" fmla="*/ 906 h 61"/>
                <a:gd name="T68" fmla="*/ 98 w 123"/>
                <a:gd name="T69" fmla="*/ 1100 h 61"/>
                <a:gd name="T70" fmla="*/ 0 w 123"/>
                <a:gd name="T71" fmla="*/ 1391 h 61"/>
                <a:gd name="T72" fmla="*/ 98 w 123"/>
                <a:gd name="T73" fmla="*/ 1771 h 61"/>
                <a:gd name="T74" fmla="*/ 244 w 123"/>
                <a:gd name="T75" fmla="*/ 2055 h 61"/>
                <a:gd name="T76" fmla="*/ 390 w 123"/>
                <a:gd name="T77" fmla="*/ 2152 h 61"/>
                <a:gd name="T78" fmla="*/ 634 w 123"/>
                <a:gd name="T79" fmla="*/ 2345 h 61"/>
                <a:gd name="T80" fmla="*/ 871 w 123"/>
                <a:gd name="T81" fmla="*/ 2490 h 61"/>
                <a:gd name="T82" fmla="*/ 1115 w 123"/>
                <a:gd name="T83" fmla="*/ 2629 h 61"/>
                <a:gd name="T84" fmla="*/ 1407 w 123"/>
                <a:gd name="T85" fmla="*/ 2726 h 61"/>
                <a:gd name="T86" fmla="*/ 1700 w 123"/>
                <a:gd name="T87" fmla="*/ 2774 h 61"/>
                <a:gd name="T88" fmla="*/ 2041 w 123"/>
                <a:gd name="T89" fmla="*/ 2871 h 61"/>
                <a:gd name="T90" fmla="*/ 2425 w 123"/>
                <a:gd name="T91" fmla="*/ 2919 h 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3" h="61">
                  <a:moveTo>
                    <a:pt x="52" y="61"/>
                  </a:moveTo>
                  <a:lnTo>
                    <a:pt x="55" y="61"/>
                  </a:lnTo>
                  <a:lnTo>
                    <a:pt x="58" y="61"/>
                  </a:lnTo>
                  <a:lnTo>
                    <a:pt x="60" y="61"/>
                  </a:lnTo>
                  <a:lnTo>
                    <a:pt x="63" y="61"/>
                  </a:lnTo>
                  <a:lnTo>
                    <a:pt x="66" y="61"/>
                  </a:lnTo>
                  <a:lnTo>
                    <a:pt x="68" y="61"/>
                  </a:lnTo>
                  <a:lnTo>
                    <a:pt x="71" y="61"/>
                  </a:lnTo>
                  <a:lnTo>
                    <a:pt x="74" y="61"/>
                  </a:lnTo>
                  <a:lnTo>
                    <a:pt x="76" y="61"/>
                  </a:lnTo>
                  <a:lnTo>
                    <a:pt x="79" y="60"/>
                  </a:lnTo>
                  <a:lnTo>
                    <a:pt x="81" y="60"/>
                  </a:lnTo>
                  <a:lnTo>
                    <a:pt x="84" y="59"/>
                  </a:lnTo>
                  <a:lnTo>
                    <a:pt x="87" y="59"/>
                  </a:lnTo>
                  <a:lnTo>
                    <a:pt x="88" y="58"/>
                  </a:lnTo>
                  <a:lnTo>
                    <a:pt x="89" y="58"/>
                  </a:lnTo>
                  <a:lnTo>
                    <a:pt x="92" y="57"/>
                  </a:lnTo>
                  <a:lnTo>
                    <a:pt x="95" y="57"/>
                  </a:lnTo>
                  <a:lnTo>
                    <a:pt x="97" y="56"/>
                  </a:lnTo>
                  <a:lnTo>
                    <a:pt x="100" y="55"/>
                  </a:lnTo>
                  <a:lnTo>
                    <a:pt x="103" y="54"/>
                  </a:lnTo>
                  <a:lnTo>
                    <a:pt x="104" y="53"/>
                  </a:lnTo>
                  <a:lnTo>
                    <a:pt x="105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49"/>
                  </a:lnTo>
                  <a:lnTo>
                    <a:pt x="113" y="48"/>
                  </a:lnTo>
                  <a:lnTo>
                    <a:pt x="116" y="45"/>
                  </a:lnTo>
                  <a:lnTo>
                    <a:pt x="118" y="43"/>
                  </a:lnTo>
                  <a:lnTo>
                    <a:pt x="120" y="40"/>
                  </a:lnTo>
                  <a:lnTo>
                    <a:pt x="121" y="39"/>
                  </a:lnTo>
                  <a:lnTo>
                    <a:pt x="122" y="37"/>
                  </a:lnTo>
                  <a:lnTo>
                    <a:pt x="123" y="35"/>
                  </a:lnTo>
                  <a:lnTo>
                    <a:pt x="123" y="32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2" y="24"/>
                  </a:lnTo>
                  <a:lnTo>
                    <a:pt x="121" y="23"/>
                  </a:lnTo>
                  <a:lnTo>
                    <a:pt x="120" y="22"/>
                  </a:lnTo>
                  <a:lnTo>
                    <a:pt x="118" y="19"/>
                  </a:lnTo>
                  <a:lnTo>
                    <a:pt x="116" y="16"/>
                  </a:lnTo>
                  <a:lnTo>
                    <a:pt x="113" y="14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8" y="11"/>
                  </a:lnTo>
                  <a:lnTo>
                    <a:pt x="105" y="9"/>
                  </a:lnTo>
                  <a:lnTo>
                    <a:pt x="104" y="8"/>
                  </a:lnTo>
                  <a:lnTo>
                    <a:pt x="103" y="8"/>
                  </a:lnTo>
                  <a:lnTo>
                    <a:pt x="100" y="7"/>
                  </a:lnTo>
                  <a:lnTo>
                    <a:pt x="97" y="6"/>
                  </a:lnTo>
                  <a:lnTo>
                    <a:pt x="95" y="5"/>
                  </a:lnTo>
                  <a:lnTo>
                    <a:pt x="92" y="4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1" y="2"/>
                  </a:lnTo>
                  <a:lnTo>
                    <a:pt x="79" y="1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1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6" y="6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5" y="43"/>
                  </a:lnTo>
                  <a:lnTo>
                    <a:pt x="8" y="45"/>
                  </a:lnTo>
                  <a:lnTo>
                    <a:pt x="10" y="48"/>
                  </a:lnTo>
                  <a:lnTo>
                    <a:pt x="11" y="48"/>
                  </a:lnTo>
                  <a:lnTo>
                    <a:pt x="13" y="49"/>
                  </a:lnTo>
                  <a:lnTo>
                    <a:pt x="15" y="51"/>
                  </a:lnTo>
                  <a:lnTo>
                    <a:pt x="18" y="52"/>
                  </a:lnTo>
                  <a:lnTo>
                    <a:pt x="20" y="53"/>
                  </a:lnTo>
                  <a:lnTo>
                    <a:pt x="21" y="54"/>
                  </a:lnTo>
                  <a:lnTo>
                    <a:pt x="23" y="55"/>
                  </a:lnTo>
                  <a:lnTo>
                    <a:pt x="26" y="56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2" y="60"/>
                  </a:lnTo>
                  <a:lnTo>
                    <a:pt x="44" y="60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2" y="6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7" name="Freeform 516"/>
            <p:cNvSpPr>
              <a:spLocks/>
            </p:cNvSpPr>
            <p:nvPr/>
          </p:nvSpPr>
          <p:spPr bwMode="auto">
            <a:xfrm>
              <a:off x="1456" y="1765"/>
              <a:ext cx="704" cy="352"/>
            </a:xfrm>
            <a:custGeom>
              <a:avLst/>
              <a:gdLst>
                <a:gd name="T0" fmla="*/ 328 w 704"/>
                <a:gd name="T1" fmla="*/ 352 h 352"/>
                <a:gd name="T2" fmla="*/ 363 w 704"/>
                <a:gd name="T3" fmla="*/ 352 h 352"/>
                <a:gd name="T4" fmla="*/ 398 w 704"/>
                <a:gd name="T5" fmla="*/ 352 h 352"/>
                <a:gd name="T6" fmla="*/ 419 w 704"/>
                <a:gd name="T7" fmla="*/ 352 h 352"/>
                <a:gd name="T8" fmla="*/ 453 w 704"/>
                <a:gd name="T9" fmla="*/ 345 h 352"/>
                <a:gd name="T10" fmla="*/ 488 w 704"/>
                <a:gd name="T11" fmla="*/ 338 h 352"/>
                <a:gd name="T12" fmla="*/ 523 w 704"/>
                <a:gd name="T13" fmla="*/ 332 h 352"/>
                <a:gd name="T14" fmla="*/ 544 w 704"/>
                <a:gd name="T15" fmla="*/ 325 h 352"/>
                <a:gd name="T16" fmla="*/ 579 w 704"/>
                <a:gd name="T17" fmla="*/ 318 h 352"/>
                <a:gd name="T18" fmla="*/ 600 w 704"/>
                <a:gd name="T19" fmla="*/ 304 h 352"/>
                <a:gd name="T20" fmla="*/ 621 w 704"/>
                <a:gd name="T21" fmla="*/ 297 h 352"/>
                <a:gd name="T22" fmla="*/ 642 w 704"/>
                <a:gd name="T23" fmla="*/ 276 h 352"/>
                <a:gd name="T24" fmla="*/ 670 w 704"/>
                <a:gd name="T25" fmla="*/ 262 h 352"/>
                <a:gd name="T26" fmla="*/ 684 w 704"/>
                <a:gd name="T27" fmla="*/ 242 h 352"/>
                <a:gd name="T28" fmla="*/ 697 w 704"/>
                <a:gd name="T29" fmla="*/ 221 h 352"/>
                <a:gd name="T30" fmla="*/ 704 w 704"/>
                <a:gd name="T31" fmla="*/ 186 h 352"/>
                <a:gd name="T32" fmla="*/ 704 w 704"/>
                <a:gd name="T33" fmla="*/ 152 h 352"/>
                <a:gd name="T34" fmla="*/ 690 w 704"/>
                <a:gd name="T35" fmla="*/ 131 h 352"/>
                <a:gd name="T36" fmla="*/ 677 w 704"/>
                <a:gd name="T37" fmla="*/ 104 h 352"/>
                <a:gd name="T38" fmla="*/ 656 w 704"/>
                <a:gd name="T39" fmla="*/ 90 h 352"/>
                <a:gd name="T40" fmla="*/ 642 w 704"/>
                <a:gd name="T41" fmla="*/ 76 h 352"/>
                <a:gd name="T42" fmla="*/ 614 w 704"/>
                <a:gd name="T43" fmla="*/ 62 h 352"/>
                <a:gd name="T44" fmla="*/ 586 w 704"/>
                <a:gd name="T45" fmla="*/ 41 h 352"/>
                <a:gd name="T46" fmla="*/ 565 w 704"/>
                <a:gd name="T47" fmla="*/ 34 h 352"/>
                <a:gd name="T48" fmla="*/ 530 w 704"/>
                <a:gd name="T49" fmla="*/ 28 h 352"/>
                <a:gd name="T50" fmla="*/ 509 w 704"/>
                <a:gd name="T51" fmla="*/ 21 h 352"/>
                <a:gd name="T52" fmla="*/ 474 w 704"/>
                <a:gd name="T53" fmla="*/ 14 h 352"/>
                <a:gd name="T54" fmla="*/ 440 w 704"/>
                <a:gd name="T55" fmla="*/ 7 h 352"/>
                <a:gd name="T56" fmla="*/ 419 w 704"/>
                <a:gd name="T57" fmla="*/ 7 h 352"/>
                <a:gd name="T58" fmla="*/ 384 w 704"/>
                <a:gd name="T59" fmla="*/ 0 h 352"/>
                <a:gd name="T60" fmla="*/ 342 w 704"/>
                <a:gd name="T61" fmla="*/ 0 h 352"/>
                <a:gd name="T62" fmla="*/ 307 w 704"/>
                <a:gd name="T63" fmla="*/ 7 h 352"/>
                <a:gd name="T64" fmla="*/ 286 w 704"/>
                <a:gd name="T65" fmla="*/ 7 h 352"/>
                <a:gd name="T66" fmla="*/ 251 w 704"/>
                <a:gd name="T67" fmla="*/ 7 h 352"/>
                <a:gd name="T68" fmla="*/ 217 w 704"/>
                <a:gd name="T69" fmla="*/ 14 h 352"/>
                <a:gd name="T70" fmla="*/ 189 w 704"/>
                <a:gd name="T71" fmla="*/ 21 h 352"/>
                <a:gd name="T72" fmla="*/ 161 w 704"/>
                <a:gd name="T73" fmla="*/ 28 h 352"/>
                <a:gd name="T74" fmla="*/ 133 w 704"/>
                <a:gd name="T75" fmla="*/ 41 h 352"/>
                <a:gd name="T76" fmla="*/ 105 w 704"/>
                <a:gd name="T77" fmla="*/ 55 h 352"/>
                <a:gd name="T78" fmla="*/ 84 w 704"/>
                <a:gd name="T79" fmla="*/ 62 h 352"/>
                <a:gd name="T80" fmla="*/ 63 w 704"/>
                <a:gd name="T81" fmla="*/ 76 h 352"/>
                <a:gd name="T82" fmla="*/ 42 w 704"/>
                <a:gd name="T83" fmla="*/ 97 h 352"/>
                <a:gd name="T84" fmla="*/ 21 w 704"/>
                <a:gd name="T85" fmla="*/ 117 h 352"/>
                <a:gd name="T86" fmla="*/ 7 w 704"/>
                <a:gd name="T87" fmla="*/ 131 h 352"/>
                <a:gd name="T88" fmla="*/ 0 w 704"/>
                <a:gd name="T89" fmla="*/ 166 h 352"/>
                <a:gd name="T90" fmla="*/ 0 w 704"/>
                <a:gd name="T91" fmla="*/ 207 h 352"/>
                <a:gd name="T92" fmla="*/ 14 w 704"/>
                <a:gd name="T93" fmla="*/ 228 h 352"/>
                <a:gd name="T94" fmla="*/ 28 w 704"/>
                <a:gd name="T95" fmla="*/ 256 h 352"/>
                <a:gd name="T96" fmla="*/ 49 w 704"/>
                <a:gd name="T97" fmla="*/ 269 h 352"/>
                <a:gd name="T98" fmla="*/ 70 w 704"/>
                <a:gd name="T99" fmla="*/ 283 h 352"/>
                <a:gd name="T100" fmla="*/ 91 w 704"/>
                <a:gd name="T101" fmla="*/ 297 h 352"/>
                <a:gd name="T102" fmla="*/ 126 w 704"/>
                <a:gd name="T103" fmla="*/ 311 h 352"/>
                <a:gd name="T104" fmla="*/ 140 w 704"/>
                <a:gd name="T105" fmla="*/ 318 h 352"/>
                <a:gd name="T106" fmla="*/ 182 w 704"/>
                <a:gd name="T107" fmla="*/ 332 h 352"/>
                <a:gd name="T108" fmla="*/ 196 w 704"/>
                <a:gd name="T109" fmla="*/ 338 h 352"/>
                <a:gd name="T110" fmla="*/ 230 w 704"/>
                <a:gd name="T111" fmla="*/ 345 h 352"/>
                <a:gd name="T112" fmla="*/ 272 w 704"/>
                <a:gd name="T113" fmla="*/ 352 h 352"/>
                <a:gd name="T114" fmla="*/ 293 w 704"/>
                <a:gd name="T115" fmla="*/ 352 h 3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04" h="352">
                  <a:moveTo>
                    <a:pt x="307" y="352"/>
                  </a:moveTo>
                  <a:lnTo>
                    <a:pt x="328" y="352"/>
                  </a:lnTo>
                  <a:lnTo>
                    <a:pt x="342" y="352"/>
                  </a:lnTo>
                  <a:lnTo>
                    <a:pt x="363" y="352"/>
                  </a:lnTo>
                  <a:lnTo>
                    <a:pt x="384" y="352"/>
                  </a:lnTo>
                  <a:lnTo>
                    <a:pt x="398" y="352"/>
                  </a:lnTo>
                  <a:lnTo>
                    <a:pt x="419" y="352"/>
                  </a:lnTo>
                  <a:lnTo>
                    <a:pt x="440" y="352"/>
                  </a:lnTo>
                  <a:lnTo>
                    <a:pt x="453" y="345"/>
                  </a:lnTo>
                  <a:lnTo>
                    <a:pt x="474" y="345"/>
                  </a:lnTo>
                  <a:lnTo>
                    <a:pt x="488" y="338"/>
                  </a:lnTo>
                  <a:lnTo>
                    <a:pt x="509" y="338"/>
                  </a:lnTo>
                  <a:lnTo>
                    <a:pt x="523" y="332"/>
                  </a:lnTo>
                  <a:lnTo>
                    <a:pt x="530" y="332"/>
                  </a:lnTo>
                  <a:lnTo>
                    <a:pt x="544" y="325"/>
                  </a:lnTo>
                  <a:lnTo>
                    <a:pt x="565" y="318"/>
                  </a:lnTo>
                  <a:lnTo>
                    <a:pt x="579" y="318"/>
                  </a:lnTo>
                  <a:lnTo>
                    <a:pt x="586" y="311"/>
                  </a:lnTo>
                  <a:lnTo>
                    <a:pt x="600" y="304"/>
                  </a:lnTo>
                  <a:lnTo>
                    <a:pt x="614" y="297"/>
                  </a:lnTo>
                  <a:lnTo>
                    <a:pt x="621" y="297"/>
                  </a:lnTo>
                  <a:lnTo>
                    <a:pt x="642" y="283"/>
                  </a:lnTo>
                  <a:lnTo>
                    <a:pt x="642" y="276"/>
                  </a:lnTo>
                  <a:lnTo>
                    <a:pt x="656" y="269"/>
                  </a:lnTo>
                  <a:lnTo>
                    <a:pt x="670" y="262"/>
                  </a:lnTo>
                  <a:lnTo>
                    <a:pt x="677" y="256"/>
                  </a:lnTo>
                  <a:lnTo>
                    <a:pt x="684" y="242"/>
                  </a:lnTo>
                  <a:lnTo>
                    <a:pt x="690" y="228"/>
                  </a:lnTo>
                  <a:lnTo>
                    <a:pt x="697" y="221"/>
                  </a:lnTo>
                  <a:lnTo>
                    <a:pt x="704" y="207"/>
                  </a:lnTo>
                  <a:lnTo>
                    <a:pt x="704" y="186"/>
                  </a:lnTo>
                  <a:lnTo>
                    <a:pt x="704" y="166"/>
                  </a:lnTo>
                  <a:lnTo>
                    <a:pt x="704" y="152"/>
                  </a:lnTo>
                  <a:lnTo>
                    <a:pt x="697" y="131"/>
                  </a:lnTo>
                  <a:lnTo>
                    <a:pt x="690" y="131"/>
                  </a:lnTo>
                  <a:lnTo>
                    <a:pt x="684" y="117"/>
                  </a:lnTo>
                  <a:lnTo>
                    <a:pt x="677" y="104"/>
                  </a:lnTo>
                  <a:lnTo>
                    <a:pt x="670" y="97"/>
                  </a:lnTo>
                  <a:lnTo>
                    <a:pt x="656" y="90"/>
                  </a:lnTo>
                  <a:lnTo>
                    <a:pt x="642" y="76"/>
                  </a:lnTo>
                  <a:lnTo>
                    <a:pt x="621" y="62"/>
                  </a:lnTo>
                  <a:lnTo>
                    <a:pt x="614" y="62"/>
                  </a:lnTo>
                  <a:lnTo>
                    <a:pt x="600" y="55"/>
                  </a:lnTo>
                  <a:lnTo>
                    <a:pt x="586" y="41"/>
                  </a:lnTo>
                  <a:lnTo>
                    <a:pt x="579" y="41"/>
                  </a:lnTo>
                  <a:lnTo>
                    <a:pt x="565" y="34"/>
                  </a:lnTo>
                  <a:lnTo>
                    <a:pt x="544" y="28"/>
                  </a:lnTo>
                  <a:lnTo>
                    <a:pt x="530" y="28"/>
                  </a:lnTo>
                  <a:lnTo>
                    <a:pt x="523" y="21"/>
                  </a:lnTo>
                  <a:lnTo>
                    <a:pt x="509" y="21"/>
                  </a:lnTo>
                  <a:lnTo>
                    <a:pt x="488" y="14"/>
                  </a:lnTo>
                  <a:lnTo>
                    <a:pt x="474" y="14"/>
                  </a:lnTo>
                  <a:lnTo>
                    <a:pt x="453" y="7"/>
                  </a:lnTo>
                  <a:lnTo>
                    <a:pt x="440" y="7"/>
                  </a:lnTo>
                  <a:lnTo>
                    <a:pt x="419" y="7"/>
                  </a:lnTo>
                  <a:lnTo>
                    <a:pt x="398" y="7"/>
                  </a:lnTo>
                  <a:lnTo>
                    <a:pt x="384" y="0"/>
                  </a:lnTo>
                  <a:lnTo>
                    <a:pt x="363" y="0"/>
                  </a:lnTo>
                  <a:lnTo>
                    <a:pt x="342" y="0"/>
                  </a:lnTo>
                  <a:lnTo>
                    <a:pt x="328" y="0"/>
                  </a:lnTo>
                  <a:lnTo>
                    <a:pt x="307" y="7"/>
                  </a:lnTo>
                  <a:lnTo>
                    <a:pt x="293" y="7"/>
                  </a:lnTo>
                  <a:lnTo>
                    <a:pt x="286" y="7"/>
                  </a:lnTo>
                  <a:lnTo>
                    <a:pt x="272" y="7"/>
                  </a:lnTo>
                  <a:lnTo>
                    <a:pt x="251" y="7"/>
                  </a:lnTo>
                  <a:lnTo>
                    <a:pt x="230" y="14"/>
                  </a:lnTo>
                  <a:lnTo>
                    <a:pt x="217" y="14"/>
                  </a:lnTo>
                  <a:lnTo>
                    <a:pt x="196" y="21"/>
                  </a:lnTo>
                  <a:lnTo>
                    <a:pt x="189" y="21"/>
                  </a:lnTo>
                  <a:lnTo>
                    <a:pt x="182" y="28"/>
                  </a:lnTo>
                  <a:lnTo>
                    <a:pt x="161" y="28"/>
                  </a:lnTo>
                  <a:lnTo>
                    <a:pt x="140" y="34"/>
                  </a:lnTo>
                  <a:lnTo>
                    <a:pt x="133" y="41"/>
                  </a:lnTo>
                  <a:lnTo>
                    <a:pt x="126" y="41"/>
                  </a:lnTo>
                  <a:lnTo>
                    <a:pt x="105" y="55"/>
                  </a:lnTo>
                  <a:lnTo>
                    <a:pt x="91" y="62"/>
                  </a:lnTo>
                  <a:lnTo>
                    <a:pt x="84" y="62"/>
                  </a:lnTo>
                  <a:lnTo>
                    <a:pt x="70" y="76"/>
                  </a:lnTo>
                  <a:lnTo>
                    <a:pt x="63" y="76"/>
                  </a:lnTo>
                  <a:lnTo>
                    <a:pt x="49" y="90"/>
                  </a:lnTo>
                  <a:lnTo>
                    <a:pt x="42" y="97"/>
                  </a:lnTo>
                  <a:lnTo>
                    <a:pt x="28" y="104"/>
                  </a:lnTo>
                  <a:lnTo>
                    <a:pt x="21" y="117"/>
                  </a:lnTo>
                  <a:lnTo>
                    <a:pt x="14" y="131"/>
                  </a:lnTo>
                  <a:lnTo>
                    <a:pt x="7" y="131"/>
                  </a:lnTo>
                  <a:lnTo>
                    <a:pt x="0" y="152"/>
                  </a:lnTo>
                  <a:lnTo>
                    <a:pt x="0" y="166"/>
                  </a:lnTo>
                  <a:lnTo>
                    <a:pt x="0" y="186"/>
                  </a:lnTo>
                  <a:lnTo>
                    <a:pt x="0" y="207"/>
                  </a:lnTo>
                  <a:lnTo>
                    <a:pt x="7" y="221"/>
                  </a:lnTo>
                  <a:lnTo>
                    <a:pt x="14" y="228"/>
                  </a:lnTo>
                  <a:lnTo>
                    <a:pt x="21" y="242"/>
                  </a:lnTo>
                  <a:lnTo>
                    <a:pt x="28" y="256"/>
                  </a:lnTo>
                  <a:lnTo>
                    <a:pt x="42" y="262"/>
                  </a:lnTo>
                  <a:lnTo>
                    <a:pt x="49" y="269"/>
                  </a:lnTo>
                  <a:lnTo>
                    <a:pt x="63" y="276"/>
                  </a:lnTo>
                  <a:lnTo>
                    <a:pt x="70" y="283"/>
                  </a:lnTo>
                  <a:lnTo>
                    <a:pt x="84" y="297"/>
                  </a:lnTo>
                  <a:lnTo>
                    <a:pt x="91" y="297"/>
                  </a:lnTo>
                  <a:lnTo>
                    <a:pt x="105" y="304"/>
                  </a:lnTo>
                  <a:lnTo>
                    <a:pt x="126" y="311"/>
                  </a:lnTo>
                  <a:lnTo>
                    <a:pt x="133" y="318"/>
                  </a:lnTo>
                  <a:lnTo>
                    <a:pt x="140" y="318"/>
                  </a:lnTo>
                  <a:lnTo>
                    <a:pt x="161" y="325"/>
                  </a:lnTo>
                  <a:lnTo>
                    <a:pt x="182" y="332"/>
                  </a:lnTo>
                  <a:lnTo>
                    <a:pt x="189" y="332"/>
                  </a:lnTo>
                  <a:lnTo>
                    <a:pt x="196" y="338"/>
                  </a:lnTo>
                  <a:lnTo>
                    <a:pt x="217" y="338"/>
                  </a:lnTo>
                  <a:lnTo>
                    <a:pt x="230" y="345"/>
                  </a:lnTo>
                  <a:lnTo>
                    <a:pt x="251" y="345"/>
                  </a:lnTo>
                  <a:lnTo>
                    <a:pt x="272" y="352"/>
                  </a:lnTo>
                  <a:lnTo>
                    <a:pt x="286" y="352"/>
                  </a:lnTo>
                  <a:lnTo>
                    <a:pt x="293" y="352"/>
                  </a:lnTo>
                  <a:lnTo>
                    <a:pt x="307" y="3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8" name="Freeform 517"/>
            <p:cNvSpPr>
              <a:spLocks/>
            </p:cNvSpPr>
            <p:nvPr/>
          </p:nvSpPr>
          <p:spPr bwMode="auto">
            <a:xfrm>
              <a:off x="1456" y="1765"/>
              <a:ext cx="704" cy="352"/>
            </a:xfrm>
            <a:custGeom>
              <a:avLst/>
              <a:gdLst>
                <a:gd name="T0" fmla="*/ 2286 w 101"/>
                <a:gd name="T1" fmla="*/ 2429 h 51"/>
                <a:gd name="T2" fmla="*/ 2523 w 101"/>
                <a:gd name="T3" fmla="*/ 2429 h 51"/>
                <a:gd name="T4" fmla="*/ 2767 w 101"/>
                <a:gd name="T5" fmla="*/ 2429 h 51"/>
                <a:gd name="T6" fmla="*/ 2914 w 101"/>
                <a:gd name="T7" fmla="*/ 2429 h 51"/>
                <a:gd name="T8" fmla="*/ 3158 w 101"/>
                <a:gd name="T9" fmla="*/ 2381 h 51"/>
                <a:gd name="T10" fmla="*/ 3402 w 101"/>
                <a:gd name="T11" fmla="*/ 2333 h 51"/>
                <a:gd name="T12" fmla="*/ 3645 w 101"/>
                <a:gd name="T13" fmla="*/ 2285 h 51"/>
                <a:gd name="T14" fmla="*/ 3792 w 101"/>
                <a:gd name="T15" fmla="*/ 2236 h 51"/>
                <a:gd name="T16" fmla="*/ 4036 w 101"/>
                <a:gd name="T17" fmla="*/ 2188 h 51"/>
                <a:gd name="T18" fmla="*/ 4175 w 101"/>
                <a:gd name="T19" fmla="*/ 2098 h 51"/>
                <a:gd name="T20" fmla="*/ 4322 w 101"/>
                <a:gd name="T21" fmla="*/ 2050 h 51"/>
                <a:gd name="T22" fmla="*/ 4468 w 101"/>
                <a:gd name="T23" fmla="*/ 1905 h 51"/>
                <a:gd name="T24" fmla="*/ 4663 w 101"/>
                <a:gd name="T25" fmla="*/ 1808 h 51"/>
                <a:gd name="T26" fmla="*/ 4761 w 101"/>
                <a:gd name="T27" fmla="*/ 1670 h 51"/>
                <a:gd name="T28" fmla="*/ 4858 w 101"/>
                <a:gd name="T29" fmla="*/ 1525 h 51"/>
                <a:gd name="T30" fmla="*/ 4907 w 101"/>
                <a:gd name="T31" fmla="*/ 1284 h 51"/>
                <a:gd name="T32" fmla="*/ 4907 w 101"/>
                <a:gd name="T33" fmla="*/ 1049 h 51"/>
                <a:gd name="T34" fmla="*/ 4810 w 101"/>
                <a:gd name="T35" fmla="*/ 904 h 51"/>
                <a:gd name="T36" fmla="*/ 4712 w 101"/>
                <a:gd name="T37" fmla="*/ 718 h 51"/>
                <a:gd name="T38" fmla="*/ 4566 w 101"/>
                <a:gd name="T39" fmla="*/ 621 h 51"/>
                <a:gd name="T40" fmla="*/ 4468 w 101"/>
                <a:gd name="T41" fmla="*/ 525 h 51"/>
                <a:gd name="T42" fmla="*/ 4273 w 101"/>
                <a:gd name="T43" fmla="*/ 428 h 51"/>
                <a:gd name="T44" fmla="*/ 4085 w 101"/>
                <a:gd name="T45" fmla="*/ 283 h 51"/>
                <a:gd name="T46" fmla="*/ 3938 w 101"/>
                <a:gd name="T47" fmla="*/ 242 h 51"/>
                <a:gd name="T48" fmla="*/ 3694 w 101"/>
                <a:gd name="T49" fmla="*/ 193 h 51"/>
                <a:gd name="T50" fmla="*/ 3548 w 101"/>
                <a:gd name="T51" fmla="*/ 145 h 51"/>
                <a:gd name="T52" fmla="*/ 3304 w 101"/>
                <a:gd name="T53" fmla="*/ 97 h 51"/>
                <a:gd name="T54" fmla="*/ 3060 w 101"/>
                <a:gd name="T55" fmla="*/ 48 h 51"/>
                <a:gd name="T56" fmla="*/ 2914 w 101"/>
                <a:gd name="T57" fmla="*/ 48 h 51"/>
                <a:gd name="T58" fmla="*/ 2670 w 101"/>
                <a:gd name="T59" fmla="*/ 0 h 51"/>
                <a:gd name="T60" fmla="*/ 2384 w 101"/>
                <a:gd name="T61" fmla="*/ 0 h 51"/>
                <a:gd name="T62" fmla="*/ 2140 w 101"/>
                <a:gd name="T63" fmla="*/ 48 h 51"/>
                <a:gd name="T64" fmla="*/ 1994 w 101"/>
                <a:gd name="T65" fmla="*/ 48 h 51"/>
                <a:gd name="T66" fmla="*/ 1750 w 101"/>
                <a:gd name="T67" fmla="*/ 48 h 51"/>
                <a:gd name="T68" fmla="*/ 1506 w 101"/>
                <a:gd name="T69" fmla="*/ 97 h 51"/>
                <a:gd name="T70" fmla="*/ 1310 w 101"/>
                <a:gd name="T71" fmla="*/ 145 h 51"/>
                <a:gd name="T72" fmla="*/ 1115 w 101"/>
                <a:gd name="T73" fmla="*/ 193 h 51"/>
                <a:gd name="T74" fmla="*/ 920 w 101"/>
                <a:gd name="T75" fmla="*/ 283 h 51"/>
                <a:gd name="T76" fmla="*/ 732 w 101"/>
                <a:gd name="T77" fmla="*/ 380 h 51"/>
                <a:gd name="T78" fmla="*/ 586 w 101"/>
                <a:gd name="T79" fmla="*/ 428 h 51"/>
                <a:gd name="T80" fmla="*/ 439 w 101"/>
                <a:gd name="T81" fmla="*/ 525 h 51"/>
                <a:gd name="T82" fmla="*/ 293 w 101"/>
                <a:gd name="T83" fmla="*/ 669 h 51"/>
                <a:gd name="T84" fmla="*/ 146 w 101"/>
                <a:gd name="T85" fmla="*/ 808 h 51"/>
                <a:gd name="T86" fmla="*/ 49 w 101"/>
                <a:gd name="T87" fmla="*/ 904 h 51"/>
                <a:gd name="T88" fmla="*/ 0 w 101"/>
                <a:gd name="T89" fmla="*/ 1146 h 51"/>
                <a:gd name="T90" fmla="*/ 0 w 101"/>
                <a:gd name="T91" fmla="*/ 1429 h 51"/>
                <a:gd name="T92" fmla="*/ 98 w 101"/>
                <a:gd name="T93" fmla="*/ 1574 h 51"/>
                <a:gd name="T94" fmla="*/ 195 w 101"/>
                <a:gd name="T95" fmla="*/ 1760 h 51"/>
                <a:gd name="T96" fmla="*/ 342 w 101"/>
                <a:gd name="T97" fmla="*/ 1857 h 51"/>
                <a:gd name="T98" fmla="*/ 488 w 101"/>
                <a:gd name="T99" fmla="*/ 1953 h 51"/>
                <a:gd name="T100" fmla="*/ 634 w 101"/>
                <a:gd name="T101" fmla="*/ 2050 h 51"/>
                <a:gd name="T102" fmla="*/ 871 w 101"/>
                <a:gd name="T103" fmla="*/ 2147 h 51"/>
                <a:gd name="T104" fmla="*/ 969 w 101"/>
                <a:gd name="T105" fmla="*/ 2188 h 51"/>
                <a:gd name="T106" fmla="*/ 1262 w 101"/>
                <a:gd name="T107" fmla="*/ 2285 h 51"/>
                <a:gd name="T108" fmla="*/ 1359 w 101"/>
                <a:gd name="T109" fmla="*/ 2333 h 51"/>
                <a:gd name="T110" fmla="*/ 1603 w 101"/>
                <a:gd name="T111" fmla="*/ 2381 h 51"/>
                <a:gd name="T112" fmla="*/ 1896 w 101"/>
                <a:gd name="T113" fmla="*/ 2429 h 51"/>
                <a:gd name="T114" fmla="*/ 2042 w 101"/>
                <a:gd name="T115" fmla="*/ 2429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1" h="51">
                  <a:moveTo>
                    <a:pt x="44" y="51"/>
                  </a:moveTo>
                  <a:lnTo>
                    <a:pt x="47" y="51"/>
                  </a:lnTo>
                  <a:lnTo>
                    <a:pt x="49" y="51"/>
                  </a:lnTo>
                  <a:lnTo>
                    <a:pt x="52" y="51"/>
                  </a:lnTo>
                  <a:lnTo>
                    <a:pt x="55" y="51"/>
                  </a:lnTo>
                  <a:lnTo>
                    <a:pt x="57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65" y="50"/>
                  </a:lnTo>
                  <a:lnTo>
                    <a:pt x="68" y="50"/>
                  </a:lnTo>
                  <a:lnTo>
                    <a:pt x="70" y="49"/>
                  </a:lnTo>
                  <a:lnTo>
                    <a:pt x="73" y="49"/>
                  </a:lnTo>
                  <a:lnTo>
                    <a:pt x="75" y="48"/>
                  </a:lnTo>
                  <a:lnTo>
                    <a:pt x="76" y="48"/>
                  </a:lnTo>
                  <a:lnTo>
                    <a:pt x="78" y="47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4" y="45"/>
                  </a:lnTo>
                  <a:lnTo>
                    <a:pt x="86" y="44"/>
                  </a:lnTo>
                  <a:lnTo>
                    <a:pt x="88" y="43"/>
                  </a:lnTo>
                  <a:lnTo>
                    <a:pt x="89" y="43"/>
                  </a:lnTo>
                  <a:lnTo>
                    <a:pt x="92" y="41"/>
                  </a:lnTo>
                  <a:lnTo>
                    <a:pt x="92" y="40"/>
                  </a:lnTo>
                  <a:lnTo>
                    <a:pt x="94" y="39"/>
                  </a:lnTo>
                  <a:lnTo>
                    <a:pt x="96" y="38"/>
                  </a:lnTo>
                  <a:lnTo>
                    <a:pt x="97" y="37"/>
                  </a:lnTo>
                  <a:lnTo>
                    <a:pt x="98" y="35"/>
                  </a:lnTo>
                  <a:lnTo>
                    <a:pt x="99" y="33"/>
                  </a:lnTo>
                  <a:lnTo>
                    <a:pt x="100" y="32"/>
                  </a:lnTo>
                  <a:lnTo>
                    <a:pt x="101" y="30"/>
                  </a:lnTo>
                  <a:lnTo>
                    <a:pt x="101" y="27"/>
                  </a:lnTo>
                  <a:lnTo>
                    <a:pt x="101" y="24"/>
                  </a:lnTo>
                  <a:lnTo>
                    <a:pt x="101" y="22"/>
                  </a:lnTo>
                  <a:lnTo>
                    <a:pt x="100" y="19"/>
                  </a:lnTo>
                  <a:lnTo>
                    <a:pt x="99" y="19"/>
                  </a:lnTo>
                  <a:lnTo>
                    <a:pt x="98" y="17"/>
                  </a:lnTo>
                  <a:lnTo>
                    <a:pt x="97" y="15"/>
                  </a:lnTo>
                  <a:lnTo>
                    <a:pt x="96" y="14"/>
                  </a:lnTo>
                  <a:lnTo>
                    <a:pt x="94" y="13"/>
                  </a:lnTo>
                  <a:lnTo>
                    <a:pt x="92" y="11"/>
                  </a:lnTo>
                  <a:lnTo>
                    <a:pt x="89" y="9"/>
                  </a:lnTo>
                  <a:lnTo>
                    <a:pt x="88" y="9"/>
                  </a:lnTo>
                  <a:lnTo>
                    <a:pt x="86" y="8"/>
                  </a:lnTo>
                  <a:lnTo>
                    <a:pt x="84" y="6"/>
                  </a:lnTo>
                  <a:lnTo>
                    <a:pt x="83" y="6"/>
                  </a:lnTo>
                  <a:lnTo>
                    <a:pt x="81" y="5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5" y="3"/>
                  </a:lnTo>
                  <a:lnTo>
                    <a:pt x="73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1"/>
                  </a:lnTo>
                  <a:lnTo>
                    <a:pt x="57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9" y="40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5" y="44"/>
                  </a:lnTo>
                  <a:lnTo>
                    <a:pt x="18" y="45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3" y="47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9"/>
                  </a:lnTo>
                  <a:lnTo>
                    <a:pt x="31" y="49"/>
                  </a:lnTo>
                  <a:lnTo>
                    <a:pt x="33" y="50"/>
                  </a:lnTo>
                  <a:lnTo>
                    <a:pt x="36" y="50"/>
                  </a:lnTo>
                  <a:lnTo>
                    <a:pt x="39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4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9" name="Freeform 518"/>
            <p:cNvSpPr>
              <a:spLocks/>
            </p:cNvSpPr>
            <p:nvPr/>
          </p:nvSpPr>
          <p:spPr bwMode="auto">
            <a:xfrm>
              <a:off x="1533" y="1806"/>
              <a:ext cx="551" cy="277"/>
            </a:xfrm>
            <a:custGeom>
              <a:avLst/>
              <a:gdLst>
                <a:gd name="T0" fmla="*/ 174 w 551"/>
                <a:gd name="T1" fmla="*/ 263 h 277"/>
                <a:gd name="T2" fmla="*/ 209 w 551"/>
                <a:gd name="T3" fmla="*/ 270 h 277"/>
                <a:gd name="T4" fmla="*/ 251 w 551"/>
                <a:gd name="T5" fmla="*/ 270 h 277"/>
                <a:gd name="T6" fmla="*/ 286 w 551"/>
                <a:gd name="T7" fmla="*/ 277 h 277"/>
                <a:gd name="T8" fmla="*/ 321 w 551"/>
                <a:gd name="T9" fmla="*/ 270 h 277"/>
                <a:gd name="T10" fmla="*/ 363 w 551"/>
                <a:gd name="T11" fmla="*/ 270 h 277"/>
                <a:gd name="T12" fmla="*/ 397 w 551"/>
                <a:gd name="T13" fmla="*/ 263 h 277"/>
                <a:gd name="T14" fmla="*/ 411 w 551"/>
                <a:gd name="T15" fmla="*/ 256 h 277"/>
                <a:gd name="T16" fmla="*/ 453 w 551"/>
                <a:gd name="T17" fmla="*/ 242 h 277"/>
                <a:gd name="T18" fmla="*/ 467 w 551"/>
                <a:gd name="T19" fmla="*/ 235 h 277"/>
                <a:gd name="T20" fmla="*/ 495 w 551"/>
                <a:gd name="T21" fmla="*/ 221 h 277"/>
                <a:gd name="T22" fmla="*/ 516 w 551"/>
                <a:gd name="T23" fmla="*/ 201 h 277"/>
                <a:gd name="T24" fmla="*/ 537 w 551"/>
                <a:gd name="T25" fmla="*/ 180 h 277"/>
                <a:gd name="T26" fmla="*/ 544 w 551"/>
                <a:gd name="T27" fmla="*/ 166 h 277"/>
                <a:gd name="T28" fmla="*/ 551 w 551"/>
                <a:gd name="T29" fmla="*/ 125 h 277"/>
                <a:gd name="T30" fmla="*/ 544 w 551"/>
                <a:gd name="T31" fmla="*/ 104 h 277"/>
                <a:gd name="T32" fmla="*/ 523 w 551"/>
                <a:gd name="T33" fmla="*/ 76 h 277"/>
                <a:gd name="T34" fmla="*/ 509 w 551"/>
                <a:gd name="T35" fmla="*/ 63 h 277"/>
                <a:gd name="T36" fmla="*/ 488 w 551"/>
                <a:gd name="T37" fmla="*/ 49 h 277"/>
                <a:gd name="T38" fmla="*/ 460 w 551"/>
                <a:gd name="T39" fmla="*/ 35 h 277"/>
                <a:gd name="T40" fmla="*/ 432 w 551"/>
                <a:gd name="T41" fmla="*/ 28 h 277"/>
                <a:gd name="T42" fmla="*/ 411 w 551"/>
                <a:gd name="T43" fmla="*/ 21 h 277"/>
                <a:gd name="T44" fmla="*/ 376 w 551"/>
                <a:gd name="T45" fmla="*/ 7 h 277"/>
                <a:gd name="T46" fmla="*/ 342 w 551"/>
                <a:gd name="T47" fmla="*/ 7 h 277"/>
                <a:gd name="T48" fmla="*/ 307 w 551"/>
                <a:gd name="T49" fmla="*/ 0 h 277"/>
                <a:gd name="T50" fmla="*/ 265 w 551"/>
                <a:gd name="T51" fmla="*/ 0 h 277"/>
                <a:gd name="T52" fmla="*/ 230 w 551"/>
                <a:gd name="T53" fmla="*/ 0 h 277"/>
                <a:gd name="T54" fmla="*/ 195 w 551"/>
                <a:gd name="T55" fmla="*/ 7 h 277"/>
                <a:gd name="T56" fmla="*/ 153 w 551"/>
                <a:gd name="T57" fmla="*/ 14 h 277"/>
                <a:gd name="T58" fmla="*/ 140 w 551"/>
                <a:gd name="T59" fmla="*/ 21 h 277"/>
                <a:gd name="T60" fmla="*/ 105 w 551"/>
                <a:gd name="T61" fmla="*/ 35 h 277"/>
                <a:gd name="T62" fmla="*/ 84 w 551"/>
                <a:gd name="T63" fmla="*/ 42 h 277"/>
                <a:gd name="T64" fmla="*/ 56 w 551"/>
                <a:gd name="T65" fmla="*/ 56 h 277"/>
                <a:gd name="T66" fmla="*/ 35 w 551"/>
                <a:gd name="T67" fmla="*/ 76 h 277"/>
                <a:gd name="T68" fmla="*/ 14 w 551"/>
                <a:gd name="T69" fmla="*/ 90 h 277"/>
                <a:gd name="T70" fmla="*/ 7 w 551"/>
                <a:gd name="T71" fmla="*/ 111 h 277"/>
                <a:gd name="T72" fmla="*/ 0 w 551"/>
                <a:gd name="T73" fmla="*/ 145 h 277"/>
                <a:gd name="T74" fmla="*/ 7 w 551"/>
                <a:gd name="T75" fmla="*/ 173 h 277"/>
                <a:gd name="T76" fmla="*/ 28 w 551"/>
                <a:gd name="T77" fmla="*/ 194 h 277"/>
                <a:gd name="T78" fmla="*/ 49 w 551"/>
                <a:gd name="T79" fmla="*/ 215 h 277"/>
                <a:gd name="T80" fmla="*/ 63 w 551"/>
                <a:gd name="T81" fmla="*/ 221 h 277"/>
                <a:gd name="T82" fmla="*/ 91 w 551"/>
                <a:gd name="T83" fmla="*/ 235 h 277"/>
                <a:gd name="T84" fmla="*/ 119 w 551"/>
                <a:gd name="T85" fmla="*/ 249 h 277"/>
                <a:gd name="T86" fmla="*/ 140 w 551"/>
                <a:gd name="T87" fmla="*/ 256 h 2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51" h="277">
                  <a:moveTo>
                    <a:pt x="153" y="263"/>
                  </a:moveTo>
                  <a:lnTo>
                    <a:pt x="174" y="263"/>
                  </a:lnTo>
                  <a:lnTo>
                    <a:pt x="195" y="270"/>
                  </a:lnTo>
                  <a:lnTo>
                    <a:pt x="209" y="270"/>
                  </a:lnTo>
                  <a:lnTo>
                    <a:pt x="230" y="270"/>
                  </a:lnTo>
                  <a:lnTo>
                    <a:pt x="251" y="270"/>
                  </a:lnTo>
                  <a:lnTo>
                    <a:pt x="265" y="277"/>
                  </a:lnTo>
                  <a:lnTo>
                    <a:pt x="286" y="277"/>
                  </a:lnTo>
                  <a:lnTo>
                    <a:pt x="307" y="270"/>
                  </a:lnTo>
                  <a:lnTo>
                    <a:pt x="321" y="270"/>
                  </a:lnTo>
                  <a:lnTo>
                    <a:pt x="342" y="270"/>
                  </a:lnTo>
                  <a:lnTo>
                    <a:pt x="363" y="270"/>
                  </a:lnTo>
                  <a:lnTo>
                    <a:pt x="376" y="263"/>
                  </a:lnTo>
                  <a:lnTo>
                    <a:pt x="397" y="263"/>
                  </a:lnTo>
                  <a:lnTo>
                    <a:pt x="411" y="256"/>
                  </a:lnTo>
                  <a:lnTo>
                    <a:pt x="432" y="249"/>
                  </a:lnTo>
                  <a:lnTo>
                    <a:pt x="453" y="242"/>
                  </a:lnTo>
                  <a:lnTo>
                    <a:pt x="460" y="235"/>
                  </a:lnTo>
                  <a:lnTo>
                    <a:pt x="467" y="235"/>
                  </a:lnTo>
                  <a:lnTo>
                    <a:pt x="488" y="221"/>
                  </a:lnTo>
                  <a:lnTo>
                    <a:pt x="495" y="221"/>
                  </a:lnTo>
                  <a:lnTo>
                    <a:pt x="509" y="215"/>
                  </a:lnTo>
                  <a:lnTo>
                    <a:pt x="516" y="201"/>
                  </a:lnTo>
                  <a:lnTo>
                    <a:pt x="523" y="194"/>
                  </a:lnTo>
                  <a:lnTo>
                    <a:pt x="537" y="180"/>
                  </a:lnTo>
                  <a:lnTo>
                    <a:pt x="544" y="173"/>
                  </a:lnTo>
                  <a:lnTo>
                    <a:pt x="544" y="166"/>
                  </a:lnTo>
                  <a:lnTo>
                    <a:pt x="551" y="145"/>
                  </a:lnTo>
                  <a:lnTo>
                    <a:pt x="551" y="125"/>
                  </a:lnTo>
                  <a:lnTo>
                    <a:pt x="544" y="111"/>
                  </a:lnTo>
                  <a:lnTo>
                    <a:pt x="544" y="104"/>
                  </a:lnTo>
                  <a:lnTo>
                    <a:pt x="537" y="90"/>
                  </a:lnTo>
                  <a:lnTo>
                    <a:pt x="523" y="76"/>
                  </a:lnTo>
                  <a:lnTo>
                    <a:pt x="516" y="76"/>
                  </a:lnTo>
                  <a:lnTo>
                    <a:pt x="509" y="63"/>
                  </a:lnTo>
                  <a:lnTo>
                    <a:pt x="495" y="56"/>
                  </a:lnTo>
                  <a:lnTo>
                    <a:pt x="488" y="49"/>
                  </a:lnTo>
                  <a:lnTo>
                    <a:pt x="467" y="42"/>
                  </a:lnTo>
                  <a:lnTo>
                    <a:pt x="460" y="35"/>
                  </a:lnTo>
                  <a:lnTo>
                    <a:pt x="453" y="35"/>
                  </a:lnTo>
                  <a:lnTo>
                    <a:pt x="432" y="28"/>
                  </a:lnTo>
                  <a:lnTo>
                    <a:pt x="411" y="21"/>
                  </a:lnTo>
                  <a:lnTo>
                    <a:pt x="397" y="14"/>
                  </a:lnTo>
                  <a:lnTo>
                    <a:pt x="376" y="7"/>
                  </a:lnTo>
                  <a:lnTo>
                    <a:pt x="363" y="7"/>
                  </a:lnTo>
                  <a:lnTo>
                    <a:pt x="342" y="7"/>
                  </a:lnTo>
                  <a:lnTo>
                    <a:pt x="321" y="0"/>
                  </a:lnTo>
                  <a:lnTo>
                    <a:pt x="307" y="0"/>
                  </a:lnTo>
                  <a:lnTo>
                    <a:pt x="286" y="0"/>
                  </a:lnTo>
                  <a:lnTo>
                    <a:pt x="265" y="0"/>
                  </a:lnTo>
                  <a:lnTo>
                    <a:pt x="251" y="0"/>
                  </a:lnTo>
                  <a:lnTo>
                    <a:pt x="230" y="0"/>
                  </a:lnTo>
                  <a:lnTo>
                    <a:pt x="209" y="7"/>
                  </a:lnTo>
                  <a:lnTo>
                    <a:pt x="195" y="7"/>
                  </a:lnTo>
                  <a:lnTo>
                    <a:pt x="174" y="7"/>
                  </a:lnTo>
                  <a:lnTo>
                    <a:pt x="153" y="14"/>
                  </a:lnTo>
                  <a:lnTo>
                    <a:pt x="140" y="21"/>
                  </a:lnTo>
                  <a:lnTo>
                    <a:pt x="119" y="28"/>
                  </a:lnTo>
                  <a:lnTo>
                    <a:pt x="105" y="35"/>
                  </a:lnTo>
                  <a:lnTo>
                    <a:pt x="91" y="35"/>
                  </a:lnTo>
                  <a:lnTo>
                    <a:pt x="84" y="42"/>
                  </a:lnTo>
                  <a:lnTo>
                    <a:pt x="63" y="49"/>
                  </a:lnTo>
                  <a:lnTo>
                    <a:pt x="56" y="56"/>
                  </a:lnTo>
                  <a:lnTo>
                    <a:pt x="49" y="63"/>
                  </a:lnTo>
                  <a:lnTo>
                    <a:pt x="35" y="76"/>
                  </a:lnTo>
                  <a:lnTo>
                    <a:pt x="28" y="76"/>
                  </a:lnTo>
                  <a:lnTo>
                    <a:pt x="14" y="90"/>
                  </a:lnTo>
                  <a:lnTo>
                    <a:pt x="7" y="104"/>
                  </a:lnTo>
                  <a:lnTo>
                    <a:pt x="7" y="111"/>
                  </a:lnTo>
                  <a:lnTo>
                    <a:pt x="0" y="125"/>
                  </a:lnTo>
                  <a:lnTo>
                    <a:pt x="0" y="145"/>
                  </a:lnTo>
                  <a:lnTo>
                    <a:pt x="7" y="166"/>
                  </a:lnTo>
                  <a:lnTo>
                    <a:pt x="7" y="173"/>
                  </a:lnTo>
                  <a:lnTo>
                    <a:pt x="14" y="180"/>
                  </a:lnTo>
                  <a:lnTo>
                    <a:pt x="28" y="194"/>
                  </a:lnTo>
                  <a:lnTo>
                    <a:pt x="35" y="201"/>
                  </a:lnTo>
                  <a:lnTo>
                    <a:pt x="49" y="215"/>
                  </a:lnTo>
                  <a:lnTo>
                    <a:pt x="56" y="221"/>
                  </a:lnTo>
                  <a:lnTo>
                    <a:pt x="63" y="221"/>
                  </a:lnTo>
                  <a:lnTo>
                    <a:pt x="84" y="235"/>
                  </a:lnTo>
                  <a:lnTo>
                    <a:pt x="91" y="235"/>
                  </a:lnTo>
                  <a:lnTo>
                    <a:pt x="105" y="242"/>
                  </a:lnTo>
                  <a:lnTo>
                    <a:pt x="119" y="249"/>
                  </a:lnTo>
                  <a:lnTo>
                    <a:pt x="140" y="256"/>
                  </a:lnTo>
                  <a:lnTo>
                    <a:pt x="153" y="26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0" name="Freeform 519"/>
            <p:cNvSpPr>
              <a:spLocks/>
            </p:cNvSpPr>
            <p:nvPr/>
          </p:nvSpPr>
          <p:spPr bwMode="auto">
            <a:xfrm>
              <a:off x="1533" y="1806"/>
              <a:ext cx="551" cy="277"/>
            </a:xfrm>
            <a:custGeom>
              <a:avLst/>
              <a:gdLst>
                <a:gd name="T0" fmla="*/ 1214 w 79"/>
                <a:gd name="T1" fmla="*/ 1821 h 40"/>
                <a:gd name="T2" fmla="*/ 1458 w 79"/>
                <a:gd name="T3" fmla="*/ 1870 h 40"/>
                <a:gd name="T4" fmla="*/ 1751 w 79"/>
                <a:gd name="T5" fmla="*/ 1870 h 40"/>
                <a:gd name="T6" fmla="*/ 1995 w 79"/>
                <a:gd name="T7" fmla="*/ 1918 h 40"/>
                <a:gd name="T8" fmla="*/ 2239 w 79"/>
                <a:gd name="T9" fmla="*/ 1870 h 40"/>
                <a:gd name="T10" fmla="*/ 2532 w 79"/>
                <a:gd name="T11" fmla="*/ 1870 h 40"/>
                <a:gd name="T12" fmla="*/ 2776 w 79"/>
                <a:gd name="T13" fmla="*/ 1821 h 40"/>
                <a:gd name="T14" fmla="*/ 2874 w 79"/>
                <a:gd name="T15" fmla="*/ 1773 h 40"/>
                <a:gd name="T16" fmla="*/ 3160 w 79"/>
                <a:gd name="T17" fmla="*/ 1676 h 40"/>
                <a:gd name="T18" fmla="*/ 3257 w 79"/>
                <a:gd name="T19" fmla="*/ 1627 h 40"/>
                <a:gd name="T20" fmla="*/ 3452 w 79"/>
                <a:gd name="T21" fmla="*/ 1537 h 40"/>
                <a:gd name="T22" fmla="*/ 3599 w 79"/>
                <a:gd name="T23" fmla="*/ 1392 h 40"/>
                <a:gd name="T24" fmla="*/ 3745 w 79"/>
                <a:gd name="T25" fmla="*/ 1247 h 40"/>
                <a:gd name="T26" fmla="*/ 3794 w 79"/>
                <a:gd name="T27" fmla="*/ 1150 h 40"/>
                <a:gd name="T28" fmla="*/ 3843 w 79"/>
                <a:gd name="T29" fmla="*/ 866 h 40"/>
                <a:gd name="T30" fmla="*/ 3794 w 79"/>
                <a:gd name="T31" fmla="*/ 720 h 40"/>
                <a:gd name="T32" fmla="*/ 3648 w 79"/>
                <a:gd name="T33" fmla="*/ 526 h 40"/>
                <a:gd name="T34" fmla="*/ 3550 w 79"/>
                <a:gd name="T35" fmla="*/ 429 h 40"/>
                <a:gd name="T36" fmla="*/ 3404 w 79"/>
                <a:gd name="T37" fmla="*/ 332 h 40"/>
                <a:gd name="T38" fmla="*/ 3208 w 79"/>
                <a:gd name="T39" fmla="*/ 242 h 40"/>
                <a:gd name="T40" fmla="*/ 3013 w 79"/>
                <a:gd name="T41" fmla="*/ 194 h 40"/>
                <a:gd name="T42" fmla="*/ 2874 w 79"/>
                <a:gd name="T43" fmla="*/ 145 h 40"/>
                <a:gd name="T44" fmla="*/ 2629 w 79"/>
                <a:gd name="T45" fmla="*/ 48 h 40"/>
                <a:gd name="T46" fmla="*/ 2385 w 79"/>
                <a:gd name="T47" fmla="*/ 48 h 40"/>
                <a:gd name="T48" fmla="*/ 2141 w 79"/>
                <a:gd name="T49" fmla="*/ 0 h 40"/>
                <a:gd name="T50" fmla="*/ 1848 w 79"/>
                <a:gd name="T51" fmla="*/ 0 h 40"/>
                <a:gd name="T52" fmla="*/ 1604 w 79"/>
                <a:gd name="T53" fmla="*/ 0 h 40"/>
                <a:gd name="T54" fmla="*/ 1360 w 79"/>
                <a:gd name="T55" fmla="*/ 48 h 40"/>
                <a:gd name="T56" fmla="*/ 1067 w 79"/>
                <a:gd name="T57" fmla="*/ 97 h 40"/>
                <a:gd name="T58" fmla="*/ 969 w 79"/>
                <a:gd name="T59" fmla="*/ 145 h 40"/>
                <a:gd name="T60" fmla="*/ 732 w 79"/>
                <a:gd name="T61" fmla="*/ 242 h 40"/>
                <a:gd name="T62" fmla="*/ 586 w 79"/>
                <a:gd name="T63" fmla="*/ 291 h 40"/>
                <a:gd name="T64" fmla="*/ 391 w 79"/>
                <a:gd name="T65" fmla="*/ 381 h 40"/>
                <a:gd name="T66" fmla="*/ 244 w 79"/>
                <a:gd name="T67" fmla="*/ 526 h 40"/>
                <a:gd name="T68" fmla="*/ 98 w 79"/>
                <a:gd name="T69" fmla="*/ 623 h 40"/>
                <a:gd name="T70" fmla="*/ 49 w 79"/>
                <a:gd name="T71" fmla="*/ 769 h 40"/>
                <a:gd name="T72" fmla="*/ 0 w 79"/>
                <a:gd name="T73" fmla="*/ 1004 h 40"/>
                <a:gd name="T74" fmla="*/ 49 w 79"/>
                <a:gd name="T75" fmla="*/ 1198 h 40"/>
                <a:gd name="T76" fmla="*/ 195 w 79"/>
                <a:gd name="T77" fmla="*/ 1343 h 40"/>
                <a:gd name="T78" fmla="*/ 342 w 79"/>
                <a:gd name="T79" fmla="*/ 1489 h 40"/>
                <a:gd name="T80" fmla="*/ 439 w 79"/>
                <a:gd name="T81" fmla="*/ 1537 h 40"/>
                <a:gd name="T82" fmla="*/ 635 w 79"/>
                <a:gd name="T83" fmla="*/ 1627 h 40"/>
                <a:gd name="T84" fmla="*/ 830 w 79"/>
                <a:gd name="T85" fmla="*/ 1724 h 40"/>
                <a:gd name="T86" fmla="*/ 969 w 79"/>
                <a:gd name="T87" fmla="*/ 1773 h 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" h="40">
                  <a:moveTo>
                    <a:pt x="22" y="38"/>
                  </a:moveTo>
                  <a:lnTo>
                    <a:pt x="25" y="38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3" y="39"/>
                  </a:lnTo>
                  <a:lnTo>
                    <a:pt x="36" y="39"/>
                  </a:lnTo>
                  <a:lnTo>
                    <a:pt x="38" y="40"/>
                  </a:lnTo>
                  <a:lnTo>
                    <a:pt x="41" y="40"/>
                  </a:lnTo>
                  <a:lnTo>
                    <a:pt x="44" y="39"/>
                  </a:lnTo>
                  <a:lnTo>
                    <a:pt x="46" y="39"/>
                  </a:lnTo>
                  <a:lnTo>
                    <a:pt x="49" y="39"/>
                  </a:lnTo>
                  <a:lnTo>
                    <a:pt x="52" y="39"/>
                  </a:lnTo>
                  <a:lnTo>
                    <a:pt x="54" y="38"/>
                  </a:lnTo>
                  <a:lnTo>
                    <a:pt x="57" y="38"/>
                  </a:lnTo>
                  <a:lnTo>
                    <a:pt x="59" y="37"/>
                  </a:lnTo>
                  <a:lnTo>
                    <a:pt x="62" y="36"/>
                  </a:lnTo>
                  <a:lnTo>
                    <a:pt x="65" y="35"/>
                  </a:lnTo>
                  <a:lnTo>
                    <a:pt x="66" y="34"/>
                  </a:lnTo>
                  <a:lnTo>
                    <a:pt x="67" y="34"/>
                  </a:lnTo>
                  <a:lnTo>
                    <a:pt x="70" y="32"/>
                  </a:lnTo>
                  <a:lnTo>
                    <a:pt x="71" y="32"/>
                  </a:lnTo>
                  <a:lnTo>
                    <a:pt x="73" y="31"/>
                  </a:lnTo>
                  <a:lnTo>
                    <a:pt x="74" y="29"/>
                  </a:lnTo>
                  <a:lnTo>
                    <a:pt x="75" y="28"/>
                  </a:lnTo>
                  <a:lnTo>
                    <a:pt x="77" y="26"/>
                  </a:lnTo>
                  <a:lnTo>
                    <a:pt x="78" y="25"/>
                  </a:lnTo>
                  <a:lnTo>
                    <a:pt x="78" y="24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78" y="16"/>
                  </a:lnTo>
                  <a:lnTo>
                    <a:pt x="78" y="15"/>
                  </a:lnTo>
                  <a:lnTo>
                    <a:pt x="77" y="13"/>
                  </a:lnTo>
                  <a:lnTo>
                    <a:pt x="75" y="11"/>
                  </a:lnTo>
                  <a:lnTo>
                    <a:pt x="74" y="11"/>
                  </a:lnTo>
                  <a:lnTo>
                    <a:pt x="73" y="9"/>
                  </a:lnTo>
                  <a:lnTo>
                    <a:pt x="71" y="8"/>
                  </a:lnTo>
                  <a:lnTo>
                    <a:pt x="70" y="7"/>
                  </a:lnTo>
                  <a:lnTo>
                    <a:pt x="67" y="6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2" y="34"/>
                  </a:lnTo>
                  <a:lnTo>
                    <a:pt x="13" y="34"/>
                  </a:lnTo>
                  <a:lnTo>
                    <a:pt x="15" y="35"/>
                  </a:lnTo>
                  <a:lnTo>
                    <a:pt x="17" y="36"/>
                  </a:lnTo>
                  <a:lnTo>
                    <a:pt x="20" y="37"/>
                  </a:lnTo>
                  <a:lnTo>
                    <a:pt x="22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1" name="Freeform 520"/>
            <p:cNvSpPr>
              <a:spLocks/>
            </p:cNvSpPr>
            <p:nvPr/>
          </p:nvSpPr>
          <p:spPr bwMode="auto">
            <a:xfrm>
              <a:off x="1638" y="1855"/>
              <a:ext cx="348" cy="172"/>
            </a:xfrm>
            <a:custGeom>
              <a:avLst/>
              <a:gdLst>
                <a:gd name="T0" fmla="*/ 125 w 348"/>
                <a:gd name="T1" fmla="*/ 172 h 172"/>
                <a:gd name="T2" fmla="*/ 146 w 348"/>
                <a:gd name="T3" fmla="*/ 172 h 172"/>
                <a:gd name="T4" fmla="*/ 160 w 348"/>
                <a:gd name="T5" fmla="*/ 172 h 172"/>
                <a:gd name="T6" fmla="*/ 181 w 348"/>
                <a:gd name="T7" fmla="*/ 172 h 172"/>
                <a:gd name="T8" fmla="*/ 202 w 348"/>
                <a:gd name="T9" fmla="*/ 172 h 172"/>
                <a:gd name="T10" fmla="*/ 216 w 348"/>
                <a:gd name="T11" fmla="*/ 172 h 172"/>
                <a:gd name="T12" fmla="*/ 230 w 348"/>
                <a:gd name="T13" fmla="*/ 172 h 172"/>
                <a:gd name="T14" fmla="*/ 237 w 348"/>
                <a:gd name="T15" fmla="*/ 166 h 172"/>
                <a:gd name="T16" fmla="*/ 258 w 348"/>
                <a:gd name="T17" fmla="*/ 166 h 172"/>
                <a:gd name="T18" fmla="*/ 271 w 348"/>
                <a:gd name="T19" fmla="*/ 159 h 172"/>
                <a:gd name="T20" fmla="*/ 292 w 348"/>
                <a:gd name="T21" fmla="*/ 152 h 172"/>
                <a:gd name="T22" fmla="*/ 292 w 348"/>
                <a:gd name="T23" fmla="*/ 152 h 172"/>
                <a:gd name="T24" fmla="*/ 306 w 348"/>
                <a:gd name="T25" fmla="*/ 145 h 172"/>
                <a:gd name="T26" fmla="*/ 320 w 348"/>
                <a:gd name="T27" fmla="*/ 131 h 172"/>
                <a:gd name="T28" fmla="*/ 327 w 348"/>
                <a:gd name="T29" fmla="*/ 131 h 172"/>
                <a:gd name="T30" fmla="*/ 334 w 348"/>
                <a:gd name="T31" fmla="*/ 117 h 172"/>
                <a:gd name="T32" fmla="*/ 348 w 348"/>
                <a:gd name="T33" fmla="*/ 96 h 172"/>
                <a:gd name="T34" fmla="*/ 348 w 348"/>
                <a:gd name="T35" fmla="*/ 76 h 172"/>
                <a:gd name="T36" fmla="*/ 334 w 348"/>
                <a:gd name="T37" fmla="*/ 62 h 172"/>
                <a:gd name="T38" fmla="*/ 327 w 348"/>
                <a:gd name="T39" fmla="*/ 48 h 172"/>
                <a:gd name="T40" fmla="*/ 320 w 348"/>
                <a:gd name="T41" fmla="*/ 41 h 172"/>
                <a:gd name="T42" fmla="*/ 306 w 348"/>
                <a:gd name="T43" fmla="*/ 34 h 172"/>
                <a:gd name="T44" fmla="*/ 292 w 348"/>
                <a:gd name="T45" fmla="*/ 27 h 172"/>
                <a:gd name="T46" fmla="*/ 292 w 348"/>
                <a:gd name="T47" fmla="*/ 27 h 172"/>
                <a:gd name="T48" fmla="*/ 271 w 348"/>
                <a:gd name="T49" fmla="*/ 20 h 172"/>
                <a:gd name="T50" fmla="*/ 258 w 348"/>
                <a:gd name="T51" fmla="*/ 14 h 172"/>
                <a:gd name="T52" fmla="*/ 237 w 348"/>
                <a:gd name="T53" fmla="*/ 7 h 172"/>
                <a:gd name="T54" fmla="*/ 230 w 348"/>
                <a:gd name="T55" fmla="*/ 7 h 172"/>
                <a:gd name="T56" fmla="*/ 216 w 348"/>
                <a:gd name="T57" fmla="*/ 7 h 172"/>
                <a:gd name="T58" fmla="*/ 202 w 348"/>
                <a:gd name="T59" fmla="*/ 0 h 172"/>
                <a:gd name="T60" fmla="*/ 181 w 348"/>
                <a:gd name="T61" fmla="*/ 0 h 172"/>
                <a:gd name="T62" fmla="*/ 160 w 348"/>
                <a:gd name="T63" fmla="*/ 0 h 172"/>
                <a:gd name="T64" fmla="*/ 146 w 348"/>
                <a:gd name="T65" fmla="*/ 0 h 172"/>
                <a:gd name="T66" fmla="*/ 125 w 348"/>
                <a:gd name="T67" fmla="*/ 7 h 172"/>
                <a:gd name="T68" fmla="*/ 111 w 348"/>
                <a:gd name="T69" fmla="*/ 7 h 172"/>
                <a:gd name="T70" fmla="*/ 104 w 348"/>
                <a:gd name="T71" fmla="*/ 7 h 172"/>
                <a:gd name="T72" fmla="*/ 90 w 348"/>
                <a:gd name="T73" fmla="*/ 14 h 172"/>
                <a:gd name="T74" fmla="*/ 69 w 348"/>
                <a:gd name="T75" fmla="*/ 20 h 172"/>
                <a:gd name="T76" fmla="*/ 55 w 348"/>
                <a:gd name="T77" fmla="*/ 27 h 172"/>
                <a:gd name="T78" fmla="*/ 48 w 348"/>
                <a:gd name="T79" fmla="*/ 27 h 172"/>
                <a:gd name="T80" fmla="*/ 35 w 348"/>
                <a:gd name="T81" fmla="*/ 34 h 172"/>
                <a:gd name="T82" fmla="*/ 21 w 348"/>
                <a:gd name="T83" fmla="*/ 41 h 172"/>
                <a:gd name="T84" fmla="*/ 14 w 348"/>
                <a:gd name="T85" fmla="*/ 48 h 172"/>
                <a:gd name="T86" fmla="*/ 7 w 348"/>
                <a:gd name="T87" fmla="*/ 62 h 172"/>
                <a:gd name="T88" fmla="*/ 0 w 348"/>
                <a:gd name="T89" fmla="*/ 76 h 172"/>
                <a:gd name="T90" fmla="*/ 0 w 348"/>
                <a:gd name="T91" fmla="*/ 96 h 172"/>
                <a:gd name="T92" fmla="*/ 7 w 348"/>
                <a:gd name="T93" fmla="*/ 117 h 172"/>
                <a:gd name="T94" fmla="*/ 14 w 348"/>
                <a:gd name="T95" fmla="*/ 131 h 172"/>
                <a:gd name="T96" fmla="*/ 21 w 348"/>
                <a:gd name="T97" fmla="*/ 131 h 172"/>
                <a:gd name="T98" fmla="*/ 35 w 348"/>
                <a:gd name="T99" fmla="*/ 145 h 172"/>
                <a:gd name="T100" fmla="*/ 48 w 348"/>
                <a:gd name="T101" fmla="*/ 152 h 172"/>
                <a:gd name="T102" fmla="*/ 55 w 348"/>
                <a:gd name="T103" fmla="*/ 152 h 172"/>
                <a:gd name="T104" fmla="*/ 69 w 348"/>
                <a:gd name="T105" fmla="*/ 159 h 172"/>
                <a:gd name="T106" fmla="*/ 90 w 348"/>
                <a:gd name="T107" fmla="*/ 166 h 172"/>
                <a:gd name="T108" fmla="*/ 104 w 348"/>
                <a:gd name="T109" fmla="*/ 166 h 172"/>
                <a:gd name="T110" fmla="*/ 111 w 348"/>
                <a:gd name="T111" fmla="*/ 172 h 172"/>
                <a:gd name="T112" fmla="*/ 125 w 348"/>
                <a:gd name="T113" fmla="*/ 172 h 1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8" h="172">
                  <a:moveTo>
                    <a:pt x="125" y="172"/>
                  </a:moveTo>
                  <a:lnTo>
                    <a:pt x="146" y="172"/>
                  </a:lnTo>
                  <a:lnTo>
                    <a:pt x="160" y="172"/>
                  </a:lnTo>
                  <a:lnTo>
                    <a:pt x="181" y="172"/>
                  </a:lnTo>
                  <a:lnTo>
                    <a:pt x="202" y="172"/>
                  </a:lnTo>
                  <a:lnTo>
                    <a:pt x="216" y="172"/>
                  </a:lnTo>
                  <a:lnTo>
                    <a:pt x="230" y="172"/>
                  </a:lnTo>
                  <a:lnTo>
                    <a:pt x="237" y="166"/>
                  </a:lnTo>
                  <a:lnTo>
                    <a:pt x="258" y="166"/>
                  </a:lnTo>
                  <a:lnTo>
                    <a:pt x="271" y="159"/>
                  </a:lnTo>
                  <a:lnTo>
                    <a:pt x="292" y="152"/>
                  </a:lnTo>
                  <a:lnTo>
                    <a:pt x="306" y="145"/>
                  </a:lnTo>
                  <a:lnTo>
                    <a:pt x="320" y="131"/>
                  </a:lnTo>
                  <a:lnTo>
                    <a:pt x="327" y="131"/>
                  </a:lnTo>
                  <a:lnTo>
                    <a:pt x="334" y="117"/>
                  </a:lnTo>
                  <a:lnTo>
                    <a:pt x="348" y="96"/>
                  </a:lnTo>
                  <a:lnTo>
                    <a:pt x="348" y="76"/>
                  </a:lnTo>
                  <a:lnTo>
                    <a:pt x="334" y="62"/>
                  </a:lnTo>
                  <a:lnTo>
                    <a:pt x="327" y="48"/>
                  </a:lnTo>
                  <a:lnTo>
                    <a:pt x="320" y="41"/>
                  </a:lnTo>
                  <a:lnTo>
                    <a:pt x="306" y="34"/>
                  </a:lnTo>
                  <a:lnTo>
                    <a:pt x="292" y="27"/>
                  </a:lnTo>
                  <a:lnTo>
                    <a:pt x="271" y="20"/>
                  </a:lnTo>
                  <a:lnTo>
                    <a:pt x="258" y="14"/>
                  </a:lnTo>
                  <a:lnTo>
                    <a:pt x="237" y="7"/>
                  </a:lnTo>
                  <a:lnTo>
                    <a:pt x="230" y="7"/>
                  </a:lnTo>
                  <a:lnTo>
                    <a:pt x="216" y="7"/>
                  </a:lnTo>
                  <a:lnTo>
                    <a:pt x="202" y="0"/>
                  </a:lnTo>
                  <a:lnTo>
                    <a:pt x="181" y="0"/>
                  </a:lnTo>
                  <a:lnTo>
                    <a:pt x="160" y="0"/>
                  </a:lnTo>
                  <a:lnTo>
                    <a:pt x="146" y="0"/>
                  </a:lnTo>
                  <a:lnTo>
                    <a:pt x="125" y="7"/>
                  </a:lnTo>
                  <a:lnTo>
                    <a:pt x="111" y="7"/>
                  </a:lnTo>
                  <a:lnTo>
                    <a:pt x="104" y="7"/>
                  </a:lnTo>
                  <a:lnTo>
                    <a:pt x="90" y="14"/>
                  </a:lnTo>
                  <a:lnTo>
                    <a:pt x="69" y="20"/>
                  </a:lnTo>
                  <a:lnTo>
                    <a:pt x="55" y="27"/>
                  </a:lnTo>
                  <a:lnTo>
                    <a:pt x="48" y="27"/>
                  </a:lnTo>
                  <a:lnTo>
                    <a:pt x="35" y="34"/>
                  </a:lnTo>
                  <a:lnTo>
                    <a:pt x="21" y="41"/>
                  </a:lnTo>
                  <a:lnTo>
                    <a:pt x="14" y="48"/>
                  </a:lnTo>
                  <a:lnTo>
                    <a:pt x="7" y="62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7" y="117"/>
                  </a:lnTo>
                  <a:lnTo>
                    <a:pt x="14" y="131"/>
                  </a:lnTo>
                  <a:lnTo>
                    <a:pt x="21" y="131"/>
                  </a:lnTo>
                  <a:lnTo>
                    <a:pt x="35" y="145"/>
                  </a:lnTo>
                  <a:lnTo>
                    <a:pt x="48" y="152"/>
                  </a:lnTo>
                  <a:lnTo>
                    <a:pt x="55" y="152"/>
                  </a:lnTo>
                  <a:lnTo>
                    <a:pt x="69" y="159"/>
                  </a:lnTo>
                  <a:lnTo>
                    <a:pt x="90" y="166"/>
                  </a:lnTo>
                  <a:lnTo>
                    <a:pt x="104" y="166"/>
                  </a:lnTo>
                  <a:lnTo>
                    <a:pt x="111" y="172"/>
                  </a:lnTo>
                  <a:lnTo>
                    <a:pt x="125" y="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2" name="Freeform 521"/>
            <p:cNvSpPr>
              <a:spLocks/>
            </p:cNvSpPr>
            <p:nvPr/>
          </p:nvSpPr>
          <p:spPr bwMode="auto">
            <a:xfrm>
              <a:off x="1638" y="1855"/>
              <a:ext cx="348" cy="172"/>
            </a:xfrm>
            <a:custGeom>
              <a:avLst/>
              <a:gdLst>
                <a:gd name="T0" fmla="*/ 870 w 50"/>
                <a:gd name="T1" fmla="*/ 1183 h 25"/>
                <a:gd name="T2" fmla="*/ 1016 w 50"/>
                <a:gd name="T3" fmla="*/ 1183 h 25"/>
                <a:gd name="T4" fmla="*/ 1114 w 50"/>
                <a:gd name="T5" fmla="*/ 1183 h 25"/>
                <a:gd name="T6" fmla="*/ 1260 w 50"/>
                <a:gd name="T7" fmla="*/ 1183 h 25"/>
                <a:gd name="T8" fmla="*/ 1406 w 50"/>
                <a:gd name="T9" fmla="*/ 1183 h 25"/>
                <a:gd name="T10" fmla="*/ 1503 w 50"/>
                <a:gd name="T11" fmla="*/ 1183 h 25"/>
                <a:gd name="T12" fmla="*/ 1601 w 50"/>
                <a:gd name="T13" fmla="*/ 1183 h 25"/>
                <a:gd name="T14" fmla="*/ 1650 w 50"/>
                <a:gd name="T15" fmla="*/ 1135 h 25"/>
                <a:gd name="T16" fmla="*/ 1796 w 50"/>
                <a:gd name="T17" fmla="*/ 1135 h 25"/>
                <a:gd name="T18" fmla="*/ 1886 w 50"/>
                <a:gd name="T19" fmla="*/ 1087 h 25"/>
                <a:gd name="T20" fmla="*/ 2032 w 50"/>
                <a:gd name="T21" fmla="*/ 1039 h 25"/>
                <a:gd name="T22" fmla="*/ 2032 w 50"/>
                <a:gd name="T23" fmla="*/ 1039 h 25"/>
                <a:gd name="T24" fmla="*/ 2130 w 50"/>
                <a:gd name="T25" fmla="*/ 991 h 25"/>
                <a:gd name="T26" fmla="*/ 2227 w 50"/>
                <a:gd name="T27" fmla="*/ 901 h 25"/>
                <a:gd name="T28" fmla="*/ 2276 w 50"/>
                <a:gd name="T29" fmla="*/ 901 h 25"/>
                <a:gd name="T30" fmla="*/ 2325 w 50"/>
                <a:gd name="T31" fmla="*/ 805 h 25"/>
                <a:gd name="T32" fmla="*/ 2422 w 50"/>
                <a:gd name="T33" fmla="*/ 660 h 25"/>
                <a:gd name="T34" fmla="*/ 2422 w 50"/>
                <a:gd name="T35" fmla="*/ 523 h 25"/>
                <a:gd name="T36" fmla="*/ 2325 w 50"/>
                <a:gd name="T37" fmla="*/ 427 h 25"/>
                <a:gd name="T38" fmla="*/ 2276 w 50"/>
                <a:gd name="T39" fmla="*/ 330 h 25"/>
                <a:gd name="T40" fmla="*/ 2227 w 50"/>
                <a:gd name="T41" fmla="*/ 282 h 25"/>
                <a:gd name="T42" fmla="*/ 2130 w 50"/>
                <a:gd name="T43" fmla="*/ 234 h 25"/>
                <a:gd name="T44" fmla="*/ 2032 w 50"/>
                <a:gd name="T45" fmla="*/ 193 h 25"/>
                <a:gd name="T46" fmla="*/ 2032 w 50"/>
                <a:gd name="T47" fmla="*/ 193 h 25"/>
                <a:gd name="T48" fmla="*/ 1886 w 50"/>
                <a:gd name="T49" fmla="*/ 144 h 25"/>
                <a:gd name="T50" fmla="*/ 1796 w 50"/>
                <a:gd name="T51" fmla="*/ 96 h 25"/>
                <a:gd name="T52" fmla="*/ 1650 w 50"/>
                <a:gd name="T53" fmla="*/ 48 h 25"/>
                <a:gd name="T54" fmla="*/ 1601 w 50"/>
                <a:gd name="T55" fmla="*/ 48 h 25"/>
                <a:gd name="T56" fmla="*/ 1503 w 50"/>
                <a:gd name="T57" fmla="*/ 48 h 25"/>
                <a:gd name="T58" fmla="*/ 1406 w 50"/>
                <a:gd name="T59" fmla="*/ 0 h 25"/>
                <a:gd name="T60" fmla="*/ 1260 w 50"/>
                <a:gd name="T61" fmla="*/ 0 h 25"/>
                <a:gd name="T62" fmla="*/ 1114 w 50"/>
                <a:gd name="T63" fmla="*/ 0 h 25"/>
                <a:gd name="T64" fmla="*/ 1016 w 50"/>
                <a:gd name="T65" fmla="*/ 0 h 25"/>
                <a:gd name="T66" fmla="*/ 870 w 50"/>
                <a:gd name="T67" fmla="*/ 48 h 25"/>
                <a:gd name="T68" fmla="*/ 773 w 50"/>
                <a:gd name="T69" fmla="*/ 48 h 25"/>
                <a:gd name="T70" fmla="*/ 724 w 50"/>
                <a:gd name="T71" fmla="*/ 48 h 25"/>
                <a:gd name="T72" fmla="*/ 626 w 50"/>
                <a:gd name="T73" fmla="*/ 96 h 25"/>
                <a:gd name="T74" fmla="*/ 487 w 50"/>
                <a:gd name="T75" fmla="*/ 144 h 25"/>
                <a:gd name="T76" fmla="*/ 390 w 50"/>
                <a:gd name="T77" fmla="*/ 193 h 25"/>
                <a:gd name="T78" fmla="*/ 341 w 50"/>
                <a:gd name="T79" fmla="*/ 193 h 25"/>
                <a:gd name="T80" fmla="*/ 244 w 50"/>
                <a:gd name="T81" fmla="*/ 234 h 25"/>
                <a:gd name="T82" fmla="*/ 146 w 50"/>
                <a:gd name="T83" fmla="*/ 282 h 25"/>
                <a:gd name="T84" fmla="*/ 97 w 50"/>
                <a:gd name="T85" fmla="*/ 330 h 25"/>
                <a:gd name="T86" fmla="*/ 49 w 50"/>
                <a:gd name="T87" fmla="*/ 427 h 25"/>
                <a:gd name="T88" fmla="*/ 0 w 50"/>
                <a:gd name="T89" fmla="*/ 523 h 25"/>
                <a:gd name="T90" fmla="*/ 0 w 50"/>
                <a:gd name="T91" fmla="*/ 660 h 25"/>
                <a:gd name="T92" fmla="*/ 49 w 50"/>
                <a:gd name="T93" fmla="*/ 805 h 25"/>
                <a:gd name="T94" fmla="*/ 97 w 50"/>
                <a:gd name="T95" fmla="*/ 901 h 25"/>
                <a:gd name="T96" fmla="*/ 146 w 50"/>
                <a:gd name="T97" fmla="*/ 901 h 25"/>
                <a:gd name="T98" fmla="*/ 244 w 50"/>
                <a:gd name="T99" fmla="*/ 991 h 25"/>
                <a:gd name="T100" fmla="*/ 341 w 50"/>
                <a:gd name="T101" fmla="*/ 1039 h 25"/>
                <a:gd name="T102" fmla="*/ 390 w 50"/>
                <a:gd name="T103" fmla="*/ 1039 h 25"/>
                <a:gd name="T104" fmla="*/ 487 w 50"/>
                <a:gd name="T105" fmla="*/ 1087 h 25"/>
                <a:gd name="T106" fmla="*/ 626 w 50"/>
                <a:gd name="T107" fmla="*/ 1135 h 25"/>
                <a:gd name="T108" fmla="*/ 724 w 50"/>
                <a:gd name="T109" fmla="*/ 1135 h 25"/>
                <a:gd name="T110" fmla="*/ 773 w 50"/>
                <a:gd name="T111" fmla="*/ 1183 h 25"/>
                <a:gd name="T112" fmla="*/ 870 w 50"/>
                <a:gd name="T113" fmla="*/ 1183 h 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0" h="25">
                  <a:moveTo>
                    <a:pt x="18" y="25"/>
                  </a:moveTo>
                  <a:lnTo>
                    <a:pt x="21" y="25"/>
                  </a:lnTo>
                  <a:lnTo>
                    <a:pt x="23" y="25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7" y="24"/>
                  </a:lnTo>
                  <a:lnTo>
                    <a:pt x="39" y="23"/>
                  </a:lnTo>
                  <a:lnTo>
                    <a:pt x="42" y="22"/>
                  </a:lnTo>
                  <a:lnTo>
                    <a:pt x="44" y="21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8" y="17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48" y="9"/>
                  </a:lnTo>
                  <a:lnTo>
                    <a:pt x="47" y="7"/>
                  </a:lnTo>
                  <a:lnTo>
                    <a:pt x="46" y="6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3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6" y="25"/>
                  </a:lnTo>
                  <a:lnTo>
                    <a:pt x="18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3" name="Rectangle 524"/>
          <p:cNvSpPr>
            <a:spLocks noChangeArrowheads="1"/>
          </p:cNvSpPr>
          <p:nvPr/>
        </p:nvSpPr>
        <p:spPr bwMode="auto">
          <a:xfrm>
            <a:off x="5829301" y="6567488"/>
            <a:ext cx="50436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Rectangle 525"/>
          <p:cNvSpPr>
            <a:spLocks noChangeArrowheads="1"/>
          </p:cNvSpPr>
          <p:nvPr/>
        </p:nvSpPr>
        <p:spPr bwMode="auto">
          <a:xfrm rot="-5400000">
            <a:off x="1834151" y="5621988"/>
            <a:ext cx="10275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5" name="Rectangle 526"/>
          <p:cNvSpPr>
            <a:spLocks noChangeArrowheads="1"/>
          </p:cNvSpPr>
          <p:nvPr/>
        </p:nvSpPr>
        <p:spPr bwMode="auto">
          <a:xfrm rot="-5400000">
            <a:off x="3720101" y="1580213"/>
            <a:ext cx="10275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6" name="Picture 527" descr="min_uncertai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9" y="365126"/>
            <a:ext cx="31527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528"/>
          <p:cNvSpPr txBox="1">
            <a:spLocks noChangeArrowheads="1"/>
          </p:cNvSpPr>
          <p:nvPr/>
        </p:nvSpPr>
        <p:spPr bwMode="auto">
          <a:xfrm>
            <a:off x="1858963" y="1627189"/>
            <a:ext cx="1968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Minimum uncertainty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wave packet</a:t>
            </a:r>
          </a:p>
        </p:txBody>
      </p:sp>
      <p:sp>
        <p:nvSpPr>
          <p:cNvPr id="43018" name="Text Box 529"/>
          <p:cNvSpPr txBox="1">
            <a:spLocks noChangeArrowheads="1"/>
          </p:cNvSpPr>
          <p:nvPr/>
        </p:nvSpPr>
        <p:spPr bwMode="auto">
          <a:xfrm>
            <a:off x="5500689" y="4379913"/>
            <a:ext cx="1163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“Pure state”</a:t>
            </a:r>
          </a:p>
        </p:txBody>
      </p:sp>
    </p:spTree>
    <p:extLst>
      <p:ext uri="{BB962C8B-B14F-4D97-AF65-F5344CB8AC3E}">
        <p14:creationId xmlns:p14="http://schemas.microsoft.com/office/powerpoint/2010/main" val="25589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490914" y="341313"/>
            <a:ext cx="5184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DERIVATION OF THE </a:t>
            </a:r>
            <a:r>
              <a:rPr lang="en-US" altLang="en-US" b="1" dirty="0" smtClean="0">
                <a:solidFill>
                  <a:srgbClr val="0000FF"/>
                </a:solidFill>
              </a:rPr>
              <a:t>TIME-BANDWIDTH </a:t>
            </a:r>
            <a:r>
              <a:rPr lang="en-US" altLang="en-US" b="1" dirty="0">
                <a:solidFill>
                  <a:srgbClr val="0000FF"/>
                </a:solidFill>
              </a:rPr>
              <a:t>RELATIONS</a:t>
            </a:r>
          </a:p>
        </p:txBody>
      </p:sp>
      <p:pic>
        <p:nvPicPr>
          <p:cNvPr id="119837" name="Picture 2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4" y="850901"/>
            <a:ext cx="4529137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2105025" y="2255838"/>
            <a:ext cx="88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Energy:</a:t>
            </a:r>
          </a:p>
        </p:txBody>
      </p:sp>
      <p:pic>
        <p:nvPicPr>
          <p:cNvPr id="119820" name="Picture 1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9" y="2136776"/>
            <a:ext cx="63976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22" name="Picture 1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033714"/>
            <a:ext cx="1422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23" name="Line 15"/>
          <p:cNvSpPr>
            <a:spLocks noChangeShapeType="1"/>
          </p:cNvSpPr>
          <p:nvPr/>
        </p:nvSpPr>
        <p:spPr bwMode="auto">
          <a:xfrm flipH="1">
            <a:off x="4438651" y="2695575"/>
            <a:ext cx="58102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825" name="Picture 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9" y="3033714"/>
            <a:ext cx="3578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26" name="Line 18"/>
          <p:cNvSpPr>
            <a:spLocks noChangeShapeType="1"/>
          </p:cNvSpPr>
          <p:nvPr/>
        </p:nvSpPr>
        <p:spPr bwMode="auto">
          <a:xfrm flipH="1">
            <a:off x="8220075" y="2733675"/>
            <a:ext cx="762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829" name="Picture 2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3592514"/>
            <a:ext cx="74025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9010651" y="3589338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0</a:t>
            </a:r>
          </a:p>
        </p:txBody>
      </p:sp>
      <p:pic>
        <p:nvPicPr>
          <p:cNvPr id="119832" name="Picture 2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452939"/>
            <a:ext cx="31178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33" name="Text Box 25"/>
          <p:cNvSpPr txBox="1">
            <a:spLocks noChangeArrowheads="1"/>
          </p:cNvSpPr>
          <p:nvPr/>
        </p:nvSpPr>
        <p:spPr bwMode="auto">
          <a:xfrm>
            <a:off x="2095500" y="5618163"/>
            <a:ext cx="233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No roots implies </a:t>
            </a:r>
          </a:p>
        </p:txBody>
      </p:sp>
      <p:pic>
        <p:nvPicPr>
          <p:cNvPr id="119836" name="Picture 2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5567364"/>
            <a:ext cx="25336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6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761707" y="196850"/>
            <a:ext cx="183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Wigner Distribution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801394" y="7635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Second moments</a:t>
            </a:r>
          </a:p>
        </p:txBody>
      </p:sp>
      <p:pic>
        <p:nvPicPr>
          <p:cNvPr id="35844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1" y="1360488"/>
            <a:ext cx="61722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524794" y="3252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951831" y="3322638"/>
            <a:ext cx="826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Instantaneous frequency:   is it the derivative of the phase, or the center of gravity of the spectrum?</a:t>
            </a:r>
          </a:p>
        </p:txBody>
      </p:sp>
      <p:pic>
        <p:nvPicPr>
          <p:cNvPr id="35847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6" y="3719514"/>
            <a:ext cx="2351088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82" y="4354514"/>
            <a:ext cx="36163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853906" y="5475288"/>
            <a:ext cx="2406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where we used the fact that</a:t>
            </a:r>
          </a:p>
        </p:txBody>
      </p:sp>
      <p:pic>
        <p:nvPicPr>
          <p:cNvPr id="35850" name="Picture 1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31" y="5537201"/>
            <a:ext cx="20383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077494" y="152400"/>
            <a:ext cx="2971800" cy="300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524794" y="3251200"/>
            <a:ext cx="9144000" cy="300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5104607" y="3676650"/>
            <a:ext cx="1958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</a:t>
            </a:r>
          </a:p>
        </p:txBody>
      </p:sp>
      <p:grpSp>
        <p:nvGrpSpPr>
          <p:cNvPr id="172046" name="Group 14"/>
          <p:cNvGrpSpPr>
            <a:grpSpLocks/>
          </p:cNvGrpSpPr>
          <p:nvPr/>
        </p:nvGrpSpPr>
        <p:grpSpPr bwMode="auto">
          <a:xfrm>
            <a:off x="3680619" y="5016500"/>
            <a:ext cx="3651250" cy="520700"/>
            <a:chOff x="204" y="1152"/>
            <a:chExt cx="4276" cy="610"/>
          </a:xfrm>
        </p:grpSpPr>
        <p:sp>
          <p:nvSpPr>
            <p:cNvPr id="35857" name="Text Box 15"/>
            <p:cNvSpPr txBox="1">
              <a:spLocks noChangeArrowheads="1"/>
            </p:cNvSpPr>
            <p:nvPr/>
          </p:nvSpPr>
          <p:spPr bwMode="auto">
            <a:xfrm>
              <a:off x="204" y="1226"/>
              <a:ext cx="216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35858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" y="1152"/>
              <a:ext cx="2308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855" name="Rectangle 17"/>
          <p:cNvSpPr>
            <a:spLocks noChangeArrowheads="1"/>
          </p:cNvSpPr>
          <p:nvPr/>
        </p:nvSpPr>
        <p:spPr bwMode="auto">
          <a:xfrm>
            <a:off x="6274594" y="4965700"/>
            <a:ext cx="6350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6" name="TextBox 1"/>
          <p:cNvSpPr txBox="1">
            <a:spLocks noChangeArrowheads="1"/>
          </p:cNvSpPr>
          <p:nvPr/>
        </p:nvSpPr>
        <p:spPr bwMode="auto">
          <a:xfrm flipH="1">
            <a:off x="4480719" y="533400"/>
            <a:ext cx="337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Mechanics in 5 slides</a:t>
            </a:r>
          </a:p>
        </p:txBody>
      </p:sp>
      <p:pic>
        <p:nvPicPr>
          <p:cNvPr id="19" name="Picture 2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4502779"/>
            <a:ext cx="25336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865060" y="5016500"/>
            <a:ext cx="1239547" cy="247546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82324" y="5013327"/>
            <a:ext cx="2670245" cy="56038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4493270" y="505540"/>
            <a:ext cx="32054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LIGHT-MATTER INTERACTION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TextBox 2 1"/>
          <p:cNvSpPr txBox="1">
            <a:spLocks noChangeArrowheads="1"/>
          </p:cNvSpPr>
          <p:nvPr/>
        </p:nvSpPr>
        <p:spPr bwMode="auto">
          <a:xfrm>
            <a:off x="850685" y="1609289"/>
            <a:ext cx="47853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Time-Bandwidth product to Uncertainty relations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850685" y="2743786"/>
            <a:ext cx="4379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relations to </a:t>
            </a:r>
            <a:r>
              <a:rPr lang="en-US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Schroedinger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590968" y="3729038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LASER-MATTER INTERACTION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1628400" y="4517221"/>
            <a:ext cx="204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Bloch Vector Model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1608137" y="4941322"/>
            <a:ext cx="2461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propagation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9" name="TextBox 9"/>
          <p:cNvSpPr txBox="1">
            <a:spLocks noChangeArrowheads="1"/>
          </p:cNvSpPr>
          <p:nvPr/>
        </p:nvSpPr>
        <p:spPr bwMode="auto">
          <a:xfrm>
            <a:off x="1703901" y="6153607"/>
            <a:ext cx="278936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transients to steady state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 2"/>
          <p:cNvSpPr txBox="1"/>
          <p:nvPr/>
        </p:nvSpPr>
        <p:spPr>
          <a:xfrm flipH="1">
            <a:off x="5482242" y="1201739"/>
            <a:ext cx="587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Wigner distribution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the instantaneous frequency in time and frequency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Wigner applied to pulse measurements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bandwidth product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482242" y="2628653"/>
            <a:ext cx="587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wave duality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Uncertainty relations</a:t>
            </a:r>
            <a:endParaRPr lang="en-US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double slit experiment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Picture 4" descr="\documentclass{article}&#10;\usepackage{amsmath}&#10;\usepackage{color}&#10;\pagestyle{empty}&#10;\begin{document}&#10;\textcolor{blue}{Schr\&quot;odinger equation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58" y="3462838"/>
            <a:ext cx="1852952" cy="184076"/>
          </a:xfrm>
          <a:prstGeom prst="rect">
            <a:avLst/>
          </a:prstGeom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628400" y="5358055"/>
            <a:ext cx="2461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transients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695468" y="5194737"/>
            <a:ext cx="5872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Echoes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double slit experiment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2242" y="2628653"/>
            <a:ext cx="3314625" cy="124061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104607" y="298450"/>
            <a:ext cx="1958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680619" y="812800"/>
            <a:ext cx="3651250" cy="520700"/>
            <a:chOff x="204" y="1152"/>
            <a:chExt cx="4276" cy="610"/>
          </a:xfrm>
        </p:grpSpPr>
        <p:sp>
          <p:nvSpPr>
            <p:cNvPr id="36875" name="Text Box 5"/>
            <p:cNvSpPr txBox="1">
              <a:spLocks noChangeArrowheads="1"/>
            </p:cNvSpPr>
            <p:nvPr/>
          </p:nvSpPr>
          <p:spPr bwMode="auto">
            <a:xfrm>
              <a:off x="204" y="1226"/>
              <a:ext cx="216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36876" name="Picture 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" y="1152"/>
              <a:ext cx="2308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274219" y="4235451"/>
            <a:ext cx="56197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Equality only holds for a Gaussian pulse (beam) shape free of any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phase modulation, which implies that the Wigner distribution for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Gaussian shape occupies the smallest area in the time/frequency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plane.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1948657" y="2206626"/>
            <a:ext cx="3679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Only holds for the pulse widths defined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the mean square deviation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pic>
        <p:nvPicPr>
          <p:cNvPr id="36872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56" y="1646238"/>
            <a:ext cx="208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2069306" y="150495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 space:</a:t>
            </a:r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6249194" y="723900"/>
            <a:ext cx="698500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/>
      <p:bldP spid="109577" grpId="0"/>
      <p:bldP spid="109577" grpId="1"/>
      <p:bldP spid="109577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420144" y="681038"/>
            <a:ext cx="445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Quantum Mechanics: just add particle-wave duality: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537744" y="2747963"/>
            <a:ext cx="5092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The Heisenberg uncertainty relation is contained directly in:</a:t>
            </a:r>
          </a:p>
        </p:txBody>
      </p:sp>
      <p:pic>
        <p:nvPicPr>
          <p:cNvPr id="37892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970" y="3146425"/>
            <a:ext cx="10001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20" y="3209926"/>
            <a:ext cx="12096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5520531" y="3140075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3355182" y="3643313"/>
            <a:ext cx="545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No need for quantum mechanics – just the wave particle duality!</a:t>
            </a:r>
          </a:p>
        </p:txBody>
      </p:sp>
      <p:sp>
        <p:nvSpPr>
          <p:cNvPr id="37901" name="Text Box 86"/>
          <p:cNvSpPr txBox="1">
            <a:spLocks noChangeArrowheads="1"/>
          </p:cNvSpPr>
          <p:nvPr/>
        </p:nvSpPr>
        <p:spPr bwMode="auto">
          <a:xfrm>
            <a:off x="2969420" y="1357313"/>
            <a:ext cx="52673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Particle of energy W                            Wave of frequency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Particle of momentum p                      Wave of wave vector k  </a:t>
            </a:r>
          </a:p>
        </p:txBody>
      </p:sp>
      <p:pic>
        <p:nvPicPr>
          <p:cNvPr id="37902" name="Picture 9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94" y="1473200"/>
            <a:ext cx="4064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3" name="Picture 9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94" y="1930400"/>
            <a:ext cx="4064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4" name="Picture 93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94" y="1422400"/>
            <a:ext cx="1524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5" name="Picture 9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94" y="1879600"/>
            <a:ext cx="762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" name="Group 83"/>
          <p:cNvGrpSpPr>
            <a:grpSpLocks/>
          </p:cNvGrpSpPr>
          <p:nvPr/>
        </p:nvGrpSpPr>
        <p:grpSpPr bwMode="auto">
          <a:xfrm>
            <a:off x="7934203" y="4713823"/>
            <a:ext cx="1439862" cy="377825"/>
            <a:chOff x="3613" y="1720"/>
            <a:chExt cx="907" cy="238"/>
          </a:xfrm>
        </p:grpSpPr>
        <p:pic>
          <p:nvPicPr>
            <p:cNvPr id="33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1720"/>
              <a:ext cx="61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3613" y="1850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84"/>
          <p:cNvGrpSpPr>
            <a:grpSpLocks/>
          </p:cNvGrpSpPr>
          <p:nvPr/>
        </p:nvGrpSpPr>
        <p:grpSpPr bwMode="auto">
          <a:xfrm>
            <a:off x="7973892" y="5482173"/>
            <a:ext cx="1423987" cy="333375"/>
            <a:chOff x="3619" y="2168"/>
            <a:chExt cx="897" cy="210"/>
          </a:xfrm>
        </p:grpSpPr>
        <p:pic>
          <p:nvPicPr>
            <p:cNvPr id="36" name="Picture 24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68"/>
              <a:ext cx="6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3619" y="2275"/>
              <a:ext cx="2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82"/>
          <p:cNvGrpSpPr>
            <a:grpSpLocks/>
          </p:cNvGrpSpPr>
          <p:nvPr/>
        </p:nvGrpSpPr>
        <p:grpSpPr bwMode="auto">
          <a:xfrm>
            <a:off x="2662115" y="4347111"/>
            <a:ext cx="3784600" cy="1817687"/>
            <a:chOff x="1376" y="1501"/>
            <a:chExt cx="2384" cy="1145"/>
          </a:xfrm>
        </p:grpSpPr>
        <p:grpSp>
          <p:nvGrpSpPr>
            <p:cNvPr id="39" name="Group 72"/>
            <p:cNvGrpSpPr>
              <a:grpSpLocks/>
            </p:cNvGrpSpPr>
            <p:nvPr/>
          </p:nvGrpSpPr>
          <p:grpSpPr bwMode="auto">
            <a:xfrm>
              <a:off x="1376" y="1501"/>
              <a:ext cx="2384" cy="1145"/>
              <a:chOff x="1376" y="1501"/>
              <a:chExt cx="2384" cy="1145"/>
            </a:xfrm>
          </p:grpSpPr>
          <p:sp>
            <p:nvSpPr>
              <p:cNvPr id="41" name="Text Box 73"/>
              <p:cNvSpPr txBox="1">
                <a:spLocks noChangeArrowheads="1"/>
              </p:cNvSpPr>
              <p:nvPr/>
            </p:nvSpPr>
            <p:spPr bwMode="auto">
              <a:xfrm>
                <a:off x="2073" y="1501"/>
                <a:ext cx="16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                        Wave</a:t>
                </a:r>
              </a:p>
            </p:txBody>
          </p:sp>
          <p:sp>
            <p:nvSpPr>
              <p:cNvPr id="42" name="Text Box 74"/>
              <p:cNvSpPr txBox="1">
                <a:spLocks noChangeArrowheads="1"/>
              </p:cNvSpPr>
              <p:nvPr/>
            </p:nvSpPr>
            <p:spPr bwMode="auto">
              <a:xfrm>
                <a:off x="1420" y="1732"/>
                <a:ext cx="102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            W</a:t>
                </a:r>
              </a:p>
            </p:txBody>
          </p:sp>
          <p:pic>
            <p:nvPicPr>
              <p:cNvPr id="43" name="Picture 75" descr="TP_tmp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" y="1774"/>
                <a:ext cx="173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Text Box 76"/>
              <p:cNvSpPr txBox="1">
                <a:spLocks noChangeArrowheads="1"/>
              </p:cNvSpPr>
              <p:nvPr/>
            </p:nvSpPr>
            <p:spPr bwMode="auto">
              <a:xfrm>
                <a:off x="1420" y="2167"/>
                <a:ext cx="10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      p</a:t>
                </a:r>
              </a:p>
            </p:txBody>
          </p:sp>
          <p:pic>
            <p:nvPicPr>
              <p:cNvPr id="45" name="Picture 77" descr="TP_tmp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" y="2216"/>
                <a:ext cx="159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Rectangle 78"/>
              <p:cNvSpPr>
                <a:spLocks noChangeArrowheads="1"/>
              </p:cNvSpPr>
              <p:nvPr/>
            </p:nvSpPr>
            <p:spPr bwMode="auto">
              <a:xfrm>
                <a:off x="1376" y="1514"/>
                <a:ext cx="2384" cy="11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Line 79"/>
              <p:cNvSpPr>
                <a:spLocks noChangeShapeType="1"/>
              </p:cNvSpPr>
              <p:nvPr/>
            </p:nvSpPr>
            <p:spPr bwMode="auto">
              <a:xfrm>
                <a:off x="2131" y="1722"/>
                <a:ext cx="0" cy="9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80"/>
              <p:cNvSpPr>
                <a:spLocks noChangeShapeType="1"/>
              </p:cNvSpPr>
              <p:nvPr/>
            </p:nvSpPr>
            <p:spPr bwMode="auto">
              <a:xfrm>
                <a:off x="2872" y="1510"/>
                <a:ext cx="0" cy="1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Line 81"/>
            <p:cNvSpPr>
              <a:spLocks noChangeShapeType="1"/>
            </p:cNvSpPr>
            <p:nvPr/>
          </p:nvSpPr>
          <p:spPr bwMode="auto">
            <a:xfrm>
              <a:off x="1382" y="1715"/>
              <a:ext cx="23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9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79" y="5064661"/>
            <a:ext cx="1131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26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29" y="5783797"/>
            <a:ext cx="129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21" y="4713822"/>
            <a:ext cx="10001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9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79" y="5489500"/>
            <a:ext cx="12096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1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82"/>
          <p:cNvSpPr>
            <a:spLocks noChangeShapeType="1"/>
          </p:cNvSpPr>
          <p:nvPr/>
        </p:nvSpPr>
        <p:spPr bwMode="auto">
          <a:xfrm>
            <a:off x="2351089" y="3360738"/>
            <a:ext cx="22828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183"/>
          <p:cNvSpPr>
            <a:spLocks noChangeShapeType="1"/>
          </p:cNvSpPr>
          <p:nvPr/>
        </p:nvSpPr>
        <p:spPr bwMode="auto">
          <a:xfrm rot="16200000">
            <a:off x="1490663" y="2497138"/>
            <a:ext cx="1730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492500" y="1835151"/>
            <a:ext cx="88900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398838" y="1898651"/>
            <a:ext cx="88900" cy="147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314700" y="2301876"/>
            <a:ext cx="88900" cy="105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224213" y="3060700"/>
            <a:ext cx="88900" cy="29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124200" y="3282950"/>
            <a:ext cx="88900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851275" y="3287713"/>
            <a:ext cx="88900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760788" y="3060700"/>
            <a:ext cx="88900" cy="29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673475" y="2303463"/>
            <a:ext cx="88900" cy="105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582988" y="1889126"/>
            <a:ext cx="88900" cy="147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870076" y="1571625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P(n)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359275" y="334327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3541713" y="1755775"/>
            <a:ext cx="0" cy="1735138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144" name="Picture 1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6" y="3487738"/>
            <a:ext cx="3143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45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76676"/>
            <a:ext cx="29591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46" name="Freeform 125"/>
          <p:cNvSpPr>
            <a:spLocks/>
          </p:cNvSpPr>
          <p:nvPr/>
        </p:nvSpPr>
        <p:spPr bwMode="auto">
          <a:xfrm>
            <a:off x="6367464" y="2776539"/>
            <a:ext cx="2943225" cy="1000125"/>
          </a:xfrm>
          <a:custGeom>
            <a:avLst/>
            <a:gdLst>
              <a:gd name="T0" fmla="*/ 2147483646 w 668"/>
              <a:gd name="T1" fmla="*/ 2147483646 h 521"/>
              <a:gd name="T2" fmla="*/ 2147483646 w 668"/>
              <a:gd name="T3" fmla="*/ 2147483646 h 521"/>
              <a:gd name="T4" fmla="*/ 2147483646 w 668"/>
              <a:gd name="T5" fmla="*/ 2147483646 h 521"/>
              <a:gd name="T6" fmla="*/ 2147483646 w 668"/>
              <a:gd name="T7" fmla="*/ 2147483646 h 521"/>
              <a:gd name="T8" fmla="*/ 2147483646 w 668"/>
              <a:gd name="T9" fmla="*/ 2147483646 h 521"/>
              <a:gd name="T10" fmla="*/ 2147483646 w 668"/>
              <a:gd name="T11" fmla="*/ 2147483646 h 521"/>
              <a:gd name="T12" fmla="*/ 2147483646 w 668"/>
              <a:gd name="T13" fmla="*/ 2147483646 h 521"/>
              <a:gd name="T14" fmla="*/ 2147483646 w 668"/>
              <a:gd name="T15" fmla="*/ 2147483646 h 521"/>
              <a:gd name="T16" fmla="*/ 2147483646 w 668"/>
              <a:gd name="T17" fmla="*/ 2147483646 h 521"/>
              <a:gd name="T18" fmla="*/ 2147483646 w 668"/>
              <a:gd name="T19" fmla="*/ 2147483646 h 521"/>
              <a:gd name="T20" fmla="*/ 2147483646 w 668"/>
              <a:gd name="T21" fmla="*/ 2147483646 h 521"/>
              <a:gd name="T22" fmla="*/ 2147483646 w 668"/>
              <a:gd name="T23" fmla="*/ 2147483646 h 521"/>
              <a:gd name="T24" fmla="*/ 2147483646 w 668"/>
              <a:gd name="T25" fmla="*/ 2147483646 h 521"/>
              <a:gd name="T26" fmla="*/ 2147483646 w 668"/>
              <a:gd name="T27" fmla="*/ 2147483646 h 521"/>
              <a:gd name="T28" fmla="*/ 2147483646 w 668"/>
              <a:gd name="T29" fmla="*/ 2147483646 h 521"/>
              <a:gd name="T30" fmla="*/ 2147483646 w 668"/>
              <a:gd name="T31" fmla="*/ 2147483646 h 521"/>
              <a:gd name="T32" fmla="*/ 2147483646 w 668"/>
              <a:gd name="T33" fmla="*/ 2147483646 h 521"/>
              <a:gd name="T34" fmla="*/ 2147483646 w 668"/>
              <a:gd name="T35" fmla="*/ 2147483646 h 521"/>
              <a:gd name="T36" fmla="*/ 2147483646 w 668"/>
              <a:gd name="T37" fmla="*/ 2147483646 h 521"/>
              <a:gd name="T38" fmla="*/ 2147483646 w 668"/>
              <a:gd name="T39" fmla="*/ 2147483646 h 521"/>
              <a:gd name="T40" fmla="*/ 2147483646 w 668"/>
              <a:gd name="T41" fmla="*/ 2147483646 h 521"/>
              <a:gd name="T42" fmla="*/ 2147483646 w 668"/>
              <a:gd name="T43" fmla="*/ 2147483646 h 521"/>
              <a:gd name="T44" fmla="*/ 2147483646 w 668"/>
              <a:gd name="T45" fmla="*/ 2147483646 h 521"/>
              <a:gd name="T46" fmla="*/ 2147483646 w 668"/>
              <a:gd name="T47" fmla="*/ 2147483646 h 521"/>
              <a:gd name="T48" fmla="*/ 2147483646 w 668"/>
              <a:gd name="T49" fmla="*/ 2147483646 h 521"/>
              <a:gd name="T50" fmla="*/ 2147483646 w 668"/>
              <a:gd name="T51" fmla="*/ 2147483646 h 521"/>
              <a:gd name="T52" fmla="*/ 2147483646 w 668"/>
              <a:gd name="T53" fmla="*/ 2147483646 h 521"/>
              <a:gd name="T54" fmla="*/ 2147483646 w 668"/>
              <a:gd name="T55" fmla="*/ 2147483646 h 521"/>
              <a:gd name="T56" fmla="*/ 2147483646 w 668"/>
              <a:gd name="T57" fmla="*/ 2147483646 h 521"/>
              <a:gd name="T58" fmla="*/ 2147483646 w 668"/>
              <a:gd name="T59" fmla="*/ 2147483646 h 521"/>
              <a:gd name="T60" fmla="*/ 2147483646 w 668"/>
              <a:gd name="T61" fmla="*/ 2147483646 h 521"/>
              <a:gd name="T62" fmla="*/ 2147483646 w 668"/>
              <a:gd name="T63" fmla="*/ 2147483646 h 521"/>
              <a:gd name="T64" fmla="*/ 2147483646 w 668"/>
              <a:gd name="T65" fmla="*/ 2147483646 h 521"/>
              <a:gd name="T66" fmla="*/ 2147483646 w 668"/>
              <a:gd name="T67" fmla="*/ 2147483646 h 521"/>
              <a:gd name="T68" fmla="*/ 2147483646 w 668"/>
              <a:gd name="T69" fmla="*/ 2147483646 h 521"/>
              <a:gd name="T70" fmla="*/ 2147483646 w 668"/>
              <a:gd name="T71" fmla="*/ 2147483646 h 521"/>
              <a:gd name="T72" fmla="*/ 2147483646 w 668"/>
              <a:gd name="T73" fmla="*/ 2147483646 h 521"/>
              <a:gd name="T74" fmla="*/ 2147483646 w 668"/>
              <a:gd name="T75" fmla="*/ 2147483646 h 521"/>
              <a:gd name="T76" fmla="*/ 2147483646 w 668"/>
              <a:gd name="T77" fmla="*/ 2147483646 h 521"/>
              <a:gd name="T78" fmla="*/ 2147483646 w 668"/>
              <a:gd name="T79" fmla="*/ 2147483646 h 521"/>
              <a:gd name="T80" fmla="*/ 2147483646 w 668"/>
              <a:gd name="T81" fmla="*/ 2147483646 h 521"/>
              <a:gd name="T82" fmla="*/ 2147483646 w 668"/>
              <a:gd name="T83" fmla="*/ 2147483646 h 521"/>
              <a:gd name="T84" fmla="*/ 2147483646 w 668"/>
              <a:gd name="T85" fmla="*/ 2147483646 h 521"/>
              <a:gd name="T86" fmla="*/ 2147483646 w 668"/>
              <a:gd name="T87" fmla="*/ 2147483646 h 521"/>
              <a:gd name="T88" fmla="*/ 2147483646 w 668"/>
              <a:gd name="T89" fmla="*/ 2147483646 h 521"/>
              <a:gd name="T90" fmla="*/ 2147483646 w 668"/>
              <a:gd name="T91" fmla="*/ 2147483646 h 521"/>
              <a:gd name="T92" fmla="*/ 2147483646 w 668"/>
              <a:gd name="T93" fmla="*/ 2147483646 h 521"/>
              <a:gd name="T94" fmla="*/ 2147483646 w 668"/>
              <a:gd name="T95" fmla="*/ 2147483646 h 521"/>
              <a:gd name="T96" fmla="*/ 2147483646 w 668"/>
              <a:gd name="T97" fmla="*/ 2147483646 h 521"/>
              <a:gd name="T98" fmla="*/ 2147483646 w 668"/>
              <a:gd name="T99" fmla="*/ 2147483646 h 521"/>
              <a:gd name="T100" fmla="*/ 2147483646 w 668"/>
              <a:gd name="T101" fmla="*/ 2147483646 h 521"/>
              <a:gd name="T102" fmla="*/ 2147483646 w 668"/>
              <a:gd name="T103" fmla="*/ 2147483646 h 521"/>
              <a:gd name="T104" fmla="*/ 2147483646 w 668"/>
              <a:gd name="T105" fmla="*/ 2147483646 h 521"/>
              <a:gd name="T106" fmla="*/ 2147483646 w 668"/>
              <a:gd name="T107" fmla="*/ 2147483646 h 521"/>
              <a:gd name="T108" fmla="*/ 2147483646 w 668"/>
              <a:gd name="T109" fmla="*/ 2147483646 h 521"/>
              <a:gd name="T110" fmla="*/ 2147483646 w 668"/>
              <a:gd name="T111" fmla="*/ 2147483646 h 521"/>
              <a:gd name="T112" fmla="*/ 2147483646 w 668"/>
              <a:gd name="T113" fmla="*/ 2147483646 h 521"/>
              <a:gd name="T114" fmla="*/ 2147483646 w 668"/>
              <a:gd name="T115" fmla="*/ 2147483646 h 521"/>
              <a:gd name="T116" fmla="*/ 2147483646 w 668"/>
              <a:gd name="T117" fmla="*/ 2147483646 h 521"/>
              <a:gd name="T118" fmla="*/ 2147483646 w 668"/>
              <a:gd name="T119" fmla="*/ 2147483646 h 521"/>
              <a:gd name="T120" fmla="*/ 2147483646 w 668"/>
              <a:gd name="T121" fmla="*/ 2147483646 h 521"/>
              <a:gd name="T122" fmla="*/ 2147483646 w 668"/>
              <a:gd name="T123" fmla="*/ 2147483646 h 5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8"/>
              <a:gd name="T187" fmla="*/ 0 h 521"/>
              <a:gd name="T188" fmla="*/ 668 w 668"/>
              <a:gd name="T189" fmla="*/ 521 h 5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8" h="521">
                <a:moveTo>
                  <a:pt x="0" y="520"/>
                </a:moveTo>
                <a:lnTo>
                  <a:pt x="1" y="520"/>
                </a:lnTo>
                <a:lnTo>
                  <a:pt x="2" y="520"/>
                </a:lnTo>
                <a:lnTo>
                  <a:pt x="2" y="513"/>
                </a:lnTo>
                <a:lnTo>
                  <a:pt x="4" y="513"/>
                </a:lnTo>
                <a:lnTo>
                  <a:pt x="5" y="504"/>
                </a:lnTo>
                <a:lnTo>
                  <a:pt x="7" y="497"/>
                </a:lnTo>
                <a:lnTo>
                  <a:pt x="8" y="488"/>
                </a:lnTo>
                <a:lnTo>
                  <a:pt x="10" y="481"/>
                </a:lnTo>
                <a:lnTo>
                  <a:pt x="11" y="465"/>
                </a:lnTo>
                <a:lnTo>
                  <a:pt x="12" y="458"/>
                </a:lnTo>
                <a:lnTo>
                  <a:pt x="14" y="443"/>
                </a:lnTo>
                <a:lnTo>
                  <a:pt x="15" y="434"/>
                </a:lnTo>
                <a:lnTo>
                  <a:pt x="17" y="411"/>
                </a:lnTo>
                <a:lnTo>
                  <a:pt x="18" y="395"/>
                </a:lnTo>
                <a:lnTo>
                  <a:pt x="20" y="373"/>
                </a:lnTo>
                <a:lnTo>
                  <a:pt x="20" y="357"/>
                </a:lnTo>
                <a:lnTo>
                  <a:pt x="21" y="334"/>
                </a:lnTo>
                <a:lnTo>
                  <a:pt x="22" y="318"/>
                </a:lnTo>
                <a:lnTo>
                  <a:pt x="24" y="295"/>
                </a:lnTo>
                <a:lnTo>
                  <a:pt x="25" y="271"/>
                </a:lnTo>
                <a:lnTo>
                  <a:pt x="27" y="248"/>
                </a:lnTo>
                <a:lnTo>
                  <a:pt x="28" y="225"/>
                </a:lnTo>
                <a:lnTo>
                  <a:pt x="30" y="210"/>
                </a:lnTo>
                <a:lnTo>
                  <a:pt x="31" y="178"/>
                </a:lnTo>
                <a:lnTo>
                  <a:pt x="32" y="163"/>
                </a:lnTo>
                <a:lnTo>
                  <a:pt x="34" y="147"/>
                </a:lnTo>
                <a:lnTo>
                  <a:pt x="35" y="124"/>
                </a:lnTo>
                <a:lnTo>
                  <a:pt x="35" y="108"/>
                </a:lnTo>
                <a:lnTo>
                  <a:pt x="37" y="93"/>
                </a:lnTo>
                <a:lnTo>
                  <a:pt x="38" y="85"/>
                </a:lnTo>
                <a:lnTo>
                  <a:pt x="40" y="63"/>
                </a:lnTo>
                <a:lnTo>
                  <a:pt x="41" y="47"/>
                </a:lnTo>
                <a:lnTo>
                  <a:pt x="42" y="38"/>
                </a:lnTo>
                <a:lnTo>
                  <a:pt x="44" y="31"/>
                </a:lnTo>
                <a:lnTo>
                  <a:pt x="45" y="24"/>
                </a:lnTo>
                <a:lnTo>
                  <a:pt x="47" y="15"/>
                </a:lnTo>
                <a:lnTo>
                  <a:pt x="48" y="8"/>
                </a:lnTo>
                <a:lnTo>
                  <a:pt x="50" y="8"/>
                </a:lnTo>
                <a:lnTo>
                  <a:pt x="51" y="8"/>
                </a:lnTo>
                <a:lnTo>
                  <a:pt x="52" y="8"/>
                </a:lnTo>
                <a:lnTo>
                  <a:pt x="54" y="15"/>
                </a:lnTo>
                <a:lnTo>
                  <a:pt x="55" y="24"/>
                </a:lnTo>
                <a:lnTo>
                  <a:pt x="57" y="24"/>
                </a:lnTo>
                <a:lnTo>
                  <a:pt x="58" y="31"/>
                </a:lnTo>
                <a:lnTo>
                  <a:pt x="60" y="38"/>
                </a:lnTo>
                <a:lnTo>
                  <a:pt x="61" y="54"/>
                </a:lnTo>
                <a:lnTo>
                  <a:pt x="62" y="63"/>
                </a:lnTo>
                <a:lnTo>
                  <a:pt x="64" y="78"/>
                </a:lnTo>
                <a:lnTo>
                  <a:pt x="65" y="85"/>
                </a:lnTo>
                <a:lnTo>
                  <a:pt x="67" y="108"/>
                </a:lnTo>
                <a:lnTo>
                  <a:pt x="68" y="124"/>
                </a:lnTo>
                <a:lnTo>
                  <a:pt x="70" y="140"/>
                </a:lnTo>
                <a:lnTo>
                  <a:pt x="70" y="155"/>
                </a:lnTo>
                <a:lnTo>
                  <a:pt x="71" y="178"/>
                </a:lnTo>
                <a:lnTo>
                  <a:pt x="72" y="194"/>
                </a:lnTo>
                <a:lnTo>
                  <a:pt x="74" y="217"/>
                </a:lnTo>
                <a:lnTo>
                  <a:pt x="75" y="233"/>
                </a:lnTo>
                <a:lnTo>
                  <a:pt x="77" y="264"/>
                </a:lnTo>
                <a:lnTo>
                  <a:pt x="78" y="280"/>
                </a:lnTo>
                <a:lnTo>
                  <a:pt x="80" y="295"/>
                </a:lnTo>
                <a:lnTo>
                  <a:pt x="81" y="325"/>
                </a:lnTo>
                <a:lnTo>
                  <a:pt x="82" y="341"/>
                </a:lnTo>
                <a:lnTo>
                  <a:pt x="84" y="357"/>
                </a:lnTo>
                <a:lnTo>
                  <a:pt x="85" y="380"/>
                </a:lnTo>
                <a:lnTo>
                  <a:pt x="87" y="395"/>
                </a:lnTo>
                <a:lnTo>
                  <a:pt x="87" y="411"/>
                </a:lnTo>
                <a:lnTo>
                  <a:pt x="88" y="434"/>
                </a:lnTo>
                <a:lnTo>
                  <a:pt x="90" y="450"/>
                </a:lnTo>
                <a:lnTo>
                  <a:pt x="91" y="458"/>
                </a:lnTo>
                <a:lnTo>
                  <a:pt x="92" y="481"/>
                </a:lnTo>
                <a:lnTo>
                  <a:pt x="94" y="481"/>
                </a:lnTo>
                <a:lnTo>
                  <a:pt x="95" y="497"/>
                </a:lnTo>
                <a:lnTo>
                  <a:pt x="97" y="504"/>
                </a:lnTo>
                <a:lnTo>
                  <a:pt x="98" y="513"/>
                </a:lnTo>
                <a:lnTo>
                  <a:pt x="100" y="513"/>
                </a:lnTo>
                <a:lnTo>
                  <a:pt x="101" y="520"/>
                </a:lnTo>
                <a:lnTo>
                  <a:pt x="102" y="520"/>
                </a:lnTo>
                <a:lnTo>
                  <a:pt x="104" y="520"/>
                </a:lnTo>
                <a:lnTo>
                  <a:pt x="105" y="520"/>
                </a:lnTo>
                <a:lnTo>
                  <a:pt x="107" y="513"/>
                </a:lnTo>
                <a:lnTo>
                  <a:pt x="108" y="504"/>
                </a:lnTo>
                <a:lnTo>
                  <a:pt x="110" y="497"/>
                </a:lnTo>
                <a:lnTo>
                  <a:pt x="111" y="488"/>
                </a:lnTo>
                <a:lnTo>
                  <a:pt x="112" y="473"/>
                </a:lnTo>
                <a:lnTo>
                  <a:pt x="114" y="473"/>
                </a:lnTo>
                <a:lnTo>
                  <a:pt x="115" y="450"/>
                </a:lnTo>
                <a:lnTo>
                  <a:pt x="117" y="443"/>
                </a:lnTo>
                <a:lnTo>
                  <a:pt x="118" y="427"/>
                </a:lnTo>
                <a:lnTo>
                  <a:pt x="120" y="404"/>
                </a:lnTo>
                <a:lnTo>
                  <a:pt x="121" y="388"/>
                </a:lnTo>
                <a:lnTo>
                  <a:pt x="121" y="364"/>
                </a:lnTo>
                <a:lnTo>
                  <a:pt x="122" y="350"/>
                </a:lnTo>
                <a:lnTo>
                  <a:pt x="124" y="325"/>
                </a:lnTo>
                <a:lnTo>
                  <a:pt x="125" y="310"/>
                </a:lnTo>
                <a:lnTo>
                  <a:pt x="127" y="287"/>
                </a:lnTo>
                <a:lnTo>
                  <a:pt x="128" y="264"/>
                </a:lnTo>
                <a:lnTo>
                  <a:pt x="130" y="241"/>
                </a:lnTo>
                <a:lnTo>
                  <a:pt x="131" y="225"/>
                </a:lnTo>
                <a:lnTo>
                  <a:pt x="132" y="201"/>
                </a:lnTo>
                <a:lnTo>
                  <a:pt x="134" y="178"/>
                </a:lnTo>
                <a:lnTo>
                  <a:pt x="135" y="163"/>
                </a:lnTo>
                <a:lnTo>
                  <a:pt x="137" y="140"/>
                </a:lnTo>
                <a:lnTo>
                  <a:pt x="138" y="117"/>
                </a:lnTo>
                <a:lnTo>
                  <a:pt x="138" y="101"/>
                </a:lnTo>
                <a:lnTo>
                  <a:pt x="140" y="85"/>
                </a:lnTo>
                <a:lnTo>
                  <a:pt x="141" y="78"/>
                </a:lnTo>
                <a:lnTo>
                  <a:pt x="142" y="63"/>
                </a:lnTo>
                <a:lnTo>
                  <a:pt x="144" y="38"/>
                </a:lnTo>
                <a:lnTo>
                  <a:pt x="145" y="38"/>
                </a:lnTo>
                <a:lnTo>
                  <a:pt x="147" y="31"/>
                </a:lnTo>
                <a:lnTo>
                  <a:pt x="148" y="15"/>
                </a:lnTo>
                <a:lnTo>
                  <a:pt x="150" y="15"/>
                </a:lnTo>
                <a:lnTo>
                  <a:pt x="151" y="8"/>
                </a:lnTo>
                <a:lnTo>
                  <a:pt x="152" y="8"/>
                </a:lnTo>
                <a:lnTo>
                  <a:pt x="154" y="8"/>
                </a:lnTo>
                <a:lnTo>
                  <a:pt x="155" y="8"/>
                </a:lnTo>
                <a:lnTo>
                  <a:pt x="157" y="8"/>
                </a:lnTo>
                <a:lnTo>
                  <a:pt x="158" y="15"/>
                </a:lnTo>
                <a:lnTo>
                  <a:pt x="160" y="24"/>
                </a:lnTo>
                <a:lnTo>
                  <a:pt x="161" y="38"/>
                </a:lnTo>
                <a:lnTo>
                  <a:pt x="162" y="38"/>
                </a:lnTo>
                <a:lnTo>
                  <a:pt x="164" y="54"/>
                </a:lnTo>
                <a:lnTo>
                  <a:pt x="165" y="63"/>
                </a:lnTo>
                <a:lnTo>
                  <a:pt x="167" y="78"/>
                </a:lnTo>
                <a:lnTo>
                  <a:pt x="168" y="93"/>
                </a:lnTo>
                <a:lnTo>
                  <a:pt x="170" y="108"/>
                </a:lnTo>
                <a:lnTo>
                  <a:pt x="171" y="124"/>
                </a:lnTo>
                <a:lnTo>
                  <a:pt x="172" y="133"/>
                </a:lnTo>
                <a:lnTo>
                  <a:pt x="172" y="155"/>
                </a:lnTo>
                <a:lnTo>
                  <a:pt x="174" y="171"/>
                </a:lnTo>
                <a:lnTo>
                  <a:pt x="175" y="194"/>
                </a:lnTo>
                <a:lnTo>
                  <a:pt x="177" y="210"/>
                </a:lnTo>
                <a:lnTo>
                  <a:pt x="178" y="233"/>
                </a:lnTo>
                <a:lnTo>
                  <a:pt x="180" y="255"/>
                </a:lnTo>
                <a:lnTo>
                  <a:pt x="181" y="280"/>
                </a:lnTo>
                <a:lnTo>
                  <a:pt x="182" y="295"/>
                </a:lnTo>
                <a:lnTo>
                  <a:pt x="184" y="318"/>
                </a:lnTo>
                <a:lnTo>
                  <a:pt x="185" y="341"/>
                </a:lnTo>
                <a:lnTo>
                  <a:pt x="187" y="357"/>
                </a:lnTo>
                <a:lnTo>
                  <a:pt x="188" y="380"/>
                </a:lnTo>
                <a:lnTo>
                  <a:pt x="188" y="404"/>
                </a:lnTo>
                <a:lnTo>
                  <a:pt x="190" y="418"/>
                </a:lnTo>
                <a:lnTo>
                  <a:pt x="191" y="427"/>
                </a:lnTo>
                <a:lnTo>
                  <a:pt x="192" y="450"/>
                </a:lnTo>
                <a:lnTo>
                  <a:pt x="194" y="465"/>
                </a:lnTo>
                <a:lnTo>
                  <a:pt x="195" y="481"/>
                </a:lnTo>
                <a:lnTo>
                  <a:pt x="197" y="488"/>
                </a:lnTo>
                <a:lnTo>
                  <a:pt x="198" y="497"/>
                </a:lnTo>
                <a:lnTo>
                  <a:pt x="200" y="497"/>
                </a:lnTo>
                <a:lnTo>
                  <a:pt x="201" y="504"/>
                </a:lnTo>
                <a:lnTo>
                  <a:pt x="202" y="513"/>
                </a:lnTo>
                <a:lnTo>
                  <a:pt x="204" y="513"/>
                </a:lnTo>
                <a:lnTo>
                  <a:pt x="205" y="513"/>
                </a:lnTo>
                <a:lnTo>
                  <a:pt x="207" y="513"/>
                </a:lnTo>
                <a:lnTo>
                  <a:pt x="208" y="513"/>
                </a:lnTo>
                <a:lnTo>
                  <a:pt x="210" y="497"/>
                </a:lnTo>
                <a:lnTo>
                  <a:pt x="211" y="497"/>
                </a:lnTo>
                <a:lnTo>
                  <a:pt x="212" y="481"/>
                </a:lnTo>
                <a:lnTo>
                  <a:pt x="214" y="473"/>
                </a:lnTo>
                <a:lnTo>
                  <a:pt x="215" y="458"/>
                </a:lnTo>
                <a:lnTo>
                  <a:pt x="217" y="450"/>
                </a:lnTo>
                <a:lnTo>
                  <a:pt x="218" y="427"/>
                </a:lnTo>
                <a:lnTo>
                  <a:pt x="220" y="418"/>
                </a:lnTo>
                <a:lnTo>
                  <a:pt x="221" y="404"/>
                </a:lnTo>
                <a:lnTo>
                  <a:pt x="222" y="388"/>
                </a:lnTo>
                <a:lnTo>
                  <a:pt x="222" y="364"/>
                </a:lnTo>
                <a:lnTo>
                  <a:pt x="224" y="341"/>
                </a:lnTo>
                <a:lnTo>
                  <a:pt x="225" y="325"/>
                </a:lnTo>
                <a:lnTo>
                  <a:pt x="227" y="310"/>
                </a:lnTo>
                <a:lnTo>
                  <a:pt x="228" y="287"/>
                </a:lnTo>
                <a:lnTo>
                  <a:pt x="230" y="264"/>
                </a:lnTo>
                <a:lnTo>
                  <a:pt x="231" y="248"/>
                </a:lnTo>
                <a:lnTo>
                  <a:pt x="232" y="217"/>
                </a:lnTo>
                <a:lnTo>
                  <a:pt x="234" y="201"/>
                </a:lnTo>
                <a:lnTo>
                  <a:pt x="235" y="178"/>
                </a:lnTo>
                <a:lnTo>
                  <a:pt x="237" y="163"/>
                </a:lnTo>
                <a:lnTo>
                  <a:pt x="238" y="140"/>
                </a:lnTo>
                <a:lnTo>
                  <a:pt x="240" y="124"/>
                </a:lnTo>
                <a:lnTo>
                  <a:pt x="240" y="108"/>
                </a:lnTo>
                <a:lnTo>
                  <a:pt x="241" y="85"/>
                </a:lnTo>
                <a:lnTo>
                  <a:pt x="242" y="78"/>
                </a:lnTo>
                <a:lnTo>
                  <a:pt x="244" y="63"/>
                </a:lnTo>
                <a:lnTo>
                  <a:pt x="245" y="47"/>
                </a:lnTo>
                <a:lnTo>
                  <a:pt x="247" y="38"/>
                </a:lnTo>
                <a:lnTo>
                  <a:pt x="248" y="31"/>
                </a:lnTo>
                <a:lnTo>
                  <a:pt x="250" y="15"/>
                </a:lnTo>
                <a:lnTo>
                  <a:pt x="251" y="15"/>
                </a:lnTo>
                <a:lnTo>
                  <a:pt x="252" y="8"/>
                </a:lnTo>
                <a:lnTo>
                  <a:pt x="254" y="8"/>
                </a:lnTo>
                <a:lnTo>
                  <a:pt x="255" y="8"/>
                </a:lnTo>
                <a:lnTo>
                  <a:pt x="257" y="8"/>
                </a:lnTo>
                <a:lnTo>
                  <a:pt x="258" y="8"/>
                </a:lnTo>
                <a:lnTo>
                  <a:pt x="260" y="15"/>
                </a:lnTo>
                <a:lnTo>
                  <a:pt x="261" y="24"/>
                </a:lnTo>
                <a:lnTo>
                  <a:pt x="262" y="31"/>
                </a:lnTo>
                <a:lnTo>
                  <a:pt x="264" y="31"/>
                </a:lnTo>
                <a:lnTo>
                  <a:pt x="265" y="47"/>
                </a:lnTo>
                <a:lnTo>
                  <a:pt x="267" y="63"/>
                </a:lnTo>
                <a:lnTo>
                  <a:pt x="268" y="70"/>
                </a:lnTo>
                <a:lnTo>
                  <a:pt x="270" y="85"/>
                </a:lnTo>
                <a:lnTo>
                  <a:pt x="271" y="101"/>
                </a:lnTo>
                <a:lnTo>
                  <a:pt x="272" y="117"/>
                </a:lnTo>
                <a:lnTo>
                  <a:pt x="274" y="133"/>
                </a:lnTo>
                <a:lnTo>
                  <a:pt x="274" y="155"/>
                </a:lnTo>
                <a:lnTo>
                  <a:pt x="275" y="178"/>
                </a:lnTo>
                <a:lnTo>
                  <a:pt x="277" y="194"/>
                </a:lnTo>
                <a:lnTo>
                  <a:pt x="278" y="217"/>
                </a:lnTo>
                <a:lnTo>
                  <a:pt x="280" y="233"/>
                </a:lnTo>
                <a:lnTo>
                  <a:pt x="281" y="255"/>
                </a:lnTo>
                <a:lnTo>
                  <a:pt x="282" y="287"/>
                </a:lnTo>
                <a:lnTo>
                  <a:pt x="284" y="303"/>
                </a:lnTo>
                <a:lnTo>
                  <a:pt x="285" y="318"/>
                </a:lnTo>
                <a:lnTo>
                  <a:pt x="287" y="341"/>
                </a:lnTo>
                <a:lnTo>
                  <a:pt x="288" y="364"/>
                </a:lnTo>
                <a:lnTo>
                  <a:pt x="290" y="388"/>
                </a:lnTo>
                <a:lnTo>
                  <a:pt x="291" y="404"/>
                </a:lnTo>
                <a:lnTo>
                  <a:pt x="291" y="418"/>
                </a:lnTo>
                <a:lnTo>
                  <a:pt x="292" y="434"/>
                </a:lnTo>
                <a:lnTo>
                  <a:pt x="294" y="450"/>
                </a:lnTo>
                <a:lnTo>
                  <a:pt x="295" y="458"/>
                </a:lnTo>
                <a:lnTo>
                  <a:pt x="297" y="473"/>
                </a:lnTo>
                <a:lnTo>
                  <a:pt x="298" y="488"/>
                </a:lnTo>
                <a:lnTo>
                  <a:pt x="300" y="488"/>
                </a:lnTo>
                <a:lnTo>
                  <a:pt x="301" y="497"/>
                </a:lnTo>
                <a:lnTo>
                  <a:pt x="302" y="513"/>
                </a:lnTo>
                <a:lnTo>
                  <a:pt x="304" y="513"/>
                </a:lnTo>
                <a:lnTo>
                  <a:pt x="305" y="520"/>
                </a:lnTo>
                <a:lnTo>
                  <a:pt x="307" y="513"/>
                </a:lnTo>
                <a:lnTo>
                  <a:pt x="308" y="513"/>
                </a:lnTo>
                <a:lnTo>
                  <a:pt x="308" y="504"/>
                </a:lnTo>
                <a:lnTo>
                  <a:pt x="310" y="504"/>
                </a:lnTo>
                <a:lnTo>
                  <a:pt x="311" y="497"/>
                </a:lnTo>
                <a:lnTo>
                  <a:pt x="312" y="497"/>
                </a:lnTo>
                <a:lnTo>
                  <a:pt x="314" y="473"/>
                </a:lnTo>
                <a:lnTo>
                  <a:pt x="315" y="473"/>
                </a:lnTo>
                <a:lnTo>
                  <a:pt x="317" y="450"/>
                </a:lnTo>
                <a:lnTo>
                  <a:pt x="318" y="443"/>
                </a:lnTo>
                <a:lnTo>
                  <a:pt x="320" y="427"/>
                </a:lnTo>
                <a:lnTo>
                  <a:pt x="321" y="418"/>
                </a:lnTo>
                <a:lnTo>
                  <a:pt x="322" y="388"/>
                </a:lnTo>
                <a:lnTo>
                  <a:pt x="324" y="380"/>
                </a:lnTo>
                <a:lnTo>
                  <a:pt x="325" y="357"/>
                </a:lnTo>
                <a:lnTo>
                  <a:pt x="325" y="341"/>
                </a:lnTo>
                <a:lnTo>
                  <a:pt x="327" y="318"/>
                </a:lnTo>
                <a:lnTo>
                  <a:pt x="328" y="303"/>
                </a:lnTo>
                <a:lnTo>
                  <a:pt x="330" y="271"/>
                </a:lnTo>
                <a:lnTo>
                  <a:pt x="331" y="248"/>
                </a:lnTo>
                <a:lnTo>
                  <a:pt x="332" y="225"/>
                </a:lnTo>
                <a:lnTo>
                  <a:pt x="334" y="217"/>
                </a:lnTo>
                <a:lnTo>
                  <a:pt x="335" y="194"/>
                </a:lnTo>
                <a:lnTo>
                  <a:pt x="337" y="171"/>
                </a:lnTo>
                <a:lnTo>
                  <a:pt x="338" y="147"/>
                </a:lnTo>
                <a:lnTo>
                  <a:pt x="340" y="133"/>
                </a:lnTo>
                <a:lnTo>
                  <a:pt x="341" y="108"/>
                </a:lnTo>
                <a:lnTo>
                  <a:pt x="341" y="101"/>
                </a:lnTo>
                <a:lnTo>
                  <a:pt x="342" y="78"/>
                </a:lnTo>
                <a:lnTo>
                  <a:pt x="344" y="70"/>
                </a:lnTo>
                <a:lnTo>
                  <a:pt x="345" y="54"/>
                </a:lnTo>
                <a:lnTo>
                  <a:pt x="347" y="38"/>
                </a:lnTo>
                <a:lnTo>
                  <a:pt x="348" y="38"/>
                </a:lnTo>
                <a:lnTo>
                  <a:pt x="350" y="24"/>
                </a:lnTo>
                <a:lnTo>
                  <a:pt x="351" y="15"/>
                </a:lnTo>
                <a:lnTo>
                  <a:pt x="352" y="8"/>
                </a:lnTo>
                <a:lnTo>
                  <a:pt x="354" y="8"/>
                </a:lnTo>
                <a:lnTo>
                  <a:pt x="355" y="8"/>
                </a:lnTo>
                <a:lnTo>
                  <a:pt x="357" y="8"/>
                </a:lnTo>
                <a:lnTo>
                  <a:pt x="358" y="0"/>
                </a:lnTo>
                <a:lnTo>
                  <a:pt x="358" y="8"/>
                </a:lnTo>
                <a:lnTo>
                  <a:pt x="360" y="8"/>
                </a:lnTo>
                <a:lnTo>
                  <a:pt x="361" y="8"/>
                </a:lnTo>
                <a:lnTo>
                  <a:pt x="362" y="31"/>
                </a:lnTo>
                <a:lnTo>
                  <a:pt x="364" y="24"/>
                </a:lnTo>
                <a:lnTo>
                  <a:pt x="365" y="38"/>
                </a:lnTo>
                <a:lnTo>
                  <a:pt x="367" y="47"/>
                </a:lnTo>
                <a:lnTo>
                  <a:pt x="368" y="63"/>
                </a:lnTo>
                <a:lnTo>
                  <a:pt x="370" y="78"/>
                </a:lnTo>
                <a:lnTo>
                  <a:pt x="371" y="101"/>
                </a:lnTo>
                <a:lnTo>
                  <a:pt x="372" y="108"/>
                </a:lnTo>
                <a:lnTo>
                  <a:pt x="374" y="124"/>
                </a:lnTo>
                <a:lnTo>
                  <a:pt x="375" y="147"/>
                </a:lnTo>
                <a:lnTo>
                  <a:pt x="375" y="163"/>
                </a:lnTo>
                <a:lnTo>
                  <a:pt x="377" y="187"/>
                </a:lnTo>
                <a:lnTo>
                  <a:pt x="378" y="201"/>
                </a:lnTo>
                <a:lnTo>
                  <a:pt x="380" y="225"/>
                </a:lnTo>
                <a:lnTo>
                  <a:pt x="381" y="241"/>
                </a:lnTo>
                <a:lnTo>
                  <a:pt x="382" y="271"/>
                </a:lnTo>
                <a:lnTo>
                  <a:pt x="384" y="295"/>
                </a:lnTo>
                <a:lnTo>
                  <a:pt x="385" y="318"/>
                </a:lnTo>
                <a:lnTo>
                  <a:pt x="387" y="341"/>
                </a:lnTo>
                <a:lnTo>
                  <a:pt x="388" y="357"/>
                </a:lnTo>
                <a:lnTo>
                  <a:pt x="390" y="380"/>
                </a:lnTo>
                <a:lnTo>
                  <a:pt x="391" y="395"/>
                </a:lnTo>
                <a:lnTo>
                  <a:pt x="392" y="418"/>
                </a:lnTo>
                <a:lnTo>
                  <a:pt x="392" y="434"/>
                </a:lnTo>
                <a:lnTo>
                  <a:pt x="394" y="450"/>
                </a:lnTo>
                <a:lnTo>
                  <a:pt x="395" y="458"/>
                </a:lnTo>
                <a:lnTo>
                  <a:pt x="397" y="473"/>
                </a:lnTo>
                <a:lnTo>
                  <a:pt x="398" y="488"/>
                </a:lnTo>
                <a:lnTo>
                  <a:pt x="400" y="497"/>
                </a:lnTo>
                <a:lnTo>
                  <a:pt x="401" y="497"/>
                </a:lnTo>
                <a:lnTo>
                  <a:pt x="402" y="504"/>
                </a:lnTo>
                <a:lnTo>
                  <a:pt x="404" y="513"/>
                </a:lnTo>
                <a:lnTo>
                  <a:pt x="405" y="513"/>
                </a:lnTo>
                <a:lnTo>
                  <a:pt x="407" y="520"/>
                </a:lnTo>
                <a:lnTo>
                  <a:pt x="408" y="513"/>
                </a:lnTo>
                <a:lnTo>
                  <a:pt x="410" y="520"/>
                </a:lnTo>
                <a:lnTo>
                  <a:pt x="410" y="504"/>
                </a:lnTo>
                <a:lnTo>
                  <a:pt x="411" y="497"/>
                </a:lnTo>
                <a:lnTo>
                  <a:pt x="412" y="497"/>
                </a:lnTo>
                <a:lnTo>
                  <a:pt x="414" y="488"/>
                </a:lnTo>
                <a:lnTo>
                  <a:pt x="415" y="473"/>
                </a:lnTo>
                <a:lnTo>
                  <a:pt x="417" y="465"/>
                </a:lnTo>
                <a:lnTo>
                  <a:pt x="418" y="450"/>
                </a:lnTo>
                <a:lnTo>
                  <a:pt x="420" y="443"/>
                </a:lnTo>
                <a:lnTo>
                  <a:pt x="421" y="427"/>
                </a:lnTo>
                <a:lnTo>
                  <a:pt x="422" y="411"/>
                </a:lnTo>
                <a:lnTo>
                  <a:pt x="424" y="388"/>
                </a:lnTo>
                <a:lnTo>
                  <a:pt x="425" y="373"/>
                </a:lnTo>
                <a:lnTo>
                  <a:pt x="427" y="350"/>
                </a:lnTo>
                <a:lnTo>
                  <a:pt x="427" y="334"/>
                </a:lnTo>
                <a:lnTo>
                  <a:pt x="428" y="303"/>
                </a:lnTo>
                <a:lnTo>
                  <a:pt x="430" y="287"/>
                </a:lnTo>
                <a:lnTo>
                  <a:pt x="431" y="264"/>
                </a:lnTo>
                <a:lnTo>
                  <a:pt x="432" y="248"/>
                </a:lnTo>
                <a:lnTo>
                  <a:pt x="434" y="225"/>
                </a:lnTo>
                <a:lnTo>
                  <a:pt x="435" y="225"/>
                </a:lnTo>
                <a:lnTo>
                  <a:pt x="437" y="210"/>
                </a:lnTo>
                <a:lnTo>
                  <a:pt x="438" y="187"/>
                </a:lnTo>
                <a:lnTo>
                  <a:pt x="440" y="171"/>
                </a:lnTo>
                <a:lnTo>
                  <a:pt x="441" y="155"/>
                </a:lnTo>
                <a:lnTo>
                  <a:pt x="442" y="140"/>
                </a:lnTo>
                <a:lnTo>
                  <a:pt x="444" y="117"/>
                </a:lnTo>
                <a:lnTo>
                  <a:pt x="444" y="101"/>
                </a:lnTo>
                <a:lnTo>
                  <a:pt x="445" y="93"/>
                </a:lnTo>
                <a:lnTo>
                  <a:pt x="447" y="70"/>
                </a:lnTo>
                <a:lnTo>
                  <a:pt x="448" y="63"/>
                </a:lnTo>
                <a:lnTo>
                  <a:pt x="450" y="47"/>
                </a:lnTo>
                <a:lnTo>
                  <a:pt x="451" y="38"/>
                </a:lnTo>
                <a:lnTo>
                  <a:pt x="452" y="31"/>
                </a:lnTo>
                <a:lnTo>
                  <a:pt x="454" y="24"/>
                </a:lnTo>
                <a:lnTo>
                  <a:pt x="455" y="24"/>
                </a:lnTo>
                <a:lnTo>
                  <a:pt x="457" y="15"/>
                </a:lnTo>
                <a:lnTo>
                  <a:pt x="458" y="15"/>
                </a:lnTo>
                <a:lnTo>
                  <a:pt x="460" y="24"/>
                </a:lnTo>
                <a:lnTo>
                  <a:pt x="461" y="24"/>
                </a:lnTo>
                <a:lnTo>
                  <a:pt x="462" y="31"/>
                </a:lnTo>
                <a:lnTo>
                  <a:pt x="464" y="38"/>
                </a:lnTo>
                <a:lnTo>
                  <a:pt x="465" y="47"/>
                </a:lnTo>
                <a:lnTo>
                  <a:pt x="467" y="54"/>
                </a:lnTo>
                <a:lnTo>
                  <a:pt x="468" y="70"/>
                </a:lnTo>
                <a:lnTo>
                  <a:pt x="470" y="78"/>
                </a:lnTo>
                <a:lnTo>
                  <a:pt x="471" y="93"/>
                </a:lnTo>
                <a:lnTo>
                  <a:pt x="472" y="101"/>
                </a:lnTo>
                <a:lnTo>
                  <a:pt x="474" y="117"/>
                </a:lnTo>
                <a:lnTo>
                  <a:pt x="475" y="140"/>
                </a:lnTo>
                <a:lnTo>
                  <a:pt x="477" y="163"/>
                </a:lnTo>
                <a:lnTo>
                  <a:pt x="478" y="178"/>
                </a:lnTo>
                <a:lnTo>
                  <a:pt x="478" y="187"/>
                </a:lnTo>
                <a:lnTo>
                  <a:pt x="480" y="217"/>
                </a:lnTo>
                <a:lnTo>
                  <a:pt x="481" y="233"/>
                </a:lnTo>
                <a:lnTo>
                  <a:pt x="482" y="255"/>
                </a:lnTo>
                <a:lnTo>
                  <a:pt x="484" y="271"/>
                </a:lnTo>
                <a:lnTo>
                  <a:pt x="485" y="295"/>
                </a:lnTo>
                <a:lnTo>
                  <a:pt x="487" y="318"/>
                </a:lnTo>
                <a:lnTo>
                  <a:pt x="488" y="341"/>
                </a:lnTo>
                <a:lnTo>
                  <a:pt x="490" y="364"/>
                </a:lnTo>
                <a:lnTo>
                  <a:pt x="491" y="380"/>
                </a:lnTo>
                <a:lnTo>
                  <a:pt x="492" y="395"/>
                </a:lnTo>
                <a:lnTo>
                  <a:pt x="494" y="411"/>
                </a:lnTo>
                <a:lnTo>
                  <a:pt x="494" y="427"/>
                </a:lnTo>
                <a:lnTo>
                  <a:pt x="495" y="443"/>
                </a:lnTo>
                <a:lnTo>
                  <a:pt x="497" y="458"/>
                </a:lnTo>
                <a:lnTo>
                  <a:pt x="498" y="473"/>
                </a:lnTo>
                <a:lnTo>
                  <a:pt x="500" y="481"/>
                </a:lnTo>
                <a:lnTo>
                  <a:pt x="501" y="488"/>
                </a:lnTo>
                <a:lnTo>
                  <a:pt x="502" y="504"/>
                </a:lnTo>
                <a:lnTo>
                  <a:pt x="504" y="497"/>
                </a:lnTo>
                <a:lnTo>
                  <a:pt x="505" y="513"/>
                </a:lnTo>
                <a:lnTo>
                  <a:pt x="507" y="513"/>
                </a:lnTo>
                <a:lnTo>
                  <a:pt x="508" y="513"/>
                </a:lnTo>
                <a:lnTo>
                  <a:pt x="510" y="513"/>
                </a:lnTo>
                <a:lnTo>
                  <a:pt x="511" y="513"/>
                </a:lnTo>
                <a:lnTo>
                  <a:pt x="511" y="504"/>
                </a:lnTo>
                <a:lnTo>
                  <a:pt x="512" y="497"/>
                </a:lnTo>
                <a:lnTo>
                  <a:pt x="514" y="497"/>
                </a:lnTo>
                <a:lnTo>
                  <a:pt x="515" y="488"/>
                </a:lnTo>
                <a:lnTo>
                  <a:pt x="517" y="465"/>
                </a:lnTo>
                <a:lnTo>
                  <a:pt x="518" y="465"/>
                </a:lnTo>
                <a:lnTo>
                  <a:pt x="520" y="458"/>
                </a:lnTo>
                <a:lnTo>
                  <a:pt x="521" y="434"/>
                </a:lnTo>
                <a:lnTo>
                  <a:pt x="522" y="427"/>
                </a:lnTo>
                <a:lnTo>
                  <a:pt x="524" y="404"/>
                </a:lnTo>
                <a:lnTo>
                  <a:pt x="525" y="388"/>
                </a:lnTo>
                <a:lnTo>
                  <a:pt x="527" y="364"/>
                </a:lnTo>
                <a:lnTo>
                  <a:pt x="528" y="350"/>
                </a:lnTo>
                <a:lnTo>
                  <a:pt x="528" y="325"/>
                </a:lnTo>
                <a:lnTo>
                  <a:pt x="530" y="303"/>
                </a:lnTo>
                <a:lnTo>
                  <a:pt x="531" y="287"/>
                </a:lnTo>
                <a:lnTo>
                  <a:pt x="532" y="255"/>
                </a:lnTo>
                <a:lnTo>
                  <a:pt x="534" y="241"/>
                </a:lnTo>
                <a:lnTo>
                  <a:pt x="535" y="217"/>
                </a:lnTo>
                <a:lnTo>
                  <a:pt x="537" y="201"/>
                </a:lnTo>
                <a:lnTo>
                  <a:pt x="538" y="178"/>
                </a:lnTo>
                <a:lnTo>
                  <a:pt x="540" y="163"/>
                </a:lnTo>
                <a:lnTo>
                  <a:pt x="541" y="140"/>
                </a:lnTo>
                <a:lnTo>
                  <a:pt x="542" y="124"/>
                </a:lnTo>
                <a:lnTo>
                  <a:pt x="544" y="108"/>
                </a:lnTo>
                <a:lnTo>
                  <a:pt x="545" y="93"/>
                </a:lnTo>
                <a:lnTo>
                  <a:pt x="545" y="78"/>
                </a:lnTo>
                <a:lnTo>
                  <a:pt x="547" y="63"/>
                </a:lnTo>
                <a:lnTo>
                  <a:pt x="548" y="47"/>
                </a:lnTo>
                <a:lnTo>
                  <a:pt x="550" y="38"/>
                </a:lnTo>
                <a:lnTo>
                  <a:pt x="551" y="31"/>
                </a:lnTo>
                <a:lnTo>
                  <a:pt x="552" y="24"/>
                </a:lnTo>
                <a:lnTo>
                  <a:pt x="554" y="24"/>
                </a:lnTo>
                <a:lnTo>
                  <a:pt x="555" y="15"/>
                </a:lnTo>
                <a:lnTo>
                  <a:pt x="557" y="15"/>
                </a:lnTo>
                <a:lnTo>
                  <a:pt x="558" y="15"/>
                </a:lnTo>
                <a:lnTo>
                  <a:pt x="560" y="15"/>
                </a:lnTo>
                <a:lnTo>
                  <a:pt x="561" y="15"/>
                </a:lnTo>
                <a:lnTo>
                  <a:pt x="562" y="24"/>
                </a:lnTo>
                <a:lnTo>
                  <a:pt x="562" y="31"/>
                </a:lnTo>
                <a:lnTo>
                  <a:pt x="564" y="38"/>
                </a:lnTo>
                <a:lnTo>
                  <a:pt x="565" y="47"/>
                </a:lnTo>
                <a:lnTo>
                  <a:pt x="567" y="54"/>
                </a:lnTo>
                <a:lnTo>
                  <a:pt x="568" y="70"/>
                </a:lnTo>
                <a:lnTo>
                  <a:pt x="570" y="78"/>
                </a:lnTo>
                <a:lnTo>
                  <a:pt x="571" y="93"/>
                </a:lnTo>
                <a:lnTo>
                  <a:pt x="572" y="108"/>
                </a:lnTo>
                <a:lnTo>
                  <a:pt x="574" y="124"/>
                </a:lnTo>
                <a:lnTo>
                  <a:pt x="575" y="140"/>
                </a:lnTo>
                <a:lnTo>
                  <a:pt x="577" y="163"/>
                </a:lnTo>
                <a:lnTo>
                  <a:pt x="578" y="178"/>
                </a:lnTo>
                <a:lnTo>
                  <a:pt x="580" y="194"/>
                </a:lnTo>
                <a:lnTo>
                  <a:pt x="580" y="217"/>
                </a:lnTo>
                <a:lnTo>
                  <a:pt x="581" y="241"/>
                </a:lnTo>
                <a:lnTo>
                  <a:pt x="582" y="264"/>
                </a:lnTo>
                <a:lnTo>
                  <a:pt x="584" y="280"/>
                </a:lnTo>
                <a:lnTo>
                  <a:pt x="585" y="295"/>
                </a:lnTo>
                <a:lnTo>
                  <a:pt x="587" y="318"/>
                </a:lnTo>
                <a:lnTo>
                  <a:pt x="588" y="334"/>
                </a:lnTo>
                <a:lnTo>
                  <a:pt x="590" y="357"/>
                </a:lnTo>
                <a:lnTo>
                  <a:pt x="591" y="373"/>
                </a:lnTo>
                <a:lnTo>
                  <a:pt x="592" y="388"/>
                </a:lnTo>
                <a:lnTo>
                  <a:pt x="594" y="411"/>
                </a:lnTo>
                <a:lnTo>
                  <a:pt x="595" y="434"/>
                </a:lnTo>
                <a:lnTo>
                  <a:pt x="597" y="443"/>
                </a:lnTo>
                <a:lnTo>
                  <a:pt x="597" y="458"/>
                </a:lnTo>
                <a:lnTo>
                  <a:pt x="598" y="465"/>
                </a:lnTo>
                <a:lnTo>
                  <a:pt x="600" y="488"/>
                </a:lnTo>
                <a:lnTo>
                  <a:pt x="601" y="497"/>
                </a:lnTo>
                <a:lnTo>
                  <a:pt x="602" y="504"/>
                </a:lnTo>
                <a:lnTo>
                  <a:pt x="604" y="504"/>
                </a:lnTo>
                <a:lnTo>
                  <a:pt x="605" y="513"/>
                </a:lnTo>
                <a:lnTo>
                  <a:pt x="607" y="520"/>
                </a:lnTo>
                <a:lnTo>
                  <a:pt x="608" y="520"/>
                </a:lnTo>
                <a:lnTo>
                  <a:pt x="610" y="520"/>
                </a:lnTo>
                <a:lnTo>
                  <a:pt x="611" y="520"/>
                </a:lnTo>
                <a:lnTo>
                  <a:pt x="612" y="520"/>
                </a:lnTo>
                <a:lnTo>
                  <a:pt x="614" y="513"/>
                </a:lnTo>
                <a:lnTo>
                  <a:pt x="615" y="497"/>
                </a:lnTo>
                <a:lnTo>
                  <a:pt x="617" y="497"/>
                </a:lnTo>
                <a:lnTo>
                  <a:pt x="618" y="488"/>
                </a:lnTo>
                <a:lnTo>
                  <a:pt x="620" y="473"/>
                </a:lnTo>
                <a:lnTo>
                  <a:pt x="621" y="465"/>
                </a:lnTo>
                <a:lnTo>
                  <a:pt x="622" y="450"/>
                </a:lnTo>
                <a:lnTo>
                  <a:pt x="624" y="434"/>
                </a:lnTo>
                <a:lnTo>
                  <a:pt x="625" y="418"/>
                </a:lnTo>
                <a:lnTo>
                  <a:pt x="627" y="395"/>
                </a:lnTo>
                <a:lnTo>
                  <a:pt x="628" y="380"/>
                </a:lnTo>
                <a:lnTo>
                  <a:pt x="630" y="357"/>
                </a:lnTo>
                <a:lnTo>
                  <a:pt x="630" y="334"/>
                </a:lnTo>
                <a:lnTo>
                  <a:pt x="631" y="318"/>
                </a:lnTo>
                <a:lnTo>
                  <a:pt x="632" y="295"/>
                </a:lnTo>
                <a:lnTo>
                  <a:pt x="634" y="271"/>
                </a:lnTo>
                <a:lnTo>
                  <a:pt x="635" y="248"/>
                </a:lnTo>
                <a:lnTo>
                  <a:pt x="637" y="233"/>
                </a:lnTo>
                <a:lnTo>
                  <a:pt x="638" y="210"/>
                </a:lnTo>
                <a:lnTo>
                  <a:pt x="640" y="187"/>
                </a:lnTo>
                <a:lnTo>
                  <a:pt x="641" y="171"/>
                </a:lnTo>
                <a:lnTo>
                  <a:pt x="642" y="147"/>
                </a:lnTo>
                <a:lnTo>
                  <a:pt x="644" y="133"/>
                </a:lnTo>
                <a:lnTo>
                  <a:pt x="645" y="108"/>
                </a:lnTo>
                <a:lnTo>
                  <a:pt x="647" y="93"/>
                </a:lnTo>
                <a:lnTo>
                  <a:pt x="647" y="78"/>
                </a:lnTo>
                <a:lnTo>
                  <a:pt x="648" y="63"/>
                </a:lnTo>
                <a:lnTo>
                  <a:pt x="650" y="54"/>
                </a:lnTo>
                <a:lnTo>
                  <a:pt x="651" y="47"/>
                </a:lnTo>
                <a:lnTo>
                  <a:pt x="652" y="31"/>
                </a:lnTo>
                <a:lnTo>
                  <a:pt x="654" y="24"/>
                </a:lnTo>
                <a:lnTo>
                  <a:pt x="655" y="15"/>
                </a:lnTo>
                <a:lnTo>
                  <a:pt x="657" y="15"/>
                </a:lnTo>
                <a:lnTo>
                  <a:pt x="658" y="15"/>
                </a:lnTo>
                <a:lnTo>
                  <a:pt x="660" y="8"/>
                </a:lnTo>
                <a:lnTo>
                  <a:pt x="661" y="8"/>
                </a:lnTo>
                <a:lnTo>
                  <a:pt x="662" y="15"/>
                </a:lnTo>
                <a:lnTo>
                  <a:pt x="664" y="15"/>
                </a:lnTo>
                <a:lnTo>
                  <a:pt x="665" y="24"/>
                </a:lnTo>
                <a:lnTo>
                  <a:pt x="667" y="31"/>
                </a:lnTo>
              </a:path>
            </a:pathLst>
          </a:custGeom>
          <a:noFill/>
          <a:ln w="3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147" name="Group 19"/>
          <p:cNvGrpSpPr>
            <a:grpSpLocks/>
          </p:cNvGrpSpPr>
          <p:nvPr/>
        </p:nvGrpSpPr>
        <p:grpSpPr bwMode="auto">
          <a:xfrm>
            <a:off x="6478588" y="2887663"/>
            <a:ext cx="2755900" cy="755650"/>
            <a:chOff x="4641" y="1461"/>
            <a:chExt cx="1736" cy="476"/>
          </a:xfrm>
        </p:grpSpPr>
        <p:sp>
          <p:nvSpPr>
            <p:cNvPr id="20512" name="AutoShape 20"/>
            <p:cNvSpPr>
              <a:spLocks noChangeArrowheads="1"/>
            </p:cNvSpPr>
            <p:nvPr/>
          </p:nvSpPr>
          <p:spPr bwMode="auto">
            <a:xfrm>
              <a:off x="4641" y="1596"/>
              <a:ext cx="56" cy="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086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AutoShape 21"/>
            <p:cNvSpPr>
              <a:spLocks noChangeArrowheads="1"/>
            </p:cNvSpPr>
            <p:nvPr/>
          </p:nvSpPr>
          <p:spPr bwMode="auto">
            <a:xfrm>
              <a:off x="4737" y="1461"/>
              <a:ext cx="56" cy="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086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AutoShape 22"/>
            <p:cNvSpPr>
              <a:spLocks noChangeArrowheads="1"/>
            </p:cNvSpPr>
            <p:nvPr/>
          </p:nvSpPr>
          <p:spPr bwMode="auto">
            <a:xfrm>
              <a:off x="5215" y="1575"/>
              <a:ext cx="56" cy="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086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15" name="Group 23"/>
            <p:cNvGrpSpPr>
              <a:grpSpLocks/>
            </p:cNvGrpSpPr>
            <p:nvPr/>
          </p:nvGrpSpPr>
          <p:grpSpPr bwMode="auto">
            <a:xfrm>
              <a:off x="4891" y="1759"/>
              <a:ext cx="1093" cy="178"/>
              <a:chOff x="4891" y="1759"/>
              <a:chExt cx="1093" cy="178"/>
            </a:xfrm>
          </p:grpSpPr>
          <p:sp>
            <p:nvSpPr>
              <p:cNvPr id="20517" name="AutoShape 24"/>
              <p:cNvSpPr>
                <a:spLocks noChangeArrowheads="1"/>
              </p:cNvSpPr>
              <p:nvPr/>
            </p:nvSpPr>
            <p:spPr bwMode="auto">
              <a:xfrm>
                <a:off x="4891" y="1796"/>
                <a:ext cx="56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086 w 21600"/>
                  <a:gd name="T25" fmla="*/ 3086 h 21600"/>
                  <a:gd name="T26" fmla="*/ 18514 w 21600"/>
                  <a:gd name="T27" fmla="*/ 185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8" name="AutoShape 25"/>
              <p:cNvSpPr>
                <a:spLocks noChangeArrowheads="1"/>
              </p:cNvSpPr>
              <p:nvPr/>
            </p:nvSpPr>
            <p:spPr bwMode="auto">
              <a:xfrm>
                <a:off x="5451" y="1851"/>
                <a:ext cx="56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086 w 21600"/>
                  <a:gd name="T25" fmla="*/ 3086 h 21600"/>
                  <a:gd name="T26" fmla="*/ 18514 w 21600"/>
                  <a:gd name="T27" fmla="*/ 185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" name="AutoShape 26"/>
              <p:cNvSpPr>
                <a:spLocks noChangeArrowheads="1"/>
              </p:cNvSpPr>
              <p:nvPr/>
            </p:nvSpPr>
            <p:spPr bwMode="auto">
              <a:xfrm>
                <a:off x="5743" y="1759"/>
                <a:ext cx="56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086 w 21600"/>
                  <a:gd name="T25" fmla="*/ 3086 h 21600"/>
                  <a:gd name="T26" fmla="*/ 18514 w 21600"/>
                  <a:gd name="T27" fmla="*/ 185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AutoShape 27"/>
              <p:cNvSpPr>
                <a:spLocks noChangeArrowheads="1"/>
              </p:cNvSpPr>
              <p:nvPr/>
            </p:nvSpPr>
            <p:spPr bwMode="auto">
              <a:xfrm>
                <a:off x="5928" y="1881"/>
                <a:ext cx="56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086 w 21600"/>
                  <a:gd name="T25" fmla="*/ 3086 h 21600"/>
                  <a:gd name="T26" fmla="*/ 18514 w 21600"/>
                  <a:gd name="T27" fmla="*/ 185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16" name="AutoShape 28"/>
            <p:cNvSpPr>
              <a:spLocks noChangeArrowheads="1"/>
            </p:cNvSpPr>
            <p:nvPr/>
          </p:nvSpPr>
          <p:spPr bwMode="auto">
            <a:xfrm>
              <a:off x="6321" y="1677"/>
              <a:ext cx="56" cy="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086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157" name="Group 29"/>
          <p:cNvGrpSpPr>
            <a:grpSpLocks/>
          </p:cNvGrpSpPr>
          <p:nvPr/>
        </p:nvGrpSpPr>
        <p:grpSpPr bwMode="auto">
          <a:xfrm>
            <a:off x="6243638" y="3286125"/>
            <a:ext cx="3662362" cy="357188"/>
            <a:chOff x="4493" y="1712"/>
            <a:chExt cx="2307" cy="225"/>
          </a:xfrm>
        </p:grpSpPr>
        <p:sp>
          <p:nvSpPr>
            <p:cNvPr id="20510" name="Line 182"/>
            <p:cNvSpPr>
              <a:spLocks noChangeShapeType="1"/>
            </p:cNvSpPr>
            <p:nvPr/>
          </p:nvSpPr>
          <p:spPr bwMode="auto">
            <a:xfrm>
              <a:off x="4493" y="1712"/>
              <a:ext cx="21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6450" y="1745"/>
              <a:ext cx="3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</a:p>
          </p:txBody>
        </p:sp>
      </p:grpSp>
      <p:sp>
        <p:nvSpPr>
          <p:cNvPr id="176160" name="Text Box 32"/>
          <p:cNvSpPr txBox="1">
            <a:spLocks noChangeArrowheads="1"/>
          </p:cNvSpPr>
          <p:nvPr/>
        </p:nvSpPr>
        <p:spPr bwMode="auto">
          <a:xfrm>
            <a:off x="5600701" y="1622425"/>
            <a:ext cx="3775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Small number of photons: large phase uncertainty.</a:t>
            </a:r>
          </a:p>
        </p:txBody>
      </p:sp>
      <p:sp>
        <p:nvSpPr>
          <p:cNvPr id="176161" name="Text Box 33"/>
          <p:cNvSpPr txBox="1">
            <a:spLocks noChangeArrowheads="1"/>
          </p:cNvSpPr>
          <p:nvPr/>
        </p:nvSpPr>
        <p:spPr bwMode="auto">
          <a:xfrm>
            <a:off x="5614989" y="1984375"/>
            <a:ext cx="3805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Large number of photons: small phase uncertainty.</a:t>
            </a:r>
          </a:p>
        </p:txBody>
      </p:sp>
      <p:sp>
        <p:nvSpPr>
          <p:cNvPr id="176162" name="Freeform 125"/>
          <p:cNvSpPr>
            <a:spLocks/>
          </p:cNvSpPr>
          <p:nvPr/>
        </p:nvSpPr>
        <p:spPr bwMode="auto">
          <a:xfrm>
            <a:off x="6372226" y="2776539"/>
            <a:ext cx="2943225" cy="1000125"/>
          </a:xfrm>
          <a:custGeom>
            <a:avLst/>
            <a:gdLst>
              <a:gd name="T0" fmla="*/ 2147483646 w 668"/>
              <a:gd name="T1" fmla="*/ 2147483646 h 521"/>
              <a:gd name="T2" fmla="*/ 2147483646 w 668"/>
              <a:gd name="T3" fmla="*/ 2147483646 h 521"/>
              <a:gd name="T4" fmla="*/ 2147483646 w 668"/>
              <a:gd name="T5" fmla="*/ 2147483646 h 521"/>
              <a:gd name="T6" fmla="*/ 2147483646 w 668"/>
              <a:gd name="T7" fmla="*/ 2147483646 h 521"/>
              <a:gd name="T8" fmla="*/ 2147483646 w 668"/>
              <a:gd name="T9" fmla="*/ 2147483646 h 521"/>
              <a:gd name="T10" fmla="*/ 2147483646 w 668"/>
              <a:gd name="T11" fmla="*/ 2147483646 h 521"/>
              <a:gd name="T12" fmla="*/ 2147483646 w 668"/>
              <a:gd name="T13" fmla="*/ 2147483646 h 521"/>
              <a:gd name="T14" fmla="*/ 2147483646 w 668"/>
              <a:gd name="T15" fmla="*/ 2147483646 h 521"/>
              <a:gd name="T16" fmla="*/ 2147483646 w 668"/>
              <a:gd name="T17" fmla="*/ 2147483646 h 521"/>
              <a:gd name="T18" fmla="*/ 2147483646 w 668"/>
              <a:gd name="T19" fmla="*/ 2147483646 h 521"/>
              <a:gd name="T20" fmla="*/ 2147483646 w 668"/>
              <a:gd name="T21" fmla="*/ 2147483646 h 521"/>
              <a:gd name="T22" fmla="*/ 2147483646 w 668"/>
              <a:gd name="T23" fmla="*/ 2147483646 h 521"/>
              <a:gd name="T24" fmla="*/ 2147483646 w 668"/>
              <a:gd name="T25" fmla="*/ 2147483646 h 521"/>
              <a:gd name="T26" fmla="*/ 2147483646 w 668"/>
              <a:gd name="T27" fmla="*/ 2147483646 h 521"/>
              <a:gd name="T28" fmla="*/ 2147483646 w 668"/>
              <a:gd name="T29" fmla="*/ 2147483646 h 521"/>
              <a:gd name="T30" fmla="*/ 2147483646 w 668"/>
              <a:gd name="T31" fmla="*/ 2147483646 h 521"/>
              <a:gd name="T32" fmla="*/ 2147483646 w 668"/>
              <a:gd name="T33" fmla="*/ 2147483646 h 521"/>
              <a:gd name="T34" fmla="*/ 2147483646 w 668"/>
              <a:gd name="T35" fmla="*/ 2147483646 h 521"/>
              <a:gd name="T36" fmla="*/ 2147483646 w 668"/>
              <a:gd name="T37" fmla="*/ 2147483646 h 521"/>
              <a:gd name="T38" fmla="*/ 2147483646 w 668"/>
              <a:gd name="T39" fmla="*/ 2147483646 h 521"/>
              <a:gd name="T40" fmla="*/ 2147483646 w 668"/>
              <a:gd name="T41" fmla="*/ 2147483646 h 521"/>
              <a:gd name="T42" fmla="*/ 2147483646 w 668"/>
              <a:gd name="T43" fmla="*/ 2147483646 h 521"/>
              <a:gd name="T44" fmla="*/ 2147483646 w 668"/>
              <a:gd name="T45" fmla="*/ 2147483646 h 521"/>
              <a:gd name="T46" fmla="*/ 2147483646 w 668"/>
              <a:gd name="T47" fmla="*/ 2147483646 h 521"/>
              <a:gd name="T48" fmla="*/ 2147483646 w 668"/>
              <a:gd name="T49" fmla="*/ 2147483646 h 521"/>
              <a:gd name="T50" fmla="*/ 2147483646 w 668"/>
              <a:gd name="T51" fmla="*/ 2147483646 h 521"/>
              <a:gd name="T52" fmla="*/ 2147483646 w 668"/>
              <a:gd name="T53" fmla="*/ 2147483646 h 521"/>
              <a:gd name="T54" fmla="*/ 2147483646 w 668"/>
              <a:gd name="T55" fmla="*/ 2147483646 h 521"/>
              <a:gd name="T56" fmla="*/ 2147483646 w 668"/>
              <a:gd name="T57" fmla="*/ 2147483646 h 521"/>
              <a:gd name="T58" fmla="*/ 2147483646 w 668"/>
              <a:gd name="T59" fmla="*/ 2147483646 h 521"/>
              <a:gd name="T60" fmla="*/ 2147483646 w 668"/>
              <a:gd name="T61" fmla="*/ 2147483646 h 521"/>
              <a:gd name="T62" fmla="*/ 2147483646 w 668"/>
              <a:gd name="T63" fmla="*/ 2147483646 h 521"/>
              <a:gd name="T64" fmla="*/ 2147483646 w 668"/>
              <a:gd name="T65" fmla="*/ 2147483646 h 521"/>
              <a:gd name="T66" fmla="*/ 2147483646 w 668"/>
              <a:gd name="T67" fmla="*/ 2147483646 h 521"/>
              <a:gd name="T68" fmla="*/ 2147483646 w 668"/>
              <a:gd name="T69" fmla="*/ 2147483646 h 521"/>
              <a:gd name="T70" fmla="*/ 2147483646 w 668"/>
              <a:gd name="T71" fmla="*/ 2147483646 h 521"/>
              <a:gd name="T72" fmla="*/ 2147483646 w 668"/>
              <a:gd name="T73" fmla="*/ 2147483646 h 521"/>
              <a:gd name="T74" fmla="*/ 2147483646 w 668"/>
              <a:gd name="T75" fmla="*/ 2147483646 h 521"/>
              <a:gd name="T76" fmla="*/ 2147483646 w 668"/>
              <a:gd name="T77" fmla="*/ 2147483646 h 521"/>
              <a:gd name="T78" fmla="*/ 2147483646 w 668"/>
              <a:gd name="T79" fmla="*/ 2147483646 h 521"/>
              <a:gd name="T80" fmla="*/ 2147483646 w 668"/>
              <a:gd name="T81" fmla="*/ 2147483646 h 521"/>
              <a:gd name="T82" fmla="*/ 2147483646 w 668"/>
              <a:gd name="T83" fmla="*/ 2147483646 h 521"/>
              <a:gd name="T84" fmla="*/ 2147483646 w 668"/>
              <a:gd name="T85" fmla="*/ 2147483646 h 521"/>
              <a:gd name="T86" fmla="*/ 2147483646 w 668"/>
              <a:gd name="T87" fmla="*/ 2147483646 h 521"/>
              <a:gd name="T88" fmla="*/ 2147483646 w 668"/>
              <a:gd name="T89" fmla="*/ 2147483646 h 521"/>
              <a:gd name="T90" fmla="*/ 2147483646 w 668"/>
              <a:gd name="T91" fmla="*/ 2147483646 h 521"/>
              <a:gd name="T92" fmla="*/ 2147483646 w 668"/>
              <a:gd name="T93" fmla="*/ 2147483646 h 521"/>
              <a:gd name="T94" fmla="*/ 2147483646 w 668"/>
              <a:gd name="T95" fmla="*/ 2147483646 h 521"/>
              <a:gd name="T96" fmla="*/ 2147483646 w 668"/>
              <a:gd name="T97" fmla="*/ 2147483646 h 521"/>
              <a:gd name="T98" fmla="*/ 2147483646 w 668"/>
              <a:gd name="T99" fmla="*/ 2147483646 h 521"/>
              <a:gd name="T100" fmla="*/ 2147483646 w 668"/>
              <a:gd name="T101" fmla="*/ 2147483646 h 521"/>
              <a:gd name="T102" fmla="*/ 2147483646 w 668"/>
              <a:gd name="T103" fmla="*/ 2147483646 h 521"/>
              <a:gd name="T104" fmla="*/ 2147483646 w 668"/>
              <a:gd name="T105" fmla="*/ 2147483646 h 521"/>
              <a:gd name="T106" fmla="*/ 2147483646 w 668"/>
              <a:gd name="T107" fmla="*/ 2147483646 h 521"/>
              <a:gd name="T108" fmla="*/ 2147483646 w 668"/>
              <a:gd name="T109" fmla="*/ 2147483646 h 521"/>
              <a:gd name="T110" fmla="*/ 2147483646 w 668"/>
              <a:gd name="T111" fmla="*/ 2147483646 h 521"/>
              <a:gd name="T112" fmla="*/ 2147483646 w 668"/>
              <a:gd name="T113" fmla="*/ 2147483646 h 521"/>
              <a:gd name="T114" fmla="*/ 2147483646 w 668"/>
              <a:gd name="T115" fmla="*/ 2147483646 h 521"/>
              <a:gd name="T116" fmla="*/ 2147483646 w 668"/>
              <a:gd name="T117" fmla="*/ 2147483646 h 521"/>
              <a:gd name="T118" fmla="*/ 2147483646 w 668"/>
              <a:gd name="T119" fmla="*/ 2147483646 h 521"/>
              <a:gd name="T120" fmla="*/ 2147483646 w 668"/>
              <a:gd name="T121" fmla="*/ 2147483646 h 521"/>
              <a:gd name="T122" fmla="*/ 2147483646 w 668"/>
              <a:gd name="T123" fmla="*/ 2147483646 h 5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8"/>
              <a:gd name="T187" fmla="*/ 0 h 521"/>
              <a:gd name="T188" fmla="*/ 668 w 668"/>
              <a:gd name="T189" fmla="*/ 521 h 5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8" h="521">
                <a:moveTo>
                  <a:pt x="0" y="520"/>
                </a:moveTo>
                <a:lnTo>
                  <a:pt x="1" y="520"/>
                </a:lnTo>
                <a:lnTo>
                  <a:pt x="2" y="520"/>
                </a:lnTo>
                <a:lnTo>
                  <a:pt x="2" y="513"/>
                </a:lnTo>
                <a:lnTo>
                  <a:pt x="4" y="513"/>
                </a:lnTo>
                <a:lnTo>
                  <a:pt x="5" y="504"/>
                </a:lnTo>
                <a:lnTo>
                  <a:pt x="7" y="497"/>
                </a:lnTo>
                <a:lnTo>
                  <a:pt x="8" y="488"/>
                </a:lnTo>
                <a:lnTo>
                  <a:pt x="10" y="481"/>
                </a:lnTo>
                <a:lnTo>
                  <a:pt x="11" y="465"/>
                </a:lnTo>
                <a:lnTo>
                  <a:pt x="12" y="458"/>
                </a:lnTo>
                <a:lnTo>
                  <a:pt x="14" y="443"/>
                </a:lnTo>
                <a:lnTo>
                  <a:pt x="15" y="434"/>
                </a:lnTo>
                <a:lnTo>
                  <a:pt x="17" y="411"/>
                </a:lnTo>
                <a:lnTo>
                  <a:pt x="18" y="395"/>
                </a:lnTo>
                <a:lnTo>
                  <a:pt x="20" y="373"/>
                </a:lnTo>
                <a:lnTo>
                  <a:pt x="20" y="357"/>
                </a:lnTo>
                <a:lnTo>
                  <a:pt x="21" y="334"/>
                </a:lnTo>
                <a:lnTo>
                  <a:pt x="22" y="318"/>
                </a:lnTo>
                <a:lnTo>
                  <a:pt x="24" y="295"/>
                </a:lnTo>
                <a:lnTo>
                  <a:pt x="25" y="271"/>
                </a:lnTo>
                <a:lnTo>
                  <a:pt x="27" y="248"/>
                </a:lnTo>
                <a:lnTo>
                  <a:pt x="28" y="225"/>
                </a:lnTo>
                <a:lnTo>
                  <a:pt x="30" y="210"/>
                </a:lnTo>
                <a:lnTo>
                  <a:pt x="31" y="178"/>
                </a:lnTo>
                <a:lnTo>
                  <a:pt x="32" y="163"/>
                </a:lnTo>
                <a:lnTo>
                  <a:pt x="34" y="147"/>
                </a:lnTo>
                <a:lnTo>
                  <a:pt x="35" y="124"/>
                </a:lnTo>
                <a:lnTo>
                  <a:pt x="35" y="108"/>
                </a:lnTo>
                <a:lnTo>
                  <a:pt x="37" y="93"/>
                </a:lnTo>
                <a:lnTo>
                  <a:pt x="38" y="85"/>
                </a:lnTo>
                <a:lnTo>
                  <a:pt x="40" y="63"/>
                </a:lnTo>
                <a:lnTo>
                  <a:pt x="41" y="47"/>
                </a:lnTo>
                <a:lnTo>
                  <a:pt x="42" y="38"/>
                </a:lnTo>
                <a:lnTo>
                  <a:pt x="44" y="31"/>
                </a:lnTo>
                <a:lnTo>
                  <a:pt x="45" y="24"/>
                </a:lnTo>
                <a:lnTo>
                  <a:pt x="47" y="15"/>
                </a:lnTo>
                <a:lnTo>
                  <a:pt x="48" y="8"/>
                </a:lnTo>
                <a:lnTo>
                  <a:pt x="50" y="8"/>
                </a:lnTo>
                <a:lnTo>
                  <a:pt x="51" y="8"/>
                </a:lnTo>
                <a:lnTo>
                  <a:pt x="52" y="8"/>
                </a:lnTo>
                <a:lnTo>
                  <a:pt x="54" y="15"/>
                </a:lnTo>
                <a:lnTo>
                  <a:pt x="55" y="24"/>
                </a:lnTo>
                <a:lnTo>
                  <a:pt x="57" y="24"/>
                </a:lnTo>
                <a:lnTo>
                  <a:pt x="58" y="31"/>
                </a:lnTo>
                <a:lnTo>
                  <a:pt x="60" y="38"/>
                </a:lnTo>
                <a:lnTo>
                  <a:pt x="61" y="54"/>
                </a:lnTo>
                <a:lnTo>
                  <a:pt x="62" y="63"/>
                </a:lnTo>
                <a:lnTo>
                  <a:pt x="64" y="78"/>
                </a:lnTo>
                <a:lnTo>
                  <a:pt x="65" y="85"/>
                </a:lnTo>
                <a:lnTo>
                  <a:pt x="67" y="108"/>
                </a:lnTo>
                <a:lnTo>
                  <a:pt x="68" y="124"/>
                </a:lnTo>
                <a:lnTo>
                  <a:pt x="70" y="140"/>
                </a:lnTo>
                <a:lnTo>
                  <a:pt x="70" y="155"/>
                </a:lnTo>
                <a:lnTo>
                  <a:pt x="71" y="178"/>
                </a:lnTo>
                <a:lnTo>
                  <a:pt x="72" y="194"/>
                </a:lnTo>
                <a:lnTo>
                  <a:pt x="74" y="217"/>
                </a:lnTo>
                <a:lnTo>
                  <a:pt x="75" y="233"/>
                </a:lnTo>
                <a:lnTo>
                  <a:pt x="77" y="264"/>
                </a:lnTo>
                <a:lnTo>
                  <a:pt x="78" y="280"/>
                </a:lnTo>
                <a:lnTo>
                  <a:pt x="80" y="295"/>
                </a:lnTo>
                <a:lnTo>
                  <a:pt x="81" y="325"/>
                </a:lnTo>
                <a:lnTo>
                  <a:pt x="82" y="341"/>
                </a:lnTo>
                <a:lnTo>
                  <a:pt x="84" y="357"/>
                </a:lnTo>
                <a:lnTo>
                  <a:pt x="85" y="380"/>
                </a:lnTo>
                <a:lnTo>
                  <a:pt x="87" y="395"/>
                </a:lnTo>
                <a:lnTo>
                  <a:pt x="87" y="411"/>
                </a:lnTo>
                <a:lnTo>
                  <a:pt x="88" y="434"/>
                </a:lnTo>
                <a:lnTo>
                  <a:pt x="90" y="450"/>
                </a:lnTo>
                <a:lnTo>
                  <a:pt x="91" y="458"/>
                </a:lnTo>
                <a:lnTo>
                  <a:pt x="92" y="481"/>
                </a:lnTo>
                <a:lnTo>
                  <a:pt x="94" y="481"/>
                </a:lnTo>
                <a:lnTo>
                  <a:pt x="95" y="497"/>
                </a:lnTo>
                <a:lnTo>
                  <a:pt x="97" y="504"/>
                </a:lnTo>
                <a:lnTo>
                  <a:pt x="98" y="513"/>
                </a:lnTo>
                <a:lnTo>
                  <a:pt x="100" y="513"/>
                </a:lnTo>
                <a:lnTo>
                  <a:pt x="101" y="520"/>
                </a:lnTo>
                <a:lnTo>
                  <a:pt x="102" y="520"/>
                </a:lnTo>
                <a:lnTo>
                  <a:pt x="104" y="520"/>
                </a:lnTo>
                <a:lnTo>
                  <a:pt x="105" y="520"/>
                </a:lnTo>
                <a:lnTo>
                  <a:pt x="107" y="513"/>
                </a:lnTo>
                <a:lnTo>
                  <a:pt x="108" y="504"/>
                </a:lnTo>
                <a:lnTo>
                  <a:pt x="110" y="497"/>
                </a:lnTo>
                <a:lnTo>
                  <a:pt x="111" y="488"/>
                </a:lnTo>
                <a:lnTo>
                  <a:pt x="112" y="473"/>
                </a:lnTo>
                <a:lnTo>
                  <a:pt x="114" y="473"/>
                </a:lnTo>
                <a:lnTo>
                  <a:pt x="115" y="450"/>
                </a:lnTo>
                <a:lnTo>
                  <a:pt x="117" y="443"/>
                </a:lnTo>
                <a:lnTo>
                  <a:pt x="118" y="427"/>
                </a:lnTo>
                <a:lnTo>
                  <a:pt x="120" y="404"/>
                </a:lnTo>
                <a:lnTo>
                  <a:pt x="121" y="388"/>
                </a:lnTo>
                <a:lnTo>
                  <a:pt x="121" y="364"/>
                </a:lnTo>
                <a:lnTo>
                  <a:pt x="122" y="350"/>
                </a:lnTo>
                <a:lnTo>
                  <a:pt x="124" y="325"/>
                </a:lnTo>
                <a:lnTo>
                  <a:pt x="125" y="310"/>
                </a:lnTo>
                <a:lnTo>
                  <a:pt x="127" y="287"/>
                </a:lnTo>
                <a:lnTo>
                  <a:pt x="128" y="264"/>
                </a:lnTo>
                <a:lnTo>
                  <a:pt x="130" y="241"/>
                </a:lnTo>
                <a:lnTo>
                  <a:pt x="131" y="225"/>
                </a:lnTo>
                <a:lnTo>
                  <a:pt x="132" y="201"/>
                </a:lnTo>
                <a:lnTo>
                  <a:pt x="134" y="178"/>
                </a:lnTo>
                <a:lnTo>
                  <a:pt x="135" y="163"/>
                </a:lnTo>
                <a:lnTo>
                  <a:pt x="137" y="140"/>
                </a:lnTo>
                <a:lnTo>
                  <a:pt x="138" y="117"/>
                </a:lnTo>
                <a:lnTo>
                  <a:pt x="138" y="101"/>
                </a:lnTo>
                <a:lnTo>
                  <a:pt x="140" y="85"/>
                </a:lnTo>
                <a:lnTo>
                  <a:pt x="141" y="78"/>
                </a:lnTo>
                <a:lnTo>
                  <a:pt x="142" y="63"/>
                </a:lnTo>
                <a:lnTo>
                  <a:pt x="144" y="38"/>
                </a:lnTo>
                <a:lnTo>
                  <a:pt x="145" y="38"/>
                </a:lnTo>
                <a:lnTo>
                  <a:pt x="147" y="31"/>
                </a:lnTo>
                <a:lnTo>
                  <a:pt x="148" y="15"/>
                </a:lnTo>
                <a:lnTo>
                  <a:pt x="150" y="15"/>
                </a:lnTo>
                <a:lnTo>
                  <a:pt x="151" y="8"/>
                </a:lnTo>
                <a:lnTo>
                  <a:pt x="152" y="8"/>
                </a:lnTo>
                <a:lnTo>
                  <a:pt x="154" y="8"/>
                </a:lnTo>
                <a:lnTo>
                  <a:pt x="155" y="8"/>
                </a:lnTo>
                <a:lnTo>
                  <a:pt x="157" y="8"/>
                </a:lnTo>
                <a:lnTo>
                  <a:pt x="158" y="15"/>
                </a:lnTo>
                <a:lnTo>
                  <a:pt x="160" y="24"/>
                </a:lnTo>
                <a:lnTo>
                  <a:pt x="161" y="38"/>
                </a:lnTo>
                <a:lnTo>
                  <a:pt x="162" y="38"/>
                </a:lnTo>
                <a:lnTo>
                  <a:pt x="164" y="54"/>
                </a:lnTo>
                <a:lnTo>
                  <a:pt x="165" y="63"/>
                </a:lnTo>
                <a:lnTo>
                  <a:pt x="167" y="78"/>
                </a:lnTo>
                <a:lnTo>
                  <a:pt x="168" y="93"/>
                </a:lnTo>
                <a:lnTo>
                  <a:pt x="170" y="108"/>
                </a:lnTo>
                <a:lnTo>
                  <a:pt x="171" y="124"/>
                </a:lnTo>
                <a:lnTo>
                  <a:pt x="172" y="133"/>
                </a:lnTo>
                <a:lnTo>
                  <a:pt x="172" y="155"/>
                </a:lnTo>
                <a:lnTo>
                  <a:pt x="174" y="171"/>
                </a:lnTo>
                <a:lnTo>
                  <a:pt x="175" y="194"/>
                </a:lnTo>
                <a:lnTo>
                  <a:pt x="177" y="210"/>
                </a:lnTo>
                <a:lnTo>
                  <a:pt x="178" y="233"/>
                </a:lnTo>
                <a:lnTo>
                  <a:pt x="180" y="255"/>
                </a:lnTo>
                <a:lnTo>
                  <a:pt x="181" y="280"/>
                </a:lnTo>
                <a:lnTo>
                  <a:pt x="182" y="295"/>
                </a:lnTo>
                <a:lnTo>
                  <a:pt x="184" y="318"/>
                </a:lnTo>
                <a:lnTo>
                  <a:pt x="185" y="341"/>
                </a:lnTo>
                <a:lnTo>
                  <a:pt x="187" y="357"/>
                </a:lnTo>
                <a:lnTo>
                  <a:pt x="188" y="380"/>
                </a:lnTo>
                <a:lnTo>
                  <a:pt x="188" y="404"/>
                </a:lnTo>
                <a:lnTo>
                  <a:pt x="190" y="418"/>
                </a:lnTo>
                <a:lnTo>
                  <a:pt x="191" y="427"/>
                </a:lnTo>
                <a:lnTo>
                  <a:pt x="192" y="450"/>
                </a:lnTo>
                <a:lnTo>
                  <a:pt x="194" y="465"/>
                </a:lnTo>
                <a:lnTo>
                  <a:pt x="195" y="481"/>
                </a:lnTo>
                <a:lnTo>
                  <a:pt x="197" y="488"/>
                </a:lnTo>
                <a:lnTo>
                  <a:pt x="198" y="497"/>
                </a:lnTo>
                <a:lnTo>
                  <a:pt x="200" y="497"/>
                </a:lnTo>
                <a:lnTo>
                  <a:pt x="201" y="504"/>
                </a:lnTo>
                <a:lnTo>
                  <a:pt x="202" y="513"/>
                </a:lnTo>
                <a:lnTo>
                  <a:pt x="204" y="513"/>
                </a:lnTo>
                <a:lnTo>
                  <a:pt x="205" y="513"/>
                </a:lnTo>
                <a:lnTo>
                  <a:pt x="207" y="513"/>
                </a:lnTo>
                <a:lnTo>
                  <a:pt x="208" y="513"/>
                </a:lnTo>
                <a:lnTo>
                  <a:pt x="210" y="497"/>
                </a:lnTo>
                <a:lnTo>
                  <a:pt x="211" y="497"/>
                </a:lnTo>
                <a:lnTo>
                  <a:pt x="212" y="481"/>
                </a:lnTo>
                <a:lnTo>
                  <a:pt x="214" y="473"/>
                </a:lnTo>
                <a:lnTo>
                  <a:pt x="215" y="458"/>
                </a:lnTo>
                <a:lnTo>
                  <a:pt x="217" y="450"/>
                </a:lnTo>
                <a:lnTo>
                  <a:pt x="218" y="427"/>
                </a:lnTo>
                <a:lnTo>
                  <a:pt x="220" y="418"/>
                </a:lnTo>
                <a:lnTo>
                  <a:pt x="221" y="404"/>
                </a:lnTo>
                <a:lnTo>
                  <a:pt x="222" y="388"/>
                </a:lnTo>
                <a:lnTo>
                  <a:pt x="222" y="364"/>
                </a:lnTo>
                <a:lnTo>
                  <a:pt x="224" y="341"/>
                </a:lnTo>
                <a:lnTo>
                  <a:pt x="225" y="325"/>
                </a:lnTo>
                <a:lnTo>
                  <a:pt x="227" y="310"/>
                </a:lnTo>
                <a:lnTo>
                  <a:pt x="228" y="287"/>
                </a:lnTo>
                <a:lnTo>
                  <a:pt x="230" y="264"/>
                </a:lnTo>
                <a:lnTo>
                  <a:pt x="231" y="248"/>
                </a:lnTo>
                <a:lnTo>
                  <a:pt x="232" y="217"/>
                </a:lnTo>
                <a:lnTo>
                  <a:pt x="234" y="201"/>
                </a:lnTo>
                <a:lnTo>
                  <a:pt x="235" y="178"/>
                </a:lnTo>
                <a:lnTo>
                  <a:pt x="237" y="163"/>
                </a:lnTo>
                <a:lnTo>
                  <a:pt x="238" y="140"/>
                </a:lnTo>
                <a:lnTo>
                  <a:pt x="240" y="124"/>
                </a:lnTo>
                <a:lnTo>
                  <a:pt x="240" y="108"/>
                </a:lnTo>
                <a:lnTo>
                  <a:pt x="241" y="85"/>
                </a:lnTo>
                <a:lnTo>
                  <a:pt x="242" y="78"/>
                </a:lnTo>
                <a:lnTo>
                  <a:pt x="244" y="63"/>
                </a:lnTo>
                <a:lnTo>
                  <a:pt x="245" y="47"/>
                </a:lnTo>
                <a:lnTo>
                  <a:pt x="247" y="38"/>
                </a:lnTo>
                <a:lnTo>
                  <a:pt x="248" y="31"/>
                </a:lnTo>
                <a:lnTo>
                  <a:pt x="250" y="15"/>
                </a:lnTo>
                <a:lnTo>
                  <a:pt x="251" y="15"/>
                </a:lnTo>
                <a:lnTo>
                  <a:pt x="252" y="8"/>
                </a:lnTo>
                <a:lnTo>
                  <a:pt x="254" y="8"/>
                </a:lnTo>
                <a:lnTo>
                  <a:pt x="255" y="8"/>
                </a:lnTo>
                <a:lnTo>
                  <a:pt x="257" y="8"/>
                </a:lnTo>
                <a:lnTo>
                  <a:pt x="258" y="8"/>
                </a:lnTo>
                <a:lnTo>
                  <a:pt x="260" y="15"/>
                </a:lnTo>
                <a:lnTo>
                  <a:pt x="261" y="24"/>
                </a:lnTo>
                <a:lnTo>
                  <a:pt x="262" y="31"/>
                </a:lnTo>
                <a:lnTo>
                  <a:pt x="264" y="31"/>
                </a:lnTo>
                <a:lnTo>
                  <a:pt x="265" y="47"/>
                </a:lnTo>
                <a:lnTo>
                  <a:pt x="267" y="63"/>
                </a:lnTo>
                <a:lnTo>
                  <a:pt x="268" y="70"/>
                </a:lnTo>
                <a:lnTo>
                  <a:pt x="270" y="85"/>
                </a:lnTo>
                <a:lnTo>
                  <a:pt x="271" y="101"/>
                </a:lnTo>
                <a:lnTo>
                  <a:pt x="272" y="117"/>
                </a:lnTo>
                <a:lnTo>
                  <a:pt x="274" y="133"/>
                </a:lnTo>
                <a:lnTo>
                  <a:pt x="274" y="155"/>
                </a:lnTo>
                <a:lnTo>
                  <a:pt x="275" y="178"/>
                </a:lnTo>
                <a:lnTo>
                  <a:pt x="277" y="194"/>
                </a:lnTo>
                <a:lnTo>
                  <a:pt x="278" y="217"/>
                </a:lnTo>
                <a:lnTo>
                  <a:pt x="280" y="233"/>
                </a:lnTo>
                <a:lnTo>
                  <a:pt x="281" y="255"/>
                </a:lnTo>
                <a:lnTo>
                  <a:pt x="282" y="287"/>
                </a:lnTo>
                <a:lnTo>
                  <a:pt x="284" y="303"/>
                </a:lnTo>
                <a:lnTo>
                  <a:pt x="285" y="318"/>
                </a:lnTo>
                <a:lnTo>
                  <a:pt x="287" y="341"/>
                </a:lnTo>
                <a:lnTo>
                  <a:pt x="288" y="364"/>
                </a:lnTo>
                <a:lnTo>
                  <a:pt x="290" y="388"/>
                </a:lnTo>
                <a:lnTo>
                  <a:pt x="291" y="404"/>
                </a:lnTo>
                <a:lnTo>
                  <a:pt x="291" y="418"/>
                </a:lnTo>
                <a:lnTo>
                  <a:pt x="292" y="434"/>
                </a:lnTo>
                <a:lnTo>
                  <a:pt x="294" y="450"/>
                </a:lnTo>
                <a:lnTo>
                  <a:pt x="295" y="458"/>
                </a:lnTo>
                <a:lnTo>
                  <a:pt x="297" y="473"/>
                </a:lnTo>
                <a:lnTo>
                  <a:pt x="298" y="488"/>
                </a:lnTo>
                <a:lnTo>
                  <a:pt x="300" y="488"/>
                </a:lnTo>
                <a:lnTo>
                  <a:pt x="301" y="497"/>
                </a:lnTo>
                <a:lnTo>
                  <a:pt x="302" y="513"/>
                </a:lnTo>
                <a:lnTo>
                  <a:pt x="304" y="513"/>
                </a:lnTo>
                <a:lnTo>
                  <a:pt x="305" y="520"/>
                </a:lnTo>
                <a:lnTo>
                  <a:pt x="307" y="513"/>
                </a:lnTo>
                <a:lnTo>
                  <a:pt x="308" y="513"/>
                </a:lnTo>
                <a:lnTo>
                  <a:pt x="308" y="504"/>
                </a:lnTo>
                <a:lnTo>
                  <a:pt x="310" y="504"/>
                </a:lnTo>
                <a:lnTo>
                  <a:pt x="311" y="497"/>
                </a:lnTo>
                <a:lnTo>
                  <a:pt x="312" y="497"/>
                </a:lnTo>
                <a:lnTo>
                  <a:pt x="314" y="473"/>
                </a:lnTo>
                <a:lnTo>
                  <a:pt x="315" y="473"/>
                </a:lnTo>
                <a:lnTo>
                  <a:pt x="317" y="450"/>
                </a:lnTo>
                <a:lnTo>
                  <a:pt x="318" y="443"/>
                </a:lnTo>
                <a:lnTo>
                  <a:pt x="320" y="427"/>
                </a:lnTo>
                <a:lnTo>
                  <a:pt x="321" y="418"/>
                </a:lnTo>
                <a:lnTo>
                  <a:pt x="322" y="388"/>
                </a:lnTo>
                <a:lnTo>
                  <a:pt x="324" y="380"/>
                </a:lnTo>
                <a:lnTo>
                  <a:pt x="325" y="357"/>
                </a:lnTo>
                <a:lnTo>
                  <a:pt x="325" y="341"/>
                </a:lnTo>
                <a:lnTo>
                  <a:pt x="327" y="318"/>
                </a:lnTo>
                <a:lnTo>
                  <a:pt x="328" y="303"/>
                </a:lnTo>
                <a:lnTo>
                  <a:pt x="330" y="271"/>
                </a:lnTo>
                <a:lnTo>
                  <a:pt x="331" y="248"/>
                </a:lnTo>
                <a:lnTo>
                  <a:pt x="332" y="225"/>
                </a:lnTo>
                <a:lnTo>
                  <a:pt x="334" y="217"/>
                </a:lnTo>
                <a:lnTo>
                  <a:pt x="335" y="194"/>
                </a:lnTo>
                <a:lnTo>
                  <a:pt x="337" y="171"/>
                </a:lnTo>
                <a:lnTo>
                  <a:pt x="338" y="147"/>
                </a:lnTo>
                <a:lnTo>
                  <a:pt x="340" y="133"/>
                </a:lnTo>
                <a:lnTo>
                  <a:pt x="341" y="108"/>
                </a:lnTo>
                <a:lnTo>
                  <a:pt x="341" y="101"/>
                </a:lnTo>
                <a:lnTo>
                  <a:pt x="342" y="78"/>
                </a:lnTo>
                <a:lnTo>
                  <a:pt x="344" y="70"/>
                </a:lnTo>
                <a:lnTo>
                  <a:pt x="345" y="54"/>
                </a:lnTo>
                <a:lnTo>
                  <a:pt x="347" y="38"/>
                </a:lnTo>
                <a:lnTo>
                  <a:pt x="348" y="38"/>
                </a:lnTo>
                <a:lnTo>
                  <a:pt x="350" y="24"/>
                </a:lnTo>
                <a:lnTo>
                  <a:pt x="351" y="15"/>
                </a:lnTo>
                <a:lnTo>
                  <a:pt x="352" y="8"/>
                </a:lnTo>
                <a:lnTo>
                  <a:pt x="354" y="8"/>
                </a:lnTo>
                <a:lnTo>
                  <a:pt x="355" y="8"/>
                </a:lnTo>
                <a:lnTo>
                  <a:pt x="357" y="8"/>
                </a:lnTo>
                <a:lnTo>
                  <a:pt x="358" y="0"/>
                </a:lnTo>
                <a:lnTo>
                  <a:pt x="358" y="8"/>
                </a:lnTo>
                <a:lnTo>
                  <a:pt x="360" y="8"/>
                </a:lnTo>
                <a:lnTo>
                  <a:pt x="361" y="8"/>
                </a:lnTo>
                <a:lnTo>
                  <a:pt x="362" y="31"/>
                </a:lnTo>
                <a:lnTo>
                  <a:pt x="364" y="24"/>
                </a:lnTo>
                <a:lnTo>
                  <a:pt x="365" y="38"/>
                </a:lnTo>
                <a:lnTo>
                  <a:pt x="367" y="47"/>
                </a:lnTo>
                <a:lnTo>
                  <a:pt x="368" y="63"/>
                </a:lnTo>
                <a:lnTo>
                  <a:pt x="370" y="78"/>
                </a:lnTo>
                <a:lnTo>
                  <a:pt x="371" y="101"/>
                </a:lnTo>
                <a:lnTo>
                  <a:pt x="372" y="108"/>
                </a:lnTo>
                <a:lnTo>
                  <a:pt x="374" y="124"/>
                </a:lnTo>
                <a:lnTo>
                  <a:pt x="375" y="147"/>
                </a:lnTo>
                <a:lnTo>
                  <a:pt x="375" y="163"/>
                </a:lnTo>
                <a:lnTo>
                  <a:pt x="377" y="187"/>
                </a:lnTo>
                <a:lnTo>
                  <a:pt x="378" y="201"/>
                </a:lnTo>
                <a:lnTo>
                  <a:pt x="380" y="225"/>
                </a:lnTo>
                <a:lnTo>
                  <a:pt x="381" y="241"/>
                </a:lnTo>
                <a:lnTo>
                  <a:pt x="382" y="271"/>
                </a:lnTo>
                <a:lnTo>
                  <a:pt x="384" y="295"/>
                </a:lnTo>
                <a:lnTo>
                  <a:pt x="385" y="318"/>
                </a:lnTo>
                <a:lnTo>
                  <a:pt x="387" y="341"/>
                </a:lnTo>
                <a:lnTo>
                  <a:pt x="388" y="357"/>
                </a:lnTo>
                <a:lnTo>
                  <a:pt x="390" y="380"/>
                </a:lnTo>
                <a:lnTo>
                  <a:pt x="391" y="395"/>
                </a:lnTo>
                <a:lnTo>
                  <a:pt x="392" y="418"/>
                </a:lnTo>
                <a:lnTo>
                  <a:pt x="392" y="434"/>
                </a:lnTo>
                <a:lnTo>
                  <a:pt x="394" y="450"/>
                </a:lnTo>
                <a:lnTo>
                  <a:pt x="395" y="458"/>
                </a:lnTo>
                <a:lnTo>
                  <a:pt x="397" y="473"/>
                </a:lnTo>
                <a:lnTo>
                  <a:pt x="398" y="488"/>
                </a:lnTo>
                <a:lnTo>
                  <a:pt x="400" y="497"/>
                </a:lnTo>
                <a:lnTo>
                  <a:pt x="401" y="497"/>
                </a:lnTo>
                <a:lnTo>
                  <a:pt x="402" y="504"/>
                </a:lnTo>
                <a:lnTo>
                  <a:pt x="404" y="513"/>
                </a:lnTo>
                <a:lnTo>
                  <a:pt x="405" y="513"/>
                </a:lnTo>
                <a:lnTo>
                  <a:pt x="407" y="520"/>
                </a:lnTo>
                <a:lnTo>
                  <a:pt x="408" y="513"/>
                </a:lnTo>
                <a:lnTo>
                  <a:pt x="410" y="520"/>
                </a:lnTo>
                <a:lnTo>
                  <a:pt x="410" y="504"/>
                </a:lnTo>
                <a:lnTo>
                  <a:pt x="411" y="497"/>
                </a:lnTo>
                <a:lnTo>
                  <a:pt x="412" y="497"/>
                </a:lnTo>
                <a:lnTo>
                  <a:pt x="414" y="488"/>
                </a:lnTo>
                <a:lnTo>
                  <a:pt x="415" y="473"/>
                </a:lnTo>
                <a:lnTo>
                  <a:pt x="417" y="465"/>
                </a:lnTo>
                <a:lnTo>
                  <a:pt x="418" y="450"/>
                </a:lnTo>
                <a:lnTo>
                  <a:pt x="420" y="443"/>
                </a:lnTo>
                <a:lnTo>
                  <a:pt x="421" y="427"/>
                </a:lnTo>
                <a:lnTo>
                  <a:pt x="422" y="411"/>
                </a:lnTo>
                <a:lnTo>
                  <a:pt x="424" y="388"/>
                </a:lnTo>
                <a:lnTo>
                  <a:pt x="425" y="373"/>
                </a:lnTo>
                <a:lnTo>
                  <a:pt x="427" y="350"/>
                </a:lnTo>
                <a:lnTo>
                  <a:pt x="427" y="334"/>
                </a:lnTo>
                <a:lnTo>
                  <a:pt x="428" y="303"/>
                </a:lnTo>
                <a:lnTo>
                  <a:pt x="430" y="287"/>
                </a:lnTo>
                <a:lnTo>
                  <a:pt x="431" y="264"/>
                </a:lnTo>
                <a:lnTo>
                  <a:pt x="432" y="248"/>
                </a:lnTo>
                <a:lnTo>
                  <a:pt x="434" y="225"/>
                </a:lnTo>
                <a:lnTo>
                  <a:pt x="435" y="225"/>
                </a:lnTo>
                <a:lnTo>
                  <a:pt x="437" y="210"/>
                </a:lnTo>
                <a:lnTo>
                  <a:pt x="438" y="187"/>
                </a:lnTo>
                <a:lnTo>
                  <a:pt x="440" y="171"/>
                </a:lnTo>
                <a:lnTo>
                  <a:pt x="441" y="155"/>
                </a:lnTo>
                <a:lnTo>
                  <a:pt x="442" y="140"/>
                </a:lnTo>
                <a:lnTo>
                  <a:pt x="444" y="117"/>
                </a:lnTo>
                <a:lnTo>
                  <a:pt x="444" y="101"/>
                </a:lnTo>
                <a:lnTo>
                  <a:pt x="445" y="93"/>
                </a:lnTo>
                <a:lnTo>
                  <a:pt x="447" y="70"/>
                </a:lnTo>
                <a:lnTo>
                  <a:pt x="448" y="63"/>
                </a:lnTo>
                <a:lnTo>
                  <a:pt x="450" y="47"/>
                </a:lnTo>
                <a:lnTo>
                  <a:pt x="451" y="38"/>
                </a:lnTo>
                <a:lnTo>
                  <a:pt x="452" y="31"/>
                </a:lnTo>
                <a:lnTo>
                  <a:pt x="454" y="24"/>
                </a:lnTo>
                <a:lnTo>
                  <a:pt x="455" y="24"/>
                </a:lnTo>
                <a:lnTo>
                  <a:pt x="457" y="15"/>
                </a:lnTo>
                <a:lnTo>
                  <a:pt x="458" y="15"/>
                </a:lnTo>
                <a:lnTo>
                  <a:pt x="460" y="24"/>
                </a:lnTo>
                <a:lnTo>
                  <a:pt x="461" y="24"/>
                </a:lnTo>
                <a:lnTo>
                  <a:pt x="462" y="31"/>
                </a:lnTo>
                <a:lnTo>
                  <a:pt x="464" y="38"/>
                </a:lnTo>
                <a:lnTo>
                  <a:pt x="465" y="47"/>
                </a:lnTo>
                <a:lnTo>
                  <a:pt x="467" y="54"/>
                </a:lnTo>
                <a:lnTo>
                  <a:pt x="468" y="70"/>
                </a:lnTo>
                <a:lnTo>
                  <a:pt x="470" y="78"/>
                </a:lnTo>
                <a:lnTo>
                  <a:pt x="471" y="93"/>
                </a:lnTo>
                <a:lnTo>
                  <a:pt x="472" y="101"/>
                </a:lnTo>
                <a:lnTo>
                  <a:pt x="474" y="117"/>
                </a:lnTo>
                <a:lnTo>
                  <a:pt x="475" y="140"/>
                </a:lnTo>
                <a:lnTo>
                  <a:pt x="477" y="163"/>
                </a:lnTo>
                <a:lnTo>
                  <a:pt x="478" y="178"/>
                </a:lnTo>
                <a:lnTo>
                  <a:pt x="478" y="187"/>
                </a:lnTo>
                <a:lnTo>
                  <a:pt x="480" y="217"/>
                </a:lnTo>
                <a:lnTo>
                  <a:pt x="481" y="233"/>
                </a:lnTo>
                <a:lnTo>
                  <a:pt x="482" y="255"/>
                </a:lnTo>
                <a:lnTo>
                  <a:pt x="484" y="271"/>
                </a:lnTo>
                <a:lnTo>
                  <a:pt x="485" y="295"/>
                </a:lnTo>
                <a:lnTo>
                  <a:pt x="487" y="318"/>
                </a:lnTo>
                <a:lnTo>
                  <a:pt x="488" y="341"/>
                </a:lnTo>
                <a:lnTo>
                  <a:pt x="490" y="364"/>
                </a:lnTo>
                <a:lnTo>
                  <a:pt x="491" y="380"/>
                </a:lnTo>
                <a:lnTo>
                  <a:pt x="492" y="395"/>
                </a:lnTo>
                <a:lnTo>
                  <a:pt x="494" y="411"/>
                </a:lnTo>
                <a:lnTo>
                  <a:pt x="494" y="427"/>
                </a:lnTo>
                <a:lnTo>
                  <a:pt x="495" y="443"/>
                </a:lnTo>
                <a:lnTo>
                  <a:pt x="497" y="458"/>
                </a:lnTo>
                <a:lnTo>
                  <a:pt x="498" y="473"/>
                </a:lnTo>
                <a:lnTo>
                  <a:pt x="500" y="481"/>
                </a:lnTo>
                <a:lnTo>
                  <a:pt x="501" y="488"/>
                </a:lnTo>
                <a:lnTo>
                  <a:pt x="502" y="504"/>
                </a:lnTo>
                <a:lnTo>
                  <a:pt x="504" y="497"/>
                </a:lnTo>
                <a:lnTo>
                  <a:pt x="505" y="513"/>
                </a:lnTo>
                <a:lnTo>
                  <a:pt x="507" y="513"/>
                </a:lnTo>
                <a:lnTo>
                  <a:pt x="508" y="513"/>
                </a:lnTo>
                <a:lnTo>
                  <a:pt x="510" y="513"/>
                </a:lnTo>
                <a:lnTo>
                  <a:pt x="511" y="513"/>
                </a:lnTo>
                <a:lnTo>
                  <a:pt x="511" y="504"/>
                </a:lnTo>
                <a:lnTo>
                  <a:pt x="512" y="497"/>
                </a:lnTo>
                <a:lnTo>
                  <a:pt x="514" y="497"/>
                </a:lnTo>
                <a:lnTo>
                  <a:pt x="515" y="488"/>
                </a:lnTo>
                <a:lnTo>
                  <a:pt x="517" y="465"/>
                </a:lnTo>
                <a:lnTo>
                  <a:pt x="518" y="465"/>
                </a:lnTo>
                <a:lnTo>
                  <a:pt x="520" y="458"/>
                </a:lnTo>
                <a:lnTo>
                  <a:pt x="521" y="434"/>
                </a:lnTo>
                <a:lnTo>
                  <a:pt x="522" y="427"/>
                </a:lnTo>
                <a:lnTo>
                  <a:pt x="524" y="404"/>
                </a:lnTo>
                <a:lnTo>
                  <a:pt x="525" y="388"/>
                </a:lnTo>
                <a:lnTo>
                  <a:pt x="527" y="364"/>
                </a:lnTo>
                <a:lnTo>
                  <a:pt x="528" y="350"/>
                </a:lnTo>
                <a:lnTo>
                  <a:pt x="528" y="325"/>
                </a:lnTo>
                <a:lnTo>
                  <a:pt x="530" y="303"/>
                </a:lnTo>
                <a:lnTo>
                  <a:pt x="531" y="287"/>
                </a:lnTo>
                <a:lnTo>
                  <a:pt x="532" y="255"/>
                </a:lnTo>
                <a:lnTo>
                  <a:pt x="534" y="241"/>
                </a:lnTo>
                <a:lnTo>
                  <a:pt x="535" y="217"/>
                </a:lnTo>
                <a:lnTo>
                  <a:pt x="537" y="201"/>
                </a:lnTo>
                <a:lnTo>
                  <a:pt x="538" y="178"/>
                </a:lnTo>
                <a:lnTo>
                  <a:pt x="540" y="163"/>
                </a:lnTo>
                <a:lnTo>
                  <a:pt x="541" y="140"/>
                </a:lnTo>
                <a:lnTo>
                  <a:pt x="542" y="124"/>
                </a:lnTo>
                <a:lnTo>
                  <a:pt x="544" y="108"/>
                </a:lnTo>
                <a:lnTo>
                  <a:pt x="545" y="93"/>
                </a:lnTo>
                <a:lnTo>
                  <a:pt x="545" y="78"/>
                </a:lnTo>
                <a:lnTo>
                  <a:pt x="547" y="63"/>
                </a:lnTo>
                <a:lnTo>
                  <a:pt x="548" y="47"/>
                </a:lnTo>
                <a:lnTo>
                  <a:pt x="550" y="38"/>
                </a:lnTo>
                <a:lnTo>
                  <a:pt x="551" y="31"/>
                </a:lnTo>
                <a:lnTo>
                  <a:pt x="552" y="24"/>
                </a:lnTo>
                <a:lnTo>
                  <a:pt x="554" y="24"/>
                </a:lnTo>
                <a:lnTo>
                  <a:pt x="555" y="15"/>
                </a:lnTo>
                <a:lnTo>
                  <a:pt x="557" y="15"/>
                </a:lnTo>
                <a:lnTo>
                  <a:pt x="558" y="15"/>
                </a:lnTo>
                <a:lnTo>
                  <a:pt x="560" y="15"/>
                </a:lnTo>
                <a:lnTo>
                  <a:pt x="561" y="15"/>
                </a:lnTo>
                <a:lnTo>
                  <a:pt x="562" y="24"/>
                </a:lnTo>
                <a:lnTo>
                  <a:pt x="562" y="31"/>
                </a:lnTo>
                <a:lnTo>
                  <a:pt x="564" y="38"/>
                </a:lnTo>
                <a:lnTo>
                  <a:pt x="565" y="47"/>
                </a:lnTo>
                <a:lnTo>
                  <a:pt x="567" y="54"/>
                </a:lnTo>
                <a:lnTo>
                  <a:pt x="568" y="70"/>
                </a:lnTo>
                <a:lnTo>
                  <a:pt x="570" y="78"/>
                </a:lnTo>
                <a:lnTo>
                  <a:pt x="571" y="93"/>
                </a:lnTo>
                <a:lnTo>
                  <a:pt x="572" y="108"/>
                </a:lnTo>
                <a:lnTo>
                  <a:pt x="574" y="124"/>
                </a:lnTo>
                <a:lnTo>
                  <a:pt x="575" y="140"/>
                </a:lnTo>
                <a:lnTo>
                  <a:pt x="577" y="163"/>
                </a:lnTo>
                <a:lnTo>
                  <a:pt x="578" y="178"/>
                </a:lnTo>
                <a:lnTo>
                  <a:pt x="580" y="194"/>
                </a:lnTo>
                <a:lnTo>
                  <a:pt x="580" y="217"/>
                </a:lnTo>
                <a:lnTo>
                  <a:pt x="581" y="241"/>
                </a:lnTo>
                <a:lnTo>
                  <a:pt x="582" y="264"/>
                </a:lnTo>
                <a:lnTo>
                  <a:pt x="584" y="280"/>
                </a:lnTo>
                <a:lnTo>
                  <a:pt x="585" y="295"/>
                </a:lnTo>
                <a:lnTo>
                  <a:pt x="587" y="318"/>
                </a:lnTo>
                <a:lnTo>
                  <a:pt x="588" y="334"/>
                </a:lnTo>
                <a:lnTo>
                  <a:pt x="590" y="357"/>
                </a:lnTo>
                <a:lnTo>
                  <a:pt x="591" y="373"/>
                </a:lnTo>
                <a:lnTo>
                  <a:pt x="592" y="388"/>
                </a:lnTo>
                <a:lnTo>
                  <a:pt x="594" y="411"/>
                </a:lnTo>
                <a:lnTo>
                  <a:pt x="595" y="434"/>
                </a:lnTo>
                <a:lnTo>
                  <a:pt x="597" y="443"/>
                </a:lnTo>
                <a:lnTo>
                  <a:pt x="597" y="458"/>
                </a:lnTo>
                <a:lnTo>
                  <a:pt x="598" y="465"/>
                </a:lnTo>
                <a:lnTo>
                  <a:pt x="600" y="488"/>
                </a:lnTo>
                <a:lnTo>
                  <a:pt x="601" y="497"/>
                </a:lnTo>
                <a:lnTo>
                  <a:pt x="602" y="504"/>
                </a:lnTo>
                <a:lnTo>
                  <a:pt x="604" y="504"/>
                </a:lnTo>
                <a:lnTo>
                  <a:pt x="605" y="513"/>
                </a:lnTo>
                <a:lnTo>
                  <a:pt x="607" y="520"/>
                </a:lnTo>
                <a:lnTo>
                  <a:pt x="608" y="520"/>
                </a:lnTo>
                <a:lnTo>
                  <a:pt x="610" y="520"/>
                </a:lnTo>
                <a:lnTo>
                  <a:pt x="611" y="520"/>
                </a:lnTo>
                <a:lnTo>
                  <a:pt x="612" y="520"/>
                </a:lnTo>
                <a:lnTo>
                  <a:pt x="614" y="513"/>
                </a:lnTo>
                <a:lnTo>
                  <a:pt x="615" y="497"/>
                </a:lnTo>
                <a:lnTo>
                  <a:pt x="617" y="497"/>
                </a:lnTo>
                <a:lnTo>
                  <a:pt x="618" y="488"/>
                </a:lnTo>
                <a:lnTo>
                  <a:pt x="620" y="473"/>
                </a:lnTo>
                <a:lnTo>
                  <a:pt x="621" y="465"/>
                </a:lnTo>
                <a:lnTo>
                  <a:pt x="622" y="450"/>
                </a:lnTo>
                <a:lnTo>
                  <a:pt x="624" y="434"/>
                </a:lnTo>
                <a:lnTo>
                  <a:pt x="625" y="418"/>
                </a:lnTo>
                <a:lnTo>
                  <a:pt x="627" y="395"/>
                </a:lnTo>
                <a:lnTo>
                  <a:pt x="628" y="380"/>
                </a:lnTo>
                <a:lnTo>
                  <a:pt x="630" y="357"/>
                </a:lnTo>
                <a:lnTo>
                  <a:pt x="630" y="334"/>
                </a:lnTo>
                <a:lnTo>
                  <a:pt x="631" y="318"/>
                </a:lnTo>
                <a:lnTo>
                  <a:pt x="632" y="295"/>
                </a:lnTo>
                <a:lnTo>
                  <a:pt x="634" y="271"/>
                </a:lnTo>
                <a:lnTo>
                  <a:pt x="635" y="248"/>
                </a:lnTo>
                <a:lnTo>
                  <a:pt x="637" y="233"/>
                </a:lnTo>
                <a:lnTo>
                  <a:pt x="638" y="210"/>
                </a:lnTo>
                <a:lnTo>
                  <a:pt x="640" y="187"/>
                </a:lnTo>
                <a:lnTo>
                  <a:pt x="641" y="171"/>
                </a:lnTo>
                <a:lnTo>
                  <a:pt x="642" y="147"/>
                </a:lnTo>
                <a:lnTo>
                  <a:pt x="644" y="133"/>
                </a:lnTo>
                <a:lnTo>
                  <a:pt x="645" y="108"/>
                </a:lnTo>
                <a:lnTo>
                  <a:pt x="647" y="93"/>
                </a:lnTo>
                <a:lnTo>
                  <a:pt x="647" y="78"/>
                </a:lnTo>
                <a:lnTo>
                  <a:pt x="648" y="63"/>
                </a:lnTo>
                <a:lnTo>
                  <a:pt x="650" y="54"/>
                </a:lnTo>
                <a:lnTo>
                  <a:pt x="651" y="47"/>
                </a:lnTo>
                <a:lnTo>
                  <a:pt x="652" y="31"/>
                </a:lnTo>
                <a:lnTo>
                  <a:pt x="654" y="24"/>
                </a:lnTo>
                <a:lnTo>
                  <a:pt x="655" y="15"/>
                </a:lnTo>
                <a:lnTo>
                  <a:pt x="657" y="15"/>
                </a:lnTo>
                <a:lnTo>
                  <a:pt x="658" y="15"/>
                </a:lnTo>
                <a:lnTo>
                  <a:pt x="660" y="8"/>
                </a:lnTo>
                <a:lnTo>
                  <a:pt x="661" y="8"/>
                </a:lnTo>
                <a:lnTo>
                  <a:pt x="662" y="15"/>
                </a:lnTo>
                <a:lnTo>
                  <a:pt x="664" y="15"/>
                </a:lnTo>
                <a:lnTo>
                  <a:pt x="665" y="24"/>
                </a:lnTo>
                <a:lnTo>
                  <a:pt x="667" y="31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1665289" y="1158875"/>
            <a:ext cx="3354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Small number of photons: small uncertainty.</a:t>
            </a:r>
          </a:p>
        </p:txBody>
      </p:sp>
      <p:pic>
        <p:nvPicPr>
          <p:cNvPr id="176164" name="Picture 3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852988"/>
            <a:ext cx="1905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6165" name="Group 37"/>
          <p:cNvGrpSpPr>
            <a:grpSpLocks/>
          </p:cNvGrpSpPr>
          <p:nvPr/>
        </p:nvGrpSpPr>
        <p:grpSpPr bwMode="auto">
          <a:xfrm>
            <a:off x="3084514" y="1828801"/>
            <a:ext cx="904875" cy="1541463"/>
            <a:chOff x="2195" y="777"/>
            <a:chExt cx="570" cy="971"/>
          </a:xfrm>
        </p:grpSpPr>
        <p:sp>
          <p:nvSpPr>
            <p:cNvPr id="20508" name="Freeform 168"/>
            <p:cNvSpPr>
              <a:spLocks/>
            </p:cNvSpPr>
            <p:nvPr/>
          </p:nvSpPr>
          <p:spPr bwMode="auto">
            <a:xfrm flipH="1">
              <a:off x="2467" y="777"/>
              <a:ext cx="298" cy="971"/>
            </a:xfrm>
            <a:custGeom>
              <a:avLst/>
              <a:gdLst>
                <a:gd name="T0" fmla="*/ 0 w 357"/>
                <a:gd name="T1" fmla="*/ 6585 h 513"/>
                <a:gd name="T2" fmla="*/ 31 w 357"/>
                <a:gd name="T3" fmla="*/ 6396 h 513"/>
                <a:gd name="T4" fmla="*/ 62 w 357"/>
                <a:gd name="T5" fmla="*/ 5582 h 513"/>
                <a:gd name="T6" fmla="*/ 87 w 357"/>
                <a:gd name="T7" fmla="*/ 3892 h 513"/>
                <a:gd name="T8" fmla="*/ 104 w 357"/>
                <a:gd name="T9" fmla="*/ 1853 h 513"/>
                <a:gd name="T10" fmla="*/ 119 w 357"/>
                <a:gd name="T11" fmla="*/ 774 h 513"/>
                <a:gd name="T12" fmla="*/ 129 w 357"/>
                <a:gd name="T13" fmla="*/ 386 h 513"/>
                <a:gd name="T14" fmla="*/ 145 w 357"/>
                <a:gd name="T15" fmla="*/ 115 h 513"/>
                <a:gd name="T16" fmla="*/ 161 w 357"/>
                <a:gd name="T17" fmla="*/ 0 h 513"/>
                <a:gd name="T18" fmla="*/ 174 w 357"/>
                <a:gd name="T19" fmla="*/ 0 h 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7"/>
                <a:gd name="T31" fmla="*/ 0 h 513"/>
                <a:gd name="T32" fmla="*/ 357 w 357"/>
                <a:gd name="T33" fmla="*/ 513 h 5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Freeform 170"/>
            <p:cNvSpPr>
              <a:spLocks/>
            </p:cNvSpPr>
            <p:nvPr/>
          </p:nvSpPr>
          <p:spPr bwMode="auto">
            <a:xfrm>
              <a:off x="2195" y="777"/>
              <a:ext cx="298" cy="968"/>
            </a:xfrm>
            <a:custGeom>
              <a:avLst/>
              <a:gdLst>
                <a:gd name="T0" fmla="*/ 0 w 357"/>
                <a:gd name="T1" fmla="*/ 6504 h 513"/>
                <a:gd name="T2" fmla="*/ 31 w 357"/>
                <a:gd name="T3" fmla="*/ 6316 h 513"/>
                <a:gd name="T4" fmla="*/ 62 w 357"/>
                <a:gd name="T5" fmla="*/ 5516 h 513"/>
                <a:gd name="T6" fmla="*/ 87 w 357"/>
                <a:gd name="T7" fmla="*/ 3842 h 513"/>
                <a:gd name="T8" fmla="*/ 104 w 357"/>
                <a:gd name="T9" fmla="*/ 1827 h 513"/>
                <a:gd name="T10" fmla="*/ 119 w 357"/>
                <a:gd name="T11" fmla="*/ 759 h 513"/>
                <a:gd name="T12" fmla="*/ 129 w 357"/>
                <a:gd name="T13" fmla="*/ 385 h 513"/>
                <a:gd name="T14" fmla="*/ 145 w 357"/>
                <a:gd name="T15" fmla="*/ 113 h 513"/>
                <a:gd name="T16" fmla="*/ 161 w 357"/>
                <a:gd name="T17" fmla="*/ 0 h 513"/>
                <a:gd name="T18" fmla="*/ 174 w 357"/>
                <a:gd name="T19" fmla="*/ 0 h 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7"/>
                <a:gd name="T31" fmla="*/ 0 h 513"/>
                <a:gd name="T32" fmla="*/ 357 w 357"/>
                <a:gd name="T33" fmla="*/ 513 h 5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07" name="Text Box 40"/>
          <p:cNvSpPr txBox="1">
            <a:spLocks noChangeArrowheads="1"/>
          </p:cNvSpPr>
          <p:nvPr/>
        </p:nvSpPr>
        <p:spPr bwMode="auto">
          <a:xfrm>
            <a:off x="4384675" y="476251"/>
            <a:ext cx="342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Photon number – phase uncertainty</a:t>
            </a:r>
          </a:p>
        </p:txBody>
      </p:sp>
    </p:spTree>
    <p:extLst>
      <p:ext uri="{BB962C8B-B14F-4D97-AF65-F5344CB8AC3E}">
        <p14:creationId xmlns:p14="http://schemas.microsoft.com/office/powerpoint/2010/main" val="36691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7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0" grpId="0"/>
      <p:bldP spid="176161" grpId="0"/>
      <p:bldP spid="1761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78240" y="188913"/>
            <a:ext cx="686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Particle wave duality, uncertainty principle, even leads to Schroedinger equation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219715" y="828675"/>
            <a:ext cx="3654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The Wigner function in optics told us that:</a:t>
            </a:r>
          </a:p>
        </p:txBody>
      </p:sp>
      <p:pic>
        <p:nvPicPr>
          <p:cNvPr id="389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78" y="1257300"/>
            <a:ext cx="10001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28" y="1320801"/>
            <a:ext cx="12096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778639" y="1250950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122628" y="1720850"/>
            <a:ext cx="3240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Combine with particle-wave duality:</a:t>
            </a:r>
          </a:p>
        </p:txBody>
      </p:sp>
      <p:grpSp>
        <p:nvGrpSpPr>
          <p:cNvPr id="38922" name="Group 14"/>
          <p:cNvGrpSpPr>
            <a:grpSpLocks/>
          </p:cNvGrpSpPr>
          <p:nvPr/>
        </p:nvGrpSpPr>
        <p:grpSpPr bwMode="auto">
          <a:xfrm>
            <a:off x="2862527" y="2154239"/>
            <a:ext cx="3784600" cy="1817687"/>
            <a:chOff x="1376" y="1501"/>
            <a:chExt cx="2384" cy="1145"/>
          </a:xfrm>
        </p:grpSpPr>
        <p:grpSp>
          <p:nvGrpSpPr>
            <p:cNvPr id="38933" name="Group 15"/>
            <p:cNvGrpSpPr>
              <a:grpSpLocks/>
            </p:cNvGrpSpPr>
            <p:nvPr/>
          </p:nvGrpSpPr>
          <p:grpSpPr bwMode="auto">
            <a:xfrm>
              <a:off x="1376" y="1501"/>
              <a:ext cx="2384" cy="1145"/>
              <a:chOff x="1376" y="1501"/>
              <a:chExt cx="2384" cy="1145"/>
            </a:xfrm>
          </p:grpSpPr>
          <p:sp>
            <p:nvSpPr>
              <p:cNvPr id="38935" name="Text Box 16"/>
              <p:cNvSpPr txBox="1">
                <a:spLocks noChangeArrowheads="1"/>
              </p:cNvSpPr>
              <p:nvPr/>
            </p:nvSpPr>
            <p:spPr bwMode="auto">
              <a:xfrm>
                <a:off x="2073" y="1501"/>
                <a:ext cx="16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                        Wave</a:t>
                </a:r>
              </a:p>
            </p:txBody>
          </p:sp>
          <p:sp>
            <p:nvSpPr>
              <p:cNvPr id="38936" name="Text Box 17"/>
              <p:cNvSpPr txBox="1">
                <a:spLocks noChangeArrowheads="1"/>
              </p:cNvSpPr>
              <p:nvPr/>
            </p:nvSpPr>
            <p:spPr bwMode="auto">
              <a:xfrm>
                <a:off x="1420" y="1732"/>
                <a:ext cx="102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            W</a:t>
                </a:r>
              </a:p>
            </p:txBody>
          </p:sp>
          <p:pic>
            <p:nvPicPr>
              <p:cNvPr id="38937" name="Picture 18" descr="TP_tmp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" y="1774"/>
                <a:ext cx="173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938" name="Text Box 19"/>
              <p:cNvSpPr txBox="1">
                <a:spLocks noChangeArrowheads="1"/>
              </p:cNvSpPr>
              <p:nvPr/>
            </p:nvSpPr>
            <p:spPr bwMode="auto">
              <a:xfrm>
                <a:off x="1420" y="2167"/>
                <a:ext cx="10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      p</a:t>
                </a:r>
              </a:p>
            </p:txBody>
          </p:sp>
          <p:pic>
            <p:nvPicPr>
              <p:cNvPr id="38939" name="Picture 20" descr="TP_tmp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" y="2216"/>
                <a:ext cx="159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8940" name="Rectangle 21"/>
              <p:cNvSpPr>
                <a:spLocks noChangeArrowheads="1"/>
              </p:cNvSpPr>
              <p:nvPr/>
            </p:nvSpPr>
            <p:spPr bwMode="auto">
              <a:xfrm>
                <a:off x="1376" y="1514"/>
                <a:ext cx="2384" cy="11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941" name="Line 22"/>
              <p:cNvSpPr>
                <a:spLocks noChangeShapeType="1"/>
              </p:cNvSpPr>
              <p:nvPr/>
            </p:nvSpPr>
            <p:spPr bwMode="auto">
              <a:xfrm>
                <a:off x="2131" y="1722"/>
                <a:ext cx="0" cy="9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" name="Line 23"/>
              <p:cNvSpPr>
                <a:spLocks noChangeShapeType="1"/>
              </p:cNvSpPr>
              <p:nvPr/>
            </p:nvSpPr>
            <p:spPr bwMode="auto">
              <a:xfrm>
                <a:off x="2872" y="1510"/>
                <a:ext cx="0" cy="1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34" name="Line 24"/>
            <p:cNvSpPr>
              <a:spLocks noChangeShapeType="1"/>
            </p:cNvSpPr>
            <p:nvPr/>
          </p:nvSpPr>
          <p:spPr bwMode="auto">
            <a:xfrm>
              <a:off x="1382" y="1715"/>
              <a:ext cx="23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923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89" y="2871789"/>
            <a:ext cx="113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4" name="Picture 2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40" y="3590925"/>
            <a:ext cx="129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5" name="Text Box 27"/>
          <p:cNvSpPr txBox="1">
            <a:spLocks noChangeArrowheads="1"/>
          </p:cNvSpPr>
          <p:nvPr/>
        </p:nvSpPr>
        <p:spPr bwMode="auto">
          <a:xfrm>
            <a:off x="1336939" y="4149725"/>
            <a:ext cx="414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Particle-wave duality calls for a wave equation.</a:t>
            </a:r>
          </a:p>
        </p:txBody>
      </p:sp>
      <p:sp>
        <p:nvSpPr>
          <p:cNvPr id="38926" name="Text Box 28"/>
          <p:cNvSpPr txBox="1">
            <a:spLocks noChangeArrowheads="1"/>
          </p:cNvSpPr>
          <p:nvPr/>
        </p:nvSpPr>
        <p:spPr bwMode="auto">
          <a:xfrm>
            <a:off x="1459177" y="4505325"/>
            <a:ext cx="740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Differentiation with respect to t                            multiplication by </a:t>
            </a:r>
            <a:r>
              <a:rPr lang="en-US" altLang="en-US" sz="1600"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38927" name="Text Box 29"/>
          <p:cNvSpPr txBox="1">
            <a:spLocks noChangeArrowheads="1"/>
          </p:cNvSpPr>
          <p:nvPr/>
        </p:nvSpPr>
        <p:spPr bwMode="auto">
          <a:xfrm>
            <a:off x="1471877" y="4846638"/>
            <a:ext cx="740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Differentiation with respect to x                            multiplication by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pic>
        <p:nvPicPr>
          <p:cNvPr id="38928" name="Picture 3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39" y="5192713"/>
            <a:ext cx="11430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9" name="Picture 31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27" y="5211763"/>
            <a:ext cx="12954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30" name="Picture 32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14" y="5157788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31" name="Picture 33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2" y="5802313"/>
            <a:ext cx="195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32" name="Picture 3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39" y="5919788"/>
            <a:ext cx="312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" name="Group 83"/>
          <p:cNvGrpSpPr>
            <a:grpSpLocks/>
          </p:cNvGrpSpPr>
          <p:nvPr/>
        </p:nvGrpSpPr>
        <p:grpSpPr bwMode="auto">
          <a:xfrm>
            <a:off x="7934203" y="2580215"/>
            <a:ext cx="1439862" cy="377825"/>
            <a:chOff x="3613" y="1720"/>
            <a:chExt cx="907" cy="238"/>
          </a:xfrm>
        </p:grpSpPr>
        <p:pic>
          <p:nvPicPr>
            <p:cNvPr id="36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1720"/>
              <a:ext cx="61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3613" y="1850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84"/>
          <p:cNvGrpSpPr>
            <a:grpSpLocks/>
          </p:cNvGrpSpPr>
          <p:nvPr/>
        </p:nvGrpSpPr>
        <p:grpSpPr bwMode="auto">
          <a:xfrm>
            <a:off x="7973892" y="3348565"/>
            <a:ext cx="1423987" cy="333375"/>
            <a:chOff x="3619" y="2168"/>
            <a:chExt cx="897" cy="210"/>
          </a:xfrm>
        </p:grpSpPr>
        <p:pic>
          <p:nvPicPr>
            <p:cNvPr id="39" name="Picture 24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68"/>
              <a:ext cx="6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" name="Line 30"/>
            <p:cNvSpPr>
              <a:spLocks noChangeShapeType="1"/>
            </p:cNvSpPr>
            <p:nvPr/>
          </p:nvSpPr>
          <p:spPr bwMode="auto">
            <a:xfrm>
              <a:off x="3619" y="2275"/>
              <a:ext cx="2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21" y="2580214"/>
            <a:ext cx="10001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9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79" y="3355892"/>
            <a:ext cx="12096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9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94" y="230188"/>
            <a:ext cx="312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94" y="947738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94" y="1595438"/>
            <a:ext cx="111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81" y="1747838"/>
            <a:ext cx="1168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4034631" y="1463675"/>
            <a:ext cx="547688" cy="2428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574632" y="1514476"/>
            <a:ext cx="1279525" cy="1825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521994" y="904875"/>
            <a:ext cx="3128962" cy="6794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9" y="5788026"/>
            <a:ext cx="47910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966914" y="141288"/>
            <a:ext cx="28456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Description of an optical pulse</a:t>
            </a:r>
            <a:endParaRPr lang="fr-FR" altLang="en-US" sz="1600" b="1">
              <a:solidFill>
                <a:srgbClr val="000099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2116139" y="1266826"/>
            <a:ext cx="5767387" cy="396875"/>
            <a:chOff x="373" y="798"/>
            <a:chExt cx="3633" cy="250"/>
          </a:xfrm>
        </p:grpSpPr>
        <p:sp>
          <p:nvSpPr>
            <p:cNvPr id="4117" name="Text Box 6"/>
            <p:cNvSpPr txBox="1">
              <a:spLocks noChangeArrowheads="1"/>
            </p:cNvSpPr>
            <p:nvPr/>
          </p:nvSpPr>
          <p:spPr bwMode="auto">
            <a:xfrm>
              <a:off x="373" y="798"/>
              <a:ext cx="13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Real electric field: </a:t>
              </a:r>
              <a:endParaRPr lang="fr-FR" altLang="en-US" sz="20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pic>
          <p:nvPicPr>
            <p:cNvPr id="4118" name="Picture 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" y="848"/>
              <a:ext cx="22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024064" y="1914526"/>
            <a:ext cx="2111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Fourier transform: </a:t>
            </a:r>
            <a:endParaRPr lang="fr-FR" altLang="en-US" sz="20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34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2303464"/>
            <a:ext cx="855186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847851" y="2959101"/>
            <a:ext cx="599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Positive and negative frequencies: redundant information</a:t>
            </a:r>
            <a:endParaRPr lang="fr-FR" altLang="en-US" sz="20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8248650" y="2960689"/>
            <a:ext cx="2247900" cy="396875"/>
            <a:chOff x="4236" y="1865"/>
            <a:chExt cx="1416" cy="250"/>
          </a:xfrm>
        </p:grpSpPr>
        <p:sp>
          <p:nvSpPr>
            <p:cNvPr id="4115" name="Text Box 12"/>
            <p:cNvSpPr txBox="1">
              <a:spLocks noChangeArrowheads="1"/>
            </p:cNvSpPr>
            <p:nvPr/>
          </p:nvSpPr>
          <p:spPr bwMode="auto">
            <a:xfrm>
              <a:off x="4236" y="1865"/>
              <a:ext cx="7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Eliminate </a:t>
              </a:r>
              <a:endParaRPr lang="fr-FR" altLang="en-US" sz="20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pic>
          <p:nvPicPr>
            <p:cNvPr id="4116" name="Picture 1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1888"/>
              <a:ext cx="64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50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4" y="3414713"/>
            <a:ext cx="654843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024064" y="4002089"/>
            <a:ext cx="509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Relation with the real physical measurable field:</a:t>
            </a:r>
            <a:endParaRPr lang="fr-FR" altLang="en-US" sz="20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352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6" y="4564064"/>
            <a:ext cx="45434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53" name="Group 17"/>
          <p:cNvGrpSpPr>
            <a:grpSpLocks/>
          </p:cNvGrpSpPr>
          <p:nvPr/>
        </p:nvGrpSpPr>
        <p:grpSpPr bwMode="auto">
          <a:xfrm>
            <a:off x="2024064" y="5226051"/>
            <a:ext cx="5508625" cy="434975"/>
            <a:chOff x="315" y="3292"/>
            <a:chExt cx="3470" cy="274"/>
          </a:xfrm>
        </p:grpSpPr>
        <p:sp>
          <p:nvSpPr>
            <p:cNvPr id="4113" name="Text Box 18"/>
            <p:cNvSpPr txBox="1">
              <a:spLocks noChangeArrowheads="1"/>
            </p:cNvSpPr>
            <p:nvPr/>
          </p:nvSpPr>
          <p:spPr bwMode="auto">
            <a:xfrm>
              <a:off x="315" y="3292"/>
              <a:ext cx="16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Instantaneous frequency</a:t>
              </a:r>
              <a:endParaRPr lang="fr-FR" altLang="en-US" sz="20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pic>
          <p:nvPicPr>
            <p:cNvPr id="4114" name="Picture 1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3308"/>
              <a:ext cx="158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5435600" y="5816600"/>
            <a:ext cx="965200" cy="831850"/>
            <a:chOff x="2464" y="3664"/>
            <a:chExt cx="608" cy="524"/>
          </a:xfrm>
        </p:grpSpPr>
        <p:sp>
          <p:nvSpPr>
            <p:cNvPr id="4111" name="Line 21"/>
            <p:cNvSpPr>
              <a:spLocks noChangeShapeType="1"/>
            </p:cNvSpPr>
            <p:nvPr/>
          </p:nvSpPr>
          <p:spPr bwMode="auto">
            <a:xfrm>
              <a:off x="2556" y="3672"/>
              <a:ext cx="516" cy="5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22"/>
            <p:cNvSpPr>
              <a:spLocks noChangeShapeType="1"/>
            </p:cNvSpPr>
            <p:nvPr/>
          </p:nvSpPr>
          <p:spPr bwMode="auto">
            <a:xfrm rot="-5400000">
              <a:off x="2464" y="3664"/>
              <a:ext cx="516" cy="5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0" name="Text Box 23"/>
          <p:cNvSpPr txBox="1">
            <a:spLocks noChangeArrowheads="1"/>
          </p:cNvSpPr>
          <p:nvPr/>
        </p:nvSpPr>
        <p:spPr bwMode="auto">
          <a:xfrm>
            <a:off x="2001838" y="585788"/>
            <a:ext cx="361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How to get to complex notations the easy way</a:t>
            </a:r>
            <a:endParaRPr lang="fr-FR" altLang="en-US" sz="1400" b="1">
              <a:solidFill>
                <a:srgbClr val="000099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0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6" grpId="0"/>
      <p:bldP spid="143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5170488" y="474663"/>
            <a:ext cx="3545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slit: a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Gedanken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2495550" y="1041401"/>
            <a:ext cx="0" cy="199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>
            <a:off x="2484438" y="3095625"/>
            <a:ext cx="0" cy="175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2479675" y="4897438"/>
            <a:ext cx="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2327275" y="470535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=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2347913" y="2890838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=</a:t>
            </a:r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5038725" y="1362076"/>
            <a:ext cx="0" cy="412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 flipV="1">
            <a:off x="2489200" y="2286000"/>
            <a:ext cx="2509838" cy="2590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 flipV="1">
            <a:off x="2489201" y="2286001"/>
            <a:ext cx="2498725" cy="771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1727200" y="2525714"/>
            <a:ext cx="0" cy="3768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1879600" y="2420939"/>
            <a:ext cx="0" cy="3768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5" name="Line 13"/>
          <p:cNvSpPr>
            <a:spLocks noChangeShapeType="1"/>
          </p:cNvSpPr>
          <p:nvPr/>
        </p:nvSpPr>
        <p:spPr bwMode="auto">
          <a:xfrm>
            <a:off x="2032000" y="2306639"/>
            <a:ext cx="0" cy="3768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2184400" y="2401889"/>
            <a:ext cx="0" cy="3768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>
            <a:off x="2336800" y="2373314"/>
            <a:ext cx="0" cy="3768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8" name="Line 16"/>
          <p:cNvSpPr>
            <a:spLocks noChangeShapeType="1"/>
          </p:cNvSpPr>
          <p:nvPr/>
        </p:nvSpPr>
        <p:spPr bwMode="auto">
          <a:xfrm>
            <a:off x="2581275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>
            <a:off x="2571750" y="3048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3009900" y="4418013"/>
            <a:ext cx="4026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>
                <a:latin typeface="Symbol" panose="05050102010706020507" pitchFamily="18" charset="2"/>
              </a:rPr>
              <a:t>q</a:t>
            </a:r>
            <a:r>
              <a:rPr lang="en-US" altLang="en-US" sz="2000" baseline="-25000"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3302000" y="2678113"/>
            <a:ext cx="4026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>
                <a:latin typeface="Symbol" panose="05050102010706020507" pitchFamily="18" charset="2"/>
              </a:rPr>
              <a:t>q</a:t>
            </a:r>
            <a:r>
              <a:rPr lang="en-US" altLang="en-US" sz="2000" baseline="-25000"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6623051" y="1246188"/>
            <a:ext cx="2265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en-US" altLang="en-US" dirty="0"/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en-US" altLang="en-US" dirty="0"/>
              <a:t>) </a:t>
            </a:r>
          </a:p>
        </p:txBody>
      </p: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6083301" y="2947988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but</a:t>
            </a:r>
          </a:p>
        </p:txBody>
      </p:sp>
      <p:pic>
        <p:nvPicPr>
          <p:cNvPr id="125974" name="Picture 2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1611313"/>
            <a:ext cx="30988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2560638" y="3805238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>
            <a:off x="2519364" y="5426076"/>
            <a:ext cx="2459037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 rot="5400000">
            <a:off x="1972470" y="3974308"/>
            <a:ext cx="176847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3605213" y="5122863"/>
            <a:ext cx="30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d</a:t>
            </a:r>
          </a:p>
        </p:txBody>
      </p:sp>
      <p:pic>
        <p:nvPicPr>
          <p:cNvPr id="125979" name="Picture 2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3001963"/>
            <a:ext cx="14478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80" name="Text Box 28"/>
          <p:cNvSpPr txBox="1">
            <a:spLocks noChangeArrowheads="1"/>
          </p:cNvSpPr>
          <p:nvPr/>
        </p:nvSpPr>
        <p:spPr bwMode="auto">
          <a:xfrm>
            <a:off x="5880100" y="4624388"/>
            <a:ext cx="47380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uncertainty is larger than the fringe spacing!</a:t>
            </a:r>
          </a:p>
        </p:txBody>
      </p:sp>
      <p:pic>
        <p:nvPicPr>
          <p:cNvPr id="125981" name="Picture 2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3875089"/>
            <a:ext cx="14525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82" name="Line 30"/>
          <p:cNvSpPr>
            <a:spLocks noChangeShapeType="1"/>
          </p:cNvSpPr>
          <p:nvPr/>
        </p:nvSpPr>
        <p:spPr bwMode="auto">
          <a:xfrm flipH="1">
            <a:off x="9193214" y="2955925"/>
            <a:ext cx="407987" cy="66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83" name="Line 31"/>
          <p:cNvSpPr>
            <a:spLocks noChangeShapeType="1"/>
          </p:cNvSpPr>
          <p:nvPr/>
        </p:nvSpPr>
        <p:spPr bwMode="auto">
          <a:xfrm>
            <a:off x="8442326" y="3322639"/>
            <a:ext cx="315913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82180" y="830779"/>
            <a:ext cx="989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measure the momentum on the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slitted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screen each time a photon is detected on 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34730" y="2238695"/>
            <a:ext cx="31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0" y="428625"/>
            <a:ext cx="41687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31" y="723900"/>
            <a:ext cx="24145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2668589"/>
            <a:ext cx="2241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20" y="3225801"/>
            <a:ext cx="17684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5" y="2895601"/>
            <a:ext cx="1704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Oval 20"/>
          <p:cNvSpPr>
            <a:spLocks noChangeArrowheads="1"/>
          </p:cNvSpPr>
          <p:nvPr/>
        </p:nvSpPr>
        <p:spPr bwMode="auto">
          <a:xfrm>
            <a:off x="992981" y="4046539"/>
            <a:ext cx="2184400" cy="2293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Oval 21"/>
          <p:cNvSpPr>
            <a:spLocks noChangeArrowheads="1"/>
          </p:cNvSpPr>
          <p:nvPr/>
        </p:nvSpPr>
        <p:spPr bwMode="auto">
          <a:xfrm>
            <a:off x="1464470" y="4043364"/>
            <a:ext cx="1246187" cy="2301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 flipV="1">
            <a:off x="2080419" y="3675064"/>
            <a:ext cx="0" cy="286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23"/>
          <p:cNvSpPr>
            <a:spLocks noChangeShapeType="1"/>
          </p:cNvSpPr>
          <p:nvPr/>
        </p:nvSpPr>
        <p:spPr bwMode="auto">
          <a:xfrm>
            <a:off x="2067720" y="5160963"/>
            <a:ext cx="1254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 flipH="1">
            <a:off x="1085056" y="5172076"/>
            <a:ext cx="973138" cy="893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Arc 25"/>
          <p:cNvSpPr>
            <a:spLocks/>
          </p:cNvSpPr>
          <p:nvPr/>
        </p:nvSpPr>
        <p:spPr bwMode="auto">
          <a:xfrm>
            <a:off x="2067720" y="4046539"/>
            <a:ext cx="644525" cy="2293937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Arc 26"/>
          <p:cNvSpPr>
            <a:spLocks/>
          </p:cNvSpPr>
          <p:nvPr/>
        </p:nvSpPr>
        <p:spPr bwMode="auto">
          <a:xfrm>
            <a:off x="2077245" y="4046539"/>
            <a:ext cx="644525" cy="2293937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Text Box 27"/>
          <p:cNvSpPr txBox="1">
            <a:spLocks noChangeArrowheads="1"/>
          </p:cNvSpPr>
          <p:nvPr/>
        </p:nvSpPr>
        <p:spPr bwMode="auto">
          <a:xfrm>
            <a:off x="915194" y="5953125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1279" name="Text Box 28"/>
          <p:cNvSpPr txBox="1">
            <a:spLocks noChangeArrowheads="1"/>
          </p:cNvSpPr>
          <p:nvPr/>
        </p:nvSpPr>
        <p:spPr bwMode="auto">
          <a:xfrm>
            <a:off x="3250406" y="5075238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1280" name="Text Box 29"/>
          <p:cNvSpPr txBox="1">
            <a:spLocks noChangeArrowheads="1"/>
          </p:cNvSpPr>
          <p:nvPr/>
        </p:nvSpPr>
        <p:spPr bwMode="auto">
          <a:xfrm>
            <a:off x="1735931" y="3659188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1632745" y="5167314"/>
            <a:ext cx="447675" cy="79057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2067719" y="5167314"/>
            <a:ext cx="25400" cy="117157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rc 32"/>
          <p:cNvSpPr>
            <a:spLocks/>
          </p:cNvSpPr>
          <p:nvPr/>
        </p:nvSpPr>
        <p:spPr bwMode="auto">
          <a:xfrm flipH="1" flipV="1">
            <a:off x="1735932" y="5235575"/>
            <a:ext cx="360363" cy="863600"/>
          </a:xfrm>
          <a:custGeom>
            <a:avLst/>
            <a:gdLst>
              <a:gd name="T0" fmla="*/ 0 w 17012"/>
              <a:gd name="T1" fmla="*/ 0 h 21600"/>
              <a:gd name="T2" fmla="*/ 2147483646 w 17012"/>
              <a:gd name="T3" fmla="*/ 2147483646 h 21600"/>
              <a:gd name="T4" fmla="*/ 0 w 17012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12" h="21600" fill="none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</a:path>
              <a:path w="17012" h="21600" stroke="0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33"/>
          <p:cNvSpPr>
            <a:spLocks noChangeShapeType="1"/>
          </p:cNvSpPr>
          <p:nvPr/>
        </p:nvSpPr>
        <p:spPr bwMode="auto">
          <a:xfrm>
            <a:off x="2097881" y="5167313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34"/>
          <p:cNvSpPr>
            <a:spLocks noChangeShapeType="1"/>
          </p:cNvSpPr>
          <p:nvPr/>
        </p:nvSpPr>
        <p:spPr bwMode="auto">
          <a:xfrm>
            <a:off x="2089944" y="5157788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2102645" y="5175250"/>
            <a:ext cx="879475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3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69" y="4529138"/>
            <a:ext cx="41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37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9" y="6240463"/>
            <a:ext cx="4619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4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56" y="3732213"/>
            <a:ext cx="16573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Line 40"/>
          <p:cNvSpPr>
            <a:spLocks noChangeShapeType="1"/>
          </p:cNvSpPr>
          <p:nvPr/>
        </p:nvSpPr>
        <p:spPr bwMode="auto">
          <a:xfrm rot="5400000">
            <a:off x="5713413" y="1786732"/>
            <a:ext cx="735013" cy="92075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4704556" y="639763"/>
            <a:ext cx="1117600" cy="425450"/>
            <a:chOff x="2954" y="403"/>
            <a:chExt cx="704" cy="268"/>
          </a:xfrm>
        </p:grpSpPr>
        <p:sp>
          <p:nvSpPr>
            <p:cNvPr id="11296" name="Line 10"/>
            <p:cNvSpPr>
              <a:spLocks noChangeShapeType="1"/>
            </p:cNvSpPr>
            <p:nvPr/>
          </p:nvSpPr>
          <p:spPr bwMode="auto">
            <a:xfrm>
              <a:off x="3139" y="671"/>
              <a:ext cx="466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Text Box 41"/>
            <p:cNvSpPr txBox="1">
              <a:spLocks noChangeArrowheads="1"/>
            </p:cNvSpPr>
            <p:nvPr/>
          </p:nvSpPr>
          <p:spPr bwMode="auto">
            <a:xfrm>
              <a:off x="2954" y="403"/>
              <a:ext cx="7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relaxation</a:t>
              </a:r>
            </a:p>
          </p:txBody>
        </p:sp>
      </p:grpSp>
      <p:pic>
        <p:nvPicPr>
          <p:cNvPr id="30" name="Picture 43 1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82" y="4949826"/>
            <a:ext cx="28416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\documentclass{article}\pagestyle{empty}&#10;\begin{document}&#10;$u^2 +v^2 +w^2 = w_0^2$&#10;\end{document}&#10;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007644" y="5597525"/>
            <a:ext cx="2843212" cy="382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33" name="Picture 11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94" y="3336926"/>
            <a:ext cx="5186362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505032" y="2568575"/>
            <a:ext cx="247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</a:p>
        </p:txBody>
      </p:sp>
    </p:spTree>
    <p:extLst>
      <p:ext uri="{BB962C8B-B14F-4D97-AF65-F5344CB8AC3E}">
        <p14:creationId xmlns:p14="http://schemas.microsoft.com/office/powerpoint/2010/main" val="384443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12173"/>
            <a:ext cx="24653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3463" y="4113773"/>
            <a:ext cx="1149350" cy="5937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19513" y="4012173"/>
            <a:ext cx="139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HP  CO2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1699" y="4148698"/>
            <a:ext cx="1809750" cy="5937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13811" y="4113773"/>
            <a:ext cx="1395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HOT  CO2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43749" y="4069323"/>
            <a:ext cx="0" cy="612775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8500" y="4069323"/>
            <a:ext cx="0" cy="61277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43749" y="4274110"/>
            <a:ext cx="1377950" cy="36353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745336" y="4256648"/>
            <a:ext cx="1377950" cy="36353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057327" y="354013"/>
            <a:ext cx="2311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DECAY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61192" y="888115"/>
            <a:ext cx="3530880" cy="1740685"/>
            <a:chOff x="655638" y="4364038"/>
            <a:chExt cx="4302125" cy="2120900"/>
          </a:xfrm>
        </p:grpSpPr>
        <p:sp>
          <p:nvSpPr>
            <p:cNvPr id="13" name="Freeform 31" descr="Wide downward diagonal"/>
            <p:cNvSpPr>
              <a:spLocks/>
            </p:cNvSpPr>
            <p:nvPr/>
          </p:nvSpPr>
          <p:spPr bwMode="auto">
            <a:xfrm>
              <a:off x="1389063" y="5137150"/>
              <a:ext cx="1651000" cy="882650"/>
            </a:xfrm>
            <a:custGeom>
              <a:avLst/>
              <a:gdLst>
                <a:gd name="T0" fmla="*/ 0 w 1040"/>
                <a:gd name="T1" fmla="*/ 2147483646 h 556"/>
                <a:gd name="T2" fmla="*/ 2147483646 w 1040"/>
                <a:gd name="T3" fmla="*/ 2147483646 h 556"/>
                <a:gd name="T4" fmla="*/ 2147483646 w 1040"/>
                <a:gd name="T5" fmla="*/ 2147483646 h 556"/>
                <a:gd name="T6" fmla="*/ 2147483646 w 1040"/>
                <a:gd name="T7" fmla="*/ 2147483646 h 556"/>
                <a:gd name="T8" fmla="*/ 2147483646 w 1040"/>
                <a:gd name="T9" fmla="*/ 2147483646 h 556"/>
                <a:gd name="T10" fmla="*/ 2147483646 w 1040"/>
                <a:gd name="T11" fmla="*/ 2147483646 h 556"/>
                <a:gd name="T12" fmla="*/ 2147483646 w 1040"/>
                <a:gd name="T13" fmla="*/ 2147483646 h 556"/>
                <a:gd name="T14" fmla="*/ 2147483646 w 1040"/>
                <a:gd name="T15" fmla="*/ 2147483646 h 556"/>
                <a:gd name="T16" fmla="*/ 2147483646 w 1040"/>
                <a:gd name="T17" fmla="*/ 2147483646 h 556"/>
                <a:gd name="T18" fmla="*/ 2147483646 w 1040"/>
                <a:gd name="T19" fmla="*/ 0 h 556"/>
                <a:gd name="T20" fmla="*/ 2147483646 w 1040"/>
                <a:gd name="T21" fmla="*/ 2147483646 h 556"/>
                <a:gd name="T22" fmla="*/ 2147483646 w 1040"/>
                <a:gd name="T23" fmla="*/ 2147483646 h 556"/>
                <a:gd name="T24" fmla="*/ 2147483646 w 1040"/>
                <a:gd name="T25" fmla="*/ 2147483646 h 556"/>
                <a:gd name="T26" fmla="*/ 2147483646 w 1040"/>
                <a:gd name="T27" fmla="*/ 2147483646 h 5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40" h="556">
                  <a:moveTo>
                    <a:pt x="0" y="552"/>
                  </a:moveTo>
                  <a:cubicBezTo>
                    <a:pt x="20" y="547"/>
                    <a:pt x="37" y="542"/>
                    <a:pt x="58" y="540"/>
                  </a:cubicBezTo>
                  <a:cubicBezTo>
                    <a:pt x="67" y="538"/>
                    <a:pt x="76" y="530"/>
                    <a:pt x="84" y="530"/>
                  </a:cubicBezTo>
                  <a:lnTo>
                    <a:pt x="210" y="484"/>
                  </a:lnTo>
                  <a:lnTo>
                    <a:pt x="328" y="340"/>
                  </a:lnTo>
                  <a:lnTo>
                    <a:pt x="466" y="172"/>
                  </a:lnTo>
                  <a:lnTo>
                    <a:pt x="550" y="86"/>
                  </a:lnTo>
                  <a:lnTo>
                    <a:pt x="634" y="48"/>
                  </a:lnTo>
                  <a:lnTo>
                    <a:pt x="750" y="6"/>
                  </a:lnTo>
                  <a:lnTo>
                    <a:pt x="862" y="0"/>
                  </a:lnTo>
                  <a:lnTo>
                    <a:pt x="968" y="14"/>
                  </a:lnTo>
                  <a:lnTo>
                    <a:pt x="1040" y="16"/>
                  </a:lnTo>
                  <a:lnTo>
                    <a:pt x="1040" y="556"/>
                  </a:lnTo>
                  <a:lnTo>
                    <a:pt x="24" y="550"/>
                  </a:lnTo>
                </a:path>
              </a:pathLst>
            </a:cu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1187450" y="4464050"/>
              <a:ext cx="0" cy="1547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1166813" y="6011863"/>
              <a:ext cx="37909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4259263" y="6118225"/>
              <a:ext cx="247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655638" y="4364038"/>
              <a:ext cx="323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8" name="Freeform 28 1"/>
            <p:cNvSpPr>
              <a:spLocks/>
            </p:cNvSpPr>
            <p:nvPr/>
          </p:nvSpPr>
          <p:spPr bwMode="auto">
            <a:xfrm>
              <a:off x="1401763" y="5113338"/>
              <a:ext cx="2973387" cy="898525"/>
            </a:xfrm>
            <a:custGeom>
              <a:avLst/>
              <a:gdLst>
                <a:gd name="T0" fmla="*/ 0 w 1873"/>
                <a:gd name="T1" fmla="*/ 2147483646 h 566"/>
                <a:gd name="T2" fmla="*/ 2147483646 w 1873"/>
                <a:gd name="T3" fmla="*/ 2147483646 h 566"/>
                <a:gd name="T4" fmla="*/ 2147483646 w 1873"/>
                <a:gd name="T5" fmla="*/ 2147483646 h 566"/>
                <a:gd name="T6" fmla="*/ 2147483646 w 1873"/>
                <a:gd name="T7" fmla="*/ 2147483646 h 566"/>
                <a:gd name="T8" fmla="*/ 2147483646 w 1873"/>
                <a:gd name="T9" fmla="*/ 2147483646 h 566"/>
                <a:gd name="T10" fmla="*/ 2147483646 w 1873"/>
                <a:gd name="T11" fmla="*/ 2147483646 h 566"/>
                <a:gd name="T12" fmla="*/ 2147483646 w 1873"/>
                <a:gd name="T13" fmla="*/ 2147483646 h 566"/>
                <a:gd name="T14" fmla="*/ 2147483646 w 1873"/>
                <a:gd name="T15" fmla="*/ 2147483646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73" h="566">
                  <a:moveTo>
                    <a:pt x="0" y="566"/>
                  </a:moveTo>
                  <a:cubicBezTo>
                    <a:pt x="74" y="548"/>
                    <a:pt x="148" y="530"/>
                    <a:pt x="227" y="463"/>
                  </a:cubicBezTo>
                  <a:cubicBezTo>
                    <a:pt x="306" y="396"/>
                    <a:pt x="390" y="238"/>
                    <a:pt x="473" y="165"/>
                  </a:cubicBezTo>
                  <a:cubicBezTo>
                    <a:pt x="556" y="92"/>
                    <a:pt x="623" y="46"/>
                    <a:pt x="725" y="23"/>
                  </a:cubicBezTo>
                  <a:cubicBezTo>
                    <a:pt x="827" y="0"/>
                    <a:pt x="914" y="17"/>
                    <a:pt x="1088" y="29"/>
                  </a:cubicBezTo>
                  <a:cubicBezTo>
                    <a:pt x="1262" y="41"/>
                    <a:pt x="1661" y="79"/>
                    <a:pt x="1767" y="94"/>
                  </a:cubicBezTo>
                  <a:cubicBezTo>
                    <a:pt x="1873" y="109"/>
                    <a:pt x="1714" y="117"/>
                    <a:pt x="1722" y="120"/>
                  </a:cubicBezTo>
                  <a:cubicBezTo>
                    <a:pt x="1730" y="123"/>
                    <a:pt x="1801" y="114"/>
                    <a:pt x="1813" y="11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3046413" y="5018088"/>
              <a:ext cx="0" cy="993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8"/>
            <p:cNvSpPr>
              <a:spLocks noChangeShapeType="1"/>
            </p:cNvSpPr>
            <p:nvPr/>
          </p:nvSpPr>
          <p:spPr bwMode="auto">
            <a:xfrm>
              <a:off x="1187450" y="4464050"/>
              <a:ext cx="0" cy="1547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49"/>
            <p:cNvSpPr txBox="1">
              <a:spLocks noChangeArrowheads="1"/>
            </p:cNvSpPr>
            <p:nvPr/>
          </p:nvSpPr>
          <p:spPr bwMode="auto">
            <a:xfrm>
              <a:off x="655638" y="4364038"/>
              <a:ext cx="323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grpSp>
          <p:nvGrpSpPr>
            <p:cNvPr id="22" name="Group 53"/>
            <p:cNvGrpSpPr>
              <a:grpSpLocks/>
            </p:cNvGrpSpPr>
            <p:nvPr/>
          </p:nvGrpSpPr>
          <p:grpSpPr bwMode="auto">
            <a:xfrm>
              <a:off x="655638" y="4364038"/>
              <a:ext cx="4302125" cy="1647825"/>
              <a:chOff x="469" y="1989"/>
              <a:chExt cx="2710" cy="1038"/>
            </a:xfrm>
          </p:grpSpPr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>
                <a:off x="791" y="3027"/>
                <a:ext cx="23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1"/>
              <p:cNvSpPr>
                <a:spLocks noChangeShapeType="1"/>
              </p:cNvSpPr>
              <p:nvPr/>
            </p:nvSpPr>
            <p:spPr bwMode="auto">
              <a:xfrm>
                <a:off x="804" y="2052"/>
                <a:ext cx="0" cy="9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52"/>
              <p:cNvSpPr txBox="1">
                <a:spLocks noChangeArrowheads="1"/>
              </p:cNvSpPr>
              <p:nvPr/>
            </p:nvSpPr>
            <p:spPr bwMode="auto">
              <a:xfrm>
                <a:off x="469" y="1989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3062288" y="5018088"/>
              <a:ext cx="1196975" cy="401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7" name="Group 43"/>
          <p:cNvGrpSpPr>
            <a:grpSpLocks/>
          </p:cNvGrpSpPr>
          <p:nvPr/>
        </p:nvGrpSpPr>
        <p:grpSpPr bwMode="auto">
          <a:xfrm>
            <a:off x="6605627" y="4983308"/>
            <a:ext cx="1536700" cy="1035050"/>
            <a:chOff x="1923" y="3273"/>
            <a:chExt cx="968" cy="652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1923" y="3915"/>
              <a:ext cx="946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 2"/>
            <p:cNvSpPr>
              <a:spLocks/>
            </p:cNvSpPr>
            <p:nvPr/>
          </p:nvSpPr>
          <p:spPr bwMode="auto">
            <a:xfrm flipH="1">
              <a:off x="2344" y="3273"/>
              <a:ext cx="547" cy="652"/>
            </a:xfrm>
            <a:custGeom>
              <a:avLst/>
              <a:gdLst>
                <a:gd name="T0" fmla="*/ 0 w 720"/>
                <a:gd name="T1" fmla="*/ 372 h 859"/>
                <a:gd name="T2" fmla="*/ 16 w 720"/>
                <a:gd name="T3" fmla="*/ 365 h 859"/>
                <a:gd name="T4" fmla="*/ 39 w 720"/>
                <a:gd name="T5" fmla="*/ 328 h 859"/>
                <a:gd name="T6" fmla="*/ 66 w 720"/>
                <a:gd name="T7" fmla="*/ 232 h 859"/>
                <a:gd name="T8" fmla="*/ 83 w 720"/>
                <a:gd name="T9" fmla="*/ 74 h 859"/>
                <a:gd name="T10" fmla="*/ 100 w 720"/>
                <a:gd name="T11" fmla="*/ 15 h 859"/>
                <a:gd name="T12" fmla="*/ 123 w 720"/>
                <a:gd name="T13" fmla="*/ 6 h 859"/>
                <a:gd name="T14" fmla="*/ 138 w 720"/>
                <a:gd name="T15" fmla="*/ 55 h 859"/>
                <a:gd name="T16" fmla="*/ 153 w 720"/>
                <a:gd name="T17" fmla="*/ 154 h 859"/>
                <a:gd name="T18" fmla="*/ 185 w 720"/>
                <a:gd name="T19" fmla="*/ 267 h 859"/>
                <a:gd name="T20" fmla="*/ 239 w 720"/>
                <a:gd name="T21" fmla="*/ 320 h 859"/>
                <a:gd name="T22" fmla="*/ 292 w 720"/>
                <a:gd name="T23" fmla="*/ 367 h 859"/>
                <a:gd name="T24" fmla="*/ 316 w 720"/>
                <a:gd name="T25" fmla="*/ 373 h 8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0" h="859">
                  <a:moveTo>
                    <a:pt x="0" y="851"/>
                  </a:moveTo>
                  <a:cubicBezTo>
                    <a:pt x="10" y="851"/>
                    <a:pt x="21" y="852"/>
                    <a:pt x="36" y="835"/>
                  </a:cubicBezTo>
                  <a:cubicBezTo>
                    <a:pt x="51" y="818"/>
                    <a:pt x="69" y="800"/>
                    <a:pt x="88" y="749"/>
                  </a:cubicBezTo>
                  <a:cubicBezTo>
                    <a:pt x="107" y="698"/>
                    <a:pt x="133" y="628"/>
                    <a:pt x="150" y="531"/>
                  </a:cubicBezTo>
                  <a:cubicBezTo>
                    <a:pt x="167" y="434"/>
                    <a:pt x="175" y="252"/>
                    <a:pt x="188" y="169"/>
                  </a:cubicBezTo>
                  <a:cubicBezTo>
                    <a:pt x="201" y="86"/>
                    <a:pt x="213" y="61"/>
                    <a:pt x="228" y="35"/>
                  </a:cubicBezTo>
                  <a:cubicBezTo>
                    <a:pt x="243" y="9"/>
                    <a:pt x="265" y="0"/>
                    <a:pt x="280" y="15"/>
                  </a:cubicBezTo>
                  <a:cubicBezTo>
                    <a:pt x="295" y="30"/>
                    <a:pt x="305" y="69"/>
                    <a:pt x="316" y="125"/>
                  </a:cubicBezTo>
                  <a:cubicBezTo>
                    <a:pt x="327" y="181"/>
                    <a:pt x="330" y="272"/>
                    <a:pt x="348" y="353"/>
                  </a:cubicBezTo>
                  <a:cubicBezTo>
                    <a:pt x="366" y="434"/>
                    <a:pt x="389" y="548"/>
                    <a:pt x="422" y="611"/>
                  </a:cubicBezTo>
                  <a:cubicBezTo>
                    <a:pt x="455" y="674"/>
                    <a:pt x="503" y="693"/>
                    <a:pt x="544" y="731"/>
                  </a:cubicBezTo>
                  <a:cubicBezTo>
                    <a:pt x="585" y="769"/>
                    <a:pt x="637" y="819"/>
                    <a:pt x="666" y="839"/>
                  </a:cubicBezTo>
                  <a:cubicBezTo>
                    <a:pt x="695" y="859"/>
                    <a:pt x="707" y="856"/>
                    <a:pt x="720" y="853"/>
                  </a:cubicBezTo>
                </a:path>
              </a:pathLst>
            </a:custGeom>
            <a:noFill/>
            <a:ln w="3175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5-Point Star 29"/>
          <p:cNvSpPr/>
          <p:nvPr/>
        </p:nvSpPr>
        <p:spPr>
          <a:xfrm>
            <a:off x="5215236" y="4148698"/>
            <a:ext cx="557213" cy="4714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20"/>
          <p:cNvSpPr>
            <a:spLocks noChangeArrowheads="1"/>
          </p:cNvSpPr>
          <p:nvPr/>
        </p:nvSpPr>
        <p:spPr bwMode="auto">
          <a:xfrm>
            <a:off x="3911600" y="1258516"/>
            <a:ext cx="2184400" cy="2293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4383089" y="1255341"/>
            <a:ext cx="1246187" cy="2301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 flipV="1">
            <a:off x="4999038" y="887041"/>
            <a:ext cx="0" cy="286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>
            <a:off x="4986339" y="2372940"/>
            <a:ext cx="1254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 flipH="1">
            <a:off x="4003675" y="2384053"/>
            <a:ext cx="973138" cy="893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Arc 25"/>
          <p:cNvSpPr>
            <a:spLocks/>
          </p:cNvSpPr>
          <p:nvPr/>
        </p:nvSpPr>
        <p:spPr bwMode="auto">
          <a:xfrm>
            <a:off x="4986339" y="1258516"/>
            <a:ext cx="644525" cy="2293937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rc 26"/>
          <p:cNvSpPr>
            <a:spLocks/>
          </p:cNvSpPr>
          <p:nvPr/>
        </p:nvSpPr>
        <p:spPr bwMode="auto">
          <a:xfrm>
            <a:off x="4995864" y="1258516"/>
            <a:ext cx="644525" cy="2293937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833813" y="3165102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6169025" y="2287215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4654550" y="871165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H="1">
            <a:off x="4551364" y="2379291"/>
            <a:ext cx="447675" cy="79057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>
            <a:off x="4986338" y="2379291"/>
            <a:ext cx="25400" cy="117157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Arc 32"/>
          <p:cNvSpPr>
            <a:spLocks/>
          </p:cNvSpPr>
          <p:nvPr/>
        </p:nvSpPr>
        <p:spPr bwMode="auto">
          <a:xfrm flipH="1" flipV="1">
            <a:off x="4654551" y="2447552"/>
            <a:ext cx="360363" cy="863600"/>
          </a:xfrm>
          <a:custGeom>
            <a:avLst/>
            <a:gdLst>
              <a:gd name="T0" fmla="*/ 0 w 17012"/>
              <a:gd name="T1" fmla="*/ 0 h 21600"/>
              <a:gd name="T2" fmla="*/ 2147483646 w 17012"/>
              <a:gd name="T3" fmla="*/ 2147483646 h 21600"/>
              <a:gd name="T4" fmla="*/ 0 w 17012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12" h="21600" fill="none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</a:path>
              <a:path w="17012" h="21600" stroke="0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5016500" y="237929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4"/>
          <p:cNvSpPr>
            <a:spLocks noChangeShapeType="1"/>
          </p:cNvSpPr>
          <p:nvPr/>
        </p:nvSpPr>
        <p:spPr bwMode="auto">
          <a:xfrm>
            <a:off x="5008563" y="2369765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5"/>
          <p:cNvSpPr>
            <a:spLocks noChangeShapeType="1"/>
          </p:cNvSpPr>
          <p:nvPr/>
        </p:nvSpPr>
        <p:spPr bwMode="auto">
          <a:xfrm>
            <a:off x="5021264" y="2387227"/>
            <a:ext cx="879475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3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741115"/>
            <a:ext cx="41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3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452440"/>
            <a:ext cx="4619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6999327" y="404441"/>
            <a:ext cx="2684462" cy="3146425"/>
            <a:chOff x="6999327" y="404441"/>
            <a:chExt cx="2684462" cy="3146425"/>
          </a:xfrm>
        </p:grpSpPr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7077114" y="791792"/>
              <a:ext cx="2184400" cy="229393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21"/>
            <p:cNvSpPr>
              <a:spLocks noChangeArrowheads="1"/>
            </p:cNvSpPr>
            <p:nvPr/>
          </p:nvSpPr>
          <p:spPr bwMode="auto">
            <a:xfrm>
              <a:off x="7548640" y="787822"/>
              <a:ext cx="1246187" cy="23018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V="1">
              <a:off x="8164552" y="420317"/>
              <a:ext cx="0" cy="2860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>
              <a:off x="8151853" y="1906216"/>
              <a:ext cx="12541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 flipH="1">
              <a:off x="7169189" y="1917329"/>
              <a:ext cx="973138" cy="893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rc 25"/>
            <p:cNvSpPr>
              <a:spLocks/>
            </p:cNvSpPr>
            <p:nvPr/>
          </p:nvSpPr>
          <p:spPr bwMode="auto">
            <a:xfrm>
              <a:off x="8151853" y="791792"/>
              <a:ext cx="644525" cy="2293937"/>
            </a:xfrm>
            <a:custGeom>
              <a:avLst/>
              <a:gdLst>
                <a:gd name="T0" fmla="*/ 0 w 21600"/>
                <a:gd name="T1" fmla="*/ 0 h 43183"/>
                <a:gd name="T2" fmla="*/ 2147483646 w 21600"/>
                <a:gd name="T3" fmla="*/ 2147483646 h 43183"/>
                <a:gd name="T4" fmla="*/ 0 w 21600"/>
                <a:gd name="T5" fmla="*/ 2147483646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8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97"/>
                    <a:pt x="12441" y="42725"/>
                    <a:pt x="853" y="43183"/>
                  </a:cubicBezTo>
                </a:path>
                <a:path w="21600" h="4318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97"/>
                    <a:pt x="12441" y="42725"/>
                    <a:pt x="853" y="4318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rc 26"/>
            <p:cNvSpPr>
              <a:spLocks/>
            </p:cNvSpPr>
            <p:nvPr/>
          </p:nvSpPr>
          <p:spPr bwMode="auto">
            <a:xfrm>
              <a:off x="8161378" y="791792"/>
              <a:ext cx="644525" cy="2293937"/>
            </a:xfrm>
            <a:custGeom>
              <a:avLst/>
              <a:gdLst>
                <a:gd name="T0" fmla="*/ 0 w 21600"/>
                <a:gd name="T1" fmla="*/ 0 h 43183"/>
                <a:gd name="T2" fmla="*/ 2147483646 w 21600"/>
                <a:gd name="T3" fmla="*/ 2147483646 h 43183"/>
                <a:gd name="T4" fmla="*/ 0 w 21600"/>
                <a:gd name="T5" fmla="*/ 2147483646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8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97"/>
                    <a:pt x="12441" y="42725"/>
                    <a:pt x="853" y="43183"/>
                  </a:cubicBezTo>
                </a:path>
                <a:path w="21600" h="4318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97"/>
                    <a:pt x="12441" y="42725"/>
                    <a:pt x="853" y="4318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27"/>
            <p:cNvSpPr txBox="1">
              <a:spLocks noChangeArrowheads="1"/>
            </p:cNvSpPr>
            <p:nvPr/>
          </p:nvSpPr>
          <p:spPr bwMode="auto">
            <a:xfrm>
              <a:off x="6999327" y="2698378"/>
              <a:ext cx="3492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58" name="Text Box 28"/>
            <p:cNvSpPr txBox="1">
              <a:spLocks noChangeArrowheads="1"/>
            </p:cNvSpPr>
            <p:nvPr/>
          </p:nvSpPr>
          <p:spPr bwMode="auto">
            <a:xfrm>
              <a:off x="9334539" y="1820491"/>
              <a:ext cx="3492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59" name="Text Box 29"/>
            <p:cNvSpPr txBox="1">
              <a:spLocks noChangeArrowheads="1"/>
            </p:cNvSpPr>
            <p:nvPr/>
          </p:nvSpPr>
          <p:spPr bwMode="auto">
            <a:xfrm>
              <a:off x="7820064" y="404441"/>
              <a:ext cx="3492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60" name="Line 30"/>
            <p:cNvSpPr>
              <a:spLocks noChangeShapeType="1"/>
            </p:cNvSpPr>
            <p:nvPr/>
          </p:nvSpPr>
          <p:spPr bwMode="auto">
            <a:xfrm flipH="1">
              <a:off x="7716878" y="1912567"/>
              <a:ext cx="447675" cy="790575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Arc 32"/>
            <p:cNvSpPr>
              <a:spLocks/>
            </p:cNvSpPr>
            <p:nvPr/>
          </p:nvSpPr>
          <p:spPr bwMode="auto">
            <a:xfrm flipH="1" flipV="1">
              <a:off x="7820064" y="1980828"/>
              <a:ext cx="349250" cy="896938"/>
            </a:xfrm>
            <a:custGeom>
              <a:avLst/>
              <a:gdLst>
                <a:gd name="T0" fmla="*/ 0 w 17012"/>
                <a:gd name="T1" fmla="*/ 0 h 21600"/>
                <a:gd name="T2" fmla="*/ 2147483646 w 17012"/>
                <a:gd name="T3" fmla="*/ 2147483646 h 21600"/>
                <a:gd name="T4" fmla="*/ 0 w 17012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12" h="21600" fill="none" extrusionOk="0">
                  <a:moveTo>
                    <a:pt x="0" y="0"/>
                  </a:moveTo>
                  <a:cubicBezTo>
                    <a:pt x="6644" y="0"/>
                    <a:pt x="12918" y="3057"/>
                    <a:pt x="17012" y="8290"/>
                  </a:cubicBezTo>
                </a:path>
                <a:path w="17012" h="21600" stroke="0" extrusionOk="0">
                  <a:moveTo>
                    <a:pt x="0" y="0"/>
                  </a:moveTo>
                  <a:cubicBezTo>
                    <a:pt x="6644" y="0"/>
                    <a:pt x="12918" y="3057"/>
                    <a:pt x="17012" y="829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3"/>
            <p:cNvSpPr>
              <a:spLocks noChangeShapeType="1"/>
            </p:cNvSpPr>
            <p:nvPr/>
          </p:nvSpPr>
          <p:spPr bwMode="auto">
            <a:xfrm>
              <a:off x="8182014" y="1912566"/>
              <a:ext cx="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4"/>
            <p:cNvSpPr>
              <a:spLocks noChangeShapeType="1"/>
            </p:cNvSpPr>
            <p:nvPr/>
          </p:nvSpPr>
          <p:spPr bwMode="auto">
            <a:xfrm>
              <a:off x="8174077" y="1903041"/>
              <a:ext cx="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7" name="Picture 37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102" y="2985716"/>
              <a:ext cx="461962" cy="56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" name="Picture 68" descr="\documentclass{article}\pagestyle{empty}&#10;\begin{document}&#10;\begin{eqnarray}&#10;\dot{u} &amp; = &amp; \Delta \omega v - \frac{u}{T_2}&#10;\nonumber \\&#10;\dot{v} &amp; = &amp; - \Delta \omega u -&#10;\frac{v}{T_2}&#10; \nonumber \\&#10;\end{eqnarray}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89" y="661790"/>
            <a:ext cx="5434430" cy="14424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70" name="Picture 69" descr="\documentclass{article}\pagestyle{empty}&#10;\begin{document}&#10;$$\frac{\partial {\cal E}}{\partial z}  =  - \frac{\mu_0&#10;\omega_\ell c}{2n}v$$&#10;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89" y="2625769"/>
            <a:ext cx="1793551" cy="5685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71" name="Picture 70" descr="\documentclass{article}\pagestyle{empty}&#10;\begin{document}&#10;\begin{eqnarray}&#10;\dot{u} &amp; = &amp; \Delta \omega v - \frac{u}{T_2}&#10;\nonumber \\&#10;\dot{v} &amp; = &amp; - \Delta \omega u -&#10;\kappa {\cal E} w - \frac{v}{T_2}&#10;\nonumber \\&#10;\dot{w} &amp; = &amp; \kappa {\cal E} v  - \frac{w - w_0}{T_1}\nonumber&#10;\end{eqnarray}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62" y="4146458"/>
            <a:ext cx="3006929" cy="1718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13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794" y="71120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TexPoint fonts used in EMF.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Read the TexPoint manual before you delete this box.: </a:t>
            </a:r>
            <a:r>
              <a:rPr lang="en-US" altLang="en-US" sz="2400">
                <a:latin typeface="cmr10" pitchFamily="34" charset="0"/>
              </a:rPr>
              <a:t>A</a:t>
            </a:r>
            <a:r>
              <a:rPr lang="en-US" altLang="en-US" sz="2400">
                <a:latin typeface="cmmi10" pitchFamily="34" charset="0"/>
              </a:rPr>
              <a:t>A</a:t>
            </a:r>
            <a:r>
              <a:rPr lang="en-US" altLang="en-US" sz="2400">
                <a:latin typeface="cmr7" pitchFamily="34" charset="0"/>
              </a:rPr>
              <a:t>A</a:t>
            </a:r>
            <a:r>
              <a:rPr lang="en-US" altLang="en-US" sz="2400">
                <a:latin typeface="cmsy10orig" pitchFamily="34" charset="0"/>
              </a:rPr>
              <a:t>A</a:t>
            </a:r>
            <a:r>
              <a:rPr lang="en-US" altLang="en-US" sz="2400">
                <a:latin typeface="cmmi7" pitchFamily="34" charset="0"/>
              </a:rPr>
              <a:t>A</a:t>
            </a:r>
            <a:r>
              <a:rPr lang="en-US" altLang="en-US" sz="2400">
                <a:latin typeface="cmbx10" pitchFamily="34" charset="0"/>
              </a:rPr>
              <a:t>A</a:t>
            </a:r>
            <a:r>
              <a:rPr lang="en-US" altLang="en-US" sz="2400">
                <a:latin typeface="cmsy7" pitchFamily="34" charset="0"/>
              </a:rPr>
              <a:t>A</a:t>
            </a: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3502819" y="263525"/>
            <a:ext cx="5186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COLLISION BROADENING, NATURAL LINE BROADENNG, AND INHOMOGENEOUS BROADENING</a:t>
            </a:r>
          </a:p>
        </p:txBody>
      </p:sp>
      <p:pic>
        <p:nvPicPr>
          <p:cNvPr id="38916" name="Picture 4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4" y="1363664"/>
            <a:ext cx="6043612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Box 2"/>
          <p:cNvSpPr txBox="1">
            <a:spLocks noChangeArrowheads="1"/>
          </p:cNvSpPr>
          <p:nvPr/>
        </p:nvSpPr>
        <p:spPr bwMode="auto">
          <a:xfrm>
            <a:off x="8878095" y="2555875"/>
            <a:ext cx="341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Homogeneous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broadening</a:t>
            </a:r>
          </a:p>
        </p:txBody>
      </p:sp>
      <p:pic>
        <p:nvPicPr>
          <p:cNvPr id="9" name="Picture 8" descr="\documentclass{article}&#10;\usepackage{amsmath}&#10;\pagestyle{empty}&#10;\begin{document}&#10;&#10;$T_2 = 2 T_1$ for an isolated atom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868570" y="3176588"/>
            <a:ext cx="3290887" cy="215900"/>
          </a:xfrm>
          <a:prstGeom prst="rect">
            <a:avLst/>
          </a:prstGeom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94" y="5360988"/>
            <a:ext cx="44259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0" name="TextBox 5"/>
          <p:cNvSpPr txBox="1">
            <a:spLocks noChangeArrowheads="1"/>
          </p:cNvSpPr>
          <p:nvPr/>
        </p:nvSpPr>
        <p:spPr bwMode="auto">
          <a:xfrm>
            <a:off x="7311231" y="4398964"/>
            <a:ext cx="341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Inhomogeneous broadening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312944" y="4892675"/>
            <a:ext cx="119062" cy="57785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34770" y="2740025"/>
            <a:ext cx="3716337" cy="750888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030244" y="2740025"/>
            <a:ext cx="1706562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853906" y="1901825"/>
            <a:ext cx="2806700" cy="83820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documentclass{article}&#10;\usepackage{amsmath}&#10;\pagestyle{empty}&#10;\begin{document}&#10;Spontaneous emission rate $\frac{1}{T_1} = 2A_{21}$ \\&#10;= Einstein coefficient of spontaneous emission.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9645" y="4322763"/>
            <a:ext cx="5138737" cy="5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9-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31" y="2065339"/>
            <a:ext cx="91440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257007" y="593725"/>
            <a:ext cx="200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Photon Echoes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445545" y="5159376"/>
            <a:ext cx="4331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-- does not need </a:t>
            </a:r>
            <a:r>
              <a:rPr lang="en-US" altLang="en-US" sz="2400">
                <a:latin typeface="Symbol" panose="05050102010706020507" pitchFamily="18" charset="2"/>
              </a:rPr>
              <a:t>p/2 </a:t>
            </a:r>
            <a:r>
              <a:rPr lang="en-US" altLang="en-US" sz="2400">
                <a:latin typeface="Times New Roman" panose="02020603050405020304" pitchFamily="18" charset="0"/>
              </a:rPr>
              <a:t>and </a:t>
            </a:r>
            <a:r>
              <a:rPr lang="en-US" altLang="en-US" sz="2400">
                <a:latin typeface="Symbol" panose="05050102010706020507" pitchFamily="18" charset="2"/>
              </a:rPr>
              <a:t>p</a:t>
            </a:r>
            <a:r>
              <a:rPr lang="en-US" altLang="en-US" sz="2400">
                <a:latin typeface="Times New Roman" panose="02020603050405020304" pitchFamily="18" charset="0"/>
              </a:rPr>
              <a:t>  pulses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7742" y="569187"/>
            <a:ext cx="86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TRANSIENT INTERACTION OF LIGHT WITH A TWO LEVEL SYSTEM EVOLVES TOWARDS STEADY STATE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7742" y="2205330"/>
            <a:ext cx="86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RATE EQUATIONS AND CLASSICAL LINEAR POLARIZATION ARE SUCCESSIVE STEPS OF THAT EVOLUTION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\documentclass{article}&#10;\usepackage{amsmath}&#10;\pagestyle{empty}&#10;\begin{document}&#10;\noindent&#10;First step: times $t \gg T_2$: Rate equations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71" y="3552984"/>
            <a:ext cx="5871258" cy="28848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\noindent&#10;Next step: times $t \gg T_1$: Linear polarization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71" y="4398550"/>
            <a:ext cx="6464155" cy="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423570" y="403225"/>
            <a:ext cx="2801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RATE EQUATIONS</a:t>
            </a:r>
          </a:p>
        </p:txBody>
      </p:sp>
      <p:pic>
        <p:nvPicPr>
          <p:cNvPr id="6" name="Picture 5" descr="\documentclass{article}\pagestyle{empty}&#10;\begin{document}&#10;\begin{eqnarray}&#10;\dot{u} &amp; = &amp; \Delta \omega v- \frac{u}{T_2} \approx 0&#10;\nonumber \\&#10;\dot{v} &amp; = &amp; - \Delta \omega u -&#10;\kappa {\cal E} w - \frac{v}{T_2}  \approx 0&#10;\nonumber \\&#10;\dot{w} &amp; = &amp; \kappa {\cal E} v - \frac{w - w_0}{T_1} \nonumber&#10;\end{eqnarray}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9456" y="992188"/>
            <a:ext cx="4808538" cy="2366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3" name="Picture 2" descr="\documentclass{article}&#10;\usepackage{amsmath}&#10;\pagestyle{empty}&#10;\begin{document}&#10;$u = -\frac{\Delta \omega T_2 \kappa {\cal E}T_2 w}{1 + \Delta \omega^2 T_2^2}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04857" y="1173164"/>
            <a:ext cx="3355975" cy="693737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$v = -\frac{ \kappa {\cal E}T_2 w}{1 + \Delta \omega^2 T_2^2}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04856" y="2117725"/>
            <a:ext cx="2909888" cy="692150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$\dot{w} = -\frac{ \kappa^2 {\cal E}^2 T_1 T_2 w}{(1 + \Delta \omega^2 T_2^2)T_1} - \frac{w - w_0}{T_1}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93344" y="3903663"/>
            <a:ext cx="5389562" cy="755650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$\dot{w} = -\frac{ I w}{I_s T_1} - \frac{w - w_0}{T_1}$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075906" y="5341938"/>
            <a:ext cx="3797300" cy="6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$\dot{w} = -\frac{ I w}{I_s T_1} - \frac{w - w_0}{T_1}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18419" y="1323976"/>
            <a:ext cx="3797300" cy="614363"/>
          </a:xfrm>
          <a:prstGeom prst="rect">
            <a:avLst/>
          </a:prstGeom>
        </p:spPr>
      </p:pic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423570" y="287338"/>
            <a:ext cx="2801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RATE EQUATIONS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6525420" y="2700338"/>
            <a:ext cx="5126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Saturation field such that its Rabi frequency is geometric average of 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697706" y="2665414"/>
            <a:ext cx="5126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You can never have population inversion</a:t>
            </a:r>
          </a:p>
        </p:txBody>
      </p:sp>
      <p:pic>
        <p:nvPicPr>
          <p:cNvPr id="7" name="Picture 6" descr="\documentclass{article}&#10;\usepackage{amsmath}&#10;\pagestyle{empty}&#10;\begin{document}&#10;Steady state solution: &#10;$ w = \frac{w_0}{1 + \frac{I}{I_s}}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7706" y="3390901"/>
            <a:ext cx="4235450" cy="4492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070769" y="4279901"/>
            <a:ext cx="0" cy="2155825"/>
          </a:xfrm>
          <a:prstGeom prst="line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9719" y="5368925"/>
            <a:ext cx="6254750" cy="0"/>
          </a:xfrm>
          <a:prstGeom prst="line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70769" y="4624388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2831" y="6103938"/>
            <a:ext cx="520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10444" y="6037264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5981" y="6035676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91407" y="4860925"/>
            <a:ext cx="3038475" cy="1212850"/>
          </a:xfrm>
          <a:custGeom>
            <a:avLst/>
            <a:gdLst>
              <a:gd name="connsiteX0" fmla="*/ 0 w 3037114"/>
              <a:gd name="connsiteY0" fmla="*/ 1212336 h 1212336"/>
              <a:gd name="connsiteX1" fmla="*/ 206828 w 3037114"/>
              <a:gd name="connsiteY1" fmla="*/ 1081708 h 1212336"/>
              <a:gd name="connsiteX2" fmla="*/ 272143 w 3037114"/>
              <a:gd name="connsiteY2" fmla="*/ 1005508 h 1212336"/>
              <a:gd name="connsiteX3" fmla="*/ 413657 w 3037114"/>
              <a:gd name="connsiteY3" fmla="*/ 711593 h 1212336"/>
              <a:gd name="connsiteX4" fmla="*/ 576943 w 3037114"/>
              <a:gd name="connsiteY4" fmla="*/ 319708 h 1212336"/>
              <a:gd name="connsiteX5" fmla="*/ 631371 w 3037114"/>
              <a:gd name="connsiteY5" fmla="*/ 123765 h 1212336"/>
              <a:gd name="connsiteX6" fmla="*/ 783771 w 3037114"/>
              <a:gd name="connsiteY6" fmla="*/ 4022 h 1212336"/>
              <a:gd name="connsiteX7" fmla="*/ 957943 w 3037114"/>
              <a:gd name="connsiteY7" fmla="*/ 47565 h 1212336"/>
              <a:gd name="connsiteX8" fmla="*/ 1077686 w 3037114"/>
              <a:gd name="connsiteY8" fmla="*/ 232622 h 1212336"/>
              <a:gd name="connsiteX9" fmla="*/ 1240971 w 3037114"/>
              <a:gd name="connsiteY9" fmla="*/ 580965 h 1212336"/>
              <a:gd name="connsiteX10" fmla="*/ 1415143 w 3037114"/>
              <a:gd name="connsiteY10" fmla="*/ 755136 h 1212336"/>
              <a:gd name="connsiteX11" fmla="*/ 1491343 w 3037114"/>
              <a:gd name="connsiteY11" fmla="*/ 907536 h 1212336"/>
              <a:gd name="connsiteX12" fmla="*/ 1719943 w 3037114"/>
              <a:gd name="connsiteY12" fmla="*/ 961965 h 1212336"/>
              <a:gd name="connsiteX13" fmla="*/ 2035628 w 3037114"/>
              <a:gd name="connsiteY13" fmla="*/ 809565 h 1212336"/>
              <a:gd name="connsiteX14" fmla="*/ 2166257 w 3037114"/>
              <a:gd name="connsiteY14" fmla="*/ 744251 h 1212336"/>
              <a:gd name="connsiteX15" fmla="*/ 2427514 w 3037114"/>
              <a:gd name="connsiteY15" fmla="*/ 798679 h 1212336"/>
              <a:gd name="connsiteX16" fmla="*/ 2699657 w 3037114"/>
              <a:gd name="connsiteY16" fmla="*/ 863993 h 1212336"/>
              <a:gd name="connsiteX17" fmla="*/ 3037114 w 3037114"/>
              <a:gd name="connsiteY17" fmla="*/ 874879 h 12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7114" h="1212336">
                <a:moveTo>
                  <a:pt x="0" y="1212336"/>
                </a:moveTo>
                <a:cubicBezTo>
                  <a:pt x="80735" y="1164257"/>
                  <a:pt x="161471" y="1116179"/>
                  <a:pt x="206828" y="1081708"/>
                </a:cubicBezTo>
                <a:cubicBezTo>
                  <a:pt x="252185" y="1047237"/>
                  <a:pt x="237671" y="1067194"/>
                  <a:pt x="272143" y="1005508"/>
                </a:cubicBezTo>
                <a:cubicBezTo>
                  <a:pt x="306615" y="943822"/>
                  <a:pt x="362857" y="825893"/>
                  <a:pt x="413657" y="711593"/>
                </a:cubicBezTo>
                <a:cubicBezTo>
                  <a:pt x="464457" y="597293"/>
                  <a:pt x="540657" y="417679"/>
                  <a:pt x="576943" y="319708"/>
                </a:cubicBezTo>
                <a:cubicBezTo>
                  <a:pt x="613229" y="221737"/>
                  <a:pt x="596900" y="176379"/>
                  <a:pt x="631371" y="123765"/>
                </a:cubicBezTo>
                <a:cubicBezTo>
                  <a:pt x="665842" y="71151"/>
                  <a:pt x="729342" y="16722"/>
                  <a:pt x="783771" y="4022"/>
                </a:cubicBezTo>
                <a:cubicBezTo>
                  <a:pt x="838200" y="-8678"/>
                  <a:pt x="908957" y="9465"/>
                  <a:pt x="957943" y="47565"/>
                </a:cubicBezTo>
                <a:cubicBezTo>
                  <a:pt x="1006929" y="85665"/>
                  <a:pt x="1030515" y="143722"/>
                  <a:pt x="1077686" y="232622"/>
                </a:cubicBezTo>
                <a:cubicBezTo>
                  <a:pt x="1124857" y="321522"/>
                  <a:pt x="1184728" y="493879"/>
                  <a:pt x="1240971" y="580965"/>
                </a:cubicBezTo>
                <a:cubicBezTo>
                  <a:pt x="1297214" y="668051"/>
                  <a:pt x="1373414" y="700708"/>
                  <a:pt x="1415143" y="755136"/>
                </a:cubicBezTo>
                <a:cubicBezTo>
                  <a:pt x="1456872" y="809564"/>
                  <a:pt x="1440543" y="873065"/>
                  <a:pt x="1491343" y="907536"/>
                </a:cubicBezTo>
                <a:cubicBezTo>
                  <a:pt x="1542143" y="942007"/>
                  <a:pt x="1629229" y="978294"/>
                  <a:pt x="1719943" y="961965"/>
                </a:cubicBezTo>
                <a:cubicBezTo>
                  <a:pt x="1810657" y="945636"/>
                  <a:pt x="1961242" y="845851"/>
                  <a:pt x="2035628" y="809565"/>
                </a:cubicBezTo>
                <a:cubicBezTo>
                  <a:pt x="2110014" y="773279"/>
                  <a:pt x="2100943" y="746065"/>
                  <a:pt x="2166257" y="744251"/>
                </a:cubicBezTo>
                <a:cubicBezTo>
                  <a:pt x="2231571" y="742437"/>
                  <a:pt x="2338614" y="778722"/>
                  <a:pt x="2427514" y="798679"/>
                </a:cubicBezTo>
                <a:cubicBezTo>
                  <a:pt x="2516414" y="818636"/>
                  <a:pt x="2598057" y="851293"/>
                  <a:pt x="2699657" y="863993"/>
                </a:cubicBezTo>
                <a:cubicBezTo>
                  <a:pt x="2801257" y="876693"/>
                  <a:pt x="2919185" y="875786"/>
                  <a:pt x="3037114" y="8748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22" name="TextBox 14"/>
          <p:cNvSpPr txBox="1">
            <a:spLocks noChangeArrowheads="1"/>
          </p:cNvSpPr>
          <p:nvPr/>
        </p:nvSpPr>
        <p:spPr bwMode="auto">
          <a:xfrm>
            <a:off x="6403182" y="3444875"/>
            <a:ext cx="512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It takes higher power to saturate off resonance.</a:t>
            </a:r>
          </a:p>
        </p:txBody>
      </p:sp>
      <p:sp>
        <p:nvSpPr>
          <p:cNvPr id="43023" name="TextBox 15"/>
          <p:cNvSpPr txBox="1">
            <a:spLocks noChangeArrowheads="1"/>
          </p:cNvSpPr>
          <p:nvPr/>
        </p:nvSpPr>
        <p:spPr bwMode="auto">
          <a:xfrm>
            <a:off x="762795" y="2181225"/>
            <a:ext cx="512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is the saturation power..</a:t>
            </a:r>
          </a:p>
        </p:txBody>
      </p:sp>
      <p:pic>
        <p:nvPicPr>
          <p:cNvPr id="17" name="Picture 16" descr="\documentclass{article}&#10;\usepackage{amsmath}&#10;\pagestyle{empty}&#10;\begin{document}&#10;$\dot{w} = -\frac{ \kappa^2 {\cal E}^2 T_1 T_2 w}{(1 + \Delta \omega^2 T_2^2)T_1} - \frac{w - w_0}{T_1}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04732" y="1208088"/>
            <a:ext cx="5389563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3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7 -0.0037 0.00692 -0.00578 0.00888 -0.01111 C 0.0111 -0.01713 0.00992 -0.01458 0.01253 -0.01921 C 0.01279 -0.02083 0.01292 -0.02245 0.01331 -0.02384 C 0.01384 -0.02523 0.01475 -0.02569 0.01514 -0.02708 C 0.01606 -0.03009 0.01632 -0.03333 0.01697 -0.03657 C 0.01749 -0.03981 0.01801 -0.04398 0.01958 -0.04606 C 0.02036 -0.04722 0.02141 -0.04722 0.02232 -0.04768 C 0.02258 -0.0493 0.02271 -0.05115 0.02323 -0.05254 C 0.02363 -0.0537 0.02467 -0.05439 0.02506 -0.05555 C 0.02585 -0.05856 0.02624 -0.06203 0.02676 -0.06527 C 0.02715 -0.06666 0.02702 -0.06875 0.02767 -0.0699 L 0.0295 -0.07314 C 0.02976 -0.07477 0.03015 -0.07615 0.03041 -0.07777 C 0.03107 -0.08426 0.03107 -0.09074 0.03211 -0.09699 L 0.03394 -0.10648 C 0.0342 -0.1118 0.03433 -0.11713 0.03485 -0.12222 C 0.03537 -0.12824 0.03564 -0.12615 0.03759 -0.13032 C 0.04203 -0.14027 0.03681 -0.13055 0.04112 -0.13819 C 0.04138 -0.13981 0.04177 -0.1412 0.04203 -0.14305 C 0.04242 -0.14652 0.04203 -0.15069 0.04295 -0.15416 C 0.0436 -0.15671 0.04529 -0.15833 0.04647 -0.16041 L 0.05012 -0.16666 C 0.05091 -0.16782 0.05195 -0.16875 0.05273 -0.1699 C 0.05339 -0.17083 0.05378 -0.17222 0.05456 -0.17314 C 0.05548 -0.17407 0.06018 -0.17592 0.06083 -0.17615 C 0.06474 -0.17569 0.06866 -0.17592 0.07245 -0.17477 C 0.0744 -0.17407 0.07453 -0.16875 0.07519 -0.16666 C 0.07558 -0.16504 0.07649 -0.16365 0.07688 -0.16203 C 0.07727 -0.16041 0.07727 -0.15856 0.0778 -0.15717 C 0.07884 -0.15486 0.08015 -0.15301 0.08145 -0.15092 C 0.08197 -0.14977 0.08276 -0.14884 0.08315 -0.14768 L 0.0868 -0.13819 C 0.08733 -0.13657 0.08785 -0.13472 0.0885 -0.13333 L 0.09033 -0.13032 C 0.09255 -0.11828 0.08954 -0.1331 0.09307 -0.12083 C 0.09346 -0.11921 0.0932 -0.11713 0.09398 -0.11597 C 0.09464 -0.11481 0.09568 -0.11481 0.09659 -0.11435 C 0.10168 -0.10069 0.09555 -0.11805 0.09933 -0.10486 C 0.10181 -0.09606 0.10129 -0.10416 0.10286 -0.09051 C 0.10312 -0.08796 0.10351 -0.08518 0.10377 -0.08264 C 0.10403 -0.07939 0.10416 -0.07615 0.10469 -0.07314 C 0.10508 -0.0699 0.10586 -0.06666 0.10651 -0.06365 C 0.10677 -0.06203 0.10664 -0.05995 0.1073 -0.05879 C 0.10899 -0.05578 0.10978 -0.05486 0.11095 -0.05092 C 0.11134 -0.0493 0.11134 -0.04768 0.11187 -0.04606 C 0.11226 -0.0449 0.11291 -0.04398 0.11356 -0.04305 C 0.11813 -0.03657 0.11435 -0.04305 0.11983 -0.03657 C 0.12466 -0.03102 0.11774 -0.03518 0.12531 -0.03194 C 0.12596 -0.03194 0.13758 -0.03217 0.14137 -0.03495 C 0.14241 -0.03588 0.14306 -0.0375 0.14411 -0.03819 C 0.1458 -0.03958 0.14946 -0.04143 0.14946 -0.04143 C 0.14972 -0.04305 0.14959 -0.0449 0.15037 -0.04606 C 0.15102 -0.04722 0.1522 -0.04676 0.15298 -0.04768 C 0.15912 -0.05416 0.14985 -0.04791 0.15742 -0.05254 C 0.15807 -0.05347 0.15847 -0.05555 0.15925 -0.05555 C 0.18744 -0.05694 0.1817 -0.05995 0.19423 -0.05254 C 0.19501 -0.05139 0.1958 -0.04977 0.19684 -0.0493 C 0.20037 -0.04768 0.20754 -0.04606 0.20754 -0.04606 C 0.21916 -0.03935 0.20728 -0.04583 0.21747 -0.04143 C 0.21838 -0.04097 0.21916 -0.03981 0.22008 -0.03981 C 0.23887 -0.03935 0.25767 -0.03981 0.2766 -0.03981 L 0.2766 -0.03981 " pathEditMode="relative" ptsTypes="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52170" y="441325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LINEAR OPTICS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80569" y="1184275"/>
            <a:ext cx="5497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= steady state solution of Bloch’s equations</a:t>
            </a:r>
          </a:p>
        </p:txBody>
      </p:sp>
      <p:pic>
        <p:nvPicPr>
          <p:cNvPr id="8" name="Picture 7" descr="\documentclass{article}&#10;\usepackage{amsmath}&#10;\pagestyle{empty}&#10;\begin{document}&#10;$u = - \frac{\Delta \omega T_2 \ \kappa {\cal E}T_2 }&#10;{1 + \Delta \omega^2 T_2^2 + \kappa^2 {\cal E}^2 T_1T_2} w_0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15245" y="2032001"/>
            <a:ext cx="3754437" cy="485775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$v = - \frac{ \kappa {\cal E}T_2 }&#10;{1 + \Delta \omega^2 T_2^2 + \kappa^2 {\cal E}^2 T_1T_2} w_0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93019" y="2760663"/>
            <a:ext cx="3738562" cy="482600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$w =  \frac{ 1 + \Delta \omega^2 T_2^2 }&#10;{1 + \Delta \omega^2 T_2^2 + \kappa^2 {\cal E}^2 T_1T_2} w_0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93020" y="3448050"/>
            <a:ext cx="3557587" cy="56038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$w =  \frac{1 }&#10;{1 +  &#10;\frac{\kappa^2 {\cal E}^2 T_1T_2}{ 1 + \Delta \omega^2 T_2^2}} w_0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495257" y="4176713"/>
            <a:ext cx="3973513" cy="1079500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 &#10;$ w = \frac{w_0}{1 + \frac{I}{I_s}}$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47019" y="4395789"/>
            <a:ext cx="2120900" cy="763587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$I_s = I_{s0} (1 + \Delta \omega^2 T_2^2)$&#10;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47020" y="5481638"/>
            <a:ext cx="3519487" cy="423862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${\cal E}_s^2 = {\cal E}_{s0}^2 (1 + \Delta \omega^2 T_2^2)$&#10;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314281" y="5397500"/>
            <a:ext cx="3633788" cy="425450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${\cal E}_{s0} = \frac{1}{\sqrt{T_1 T_2}}$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803232" y="5962650"/>
            <a:ext cx="2352675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6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766888" y="1030288"/>
            <a:ext cx="2055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Pulse measurements?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2547939" y="5565776"/>
            <a:ext cx="409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-&gt; Wigner function plot 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I(x, y)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vs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I(kx, ky)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855913" y="4338638"/>
            <a:ext cx="5232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You can measure 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I(x,y)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– that does not give you 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E(x,y).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2851150" y="4708526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You can measure 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I(k</a:t>
            </a:r>
            <a:r>
              <a:rPr lang="en-US" altLang="en-US" sz="1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US" altLang="en-US" sz="1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– that does not give you 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E(k</a:t>
            </a:r>
            <a:r>
              <a:rPr lang="en-US" altLang="en-US" sz="1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,k</a:t>
            </a:r>
            <a:r>
              <a:rPr lang="en-US" altLang="en-US" sz="1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1652588" y="2686051"/>
            <a:ext cx="837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Can we replace the notion amplitude-phase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 by intensity in time vs intensity in frequency?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2011363" y="3654426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Space-time analogy:</a:t>
            </a:r>
          </a:p>
        </p:txBody>
      </p:sp>
      <p:sp>
        <p:nvSpPr>
          <p:cNvPr id="45064" name="Text Box 10"/>
          <p:cNvSpPr txBox="1">
            <a:spLocks noChangeArrowheads="1"/>
          </p:cNvSpPr>
          <p:nvPr/>
        </p:nvSpPr>
        <p:spPr bwMode="auto">
          <a:xfrm>
            <a:off x="3343275" y="1550988"/>
            <a:ext cx="4838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You can measure 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I(t)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– that does not give you 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E(t).</a:t>
            </a:r>
          </a:p>
        </p:txBody>
      </p:sp>
      <p:sp>
        <p:nvSpPr>
          <p:cNvPr id="45065" name="Text Box 11"/>
          <p:cNvSpPr txBox="1">
            <a:spLocks noChangeArrowheads="1"/>
          </p:cNvSpPr>
          <p:nvPr/>
        </p:nvSpPr>
        <p:spPr bwMode="auto">
          <a:xfrm>
            <a:off x="3338513" y="1916113"/>
            <a:ext cx="4951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You can measure 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I(</a:t>
            </a:r>
            <a:r>
              <a:rPr lang="en-US" altLang="en-US" sz="1800" i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– that does not give you 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E(t).</a:t>
            </a:r>
          </a:p>
        </p:txBody>
      </p:sp>
      <p:sp>
        <p:nvSpPr>
          <p:cNvPr id="45066" name="Text Box 12"/>
          <p:cNvSpPr txBox="1">
            <a:spLocks noChangeArrowheads="1"/>
          </p:cNvSpPr>
          <p:nvPr/>
        </p:nvSpPr>
        <p:spPr bwMode="auto">
          <a:xfrm>
            <a:off x="4059238" y="3678238"/>
            <a:ext cx="208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Beam measurements?</a:t>
            </a:r>
          </a:p>
        </p:txBody>
      </p:sp>
      <p:sp>
        <p:nvSpPr>
          <p:cNvPr id="45067" name="Text Box 13"/>
          <p:cNvSpPr txBox="1">
            <a:spLocks noChangeArrowheads="1"/>
          </p:cNvSpPr>
          <p:nvPr/>
        </p:nvSpPr>
        <p:spPr bwMode="auto">
          <a:xfrm>
            <a:off x="4773614" y="41275"/>
            <a:ext cx="264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Wigner Distribution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45068" name="Text Box 14"/>
          <p:cNvSpPr txBox="1">
            <a:spLocks noChangeArrowheads="1"/>
          </p:cNvSpPr>
          <p:nvPr/>
        </p:nvSpPr>
        <p:spPr bwMode="auto">
          <a:xfrm>
            <a:off x="3862389" y="534988"/>
            <a:ext cx="65726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Ref: L. Praxmeier and K. Wodkiewicz. Time and frequency description of optical pulses.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arXiv:physics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0502079v2:1–12, 2005.</a:t>
            </a:r>
          </a:p>
        </p:txBody>
      </p:sp>
      <p:pic>
        <p:nvPicPr>
          <p:cNvPr id="45069" name="Picture 1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1595438"/>
            <a:ext cx="42386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0" name="Picture 1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1968501"/>
            <a:ext cx="4905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1" name="Picture 2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4392613"/>
            <a:ext cx="6699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2" name="Picture 22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4" y="4764088"/>
            <a:ext cx="87153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1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1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08500" y="742951"/>
            <a:ext cx="315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Times New Roman" panose="02020603050405020304" pitchFamily="18" charset="0"/>
              </a:rPr>
              <a:t>Pulse duration, Spectral width</a:t>
            </a:r>
            <a:endParaRPr lang="fr-FR" altLang="en-US" sz="1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098675" y="1352551"/>
            <a:ext cx="488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Two-D representation of the field: Wigner function</a:t>
            </a:r>
            <a:endParaRPr lang="fr-FR" altLang="en-US" sz="1800">
              <a:latin typeface="Times New Roman" panose="02020603050405020304" pitchFamily="18" charset="0"/>
            </a:endParaRPr>
          </a:p>
        </p:txBody>
      </p:sp>
      <p:pic>
        <p:nvPicPr>
          <p:cNvPr id="4608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1730376"/>
            <a:ext cx="73787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3429000"/>
            <a:ext cx="48006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781550"/>
            <a:ext cx="53403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882775" y="225426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Times New Roman" panose="02020603050405020304" pitchFamily="18" charset="0"/>
              </a:rPr>
              <a:t>TIME-FREQUENCY</a:t>
            </a:r>
            <a:endParaRPr lang="fr-FR" altLang="en-US" sz="1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wig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08100"/>
            <a:ext cx="7315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756025" y="803275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Gaussian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823076" y="669925"/>
            <a:ext cx="235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Chirped Gaussian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773614" y="41275"/>
            <a:ext cx="264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Wigner Distribution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231776"/>
            <a:ext cx="7640638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4" y="3098801"/>
            <a:ext cx="81565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184651"/>
            <a:ext cx="5175250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8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6114"/>
            <a:ext cx="9144000" cy="38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608639" y="298450"/>
            <a:ext cx="1958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</a:t>
            </a:r>
          </a:p>
        </p:txBody>
      </p:sp>
      <p:grpSp>
        <p:nvGrpSpPr>
          <p:cNvPr id="122884" name="Group 4"/>
          <p:cNvGrpSpPr>
            <a:grpSpLocks/>
          </p:cNvGrpSpPr>
          <p:nvPr/>
        </p:nvGrpSpPr>
        <p:grpSpPr bwMode="auto">
          <a:xfrm>
            <a:off x="4498975" y="812800"/>
            <a:ext cx="3651250" cy="520700"/>
            <a:chOff x="204" y="1152"/>
            <a:chExt cx="4276" cy="610"/>
          </a:xfrm>
        </p:grpSpPr>
        <p:sp>
          <p:nvSpPr>
            <p:cNvPr id="59398" name="Text Box 5"/>
            <p:cNvSpPr txBox="1">
              <a:spLocks noChangeArrowheads="1"/>
            </p:cNvSpPr>
            <p:nvPr/>
          </p:nvSpPr>
          <p:spPr bwMode="auto">
            <a:xfrm>
              <a:off x="204" y="1226"/>
              <a:ext cx="216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59399" name="Picture 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" y="1152"/>
              <a:ext cx="2308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1652589" y="1211264"/>
            <a:ext cx="3679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Only holds for the pulse widths defined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the mean square deviation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/>
      <p:bldP spid="122887" grpId="1"/>
      <p:bldP spid="12288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4493270" y="505540"/>
            <a:ext cx="32054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LIGHT-MATTER INTERACTION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TextBox 2 1"/>
          <p:cNvSpPr txBox="1">
            <a:spLocks noChangeArrowheads="1"/>
          </p:cNvSpPr>
          <p:nvPr/>
        </p:nvSpPr>
        <p:spPr bwMode="auto">
          <a:xfrm>
            <a:off x="850685" y="1609289"/>
            <a:ext cx="47853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Time-Bandwidth product to Uncertainty relations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850685" y="2743786"/>
            <a:ext cx="4379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relations to </a:t>
            </a:r>
            <a:r>
              <a:rPr lang="en-US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Schroedinger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590968" y="3729038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LASER-MATTER INTERACTION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1628400" y="4517221"/>
            <a:ext cx="204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Bloch Vector Model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1608137" y="4941322"/>
            <a:ext cx="2461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propagation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9" name="TextBox 9"/>
          <p:cNvSpPr txBox="1">
            <a:spLocks noChangeArrowheads="1"/>
          </p:cNvSpPr>
          <p:nvPr/>
        </p:nvSpPr>
        <p:spPr bwMode="auto">
          <a:xfrm>
            <a:off x="1703901" y="6153607"/>
            <a:ext cx="278936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transients to steady state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 2"/>
          <p:cNvSpPr txBox="1"/>
          <p:nvPr/>
        </p:nvSpPr>
        <p:spPr>
          <a:xfrm flipH="1">
            <a:off x="5482242" y="1201739"/>
            <a:ext cx="587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Wigner distribution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the instantaneous frequency in time and frequency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Wigner applied to pulse measurements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bandwidth product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628400" y="5358055"/>
            <a:ext cx="2461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transients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695468" y="5194737"/>
            <a:ext cx="587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Echoes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induction decay</a:t>
            </a:r>
            <a:endParaRPr lang="en-US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3020" y="1754197"/>
            <a:ext cx="5259897" cy="23489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flipH="1">
            <a:off x="5482242" y="2628653"/>
            <a:ext cx="5872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wave duality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relations</a:t>
            </a:r>
          </a:p>
          <a:p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double slit experiment</a:t>
            </a:r>
          </a:p>
          <a:p>
            <a:endParaRPr lang="en-US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8" name="Picture 17" descr="\documentclass{article}&#10;\usepackage{amsmath}&#10;\usepackage{color}&#10;\pagestyle{empty}&#10;\begin{document}&#10;\textcolor{blue}{Schr\&quot;odinger equation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25" y="3208645"/>
            <a:ext cx="1852952" cy="1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139.857"/>
  <p:tag name="OUTPUTTYPE" val="PNG"/>
  <p:tag name="IGUANATEXVERSION" val="160"/>
  <p:tag name="LATEXADDIN" val="\documentclass{article}&#10;\usepackage{amsmath}&#10;\usepackage{color}&#10;\pagestyle{empty}&#10;\begin{document}&#10;\textcolor{blue}{Schr\&quot;odinger equation}&#10;&#10;&#10;&#10;\end{document}"/>
  <p:tag name="IGUANATEXSIZE" val="16"/>
  <p:tag name="IGUANATEXCURSOR" val="6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(t) = {\cal E}(t) \cos [ \omega t + \varphi(t)]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53"/>
  <p:tag name="PICTUREFILESIZE" val="1320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6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= \int \kappa |\vec{\cal E}|dt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3"/>
  <p:tag name="PICTUREFILESIZE" val="2436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\dot{u} +v \dot{v} +w \dot{w} = 0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0"/>
  <p:tag name="PICTUREFILESIZE" val="2240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000.375"/>
  <p:tag name="OUTPUTTYPE" val="PNG"/>
  <p:tag name="IGUANATEXVERSION" val="160"/>
  <p:tag name="LATEXADDIN" val="\documentclass{article}\pagestyle{empty}&#10;\begin{document}&#10;$u^2 +v^2 +w^2 = w_0^2$&#10;\end{document}&#10;"/>
  <p:tag name="IGUANATEXSIZE" val="20"/>
  <p:tag name="IGUANATEXCURSOR" val="80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frac{\partial {\cal E}}{\partial z}  =  - \frac{\mu_0&#10;\omega_\ell c}{2n}\int_0^\infty&#10;v(\omega'_0)g_{inh}(\omega_0'-\omega_{ih})d\omega_0' \nonumber \\&#10;\frac{\partial \varphi}{\partial z}  = - \frac{\mu_0&#10;\omega_\ell c}{2n} \int_0^\infty \frac{u(\omega_0')}{{\cal&#10;E}}g_{inh}(\omega_0'-\omega_{ih})d\omega_0' . \nonumber&#10;\end{eqnarray}&#10;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91"/>
  <p:tag name="PICTUREFILESIZE" val="1009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8"/>
  <p:tag name="PICTUREFILESIZE" val="35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6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9.4113"/>
  <p:tag name="ORIGINALWIDTH" val="2672.666"/>
  <p:tag name="OUTPUTTYPE" val="PNG"/>
  <p:tag name="IGUANATEXVERSION" val="160"/>
  <p:tag name="LATEXADDIN" val="\documentclass{article}\pagestyle{empty}&#10;\begin{document}&#10;\begin{eqnarray}&#10;\dot{u} &amp; = &amp; \Delta \omega v - \frac{u}{T_2}&#10;\nonumber \\&#10;\dot{v} &amp; = &amp; - \Delta \omega u -&#10;\frac{v}{T_2}&#10; \nonumber \\&#10;\end{eqnarray}&#10;\end{document}&#10;"/>
  <p:tag name="IGUANATEXSIZE" val="20"/>
  <p:tag name="IGUANATEXCURSOR" val="196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825.6468"/>
  <p:tag name="OUTPUTTYPE" val="PNG"/>
  <p:tag name="IGUANATEXVERSION" val="160"/>
  <p:tag name="LATEXADDIN" val="\documentclass{article}\pagestyle{empty}&#10;\begin{document}&#10;$$\frac{\partial {\cal E}}{\partial z}  =  - \frac{\mu_0&#10;\omega_\ell c}{2n}v$$&#10;&#10;\end{document}&#10;"/>
  <p:tag name="IGUANATEXSIZE" val="20"/>
  <p:tag name="IGUANATEXCURSOR" val="60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5.1443"/>
  <p:tag name="ORIGINALWIDTH" val="1478.815"/>
  <p:tag name="OUTPUTTYPE" val="PNG"/>
  <p:tag name="IGUANATEXVERSION" val="160"/>
  <p:tag name="LATEXADDIN" val="\documentclass{article}\pagestyle{empty}&#10;\begin{document}&#10;\begin{eqnarray}&#10;\dot{u} &amp; = &amp; \Delta \omega v - \frac{u}{T_2}&#10;\nonumber \\&#10;\dot{v} &amp; = &amp; - \Delta \omega u -&#10;\kappa {\cal E} w - \frac{v}{T_2}&#10;\nonumber \\&#10;\dot{w} &amp; = &amp; \kappa {\cal E} v  - \frac{w - w_0}{T_1}\nonumber&#10;\end{eqnarray}&#10;\end{document}&#10;"/>
  <p:tag name="IGUANATEXSIZE" val="20"/>
  <p:tag name="IGUANATEXCURSOR" val="269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ilde{E}(t)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9"/>
  <p:tag name="PICTUREFILESIZE" val="874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6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619.797"/>
  <p:tag name="OUTPUTTYPE" val="PNG"/>
  <p:tag name="IGUANATEXVERSION" val="160"/>
  <p:tag name="LATEXADDIN" val="\documentclass{article}&#10;\usepackage{amsmath}&#10;\pagestyle{empty}&#10;\begin{document}&#10;&#10;$T_2 = 2 T_1$ for an isolated atom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465"/>
  <p:tag name="ORIGINALWIDTH" val="2528.684"/>
  <p:tag name="OUTPUTTYPE" val="PNG"/>
  <p:tag name="IGUANATEXVERSION" val="160"/>
  <p:tag name="LATEXADDIN" val="\documentclass{article}&#10;\usepackage{amsmath}&#10;\pagestyle{empty}&#10;\begin{document}&#10;Spontaneous emission rate $\frac{1}{T_1} = 2A_{21}$ \\&#10;= Einstein coefficient of spontaneous emission.&#10;&#10;&#10;&#10;\end{document}"/>
  <p:tag name="IGUANATEXSIZE" val="20"/>
  <p:tag name="IGUANATEXCURSOR" val="15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2212.973"/>
  <p:tag name="OUTPUTTYPE" val="PNG"/>
  <p:tag name="IGUANATEXVERSION" val="160"/>
  <p:tag name="LATEXADDIN" val="\documentclass{article}&#10;\usepackage{amsmath}&#10;\pagestyle{empty}&#10;\begin{document}&#10;\noindent&#10;First step: times $t \gg T_2$: Rate equations&#10;&#10;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2436.445"/>
  <p:tag name="OUTPUTTYPE" val="PNG"/>
  <p:tag name="IGUANATEXVERSION" val="160"/>
  <p:tag name="LATEXADDIN" val="\documentclass{article}&#10;\usepackage{amsmath}&#10;\pagestyle{empty}&#10;\begin{document}&#10;\noindent&#10;Next step: times $t \gg T_1$: Linear polarization&#10;&#10;&#10;\end{document}"/>
  <p:tag name="IGUANATEXSIZE" val="20"/>
  <p:tag name="IGUANATEXCURSOR" val="13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5.1443"/>
  <p:tag name="ORIGINALWIDTH" val="1716.535"/>
  <p:tag name="OUTPUTTYPE" val="PNG"/>
  <p:tag name="IGUANATEXVERSION" val="160"/>
  <p:tag name="LATEXADDIN" val="\documentclass{article}\pagestyle{empty}&#10;\begin{document}&#10;\begin{eqnarray}&#10;\dot{u} &amp; = &amp; \Delta \omega v- \frac{u}{T_2} \approx 0&#10;\nonumber \\&#10;\dot{v} &amp; = &amp; - \Delta \omega u -&#10;\kappa {\cal E} w - \frac{v}{T_2}  \approx 0&#10;\nonumber \\&#10;\dot{w} &amp; = &amp; \kappa {\cal E} v - \frac{w - w_0}{T_1} \nonumber&#10;\end{eqnarray}&#10;\end{document}&#10;"/>
  <p:tag name="IGUANATEXSIZE" val="20"/>
  <p:tag name="IGUANATEXCURSOR" val="286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.7267"/>
  <p:tag name="ORIGINALWIDTH" val="902.8871"/>
  <p:tag name="OUTPUTTYPE" val="PNG"/>
  <p:tag name="IGUANATEXVERSION" val="160"/>
  <p:tag name="LATEXADDIN" val="\documentclass{article}&#10;\usepackage{amsmath}&#10;\pagestyle{empty}&#10;\begin{document}&#10;$u = -\frac{\Delta \omega T_2 \kappa {\cal E}T_2 w}{1 + \Delta \omega^2 T_2^2}$&#10;&#10;&#10;&#10;\end{document}"/>
  <p:tag name="IGUANATEXSIZE" val="20"/>
  <p:tag name="IGUANATEXCURSOR" val="10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9768"/>
  <p:tag name="ORIGINALWIDTH" val="782.9021"/>
  <p:tag name="OUTPUTTYPE" val="PNG"/>
  <p:tag name="IGUANATEXVERSION" val="160"/>
  <p:tag name="LATEXADDIN" val="\documentclass{article}&#10;\usepackage{amsmath}&#10;\pagestyle{empty}&#10;\begin{document}&#10;$v = -\frac{ \kappa {\cal E}T_2 w}{1 + \Delta \omega^2 T_2^2}$&#10;&#10;&#10;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2246"/>
  <p:tag name="ORIGINALWIDTH" val="1450.319"/>
  <p:tag name="OUTPUTTYPE" val="PNG"/>
  <p:tag name="IGUANATEXVERSION" val="160"/>
  <p:tag name="LATEXADDIN" val="\documentclass{article}&#10;\usepackage{amsmath}&#10;\pagestyle{empty}&#10;\begin{document}&#10;$\dot{w} = -\frac{ \kappa^2 {\cal E}^2 T_1 T_2 w}{(1 + \Delta \omega^2 T_2^2)T_1} - \frac{w - w_0}{T_1}$&#10;&#10;&#10;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ilde{E}(\Omega)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2"/>
  <p:tag name="PICTUREFILESIZE" val="1047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022.122"/>
  <p:tag name="OUTPUTTYPE" val="PNG"/>
  <p:tag name="IGUANATEXVERSION" val="160"/>
  <p:tag name="LATEXADDIN" val="\documentclass{article}&#10;\usepackage{amsmath}&#10;\pagestyle{empty}&#10;\begin{document}&#10;$\dot{w} = -\frac{ I w}{I_s T_1} - \frac{w - w_0}{T_1}$&#10;&#10;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022.122"/>
  <p:tag name="OUTPUTTYPE" val="PNG"/>
  <p:tag name="IGUANATEXVERSION" val="160"/>
  <p:tag name="LATEXADDIN" val="\documentclass{article}&#10;\usepackage{amsmath}&#10;\pagestyle{empty}&#10;\begin{document}&#10;$\dot{w} = -\frac{ I w}{I_s T_1} - \frac{w - w_0}{T_1}$&#10;&#10;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2269"/>
  <p:tag name="ORIGINALWIDTH" val="1745.782"/>
  <p:tag name="OUTPUTTYPE" val="PNG"/>
  <p:tag name="IGUANATEXVERSION" val="160"/>
  <p:tag name="LATEXADDIN" val="\documentclass{article}&#10;\usepackage{amsmath}&#10;\pagestyle{empty}&#10;\begin{document}&#10;Steady state solution: &#10;$ w = \frac{w_0}{1 + \frac{I}{I_s}}$&#10;&#10;&#10;&#10;\end{document}"/>
  <p:tag name="IGUANATEXSIZE" val="16"/>
  <p:tag name="IGUANATEXCURSOR" val="14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2246"/>
  <p:tag name="ORIGINALWIDTH" val="1450.319"/>
  <p:tag name="OUTPUTTYPE" val="PNG"/>
  <p:tag name="IGUANATEXVERSION" val="160"/>
  <p:tag name="LATEXADDIN" val="\documentclass{article}&#10;\usepackage{amsmath}&#10;\pagestyle{empty}&#10;\begin{document}&#10;$\dot{w} = -\frac{ \kappa^2 {\cal E}^2 T_1 T_2 w}{(1 + \Delta \omega^2 T_2^2)T_1} - \frac{w - w_0}{T_1}$&#10;&#10;&#10;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.7267"/>
  <p:tag name="ORIGINALWIDTH" val="1445.819"/>
  <p:tag name="OUTPUTTYPE" val="PNG"/>
  <p:tag name="IGUANATEXVERSION" val="160"/>
  <p:tag name="LATEXADDIN" val="\documentclass{article}&#10;\usepackage{amsmath}&#10;\pagestyle{empty}&#10;\begin{document}&#10;$u = - \frac{\Delta \omega T_2 \ \kappa {\cal E}T_2 }&#10;{1 + \Delta \omega^2 T_2^2 + \kappa^2 {\cal E}^2 T_1T_2} w_0$&#10;&#10;&#10;&#10;\end{document}"/>
  <p:tag name="IGUANATEXSIZE" val="20"/>
  <p:tag name="IGUANATEXCURSOR" val="1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9768"/>
  <p:tag name="ORIGINALWIDTH" val="1439.82"/>
  <p:tag name="OUTPUTTYPE" val="PNG"/>
  <p:tag name="IGUANATEXVERSION" val="160"/>
  <p:tag name="LATEXADDIN" val="\documentclass{article}&#10;\usepackage{amsmath}&#10;\pagestyle{empty}&#10;\begin{document}&#10;$v = - \frac{ \kappa {\cal E}T_2 }&#10;{1 + \Delta \omega^2 T_2^2 + \kappa^2 {\cal E}^2 T_1T_2} w_0$&#10;&#10;&#10;&#10;\end{document}"/>
  <p:tag name="IGUANATEXSIZE" val="20"/>
  <p:tag name="IGUANATEXCURSOR" val="17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.973"/>
  <p:tag name="ORIGINALWIDTH" val="1370.079"/>
  <p:tag name="OUTPUTTYPE" val="PNG"/>
  <p:tag name="IGUANATEXVERSION" val="160"/>
  <p:tag name="LATEXADDIN" val="\documentclass{article}&#10;\usepackage{amsmath}&#10;\pagestyle{empty}&#10;\begin{document}&#10;$w =  \frac{ 1 + \Delta \omega^2 T_2^2 }&#10;{1 + \Delta \omega^2 T_2^2 + \kappa^2 {\cal E}^2 T_1T_2} w_0$&#10;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4669"/>
  <p:tag name="ORIGINALWIDTH" val="977.8777"/>
  <p:tag name="OUTPUTTYPE" val="PNG"/>
  <p:tag name="IGUANATEXVERSION" val="160"/>
  <p:tag name="LATEXADDIN" val="\documentclass{article}&#10;\usepackage{amsmath}&#10;\pagestyle{empty}&#10;\begin{document}&#10;$w =  \frac{1 }&#10;{1 +  &#10;\frac{\kappa^2 {\cal E}^2 T_1T_2}{ 1 + \Delta \omega^2 T_2^2}} w_0$&#10;&#10;&#10;&#10;\end{document}"/>
  <p:tag name="IGUANATEXSIZE" val="20"/>
  <p:tag name="IGUANATEXCURSOR" val="16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2269"/>
  <p:tag name="ORIGINALWIDTH" val="513.6857"/>
  <p:tag name="OUTPUTTYPE" val="PNG"/>
  <p:tag name="IGUANATEXVERSION" val="160"/>
  <p:tag name="LATEXADDIN" val="\documentclass{article}&#10;\usepackage{amsmath}&#10;\pagestyle{empty}&#10;\begin{document}&#10; &#10;$ w = \frac{w_0}{1 + \frac{I}{I_s}}$&#10;&#10;&#10;&#10;\end{document}"/>
  <p:tag name="IGUANATEXSIZE" val="16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114.361"/>
  <p:tag name="OUTPUTTYPE" val="PNG"/>
  <p:tag name="IGUANATEXVERSION" val="160"/>
  <p:tag name="LATEXADDIN" val="\documentclass{article}&#10;\usepackage{amsmath}&#10;\pagestyle{empty}&#10;\begin{document}&#10;$I_s = I_{s0} (1 + \Delta \omega^2 T_2^2)$&#10;&#10;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ilde{E}(x,y)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0"/>
  <p:tag name="PICTUREFILESIZE" val="1395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150.356"/>
  <p:tag name="OUTPUTTYPE" val="PNG"/>
  <p:tag name="IGUANATEXVERSION" val="160"/>
  <p:tag name="LATEXADDIN" val="\documentclass{article}&#10;\usepackage{amsmath}&#10;\pagestyle{empty}&#10;\begin{document}&#10;${\cal E}_s^2 = {\cal E}_{s0}^2 (1 + \Delta \omega^2 T_2^2)$&#10;&#10;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643.4196"/>
  <p:tag name="OUTPUTTYPE" val="PNG"/>
  <p:tag name="IGUANATEXVERSION" val="160"/>
  <p:tag name="LATEXADDIN" val="\documentclass{article}&#10;\usepackage{amsmath}&#10;\pagestyle{empty}&#10;\begin{document}&#10;${\cal E}_{s0} = \frac{1}{\sqrt{T_1 T_2}}$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ilde{E}(k_x,k_y)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9"/>
  <p:tag name="PICTUREFILESIZE" val="182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{\cal W}_E(t,\Omega) &amp; = &amp; \int_{-\infty}^\infty \tilde{E} \left (&#10;t+\frac{s}{2}\right )\tilde{E}^*\left (t-\frac{s}{2}\right )&#10;e^{-i\Omega s}ds&#10;\nonumber \\&#10;&amp; = &amp; \frac{1}{2 \pi} \int_{-\infty}^\infty \tilde{E}\left&#10;(\Omega+\frac{s}{2} \right )&#10;\tilde{E}^*\left(\Omega-\frac{s}{2}\right)e^{its}ds&#10;\nonumber&#10;\end{eqnarray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93"/>
  <p:tag name="PICTUREFILESIZE" val="568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int_{-\infty}^\infty {\cal W}_E(t,\Omega) dt  =  \left |&#10;\tilde{E}(\Omega) \right |^2  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58"/>
  <p:tag name="PICTUREFILESIZE" val="172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int_{-\infty}^\infty {\cal W}_E(t,\Omega) d\Omega  =  2 \pi \left&#10;| \tilde{E}(t) \right |^2  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87"/>
  <p:tag name="PICTUREFILESIZE" val="187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he moment&#10;of order $n$ for the quantity $x$ with respect to intensity is&#10;defined as:&#10;\begin{equation}&#10;\langle x^n \rangle = \frac{\int_{-\infty}^\infty x^n |f(x)|^2&#10;dx}{\int_{-\infty}^\infty |f(x)|^2 dx} \label{moments}&#10;\end{equation}&#10;The first order moment, $\langle x \rangle$, is the ``center of&#10;mass'' of the intensity distribution, and is most often chosen as&#10;reference, in such a way as to have a zero value. For example, the&#10;center of the transverse distribution will be on axis, $x = 0$, or&#10;a Gaussian temporal intensity distribution ${\cal E}_0&#10;\exp[-(t/\tau_G)^2]$ will be centered at $t = 0$. 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45"/>
  <p:tag name="PICTUREFILESIZE" val="13443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 criterium for the width of a distribution is the mean square&#10;deviation (MSQ):&#10;$$&#10;\langle \Delta x \rangle= \sqrt{\langle x^2 \rangle - \langle x&#10;\rangle^2 }$$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44"/>
  <p:tag name="PICTUREFILESIZE" val="4320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1514.811"/>
  <p:tag name="OUTPUTTYPE" val="PNG"/>
  <p:tag name="IGUANATEXVERSION" val="160"/>
  <p:tag name="LATEXADDIN" val="\documentclass{article}&#10;\usepackage{amsmath}&#10;\pagestyle{empty}&#10;\begin{document}&#10;$E(t) = \frac{1}{2}{\cal E}(t)e^{i(\omega t-kz)}$ + c.c.&#10;&#10;&#10;&#10;\end{document}"/>
  <p:tag name="IGUANATEXSIZE" val="20"/>
  <p:tag name="IGUANATEXCURSOR" val="13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Instantaneous&#10;frequency:&#10;$$&#10;\omega(t) = \frac{ \int_{-\infty}^\infty \Omega&#10; {\cal W}_E(t,\Omega)  d\Omega} { \int_{-\infty}^\infty  {\cal W}_E(t,\Omega)  d\Omega}.&#10;\label{instfreq2}&#10;$$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15"/>
  <p:tag name="PICTUREFILESIZE" val="3660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newcommand{\sech}{\mbox{\rm sech}}&#10;\begin{tabular}{|l|c|c|c|c|c|c|} \hline&#10;Shape&amp; Intensity&amp; $\tau_p$&amp; Spectral&amp; $\Delta\omega_p$&amp; $c_B$&amp;$\langle \tau_p \rangle \langle \Delta \Omega_p \rangle$ \\&#10;  &amp; profile $I(t)$&amp; FWHM&amp; profile $S(\Omega)$&amp; FWHM&amp;  &amp; MSQ            \\ \hline&#10;&amp;&amp;&amp;&amp;&amp;&amp;\\&#10;Gauss&amp; $e^{-2(t/\tau_G)^2}$&amp; $1.177 \tau_G$&amp; $e^{-(\frac{\Omega&#10;\tau_G}{2})^2}$&amp;&#10;$2.355/\tau_G$&amp; $0.441$             &amp;     0.5     \\&#10;&amp;&amp;&amp;&amp;&amp;&amp;\\&#10;sech&amp; $\sech^2(t/\tau_s)$&amp; $1.763 \tau_s$&amp; $\sech^2&#10;\frac{\pi\Omega \tau_s}{2}$&amp;&#10;$1.122/\tau_s$&amp; $0.315$            &amp;        0.525   \\&#10;&amp;&amp;&amp;&amp;&amp;&amp;\\&#10;Lorentz&amp; $[1 + (t/\tau_L)^2]^{-2}$&amp; $1.287\tau_L$&amp; $e^{-2&#10;|\Omega|\tau_L}$&amp;&#10;$0.693/\tau_L$&amp; $0.142$         &amp;   0.7   \\&#10;&amp;&amp;&amp;&amp;&amp;&amp;\\&#10;asym.&amp; $\left[ e^{t/\tau_a}+e^{-3t/\tau_a} \right]^{-2}$&amp;&#10;$1.043\tau_a$&amp;&#10;$\sech \frac{\pi\Omega\tau_a}{2}$&amp; $1.677/\tau_a$&amp; $0.278$  &amp; \\&#10;sech&amp;&amp;&amp;&amp;&amp;   &amp; \\&#10;square&amp; $1$ for $|t/\tau_r|\le 1$   &amp; $\tau_r$&amp; ${\rm&#10;sinc}^2(\Omega&#10;\tau_r)$&amp; $2.78/\tau_r$&amp; 0.443   &amp;   3.27    \\&#10;    &amp;, 0 elsewhere  &amp;&amp;&amp;&amp;&amp; \\&#10;\hline&#10;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937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langle t^2 \rangle \langle \Omega^2 \rangle = \frac{M^4}{4} \geq&#10;\frac{1}{4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87"/>
  <p:tag name="PICTUREFILESIZE" val="1179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139.857"/>
  <p:tag name="OUTPUTTYPE" val="PNG"/>
  <p:tag name="IGUANATEXVERSION" val="160"/>
  <p:tag name="LATEXADDIN" val="\documentclass{article}&#10;\usepackage{amsmath}&#10;\usepackage{color}&#10;\pagestyle{empty}&#10;\begin{document}&#10;\textcolor{blue}{Schr\&quot;odinger equation}&#10;&#10;&#10;&#10;\end{document}"/>
  <p:tag name="IGUANATEXSIZE" val="16"/>
  <p:tag name="IGUANATEXCURSOR" val="6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langle t^2 \rangle &amp; = &amp; \frac{\int \int_{-\infty}^\infty t^2&#10;{\cal W}_E(t,\Omega) dt d\Omega}&#10;        {\int \int_{-\infty}^\infty  {\cal W}_E(t,\Omega) dt d\Omega}&#10;        = \frac{\int_{-\infty}^\infty t^2 |\tilde{E}(t)|^2 dt}{\int_{-\infty}^\infty |\tilde{E}(t)|^2 dt}&#10;\nonumber  \\&#10;\langle \Omega^2 \rangle &amp; = &amp; \frac{\int \int_{-\infty}^\infty&#10;\Omega^2 {\cal W}_E(t,\Omega) dt d\Omega}&#10;        {\int \int_{-\infty}^\infty  {\cal W}_E(t,\Omega) dt d\Omega}&#10;        = \frac{\int_{-\infty}^\infty \Omega^2 |\tilde{E}(\Omega)|^2 d\Omega}{\int_{-\infty}^\infty |&#10;        \tilde{E}(\Omega)|^2 d\Omega}&#10;\nonumber&#10;\end{eqnarray}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43"/>
  <p:tag name="PICTUREFILESIZE" val="5420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Relation between the Wigner&#10;distribution ${\cal W}_E$ of the instantaneous field $\tilde{E}$,&#10;and the Wigner distribution ${\cal W}_{\cal E}$ of the real envelope&#10;amplitude ${\cal E}$:&#10;\begin{eqnarray}&#10;{\cal W}_E(t,\Omega)  &amp;=&amp;  \int_{-\infty}^\infty&#10;{\cal E}\left(t+\frac{s}{2}\right) e^{i[\omega_\ell (t + s/2) +&#10;\varphi(t + s/2)]} \nonumber \\&#10;&amp;&amp; \times\,\,\,{\cal E}^*\left(t-\frac{s}{2}\right) e^{-i[\omega_\ell&#10;(t - s/2) +&#10;\varphi(t - s/2)]} e^{-i\Omega s}ds  \nonumber \\&#10;&amp; = &amp; \int_{-\infty}^\infty {\cal E}\left(t+\frac{s}{2}\right)&#10;{\cal E}^*\left(t-\frac{s}{2}\right)  e^{-i[\Omega - (\omega_\ell +&#10;\dot{\varphi}(t))]s}ds&#10;\nonumber \\&#10;&amp; =&amp; {\cal W}_{\cal E}\{t,[\Omega-(\omega_\ell + \dot{\varphi})]\}.&#10;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43"/>
  <p:tag name="PICTUREFILESIZE" val="14678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\cal W}_{\rm chirp} = {\cal W}_{\rm unchirp}(t, \Omega -&#10;\frac{2at}{\tau_G^2})$$&#10;\end{document} 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9"/>
  <p:tag name="PICTUREFILESIZE" val="1088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Relation between the Wigner&#10;distribution ${\cal W}_E$ of the instantaneous field $\tilde{E}$,&#10;and the Wigner distribution ${\cal W}_{\cal E}$ of the real envelope&#10;amplitude ${\cal E}$:&#10;$$&#10;{\cal W}_E(t,\Omega) = &#10; {\cal W}_{\cal E}\{t,[\Omega-(\omega_\ell + \dot{\varphi})]\}.&#10;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43"/>
  <p:tag name="PICTUREFILESIZE" val="56069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arphi(t) = \alpha t^2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5"/>
  <p:tag name="PICTUREFILESIZE" val="1926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&amp; \frac{1}{2 \sqrt{\mu_0/\epsilon}}\int_{-\infty}^\infty {\cal&#10;W}_{\cal E}(t,\Omega) d\Omega = I(t)&#10;\nonumber  \\&#10;&amp;&amp; \frac{1}{2 \sqrt{\mu_0/\epsilon}}\int_{-\infty}^\infty {\cal&#10;W}_{\cal E}(t,\Omega) dt = I(\Omega). \nonumber  &#10;\end{eqnarray}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2"/>
  <p:tag name="PICTUREFILESIZE" val="2762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1515.561"/>
  <p:tag name="OUTPUTTYPE" val="PNG"/>
  <p:tag name="IGUANATEXVERSION" val="160"/>
  <p:tag name="LATEXADDIN" val="\documentclass{article}&#10;\usepackage{amsmath}&#10;\pagestyle{empty}&#10;\begin{document}&#10;$E(t) = \frac{1}{2}{\cal E}(t)e^{i(\omega t+ \phi_0)}$ + c.c.&#10;&#10;&#10;&#10;\end{document}"/>
  <p:tag name="IGUANATEXSIZE" val="20"/>
  <p:tag name="IGUANATEXCURSOR" val="13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\cal W}_{\rm chirp} = {\cal W}_{\rm unchirp}(t, \Omega -&#10;\frac{2at}{\tau_G^2})$$&#10;\end{document} 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9"/>
  <p:tag name="PICTUREFILESIZE" val="10886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}&#10;\langle \tau_p \rangle &amp;\!\!\!\! =\!\!\!\! &amp; \langle \Delta t&#10;\rangle= \left[ \frac{1}{W} \int_{-\infty}^{\infty} t^2 I(t) dt&#10;  \right]^{\frac{1}{2}}&#10;\nonumber \\&#10;\langle \Delta\omega_p \rangle &amp;\!\!\!\! =\!\!\!\! &amp; \langle&#10;\Delta \Omega \rangle = \left[ \frac{1}{W} \int_{-\infty}^{\infty}&#10;\Omega^2 I(\Omega) d\Omega&#10;  \right]^{\frac{1}{2}}&#10;\nonumber&#10;\end{eqnarray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4"/>
  <p:tag name="PICTUREFILESIZE" val="4620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langle t^2 \rangle &amp; = &amp; \frac{\int \int_{-\infty}^\infty t^2&#10;{\cal W}_E(t,\Omega) dt d\Omega}&#10;        {\int \int_{-\infty}^\infty  {\cal W}_E(t,\Omega) dt d\Omega}&#10;        = \frac{\int_{-\infty}^\infty t^2 |\tilde{E}(t)|^2 dt}{\int_{-\infty}^\infty |\tilde{E}(t)|^2 dt}&#10;\nonumber  \\&#10;\langle \Omega^2 \rangle &amp; = &amp; \frac{\int \int_{-\infty}^\infty&#10;\Omega^2 {\cal W}_E(t,\Omega) dt d\Omega}&#10;        {\int \int_{-\infty}^\infty  {\cal W}_E(t,\Omega) dt d\Omega}&#10;        = \frac{\int_{-\infty}^\infty \Omega^2 |\tilde{E}(\Omega)|^2 d\Omega}{\int_{-\infty}^\infty |&#10;        \tilde{E}(\Omega)|^2 d\Omega}&#10;\nonumber&#10;\end{eqnarray}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43"/>
  <p:tag name="PICTUREFILESIZE" val="5420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omega(t) = \frac{ \int_{-\infty}^\infty \Omega&#10; {\cal W}_E(t,\Omega)  d\Omega} { \int_{-\infty}^\infty  {\cal W}_E(t,\Omega)  d\Omega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4"/>
  <p:tag name="PICTUREFILESIZE" val="1159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omega(t) &amp; = &amp; \frac{ \int_{-\infty}^\infty \Omega {\cal&#10;W}_{\cal E}[t,\Omega - (\omega_\ell + \dot{\varphi})]&#10;d \Omega }{\int_{-\infty}^\infty  {\cal W}_E(t,\Omega)  d\Omega} \nonumber \\&#10;&amp; = &amp;\frac{ \int_{-\infty}^\infty [\Omega' + \omega_\ell +&#10;\dot{\varphi}(t)] {\cal W}_{\cal E}[t,\Omega']&#10;d \Omega' }{\int_{-\infty}^\infty  {\cal W}_E(t,\Omega)  d\Omega} \nonumber \\&#10;&amp; = &amp; \omega_\ell + \dot{\varphi}(t) \nonumber&#10;\end{eqnarray}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88"/>
  <p:tag name="PICTUREFILESIZE" val="50299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int \Omega'{\cal&#10;W}_{\cal E}(t,\Omega')d\Omega'=0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3"/>
  <p:tag name="PICTUREFILESIZE" val="3926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139.857"/>
  <p:tag name="OUTPUTTYPE" val="PNG"/>
  <p:tag name="IGUANATEXVERSION" val="160"/>
  <p:tag name="LATEXADDIN" val="\documentclass{article}&#10;\usepackage{amsmath}&#10;\usepackage{color}&#10;\pagestyle{empty}&#10;\begin{document}&#10;\textcolor{blue}{Schr\&quot;odinger equation}&#10;&#10;&#10;&#10;\end{document}"/>
  <p:tag name="IGUANATEXSIZE" val="16"/>
  <p:tag name="IGUANATEXCURSOR" val="6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S_E(\Omega,\tau) =\left| \int_{-\infty}^{\infty}dt \ \tilde{\cal E}(t)&#10;g(t-\tau) e^{-i \Omega t} \right|^2, \label{spectrogram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4"/>
  <p:tag name="PICTUREFILESIZE" val="246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139.857"/>
  <p:tag name="OUTPUTTYPE" val="PNG"/>
  <p:tag name="IGUANATEXVERSION" val="160"/>
  <p:tag name="LATEXADDIN" val="\documentclass{article}&#10;\usepackage{amsmath}&#10;\usepackage{color}&#10;\pagestyle{empty}&#10;\begin{document}&#10;\textcolor{blue}{Schr\&quot;odinger equation}&#10;&#10;&#10;&#10;\end{document}"/>
  <p:tag name="IGUANATEXSIZE" val="16"/>
  <p:tag name="IGUANATEXCURSOR" val="6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Use a family of functions defined by the relation:&#10;$$&#10;g(t) = t f(t) + \mu \frac{d}{dt} f(t) 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13"/>
  <p:tag name="PICTUREFILESIZE" val="3108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\varphi(t) = \varphi_e + \left .\frac{d\varphi}{dt} \right |_0 t&#10;+   \left .\frac{d^2\varphi}{dt^2} \right |_0 \frac{t^2}{2}+ \ldots 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39"/>
  <p:tag name="PICTUREFILESIZE" val="222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int_{-\infty}^\infty \left |g(t) \right |^2 dt &amp;=&amp; \int t^2 \left&#10;| f \right |^2 dt + \mu \int \left [ t f \frac{df^*}{dt} + tf^*&#10;\frac{df}{dt} \right ] dt  + \mu^2 \int \left | \frac{df}{dt}&#10;\right |^2 dt \nonumber \geq 0.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41"/>
  <p:tag name="PICTUREFILESIZE" val="3204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langle t^2 \rangle \int |f(t)|^2 dt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2"/>
  <p:tag name="PICTUREFILESIZE" val="264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1}{2 \pi} \int \Omega^2 |f(\Omega)|^2 d\Omega =&#10;\langle \Omega^2 \rangle  \int \left |f(t) \right |^2 dt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56"/>
  <p:tag name="PICTUREFILESIZE" val="7648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int_{-\infty}^\infty \frac{d}{dt} \left [ t f(t) f^*(t) \right ]&#10;dt = \int_{-\infty}^\infty \left | f(t) \right |^2 dt +&#10;\int_{-\infty}^\infty t f^*(t) \frac{df}{dt} dt +&#10;\int_{-\infty}^\infty t f(t) \frac{df^*}{dt} dt = .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28"/>
  <p:tag name="PICTUREFILESIZE" val="1710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\Omega^2 \rangle \mu^2 - \mu + \langle t^2 \rangle \geq 0.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6"/>
  <p:tag name="PICTUREFILESIZE" val="4006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 - 4 \langle t^2 \rangle \langle \Omega^2 \rangle \leq 0.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8"/>
  <p:tag name="PICTUREFILESIZE" val="328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langle t^2 \rangle &amp; = &amp; \frac{\int \int_{-\infty}^\infty t^2&#10;{\cal W}_E(t,\Omega) dt d\Omega}&#10;        {\int \int_{-\infty}^\infty  {\cal W}_E(t,\Omega) dt d\Omega}&#10;        = \frac{\int_{-\infty}^\infty t^2 |\tilde{E}(t)|^2 dt}{\int_{-\infty}^\infty |\tilde{E}(t)|^2 dt}&#10;\nonumber  \\&#10;\langle \Omega^2 \rangle &amp; = &amp; \frac{\int \int_{-\infty}^\infty&#10;\Omega^2 {\cal W}_E(t,\Omega) dt d\Omega}&#10;        {\int \int_{-\infty}^\infty  {\cal W}_E(t,\Omega) dt d\Omega}&#10;        = \frac{\int_{-\infty}^\infty \Omega^2 |\tilde{E}(\Omega)|^2 d\Omega}{\int_{-\infty}^\infty |&#10;        \tilde{E}(\Omega)|^2 d\Omega}&#10;\nonumber&#10;\end{eqnarray}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43"/>
  <p:tag name="PICTUREFILESIZE" val="54209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omega(t) = \frac{ \int_{-\infty}^\infty \Omega&#10; {\cal W}_E(t,\Omega)  d\Omega} { \int_{-\infty}^\infty  {\cal W}_E(t,\Omega)  d\Omega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4"/>
  <p:tag name="PICTUREFILESIZE" val="11598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omega(t) &amp; = &amp; \frac{ \int_{-\infty}^\infty \Omega {\cal&#10;W}_{\cal E}[t,\Omega - (\omega_\ell + \dot{\varphi})]&#10;d \Omega }{\int_{-\infty}^\infty  {\cal W}_E(t,\Omega)  d\Omega} \nonumber \\&#10;&amp; = &amp;\frac{ \int_{-\infty}^\infty [\Omega' + \omega_\ell +&#10;\dot{\varphi}(t)] {\cal W}_{\cal E}[t,\Omega']&#10;d \Omega' }{\int_{-\infty}^\infty  {\cal W}_E(t,\Omega)  d\Omega} \nonumber \\&#10;&amp; = &amp; \omega_\ell + \dot{\varphi}(t) \nonumber&#10;\end{eqnarray}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88"/>
  <p:tag name="PICTUREFILESIZE" val="5029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int \Omega'{\cal&#10;W}_{\cal E}(t,\Omega')d\Omega'=0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3"/>
  <p:tag name="PICTUREFILESIZE" val="39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ilde{E}(\Omega)={\cal {F}} \left\{ E(t) \right \}=&#10;\int_{-\infty}^{\infty} E(t) e^{-i \Omega t} dt = |{\tilde&#10;E}(\Omega)| e^{i\Phi(\Omega)}&#10;= \tilde{\cal E}(\Omega -\omega) = \tilde{\cal E}(\Delta \Omega)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734"/>
  <p:tag name="PICTUREFILESIZE" val="4031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 - 4 \langle t^2 \rangle \langle \Omega^2 \rangle \leq 0.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8"/>
  <p:tag name="PICTUREFILESIZE" val="3286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langle t^2 \rangle \langle \Omega^2 \rangle = \frac{M^4}{4} \geq&#10;\frac{1}{4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87"/>
  <p:tag name="PICTUREFILESIZE" val="1179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139.857"/>
  <p:tag name="OUTPUTTYPE" val="PNG"/>
  <p:tag name="IGUANATEXVERSION" val="160"/>
  <p:tag name="LATEXADDIN" val="\documentclass{article}&#10;\usepackage{amsmath}&#10;\usepackage{color}&#10;\pagestyle{empty}&#10;\begin{document}&#10;\textcolor{blue}{Schr\&quot;odinger equation}&#10;&#10;&#10;&#10;\end{document}"/>
  <p:tag name="IGUANATEXSIZE" val="16"/>
  <p:tag name="IGUANATEXCURSOR" val="6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x^2 \rangle \langle k^2 \rangle = \frac{M^4}{4} \geq&#10;\frac{1}{4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2"/>
  <p:tag name="PICTUREFILESIZE" val="4306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langle t^2 \rangle \langle \Omega^2 \rangle = \frac{M^4}{4} \geq&#10;\frac{1}{4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87"/>
  <p:tag name="PICTUREFILESIZE" val="1179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t^2 \rangle \langle \Omega^2 \rangle  \geq \frac{1}{4}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805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x^2 \rangle \langle k^2 \rangle  \geq&#10;\frac{1}{4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4"/>
  <p:tag name="PICTUREFILESIZE" val="2523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ongrightarrow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"/>
  <p:tag name="PICTUREFILESIZE" val="427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ongrightarrow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"/>
  <p:tag name="PICTUREFILESIZE" val="427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omega  \ \ \ \ \     W = \hbar \omega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0"/>
  <p:tag name="PICTUREFILESIZE" val="170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ilde{E}(t) = \frac{1}{2\pi} \int_{0}^{\infty}&#10;\tilde{E}(\Omega) e^{i\Omega t}d\Omega&#10;= \frac{1}{2} {\tilde{\cal E}}(t)e^{i \omega t} = \frac{1}{2} {\cal E}(t)e^{i [\omega t + \varphi(t)]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562"/>
  <p:tag name="PICTUREFILESIZE" val="363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   p= \hbar k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0"/>
  <p:tag name="PICTUREFILESIZE" val="1075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t^2 \rangle \langle W^2 \rangle  \geq \frac{\hbar^2}{4}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7"/>
  <p:tag name="PICTUREFILESIZE" val="106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x^2 \rangle \langle p^2 \rangle  \geq&#10;\frac{\hbar^2}{4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8"/>
  <p:tag name="PICTUREFILESIZE" val="3106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t^2 \rangle \langle \Omega^2 \rangle  \geq \frac{1}{4}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805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x^2 \rangle \langle k^2 \rangle  \geq&#10;\frac{1}{4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4"/>
  <p:tag name="PICTUREFILESIZE" val="2523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hbar \omega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"/>
  <p:tag name="PICTUREFILESIZE" val="37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hbar k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"/>
  <p:tag name="PICTUREFILESIZE" val="325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k^2 \rangle  = \frac{\langle p^2 \rangle}{\hbar^2}  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7"/>
  <p:tag name="PICTUREFILESIZE" val="2676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\Omega^2 \rangle  = \frac{ \langle W^2 \rangle }{\hbar^2} 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6"/>
  <p:tag name="PICTUREFILESIZE" val="999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N \rangle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"/>
  <p:tag name="PICTUREFILESIZE" val="66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E(t) = \tilde{E}(t) + {\rm c.c.} = {\cal E}(t) \cos[\omega t + \varphi(t)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90"/>
  <p:tag name="PICTUREFILESIZE" val="170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SQ = \langle \Delta N^2 \rangle = \sqrt{\langle N^2 \rangle - \langle N \rangle^2} = \sqrt{\langle N \rangle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87"/>
  <p:tag name="PICTUREFILESIZE" val="851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\Delta N^2 \rangle \langle \Delta \varphi^2 \rangle \geq \frac{1}{2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5"/>
  <p:tag name="PICTUREFILESIZE" val="3478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t^2 \rangle \langle \Omega^2 \rangle  \geq \frac{1}{4}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805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x^2 \rangle \langle k^2 \rangle  \geq&#10;\frac{1}{4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4"/>
  <p:tag name="PICTUREFILESIZE" val="2523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t^2 \rangle \langle W^2 \rangle  \geq \frac{\hbar^2}{4}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7"/>
  <p:tag name="PICTUREFILESIZE" val="106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x^2 \rangle \langle p^2 \rangle  \geq&#10;\frac{\hbar^2}{4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8"/>
  <p:tag name="PICTUREFILESIZE" val="3106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omega \psi  \equiv \frac{\partial \psi}{\partial t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5"/>
  <p:tag name="PICTUREFILESIZE" val="3529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i k \psi  \equiv \frac{\partial \psi}{\partial x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1"/>
  <p:tag name="PICTUREFILESIZE" val="3969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 k^2 \psi  \equiv \frac{\partial^2 \psi}{\partial x^2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7"/>
  <p:tag name="PICTUREFILESIZE" val="460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hbar \omega \equiv\frac{p^2}{2m} \equiv \frac{ \hbar^2 k^2}{2m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7"/>
  <p:tag name="PICTUREFILESIZE" val="656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(t) = \omega +&#10;\frac{d}{dt}\varphi(t).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78"/>
  <p:tag name="PICTUREFILESIZE" val="1008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\psi}{\partial t} = \frac{\hbar^2 k^2}{2m} \psi =&#10;  -\frac{\hbar^2}{2m}  \frac{\partial ^2\psi}{\partial x^2}          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3"/>
  <p:tag name="PICTUREFILESIZE" val="10406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t^2 \rangle \langle \Omega^2 \rangle  \geq \frac{1}{4}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805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x^2 \rangle \langle k^2 \rangle  \geq&#10;\frac{1}{4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4"/>
  <p:tag name="PICTUREFILESIZE" val="2523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k^2 \rangle  = \frac{\langle p^2 \rangle}{\hbar^2}  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7"/>
  <p:tag name="PICTUREFILESIZE" val="267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\Omega^2 \rangle  = \frac{ \langle W^2 \rangle }{\hbar^2} 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6"/>
  <p:tag name="PICTUREFILESIZE" val="999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hbar \omega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"/>
  <p:tag name="PICTUREFILESIZE" val="37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hbar k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"/>
  <p:tag name="PICTUREFILESIZE" val="325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\psi}{\partial t} = \frac{\hbar^2 k^2}{2m} \psi =&#10;  -\frac{\hbar^2}{2m}  \frac{\partial ^2\psi}{\partial x^2}          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3"/>
  <p:tag name="PICTUREFILESIZE" val="1040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\psi}{\partial t}  =&#10;  -\frac{\hbar^2}{2m} \nabla^2 \psi    + V(\vec{r})      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4"/>
  <p:tag name="PICTUREFILESIZE" val="9606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E \rightarrow i \hbar \frac{\partial}{\partial t}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4"/>
  <p:tag name="PICTUREFILESIZE" val="338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 &lt; 0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57"/>
  <p:tag name="PICTUREFILESIZE" val="258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p \rightarrow - i \hbar \nabla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6"/>
  <p:tag name="PICTUREFILESIZE" val="1609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elta p &amp; = &amp; \frac{\hbar \omega}{c}(\sin \theta_2 - \sin \theta_1) \nonumber \\&#10;&amp; \approx &amp;  \frac{\hbar \omega}{c}(\theta_2 -\theta_1) = \frac{h}{\lambda}&#10;\frac{a}{d} 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2"/>
  <p:tag name="PICTUREFILESIZE" val="1964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x \Delta p \geq \frac{\hbar}{2 \Delta p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7"/>
  <p:tag name="PICTUREFILESIZE" val="2802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 x &gt; \frac{ \lambda d}{a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8"/>
  <p:tag name="PICTUREFILESIZE" val="1742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(\omega_0 - \omega_\ell -&#10; \dot{\varphi}) v - \frac{u}{T_2}&#10;\nonumber \\&#10;\dot{v} &amp; = &amp; -(\omega_0 - \omega_\ell - \dot{\varphi}) u -&#10;\kappa {\cal E} w - \frac{v}{T_2}&#10;\nonumber \\&#10;\dot{w} &amp; = &amp; \kappa {\cal E} v - \frac{w - w_0}{T_1}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4"/>
  <p:tag name="PICTUREFILESIZE" val="39566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\Delta \omega v&#10;\nonumber \\&#10;\dot{v} &amp; = &amp; - \Delta \omega u -&#10;\kappa {\cal E} w &#10;\nonumber \\&#10;\dot{w} &amp; = &amp; \kappa {\cal E} v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5"/>
  <p:tag name="PICTUREFILESIZE" val="12666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 =\left(\kappa\vec{\cal E},0,\Delta \omega\right 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1"/>
  <p:tag name="PICTUREFILESIZE" val="17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 =\left(u,v,w \right 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6"/>
  <p:tag name="PICTUREFILESIZE" val="11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partial \vec{\cal P}}{\partial t} = \vec{\cal P} \times \vec{\cal E}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4"/>
  <p:tag name="PICTUREFILESIZE" val="128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8"/>
  <p:tag name="PICTUREFILESIZE" val="3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1150</Words>
  <Application>Microsoft Office PowerPoint</Application>
  <PresentationFormat>Widescreen</PresentationFormat>
  <Paragraphs>308</Paragraphs>
  <Slides>41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MS PGothic</vt:lpstr>
      <vt:lpstr>Arial</vt:lpstr>
      <vt:lpstr>Calibri</vt:lpstr>
      <vt:lpstr>Calibri Light</vt:lpstr>
      <vt:lpstr>cmbx10</vt:lpstr>
      <vt:lpstr>cmmi10</vt:lpstr>
      <vt:lpstr>cmmi7</vt:lpstr>
      <vt:lpstr>cmr10</vt:lpstr>
      <vt:lpstr>cmr7</vt:lpstr>
      <vt:lpstr>cmsy10orig</vt:lpstr>
      <vt:lpstr>cmsy7</vt:lpstr>
      <vt:lpstr>Courier New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31</cp:revision>
  <dcterms:created xsi:type="dcterms:W3CDTF">2024-09-10T03:47:47Z</dcterms:created>
  <dcterms:modified xsi:type="dcterms:W3CDTF">2024-09-16T03:52:04Z</dcterms:modified>
</cp:coreProperties>
</file>