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57" r:id="rId4"/>
    <p:sldId id="266" r:id="rId5"/>
    <p:sldId id="261" r:id="rId6"/>
    <p:sldId id="264" r:id="rId7"/>
    <p:sldId id="265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001C4-0B5F-4454-8AAF-05CB0C4D1C95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E35AA-27B0-46E3-828D-420D7DE30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7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07E95-CDF5-4335-B6E0-CE9D3C9EEE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3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46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9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7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72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1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6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6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9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42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6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6BF85-9812-42E3-A27C-C79269929CF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1A9F7-2323-4023-B0DB-FADD71B3A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8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8.png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image" Target="../media/image7.png"/><Relationship Id="rId2" Type="http://schemas.openxmlformats.org/officeDocument/2006/relationships/tags" Target="../tags/tag7.xml"/><Relationship Id="rId16" Type="http://schemas.openxmlformats.org/officeDocument/2006/relationships/image" Target="../media/image11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5.png"/><Relationship Id="rId5" Type="http://schemas.openxmlformats.org/officeDocument/2006/relationships/tags" Target="../tags/tag10.xml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tags" Target="../tags/tag9.xml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wmf"/><Relationship Id="rId2" Type="http://schemas.openxmlformats.org/officeDocument/2006/relationships/tags" Target="../tags/tag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wmf"/><Relationship Id="rId10" Type="http://schemas.openxmlformats.org/officeDocument/2006/relationships/image" Target="../media/image18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5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24.png"/><Relationship Id="rId5" Type="http://schemas.openxmlformats.org/officeDocument/2006/relationships/tags" Target="../tags/tag21.xml"/><Relationship Id="rId10" Type="http://schemas.openxmlformats.org/officeDocument/2006/relationships/image" Target="../media/image23.png"/><Relationship Id="rId4" Type="http://schemas.openxmlformats.org/officeDocument/2006/relationships/tags" Target="../tags/tag20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34759" y="1618593"/>
            <a:ext cx="543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HOMEWORK I 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5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 1"/>
          <p:cNvSpPr txBox="1">
            <a:spLocks noChangeArrowheads="1"/>
          </p:cNvSpPr>
          <p:nvPr/>
        </p:nvSpPr>
        <p:spPr bwMode="auto">
          <a:xfrm>
            <a:off x="3953479" y="189885"/>
            <a:ext cx="34034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8001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573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7145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1717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/>
            <a:r>
              <a:rPr lang="en-US" altLang="en-US" sz="2400" b="1" dirty="0">
                <a:cs typeface="Arial" panose="020B0604020202020204" pitchFamily="34" charset="0"/>
              </a:rPr>
              <a:t>Plane waves in dielectric</a:t>
            </a:r>
            <a:endParaRPr lang="fr-FR" altLang="en-US" sz="2400" b="1" dirty="0">
              <a:cs typeface="Arial" panose="020B0604020202020204" pitchFamily="34" charset="0"/>
            </a:endParaRPr>
          </a:p>
        </p:txBody>
      </p:sp>
      <p:pic>
        <p:nvPicPr>
          <p:cNvPr id="9" name="Picture 8" descr="\documentclass{slides}\pagestyle{empty}&#10;\begin{document}&#10;\begin{displaymath}&#10;\frac{\partial^2 E}{\partial x^2} + \frac{\partial^2 E}{\partial y^2} &#10;+ \frac{\partial^2 E}{\partial z^2}  &#10;- \frac{1}{c^2} \frac{\partial^2 E}{\partial t^2} =&#10;\mu_0 \frac{\partial^2 P}{\partial t^2}&#10;\end{displaymath}&#10;&#10;\end{document}&#10;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039" y="810292"/>
            <a:ext cx="5344868" cy="74110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874538" y="752134"/>
            <a:ext cx="2028593" cy="860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\documentclass{slides}\pagestyle{empty}&#10;\begin{document}&#10;\begin{displaymath}&#10;n = \sqrt{1 +  \chi }  &#10;\end{displaymath}&#10;\end{document}&#10;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449" y="5838886"/>
            <a:ext cx="1593102" cy="43144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12" name="Picture 11" descr="\documentclass{slides}\pagestyle{empty}&#10;\begin{document}&#10;\begin{displaymath}&#10;\frac{\partial^2 E}{\partial x^2} + \frac{\partial^2 E}{\partial y^2} &#10;+ \frac{\partial^2 E}{\partial z^2}  &#10;- \mu_0 \epsilon_0(1 + \chi)\frac{1}{c^2} \frac{\partial^2 E}{\partial t^2} = 0&#10;\end{displaymath}&#10;&#10;\end{document}&#10;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32" y="4946237"/>
            <a:ext cx="6266668" cy="7411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3" name="Picture 12" descr="\documentclass{slides}\pagestyle{empty}&#10;\begin{document}&#10;\begin{displaymath}&#10;P_L  = \epsilon_0 \chi E  &#10;\end{displaymath}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76" y="1772191"/>
            <a:ext cx="1447895" cy="2511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15" name="Picture 4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31" y="2817168"/>
            <a:ext cx="4656137" cy="75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1048" y="1710140"/>
            <a:ext cx="308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How do you get from here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6528" y="2815839"/>
            <a:ext cx="308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To   here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 1"/>
          <p:cNvSpPr txBox="1">
            <a:spLocks noChangeArrowheads="1"/>
          </p:cNvSpPr>
          <p:nvPr/>
        </p:nvSpPr>
        <p:spPr bwMode="auto">
          <a:xfrm>
            <a:off x="3953480" y="189885"/>
            <a:ext cx="42450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8001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573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7145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1717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/>
            <a:r>
              <a:rPr lang="en-US" altLang="en-US" sz="2400" b="1" dirty="0">
                <a:cs typeface="Arial" panose="020B0604020202020204" pitchFamily="34" charset="0"/>
              </a:rPr>
              <a:t>Plane waves along z in vacuum</a:t>
            </a:r>
            <a:endParaRPr lang="fr-FR" altLang="en-US" sz="2400" b="1" dirty="0">
              <a:cs typeface="Arial" panose="020B0604020202020204" pitchFamily="34" charset="0"/>
            </a:endParaRPr>
          </a:p>
        </p:txBody>
      </p:sp>
      <p:pic>
        <p:nvPicPr>
          <p:cNvPr id="6" name="Picture 5" descr="\documentclass{slides}\pagestyle{empty}&#10;\begin{document}&#10;\begin{displaymath}&#10;{\tilde{E}} = \frac{1}{2}{\cal E}_0e^{i(\omega t - { k.z})}&#10;\end{displaymath}&#10;\end{document}&#10;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226" y="1699422"/>
            <a:ext cx="2714032" cy="6806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32772" name="Picture 4 1 1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40" y="810292"/>
            <a:ext cx="4656137" cy="75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3" name="Text Box 5 1 1"/>
          <p:cNvSpPr txBox="1">
            <a:spLocks noChangeArrowheads="1"/>
          </p:cNvSpPr>
          <p:nvPr/>
        </p:nvSpPr>
        <p:spPr bwMode="auto">
          <a:xfrm>
            <a:off x="757904" y="1821117"/>
            <a:ext cx="13356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Substitute  </a:t>
            </a:r>
            <a:endParaRPr lang="fr-FR" altLang="en-US" sz="2000" dirty="0">
              <a:latin typeface="Times New Roman" panose="02020603050405020304" pitchFamily="18" charset="0"/>
            </a:endParaRPr>
          </a:p>
        </p:txBody>
      </p:sp>
      <p:pic>
        <p:nvPicPr>
          <p:cNvPr id="32776" name="Picture 8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93" y="653548"/>
            <a:ext cx="2401887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74538" y="752134"/>
            <a:ext cx="2028593" cy="860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5 2"/>
          <p:cNvSpPr txBox="1">
            <a:spLocks noChangeArrowheads="1"/>
          </p:cNvSpPr>
          <p:nvPr/>
        </p:nvSpPr>
        <p:spPr bwMode="auto">
          <a:xfrm>
            <a:off x="5738256" y="1725360"/>
            <a:ext cx="11224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Solution:</a:t>
            </a:r>
            <a:endParaRPr lang="fr-FR" altLang="en-US" sz="2000" dirty="0">
              <a:latin typeface="Times New Roman" panose="02020603050405020304" pitchFamily="18" charset="0"/>
            </a:endParaRPr>
          </a:p>
        </p:txBody>
      </p:sp>
      <p:pic>
        <p:nvPicPr>
          <p:cNvPr id="4" name="Picture 3" descr="\documentclass{slides}\pagestyle{empty}&#10;\begin{document}&#10;\begin{displaymath}&#10;k^2 - \frac{n^2 \omega^2}{c^2} = 0&#10;\end{displaymath}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995" y="1598392"/>
            <a:ext cx="1885330" cy="63518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 2" descr="\documentclass{slides}\pagestyle{empty}&#10;\begin{document}&#10;\noindent&#10;In vacuum, $n=1$ and $k = \frac{\omega}{c} = \omega \sqrt{\epsilon_0 \mu_0}$&#10;&#10;\end{document}&#10;" title="IguanaTex Bitmap Display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481" y="2486493"/>
            <a:ext cx="5263549" cy="31476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3" name="Text Box 2 2"/>
          <p:cNvSpPr txBox="1">
            <a:spLocks noChangeArrowheads="1"/>
          </p:cNvSpPr>
          <p:nvPr/>
        </p:nvSpPr>
        <p:spPr bwMode="auto">
          <a:xfrm>
            <a:off x="3822416" y="3070836"/>
            <a:ext cx="44535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8001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2573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7145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171700" indent="-3429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/>
            <a:r>
              <a:rPr lang="en-US" altLang="en-US" sz="2400" b="1" dirty="0">
                <a:cs typeface="Arial" panose="020B0604020202020204" pitchFamily="34" charset="0"/>
              </a:rPr>
              <a:t>From second order to first order</a:t>
            </a:r>
            <a:endParaRPr lang="fr-FR" altLang="en-US" sz="2400" b="1" dirty="0">
              <a:cs typeface="Arial" panose="020B0604020202020204" pitchFamily="34" charset="0"/>
            </a:endParaRPr>
          </a:p>
        </p:txBody>
      </p:sp>
      <p:pic>
        <p:nvPicPr>
          <p:cNvPr id="8" name="Picture 7" descr="\documentclass{slides}\pagestyle{empty}&#10;\begin{document}&#10;\begin{displaymath}&#10; \frac{\partial^2 E}{\partial z^2}  &#10;- \frac{n^2}{c^2} \frac{\partial^2 E}{\partial t^2} = 0&#10;=( \frac{\partial E}{\partial z}  &#10;- \frac{n}{c} \frac{\partial E}{\partial t})&#10;(\frac{\partial E}{\partial z}  &#10;+ \frac{n}{c} \frac{\partial E}{\partial t})&#10;\end{displaymath}&#10;&#10;\end{document}&#10;" title="IguanaTex Bitmap Displa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47" y="3720218"/>
            <a:ext cx="6618453" cy="68873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Picture 8" descr="\documentclass{slides}\pagestyle{empty}&#10;\begin{document}&#10;\begin{displaymath}&#10;{\tilde{E}} = \frac{1}{2}{\cal E}_0e^{i(\omega t + { k.z})}e^{i(\omega t - { k.z})}&#10;\end{displaymath}&#10;\end{document}&#10;" title="IguanaTex Bitmap Display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686" y="4592812"/>
            <a:ext cx="4159644" cy="6806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28" name="Text Box 5 1 2"/>
          <p:cNvSpPr txBox="1">
            <a:spLocks noChangeArrowheads="1"/>
          </p:cNvSpPr>
          <p:nvPr/>
        </p:nvSpPr>
        <p:spPr bwMode="auto">
          <a:xfrm>
            <a:off x="978292" y="4714507"/>
            <a:ext cx="13356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Substitute  </a:t>
            </a:r>
            <a:endParaRPr lang="fr-FR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3447" y="5538608"/>
            <a:ext cx="10912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Take only the forward propagating wave.  Can you get to the same k vector as for the second order equation?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2227263" y="471488"/>
            <a:ext cx="5238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>
                <a:latin typeface="Arial" panose="020B0604020202020204" pitchFamily="34" charset="0"/>
                <a:cs typeface="Arial" panose="020B0604020202020204" pitchFamily="34" charset="0"/>
              </a:rPr>
              <a:t>From Second order to first order (the tedious way)</a:t>
            </a:r>
            <a:endParaRPr lang="en-US" altLang="en-US" sz="1800"/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2054227" y="1025527"/>
          <a:ext cx="7535863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3" imgW="3098800" imgH="660400" progId="Equation.DSMT4">
                  <p:embed/>
                </p:oleObj>
              </mc:Choice>
              <mc:Fallback>
                <p:oleObj name="Equation" r:id="rId3" imgW="3098800" imgH="660400" progId="Equation.DSMT4">
                  <p:embed/>
                  <p:pic>
                    <p:nvPicPr>
                      <p:cNvPr id="522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7" y="1025527"/>
                        <a:ext cx="7535863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2716215" y="1989138"/>
          <a:ext cx="6378575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5" imgW="3619500" imgH="914400" progId="Equation.DSMT4">
                  <p:embed/>
                </p:oleObj>
              </mc:Choice>
              <mc:Fallback>
                <p:oleObj name="Equation" r:id="rId5" imgW="3619500" imgH="914400" progId="Equation.DSMT4">
                  <p:embed/>
                  <p:pic>
                    <p:nvPicPr>
                      <p:cNvPr id="522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215" y="1989138"/>
                        <a:ext cx="6378575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9" name="Freeform 5"/>
          <p:cNvSpPr>
            <a:spLocks/>
          </p:cNvSpPr>
          <p:nvPr/>
        </p:nvSpPr>
        <p:spPr bwMode="auto">
          <a:xfrm>
            <a:off x="2601913" y="1970090"/>
            <a:ext cx="1306512" cy="833437"/>
          </a:xfrm>
          <a:custGeom>
            <a:avLst/>
            <a:gdLst>
              <a:gd name="T0" fmla="*/ 1208087 w 823"/>
              <a:gd name="T1" fmla="*/ 53975 h 525"/>
              <a:gd name="T2" fmla="*/ 968375 w 823"/>
              <a:gd name="T3" fmla="*/ 0 h 525"/>
              <a:gd name="T4" fmla="*/ 674687 w 823"/>
              <a:gd name="T5" fmla="*/ 11112 h 525"/>
              <a:gd name="T6" fmla="*/ 412750 w 823"/>
              <a:gd name="T7" fmla="*/ 53975 h 525"/>
              <a:gd name="T8" fmla="*/ 130175 w 823"/>
              <a:gd name="T9" fmla="*/ 120650 h 525"/>
              <a:gd name="T10" fmla="*/ 0 w 823"/>
              <a:gd name="T11" fmla="*/ 315912 h 525"/>
              <a:gd name="T12" fmla="*/ 53975 w 823"/>
              <a:gd name="T13" fmla="*/ 587375 h 525"/>
              <a:gd name="T14" fmla="*/ 163512 w 823"/>
              <a:gd name="T15" fmla="*/ 685800 h 525"/>
              <a:gd name="T16" fmla="*/ 195262 w 823"/>
              <a:gd name="T17" fmla="*/ 719137 h 525"/>
              <a:gd name="T18" fmla="*/ 304800 w 823"/>
              <a:gd name="T19" fmla="*/ 750887 h 525"/>
              <a:gd name="T20" fmla="*/ 609600 w 823"/>
              <a:gd name="T21" fmla="*/ 827087 h 525"/>
              <a:gd name="T22" fmla="*/ 946150 w 823"/>
              <a:gd name="T23" fmla="*/ 806450 h 525"/>
              <a:gd name="T24" fmla="*/ 1098550 w 823"/>
              <a:gd name="T25" fmla="*/ 784225 h 525"/>
              <a:gd name="T26" fmla="*/ 1219200 w 823"/>
              <a:gd name="T27" fmla="*/ 654050 h 525"/>
              <a:gd name="T28" fmla="*/ 1241425 w 823"/>
              <a:gd name="T29" fmla="*/ 620712 h 525"/>
              <a:gd name="T30" fmla="*/ 1273175 w 823"/>
              <a:gd name="T31" fmla="*/ 555625 h 525"/>
              <a:gd name="T32" fmla="*/ 1306512 w 823"/>
              <a:gd name="T33" fmla="*/ 446087 h 525"/>
              <a:gd name="T34" fmla="*/ 1262062 w 823"/>
              <a:gd name="T35" fmla="*/ 174625 h 525"/>
              <a:gd name="T36" fmla="*/ 1208087 w 823"/>
              <a:gd name="T37" fmla="*/ 53975 h 52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823" h="525">
                <a:moveTo>
                  <a:pt x="761" y="34"/>
                </a:moveTo>
                <a:cubicBezTo>
                  <a:pt x="719" y="8"/>
                  <a:pt x="658" y="5"/>
                  <a:pt x="610" y="0"/>
                </a:cubicBezTo>
                <a:cubicBezTo>
                  <a:pt x="548" y="2"/>
                  <a:pt x="487" y="3"/>
                  <a:pt x="425" y="7"/>
                </a:cubicBezTo>
                <a:cubicBezTo>
                  <a:pt x="371" y="11"/>
                  <a:pt x="315" y="29"/>
                  <a:pt x="260" y="34"/>
                </a:cubicBezTo>
                <a:cubicBezTo>
                  <a:pt x="204" y="54"/>
                  <a:pt x="140" y="64"/>
                  <a:pt x="82" y="76"/>
                </a:cubicBezTo>
                <a:cubicBezTo>
                  <a:pt x="25" y="114"/>
                  <a:pt x="14" y="133"/>
                  <a:pt x="0" y="199"/>
                </a:cubicBezTo>
                <a:cubicBezTo>
                  <a:pt x="6" y="254"/>
                  <a:pt x="1" y="323"/>
                  <a:pt x="34" y="370"/>
                </a:cubicBezTo>
                <a:cubicBezTo>
                  <a:pt x="45" y="404"/>
                  <a:pt x="75" y="413"/>
                  <a:pt x="103" y="432"/>
                </a:cubicBezTo>
                <a:cubicBezTo>
                  <a:pt x="111" y="437"/>
                  <a:pt x="115" y="448"/>
                  <a:pt x="123" y="453"/>
                </a:cubicBezTo>
                <a:cubicBezTo>
                  <a:pt x="134" y="459"/>
                  <a:pt x="176" y="469"/>
                  <a:pt x="192" y="473"/>
                </a:cubicBezTo>
                <a:cubicBezTo>
                  <a:pt x="247" y="511"/>
                  <a:pt x="320" y="513"/>
                  <a:pt x="384" y="521"/>
                </a:cubicBezTo>
                <a:cubicBezTo>
                  <a:pt x="668" y="510"/>
                  <a:pt x="485" y="525"/>
                  <a:pt x="596" y="508"/>
                </a:cubicBezTo>
                <a:cubicBezTo>
                  <a:pt x="628" y="503"/>
                  <a:pt x="692" y="494"/>
                  <a:pt x="692" y="494"/>
                </a:cubicBezTo>
                <a:cubicBezTo>
                  <a:pt x="727" y="468"/>
                  <a:pt x="743" y="449"/>
                  <a:pt x="768" y="412"/>
                </a:cubicBezTo>
                <a:cubicBezTo>
                  <a:pt x="773" y="405"/>
                  <a:pt x="782" y="391"/>
                  <a:pt x="782" y="391"/>
                </a:cubicBezTo>
                <a:cubicBezTo>
                  <a:pt x="796" y="343"/>
                  <a:pt x="778" y="397"/>
                  <a:pt x="802" y="350"/>
                </a:cubicBezTo>
                <a:cubicBezTo>
                  <a:pt x="813" y="329"/>
                  <a:pt x="816" y="303"/>
                  <a:pt x="823" y="281"/>
                </a:cubicBezTo>
                <a:cubicBezTo>
                  <a:pt x="818" y="214"/>
                  <a:pt x="813" y="170"/>
                  <a:pt x="795" y="110"/>
                </a:cubicBezTo>
                <a:cubicBezTo>
                  <a:pt x="782" y="64"/>
                  <a:pt x="723" y="72"/>
                  <a:pt x="761" y="3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H="1">
            <a:off x="4713288" y="1871663"/>
            <a:ext cx="239712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 flipH="1">
            <a:off x="5726113" y="1806575"/>
            <a:ext cx="239712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H="1">
            <a:off x="5975352" y="2808288"/>
            <a:ext cx="239713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4506915" y="2774952"/>
            <a:ext cx="327025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2234" name="Object 10"/>
          <p:cNvGraphicFramePr>
            <a:graphicFrameLocks noChangeAspect="1"/>
          </p:cNvGraphicFramePr>
          <p:nvPr/>
        </p:nvGraphicFramePr>
        <p:xfrm>
          <a:off x="3260727" y="3795715"/>
          <a:ext cx="3736975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7" imgW="2197100" imgH="482600" progId="Equation.DSMT4">
                  <p:embed/>
                </p:oleObj>
              </mc:Choice>
              <mc:Fallback>
                <p:oleObj name="Equation" r:id="rId7" imgW="2197100" imgH="482600" progId="Equation.DSMT4">
                  <p:embed/>
                  <p:pic>
                    <p:nvPicPr>
                      <p:cNvPr id="522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0727" y="3795715"/>
                        <a:ext cx="3736975" cy="82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5" name="Line 11"/>
          <p:cNvSpPr>
            <a:spLocks noChangeShapeType="1"/>
          </p:cNvSpPr>
          <p:nvPr/>
        </p:nvSpPr>
        <p:spPr bwMode="auto">
          <a:xfrm>
            <a:off x="2176463" y="4181477"/>
            <a:ext cx="544512" cy="9525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7212013" y="3794127"/>
            <a:ext cx="2324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/>
              <a:t>(Polarization envelope)</a:t>
            </a: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3036890" y="3767138"/>
            <a:ext cx="4071937" cy="91440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64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2173290" y="2444752"/>
          <a:ext cx="4662487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4" imgW="3009900" imgH="482600" progId="Equation.DSMT4">
                  <p:embed/>
                </p:oleObj>
              </mc:Choice>
              <mc:Fallback>
                <p:oleObj name="Equation" r:id="rId4" imgW="3009900" imgH="482600" progId="Equation.DSMT4">
                  <p:embed/>
                  <p:pic>
                    <p:nvPicPr>
                      <p:cNvPr id="512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290" y="2444752"/>
                        <a:ext cx="4662487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2352675" y="1597025"/>
          <a:ext cx="310673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6" imgW="2108200" imgH="482600" progId="Equation.DSMT4">
                  <p:embed/>
                </p:oleObj>
              </mc:Choice>
              <mc:Fallback>
                <p:oleObj name="Equation" r:id="rId6" imgW="2108200" imgH="482600" progId="Equation.DSMT4">
                  <p:embed/>
                  <p:pic>
                    <p:nvPicPr>
                      <p:cNvPr id="512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75" y="1597025"/>
                        <a:ext cx="3106738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7261227" y="2443165"/>
          <a:ext cx="16160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8" imgW="1002865" imgH="418918" progId="Equation.DSMT4">
                  <p:embed/>
                </p:oleObj>
              </mc:Choice>
              <mc:Fallback>
                <p:oleObj name="Equation" r:id="rId8" imgW="1002865" imgH="418918" progId="Equation.DSMT4">
                  <p:embed/>
                  <p:pic>
                    <p:nvPicPr>
                      <p:cNvPr id="512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1227" y="2443165"/>
                        <a:ext cx="1616075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908302" y="266700"/>
            <a:ext cx="6373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accent2"/>
                </a:solidFill>
                <a:cs typeface="Arial" panose="020B0604020202020204" pitchFamily="34" charset="0"/>
              </a:rPr>
              <a:t>Study of propagation from second to first order</a:t>
            </a:r>
            <a:endParaRPr lang="fr-FR" altLang="en-US" b="1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>
            <a:off x="3167065" y="3506788"/>
            <a:ext cx="34925" cy="474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451100" y="4016375"/>
            <a:ext cx="2901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600"/>
              <a:t>apply this first, to give (– 2 i k E)</a:t>
            </a:r>
          </a:p>
        </p:txBody>
      </p:sp>
      <p:pic>
        <p:nvPicPr>
          <p:cNvPr id="2" name="Picture 1" descr="\documentclass{slides}\pagestyle{empty}&#10;\usepackage{color}&#10;\begin{document}&#10;\textcolor{red}{Does this get you to }&#10;\begin{displaymath}&#10; (\frac{\partial {\cal E}}{\partial z}  &#10;+ \frac{n}{c} \frac{\partial {\cal E}}{\partial t})&#10;=0&#10;\end{displaymath}&#10;\textcolor{red}{with the same $n$ as per second order equation?}&#10;\end{document}&#10;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80" y="4913317"/>
            <a:ext cx="6770341" cy="151887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8493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documentclass{article}&#10;\usepackage{amsmath}&#10;\pagestyle{empty}&#10;\begin{document}&#10;&#10;\begin{equation}&#10; \frac{\partial^2 E}{\partial z^2}&#10;- \frac{1}{c^2} \frac{\partial^2 E}{\partial t^2} =&#10;\mu_0 \frac{\partial^2 P}{\partial t^2}&#10;=( \frac{\partial }{\partial z}&#10;- \frac{1}{c} \frac{\partial }{\partial t})&#10;(\frac{\partial }{\partial z}&#10;+ \frac{1}{c} \frac{\partial }{\partial t})E&#10;= - \mu_0 \frac{\partial }{\partial t}\frac{\partial }{\partial t}P&#10;\end{equation}&#10;Substitute:&#10;\begin{displaymath}&#10;{\tilde{E}} = \frac{1}{2}{\cal E}_0e^{i(\omega t - { k.z})}&#10;\end{displaymath}&#10;\begin{equation}&#10;(-ik- i\omega \sqrt{\mu_0 \epsilon_0})(\frac{\partial }{\partial z}&#10;+ \frac{1}{c} \frac{\partial }{\partial t})\tilde{\cal E}=&#10; i\mu_0 \omega_0 \epsilon_0 \chi \frac{\partial \tilde{\cal E}}{\partial t}&#10;\end{equation}&#10;&#10;\begin{equation}&#10;2 \frac{\omega}{c}(\frac{\partial }{\partial z}&#10;+ \frac{1}{c} \frac{\partial }{\partial t})\tilde{\cal E}= -&#10;\frac{\omega \chi}{c^2} \frac{\partial \tilde{\cal E}}{\partial t}&#10;\end{equation}&#10;&#10;&#10;\begin{equation}&#10;(\frac{\partial }{\partial z}&#10;+ \frac{1+ \frac{\chi}{2}}{c} \frac{\partial }{\partial t})\tilde{\cal E}&#10;= 0&#10;\end{equation}&#10;The value of $n$ is thus:&#10;&#10;\begin{equation}&#10;n \approx 1+ \frac{\chi}{2}.&#10;\label{approx}&#10;\end{equation}&#10;which is the first order approximation of $n = \sqrt{1 + \chi}$ for $\chi &lt;1$.&#10;&#10;&#10;&#10;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439" y="802641"/>
            <a:ext cx="8699427" cy="561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9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documentclass{article}&#10;\usepackage{amsmath}&#10;\pagestyle{empty}&#10;\begin{document}&#10;&#10;&#10;&#10;\subsection*{Find the linear susceptibility}&#10;find the linear susceptibility $\chi$ for fused silica ($n = 1.5$)&#10;and zinc selenide ($n = 2.6$).\\&#10;&#10;n= 1.5: from $n = \sqrt{1 + \chi}$  $\rightarrow \chi = 1.25$ while the approximation yields 1. \\&#10;&#10;n= 2.6: from $n = \sqrt{1 + \chi}$  $\rightarrow \chi = 5.76$ while the approximation yields 3.2 \\&#10;&#10;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83" y="2539998"/>
            <a:ext cx="8713143" cy="2253715"/>
          </a:xfrm>
          <a:prstGeom prst="rect">
            <a:avLst/>
          </a:prstGeom>
        </p:spPr>
      </p:pic>
      <p:pic>
        <p:nvPicPr>
          <p:cNvPr id="5" name="Picture 6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631" y="2925763"/>
            <a:ext cx="21082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451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2699545" y="651828"/>
            <a:ext cx="3360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Retarded frame:             </a:t>
            </a: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t’ = t – z/c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z’ = z</a:t>
            </a:r>
          </a:p>
        </p:txBody>
      </p:sp>
      <p:pic>
        <p:nvPicPr>
          <p:cNvPr id="51205" name="Picture 5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244" y="510540"/>
            <a:ext cx="9906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6" name="Picture 6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631" y="1137603"/>
            <a:ext cx="21082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7" name="Picture 7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706" y="1996440"/>
            <a:ext cx="17780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8" name="Picture 8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6" y="2674303"/>
            <a:ext cx="21844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9" name="Line 9"/>
          <p:cNvSpPr>
            <a:spLocks noChangeShapeType="1"/>
          </p:cNvSpPr>
          <p:nvPr/>
        </p:nvSpPr>
        <p:spPr bwMode="auto">
          <a:xfrm>
            <a:off x="4248945" y="2755265"/>
            <a:ext cx="801687" cy="19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211" name="Picture 11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194" y="2699703"/>
            <a:ext cx="14478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12" name="Picture 12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394" y="2667953"/>
            <a:ext cx="22098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1213" name="Group 13"/>
          <p:cNvGrpSpPr>
            <a:grpSpLocks/>
          </p:cNvGrpSpPr>
          <p:nvPr/>
        </p:nvGrpSpPr>
        <p:grpSpPr bwMode="auto">
          <a:xfrm>
            <a:off x="3355182" y="3269616"/>
            <a:ext cx="2841625" cy="2030413"/>
            <a:chOff x="1153" y="3186"/>
            <a:chExt cx="1790" cy="1279"/>
          </a:xfrm>
        </p:grpSpPr>
        <p:sp>
          <p:nvSpPr>
            <p:cNvPr id="52239" name="Line 14"/>
            <p:cNvSpPr>
              <a:spLocks noChangeShapeType="1"/>
            </p:cNvSpPr>
            <p:nvPr/>
          </p:nvSpPr>
          <p:spPr bwMode="auto">
            <a:xfrm flipV="1">
              <a:off x="1716" y="3291"/>
              <a:ext cx="0" cy="5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0" name="Line 15"/>
            <p:cNvSpPr>
              <a:spLocks noChangeShapeType="1"/>
            </p:cNvSpPr>
            <p:nvPr/>
          </p:nvSpPr>
          <p:spPr bwMode="auto">
            <a:xfrm rot="5400000" flipV="1">
              <a:off x="2244" y="3336"/>
              <a:ext cx="18" cy="10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1" name="Arc 16"/>
            <p:cNvSpPr>
              <a:spLocks/>
            </p:cNvSpPr>
            <p:nvPr/>
          </p:nvSpPr>
          <p:spPr bwMode="auto">
            <a:xfrm>
              <a:off x="1699" y="3641"/>
              <a:ext cx="602" cy="247"/>
            </a:xfrm>
            <a:custGeom>
              <a:avLst/>
              <a:gdLst>
                <a:gd name="T0" fmla="*/ 0 w 21600"/>
                <a:gd name="T1" fmla="*/ 0 h 9098"/>
                <a:gd name="T2" fmla="*/ 0 w 21600"/>
                <a:gd name="T3" fmla="*/ 0 h 9098"/>
                <a:gd name="T4" fmla="*/ 0 w 21600"/>
                <a:gd name="T5" fmla="*/ 0 h 909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9098" fill="none" extrusionOk="0">
                  <a:moveTo>
                    <a:pt x="19590" y="-1"/>
                  </a:moveTo>
                  <a:cubicBezTo>
                    <a:pt x="20914" y="2850"/>
                    <a:pt x="21600" y="5955"/>
                    <a:pt x="21600" y="9098"/>
                  </a:cubicBezTo>
                </a:path>
                <a:path w="21600" h="9098" stroke="0" extrusionOk="0">
                  <a:moveTo>
                    <a:pt x="19590" y="-1"/>
                  </a:moveTo>
                  <a:cubicBezTo>
                    <a:pt x="20914" y="2850"/>
                    <a:pt x="21600" y="5955"/>
                    <a:pt x="21600" y="9098"/>
                  </a:cubicBezTo>
                  <a:lnTo>
                    <a:pt x="0" y="9098"/>
                  </a:lnTo>
                  <a:lnTo>
                    <a:pt x="19590" y="-1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2" name="Text Box 17"/>
            <p:cNvSpPr txBox="1">
              <a:spLocks noChangeArrowheads="1"/>
            </p:cNvSpPr>
            <p:nvPr/>
          </p:nvSpPr>
          <p:spPr bwMode="auto">
            <a:xfrm>
              <a:off x="2611" y="3858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real</a:t>
              </a:r>
            </a:p>
          </p:txBody>
        </p:sp>
        <p:sp>
          <p:nvSpPr>
            <p:cNvPr id="52243" name="Text Box 18"/>
            <p:cNvSpPr txBox="1">
              <a:spLocks noChangeArrowheads="1"/>
            </p:cNvSpPr>
            <p:nvPr/>
          </p:nvSpPr>
          <p:spPr bwMode="auto">
            <a:xfrm>
              <a:off x="1241" y="3186"/>
              <a:ext cx="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imag</a:t>
              </a:r>
            </a:p>
          </p:txBody>
        </p:sp>
        <p:sp>
          <p:nvSpPr>
            <p:cNvPr id="52244" name="Line 19"/>
            <p:cNvSpPr>
              <a:spLocks noChangeShapeType="1"/>
            </p:cNvSpPr>
            <p:nvPr/>
          </p:nvSpPr>
          <p:spPr bwMode="auto">
            <a:xfrm>
              <a:off x="1712" y="3872"/>
              <a:ext cx="57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5" name="Arc 20"/>
            <p:cNvSpPr>
              <a:spLocks/>
            </p:cNvSpPr>
            <p:nvPr/>
          </p:nvSpPr>
          <p:spPr bwMode="auto">
            <a:xfrm>
              <a:off x="1153" y="3299"/>
              <a:ext cx="1146" cy="1166"/>
            </a:xfrm>
            <a:custGeom>
              <a:avLst/>
              <a:gdLst>
                <a:gd name="T0" fmla="*/ 0 w 43200"/>
                <a:gd name="T1" fmla="*/ 0 h 43200"/>
                <a:gd name="T2" fmla="*/ 0 w 43200"/>
                <a:gd name="T3" fmla="*/ 0 h 43200"/>
                <a:gd name="T4" fmla="*/ 0 w 43200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131" y="23321"/>
                  </a:moveTo>
                  <a:cubicBezTo>
                    <a:pt x="42234" y="34547"/>
                    <a:pt x="32861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</a:path>
                <a:path w="43200" h="43200" stroke="0" extrusionOk="0">
                  <a:moveTo>
                    <a:pt x="43131" y="23321"/>
                  </a:moveTo>
                  <a:cubicBezTo>
                    <a:pt x="42234" y="34547"/>
                    <a:pt x="32861" y="43199"/>
                    <a:pt x="21600" y="43199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lnTo>
                    <a:pt x="21600" y="21600"/>
                  </a:lnTo>
                  <a:lnTo>
                    <a:pt x="43131" y="2332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6" name="Line 21"/>
            <p:cNvSpPr>
              <a:spLocks noChangeShapeType="1"/>
            </p:cNvSpPr>
            <p:nvPr/>
          </p:nvSpPr>
          <p:spPr bwMode="auto">
            <a:xfrm flipV="1">
              <a:off x="2314" y="3683"/>
              <a:ext cx="0" cy="2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7268369" y="3566478"/>
            <a:ext cx="2709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Best test of numerical methods</a:t>
            </a:r>
          </a:p>
        </p:txBody>
      </p:sp>
    </p:spTree>
    <p:extLst>
      <p:ext uri="{BB962C8B-B14F-4D97-AF65-F5344CB8AC3E}">
        <p14:creationId xmlns:p14="http://schemas.microsoft.com/office/powerpoint/2010/main" val="195468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36.6704"/>
  <p:tag name="ORIGINALWIDTH" val="4591.676"/>
  <p:tag name="OUTPUTTYPE" val="PNG"/>
  <p:tag name="IGUANATEXVERSION" val="160"/>
  <p:tag name="LATEXADDIN" val="\documentclass{slides}\pagestyle{empty}&#10;\begin{document}&#10;\begin{displaymath}&#10;\frac{\partial^2 E}{\partial x^2} + \frac{\partial^2 E}{\partial y^2} &#10;+ \frac{\partial^2 E}{\partial z^2}  &#10;- \frac{1}{c^2} \frac{\partial^2 E}{\partial t^2} =&#10;\mu_0 \frac{\partial^2 P}{\partial t^2}&#10;\end{displaymath}&#10;&#10;\end{document}&#10;"/>
  <p:tag name="IGUANATEXSIZE" val="20"/>
  <p:tag name="IGUANATEXCURSOR" val="195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1.7135"/>
  <p:tag name="ORIGINALWIDTH" val="4878.14"/>
  <p:tag name="OUTPUTTYPE" val="PNG"/>
  <p:tag name="IGUANATEXVERSION" val="160"/>
  <p:tag name="LATEXADDIN" val="\documentclass{slides}\pagestyle{empty}&#10;\begin{document}&#10;\noindent&#10;In vacuum, $n=1$ and $k = \frac{\omega}{c} = \omega \sqrt{\epsilon_0 \mu_0}$&#10;&#10;\end{document}&#10;"/>
  <p:tag name="IGUANATEXSIZE" val="20"/>
  <p:tag name="IGUANATEXCURSOR" val="89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91.6761"/>
  <p:tag name="ORIGINALWIDTH" val="5685.789"/>
  <p:tag name="OUTPUTTYPE" val="PNG"/>
  <p:tag name="IGUANATEXVERSION" val="160"/>
  <p:tag name="LATEXADDIN" val="\documentclass{slides}\pagestyle{empty}&#10;\begin{document}&#10;\begin{displaymath}&#10; \frac{\partial^2 E}{\partial z^2}  &#10;- \frac{n^2}{c^2} \frac{\partial^2 E}{\partial t^2} = 0&#10;=( \frac{\partial E}{\partial z}  &#10;- \frac{n}{c} \frac{\partial E}{\partial t})&#10;(\frac{\partial E}{\partial z}  &#10;+ \frac{n}{c} \frac{\partial E}{\partial t})&#10;\end{displaymath}&#10;&#10;\end{document}&#10;"/>
  <p:tag name="IGUANATEXSIZE" val="20"/>
  <p:tag name="IGUANATEXCURSOR" val="284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27.1841"/>
  <p:tag name="ORIGINALWIDTH" val="3221.597"/>
  <p:tag name="OUTPUTTYPE" val="PNG"/>
  <p:tag name="IGUANATEXVERSION" val="160"/>
  <p:tag name="LATEXADDIN" val="\documentclass{slides}\pagestyle{empty}&#10;\begin{document}&#10;\begin{displaymath}&#10;{\tilde{E}} = \frac{1}{2}{\cal E}_0e^{i(\omega t + { k.z})}e^{i(\omega t - { k.z})}&#10;\end{displaymath}&#10;\end{document}&#10;"/>
  <p:tag name="IGUANATEXSIZE" val="20"/>
  <p:tag name="IGUANATEXCURSOR" val="161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4.837"/>
  <p:tag name="ORIGINALWIDTH" val="5816.273"/>
  <p:tag name="OUTPUTTYPE" val="PNG"/>
  <p:tag name="IGUANATEXVERSION" val="160"/>
  <p:tag name="LATEXADDIN" val="\documentclass{slides}\pagestyle{empty}&#10;\usepackage{color}&#10;\begin{document}&#10;\textcolor{red}{Does this get you to }&#10;\begin{displaymath}&#10; (\frac{\partial {\cal E}}{\partial z}  &#10;+ \frac{n}{c} \frac{\partial {\cal E}}{\partial t})&#10;=0&#10;\end{displaymath}&#10;\textcolor{red}{with the same $n$ as per second order equation?}&#10;\end{document}&#10;"/>
  <p:tag name="IGUANATEXSIZE" val="20"/>
  <p:tag name="IGUANATEXCURSOR" val="259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1.155"/>
  <p:tag name="ORIGINALWIDTH" val="4281.215"/>
  <p:tag name="OUTPUTTYPE" val="PNG"/>
  <p:tag name="IGUANATEXVERSION" val="160"/>
  <p:tag name="LATEXADDIN" val="\documentclass{article}&#10;\usepackage{amsmath}&#10;\pagestyle{empty}&#10;\begin{document}&#10;&#10;\begin{equation}&#10; \frac{\partial^2 E}{\partial z^2}&#10;- \frac{1}{c^2} \frac{\partial^2 E}{\partial t^2} =&#10;\mu_0 \frac{\partial^2 P}{\partial t^2}&#10;=( \frac{\partial }{\partial z}&#10;- \frac{1}{c} \frac{\partial }{\partial t})&#10;(\frac{\partial }{\partial z}&#10;+ \frac{1}{c} \frac{\partial }{\partial t})E&#10;= - \mu_0 \frac{\partial }{\partial t}\frac{\partial }{\partial t}P&#10;\end{equation}&#10;Substitute:&#10;\begin{displaymath}&#10;{\tilde{E}} = \frac{1}{2}{\cal E}_0e^{i(\omega t - { k.z})}&#10;\end{displaymath}&#10;\begin{equation}&#10;(-ik- i\omega \sqrt{\mu_0 \epsilon_0})(\frac{\partial }{\partial z}&#10;+ \frac{1}{c} \frac{\partial }{\partial t})\tilde{\cal E}=&#10; i\mu_0 \omega_0 \epsilon_0 \chi \frac{\partial \tilde{\cal E}}{\partial t}&#10;\end{equation}&#10;&#10;\begin{equation}&#10;2 \frac{\omega}{c}(\frac{\partial }{\partial z}&#10;+ \frac{1}{c} \frac{\partial }{\partial t})\tilde{\cal E}= -&#10;\frac{\omega \chi}{c^2} \frac{\partial \tilde{\cal E}}{\partial t}&#10;\end{equation}&#10;&#10;&#10;\begin{equation}&#10;(\frac{\partial }{\partial z}&#10;+ \frac{1+ \frac{\chi}{2}}{c} \frac{\partial }{\partial t})\tilde{\cal E}&#10;= 0&#10;\end{equation}&#10;The value of $n$ is thus:&#10;&#10;\begin{equation}&#10;n \approx 1+ \frac{\chi}{2}.&#10;\label{approx}&#10;\end{equation}&#10;which is the first order approximation of $n = \sqrt{1 + \chi}$ for $\chi &lt;1$.&#10;&#10;&#10;&#10;&#10;&#10;&#10;&#10;\end{document}"/>
  <p:tag name="IGUANATEXSIZE" val="20"/>
  <p:tag name="IGUANATEXCURSOR" val="930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09.111"/>
  <p:tag name="ORIGINALWIDTH" val="4287.964"/>
  <p:tag name="OUTPUTTYPE" val="PNG"/>
  <p:tag name="IGUANATEXVERSION" val="160"/>
  <p:tag name="LATEXADDIN" val="\documentclass{article}&#10;\usepackage{amsmath}&#10;\pagestyle{empty}&#10;\begin{document}&#10;&#10;&#10;&#10;\subsection*{Find the linear susceptibility}&#10;find the linear susceptibility $\chi$ for fused silica ($n = 1.5$)&#10;and zinc selenide ($n = 2.6$).\\&#10;&#10;n= 1.5: from $n = \sqrt{1 + \chi}$  $\rightarrow \chi = 1.25$ while the approximation yields 1. \\&#10;&#10;n= 2.6: from $n = \sqrt{1 + \chi}$  $\rightarrow \chi = 5.76$ while the approximation yields 3.2 \\&#10;&#10;&#10;&#10;&#10;&#10;\end{document}"/>
  <p:tag name="IGUANATEXSIZE" val="20"/>
  <p:tag name="IGUANATEXCURSOR" val="363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 \frac{\partial}{\partial z} = \frac{\partial}{\partial z'} + &#10;\frac{-1}{c}\frac{\partial}{\partial t'}$$&#10;\end{document}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83"/>
  <p:tag name="PICTUREFILESIZE" val="2061"/>
  <p:tag name="TEXPOINTSCALING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 \frac{\partial}{\partial t} = \frac{\partial}{\partial t'}$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39"/>
  <p:tag name="PICTUREFILESIZE" val="11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 \frac{\partial}{\partial z} = \frac{\partial}{\partial z'} + &#10;\frac{-1}{c}\frac{\partial}{\partial t'}$$&#10;\end{document}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83"/>
  <p:tag name="PICTUREFILESIZE" val="2061"/>
  <p:tag name="TEXPOINTSCALING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 = \frac{1}{2}{\cal E}e^{i(\omega t - k z)}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70"/>
  <p:tag name="PICTUREFILESIZE" val="13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87.7015"/>
  <p:tag name="ORIGINALWIDTH" val="1431.571"/>
  <p:tag name="OUTPUTTYPE" val="PNG"/>
  <p:tag name="IGUANATEXVERSION" val="160"/>
  <p:tag name="LATEXADDIN" val="\documentclass{slides}\pagestyle{empty}&#10;\begin{document}&#10;\begin{displaymath}&#10;n = \sqrt{1 +  \chi }  &#10;\end{displaymath}&#10;\end{document}&#10;"/>
  <p:tag name="IGUANATEXSIZE" val="20"/>
  <p:tag name="IGUANATEXCURSOR" val="97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frac{\partial E}{\partial z} = -\frac{ik}{2} {\cal E}e^{i(\omega t - k z)}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86"/>
  <p:tag name="PICTUREFILESIZE" val="189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k {\cal E} = \mu_0 \omega c \epsilon {\cal E}$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57"/>
  <p:tag name="PICTUREFILESIZE" val="117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 \mu_0 \omega c \epsilon  = \omega  \sqrt{\epsilon \mu_0} = k $$&#10;\end{document}&#10;"/>
  <p:tag name="FILENAME" val="TP_tmp"/>
  <p:tag name="FORMAT" val="pngmono"/>
  <p:tag name="RES" val="600"/>
  <p:tag name="BLEND" val="0"/>
  <p:tag name="TRANSPARENT" val="0"/>
  <p:tag name="TBUG" val="0"/>
  <p:tag name="ALLOWFS" val="0"/>
  <p:tag name="ORIGWIDTH" val="87"/>
  <p:tag name="PICTUREFILESIZE" val="14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36.6704"/>
  <p:tag name="ORIGINALWIDTH" val="5383.577"/>
  <p:tag name="OUTPUTTYPE" val="PNG"/>
  <p:tag name="IGUANATEXVERSION" val="160"/>
  <p:tag name="LATEXADDIN" val="\documentclass{slides}\pagestyle{empty}&#10;\begin{document}&#10;\begin{displaymath}&#10;\frac{\partial^2 E}{\partial x^2} + \frac{\partial^2 E}{\partial y^2} &#10;+ \frac{\partial^2 E}{\partial z^2}  &#10;- \mu_0 \epsilon_0(1 + \chi)\frac{1}{c^2} \frac{\partial^2 E}{\partial t^2} = 0&#10;\end{displaymath}&#10;&#10;\end{document}&#10;"/>
  <p:tag name="IGUANATEXSIZE" val="20"/>
  <p:tag name="IGUANATEXCURSOR" val="265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5.7218"/>
  <p:tag name="ORIGINALWIDTH" val="1301.087"/>
  <p:tag name="OUTPUTTYPE" val="PNG"/>
  <p:tag name="IGUANATEXVERSION" val="160"/>
  <p:tag name="LATEXADDIN" val="\documentclass{slides}\pagestyle{empty}&#10;\begin{document}&#10;\begin{displaymath}&#10;P_L  = \epsilon_0 \chi E  &#10;\end{displaymath}&#10;\end{document}&#10;"/>
  <p:tag name="IGUANATEXSIZE" val="20"/>
  <p:tag name="IGUANATEXCURSOR" val="102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frac{\partial^2 E}{\partial x^2} + \frac{\partial^2 E}{\partial y^2} &#10;+ \frac{\partial^2 E}{\partial z^2} 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20"/>
  <p:tag name="PICTUREFILESIZE" val="26298"/>
  <p:tag name="TEXPOINTSCALING" val="1.1457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27.1841"/>
  <p:tag name="ORIGINALWIDTH" val="2101.987"/>
  <p:tag name="OUTPUTTYPE" val="PNG"/>
  <p:tag name="IGUANATEXVERSION" val="160"/>
  <p:tag name="LATEXADDIN" val="\documentclass{slides}\pagestyle{empty}&#10;\begin{document}&#10;\begin{displaymath}&#10;{\tilde{E}} = \frac{1}{2}{\cal E}_0e^{i(\omega t - { k.z})}&#10;\end{displaymath}&#10;\end{document}&#10;"/>
  <p:tag name="IGUANATEXSIZE" val="20"/>
  <p:tag name="IGUANATEXCURSOR" val="129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frac{\partial^2 E}{\partial x^2} + \frac{\partial^2 E}{\partial y^2} &#10;+ \frac{\partial^2 E}{\partial z^2} 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20"/>
  <p:tag name="PICTUREFILESIZE" val="26298"/>
  <p:tag name="TEXPOINTSCALING" val="1.1457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nabla^2E &#10;- \frac{n^2}{c^2} \frac{\partial^2 E}{\partial t^2} = 0&#10;\end{displaymath}&#10;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181"/>
  <p:tag name="PICTUREFILESIZE" val="134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88.6764"/>
  <p:tag name="ORIGINALWIDTH" val="1747.282"/>
  <p:tag name="OUTPUTTYPE" val="PNG"/>
  <p:tag name="IGUANATEXVERSION" val="160"/>
  <p:tag name="LATEXADDIN" val="\documentclass{slides}\pagestyle{empty}&#10;\begin{document}&#10;\begin{displaymath}&#10;k^2 - \frac{n^2 \omega^2}{c^2} = 0&#10;\end{displaymath}&#10;\end{document}&#10;"/>
  <p:tag name="IGUANATEXSIZE" val="20"/>
  <p:tag name="IGUANATEXCURSOR" val="78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110</Words>
  <Application>Microsoft Office PowerPoint</Application>
  <PresentationFormat>Widescreen</PresentationFormat>
  <Paragraphs>20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jcdiel</dc:creator>
  <cp:lastModifiedBy>jcdiel</cp:lastModifiedBy>
  <cp:revision>12</cp:revision>
  <dcterms:created xsi:type="dcterms:W3CDTF">2025-07-18T02:19:07Z</dcterms:created>
  <dcterms:modified xsi:type="dcterms:W3CDTF">2026-09-09T16:36:28Z</dcterms:modified>
</cp:coreProperties>
</file>