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8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E3172-DE03-4F5D-9992-733E424B419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6D7B3-41F4-4FB7-9D7B-91305F678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99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15132164-FDEA-47CA-A3B9-0CD65A34E821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256152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CC246-5BAF-45E4-ACDB-7101F3DBB01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AB0D-A301-449D-9BFB-42450FB47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505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CC246-5BAF-45E4-ACDB-7101F3DBB01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AB0D-A301-449D-9BFB-42450FB47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8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CC246-5BAF-45E4-ACDB-7101F3DBB01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AB0D-A301-449D-9BFB-42450FB47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98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CC246-5BAF-45E4-ACDB-7101F3DBB01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AB0D-A301-449D-9BFB-42450FB47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70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CC246-5BAF-45E4-ACDB-7101F3DBB01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AB0D-A301-449D-9BFB-42450FB47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37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CC246-5BAF-45E4-ACDB-7101F3DBB01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AB0D-A301-449D-9BFB-42450FB47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069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CC246-5BAF-45E4-ACDB-7101F3DBB01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AB0D-A301-449D-9BFB-42450FB47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48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CC246-5BAF-45E4-ACDB-7101F3DBB01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AB0D-A301-449D-9BFB-42450FB47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29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CC246-5BAF-45E4-ACDB-7101F3DBB01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AB0D-A301-449D-9BFB-42450FB47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8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CC246-5BAF-45E4-ACDB-7101F3DBB01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AB0D-A301-449D-9BFB-42450FB47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44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CC246-5BAF-45E4-ACDB-7101F3DBB01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2AB0D-A301-449D-9BFB-42450FB47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84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CC246-5BAF-45E4-ACDB-7101F3DBB01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2AB0D-A301-449D-9BFB-42450FB47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1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1.xml"/><Relationship Id="rId18" Type="http://schemas.openxmlformats.org/officeDocument/2006/relationships/image" Target="../media/image5.png"/><Relationship Id="rId3" Type="http://schemas.openxmlformats.org/officeDocument/2006/relationships/tags" Target="../tags/tag3.xml"/><Relationship Id="rId21" Type="http://schemas.openxmlformats.org/officeDocument/2006/relationships/image" Target="../media/image8.png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4.png"/><Relationship Id="rId2" Type="http://schemas.openxmlformats.org/officeDocument/2006/relationships/tags" Target="../tags/tag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11.png"/><Relationship Id="rId5" Type="http://schemas.openxmlformats.org/officeDocument/2006/relationships/tags" Target="../tags/tag5.xml"/><Relationship Id="rId15" Type="http://schemas.openxmlformats.org/officeDocument/2006/relationships/image" Target="../media/image2.png"/><Relationship Id="rId23" Type="http://schemas.openxmlformats.org/officeDocument/2006/relationships/image" Target="../media/image10.png"/><Relationship Id="rId10" Type="http://schemas.openxmlformats.org/officeDocument/2006/relationships/tags" Target="../tags/tag10.xml"/><Relationship Id="rId19" Type="http://schemas.openxmlformats.org/officeDocument/2006/relationships/image" Target="../media/image6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1.png"/><Relationship Id="rId22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7.png"/><Relationship Id="rId3" Type="http://schemas.openxmlformats.org/officeDocument/2006/relationships/tags" Target="../tags/tag15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png"/><Relationship Id="rId2" Type="http://schemas.openxmlformats.org/officeDocument/2006/relationships/tags" Target="../tags/tag14.xml"/><Relationship Id="rId16" Type="http://schemas.openxmlformats.org/officeDocument/2006/relationships/image" Target="../media/image24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21.png"/><Relationship Id="rId5" Type="http://schemas.openxmlformats.org/officeDocument/2006/relationships/tags" Target="../tags/tag17.xml"/><Relationship Id="rId15" Type="http://schemas.openxmlformats.org/officeDocument/2006/relationships/image" Target="../media/image23.png"/><Relationship Id="rId10" Type="http://schemas.openxmlformats.org/officeDocument/2006/relationships/image" Target="../media/image20.png"/><Relationship Id="rId4" Type="http://schemas.openxmlformats.org/officeDocument/2006/relationships/tags" Target="../tags/tag16.xml"/><Relationship Id="rId9" Type="http://schemas.openxmlformats.org/officeDocument/2006/relationships/image" Target="../media/image19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image" Target="../media/image30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20D321-A3E0-96E7-A014-8FB6AF3A2A58}"/>
              </a:ext>
            </a:extLst>
          </p:cNvPr>
          <p:cNvSpPr txBox="1"/>
          <p:nvPr/>
        </p:nvSpPr>
        <p:spPr>
          <a:xfrm>
            <a:off x="5062331" y="3028890"/>
            <a:ext cx="5724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HOMEWORK III</a:t>
            </a:r>
          </a:p>
        </p:txBody>
      </p:sp>
    </p:spTree>
    <p:extLst>
      <p:ext uri="{BB962C8B-B14F-4D97-AF65-F5344CB8AC3E}">
        <p14:creationId xmlns:p14="http://schemas.microsoft.com/office/powerpoint/2010/main" val="219164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70" y="428625"/>
            <a:ext cx="4168775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9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231" y="723900"/>
            <a:ext cx="2414588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17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631" y="2668589"/>
            <a:ext cx="22415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16" descr="TP_tmp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20" y="3225801"/>
            <a:ext cx="1768475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9" descr="TP_tmp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345" y="2895601"/>
            <a:ext cx="17049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1" name="Oval 20"/>
          <p:cNvSpPr>
            <a:spLocks noChangeArrowheads="1"/>
          </p:cNvSpPr>
          <p:nvPr/>
        </p:nvSpPr>
        <p:spPr bwMode="auto">
          <a:xfrm>
            <a:off x="992981" y="4046539"/>
            <a:ext cx="2184400" cy="2293937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72" name="Oval 21"/>
          <p:cNvSpPr>
            <a:spLocks noChangeArrowheads="1"/>
          </p:cNvSpPr>
          <p:nvPr/>
        </p:nvSpPr>
        <p:spPr bwMode="auto">
          <a:xfrm>
            <a:off x="1464470" y="4043364"/>
            <a:ext cx="1246187" cy="23018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73" name="Line 22"/>
          <p:cNvSpPr>
            <a:spLocks noChangeShapeType="1"/>
          </p:cNvSpPr>
          <p:nvPr/>
        </p:nvSpPr>
        <p:spPr bwMode="auto">
          <a:xfrm flipV="1">
            <a:off x="2080419" y="3675064"/>
            <a:ext cx="0" cy="2860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4" name="Line 23"/>
          <p:cNvSpPr>
            <a:spLocks noChangeShapeType="1"/>
          </p:cNvSpPr>
          <p:nvPr/>
        </p:nvSpPr>
        <p:spPr bwMode="auto">
          <a:xfrm>
            <a:off x="2067720" y="5160963"/>
            <a:ext cx="12541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5" name="Line 24"/>
          <p:cNvSpPr>
            <a:spLocks noChangeShapeType="1"/>
          </p:cNvSpPr>
          <p:nvPr/>
        </p:nvSpPr>
        <p:spPr bwMode="auto">
          <a:xfrm flipH="1">
            <a:off x="1085056" y="5172076"/>
            <a:ext cx="973138" cy="893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6" name="Arc 25"/>
          <p:cNvSpPr>
            <a:spLocks/>
          </p:cNvSpPr>
          <p:nvPr/>
        </p:nvSpPr>
        <p:spPr bwMode="auto">
          <a:xfrm>
            <a:off x="2067720" y="4046539"/>
            <a:ext cx="644525" cy="2293937"/>
          </a:xfrm>
          <a:custGeom>
            <a:avLst/>
            <a:gdLst>
              <a:gd name="T0" fmla="*/ 0 w 21600"/>
              <a:gd name="T1" fmla="*/ 0 h 43183"/>
              <a:gd name="T2" fmla="*/ 2147483646 w 21600"/>
              <a:gd name="T3" fmla="*/ 2147483646 h 43183"/>
              <a:gd name="T4" fmla="*/ 0 w 21600"/>
              <a:gd name="T5" fmla="*/ 2147483646 h 4318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3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</a:path>
              <a:path w="21600" h="43183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Arc 26"/>
          <p:cNvSpPr>
            <a:spLocks/>
          </p:cNvSpPr>
          <p:nvPr/>
        </p:nvSpPr>
        <p:spPr bwMode="auto">
          <a:xfrm>
            <a:off x="2077245" y="4046539"/>
            <a:ext cx="644525" cy="2293937"/>
          </a:xfrm>
          <a:custGeom>
            <a:avLst/>
            <a:gdLst>
              <a:gd name="T0" fmla="*/ 0 w 21600"/>
              <a:gd name="T1" fmla="*/ 0 h 43183"/>
              <a:gd name="T2" fmla="*/ 2147483646 w 21600"/>
              <a:gd name="T3" fmla="*/ 2147483646 h 43183"/>
              <a:gd name="T4" fmla="*/ 0 w 21600"/>
              <a:gd name="T5" fmla="*/ 2147483646 h 4318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3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</a:path>
              <a:path w="21600" h="43183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Text Box 27"/>
          <p:cNvSpPr txBox="1">
            <a:spLocks noChangeArrowheads="1"/>
          </p:cNvSpPr>
          <p:nvPr/>
        </p:nvSpPr>
        <p:spPr bwMode="auto">
          <a:xfrm>
            <a:off x="915194" y="5953125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11279" name="Text Box 28"/>
          <p:cNvSpPr txBox="1">
            <a:spLocks noChangeArrowheads="1"/>
          </p:cNvSpPr>
          <p:nvPr/>
        </p:nvSpPr>
        <p:spPr bwMode="auto">
          <a:xfrm>
            <a:off x="3250406" y="5075238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11280" name="Text Box 29"/>
          <p:cNvSpPr txBox="1">
            <a:spLocks noChangeArrowheads="1"/>
          </p:cNvSpPr>
          <p:nvPr/>
        </p:nvSpPr>
        <p:spPr bwMode="auto">
          <a:xfrm>
            <a:off x="1735931" y="3659188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17" name="Line 30"/>
          <p:cNvSpPr>
            <a:spLocks noChangeShapeType="1"/>
          </p:cNvSpPr>
          <p:nvPr/>
        </p:nvSpPr>
        <p:spPr bwMode="auto">
          <a:xfrm flipH="1">
            <a:off x="1632745" y="5167314"/>
            <a:ext cx="447675" cy="790575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31"/>
          <p:cNvSpPr>
            <a:spLocks noChangeShapeType="1"/>
          </p:cNvSpPr>
          <p:nvPr/>
        </p:nvSpPr>
        <p:spPr bwMode="auto">
          <a:xfrm>
            <a:off x="2067719" y="5167314"/>
            <a:ext cx="25400" cy="1171575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Arc 32"/>
          <p:cNvSpPr>
            <a:spLocks/>
          </p:cNvSpPr>
          <p:nvPr/>
        </p:nvSpPr>
        <p:spPr bwMode="auto">
          <a:xfrm flipH="1" flipV="1">
            <a:off x="1735932" y="5235575"/>
            <a:ext cx="360363" cy="863600"/>
          </a:xfrm>
          <a:custGeom>
            <a:avLst/>
            <a:gdLst>
              <a:gd name="T0" fmla="*/ 0 w 17012"/>
              <a:gd name="T1" fmla="*/ 0 h 21600"/>
              <a:gd name="T2" fmla="*/ 2147483646 w 17012"/>
              <a:gd name="T3" fmla="*/ 2147483646 h 21600"/>
              <a:gd name="T4" fmla="*/ 0 w 17012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012" h="21600" fill="none" extrusionOk="0">
                <a:moveTo>
                  <a:pt x="0" y="0"/>
                </a:moveTo>
                <a:cubicBezTo>
                  <a:pt x="6644" y="0"/>
                  <a:pt x="12918" y="3057"/>
                  <a:pt x="17012" y="8290"/>
                </a:cubicBezTo>
              </a:path>
              <a:path w="17012" h="21600" stroke="0" extrusionOk="0">
                <a:moveTo>
                  <a:pt x="0" y="0"/>
                </a:moveTo>
                <a:cubicBezTo>
                  <a:pt x="6644" y="0"/>
                  <a:pt x="12918" y="3057"/>
                  <a:pt x="17012" y="829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rgbClr val="00008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4" name="Line 33"/>
          <p:cNvSpPr>
            <a:spLocks noChangeShapeType="1"/>
          </p:cNvSpPr>
          <p:nvPr/>
        </p:nvSpPr>
        <p:spPr bwMode="auto">
          <a:xfrm>
            <a:off x="2097881" y="5167313"/>
            <a:ext cx="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5" name="Line 34"/>
          <p:cNvSpPr>
            <a:spLocks noChangeShapeType="1"/>
          </p:cNvSpPr>
          <p:nvPr/>
        </p:nvSpPr>
        <p:spPr bwMode="auto">
          <a:xfrm>
            <a:off x="2089944" y="5157788"/>
            <a:ext cx="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35"/>
          <p:cNvSpPr>
            <a:spLocks noChangeShapeType="1"/>
          </p:cNvSpPr>
          <p:nvPr/>
        </p:nvSpPr>
        <p:spPr bwMode="auto">
          <a:xfrm>
            <a:off x="2102645" y="5175250"/>
            <a:ext cx="879475" cy="0"/>
          </a:xfrm>
          <a:prstGeom prst="line">
            <a:avLst/>
          </a:prstGeom>
          <a:noFill/>
          <a:ln w="38100" cmpd="dbl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3" name="Picture 36" descr="TP_tmp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69" y="4529138"/>
            <a:ext cx="4127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37" descr="TP_tmp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69" y="6240463"/>
            <a:ext cx="46196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" name="Picture 44" descr="TP_tmp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956" y="3732213"/>
            <a:ext cx="1657350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" name="Line 40"/>
          <p:cNvSpPr>
            <a:spLocks noChangeShapeType="1"/>
          </p:cNvSpPr>
          <p:nvPr/>
        </p:nvSpPr>
        <p:spPr bwMode="auto">
          <a:xfrm rot="5400000">
            <a:off x="5713413" y="1786732"/>
            <a:ext cx="735013" cy="92075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7" name="Group 42"/>
          <p:cNvGrpSpPr>
            <a:grpSpLocks/>
          </p:cNvGrpSpPr>
          <p:nvPr/>
        </p:nvGrpSpPr>
        <p:grpSpPr bwMode="auto">
          <a:xfrm>
            <a:off x="4704556" y="639763"/>
            <a:ext cx="1117600" cy="425450"/>
            <a:chOff x="2954" y="403"/>
            <a:chExt cx="704" cy="268"/>
          </a:xfrm>
        </p:grpSpPr>
        <p:sp>
          <p:nvSpPr>
            <p:cNvPr id="11296" name="Line 10"/>
            <p:cNvSpPr>
              <a:spLocks noChangeShapeType="1"/>
            </p:cNvSpPr>
            <p:nvPr/>
          </p:nvSpPr>
          <p:spPr bwMode="auto">
            <a:xfrm>
              <a:off x="3139" y="671"/>
              <a:ext cx="466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7" name="Text Box 41"/>
            <p:cNvSpPr txBox="1">
              <a:spLocks noChangeArrowheads="1"/>
            </p:cNvSpPr>
            <p:nvPr/>
          </p:nvSpPr>
          <p:spPr bwMode="auto">
            <a:xfrm>
              <a:off x="2954" y="403"/>
              <a:ext cx="70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no relaxation</a:t>
              </a:r>
            </a:p>
          </p:txBody>
        </p:sp>
      </p:grpSp>
      <p:pic>
        <p:nvPicPr>
          <p:cNvPr id="30" name="Picture 43 1" descr="TP_tmp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282" y="4949826"/>
            <a:ext cx="2841625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 descr="\documentclass{article}\pagestyle{empty}&#10;\begin{document}&#10;$u^2 +v^2 +w^2 = w_0^2$&#10;\end{document}&#10;" title="IguanaTex Bitmap Display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4007644" y="5597525"/>
            <a:ext cx="2843212" cy="3825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pic>
        <p:nvPicPr>
          <p:cNvPr id="33" name="Picture 11" descr="TP_tmp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294" y="3336926"/>
            <a:ext cx="5186362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8505032" y="2568575"/>
            <a:ext cx="2474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Propagation</a:t>
            </a:r>
          </a:p>
        </p:txBody>
      </p:sp>
    </p:spTree>
    <p:extLst>
      <p:ext uri="{BB962C8B-B14F-4D97-AF65-F5344CB8AC3E}">
        <p14:creationId xmlns:p14="http://schemas.microsoft.com/office/powerpoint/2010/main" val="81231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956" y="1219201"/>
            <a:ext cx="3022600" cy="347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181" y="123826"/>
            <a:ext cx="2914650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770" y="3762375"/>
            <a:ext cx="6296025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4747420" y="2174875"/>
            <a:ext cx="3532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Pseudo-polarization vector </a:t>
            </a: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970" y="2181226"/>
            <a:ext cx="1633537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4747420" y="2860675"/>
            <a:ext cx="21288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rotating around </a:t>
            </a:r>
          </a:p>
        </p:txBody>
      </p:sp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982" y="2838451"/>
            <a:ext cx="27606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046483" y="4603527"/>
            <a:ext cx="6621517" cy="22597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0544" y="3712191"/>
            <a:ext cx="1023583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\documentclass{article}&#10;\usepackage{amsmath}&#10;\pagestyle{empty}&#10;\begin{document}&#10;\noindent&#10;First order differential equation:&#10;$$\frac{dy}{dx} + P(x)y = Q(x)$$&#10;Solution:&#10;$$y = e^{- \int Pdx}\left [ Q e^{\int Pdx} + C \right ]$$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015" y="4669051"/>
            <a:ext cx="5802666" cy="194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7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642" y="1301750"/>
            <a:ext cx="6194425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066" y="2724150"/>
            <a:ext cx="4859338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642" y="5229225"/>
            <a:ext cx="5432425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3385980" y="3851275"/>
            <a:ext cx="8224837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The amplitude of the dipolar field that opposes the applied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field is proportional to the Fourier component of the applied field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at the dipole resonant frequency.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3366930" y="6308725"/>
            <a:ext cx="8588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Energy absorbed proportional to the intensity at resonance frequency</a:t>
            </a:r>
          </a:p>
        </p:txBody>
      </p:sp>
      <p:pic>
        <p:nvPicPr>
          <p:cNvPr id="8" name="Picture 7" descr="\documentclass{article}\pagestyle{empty}&#10;\usepackage{color}&#10;\begin{document}&#10;$\textcolor{blue}{\vec{\cal P}} =\left(u,v,w \right )$&#10;\end{document}&#10;&#10;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20" y="2039938"/>
            <a:ext cx="1727836" cy="38459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sp>
        <p:nvSpPr>
          <p:cNvPr id="9" name="Oval 20"/>
          <p:cNvSpPr>
            <a:spLocks noChangeArrowheads="1"/>
          </p:cNvSpPr>
          <p:nvPr/>
        </p:nvSpPr>
        <p:spPr bwMode="auto">
          <a:xfrm>
            <a:off x="992981" y="2860675"/>
            <a:ext cx="2184400" cy="22939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21"/>
          <p:cNvSpPr>
            <a:spLocks noChangeArrowheads="1"/>
          </p:cNvSpPr>
          <p:nvPr/>
        </p:nvSpPr>
        <p:spPr bwMode="auto">
          <a:xfrm>
            <a:off x="1464470" y="2868614"/>
            <a:ext cx="1246187" cy="23018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 flipV="1">
            <a:off x="2080419" y="2489201"/>
            <a:ext cx="0" cy="2860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23"/>
          <p:cNvSpPr>
            <a:spLocks noChangeShapeType="1"/>
          </p:cNvSpPr>
          <p:nvPr/>
        </p:nvSpPr>
        <p:spPr bwMode="auto">
          <a:xfrm>
            <a:off x="2067720" y="3975100"/>
            <a:ext cx="12541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24"/>
          <p:cNvSpPr>
            <a:spLocks noChangeShapeType="1"/>
          </p:cNvSpPr>
          <p:nvPr/>
        </p:nvSpPr>
        <p:spPr bwMode="auto">
          <a:xfrm flipH="1">
            <a:off x="1085056" y="3986213"/>
            <a:ext cx="973138" cy="893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Arc 25"/>
          <p:cNvSpPr>
            <a:spLocks/>
          </p:cNvSpPr>
          <p:nvPr/>
        </p:nvSpPr>
        <p:spPr bwMode="auto">
          <a:xfrm>
            <a:off x="2067720" y="2860675"/>
            <a:ext cx="644525" cy="2293938"/>
          </a:xfrm>
          <a:custGeom>
            <a:avLst/>
            <a:gdLst>
              <a:gd name="T0" fmla="*/ 0 w 21600"/>
              <a:gd name="T1" fmla="*/ 0 h 43183"/>
              <a:gd name="T2" fmla="*/ 2147483646 w 21600"/>
              <a:gd name="T3" fmla="*/ 2147483646 h 43183"/>
              <a:gd name="T4" fmla="*/ 0 w 21600"/>
              <a:gd name="T5" fmla="*/ 2147483646 h 4318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3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</a:path>
              <a:path w="21600" h="43183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rc 26"/>
          <p:cNvSpPr>
            <a:spLocks/>
          </p:cNvSpPr>
          <p:nvPr/>
        </p:nvSpPr>
        <p:spPr bwMode="auto">
          <a:xfrm>
            <a:off x="2077245" y="2860675"/>
            <a:ext cx="644525" cy="2293938"/>
          </a:xfrm>
          <a:custGeom>
            <a:avLst/>
            <a:gdLst>
              <a:gd name="T0" fmla="*/ 0 w 21600"/>
              <a:gd name="T1" fmla="*/ 0 h 43183"/>
              <a:gd name="T2" fmla="*/ 2147483646 w 21600"/>
              <a:gd name="T3" fmla="*/ 2147483646 h 43183"/>
              <a:gd name="T4" fmla="*/ 0 w 21600"/>
              <a:gd name="T5" fmla="*/ 2147483646 h 4318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3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</a:path>
              <a:path w="21600" h="43183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97"/>
                  <a:pt x="12441" y="42725"/>
                  <a:pt x="853" y="43183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27"/>
          <p:cNvSpPr txBox="1">
            <a:spLocks noChangeArrowheads="1"/>
          </p:cNvSpPr>
          <p:nvPr/>
        </p:nvSpPr>
        <p:spPr bwMode="auto">
          <a:xfrm>
            <a:off x="915194" y="4767263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3250406" y="3889375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auto">
          <a:xfrm>
            <a:off x="1735931" y="2473325"/>
            <a:ext cx="3492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19" name="Line 31"/>
          <p:cNvSpPr>
            <a:spLocks noChangeShapeType="1"/>
          </p:cNvSpPr>
          <p:nvPr/>
        </p:nvSpPr>
        <p:spPr bwMode="auto">
          <a:xfrm>
            <a:off x="2067719" y="3981451"/>
            <a:ext cx="25400" cy="1171575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>
            <a:off x="2097881" y="3981450"/>
            <a:ext cx="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34"/>
          <p:cNvSpPr>
            <a:spLocks noChangeShapeType="1"/>
          </p:cNvSpPr>
          <p:nvPr/>
        </p:nvSpPr>
        <p:spPr bwMode="auto">
          <a:xfrm>
            <a:off x="2089944" y="3971925"/>
            <a:ext cx="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35"/>
          <p:cNvSpPr>
            <a:spLocks noChangeShapeType="1"/>
          </p:cNvSpPr>
          <p:nvPr/>
        </p:nvSpPr>
        <p:spPr bwMode="auto">
          <a:xfrm flipV="1">
            <a:off x="2102645" y="3981450"/>
            <a:ext cx="461963" cy="7937"/>
          </a:xfrm>
          <a:prstGeom prst="line">
            <a:avLst/>
          </a:prstGeom>
          <a:noFill/>
          <a:ln w="38100" cmpd="dbl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3" name="Picture 36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370" y="3322846"/>
            <a:ext cx="412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37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69" y="5054600"/>
            <a:ext cx="46196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" name="Rectangle 24"/>
          <p:cNvSpPr/>
          <p:nvPr/>
        </p:nvSpPr>
        <p:spPr bwMode="auto">
          <a:xfrm>
            <a:off x="2877345" y="1530350"/>
            <a:ext cx="522287" cy="344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z00</a:t>
            </a:r>
          </a:p>
        </p:txBody>
      </p:sp>
      <p:sp>
        <p:nvSpPr>
          <p:cNvPr id="26" name="Oval 25"/>
          <p:cNvSpPr/>
          <p:nvPr/>
        </p:nvSpPr>
        <p:spPr>
          <a:xfrm>
            <a:off x="1994694" y="5087939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018506" y="5092701"/>
            <a:ext cx="165100" cy="174625"/>
          </a:xfrm>
          <a:prstGeom prst="ellipse">
            <a:avLst/>
          </a:prstGeom>
          <a:solidFill>
            <a:srgbClr val="FF00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8" name="Picture 27" descr="\documentclass{article}\pagestyle{empty}&#10;\usepackage{color}&#10;\begin{document}&#10;$\vec{\cal E} =\left(\kappa\vec{\cal E},0,\textcolor{green}{\Delta \omega}\right )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4" y="1382493"/>
            <a:ext cx="2267263" cy="5823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cxnSp>
        <p:nvCxnSpPr>
          <p:cNvPr id="29" name="Straight Connector 28"/>
          <p:cNvCxnSpPr>
            <a:stCxn id="22" idx="0"/>
          </p:cNvCxnSpPr>
          <p:nvPr/>
        </p:nvCxnSpPr>
        <p:spPr>
          <a:xfrm flipV="1">
            <a:off x="2102645" y="3343277"/>
            <a:ext cx="0" cy="646110"/>
          </a:xfrm>
          <a:prstGeom prst="line">
            <a:avLst/>
          </a:prstGeom>
          <a:ln w="38100" cmpd="dbl">
            <a:solidFill>
              <a:schemeClr val="accent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\documentclass{article}&#10;\usepackage{amsmath}&#10;\pagestyle{empty}&#10;\begin{document}&#10;\noindent&#10;First order differential equation:&#10;$$\frac{dy}{dx} + P(x)y = Q(x)$$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83" y="164823"/>
            <a:ext cx="5429333" cy="1028571"/>
          </a:xfrm>
          <a:prstGeom prst="rect">
            <a:avLst/>
          </a:prstGeom>
        </p:spPr>
      </p:pic>
      <p:pic>
        <p:nvPicPr>
          <p:cNvPr id="31" name="Picture 30" descr="\documentclass{article}&#10;\usepackage{amsmath}&#10;\pagestyle{empty}&#10;\begin{document}&#10;\noindent&#10;Solution:&#10;$$y = e^{- \int Pdx}\left [ Q e^{\int Pdx} + C \right ]$$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660" y="201609"/>
            <a:ext cx="5796571" cy="64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9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0417 C -0.00404 -0.00417 -0.00834 -0.01991 -0.00834 -0.03912 C -0.00834 -0.05834 -0.00404 -0.07385 0.00156 -0.07385 C 0.00703 -0.07385 0.01172 -0.05834 0.01172 -0.03912 C 0.01172 -0.01991 0.00703 -0.00417 0.00156 -0.00417 Z " pathEditMode="relative" rAng="0" ptsTypes="AAAAA">
                                      <p:cBhvr>
                                        <p:cTn id="3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L 2.70833E-6 0.00023 C -0.00013 -0.00092 -0.00013 -0.00787 -0.00052 -0.01018 C -0.00078 -0.0118 -0.00091 -0.01365 -0.00143 -0.01458 L -0.00339 -0.01898 L -0.00404 -0.0206 C -0.00521 -0.02685 -0.00352 -0.01944 -0.00508 -0.02361 C -0.00534 -0.02407 -0.00534 -0.025 -0.00547 -0.02569 C -0.00573 -0.02639 -0.00599 -0.02662 -0.00612 -0.02708 C -0.00768 -0.03125 -0.00521 -0.02569 -0.00729 -0.03009 C -0.00729 -0.03102 -0.00742 -0.03171 -0.00742 -0.0324 C -0.00755 -0.03287 -0.00782 -0.0331 -0.00795 -0.03379 C -0.00821 -0.03472 -0.00834 -0.03565 -0.0086 -0.0368 C -0.0086 -0.0375 -0.0086 -0.03842 -0.00886 -0.03889 C -0.00925 -0.04074 -0.00964 -0.04028 -0.01016 -0.0412 C -0.01029 -0.04143 -0.01055 -0.0419 -0.01081 -0.04259 C -0.01094 -0.04328 -0.0112 -0.04421 -0.01146 -0.0449 C -0.01146 -0.04467 -0.01302 -0.04653 -0.01341 -0.04699 C -0.01354 -0.04722 -0.0138 -0.04745 -0.01407 -0.04768 C -0.01485 -0.04977 -0.01446 -0.04884 -0.01537 -0.04977 C -0.01589 -0.04977 -0.01654 -0.05 -0.01706 -0.0493 C -0.01732 -0.04884 -0.01732 -0.04768 -0.01732 -0.04699 C -0.01745 -0.0449 -0.01745 -0.04259 -0.01745 -0.04051 C -0.01745 -0.03958 -0.01745 -0.03889 -0.01732 -0.03819 C -0.01719 -0.0375 -0.0168 -0.03727 -0.01667 -0.0368 C -0.01641 -0.03611 -0.01628 -0.03518 -0.01602 -0.03449 C -0.01576 -0.03403 -0.0155 -0.03356 -0.01537 -0.0331 C -0.01524 -0.03264 -0.01511 -0.03194 -0.01485 -0.03148 C -0.01446 -0.03055 -0.01393 -0.02986 -0.01354 -0.0287 C -0.01302 -0.02662 -0.01328 -0.02731 -0.0125 -0.02639 C -0.01237 -0.02569 -0.01224 -0.02477 -0.01211 -0.0243 C -0.01185 -0.02361 -0.01159 -0.02338 -0.01146 -0.02268 C -0.01055 -0.01921 -0.01198 -0.02153 -0.01055 -0.0199 C -0.01016 -0.01551 -0.01068 -0.01944 -0.00964 -0.0162 C -0.00873 -0.01273 -0.0099 -0.01458 -0.0086 -0.01319 C -0.00834 -0.01273 -0.00808 -0.01227 -0.00795 -0.0118 C -0.00729 -0.01018 -0.00755 -0.00995 -0.00677 -0.00879 C -0.00638 -0.0081 -0.00599 -0.00787 -0.00547 -0.0074 L -0.00482 -0.00671 C -0.00352 -0.00347 -0.00443 -0.00509 -0.00157 -0.00509 L -0.00157 -0.00509 L -0.00026 -0.00509 L -0.00026 -0.00509 " pathEditMode="relative" rAng="0" ptsTypes="AAAAAAAAAAAAAAAAAAAAAAAAAAAAAAAAAAAAAAAAAAA">
                                      <p:cBhvr>
                                        <p:cTn id="3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2" y="-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n time, even the light frequency is not conserv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363" y="997806"/>
            <a:ext cx="5846335" cy="333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n time, even the light frequency is not conserv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763" y="1150206"/>
            <a:ext cx="5846335" cy="333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3468" y="278296"/>
            <a:ext cx="3101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CC"/>
                </a:solidFill>
              </a:rPr>
              <a:t>PROBLEM: PROVE THIS:</a:t>
            </a:r>
          </a:p>
        </p:txBody>
      </p:sp>
    </p:spTree>
    <p:extLst>
      <p:ext uri="{BB962C8B-B14F-4D97-AF65-F5344CB8AC3E}">
        <p14:creationId xmlns:p14="http://schemas.microsoft.com/office/powerpoint/2010/main" val="370957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\documentclass{article}&#10;\usepackage{amsmath}&#10;\pagestyle{empty}&#10;\begin{document}&#10;Find an evolution   equation for the pulse energy\\                                                             $W = \frac{1}{2}\epsilon_0 c n \int_{-\infty}^{\infty} {\cal E}^2&#10;dt = \frac{1}{2} \sqrt{\epsilon /\mu_0} \int_{-\infty}^{\infty}&#10;{\cal E}^2 dt.$\\                             &#10; integrate the field envelope propagation&#10; over time, after multiplying both sides by&#10;${\cal E}$ and using the third Bloch equation~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441" y="883920"/>
            <a:ext cx="8711619" cy="1139809"/>
          </a:xfrm>
          <a:prstGeom prst="rect">
            <a:avLst/>
          </a:prstGeom>
        </p:spPr>
      </p:pic>
      <p:pic>
        <p:nvPicPr>
          <p:cNvPr id="5" name="Picture 4" descr="\documentclass{article}&#10;\usepackage{amsmath}&#10;\pagestyle{empty}&#10;\begin{document}&#10;Why does it make physical sense?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441" y="2479040"/>
            <a:ext cx="3731809" cy="23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12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documentclass{article}&#10;\usepackage{amsmath}&#10;\pagestyle{empty}&#10;\begin{document}&#10;Multiplying both sides by $W$ and taking the derivative :&#10;\begin{eqnarray}&#10;\frac{d (W\langle \dot{\varphi} \rangle )} {dz} &amp; = &amp; W \frac{d&#10;\langle \dot{\varphi} \rangle}&#10;{dz} + \langle \dot{\varphi} \rangle \frac{d W}{dz} \nonumber \\&#10;&amp; = &amp; \frac{1}{2} \sqrt{\frac{\epsilon }{\mu_0}}\frac{d}{dz}&#10;\int_{-\infty}^{\infty} {\cal E}^2 \dot{\varphi} dt&#10;\nonumber&#10;\end{eqnarray}&#10;The last term can be &#10;calculated inserting the time derivative of the phase \\ propagation equation in this&#10;equation.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083" y="3429000"/>
            <a:ext cx="8149334" cy="2564571"/>
          </a:xfrm>
          <a:prstGeom prst="rect">
            <a:avLst/>
          </a:prstGeom>
        </p:spPr>
      </p:pic>
      <p:pic>
        <p:nvPicPr>
          <p:cNvPr id="4" name="Picture 3" descr="\documentclass{article}&#10;\usepackage{amsmath}&#10;\pagestyle{empty}&#10;\begin{document}&#10;Find an evolution   equation for the pulse average frequency.\\                                                             &#10;$\langle&#10;\dot{\varphi} \rangle $ is the average phase derivative (average&#10;deviation of the frequency from $\omega_\ell$):&#10;$$&#10;\langle \dot{\varphi} \rangle = \frac{\int_{-\infty}^{\infty}&#10;{\cal E}^2 \dot{\varphi} dt} {\int_{-\infty}^{\infty} {\cal E}^2&#10;dt} = \frac{1}{2W} \left[ \sqrt{\frac{\epsilon }{\mu_0} }&#10;\int_{-\infty}^{\infty} {\cal E}^2 \dot{\varphi} dt \right ]&#10;$$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21" y="1098686"/>
            <a:ext cx="8678095" cy="1531428"/>
          </a:xfrm>
          <a:prstGeom prst="rect">
            <a:avLst/>
          </a:prstGeom>
        </p:spPr>
      </p:pic>
      <p:pic>
        <p:nvPicPr>
          <p:cNvPr id="5" name="Picture 4" descr="\documentclass{article}&#10;\usepackage{amsmath}&#10;\pagestyle{empty}&#10;\begin{document}&#10;(Multiplying both sides by $W$ and taking the derivative)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642" y="2927486"/>
            <a:ext cx="6221715" cy="25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2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dot{u} &amp; = &amp; (\omega_0 - \omega_\ell -&#10; \dot{\varphi}) v - \frac{u}{T_2}&#10;\nonumber \\&#10;\dot{v} &amp; = &amp; -(\omega_0 - \omega_\ell - \dot{\varphi}) u -&#10;\kappa {\cal E} w - \frac{v}{T_2}&#10;\nonumber \\&#10;\dot{w} &amp; = &amp; \kappa {\cal E} v - \frac{w - w_0}{T_1} 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164"/>
  <p:tag name="PICTUREFILESIZE" val="39566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dot{u} &amp; = &amp; \Delta \omega v&#10;\nonumber \\&#10;\dot{v} &amp; = &amp; - \Delta \omega u -&#10;\kappa {\cal E} w &#10;\nonumber \\&#10;\dot{w} &amp; = &amp; \kappa {\cal E} v 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95"/>
  <p:tag name="PICTUREFILESIZE" val="1266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E} =\left(\kappa\vec{\cal E},0,\Delta \omega\right )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71"/>
  <p:tag name="PICTUREFILESIZE" val="17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P} =\left(u,v,w \right )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56"/>
  <p:tag name="PICTUREFILESIZE" val="11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rac{\partial \vec{\cal P}}{\partial t} = \vec{\cal P} \times \vec{\cal E}$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54"/>
  <p:tag name="PICTUREFILESIZE" val="128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E}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8"/>
  <p:tag name="PICTUREFILESIZE" val="35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P}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9"/>
  <p:tag name="PICTUREFILESIZE" val="36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theta = \int \kappa |\vec{\cal E}|dt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53"/>
  <p:tag name="PICTUREFILESIZE" val="2436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u\dot{u} +v \dot{v} +w \dot{w} = 0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80"/>
  <p:tag name="PICTUREFILESIZE" val="2240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9832"/>
  <p:tag name="ORIGINALWIDTH" val="1000.375"/>
  <p:tag name="OUTPUTTYPE" val="PNG"/>
  <p:tag name="IGUANATEXVERSION" val="160"/>
  <p:tag name="LATEXADDIN" val="\documentclass{article}\pagestyle{empty}&#10;\begin{document}&#10;$u^2 +v^2 +w^2 = w_0^2$&#10;\end{document}&#10;"/>
  <p:tag name="IGUANATEXSIZE" val="20"/>
  <p:tag name="IGUANATEXCURSOR" val="80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eqnarray}&#10;\frac{\partial {\cal E}}{\partial z}  =  - \frac{\mu_0&#10;\omega_\ell c}{2n}\int_0^\infty&#10;v(\omega'_0)g_{inh}(\omega_0'-\omega_{ih})d\omega_0' \nonumber \\&#10;\frac{\partial \varphi}{\partial z}  = - \frac{\mu_0&#10;\omega_\ell c}{2n} \int_0^\infty \frac{u(\omega_0')}{{\cal&#10;E}}g_{inh}(\omega_0'-\omega_{ih})d\omega_0' . \nonumber&#10;\end{eqnarray}&#10;&#10;\end{document}&#10;"/>
  <p:tag name="FILENAME" val="TP_tmp"/>
  <p:tag name="FORMAT" val="pngmono"/>
  <p:tag name="RES" val="600"/>
  <p:tag name="BLEND" val="0"/>
  <p:tag name="TRANSPARENT" val="0"/>
  <p:tag name="TBUG" val="0"/>
  <p:tag name="ALLOWFS" val="0"/>
  <p:tag name="ORIGWIDTH" val="191"/>
  <p:tag name="PICTUREFILESIZE" val="1009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8.3802"/>
  <p:tag name="ORIGINALWIDTH" val="2855.643"/>
  <p:tag name="OUTPUTTYPE" val="PNG"/>
  <p:tag name="IGUANATEXVERSION" val="160"/>
  <p:tag name="LATEXADDIN" val="\documentclass{article}&#10;\usepackage{amsmath}&#10;\pagestyle{empty}&#10;\begin{document}&#10;\noindent&#10;First order differential equation:&#10;$$\frac{dy}{dx} + P(x)y = Q(x)$$&#10;Solution:&#10;$$y = e^{- \int Pdx}\left [ Q e^{\int Pdx} + C \right ]$$&#10;&#10;&#10;\end{document}"/>
  <p:tag name="IGUANATEXSIZE" val="20"/>
  <p:tag name="IGUANATEXCURSOR" val="9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2309"/>
  <p:tag name="ORIGINALWIDTH" val="683.9145"/>
  <p:tag name="OUTPUTTYPE" val="PNG"/>
  <p:tag name="IGUANATEXVERSION" val="160"/>
  <p:tag name="LATEXADDIN" val="\documentclass{article}\pagestyle{empty}&#10;\usepackage{color}&#10;\begin{document}&#10;$\textcolor{blue}{\vec{\cal P}} =\left(u,v,w \right )$&#10;\end{document}&#10;&#10;&#10;"/>
  <p:tag name="IGUANATEXSIZE" val="20"/>
  <p:tag name="IGUANATEXCURSOR" val="149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E}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8"/>
  <p:tag name="PICTUREFILESIZE" val="35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ec{\cal P}$&#10;\end{document}&#10;"/>
  <p:tag name="FILENAME" val="TP_tmp"/>
  <p:tag name="FORMAT" val="pngmono"/>
  <p:tag name="RES" val="600"/>
  <p:tag name="BLEND" val="0"/>
  <p:tag name="TRANSPARENT" val="1"/>
  <p:tag name="TBUG" val="0"/>
  <p:tag name="ALLOWFS" val="0"/>
  <p:tag name="ORIGWIDTH" val="9"/>
  <p:tag name="PICTUREFILESIZE" val="36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.222"/>
  <p:tag name="ORIGINALWIDTH" val="872.8909"/>
  <p:tag name="OUTPUTTYPE" val="PNG"/>
  <p:tag name="IGUANATEXVERSION" val="160"/>
  <p:tag name="LATEXADDIN" val="\documentclass{article}\pagestyle{empty}&#10;\usepackage{color}&#10;\begin{document}&#10;$\vec{\cal E} =\left(\kappa\vec{\cal E},0,\textcolor{green}{\Delta \omega}\right )$&#10;\end{document}&#10;"/>
  <p:tag name="IGUANATEXSIZE" val="20"/>
  <p:tag name="IGUANATEXCURSOR" val="135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06.1867"/>
  <p:tag name="ORIGINALWIDTH" val="2671.916"/>
  <p:tag name="OUTPUTTYPE" val="PNG"/>
  <p:tag name="IGUANATEXVERSION" val="160"/>
  <p:tag name="LATEXADDIN" val="\documentclass{article}&#10;\usepackage{amsmath}&#10;\pagestyle{empty}&#10;\begin{document}&#10;\noindent&#10;First order differential equation:&#10;$$\frac{dy}{dx} + P(x)y = Q(x)$$&#10;&#10;\end{document}"/>
  <p:tag name="IGUANATEXSIZE" val="20"/>
  <p:tag name="IGUANATEXCURSOR" val="15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7.9602"/>
  <p:tag name="ORIGINALWIDTH" val="2852.644"/>
  <p:tag name="OUTPUTTYPE" val="PNG"/>
  <p:tag name="IGUANATEXVERSION" val="160"/>
  <p:tag name="LATEXADDIN" val="\documentclass{article}&#10;\usepackage{amsmath}&#10;\pagestyle{empty}&#10;\begin{document}&#10;\noindent&#10;Solution:&#10;$$y = e^{- \int Pdx}\left [ Q e^{\int Pdx} + C \right ]$$&#10;&#10;&#10;\end{document}"/>
  <p:tag name="IGUANATEXSIZE" val="20"/>
  <p:tag name="IGUANATEXCURSOR" val="8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0.9299"/>
  <p:tag name="ORIGINALWIDTH" val="4287.214"/>
  <p:tag name="OUTPUTTYPE" val="PNG"/>
  <p:tag name="IGUANATEXVERSION" val="160"/>
  <p:tag name="LATEXADDIN" val="\documentclass{article}&#10;\usepackage{amsmath}&#10;\pagestyle{empty}&#10;\begin{document}&#10;Find an evolution   equation for the pulse energy\\                                                             $W = \frac{1}{2}\epsilon_0 c n \int_{-\infty}^{\infty} {\cal E}^2&#10;dt = \frac{1}{2} \sqrt{\epsilon /\mu_0} \int_{-\infty}^{\infty}&#10;{\cal E}^2 dt.$\\                             &#10; integrate the field envelope propagation&#10; over time, after multiplying both sides by&#10;${\cal E}$ and using the third Bloch equation~&#10;&#10;&#10;\end{document}"/>
  <p:tag name="IGUANATEXSIZE" val="20"/>
  <p:tag name="IGUANATEXCURSOR" val="41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1836.52"/>
  <p:tag name="OUTPUTTYPE" val="PNG"/>
  <p:tag name="IGUANATEXVERSION" val="160"/>
  <p:tag name="LATEXADDIN" val="\documentclass{article}&#10;\usepackage{amsmath}&#10;\pagestyle{empty}&#10;\begin{document}&#10;Why does it make physical sense?&#10;&#10;&#10;\end{document}"/>
  <p:tag name="IGUANATEXSIZE" val="20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2.092"/>
  <p:tag name="ORIGINALWIDTH" val="4010.499"/>
  <p:tag name="OUTPUTTYPE" val="PNG"/>
  <p:tag name="IGUANATEXVERSION" val="160"/>
  <p:tag name="LATEXADDIN" val="\documentclass{article}&#10;\usepackage{amsmath}&#10;\pagestyle{empty}&#10;\begin{document}&#10;Multiplying both sides by $W$ and taking the derivative :&#10;\begin{eqnarray}&#10;\frac{d (W\langle \dot{\varphi} \rangle )} {dz} &amp; = &amp; W \frac{d&#10;\langle \dot{\varphi} \rangle}&#10;{dz} + \langle \dot{\varphi} \rangle \frac{d W}{dz} \nonumber \\&#10;&amp; = &amp; \frac{1}{2} \sqrt{\frac{\epsilon }{\mu_0}}\frac{d}{dz}&#10;\int_{-\infty}^{\infty} {\cal E}^2 \dot{\varphi} dt&#10;\nonumber&#10;\end{eqnarray}&#10;The last term can be &#10;calculated inserting the time derivative of the phase \\ propagation equation in this&#10;equation.&#10;&#10;&#10;&#10;\end{document}"/>
  <p:tag name="IGUANATEXSIZE" val="20"/>
  <p:tag name="IGUANATEXCURSOR" val="532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53.6558"/>
  <p:tag name="ORIGINALWIDTH" val="4270.716"/>
  <p:tag name="OUTPUTTYPE" val="PNG"/>
  <p:tag name="IGUANATEXVERSION" val="160"/>
  <p:tag name="LATEXADDIN" val="\documentclass{article}&#10;\usepackage{amsmath}&#10;\pagestyle{empty}&#10;\begin{document}&#10;Find an evolution   equation for the pulse average frequency.\\                                                             &#10;$\langle&#10;\dot{\varphi} \rangle $ is the average phase derivative (average&#10;deviation of the frequency from $\omega_\ell$):&#10;$$&#10;\langle \dot{\varphi} \rangle = \frac{\int_{-\infty}^{\infty}&#10;{\cal E}^2 \dot{\varphi} dt} {\int_{-\infty}^{\infty} {\cal E}^2&#10;dt} = \frac{1}{2W} \left[ \sqrt{\frac{\epsilon }{\mu_0} }&#10;\int_{-\infty}^{\infty} {\cal E}^2 \dot{\varphi} dt \right ]&#10;$$&#10;\end{document}"/>
  <p:tag name="IGUANATEXSIZE" val="20"/>
  <p:tag name="IGUANATEXCURSOR" val="57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3061.867"/>
  <p:tag name="OUTPUTTYPE" val="PNG"/>
  <p:tag name="IGUANATEXVERSION" val="160"/>
  <p:tag name="LATEXADDIN" val="\documentclass{article}&#10;\usepackage{amsmath}&#10;\pagestyle{empty}&#10;\begin{document}&#10;(Multiplying both sides by $W$ and taking the derivative)&#10;&#10;&#10;\end{document}"/>
  <p:tag name="IGUANATEXSIZE" val="20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58</Words>
  <Application>Microsoft Office PowerPoint</Application>
  <PresentationFormat>Widescreen</PresentationFormat>
  <Paragraphs>18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jcdiel</dc:creator>
  <cp:lastModifiedBy>jcdiel</cp:lastModifiedBy>
  <cp:revision>11</cp:revision>
  <dcterms:created xsi:type="dcterms:W3CDTF">2026-10-06T22:09:43Z</dcterms:created>
  <dcterms:modified xsi:type="dcterms:W3CDTF">2026-10-08T03:29:10Z</dcterms:modified>
</cp:coreProperties>
</file>