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2" r:id="rId4"/>
    <p:sldId id="263" r:id="rId5"/>
    <p:sldId id="268" r:id="rId6"/>
    <p:sldId id="269" r:id="rId7"/>
    <p:sldId id="282" r:id="rId8"/>
    <p:sldId id="283" r:id="rId9"/>
    <p:sldId id="28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4" r:id="rId19"/>
    <p:sldId id="278" r:id="rId20"/>
    <p:sldId id="279" r:id="rId21"/>
    <p:sldId id="265" r:id="rId22"/>
    <p:sldId id="266" r:id="rId23"/>
    <p:sldId id="267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2519079-5395-4DA8-A0DC-1FA27E030972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E0D9B25-ABA6-41BC-93D1-4A620A814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67D5DAD0-684B-46A6-B32C-5C01C4D148D2}" type="slidenum">
              <a:rPr lang="en-US" sz="1200">
                <a:latin typeface="Calibri" pitchFamily="34" charset="0"/>
                <a:cs typeface="Arial" charset="0"/>
              </a:rPr>
              <a:pPr algn="r" defTabSz="865188"/>
              <a:t>10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28676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865188"/>
            <a:fld id="{03A5B6B5-9393-4DFC-9A06-D9F0A5D451C8}" type="datetime1">
              <a:rPr lang="en-US" sz="1200">
                <a:latin typeface="Calibri" pitchFamily="34" charset="0"/>
                <a:cs typeface="Arial" charset="0"/>
              </a:rPr>
              <a:pPr algn="r" defTabSz="865188"/>
              <a:t>3/1/2026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A4C3B249-C7DF-4DF4-8D0D-EAEC59F97F0E}" type="slidenum">
              <a:rPr lang="en-US" sz="1200">
                <a:latin typeface="Calibri" pitchFamily="34" charset="0"/>
                <a:cs typeface="Arial" charset="0"/>
              </a:rPr>
              <a:pPr algn="r" defTabSz="865188"/>
              <a:t>15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34820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865188"/>
            <a:fld id="{742EB0F3-1025-4F3A-BAC3-4B499554FAD2}" type="datetime1">
              <a:rPr lang="en-US" sz="1200">
                <a:latin typeface="Calibri" pitchFamily="34" charset="0"/>
                <a:cs typeface="Arial" charset="0"/>
              </a:rPr>
              <a:pPr algn="r" defTabSz="865188"/>
              <a:t>3/1/2026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AC34D155-9F49-4148-B4F2-FA37348F8C7E}" type="slidenum">
              <a:rPr lang="en-US" sz="1200">
                <a:latin typeface="Calibri" pitchFamily="34" charset="0"/>
                <a:cs typeface="Arial" charset="0"/>
              </a:rPr>
              <a:pPr algn="r" defTabSz="865188"/>
              <a:t>17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37892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865188"/>
            <a:fld id="{922BF230-E784-4A4D-9731-90AA6A16069E}" type="datetime1">
              <a:rPr lang="en-US" sz="1200">
                <a:latin typeface="Calibri" pitchFamily="34" charset="0"/>
                <a:cs typeface="Arial" charset="0"/>
              </a:rPr>
              <a:pPr algn="r" defTabSz="865188"/>
              <a:t>3/1/2026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865188"/>
            <a:fld id="{A4C3B249-C7DF-4DF4-8D0D-EAEC59F97F0E}" type="slidenum">
              <a:rPr lang="en-US" sz="1200">
                <a:latin typeface="Calibri" pitchFamily="34" charset="0"/>
                <a:cs typeface="Arial" charset="0"/>
              </a:rPr>
              <a:pPr algn="r" defTabSz="865188"/>
              <a:t>18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34820" name="Date Placeholder 4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algn="r" defTabSz="865188"/>
            <a:fld id="{742EB0F3-1025-4F3A-BAC3-4B499554FAD2}" type="datetime1">
              <a:rPr lang="en-US" sz="1200">
                <a:latin typeface="Calibri" pitchFamily="34" charset="0"/>
                <a:cs typeface="Arial" charset="0"/>
              </a:rPr>
              <a:pPr algn="r" defTabSz="865188"/>
              <a:t>3/1/2026</a:t>
            </a:fld>
            <a:endParaRPr lang="en-US" sz="120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1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6050-672C-433A-AC73-006C132F8DC3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81C4-A1E8-4F3C-9349-6FD5527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810EB-AEC1-4A68-B29C-9FC2756C91A9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6A7D-27DB-430E-8B94-293BC8DF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A4A4C-E67F-419E-BA1D-DA4C35884AAD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A2C4-2B0B-435B-A4FB-58511EC9B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D65F-1E95-47B5-A28B-2B795D83557B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D4C8-46DD-478E-90A3-CAB5E524E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A4A60-3C4E-496E-8932-96192441A64A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30BE-1D7A-4D77-8750-1475279C7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D7C5-98BC-4DA1-9350-504137B1A107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C687-DEA0-4411-BE16-EF96F44CB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4DC82-66CB-44EF-92B5-79520FABF4DD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4C42-77F5-4C4B-89A4-F440966C6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5E51A-FD7A-4AB6-838F-8D86720631BF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78A4-F055-4F49-97E1-F447864D6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4A2B-C140-41C3-93C3-5723AA88EE31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4AF7-7FB8-4D8B-B3AB-BB7188C87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09A2-CE1D-49BF-B6D0-E7B0A3640251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AC52-7DF5-4AA6-80C8-01820168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2C11-5842-4FC7-B47B-301031CB4E76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E895-0629-4D51-BEB0-010B15EF7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78941-3B0A-4C93-8549-1C6DFF3DC041}" type="datetimeFigureOut">
              <a:rPr lang="en-US"/>
              <a:pPr>
                <a:defRPr/>
              </a:pPr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21835-50D8-400A-A876-55E6CE5B5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4.jpe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33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2.png"/><Relationship Id="rId5" Type="http://schemas.openxmlformats.org/officeDocument/2006/relationships/tags" Target="../tags/tag32.xml"/><Relationship Id="rId10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37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4.jpeg"/><Relationship Id="rId11" Type="http://schemas.openxmlformats.org/officeDocument/2006/relationships/image" Target="../media/image37.e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4" Type="http://schemas.openxmlformats.org/officeDocument/2006/relationships/tags" Target="../tags/tag38.xml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2.jpe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4.png"/><Relationship Id="rId5" Type="http://schemas.openxmlformats.org/officeDocument/2006/relationships/tags" Target="../tags/tag17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3.png"/><Relationship Id="rId5" Type="http://schemas.openxmlformats.org/officeDocument/2006/relationships/tags" Target="../tags/tag23.xml"/><Relationship Id="rId10" Type="http://schemas.openxmlformats.org/officeDocument/2006/relationships/image" Target="../media/image22.png"/><Relationship Id="rId4" Type="http://schemas.openxmlformats.org/officeDocument/2006/relationships/tags" Target="../tags/tag22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\documentclass{article}&#10;\textwidth 14cm&#10;\usepackage{amsmath}&#10;\pagestyle{empty}&#10;\begin{document}&#10;&#10;&#10;&#10;&#10;\section*{Kramers Kr\&quot;{o}nig relations}&#10;It appears as another area of optics.  There is a relation between absorption&#10;and index of refraction.  What happens to that relation in the context of&#10;coherent interaction?&#10;To answer that question, let us look at the various origins/definitions of&#10;the Kramers-Kr\&quot;{o}nig relations:&#10;\begin{enumerate}&#10;\item The Kramers-Kr\&quot;{o}nig relations are the integral form&#10;of the Cauchy Rieman condition.&#10;\item The {\em real} part of a (complex) analytical function&#10;can be expressed solely in terms of its {\em imaginary} part&#10;through the Cauchy Integral.&#10;\item Causality: The Kramers-Kr\&quot;{o}nig relations are just the expression&#10;of the simple principle: you cannot say ``Aie!!'' before being kicked!&#10;\end{enumerate}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6075" y="511175"/>
            <a:ext cx="895985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019300" y="5283200"/>
            <a:ext cx="5808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Hutchings et al  Opt and Quantum Electronics, tutorial,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876300"/>
            <a:ext cx="1030446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787650" y="619442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765300" y="5719763"/>
            <a:ext cx="9075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Gires Tournois reflection/dispersion                           Fabry-Perot transmission/dispersion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5618163" y="1057275"/>
            <a:ext cx="896937" cy="54292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698" name="Line 3"/>
          <p:cNvSpPr>
            <a:spLocks noChangeShapeType="1"/>
          </p:cNvSpPr>
          <p:nvPr/>
        </p:nvSpPr>
        <p:spPr bwMode="auto">
          <a:xfrm>
            <a:off x="4968875" y="1065213"/>
            <a:ext cx="6429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 rot="-5400000">
            <a:off x="5492750" y="890588"/>
            <a:ext cx="25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819650" y="10128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H="1">
            <a:off x="5510213" y="939800"/>
            <a:ext cx="24447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5321300" y="10271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6378575" y="146367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rot="5400000" flipV="1">
            <a:off x="6408738" y="92392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rot="5400000" flipV="1">
            <a:off x="5478463" y="1477963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3394075" y="947738"/>
            <a:ext cx="330200" cy="788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3400425" y="955675"/>
            <a:ext cx="0" cy="766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3709988" y="947738"/>
            <a:ext cx="0" cy="781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5622925" y="6080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6626225" y="815975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3705225" y="1333500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3003550" y="1244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8224838" y="974725"/>
            <a:ext cx="660400" cy="590550"/>
          </a:xfrm>
          <a:prstGeom prst="ellipse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>
            <a:off x="7553325" y="882650"/>
            <a:ext cx="18859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8394700" y="1655763"/>
            <a:ext cx="1677988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8464550" y="511175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7966075" y="1462088"/>
            <a:ext cx="33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29718" name="Text Box 23"/>
          <p:cNvSpPr txBox="1">
            <a:spLocks noChangeArrowheads="1"/>
          </p:cNvSpPr>
          <p:nvPr/>
        </p:nvSpPr>
        <p:spPr bwMode="auto">
          <a:xfrm>
            <a:off x="4198938" y="263525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3   E q u i v a l e n t  s t r u c t u r e s:</a:t>
            </a:r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9393238" y="7096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29720" name="Text Box 25"/>
          <p:cNvSpPr txBox="1">
            <a:spLocks noChangeArrowheads="1"/>
          </p:cNvSpPr>
          <p:nvPr/>
        </p:nvSpPr>
        <p:spPr bwMode="auto">
          <a:xfrm>
            <a:off x="7224713" y="6858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>
            <a:off x="2759075" y="11842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2754313" y="1535113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28"/>
          <p:cNvSpPr>
            <a:spLocks noChangeShapeType="1"/>
          </p:cNvSpPr>
          <p:nvPr/>
        </p:nvSpPr>
        <p:spPr bwMode="auto">
          <a:xfrm>
            <a:off x="7467600" y="7651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9"/>
          <p:cNvSpPr>
            <a:spLocks noChangeShapeType="1"/>
          </p:cNvSpPr>
          <p:nvPr/>
        </p:nvSpPr>
        <p:spPr bwMode="auto">
          <a:xfrm>
            <a:off x="8958263" y="10064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127"/>
          <p:cNvSpPr>
            <a:spLocks noChangeShapeType="1"/>
          </p:cNvSpPr>
          <p:nvPr/>
        </p:nvSpPr>
        <p:spPr bwMode="auto">
          <a:xfrm flipV="1">
            <a:off x="2833688" y="3932238"/>
            <a:ext cx="0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26" name="Picture 128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591175" y="3684588"/>
            <a:ext cx="16637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7" name="Rectangle 129"/>
          <p:cNvSpPr>
            <a:spLocks noChangeArrowheads="1"/>
          </p:cNvSpPr>
          <p:nvPr/>
        </p:nvSpPr>
        <p:spPr bwMode="auto">
          <a:xfrm>
            <a:off x="4267200" y="4687888"/>
            <a:ext cx="4259263" cy="25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grpSp>
        <p:nvGrpSpPr>
          <p:cNvPr id="29728" name="Group 130"/>
          <p:cNvGrpSpPr>
            <a:grpSpLocks/>
          </p:cNvGrpSpPr>
          <p:nvPr/>
        </p:nvGrpSpPr>
        <p:grpSpPr bwMode="auto">
          <a:xfrm>
            <a:off x="4154488" y="4548188"/>
            <a:ext cx="4403725" cy="409575"/>
            <a:chOff x="582" y="2636"/>
            <a:chExt cx="2774" cy="258"/>
          </a:xfrm>
        </p:grpSpPr>
        <p:sp>
          <p:nvSpPr>
            <p:cNvPr id="29795" name="Line 131"/>
            <p:cNvSpPr>
              <a:spLocks noChangeShapeType="1"/>
            </p:cNvSpPr>
            <p:nvPr/>
          </p:nvSpPr>
          <p:spPr bwMode="auto">
            <a:xfrm>
              <a:off x="691" y="2702"/>
              <a:ext cx="2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132"/>
            <p:cNvSpPr>
              <a:spLocks noChangeShapeType="1"/>
            </p:cNvSpPr>
            <p:nvPr/>
          </p:nvSpPr>
          <p:spPr bwMode="auto">
            <a:xfrm>
              <a:off x="701" y="2636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133"/>
            <p:cNvSpPr>
              <a:spLocks noChangeShapeType="1"/>
            </p:cNvSpPr>
            <p:nvPr/>
          </p:nvSpPr>
          <p:spPr bwMode="auto">
            <a:xfrm flipV="1">
              <a:off x="1350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134"/>
            <p:cNvSpPr>
              <a:spLocks noChangeShapeType="1"/>
            </p:cNvSpPr>
            <p:nvPr/>
          </p:nvSpPr>
          <p:spPr bwMode="auto">
            <a:xfrm flipV="1">
              <a:off x="1674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35"/>
            <p:cNvSpPr>
              <a:spLocks noChangeShapeType="1"/>
            </p:cNvSpPr>
            <p:nvPr/>
          </p:nvSpPr>
          <p:spPr bwMode="auto">
            <a:xfrm flipV="1">
              <a:off x="2008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36"/>
            <p:cNvSpPr>
              <a:spLocks noChangeShapeType="1"/>
            </p:cNvSpPr>
            <p:nvPr/>
          </p:nvSpPr>
          <p:spPr bwMode="auto">
            <a:xfrm flipV="1">
              <a:off x="2329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137"/>
            <p:cNvSpPr>
              <a:spLocks noChangeShapeType="1"/>
            </p:cNvSpPr>
            <p:nvPr/>
          </p:nvSpPr>
          <p:spPr bwMode="auto">
            <a:xfrm flipV="1">
              <a:off x="2653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Line 138"/>
            <p:cNvSpPr>
              <a:spLocks noChangeShapeType="1"/>
            </p:cNvSpPr>
            <p:nvPr/>
          </p:nvSpPr>
          <p:spPr bwMode="auto">
            <a:xfrm flipV="1">
              <a:off x="2987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Rectangle 139"/>
            <p:cNvSpPr>
              <a:spLocks noChangeArrowheads="1"/>
            </p:cNvSpPr>
            <p:nvPr/>
          </p:nvSpPr>
          <p:spPr bwMode="auto">
            <a:xfrm>
              <a:off x="658" y="2731"/>
              <a:ext cx="2683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29804" name="Text Box 140"/>
            <p:cNvSpPr txBox="1">
              <a:spLocks noChangeArrowheads="1"/>
            </p:cNvSpPr>
            <p:nvPr/>
          </p:nvSpPr>
          <p:spPr bwMode="auto">
            <a:xfrm>
              <a:off x="582" y="2678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-8</a:t>
              </a:r>
            </a:p>
          </p:txBody>
        </p:sp>
        <p:sp>
          <p:nvSpPr>
            <p:cNvPr id="29805" name="Text Box 141"/>
            <p:cNvSpPr txBox="1">
              <a:spLocks noChangeArrowheads="1"/>
            </p:cNvSpPr>
            <p:nvPr/>
          </p:nvSpPr>
          <p:spPr bwMode="auto">
            <a:xfrm>
              <a:off x="1897" y="267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29806" name="Text Box 142"/>
            <p:cNvSpPr txBox="1">
              <a:spLocks noChangeArrowheads="1"/>
            </p:cNvSpPr>
            <p:nvPr/>
          </p:nvSpPr>
          <p:spPr bwMode="auto">
            <a:xfrm>
              <a:off x="1228" y="2670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-4</a:t>
              </a:r>
            </a:p>
          </p:txBody>
        </p:sp>
        <p:sp>
          <p:nvSpPr>
            <p:cNvPr id="29807" name="Text Box 143"/>
            <p:cNvSpPr txBox="1">
              <a:spLocks noChangeArrowheads="1"/>
            </p:cNvSpPr>
            <p:nvPr/>
          </p:nvSpPr>
          <p:spPr bwMode="auto">
            <a:xfrm>
              <a:off x="2553" y="267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4</a:t>
              </a:r>
            </a:p>
          </p:txBody>
        </p:sp>
        <p:sp>
          <p:nvSpPr>
            <p:cNvPr id="29808" name="Text Box 144"/>
            <p:cNvSpPr txBox="1">
              <a:spLocks noChangeArrowheads="1"/>
            </p:cNvSpPr>
            <p:nvPr/>
          </p:nvSpPr>
          <p:spPr bwMode="auto">
            <a:xfrm>
              <a:off x="3184" y="267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8</a:t>
              </a:r>
            </a:p>
          </p:txBody>
        </p:sp>
      </p:grpSp>
      <p:sp>
        <p:nvSpPr>
          <p:cNvPr id="29729" name="Rectangle 145"/>
          <p:cNvSpPr>
            <a:spLocks noChangeArrowheads="1"/>
          </p:cNvSpPr>
          <p:nvPr/>
        </p:nvSpPr>
        <p:spPr bwMode="auto">
          <a:xfrm>
            <a:off x="2855913" y="3960813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30" name="Text Box 146"/>
          <p:cNvSpPr txBox="1">
            <a:spLocks noChangeArrowheads="1"/>
          </p:cNvSpPr>
          <p:nvPr/>
        </p:nvSpPr>
        <p:spPr bwMode="auto">
          <a:xfrm>
            <a:off x="2801938" y="45164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sp>
        <p:nvSpPr>
          <p:cNvPr id="29731" name="Text Box 147"/>
          <p:cNvSpPr txBox="1">
            <a:spLocks noChangeArrowheads="1"/>
          </p:cNvSpPr>
          <p:nvPr/>
        </p:nvSpPr>
        <p:spPr bwMode="auto">
          <a:xfrm>
            <a:off x="2801938" y="38322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6</a:t>
            </a:r>
          </a:p>
        </p:txBody>
      </p:sp>
      <p:sp>
        <p:nvSpPr>
          <p:cNvPr id="29732" name="Text Box 148"/>
          <p:cNvSpPr txBox="1">
            <a:spLocks noChangeArrowheads="1"/>
          </p:cNvSpPr>
          <p:nvPr/>
        </p:nvSpPr>
        <p:spPr bwMode="auto">
          <a:xfrm>
            <a:off x="2798763" y="41163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4</a:t>
            </a:r>
          </a:p>
        </p:txBody>
      </p:sp>
      <p:sp>
        <p:nvSpPr>
          <p:cNvPr id="29733" name="Line 149"/>
          <p:cNvSpPr>
            <a:spLocks noChangeShapeType="1"/>
          </p:cNvSpPr>
          <p:nvPr/>
        </p:nvSpPr>
        <p:spPr bwMode="auto">
          <a:xfrm flipH="1">
            <a:off x="2743200" y="4035425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4" name="Line 150"/>
          <p:cNvSpPr>
            <a:spLocks noChangeShapeType="1"/>
          </p:cNvSpPr>
          <p:nvPr/>
        </p:nvSpPr>
        <p:spPr bwMode="auto">
          <a:xfrm flipH="1">
            <a:off x="2760663" y="4254500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5" name="Line 151"/>
          <p:cNvSpPr>
            <a:spLocks noChangeShapeType="1"/>
          </p:cNvSpPr>
          <p:nvPr/>
        </p:nvSpPr>
        <p:spPr bwMode="auto">
          <a:xfrm flipH="1">
            <a:off x="2744788" y="4473575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6" name="Line 152"/>
          <p:cNvSpPr>
            <a:spLocks noChangeShapeType="1"/>
          </p:cNvSpPr>
          <p:nvPr/>
        </p:nvSpPr>
        <p:spPr bwMode="auto">
          <a:xfrm flipH="1">
            <a:off x="4351338" y="4322763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7" name="Line 153"/>
          <p:cNvSpPr>
            <a:spLocks noChangeShapeType="1"/>
          </p:cNvSpPr>
          <p:nvPr/>
        </p:nvSpPr>
        <p:spPr bwMode="auto">
          <a:xfrm flipH="1">
            <a:off x="4333875" y="4111625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8" name="Line 154"/>
          <p:cNvSpPr>
            <a:spLocks noChangeShapeType="1"/>
          </p:cNvSpPr>
          <p:nvPr/>
        </p:nvSpPr>
        <p:spPr bwMode="auto">
          <a:xfrm>
            <a:off x="4337050" y="3976688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39" name="Rectangle 155"/>
          <p:cNvSpPr>
            <a:spLocks noChangeArrowheads="1"/>
          </p:cNvSpPr>
          <p:nvPr/>
        </p:nvSpPr>
        <p:spPr bwMode="auto">
          <a:xfrm>
            <a:off x="3940175" y="3922713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40" name="Text Box 156"/>
          <p:cNvSpPr txBox="1">
            <a:spLocks noChangeArrowheads="1"/>
          </p:cNvSpPr>
          <p:nvPr/>
        </p:nvSpPr>
        <p:spPr bwMode="auto">
          <a:xfrm>
            <a:off x="4097338" y="39655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</a:t>
            </a:r>
          </a:p>
        </p:txBody>
      </p:sp>
      <p:sp>
        <p:nvSpPr>
          <p:cNvPr id="29741" name="Text Box 157"/>
          <p:cNvSpPr txBox="1">
            <a:spLocks noChangeArrowheads="1"/>
          </p:cNvSpPr>
          <p:nvPr/>
        </p:nvSpPr>
        <p:spPr bwMode="auto">
          <a:xfrm>
            <a:off x="4065588" y="440055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</a:t>
            </a:r>
          </a:p>
        </p:txBody>
      </p:sp>
      <p:sp>
        <p:nvSpPr>
          <p:cNvPr id="29742" name="Text Box 158"/>
          <p:cNvSpPr txBox="1">
            <a:spLocks noChangeArrowheads="1"/>
          </p:cNvSpPr>
          <p:nvPr/>
        </p:nvSpPr>
        <p:spPr bwMode="auto">
          <a:xfrm>
            <a:off x="4113213" y="4168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pic>
        <p:nvPicPr>
          <p:cNvPr id="29743" name="Picture 15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829050" y="4176713"/>
            <a:ext cx="203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4" name="Picture 160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675688" y="3971925"/>
            <a:ext cx="27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5" name="Rectangle 161"/>
          <p:cNvSpPr>
            <a:spLocks noChangeArrowheads="1"/>
          </p:cNvSpPr>
          <p:nvPr/>
        </p:nvSpPr>
        <p:spPr bwMode="auto">
          <a:xfrm>
            <a:off x="8531225" y="3900488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46" name="Text Box 162"/>
          <p:cNvSpPr txBox="1">
            <a:spLocks noChangeArrowheads="1"/>
          </p:cNvSpPr>
          <p:nvPr/>
        </p:nvSpPr>
        <p:spPr bwMode="auto">
          <a:xfrm>
            <a:off x="8437563" y="4487863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-20</a:t>
            </a:r>
          </a:p>
        </p:txBody>
      </p:sp>
      <p:sp>
        <p:nvSpPr>
          <p:cNvPr id="29747" name="Text Box 163"/>
          <p:cNvSpPr txBox="1">
            <a:spLocks noChangeArrowheads="1"/>
          </p:cNvSpPr>
          <p:nvPr/>
        </p:nvSpPr>
        <p:spPr bwMode="auto">
          <a:xfrm>
            <a:off x="8432800" y="37766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20</a:t>
            </a:r>
          </a:p>
        </p:txBody>
      </p:sp>
      <p:sp>
        <p:nvSpPr>
          <p:cNvPr id="29748" name="Text Box 164"/>
          <p:cNvSpPr txBox="1">
            <a:spLocks noChangeArrowheads="1"/>
          </p:cNvSpPr>
          <p:nvPr/>
        </p:nvSpPr>
        <p:spPr bwMode="auto">
          <a:xfrm>
            <a:off x="8453438" y="41751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sp>
        <p:nvSpPr>
          <p:cNvPr id="29749" name="Line 165"/>
          <p:cNvSpPr>
            <a:spLocks noChangeShapeType="1"/>
          </p:cNvSpPr>
          <p:nvPr/>
        </p:nvSpPr>
        <p:spPr bwMode="auto">
          <a:xfrm flipH="1">
            <a:off x="8437563" y="3990975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0" name="Line 166"/>
          <p:cNvSpPr>
            <a:spLocks noChangeShapeType="1"/>
          </p:cNvSpPr>
          <p:nvPr/>
        </p:nvSpPr>
        <p:spPr bwMode="auto">
          <a:xfrm flipH="1">
            <a:off x="8407400" y="4313238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1" name="Line 167"/>
          <p:cNvSpPr>
            <a:spLocks noChangeShapeType="1"/>
          </p:cNvSpPr>
          <p:nvPr/>
        </p:nvSpPr>
        <p:spPr bwMode="auto">
          <a:xfrm flipH="1">
            <a:off x="8402638" y="4654550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2" name="Line 168"/>
          <p:cNvSpPr>
            <a:spLocks noChangeShapeType="1"/>
          </p:cNvSpPr>
          <p:nvPr/>
        </p:nvSpPr>
        <p:spPr bwMode="auto">
          <a:xfrm flipV="1">
            <a:off x="8488363" y="3948113"/>
            <a:ext cx="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53" name="Text Box 170"/>
          <p:cNvSpPr txBox="1">
            <a:spLocks noChangeArrowheads="1"/>
          </p:cNvSpPr>
          <p:nvPr/>
        </p:nvSpPr>
        <p:spPr bwMode="auto">
          <a:xfrm>
            <a:off x="2879725" y="2686050"/>
            <a:ext cx="80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r = 0.99</a:t>
            </a:r>
          </a:p>
          <a:p>
            <a:r>
              <a:rPr lang="en-US" altLang="en-US" sz="1400"/>
              <a:t>r’ = 0.94</a:t>
            </a:r>
          </a:p>
        </p:txBody>
      </p:sp>
      <p:pic>
        <p:nvPicPr>
          <p:cNvPr id="29754" name="Picture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60838" y="5627688"/>
            <a:ext cx="5186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55" name="Group 174"/>
          <p:cNvGrpSpPr>
            <a:grpSpLocks/>
          </p:cNvGrpSpPr>
          <p:nvPr/>
        </p:nvGrpSpPr>
        <p:grpSpPr bwMode="auto">
          <a:xfrm>
            <a:off x="-2982913" y="2244725"/>
            <a:ext cx="11679238" cy="3498850"/>
            <a:chOff x="-2713" y="1414"/>
            <a:chExt cx="7357" cy="2204"/>
          </a:xfrm>
        </p:grpSpPr>
        <p:pic>
          <p:nvPicPr>
            <p:cNvPr id="29792" name="Picture 126" descr="optimum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2059" y="1545"/>
              <a:ext cx="6703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93" name="Rectangle 77"/>
            <p:cNvSpPr>
              <a:spLocks noChangeArrowheads="1"/>
            </p:cNvSpPr>
            <p:nvPr/>
          </p:nvSpPr>
          <p:spPr bwMode="auto">
            <a:xfrm>
              <a:off x="-2713" y="1414"/>
              <a:ext cx="3539" cy="19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29794" name="Rectangle 173"/>
            <p:cNvSpPr>
              <a:spLocks noChangeArrowheads="1"/>
            </p:cNvSpPr>
            <p:nvPr/>
          </p:nvSpPr>
          <p:spPr bwMode="auto">
            <a:xfrm>
              <a:off x="497" y="2300"/>
              <a:ext cx="467" cy="1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</p:grpSp>
      <p:pic>
        <p:nvPicPr>
          <p:cNvPr id="29756" name="Picture 175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80038" y="3689350"/>
            <a:ext cx="16637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7" name="Rectangle 176"/>
          <p:cNvSpPr>
            <a:spLocks noChangeArrowheads="1"/>
          </p:cNvSpPr>
          <p:nvPr/>
        </p:nvSpPr>
        <p:spPr bwMode="auto">
          <a:xfrm>
            <a:off x="4056063" y="4673600"/>
            <a:ext cx="4259262" cy="258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grpSp>
        <p:nvGrpSpPr>
          <p:cNvPr id="29758" name="Group 177"/>
          <p:cNvGrpSpPr>
            <a:grpSpLocks/>
          </p:cNvGrpSpPr>
          <p:nvPr/>
        </p:nvGrpSpPr>
        <p:grpSpPr bwMode="auto">
          <a:xfrm>
            <a:off x="3943350" y="4533900"/>
            <a:ext cx="4403725" cy="409575"/>
            <a:chOff x="582" y="2636"/>
            <a:chExt cx="2774" cy="258"/>
          </a:xfrm>
        </p:grpSpPr>
        <p:sp>
          <p:nvSpPr>
            <p:cNvPr id="29778" name="Line 178"/>
            <p:cNvSpPr>
              <a:spLocks noChangeShapeType="1"/>
            </p:cNvSpPr>
            <p:nvPr/>
          </p:nvSpPr>
          <p:spPr bwMode="auto">
            <a:xfrm>
              <a:off x="691" y="2702"/>
              <a:ext cx="2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179"/>
            <p:cNvSpPr>
              <a:spLocks noChangeShapeType="1"/>
            </p:cNvSpPr>
            <p:nvPr/>
          </p:nvSpPr>
          <p:spPr bwMode="auto">
            <a:xfrm>
              <a:off x="701" y="2636"/>
              <a:ext cx="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180"/>
            <p:cNvSpPr>
              <a:spLocks noChangeShapeType="1"/>
            </p:cNvSpPr>
            <p:nvPr/>
          </p:nvSpPr>
          <p:spPr bwMode="auto">
            <a:xfrm flipV="1">
              <a:off x="1350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181"/>
            <p:cNvSpPr>
              <a:spLocks noChangeShapeType="1"/>
            </p:cNvSpPr>
            <p:nvPr/>
          </p:nvSpPr>
          <p:spPr bwMode="auto">
            <a:xfrm flipV="1">
              <a:off x="1674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182"/>
            <p:cNvSpPr>
              <a:spLocks noChangeShapeType="1"/>
            </p:cNvSpPr>
            <p:nvPr/>
          </p:nvSpPr>
          <p:spPr bwMode="auto">
            <a:xfrm flipV="1">
              <a:off x="2008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183"/>
            <p:cNvSpPr>
              <a:spLocks noChangeShapeType="1"/>
            </p:cNvSpPr>
            <p:nvPr/>
          </p:nvSpPr>
          <p:spPr bwMode="auto">
            <a:xfrm flipV="1">
              <a:off x="2329" y="2650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184"/>
            <p:cNvSpPr>
              <a:spLocks noChangeShapeType="1"/>
            </p:cNvSpPr>
            <p:nvPr/>
          </p:nvSpPr>
          <p:spPr bwMode="auto">
            <a:xfrm flipV="1">
              <a:off x="2653" y="26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185"/>
            <p:cNvSpPr>
              <a:spLocks noChangeShapeType="1"/>
            </p:cNvSpPr>
            <p:nvPr/>
          </p:nvSpPr>
          <p:spPr bwMode="auto">
            <a:xfrm flipV="1">
              <a:off x="2987" y="265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Rectangle 186"/>
            <p:cNvSpPr>
              <a:spLocks noChangeArrowheads="1"/>
            </p:cNvSpPr>
            <p:nvPr/>
          </p:nvSpPr>
          <p:spPr bwMode="auto">
            <a:xfrm>
              <a:off x="658" y="2731"/>
              <a:ext cx="2683" cy="1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29787" name="Text Box 187"/>
            <p:cNvSpPr txBox="1">
              <a:spLocks noChangeArrowheads="1"/>
            </p:cNvSpPr>
            <p:nvPr/>
          </p:nvSpPr>
          <p:spPr bwMode="auto">
            <a:xfrm>
              <a:off x="582" y="2678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-8</a:t>
              </a:r>
            </a:p>
          </p:txBody>
        </p:sp>
        <p:sp>
          <p:nvSpPr>
            <p:cNvPr id="29788" name="Text Box 188"/>
            <p:cNvSpPr txBox="1">
              <a:spLocks noChangeArrowheads="1"/>
            </p:cNvSpPr>
            <p:nvPr/>
          </p:nvSpPr>
          <p:spPr bwMode="auto">
            <a:xfrm>
              <a:off x="1897" y="2675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29789" name="Text Box 189"/>
            <p:cNvSpPr txBox="1">
              <a:spLocks noChangeArrowheads="1"/>
            </p:cNvSpPr>
            <p:nvPr/>
          </p:nvSpPr>
          <p:spPr bwMode="auto">
            <a:xfrm>
              <a:off x="1228" y="2670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-4</a:t>
              </a:r>
            </a:p>
          </p:txBody>
        </p:sp>
        <p:sp>
          <p:nvSpPr>
            <p:cNvPr id="29790" name="Text Box 190"/>
            <p:cNvSpPr txBox="1">
              <a:spLocks noChangeArrowheads="1"/>
            </p:cNvSpPr>
            <p:nvPr/>
          </p:nvSpPr>
          <p:spPr bwMode="auto">
            <a:xfrm>
              <a:off x="2553" y="267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4</a:t>
              </a:r>
            </a:p>
          </p:txBody>
        </p:sp>
        <p:sp>
          <p:nvSpPr>
            <p:cNvPr id="29791" name="Text Box 191"/>
            <p:cNvSpPr txBox="1">
              <a:spLocks noChangeArrowheads="1"/>
            </p:cNvSpPr>
            <p:nvPr/>
          </p:nvSpPr>
          <p:spPr bwMode="auto">
            <a:xfrm>
              <a:off x="3184" y="267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8</a:t>
              </a:r>
            </a:p>
          </p:txBody>
        </p:sp>
      </p:grpSp>
      <p:sp>
        <p:nvSpPr>
          <p:cNvPr id="29759" name="Line 192"/>
          <p:cNvSpPr>
            <a:spLocks noChangeShapeType="1"/>
          </p:cNvSpPr>
          <p:nvPr/>
        </p:nvSpPr>
        <p:spPr bwMode="auto">
          <a:xfrm flipH="1">
            <a:off x="4140200" y="4308475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60" name="Line 193"/>
          <p:cNvSpPr>
            <a:spLocks noChangeShapeType="1"/>
          </p:cNvSpPr>
          <p:nvPr/>
        </p:nvSpPr>
        <p:spPr bwMode="auto">
          <a:xfrm flipH="1">
            <a:off x="4122738" y="4097338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61" name="Line 194"/>
          <p:cNvSpPr>
            <a:spLocks noChangeShapeType="1"/>
          </p:cNvSpPr>
          <p:nvPr/>
        </p:nvSpPr>
        <p:spPr bwMode="auto">
          <a:xfrm>
            <a:off x="4125913" y="3962400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62" name="Rectangle 195"/>
          <p:cNvSpPr>
            <a:spLocks noChangeArrowheads="1"/>
          </p:cNvSpPr>
          <p:nvPr/>
        </p:nvSpPr>
        <p:spPr bwMode="auto">
          <a:xfrm>
            <a:off x="3729038" y="3908425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63" name="Text Box 196"/>
          <p:cNvSpPr txBox="1">
            <a:spLocks noChangeArrowheads="1"/>
          </p:cNvSpPr>
          <p:nvPr/>
        </p:nvSpPr>
        <p:spPr bwMode="auto">
          <a:xfrm>
            <a:off x="3886200" y="39512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</a:t>
            </a:r>
          </a:p>
        </p:txBody>
      </p:sp>
      <p:sp>
        <p:nvSpPr>
          <p:cNvPr id="29764" name="Text Box 197"/>
          <p:cNvSpPr txBox="1">
            <a:spLocks noChangeArrowheads="1"/>
          </p:cNvSpPr>
          <p:nvPr/>
        </p:nvSpPr>
        <p:spPr bwMode="auto">
          <a:xfrm>
            <a:off x="3854450" y="438626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</a:t>
            </a:r>
          </a:p>
        </p:txBody>
      </p:sp>
      <p:sp>
        <p:nvSpPr>
          <p:cNvPr id="29765" name="Text Box 198"/>
          <p:cNvSpPr txBox="1">
            <a:spLocks noChangeArrowheads="1"/>
          </p:cNvSpPr>
          <p:nvPr/>
        </p:nvSpPr>
        <p:spPr bwMode="auto">
          <a:xfrm>
            <a:off x="3902075" y="41544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pic>
        <p:nvPicPr>
          <p:cNvPr id="29766" name="Picture 19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617913" y="4162425"/>
            <a:ext cx="203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67" name="Picture 20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464550" y="3957638"/>
            <a:ext cx="279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68" name="Rectangle 201"/>
          <p:cNvSpPr>
            <a:spLocks noChangeArrowheads="1"/>
          </p:cNvSpPr>
          <p:nvPr/>
        </p:nvSpPr>
        <p:spPr bwMode="auto">
          <a:xfrm>
            <a:off x="8320088" y="3886200"/>
            <a:ext cx="374650" cy="752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29769" name="Text Box 202"/>
          <p:cNvSpPr txBox="1">
            <a:spLocks noChangeArrowheads="1"/>
          </p:cNvSpPr>
          <p:nvPr/>
        </p:nvSpPr>
        <p:spPr bwMode="auto">
          <a:xfrm>
            <a:off x="8226425" y="4473575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-20</a:t>
            </a:r>
          </a:p>
        </p:txBody>
      </p:sp>
      <p:sp>
        <p:nvSpPr>
          <p:cNvPr id="29770" name="Text Box 203"/>
          <p:cNvSpPr txBox="1">
            <a:spLocks noChangeArrowheads="1"/>
          </p:cNvSpPr>
          <p:nvPr/>
        </p:nvSpPr>
        <p:spPr bwMode="auto">
          <a:xfrm>
            <a:off x="8221663" y="37623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20</a:t>
            </a:r>
          </a:p>
        </p:txBody>
      </p:sp>
      <p:sp>
        <p:nvSpPr>
          <p:cNvPr id="29771" name="Text Box 204"/>
          <p:cNvSpPr txBox="1">
            <a:spLocks noChangeArrowheads="1"/>
          </p:cNvSpPr>
          <p:nvPr/>
        </p:nvSpPr>
        <p:spPr bwMode="auto">
          <a:xfrm>
            <a:off x="8242300" y="41608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0</a:t>
            </a:r>
          </a:p>
        </p:txBody>
      </p:sp>
      <p:sp>
        <p:nvSpPr>
          <p:cNvPr id="29772" name="Line 205"/>
          <p:cNvSpPr>
            <a:spLocks noChangeShapeType="1"/>
          </p:cNvSpPr>
          <p:nvPr/>
        </p:nvSpPr>
        <p:spPr bwMode="auto">
          <a:xfrm flipH="1">
            <a:off x="8226425" y="3976688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73" name="Line 206"/>
          <p:cNvSpPr>
            <a:spLocks noChangeShapeType="1"/>
          </p:cNvSpPr>
          <p:nvPr/>
        </p:nvSpPr>
        <p:spPr bwMode="auto">
          <a:xfrm flipH="1">
            <a:off x="8196263" y="4298950"/>
            <a:ext cx="77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74" name="Line 207"/>
          <p:cNvSpPr>
            <a:spLocks noChangeShapeType="1"/>
          </p:cNvSpPr>
          <p:nvPr/>
        </p:nvSpPr>
        <p:spPr bwMode="auto">
          <a:xfrm flipH="1">
            <a:off x="8191500" y="4640263"/>
            <a:ext cx="77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75" name="Line 208"/>
          <p:cNvSpPr>
            <a:spLocks noChangeShapeType="1"/>
          </p:cNvSpPr>
          <p:nvPr/>
        </p:nvSpPr>
        <p:spPr bwMode="auto">
          <a:xfrm flipV="1">
            <a:off x="8277225" y="3933825"/>
            <a:ext cx="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9776" name="Picture 209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000750" y="4873625"/>
            <a:ext cx="3175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77" name="TextBox 1"/>
          <p:cNvSpPr txBox="1">
            <a:spLocks noChangeArrowheads="1"/>
          </p:cNvSpPr>
          <p:nvPr/>
        </p:nvSpPr>
        <p:spPr bwMode="auto">
          <a:xfrm>
            <a:off x="4562475" y="1976438"/>
            <a:ext cx="459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Fabry-Perot  transmission/dispersion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5618163" y="1057275"/>
            <a:ext cx="896937" cy="54292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4968875" y="1065213"/>
            <a:ext cx="6429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rot="-5400000">
            <a:off x="5492750" y="890588"/>
            <a:ext cx="254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819650" y="10128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5510213" y="939800"/>
            <a:ext cx="24447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5321300" y="1027113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V="1">
            <a:off x="6378575" y="146367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 rot="5400000" flipV="1">
            <a:off x="6408738" y="923925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rot="5400000" flipV="1">
            <a:off x="5478463" y="1477963"/>
            <a:ext cx="254000" cy="25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Rectangle 11"/>
          <p:cNvSpPr>
            <a:spLocks noChangeArrowheads="1"/>
          </p:cNvSpPr>
          <p:nvPr/>
        </p:nvSpPr>
        <p:spPr bwMode="auto">
          <a:xfrm>
            <a:off x="3394075" y="947738"/>
            <a:ext cx="330200" cy="788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3400425" y="955675"/>
            <a:ext cx="0" cy="766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3709988" y="947738"/>
            <a:ext cx="0" cy="781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5622925" y="6080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6626225" y="815975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30735" name="Text Box 16"/>
          <p:cNvSpPr txBox="1">
            <a:spLocks noChangeArrowheads="1"/>
          </p:cNvSpPr>
          <p:nvPr/>
        </p:nvSpPr>
        <p:spPr bwMode="auto">
          <a:xfrm>
            <a:off x="3705225" y="1333500"/>
            <a:ext cx="33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3003550" y="1244600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30737" name="Oval 18"/>
          <p:cNvSpPr>
            <a:spLocks noChangeArrowheads="1"/>
          </p:cNvSpPr>
          <p:nvPr/>
        </p:nvSpPr>
        <p:spPr bwMode="auto">
          <a:xfrm>
            <a:off x="8224838" y="974725"/>
            <a:ext cx="660400" cy="590550"/>
          </a:xfrm>
          <a:prstGeom prst="ellipse">
            <a:avLst/>
          </a:prstGeom>
          <a:noFill/>
          <a:ln w="38100" cmpd="dbl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>
            <a:off x="7553325" y="882650"/>
            <a:ext cx="18859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8464550" y="511175"/>
            <a:ext cx="252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</a:t>
            </a:r>
          </a:p>
        </p:txBody>
      </p:sp>
      <p:sp>
        <p:nvSpPr>
          <p:cNvPr id="30740" name="Text Box 22"/>
          <p:cNvSpPr txBox="1">
            <a:spLocks noChangeArrowheads="1"/>
          </p:cNvSpPr>
          <p:nvPr/>
        </p:nvSpPr>
        <p:spPr bwMode="auto">
          <a:xfrm>
            <a:off x="7966075" y="1462088"/>
            <a:ext cx="33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r’</a:t>
            </a:r>
          </a:p>
        </p:txBody>
      </p:sp>
      <p:sp>
        <p:nvSpPr>
          <p:cNvPr id="30741" name="Text Box 23"/>
          <p:cNvSpPr txBox="1">
            <a:spLocks noChangeArrowheads="1"/>
          </p:cNvSpPr>
          <p:nvPr/>
        </p:nvSpPr>
        <p:spPr bwMode="auto">
          <a:xfrm>
            <a:off x="4198938" y="263525"/>
            <a:ext cx="355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Gires Tournois reflection/dispersion</a:t>
            </a:r>
          </a:p>
        </p:txBody>
      </p:sp>
      <p:sp>
        <p:nvSpPr>
          <p:cNvPr id="30742" name="Text Box 24"/>
          <p:cNvSpPr txBox="1">
            <a:spLocks noChangeArrowheads="1"/>
          </p:cNvSpPr>
          <p:nvPr/>
        </p:nvSpPr>
        <p:spPr bwMode="auto">
          <a:xfrm>
            <a:off x="9393238" y="709613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out</a:t>
            </a: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7224713" y="6858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</a:t>
            </a:r>
          </a:p>
        </p:txBody>
      </p:sp>
      <p:sp>
        <p:nvSpPr>
          <p:cNvPr id="30744" name="Line 26"/>
          <p:cNvSpPr>
            <a:spLocks noChangeShapeType="1"/>
          </p:cNvSpPr>
          <p:nvPr/>
        </p:nvSpPr>
        <p:spPr bwMode="auto">
          <a:xfrm>
            <a:off x="2759075" y="11842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5" name="Line 27"/>
          <p:cNvSpPr>
            <a:spLocks noChangeShapeType="1"/>
          </p:cNvSpPr>
          <p:nvPr/>
        </p:nvSpPr>
        <p:spPr bwMode="auto">
          <a:xfrm flipH="1">
            <a:off x="2754313" y="1535113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Line 28"/>
          <p:cNvSpPr>
            <a:spLocks noChangeShapeType="1"/>
          </p:cNvSpPr>
          <p:nvPr/>
        </p:nvSpPr>
        <p:spPr bwMode="auto">
          <a:xfrm>
            <a:off x="7467600" y="7651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Line 29"/>
          <p:cNvSpPr>
            <a:spLocks noChangeShapeType="1"/>
          </p:cNvSpPr>
          <p:nvPr/>
        </p:nvSpPr>
        <p:spPr bwMode="auto">
          <a:xfrm>
            <a:off x="8958263" y="1006475"/>
            <a:ext cx="612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30748" name="Picture 76" descr="optim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3738" y="2025650"/>
            <a:ext cx="106410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9" name="Group 1"/>
          <p:cNvGrpSpPr>
            <a:grpSpLocks/>
          </p:cNvGrpSpPr>
          <p:nvPr/>
        </p:nvGrpSpPr>
        <p:grpSpPr bwMode="auto">
          <a:xfrm>
            <a:off x="2921000" y="1655763"/>
            <a:ext cx="7151688" cy="3105150"/>
            <a:chOff x="2921001" y="1655763"/>
            <a:chExt cx="7151687" cy="3105150"/>
          </a:xfrm>
        </p:grpSpPr>
        <p:sp>
          <p:nvSpPr>
            <p:cNvPr id="30753" name="Line 20"/>
            <p:cNvSpPr>
              <a:spLocks noChangeShapeType="1"/>
            </p:cNvSpPr>
            <p:nvPr/>
          </p:nvSpPr>
          <p:spPr bwMode="auto">
            <a:xfrm>
              <a:off x="8394700" y="1655763"/>
              <a:ext cx="1677988" cy="0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77"/>
            <p:cNvSpPr>
              <a:spLocks noChangeShapeType="1"/>
            </p:cNvSpPr>
            <p:nvPr/>
          </p:nvSpPr>
          <p:spPr bwMode="auto">
            <a:xfrm>
              <a:off x="3683000" y="2341563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78"/>
            <p:cNvSpPr>
              <a:spLocks noChangeShapeType="1"/>
            </p:cNvSpPr>
            <p:nvPr/>
          </p:nvSpPr>
          <p:spPr bwMode="auto">
            <a:xfrm>
              <a:off x="3686176" y="3027363"/>
              <a:ext cx="4130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79"/>
            <p:cNvSpPr>
              <a:spLocks noChangeShapeType="1"/>
            </p:cNvSpPr>
            <p:nvPr/>
          </p:nvSpPr>
          <p:spPr bwMode="auto">
            <a:xfrm>
              <a:off x="3678238" y="3581400"/>
              <a:ext cx="0" cy="67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80"/>
            <p:cNvSpPr>
              <a:spLocks noChangeShapeType="1"/>
            </p:cNvSpPr>
            <p:nvPr/>
          </p:nvSpPr>
          <p:spPr bwMode="auto">
            <a:xfrm flipV="1">
              <a:off x="7812088" y="3505200"/>
              <a:ext cx="0" cy="731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Rectangle 81"/>
            <p:cNvSpPr>
              <a:spLocks noChangeArrowheads="1"/>
            </p:cNvSpPr>
            <p:nvPr/>
          </p:nvSpPr>
          <p:spPr bwMode="auto">
            <a:xfrm>
              <a:off x="5011738" y="3406775"/>
              <a:ext cx="1504950" cy="15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pic>
          <p:nvPicPr>
            <p:cNvPr id="30759" name="Picture 82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57788" y="3201989"/>
              <a:ext cx="1193800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0" name="Text Box 83"/>
            <p:cNvSpPr txBox="1">
              <a:spLocks noChangeArrowheads="1"/>
            </p:cNvSpPr>
            <p:nvPr/>
          </p:nvSpPr>
          <p:spPr bwMode="auto">
            <a:xfrm>
              <a:off x="2921001" y="2427288"/>
              <a:ext cx="4286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/>
                <a:t>|R|</a:t>
              </a:r>
            </a:p>
          </p:txBody>
        </p:sp>
        <p:sp>
          <p:nvSpPr>
            <p:cNvPr id="30761" name="Line 84"/>
            <p:cNvSpPr>
              <a:spLocks noChangeShapeType="1"/>
            </p:cNvSpPr>
            <p:nvPr/>
          </p:nvSpPr>
          <p:spPr bwMode="auto">
            <a:xfrm>
              <a:off x="3678238" y="2339975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85"/>
            <p:cNvSpPr>
              <a:spLocks noChangeShapeType="1"/>
            </p:cNvSpPr>
            <p:nvPr/>
          </p:nvSpPr>
          <p:spPr bwMode="auto">
            <a:xfrm>
              <a:off x="3687763" y="2560638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86"/>
            <p:cNvSpPr>
              <a:spLocks noChangeShapeType="1"/>
            </p:cNvSpPr>
            <p:nvPr/>
          </p:nvSpPr>
          <p:spPr bwMode="auto">
            <a:xfrm>
              <a:off x="3687763" y="2768600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87"/>
            <p:cNvSpPr>
              <a:spLocks noChangeShapeType="1"/>
            </p:cNvSpPr>
            <p:nvPr/>
          </p:nvSpPr>
          <p:spPr bwMode="auto">
            <a:xfrm>
              <a:off x="3687763" y="2984500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88"/>
            <p:cNvSpPr>
              <a:spLocks noChangeShapeType="1"/>
            </p:cNvSpPr>
            <p:nvPr/>
          </p:nvSpPr>
          <p:spPr bwMode="auto">
            <a:xfrm>
              <a:off x="3683000" y="3749675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89"/>
            <p:cNvSpPr>
              <a:spLocks noChangeShapeType="1"/>
            </p:cNvSpPr>
            <p:nvPr/>
          </p:nvSpPr>
          <p:spPr bwMode="auto">
            <a:xfrm>
              <a:off x="3686175" y="3946525"/>
              <a:ext cx="107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0767" name="Picture 90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52763" y="3790950"/>
              <a:ext cx="20320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8" name="Rectangle 91"/>
            <p:cNvSpPr>
              <a:spLocks noChangeArrowheads="1"/>
            </p:cNvSpPr>
            <p:nvPr/>
          </p:nvSpPr>
          <p:spPr bwMode="auto">
            <a:xfrm>
              <a:off x="3271838" y="2260601"/>
              <a:ext cx="374650" cy="752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30769" name="Rectangle 92"/>
            <p:cNvSpPr>
              <a:spLocks noChangeArrowheads="1"/>
            </p:cNvSpPr>
            <p:nvPr/>
          </p:nvSpPr>
          <p:spPr bwMode="auto">
            <a:xfrm>
              <a:off x="3281363" y="3608389"/>
              <a:ext cx="374650" cy="752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30770" name="Text Box 93"/>
            <p:cNvSpPr txBox="1">
              <a:spLocks noChangeArrowheads="1"/>
            </p:cNvSpPr>
            <p:nvPr/>
          </p:nvSpPr>
          <p:spPr bwMode="auto">
            <a:xfrm>
              <a:off x="3386138" y="2176463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1</a:t>
              </a:r>
            </a:p>
          </p:txBody>
        </p:sp>
        <p:sp>
          <p:nvSpPr>
            <p:cNvPr id="30771" name="Text Box 94"/>
            <p:cNvSpPr txBox="1">
              <a:spLocks noChangeArrowheads="1"/>
            </p:cNvSpPr>
            <p:nvPr/>
          </p:nvSpPr>
          <p:spPr bwMode="auto">
            <a:xfrm>
              <a:off x="3316288" y="2624138"/>
              <a:ext cx="40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0.9</a:t>
              </a:r>
            </a:p>
          </p:txBody>
        </p:sp>
        <p:sp>
          <p:nvSpPr>
            <p:cNvPr id="30772" name="Text Box 95"/>
            <p:cNvSpPr txBox="1">
              <a:spLocks noChangeArrowheads="1"/>
            </p:cNvSpPr>
            <p:nvPr/>
          </p:nvSpPr>
          <p:spPr bwMode="auto">
            <a:xfrm>
              <a:off x="3306764" y="3557588"/>
              <a:ext cx="465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-3.1</a:t>
              </a:r>
            </a:p>
          </p:txBody>
        </p:sp>
        <p:sp>
          <p:nvSpPr>
            <p:cNvPr id="30773" name="Text Box 96"/>
            <p:cNvSpPr txBox="1">
              <a:spLocks noChangeArrowheads="1"/>
            </p:cNvSpPr>
            <p:nvPr/>
          </p:nvSpPr>
          <p:spPr bwMode="auto">
            <a:xfrm>
              <a:off x="3255964" y="3990975"/>
              <a:ext cx="46513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-3.2</a:t>
              </a:r>
            </a:p>
          </p:txBody>
        </p:sp>
        <p:grpSp>
          <p:nvGrpSpPr>
            <p:cNvPr id="30774" name="Group 97"/>
            <p:cNvGrpSpPr>
              <a:grpSpLocks/>
            </p:cNvGrpSpPr>
            <p:nvPr/>
          </p:nvGrpSpPr>
          <p:grpSpPr bwMode="auto">
            <a:xfrm>
              <a:off x="3494089" y="4143376"/>
              <a:ext cx="4403725" cy="409575"/>
              <a:chOff x="582" y="2636"/>
              <a:chExt cx="2774" cy="258"/>
            </a:xfrm>
          </p:grpSpPr>
          <p:sp>
            <p:nvSpPr>
              <p:cNvPr id="30785" name="Line 98"/>
              <p:cNvSpPr>
                <a:spLocks noChangeShapeType="1"/>
              </p:cNvSpPr>
              <p:nvPr/>
            </p:nvSpPr>
            <p:spPr bwMode="auto">
              <a:xfrm>
                <a:off x="691" y="2702"/>
                <a:ext cx="26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99"/>
              <p:cNvSpPr>
                <a:spLocks noChangeShapeType="1"/>
              </p:cNvSpPr>
              <p:nvPr/>
            </p:nvSpPr>
            <p:spPr bwMode="auto">
              <a:xfrm>
                <a:off x="701" y="2636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7" name="Line 100"/>
              <p:cNvSpPr>
                <a:spLocks noChangeShapeType="1"/>
              </p:cNvSpPr>
              <p:nvPr/>
            </p:nvSpPr>
            <p:spPr bwMode="auto">
              <a:xfrm flipV="1">
                <a:off x="1350" y="2650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Line 101"/>
              <p:cNvSpPr>
                <a:spLocks noChangeShapeType="1"/>
              </p:cNvSpPr>
              <p:nvPr/>
            </p:nvSpPr>
            <p:spPr bwMode="auto">
              <a:xfrm flipV="1">
                <a:off x="1674" y="2652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9" name="Line 102"/>
              <p:cNvSpPr>
                <a:spLocks noChangeShapeType="1"/>
              </p:cNvSpPr>
              <p:nvPr/>
            </p:nvSpPr>
            <p:spPr bwMode="auto">
              <a:xfrm flipV="1">
                <a:off x="2008" y="265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0" name="Line 103"/>
              <p:cNvSpPr>
                <a:spLocks noChangeShapeType="1"/>
              </p:cNvSpPr>
              <p:nvPr/>
            </p:nvSpPr>
            <p:spPr bwMode="auto">
              <a:xfrm flipV="1">
                <a:off x="2329" y="2650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1" name="Line 104"/>
              <p:cNvSpPr>
                <a:spLocks noChangeShapeType="1"/>
              </p:cNvSpPr>
              <p:nvPr/>
            </p:nvSpPr>
            <p:spPr bwMode="auto">
              <a:xfrm flipV="1">
                <a:off x="2653" y="2652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2" name="Line 105"/>
              <p:cNvSpPr>
                <a:spLocks noChangeShapeType="1"/>
              </p:cNvSpPr>
              <p:nvPr/>
            </p:nvSpPr>
            <p:spPr bwMode="auto">
              <a:xfrm flipV="1">
                <a:off x="2987" y="265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3" name="Rectangle 106"/>
              <p:cNvSpPr>
                <a:spLocks noChangeArrowheads="1"/>
              </p:cNvSpPr>
              <p:nvPr/>
            </p:nvSpPr>
            <p:spPr bwMode="auto">
              <a:xfrm>
                <a:off x="658" y="2731"/>
                <a:ext cx="2683" cy="1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000"/>
              </a:p>
            </p:txBody>
          </p:sp>
          <p:sp>
            <p:nvSpPr>
              <p:cNvPr id="30794" name="Text Box 107"/>
              <p:cNvSpPr txBox="1">
                <a:spLocks noChangeArrowheads="1"/>
              </p:cNvSpPr>
              <p:nvPr/>
            </p:nvSpPr>
            <p:spPr bwMode="auto">
              <a:xfrm>
                <a:off x="582" y="2678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-8</a:t>
                </a:r>
              </a:p>
            </p:txBody>
          </p:sp>
          <p:sp>
            <p:nvSpPr>
              <p:cNvPr id="30795" name="Text Box 108"/>
              <p:cNvSpPr txBox="1">
                <a:spLocks noChangeArrowheads="1"/>
              </p:cNvSpPr>
              <p:nvPr/>
            </p:nvSpPr>
            <p:spPr bwMode="auto">
              <a:xfrm>
                <a:off x="1897" y="2675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0</a:t>
                </a:r>
              </a:p>
            </p:txBody>
          </p:sp>
          <p:sp>
            <p:nvSpPr>
              <p:cNvPr id="30796" name="Text Box 109"/>
              <p:cNvSpPr txBox="1">
                <a:spLocks noChangeArrowheads="1"/>
              </p:cNvSpPr>
              <p:nvPr/>
            </p:nvSpPr>
            <p:spPr bwMode="auto">
              <a:xfrm>
                <a:off x="1228" y="2670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-4</a:t>
                </a:r>
              </a:p>
            </p:txBody>
          </p:sp>
          <p:sp>
            <p:nvSpPr>
              <p:cNvPr id="30797" name="Text Box 110"/>
              <p:cNvSpPr txBox="1">
                <a:spLocks noChangeArrowheads="1"/>
              </p:cNvSpPr>
              <p:nvPr/>
            </p:nvSpPr>
            <p:spPr bwMode="auto">
              <a:xfrm>
                <a:off x="2553" y="2674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4</a:t>
                </a:r>
              </a:p>
            </p:txBody>
          </p:sp>
          <p:sp>
            <p:nvSpPr>
              <p:cNvPr id="30798" name="Text Box 111"/>
              <p:cNvSpPr txBox="1">
                <a:spLocks noChangeArrowheads="1"/>
              </p:cNvSpPr>
              <p:nvPr/>
            </p:nvSpPr>
            <p:spPr bwMode="auto">
              <a:xfrm>
                <a:off x="3184" y="267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1400"/>
                  <a:t>8</a:t>
                </a:r>
              </a:p>
            </p:txBody>
          </p:sp>
        </p:grpSp>
        <p:sp>
          <p:nvSpPr>
            <p:cNvPr id="30775" name="Rectangle 112"/>
            <p:cNvSpPr>
              <a:spLocks noChangeArrowheads="1"/>
            </p:cNvSpPr>
            <p:nvPr/>
          </p:nvSpPr>
          <p:spPr bwMode="auto">
            <a:xfrm>
              <a:off x="7834313" y="3533776"/>
              <a:ext cx="374650" cy="752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2000"/>
            </a:p>
          </p:txBody>
        </p:sp>
        <p:sp>
          <p:nvSpPr>
            <p:cNvPr id="30776" name="Text Box 113"/>
            <p:cNvSpPr txBox="1">
              <a:spLocks noChangeArrowheads="1"/>
            </p:cNvSpPr>
            <p:nvPr/>
          </p:nvSpPr>
          <p:spPr bwMode="auto">
            <a:xfrm>
              <a:off x="7780338" y="408940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0</a:t>
              </a:r>
            </a:p>
          </p:txBody>
        </p:sp>
        <p:sp>
          <p:nvSpPr>
            <p:cNvPr id="30777" name="Text Box 114"/>
            <p:cNvSpPr txBox="1">
              <a:spLocks noChangeArrowheads="1"/>
            </p:cNvSpPr>
            <p:nvPr/>
          </p:nvSpPr>
          <p:spPr bwMode="auto">
            <a:xfrm>
              <a:off x="7780338" y="340518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6</a:t>
              </a:r>
            </a:p>
          </p:txBody>
        </p:sp>
        <p:sp>
          <p:nvSpPr>
            <p:cNvPr id="30778" name="Text Box 115"/>
            <p:cNvSpPr txBox="1">
              <a:spLocks noChangeArrowheads="1"/>
            </p:cNvSpPr>
            <p:nvPr/>
          </p:nvSpPr>
          <p:spPr bwMode="auto">
            <a:xfrm>
              <a:off x="7777163" y="3689350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4</a:t>
              </a:r>
            </a:p>
          </p:txBody>
        </p:sp>
        <p:sp>
          <p:nvSpPr>
            <p:cNvPr id="30779" name="Line 116"/>
            <p:cNvSpPr>
              <a:spLocks noChangeShapeType="1"/>
            </p:cNvSpPr>
            <p:nvPr/>
          </p:nvSpPr>
          <p:spPr bwMode="auto">
            <a:xfrm flipH="1">
              <a:off x="7721600" y="3608388"/>
              <a:ext cx="77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80" name="Line 117"/>
            <p:cNvSpPr>
              <a:spLocks noChangeShapeType="1"/>
            </p:cNvSpPr>
            <p:nvPr/>
          </p:nvSpPr>
          <p:spPr bwMode="auto">
            <a:xfrm flipH="1">
              <a:off x="7739064" y="3827463"/>
              <a:ext cx="77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81" name="Line 118"/>
            <p:cNvSpPr>
              <a:spLocks noChangeShapeType="1"/>
            </p:cNvSpPr>
            <p:nvPr/>
          </p:nvSpPr>
          <p:spPr bwMode="auto">
            <a:xfrm flipH="1">
              <a:off x="7723189" y="4046538"/>
              <a:ext cx="777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pic>
          <p:nvPicPr>
            <p:cNvPr id="30782" name="Picture 119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643564" y="4519613"/>
              <a:ext cx="249237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3" name="Text Box 120"/>
            <p:cNvSpPr txBox="1">
              <a:spLocks noChangeArrowheads="1"/>
            </p:cNvSpPr>
            <p:nvPr/>
          </p:nvSpPr>
          <p:spPr bwMode="auto">
            <a:xfrm>
              <a:off x="7858125" y="2259013"/>
              <a:ext cx="8015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/>
                <a:t>r = 0.99</a:t>
              </a:r>
            </a:p>
            <a:p>
              <a:r>
                <a:rPr lang="en-US" altLang="en-US" sz="1400"/>
                <a:t>r’ = 0.94</a:t>
              </a:r>
            </a:p>
          </p:txBody>
        </p:sp>
        <p:pic>
          <p:nvPicPr>
            <p:cNvPr id="30784" name="Picture 121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999413" y="3587750"/>
              <a:ext cx="279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0" name="Picture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98863" y="4953000"/>
            <a:ext cx="37115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1" name="Rectangle 123"/>
          <p:cNvSpPr>
            <a:spLocks noChangeArrowheads="1"/>
          </p:cNvSpPr>
          <p:nvPr/>
        </p:nvSpPr>
        <p:spPr bwMode="auto">
          <a:xfrm>
            <a:off x="8818563" y="2041525"/>
            <a:ext cx="5618162" cy="304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000"/>
          </a:p>
        </p:txBody>
      </p:sp>
      <p:sp>
        <p:nvSpPr>
          <p:cNvPr id="30752" name="TextBox 78"/>
          <p:cNvSpPr txBox="1">
            <a:spLocks noChangeArrowheads="1"/>
          </p:cNvSpPr>
          <p:nvPr/>
        </p:nvSpPr>
        <p:spPr bwMode="auto">
          <a:xfrm>
            <a:off x="8566150" y="37496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4122738"/>
            <a:ext cx="297021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5150" y="1539875"/>
            <a:ext cx="3443288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9188" y="4122738"/>
            <a:ext cx="2971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9188" y="1539875"/>
            <a:ext cx="2971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942753"/>
            <a:ext cx="2745110" cy="1323439"/>
          </a:xfrm>
          <a:prstGeom prst="rect">
            <a:avLst/>
          </a:prstGeom>
          <a:blipFill>
            <a:blip r:embed="rId6"/>
            <a:stretch>
              <a:fillRect l="-2217" t="-2765" r="-1774" b="-737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7789863" y="2195513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  <p:sp>
        <p:nvSpPr>
          <p:cNvPr id="31751" name="TextBox 1"/>
          <p:cNvSpPr txBox="1">
            <a:spLocks noChangeArrowheads="1"/>
          </p:cNvSpPr>
          <p:nvPr/>
        </p:nvSpPr>
        <p:spPr bwMode="auto">
          <a:xfrm flipH="1">
            <a:off x="423863" y="2266950"/>
            <a:ext cx="1681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Gires-Tournois</a:t>
            </a:r>
          </a:p>
          <a:p>
            <a:r>
              <a:rPr lang="en-US"/>
              <a:t>in reflection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 flipH="1">
            <a:off x="566738" y="4589463"/>
            <a:ext cx="1681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Fabry-Perot</a:t>
            </a:r>
          </a:p>
          <a:p>
            <a:r>
              <a:rPr lang="en-US"/>
              <a:t>in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168400" y="847725"/>
            <a:ext cx="63373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	E2=0.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DET=0.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SCAP=0.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E(1)=ER(1)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PH(1)=0.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do 2 I=2,MEXT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E1=E2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E2=ER(I)       %Real part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EI2=EI(I) )     %Imaginary part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(abs(sign(1.,E1)*sign(1.,E2)-1.).LT..1) go to 3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	DET=DET+PI*sign(1.,E1)*sign(1.,EI2)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3		if (abs(E2).LE..1E-9) PH(I)=PH(I-1)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(abs(E2).GT..1E-10) PH(I)=atan(EI2/E2)+DET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(abs(E2)..LE..1E-12) E(I)=0.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	if (abs(E2).GT..1E-12) E(I)=sqrt(E2**2+EI2**2)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2		if (SCAP.LT.E(I)) SCAP=E(I)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PH(1)=PH(2)</a:t>
            </a:r>
          </a:p>
          <a:p>
            <a:r>
              <a:rPr lang="en-US">
                <a:latin typeface="Calibri" pitchFamily="34" charset="0"/>
                <a:cs typeface="Arial" charset="0"/>
              </a:rPr>
              <a:t>	SCAP=80./SCAP</a:t>
            </a:r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836613" y="320675"/>
            <a:ext cx="10583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In mathlab: atan2 is trying to put a correct determination.  Below my algorithm (in Fortran of course…)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715963" y="6051550"/>
            <a:ext cx="10583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Neither mathlab atan2 nor my algorithm are foolproof as demonstrated in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/>
          </p:cNvPr>
          <p:cNvSpPr>
            <a:spLocks noGrp="1"/>
          </p:cNvSpPr>
          <p:nvPr/>
        </p:nvSpPr>
        <p:spPr>
          <a:xfrm>
            <a:off x="101600" y="-44450"/>
            <a:ext cx="11623675" cy="644525"/>
          </a:xfrm>
          <a:prstGeom prst="rect">
            <a:avLst/>
          </a:prstGeom>
        </p:spPr>
        <p:txBody>
          <a:bodyPr lIns="91214" tIns="45607" rIns="91214" bIns="45607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9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Subtitle 2"/>
          <p:cNvSpPr>
            <a:spLocks noGrp="1"/>
          </p:cNvSpPr>
          <p:nvPr/>
        </p:nvSpPr>
        <p:spPr bwMode="auto">
          <a:xfrm>
            <a:off x="10841038" y="6486525"/>
            <a:ext cx="1336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4" tIns="45607" rIns="91214" bIns="45607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>
              <a:ea typeface="等线"/>
              <a:cs typeface="等线"/>
            </a:endParaRPr>
          </a:p>
        </p:txBody>
      </p:sp>
      <p:sp>
        <p:nvSpPr>
          <p:cNvPr id="23" name="TextBox 22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942753"/>
            <a:ext cx="2745110" cy="1323439"/>
          </a:xfrm>
          <a:prstGeom prst="rect">
            <a:avLst/>
          </a:prstGeom>
          <a:blipFill>
            <a:blip r:embed="rId3"/>
            <a:stretch>
              <a:fillRect l="-2294" t="-2857" r="-1376" b="-761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3887788"/>
            <a:ext cx="38846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863" y="3887788"/>
            <a:ext cx="38846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0863" y="850900"/>
            <a:ext cx="38846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00" y="850900"/>
            <a:ext cx="38846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2308552"/>
            <a:ext cx="2202911" cy="954107"/>
          </a:xfrm>
          <a:prstGeom prst="rect">
            <a:avLst/>
          </a:prstGeom>
          <a:blipFill>
            <a:blip r:embed="rId8"/>
            <a:stretch>
              <a:fillRect l="-2286" t="-2632" b="-1052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801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13763" y="3998913"/>
            <a:ext cx="33178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213" y="495300"/>
            <a:ext cx="1082198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Very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Very</a:t>
            </a:r>
            <a:r>
              <a:rPr lang="en-US" dirty="0">
                <a:latin typeface="+mn-lt"/>
                <a:cs typeface="+mn-cs"/>
              </a:rPr>
              <a:t> common errors: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1) too many points: N = 3000!!!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2) Line instead of dots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3) If they had run the program with 20 points, only symbols in the plots, they would have seen the discontinuity.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en-US" dirty="0" err="1">
                <a:latin typeface="+mn-lt"/>
                <a:cs typeface="+mn-cs"/>
              </a:rPr>
              <a:t>Mathlab</a:t>
            </a:r>
            <a:r>
              <a:rPr lang="en-US" dirty="0">
                <a:latin typeface="+mn-lt"/>
                <a:cs typeface="+mn-cs"/>
              </a:rPr>
              <a:t> atan2 is as bad as my own subroutine.  Do not believe in commercial </a:t>
            </a:r>
            <a:r>
              <a:rPr lang="en-US" dirty="0" err="1">
                <a:latin typeface="+mn-lt"/>
                <a:cs typeface="+mn-cs"/>
              </a:rPr>
              <a:t>softwares</a:t>
            </a:r>
            <a:r>
              <a:rPr lang="en-US" dirty="0">
                <a:latin typeface="+mn-lt"/>
                <a:cs typeface="+mn-cs"/>
              </a:rPr>
              <a:t>.  Same experience with FFT’s.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 startAt="4"/>
              <a:defRPr/>
            </a:pPr>
            <a:r>
              <a:rPr lang="en-US" dirty="0">
                <a:latin typeface="+mn-lt"/>
                <a:cs typeface="+mn-cs"/>
              </a:rPr>
              <a:t>Always make a plot of imaginary part versus real, with a minimum number of points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35842" name="Picture 4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7725" y="2600325"/>
            <a:ext cx="79565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463" y="41783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9463" y="1595438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4178300"/>
            <a:ext cx="29702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050" y="1595438"/>
            <a:ext cx="29702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c 3"/>
          <p:cNvSpPr/>
          <p:nvPr/>
        </p:nvSpPr>
        <p:spPr>
          <a:xfrm>
            <a:off x="7848600" y="1974850"/>
            <a:ext cx="1470025" cy="957263"/>
          </a:xfrm>
          <a:prstGeom prst="arc">
            <a:avLst>
              <a:gd name="adj1" fmla="val 10759935"/>
              <a:gd name="adj2" fmla="val 19036891"/>
            </a:avLst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8023225" y="4691063"/>
            <a:ext cx="1468438" cy="958850"/>
          </a:xfrm>
          <a:prstGeom prst="arc">
            <a:avLst>
              <a:gd name="adj1" fmla="val 21308103"/>
              <a:gd name="adj2" fmla="val 8919673"/>
            </a:avLst>
          </a:prstGeom>
          <a:ln w="190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71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544638"/>
            <a:ext cx="33321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1863" y="4221163"/>
            <a:ext cx="314483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01069" y="95287"/>
            <a:ext cx="2745110" cy="1323439"/>
          </a:xfrm>
          <a:prstGeom prst="rect">
            <a:avLst/>
          </a:prstGeom>
          <a:blipFill>
            <a:blip r:embed="rId9"/>
            <a:stretch>
              <a:fillRect l="-2444" t="-2765" r="-1778" b="-7373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6874" name="TextBox 1"/>
          <p:cNvSpPr txBox="1">
            <a:spLocks noChangeArrowheads="1"/>
          </p:cNvSpPr>
          <p:nvPr/>
        </p:nvSpPr>
        <p:spPr bwMode="auto">
          <a:xfrm>
            <a:off x="2886075" y="484188"/>
            <a:ext cx="3954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CORRECT 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/>
          </p:cNvPr>
          <p:cNvSpPr>
            <a:spLocks noGrp="1"/>
          </p:cNvSpPr>
          <p:nvPr/>
        </p:nvSpPr>
        <p:spPr>
          <a:xfrm>
            <a:off x="101600" y="-44450"/>
            <a:ext cx="11623675" cy="644525"/>
          </a:xfrm>
          <a:prstGeom prst="rect">
            <a:avLst/>
          </a:prstGeom>
        </p:spPr>
        <p:txBody>
          <a:bodyPr lIns="91214" tIns="45607" rIns="91214" bIns="45607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2793" b="1" dirty="0">
                <a:solidFill>
                  <a:srgbClr val="1B23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zh-CN" altLang="en-US" sz="27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93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Subtitle 2"/>
          <p:cNvSpPr>
            <a:spLocks noGrp="1"/>
          </p:cNvSpPr>
          <p:nvPr/>
        </p:nvSpPr>
        <p:spPr bwMode="auto">
          <a:xfrm>
            <a:off x="10841038" y="6486525"/>
            <a:ext cx="13366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4" tIns="45607" rIns="91214" bIns="45607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>
              <a:ea typeface="等线"/>
              <a:cs typeface="等线"/>
            </a:endParaRPr>
          </a:p>
        </p:txBody>
      </p:sp>
      <p:sp>
        <p:nvSpPr>
          <p:cNvPr id="23" name="TextBox 22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942753"/>
            <a:ext cx="2745110" cy="1323439"/>
          </a:xfrm>
          <a:prstGeom prst="rect">
            <a:avLst/>
          </a:prstGeom>
          <a:blipFill>
            <a:blip r:embed="rId3"/>
            <a:stretch>
              <a:fillRect l="-2294" t="-2857" r="-1376" b="-7619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3887788"/>
            <a:ext cx="38846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863" y="3887788"/>
            <a:ext cx="38846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0863" y="850900"/>
            <a:ext cx="38846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600" y="850900"/>
            <a:ext cx="3884613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1809" y="2308552"/>
            <a:ext cx="2202911" cy="954107"/>
          </a:xfrm>
          <a:prstGeom prst="rect">
            <a:avLst/>
          </a:prstGeom>
          <a:blipFill>
            <a:blip r:embed="rId8"/>
            <a:stretch>
              <a:fillRect l="-2286" t="-2632" b="-1052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801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13763" y="3998913"/>
            <a:ext cx="33178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7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2"/>
          <p:cNvSpPr txBox="1">
            <a:spLocks noChangeArrowheads="1"/>
          </p:cNvSpPr>
          <p:nvPr/>
        </p:nvSpPr>
        <p:spPr bwMode="auto">
          <a:xfrm>
            <a:off x="3367088" y="250825"/>
            <a:ext cx="5457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Kramers-Kroenig does not apply to amplitude and phase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873125"/>
            <a:ext cx="38179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0" y="3735388"/>
            <a:ext cx="3897313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4013200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5025"/>
            <a:ext cx="360362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5625" y="3749675"/>
            <a:ext cx="379888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64513" y="941388"/>
            <a:ext cx="36798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" y="1838325"/>
            <a:ext cx="1099026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\documentclass{article}&#10;\textwidth 14cm&#10;\usepackage{amsmath}&#10;\pagestyle{empty}&#10;\begin{document}&#10;&#10;\section*{Kramers Kr\&quot;{o}nig relations}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16075" y="511175"/>
            <a:ext cx="40560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795338"/>
            <a:ext cx="36623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857625"/>
            <a:ext cx="3551237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0" y="684213"/>
            <a:ext cx="3817938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1438" y="3541713"/>
            <a:ext cx="397033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903288"/>
            <a:ext cx="3497263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2425" y="4003675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1"/>
          <p:cNvSpPr txBox="1">
            <a:spLocks noChangeArrowheads="1"/>
          </p:cNvSpPr>
          <p:nvPr/>
        </p:nvSpPr>
        <p:spPr bwMode="auto">
          <a:xfrm>
            <a:off x="3417888" y="174625"/>
            <a:ext cx="5576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cs typeface="Arial" charset="0"/>
              </a:rPr>
              <a:t>Was the phase determination routine REALLY corrected?</a:t>
            </a:r>
          </a:p>
          <a:p>
            <a:pPr algn="ctr"/>
            <a:r>
              <a:rPr lang="en-US">
                <a:latin typeface="Calibri" pitchFamily="34" charset="0"/>
                <a:cs typeface="Arial" charset="0"/>
              </a:rPr>
              <a:t>Change N  back to 3000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5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893888" y="919163"/>
            <a:ext cx="1185862" cy="609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1568450" y="774700"/>
            <a:ext cx="1854200" cy="8794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cs typeface="Arial" charset="0"/>
            </a:endParaRPr>
          </a:p>
        </p:txBody>
      </p:sp>
      <p:pic>
        <p:nvPicPr>
          <p:cNvPr id="59407" name="Picture 1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8163" y="1754188"/>
            <a:ext cx="2979737" cy="228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59409" name="Picture 17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862513" y="1271588"/>
            <a:ext cx="2911475" cy="635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4" name="Picture 3" descr="\documentclass{article}\pagestyle{empty}&#10;\begin{document}&#10;$$&#10;e^{-i P } = \frac{q_0}{q_0 + z} = \frac{1}{1 - i \frac{z}{\rho_0}}&#10;= \frac{1 + i \frac{z}{\rho_0}}{1 + \frac{z^2}{\rho_0^2}}&#10;= \frac{\sqrt{1 + \frac{z^2}{\rho_0^2}}\ \ e^{-i\Theta(z)}}&#10;{1 + \frac{z^2}{\rho_0^2}}&#10;=&#10;\frac{1}{\sqrt{1 + \frac{z^2}{\rho_0^2}}} e^{-i\Theta(z)}$$&#10;\end{document}&#10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17563" y="2135188"/>
            <a:ext cx="11107737" cy="992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9413" name="Picture 21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354513" y="3189288"/>
            <a:ext cx="3690937" cy="279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59415" name="Text Box 23"/>
          <p:cNvSpPr txBox="1">
            <a:spLocks noChangeArrowheads="1"/>
          </p:cNvSpPr>
          <p:nvPr/>
        </p:nvSpPr>
        <p:spPr bwMode="auto">
          <a:xfrm>
            <a:off x="1906588" y="3117850"/>
            <a:ext cx="208597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cs typeface="Arial" charset="0"/>
              </a:rPr>
              <a:t>Guoy phase shift</a:t>
            </a:r>
          </a:p>
        </p:txBody>
      </p:sp>
      <p:sp>
        <p:nvSpPr>
          <p:cNvPr id="19464" name="Line 48"/>
          <p:cNvSpPr>
            <a:spLocks noChangeShapeType="1"/>
          </p:cNvSpPr>
          <p:nvPr/>
        </p:nvSpPr>
        <p:spPr bwMode="auto">
          <a:xfrm>
            <a:off x="7754938" y="1123950"/>
            <a:ext cx="4276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5" name="Line 49"/>
          <p:cNvSpPr>
            <a:spLocks noChangeShapeType="1"/>
          </p:cNvSpPr>
          <p:nvPr/>
        </p:nvSpPr>
        <p:spPr bwMode="auto">
          <a:xfrm>
            <a:off x="9278938" y="582613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6" name="Arc 50"/>
          <p:cNvSpPr>
            <a:spLocks/>
          </p:cNvSpPr>
          <p:nvPr/>
        </p:nvSpPr>
        <p:spPr bwMode="auto">
          <a:xfrm>
            <a:off x="9828213" y="641350"/>
            <a:ext cx="822325" cy="868363"/>
          </a:xfrm>
          <a:custGeom>
            <a:avLst/>
            <a:gdLst>
              <a:gd name="T0" fmla="*/ 17444215 w 21600"/>
              <a:gd name="T1" fmla="*/ 0 h 28261"/>
              <a:gd name="T2" fmla="*/ 18104892 w 21600"/>
              <a:gd name="T3" fmla="*/ 26681799 h 28261"/>
              <a:gd name="T4" fmla="*/ 0 w 21600"/>
              <a:gd name="T5" fmla="*/ 13671809 h 28261"/>
              <a:gd name="T6" fmla="*/ 0 60000 65536"/>
              <a:gd name="T7" fmla="*/ 0 60000 65536"/>
              <a:gd name="T8" fmla="*/ 0 60000 65536"/>
              <a:gd name="T9" fmla="*/ 0 w 21600"/>
              <a:gd name="T10" fmla="*/ 0 h 28261"/>
              <a:gd name="T11" fmla="*/ 21600 w 21600"/>
              <a:gd name="T12" fmla="*/ 28261 h 282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261" fill="none" extrusionOk="0">
                <a:moveTo>
                  <a:pt x="16026" y="0"/>
                </a:moveTo>
                <a:cubicBezTo>
                  <a:pt x="19614" y="3970"/>
                  <a:pt x="21600" y="9130"/>
                  <a:pt x="21600" y="14481"/>
                </a:cubicBezTo>
                <a:cubicBezTo>
                  <a:pt x="21600" y="19512"/>
                  <a:pt x="19843" y="24386"/>
                  <a:pt x="16633" y="28260"/>
                </a:cubicBezTo>
              </a:path>
              <a:path w="21600" h="28261" stroke="0" extrusionOk="0">
                <a:moveTo>
                  <a:pt x="16026" y="0"/>
                </a:moveTo>
                <a:cubicBezTo>
                  <a:pt x="19614" y="3970"/>
                  <a:pt x="21600" y="9130"/>
                  <a:pt x="21600" y="14481"/>
                </a:cubicBezTo>
                <a:cubicBezTo>
                  <a:pt x="21600" y="19512"/>
                  <a:pt x="19843" y="24386"/>
                  <a:pt x="16633" y="28260"/>
                </a:cubicBezTo>
                <a:lnTo>
                  <a:pt x="0" y="14481"/>
                </a:lnTo>
                <a:lnTo>
                  <a:pt x="16026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54"/>
          <p:cNvSpPr>
            <a:spLocks noChangeShapeType="1"/>
          </p:cNvSpPr>
          <p:nvPr/>
        </p:nvSpPr>
        <p:spPr bwMode="auto">
          <a:xfrm>
            <a:off x="9656763" y="604838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8" name="Line 55"/>
          <p:cNvSpPr>
            <a:spLocks noChangeShapeType="1"/>
          </p:cNvSpPr>
          <p:nvPr/>
        </p:nvSpPr>
        <p:spPr bwMode="auto">
          <a:xfrm>
            <a:off x="10063163" y="658813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9" name="Line 56"/>
          <p:cNvSpPr>
            <a:spLocks noChangeShapeType="1"/>
          </p:cNvSpPr>
          <p:nvPr/>
        </p:nvSpPr>
        <p:spPr bwMode="auto">
          <a:xfrm>
            <a:off x="10437813" y="688975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2670175" y="2047875"/>
            <a:ext cx="685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ABSORPTION, DISPERSION, GROUP DELAY AND … NUMERICS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\documentclass{article}&#10;\usepackage{amsmath}&#10;\pagestyle{empty}&#10;\begin{document}&#10;$E = {\cal E}e^{i(\omega t - kz)}$ \\&#10;$$\frac{\partial {\cal E}}{\partial z} = - i k{\cal E} = &#10;(-i k - \frac{\alpha}{2}){\cal E}$$&#10;Kramers-Kr\&quot;onig relations apply between the real and imaginary parts of \\complex $k$ (or $k$ and $\alpha/2$).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90575" y="692150"/>
            <a:ext cx="80391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\documentclass{article}&#10;\usepackage{amsmath}&#10;\pagestyle{empty}&#10;\begin{document}&#10;If $\alpha$ is a Lorentzian of the form &#10;$ \frac{1}{1 + x^2}$\\ then $k$ is of the form &#10;$ \frac{x}{1 + x^2}$.\\&#10;These are the real and imaginary parts of the complex function $$\frac{1}{1 + ix}&#10;= \frac{1}{1 + x^2}e^{-i \psi}$$&#10;where $\psi = \arctan x$.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85788" y="2608263"/>
            <a:ext cx="70246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" descr="\documentclass{article}&#10;\usepackage{amsmath}&#10;\pagestyle{empty}&#10;\begin{document}&#10;If we change from absorption to gain, &#10;the complex function is $- \frac{1}{1 + ix}$ and both the real and imaginary parts change sign.  The phase does not change sign.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5888" y="5046663"/>
            <a:ext cx="87137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80"/>
          <p:cNvGrpSpPr>
            <a:grpSpLocks/>
          </p:cNvGrpSpPr>
          <p:nvPr/>
        </p:nvGrpSpPr>
        <p:grpSpPr bwMode="auto">
          <a:xfrm>
            <a:off x="8507413" y="2773363"/>
            <a:ext cx="3263900" cy="2120900"/>
            <a:chOff x="6870031" y="1308993"/>
            <a:chExt cx="4620319" cy="3338137"/>
          </a:xfrm>
        </p:grpSpPr>
        <p:sp>
          <p:nvSpPr>
            <p:cNvPr id="59" name="Arc 58">
              <a:extLst/>
            </p:cNvPr>
            <p:cNvSpPr/>
            <p:nvPr/>
          </p:nvSpPr>
          <p:spPr>
            <a:xfrm rot="16435649">
              <a:off x="8693169" y="1849949"/>
              <a:ext cx="3338137" cy="2256226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96" dirty="0"/>
            </a:p>
          </p:txBody>
        </p:sp>
        <p:sp>
          <p:nvSpPr>
            <p:cNvPr id="60" name="Arc 59">
              <a:extLst/>
            </p:cNvPr>
            <p:cNvSpPr/>
            <p:nvPr/>
          </p:nvSpPr>
          <p:spPr>
            <a:xfrm rot="5400000">
              <a:off x="6514186" y="1699818"/>
              <a:ext cx="3075783" cy="2364093"/>
            </a:xfrm>
            <a:prstGeom prst="arc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96" dirty="0"/>
            </a:p>
          </p:txBody>
        </p:sp>
      </p:grpSp>
      <p:grpSp>
        <p:nvGrpSpPr>
          <p:cNvPr id="22533" name="Group 81"/>
          <p:cNvGrpSpPr>
            <a:grpSpLocks/>
          </p:cNvGrpSpPr>
          <p:nvPr/>
        </p:nvGrpSpPr>
        <p:grpSpPr bwMode="auto">
          <a:xfrm>
            <a:off x="9075738" y="2486025"/>
            <a:ext cx="2906712" cy="3032125"/>
            <a:chOff x="7656926" y="1135684"/>
            <a:chExt cx="4113462" cy="4291662"/>
          </a:xfrm>
        </p:grpSpPr>
        <p:grpSp>
          <p:nvGrpSpPr>
            <p:cNvPr id="22534" name="Group 82"/>
            <p:cNvGrpSpPr>
              <a:grpSpLocks/>
            </p:cNvGrpSpPr>
            <p:nvPr/>
          </p:nvGrpSpPr>
          <p:grpSpPr bwMode="auto">
            <a:xfrm>
              <a:off x="7656926" y="1144759"/>
              <a:ext cx="3421057" cy="3472823"/>
              <a:chOff x="2060525" y="1530589"/>
              <a:chExt cx="5025494" cy="3957639"/>
            </a:xfrm>
          </p:grpSpPr>
          <p:grpSp>
            <p:nvGrpSpPr>
              <p:cNvPr id="22548" name="Group 96"/>
              <p:cNvGrpSpPr>
                <a:grpSpLocks/>
              </p:cNvGrpSpPr>
              <p:nvPr/>
            </p:nvGrpSpPr>
            <p:grpSpPr bwMode="auto">
              <a:xfrm>
                <a:off x="2060525" y="1530589"/>
                <a:ext cx="5025494" cy="3957639"/>
                <a:chOff x="2315316" y="33656"/>
                <a:chExt cx="5025494" cy="3957639"/>
              </a:xfrm>
            </p:grpSpPr>
            <p:sp>
              <p:nvSpPr>
                <p:cNvPr id="22552" name="Text Box 50 1"/>
                <p:cNvSpPr txBox="1">
                  <a:spLocks noChangeArrowheads="1"/>
                </p:cNvSpPr>
                <p:nvPr/>
              </p:nvSpPr>
              <p:spPr bwMode="auto">
                <a:xfrm>
                  <a:off x="2315316" y="67705"/>
                  <a:ext cx="478494" cy="4208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T</a:t>
                  </a:r>
                </a:p>
              </p:txBody>
            </p:sp>
            <p:sp>
              <p:nvSpPr>
                <p:cNvPr id="55" name="Text Box 72 1">
                  <a:extLst/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22433" y="2051196"/>
                  <a:ext cx="509106" cy="350744"/>
                </a:xfrm>
                <a:prstGeom prst="rect">
                  <a:avLst/>
                </a:prstGeom>
                <a:blipFill>
                  <a:blip r:embed="rId8"/>
                  <a:stretch>
                    <a:fillRect r="-12500" b="-25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>
                      <a:noFill/>
                      <a:latin typeface="+mn-lt"/>
                      <a:cs typeface="+mn-cs"/>
                    </a:rPr>
                    <a:t> </a:t>
                  </a:r>
                </a:p>
              </p:txBody>
            </p:sp>
            <p:grpSp>
              <p:nvGrpSpPr>
                <p:cNvPr id="22554" name="Group 49"/>
                <p:cNvGrpSpPr>
                  <a:grpSpLocks/>
                </p:cNvGrpSpPr>
                <p:nvPr/>
              </p:nvGrpSpPr>
              <p:grpSpPr bwMode="auto">
                <a:xfrm>
                  <a:off x="2852206" y="33656"/>
                  <a:ext cx="4488604" cy="3957639"/>
                  <a:chOff x="411" y="2187"/>
                  <a:chExt cx="1433" cy="2493"/>
                </a:xfrm>
              </p:grpSpPr>
              <p:sp>
                <p:nvSpPr>
                  <p:cNvPr id="2255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" y="3436"/>
                    <a:ext cx="1432" cy="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56" name="Line 48 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1" y="2187"/>
                    <a:ext cx="1" cy="249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stealth" w="lg" len="lg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1" name="Freeform 50">
                <a:extLst/>
              </p:cNvPr>
              <p:cNvSpPr/>
              <p:nvPr/>
            </p:nvSpPr>
            <p:spPr>
              <a:xfrm>
                <a:off x="2987875" y="2431828"/>
                <a:ext cx="2709449" cy="1044734"/>
              </a:xfrm>
              <a:custGeom>
                <a:avLst/>
                <a:gdLst>
                  <a:gd name="connsiteX0" fmla="*/ 0 w 5852160"/>
                  <a:gd name="connsiteY0" fmla="*/ 3011424 h 3023616"/>
                  <a:gd name="connsiteX1" fmla="*/ 1463040 w 5852160"/>
                  <a:gd name="connsiteY1" fmla="*/ 2426208 h 3023616"/>
                  <a:gd name="connsiteX2" fmla="*/ 2926080 w 5852160"/>
                  <a:gd name="connsiteY2" fmla="*/ 0 h 3023616"/>
                  <a:gd name="connsiteX3" fmla="*/ 4389120 w 5852160"/>
                  <a:gd name="connsiteY3" fmla="*/ 2426208 h 3023616"/>
                  <a:gd name="connsiteX4" fmla="*/ 5852160 w 5852160"/>
                  <a:gd name="connsiteY4" fmla="*/ 3023616 h 302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2160" h="3023616">
                    <a:moveTo>
                      <a:pt x="0" y="3011424"/>
                    </a:moveTo>
                    <a:cubicBezTo>
                      <a:pt x="487680" y="2969768"/>
                      <a:pt x="975360" y="2928112"/>
                      <a:pt x="1463040" y="2426208"/>
                    </a:cubicBezTo>
                    <a:cubicBezTo>
                      <a:pt x="1950720" y="1924304"/>
                      <a:pt x="2438400" y="0"/>
                      <a:pt x="2926080" y="0"/>
                    </a:cubicBezTo>
                    <a:cubicBezTo>
                      <a:pt x="3413760" y="0"/>
                      <a:pt x="3901440" y="1922272"/>
                      <a:pt x="4389120" y="2426208"/>
                    </a:cubicBezTo>
                    <a:cubicBezTo>
                      <a:pt x="4876800" y="2930144"/>
                      <a:pt x="5364480" y="2976880"/>
                      <a:pt x="5852160" y="3023616"/>
                    </a:cubicBezTo>
                  </a:path>
                </a:pathLst>
              </a:custGeom>
              <a:ln w="222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52" name="Straight Connector 51">
                <a:extLst/>
              </p:cNvPr>
              <p:cNvCxnSpPr>
                <a:cxnSpLocks/>
              </p:cNvCxnSpPr>
              <p:nvPr/>
            </p:nvCxnSpPr>
            <p:spPr>
              <a:xfrm>
                <a:off x="4344250" y="1730218"/>
                <a:ext cx="0" cy="178987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72 2">
                <a:extLst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8106" y="3475308"/>
                <a:ext cx="409342" cy="369332"/>
              </a:xfrm>
              <a:prstGeom prst="rect">
                <a:avLst/>
              </a:prstGeom>
              <a:blipFill>
                <a:blip r:embed="rId9"/>
                <a:stretch>
                  <a:fillRect r="-65625" b="-405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noFill/>
                    <a:latin typeface="+mn-lt"/>
                    <a:cs typeface="+mn-cs"/>
                  </a:rPr>
                  <a:t> </a:t>
                </a:r>
              </a:p>
            </p:txBody>
          </p:sp>
        </p:grpSp>
        <p:cxnSp>
          <p:nvCxnSpPr>
            <p:cNvPr id="37" name="Straight Connector 36">
              <a:extLst/>
            </p:cNvPr>
            <p:cNvCxnSpPr>
              <a:cxnSpLocks/>
            </p:cNvCxnSpPr>
            <p:nvPr/>
          </p:nvCxnSpPr>
          <p:spPr>
            <a:xfrm flipH="1">
              <a:off x="9049797" y="2106364"/>
              <a:ext cx="0" cy="1518934"/>
            </a:xfrm>
            <a:prstGeom prst="line">
              <a:avLst/>
            </a:prstGeom>
            <a:ln w="28575">
              <a:solidFill>
                <a:srgbClr val="1B23B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/>
            </p:cNvPr>
            <p:cNvCxnSpPr>
              <a:cxnSpLocks/>
            </p:cNvCxnSpPr>
            <p:nvPr/>
          </p:nvCxnSpPr>
          <p:spPr>
            <a:xfrm>
              <a:off x="9398014" y="2106364"/>
              <a:ext cx="0" cy="1518934"/>
            </a:xfrm>
            <a:prstGeom prst="line">
              <a:avLst/>
            </a:prstGeom>
            <a:ln w="28575">
              <a:solidFill>
                <a:srgbClr val="1B23B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/>
            </p:cNvPr>
            <p:cNvCxnSpPr>
              <a:cxnSpLocks/>
            </p:cNvCxnSpPr>
            <p:nvPr/>
          </p:nvCxnSpPr>
          <p:spPr>
            <a:xfrm>
              <a:off x="9027331" y="3748880"/>
              <a:ext cx="424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971518" y="3797669"/>
              <a:ext cx="532518" cy="369332"/>
            </a:xfrm>
            <a:prstGeom prst="rect">
              <a:avLst/>
            </a:prstGeom>
            <a:blipFill>
              <a:blip r:embed="rId10"/>
              <a:stretch>
                <a:fillRect r="-25806" b="-30233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cxnSp>
          <p:nvCxnSpPr>
            <p:cNvPr id="41" name="Straight Connector 40">
              <a:extLst/>
            </p:cNvPr>
            <p:cNvCxnSpPr>
              <a:cxnSpLocks/>
            </p:cNvCxnSpPr>
            <p:nvPr/>
          </p:nvCxnSpPr>
          <p:spPr>
            <a:xfrm flipH="1">
              <a:off x="9377796" y="2254662"/>
              <a:ext cx="1177201" cy="2248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/>
            </p:cNvPr>
            <p:cNvCxnSpPr>
              <a:cxnSpLocks/>
            </p:cNvCxnSpPr>
            <p:nvPr/>
          </p:nvCxnSpPr>
          <p:spPr>
            <a:xfrm flipH="1">
              <a:off x="9049797" y="3607322"/>
              <a:ext cx="1505199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/>
            </p:cNvPr>
            <p:cNvCxnSpPr>
              <a:cxnSpLocks/>
            </p:cNvCxnSpPr>
            <p:nvPr/>
          </p:nvCxnSpPr>
          <p:spPr>
            <a:xfrm>
              <a:off x="10572969" y="2227699"/>
              <a:ext cx="0" cy="1370636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548103" y="2326525"/>
              <a:ext cx="540725" cy="369332"/>
            </a:xfrm>
            <a:prstGeom prst="rect">
              <a:avLst/>
            </a:prstGeom>
            <a:blipFill>
              <a:blip r:embed="rId11"/>
              <a:stretch>
                <a:fillRect r="-31746" b="-60465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45" name="Text Box 50 2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10554092" y="1135684"/>
              <a:ext cx="407676" cy="369332"/>
            </a:xfrm>
            <a:prstGeom prst="rect">
              <a:avLst/>
            </a:prstGeom>
            <a:blipFill>
              <a:blip r:embed="rId12"/>
              <a:stretch>
                <a:fillRect l="-6383" r="-27660" b="-62791"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22544" name="Line 48 2"/>
            <p:cNvSpPr>
              <a:spLocks noChangeShapeType="1"/>
            </p:cNvSpPr>
            <p:nvPr/>
          </p:nvSpPr>
          <p:spPr bwMode="auto">
            <a:xfrm flipV="1">
              <a:off x="10448500" y="1174637"/>
              <a:ext cx="2132" cy="347282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TextBox 93"/>
            <p:cNvSpPr txBox="1">
              <a:spLocks noChangeArrowheads="1"/>
            </p:cNvSpPr>
            <p:nvPr/>
          </p:nvSpPr>
          <p:spPr bwMode="auto">
            <a:xfrm>
              <a:off x="7748337" y="298383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212121"/>
                  </a:solidFill>
                </a:rPr>
                <a:t>0</a:t>
              </a:r>
            </a:p>
          </p:txBody>
        </p:sp>
        <p:sp>
          <p:nvSpPr>
            <p:cNvPr id="48" name="TextBox 47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982656" y="4994920"/>
              <a:ext cx="2030696" cy="369332"/>
            </a:xfrm>
            <a:prstGeom prst="rect">
              <a:avLst/>
            </a:prstGeom>
            <a:blipFill>
              <a:blip r:embed="rId13"/>
              <a:stretch>
                <a:fillRect l="-1277" b="-62791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  <p:sp>
          <p:nvSpPr>
            <p:cNvPr id="49" name="TextBox 48">
              <a:extLst/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068352" y="4931826"/>
              <a:ext cx="1702036" cy="495520"/>
            </a:xfrm>
            <a:prstGeom prst="rect">
              <a:avLst/>
            </a:prstGeom>
            <a:blipFill>
              <a:blip r:embed="rId14"/>
              <a:stretch>
                <a:fillRect l="-4040" t="-10526" b="-131579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  <a:cs typeface="+mn-cs"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\documentclass{article}&#10;\usepackage{amsmath}&#10;\pagestyle{empty}&#10;\begin{document}&#10;$e^{ -i kz}$ is the transfer function for the field.\\&#10;Similary we write for the transfer function for a &#10;Fabry-Perot: $$&#10;{\cal T} = |{\cal T}|e^{-i \psi}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16163" y="808038"/>
            <a:ext cx="67405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" descr="\documentclass{article}&#10;\usepackage{amsmath}&#10;\pagestyle{empty}&#10;\begin{document}&#10;It is often assumed that, just as the index curve changes sign when the \\absorption turns into gain, the phase of the FP will change sign\\ when going from transmission to reflection.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54225" y="2189163"/>
            <a:ext cx="82423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459413" y="4562475"/>
            <a:ext cx="113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89"/>
          <p:cNvSpPr>
            <a:spLocks noChangeArrowheads="1"/>
          </p:cNvSpPr>
          <p:nvPr/>
        </p:nvSpPr>
        <p:spPr bwMode="auto">
          <a:xfrm>
            <a:off x="5619750" y="1455738"/>
            <a:ext cx="4445000" cy="431800"/>
          </a:xfrm>
          <a:prstGeom prst="rect">
            <a:avLst/>
          </a:prstGeom>
          <a:solidFill>
            <a:srgbClr val="808080">
              <a:alpha val="16862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282950" y="474663"/>
            <a:ext cx="5626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WHAT IS THE BIG DEAL ABOUT THE PHASE AND DELAY?</a:t>
            </a:r>
          </a:p>
        </p:txBody>
      </p:sp>
      <p:sp>
        <p:nvSpPr>
          <p:cNvPr id="24581" name="Line 82"/>
          <p:cNvSpPr>
            <a:spLocks noChangeShapeType="1"/>
          </p:cNvSpPr>
          <p:nvPr/>
        </p:nvSpPr>
        <p:spPr bwMode="auto">
          <a:xfrm flipH="1">
            <a:off x="5653088" y="1670050"/>
            <a:ext cx="44100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Rectangle 8" descr="Dark vertical"/>
          <p:cNvSpPr>
            <a:spLocks noChangeArrowheads="1"/>
          </p:cNvSpPr>
          <p:nvPr/>
        </p:nvSpPr>
        <p:spPr bwMode="auto">
          <a:xfrm>
            <a:off x="6519863" y="1490663"/>
            <a:ext cx="852487" cy="363537"/>
          </a:xfrm>
          <a:prstGeom prst="rect">
            <a:avLst/>
          </a:prstGeom>
          <a:solidFill>
            <a:srgbClr val="99CCFF">
              <a:alpha val="6196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5611813" y="1455738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10063163" y="1435100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538913" y="1455738"/>
            <a:ext cx="762000" cy="369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GAIN</a:t>
            </a:r>
          </a:p>
        </p:txBody>
      </p:sp>
      <p:grpSp>
        <p:nvGrpSpPr>
          <p:cNvPr id="81" name="Group 23"/>
          <p:cNvGrpSpPr>
            <a:grpSpLocks/>
          </p:cNvGrpSpPr>
          <p:nvPr/>
        </p:nvGrpSpPr>
        <p:grpSpPr bwMode="auto">
          <a:xfrm>
            <a:off x="5611813" y="985838"/>
            <a:ext cx="357187" cy="360362"/>
            <a:chOff x="2629" y="2295"/>
            <a:chExt cx="243" cy="273"/>
          </a:xfrm>
        </p:grpSpPr>
        <p:sp>
          <p:nvSpPr>
            <p:cNvPr id="24604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87" name="Group 98"/>
          <p:cNvGrpSpPr>
            <a:grpSpLocks/>
          </p:cNvGrpSpPr>
          <p:nvPr/>
        </p:nvGrpSpPr>
        <p:grpSpPr bwMode="auto">
          <a:xfrm>
            <a:off x="8356600" y="3687763"/>
            <a:ext cx="2827338" cy="522287"/>
            <a:chOff x="8033746" y="3688325"/>
            <a:chExt cx="2827612" cy="522288"/>
          </a:xfrm>
        </p:grpSpPr>
        <p:sp>
          <p:nvSpPr>
            <p:cNvPr id="24601" name="Line 216"/>
            <p:cNvSpPr>
              <a:spLocks noChangeShapeType="1"/>
            </p:cNvSpPr>
            <p:nvPr/>
          </p:nvSpPr>
          <p:spPr bwMode="auto">
            <a:xfrm>
              <a:off x="9497451" y="3688325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222"/>
            <p:cNvSpPr>
              <a:spLocks noChangeShapeType="1"/>
            </p:cNvSpPr>
            <p:nvPr/>
          </p:nvSpPr>
          <p:spPr bwMode="auto">
            <a:xfrm>
              <a:off x="10861358" y="3691500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224"/>
            <p:cNvSpPr>
              <a:spLocks noChangeShapeType="1"/>
            </p:cNvSpPr>
            <p:nvPr/>
          </p:nvSpPr>
          <p:spPr bwMode="auto">
            <a:xfrm>
              <a:off x="8033746" y="3693088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8" name="Line 225"/>
          <p:cNvSpPr>
            <a:spLocks noChangeShapeType="1"/>
          </p:cNvSpPr>
          <p:nvPr/>
        </p:nvSpPr>
        <p:spPr bwMode="auto">
          <a:xfrm>
            <a:off x="7978775" y="4183063"/>
            <a:ext cx="4054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9" name="Text Box 226"/>
          <p:cNvSpPr txBox="1">
            <a:spLocks noChangeArrowheads="1"/>
          </p:cNvSpPr>
          <p:nvPr/>
        </p:nvSpPr>
        <p:spPr bwMode="auto">
          <a:xfrm>
            <a:off x="11612563" y="4160838"/>
            <a:ext cx="3635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</a:p>
        </p:txBody>
      </p:sp>
      <p:cxnSp>
        <p:nvCxnSpPr>
          <p:cNvPr id="101" name="Straight Connector 100"/>
          <p:cNvCxnSpPr>
            <a:stCxn id="50" idx="0"/>
          </p:cNvCxnSpPr>
          <p:nvPr/>
        </p:nvCxnSpPr>
        <p:spPr>
          <a:xfrm flipH="1" flipV="1">
            <a:off x="9840913" y="4192588"/>
            <a:ext cx="34925" cy="107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8366125" y="4205288"/>
            <a:ext cx="1281113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4" idx="0"/>
          </p:cNvCxnSpPr>
          <p:nvPr/>
        </p:nvCxnSpPr>
        <p:spPr>
          <a:xfrm flipV="1">
            <a:off x="10134600" y="4183063"/>
            <a:ext cx="1047750" cy="108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8132763" y="1263650"/>
            <a:ext cx="823912" cy="842963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94" name="TextBox 108"/>
          <p:cNvSpPr txBox="1">
            <a:spLocks noChangeArrowheads="1"/>
          </p:cNvSpPr>
          <p:nvPr/>
        </p:nvSpPr>
        <p:spPr bwMode="auto">
          <a:xfrm>
            <a:off x="9542463" y="938213"/>
            <a:ext cx="3579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Resonant passive element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8812213" y="985838"/>
            <a:ext cx="685800" cy="4492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6" name="Picture 111" descr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44475" y="1076325"/>
            <a:ext cx="47180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112" descr="\documentclass{article}&#10;\usepackage{amsmath}&#10;\pagestyle{empty}&#10;\begin{document}&#10;The mode is resonant with the element at $\omega_0$&#10;corresponding to $\Delta \Omega = 0$.\\&#10;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03213" y="2806700"/>
            <a:ext cx="79216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13" descr="\documentclass{article}&#10;\usepackage{amsmath}&#10;\pagestyle{empty}&#10;\begin{document}&#10;&#10;&#10;$\omega_0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737725" y="3468688"/>
            <a:ext cx="247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Freeform 114"/>
          <p:cNvSpPr/>
          <p:nvPr/>
        </p:nvSpPr>
        <p:spPr>
          <a:xfrm>
            <a:off x="9031288" y="3786188"/>
            <a:ext cx="1897062" cy="735012"/>
          </a:xfrm>
          <a:custGeom>
            <a:avLst/>
            <a:gdLst>
              <a:gd name="connsiteX0" fmla="*/ 0 w 1897157"/>
              <a:gd name="connsiteY0" fmla="*/ 723388 h 735386"/>
              <a:gd name="connsiteX1" fmla="*/ 249382 w 1897157"/>
              <a:gd name="connsiteY1" fmla="*/ 723388 h 735386"/>
              <a:gd name="connsiteX2" fmla="*/ 519546 w 1897157"/>
              <a:gd name="connsiteY2" fmla="*/ 598697 h 735386"/>
              <a:gd name="connsiteX3" fmla="*/ 1111828 w 1897157"/>
              <a:gd name="connsiteY3" fmla="*/ 131106 h 735386"/>
              <a:gd name="connsiteX4" fmla="*/ 1111828 w 1897157"/>
              <a:gd name="connsiteY4" fmla="*/ 131106 h 735386"/>
              <a:gd name="connsiteX5" fmla="*/ 1558637 w 1897157"/>
              <a:gd name="connsiteY5" fmla="*/ 6415 h 735386"/>
              <a:gd name="connsiteX6" fmla="*/ 1870364 w 1897157"/>
              <a:gd name="connsiteY6" fmla="*/ 16806 h 735386"/>
              <a:gd name="connsiteX7" fmla="*/ 1859973 w 1897157"/>
              <a:gd name="connsiteY7" fmla="*/ 16806 h 7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157" h="735386">
                <a:moveTo>
                  <a:pt x="0" y="723388"/>
                </a:moveTo>
                <a:cubicBezTo>
                  <a:pt x="81395" y="733779"/>
                  <a:pt x="162791" y="744170"/>
                  <a:pt x="249382" y="723388"/>
                </a:cubicBezTo>
                <a:cubicBezTo>
                  <a:pt x="335973" y="702606"/>
                  <a:pt x="375805" y="697411"/>
                  <a:pt x="519546" y="598697"/>
                </a:cubicBezTo>
                <a:cubicBezTo>
                  <a:pt x="663287" y="499983"/>
                  <a:pt x="1111828" y="131106"/>
                  <a:pt x="1111828" y="131106"/>
                </a:cubicBezTo>
                <a:lnTo>
                  <a:pt x="1111828" y="131106"/>
                </a:lnTo>
                <a:cubicBezTo>
                  <a:pt x="1186296" y="110324"/>
                  <a:pt x="1432214" y="25465"/>
                  <a:pt x="1558637" y="6415"/>
                </a:cubicBezTo>
                <a:cubicBezTo>
                  <a:pt x="1685060" y="-12635"/>
                  <a:pt x="1870364" y="16806"/>
                  <a:pt x="1870364" y="16806"/>
                </a:cubicBezTo>
                <a:cubicBezTo>
                  <a:pt x="1920587" y="18538"/>
                  <a:pt x="1890280" y="17672"/>
                  <a:pt x="1859973" y="16806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600" name="Picture 119" descr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46050" y="4254500"/>
            <a:ext cx="68770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2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571163" y="3516313"/>
            <a:ext cx="3556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0" name="Group 106"/>
          <p:cNvGrpSpPr>
            <a:grpSpLocks/>
          </p:cNvGrpSpPr>
          <p:nvPr/>
        </p:nvGrpSpPr>
        <p:grpSpPr bwMode="auto">
          <a:xfrm flipH="1">
            <a:off x="8394700" y="5265738"/>
            <a:ext cx="3138488" cy="865187"/>
            <a:chOff x="4326" y="3025"/>
            <a:chExt cx="1977" cy="545"/>
          </a:xfrm>
        </p:grpSpPr>
        <p:grpSp>
          <p:nvGrpSpPr>
            <p:cNvPr id="24624" name="Group 214"/>
            <p:cNvGrpSpPr>
              <a:grpSpLocks/>
            </p:cNvGrpSpPr>
            <p:nvPr/>
          </p:nvGrpSpPr>
          <p:grpSpPr bwMode="auto">
            <a:xfrm>
              <a:off x="4717" y="3025"/>
              <a:ext cx="1465" cy="329"/>
              <a:chOff x="1260" y="2856"/>
              <a:chExt cx="1466" cy="329"/>
            </a:xfrm>
          </p:grpSpPr>
          <p:sp>
            <p:nvSpPr>
              <p:cNvPr id="24625" name="Line 215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6" name="Line 216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7" name="Line 217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8" name="Line 218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9" name="Line 219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0" name="Line 220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1" name="Line 221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2" name="Line 222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3" name="Line 223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34" name="Line 224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35" name="Line 225"/>
            <p:cNvSpPr>
              <a:spLocks noChangeShapeType="1"/>
            </p:cNvSpPr>
            <p:nvPr/>
          </p:nvSpPr>
          <p:spPr bwMode="auto">
            <a:xfrm flipH="1">
              <a:off x="4326" y="3337"/>
              <a:ext cx="19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4636" name="Text Box 226"/>
            <p:cNvSpPr txBox="1">
              <a:spLocks noChangeArrowheads="1"/>
            </p:cNvSpPr>
            <p:nvPr/>
          </p:nvSpPr>
          <p:spPr bwMode="auto">
            <a:xfrm>
              <a:off x="4386" y="3337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Symbol" pitchFamily="18" charset="2"/>
              </a:endParaRPr>
            </a:p>
          </p:txBody>
        </p:sp>
      </p:grpSp>
      <p:pic>
        <p:nvPicPr>
          <p:cNvPr id="24639" name="Picture 63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9871075" y="3713163"/>
            <a:ext cx="139700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10096500" y="360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3125 -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4.44444E-6 L 0.04636 -4.4444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8" grpId="0" animBg="1"/>
      <p:bldP spid="24589" grpId="0"/>
      <p:bldP spid="107" grpId="0" animBg="1"/>
      <p:bldP spid="24594" grpId="0"/>
      <p:bldP spid="246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89"/>
          <p:cNvSpPr>
            <a:spLocks noChangeArrowheads="1"/>
          </p:cNvSpPr>
          <p:nvPr/>
        </p:nvSpPr>
        <p:spPr bwMode="auto">
          <a:xfrm>
            <a:off x="5619750" y="1455738"/>
            <a:ext cx="4445000" cy="431800"/>
          </a:xfrm>
          <a:prstGeom prst="rect">
            <a:avLst/>
          </a:prstGeom>
          <a:solidFill>
            <a:srgbClr val="808080">
              <a:alpha val="16862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282950" y="474663"/>
            <a:ext cx="5626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WHAT IS THE BIG DEAL ABOUT THE PHASE AND DELAY?</a:t>
            </a:r>
          </a:p>
        </p:txBody>
      </p:sp>
      <p:sp>
        <p:nvSpPr>
          <p:cNvPr id="44036" name="Line 82"/>
          <p:cNvSpPr>
            <a:spLocks noChangeShapeType="1"/>
          </p:cNvSpPr>
          <p:nvPr/>
        </p:nvSpPr>
        <p:spPr bwMode="auto">
          <a:xfrm flipH="1">
            <a:off x="5653088" y="1670050"/>
            <a:ext cx="44100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Rectangle 8" descr="Dark vertical"/>
          <p:cNvSpPr>
            <a:spLocks noChangeArrowheads="1"/>
          </p:cNvSpPr>
          <p:nvPr/>
        </p:nvSpPr>
        <p:spPr bwMode="auto">
          <a:xfrm>
            <a:off x="6519863" y="1490663"/>
            <a:ext cx="852487" cy="363537"/>
          </a:xfrm>
          <a:prstGeom prst="rect">
            <a:avLst/>
          </a:prstGeom>
          <a:solidFill>
            <a:srgbClr val="99CCFF">
              <a:alpha val="6196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44038" name="Line 5"/>
          <p:cNvSpPr>
            <a:spLocks noChangeShapeType="1"/>
          </p:cNvSpPr>
          <p:nvPr/>
        </p:nvSpPr>
        <p:spPr bwMode="auto">
          <a:xfrm>
            <a:off x="5611813" y="1455738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6"/>
          <p:cNvSpPr>
            <a:spLocks noChangeShapeType="1"/>
          </p:cNvSpPr>
          <p:nvPr/>
        </p:nvSpPr>
        <p:spPr bwMode="auto">
          <a:xfrm>
            <a:off x="10063163" y="1435100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6538913" y="1455738"/>
            <a:ext cx="762000" cy="3698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GAIN</a:t>
            </a:r>
          </a:p>
        </p:txBody>
      </p:sp>
      <p:grpSp>
        <p:nvGrpSpPr>
          <p:cNvPr id="81" name="Group 23"/>
          <p:cNvGrpSpPr>
            <a:grpSpLocks/>
          </p:cNvGrpSpPr>
          <p:nvPr/>
        </p:nvGrpSpPr>
        <p:grpSpPr bwMode="auto">
          <a:xfrm>
            <a:off x="5611813" y="985838"/>
            <a:ext cx="357187" cy="360362"/>
            <a:chOff x="2629" y="2295"/>
            <a:chExt cx="243" cy="273"/>
          </a:xfrm>
        </p:grpSpPr>
        <p:sp>
          <p:nvSpPr>
            <p:cNvPr id="44042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4" name="Group 98"/>
          <p:cNvGrpSpPr>
            <a:grpSpLocks/>
          </p:cNvGrpSpPr>
          <p:nvPr/>
        </p:nvGrpSpPr>
        <p:grpSpPr bwMode="auto">
          <a:xfrm>
            <a:off x="8356600" y="3687763"/>
            <a:ext cx="2827338" cy="522287"/>
            <a:chOff x="8033746" y="3688325"/>
            <a:chExt cx="2827612" cy="522288"/>
          </a:xfrm>
        </p:grpSpPr>
        <p:sp>
          <p:nvSpPr>
            <p:cNvPr id="44045" name="Line 216"/>
            <p:cNvSpPr>
              <a:spLocks noChangeShapeType="1"/>
            </p:cNvSpPr>
            <p:nvPr/>
          </p:nvSpPr>
          <p:spPr bwMode="auto">
            <a:xfrm>
              <a:off x="9497451" y="3688325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222"/>
            <p:cNvSpPr>
              <a:spLocks noChangeShapeType="1"/>
            </p:cNvSpPr>
            <p:nvPr/>
          </p:nvSpPr>
          <p:spPr bwMode="auto">
            <a:xfrm>
              <a:off x="10861358" y="3691500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224"/>
            <p:cNvSpPr>
              <a:spLocks noChangeShapeType="1"/>
            </p:cNvSpPr>
            <p:nvPr/>
          </p:nvSpPr>
          <p:spPr bwMode="auto">
            <a:xfrm>
              <a:off x="8033746" y="3693088"/>
              <a:ext cx="0" cy="5175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8" name="Line 225"/>
          <p:cNvSpPr>
            <a:spLocks noChangeShapeType="1"/>
          </p:cNvSpPr>
          <p:nvPr/>
        </p:nvSpPr>
        <p:spPr bwMode="auto">
          <a:xfrm>
            <a:off x="7978775" y="4183063"/>
            <a:ext cx="4054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9" name="Text Box 226"/>
          <p:cNvSpPr txBox="1">
            <a:spLocks noChangeArrowheads="1"/>
          </p:cNvSpPr>
          <p:nvPr/>
        </p:nvSpPr>
        <p:spPr bwMode="auto">
          <a:xfrm>
            <a:off x="11612563" y="4160838"/>
            <a:ext cx="363537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</a:p>
        </p:txBody>
      </p:sp>
      <p:cxnSp>
        <p:nvCxnSpPr>
          <p:cNvPr id="101" name="Straight Connector 100"/>
          <p:cNvCxnSpPr>
            <a:stCxn id="50" idx="0"/>
          </p:cNvCxnSpPr>
          <p:nvPr/>
        </p:nvCxnSpPr>
        <p:spPr>
          <a:xfrm flipH="1" flipV="1">
            <a:off x="9840913" y="4192588"/>
            <a:ext cx="34925" cy="107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8366125" y="4205288"/>
            <a:ext cx="1281113" cy="1060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44" idx="0"/>
          </p:cNvCxnSpPr>
          <p:nvPr/>
        </p:nvCxnSpPr>
        <p:spPr>
          <a:xfrm flipV="1">
            <a:off x="10134600" y="4183063"/>
            <a:ext cx="1047750" cy="1082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8132763" y="1263650"/>
            <a:ext cx="823912" cy="842963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54" name="TextBox 108"/>
          <p:cNvSpPr txBox="1">
            <a:spLocks noChangeArrowheads="1"/>
          </p:cNvSpPr>
          <p:nvPr/>
        </p:nvSpPr>
        <p:spPr bwMode="auto">
          <a:xfrm>
            <a:off x="9297988" y="693738"/>
            <a:ext cx="357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Resonant passive element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8812213" y="985838"/>
            <a:ext cx="685800" cy="4492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6" name="Picture 111" descr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44475" y="1076325"/>
            <a:ext cx="471805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112" descr="\documentclass{article}&#10;\usepackage{amsmath}&#10;\pagestyle{empty}&#10;\begin{document}&#10;The mode is resonant with the element at $\omega_0$&#10;corresponding to $\Delta \Omega = 0$.\\&#10;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03213" y="2806700"/>
            <a:ext cx="792162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113" descr="\documentclass{article}&#10;\usepackage{amsmath}&#10;\pagestyle{empty}&#10;\begin{document}&#10;&#10;&#10;$\omega_0$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737725" y="3468688"/>
            <a:ext cx="247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Freeform 114"/>
          <p:cNvSpPr/>
          <p:nvPr/>
        </p:nvSpPr>
        <p:spPr>
          <a:xfrm>
            <a:off x="9031288" y="3786188"/>
            <a:ext cx="1897062" cy="735012"/>
          </a:xfrm>
          <a:custGeom>
            <a:avLst/>
            <a:gdLst>
              <a:gd name="connsiteX0" fmla="*/ 0 w 1897157"/>
              <a:gd name="connsiteY0" fmla="*/ 723388 h 735386"/>
              <a:gd name="connsiteX1" fmla="*/ 249382 w 1897157"/>
              <a:gd name="connsiteY1" fmla="*/ 723388 h 735386"/>
              <a:gd name="connsiteX2" fmla="*/ 519546 w 1897157"/>
              <a:gd name="connsiteY2" fmla="*/ 598697 h 735386"/>
              <a:gd name="connsiteX3" fmla="*/ 1111828 w 1897157"/>
              <a:gd name="connsiteY3" fmla="*/ 131106 h 735386"/>
              <a:gd name="connsiteX4" fmla="*/ 1111828 w 1897157"/>
              <a:gd name="connsiteY4" fmla="*/ 131106 h 735386"/>
              <a:gd name="connsiteX5" fmla="*/ 1558637 w 1897157"/>
              <a:gd name="connsiteY5" fmla="*/ 6415 h 735386"/>
              <a:gd name="connsiteX6" fmla="*/ 1870364 w 1897157"/>
              <a:gd name="connsiteY6" fmla="*/ 16806 h 735386"/>
              <a:gd name="connsiteX7" fmla="*/ 1859973 w 1897157"/>
              <a:gd name="connsiteY7" fmla="*/ 16806 h 7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157" h="735386">
                <a:moveTo>
                  <a:pt x="0" y="723388"/>
                </a:moveTo>
                <a:cubicBezTo>
                  <a:pt x="81395" y="733779"/>
                  <a:pt x="162791" y="744170"/>
                  <a:pt x="249382" y="723388"/>
                </a:cubicBezTo>
                <a:cubicBezTo>
                  <a:pt x="335973" y="702606"/>
                  <a:pt x="375805" y="697411"/>
                  <a:pt x="519546" y="598697"/>
                </a:cubicBezTo>
                <a:cubicBezTo>
                  <a:pt x="663287" y="499983"/>
                  <a:pt x="1111828" y="131106"/>
                  <a:pt x="1111828" y="131106"/>
                </a:cubicBezTo>
                <a:lnTo>
                  <a:pt x="1111828" y="131106"/>
                </a:lnTo>
                <a:cubicBezTo>
                  <a:pt x="1186296" y="110324"/>
                  <a:pt x="1432214" y="25465"/>
                  <a:pt x="1558637" y="6415"/>
                </a:cubicBezTo>
                <a:cubicBezTo>
                  <a:pt x="1685060" y="-12635"/>
                  <a:pt x="1870364" y="16806"/>
                  <a:pt x="1870364" y="16806"/>
                </a:cubicBezTo>
                <a:cubicBezTo>
                  <a:pt x="1920587" y="18538"/>
                  <a:pt x="1890280" y="17672"/>
                  <a:pt x="1859973" y="16806"/>
                </a:cubicBez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4060" name="Picture 119" descr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46050" y="4254500"/>
            <a:ext cx="68770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1" name="Picture 29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0571163" y="3516313"/>
            <a:ext cx="3556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0" name="Group 106"/>
          <p:cNvGrpSpPr>
            <a:grpSpLocks/>
          </p:cNvGrpSpPr>
          <p:nvPr/>
        </p:nvGrpSpPr>
        <p:grpSpPr bwMode="auto">
          <a:xfrm flipH="1">
            <a:off x="8394700" y="5265738"/>
            <a:ext cx="3138488" cy="865187"/>
            <a:chOff x="4326" y="3025"/>
            <a:chExt cx="1977" cy="545"/>
          </a:xfrm>
        </p:grpSpPr>
        <p:grpSp>
          <p:nvGrpSpPr>
            <p:cNvPr id="44063" name="Group 214"/>
            <p:cNvGrpSpPr>
              <a:grpSpLocks/>
            </p:cNvGrpSpPr>
            <p:nvPr/>
          </p:nvGrpSpPr>
          <p:grpSpPr bwMode="auto">
            <a:xfrm>
              <a:off x="4717" y="3025"/>
              <a:ext cx="1465" cy="329"/>
              <a:chOff x="1260" y="2856"/>
              <a:chExt cx="1466" cy="329"/>
            </a:xfrm>
          </p:grpSpPr>
          <p:sp>
            <p:nvSpPr>
              <p:cNvPr id="44064" name="Line 215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5" name="Line 216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6" name="Line 217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7" name="Line 218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8" name="Line 219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9" name="Line 220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0" name="Line 221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1" name="Line 222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2" name="Line 223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3" name="Line 224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74" name="Line 225"/>
            <p:cNvSpPr>
              <a:spLocks noChangeShapeType="1"/>
            </p:cNvSpPr>
            <p:nvPr/>
          </p:nvSpPr>
          <p:spPr bwMode="auto">
            <a:xfrm flipH="1">
              <a:off x="4326" y="3337"/>
              <a:ext cx="19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075" name="Text Box 226"/>
            <p:cNvSpPr txBox="1">
              <a:spLocks noChangeArrowheads="1"/>
            </p:cNvSpPr>
            <p:nvPr/>
          </p:nvSpPr>
          <p:spPr bwMode="auto">
            <a:xfrm>
              <a:off x="4386" y="3337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Symbol" pitchFamily="18" charset="2"/>
              </a:endParaRPr>
            </a:p>
          </p:txBody>
        </p:sp>
      </p:grpSp>
      <p:pic>
        <p:nvPicPr>
          <p:cNvPr id="44076" name="Picture 4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871075" y="3713163"/>
            <a:ext cx="139700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10096500" y="3606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  <p:grpSp>
        <p:nvGrpSpPr>
          <p:cNvPr id="44078" name="Group 98"/>
          <p:cNvGrpSpPr>
            <a:grpSpLocks/>
          </p:cNvGrpSpPr>
          <p:nvPr/>
        </p:nvGrpSpPr>
        <p:grpSpPr bwMode="auto">
          <a:xfrm>
            <a:off x="8356600" y="3697288"/>
            <a:ext cx="2827338" cy="522287"/>
            <a:chOff x="8033746" y="3688325"/>
            <a:chExt cx="2827612" cy="522288"/>
          </a:xfrm>
        </p:grpSpPr>
        <p:sp>
          <p:nvSpPr>
            <p:cNvPr id="44079" name="Line 216"/>
            <p:cNvSpPr>
              <a:spLocks noChangeShapeType="1"/>
            </p:cNvSpPr>
            <p:nvPr/>
          </p:nvSpPr>
          <p:spPr bwMode="auto">
            <a:xfrm>
              <a:off x="9497451" y="3688325"/>
              <a:ext cx="0" cy="517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Line 222"/>
            <p:cNvSpPr>
              <a:spLocks noChangeShapeType="1"/>
            </p:cNvSpPr>
            <p:nvPr/>
          </p:nvSpPr>
          <p:spPr bwMode="auto">
            <a:xfrm>
              <a:off x="10861358" y="3691500"/>
              <a:ext cx="0" cy="517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Line 224"/>
            <p:cNvSpPr>
              <a:spLocks noChangeShapeType="1"/>
            </p:cNvSpPr>
            <p:nvPr/>
          </p:nvSpPr>
          <p:spPr bwMode="auto">
            <a:xfrm>
              <a:off x="8033746" y="3693088"/>
              <a:ext cx="0" cy="517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9583738" y="1030288"/>
            <a:ext cx="357187" cy="360362"/>
            <a:chOff x="2629" y="2295"/>
            <a:chExt cx="243" cy="273"/>
          </a:xfrm>
        </p:grpSpPr>
        <p:sp>
          <p:nvSpPr>
            <p:cNvPr id="44083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4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85" name="Picture 5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563100" y="3713163"/>
            <a:ext cx="139700" cy="223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086" name="Text Box 54"/>
          <p:cNvSpPr txBox="1">
            <a:spLocks noChangeArrowheads="1"/>
          </p:cNvSpPr>
          <p:nvPr/>
        </p:nvSpPr>
        <p:spPr bwMode="auto">
          <a:xfrm>
            <a:off x="9240838" y="36385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03125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4.44444E-6 L 0.04636 -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2786 3.7037E-6 " pathEditMode="relative" ptsTypes="AA">
                                      <p:cBhvr>
                                        <p:cTn id="67" dur="2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86 4.07407E-6 L -0.04062 4.07407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4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  <p:bldP spid="44049" grpId="0"/>
      <p:bldP spid="44077" grpId="0"/>
      <p:bldP spid="440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282950" y="474663"/>
            <a:ext cx="5626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WHAT IS THE BIG DEAL ABOUT THE PHASE AND DELAY?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513638" y="1935163"/>
            <a:ext cx="2260600" cy="2144712"/>
            <a:chOff x="1204" y="2218"/>
            <a:chExt cx="1424" cy="1351"/>
          </a:xfrm>
        </p:grpSpPr>
        <p:sp>
          <p:nvSpPr>
            <p:cNvPr id="23590" name="Line 13"/>
            <p:cNvSpPr>
              <a:spLocks noChangeShapeType="1"/>
            </p:cNvSpPr>
            <p:nvPr/>
          </p:nvSpPr>
          <p:spPr bwMode="auto">
            <a:xfrm flipV="1">
              <a:off x="1586" y="2480"/>
              <a:ext cx="717" cy="8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 flipV="1">
              <a:off x="1586" y="2218"/>
              <a:ext cx="0" cy="1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1595" y="3329"/>
              <a:ext cx="10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Text Box 16"/>
            <p:cNvSpPr txBox="1">
              <a:spLocks noChangeArrowheads="1"/>
            </p:cNvSpPr>
            <p:nvPr/>
          </p:nvSpPr>
          <p:spPr bwMode="auto">
            <a:xfrm>
              <a:off x="1808" y="3325"/>
              <a:ext cx="5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D</a:t>
              </a:r>
              <a:r>
                <a:rPr lang="en-US" i="1"/>
                <a:t>L/L</a:t>
              </a:r>
              <a:r>
                <a:rPr lang="en-US" i="1" baseline="-25000"/>
                <a:t>cav</a:t>
              </a:r>
              <a:endParaRPr lang="en-US" i="1"/>
            </a:p>
          </p:txBody>
        </p:sp>
        <p:sp>
          <p:nvSpPr>
            <p:cNvPr id="23594" name="Text Box 17"/>
            <p:cNvSpPr txBox="1">
              <a:spLocks noChangeArrowheads="1"/>
            </p:cNvSpPr>
            <p:nvPr/>
          </p:nvSpPr>
          <p:spPr bwMode="auto">
            <a:xfrm>
              <a:off x="2432" y="3319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i="1"/>
            </a:p>
          </p:txBody>
        </p:sp>
        <p:sp>
          <p:nvSpPr>
            <p:cNvPr id="23595" name="Line 18"/>
            <p:cNvSpPr>
              <a:spLocks noChangeShapeType="1"/>
            </p:cNvSpPr>
            <p:nvPr/>
          </p:nvSpPr>
          <p:spPr bwMode="auto">
            <a:xfrm>
              <a:off x="1881" y="2988"/>
              <a:ext cx="0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19"/>
            <p:cNvSpPr>
              <a:spLocks noChangeShapeType="1"/>
            </p:cNvSpPr>
            <p:nvPr/>
          </p:nvSpPr>
          <p:spPr bwMode="auto">
            <a:xfrm>
              <a:off x="2039" y="2801"/>
              <a:ext cx="0" cy="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20"/>
            <p:cNvSpPr>
              <a:spLocks noChangeShapeType="1"/>
            </p:cNvSpPr>
            <p:nvPr/>
          </p:nvSpPr>
          <p:spPr bwMode="auto">
            <a:xfrm flipH="1">
              <a:off x="1459" y="2977"/>
              <a:ext cx="4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21"/>
            <p:cNvSpPr>
              <a:spLocks noChangeShapeType="1"/>
            </p:cNvSpPr>
            <p:nvPr/>
          </p:nvSpPr>
          <p:spPr bwMode="auto">
            <a:xfrm flipH="1">
              <a:off x="1449" y="2794"/>
              <a:ext cx="5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22"/>
            <p:cNvSpPr>
              <a:spLocks noChangeShapeType="1"/>
            </p:cNvSpPr>
            <p:nvPr/>
          </p:nvSpPr>
          <p:spPr bwMode="auto">
            <a:xfrm rot="16200000" flipV="1">
              <a:off x="1387" y="288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Text Box 23"/>
            <p:cNvSpPr txBox="1">
              <a:spLocks noChangeArrowheads="1"/>
            </p:cNvSpPr>
            <p:nvPr/>
          </p:nvSpPr>
          <p:spPr bwMode="auto">
            <a:xfrm>
              <a:off x="1204" y="2758"/>
              <a:ext cx="2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Symbol" pitchFamily="18" charset="2"/>
                </a:rPr>
                <a:t>Dn</a:t>
              </a:r>
              <a:endParaRPr lang="en-US" i="1"/>
            </a:p>
          </p:txBody>
        </p:sp>
        <p:sp>
          <p:nvSpPr>
            <p:cNvPr id="23601" name="Line 24"/>
            <p:cNvSpPr>
              <a:spLocks noChangeShapeType="1"/>
            </p:cNvSpPr>
            <p:nvPr/>
          </p:nvSpPr>
          <p:spPr bwMode="auto">
            <a:xfrm flipH="1">
              <a:off x="1878" y="2797"/>
              <a:ext cx="153" cy="181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25"/>
            <p:cNvSpPr>
              <a:spLocks noChangeShapeType="1"/>
            </p:cNvSpPr>
            <p:nvPr/>
          </p:nvSpPr>
          <p:spPr bwMode="auto">
            <a:xfrm>
              <a:off x="2087" y="2734"/>
              <a:ext cx="3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603" name="Picture 26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3" y="2481"/>
              <a:ext cx="153" cy="139"/>
            </a:xfrm>
            <a:prstGeom prst="rect">
              <a:avLst/>
            </a:prstGeom>
            <a:noFill/>
            <a:ln w="9525">
              <a:noFill/>
              <a:miter lim="800000"/>
              <a:headEnd type="none" w="lg" len="lg"/>
              <a:tailEnd type="none" w="lg" len="lg"/>
            </a:ln>
          </p:spPr>
        </p:pic>
        <p:sp>
          <p:nvSpPr>
            <p:cNvPr id="23604" name="Arc 27"/>
            <p:cNvSpPr>
              <a:spLocks/>
            </p:cNvSpPr>
            <p:nvPr/>
          </p:nvSpPr>
          <p:spPr bwMode="auto">
            <a:xfrm>
              <a:off x="1988" y="2537"/>
              <a:ext cx="351" cy="192"/>
            </a:xfrm>
            <a:custGeom>
              <a:avLst/>
              <a:gdLst>
                <a:gd name="T0" fmla="*/ 276 w 21600"/>
                <a:gd name="T1" fmla="*/ 0 h 13312"/>
                <a:gd name="T2" fmla="*/ 351 w 21600"/>
                <a:gd name="T3" fmla="*/ 192 h 13312"/>
                <a:gd name="T4" fmla="*/ 0 w 21600"/>
                <a:gd name="T5" fmla="*/ 192 h 13312"/>
                <a:gd name="T6" fmla="*/ 0 60000 65536"/>
                <a:gd name="T7" fmla="*/ 0 60000 65536"/>
                <a:gd name="T8" fmla="*/ 0 60000 65536"/>
                <a:gd name="T9" fmla="*/ 0 w 21600"/>
                <a:gd name="T10" fmla="*/ 0 h 13312"/>
                <a:gd name="T11" fmla="*/ 21600 w 21600"/>
                <a:gd name="T12" fmla="*/ 13312 h 13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3312" fill="none" extrusionOk="0">
                  <a:moveTo>
                    <a:pt x="17010" y="-1"/>
                  </a:moveTo>
                  <a:cubicBezTo>
                    <a:pt x="19984" y="3799"/>
                    <a:pt x="21600" y="8486"/>
                    <a:pt x="21600" y="13312"/>
                  </a:cubicBezTo>
                </a:path>
                <a:path w="21600" h="13312" stroke="0" extrusionOk="0">
                  <a:moveTo>
                    <a:pt x="17010" y="-1"/>
                  </a:moveTo>
                  <a:cubicBezTo>
                    <a:pt x="19984" y="3799"/>
                    <a:pt x="21600" y="8486"/>
                    <a:pt x="21600" y="13312"/>
                  </a:cubicBezTo>
                  <a:lnTo>
                    <a:pt x="0" y="1331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98"/>
          <p:cNvGrpSpPr>
            <a:grpSpLocks/>
          </p:cNvGrpSpPr>
          <p:nvPr/>
        </p:nvGrpSpPr>
        <p:grpSpPr bwMode="auto">
          <a:xfrm>
            <a:off x="7048500" y="4335463"/>
            <a:ext cx="3141663" cy="862012"/>
            <a:chOff x="131" y="2466"/>
            <a:chExt cx="1978" cy="543"/>
          </a:xfrm>
        </p:grpSpPr>
        <p:grpSp>
          <p:nvGrpSpPr>
            <p:cNvPr id="23577" name="Group 199"/>
            <p:cNvGrpSpPr>
              <a:grpSpLocks/>
            </p:cNvGrpSpPr>
            <p:nvPr/>
          </p:nvGrpSpPr>
          <p:grpSpPr bwMode="auto">
            <a:xfrm>
              <a:off x="518" y="2466"/>
              <a:ext cx="1466" cy="329"/>
              <a:chOff x="1260" y="2856"/>
              <a:chExt cx="1466" cy="329"/>
            </a:xfrm>
          </p:grpSpPr>
          <p:sp>
            <p:nvSpPr>
              <p:cNvPr id="23580" name="Line 200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1" name="Line 201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202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3" name="Line 203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4" name="Line 204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5" name="Line 205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Line 206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7" name="Line 207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8" name="Line 208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Line 209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8" name="Line 210"/>
            <p:cNvSpPr>
              <a:spLocks noChangeShapeType="1"/>
            </p:cNvSpPr>
            <p:nvPr/>
          </p:nvSpPr>
          <p:spPr bwMode="auto">
            <a:xfrm flipH="1">
              <a:off x="131" y="2778"/>
              <a:ext cx="19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79" name="Text Box 211"/>
            <p:cNvSpPr txBox="1">
              <a:spLocks noChangeArrowheads="1"/>
            </p:cNvSpPr>
            <p:nvPr/>
          </p:nvSpPr>
          <p:spPr bwMode="auto">
            <a:xfrm>
              <a:off x="201" y="2778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33" name="Rectangle 212"/>
          <p:cNvSpPr>
            <a:spLocks noChangeArrowheads="1"/>
          </p:cNvSpPr>
          <p:nvPr/>
        </p:nvSpPr>
        <p:spPr bwMode="auto">
          <a:xfrm>
            <a:off x="7023100" y="4768850"/>
            <a:ext cx="449263" cy="3365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34" name="Group 227"/>
          <p:cNvGrpSpPr>
            <a:grpSpLocks/>
          </p:cNvGrpSpPr>
          <p:nvPr/>
        </p:nvGrpSpPr>
        <p:grpSpPr bwMode="auto">
          <a:xfrm>
            <a:off x="7954963" y="4857750"/>
            <a:ext cx="719137" cy="1111250"/>
            <a:chOff x="701" y="2795"/>
            <a:chExt cx="452" cy="700"/>
          </a:xfrm>
        </p:grpSpPr>
        <p:sp>
          <p:nvSpPr>
            <p:cNvPr id="23572" name="Line 228"/>
            <p:cNvSpPr>
              <a:spLocks noChangeShapeType="1"/>
            </p:cNvSpPr>
            <p:nvPr/>
          </p:nvSpPr>
          <p:spPr bwMode="auto">
            <a:xfrm>
              <a:off x="829" y="2795"/>
              <a:ext cx="0" cy="69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3" name="Line 229"/>
            <p:cNvSpPr>
              <a:spLocks noChangeShapeType="1"/>
            </p:cNvSpPr>
            <p:nvPr/>
          </p:nvSpPr>
          <p:spPr bwMode="auto">
            <a:xfrm>
              <a:off x="870" y="2796"/>
              <a:ext cx="0" cy="69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4" name="Line 230"/>
            <p:cNvSpPr>
              <a:spLocks noChangeShapeType="1"/>
            </p:cNvSpPr>
            <p:nvPr/>
          </p:nvSpPr>
          <p:spPr bwMode="auto">
            <a:xfrm>
              <a:off x="701" y="3462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575" name="Line 231"/>
            <p:cNvSpPr>
              <a:spLocks noChangeShapeType="1"/>
            </p:cNvSpPr>
            <p:nvPr/>
          </p:nvSpPr>
          <p:spPr bwMode="auto">
            <a:xfrm flipH="1">
              <a:off x="871" y="3463"/>
              <a:ext cx="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23576" name="Picture 232" descr="TP_tmp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8" y="3301"/>
              <a:ext cx="224" cy="1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40" name="Group 106"/>
          <p:cNvGrpSpPr>
            <a:grpSpLocks/>
          </p:cNvGrpSpPr>
          <p:nvPr/>
        </p:nvGrpSpPr>
        <p:grpSpPr bwMode="auto">
          <a:xfrm>
            <a:off x="7107238" y="5273675"/>
            <a:ext cx="3138487" cy="862013"/>
            <a:chOff x="4326" y="3025"/>
            <a:chExt cx="1977" cy="543"/>
          </a:xfrm>
        </p:grpSpPr>
        <p:grpSp>
          <p:nvGrpSpPr>
            <p:cNvPr id="23559" name="Group 214"/>
            <p:cNvGrpSpPr>
              <a:grpSpLocks/>
            </p:cNvGrpSpPr>
            <p:nvPr/>
          </p:nvGrpSpPr>
          <p:grpSpPr bwMode="auto">
            <a:xfrm>
              <a:off x="4717" y="3025"/>
              <a:ext cx="1465" cy="329"/>
              <a:chOff x="1260" y="2856"/>
              <a:chExt cx="1466" cy="329"/>
            </a:xfrm>
          </p:grpSpPr>
          <p:sp>
            <p:nvSpPr>
              <p:cNvPr id="23562" name="Line 215"/>
              <p:cNvSpPr>
                <a:spLocks noChangeShapeType="1"/>
              </p:cNvSpPr>
              <p:nvPr/>
            </p:nvSpPr>
            <p:spPr bwMode="auto">
              <a:xfrm>
                <a:off x="1750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Line 216"/>
              <p:cNvSpPr>
                <a:spLocks noChangeShapeType="1"/>
              </p:cNvSpPr>
              <p:nvPr/>
            </p:nvSpPr>
            <p:spPr bwMode="auto">
              <a:xfrm>
                <a:off x="2402" y="2856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Line 217"/>
              <p:cNvSpPr>
                <a:spLocks noChangeShapeType="1"/>
              </p:cNvSpPr>
              <p:nvPr/>
            </p:nvSpPr>
            <p:spPr bwMode="auto">
              <a:xfrm>
                <a:off x="1420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Line 218"/>
              <p:cNvSpPr>
                <a:spLocks noChangeShapeType="1"/>
              </p:cNvSpPr>
              <p:nvPr/>
            </p:nvSpPr>
            <p:spPr bwMode="auto">
              <a:xfrm>
                <a:off x="20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Line 219"/>
              <p:cNvSpPr>
                <a:spLocks noChangeShapeType="1"/>
              </p:cNvSpPr>
              <p:nvPr/>
            </p:nvSpPr>
            <p:spPr bwMode="auto">
              <a:xfrm>
                <a:off x="27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Line 220"/>
              <p:cNvSpPr>
                <a:spLocks noChangeShapeType="1"/>
              </p:cNvSpPr>
              <p:nvPr/>
            </p:nvSpPr>
            <p:spPr bwMode="auto">
              <a:xfrm>
                <a:off x="1260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Line 221"/>
              <p:cNvSpPr>
                <a:spLocks noChangeShapeType="1"/>
              </p:cNvSpPr>
              <p:nvPr/>
            </p:nvSpPr>
            <p:spPr bwMode="auto">
              <a:xfrm>
                <a:off x="1913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Line 222"/>
              <p:cNvSpPr>
                <a:spLocks noChangeShapeType="1"/>
              </p:cNvSpPr>
              <p:nvPr/>
            </p:nvSpPr>
            <p:spPr bwMode="auto">
              <a:xfrm>
                <a:off x="2566" y="2858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Line 223"/>
              <p:cNvSpPr>
                <a:spLocks noChangeShapeType="1"/>
              </p:cNvSpPr>
              <p:nvPr/>
            </p:nvSpPr>
            <p:spPr bwMode="auto">
              <a:xfrm>
                <a:off x="1573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224"/>
              <p:cNvSpPr>
                <a:spLocks noChangeShapeType="1"/>
              </p:cNvSpPr>
              <p:nvPr/>
            </p:nvSpPr>
            <p:spPr bwMode="auto">
              <a:xfrm>
                <a:off x="2226" y="2859"/>
                <a:ext cx="0" cy="32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60" name="Line 225"/>
            <p:cNvSpPr>
              <a:spLocks noChangeShapeType="1"/>
            </p:cNvSpPr>
            <p:nvPr/>
          </p:nvSpPr>
          <p:spPr bwMode="auto">
            <a:xfrm flipH="1">
              <a:off x="4326" y="3337"/>
              <a:ext cx="197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3561" name="Text Box 226"/>
            <p:cNvSpPr txBox="1">
              <a:spLocks noChangeArrowheads="1"/>
            </p:cNvSpPr>
            <p:nvPr/>
          </p:nvSpPr>
          <p:spPr bwMode="auto">
            <a:xfrm>
              <a:off x="4386" y="3337"/>
              <a:ext cx="19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23606" name="Rectangle 289"/>
          <p:cNvSpPr>
            <a:spLocks noChangeArrowheads="1"/>
          </p:cNvSpPr>
          <p:nvPr/>
        </p:nvSpPr>
        <p:spPr bwMode="auto">
          <a:xfrm>
            <a:off x="1027113" y="1954213"/>
            <a:ext cx="4445000" cy="431800"/>
          </a:xfrm>
          <a:prstGeom prst="rect">
            <a:avLst/>
          </a:prstGeom>
          <a:solidFill>
            <a:srgbClr val="808080">
              <a:alpha val="16862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Line 82"/>
          <p:cNvSpPr>
            <a:spLocks noChangeShapeType="1"/>
          </p:cNvSpPr>
          <p:nvPr/>
        </p:nvSpPr>
        <p:spPr bwMode="auto">
          <a:xfrm flipH="1">
            <a:off x="1060450" y="2168525"/>
            <a:ext cx="4410075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8" name="Rectangle 8" descr="Dark vertical"/>
          <p:cNvSpPr>
            <a:spLocks noChangeArrowheads="1"/>
          </p:cNvSpPr>
          <p:nvPr/>
        </p:nvSpPr>
        <p:spPr bwMode="auto">
          <a:xfrm>
            <a:off x="1927225" y="1989138"/>
            <a:ext cx="852488" cy="363537"/>
          </a:xfrm>
          <a:prstGeom prst="rect">
            <a:avLst/>
          </a:prstGeom>
          <a:solidFill>
            <a:srgbClr val="99CCFF">
              <a:alpha val="6196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cs typeface="Arial" charset="0"/>
            </a:endParaRPr>
          </a:p>
        </p:txBody>
      </p:sp>
      <p:sp>
        <p:nvSpPr>
          <p:cNvPr id="23609" name="Line 5"/>
          <p:cNvSpPr>
            <a:spLocks noChangeShapeType="1"/>
          </p:cNvSpPr>
          <p:nvPr/>
        </p:nvSpPr>
        <p:spPr bwMode="auto">
          <a:xfrm>
            <a:off x="1019175" y="1954213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0" name="Line 6"/>
          <p:cNvSpPr>
            <a:spLocks noChangeShapeType="1"/>
          </p:cNvSpPr>
          <p:nvPr/>
        </p:nvSpPr>
        <p:spPr bwMode="auto">
          <a:xfrm>
            <a:off x="5470525" y="1933575"/>
            <a:ext cx="0" cy="466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1" name="Text Box 9"/>
          <p:cNvSpPr txBox="1">
            <a:spLocks noChangeArrowheads="1"/>
          </p:cNvSpPr>
          <p:nvPr/>
        </p:nvSpPr>
        <p:spPr bwMode="auto">
          <a:xfrm>
            <a:off x="1946275" y="1954213"/>
            <a:ext cx="755650" cy="3667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cs typeface="Arial" charset="0"/>
              </a:rPr>
              <a:t>GAIN</a:t>
            </a:r>
          </a:p>
        </p:txBody>
      </p:sp>
      <p:grpSp>
        <p:nvGrpSpPr>
          <p:cNvPr id="81" name="Group 23"/>
          <p:cNvGrpSpPr>
            <a:grpSpLocks/>
          </p:cNvGrpSpPr>
          <p:nvPr/>
        </p:nvGrpSpPr>
        <p:grpSpPr bwMode="auto">
          <a:xfrm>
            <a:off x="1019175" y="1484313"/>
            <a:ext cx="357188" cy="360362"/>
            <a:chOff x="2629" y="2295"/>
            <a:chExt cx="243" cy="273"/>
          </a:xfrm>
        </p:grpSpPr>
        <p:sp>
          <p:nvSpPr>
            <p:cNvPr id="23613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3663950" y="1762125"/>
            <a:ext cx="823913" cy="842963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4219575" y="1484313"/>
            <a:ext cx="685800" cy="44926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991100" y="1528763"/>
            <a:ext cx="357188" cy="360362"/>
            <a:chOff x="2629" y="2295"/>
            <a:chExt cx="243" cy="273"/>
          </a:xfrm>
        </p:grpSpPr>
        <p:sp>
          <p:nvSpPr>
            <p:cNvPr id="23618" name="Freeform 24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w 301"/>
                <a:gd name="T45" fmla="*/ 219 h 3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339"/>
                <a:gd name="T71" fmla="*/ 301 w 301"/>
                <a:gd name="T72" fmla="*/ 339 h 3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25"/>
            <p:cNvSpPr>
              <a:spLocks/>
            </p:cNvSpPr>
            <p:nvPr/>
          </p:nvSpPr>
          <p:spPr bwMode="auto">
            <a:xfrm>
              <a:off x="2629" y="2295"/>
              <a:ext cx="243" cy="273"/>
            </a:xfrm>
            <a:custGeom>
              <a:avLst/>
              <a:gdLst>
                <a:gd name="T0" fmla="*/ 0 w 301"/>
                <a:gd name="T1" fmla="*/ 219 h 339"/>
                <a:gd name="T2" fmla="*/ 22 w 301"/>
                <a:gd name="T3" fmla="*/ 217 h 339"/>
                <a:gd name="T4" fmla="*/ 36 w 301"/>
                <a:gd name="T5" fmla="*/ 215 h 339"/>
                <a:gd name="T6" fmla="*/ 49 w 301"/>
                <a:gd name="T7" fmla="*/ 206 h 339"/>
                <a:gd name="T8" fmla="*/ 67 w 301"/>
                <a:gd name="T9" fmla="*/ 187 h 339"/>
                <a:gd name="T10" fmla="*/ 78 w 301"/>
                <a:gd name="T11" fmla="*/ 167 h 339"/>
                <a:gd name="T12" fmla="*/ 86 w 301"/>
                <a:gd name="T13" fmla="*/ 120 h 339"/>
                <a:gd name="T14" fmla="*/ 94 w 301"/>
                <a:gd name="T15" fmla="*/ 25 h 339"/>
                <a:gd name="T16" fmla="*/ 98 w 301"/>
                <a:gd name="T17" fmla="*/ 7 h 339"/>
                <a:gd name="T18" fmla="*/ 101 w 301"/>
                <a:gd name="T19" fmla="*/ 0 h 339"/>
                <a:gd name="T20" fmla="*/ 105 w 301"/>
                <a:gd name="T21" fmla="*/ 0 h 339"/>
                <a:gd name="T22" fmla="*/ 113 w 301"/>
                <a:gd name="T23" fmla="*/ 2 h 339"/>
                <a:gd name="T24" fmla="*/ 113 w 301"/>
                <a:gd name="T25" fmla="*/ 4 h 339"/>
                <a:gd name="T26" fmla="*/ 116 w 301"/>
                <a:gd name="T27" fmla="*/ 18 h 339"/>
                <a:gd name="T28" fmla="*/ 123 w 301"/>
                <a:gd name="T29" fmla="*/ 109 h 339"/>
                <a:gd name="T30" fmla="*/ 130 w 301"/>
                <a:gd name="T31" fmla="*/ 153 h 339"/>
                <a:gd name="T32" fmla="*/ 140 w 301"/>
                <a:gd name="T33" fmla="*/ 180 h 339"/>
                <a:gd name="T34" fmla="*/ 152 w 301"/>
                <a:gd name="T35" fmla="*/ 195 h 339"/>
                <a:gd name="T36" fmla="*/ 165 w 301"/>
                <a:gd name="T37" fmla="*/ 208 h 339"/>
                <a:gd name="T38" fmla="*/ 186 w 301"/>
                <a:gd name="T39" fmla="*/ 218 h 339"/>
                <a:gd name="T40" fmla="*/ 196 w 301"/>
                <a:gd name="T41" fmla="*/ 220 h 339"/>
                <a:gd name="T42" fmla="*/ 4 w 301"/>
                <a:gd name="T43" fmla="*/ 220 h 3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1"/>
                <a:gd name="T67" fmla="*/ 0 h 339"/>
                <a:gd name="T68" fmla="*/ 301 w 301"/>
                <a:gd name="T69" fmla="*/ 339 h 3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1" h="339">
                  <a:moveTo>
                    <a:pt x="0" y="338"/>
                  </a:moveTo>
                  <a:lnTo>
                    <a:pt x="34" y="335"/>
                  </a:lnTo>
                  <a:lnTo>
                    <a:pt x="55" y="332"/>
                  </a:lnTo>
                  <a:lnTo>
                    <a:pt x="76" y="318"/>
                  </a:lnTo>
                  <a:lnTo>
                    <a:pt x="103" y="288"/>
                  </a:lnTo>
                  <a:lnTo>
                    <a:pt x="120" y="257"/>
                  </a:lnTo>
                  <a:lnTo>
                    <a:pt x="133" y="185"/>
                  </a:lnTo>
                  <a:lnTo>
                    <a:pt x="145" y="38"/>
                  </a:lnTo>
                  <a:lnTo>
                    <a:pt x="151" y="11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73" y="2"/>
                  </a:lnTo>
                  <a:lnTo>
                    <a:pt x="173" y="6"/>
                  </a:lnTo>
                  <a:lnTo>
                    <a:pt x="178" y="27"/>
                  </a:lnTo>
                  <a:lnTo>
                    <a:pt x="188" y="168"/>
                  </a:lnTo>
                  <a:lnTo>
                    <a:pt x="200" y="236"/>
                  </a:lnTo>
                  <a:lnTo>
                    <a:pt x="215" y="278"/>
                  </a:lnTo>
                  <a:lnTo>
                    <a:pt x="233" y="300"/>
                  </a:lnTo>
                  <a:lnTo>
                    <a:pt x="253" y="320"/>
                  </a:lnTo>
                  <a:lnTo>
                    <a:pt x="286" y="336"/>
                  </a:lnTo>
                  <a:lnTo>
                    <a:pt x="301" y="339"/>
                  </a:lnTo>
                  <a:lnTo>
                    <a:pt x="6" y="339"/>
                  </a:lnTo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20" name="TextBox 108"/>
          <p:cNvSpPr txBox="1">
            <a:spLocks noChangeArrowheads="1"/>
          </p:cNvSpPr>
          <p:nvPr/>
        </p:nvSpPr>
        <p:spPr bwMode="auto">
          <a:xfrm>
            <a:off x="5030788" y="1090613"/>
            <a:ext cx="3579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Resonant passive element</a:t>
            </a:r>
          </a:p>
        </p:txBody>
      </p:sp>
      <p:grpSp>
        <p:nvGrpSpPr>
          <p:cNvPr id="23621" name="Group 10"/>
          <p:cNvGrpSpPr>
            <a:grpSpLocks/>
          </p:cNvGrpSpPr>
          <p:nvPr/>
        </p:nvGrpSpPr>
        <p:grpSpPr bwMode="auto">
          <a:xfrm>
            <a:off x="2262188" y="2114550"/>
            <a:ext cx="1330325" cy="1111250"/>
            <a:chOff x="5349082" y="1208089"/>
            <a:chExt cx="1330325" cy="1111250"/>
          </a:xfrm>
        </p:grpSpPr>
        <p:sp>
          <p:nvSpPr>
            <p:cNvPr id="23622" name="Line 86"/>
            <p:cNvSpPr>
              <a:spLocks noChangeShapeType="1"/>
            </p:cNvSpPr>
            <p:nvPr/>
          </p:nvSpPr>
          <p:spPr bwMode="auto">
            <a:xfrm>
              <a:off x="6374607" y="1549402"/>
              <a:ext cx="304800" cy="274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88"/>
            <p:cNvSpPr>
              <a:spLocks noChangeShapeType="1"/>
            </p:cNvSpPr>
            <p:nvPr/>
          </p:nvSpPr>
          <p:spPr bwMode="auto">
            <a:xfrm flipH="1">
              <a:off x="6122194" y="1281114"/>
              <a:ext cx="39528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89"/>
            <p:cNvSpPr>
              <a:spLocks noChangeShapeType="1"/>
            </p:cNvSpPr>
            <p:nvPr/>
          </p:nvSpPr>
          <p:spPr bwMode="auto">
            <a:xfrm flipV="1">
              <a:off x="6126957" y="1276352"/>
              <a:ext cx="0" cy="8636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90"/>
            <p:cNvSpPr>
              <a:spLocks noChangeShapeType="1"/>
            </p:cNvSpPr>
            <p:nvPr/>
          </p:nvSpPr>
          <p:spPr bwMode="auto">
            <a:xfrm flipV="1">
              <a:off x="6514307" y="1273177"/>
              <a:ext cx="0" cy="86360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91"/>
            <p:cNvSpPr>
              <a:spLocks noChangeShapeType="1"/>
            </p:cNvSpPr>
            <p:nvPr/>
          </p:nvSpPr>
          <p:spPr bwMode="auto">
            <a:xfrm flipH="1">
              <a:off x="5855494" y="2124077"/>
              <a:ext cx="650875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Text Box 92"/>
            <p:cNvSpPr txBox="1">
              <a:spLocks noChangeArrowheads="1"/>
            </p:cNvSpPr>
            <p:nvPr/>
          </p:nvSpPr>
          <p:spPr bwMode="auto">
            <a:xfrm>
              <a:off x="5349082" y="1884364"/>
              <a:ext cx="674688" cy="36512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>
                  <a:cs typeface="Arial" charset="0"/>
                </a:rPr>
                <a:t>D</a:t>
              </a:r>
              <a:r>
                <a:rPr lang="en-US" altLang="en-US" baseline="-25000"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grpSp>
          <p:nvGrpSpPr>
            <p:cNvPr id="23628" name="Group 278"/>
            <p:cNvGrpSpPr>
              <a:grpSpLocks/>
            </p:cNvGrpSpPr>
            <p:nvPr/>
          </p:nvGrpSpPr>
          <p:grpSpPr bwMode="auto">
            <a:xfrm>
              <a:off x="5399882" y="1922464"/>
              <a:ext cx="449263" cy="396875"/>
              <a:chOff x="2956" y="1772"/>
              <a:chExt cx="244" cy="246"/>
            </a:xfrm>
          </p:grpSpPr>
          <p:sp>
            <p:nvSpPr>
              <p:cNvPr id="23629" name="Line 93"/>
              <p:cNvSpPr>
                <a:spLocks noChangeShapeType="1"/>
              </p:cNvSpPr>
              <p:nvPr/>
            </p:nvSpPr>
            <p:spPr bwMode="auto">
              <a:xfrm>
                <a:off x="3199" y="1772"/>
                <a:ext cx="1" cy="24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Arc 94"/>
              <p:cNvSpPr>
                <a:spLocks/>
              </p:cNvSpPr>
              <p:nvPr/>
            </p:nvSpPr>
            <p:spPr bwMode="auto">
              <a:xfrm flipH="1">
                <a:off x="2956" y="1776"/>
                <a:ext cx="244" cy="238"/>
              </a:xfrm>
              <a:custGeom>
                <a:avLst/>
                <a:gdLst>
                  <a:gd name="T0" fmla="*/ 24 w 21743"/>
                  <a:gd name="T1" fmla="*/ 0 h 43200"/>
                  <a:gd name="T2" fmla="*/ 0 w 21743"/>
                  <a:gd name="T3" fmla="*/ 1767 h 43200"/>
                  <a:gd name="T4" fmla="*/ 24 w 21743"/>
                  <a:gd name="T5" fmla="*/ 883 h 43200"/>
                  <a:gd name="T6" fmla="*/ 0 60000 65536"/>
                  <a:gd name="T7" fmla="*/ 0 60000 65536"/>
                  <a:gd name="T8" fmla="*/ 0 60000 65536"/>
                  <a:gd name="T9" fmla="*/ 0 w 21743"/>
                  <a:gd name="T10" fmla="*/ 0 h 43200"/>
                  <a:gd name="T11" fmla="*/ 21743 w 21743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3" h="43200" fill="none" extrusionOk="0">
                    <a:moveTo>
                      <a:pt x="142" y="0"/>
                    </a:moveTo>
                    <a:cubicBezTo>
                      <a:pt x="12072" y="0"/>
                      <a:pt x="21743" y="9670"/>
                      <a:pt x="21743" y="21600"/>
                    </a:cubicBezTo>
                    <a:cubicBezTo>
                      <a:pt x="21743" y="33529"/>
                      <a:pt x="12072" y="43200"/>
                      <a:pt x="143" y="43200"/>
                    </a:cubicBezTo>
                    <a:cubicBezTo>
                      <a:pt x="95" y="43200"/>
                      <a:pt x="47" y="43199"/>
                      <a:pt x="0" y="43199"/>
                    </a:cubicBezTo>
                  </a:path>
                  <a:path w="21743" h="43200" stroke="0" extrusionOk="0">
                    <a:moveTo>
                      <a:pt x="142" y="0"/>
                    </a:moveTo>
                    <a:cubicBezTo>
                      <a:pt x="12072" y="0"/>
                      <a:pt x="21743" y="9670"/>
                      <a:pt x="21743" y="21600"/>
                    </a:cubicBezTo>
                    <a:cubicBezTo>
                      <a:pt x="21743" y="33529"/>
                      <a:pt x="12072" y="43200"/>
                      <a:pt x="143" y="43200"/>
                    </a:cubicBezTo>
                    <a:cubicBezTo>
                      <a:pt x="95" y="43200"/>
                      <a:pt x="47" y="43199"/>
                      <a:pt x="0" y="43199"/>
                    </a:cubicBezTo>
                    <a:lnTo>
                      <a:pt x="143" y="21600"/>
                    </a:lnTo>
                    <a:lnTo>
                      <a:pt x="142" y="0"/>
                    </a:lnTo>
                    <a:close/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31" name="Line 115"/>
            <p:cNvSpPr>
              <a:spLocks noChangeShapeType="1"/>
            </p:cNvSpPr>
            <p:nvPr/>
          </p:nvSpPr>
          <p:spPr bwMode="auto">
            <a:xfrm flipH="1">
              <a:off x="6028532" y="1208089"/>
              <a:ext cx="168275" cy="1508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116"/>
            <p:cNvSpPr>
              <a:spLocks noChangeShapeType="1"/>
            </p:cNvSpPr>
            <p:nvPr/>
          </p:nvSpPr>
          <p:spPr bwMode="auto">
            <a:xfrm flipH="1">
              <a:off x="6431757" y="2055814"/>
              <a:ext cx="168275" cy="1508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117"/>
            <p:cNvSpPr>
              <a:spLocks noChangeShapeType="1"/>
            </p:cNvSpPr>
            <p:nvPr/>
          </p:nvSpPr>
          <p:spPr bwMode="auto">
            <a:xfrm flipH="1">
              <a:off x="6044407" y="2057402"/>
              <a:ext cx="168275" cy="150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118"/>
            <p:cNvSpPr>
              <a:spLocks noChangeShapeType="1"/>
            </p:cNvSpPr>
            <p:nvPr/>
          </p:nvSpPr>
          <p:spPr bwMode="auto">
            <a:xfrm>
              <a:off x="6438107" y="1209677"/>
              <a:ext cx="168275" cy="1508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48E-6 -1.85185E-6 L -0.00065 -0.1358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66.779"/>
  <p:tag name="ORIGINALWIDTH" val="4963.629"/>
  <p:tag name="OUTPUTTYPE" val="PNG"/>
  <p:tag name="IGUANATEXVERSION" val="160"/>
  <p:tag name="LATEXADDIN" val="\documentclass{article}&#10;\textwidth 14cm&#10;\usepackage{amsmath}&#10;\pagestyle{empty}&#10;\begin{document}&#10;&#10;&#10;&#10;&#10;\section*{Kramers Kr\&quot;{o}nig relations}&#10;It appears as another area of optics.  There is a relation between absorption&#10;and index of refraction.  What happens to that relation in the context of&#10;coherent interaction?&#10;To answer that question, let us look at the various origins/definitions of&#10;the Kramers-Kr\&quot;{o}nig relations:&#10;\begin{enumerate}&#10;\item The Kramers-Kr\&quot;{o}nig relations are the integral form&#10;of the Cauchy Rieman condition.&#10;\item The {\em real} part of a (complex) analytical function&#10;can be expressed solely in terms of its {\em imaginary} part&#10;through the Cauchy Integral.&#10;\item Causality: The Kramers-Kr\&quot;{o}nig relations are just the expression&#10;of the simple principle: you cannot say ``Aie!!'' before being kicked!&#10;\end{enumerate}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9647"/>
  <p:tag name="ORIGINALWIDTH" val="4288.714"/>
  <p:tag name="OUTPUTTYPE" val="PNG"/>
  <p:tag name="IGUANATEXVERSION" val="160"/>
  <p:tag name="LATEXADDIN" val="\documentclass{article}&#10;\usepackage{amsmath}&#10;\pagestyle{empty}&#10;\begin{document}&#10;If we change from absorption to gain, &#10;the complex function is $- \frac{1}{1 + ix}$ and both the real and imaginary parts change sign.  The phase does not change sign.&#10;&#10;&#10;&#10;\end{document}"/>
  <p:tag name="IGUANATEXSIZE" val="20"/>
  <p:tag name="IGUANATEXCURSOR" val="24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0.18"/>
  <p:tag name="ORIGINALWIDTH" val="3316.835"/>
  <p:tag name="OUTPUTTYPE" val="PNG"/>
  <p:tag name="IGUANATEXVERSION" val="160"/>
  <p:tag name="LATEXADDIN" val="\documentclass{article}&#10;\usepackage{amsmath}&#10;\pagestyle{empty}&#10;\begin{document}&#10;$e^{ -i kz}$ is the transfer function for the field.\\&#10;Similary we write for the transfer function for a &#10;Fabry-Perot: $$&#10;{\cal T} = |{\cal T}|e^{-i \psi}$$&#10;&#10;&#10;&#10;\end{document}"/>
  <p:tag name="IGUANATEXSIZE" val="20"/>
  <p:tag name="IGUANATEXCURSOR" val="23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4056.243"/>
  <p:tag name="OUTPUTTYPE" val="PNG"/>
  <p:tag name="IGUANATEXVERSION" val="160"/>
  <p:tag name="LATEXADDIN" val="\documentclass{article}&#10;\usepackage{amsmath}&#10;\pagestyle{empty}&#10;\begin{document}&#10;It is often assumed that, just as the index curve changes sign when the \\absorption turns into gain, the phase of the FP will change sign\\ when going from transmission to reflection.&#10;&#10;&#10;&#10;\end{document}"/>
  <p:tag name="IGUANATEXSIZE" val="20"/>
  <p:tag name="IGUANATEXCURSOR" val="10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8.6427"/>
  <p:tag name="ORIGINALWIDTH" val="2704.912"/>
  <p:tag name="OUTPUTTYPE" val="PNG"/>
  <p:tag name="IGUANATEXVERSION" val="160"/>
  <p:tag name="LATEXADDIN" val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898.013"/>
  <p:tag name="OUTPUTTYPE" val="PNG"/>
  <p:tag name="IGUANATEXVERSION" val="160"/>
  <p:tag name="LATEXADDIN" val="\documentclass{article}&#10;\usepackage{amsmath}&#10;\pagestyle{empty}&#10;\begin{document}&#10;The mode is resonant with the element at $\omega_0$&#10;corresponding to $\Delta \Omega = 0$.\\&#10;&#10;&#10;&#10;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&#10;&#10;$\omega_0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81.965"/>
  <p:tag name="OUTPUTTYPE" val="PNG"/>
  <p:tag name="IGUANATEXVERSION" val="160"/>
  <p:tag name="LATEXADDIN" val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<p:tag name="IGUANATEXSIZE" val="20"/>
  <p:tag name="IGUANATEXCURSOR" val="3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-\psi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"/>
  <p:tag name="PICTUREFILESIZE" val="54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delta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0"/>
  <p:tag name="PICTUREFILESIZE" val="16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8.6427"/>
  <p:tag name="ORIGINALWIDTH" val="2704.912"/>
  <p:tag name="OUTPUTTYPE" val="PNG"/>
  <p:tag name="IGUANATEXVERSION" val="160"/>
  <p:tag name="LATEXADDIN" val="\documentclass{article}&#10;\usepackage{amsmath}&#10;\pagestyle{empty}&#10;\begin{document}&#10;Element with a transfer function:&#10; $$\frac{1}{1 - ix}&#10;= \frac{1}{1 + x^2}e^{-i \psi}$$&#10;where $\psi =- \arctan x$.\\&#10;$x = a \Delta \Omega$&#10;&#10;&#10;\end{document}"/>
  <p:tag name="IGUANATEXSIZE" val="20"/>
  <p:tag name="IGUANATEXCURSOR" val="21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2246.719"/>
  <p:tag name="OUTPUTTYPE" val="PNG"/>
  <p:tag name="IGUANATEXVERSION" val="160"/>
  <p:tag name="LATEXADDIN" val="\documentclass{article}&#10;\textwidth 14cm&#10;\usepackage{amsmath}&#10;\pagestyle{empty}&#10;\begin{document}&#10;&#10;\section*{Kramers Kr\&quot;{o}nig relations}&#10;&#10;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3898.013"/>
  <p:tag name="OUTPUTTYPE" val="PNG"/>
  <p:tag name="IGUANATEXVERSION" val="160"/>
  <p:tag name="LATEXADDIN" val="\documentclass{article}&#10;\usepackage{amsmath}&#10;\pagestyle{empty}&#10;\begin{document}&#10;The mode is resonant with the element at $\omega_0$&#10;corresponding to $\Delta \Omega = 0$.\\&#10;&#10;&#10;&#10;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.99063"/>
  <p:tag name="ORIGINALWIDTH" val="121.4848"/>
  <p:tag name="OUTPUTTYPE" val="PNG"/>
  <p:tag name="IGUANATEXVERSION" val="160"/>
  <p:tag name="LATEXADDIN" val="\documentclass{article}&#10;\usepackage{amsmath}&#10;\pagestyle{empty}&#10;\begin{document}&#10;&#10;&#10;$\omega_0$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6.9291"/>
  <p:tag name="ORIGINALWIDTH" val="4281.965"/>
  <p:tag name="OUTPUTTYPE" val="PNG"/>
  <p:tag name="IGUANATEXVERSION" val="160"/>
  <p:tag name="LATEXADDIN" val="\documentclass{article}&#10;\usepackage{amsmath}&#10;\pagestyle{empty}&#10;\begin{document}&#10;The mode shifts by an amount $\delta$ (longer cavity).\\&#10;As a result: ${\cal E}(\delta)e^{-i\psi} \approx &#10;{\cal E}(\delta)e^{i a \Delta \Omega}$\\&#10;Transforming back to time domain, the mode field has an additional delay $a$, implying longer RT time, hence longer cavity and additional mode shift.&#10;&#10;&#10;&#10;\end{document}"/>
  <p:tag name="IGUANATEXSIZE" val="20"/>
  <p:tag name="IGUANATEXCURSOR" val="3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-\psi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"/>
  <p:tag name="PICTUREFILESIZE" val="540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delta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0"/>
  <p:tag name="PICTUREFILESIZE" val="16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delta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50"/>
  <p:tag name="PICTUREFILESIZE" val="16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 \nu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"/>
  <p:tag name="PICTUREFILESIZE" val="43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9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 and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98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frac{dP}{dz}  =  \frac{1}{q}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5"/>
  <p:tag name="PICTUREFILESIZE" val="806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7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 and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98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9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7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 and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29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ps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5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d\psi/d\delta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7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q = q_0 + z = i \rho_0 + z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8"/>
  <p:tag name="PICTUREFILESIZE" val="6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P = -i \ln \left(\frac{q_0 + z}{q_0}\right )&#10;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91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8.189"/>
  <p:tag name="ORIGINALWIDTH" val="4099.737"/>
  <p:tag name="OUTPUTTYPE" val="PNG"/>
  <p:tag name="IGUANATEXVERSION" val="160"/>
  <p:tag name="LATEXADDIN" val="\documentclass{article}\pagestyle{empty}&#10;\begin{document}&#10;$$&#10;e^{-i P } = \frac{q_0}{q_0 + z} = \frac{1}{1 - i \frac{z}{\rho_0}}&#10;= \frac{1 + i \frac{z}{\rho_0}}{1 + \frac{z^2}{\rho_0^2}}&#10;= \frac{\sqrt{1 + \frac{z^2}{\rho_0^2}}\ \ e^{-i\Theta(z)}}&#10;{1 + \frac{z^2}{\rho_0^2}}&#10;=&#10;\frac{1}{\sqrt{1 + \frac{z^2}{\rho_0^2}}} e^{-i\Theta(z)}$$&#10;\end{document}&#10;"/>
  <p:tag name="IGUANATEXSIZE" val="20"/>
  <p:tag name="IGUANATEXCURSOR" val="229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Theta = \Theta(z)  =  \arctan (z/\rho_0)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9"/>
  <p:tag name="PICTUREFILESIZE" val="107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2.6397"/>
  <p:tag name="ORIGINALWIDTH" val="3956.506"/>
  <p:tag name="OUTPUTTYPE" val="PNG"/>
  <p:tag name="IGUANATEXVERSION" val="160"/>
  <p:tag name="LATEXADDIN" val="\documentclass{article}&#10;\usepackage{amsmath}&#10;\pagestyle{empty}&#10;\begin{document}&#10;$E = {\cal E}e^{i(\omega t - kz)}$ \\&#10;$$\frac{\partial {\cal E}}{\partial z} = - i k{\cal E} = &#10;(-i k - \frac{\alpha}{2}){\cal E}$$&#10;Kramers-Kr\&quot;onig relations apply between the real and imaginary parts of \\complex $k$ (or $k$ and $\alpha/2$).&#10;&#10;&#10;&#10;\end{document}"/>
  <p:tag name="IGUANATEXSIZE" val="20"/>
  <p:tag name="IGUANATEXCURSOR" val="32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6.115"/>
  <p:tag name="ORIGINALWIDTH" val="3457.068"/>
  <p:tag name="OUTPUTTYPE" val="PNG"/>
  <p:tag name="IGUANATEXVERSION" val="160"/>
  <p:tag name="LATEXADDIN" val="\documentclass{article}&#10;\usepackage{amsmath}&#10;\pagestyle{empty}&#10;\begin{document}&#10;If $\alpha$ is a Lorentzian of the form &#10;$ \frac{1}{1 + x^2}$\\ then $k$ is of the form &#10;$ \frac{x}{1 + x^2}$.\\&#10;These are the real and imaginary parts of the complex function $$\frac{1}{1 + ix}&#10;= \frac{1}{1 + x^2}e^{-i \psi}$$&#10;where $\psi = \arctan x$.&#10;&#10;\end{document}"/>
  <p:tag name="IGUANATEXSIZE" val="20"/>
  <p:tag name="IGUANATEXCURSOR" val="32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390</Words>
  <Application>Microsoft Office PowerPoint</Application>
  <PresentationFormat>Widescreen</PresentationFormat>
  <Paragraphs>151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等线</vt:lpstr>
      <vt:lpstr>等线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19</cp:revision>
  <dcterms:created xsi:type="dcterms:W3CDTF">2024-01-29T04:55:56Z</dcterms:created>
  <dcterms:modified xsi:type="dcterms:W3CDTF">2026-03-02T03:25:42Z</dcterms:modified>
</cp:coreProperties>
</file>