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82" r:id="rId12"/>
    <p:sldId id="283" r:id="rId13"/>
    <p:sldId id="28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5" r:id="rId25"/>
    <p:sldId id="266" r:id="rId26"/>
    <p:sldId id="26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283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519079-5395-4DA8-A0DC-1FA27E030972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0D9B25-ABA6-41BC-93D1-4A620A814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67D5DAD0-684B-46A6-B32C-5C01C4D148D2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2867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03A5B6B5-9393-4DFC-9A06-D9F0A5D451C8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2/2/2024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4C3B249-C7DF-4DF4-8D0D-EAEC59F97F0E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19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34820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742EB0F3-1025-4F3A-BAC3-4B499554FAD2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2/2/2024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C34D155-9F49-4148-B4F2-FA37348F8C7E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21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37892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922BF230-E784-4A4D-9731-90AA6A16069E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2/2/2024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6050-672C-433A-AC73-006C132F8DC3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81C4-A1E8-4F3C-9349-6FD5527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10EB-AEC1-4A68-B29C-9FC2756C91A9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6A7D-27DB-430E-8B94-293BC8DF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4A4C-E67F-419E-BA1D-DA4C35884AAD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A2C4-2B0B-435B-A4FB-58511EC9B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D65F-1E95-47B5-A28B-2B795D83557B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D4C8-46DD-478E-90A3-CAB5E524E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4A60-3C4E-496E-8932-96192441A64A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30BE-1D7A-4D77-8750-1475279C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D7C5-98BC-4DA1-9350-504137B1A107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C687-DEA0-4411-BE16-EF96F44C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DC82-66CB-44EF-92B5-79520FABF4DD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4C42-77F5-4C4B-89A4-F440966C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E51A-FD7A-4AB6-838F-8D86720631BF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78A4-F055-4F49-97E1-F447864D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A2B-C140-41C3-93C3-5723AA88EE31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4AF7-7FB8-4D8B-B3AB-BB7188C87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09A2-CE1D-49BF-B6D0-E7B0A3640251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AC52-7DF5-4AA6-80C8-0182016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2C11-5842-4FC7-B47B-301031CB4E76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E895-0629-4D51-BEB0-010B15EF7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78941-3B0A-4C93-8549-1C6DFF3DC041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21835-50D8-400A-A876-55E6CE5B5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0.png"/><Relationship Id="rId5" Type="http://schemas.openxmlformats.org/officeDocument/2006/relationships/tags" Target="../tags/tag36.xml"/><Relationship Id="rId10" Type="http://schemas.openxmlformats.org/officeDocument/2006/relationships/image" Target="../media/image39.png"/><Relationship Id="rId4" Type="http://schemas.openxmlformats.org/officeDocument/2006/relationships/tags" Target="../tags/tag35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9.png"/><Relationship Id="rId5" Type="http://schemas.openxmlformats.org/officeDocument/2006/relationships/tags" Target="../tags/tag42.xml"/><Relationship Id="rId10" Type="http://schemas.openxmlformats.org/officeDocument/2006/relationships/image" Target="../media/image38.png"/><Relationship Id="rId4" Type="http://schemas.openxmlformats.org/officeDocument/2006/relationships/tags" Target="../tags/tag41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0.jpe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9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8.png"/><Relationship Id="rId5" Type="http://schemas.openxmlformats.org/officeDocument/2006/relationships/tags" Target="../tags/tag51.xml"/><Relationship Id="rId10" Type="http://schemas.openxmlformats.org/officeDocument/2006/relationships/image" Target="../media/image47.png"/><Relationship Id="rId4" Type="http://schemas.openxmlformats.org/officeDocument/2006/relationships/tags" Target="../tags/tag50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6.xml"/><Relationship Id="rId7" Type="http://schemas.openxmlformats.org/officeDocument/2006/relationships/image" Target="../media/image5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0.jpeg"/><Relationship Id="rId11" Type="http://schemas.openxmlformats.org/officeDocument/2006/relationships/image" Target="../media/image53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4" Type="http://schemas.openxmlformats.org/officeDocument/2006/relationships/tags" Target="../tags/tag57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68.jpe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tags" Target="../tags/tag10.xml"/><Relationship Id="rId21" Type="http://schemas.openxmlformats.org/officeDocument/2006/relationships/image" Target="../media/image15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tags" Target="../tags/tag9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8.png"/><Relationship Id="rId5" Type="http://schemas.openxmlformats.org/officeDocument/2006/relationships/tags" Target="../tags/tag12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tags" Target="../tags/tag17.xml"/><Relationship Id="rId19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0" Type="http://schemas.openxmlformats.org/officeDocument/2006/relationships/image" Target="../media/image23.png"/><Relationship Id="rId4" Type="http://schemas.openxmlformats.org/officeDocument/2006/relationships/tags" Target="../tags/tag24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29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\documentclass{article}&#10;\textwidth 14cm&#10;\usepackage{amsmath}&#10;\pagestyle{empty}&#10;\begin{document}&#10;&#10;&#10;&#10;&#10;\section*{Kramers Kr\&quot;{o}nig relations}&#10;It appears as another area of optics.  There is a relation between absorption&#10;and index of refraction.  What happens to that relation in the context of&#10;coherent interaction?&#10;To answer that question, let us look at the various origins/definitions of&#10;the Kramers-Kr\&quot;{o}nig relations:&#10;\begin{enumerate}&#10;\item The Kramers-Kr\&quot;{o}nig relations are the integral form&#10;of the Cauchy Rieman condition.&#10;\item The {\em real} part of a (complex) analytical function&#10;can be expressed solely in terms of its {\em imaginary} part&#10;through the Cauchy Integral.&#10;\item Causality: The Kramers-Kr\&quot;{o}nig relations are just the expression&#10;of the simple principle: you cannot say ``Aie!!'' before being kicked!&#10;\end{enumerate}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6075" y="511175"/>
            <a:ext cx="89598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19300" y="5283200"/>
            <a:ext cx="580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Hutchings et al  Opt and Quantum Electronics, tutorial,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\documentclass{article}&#10;\usepackage{amsmath}&#10;\pagestyle{empty}&#10;\begin{document}&#10;$e^{ -i kz}$ is the transfer function for the field.\\&#10;Similary we write for the transfer function for a &#10;Fabry-Perot: $$&#10;{\cal T} = |{\cal T}|e^{-i \psi}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16163" y="808038"/>
            <a:ext cx="67405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" descr="\documentclass{article}&#10;\usepackage{amsmath}&#10;\pagestyle{empty}&#10;\begin{document}&#10;It is often assumed that, just as the index curve changes sign when the \\absorption turns into gain, the phase of the FP will change sign\\ when going from transmission to reflection.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4225" y="2189163"/>
            <a:ext cx="8242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459413" y="45624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89"/>
          <p:cNvSpPr>
            <a:spLocks noChangeArrowheads="1"/>
          </p:cNvSpPr>
          <p:nvPr/>
        </p:nvSpPr>
        <p:spPr bwMode="auto">
          <a:xfrm>
            <a:off x="5619750" y="1455738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sp>
        <p:nvSpPr>
          <p:cNvPr id="24581" name="Line 82"/>
          <p:cNvSpPr>
            <a:spLocks noChangeShapeType="1"/>
          </p:cNvSpPr>
          <p:nvPr/>
        </p:nvSpPr>
        <p:spPr bwMode="auto">
          <a:xfrm flipH="1">
            <a:off x="5653088" y="1670050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8" descr="Dark vertical"/>
          <p:cNvSpPr>
            <a:spLocks noChangeArrowheads="1"/>
          </p:cNvSpPr>
          <p:nvPr/>
        </p:nvSpPr>
        <p:spPr bwMode="auto">
          <a:xfrm>
            <a:off x="6519863" y="1490663"/>
            <a:ext cx="852487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5611813" y="1455738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10063163" y="1435100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538913" y="1455738"/>
            <a:ext cx="762000" cy="369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5611813" y="985838"/>
            <a:ext cx="357187" cy="360362"/>
            <a:chOff x="2629" y="2295"/>
            <a:chExt cx="243" cy="273"/>
          </a:xfrm>
        </p:grpSpPr>
        <p:sp>
          <p:nvSpPr>
            <p:cNvPr id="24604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7" name="Group 98"/>
          <p:cNvGrpSpPr>
            <a:grpSpLocks/>
          </p:cNvGrpSpPr>
          <p:nvPr/>
        </p:nvGrpSpPr>
        <p:grpSpPr bwMode="auto">
          <a:xfrm>
            <a:off x="8356600" y="3687763"/>
            <a:ext cx="2827338" cy="522287"/>
            <a:chOff x="8033746" y="3688325"/>
            <a:chExt cx="2827612" cy="522288"/>
          </a:xfrm>
        </p:grpSpPr>
        <p:sp>
          <p:nvSpPr>
            <p:cNvPr id="24601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Line 225"/>
          <p:cNvSpPr>
            <a:spLocks noChangeShapeType="1"/>
          </p:cNvSpPr>
          <p:nvPr/>
        </p:nvSpPr>
        <p:spPr bwMode="auto">
          <a:xfrm>
            <a:off x="7978775" y="4183063"/>
            <a:ext cx="4054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9" name="Text Box 226"/>
          <p:cNvSpPr txBox="1">
            <a:spLocks noChangeArrowheads="1"/>
          </p:cNvSpPr>
          <p:nvPr/>
        </p:nvSpPr>
        <p:spPr bwMode="auto">
          <a:xfrm>
            <a:off x="11612563" y="4160838"/>
            <a:ext cx="3635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cxnSp>
        <p:nvCxnSpPr>
          <p:cNvPr id="101" name="Straight Connector 100"/>
          <p:cNvCxnSpPr>
            <a:stCxn id="50" idx="0"/>
          </p:cNvCxnSpPr>
          <p:nvPr/>
        </p:nvCxnSpPr>
        <p:spPr>
          <a:xfrm flipH="1" flipV="1">
            <a:off x="9840913" y="4192588"/>
            <a:ext cx="34925" cy="107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8366125" y="4205288"/>
            <a:ext cx="1281113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4" idx="0"/>
          </p:cNvCxnSpPr>
          <p:nvPr/>
        </p:nvCxnSpPr>
        <p:spPr>
          <a:xfrm flipV="1">
            <a:off x="10134600" y="4183063"/>
            <a:ext cx="1047750" cy="108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132763" y="1263650"/>
            <a:ext cx="823912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4" name="TextBox 108"/>
          <p:cNvSpPr txBox="1">
            <a:spLocks noChangeArrowheads="1"/>
          </p:cNvSpPr>
          <p:nvPr/>
        </p:nvSpPr>
        <p:spPr bwMode="auto">
          <a:xfrm>
            <a:off x="9542463" y="938213"/>
            <a:ext cx="357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812213" y="985838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6" name="Picture 111" descr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44475" y="1076325"/>
            <a:ext cx="47180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112" descr="\documentclass{article}&#10;\usepackage{amsmath}&#10;\pagestyle{empty}&#10;\begin{document}&#10;The mode is resonant with the element at $\omega_0$&#10;corresponding to $\Delta \Omega = 0$.\\&#10;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3213" y="2806700"/>
            <a:ext cx="79216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3" descr="\documentclass{article}&#10;\usepackage{amsmath}&#10;\pagestyle{empty}&#10;\begin{document}&#10;&#10;&#10;$\omega_0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737725" y="3468688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Freeform 114"/>
          <p:cNvSpPr/>
          <p:nvPr/>
        </p:nvSpPr>
        <p:spPr>
          <a:xfrm>
            <a:off x="9031288" y="3786188"/>
            <a:ext cx="1897062" cy="735012"/>
          </a:xfrm>
          <a:custGeom>
            <a:avLst/>
            <a:gdLst>
              <a:gd name="connsiteX0" fmla="*/ 0 w 1897157"/>
              <a:gd name="connsiteY0" fmla="*/ 723388 h 735386"/>
              <a:gd name="connsiteX1" fmla="*/ 249382 w 1897157"/>
              <a:gd name="connsiteY1" fmla="*/ 723388 h 735386"/>
              <a:gd name="connsiteX2" fmla="*/ 519546 w 1897157"/>
              <a:gd name="connsiteY2" fmla="*/ 598697 h 735386"/>
              <a:gd name="connsiteX3" fmla="*/ 1111828 w 1897157"/>
              <a:gd name="connsiteY3" fmla="*/ 131106 h 735386"/>
              <a:gd name="connsiteX4" fmla="*/ 1111828 w 1897157"/>
              <a:gd name="connsiteY4" fmla="*/ 131106 h 735386"/>
              <a:gd name="connsiteX5" fmla="*/ 1558637 w 1897157"/>
              <a:gd name="connsiteY5" fmla="*/ 6415 h 735386"/>
              <a:gd name="connsiteX6" fmla="*/ 1870364 w 1897157"/>
              <a:gd name="connsiteY6" fmla="*/ 16806 h 735386"/>
              <a:gd name="connsiteX7" fmla="*/ 1859973 w 1897157"/>
              <a:gd name="connsiteY7" fmla="*/ 16806 h 7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157" h="735386">
                <a:moveTo>
                  <a:pt x="0" y="723388"/>
                </a:moveTo>
                <a:cubicBezTo>
                  <a:pt x="81395" y="733779"/>
                  <a:pt x="162791" y="744170"/>
                  <a:pt x="249382" y="723388"/>
                </a:cubicBezTo>
                <a:cubicBezTo>
                  <a:pt x="335973" y="702606"/>
                  <a:pt x="375805" y="697411"/>
                  <a:pt x="519546" y="598697"/>
                </a:cubicBezTo>
                <a:cubicBezTo>
                  <a:pt x="663287" y="499983"/>
                  <a:pt x="1111828" y="131106"/>
                  <a:pt x="1111828" y="131106"/>
                </a:cubicBezTo>
                <a:lnTo>
                  <a:pt x="1111828" y="131106"/>
                </a:lnTo>
                <a:cubicBezTo>
                  <a:pt x="1186296" y="110324"/>
                  <a:pt x="1432214" y="25465"/>
                  <a:pt x="1558637" y="6415"/>
                </a:cubicBezTo>
                <a:cubicBezTo>
                  <a:pt x="1685060" y="-12635"/>
                  <a:pt x="1870364" y="16806"/>
                  <a:pt x="1870364" y="16806"/>
                </a:cubicBezTo>
                <a:cubicBezTo>
                  <a:pt x="1920587" y="18538"/>
                  <a:pt x="1890280" y="17672"/>
                  <a:pt x="1859973" y="16806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600" name="Picture 119" descr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6050" y="4254500"/>
            <a:ext cx="68770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571163" y="3516313"/>
            <a:ext cx="3556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0" name="Group 106"/>
          <p:cNvGrpSpPr>
            <a:grpSpLocks/>
          </p:cNvGrpSpPr>
          <p:nvPr/>
        </p:nvGrpSpPr>
        <p:grpSpPr bwMode="auto">
          <a:xfrm flipH="1">
            <a:off x="8394700" y="5265738"/>
            <a:ext cx="3138488" cy="865187"/>
            <a:chOff x="4326" y="3025"/>
            <a:chExt cx="1977" cy="545"/>
          </a:xfrm>
        </p:grpSpPr>
        <p:grpSp>
          <p:nvGrpSpPr>
            <p:cNvPr id="24624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24625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6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1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35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36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Symbol" pitchFamily="18" charset="2"/>
              </a:endParaRPr>
            </a:p>
          </p:txBody>
        </p:sp>
      </p:grpSp>
      <p:pic>
        <p:nvPicPr>
          <p:cNvPr id="24639" name="Picture 6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871075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10096500" y="360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125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4.44444E-6 L 0.04636 -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9" grpId="0"/>
      <p:bldP spid="107" grpId="0" animBg="1"/>
      <p:bldP spid="24594" grpId="0"/>
      <p:bldP spid="246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89"/>
          <p:cNvSpPr>
            <a:spLocks noChangeArrowheads="1"/>
          </p:cNvSpPr>
          <p:nvPr/>
        </p:nvSpPr>
        <p:spPr bwMode="auto">
          <a:xfrm>
            <a:off x="5619750" y="1455738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sp>
        <p:nvSpPr>
          <p:cNvPr id="44036" name="Line 82"/>
          <p:cNvSpPr>
            <a:spLocks noChangeShapeType="1"/>
          </p:cNvSpPr>
          <p:nvPr/>
        </p:nvSpPr>
        <p:spPr bwMode="auto">
          <a:xfrm flipH="1">
            <a:off x="5653088" y="1670050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8" descr="Dark vertical"/>
          <p:cNvSpPr>
            <a:spLocks noChangeArrowheads="1"/>
          </p:cNvSpPr>
          <p:nvPr/>
        </p:nvSpPr>
        <p:spPr bwMode="auto">
          <a:xfrm>
            <a:off x="6519863" y="1490663"/>
            <a:ext cx="852487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5611813" y="1455738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10063163" y="1435100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538913" y="1455738"/>
            <a:ext cx="762000" cy="369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5611813" y="985838"/>
            <a:ext cx="357187" cy="360362"/>
            <a:chOff x="2629" y="2295"/>
            <a:chExt cx="243" cy="273"/>
          </a:xfrm>
        </p:grpSpPr>
        <p:sp>
          <p:nvSpPr>
            <p:cNvPr id="44042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4" name="Group 98"/>
          <p:cNvGrpSpPr>
            <a:grpSpLocks/>
          </p:cNvGrpSpPr>
          <p:nvPr/>
        </p:nvGrpSpPr>
        <p:grpSpPr bwMode="auto">
          <a:xfrm>
            <a:off x="8356600" y="3687763"/>
            <a:ext cx="2827338" cy="522287"/>
            <a:chOff x="8033746" y="3688325"/>
            <a:chExt cx="2827612" cy="522288"/>
          </a:xfrm>
        </p:grpSpPr>
        <p:sp>
          <p:nvSpPr>
            <p:cNvPr id="44045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8" name="Line 225"/>
          <p:cNvSpPr>
            <a:spLocks noChangeShapeType="1"/>
          </p:cNvSpPr>
          <p:nvPr/>
        </p:nvSpPr>
        <p:spPr bwMode="auto">
          <a:xfrm>
            <a:off x="7978775" y="4183063"/>
            <a:ext cx="4054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9" name="Text Box 226"/>
          <p:cNvSpPr txBox="1">
            <a:spLocks noChangeArrowheads="1"/>
          </p:cNvSpPr>
          <p:nvPr/>
        </p:nvSpPr>
        <p:spPr bwMode="auto">
          <a:xfrm>
            <a:off x="11612563" y="4160838"/>
            <a:ext cx="3635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cxnSp>
        <p:nvCxnSpPr>
          <p:cNvPr id="101" name="Straight Connector 100"/>
          <p:cNvCxnSpPr>
            <a:stCxn id="50" idx="0"/>
          </p:cNvCxnSpPr>
          <p:nvPr/>
        </p:nvCxnSpPr>
        <p:spPr>
          <a:xfrm flipH="1" flipV="1">
            <a:off x="9840913" y="4192588"/>
            <a:ext cx="34925" cy="107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8366125" y="4205288"/>
            <a:ext cx="1281113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4" idx="0"/>
          </p:cNvCxnSpPr>
          <p:nvPr/>
        </p:nvCxnSpPr>
        <p:spPr>
          <a:xfrm flipV="1">
            <a:off x="10134600" y="4183063"/>
            <a:ext cx="1047750" cy="108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132763" y="1263650"/>
            <a:ext cx="823912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54" name="TextBox 108"/>
          <p:cNvSpPr txBox="1">
            <a:spLocks noChangeArrowheads="1"/>
          </p:cNvSpPr>
          <p:nvPr/>
        </p:nvSpPr>
        <p:spPr bwMode="auto">
          <a:xfrm>
            <a:off x="9297988" y="693738"/>
            <a:ext cx="357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812213" y="985838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6" name="Picture 111" descr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44475" y="1076325"/>
            <a:ext cx="47180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112" descr="\documentclass{article}&#10;\usepackage{amsmath}&#10;\pagestyle{empty}&#10;\begin{document}&#10;The mode is resonant with the element at $\omega_0$&#10;corresponding to $\Delta \Omega = 0$.\\&#10;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03213" y="2806700"/>
            <a:ext cx="79216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113" descr="\documentclass{article}&#10;\usepackage{amsmath}&#10;\pagestyle{empty}&#10;\begin{document}&#10;&#10;&#10;$\omega_0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737725" y="3468688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Freeform 114"/>
          <p:cNvSpPr/>
          <p:nvPr/>
        </p:nvSpPr>
        <p:spPr>
          <a:xfrm>
            <a:off x="9031288" y="3786188"/>
            <a:ext cx="1897062" cy="735012"/>
          </a:xfrm>
          <a:custGeom>
            <a:avLst/>
            <a:gdLst>
              <a:gd name="connsiteX0" fmla="*/ 0 w 1897157"/>
              <a:gd name="connsiteY0" fmla="*/ 723388 h 735386"/>
              <a:gd name="connsiteX1" fmla="*/ 249382 w 1897157"/>
              <a:gd name="connsiteY1" fmla="*/ 723388 h 735386"/>
              <a:gd name="connsiteX2" fmla="*/ 519546 w 1897157"/>
              <a:gd name="connsiteY2" fmla="*/ 598697 h 735386"/>
              <a:gd name="connsiteX3" fmla="*/ 1111828 w 1897157"/>
              <a:gd name="connsiteY3" fmla="*/ 131106 h 735386"/>
              <a:gd name="connsiteX4" fmla="*/ 1111828 w 1897157"/>
              <a:gd name="connsiteY4" fmla="*/ 131106 h 735386"/>
              <a:gd name="connsiteX5" fmla="*/ 1558637 w 1897157"/>
              <a:gd name="connsiteY5" fmla="*/ 6415 h 735386"/>
              <a:gd name="connsiteX6" fmla="*/ 1870364 w 1897157"/>
              <a:gd name="connsiteY6" fmla="*/ 16806 h 735386"/>
              <a:gd name="connsiteX7" fmla="*/ 1859973 w 1897157"/>
              <a:gd name="connsiteY7" fmla="*/ 16806 h 7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157" h="735386">
                <a:moveTo>
                  <a:pt x="0" y="723388"/>
                </a:moveTo>
                <a:cubicBezTo>
                  <a:pt x="81395" y="733779"/>
                  <a:pt x="162791" y="744170"/>
                  <a:pt x="249382" y="723388"/>
                </a:cubicBezTo>
                <a:cubicBezTo>
                  <a:pt x="335973" y="702606"/>
                  <a:pt x="375805" y="697411"/>
                  <a:pt x="519546" y="598697"/>
                </a:cubicBezTo>
                <a:cubicBezTo>
                  <a:pt x="663287" y="499983"/>
                  <a:pt x="1111828" y="131106"/>
                  <a:pt x="1111828" y="131106"/>
                </a:cubicBezTo>
                <a:lnTo>
                  <a:pt x="1111828" y="131106"/>
                </a:lnTo>
                <a:cubicBezTo>
                  <a:pt x="1186296" y="110324"/>
                  <a:pt x="1432214" y="25465"/>
                  <a:pt x="1558637" y="6415"/>
                </a:cubicBezTo>
                <a:cubicBezTo>
                  <a:pt x="1685060" y="-12635"/>
                  <a:pt x="1870364" y="16806"/>
                  <a:pt x="1870364" y="16806"/>
                </a:cubicBezTo>
                <a:cubicBezTo>
                  <a:pt x="1920587" y="18538"/>
                  <a:pt x="1890280" y="17672"/>
                  <a:pt x="1859973" y="16806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60" name="Picture 119" descr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6050" y="4254500"/>
            <a:ext cx="68770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1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571163" y="3516313"/>
            <a:ext cx="3556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0" name="Group 106"/>
          <p:cNvGrpSpPr>
            <a:grpSpLocks/>
          </p:cNvGrpSpPr>
          <p:nvPr/>
        </p:nvGrpSpPr>
        <p:grpSpPr bwMode="auto">
          <a:xfrm flipH="1">
            <a:off x="8394700" y="5265738"/>
            <a:ext cx="3138488" cy="865187"/>
            <a:chOff x="4326" y="3025"/>
            <a:chExt cx="1977" cy="545"/>
          </a:xfrm>
        </p:grpSpPr>
        <p:grpSp>
          <p:nvGrpSpPr>
            <p:cNvPr id="44063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44064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5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8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9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1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2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3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4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075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Symbol" pitchFamily="18" charset="2"/>
              </a:endParaRPr>
            </a:p>
          </p:txBody>
        </p:sp>
      </p:grpSp>
      <p:pic>
        <p:nvPicPr>
          <p:cNvPr id="44076" name="Picture 4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871075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10096500" y="360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  <p:grpSp>
        <p:nvGrpSpPr>
          <p:cNvPr id="44078" name="Group 98"/>
          <p:cNvGrpSpPr>
            <a:grpSpLocks/>
          </p:cNvGrpSpPr>
          <p:nvPr/>
        </p:nvGrpSpPr>
        <p:grpSpPr bwMode="auto">
          <a:xfrm>
            <a:off x="8356600" y="3697288"/>
            <a:ext cx="2827338" cy="522287"/>
            <a:chOff x="8033746" y="3688325"/>
            <a:chExt cx="2827612" cy="522288"/>
          </a:xfrm>
        </p:grpSpPr>
        <p:sp>
          <p:nvSpPr>
            <p:cNvPr id="44079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583738" y="1030288"/>
            <a:ext cx="357187" cy="360362"/>
            <a:chOff x="2629" y="2295"/>
            <a:chExt cx="243" cy="273"/>
          </a:xfrm>
        </p:grpSpPr>
        <p:sp>
          <p:nvSpPr>
            <p:cNvPr id="44083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85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563100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9240838" y="36385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125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4.44444E-6 L 0.04636 -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2786 3.7037E-6 " pathEditMode="relative" ptsTypes="AA">
                                      <p:cBhvr>
                                        <p:cTn id="67" dur="2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4.07407E-6 L -0.04062 4.07407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  <p:bldP spid="44049" grpId="0"/>
      <p:bldP spid="44077" grpId="0"/>
      <p:bldP spid="44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13638" y="1935163"/>
            <a:ext cx="2260600" cy="2144712"/>
            <a:chOff x="1204" y="2218"/>
            <a:chExt cx="1424" cy="1351"/>
          </a:xfrm>
        </p:grpSpPr>
        <p:sp>
          <p:nvSpPr>
            <p:cNvPr id="23590" name="Line 13"/>
            <p:cNvSpPr>
              <a:spLocks noChangeShapeType="1"/>
            </p:cNvSpPr>
            <p:nvPr/>
          </p:nvSpPr>
          <p:spPr bwMode="auto">
            <a:xfrm flipV="1">
              <a:off x="1586" y="2480"/>
              <a:ext cx="717" cy="8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 flipV="1">
              <a:off x="1586" y="2218"/>
              <a:ext cx="0" cy="1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1595" y="3329"/>
              <a:ext cx="10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Text Box 16"/>
            <p:cNvSpPr txBox="1">
              <a:spLocks noChangeArrowheads="1"/>
            </p:cNvSpPr>
            <p:nvPr/>
          </p:nvSpPr>
          <p:spPr bwMode="auto">
            <a:xfrm>
              <a:off x="1808" y="3325"/>
              <a:ext cx="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D</a:t>
              </a:r>
              <a:r>
                <a:rPr lang="en-US" i="1"/>
                <a:t>L/L</a:t>
              </a:r>
              <a:r>
                <a:rPr lang="en-US" i="1" baseline="-25000"/>
                <a:t>cav</a:t>
              </a:r>
              <a:endParaRPr lang="en-US" i="1"/>
            </a:p>
          </p:txBody>
        </p:sp>
        <p:sp>
          <p:nvSpPr>
            <p:cNvPr id="23594" name="Text Box 17"/>
            <p:cNvSpPr txBox="1">
              <a:spLocks noChangeArrowheads="1"/>
            </p:cNvSpPr>
            <p:nvPr/>
          </p:nvSpPr>
          <p:spPr bwMode="auto">
            <a:xfrm>
              <a:off x="2432" y="331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i="1"/>
            </a:p>
          </p:txBody>
        </p:sp>
        <p:sp>
          <p:nvSpPr>
            <p:cNvPr id="23595" name="Line 18"/>
            <p:cNvSpPr>
              <a:spLocks noChangeShapeType="1"/>
            </p:cNvSpPr>
            <p:nvPr/>
          </p:nvSpPr>
          <p:spPr bwMode="auto">
            <a:xfrm>
              <a:off x="1881" y="2988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19"/>
            <p:cNvSpPr>
              <a:spLocks noChangeShapeType="1"/>
            </p:cNvSpPr>
            <p:nvPr/>
          </p:nvSpPr>
          <p:spPr bwMode="auto">
            <a:xfrm>
              <a:off x="2039" y="2801"/>
              <a:ext cx="0" cy="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20"/>
            <p:cNvSpPr>
              <a:spLocks noChangeShapeType="1"/>
            </p:cNvSpPr>
            <p:nvPr/>
          </p:nvSpPr>
          <p:spPr bwMode="auto">
            <a:xfrm flipH="1">
              <a:off x="1459" y="2977"/>
              <a:ext cx="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21"/>
            <p:cNvSpPr>
              <a:spLocks noChangeShapeType="1"/>
            </p:cNvSpPr>
            <p:nvPr/>
          </p:nvSpPr>
          <p:spPr bwMode="auto">
            <a:xfrm flipH="1">
              <a:off x="1449" y="2794"/>
              <a:ext cx="5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22"/>
            <p:cNvSpPr>
              <a:spLocks noChangeShapeType="1"/>
            </p:cNvSpPr>
            <p:nvPr/>
          </p:nvSpPr>
          <p:spPr bwMode="auto">
            <a:xfrm rot="16200000" flipV="1">
              <a:off x="1387" y="288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Text Box 23"/>
            <p:cNvSpPr txBox="1">
              <a:spLocks noChangeArrowheads="1"/>
            </p:cNvSpPr>
            <p:nvPr/>
          </p:nvSpPr>
          <p:spPr bwMode="auto">
            <a:xfrm>
              <a:off x="1204" y="2758"/>
              <a:ext cx="2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Dn</a:t>
              </a:r>
              <a:endParaRPr lang="en-US" i="1"/>
            </a:p>
          </p:txBody>
        </p:sp>
        <p:sp>
          <p:nvSpPr>
            <p:cNvPr id="23601" name="Line 24"/>
            <p:cNvSpPr>
              <a:spLocks noChangeShapeType="1"/>
            </p:cNvSpPr>
            <p:nvPr/>
          </p:nvSpPr>
          <p:spPr bwMode="auto">
            <a:xfrm flipH="1">
              <a:off x="1878" y="2797"/>
              <a:ext cx="153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25"/>
            <p:cNvSpPr>
              <a:spLocks noChangeShapeType="1"/>
            </p:cNvSpPr>
            <p:nvPr/>
          </p:nvSpPr>
          <p:spPr bwMode="auto">
            <a:xfrm>
              <a:off x="2087" y="273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603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3" y="2481"/>
              <a:ext cx="153" cy="139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3604" name="Arc 27"/>
            <p:cNvSpPr>
              <a:spLocks/>
            </p:cNvSpPr>
            <p:nvPr/>
          </p:nvSpPr>
          <p:spPr bwMode="auto">
            <a:xfrm>
              <a:off x="1988" y="2537"/>
              <a:ext cx="351" cy="192"/>
            </a:xfrm>
            <a:custGeom>
              <a:avLst/>
              <a:gdLst>
                <a:gd name="T0" fmla="*/ 276 w 21600"/>
                <a:gd name="T1" fmla="*/ 0 h 13312"/>
                <a:gd name="T2" fmla="*/ 351 w 21600"/>
                <a:gd name="T3" fmla="*/ 192 h 13312"/>
                <a:gd name="T4" fmla="*/ 0 w 21600"/>
                <a:gd name="T5" fmla="*/ 192 h 133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312"/>
                <a:gd name="T11" fmla="*/ 21600 w 21600"/>
                <a:gd name="T12" fmla="*/ 13312 h 13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312" fill="none" extrusionOk="0">
                  <a:moveTo>
                    <a:pt x="17010" y="-1"/>
                  </a:moveTo>
                  <a:cubicBezTo>
                    <a:pt x="19984" y="3799"/>
                    <a:pt x="21600" y="8486"/>
                    <a:pt x="21600" y="13312"/>
                  </a:cubicBezTo>
                </a:path>
                <a:path w="21600" h="13312" stroke="0" extrusionOk="0">
                  <a:moveTo>
                    <a:pt x="17010" y="-1"/>
                  </a:moveTo>
                  <a:cubicBezTo>
                    <a:pt x="19984" y="3799"/>
                    <a:pt x="21600" y="8486"/>
                    <a:pt x="21600" y="13312"/>
                  </a:cubicBezTo>
                  <a:lnTo>
                    <a:pt x="0" y="133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>
            <a:off x="7048500" y="4335463"/>
            <a:ext cx="3141663" cy="862012"/>
            <a:chOff x="131" y="2466"/>
            <a:chExt cx="1978" cy="543"/>
          </a:xfrm>
        </p:grpSpPr>
        <p:grpSp>
          <p:nvGrpSpPr>
            <p:cNvPr id="23577" name="Group 199"/>
            <p:cNvGrpSpPr>
              <a:grpSpLocks/>
            </p:cNvGrpSpPr>
            <p:nvPr/>
          </p:nvGrpSpPr>
          <p:grpSpPr bwMode="auto">
            <a:xfrm>
              <a:off x="518" y="2466"/>
              <a:ext cx="1466" cy="329"/>
              <a:chOff x="1260" y="2856"/>
              <a:chExt cx="1466" cy="329"/>
            </a:xfrm>
          </p:grpSpPr>
          <p:sp>
            <p:nvSpPr>
              <p:cNvPr id="23580" name="Line 200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201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202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203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Line 204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205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Line 206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Line 207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208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209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8" name="Line 210"/>
            <p:cNvSpPr>
              <a:spLocks noChangeShapeType="1"/>
            </p:cNvSpPr>
            <p:nvPr/>
          </p:nvSpPr>
          <p:spPr bwMode="auto">
            <a:xfrm flipH="1">
              <a:off x="131" y="2778"/>
              <a:ext cx="19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79" name="Text Box 211"/>
            <p:cNvSpPr txBox="1">
              <a:spLocks noChangeArrowheads="1"/>
            </p:cNvSpPr>
            <p:nvPr/>
          </p:nvSpPr>
          <p:spPr bwMode="auto">
            <a:xfrm>
              <a:off x="201" y="2778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33" name="Rectangle 212"/>
          <p:cNvSpPr>
            <a:spLocks noChangeArrowheads="1"/>
          </p:cNvSpPr>
          <p:nvPr/>
        </p:nvSpPr>
        <p:spPr bwMode="auto">
          <a:xfrm>
            <a:off x="7023100" y="4768850"/>
            <a:ext cx="4492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4" name="Group 227"/>
          <p:cNvGrpSpPr>
            <a:grpSpLocks/>
          </p:cNvGrpSpPr>
          <p:nvPr/>
        </p:nvGrpSpPr>
        <p:grpSpPr bwMode="auto">
          <a:xfrm>
            <a:off x="7954963" y="4857750"/>
            <a:ext cx="719137" cy="1111250"/>
            <a:chOff x="701" y="2795"/>
            <a:chExt cx="452" cy="700"/>
          </a:xfrm>
        </p:grpSpPr>
        <p:sp>
          <p:nvSpPr>
            <p:cNvPr id="23572" name="Line 228"/>
            <p:cNvSpPr>
              <a:spLocks noChangeShapeType="1"/>
            </p:cNvSpPr>
            <p:nvPr/>
          </p:nvSpPr>
          <p:spPr bwMode="auto">
            <a:xfrm>
              <a:off x="829" y="2795"/>
              <a:ext cx="0" cy="6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3" name="Line 229"/>
            <p:cNvSpPr>
              <a:spLocks noChangeShapeType="1"/>
            </p:cNvSpPr>
            <p:nvPr/>
          </p:nvSpPr>
          <p:spPr bwMode="auto">
            <a:xfrm>
              <a:off x="870" y="2796"/>
              <a:ext cx="0" cy="6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4" name="Line 230"/>
            <p:cNvSpPr>
              <a:spLocks noChangeShapeType="1"/>
            </p:cNvSpPr>
            <p:nvPr/>
          </p:nvSpPr>
          <p:spPr bwMode="auto">
            <a:xfrm>
              <a:off x="701" y="3462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5" name="Line 231"/>
            <p:cNvSpPr>
              <a:spLocks noChangeShapeType="1"/>
            </p:cNvSpPr>
            <p:nvPr/>
          </p:nvSpPr>
          <p:spPr bwMode="auto">
            <a:xfrm flipH="1">
              <a:off x="871" y="3463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3576" name="Picture 232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8" y="3301"/>
              <a:ext cx="224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7107238" y="5273675"/>
            <a:ext cx="3138487" cy="862013"/>
            <a:chOff x="4326" y="3025"/>
            <a:chExt cx="1977" cy="543"/>
          </a:xfrm>
        </p:grpSpPr>
        <p:grpSp>
          <p:nvGrpSpPr>
            <p:cNvPr id="23559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23562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0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61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23606" name="Rectangle 289"/>
          <p:cNvSpPr>
            <a:spLocks noChangeArrowheads="1"/>
          </p:cNvSpPr>
          <p:nvPr/>
        </p:nvSpPr>
        <p:spPr bwMode="auto">
          <a:xfrm>
            <a:off x="1027113" y="1954213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82"/>
          <p:cNvSpPr>
            <a:spLocks noChangeShapeType="1"/>
          </p:cNvSpPr>
          <p:nvPr/>
        </p:nvSpPr>
        <p:spPr bwMode="auto">
          <a:xfrm flipH="1">
            <a:off x="1060450" y="2168525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Rectangle 8" descr="Dark vertical"/>
          <p:cNvSpPr>
            <a:spLocks noChangeArrowheads="1"/>
          </p:cNvSpPr>
          <p:nvPr/>
        </p:nvSpPr>
        <p:spPr bwMode="auto">
          <a:xfrm>
            <a:off x="1927225" y="1989138"/>
            <a:ext cx="852488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3609" name="Line 5"/>
          <p:cNvSpPr>
            <a:spLocks noChangeShapeType="1"/>
          </p:cNvSpPr>
          <p:nvPr/>
        </p:nvSpPr>
        <p:spPr bwMode="auto">
          <a:xfrm>
            <a:off x="1019175" y="1954213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Line 6"/>
          <p:cNvSpPr>
            <a:spLocks noChangeShapeType="1"/>
          </p:cNvSpPr>
          <p:nvPr/>
        </p:nvSpPr>
        <p:spPr bwMode="auto">
          <a:xfrm>
            <a:off x="5470525" y="1933575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Text Box 9"/>
          <p:cNvSpPr txBox="1">
            <a:spLocks noChangeArrowheads="1"/>
          </p:cNvSpPr>
          <p:nvPr/>
        </p:nvSpPr>
        <p:spPr bwMode="auto">
          <a:xfrm>
            <a:off x="1946275" y="1954213"/>
            <a:ext cx="75565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1019175" y="1484313"/>
            <a:ext cx="357188" cy="360362"/>
            <a:chOff x="2629" y="2295"/>
            <a:chExt cx="243" cy="273"/>
          </a:xfrm>
        </p:grpSpPr>
        <p:sp>
          <p:nvSpPr>
            <p:cNvPr id="23613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3663950" y="1762125"/>
            <a:ext cx="823913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4219575" y="1484313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91100" y="1528763"/>
            <a:ext cx="357188" cy="360362"/>
            <a:chOff x="2629" y="2295"/>
            <a:chExt cx="243" cy="273"/>
          </a:xfrm>
        </p:grpSpPr>
        <p:sp>
          <p:nvSpPr>
            <p:cNvPr id="23618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20" name="TextBox 108"/>
          <p:cNvSpPr txBox="1">
            <a:spLocks noChangeArrowheads="1"/>
          </p:cNvSpPr>
          <p:nvPr/>
        </p:nvSpPr>
        <p:spPr bwMode="auto">
          <a:xfrm>
            <a:off x="5030788" y="1090613"/>
            <a:ext cx="357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grpSp>
        <p:nvGrpSpPr>
          <p:cNvPr id="23621" name="Group 10"/>
          <p:cNvGrpSpPr>
            <a:grpSpLocks/>
          </p:cNvGrpSpPr>
          <p:nvPr/>
        </p:nvGrpSpPr>
        <p:grpSpPr bwMode="auto">
          <a:xfrm>
            <a:off x="2262188" y="2114550"/>
            <a:ext cx="1330325" cy="1111250"/>
            <a:chOff x="5349082" y="1208089"/>
            <a:chExt cx="1330325" cy="1111250"/>
          </a:xfrm>
        </p:grpSpPr>
        <p:sp>
          <p:nvSpPr>
            <p:cNvPr id="23622" name="Line 86"/>
            <p:cNvSpPr>
              <a:spLocks noChangeShapeType="1"/>
            </p:cNvSpPr>
            <p:nvPr/>
          </p:nvSpPr>
          <p:spPr bwMode="auto">
            <a:xfrm>
              <a:off x="6374607" y="1549402"/>
              <a:ext cx="304800" cy="274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88"/>
            <p:cNvSpPr>
              <a:spLocks noChangeShapeType="1"/>
            </p:cNvSpPr>
            <p:nvPr/>
          </p:nvSpPr>
          <p:spPr bwMode="auto">
            <a:xfrm flipH="1">
              <a:off x="6122194" y="1281114"/>
              <a:ext cx="39528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89"/>
            <p:cNvSpPr>
              <a:spLocks noChangeShapeType="1"/>
            </p:cNvSpPr>
            <p:nvPr/>
          </p:nvSpPr>
          <p:spPr bwMode="auto">
            <a:xfrm flipV="1">
              <a:off x="6126957" y="1276352"/>
              <a:ext cx="0" cy="863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90"/>
            <p:cNvSpPr>
              <a:spLocks noChangeShapeType="1"/>
            </p:cNvSpPr>
            <p:nvPr/>
          </p:nvSpPr>
          <p:spPr bwMode="auto">
            <a:xfrm flipV="1">
              <a:off x="6514307" y="1273177"/>
              <a:ext cx="0" cy="863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91"/>
            <p:cNvSpPr>
              <a:spLocks noChangeShapeType="1"/>
            </p:cNvSpPr>
            <p:nvPr/>
          </p:nvSpPr>
          <p:spPr bwMode="auto">
            <a:xfrm flipH="1">
              <a:off x="5855494" y="2124077"/>
              <a:ext cx="65087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Text Box 92"/>
            <p:cNvSpPr txBox="1">
              <a:spLocks noChangeArrowheads="1"/>
            </p:cNvSpPr>
            <p:nvPr/>
          </p:nvSpPr>
          <p:spPr bwMode="auto">
            <a:xfrm>
              <a:off x="5349082" y="1884364"/>
              <a:ext cx="674688" cy="3651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cs typeface="Arial" charset="0"/>
                </a:rPr>
                <a:t>D</a:t>
              </a:r>
              <a:r>
                <a:rPr lang="en-US" altLang="en-US" baseline="-25000"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grpSp>
          <p:nvGrpSpPr>
            <p:cNvPr id="23628" name="Group 278"/>
            <p:cNvGrpSpPr>
              <a:grpSpLocks/>
            </p:cNvGrpSpPr>
            <p:nvPr/>
          </p:nvGrpSpPr>
          <p:grpSpPr bwMode="auto">
            <a:xfrm>
              <a:off x="5399882" y="1922464"/>
              <a:ext cx="449263" cy="396875"/>
              <a:chOff x="2956" y="1772"/>
              <a:chExt cx="244" cy="246"/>
            </a:xfrm>
          </p:grpSpPr>
          <p:sp>
            <p:nvSpPr>
              <p:cNvPr id="23629" name="Line 93"/>
              <p:cNvSpPr>
                <a:spLocks noChangeShapeType="1"/>
              </p:cNvSpPr>
              <p:nvPr/>
            </p:nvSpPr>
            <p:spPr bwMode="auto">
              <a:xfrm>
                <a:off x="3199" y="1772"/>
                <a:ext cx="1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Arc 94"/>
              <p:cNvSpPr>
                <a:spLocks/>
              </p:cNvSpPr>
              <p:nvPr/>
            </p:nvSpPr>
            <p:spPr bwMode="auto">
              <a:xfrm flipH="1">
                <a:off x="2956" y="1776"/>
                <a:ext cx="244" cy="238"/>
              </a:xfrm>
              <a:custGeom>
                <a:avLst/>
                <a:gdLst>
                  <a:gd name="T0" fmla="*/ 24 w 21743"/>
                  <a:gd name="T1" fmla="*/ 0 h 43200"/>
                  <a:gd name="T2" fmla="*/ 0 w 21743"/>
                  <a:gd name="T3" fmla="*/ 1767 h 43200"/>
                  <a:gd name="T4" fmla="*/ 24 w 21743"/>
                  <a:gd name="T5" fmla="*/ 883 h 43200"/>
                  <a:gd name="T6" fmla="*/ 0 60000 65536"/>
                  <a:gd name="T7" fmla="*/ 0 60000 65536"/>
                  <a:gd name="T8" fmla="*/ 0 60000 65536"/>
                  <a:gd name="T9" fmla="*/ 0 w 21743"/>
                  <a:gd name="T10" fmla="*/ 0 h 43200"/>
                  <a:gd name="T11" fmla="*/ 21743 w 2174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3" h="43200" fill="none" extrusionOk="0">
                    <a:moveTo>
                      <a:pt x="142" y="0"/>
                    </a:moveTo>
                    <a:cubicBezTo>
                      <a:pt x="12072" y="0"/>
                      <a:pt x="21743" y="9670"/>
                      <a:pt x="21743" y="21600"/>
                    </a:cubicBezTo>
                    <a:cubicBezTo>
                      <a:pt x="21743" y="33529"/>
                      <a:pt x="12072" y="43200"/>
                      <a:pt x="143" y="43200"/>
                    </a:cubicBezTo>
                    <a:cubicBezTo>
                      <a:pt x="95" y="43200"/>
                      <a:pt x="47" y="43199"/>
                      <a:pt x="0" y="43199"/>
                    </a:cubicBezTo>
                  </a:path>
                  <a:path w="21743" h="43200" stroke="0" extrusionOk="0">
                    <a:moveTo>
                      <a:pt x="142" y="0"/>
                    </a:moveTo>
                    <a:cubicBezTo>
                      <a:pt x="12072" y="0"/>
                      <a:pt x="21743" y="9670"/>
                      <a:pt x="21743" y="21600"/>
                    </a:cubicBezTo>
                    <a:cubicBezTo>
                      <a:pt x="21743" y="33529"/>
                      <a:pt x="12072" y="43200"/>
                      <a:pt x="143" y="43200"/>
                    </a:cubicBezTo>
                    <a:cubicBezTo>
                      <a:pt x="95" y="43200"/>
                      <a:pt x="47" y="43199"/>
                      <a:pt x="0" y="43199"/>
                    </a:cubicBezTo>
                    <a:lnTo>
                      <a:pt x="143" y="21600"/>
                    </a:lnTo>
                    <a:lnTo>
                      <a:pt x="142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31" name="Line 115"/>
            <p:cNvSpPr>
              <a:spLocks noChangeShapeType="1"/>
            </p:cNvSpPr>
            <p:nvPr/>
          </p:nvSpPr>
          <p:spPr bwMode="auto">
            <a:xfrm flipH="1">
              <a:off x="6028532" y="1208089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116"/>
            <p:cNvSpPr>
              <a:spLocks noChangeShapeType="1"/>
            </p:cNvSpPr>
            <p:nvPr/>
          </p:nvSpPr>
          <p:spPr bwMode="auto">
            <a:xfrm flipH="1">
              <a:off x="6431757" y="2055814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117"/>
            <p:cNvSpPr>
              <a:spLocks noChangeShapeType="1"/>
            </p:cNvSpPr>
            <p:nvPr/>
          </p:nvSpPr>
          <p:spPr bwMode="auto">
            <a:xfrm flipH="1">
              <a:off x="6044407" y="2057402"/>
              <a:ext cx="168275" cy="15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118"/>
            <p:cNvSpPr>
              <a:spLocks noChangeShapeType="1"/>
            </p:cNvSpPr>
            <p:nvPr/>
          </p:nvSpPr>
          <p:spPr bwMode="auto">
            <a:xfrm>
              <a:off x="6438107" y="1209677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48E-6 -1.85185E-6 L -0.00065 -0.135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876300"/>
            <a:ext cx="1030446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787650" y="619442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65300" y="5719763"/>
            <a:ext cx="9075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Gires Tournois reflection/dispersion                           Fabry-Perot transmission/dispersion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5618163" y="1057275"/>
            <a:ext cx="896937" cy="5429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4968875" y="1065213"/>
            <a:ext cx="642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 rot="-5400000">
            <a:off x="5492750" y="890588"/>
            <a:ext cx="25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819650" y="10128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5510213" y="939800"/>
            <a:ext cx="24447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321300" y="10271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6378575" y="146367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rot="5400000" flipV="1">
            <a:off x="6408738" y="92392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rot="5400000" flipV="1">
            <a:off x="5478463" y="1477963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3394075" y="947738"/>
            <a:ext cx="330200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3400425" y="955675"/>
            <a:ext cx="0" cy="766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3709988" y="947738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5622925" y="6080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626225" y="815975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3705225" y="133350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3003550" y="1244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8224838" y="974725"/>
            <a:ext cx="660400" cy="590550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7553325" y="882650"/>
            <a:ext cx="18859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8394700" y="1655763"/>
            <a:ext cx="1677988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8464550" y="5111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7966075" y="1462088"/>
            <a:ext cx="33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4198938" y="263525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   E q u i v a l e n t  s t r u c t u r e s: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9393238" y="7096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7224713" y="685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2759075" y="11842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2754313" y="1535113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>
            <a:off x="7467600" y="7651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9"/>
          <p:cNvSpPr>
            <a:spLocks noChangeShapeType="1"/>
          </p:cNvSpPr>
          <p:nvPr/>
        </p:nvSpPr>
        <p:spPr bwMode="auto">
          <a:xfrm>
            <a:off x="8958263" y="10064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127"/>
          <p:cNvSpPr>
            <a:spLocks noChangeShapeType="1"/>
          </p:cNvSpPr>
          <p:nvPr/>
        </p:nvSpPr>
        <p:spPr bwMode="auto">
          <a:xfrm flipV="1">
            <a:off x="2833688" y="3932238"/>
            <a:ext cx="0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26" name="Picture 1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91175" y="3684588"/>
            <a:ext cx="16637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Rectangle 129"/>
          <p:cNvSpPr>
            <a:spLocks noChangeArrowheads="1"/>
          </p:cNvSpPr>
          <p:nvPr/>
        </p:nvSpPr>
        <p:spPr bwMode="auto">
          <a:xfrm>
            <a:off x="4267200" y="4687888"/>
            <a:ext cx="4259263" cy="25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grpSp>
        <p:nvGrpSpPr>
          <p:cNvPr id="29728" name="Group 130"/>
          <p:cNvGrpSpPr>
            <a:grpSpLocks/>
          </p:cNvGrpSpPr>
          <p:nvPr/>
        </p:nvGrpSpPr>
        <p:grpSpPr bwMode="auto">
          <a:xfrm>
            <a:off x="4154488" y="4548188"/>
            <a:ext cx="4403725" cy="409575"/>
            <a:chOff x="582" y="2636"/>
            <a:chExt cx="2774" cy="258"/>
          </a:xfrm>
        </p:grpSpPr>
        <p:sp>
          <p:nvSpPr>
            <p:cNvPr id="29795" name="Line 131"/>
            <p:cNvSpPr>
              <a:spLocks noChangeShapeType="1"/>
            </p:cNvSpPr>
            <p:nvPr/>
          </p:nvSpPr>
          <p:spPr bwMode="auto">
            <a:xfrm>
              <a:off x="691" y="2702"/>
              <a:ext cx="2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132"/>
            <p:cNvSpPr>
              <a:spLocks noChangeShapeType="1"/>
            </p:cNvSpPr>
            <p:nvPr/>
          </p:nvSpPr>
          <p:spPr bwMode="auto">
            <a:xfrm>
              <a:off x="701" y="263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133"/>
            <p:cNvSpPr>
              <a:spLocks noChangeShapeType="1"/>
            </p:cNvSpPr>
            <p:nvPr/>
          </p:nvSpPr>
          <p:spPr bwMode="auto">
            <a:xfrm flipV="1">
              <a:off x="1350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34"/>
            <p:cNvSpPr>
              <a:spLocks noChangeShapeType="1"/>
            </p:cNvSpPr>
            <p:nvPr/>
          </p:nvSpPr>
          <p:spPr bwMode="auto">
            <a:xfrm flipV="1">
              <a:off x="1674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35"/>
            <p:cNvSpPr>
              <a:spLocks noChangeShapeType="1"/>
            </p:cNvSpPr>
            <p:nvPr/>
          </p:nvSpPr>
          <p:spPr bwMode="auto">
            <a:xfrm flipV="1">
              <a:off x="2008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36"/>
            <p:cNvSpPr>
              <a:spLocks noChangeShapeType="1"/>
            </p:cNvSpPr>
            <p:nvPr/>
          </p:nvSpPr>
          <p:spPr bwMode="auto">
            <a:xfrm flipV="1">
              <a:off x="2329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37"/>
            <p:cNvSpPr>
              <a:spLocks noChangeShapeType="1"/>
            </p:cNvSpPr>
            <p:nvPr/>
          </p:nvSpPr>
          <p:spPr bwMode="auto">
            <a:xfrm flipV="1">
              <a:off x="2653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38"/>
            <p:cNvSpPr>
              <a:spLocks noChangeShapeType="1"/>
            </p:cNvSpPr>
            <p:nvPr/>
          </p:nvSpPr>
          <p:spPr bwMode="auto">
            <a:xfrm flipV="1">
              <a:off x="2987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Rectangle 139"/>
            <p:cNvSpPr>
              <a:spLocks noChangeArrowheads="1"/>
            </p:cNvSpPr>
            <p:nvPr/>
          </p:nvSpPr>
          <p:spPr bwMode="auto">
            <a:xfrm>
              <a:off x="658" y="2731"/>
              <a:ext cx="2683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804" name="Text Box 140"/>
            <p:cNvSpPr txBox="1">
              <a:spLocks noChangeArrowheads="1"/>
            </p:cNvSpPr>
            <p:nvPr/>
          </p:nvSpPr>
          <p:spPr bwMode="auto">
            <a:xfrm>
              <a:off x="582" y="267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-8</a:t>
              </a:r>
            </a:p>
          </p:txBody>
        </p:sp>
        <p:sp>
          <p:nvSpPr>
            <p:cNvPr id="29805" name="Text Box 141"/>
            <p:cNvSpPr txBox="1">
              <a:spLocks noChangeArrowheads="1"/>
            </p:cNvSpPr>
            <p:nvPr/>
          </p:nvSpPr>
          <p:spPr bwMode="auto">
            <a:xfrm>
              <a:off x="1897" y="267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29806" name="Text Box 142"/>
            <p:cNvSpPr txBox="1">
              <a:spLocks noChangeArrowheads="1"/>
            </p:cNvSpPr>
            <p:nvPr/>
          </p:nvSpPr>
          <p:spPr bwMode="auto">
            <a:xfrm>
              <a:off x="1228" y="267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-4</a:t>
              </a:r>
            </a:p>
          </p:txBody>
        </p:sp>
        <p:sp>
          <p:nvSpPr>
            <p:cNvPr id="29807" name="Text Box 143"/>
            <p:cNvSpPr txBox="1">
              <a:spLocks noChangeArrowheads="1"/>
            </p:cNvSpPr>
            <p:nvPr/>
          </p:nvSpPr>
          <p:spPr bwMode="auto">
            <a:xfrm>
              <a:off x="2553" y="26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29808" name="Text Box 144"/>
            <p:cNvSpPr txBox="1">
              <a:spLocks noChangeArrowheads="1"/>
            </p:cNvSpPr>
            <p:nvPr/>
          </p:nvSpPr>
          <p:spPr bwMode="auto">
            <a:xfrm>
              <a:off x="3184" y="267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8</a:t>
              </a:r>
            </a:p>
          </p:txBody>
        </p:sp>
      </p:grpSp>
      <p:sp>
        <p:nvSpPr>
          <p:cNvPr id="29729" name="Rectangle 145"/>
          <p:cNvSpPr>
            <a:spLocks noChangeArrowheads="1"/>
          </p:cNvSpPr>
          <p:nvPr/>
        </p:nvSpPr>
        <p:spPr bwMode="auto">
          <a:xfrm>
            <a:off x="2855913" y="3960813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30" name="Text Box 146"/>
          <p:cNvSpPr txBox="1">
            <a:spLocks noChangeArrowheads="1"/>
          </p:cNvSpPr>
          <p:nvPr/>
        </p:nvSpPr>
        <p:spPr bwMode="auto">
          <a:xfrm>
            <a:off x="2801938" y="45164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31" name="Text Box 147"/>
          <p:cNvSpPr txBox="1">
            <a:spLocks noChangeArrowheads="1"/>
          </p:cNvSpPr>
          <p:nvPr/>
        </p:nvSpPr>
        <p:spPr bwMode="auto">
          <a:xfrm>
            <a:off x="2801938" y="38322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6</a:t>
            </a:r>
          </a:p>
        </p:txBody>
      </p:sp>
      <p:sp>
        <p:nvSpPr>
          <p:cNvPr id="29732" name="Text Box 148"/>
          <p:cNvSpPr txBox="1">
            <a:spLocks noChangeArrowheads="1"/>
          </p:cNvSpPr>
          <p:nvPr/>
        </p:nvSpPr>
        <p:spPr bwMode="auto">
          <a:xfrm>
            <a:off x="2798763" y="4116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4</a:t>
            </a:r>
          </a:p>
        </p:txBody>
      </p:sp>
      <p:sp>
        <p:nvSpPr>
          <p:cNvPr id="29733" name="Line 149"/>
          <p:cNvSpPr>
            <a:spLocks noChangeShapeType="1"/>
          </p:cNvSpPr>
          <p:nvPr/>
        </p:nvSpPr>
        <p:spPr bwMode="auto">
          <a:xfrm flipH="1">
            <a:off x="2743200" y="403542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4" name="Line 150"/>
          <p:cNvSpPr>
            <a:spLocks noChangeShapeType="1"/>
          </p:cNvSpPr>
          <p:nvPr/>
        </p:nvSpPr>
        <p:spPr bwMode="auto">
          <a:xfrm flipH="1">
            <a:off x="2760663" y="425450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5" name="Line 151"/>
          <p:cNvSpPr>
            <a:spLocks noChangeShapeType="1"/>
          </p:cNvSpPr>
          <p:nvPr/>
        </p:nvSpPr>
        <p:spPr bwMode="auto">
          <a:xfrm flipH="1">
            <a:off x="2744788" y="4473575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6" name="Line 152"/>
          <p:cNvSpPr>
            <a:spLocks noChangeShapeType="1"/>
          </p:cNvSpPr>
          <p:nvPr/>
        </p:nvSpPr>
        <p:spPr bwMode="auto">
          <a:xfrm flipH="1">
            <a:off x="4351338" y="4322763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7" name="Line 153"/>
          <p:cNvSpPr>
            <a:spLocks noChangeShapeType="1"/>
          </p:cNvSpPr>
          <p:nvPr/>
        </p:nvSpPr>
        <p:spPr bwMode="auto">
          <a:xfrm flipH="1">
            <a:off x="4333875" y="411162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8" name="Line 154"/>
          <p:cNvSpPr>
            <a:spLocks noChangeShapeType="1"/>
          </p:cNvSpPr>
          <p:nvPr/>
        </p:nvSpPr>
        <p:spPr bwMode="auto">
          <a:xfrm>
            <a:off x="4337050" y="3976688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9" name="Rectangle 155"/>
          <p:cNvSpPr>
            <a:spLocks noChangeArrowheads="1"/>
          </p:cNvSpPr>
          <p:nvPr/>
        </p:nvSpPr>
        <p:spPr bwMode="auto">
          <a:xfrm>
            <a:off x="3940175" y="3922713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40" name="Text Box 156"/>
          <p:cNvSpPr txBox="1">
            <a:spLocks noChangeArrowheads="1"/>
          </p:cNvSpPr>
          <p:nvPr/>
        </p:nvSpPr>
        <p:spPr bwMode="auto">
          <a:xfrm>
            <a:off x="4097338" y="3965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</a:t>
            </a:r>
          </a:p>
        </p:txBody>
      </p:sp>
      <p:sp>
        <p:nvSpPr>
          <p:cNvPr id="29741" name="Text Box 157"/>
          <p:cNvSpPr txBox="1">
            <a:spLocks noChangeArrowheads="1"/>
          </p:cNvSpPr>
          <p:nvPr/>
        </p:nvSpPr>
        <p:spPr bwMode="auto">
          <a:xfrm>
            <a:off x="4065588" y="440055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</a:t>
            </a:r>
          </a:p>
        </p:txBody>
      </p:sp>
      <p:sp>
        <p:nvSpPr>
          <p:cNvPr id="29742" name="Text Box 158"/>
          <p:cNvSpPr txBox="1">
            <a:spLocks noChangeArrowheads="1"/>
          </p:cNvSpPr>
          <p:nvPr/>
        </p:nvSpPr>
        <p:spPr bwMode="auto">
          <a:xfrm>
            <a:off x="4113213" y="416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pic>
        <p:nvPicPr>
          <p:cNvPr id="29743" name="Picture 15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29050" y="4176713"/>
            <a:ext cx="203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4" name="Picture 16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75688" y="3971925"/>
            <a:ext cx="27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Rectangle 161"/>
          <p:cNvSpPr>
            <a:spLocks noChangeArrowheads="1"/>
          </p:cNvSpPr>
          <p:nvPr/>
        </p:nvSpPr>
        <p:spPr bwMode="auto">
          <a:xfrm>
            <a:off x="8531225" y="3900488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46" name="Text Box 162"/>
          <p:cNvSpPr txBox="1">
            <a:spLocks noChangeArrowheads="1"/>
          </p:cNvSpPr>
          <p:nvPr/>
        </p:nvSpPr>
        <p:spPr bwMode="auto">
          <a:xfrm>
            <a:off x="8437563" y="4487863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-20</a:t>
            </a:r>
          </a:p>
        </p:txBody>
      </p:sp>
      <p:sp>
        <p:nvSpPr>
          <p:cNvPr id="29747" name="Text Box 163"/>
          <p:cNvSpPr txBox="1">
            <a:spLocks noChangeArrowheads="1"/>
          </p:cNvSpPr>
          <p:nvPr/>
        </p:nvSpPr>
        <p:spPr bwMode="auto">
          <a:xfrm>
            <a:off x="8432800" y="37766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20</a:t>
            </a:r>
          </a:p>
        </p:txBody>
      </p:sp>
      <p:sp>
        <p:nvSpPr>
          <p:cNvPr id="29748" name="Text Box 164"/>
          <p:cNvSpPr txBox="1">
            <a:spLocks noChangeArrowheads="1"/>
          </p:cNvSpPr>
          <p:nvPr/>
        </p:nvSpPr>
        <p:spPr bwMode="auto">
          <a:xfrm>
            <a:off x="8453438" y="41751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49" name="Line 165"/>
          <p:cNvSpPr>
            <a:spLocks noChangeShapeType="1"/>
          </p:cNvSpPr>
          <p:nvPr/>
        </p:nvSpPr>
        <p:spPr bwMode="auto">
          <a:xfrm flipH="1">
            <a:off x="8437563" y="3990975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0" name="Line 166"/>
          <p:cNvSpPr>
            <a:spLocks noChangeShapeType="1"/>
          </p:cNvSpPr>
          <p:nvPr/>
        </p:nvSpPr>
        <p:spPr bwMode="auto">
          <a:xfrm flipH="1">
            <a:off x="8407400" y="431323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1" name="Line 167"/>
          <p:cNvSpPr>
            <a:spLocks noChangeShapeType="1"/>
          </p:cNvSpPr>
          <p:nvPr/>
        </p:nvSpPr>
        <p:spPr bwMode="auto">
          <a:xfrm flipH="1">
            <a:off x="8402638" y="465455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2" name="Line 168"/>
          <p:cNvSpPr>
            <a:spLocks noChangeShapeType="1"/>
          </p:cNvSpPr>
          <p:nvPr/>
        </p:nvSpPr>
        <p:spPr bwMode="auto">
          <a:xfrm flipV="1">
            <a:off x="8488363" y="3948113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3" name="Text Box 170"/>
          <p:cNvSpPr txBox="1">
            <a:spLocks noChangeArrowheads="1"/>
          </p:cNvSpPr>
          <p:nvPr/>
        </p:nvSpPr>
        <p:spPr bwMode="auto">
          <a:xfrm>
            <a:off x="2879725" y="2686050"/>
            <a:ext cx="80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r = 0.99</a:t>
            </a:r>
          </a:p>
          <a:p>
            <a:r>
              <a:rPr lang="en-US" altLang="en-US" sz="1400"/>
              <a:t>r’ = 0.94</a:t>
            </a:r>
          </a:p>
        </p:txBody>
      </p:sp>
      <p:pic>
        <p:nvPicPr>
          <p:cNvPr id="29754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60838" y="5627688"/>
            <a:ext cx="5186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55" name="Group 174"/>
          <p:cNvGrpSpPr>
            <a:grpSpLocks/>
          </p:cNvGrpSpPr>
          <p:nvPr/>
        </p:nvGrpSpPr>
        <p:grpSpPr bwMode="auto">
          <a:xfrm>
            <a:off x="-2982913" y="2244725"/>
            <a:ext cx="11679238" cy="3498850"/>
            <a:chOff x="-2713" y="1414"/>
            <a:chExt cx="7357" cy="2204"/>
          </a:xfrm>
        </p:grpSpPr>
        <p:pic>
          <p:nvPicPr>
            <p:cNvPr id="29792" name="Picture 126" descr="optimum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2059" y="1545"/>
              <a:ext cx="6703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93" name="Rectangle 77"/>
            <p:cNvSpPr>
              <a:spLocks noChangeArrowheads="1"/>
            </p:cNvSpPr>
            <p:nvPr/>
          </p:nvSpPr>
          <p:spPr bwMode="auto">
            <a:xfrm>
              <a:off x="-2713" y="1414"/>
              <a:ext cx="3539" cy="19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794" name="Rectangle 173"/>
            <p:cNvSpPr>
              <a:spLocks noChangeArrowheads="1"/>
            </p:cNvSpPr>
            <p:nvPr/>
          </p:nvSpPr>
          <p:spPr bwMode="auto">
            <a:xfrm>
              <a:off x="497" y="2300"/>
              <a:ext cx="467" cy="1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</p:grpSp>
      <p:pic>
        <p:nvPicPr>
          <p:cNvPr id="29756" name="Picture 17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80038" y="3689350"/>
            <a:ext cx="16637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7" name="Rectangle 176"/>
          <p:cNvSpPr>
            <a:spLocks noChangeArrowheads="1"/>
          </p:cNvSpPr>
          <p:nvPr/>
        </p:nvSpPr>
        <p:spPr bwMode="auto">
          <a:xfrm>
            <a:off x="4056063" y="4673600"/>
            <a:ext cx="4259262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grpSp>
        <p:nvGrpSpPr>
          <p:cNvPr id="29758" name="Group 177"/>
          <p:cNvGrpSpPr>
            <a:grpSpLocks/>
          </p:cNvGrpSpPr>
          <p:nvPr/>
        </p:nvGrpSpPr>
        <p:grpSpPr bwMode="auto">
          <a:xfrm>
            <a:off x="3943350" y="4533900"/>
            <a:ext cx="4403725" cy="409575"/>
            <a:chOff x="582" y="2636"/>
            <a:chExt cx="2774" cy="258"/>
          </a:xfrm>
        </p:grpSpPr>
        <p:sp>
          <p:nvSpPr>
            <p:cNvPr id="29778" name="Line 178"/>
            <p:cNvSpPr>
              <a:spLocks noChangeShapeType="1"/>
            </p:cNvSpPr>
            <p:nvPr/>
          </p:nvSpPr>
          <p:spPr bwMode="auto">
            <a:xfrm>
              <a:off x="691" y="2702"/>
              <a:ext cx="2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179"/>
            <p:cNvSpPr>
              <a:spLocks noChangeShapeType="1"/>
            </p:cNvSpPr>
            <p:nvPr/>
          </p:nvSpPr>
          <p:spPr bwMode="auto">
            <a:xfrm>
              <a:off x="701" y="263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80"/>
            <p:cNvSpPr>
              <a:spLocks noChangeShapeType="1"/>
            </p:cNvSpPr>
            <p:nvPr/>
          </p:nvSpPr>
          <p:spPr bwMode="auto">
            <a:xfrm flipV="1">
              <a:off x="1350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181"/>
            <p:cNvSpPr>
              <a:spLocks noChangeShapeType="1"/>
            </p:cNvSpPr>
            <p:nvPr/>
          </p:nvSpPr>
          <p:spPr bwMode="auto">
            <a:xfrm flipV="1">
              <a:off x="1674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82"/>
            <p:cNvSpPr>
              <a:spLocks noChangeShapeType="1"/>
            </p:cNvSpPr>
            <p:nvPr/>
          </p:nvSpPr>
          <p:spPr bwMode="auto">
            <a:xfrm flipV="1">
              <a:off x="2008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183"/>
            <p:cNvSpPr>
              <a:spLocks noChangeShapeType="1"/>
            </p:cNvSpPr>
            <p:nvPr/>
          </p:nvSpPr>
          <p:spPr bwMode="auto">
            <a:xfrm flipV="1">
              <a:off x="2329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184"/>
            <p:cNvSpPr>
              <a:spLocks noChangeShapeType="1"/>
            </p:cNvSpPr>
            <p:nvPr/>
          </p:nvSpPr>
          <p:spPr bwMode="auto">
            <a:xfrm flipV="1">
              <a:off x="2653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185"/>
            <p:cNvSpPr>
              <a:spLocks noChangeShapeType="1"/>
            </p:cNvSpPr>
            <p:nvPr/>
          </p:nvSpPr>
          <p:spPr bwMode="auto">
            <a:xfrm flipV="1">
              <a:off x="2987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186"/>
            <p:cNvSpPr>
              <a:spLocks noChangeArrowheads="1"/>
            </p:cNvSpPr>
            <p:nvPr/>
          </p:nvSpPr>
          <p:spPr bwMode="auto">
            <a:xfrm>
              <a:off x="658" y="2731"/>
              <a:ext cx="2683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787" name="Text Box 187"/>
            <p:cNvSpPr txBox="1">
              <a:spLocks noChangeArrowheads="1"/>
            </p:cNvSpPr>
            <p:nvPr/>
          </p:nvSpPr>
          <p:spPr bwMode="auto">
            <a:xfrm>
              <a:off x="582" y="267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-8</a:t>
              </a:r>
            </a:p>
          </p:txBody>
        </p:sp>
        <p:sp>
          <p:nvSpPr>
            <p:cNvPr id="29788" name="Text Box 188"/>
            <p:cNvSpPr txBox="1">
              <a:spLocks noChangeArrowheads="1"/>
            </p:cNvSpPr>
            <p:nvPr/>
          </p:nvSpPr>
          <p:spPr bwMode="auto">
            <a:xfrm>
              <a:off x="1897" y="267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29789" name="Text Box 189"/>
            <p:cNvSpPr txBox="1">
              <a:spLocks noChangeArrowheads="1"/>
            </p:cNvSpPr>
            <p:nvPr/>
          </p:nvSpPr>
          <p:spPr bwMode="auto">
            <a:xfrm>
              <a:off x="1228" y="267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-4</a:t>
              </a:r>
            </a:p>
          </p:txBody>
        </p:sp>
        <p:sp>
          <p:nvSpPr>
            <p:cNvPr id="29790" name="Text Box 190"/>
            <p:cNvSpPr txBox="1">
              <a:spLocks noChangeArrowheads="1"/>
            </p:cNvSpPr>
            <p:nvPr/>
          </p:nvSpPr>
          <p:spPr bwMode="auto">
            <a:xfrm>
              <a:off x="2553" y="26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29791" name="Text Box 191"/>
            <p:cNvSpPr txBox="1">
              <a:spLocks noChangeArrowheads="1"/>
            </p:cNvSpPr>
            <p:nvPr/>
          </p:nvSpPr>
          <p:spPr bwMode="auto">
            <a:xfrm>
              <a:off x="3184" y="267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8</a:t>
              </a:r>
            </a:p>
          </p:txBody>
        </p:sp>
      </p:grpSp>
      <p:sp>
        <p:nvSpPr>
          <p:cNvPr id="29759" name="Line 192"/>
          <p:cNvSpPr>
            <a:spLocks noChangeShapeType="1"/>
          </p:cNvSpPr>
          <p:nvPr/>
        </p:nvSpPr>
        <p:spPr bwMode="auto">
          <a:xfrm flipH="1">
            <a:off x="4140200" y="430847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0" name="Line 193"/>
          <p:cNvSpPr>
            <a:spLocks noChangeShapeType="1"/>
          </p:cNvSpPr>
          <p:nvPr/>
        </p:nvSpPr>
        <p:spPr bwMode="auto">
          <a:xfrm flipH="1">
            <a:off x="4122738" y="4097338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1" name="Line 194"/>
          <p:cNvSpPr>
            <a:spLocks noChangeShapeType="1"/>
          </p:cNvSpPr>
          <p:nvPr/>
        </p:nvSpPr>
        <p:spPr bwMode="auto">
          <a:xfrm>
            <a:off x="4125913" y="39624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2" name="Rectangle 195"/>
          <p:cNvSpPr>
            <a:spLocks noChangeArrowheads="1"/>
          </p:cNvSpPr>
          <p:nvPr/>
        </p:nvSpPr>
        <p:spPr bwMode="auto">
          <a:xfrm>
            <a:off x="3729038" y="3908425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63" name="Text Box 196"/>
          <p:cNvSpPr txBox="1">
            <a:spLocks noChangeArrowheads="1"/>
          </p:cNvSpPr>
          <p:nvPr/>
        </p:nvSpPr>
        <p:spPr bwMode="auto">
          <a:xfrm>
            <a:off x="3886200" y="39512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</a:t>
            </a:r>
          </a:p>
        </p:txBody>
      </p:sp>
      <p:sp>
        <p:nvSpPr>
          <p:cNvPr id="29764" name="Text Box 197"/>
          <p:cNvSpPr txBox="1">
            <a:spLocks noChangeArrowheads="1"/>
          </p:cNvSpPr>
          <p:nvPr/>
        </p:nvSpPr>
        <p:spPr bwMode="auto">
          <a:xfrm>
            <a:off x="3854450" y="438626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</a:t>
            </a:r>
          </a:p>
        </p:txBody>
      </p:sp>
      <p:sp>
        <p:nvSpPr>
          <p:cNvPr id="29765" name="Text Box 198"/>
          <p:cNvSpPr txBox="1">
            <a:spLocks noChangeArrowheads="1"/>
          </p:cNvSpPr>
          <p:nvPr/>
        </p:nvSpPr>
        <p:spPr bwMode="auto">
          <a:xfrm>
            <a:off x="3902075" y="41544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pic>
        <p:nvPicPr>
          <p:cNvPr id="29766" name="Picture 19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17913" y="4162425"/>
            <a:ext cx="203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67" name="Picture 20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464550" y="3957638"/>
            <a:ext cx="27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8" name="Rectangle 201"/>
          <p:cNvSpPr>
            <a:spLocks noChangeArrowheads="1"/>
          </p:cNvSpPr>
          <p:nvPr/>
        </p:nvSpPr>
        <p:spPr bwMode="auto">
          <a:xfrm>
            <a:off x="8320088" y="3886200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69" name="Text Box 202"/>
          <p:cNvSpPr txBox="1">
            <a:spLocks noChangeArrowheads="1"/>
          </p:cNvSpPr>
          <p:nvPr/>
        </p:nvSpPr>
        <p:spPr bwMode="auto">
          <a:xfrm>
            <a:off x="8226425" y="4473575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-20</a:t>
            </a:r>
          </a:p>
        </p:txBody>
      </p:sp>
      <p:sp>
        <p:nvSpPr>
          <p:cNvPr id="29770" name="Text Box 203"/>
          <p:cNvSpPr txBox="1">
            <a:spLocks noChangeArrowheads="1"/>
          </p:cNvSpPr>
          <p:nvPr/>
        </p:nvSpPr>
        <p:spPr bwMode="auto">
          <a:xfrm>
            <a:off x="8221663" y="37623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20</a:t>
            </a:r>
          </a:p>
        </p:txBody>
      </p:sp>
      <p:sp>
        <p:nvSpPr>
          <p:cNvPr id="29771" name="Text Box 204"/>
          <p:cNvSpPr txBox="1">
            <a:spLocks noChangeArrowheads="1"/>
          </p:cNvSpPr>
          <p:nvPr/>
        </p:nvSpPr>
        <p:spPr bwMode="auto">
          <a:xfrm>
            <a:off x="8242300" y="41608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72" name="Line 205"/>
          <p:cNvSpPr>
            <a:spLocks noChangeShapeType="1"/>
          </p:cNvSpPr>
          <p:nvPr/>
        </p:nvSpPr>
        <p:spPr bwMode="auto">
          <a:xfrm flipH="1">
            <a:off x="8226425" y="397668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3" name="Line 206"/>
          <p:cNvSpPr>
            <a:spLocks noChangeShapeType="1"/>
          </p:cNvSpPr>
          <p:nvPr/>
        </p:nvSpPr>
        <p:spPr bwMode="auto">
          <a:xfrm flipH="1">
            <a:off x="8196263" y="429895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4" name="Line 207"/>
          <p:cNvSpPr>
            <a:spLocks noChangeShapeType="1"/>
          </p:cNvSpPr>
          <p:nvPr/>
        </p:nvSpPr>
        <p:spPr bwMode="auto">
          <a:xfrm flipH="1">
            <a:off x="8191500" y="4640263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5" name="Line 208"/>
          <p:cNvSpPr>
            <a:spLocks noChangeShapeType="1"/>
          </p:cNvSpPr>
          <p:nvPr/>
        </p:nvSpPr>
        <p:spPr bwMode="auto">
          <a:xfrm flipV="1">
            <a:off x="8277225" y="3933825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776" name="Picture 20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000750" y="4873625"/>
            <a:ext cx="317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77" name="TextBox 1"/>
          <p:cNvSpPr txBox="1">
            <a:spLocks noChangeArrowheads="1"/>
          </p:cNvSpPr>
          <p:nvPr/>
        </p:nvSpPr>
        <p:spPr bwMode="auto">
          <a:xfrm>
            <a:off x="4562475" y="1976438"/>
            <a:ext cx="459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Fabry-Perot  transmission/dispersion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5618163" y="1057275"/>
            <a:ext cx="896937" cy="5429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4968875" y="1065213"/>
            <a:ext cx="642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rot="-5400000">
            <a:off x="5492750" y="890588"/>
            <a:ext cx="25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819650" y="10128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5510213" y="939800"/>
            <a:ext cx="24447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321300" y="10271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V="1">
            <a:off x="6378575" y="146367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rot="5400000" flipV="1">
            <a:off x="6408738" y="92392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rot="5400000" flipV="1">
            <a:off x="5478463" y="1477963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3394075" y="947738"/>
            <a:ext cx="330200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3400425" y="955675"/>
            <a:ext cx="0" cy="766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3709988" y="947738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5622925" y="6080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6626225" y="815975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3705225" y="133350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3003550" y="1244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37" name="Oval 18"/>
          <p:cNvSpPr>
            <a:spLocks noChangeArrowheads="1"/>
          </p:cNvSpPr>
          <p:nvPr/>
        </p:nvSpPr>
        <p:spPr bwMode="auto">
          <a:xfrm>
            <a:off x="8224838" y="974725"/>
            <a:ext cx="660400" cy="590550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7553325" y="882650"/>
            <a:ext cx="18859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8464550" y="5111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7966075" y="1462088"/>
            <a:ext cx="33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98938" y="263525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Gires Tournois reflection/dispersion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9393238" y="7096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7224713" y="685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30744" name="Line 26"/>
          <p:cNvSpPr>
            <a:spLocks noChangeShapeType="1"/>
          </p:cNvSpPr>
          <p:nvPr/>
        </p:nvSpPr>
        <p:spPr bwMode="auto">
          <a:xfrm>
            <a:off x="2759075" y="11842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Line 27"/>
          <p:cNvSpPr>
            <a:spLocks noChangeShapeType="1"/>
          </p:cNvSpPr>
          <p:nvPr/>
        </p:nvSpPr>
        <p:spPr bwMode="auto">
          <a:xfrm flipH="1">
            <a:off x="2754313" y="1535113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8"/>
          <p:cNvSpPr>
            <a:spLocks noChangeShapeType="1"/>
          </p:cNvSpPr>
          <p:nvPr/>
        </p:nvSpPr>
        <p:spPr bwMode="auto">
          <a:xfrm>
            <a:off x="7467600" y="7651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9"/>
          <p:cNvSpPr>
            <a:spLocks noChangeShapeType="1"/>
          </p:cNvSpPr>
          <p:nvPr/>
        </p:nvSpPr>
        <p:spPr bwMode="auto">
          <a:xfrm>
            <a:off x="8958263" y="10064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0748" name="Picture 76" descr="optim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3738" y="2025650"/>
            <a:ext cx="106410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9" name="Group 1"/>
          <p:cNvGrpSpPr>
            <a:grpSpLocks/>
          </p:cNvGrpSpPr>
          <p:nvPr/>
        </p:nvGrpSpPr>
        <p:grpSpPr bwMode="auto">
          <a:xfrm>
            <a:off x="2921000" y="1655763"/>
            <a:ext cx="7151688" cy="3105150"/>
            <a:chOff x="2921001" y="1655763"/>
            <a:chExt cx="7151687" cy="3105150"/>
          </a:xfrm>
        </p:grpSpPr>
        <p:sp>
          <p:nvSpPr>
            <p:cNvPr id="30753" name="Line 20"/>
            <p:cNvSpPr>
              <a:spLocks noChangeShapeType="1"/>
            </p:cNvSpPr>
            <p:nvPr/>
          </p:nvSpPr>
          <p:spPr bwMode="auto">
            <a:xfrm>
              <a:off x="8394700" y="1655763"/>
              <a:ext cx="1677988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77"/>
            <p:cNvSpPr>
              <a:spLocks noChangeShapeType="1"/>
            </p:cNvSpPr>
            <p:nvPr/>
          </p:nvSpPr>
          <p:spPr bwMode="auto">
            <a:xfrm>
              <a:off x="3683000" y="23415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78"/>
            <p:cNvSpPr>
              <a:spLocks noChangeShapeType="1"/>
            </p:cNvSpPr>
            <p:nvPr/>
          </p:nvSpPr>
          <p:spPr bwMode="auto">
            <a:xfrm>
              <a:off x="3686176" y="3027363"/>
              <a:ext cx="413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79"/>
            <p:cNvSpPr>
              <a:spLocks noChangeShapeType="1"/>
            </p:cNvSpPr>
            <p:nvPr/>
          </p:nvSpPr>
          <p:spPr bwMode="auto">
            <a:xfrm>
              <a:off x="3678238" y="3581400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80"/>
            <p:cNvSpPr>
              <a:spLocks noChangeShapeType="1"/>
            </p:cNvSpPr>
            <p:nvPr/>
          </p:nvSpPr>
          <p:spPr bwMode="auto">
            <a:xfrm flipV="1">
              <a:off x="7812088" y="3505200"/>
              <a:ext cx="0" cy="731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Rectangle 81"/>
            <p:cNvSpPr>
              <a:spLocks noChangeArrowheads="1"/>
            </p:cNvSpPr>
            <p:nvPr/>
          </p:nvSpPr>
          <p:spPr bwMode="auto">
            <a:xfrm>
              <a:off x="5011738" y="3406775"/>
              <a:ext cx="150495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pic>
          <p:nvPicPr>
            <p:cNvPr id="30759" name="Picture 82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57788" y="3201989"/>
              <a:ext cx="11938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0" name="Text Box 83"/>
            <p:cNvSpPr txBox="1">
              <a:spLocks noChangeArrowheads="1"/>
            </p:cNvSpPr>
            <p:nvPr/>
          </p:nvSpPr>
          <p:spPr bwMode="auto">
            <a:xfrm>
              <a:off x="2921001" y="24272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|R|</a:t>
              </a:r>
            </a:p>
          </p:txBody>
        </p:sp>
        <p:sp>
          <p:nvSpPr>
            <p:cNvPr id="30761" name="Line 84"/>
            <p:cNvSpPr>
              <a:spLocks noChangeShapeType="1"/>
            </p:cNvSpPr>
            <p:nvPr/>
          </p:nvSpPr>
          <p:spPr bwMode="auto">
            <a:xfrm>
              <a:off x="3678238" y="233997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85"/>
            <p:cNvSpPr>
              <a:spLocks noChangeShapeType="1"/>
            </p:cNvSpPr>
            <p:nvPr/>
          </p:nvSpPr>
          <p:spPr bwMode="auto">
            <a:xfrm>
              <a:off x="3687763" y="2560638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86"/>
            <p:cNvSpPr>
              <a:spLocks noChangeShapeType="1"/>
            </p:cNvSpPr>
            <p:nvPr/>
          </p:nvSpPr>
          <p:spPr bwMode="auto">
            <a:xfrm>
              <a:off x="3687763" y="2768600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87"/>
            <p:cNvSpPr>
              <a:spLocks noChangeShapeType="1"/>
            </p:cNvSpPr>
            <p:nvPr/>
          </p:nvSpPr>
          <p:spPr bwMode="auto">
            <a:xfrm>
              <a:off x="3687763" y="2984500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88"/>
            <p:cNvSpPr>
              <a:spLocks noChangeShapeType="1"/>
            </p:cNvSpPr>
            <p:nvPr/>
          </p:nvSpPr>
          <p:spPr bwMode="auto">
            <a:xfrm>
              <a:off x="3683000" y="374967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89"/>
            <p:cNvSpPr>
              <a:spLocks noChangeShapeType="1"/>
            </p:cNvSpPr>
            <p:nvPr/>
          </p:nvSpPr>
          <p:spPr bwMode="auto">
            <a:xfrm>
              <a:off x="3686175" y="394652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767" name="Picture 9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52763" y="3790950"/>
              <a:ext cx="2032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8" name="Rectangle 91"/>
            <p:cNvSpPr>
              <a:spLocks noChangeArrowheads="1"/>
            </p:cNvSpPr>
            <p:nvPr/>
          </p:nvSpPr>
          <p:spPr bwMode="auto">
            <a:xfrm>
              <a:off x="3271838" y="2260601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69" name="Rectangle 92"/>
            <p:cNvSpPr>
              <a:spLocks noChangeArrowheads="1"/>
            </p:cNvSpPr>
            <p:nvPr/>
          </p:nvSpPr>
          <p:spPr bwMode="auto">
            <a:xfrm>
              <a:off x="3281363" y="3608389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70" name="Text Box 93"/>
            <p:cNvSpPr txBox="1">
              <a:spLocks noChangeArrowheads="1"/>
            </p:cNvSpPr>
            <p:nvPr/>
          </p:nvSpPr>
          <p:spPr bwMode="auto">
            <a:xfrm>
              <a:off x="3386138" y="217646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1</a:t>
              </a:r>
            </a:p>
          </p:txBody>
        </p:sp>
        <p:sp>
          <p:nvSpPr>
            <p:cNvPr id="30771" name="Text Box 94"/>
            <p:cNvSpPr txBox="1">
              <a:spLocks noChangeArrowheads="1"/>
            </p:cNvSpPr>
            <p:nvPr/>
          </p:nvSpPr>
          <p:spPr bwMode="auto">
            <a:xfrm>
              <a:off x="3316288" y="2624138"/>
              <a:ext cx="40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0.9</a:t>
              </a:r>
            </a:p>
          </p:txBody>
        </p:sp>
        <p:sp>
          <p:nvSpPr>
            <p:cNvPr id="30772" name="Text Box 95"/>
            <p:cNvSpPr txBox="1">
              <a:spLocks noChangeArrowheads="1"/>
            </p:cNvSpPr>
            <p:nvPr/>
          </p:nvSpPr>
          <p:spPr bwMode="auto">
            <a:xfrm>
              <a:off x="3306764" y="3557588"/>
              <a:ext cx="46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-3.1</a:t>
              </a:r>
            </a:p>
          </p:txBody>
        </p:sp>
        <p:sp>
          <p:nvSpPr>
            <p:cNvPr id="30773" name="Text Box 96"/>
            <p:cNvSpPr txBox="1">
              <a:spLocks noChangeArrowheads="1"/>
            </p:cNvSpPr>
            <p:nvPr/>
          </p:nvSpPr>
          <p:spPr bwMode="auto">
            <a:xfrm>
              <a:off x="3255964" y="3990975"/>
              <a:ext cx="46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-3.2</a:t>
              </a:r>
            </a:p>
          </p:txBody>
        </p:sp>
        <p:grpSp>
          <p:nvGrpSpPr>
            <p:cNvPr id="30774" name="Group 97"/>
            <p:cNvGrpSpPr>
              <a:grpSpLocks/>
            </p:cNvGrpSpPr>
            <p:nvPr/>
          </p:nvGrpSpPr>
          <p:grpSpPr bwMode="auto">
            <a:xfrm>
              <a:off x="3494089" y="4143376"/>
              <a:ext cx="4403725" cy="409575"/>
              <a:chOff x="582" y="2636"/>
              <a:chExt cx="2774" cy="258"/>
            </a:xfrm>
          </p:grpSpPr>
          <p:sp>
            <p:nvSpPr>
              <p:cNvPr id="30785" name="Line 98"/>
              <p:cNvSpPr>
                <a:spLocks noChangeShapeType="1"/>
              </p:cNvSpPr>
              <p:nvPr/>
            </p:nvSpPr>
            <p:spPr bwMode="auto">
              <a:xfrm>
                <a:off x="691" y="2702"/>
                <a:ext cx="26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99"/>
              <p:cNvSpPr>
                <a:spLocks noChangeShapeType="1"/>
              </p:cNvSpPr>
              <p:nvPr/>
            </p:nvSpPr>
            <p:spPr bwMode="auto">
              <a:xfrm>
                <a:off x="701" y="263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Line 100"/>
              <p:cNvSpPr>
                <a:spLocks noChangeShapeType="1"/>
              </p:cNvSpPr>
              <p:nvPr/>
            </p:nvSpPr>
            <p:spPr bwMode="auto">
              <a:xfrm flipV="1">
                <a:off x="1350" y="2650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Line 101"/>
              <p:cNvSpPr>
                <a:spLocks noChangeShapeType="1"/>
              </p:cNvSpPr>
              <p:nvPr/>
            </p:nvSpPr>
            <p:spPr bwMode="auto">
              <a:xfrm flipV="1">
                <a:off x="1674" y="2652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Line 102"/>
              <p:cNvSpPr>
                <a:spLocks noChangeShapeType="1"/>
              </p:cNvSpPr>
              <p:nvPr/>
            </p:nvSpPr>
            <p:spPr bwMode="auto">
              <a:xfrm flipV="1">
                <a:off x="2008" y="265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Line 103"/>
              <p:cNvSpPr>
                <a:spLocks noChangeShapeType="1"/>
              </p:cNvSpPr>
              <p:nvPr/>
            </p:nvSpPr>
            <p:spPr bwMode="auto">
              <a:xfrm flipV="1">
                <a:off x="2329" y="2650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Line 104"/>
              <p:cNvSpPr>
                <a:spLocks noChangeShapeType="1"/>
              </p:cNvSpPr>
              <p:nvPr/>
            </p:nvSpPr>
            <p:spPr bwMode="auto">
              <a:xfrm flipV="1">
                <a:off x="2653" y="2652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Line 105"/>
              <p:cNvSpPr>
                <a:spLocks noChangeShapeType="1"/>
              </p:cNvSpPr>
              <p:nvPr/>
            </p:nvSpPr>
            <p:spPr bwMode="auto">
              <a:xfrm flipV="1">
                <a:off x="2987" y="265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Rectangle 106"/>
              <p:cNvSpPr>
                <a:spLocks noChangeArrowheads="1"/>
              </p:cNvSpPr>
              <p:nvPr/>
            </p:nvSpPr>
            <p:spPr bwMode="auto">
              <a:xfrm>
                <a:off x="658" y="2731"/>
                <a:ext cx="2683" cy="1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000"/>
              </a:p>
            </p:txBody>
          </p:sp>
          <p:sp>
            <p:nvSpPr>
              <p:cNvPr id="30794" name="Text Box 107"/>
              <p:cNvSpPr txBox="1">
                <a:spLocks noChangeArrowheads="1"/>
              </p:cNvSpPr>
              <p:nvPr/>
            </p:nvSpPr>
            <p:spPr bwMode="auto">
              <a:xfrm>
                <a:off x="582" y="2678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-8</a:t>
                </a:r>
              </a:p>
            </p:txBody>
          </p:sp>
          <p:sp>
            <p:nvSpPr>
              <p:cNvPr id="30795" name="Text Box 108"/>
              <p:cNvSpPr txBox="1">
                <a:spLocks noChangeArrowheads="1"/>
              </p:cNvSpPr>
              <p:nvPr/>
            </p:nvSpPr>
            <p:spPr bwMode="auto">
              <a:xfrm>
                <a:off x="1897" y="2675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0</a:t>
                </a:r>
              </a:p>
            </p:txBody>
          </p:sp>
          <p:sp>
            <p:nvSpPr>
              <p:cNvPr id="30796" name="Text Box 109"/>
              <p:cNvSpPr txBox="1">
                <a:spLocks noChangeArrowheads="1"/>
              </p:cNvSpPr>
              <p:nvPr/>
            </p:nvSpPr>
            <p:spPr bwMode="auto">
              <a:xfrm>
                <a:off x="1228" y="2670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-4</a:t>
                </a:r>
              </a:p>
            </p:txBody>
          </p:sp>
          <p:sp>
            <p:nvSpPr>
              <p:cNvPr id="30797" name="Text Box 110"/>
              <p:cNvSpPr txBox="1">
                <a:spLocks noChangeArrowheads="1"/>
              </p:cNvSpPr>
              <p:nvPr/>
            </p:nvSpPr>
            <p:spPr bwMode="auto">
              <a:xfrm>
                <a:off x="2553" y="267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4</a:t>
                </a:r>
              </a:p>
            </p:txBody>
          </p:sp>
          <p:sp>
            <p:nvSpPr>
              <p:cNvPr id="30798" name="Text Box 111"/>
              <p:cNvSpPr txBox="1">
                <a:spLocks noChangeArrowheads="1"/>
              </p:cNvSpPr>
              <p:nvPr/>
            </p:nvSpPr>
            <p:spPr bwMode="auto">
              <a:xfrm>
                <a:off x="3184" y="267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8</a:t>
                </a:r>
              </a:p>
            </p:txBody>
          </p:sp>
        </p:grpSp>
        <p:sp>
          <p:nvSpPr>
            <p:cNvPr id="30775" name="Rectangle 112"/>
            <p:cNvSpPr>
              <a:spLocks noChangeArrowheads="1"/>
            </p:cNvSpPr>
            <p:nvPr/>
          </p:nvSpPr>
          <p:spPr bwMode="auto">
            <a:xfrm>
              <a:off x="7834313" y="3533776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76" name="Text Box 113"/>
            <p:cNvSpPr txBox="1">
              <a:spLocks noChangeArrowheads="1"/>
            </p:cNvSpPr>
            <p:nvPr/>
          </p:nvSpPr>
          <p:spPr bwMode="auto">
            <a:xfrm>
              <a:off x="7780338" y="4089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30777" name="Text Box 114"/>
            <p:cNvSpPr txBox="1">
              <a:spLocks noChangeArrowheads="1"/>
            </p:cNvSpPr>
            <p:nvPr/>
          </p:nvSpPr>
          <p:spPr bwMode="auto">
            <a:xfrm>
              <a:off x="7780338" y="340518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6</a:t>
              </a:r>
            </a:p>
          </p:txBody>
        </p:sp>
        <p:sp>
          <p:nvSpPr>
            <p:cNvPr id="30778" name="Text Box 115"/>
            <p:cNvSpPr txBox="1">
              <a:spLocks noChangeArrowheads="1"/>
            </p:cNvSpPr>
            <p:nvPr/>
          </p:nvSpPr>
          <p:spPr bwMode="auto">
            <a:xfrm>
              <a:off x="7777163" y="36893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30779" name="Line 116"/>
            <p:cNvSpPr>
              <a:spLocks noChangeShapeType="1"/>
            </p:cNvSpPr>
            <p:nvPr/>
          </p:nvSpPr>
          <p:spPr bwMode="auto">
            <a:xfrm flipH="1">
              <a:off x="7721600" y="3608388"/>
              <a:ext cx="77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80" name="Line 117"/>
            <p:cNvSpPr>
              <a:spLocks noChangeShapeType="1"/>
            </p:cNvSpPr>
            <p:nvPr/>
          </p:nvSpPr>
          <p:spPr bwMode="auto">
            <a:xfrm flipH="1">
              <a:off x="7739064" y="3827463"/>
              <a:ext cx="77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81" name="Line 118"/>
            <p:cNvSpPr>
              <a:spLocks noChangeShapeType="1"/>
            </p:cNvSpPr>
            <p:nvPr/>
          </p:nvSpPr>
          <p:spPr bwMode="auto">
            <a:xfrm flipH="1">
              <a:off x="7723189" y="4046538"/>
              <a:ext cx="77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30782" name="Picture 11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43564" y="4519613"/>
              <a:ext cx="249237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3" name="Text Box 120"/>
            <p:cNvSpPr txBox="1">
              <a:spLocks noChangeArrowheads="1"/>
            </p:cNvSpPr>
            <p:nvPr/>
          </p:nvSpPr>
          <p:spPr bwMode="auto">
            <a:xfrm>
              <a:off x="7858125" y="2259013"/>
              <a:ext cx="8015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r = 0.99</a:t>
              </a:r>
            </a:p>
            <a:p>
              <a:r>
                <a:rPr lang="en-US" altLang="en-US" sz="1400"/>
                <a:t>r’ = 0.94</a:t>
              </a:r>
            </a:p>
          </p:txBody>
        </p:sp>
        <p:pic>
          <p:nvPicPr>
            <p:cNvPr id="30784" name="Picture 121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999413" y="3587750"/>
              <a:ext cx="279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0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98863" y="4953000"/>
            <a:ext cx="37115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1" name="Rectangle 123"/>
          <p:cNvSpPr>
            <a:spLocks noChangeArrowheads="1"/>
          </p:cNvSpPr>
          <p:nvPr/>
        </p:nvSpPr>
        <p:spPr bwMode="auto">
          <a:xfrm>
            <a:off x="8818563" y="2041525"/>
            <a:ext cx="5618162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52" name="TextBox 78"/>
          <p:cNvSpPr txBox="1">
            <a:spLocks noChangeArrowheads="1"/>
          </p:cNvSpPr>
          <p:nvPr/>
        </p:nvSpPr>
        <p:spPr bwMode="auto">
          <a:xfrm>
            <a:off x="8566150" y="37496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4122738"/>
            <a:ext cx="2970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539875"/>
            <a:ext cx="344328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4122738"/>
            <a:ext cx="2971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9188" y="1539875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942753"/>
            <a:ext cx="2745110" cy="1323439"/>
          </a:xfrm>
          <a:prstGeom prst="rect">
            <a:avLst/>
          </a:prstGeom>
          <a:blipFill>
            <a:blip r:embed="rId6"/>
            <a:stretch>
              <a:fillRect l="-2217" t="-2765" r="-1774" b="-73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789863" y="2195513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 flipH="1">
            <a:off x="423863" y="2266950"/>
            <a:ext cx="168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Gires-Tournois</a:t>
            </a:r>
          </a:p>
          <a:p>
            <a:r>
              <a:rPr lang="en-US"/>
              <a:t>in reflection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 flipH="1">
            <a:off x="566738" y="4589463"/>
            <a:ext cx="1681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Fabry-Perot</a:t>
            </a:r>
          </a:p>
          <a:p>
            <a:r>
              <a:rPr lang="en-US"/>
              <a:t>in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168400" y="847725"/>
            <a:ext cx="63373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	E2=0.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DET=0.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SCAP=0.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E(1)=ER(1)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PH(1)=0.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do 2 I=2,MEXT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E1=E2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E2=ER(I)       %Real part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EI2=EI(I) )     %Imaginary part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(abs(sign(1.,E1)*sign(1.,E2)-1.).LT..1) go to 3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	DET=DET+PI*sign(1.,E1)*sign(1.,EI2)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3		if (abs(E2).LE..1E-9) PH(I)=PH(I-1)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(abs(E2).GT..1E-10) PH(I)=atan(EI2/E2)+DET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(abs(E2)..LE..1E-12) E(I)=0.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(abs(E2).GT..1E-12) E(I)=sqrt(E2**2+EI2**2)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2		if (SCAP.LT.E(I)) SCAP=E(I)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PH(1)=PH(2)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SCAP=80./SCAP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836613" y="320675"/>
            <a:ext cx="1058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In mathlab: atan2 is trying to put a correct determination.  Below my algorithm (in Fortran of course…)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715963" y="6051550"/>
            <a:ext cx="10583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Neither mathlab atan2 nor my algorithm are foolproof as demonstrated in the next slide.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/>
          </p:cNvPr>
          <p:cNvSpPr>
            <a:spLocks noGrp="1"/>
          </p:cNvSpPr>
          <p:nvPr/>
        </p:nvSpPr>
        <p:spPr>
          <a:xfrm>
            <a:off x="101600" y="-44450"/>
            <a:ext cx="11623675" cy="644525"/>
          </a:xfrm>
          <a:prstGeom prst="rect">
            <a:avLst/>
          </a:prstGeom>
        </p:spPr>
        <p:txBody>
          <a:bodyPr lIns="91214" tIns="45607" rIns="91214" bIns="45607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9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Subtitle 2"/>
          <p:cNvSpPr>
            <a:spLocks noGrp="1"/>
          </p:cNvSpPr>
          <p:nvPr/>
        </p:nvSpPr>
        <p:spPr bwMode="auto">
          <a:xfrm>
            <a:off x="10841038" y="6486525"/>
            <a:ext cx="1336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4" tIns="45607" rIns="91214" bIns="45607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>
              <a:ea typeface="等线"/>
              <a:cs typeface="等线"/>
            </a:endParaRPr>
          </a:p>
        </p:txBody>
      </p:sp>
      <p:sp>
        <p:nvSpPr>
          <p:cNvPr id="23" name="TextBox 2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942753"/>
            <a:ext cx="2745110" cy="1323439"/>
          </a:xfrm>
          <a:prstGeom prst="rect">
            <a:avLst/>
          </a:prstGeom>
          <a:blipFill>
            <a:blip r:embed="rId3"/>
            <a:stretch>
              <a:fillRect l="-2294" t="-2857" r="-1376" b="-761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3887788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863" y="3887788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0863" y="850900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" y="850900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2308552"/>
            <a:ext cx="2202911" cy="954107"/>
          </a:xfrm>
          <a:prstGeom prst="rect">
            <a:avLst/>
          </a:prstGeom>
          <a:blipFill>
            <a:blip r:embed="rId8"/>
            <a:stretch>
              <a:fillRect l="-2286" t="-2632" b="-1052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801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13763" y="3998913"/>
            <a:ext cx="33178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\documentclass{article}&#10;\textwidth 14cm&#10;\usepackage{amsmath}&#10;\pagestyle{empty}&#10;\begin{document}&#10;&#10;\section*{Kramers Kr\&quot;{o}nig relations}&#10;&#10;&#10;The Kramers-Kr\&quot;{o}nig relations are automatically satisfied for&#10;any well behaved complex analytical condition.  If we have a complex function $W$&#10;of a complex variable $z = x + iy$:&#10;$$&#10;W(z) = U(z) + i V(z).&#10;$$&#10;The Cauchy Rieman condition is that statement that you should obtain&#10;the same derivative independently of the path along which you take&#10;the derivative:&#10;\begin{eqnarray}&#10;\frac{dW}{dz} &amp; = &amp; \frac{dU}{dz} + i \frac{dV}{dx} \nonumber \\&#10;&amp; = &amp; \frac{dU}{diy} + i \frac{dV}{diy} = \frac{dV}{dy} - i \frac{dU}{dy},&#10;\nonumber&#10;\end{eqnarray}&#10;which leads to the condition:&#10;\begin{eqnarray}&#10;\frac{dU}{dx} &amp; = &amp; \frac{dV}{dy} \nonumber \\&#10;\frac{dV}{dx} &amp; = &amp; - \frac{dU}{dy}.&#10;\nonumber&#10;\end{eqnarray}&#10;The complex polarization&#10;which a function of the type&#10;$W = 1/(1 + iz)$, where $z = \Delta \omega$ implies a generalization&#10;to a complex frequency.  $U$ and $V$ are indeed the&#10;imaginary and real parts of $Q \equiv W$, and it is easily verified that&#10;the Rieman conditions are satisfied.&#10;The basic physics behind the Kramers Kr\&quot;{o}nig relations is&#10;causality, which is automatically satisfied by deriving directly the transient response to the field,&#10;starting from zero field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6075" y="511175"/>
            <a:ext cx="89471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213" y="495300"/>
            <a:ext cx="108219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Very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common errors: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1) too many points: N = 3000!!!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2) Line instead of dots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3) If they had run the program with 20 points, only symbols in the plots, they would have seen the discontinuity.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en-US" dirty="0" err="1">
                <a:latin typeface="+mn-lt"/>
                <a:cs typeface="+mn-cs"/>
              </a:rPr>
              <a:t>Mathlab</a:t>
            </a:r>
            <a:r>
              <a:rPr lang="en-US" dirty="0">
                <a:latin typeface="+mn-lt"/>
                <a:cs typeface="+mn-cs"/>
              </a:rPr>
              <a:t> atan2 is as bad as my own subroutine.  Do not believe in commercial </a:t>
            </a:r>
            <a:r>
              <a:rPr lang="en-US" dirty="0" err="1">
                <a:latin typeface="+mn-lt"/>
                <a:cs typeface="+mn-cs"/>
              </a:rPr>
              <a:t>softwares</a:t>
            </a:r>
            <a:r>
              <a:rPr lang="en-US" dirty="0">
                <a:latin typeface="+mn-lt"/>
                <a:cs typeface="+mn-cs"/>
              </a:rPr>
              <a:t>.  Same experience with FFT’s.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en-US" dirty="0">
                <a:latin typeface="+mn-lt"/>
                <a:cs typeface="+mn-cs"/>
              </a:rPr>
              <a:t>Always make a plot of imaginary part versus real, with a minimum number of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35842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725" y="2600325"/>
            <a:ext cx="79565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3" y="41783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9463" y="159543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4178300"/>
            <a:ext cx="2970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050" y="1595438"/>
            <a:ext cx="2970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3"/>
          <p:cNvSpPr/>
          <p:nvPr/>
        </p:nvSpPr>
        <p:spPr>
          <a:xfrm>
            <a:off x="7848600" y="1974850"/>
            <a:ext cx="1470025" cy="957263"/>
          </a:xfrm>
          <a:prstGeom prst="arc">
            <a:avLst>
              <a:gd name="adj1" fmla="val 10759935"/>
              <a:gd name="adj2" fmla="val 19036891"/>
            </a:avLst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8023225" y="4691063"/>
            <a:ext cx="1468438" cy="958850"/>
          </a:xfrm>
          <a:prstGeom prst="arc">
            <a:avLst>
              <a:gd name="adj1" fmla="val 21308103"/>
              <a:gd name="adj2" fmla="val 8919673"/>
            </a:avLst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71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44638"/>
            <a:ext cx="33321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1863" y="4221163"/>
            <a:ext cx="31448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01069" y="95287"/>
            <a:ext cx="2745110" cy="1323439"/>
          </a:xfrm>
          <a:prstGeom prst="rect">
            <a:avLst/>
          </a:prstGeom>
          <a:blipFill>
            <a:blip r:embed="rId9"/>
            <a:stretch>
              <a:fillRect l="-2444" t="-2765" r="-1778" b="-73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74" name="TextBox 1"/>
          <p:cNvSpPr txBox="1">
            <a:spLocks noChangeArrowheads="1"/>
          </p:cNvSpPr>
          <p:nvPr/>
        </p:nvSpPr>
        <p:spPr bwMode="auto">
          <a:xfrm>
            <a:off x="2886075" y="484188"/>
            <a:ext cx="395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CORRECT PLOTS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3367088" y="250825"/>
            <a:ext cx="545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Kramers-Kroenig does not apply to amplitude and phase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73125"/>
            <a:ext cx="3817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3735388"/>
            <a:ext cx="389731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013200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5025"/>
            <a:ext cx="36036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5625" y="3749675"/>
            <a:ext cx="37988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4513" y="941388"/>
            <a:ext cx="36798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795338"/>
            <a:ext cx="36623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857625"/>
            <a:ext cx="35512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684213"/>
            <a:ext cx="3817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38" y="3541713"/>
            <a:ext cx="3970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903288"/>
            <a:ext cx="349726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2425" y="4003675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3417888" y="174625"/>
            <a:ext cx="5576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Was the phase determination routine REALLY corrected?</a:t>
            </a:r>
          </a:p>
          <a:p>
            <a:pPr algn="ctr"/>
            <a:r>
              <a:rPr lang="en-US">
                <a:latin typeface="Calibri" pitchFamily="34" charset="0"/>
                <a:cs typeface="Arial" charset="0"/>
              </a:rPr>
              <a:t>Change N  back to 3000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1838325"/>
            <a:ext cx="109902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\documentclass{article}&#10;\textwidth 14cm&#10;\usepackage{amsmath}&#10;\pagestyle{empty}&#10;\begin{document}&#10;&#10;\section*{Kramers Kr\&quot;{o}nig relations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16075" y="511175"/>
            <a:ext cx="4056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"/>
          <p:cNvSpPr txBox="1">
            <a:spLocks noChangeArrowheads="1"/>
          </p:cNvSpPr>
          <p:nvPr/>
        </p:nvSpPr>
        <p:spPr bwMode="auto">
          <a:xfrm>
            <a:off x="3829050" y="323850"/>
            <a:ext cx="453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Kramers-Kroenig is not only about polarization</a:t>
            </a:r>
          </a:p>
        </p:txBody>
      </p:sp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1060450" y="1152525"/>
            <a:ext cx="727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Relation between the real and imaginary part of the field of a Gaussian beam:</a:t>
            </a:r>
          </a:p>
        </p:txBody>
      </p:sp>
      <p:pic>
        <p:nvPicPr>
          <p:cNvPr id="110608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71913" y="1677988"/>
            <a:ext cx="4152900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0609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819775" y="2366963"/>
            <a:ext cx="563563" cy="38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610" name="Freeform 18"/>
          <p:cNvSpPr>
            <a:spLocks/>
          </p:cNvSpPr>
          <p:nvPr/>
        </p:nvSpPr>
        <p:spPr bwMode="auto">
          <a:xfrm>
            <a:off x="5368925" y="2039938"/>
            <a:ext cx="1447800" cy="169862"/>
          </a:xfrm>
          <a:custGeom>
            <a:avLst/>
            <a:gdLst>
              <a:gd name="T0" fmla="*/ 0 w 912"/>
              <a:gd name="T1" fmla="*/ 0 h 107"/>
              <a:gd name="T2" fmla="*/ 312499391 w 912"/>
              <a:gd name="T3" fmla="*/ 98285007 h 107"/>
              <a:gd name="T4" fmla="*/ 967740138 w 912"/>
              <a:gd name="T5" fmla="*/ 98285007 h 107"/>
              <a:gd name="T6" fmla="*/ 1063506050 w 912"/>
              <a:gd name="T7" fmla="*/ 267135799 h 107"/>
              <a:gd name="T8" fmla="*/ 1232357267 w 912"/>
              <a:gd name="T9" fmla="*/ 120967159 h 107"/>
              <a:gd name="T10" fmla="*/ 1814512808 w 912"/>
              <a:gd name="T11" fmla="*/ 146168640 h 107"/>
              <a:gd name="T12" fmla="*/ 2147483647 w 912"/>
              <a:gd name="T13" fmla="*/ 98285007 h 107"/>
              <a:gd name="T14" fmla="*/ 2147483647 w 912"/>
              <a:gd name="T15" fmla="*/ 25201487 h 1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12"/>
              <a:gd name="T25" fmla="*/ 0 h 107"/>
              <a:gd name="T26" fmla="*/ 912 w 912"/>
              <a:gd name="T27" fmla="*/ 107 h 1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2" h="107">
                <a:moveTo>
                  <a:pt x="0" y="0"/>
                </a:moveTo>
                <a:cubicBezTo>
                  <a:pt x="30" y="16"/>
                  <a:pt x="60" y="33"/>
                  <a:pt x="124" y="39"/>
                </a:cubicBezTo>
                <a:cubicBezTo>
                  <a:pt x="188" y="45"/>
                  <a:pt x="334" y="28"/>
                  <a:pt x="384" y="39"/>
                </a:cubicBezTo>
                <a:cubicBezTo>
                  <a:pt x="434" y="50"/>
                  <a:pt x="405" y="105"/>
                  <a:pt x="422" y="106"/>
                </a:cubicBezTo>
                <a:cubicBezTo>
                  <a:pt x="439" y="107"/>
                  <a:pt x="439" y="56"/>
                  <a:pt x="489" y="48"/>
                </a:cubicBezTo>
                <a:cubicBezTo>
                  <a:pt x="539" y="40"/>
                  <a:pt x="658" y="59"/>
                  <a:pt x="720" y="58"/>
                </a:cubicBezTo>
                <a:cubicBezTo>
                  <a:pt x="782" y="57"/>
                  <a:pt x="832" y="47"/>
                  <a:pt x="864" y="39"/>
                </a:cubicBezTo>
                <a:cubicBezTo>
                  <a:pt x="896" y="31"/>
                  <a:pt x="904" y="20"/>
                  <a:pt x="912" y="1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308100" y="2933700"/>
            <a:ext cx="682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 relation between the Guoy phase shift and the field amplitude on axis</a:t>
            </a:r>
          </a:p>
        </p:txBody>
      </p:sp>
      <p:pic>
        <p:nvPicPr>
          <p:cNvPr id="59413" name="Picture 2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16438" y="3503613"/>
            <a:ext cx="3690937" cy="279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068513" y="3432175"/>
            <a:ext cx="156368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Guoy phase shift</a:t>
            </a:r>
          </a:p>
        </p:txBody>
      </p:sp>
      <p:pic>
        <p:nvPicPr>
          <p:cNvPr id="17417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992313" y="4075113"/>
            <a:ext cx="6022975" cy="563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animBg="1"/>
      <p:bldP spid="59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278188" y="1438275"/>
            <a:ext cx="5521325" cy="66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92163" y="844550"/>
            <a:ext cx="77374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Trial solution in the space domain, inserting the Gaussian in: </a:t>
            </a:r>
          </a:p>
        </p:txBody>
      </p:sp>
      <p:grpSp>
        <p:nvGrpSpPr>
          <p:cNvPr id="18435" name="Group 40"/>
          <p:cNvGrpSpPr>
            <a:grpSpLocks/>
          </p:cNvGrpSpPr>
          <p:nvPr/>
        </p:nvGrpSpPr>
        <p:grpSpPr bwMode="auto">
          <a:xfrm>
            <a:off x="7100888" y="2997200"/>
            <a:ext cx="3821112" cy="431800"/>
            <a:chOff x="2837" y="1887"/>
            <a:chExt cx="1805" cy="272"/>
          </a:xfrm>
        </p:grpSpPr>
        <p:sp>
          <p:nvSpPr>
            <p:cNvPr id="18453" name="Text Box 28"/>
            <p:cNvSpPr txBox="1">
              <a:spLocks noChangeArrowheads="1"/>
            </p:cNvSpPr>
            <p:nvPr/>
          </p:nvSpPr>
          <p:spPr bwMode="auto">
            <a:xfrm>
              <a:off x="2837" y="1947"/>
              <a:ext cx="283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Or </a:t>
              </a:r>
            </a:p>
          </p:txBody>
        </p:sp>
        <p:pic>
          <p:nvPicPr>
            <p:cNvPr id="18454" name="Picture 29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189" y="1887"/>
              <a:ext cx="1453" cy="2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pic>
        <p:nvPicPr>
          <p:cNvPr id="18436" name="Picture 6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490788" y="2198688"/>
            <a:ext cx="6410325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399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25488" y="3009900"/>
            <a:ext cx="3454400" cy="66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8402" name="Picture 3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458913" y="4786313"/>
            <a:ext cx="2878137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04" name="Picture 3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76300" y="3765550"/>
            <a:ext cx="1828800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07" name="Picture 3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273050" y="5564188"/>
            <a:ext cx="4064000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10" name="Picture 42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5275263" y="3570288"/>
            <a:ext cx="1184275" cy="609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12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5376863" y="4486275"/>
            <a:ext cx="1016000" cy="558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8413" name="Oval 45"/>
          <p:cNvSpPr>
            <a:spLocks noChangeArrowheads="1"/>
          </p:cNvSpPr>
          <p:nvPr/>
        </p:nvSpPr>
        <p:spPr bwMode="auto">
          <a:xfrm>
            <a:off x="1651000" y="2963863"/>
            <a:ext cx="1035050" cy="7635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414" name="Oval 46"/>
          <p:cNvSpPr>
            <a:spLocks noChangeArrowheads="1"/>
          </p:cNvSpPr>
          <p:nvPr/>
        </p:nvSpPr>
        <p:spPr bwMode="auto">
          <a:xfrm>
            <a:off x="2438400" y="5510213"/>
            <a:ext cx="925513" cy="88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415" name="Oval 47"/>
          <p:cNvSpPr>
            <a:spLocks noChangeArrowheads="1"/>
          </p:cNvSpPr>
          <p:nvPr/>
        </p:nvSpPr>
        <p:spPr bwMode="auto">
          <a:xfrm>
            <a:off x="4948238" y="3425825"/>
            <a:ext cx="1854200" cy="8794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416" name="Oval 48"/>
          <p:cNvSpPr>
            <a:spLocks noChangeArrowheads="1"/>
          </p:cNvSpPr>
          <p:nvPr/>
        </p:nvSpPr>
        <p:spPr bwMode="auto">
          <a:xfrm>
            <a:off x="2947988" y="2997200"/>
            <a:ext cx="1281112" cy="70643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417" name="Oval 49"/>
          <p:cNvSpPr>
            <a:spLocks noChangeArrowheads="1"/>
          </p:cNvSpPr>
          <p:nvPr/>
        </p:nvSpPr>
        <p:spPr bwMode="auto">
          <a:xfrm>
            <a:off x="3473450" y="5500688"/>
            <a:ext cx="971550" cy="8318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sp>
        <p:nvSpPr>
          <p:cNvPr id="58418" name="Oval 50"/>
          <p:cNvSpPr>
            <a:spLocks noChangeArrowheads="1"/>
          </p:cNvSpPr>
          <p:nvPr/>
        </p:nvSpPr>
        <p:spPr bwMode="auto">
          <a:xfrm>
            <a:off x="4913313" y="4391025"/>
            <a:ext cx="1728787" cy="7508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pic>
        <p:nvPicPr>
          <p:cNvPr id="58423" name="Picture 55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979988" y="5299075"/>
            <a:ext cx="2981325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22" name="Picture 54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029200" y="5788025"/>
            <a:ext cx="1658938" cy="609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25" name="Picture 5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8535988" y="4089400"/>
            <a:ext cx="298132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8429" name="Picture 61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8685213" y="5153025"/>
            <a:ext cx="1760537" cy="635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5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93888" y="919163"/>
            <a:ext cx="1185862" cy="609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1568450" y="774700"/>
            <a:ext cx="1854200" cy="8794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pic>
        <p:nvPicPr>
          <p:cNvPr id="59407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8163" y="1754188"/>
            <a:ext cx="2979737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9409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62513" y="1271588"/>
            <a:ext cx="2911475" cy="635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4" name="Picture 3" descr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17563" y="2135188"/>
            <a:ext cx="11107737" cy="992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9413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354513" y="3189288"/>
            <a:ext cx="3690937" cy="279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906588" y="3117850"/>
            <a:ext cx="2085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Guoy phase shift</a:t>
            </a:r>
          </a:p>
        </p:txBody>
      </p:sp>
      <p:sp>
        <p:nvSpPr>
          <p:cNvPr id="19464" name="Line 48"/>
          <p:cNvSpPr>
            <a:spLocks noChangeShapeType="1"/>
          </p:cNvSpPr>
          <p:nvPr/>
        </p:nvSpPr>
        <p:spPr bwMode="auto">
          <a:xfrm>
            <a:off x="7754938" y="1123950"/>
            <a:ext cx="427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Line 49"/>
          <p:cNvSpPr>
            <a:spLocks noChangeShapeType="1"/>
          </p:cNvSpPr>
          <p:nvPr/>
        </p:nvSpPr>
        <p:spPr bwMode="auto">
          <a:xfrm>
            <a:off x="9278938" y="5826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6" name="Arc 50"/>
          <p:cNvSpPr>
            <a:spLocks/>
          </p:cNvSpPr>
          <p:nvPr/>
        </p:nvSpPr>
        <p:spPr bwMode="auto">
          <a:xfrm>
            <a:off x="9828213" y="641350"/>
            <a:ext cx="822325" cy="868363"/>
          </a:xfrm>
          <a:custGeom>
            <a:avLst/>
            <a:gdLst>
              <a:gd name="T0" fmla="*/ 17444215 w 21600"/>
              <a:gd name="T1" fmla="*/ 0 h 28261"/>
              <a:gd name="T2" fmla="*/ 18104892 w 21600"/>
              <a:gd name="T3" fmla="*/ 26681799 h 28261"/>
              <a:gd name="T4" fmla="*/ 0 w 21600"/>
              <a:gd name="T5" fmla="*/ 13671809 h 28261"/>
              <a:gd name="T6" fmla="*/ 0 60000 65536"/>
              <a:gd name="T7" fmla="*/ 0 60000 65536"/>
              <a:gd name="T8" fmla="*/ 0 60000 65536"/>
              <a:gd name="T9" fmla="*/ 0 w 21600"/>
              <a:gd name="T10" fmla="*/ 0 h 28261"/>
              <a:gd name="T11" fmla="*/ 21600 w 21600"/>
              <a:gd name="T12" fmla="*/ 28261 h 282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261" fill="none" extrusionOk="0">
                <a:moveTo>
                  <a:pt x="16026" y="0"/>
                </a:moveTo>
                <a:cubicBezTo>
                  <a:pt x="19614" y="3970"/>
                  <a:pt x="21600" y="9130"/>
                  <a:pt x="21600" y="14481"/>
                </a:cubicBezTo>
                <a:cubicBezTo>
                  <a:pt x="21600" y="19512"/>
                  <a:pt x="19843" y="24386"/>
                  <a:pt x="16633" y="28260"/>
                </a:cubicBezTo>
              </a:path>
              <a:path w="21600" h="28261" stroke="0" extrusionOk="0">
                <a:moveTo>
                  <a:pt x="16026" y="0"/>
                </a:moveTo>
                <a:cubicBezTo>
                  <a:pt x="19614" y="3970"/>
                  <a:pt x="21600" y="9130"/>
                  <a:pt x="21600" y="14481"/>
                </a:cubicBezTo>
                <a:cubicBezTo>
                  <a:pt x="21600" y="19512"/>
                  <a:pt x="19843" y="24386"/>
                  <a:pt x="16633" y="28260"/>
                </a:cubicBezTo>
                <a:lnTo>
                  <a:pt x="0" y="14481"/>
                </a:lnTo>
                <a:lnTo>
                  <a:pt x="1602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54"/>
          <p:cNvSpPr>
            <a:spLocks noChangeShapeType="1"/>
          </p:cNvSpPr>
          <p:nvPr/>
        </p:nvSpPr>
        <p:spPr bwMode="auto">
          <a:xfrm>
            <a:off x="9656763" y="6048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8" name="Line 55"/>
          <p:cNvSpPr>
            <a:spLocks noChangeShapeType="1"/>
          </p:cNvSpPr>
          <p:nvPr/>
        </p:nvSpPr>
        <p:spPr bwMode="auto">
          <a:xfrm>
            <a:off x="10063163" y="6588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9" name="Line 56"/>
          <p:cNvSpPr>
            <a:spLocks noChangeShapeType="1"/>
          </p:cNvSpPr>
          <p:nvPr/>
        </p:nvSpPr>
        <p:spPr bwMode="auto">
          <a:xfrm>
            <a:off x="10437813" y="68897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670175" y="2047875"/>
            <a:ext cx="685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ABSORPTION, DISPERSION, GROUP DELAY AND … NUMERICS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508125" y="1000125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Transverse Doppler shift</a:t>
            </a:r>
          </a:p>
        </p:txBody>
      </p:sp>
      <p:pic>
        <p:nvPicPr>
          <p:cNvPr id="65553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5988" y="862013"/>
            <a:ext cx="2230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\documentclass{article}&#10;\usepackage{amsmath}&#10;\pagestyle{empty}&#10;\begin{document}&#10;$E = {\cal E}e^{i(\omega t - kz)}$ \\&#10;$$\frac{\partial {\cal E}}{\partial z} = - i k{\cal E} = &#10;(-i k - \frac{\alpha}{2}){\cal E}$$&#10;Kramers-Kr\&quot;onig relations apply between the real and imaginary parts of \\complex $k$ (or $k$ and $\alpha/2$)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0575" y="692150"/>
            <a:ext cx="80391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\documentclass{article}&#10;\usepackage{amsmath}&#10;\pagestyle{empty}&#10;\begin{document}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85788" y="2608263"/>
            <a:ext cx="70246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" descr="\documentclass{article}&#10;\usepackage{amsmath}&#10;\pagestyle{empty}&#10;\begin{document}&#10;If we change from absorption to gain, &#10;the complex function is $- \frac{1}{1 + ix}$ and both the real and imaginary parts change sign.  The phase does not change sign.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5888" y="5046663"/>
            <a:ext cx="87137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80"/>
          <p:cNvGrpSpPr>
            <a:grpSpLocks/>
          </p:cNvGrpSpPr>
          <p:nvPr/>
        </p:nvGrpSpPr>
        <p:grpSpPr bwMode="auto">
          <a:xfrm>
            <a:off x="8507413" y="2773363"/>
            <a:ext cx="3263900" cy="2120900"/>
            <a:chOff x="6870031" y="1308993"/>
            <a:chExt cx="4620319" cy="3338137"/>
          </a:xfrm>
        </p:grpSpPr>
        <p:sp>
          <p:nvSpPr>
            <p:cNvPr id="59" name="Arc 58">
              <a:extLst/>
            </p:cNvPr>
            <p:cNvSpPr/>
            <p:nvPr/>
          </p:nvSpPr>
          <p:spPr>
            <a:xfrm rot="16435649">
              <a:off x="8693169" y="1849949"/>
              <a:ext cx="3338137" cy="2256226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96" dirty="0"/>
            </a:p>
          </p:txBody>
        </p:sp>
        <p:sp>
          <p:nvSpPr>
            <p:cNvPr id="60" name="Arc 59">
              <a:extLst/>
            </p:cNvPr>
            <p:cNvSpPr/>
            <p:nvPr/>
          </p:nvSpPr>
          <p:spPr>
            <a:xfrm rot="5400000">
              <a:off x="6514186" y="1699818"/>
              <a:ext cx="3075783" cy="2364093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96" dirty="0"/>
            </a:p>
          </p:txBody>
        </p:sp>
      </p:grpSp>
      <p:grpSp>
        <p:nvGrpSpPr>
          <p:cNvPr id="22533" name="Group 81"/>
          <p:cNvGrpSpPr>
            <a:grpSpLocks/>
          </p:cNvGrpSpPr>
          <p:nvPr/>
        </p:nvGrpSpPr>
        <p:grpSpPr bwMode="auto">
          <a:xfrm>
            <a:off x="9075738" y="2486025"/>
            <a:ext cx="2906712" cy="3032125"/>
            <a:chOff x="7656926" y="1135684"/>
            <a:chExt cx="4113462" cy="4291662"/>
          </a:xfrm>
        </p:grpSpPr>
        <p:grpSp>
          <p:nvGrpSpPr>
            <p:cNvPr id="22534" name="Group 82"/>
            <p:cNvGrpSpPr>
              <a:grpSpLocks/>
            </p:cNvGrpSpPr>
            <p:nvPr/>
          </p:nvGrpSpPr>
          <p:grpSpPr bwMode="auto">
            <a:xfrm>
              <a:off x="7656926" y="1144759"/>
              <a:ext cx="3421057" cy="3472823"/>
              <a:chOff x="2060525" y="1530589"/>
              <a:chExt cx="5025494" cy="3957639"/>
            </a:xfrm>
          </p:grpSpPr>
          <p:grpSp>
            <p:nvGrpSpPr>
              <p:cNvPr id="22548" name="Group 96"/>
              <p:cNvGrpSpPr>
                <a:grpSpLocks/>
              </p:cNvGrpSpPr>
              <p:nvPr/>
            </p:nvGrpSpPr>
            <p:grpSpPr bwMode="auto">
              <a:xfrm>
                <a:off x="2060525" y="1530589"/>
                <a:ext cx="5025494" cy="3957639"/>
                <a:chOff x="2315316" y="33656"/>
                <a:chExt cx="5025494" cy="3957639"/>
              </a:xfrm>
            </p:grpSpPr>
            <p:sp>
              <p:nvSpPr>
                <p:cNvPr id="22552" name="Text Box 50 1"/>
                <p:cNvSpPr txBox="1">
                  <a:spLocks noChangeArrowheads="1"/>
                </p:cNvSpPr>
                <p:nvPr/>
              </p:nvSpPr>
              <p:spPr bwMode="auto">
                <a:xfrm>
                  <a:off x="2315316" y="67705"/>
                  <a:ext cx="478494" cy="420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</a:t>
                  </a:r>
                </a:p>
              </p:txBody>
            </p:sp>
            <p:sp>
              <p:nvSpPr>
                <p:cNvPr id="55" name="Text Box 72 1">
                  <a:extLst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2433" y="2051196"/>
                  <a:ext cx="509106" cy="350744"/>
                </a:xfrm>
                <a:prstGeom prst="rect">
                  <a:avLst/>
                </a:prstGeom>
                <a:blipFill>
                  <a:blip r:embed="rId8"/>
                  <a:stretch>
                    <a:fillRect r="-12500" b="-25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noFill/>
                      <a:latin typeface="+mn-lt"/>
                      <a:cs typeface="+mn-cs"/>
                    </a:rPr>
                    <a:t> </a:t>
                  </a:r>
                </a:p>
              </p:txBody>
            </p:sp>
            <p:grpSp>
              <p:nvGrpSpPr>
                <p:cNvPr id="22554" name="Group 49"/>
                <p:cNvGrpSpPr>
                  <a:grpSpLocks/>
                </p:cNvGrpSpPr>
                <p:nvPr/>
              </p:nvGrpSpPr>
              <p:grpSpPr bwMode="auto">
                <a:xfrm>
                  <a:off x="2852206" y="33656"/>
                  <a:ext cx="4488604" cy="3957639"/>
                  <a:chOff x="411" y="2187"/>
                  <a:chExt cx="1433" cy="2493"/>
                </a:xfrm>
              </p:grpSpPr>
              <p:sp>
                <p:nvSpPr>
                  <p:cNvPr id="2255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" y="3436"/>
                    <a:ext cx="1432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6" name="Line 48 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" y="2187"/>
                    <a:ext cx="1" cy="249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Freeform 50">
                <a:extLst/>
              </p:cNvPr>
              <p:cNvSpPr/>
              <p:nvPr/>
            </p:nvSpPr>
            <p:spPr>
              <a:xfrm>
                <a:off x="2987875" y="2431828"/>
                <a:ext cx="2709449" cy="1044734"/>
              </a:xfrm>
              <a:custGeom>
                <a:avLst/>
                <a:gdLst>
                  <a:gd name="connsiteX0" fmla="*/ 0 w 5852160"/>
                  <a:gd name="connsiteY0" fmla="*/ 3011424 h 3023616"/>
                  <a:gd name="connsiteX1" fmla="*/ 1463040 w 5852160"/>
                  <a:gd name="connsiteY1" fmla="*/ 2426208 h 3023616"/>
                  <a:gd name="connsiteX2" fmla="*/ 2926080 w 5852160"/>
                  <a:gd name="connsiteY2" fmla="*/ 0 h 3023616"/>
                  <a:gd name="connsiteX3" fmla="*/ 4389120 w 5852160"/>
                  <a:gd name="connsiteY3" fmla="*/ 2426208 h 3023616"/>
                  <a:gd name="connsiteX4" fmla="*/ 5852160 w 5852160"/>
                  <a:gd name="connsiteY4" fmla="*/ 3023616 h 302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160" h="3023616">
                    <a:moveTo>
                      <a:pt x="0" y="3011424"/>
                    </a:moveTo>
                    <a:cubicBezTo>
                      <a:pt x="487680" y="2969768"/>
                      <a:pt x="975360" y="2928112"/>
                      <a:pt x="1463040" y="2426208"/>
                    </a:cubicBezTo>
                    <a:cubicBezTo>
                      <a:pt x="1950720" y="1924304"/>
                      <a:pt x="2438400" y="0"/>
                      <a:pt x="2926080" y="0"/>
                    </a:cubicBezTo>
                    <a:cubicBezTo>
                      <a:pt x="3413760" y="0"/>
                      <a:pt x="3901440" y="1922272"/>
                      <a:pt x="4389120" y="2426208"/>
                    </a:cubicBezTo>
                    <a:cubicBezTo>
                      <a:pt x="4876800" y="2930144"/>
                      <a:pt x="5364480" y="2976880"/>
                      <a:pt x="5852160" y="3023616"/>
                    </a:cubicBezTo>
                  </a:path>
                </a:pathLst>
              </a:cu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2" name="Straight Connector 51">
                <a:extLst/>
              </p:cNvPr>
              <p:cNvCxnSpPr>
                <a:cxnSpLocks/>
              </p:cNvCxnSpPr>
              <p:nvPr/>
            </p:nvCxnSpPr>
            <p:spPr>
              <a:xfrm>
                <a:off x="4344250" y="1730218"/>
                <a:ext cx="0" cy="178987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72 2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8106" y="3475308"/>
                <a:ext cx="409342" cy="369332"/>
              </a:xfrm>
              <a:prstGeom prst="rect">
                <a:avLst/>
              </a:prstGeom>
              <a:blipFill>
                <a:blip r:embed="rId9"/>
                <a:stretch>
                  <a:fillRect r="-65625" b="-405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noFill/>
                    <a:latin typeface="+mn-lt"/>
                    <a:cs typeface="+mn-cs"/>
                  </a:rPr>
                  <a:t> </a:t>
                </a:r>
              </a:p>
            </p:txBody>
          </p:sp>
        </p:grpSp>
        <p:cxnSp>
          <p:nvCxnSpPr>
            <p:cNvPr id="37" name="Straight Connector 36">
              <a:extLst/>
            </p:cNvPr>
            <p:cNvCxnSpPr>
              <a:cxnSpLocks/>
            </p:cNvCxnSpPr>
            <p:nvPr/>
          </p:nvCxnSpPr>
          <p:spPr>
            <a:xfrm flipH="1">
              <a:off x="9049797" y="2106364"/>
              <a:ext cx="0" cy="1518934"/>
            </a:xfrm>
            <a:prstGeom prst="line">
              <a:avLst/>
            </a:prstGeom>
            <a:ln w="28575">
              <a:solidFill>
                <a:srgbClr val="1B23B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/>
            </p:cNvPr>
            <p:cNvCxnSpPr>
              <a:cxnSpLocks/>
            </p:cNvCxnSpPr>
            <p:nvPr/>
          </p:nvCxnSpPr>
          <p:spPr>
            <a:xfrm>
              <a:off x="9398014" y="2106364"/>
              <a:ext cx="0" cy="1518934"/>
            </a:xfrm>
            <a:prstGeom prst="line">
              <a:avLst/>
            </a:prstGeom>
            <a:ln w="28575">
              <a:solidFill>
                <a:srgbClr val="1B23B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/>
            </p:cNvPr>
            <p:cNvCxnSpPr>
              <a:cxnSpLocks/>
            </p:cNvCxnSpPr>
            <p:nvPr/>
          </p:nvCxnSpPr>
          <p:spPr>
            <a:xfrm>
              <a:off x="9027331" y="3748880"/>
              <a:ext cx="424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971518" y="3797669"/>
              <a:ext cx="532518" cy="369332"/>
            </a:xfrm>
            <a:prstGeom prst="rect">
              <a:avLst/>
            </a:prstGeom>
            <a:blipFill>
              <a:blip r:embed="rId10"/>
              <a:stretch>
                <a:fillRect r="-25806" b="-3023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41" name="Straight Connector 40">
              <a:extLst/>
            </p:cNvPr>
            <p:cNvCxnSpPr>
              <a:cxnSpLocks/>
            </p:cNvCxnSpPr>
            <p:nvPr/>
          </p:nvCxnSpPr>
          <p:spPr>
            <a:xfrm flipH="1">
              <a:off x="9377796" y="2254662"/>
              <a:ext cx="1177201" cy="224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/>
            </p:cNvPr>
            <p:cNvCxnSpPr>
              <a:cxnSpLocks/>
            </p:cNvCxnSpPr>
            <p:nvPr/>
          </p:nvCxnSpPr>
          <p:spPr>
            <a:xfrm flipH="1">
              <a:off x="9049797" y="3607322"/>
              <a:ext cx="1505199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/>
            </p:cNvPr>
            <p:cNvCxnSpPr>
              <a:cxnSpLocks/>
            </p:cNvCxnSpPr>
            <p:nvPr/>
          </p:nvCxnSpPr>
          <p:spPr>
            <a:xfrm>
              <a:off x="10572969" y="2227699"/>
              <a:ext cx="0" cy="137063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548103" y="2326525"/>
              <a:ext cx="540725" cy="369332"/>
            </a:xfrm>
            <a:prstGeom prst="rect">
              <a:avLst/>
            </a:prstGeom>
            <a:blipFill>
              <a:blip r:embed="rId11"/>
              <a:stretch>
                <a:fillRect r="-31746" b="-60465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45" name="Text Box 50 2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0554092" y="1135684"/>
              <a:ext cx="407676" cy="369332"/>
            </a:xfrm>
            <a:prstGeom prst="rect">
              <a:avLst/>
            </a:prstGeom>
            <a:blipFill>
              <a:blip r:embed="rId12"/>
              <a:stretch>
                <a:fillRect l="-6383" r="-27660" b="-62791"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2544" name="Line 48 2"/>
            <p:cNvSpPr>
              <a:spLocks noChangeShapeType="1"/>
            </p:cNvSpPr>
            <p:nvPr/>
          </p:nvSpPr>
          <p:spPr bwMode="auto">
            <a:xfrm flipV="1">
              <a:off x="10448500" y="1174637"/>
              <a:ext cx="2132" cy="34728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TextBox 93"/>
            <p:cNvSpPr txBox="1">
              <a:spLocks noChangeArrowheads="1"/>
            </p:cNvSpPr>
            <p:nvPr/>
          </p:nvSpPr>
          <p:spPr bwMode="auto">
            <a:xfrm>
              <a:off x="7748337" y="298383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212121"/>
                  </a:solidFill>
                </a:rPr>
                <a:t>0</a:t>
              </a:r>
            </a:p>
          </p:txBody>
        </p:sp>
        <p:sp>
          <p:nvSpPr>
            <p:cNvPr id="48" name="TextBox 47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982656" y="4994920"/>
              <a:ext cx="2030696" cy="369332"/>
            </a:xfrm>
            <a:prstGeom prst="rect">
              <a:avLst/>
            </a:prstGeom>
            <a:blipFill>
              <a:blip r:embed="rId13"/>
              <a:stretch>
                <a:fillRect l="-1277" b="-62791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49" name="TextBox 48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068352" y="4931826"/>
              <a:ext cx="1702036" cy="495520"/>
            </a:xfrm>
            <a:prstGeom prst="rect">
              <a:avLst/>
            </a:prstGeom>
            <a:blipFill>
              <a:blip r:embed="rId14"/>
              <a:stretch>
                <a:fillRect l="-4040" t="-10526" b="-131579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6.779"/>
  <p:tag name="ORIGINALWIDTH" val="4963.629"/>
  <p:tag name="OUTPUTTYPE" val="PNG"/>
  <p:tag name="IGUANATEXVERSION" val="160"/>
  <p:tag name="LATEXADDIN" val="\documentclass{article}&#10;\textwidth 14cm&#10;\usepackage{amsmath}&#10;\pagestyle{empty}&#10;\begin{document}&#10;&#10;&#10;&#10;&#10;\section*{Kramers Kr\&quot;{o}nig relations}&#10;It appears as another area of optics.  There is a relation between absorption&#10;and index of refraction.  What happens to that relation in the context of&#10;coherent interaction?&#10;To answer that question, let us look at the various origins/definitions of&#10;the Kramers-Kr\&quot;{o}nig relations:&#10;\begin{enumerate}&#10;\item The Kramers-Kr\&quot;{o}nig relations are the integral form&#10;of the Cauchy Rieman condition.&#10;\item The {\em real} part of a (complex) analytical function&#10;can be expressed solely in terms of its {\em imaginary} part&#10;through the Cauchy Integral.&#10;\item Causality: The Kramers-Kr\&quot;{o}nig relations are just the expression&#10;of the simple principle: you cannot say ``Aie!!'' before being kicked!&#10;\end{enumerate}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= - i \frac{dP}{dz} + i \frac{kr^2}{2q^2} \frac{dq}{dz},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2"/>
  <p:tag name="PICTUREFILESIZE" val="234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\partial^2 \tilde{\cal E}}{\partial x^2} = - i \frac{k}{q} - \frac{k^2}{q^2}x^2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5"/>
  <p:tag name="PICTUREFILESIZE" val="200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\partial  \tilde{\cal E}}{\partial x} = - i \frac{kx}{q}.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4"/>
  <p:tag name="PICTUREFILESIZE" val="130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\partial^2 \tilde{\cal E}}{\partial x^2} + \frac{\partial^2 \tilde{\cal E}}{\partial y^2}=&#10;- 2i \frac{k}{q} - \frac{k^2}{q^2}r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0"/>
  <p:tag name="PICTUREFILESIZE" val="27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dP}{dz}  =  \frac{1}{q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5"/>
  <p:tag name="PICTUREFILESIZE" val="80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dq}{dz}  =   1 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0"/>
  <p:tag name="PICTUREFILESIZE" val="59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q = q_0 + z = i \rho_0 + z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8"/>
  <p:tag name="PICTUREFILESIZE" val="69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1}{q} = \frac{1}{R} - \frac{i}{\rho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9"/>
  <p:tag name="PICTUREFILESIZE" val="104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 = R(z) =\frac{ z^2+\rho_0^2}{z 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8"/>
  <p:tag name="PICTUREFILESIZE" val="177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ho = \frac{\rho_0 ^2+z^2}{\rho_0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2"/>
  <p:tag name="PICTUREFILESIZE" val="117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4.773"/>
  <p:tag name="ORIGINALWIDTH" val="4956.13"/>
  <p:tag name="OUTPUTTYPE" val="PNG"/>
  <p:tag name="IGUANATEXVERSION" val="160"/>
  <p:tag name="LATEXADDIN" val="\documentclass{article}&#10;\textwidth 14cm&#10;\usepackage{amsmath}&#10;\pagestyle{empty}&#10;\begin{document}&#10;&#10;\section*{Kramers Kr\&quot;{o}nig relations}&#10;&#10;&#10;The Kramers-Kr\&quot;{o}nig relations are automatically satisfied for&#10;any well behaved complex analytical condition.  If we have a complex function $W$&#10;of a complex variable $z = x + iy$:&#10;$$&#10;W(z) = U(z) + i V(z).&#10;$$&#10;The Cauchy Rieman condition is that statement that you should obtain&#10;the same derivative independently of the path along which you take&#10;the derivative:&#10;\begin{eqnarray}&#10;\frac{dW}{dz} &amp; = &amp; \frac{dU}{dz} + i \frac{dV}{dx} \nonumber \\&#10;&amp; = &amp; \frac{dU}{diy} + i \frac{dV}{diy} = \frac{dV}{dy} - i \frac{dU}{dy},&#10;\nonumber&#10;\end{eqnarray}&#10;which leads to the condition:&#10;\begin{eqnarray}&#10;\frac{dU}{dx} &amp; = &amp; \frac{dV}{dy} \nonumber \\&#10;\frac{dV}{dx} &amp; = &amp; - \frac{dU}{dy}.&#10;\nonumber&#10;\end{eqnarray}&#10;The complex polarization&#10;which a function of the type&#10;$W = 1/(1 + iz)$, where $z = \Delta \omega$ implies a generalization&#10;to a complex frequency.  $U$ and $V$ are indeed the&#10;imaginary and real parts of $Q \equiv W$, and it is easily verified that&#10;the Rieman conditions are satisfied.&#10;The basic physics behind the Kramers Kr\&quot;{o}nig relations is&#10;causality, which is automatically satisfied by deriving directly the transient response to the field,&#10;starting from zero field.&#10;&#10;&#10;&#10;\end{document}"/>
  <p:tag name="IGUANATEXSIZE" val="20"/>
  <p:tag name="IGUANATEXCURSOR" val="1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cal E} \propto e^{-i \left (P + \frac{k}{2q}r^2 \right )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0"/>
  <p:tag name="PICTUREFILESIZE" val="76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dP}{dz}  =  \frac{1}{q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5"/>
  <p:tag name="PICTUREFILESIZE" val="80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q = q_0 + z = i \rho_0 + z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8"/>
  <p:tag name="PICTUREFILESIZE" val="69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 = -i \ln \left(\frac{q_0 + z}{q_0}\right 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91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8.189"/>
  <p:tag name="ORIGINALWIDTH" val="4099.737"/>
  <p:tag name="OUTPUTTYPE" val="PNG"/>
  <p:tag name="IGUANATEXVERSION" val="160"/>
  <p:tag name="LATEXADDIN" val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\end{document}&#10;"/>
  <p:tag name="IGUANATEXSIZE" val="20"/>
  <p:tag name="IGUANATEXCURSOR" val="22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Theta = \Theta(z)  =  \arctan (z/\rho_0)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9"/>
  <p:tag name="PICTUREFILESIZE" val="107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nu = \nu_0 {\sqrt{ 1 - \frac{v^2}{c^2}}}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6"/>
  <p:tag name="PICTUREFILESIZE" val="444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2.6397"/>
  <p:tag name="ORIGINALWIDTH" val="3956.506"/>
  <p:tag name="OUTPUTTYPE" val="PNG"/>
  <p:tag name="IGUANATEXVERSION" val="160"/>
  <p:tag name="LATEXADDIN" val="\documentclass{article}&#10;\usepackage{amsmath}&#10;\pagestyle{empty}&#10;\begin{document}&#10;$E = {\cal E}e^{i(\omega t - kz)}$ \\&#10;$$\frac{\partial {\cal E}}{\partial z} = - i k{\cal E} = &#10;(-i k - \frac{\alpha}{2}){\cal E}$$&#10;Kramers-Kr\&quot;onig relations apply between the real and imaginary parts of \\complex $k$ (or $k$ and $\alpha/2$).&#10;&#10;&#10;&#10;\end{document}"/>
  <p:tag name="IGUANATEXSIZE" val="20"/>
  <p:tag name="IGUANATEXCURSOR" val="3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6.115"/>
  <p:tag name="ORIGINALWIDTH" val="3457.068"/>
  <p:tag name="OUTPUTTYPE" val="PNG"/>
  <p:tag name="IGUANATEXVERSION" val="160"/>
  <p:tag name="LATEXADDIN" val="\documentclass{article}&#10;\usepackage{amsmath}&#10;\pagestyle{empty}&#10;\begin{document}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\end{document}"/>
  <p:tag name="IGUANATEXSIZE" val="20"/>
  <p:tag name="IGUANATEXCURSOR" val="3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4288.714"/>
  <p:tag name="OUTPUTTYPE" val="PNG"/>
  <p:tag name="IGUANATEXVERSION" val="160"/>
  <p:tag name="LATEXADDIN" val="\documentclass{article}&#10;\usepackage{amsmath}&#10;\pagestyle{empty}&#10;\begin{document}&#10;If we change from absorption to gain, &#10;the complex function is $- \frac{1}{1 + ix}$ and both the real and imaginary parts change sign.  The phase does not change sign.&#10;&#10;&#10;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246.719"/>
  <p:tag name="OUTPUTTYPE" val="PNG"/>
  <p:tag name="IGUANATEXVERSION" val="160"/>
  <p:tag name="LATEXADDIN" val="\documentclass{article}&#10;\textwidth 14cm&#10;\usepackage{amsmath}&#10;\pagestyle{empty}&#10;\begin{document}&#10;&#10;\section*{Kramers Kr\&quot;{o}nig relations}&#10;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18"/>
  <p:tag name="ORIGINALWIDTH" val="3316.835"/>
  <p:tag name="OUTPUTTYPE" val="PNG"/>
  <p:tag name="IGUANATEXVERSION" val="160"/>
  <p:tag name="LATEXADDIN" val="\documentclass{article}&#10;\usepackage{amsmath}&#10;\pagestyle{empty}&#10;\begin{document}&#10;$e^{ -i kz}$ is the transfer function for the field.\\&#10;Similary we write for the transfer function for a &#10;Fabry-Perot: $$&#10;{\cal T} = |{\cal T}|e^{-i \psi}$$&#10;&#10;&#10;&#10;\end{document}"/>
  <p:tag name="IGUANATEXSIZE" val="20"/>
  <p:tag name="IGUANATEXCURSOR" val="23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056.243"/>
  <p:tag name="OUTPUTTYPE" val="PNG"/>
  <p:tag name="IGUANATEXVERSION" val="160"/>
  <p:tag name="LATEXADDIN" val="\documentclass{article}&#10;\usepackage{amsmath}&#10;\pagestyle{empty}&#10;\begin{document}&#10;It is often assumed that, just as the index curve changes sign when the \\absorption turns into gain, the phase of the FP will change sign\\ when going from transmission to reflection.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8.6427"/>
  <p:tag name="ORIGINALWIDTH" val="2704.912"/>
  <p:tag name="OUTPUTTYPE" val="PNG"/>
  <p:tag name="IGUANATEXVERSION" val="160"/>
  <p:tag name="LATEXADDIN" val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898.013"/>
  <p:tag name="OUTPUTTYPE" val="PNG"/>
  <p:tag name="IGUANATEXVERSION" val="160"/>
  <p:tag name="LATEXADDIN" val="\documentclass{article}&#10;\usepackage{amsmath}&#10;\pagestyle{empty}&#10;\begin{document}&#10;The mode is resonant with the element at $\omega_0$&#10;corresponding to $\Delta \Omega = 0$.\\&#10;&#10;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&#10;&#10;$\omega_0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1.965"/>
  <p:tag name="OUTPUTTYPE" val="PNG"/>
  <p:tag name="IGUANATEXVERSION" val="160"/>
  <p:tag name="LATEXADDIN" val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<p:tag name="IGUANATEXSIZE" val="20"/>
  <p:tag name="IGUANATEXCURSOR" val="3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\ps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54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8.6427"/>
  <p:tag name="ORIGINALWIDTH" val="2704.912"/>
  <p:tag name="OUTPUTTYPE" val="PNG"/>
  <p:tag name="IGUANATEXVERSION" val="160"/>
  <p:tag name="LATEXADDIN" val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898.013"/>
  <p:tag name="OUTPUTTYPE" val="PNG"/>
  <p:tag name="IGUANATEXVERSION" val="160"/>
  <p:tag name="LATEXADDIN" val="\documentclass{article}&#10;\usepackage{amsmath}&#10;\pagestyle{empty}&#10;\begin{document}&#10;The mode is resonant with the element at $\omega_0$&#10;corresponding to $\Delta \Omega = 0$.\\&#10;&#10;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 {\cal E}(x,y,z) ={\cal E}(z)e^{-i\Theta(z)} e^{i(a + ib)r^2}&#10;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0"/>
  <p:tag name="PICTUREFILESIZE" val="173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&#10;&#10;$\omega_0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1.965"/>
  <p:tag name="OUTPUTTYPE" val="PNG"/>
  <p:tag name="IGUANATEXVERSION" val="160"/>
  <p:tag name="LATEXADDIN" val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<p:tag name="IGUANATEXSIZE" val="20"/>
  <p:tag name="IGUANATEXCURSOR" val="3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\ps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54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nu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43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{\cal E}(z)&#10;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9"/>
  <p:tag name="PICTUREFILESIZE" val="22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Theta = \Theta(z)  =  \arctan (z/\rho_0)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9"/>
  <p:tag name="PICTUREFILESIZE" val="107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ield amplitude on axis: &#10;$\tilde {\cal E}(x,y,z) = \frac{{\cal E}_0}{\sqrt{1+z^2/\rho_0^2}}&#10; 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03"/>
  <p:tag name="PICTUREFILESIZE" val="335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ft ( \frac{\partial^2}{\partial x^2} +&#10;\frac{\partial^2}{\partial y^2} - 2ik_\ell&#10;\frac{\partial}{\partial z} \right ) \tilde {\cal E}(x,y,z) = 0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3"/>
  <p:tag name="PICTUREFILESIZE" val="373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 {\cal E}(x,y,z) ={\cal E}_0&#10;e^{-iP(z)} \times &#10; e^{-ik_{\ell}(r^2)/2\tilde {q(z)}}&#10;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2"/>
  <p:tag name="PICTUREFILESIZE" val="215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437</Words>
  <Application>Microsoft Office PowerPoint</Application>
  <PresentationFormat>Custom</PresentationFormat>
  <Paragraphs>142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Calibri Light</vt:lpstr>
      <vt:lpstr>Calibri</vt:lpstr>
      <vt:lpstr>Symbol</vt:lpstr>
      <vt:lpstr>Arial Unicode MS</vt:lpstr>
      <vt:lpstr>等线 Light</vt:lpstr>
      <vt:lpstr>等线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jdiels</cp:lastModifiedBy>
  <cp:revision>17</cp:revision>
  <dcterms:created xsi:type="dcterms:W3CDTF">2024-01-29T04:55:56Z</dcterms:created>
  <dcterms:modified xsi:type="dcterms:W3CDTF">2024-02-02T15:56:16Z</dcterms:modified>
</cp:coreProperties>
</file>